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1"/>
  </p:notesMasterIdLst>
  <p:sldIdLst>
    <p:sldId id="320" r:id="rId3"/>
    <p:sldId id="322" r:id="rId4"/>
    <p:sldId id="321" r:id="rId5"/>
    <p:sldId id="323" r:id="rId6"/>
    <p:sldId id="319" r:id="rId7"/>
    <p:sldId id="270" r:id="rId8"/>
    <p:sldId id="257" r:id="rId9"/>
    <p:sldId id="281" r:id="rId10"/>
    <p:sldId id="258" r:id="rId11"/>
    <p:sldId id="271" r:id="rId12"/>
    <p:sldId id="278" r:id="rId13"/>
    <p:sldId id="282" r:id="rId14"/>
    <p:sldId id="283" r:id="rId15"/>
    <p:sldId id="265" r:id="rId16"/>
    <p:sldId id="264" r:id="rId17"/>
    <p:sldId id="317" r:id="rId18"/>
    <p:sldId id="284" r:id="rId19"/>
    <p:sldId id="273" r:id="rId20"/>
    <p:sldId id="276" r:id="rId21"/>
    <p:sldId id="272" r:id="rId22"/>
    <p:sldId id="259" r:id="rId23"/>
    <p:sldId id="260" r:id="rId24"/>
    <p:sldId id="261" r:id="rId25"/>
    <p:sldId id="262" r:id="rId26"/>
    <p:sldId id="266" r:id="rId27"/>
    <p:sldId id="279" r:id="rId28"/>
    <p:sldId id="316" r:id="rId29"/>
    <p:sldId id="280" r:id="rId30"/>
    <p:sldId id="285" r:id="rId31"/>
    <p:sldId id="324" r:id="rId32"/>
    <p:sldId id="263" r:id="rId33"/>
    <p:sldId id="268"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5" r:id="rId51"/>
    <p:sldId id="346" r:id="rId52"/>
    <p:sldId id="347" r:id="rId53"/>
    <p:sldId id="348" r:id="rId54"/>
    <p:sldId id="349" r:id="rId55"/>
    <p:sldId id="350" r:id="rId56"/>
    <p:sldId id="351" r:id="rId57"/>
    <p:sldId id="352" r:id="rId58"/>
    <p:sldId id="354" r:id="rId59"/>
    <p:sldId id="315"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5179" autoAdjust="0"/>
  </p:normalViewPr>
  <p:slideViewPr>
    <p:cSldViewPr snapToGrid="0">
      <p:cViewPr varScale="1">
        <p:scale>
          <a:sx n="69" d="100"/>
          <a:sy n="69" d="100"/>
        </p:scale>
        <p:origin x="654" y="66"/>
      </p:cViewPr>
      <p:guideLst>
        <p:guide orient="horz" pos="2160"/>
        <p:guide pos="3840"/>
      </p:guideLst>
    </p:cSldViewPr>
  </p:slideViewPr>
  <p:outlineViewPr>
    <p:cViewPr>
      <p:scale>
        <a:sx n="33" d="100"/>
        <a:sy n="33" d="100"/>
      </p:scale>
      <p:origin x="0" y="-5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2DF89-97EC-4158-BB1D-B9D4E8B85004}" type="datetimeFigureOut">
              <a:rPr lang="fr-FR" smtClean="0"/>
              <a:t>24/02/2022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18B1E7-C8A4-40EF-84EE-CC60E97B8C74}" type="slidenum">
              <a:rPr lang="fr-FR" smtClean="0"/>
              <a:t>‹#›</a:t>
            </a:fld>
            <a:endParaRPr lang="fr-FR"/>
          </a:p>
        </p:txBody>
      </p:sp>
    </p:spTree>
    <p:extLst>
      <p:ext uri="{BB962C8B-B14F-4D97-AF65-F5344CB8AC3E}">
        <p14:creationId xmlns:p14="http://schemas.microsoft.com/office/powerpoint/2010/main" val="971559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 traitement de </a:t>
            </a:r>
            <a:r>
              <a:rPr lang="fr-FR" dirty="0" err="1" smtClean="0"/>
              <a:t>mifépristone</a:t>
            </a:r>
            <a:r>
              <a:rPr lang="fr-FR" dirty="0" smtClean="0"/>
              <a:t>/</a:t>
            </a:r>
            <a:r>
              <a:rPr lang="fr-FR" dirty="0" err="1" smtClean="0"/>
              <a:t>misoprotol</a:t>
            </a:r>
            <a:r>
              <a:rPr lang="fr-FR" dirty="0" smtClean="0"/>
              <a:t> est le critère mondial de référence pour un avortement médicamenteux et il doit être administré dans les contextes où la </a:t>
            </a:r>
            <a:r>
              <a:rPr lang="fr-FR" dirty="0" err="1" smtClean="0"/>
              <a:t>mifépristone</a:t>
            </a:r>
            <a:r>
              <a:rPr lang="fr-FR" dirty="0" smtClean="0"/>
              <a:t> est enregistré et disponible.</a:t>
            </a:r>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22</a:t>
            </a:fld>
            <a:endParaRPr lang="fr-FR"/>
          </a:p>
        </p:txBody>
      </p:sp>
    </p:spTree>
    <p:extLst>
      <p:ext uri="{BB962C8B-B14F-4D97-AF65-F5344CB8AC3E}">
        <p14:creationId xmlns:p14="http://schemas.microsoft.com/office/powerpoint/2010/main" val="1622734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prstClr val="black"/>
                </a:solidFill>
                <a:effectLst/>
                <a:uLnTx/>
                <a:uFillTx/>
                <a:latin typeface="+mn-lt"/>
                <a:ea typeface="+mn-ea"/>
                <a:cs typeface="+mn-cs"/>
              </a:rPr>
              <a:t>Questions: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smtClean="0">
                <a:ln>
                  <a:noFill/>
                </a:ln>
                <a:solidFill>
                  <a:prstClr val="black"/>
                </a:solidFill>
                <a:effectLst/>
                <a:uLnTx/>
                <a:uFillTx/>
                <a:latin typeface="+mn-lt"/>
                <a:ea typeface="+mn-ea"/>
                <a:cs typeface="+mn-cs"/>
              </a:rPr>
              <a:t>Quelles sont les solutions a envisager chez les  adolescentes, qui ont besoins des services de soins d’avortement? </a:t>
            </a:r>
          </a:p>
          <a:p>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23</a:t>
            </a:fld>
            <a:endParaRPr lang="fr-FR"/>
          </a:p>
        </p:txBody>
      </p:sp>
    </p:spTree>
    <p:extLst>
      <p:ext uri="{BB962C8B-B14F-4D97-AF65-F5344CB8AC3E}">
        <p14:creationId xmlns:p14="http://schemas.microsoft.com/office/powerpoint/2010/main" val="1789118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Questions:</a:t>
            </a:r>
          </a:p>
          <a:p>
            <a:r>
              <a:rPr lang="fr-FR" dirty="0" smtClean="0"/>
              <a:t>Quelles sont les solutions a envisager</a:t>
            </a:r>
            <a:r>
              <a:rPr lang="fr-FR" baseline="0" dirty="0" smtClean="0"/>
              <a:t> chez les  femmes victimes des violences sexuelles, qui ont besoins des services de soins d’avortement? </a:t>
            </a:r>
            <a:endParaRPr lang="fr-FR" dirty="0"/>
          </a:p>
        </p:txBody>
      </p:sp>
      <p:sp>
        <p:nvSpPr>
          <p:cNvPr id="4" name="Slide Number Placeholder 3"/>
          <p:cNvSpPr>
            <a:spLocks noGrp="1"/>
          </p:cNvSpPr>
          <p:nvPr>
            <p:ph type="sldNum" sz="quarter" idx="10"/>
          </p:nvPr>
        </p:nvSpPr>
        <p:spPr/>
        <p:txBody>
          <a:bodyPr/>
          <a:lstStyle/>
          <a:p>
            <a:fld id="{3218B1E7-C8A4-40EF-84EE-CC60E97B8C74}" type="slidenum">
              <a:rPr lang="fr-FR" smtClean="0"/>
              <a:t>24</a:t>
            </a:fld>
            <a:endParaRPr lang="fr-FR"/>
          </a:p>
        </p:txBody>
      </p:sp>
    </p:spTree>
    <p:extLst>
      <p:ext uri="{BB962C8B-B14F-4D97-AF65-F5344CB8AC3E}">
        <p14:creationId xmlns:p14="http://schemas.microsoft.com/office/powerpoint/2010/main" val="2713940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Lors de la planification des services complets de SSR, les services cliniques mis en place dans le cadre du DMU doivent être pérennisés, améliorés en qualité et élargis avec d’autres services et programmes de SSR complets tout au long des crises prolongées, du rétablissement et de la reconstruction.  Suite à la stabilisation de la situation et pendant la préparation des services complets de SSR, prévoir de solliciter la contribution de la communauté pour l’intervention d’urgence afin d’identifier les lacunes, les succès et les pistes d’amélioration. </a:t>
            </a:r>
            <a:endParaRPr lang="fr-FR" dirty="0"/>
          </a:p>
        </p:txBody>
      </p:sp>
      <p:sp>
        <p:nvSpPr>
          <p:cNvPr id="4" name="Slide Number Placeholder 3"/>
          <p:cNvSpPr>
            <a:spLocks noGrp="1"/>
          </p:cNvSpPr>
          <p:nvPr>
            <p:ph type="sldNum" sz="quarter" idx="10"/>
          </p:nvPr>
        </p:nvSpPr>
        <p:spPr/>
        <p:txBody>
          <a:bodyPr/>
          <a:lstStyle/>
          <a:p>
            <a:fld id="{ECC4DC47-7249-47B1-976E-08657C4E6B11}" type="slidenum">
              <a:rPr lang="fr-FR" smtClean="0"/>
              <a:t>37</a:t>
            </a:fld>
            <a:endParaRPr lang="fr-FR"/>
          </a:p>
        </p:txBody>
      </p:sp>
    </p:spTree>
    <p:extLst>
      <p:ext uri="{BB962C8B-B14F-4D97-AF65-F5344CB8AC3E}">
        <p14:creationId xmlns:p14="http://schemas.microsoft.com/office/powerpoint/2010/main" val="3610862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sz="2400">
                <a:solidFill>
                  <a:schemeClr val="tx1"/>
                </a:solidFill>
                <a:latin typeface="Arial" charset="0"/>
                <a:ea typeface="MS PGothic" pitchFamily="34" charset="-128"/>
              </a:defRPr>
            </a:lvl1pPr>
            <a:lvl2pPr marL="742950" indent="-285750" defTabSz="947738">
              <a:defRPr sz="2400">
                <a:solidFill>
                  <a:schemeClr val="tx1"/>
                </a:solidFill>
                <a:latin typeface="Arial" charset="0"/>
                <a:ea typeface="MS PGothic" pitchFamily="34" charset="-128"/>
              </a:defRPr>
            </a:lvl2pPr>
            <a:lvl3pPr marL="1143000" indent="-228600" defTabSz="947738">
              <a:defRPr sz="2400">
                <a:solidFill>
                  <a:schemeClr val="tx1"/>
                </a:solidFill>
                <a:latin typeface="Arial" charset="0"/>
                <a:ea typeface="MS PGothic" pitchFamily="34" charset="-128"/>
              </a:defRPr>
            </a:lvl3pPr>
            <a:lvl4pPr marL="1600200" indent="-228600" defTabSz="947738">
              <a:defRPr sz="2400">
                <a:solidFill>
                  <a:schemeClr val="tx1"/>
                </a:solidFill>
                <a:latin typeface="Arial" charset="0"/>
                <a:ea typeface="MS PGothic" pitchFamily="34" charset="-128"/>
              </a:defRPr>
            </a:lvl4pPr>
            <a:lvl5pPr marL="2057400" indent="-228600" defTabSz="947738">
              <a:defRPr sz="2400">
                <a:solidFill>
                  <a:schemeClr val="tx1"/>
                </a:solidFill>
                <a:latin typeface="Arial" charset="0"/>
                <a:ea typeface="MS PGothic" pitchFamily="34" charset="-128"/>
              </a:defRPr>
            </a:lvl5pPr>
            <a:lvl6pPr marL="2514600" indent="-228600" algn="ctr" defTabSz="947738"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defTabSz="947738"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defTabSz="947738"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defTabSz="947738" eaLnBrk="0" fontAlgn="base" hangingPunct="0">
              <a:spcBef>
                <a:spcPct val="0"/>
              </a:spcBef>
              <a:spcAft>
                <a:spcPct val="0"/>
              </a:spcAft>
              <a:defRPr sz="2400">
                <a:solidFill>
                  <a:schemeClr val="tx1"/>
                </a:solidFill>
                <a:latin typeface="Arial" charset="0"/>
                <a:ea typeface="MS PGothic" pitchFamily="34" charset="-128"/>
              </a:defRPr>
            </a:lvl9pPr>
          </a:lstStyle>
          <a:p>
            <a:fld id="{DE398C0B-BFA9-4A2A-95D3-F6BBF3924BFC}" type="slidenum">
              <a:rPr lang="en-US" sz="1200">
                <a:solidFill>
                  <a:prstClr val="black"/>
                </a:solidFill>
                <a:latin typeface="Times New Roman" pitchFamily="18" charset="0"/>
              </a:rPr>
              <a:pPr/>
              <a:t>45</a:t>
            </a:fld>
            <a:endParaRPr lang="en-US" sz="1200" dirty="0">
              <a:solidFill>
                <a:prstClr val="black"/>
              </a:solidFill>
              <a:latin typeface="Times New Roman" pitchFamily="18" charset="0"/>
            </a:endParaRPr>
          </a:p>
        </p:txBody>
      </p:sp>
      <p:sp>
        <p:nvSpPr>
          <p:cNvPr id="52227" name="Rectangle 2"/>
          <p:cNvSpPr>
            <a:spLocks noGrp="1" noRot="1" noChangeAspect="1" noChangeArrowheads="1" noTextEdit="1"/>
          </p:cNvSpPr>
          <p:nvPr>
            <p:ph type="sldImg"/>
          </p:nvPr>
        </p:nvSpPr>
        <p:spPr>
          <a:xfrm>
            <a:off x="79375" y="739775"/>
            <a:ext cx="6578600" cy="3700463"/>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b="1" dirty="0" err="1" smtClean="0">
                <a:solidFill>
                  <a:srgbClr val="92D050"/>
                </a:solidFill>
              </a:rPr>
              <a:t>Discussion</a:t>
            </a:r>
            <a:r>
              <a:rPr lang="es-ES" b="1" dirty="0" smtClean="0">
                <a:solidFill>
                  <a:srgbClr val="92D050"/>
                </a:solidFill>
              </a:rPr>
              <a:t> :</a:t>
            </a:r>
          </a:p>
          <a:p>
            <a:pPr lvl="0"/>
            <a:r>
              <a:rPr lang="en-AU" sz="1200" kern="1200" dirty="0" smtClean="0">
                <a:solidFill>
                  <a:schemeClr val="tx1"/>
                </a:solidFill>
                <a:effectLst/>
                <a:latin typeface="+mn-lt"/>
                <a:ea typeface="+mn-ea"/>
                <a:cs typeface="+mn-cs"/>
              </a:rPr>
              <a:t>Demander aux participants </a:t>
            </a:r>
          </a:p>
          <a:p>
            <a:r>
              <a:rPr lang="en-AU" sz="1200" i="1" kern="1200" dirty="0" smtClean="0">
                <a:solidFill>
                  <a:srgbClr val="FF0000"/>
                </a:solidFill>
                <a:effectLst/>
                <a:latin typeface="+mn-lt"/>
                <a:ea typeface="+mn-ea"/>
                <a:cs typeface="+mn-cs"/>
              </a:rPr>
              <a:t>What do we mean by comprehensive VIH and STI services?</a:t>
            </a:r>
            <a:endParaRPr lang="en-AU" sz="1200" kern="1200" dirty="0" smtClean="0">
              <a:solidFill>
                <a:srgbClr val="FF0000"/>
              </a:solidFill>
              <a:effectLst/>
              <a:latin typeface="+mn-lt"/>
              <a:ea typeface="+mn-ea"/>
              <a:cs typeface="+mn-cs"/>
            </a:endParaRPr>
          </a:p>
          <a:p>
            <a:r>
              <a:rPr lang="en-AU" sz="1200" kern="1200" dirty="0" smtClean="0">
                <a:solidFill>
                  <a:srgbClr val="FF0000"/>
                </a:solidFill>
                <a:effectLst/>
                <a:latin typeface="+mn-lt"/>
                <a:ea typeface="+mn-ea"/>
                <a:cs typeface="+mn-cs"/>
              </a:rPr>
              <a:t>Facilitate a brief discussion, eliciting answers related to the remainder of this session.</a:t>
            </a:r>
          </a:p>
          <a:p>
            <a:pPr lvl="0"/>
            <a:r>
              <a:rPr lang="en-AU" sz="1200" kern="1200" dirty="0" smtClean="0">
                <a:solidFill>
                  <a:srgbClr val="FF0000"/>
                </a:solidFill>
                <a:effectLst/>
                <a:latin typeface="+mn-lt"/>
                <a:ea typeface="+mn-ea"/>
                <a:cs typeface="+mn-cs"/>
              </a:rPr>
              <a:t>Ask participants </a:t>
            </a:r>
          </a:p>
          <a:p>
            <a:r>
              <a:rPr lang="en-AU" sz="1200" i="1" kern="1200" dirty="0" smtClean="0">
                <a:solidFill>
                  <a:srgbClr val="FF0000"/>
                </a:solidFill>
                <a:effectLst/>
                <a:latin typeface="+mn-lt"/>
                <a:ea typeface="+mn-ea"/>
                <a:cs typeface="+mn-cs"/>
              </a:rPr>
              <a:t>What do we mean by ‘as the situation allows?’</a:t>
            </a:r>
            <a:endParaRPr lang="en-AU" sz="1200" kern="1200" dirty="0" smtClean="0">
              <a:solidFill>
                <a:srgbClr val="FF0000"/>
              </a:solidFill>
              <a:effectLst/>
              <a:latin typeface="+mn-lt"/>
              <a:ea typeface="+mn-ea"/>
              <a:cs typeface="+mn-cs"/>
            </a:endParaRPr>
          </a:p>
          <a:p>
            <a:r>
              <a:rPr lang="en-AU" sz="1200" kern="1200" dirty="0" smtClean="0">
                <a:solidFill>
                  <a:srgbClr val="FF0000"/>
                </a:solidFill>
                <a:effectLst/>
                <a:latin typeface="+mn-lt"/>
                <a:ea typeface="+mn-ea"/>
                <a:cs typeface="+mn-cs"/>
              </a:rPr>
              <a:t>Facilitate a discussion covering all of the facilitator key points, emphasising that this is very context specific.  Refer to the </a:t>
            </a:r>
            <a:r>
              <a:rPr lang="en-AU" sz="1200" i="1" kern="1200" dirty="0" smtClean="0">
                <a:solidFill>
                  <a:srgbClr val="FF0000"/>
                </a:solidFill>
                <a:effectLst/>
                <a:latin typeface="+mn-lt"/>
                <a:ea typeface="+mn-ea"/>
                <a:cs typeface="+mn-cs"/>
              </a:rPr>
              <a:t>Health Systems Building Blocks Chart.</a:t>
            </a:r>
            <a:endParaRPr lang="es-ES" b="1" dirty="0" smtClean="0">
              <a:solidFill>
                <a:srgbClr val="FF0000"/>
              </a:solidFill>
            </a:endParaRPr>
          </a:p>
        </p:txBody>
      </p:sp>
    </p:spTree>
    <p:extLst>
      <p:ext uri="{BB962C8B-B14F-4D97-AF65-F5344CB8AC3E}">
        <p14:creationId xmlns:p14="http://schemas.microsoft.com/office/powerpoint/2010/main" val="49011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fr-FR" sz="1200" dirty="0" smtClean="0">
                <a:solidFill>
                  <a:srgbClr val="4C4C4C"/>
                </a:solidFill>
                <a:effectLst/>
                <a:latin typeface="+mn-lt"/>
                <a:ea typeface="Calibri"/>
                <a:cs typeface="ArialMT"/>
              </a:rPr>
              <a:t>Bien que la planification initiale commence au début de l'intervention, ce processus participatif officiel doit être lancé dès que les indicateurs du DMU-SSR sont atteints et lorsque les processus de recours et les organisations humanitaires entament la planification à long-terme.</a:t>
            </a:r>
            <a:endParaRPr lang="en-US" sz="1100" dirty="0">
              <a:effectLst/>
              <a:latin typeface="+mn-lt"/>
              <a:ea typeface="Calibri"/>
              <a:cs typeface="Times New Roman"/>
            </a:endParaRPr>
          </a:p>
        </p:txBody>
      </p:sp>
      <p:sp>
        <p:nvSpPr>
          <p:cNvPr id="4" name="Slide Number Placeholder 3"/>
          <p:cNvSpPr>
            <a:spLocks noGrp="1"/>
          </p:cNvSpPr>
          <p:nvPr>
            <p:ph type="sldNum" sz="quarter" idx="10"/>
          </p:nvPr>
        </p:nvSpPr>
        <p:spPr/>
        <p:txBody>
          <a:bodyPr/>
          <a:lstStyle/>
          <a:p>
            <a:fld id="{ECC4DC47-7249-47B1-976E-08657C4E6B11}" type="slidenum">
              <a:rPr lang="fr-FR" smtClean="0"/>
              <a:t>47</a:t>
            </a:fld>
            <a:endParaRPr lang="fr-FR"/>
          </a:p>
        </p:txBody>
      </p:sp>
    </p:spTree>
    <p:extLst>
      <p:ext uri="{BB962C8B-B14F-4D97-AF65-F5344CB8AC3E}">
        <p14:creationId xmlns:p14="http://schemas.microsoft.com/office/powerpoint/2010/main" val="1244554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fr-FR" sz="1200" kern="1200" dirty="0" smtClean="0">
                <a:solidFill>
                  <a:srgbClr val="000000"/>
                </a:solidFill>
                <a:effectLst/>
                <a:latin typeface="Calibri" panose="020F0502020204030204" pitchFamily="34" charset="0"/>
                <a:ea typeface="+mj-ea"/>
                <a:cs typeface="+mj-cs"/>
              </a:rPr>
              <a:t>Tenir compte des facteurs suivants (entre autres) lors de la sélection de sites adaptés: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Viabilité de la communication et des transports pour orienter vers d’autres  services.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Distance pour rejoindre les autres services de santé.</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Degré d’accessibilité pour les populations touchées et le groupe cible.</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Wingdings" panose="05000000000000000000" pitchFamily="2" charset="2"/>
              <a:buChar char=""/>
            </a:pPr>
            <a:r>
              <a:rPr lang="fr-FR" sz="1200" kern="1200" dirty="0" smtClean="0">
                <a:solidFill>
                  <a:srgbClr val="000000"/>
                </a:solidFill>
                <a:effectLst/>
                <a:latin typeface="Calibri" panose="020F0502020204030204" pitchFamily="34" charset="0"/>
                <a:ea typeface="+mj-ea"/>
                <a:cs typeface="+mj-cs"/>
              </a:rPr>
              <a:t>Intégration éventuelle avec d’autres services par opposition aux services autonomes.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ECC4DC47-7249-47B1-976E-08657C4E6B11}" type="slidenum">
              <a:rPr lang="fr-FR" smtClean="0">
                <a:solidFill>
                  <a:prstClr val="black"/>
                </a:solidFill>
              </a:rPr>
              <a:pPr/>
              <a:t>48</a:t>
            </a:fld>
            <a:endParaRPr lang="fr-FR">
              <a:solidFill>
                <a:prstClr val="black"/>
              </a:solidFill>
            </a:endParaRPr>
          </a:p>
        </p:txBody>
      </p:sp>
    </p:spTree>
    <p:extLst>
      <p:ext uri="{BB962C8B-B14F-4D97-AF65-F5344CB8AC3E}">
        <p14:creationId xmlns:p14="http://schemas.microsoft.com/office/powerpoint/2010/main" val="4102590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Questions:</a:t>
            </a:r>
          </a:p>
          <a:p>
            <a:r>
              <a:rPr lang="fr-FR" dirty="0" smtClean="0"/>
              <a:t>Que faire quand il y</a:t>
            </a:r>
            <a:r>
              <a:rPr lang="fr-FR" baseline="0" dirty="0" smtClean="0"/>
              <a:t> une manque remarquable des prestataires formés du sexe féminin? </a:t>
            </a:r>
          </a:p>
          <a:p>
            <a:endParaRPr lang="fr-FR" dirty="0"/>
          </a:p>
        </p:txBody>
      </p:sp>
      <p:sp>
        <p:nvSpPr>
          <p:cNvPr id="4" name="Slide Number Placeholder 3"/>
          <p:cNvSpPr>
            <a:spLocks noGrp="1"/>
          </p:cNvSpPr>
          <p:nvPr>
            <p:ph type="sldNum" sz="quarter" idx="10"/>
          </p:nvPr>
        </p:nvSpPr>
        <p:spPr/>
        <p:txBody>
          <a:bodyPr/>
          <a:lstStyle/>
          <a:p>
            <a:fld id="{ECC4DC47-7249-47B1-976E-08657C4E6B11}" type="slidenum">
              <a:rPr lang="fr-FR" smtClean="0"/>
              <a:t>56</a:t>
            </a:fld>
            <a:endParaRPr lang="fr-FR"/>
          </a:p>
        </p:txBody>
      </p:sp>
    </p:spTree>
    <p:extLst>
      <p:ext uri="{BB962C8B-B14F-4D97-AF65-F5344CB8AC3E}">
        <p14:creationId xmlns:p14="http://schemas.microsoft.com/office/powerpoint/2010/main" val="39161521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24/02/2022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265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24/02/2022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339360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24/02/2022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2994528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600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00737"/>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3791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00737"/>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0453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86450"/>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026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637432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4"/>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236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5788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5236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805266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E978834-BABB-4A32-BACF-793B5ABEA578}" type="datetimeFigureOut">
              <a:rPr lang="fr-FR" smtClean="0"/>
              <a:t>24/02/2022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34053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2345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420875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8462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978834-BABB-4A32-BACF-793B5ABEA578}" type="datetimeFigureOut">
              <a:rPr lang="fr-FR" smtClean="0"/>
              <a:t>24/02/2022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1E99ECE-5684-4D11-8D76-1DD72E74DD7C}" type="slidenum">
              <a:rPr lang="fr-FR" smtClean="0"/>
              <a:t>‹#›</a:t>
            </a:fld>
            <a:endParaRPr lang="fr-FR"/>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898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4E978834-BABB-4A32-BACF-793B5ABEA578}" type="datetimeFigureOut">
              <a:rPr lang="fr-FR" smtClean="0"/>
              <a:t>24/02/2022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938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4E978834-BABB-4A32-BACF-793B5ABEA578}" type="datetimeFigureOut">
              <a:rPr lang="fr-FR" smtClean="0"/>
              <a:t>24/02/2022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1E99ECE-5684-4D11-8D76-1DD72E74DD7C}" type="slidenum">
              <a:rPr lang="fr-FR" smtClean="0"/>
              <a:t>‹#›</a:t>
            </a:fld>
            <a:endParaRPr lang="fr-FR"/>
          </a:p>
        </p:txBody>
      </p:sp>
      <p:pic>
        <p:nvPicPr>
          <p:cNvPr id="1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29325"/>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7724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4E978834-BABB-4A32-BACF-793B5ABEA578}" type="datetimeFigureOut">
              <a:rPr lang="fr-FR" smtClean="0"/>
              <a:t>24/02/2022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34529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978834-BABB-4A32-BACF-793B5ABEA578}" type="datetimeFigureOut">
              <a:rPr lang="fr-FR" smtClean="0"/>
              <a:t>24/02/2022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343375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78834-BABB-4A32-BACF-793B5ABEA578}" type="datetimeFigureOut">
              <a:rPr lang="fr-FR" smtClean="0"/>
              <a:t>24/02/2022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199974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978834-BABB-4A32-BACF-793B5ABEA578}" type="datetimeFigureOut">
              <a:rPr lang="fr-FR" smtClean="0"/>
              <a:t>24/02/2022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1E99ECE-5684-4D11-8D76-1DD72E74DD7C}" type="slidenum">
              <a:rPr lang="fr-FR" smtClean="0"/>
              <a:t>‹#›</a:t>
            </a:fld>
            <a:endParaRPr lang="fr-FR"/>
          </a:p>
        </p:txBody>
      </p:sp>
    </p:spTree>
    <p:extLst>
      <p:ext uri="{BB962C8B-B14F-4D97-AF65-F5344CB8AC3E}">
        <p14:creationId xmlns:p14="http://schemas.microsoft.com/office/powerpoint/2010/main" val="1624402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978834-BABB-4A32-BACF-793B5ABEA578}" type="datetimeFigureOut">
              <a:rPr lang="fr-FR" smtClean="0"/>
              <a:t>24/02/2022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E99ECE-5684-4D11-8D76-1DD72E74DD7C}" type="slidenum">
              <a:rPr lang="fr-FR" smtClean="0"/>
              <a:t>‹#›</a:t>
            </a:fld>
            <a:endParaRPr lang="fr-FR"/>
          </a:p>
        </p:txBody>
      </p:sp>
    </p:spTree>
    <p:extLst>
      <p:ext uri="{BB962C8B-B14F-4D97-AF65-F5344CB8AC3E}">
        <p14:creationId xmlns:p14="http://schemas.microsoft.com/office/powerpoint/2010/main" val="2136900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FE781E-288C-4E0D-A92A-C9B3F96101C6}" type="datetimeFigureOut">
              <a:rPr lang="fr-FR" smtClean="0">
                <a:solidFill>
                  <a:prstClr val="black">
                    <a:tint val="75000"/>
                  </a:prstClr>
                </a:solidFill>
              </a:rPr>
              <a:pPr/>
              <a:t>24/02/2022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CBA98-2E65-4E2C-89F6-CD0B8DC57C1E}"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266106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291" y="983673"/>
            <a:ext cx="9912928" cy="3823854"/>
          </a:xfrm>
          <a:ln>
            <a:solidFill>
              <a:schemeClr val="accent2"/>
            </a:solidFill>
          </a:ln>
        </p:spPr>
        <p:txBody>
          <a:bodyPr>
            <a:normAutofit fontScale="90000"/>
          </a:bodyPr>
          <a:lstStyle/>
          <a:p>
            <a:pPr lvl="0"/>
            <a:r>
              <a:rPr lang="fr-FR" b="1" dirty="0" smtClean="0">
                <a:ln>
                  <a:solidFill>
                    <a:schemeClr val="accent2"/>
                  </a:solidFill>
                </a:ln>
                <a:latin typeface="+mn-lt"/>
              </a:rPr>
              <a:t>Revue du module 4: DMU-objectif No. 3</a:t>
            </a:r>
            <a:br>
              <a:rPr lang="fr-FR" b="1" dirty="0" smtClean="0">
                <a:ln>
                  <a:solidFill>
                    <a:schemeClr val="accent2"/>
                  </a:solidFill>
                </a:ln>
                <a:latin typeface="+mn-lt"/>
              </a:rPr>
            </a:br>
            <a:r>
              <a:rPr lang="fr-FR" sz="2900" b="1" dirty="0" smtClean="0">
                <a:ln>
                  <a:solidFill>
                    <a:schemeClr val="accent2"/>
                  </a:solidFill>
                </a:ln>
                <a:solidFill>
                  <a:srgbClr val="FF0000"/>
                </a:solidFill>
                <a:latin typeface="+mn-lt"/>
              </a:rPr>
              <a:t/>
            </a:r>
            <a:br>
              <a:rPr lang="fr-FR" sz="2900" b="1" dirty="0" smtClean="0">
                <a:ln>
                  <a:solidFill>
                    <a:schemeClr val="accent2"/>
                  </a:solidFill>
                </a:ln>
                <a:solidFill>
                  <a:srgbClr val="FF0000"/>
                </a:solidFill>
                <a:latin typeface="+mn-lt"/>
              </a:rPr>
            </a:br>
            <a:r>
              <a:rPr lang="fr-FR" sz="2900" dirty="0">
                <a:solidFill>
                  <a:srgbClr val="FF0000"/>
                </a:solidFill>
                <a:latin typeface="+mn-lt"/>
              </a:rPr>
              <a:t>Prévenir la transmission et réduire la morbidité et la mortalité dues au VIH et </a:t>
            </a:r>
            <a:r>
              <a:rPr lang="fr-FR" sz="2900" dirty="0">
                <a:solidFill>
                  <a:srgbClr val="FF0000"/>
                </a:solidFill>
                <a:latin typeface="+mn-lt"/>
                <a:ea typeface="Calibri" panose="020F0502020204030204" pitchFamily="34" charset="0"/>
                <a:cs typeface="Times New Roman" panose="02020603050405020304" pitchFamily="18" charset="0"/>
              </a:rPr>
              <a:t>à</a:t>
            </a:r>
            <a:r>
              <a:rPr lang="fr-FR" sz="2900" dirty="0">
                <a:solidFill>
                  <a:srgbClr val="FF0000"/>
                </a:solidFill>
                <a:latin typeface="+mn-lt"/>
              </a:rPr>
              <a:t> d’autres Infections Sexuellement Transmissibles (</a:t>
            </a:r>
            <a:r>
              <a:rPr lang="fr-FR" sz="2900" dirty="0" err="1">
                <a:solidFill>
                  <a:srgbClr val="FF0000"/>
                </a:solidFill>
                <a:latin typeface="+mn-lt"/>
              </a:rPr>
              <a:t>ISTs</a:t>
            </a:r>
            <a:r>
              <a:rPr lang="fr-FR" sz="2900" dirty="0" smtClean="0">
                <a:solidFill>
                  <a:srgbClr val="FF0000"/>
                </a:solidFill>
                <a:latin typeface="+mn-lt"/>
              </a:rPr>
              <a:t>).</a:t>
            </a:r>
            <a:br>
              <a:rPr lang="fr-FR" sz="2900" dirty="0" smtClean="0">
                <a:solidFill>
                  <a:srgbClr val="FF0000"/>
                </a:solidFill>
                <a:latin typeface="+mn-lt"/>
              </a:rPr>
            </a:br>
            <a:r>
              <a:rPr lang="fr-FR" sz="2900" dirty="0">
                <a:solidFill>
                  <a:srgbClr val="FF0000"/>
                </a:solidFill>
                <a:latin typeface="+mn-lt"/>
              </a:rPr>
              <a:t/>
            </a:r>
            <a:br>
              <a:rPr lang="fr-FR" sz="2900" dirty="0">
                <a:solidFill>
                  <a:srgbClr val="FF0000"/>
                </a:solidFill>
                <a:latin typeface="+mn-lt"/>
              </a:rPr>
            </a:br>
            <a:r>
              <a:rPr lang="fr-FR" sz="2900" i="1" dirty="0" smtClean="0">
                <a:latin typeface="+mn-lt"/>
              </a:rPr>
              <a:t>Toujours lire et comprendre les instructions avant de commencer </a:t>
            </a:r>
            <a:r>
              <a:rPr lang="fr-FR" sz="2900" i="1" dirty="0">
                <a:latin typeface="+mn-lt"/>
              </a:rPr>
              <a:t>à </a:t>
            </a:r>
            <a:r>
              <a:rPr lang="fr-FR" sz="2900" i="1" dirty="0" smtClean="0">
                <a:latin typeface="+mn-lt"/>
              </a:rPr>
              <a:t>répondre aux questions SVP !!!!!!!!!!!! (citer, une phrase, chaque photo, crochez, souligner etc.)</a:t>
            </a:r>
            <a:endParaRPr lang="fr-FR" b="1" dirty="0">
              <a:ln>
                <a:solidFill>
                  <a:schemeClr val="accent2"/>
                </a:solidFill>
              </a:ln>
              <a:latin typeface="+mn-lt"/>
            </a:endParaRPr>
          </a:p>
        </p:txBody>
      </p:sp>
    </p:spTree>
    <p:extLst>
      <p:ext uri="{BB962C8B-B14F-4D97-AF65-F5344CB8AC3E}">
        <p14:creationId xmlns:p14="http://schemas.microsoft.com/office/powerpoint/2010/main" val="3222720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695364" cy="1122481"/>
          </a:xfrm>
          <a:ln>
            <a:solidFill>
              <a:srgbClr val="FF0000"/>
            </a:solidFill>
          </a:ln>
        </p:spPr>
        <p:txBody>
          <a:bodyPr/>
          <a:lstStyle/>
          <a:p>
            <a:r>
              <a:rPr lang="fr-FR" b="1" dirty="0" smtClean="0">
                <a:ln>
                  <a:solidFill>
                    <a:schemeClr val="accent2"/>
                  </a:solidFill>
                </a:ln>
                <a:latin typeface="+mn-lt"/>
              </a:rPr>
              <a:t>Définitions des concepts </a:t>
            </a:r>
            <a:endParaRPr lang="fr-FR" b="1" dirty="0">
              <a:ln>
                <a:solidFill>
                  <a:schemeClr val="accent2"/>
                </a:solidFill>
              </a:ln>
              <a:latin typeface="+mn-lt"/>
            </a:endParaRPr>
          </a:p>
        </p:txBody>
      </p:sp>
      <p:sp>
        <p:nvSpPr>
          <p:cNvPr id="3" name="Content Placeholder 2"/>
          <p:cNvSpPr>
            <a:spLocks noGrp="1"/>
          </p:cNvSpPr>
          <p:nvPr>
            <p:ph idx="1"/>
          </p:nvPr>
        </p:nvSpPr>
        <p:spPr/>
        <p:txBody>
          <a:bodyPr>
            <a:normAutofit lnSpcReduction="10000"/>
          </a:bodyPr>
          <a:lstStyle/>
          <a:p>
            <a:r>
              <a:rPr lang="fr-FR" b="1" dirty="0" smtClean="0"/>
              <a:t>Avortement </a:t>
            </a:r>
            <a:r>
              <a:rPr lang="fr-FR" b="1" dirty="0">
                <a:solidFill>
                  <a:prstClr val="black"/>
                </a:solidFill>
              </a:rPr>
              <a:t>à</a:t>
            </a:r>
            <a:r>
              <a:rPr lang="fr-FR" b="1" dirty="0" smtClean="0"/>
              <a:t> risque</a:t>
            </a:r>
            <a:r>
              <a:rPr lang="fr-FR" b="1" dirty="0"/>
              <a:t>: </a:t>
            </a:r>
            <a:r>
              <a:rPr lang="fr-FR" dirty="0" smtClean="0"/>
              <a:t>Une </a:t>
            </a:r>
            <a:r>
              <a:rPr lang="fr-FR" dirty="0"/>
              <a:t>procédure d'interruption d'une grossesse non désirée, menée par des </a:t>
            </a:r>
            <a:r>
              <a:rPr lang="fr-FR" dirty="0">
                <a:solidFill>
                  <a:srgbClr val="FF0000"/>
                </a:solidFill>
              </a:rPr>
              <a:t>personnes qui ne sont pas dotées des compétences nécessaires</a:t>
            </a:r>
            <a:r>
              <a:rPr lang="fr-FR" dirty="0"/>
              <a:t>, dans un </a:t>
            </a:r>
            <a:r>
              <a:rPr lang="fr-FR" dirty="0">
                <a:solidFill>
                  <a:srgbClr val="FF0000"/>
                </a:solidFill>
              </a:rPr>
              <a:t>environnement non conforme </a:t>
            </a:r>
            <a:r>
              <a:rPr lang="fr-FR" dirty="0"/>
              <a:t>aux normes standards minimales ou les </a:t>
            </a:r>
            <a:r>
              <a:rPr lang="fr-FR" dirty="0" smtClean="0"/>
              <a:t>deux (OMS);</a:t>
            </a:r>
          </a:p>
          <a:p>
            <a:r>
              <a:rPr lang="fr-FR" b="1" dirty="0" smtClean="0"/>
              <a:t>Avortement sans risque: </a:t>
            </a:r>
            <a:r>
              <a:rPr lang="fr-FR" dirty="0" smtClean="0"/>
              <a:t>une procédure d’Interruption volontaire de grossesse (IVG) selon une méthode recommandée  par l’OMS et </a:t>
            </a:r>
            <a:r>
              <a:rPr lang="fr-FR" dirty="0" smtClean="0">
                <a:solidFill>
                  <a:srgbClr val="FF0000"/>
                </a:solidFill>
              </a:rPr>
              <a:t>adaptée </a:t>
            </a:r>
            <a:r>
              <a:rPr lang="fr-FR" dirty="0">
                <a:solidFill>
                  <a:srgbClr val="FF0000"/>
                </a:solidFill>
                <a:latin typeface="Calibri" panose="020F0502020204030204" pitchFamily="34" charset="0"/>
              </a:rPr>
              <a:t>à</a:t>
            </a:r>
            <a:r>
              <a:rPr lang="fr-FR" dirty="0" smtClean="0">
                <a:solidFill>
                  <a:srgbClr val="FF0000"/>
                </a:solidFill>
              </a:rPr>
              <a:t> la durée de la grossesse par un prestataire ayant les compétences nécessaires. </a:t>
            </a:r>
          </a:p>
          <a:p>
            <a:r>
              <a:rPr lang="fr-FR" b="1" dirty="0" smtClean="0"/>
              <a:t>Aspiration manuelle intra-utérine: </a:t>
            </a:r>
            <a:r>
              <a:rPr lang="fr-FR" dirty="0" smtClean="0"/>
              <a:t>une méthode d’avortement très sécurisée pour les grossesses du premier trimestre et/ou du début deuxième trimestre jusqu’à 14 semaines. </a:t>
            </a:r>
            <a:endParaRPr lang="fr-FR" dirty="0"/>
          </a:p>
        </p:txBody>
      </p:sp>
    </p:spTree>
    <p:extLst>
      <p:ext uri="{BB962C8B-B14F-4D97-AF65-F5344CB8AC3E}">
        <p14:creationId xmlns:p14="http://schemas.microsoft.com/office/powerpoint/2010/main" val="2576426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558887" cy="849526"/>
          </a:xfrm>
          <a:ln>
            <a:solidFill>
              <a:srgbClr val="FF0000"/>
            </a:solidFill>
          </a:ln>
        </p:spPr>
        <p:txBody>
          <a:bodyPr/>
          <a:lstStyle/>
          <a:p>
            <a:r>
              <a:rPr lang="fr-FR" b="1" dirty="0" smtClean="0">
                <a:ln>
                  <a:solidFill>
                    <a:schemeClr val="accent2"/>
                  </a:solidFill>
                </a:ln>
                <a:latin typeface="+mn-lt"/>
              </a:rPr>
              <a:t>Les soins post avortement</a:t>
            </a:r>
            <a:endParaRPr lang="fr-FR" b="1" dirty="0">
              <a:ln>
                <a:solidFill>
                  <a:schemeClr val="accent2"/>
                </a:solidFill>
              </a:ln>
              <a:latin typeface="+mn-lt"/>
            </a:endParaRPr>
          </a:p>
        </p:txBody>
      </p:sp>
      <p:sp>
        <p:nvSpPr>
          <p:cNvPr id="3" name="Content Placeholder 2"/>
          <p:cNvSpPr>
            <a:spLocks noGrp="1"/>
          </p:cNvSpPr>
          <p:nvPr>
            <p:ph idx="1"/>
          </p:nvPr>
        </p:nvSpPr>
        <p:spPr>
          <a:xfrm>
            <a:off x="838200" y="1473958"/>
            <a:ext cx="10515600" cy="5090615"/>
          </a:xfrm>
        </p:spPr>
        <p:txBody>
          <a:bodyPr>
            <a:normAutofit fontScale="92500" lnSpcReduction="10000"/>
          </a:bodyPr>
          <a:lstStyle/>
          <a:p>
            <a:r>
              <a:rPr lang="fr-FR" dirty="0"/>
              <a:t> </a:t>
            </a:r>
            <a:r>
              <a:rPr lang="fr-FR" dirty="0" smtClean="0"/>
              <a:t>Une </a:t>
            </a:r>
            <a:r>
              <a:rPr lang="fr-FR" dirty="0"/>
              <a:t>stratégie mondiale qui vise à réduire le nombre de décès et de souffrances causés par les complications liées aux avortements à risques et aux avortements </a:t>
            </a:r>
            <a:r>
              <a:rPr lang="fr-FR" dirty="0" smtClean="0"/>
              <a:t>spontanés/ fausses couches. </a:t>
            </a:r>
          </a:p>
          <a:p>
            <a:r>
              <a:rPr lang="fr-FR" dirty="0" smtClean="0"/>
              <a:t>Les éléments des soins:</a:t>
            </a:r>
          </a:p>
          <a:p>
            <a:pPr lvl="1">
              <a:buFont typeface="Wingdings" panose="05000000000000000000" pitchFamily="2" charset="2"/>
              <a:buChar char="ü"/>
            </a:pPr>
            <a:r>
              <a:rPr lang="fr-FR" dirty="0"/>
              <a:t> </a:t>
            </a:r>
            <a:r>
              <a:rPr lang="fr-FR" sz="2600" dirty="0" smtClean="0">
                <a:solidFill>
                  <a:srgbClr val="FF0000"/>
                </a:solidFill>
              </a:rPr>
              <a:t>Le </a:t>
            </a:r>
            <a:r>
              <a:rPr lang="fr-FR" sz="2600" dirty="0">
                <a:solidFill>
                  <a:srgbClr val="FF0000"/>
                </a:solidFill>
              </a:rPr>
              <a:t>traitement </a:t>
            </a:r>
            <a:r>
              <a:rPr lang="fr-FR" sz="2600" dirty="0"/>
              <a:t>des avortements incomplets et à risques et les </a:t>
            </a:r>
            <a:r>
              <a:rPr lang="fr-FR" sz="2600" dirty="0" smtClean="0"/>
              <a:t>complications;</a:t>
            </a:r>
          </a:p>
          <a:p>
            <a:pPr lvl="1">
              <a:buFont typeface="Wingdings" panose="05000000000000000000" pitchFamily="2" charset="2"/>
              <a:buChar char="ü"/>
            </a:pPr>
            <a:r>
              <a:rPr lang="fr-FR" sz="2600" dirty="0" smtClean="0">
                <a:solidFill>
                  <a:srgbClr val="FF0000"/>
                </a:solidFill>
              </a:rPr>
              <a:t>Les </a:t>
            </a:r>
            <a:r>
              <a:rPr lang="fr-FR" sz="2600" dirty="0">
                <a:solidFill>
                  <a:srgbClr val="FF0000"/>
                </a:solidFill>
              </a:rPr>
              <a:t>conseils visant à identifier et répondre aux besoins émotionnels et physiques des femmes et des filles et à d'autres </a:t>
            </a:r>
            <a:r>
              <a:rPr lang="fr-FR" sz="2600" dirty="0" smtClean="0">
                <a:solidFill>
                  <a:srgbClr val="FF0000"/>
                </a:solidFill>
              </a:rPr>
              <a:t>préoccupations;</a:t>
            </a:r>
          </a:p>
          <a:p>
            <a:pPr lvl="1">
              <a:buFont typeface="Wingdings" panose="05000000000000000000" pitchFamily="2" charset="2"/>
              <a:buChar char="ü"/>
            </a:pPr>
            <a:r>
              <a:rPr lang="fr-FR" sz="2600" dirty="0"/>
              <a:t>Les services de </a:t>
            </a:r>
            <a:r>
              <a:rPr lang="fr-FR" sz="2600" dirty="0">
                <a:solidFill>
                  <a:srgbClr val="FF0000"/>
                </a:solidFill>
              </a:rPr>
              <a:t>contraception </a:t>
            </a:r>
            <a:r>
              <a:rPr lang="fr-FR" sz="2600" dirty="0" smtClean="0">
                <a:solidFill>
                  <a:srgbClr val="FF0000"/>
                </a:solidFill>
              </a:rPr>
              <a:t>volontaire</a:t>
            </a:r>
            <a:r>
              <a:rPr lang="fr-FR" sz="2600" dirty="0" smtClean="0"/>
              <a:t>, post soins.</a:t>
            </a:r>
          </a:p>
          <a:p>
            <a:pPr lvl="1">
              <a:buFont typeface="Wingdings" panose="05000000000000000000" pitchFamily="2" charset="2"/>
              <a:buChar char="ü"/>
            </a:pPr>
            <a:r>
              <a:rPr lang="fr-FR" sz="2600" dirty="0"/>
              <a:t>Les </a:t>
            </a:r>
            <a:r>
              <a:rPr lang="fr-FR" sz="2600" dirty="0">
                <a:solidFill>
                  <a:srgbClr val="FF0000"/>
                </a:solidFill>
              </a:rPr>
              <a:t>services de santé reproductive </a:t>
            </a:r>
            <a:r>
              <a:rPr lang="fr-FR" sz="2600" dirty="0"/>
              <a:t>et autres services de santé qui sont préférablement dispensés sur </a:t>
            </a:r>
            <a:r>
              <a:rPr lang="fr-FR" sz="2600" dirty="0" smtClean="0"/>
              <a:t>site;</a:t>
            </a:r>
          </a:p>
          <a:p>
            <a:pPr lvl="1">
              <a:buFont typeface="Wingdings" panose="05000000000000000000" pitchFamily="2" charset="2"/>
              <a:buChar char="ü"/>
            </a:pPr>
            <a:r>
              <a:rPr lang="fr-FR" sz="2600" dirty="0"/>
              <a:t>Reference vers </a:t>
            </a:r>
            <a:r>
              <a:rPr lang="fr-FR" sz="2600" dirty="0" smtClean="0"/>
              <a:t>les </a:t>
            </a:r>
            <a:r>
              <a:rPr lang="fr-FR" sz="2600" dirty="0"/>
              <a:t>établissements accessibles au sein des réseaux des </a:t>
            </a:r>
            <a:r>
              <a:rPr lang="fr-FR" sz="2600" dirty="0" smtClean="0"/>
              <a:t>prestataires;</a:t>
            </a:r>
          </a:p>
          <a:p>
            <a:pPr lvl="1">
              <a:buFont typeface="Wingdings" panose="05000000000000000000" pitchFamily="2" charset="2"/>
              <a:buChar char="ü"/>
            </a:pPr>
            <a:r>
              <a:rPr lang="fr-FR" sz="2600" dirty="0"/>
              <a:t> Les partenariats entre communautés et prestataires de services pour prévenir les grossesses non </a:t>
            </a:r>
            <a:r>
              <a:rPr lang="fr-FR" sz="2600" dirty="0" smtClean="0"/>
              <a:t>désirées et pour  </a:t>
            </a:r>
            <a:r>
              <a:rPr lang="fr-FR" sz="2600" dirty="0"/>
              <a:t>mobiliser les </a:t>
            </a:r>
            <a:r>
              <a:rPr lang="fr-FR" sz="2600" dirty="0" smtClean="0"/>
              <a:t>ressources.</a:t>
            </a:r>
            <a:endParaRPr lang="fr-FR" sz="2600" dirty="0"/>
          </a:p>
        </p:txBody>
      </p:sp>
    </p:spTree>
    <p:extLst>
      <p:ext uri="{BB962C8B-B14F-4D97-AF65-F5344CB8AC3E}">
        <p14:creationId xmlns:p14="http://schemas.microsoft.com/office/powerpoint/2010/main" val="1728826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086" y="2862665"/>
            <a:ext cx="11022532" cy="1325563"/>
          </a:xfrm>
          <a:ln>
            <a:solidFill>
              <a:schemeClr val="accent2"/>
            </a:solidFill>
          </a:ln>
        </p:spPr>
        <p:txBody>
          <a:bodyPr>
            <a:normAutofit/>
          </a:bodyPr>
          <a:lstStyle/>
          <a:p>
            <a:r>
              <a:rPr lang="fr-FR" sz="4000" b="1" dirty="0" smtClean="0">
                <a:ln>
                  <a:solidFill>
                    <a:schemeClr val="accent2"/>
                  </a:solidFill>
                </a:ln>
                <a:latin typeface="+mn-lt"/>
              </a:rPr>
              <a:t>Législation sur l’avortement sans risque en Afrique </a:t>
            </a:r>
            <a:endParaRPr lang="fr-FR" sz="4000" b="1" dirty="0">
              <a:ln>
                <a:solidFill>
                  <a:schemeClr val="accent2"/>
                </a:solidFill>
              </a:ln>
              <a:latin typeface="+mn-lt"/>
            </a:endParaRPr>
          </a:p>
        </p:txBody>
      </p:sp>
    </p:spTree>
    <p:extLst>
      <p:ext uri="{BB962C8B-B14F-4D97-AF65-F5344CB8AC3E}">
        <p14:creationId xmlns:p14="http://schemas.microsoft.com/office/powerpoint/2010/main" val="3176871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602337" cy="1026947"/>
          </a:xfrm>
          <a:ln>
            <a:solidFill>
              <a:srgbClr val="FF0000"/>
            </a:solidFill>
          </a:ln>
        </p:spPr>
        <p:txBody>
          <a:bodyPr>
            <a:normAutofit fontScale="90000"/>
          </a:bodyPr>
          <a:lstStyle/>
          <a:p>
            <a:r>
              <a:rPr lang="fr-FR" b="1" dirty="0" smtClean="0">
                <a:ln>
                  <a:solidFill>
                    <a:schemeClr val="accent2"/>
                  </a:solidFill>
                </a:ln>
                <a:latin typeface="+mn-lt"/>
              </a:rPr>
              <a:t>Fondements juridiques de l’avortement/ Interruption volontaire de grossesse (IVG)</a:t>
            </a:r>
            <a:endParaRPr lang="fr-FR" b="1" dirty="0">
              <a:ln>
                <a:solidFill>
                  <a:schemeClr val="accent2"/>
                </a:solidFill>
              </a:ln>
              <a:latin typeface="+mn-lt"/>
            </a:endParaRPr>
          </a:p>
        </p:txBody>
      </p:sp>
      <p:sp>
        <p:nvSpPr>
          <p:cNvPr id="3" name="Content Placeholder 2"/>
          <p:cNvSpPr>
            <a:spLocks noGrp="1"/>
          </p:cNvSpPr>
          <p:nvPr>
            <p:ph idx="1"/>
          </p:nvPr>
        </p:nvSpPr>
        <p:spPr>
          <a:xfrm>
            <a:off x="838200" y="1528549"/>
            <a:ext cx="10515600" cy="4648414"/>
          </a:xfrm>
        </p:spPr>
        <p:txBody>
          <a:bodyPr/>
          <a:lstStyle/>
          <a:p>
            <a:pPr marL="514350" indent="-514350">
              <a:buFont typeface="+mj-lt"/>
              <a:buAutoNum type="arabicPeriod"/>
            </a:pPr>
            <a:r>
              <a:rPr lang="fr-FR" dirty="0" smtClean="0">
                <a:solidFill>
                  <a:srgbClr val="FF0000"/>
                </a:solidFill>
              </a:rPr>
              <a:t>La vie de la mère en danger.</a:t>
            </a:r>
          </a:p>
          <a:p>
            <a:pPr marL="514350" indent="-514350">
              <a:buFont typeface="+mj-lt"/>
              <a:buAutoNum type="arabicPeriod"/>
            </a:pPr>
            <a:r>
              <a:rPr lang="fr-FR" dirty="0" smtClean="0">
                <a:solidFill>
                  <a:srgbClr val="FF0000"/>
                </a:solidFill>
              </a:rPr>
              <a:t>La sant</a:t>
            </a:r>
            <a:r>
              <a:rPr lang="fr-FR" dirty="0">
                <a:solidFill>
                  <a:srgbClr val="FF0000"/>
                </a:solidFill>
              </a:rPr>
              <a:t>é</a:t>
            </a:r>
            <a:r>
              <a:rPr lang="fr-FR" dirty="0" smtClean="0">
                <a:solidFill>
                  <a:srgbClr val="FF0000"/>
                </a:solidFill>
              </a:rPr>
              <a:t> de la mère est en danger. </a:t>
            </a:r>
          </a:p>
          <a:p>
            <a:pPr marL="514350" indent="-514350">
              <a:buFont typeface="+mj-lt"/>
              <a:buAutoNum type="arabicPeriod"/>
            </a:pPr>
            <a:r>
              <a:rPr lang="fr-FR" dirty="0" smtClean="0">
                <a:solidFill>
                  <a:srgbClr val="FF0000"/>
                </a:solidFill>
              </a:rPr>
              <a:t>La grossesse est la conséquence de viol ou inceste.</a:t>
            </a:r>
          </a:p>
          <a:p>
            <a:pPr marL="514350" indent="-514350">
              <a:buFont typeface="+mj-lt"/>
              <a:buAutoNum type="arabicPeriod"/>
            </a:pPr>
            <a:r>
              <a:rPr lang="fr-FR" dirty="0" smtClean="0">
                <a:solidFill>
                  <a:srgbClr val="FF0000"/>
                </a:solidFill>
              </a:rPr>
              <a:t>Une malformation fœtale, incompatible avec la vie. </a:t>
            </a:r>
          </a:p>
          <a:p>
            <a:pPr marL="514350" indent="-514350">
              <a:buFont typeface="+mj-lt"/>
              <a:buAutoNum type="arabicPeriod"/>
            </a:pPr>
            <a:r>
              <a:rPr lang="fr-FR" dirty="0" smtClean="0"/>
              <a:t>Raisons économiques et sociales.</a:t>
            </a:r>
          </a:p>
          <a:p>
            <a:pPr marL="514350" indent="-514350">
              <a:buFont typeface="+mj-lt"/>
              <a:buAutoNum type="arabicPeriod"/>
            </a:pPr>
            <a:r>
              <a:rPr lang="fr-FR" dirty="0" smtClean="0"/>
              <a:t>Sur demande.</a:t>
            </a:r>
          </a:p>
          <a:p>
            <a:pPr marL="514350" indent="-514350">
              <a:buFont typeface="+mj-lt"/>
              <a:buAutoNum type="arabicPeriod"/>
            </a:pPr>
            <a:r>
              <a:rPr lang="fr-FR" dirty="0" smtClean="0"/>
              <a:t>Limites liées </a:t>
            </a:r>
            <a:r>
              <a:rPr lang="fr-FR" dirty="0">
                <a:solidFill>
                  <a:prstClr val="black"/>
                </a:solidFill>
              </a:rPr>
              <a:t>à</a:t>
            </a:r>
            <a:r>
              <a:rPr lang="fr-FR" dirty="0" smtClean="0"/>
              <a:t> l'âge de la grossesse.</a:t>
            </a:r>
          </a:p>
          <a:p>
            <a:pPr marL="514350" indent="-514350">
              <a:buFont typeface="+mj-lt"/>
              <a:buAutoNum type="arabicPeriod"/>
            </a:pPr>
            <a:endParaRPr lang="fr-FR" dirty="0" smtClean="0"/>
          </a:p>
          <a:p>
            <a:pPr marL="514350" indent="-514350">
              <a:buFont typeface="+mj-lt"/>
              <a:buAutoNum type="arabicPeriod"/>
            </a:pPr>
            <a:endParaRPr lang="fr-FR" dirty="0" smtClean="0"/>
          </a:p>
          <a:p>
            <a:pPr marL="514350" indent="-514350">
              <a:buFont typeface="+mj-lt"/>
              <a:buAutoNum type="arabicPeriod"/>
            </a:pPr>
            <a:endParaRPr lang="fr-FR" dirty="0"/>
          </a:p>
        </p:txBody>
      </p:sp>
    </p:spTree>
    <p:extLst>
      <p:ext uri="{BB962C8B-B14F-4D97-AF65-F5344CB8AC3E}">
        <p14:creationId xmlns:p14="http://schemas.microsoft.com/office/powerpoint/2010/main" val="219139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015" y="365126"/>
            <a:ext cx="11746523" cy="774357"/>
          </a:xfrm>
          <a:ln>
            <a:solidFill>
              <a:srgbClr val="FF0000"/>
            </a:solidFill>
          </a:ln>
        </p:spPr>
        <p:txBody>
          <a:bodyPr anchor="t">
            <a:noAutofit/>
          </a:bodyPr>
          <a:lstStyle/>
          <a:p>
            <a:pPr algn="ctr"/>
            <a:r>
              <a:rPr lang="fr-FR" sz="3200" b="1" dirty="0" smtClean="0">
                <a:ln>
                  <a:solidFill>
                    <a:schemeClr val="accent2"/>
                  </a:solidFill>
                </a:ln>
                <a:latin typeface="+mn-lt"/>
              </a:rPr>
              <a:t>La situation de légalisation des avortements </a:t>
            </a:r>
            <a:r>
              <a:rPr lang="fr-FR" sz="3200" b="1" dirty="0">
                <a:ln>
                  <a:solidFill>
                    <a:schemeClr val="accent2"/>
                  </a:solidFill>
                </a:ln>
                <a:solidFill>
                  <a:prstClr val="black"/>
                </a:solidFill>
                <a:latin typeface="+mn-lt"/>
                <a:ea typeface="+mn-ea"/>
                <a:cs typeface="+mn-cs"/>
              </a:rPr>
              <a:t>sécurisé </a:t>
            </a:r>
            <a:r>
              <a:rPr lang="fr-FR" sz="3200" b="1" dirty="0" smtClean="0">
                <a:ln>
                  <a:solidFill>
                    <a:schemeClr val="accent2"/>
                  </a:solidFill>
                </a:ln>
                <a:latin typeface="+mn-lt"/>
              </a:rPr>
              <a:t>en </a:t>
            </a:r>
            <a:r>
              <a:rPr lang="fr-FR" sz="3200" b="1" dirty="0">
                <a:ln>
                  <a:solidFill>
                    <a:schemeClr val="accent2"/>
                  </a:solidFill>
                </a:ln>
                <a:latin typeface="+mn-lt"/>
              </a:rPr>
              <a:t>A</a:t>
            </a:r>
            <a:r>
              <a:rPr lang="fr-FR" sz="3200" b="1" dirty="0" smtClean="0">
                <a:ln>
                  <a:solidFill>
                    <a:schemeClr val="accent2"/>
                  </a:solidFill>
                </a:ln>
                <a:latin typeface="+mn-lt"/>
              </a:rPr>
              <a:t>frique</a:t>
            </a:r>
            <a:endParaRPr lang="fr-FR" sz="3200" b="1" dirty="0">
              <a:ln>
                <a:solidFill>
                  <a:schemeClr val="accent2"/>
                </a:solidFill>
              </a:ln>
              <a:latin typeface="+mn-lt"/>
            </a:endParaRPr>
          </a:p>
        </p:txBody>
      </p:sp>
      <p:sp>
        <p:nvSpPr>
          <p:cNvPr id="3" name="Content Placeholder 2"/>
          <p:cNvSpPr>
            <a:spLocks noGrp="1"/>
          </p:cNvSpPr>
          <p:nvPr>
            <p:ph idx="1"/>
          </p:nvPr>
        </p:nvSpPr>
        <p:spPr/>
        <p:txBody>
          <a:bodyPr/>
          <a:lstStyle/>
          <a:p>
            <a:pPr marL="0" indent="0">
              <a:buNone/>
            </a:pPr>
            <a:r>
              <a:rPr lang="fr-FR" b="1" dirty="0">
                <a:solidFill>
                  <a:prstClr val="black"/>
                </a:solidFill>
                <a:ea typeface="+mj-ea"/>
                <a:cs typeface="+mj-cs"/>
              </a:rPr>
              <a:t>Pays africains ayant dépénalisés l’avortement </a:t>
            </a:r>
            <a:r>
              <a:rPr lang="fr-FR" b="1" dirty="0" smtClean="0">
                <a:solidFill>
                  <a:prstClr val="black"/>
                </a:solidFill>
                <a:ea typeface="+mj-ea"/>
                <a:cs typeface="+mj-cs"/>
              </a:rPr>
              <a:t>volontaire:</a:t>
            </a:r>
          </a:p>
          <a:p>
            <a:pPr marL="571500" indent="-571500">
              <a:buFont typeface="+mj-lt"/>
              <a:buAutoNum type="romanLcPeriod"/>
            </a:pPr>
            <a:r>
              <a:rPr lang="fr-FR" dirty="0" smtClean="0"/>
              <a:t>L’Afrique du Sud</a:t>
            </a:r>
          </a:p>
          <a:p>
            <a:pPr marL="571500" indent="-571500">
              <a:buFont typeface="+mj-lt"/>
              <a:buAutoNum type="romanLcPeriod"/>
            </a:pPr>
            <a:r>
              <a:rPr lang="fr-FR" dirty="0" smtClean="0"/>
              <a:t>Le Cap Vert</a:t>
            </a:r>
          </a:p>
          <a:p>
            <a:pPr marL="571500" indent="-571500">
              <a:buFont typeface="+mj-lt"/>
              <a:buAutoNum type="romanLcPeriod"/>
            </a:pPr>
            <a:r>
              <a:rPr lang="fr-FR" dirty="0" smtClean="0"/>
              <a:t>Le Mozambique</a:t>
            </a:r>
          </a:p>
          <a:p>
            <a:pPr marL="571500" indent="-571500">
              <a:buFont typeface="+mj-lt"/>
              <a:buAutoNum type="romanLcPeriod"/>
            </a:pPr>
            <a:r>
              <a:rPr lang="fr-FR" dirty="0" smtClean="0"/>
              <a:t>La Tunisie</a:t>
            </a:r>
          </a:p>
          <a:p>
            <a:endParaRPr lang="fr-FR" dirty="0"/>
          </a:p>
        </p:txBody>
      </p:sp>
    </p:spTree>
    <p:extLst>
      <p:ext uri="{BB962C8B-B14F-4D97-AF65-F5344CB8AC3E}">
        <p14:creationId xmlns:p14="http://schemas.microsoft.com/office/powerpoint/2010/main" val="38375311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669172" cy="760289"/>
          </a:xfrm>
          <a:ln>
            <a:solidFill>
              <a:srgbClr val="FF0000"/>
            </a:solidFill>
          </a:ln>
        </p:spPr>
        <p:txBody>
          <a:bodyPr>
            <a:normAutofit/>
          </a:bodyPr>
          <a:lstStyle/>
          <a:p>
            <a:pPr algn="ctr"/>
            <a:r>
              <a:rPr lang="fr-FR" sz="2800" b="1" dirty="0">
                <a:solidFill>
                  <a:prstClr val="black"/>
                </a:solidFill>
                <a:latin typeface="+mn-lt"/>
              </a:rPr>
              <a:t>La situation de légalisation des avortements en </a:t>
            </a:r>
            <a:r>
              <a:rPr lang="fr-FR" sz="2800" b="1" dirty="0" smtClean="0">
                <a:solidFill>
                  <a:prstClr val="black"/>
                </a:solidFill>
                <a:latin typeface="+mn-lt"/>
              </a:rPr>
              <a:t>Afrique (</a:t>
            </a:r>
            <a:r>
              <a:rPr lang="fr-FR" sz="2800" b="1" dirty="0" smtClean="0">
                <a:latin typeface="+mn-lt"/>
              </a:rPr>
              <a:t>certains pays)</a:t>
            </a:r>
            <a:endParaRPr lang="fr-FR" sz="2800" b="1" dirty="0">
              <a:latin typeface="+mn-lt"/>
            </a:endParaRPr>
          </a:p>
        </p:txBody>
      </p:sp>
      <p:sp>
        <p:nvSpPr>
          <p:cNvPr id="3" name="Content Placeholder 2"/>
          <p:cNvSpPr>
            <a:spLocks noGrp="1"/>
          </p:cNvSpPr>
          <p:nvPr>
            <p:ph idx="1"/>
          </p:nvPr>
        </p:nvSpPr>
        <p:spPr>
          <a:xfrm>
            <a:off x="838200" y="1125415"/>
            <a:ext cx="11189678" cy="5634110"/>
          </a:xfrm>
        </p:spPr>
        <p:txBody>
          <a:bodyPr>
            <a:noAutofit/>
          </a:bodyPr>
          <a:lstStyle/>
          <a:p>
            <a:pPr marL="514350" lvl="0" indent="-514350">
              <a:buFont typeface="+mj-lt"/>
              <a:buAutoNum type="alphaLcPeriod"/>
            </a:pPr>
            <a:r>
              <a:rPr lang="fr-FR" sz="1900" b="1" dirty="0" smtClean="0"/>
              <a:t>Benin: </a:t>
            </a:r>
            <a:r>
              <a:rPr lang="fr-FR" sz="1900" dirty="0" smtClean="0"/>
              <a:t>la</a:t>
            </a:r>
            <a:r>
              <a:rPr lang="fr-FR" sz="1900" dirty="0" smtClean="0">
                <a:solidFill>
                  <a:prstClr val="black"/>
                </a:solidFill>
              </a:rPr>
              <a:t> </a:t>
            </a:r>
            <a:r>
              <a:rPr lang="fr-FR" sz="1900" dirty="0">
                <a:solidFill>
                  <a:prstClr val="black"/>
                </a:solidFill>
              </a:rPr>
              <a:t>vie de la mère enceinte est en </a:t>
            </a:r>
            <a:r>
              <a:rPr lang="fr-FR" sz="1900" dirty="0" smtClean="0">
                <a:solidFill>
                  <a:prstClr val="black"/>
                </a:solidFill>
              </a:rPr>
              <a:t>danger et en cas </a:t>
            </a:r>
            <a:r>
              <a:rPr lang="fr-FR" sz="1900" dirty="0" smtClean="0"/>
              <a:t>de </a:t>
            </a:r>
            <a:r>
              <a:rPr lang="fr-FR" sz="1900" dirty="0"/>
              <a:t>viol, d’inceste ou de malformation </a:t>
            </a:r>
            <a:r>
              <a:rPr lang="fr-FR" sz="1900" dirty="0" smtClean="0"/>
              <a:t>congénitale</a:t>
            </a:r>
            <a:r>
              <a:rPr lang="fr-FR" sz="1900" dirty="0">
                <a:solidFill>
                  <a:prstClr val="black"/>
                </a:solidFill>
              </a:rPr>
              <a:t>.</a:t>
            </a:r>
            <a:endParaRPr lang="fr-FR" sz="1900" b="1" dirty="0" smtClean="0"/>
          </a:p>
          <a:p>
            <a:pPr marL="514350" indent="-514350">
              <a:buFont typeface="+mj-lt"/>
              <a:buAutoNum type="alphaLcPeriod"/>
            </a:pPr>
            <a:r>
              <a:rPr lang="fr-FR" sz="1900" b="1" dirty="0" smtClean="0"/>
              <a:t>Burkina Faso: </a:t>
            </a:r>
            <a:r>
              <a:rPr lang="fr-FR" sz="1900" dirty="0" smtClean="0"/>
              <a:t>pour </a:t>
            </a:r>
            <a:r>
              <a:rPr lang="fr-FR" sz="1900" dirty="0"/>
              <a:t>protéger la santé de la femme enceinte, ainsi que dans les </a:t>
            </a:r>
            <a:r>
              <a:rPr lang="fr-FR" sz="1900" dirty="0" smtClean="0"/>
              <a:t>cas de </a:t>
            </a:r>
            <a:r>
              <a:rPr lang="fr-FR" sz="1900" dirty="0"/>
              <a:t>viol, d'inceste, ou de grave malformation </a:t>
            </a:r>
            <a:r>
              <a:rPr lang="fr-FR" sz="1900" dirty="0" smtClean="0"/>
              <a:t>fœtale. </a:t>
            </a:r>
            <a:endParaRPr lang="fr-FR" sz="1900" b="1" dirty="0"/>
          </a:p>
          <a:p>
            <a:pPr marL="514350" indent="-514350">
              <a:buFont typeface="+mj-lt"/>
              <a:buAutoNum type="alphaLcPeriod"/>
            </a:pPr>
            <a:r>
              <a:rPr lang="fr-FR" sz="1900" b="1" dirty="0" smtClean="0"/>
              <a:t>Burundi:</a:t>
            </a:r>
            <a:r>
              <a:rPr lang="fr-FR" sz="1900" dirty="0">
                <a:solidFill>
                  <a:srgbClr val="1D2129"/>
                </a:solidFill>
              </a:rPr>
              <a:t> la santé de la mère est </a:t>
            </a:r>
            <a:r>
              <a:rPr lang="fr-FR" sz="1900" dirty="0" smtClean="0">
                <a:solidFill>
                  <a:srgbClr val="1D2129"/>
                </a:solidFill>
              </a:rPr>
              <a:t>menacée MAIS pas en cas d’inceste ou de viol.</a:t>
            </a:r>
            <a:endParaRPr lang="fr-FR" sz="1900" b="1" dirty="0"/>
          </a:p>
          <a:p>
            <a:pPr marL="514350" indent="-514350">
              <a:buFont typeface="+mj-lt"/>
              <a:buAutoNum type="alphaLcPeriod"/>
            </a:pPr>
            <a:r>
              <a:rPr lang="fr-FR" sz="1900" b="1" dirty="0" smtClean="0"/>
              <a:t>Cameroun</a:t>
            </a:r>
            <a:r>
              <a:rPr lang="fr-FR" sz="1900" b="1" dirty="0"/>
              <a:t>: </a:t>
            </a:r>
            <a:r>
              <a:rPr lang="fr-FR" sz="1900" dirty="0"/>
              <a:t>la grossesse résulte d'un viol ou </a:t>
            </a:r>
            <a:r>
              <a:rPr lang="fr-FR" sz="1900" dirty="0" smtClean="0"/>
              <a:t>la </a:t>
            </a:r>
            <a:r>
              <a:rPr lang="fr-FR" sz="1900" dirty="0"/>
              <a:t>nécessité de sauver la vie de la </a:t>
            </a:r>
            <a:r>
              <a:rPr lang="fr-FR" sz="1900" dirty="0" smtClean="0"/>
              <a:t>mère.</a:t>
            </a:r>
          </a:p>
          <a:p>
            <a:pPr marL="514350" indent="-514350">
              <a:buFont typeface="+mj-lt"/>
              <a:buAutoNum type="alphaLcPeriod"/>
            </a:pPr>
            <a:r>
              <a:rPr lang="fr-FR" sz="1900" b="1" dirty="0" smtClean="0"/>
              <a:t>Cote d’Ivoire: </a:t>
            </a:r>
            <a:r>
              <a:rPr lang="fr-FR" sz="1900" dirty="0" smtClean="0"/>
              <a:t>l</a:t>
            </a:r>
            <a:r>
              <a:rPr lang="fr-FR" sz="1900" dirty="0" smtClean="0">
                <a:solidFill>
                  <a:srgbClr val="000000"/>
                </a:solidFill>
              </a:rPr>
              <a:t>a </a:t>
            </a:r>
            <a:r>
              <a:rPr lang="fr-FR" sz="1900" dirty="0">
                <a:solidFill>
                  <a:srgbClr val="000000"/>
                </a:solidFill>
              </a:rPr>
              <a:t>poursuite de la grossesse met en danger la vie et la santé de la femme enceinte </a:t>
            </a:r>
            <a:r>
              <a:rPr lang="fr-FR" sz="1900" dirty="0" smtClean="0">
                <a:solidFill>
                  <a:srgbClr val="000000"/>
                </a:solidFill>
              </a:rPr>
              <a:t>et à </a:t>
            </a:r>
            <a:r>
              <a:rPr lang="fr-FR" sz="1900" dirty="0">
                <a:solidFill>
                  <a:srgbClr val="000000"/>
                </a:solidFill>
              </a:rPr>
              <a:t>la demande de la femme, </a:t>
            </a:r>
            <a:r>
              <a:rPr lang="fr-FR" sz="1900" dirty="0" smtClean="0">
                <a:solidFill>
                  <a:srgbClr val="000000"/>
                </a:solidFill>
              </a:rPr>
              <a:t>les grossesses issues de viol </a:t>
            </a:r>
            <a:r>
              <a:rPr lang="fr-FR" sz="1900" dirty="0">
                <a:solidFill>
                  <a:srgbClr val="000000"/>
                </a:solidFill>
              </a:rPr>
              <a:t>ou </a:t>
            </a:r>
            <a:r>
              <a:rPr lang="fr-FR" sz="1900" dirty="0" smtClean="0">
                <a:solidFill>
                  <a:srgbClr val="000000"/>
                </a:solidFill>
              </a:rPr>
              <a:t>d’inceste.</a:t>
            </a:r>
            <a:endParaRPr lang="fr-FR" sz="1900" dirty="0"/>
          </a:p>
          <a:p>
            <a:pPr marL="514350" indent="-514350">
              <a:buFont typeface="+mj-lt"/>
              <a:buAutoNum type="alphaLcPeriod"/>
            </a:pPr>
            <a:r>
              <a:rPr lang="fr-FR" sz="1900" b="1" dirty="0" smtClean="0"/>
              <a:t>Guinée: </a:t>
            </a:r>
            <a:r>
              <a:rPr lang="fr-FR" sz="1900" dirty="0" smtClean="0">
                <a:solidFill>
                  <a:prstClr val="black"/>
                </a:solidFill>
              </a:rPr>
              <a:t>la </a:t>
            </a:r>
            <a:r>
              <a:rPr lang="fr-FR" sz="1900" dirty="0">
                <a:solidFill>
                  <a:prstClr val="black"/>
                </a:solidFill>
              </a:rPr>
              <a:t>vie de la mère enceinte est en </a:t>
            </a:r>
            <a:r>
              <a:rPr lang="fr-FR" sz="1900" dirty="0" smtClean="0">
                <a:solidFill>
                  <a:prstClr val="black"/>
                </a:solidFill>
              </a:rPr>
              <a:t>danger.</a:t>
            </a:r>
          </a:p>
          <a:p>
            <a:pPr marL="514350" lvl="0" indent="-514350">
              <a:buFont typeface="+mj-lt"/>
              <a:buAutoNum type="alphaLcPeriod"/>
            </a:pPr>
            <a:r>
              <a:rPr lang="fr-FR" sz="1900" b="1" dirty="0">
                <a:solidFill>
                  <a:prstClr val="black"/>
                </a:solidFill>
              </a:rPr>
              <a:t>Madagascar: </a:t>
            </a:r>
            <a:r>
              <a:rPr lang="fr-FR" sz="1900" dirty="0">
                <a:solidFill>
                  <a:prstClr val="black"/>
                </a:solidFill>
              </a:rPr>
              <a:t>la vie de la mère enceinte est en </a:t>
            </a:r>
            <a:r>
              <a:rPr lang="fr-FR" sz="1900" dirty="0" smtClean="0">
                <a:solidFill>
                  <a:prstClr val="black"/>
                </a:solidFill>
              </a:rPr>
              <a:t>danger.</a:t>
            </a:r>
            <a:endParaRPr lang="fr-FR" sz="1900" dirty="0">
              <a:solidFill>
                <a:prstClr val="black"/>
              </a:solidFill>
            </a:endParaRPr>
          </a:p>
          <a:p>
            <a:pPr marL="514350" lvl="0" indent="-514350">
              <a:buFont typeface="+mj-lt"/>
              <a:buAutoNum type="alphaLcPeriod"/>
            </a:pPr>
            <a:r>
              <a:rPr lang="fr-FR" sz="1900" b="1" dirty="0" smtClean="0">
                <a:solidFill>
                  <a:prstClr val="black"/>
                </a:solidFill>
              </a:rPr>
              <a:t>Mali: </a:t>
            </a:r>
            <a:r>
              <a:rPr lang="fr-FR" sz="1900" dirty="0">
                <a:solidFill>
                  <a:prstClr val="black"/>
                </a:solidFill>
              </a:rPr>
              <a:t>la vie de la mère enceinte est en </a:t>
            </a:r>
            <a:r>
              <a:rPr lang="fr-FR" sz="1900" dirty="0" smtClean="0">
                <a:solidFill>
                  <a:prstClr val="black"/>
                </a:solidFill>
              </a:rPr>
              <a:t>danger.</a:t>
            </a:r>
          </a:p>
          <a:p>
            <a:pPr marL="514350" lvl="0" indent="-514350">
              <a:buFont typeface="+mj-lt"/>
              <a:buAutoNum type="alphaLcPeriod"/>
            </a:pPr>
            <a:r>
              <a:rPr lang="fr-FR" sz="1900" b="1" dirty="0" smtClean="0"/>
              <a:t>Niger: </a:t>
            </a:r>
            <a:r>
              <a:rPr lang="fr-FR" sz="1900" dirty="0" smtClean="0">
                <a:solidFill>
                  <a:prstClr val="black"/>
                </a:solidFill>
              </a:rPr>
              <a:t>la </a:t>
            </a:r>
            <a:r>
              <a:rPr lang="fr-FR" sz="1900" dirty="0">
                <a:solidFill>
                  <a:prstClr val="black"/>
                </a:solidFill>
              </a:rPr>
              <a:t>vie de la mère enceinte est en </a:t>
            </a:r>
            <a:r>
              <a:rPr lang="fr-FR" sz="1900" dirty="0" smtClean="0">
                <a:solidFill>
                  <a:prstClr val="black"/>
                </a:solidFill>
              </a:rPr>
              <a:t>danger et en cas </a:t>
            </a:r>
            <a:r>
              <a:rPr lang="fr-FR" sz="1900" dirty="0" smtClean="0"/>
              <a:t>de </a:t>
            </a:r>
            <a:r>
              <a:rPr lang="fr-FR" sz="1900" dirty="0"/>
              <a:t>viol, d’inceste ou de malformation </a:t>
            </a:r>
            <a:r>
              <a:rPr lang="fr-FR" sz="1900" dirty="0" smtClean="0"/>
              <a:t>congénitale.</a:t>
            </a:r>
            <a:endParaRPr lang="fr-FR" sz="1900" dirty="0">
              <a:solidFill>
                <a:prstClr val="black"/>
              </a:solidFill>
            </a:endParaRPr>
          </a:p>
          <a:p>
            <a:pPr marL="514350" indent="-514350">
              <a:buFont typeface="+mj-lt"/>
              <a:buAutoNum type="alphaLcPeriod"/>
            </a:pPr>
            <a:r>
              <a:rPr lang="fr-FR" sz="1900" b="1" dirty="0" smtClean="0"/>
              <a:t>RDC: </a:t>
            </a:r>
            <a:r>
              <a:rPr lang="fr-FR" sz="1900" dirty="0" smtClean="0"/>
              <a:t>la vie de la mère enceinte est en danger.</a:t>
            </a:r>
          </a:p>
          <a:p>
            <a:pPr marL="514350" lvl="0" indent="-514350">
              <a:buFont typeface="+mj-lt"/>
              <a:buAutoNum type="alphaLcPeriod"/>
            </a:pPr>
            <a:r>
              <a:rPr lang="fr-FR" sz="1900" b="1" dirty="0" smtClean="0"/>
              <a:t>Sénégal: </a:t>
            </a:r>
            <a:r>
              <a:rPr lang="fr-FR" sz="1900" dirty="0">
                <a:solidFill>
                  <a:prstClr val="black"/>
                </a:solidFill>
              </a:rPr>
              <a:t>la vie de la mère enceinte est en </a:t>
            </a:r>
            <a:r>
              <a:rPr lang="fr-FR" sz="1900" dirty="0" smtClean="0">
                <a:solidFill>
                  <a:prstClr val="black"/>
                </a:solidFill>
              </a:rPr>
              <a:t>danger.</a:t>
            </a:r>
            <a:endParaRPr lang="fr-FR" sz="1900" dirty="0">
              <a:solidFill>
                <a:prstClr val="black"/>
              </a:solidFill>
            </a:endParaRPr>
          </a:p>
          <a:p>
            <a:pPr marL="514350" indent="-514350">
              <a:buFont typeface="+mj-lt"/>
              <a:buAutoNum type="alphaLcPeriod"/>
            </a:pPr>
            <a:r>
              <a:rPr lang="fr-FR" sz="1900" b="1" dirty="0" smtClean="0"/>
              <a:t>Tchad: </a:t>
            </a:r>
            <a:r>
              <a:rPr lang="fr-FR" sz="1900" dirty="0">
                <a:solidFill>
                  <a:prstClr val="black"/>
                </a:solidFill>
              </a:rPr>
              <a:t>la vie de la mère enceinte est en </a:t>
            </a:r>
            <a:r>
              <a:rPr lang="fr-FR" sz="1900" dirty="0" smtClean="0">
                <a:solidFill>
                  <a:prstClr val="black"/>
                </a:solidFill>
              </a:rPr>
              <a:t>danger.</a:t>
            </a:r>
          </a:p>
          <a:p>
            <a:pPr marL="514350" indent="-514350">
              <a:buFont typeface="+mj-lt"/>
              <a:buAutoNum type="alphaLcPeriod"/>
            </a:pPr>
            <a:r>
              <a:rPr lang="fr-FR" sz="1900" b="1" dirty="0" smtClean="0">
                <a:solidFill>
                  <a:prstClr val="black"/>
                </a:solidFill>
              </a:rPr>
              <a:t>Togo: </a:t>
            </a:r>
            <a:r>
              <a:rPr lang="fr-FR" sz="1900" dirty="0">
                <a:solidFill>
                  <a:prstClr val="black"/>
                </a:solidFill>
              </a:rPr>
              <a:t>la vie de la mère enceinte est en </a:t>
            </a:r>
            <a:r>
              <a:rPr lang="fr-FR" sz="1900" dirty="0" smtClean="0">
                <a:solidFill>
                  <a:prstClr val="black"/>
                </a:solidFill>
              </a:rPr>
              <a:t>danger.</a:t>
            </a:r>
          </a:p>
          <a:p>
            <a:pPr marL="0" indent="0">
              <a:buNone/>
            </a:pPr>
            <a:endParaRPr lang="fr-FR" sz="1900" b="1" dirty="0" smtClean="0"/>
          </a:p>
          <a:p>
            <a:pPr marL="0" indent="0">
              <a:buNone/>
            </a:pPr>
            <a:endParaRPr lang="fr-FR" sz="1900" b="1" dirty="0"/>
          </a:p>
        </p:txBody>
      </p:sp>
    </p:spTree>
    <p:extLst>
      <p:ext uri="{BB962C8B-B14F-4D97-AF65-F5344CB8AC3E}">
        <p14:creationId xmlns:p14="http://schemas.microsoft.com/office/powerpoint/2010/main" val="35200744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735" y="2715905"/>
            <a:ext cx="10515600" cy="2195656"/>
          </a:xfrm>
          <a:ln>
            <a:solidFill>
              <a:srgbClr val="00B050"/>
            </a:solidFill>
          </a:ln>
        </p:spPr>
        <p:txBody>
          <a:bodyPr>
            <a:normAutofit/>
          </a:bodyPr>
          <a:lstStyle/>
          <a:p>
            <a:r>
              <a:rPr lang="fr-FR" sz="3600" dirty="0" smtClean="0">
                <a:solidFill>
                  <a:srgbClr val="FF0000"/>
                </a:solidFill>
                <a:latin typeface="+mn-lt"/>
              </a:rPr>
              <a:t>Que dit la loi de mon pays en matière d’interruption volontaire de la grossesse/ avortement volontaire?</a:t>
            </a:r>
            <a:br>
              <a:rPr lang="fr-FR" sz="3600" dirty="0" smtClean="0">
                <a:solidFill>
                  <a:srgbClr val="FF0000"/>
                </a:solidFill>
                <a:latin typeface="+mn-lt"/>
              </a:rPr>
            </a:br>
            <a:r>
              <a:rPr lang="fr-FR" sz="3600" dirty="0" smtClean="0">
                <a:latin typeface="+mn-lt"/>
              </a:rPr>
              <a:t>Les indications, catégories du personnel sanitaire, avec quels outils? </a:t>
            </a:r>
            <a:endParaRPr lang="fr-FR" sz="3600" dirty="0">
              <a:latin typeface="+mn-lt"/>
            </a:endParaRPr>
          </a:p>
        </p:txBody>
      </p:sp>
      <p:sp>
        <p:nvSpPr>
          <p:cNvPr id="4" name="Cloud Callout 3"/>
          <p:cNvSpPr/>
          <p:nvPr/>
        </p:nvSpPr>
        <p:spPr>
          <a:xfrm>
            <a:off x="8038531" y="1037229"/>
            <a:ext cx="2743200" cy="1323833"/>
          </a:xfrm>
          <a:prstGeom prst="cloud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chemeClr val="tx1"/>
                </a:solidFill>
              </a:rPr>
              <a:t>Réflexion </a:t>
            </a:r>
            <a:endParaRPr lang="fr-FR" sz="2800" dirty="0">
              <a:solidFill>
                <a:schemeClr val="tx1"/>
              </a:solidFill>
            </a:endParaRPr>
          </a:p>
        </p:txBody>
      </p:sp>
    </p:spTree>
    <p:extLst>
      <p:ext uri="{BB962C8B-B14F-4D97-AF65-F5344CB8AC3E}">
        <p14:creationId xmlns:p14="http://schemas.microsoft.com/office/powerpoint/2010/main" val="3577569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268" y="2562415"/>
            <a:ext cx="8710477" cy="1325563"/>
          </a:xfrm>
          <a:ln>
            <a:solidFill>
              <a:schemeClr val="accent2"/>
            </a:solidFill>
          </a:ln>
        </p:spPr>
        <p:txBody>
          <a:bodyPr>
            <a:normAutofit/>
          </a:bodyPr>
          <a:lstStyle/>
          <a:p>
            <a:pPr algn="ctr"/>
            <a:r>
              <a:rPr lang="fr-FR" sz="4000" b="1" dirty="0" smtClean="0">
                <a:ln>
                  <a:solidFill>
                    <a:schemeClr val="accent2"/>
                  </a:solidFill>
                </a:ln>
                <a:solidFill>
                  <a:sysClr val="windowText" lastClr="000000"/>
                </a:solidFill>
                <a:latin typeface="+mn-lt"/>
              </a:rPr>
              <a:t>Conséquences  de et obstacles </a:t>
            </a:r>
            <a:r>
              <a:rPr lang="fr-FR" sz="4000" b="1" dirty="0">
                <a:ln>
                  <a:solidFill>
                    <a:schemeClr val="accent2"/>
                  </a:solidFill>
                </a:ln>
                <a:solidFill>
                  <a:sysClr val="windowText" lastClr="000000"/>
                </a:solidFill>
                <a:latin typeface="+mn-lt"/>
              </a:rPr>
              <a:t>à </a:t>
            </a:r>
            <a:r>
              <a:rPr lang="fr-FR" sz="4000" b="1" dirty="0" smtClean="0">
                <a:ln>
                  <a:solidFill>
                    <a:schemeClr val="accent2"/>
                  </a:solidFill>
                </a:ln>
                <a:solidFill>
                  <a:sysClr val="windowText" lastClr="000000"/>
                </a:solidFill>
                <a:latin typeface="+mn-lt"/>
              </a:rPr>
              <a:t>l’avortement  volontaire</a:t>
            </a:r>
            <a:endParaRPr lang="fr-FR" sz="4000"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3950065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2"/>
            </a:solidFill>
          </a:ln>
        </p:spPr>
        <p:txBody>
          <a:bodyPr>
            <a:normAutofit/>
          </a:bodyPr>
          <a:lstStyle/>
          <a:p>
            <a:pPr algn="ctr"/>
            <a:r>
              <a:rPr lang="fr-FR" sz="4000" b="1" dirty="0">
                <a:ln>
                  <a:solidFill>
                    <a:schemeClr val="accent2"/>
                  </a:solidFill>
                </a:ln>
                <a:latin typeface="+mn-lt"/>
              </a:rPr>
              <a:t>Les </a:t>
            </a:r>
            <a:r>
              <a:rPr lang="fr-FR" sz="4000" b="1" dirty="0" smtClean="0">
                <a:ln>
                  <a:solidFill>
                    <a:schemeClr val="accent2"/>
                  </a:solidFill>
                </a:ln>
                <a:latin typeface="+mn-lt"/>
              </a:rPr>
              <a:t>conséquences </a:t>
            </a:r>
            <a:r>
              <a:rPr lang="fr-FR" sz="4000" b="1" dirty="0">
                <a:ln>
                  <a:solidFill>
                    <a:schemeClr val="accent2"/>
                  </a:solidFill>
                </a:ln>
                <a:latin typeface="+mn-lt"/>
              </a:rPr>
              <a:t>de l’avortement non sécurisé sur la santé des femmes</a:t>
            </a:r>
          </a:p>
        </p:txBody>
      </p:sp>
      <p:sp>
        <p:nvSpPr>
          <p:cNvPr id="3" name="Content Placeholder 2"/>
          <p:cNvSpPr>
            <a:spLocks noGrp="1"/>
          </p:cNvSpPr>
          <p:nvPr>
            <p:ph idx="1"/>
          </p:nvPr>
        </p:nvSpPr>
        <p:spPr/>
        <p:txBody>
          <a:bodyPr>
            <a:normAutofit lnSpcReduction="10000"/>
          </a:bodyPr>
          <a:lstStyle/>
          <a:p>
            <a:r>
              <a:rPr lang="fr-FR" dirty="0" smtClean="0"/>
              <a:t>décès maternel;</a:t>
            </a:r>
          </a:p>
          <a:p>
            <a:r>
              <a:rPr lang="fr-FR" dirty="0" smtClean="0"/>
              <a:t>Les hémorragies</a:t>
            </a:r>
            <a:r>
              <a:rPr lang="fr-FR" dirty="0"/>
              <a:t>, </a:t>
            </a:r>
            <a:endParaRPr lang="fr-FR" dirty="0" smtClean="0"/>
          </a:p>
          <a:p>
            <a:r>
              <a:rPr lang="fr-FR" dirty="0" smtClean="0"/>
              <a:t>La septicémie</a:t>
            </a:r>
            <a:r>
              <a:rPr lang="fr-FR" dirty="0"/>
              <a:t>, </a:t>
            </a:r>
            <a:endParaRPr lang="fr-FR" dirty="0" smtClean="0"/>
          </a:p>
          <a:p>
            <a:r>
              <a:rPr lang="fr-FR" dirty="0" smtClean="0"/>
              <a:t>La péritonite</a:t>
            </a:r>
            <a:r>
              <a:rPr lang="fr-FR" dirty="0"/>
              <a:t>, </a:t>
            </a:r>
            <a:endParaRPr lang="fr-FR" dirty="0" smtClean="0"/>
          </a:p>
          <a:p>
            <a:r>
              <a:rPr lang="fr-FR" dirty="0" smtClean="0"/>
              <a:t>Les traumatismes </a:t>
            </a:r>
            <a:r>
              <a:rPr lang="fr-FR" dirty="0"/>
              <a:t>du col, du vagin, de l’utérus et des organes </a:t>
            </a:r>
            <a:r>
              <a:rPr lang="fr-FR" dirty="0" smtClean="0"/>
              <a:t>abdominaux;</a:t>
            </a:r>
          </a:p>
          <a:p>
            <a:r>
              <a:rPr lang="fr-FR" dirty="0" smtClean="0"/>
              <a:t>Les </a:t>
            </a:r>
            <a:r>
              <a:rPr lang="fr-FR" dirty="0"/>
              <a:t>infections de l’appareil </a:t>
            </a:r>
            <a:r>
              <a:rPr lang="fr-FR" dirty="0" smtClean="0"/>
              <a:t>reproducteur           stérilité;</a:t>
            </a:r>
          </a:p>
          <a:p>
            <a:r>
              <a:rPr lang="fr-FR" dirty="0" smtClean="0"/>
              <a:t>Les infections génitales supérieures         stérilité ;</a:t>
            </a:r>
          </a:p>
          <a:p>
            <a:r>
              <a:rPr lang="fr-FR" dirty="0"/>
              <a:t> L</a:t>
            </a:r>
            <a:r>
              <a:rPr lang="fr-FR" dirty="0" smtClean="0"/>
              <a:t>e </a:t>
            </a:r>
            <a:r>
              <a:rPr lang="fr-FR" dirty="0"/>
              <a:t>coût énorme, sur le plan physiologique, financier et </a:t>
            </a:r>
            <a:r>
              <a:rPr lang="fr-FR" dirty="0" smtClean="0"/>
              <a:t>émotionnel.</a:t>
            </a:r>
            <a:endParaRPr lang="fr-FR" dirty="0"/>
          </a:p>
        </p:txBody>
      </p:sp>
      <p:cxnSp>
        <p:nvCxnSpPr>
          <p:cNvPr id="5" name="Straight Arrow Connector 4"/>
          <p:cNvCxnSpPr/>
          <p:nvPr/>
        </p:nvCxnSpPr>
        <p:spPr>
          <a:xfrm>
            <a:off x="7042245" y="4681182"/>
            <a:ext cx="6687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346210" y="5158854"/>
            <a:ext cx="504967"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1925782" y="5854700"/>
            <a:ext cx="9310253"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Justification des services d’avortement sans risque</a:t>
            </a:r>
            <a:endParaRPr lang="fr-FR" sz="2400" b="1" dirty="0"/>
          </a:p>
        </p:txBody>
      </p:sp>
    </p:spTree>
    <p:extLst>
      <p:ext uri="{BB962C8B-B14F-4D97-AF65-F5344CB8AC3E}">
        <p14:creationId xmlns:p14="http://schemas.microsoft.com/office/powerpoint/2010/main" val="1012355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9651"/>
          </a:xfrm>
          <a:ln>
            <a:solidFill>
              <a:srgbClr val="FF0000"/>
            </a:solidFill>
          </a:ln>
        </p:spPr>
        <p:txBody>
          <a:bodyPr>
            <a:noAutofit/>
          </a:bodyPr>
          <a:lstStyle/>
          <a:p>
            <a:r>
              <a:rPr lang="fr-FR" sz="4200" b="1" dirty="0" smtClean="0">
                <a:ln>
                  <a:solidFill>
                    <a:schemeClr val="accent2"/>
                  </a:solidFill>
                </a:ln>
                <a:latin typeface="+mn-lt"/>
              </a:rPr>
              <a:t>Les obstacles aux soins d’avortement sécurisé</a:t>
            </a:r>
            <a:endParaRPr lang="fr-FR" sz="4200" b="1" dirty="0">
              <a:ln>
                <a:solidFill>
                  <a:schemeClr val="accent2"/>
                </a:solidFill>
              </a:ln>
              <a:latin typeface="+mn-lt"/>
            </a:endParaRPr>
          </a:p>
        </p:txBody>
      </p:sp>
      <p:sp>
        <p:nvSpPr>
          <p:cNvPr id="3" name="Content Placeholder 2"/>
          <p:cNvSpPr>
            <a:spLocks noGrp="1"/>
          </p:cNvSpPr>
          <p:nvPr>
            <p:ph idx="1"/>
          </p:nvPr>
        </p:nvSpPr>
        <p:spPr/>
        <p:txBody>
          <a:bodyPr>
            <a:normAutofit fontScale="92500"/>
          </a:bodyPr>
          <a:lstStyle/>
          <a:p>
            <a:r>
              <a:rPr lang="fr-FR" dirty="0" smtClean="0"/>
              <a:t>Les </a:t>
            </a:r>
            <a:r>
              <a:rPr lang="fr-FR" dirty="0" smtClean="0">
                <a:solidFill>
                  <a:srgbClr val="FF0000"/>
                </a:solidFill>
              </a:rPr>
              <a:t>lois restrictives </a:t>
            </a:r>
            <a:r>
              <a:rPr lang="fr-FR" dirty="0" smtClean="0"/>
              <a:t>et la non-dépénalisation de l’avortement provoqué.</a:t>
            </a:r>
          </a:p>
          <a:p>
            <a:r>
              <a:rPr lang="fr-FR" dirty="0" smtClean="0"/>
              <a:t>L’obligation </a:t>
            </a:r>
            <a:r>
              <a:rPr lang="fr-FR" dirty="0"/>
              <a:t>de présenter </a:t>
            </a:r>
            <a:r>
              <a:rPr lang="fr-FR" dirty="0">
                <a:solidFill>
                  <a:srgbClr val="FF0000"/>
                </a:solidFill>
              </a:rPr>
              <a:t>une autorisation d’un tiers </a:t>
            </a:r>
            <a:r>
              <a:rPr lang="fr-FR" dirty="0"/>
              <a:t>; </a:t>
            </a:r>
            <a:endParaRPr lang="fr-FR" dirty="0" smtClean="0"/>
          </a:p>
          <a:p>
            <a:r>
              <a:rPr lang="fr-FR" dirty="0" smtClean="0"/>
              <a:t>Les </a:t>
            </a:r>
            <a:r>
              <a:rPr lang="fr-FR" dirty="0"/>
              <a:t>restrictions </a:t>
            </a:r>
            <a:r>
              <a:rPr lang="fr-FR" dirty="0" smtClean="0"/>
              <a:t>concernant </a:t>
            </a:r>
            <a:r>
              <a:rPr lang="fr-FR" dirty="0">
                <a:solidFill>
                  <a:srgbClr val="FF0000"/>
                </a:solidFill>
              </a:rPr>
              <a:t>la catégorie de professionnels de la santé </a:t>
            </a:r>
            <a:r>
              <a:rPr lang="fr-FR" dirty="0"/>
              <a:t>ou d’établissements légalement autorisés à dispenser les services ; </a:t>
            </a:r>
            <a:endParaRPr lang="fr-FR" dirty="0" smtClean="0"/>
          </a:p>
          <a:p>
            <a:r>
              <a:rPr lang="fr-FR" dirty="0"/>
              <a:t>L</a:t>
            </a:r>
            <a:r>
              <a:rPr lang="fr-FR" dirty="0" smtClean="0"/>
              <a:t>’impossibilité  </a:t>
            </a:r>
            <a:r>
              <a:rPr lang="fr-FR" dirty="0"/>
              <a:t>de garantir l’accès à des services</a:t>
            </a:r>
            <a:r>
              <a:rPr lang="fr-FR" dirty="0">
                <a:solidFill>
                  <a:srgbClr val="FF0000"/>
                </a:solidFill>
              </a:rPr>
              <a:t> financièrement </a:t>
            </a:r>
            <a:r>
              <a:rPr lang="fr-FR" dirty="0" smtClean="0">
                <a:solidFill>
                  <a:srgbClr val="FF0000"/>
                </a:solidFill>
              </a:rPr>
              <a:t>abordables</a:t>
            </a:r>
            <a:r>
              <a:rPr lang="fr-FR" dirty="0" smtClean="0"/>
              <a:t> </a:t>
            </a:r>
            <a:r>
              <a:rPr lang="fr-FR" dirty="0"/>
              <a:t>; </a:t>
            </a:r>
            <a:endParaRPr lang="fr-FR" dirty="0" smtClean="0"/>
          </a:p>
          <a:p>
            <a:r>
              <a:rPr lang="fr-FR" dirty="0" smtClean="0"/>
              <a:t>L’impossibilité </a:t>
            </a:r>
            <a:r>
              <a:rPr lang="fr-FR" dirty="0"/>
              <a:t>de garantir la </a:t>
            </a:r>
            <a:r>
              <a:rPr lang="fr-FR" dirty="0" smtClean="0">
                <a:solidFill>
                  <a:srgbClr val="FF0000"/>
                </a:solidFill>
              </a:rPr>
              <a:t>confidentialité</a:t>
            </a:r>
            <a:r>
              <a:rPr lang="fr-FR" dirty="0" smtClean="0"/>
              <a:t> et </a:t>
            </a:r>
            <a:r>
              <a:rPr lang="fr-FR" dirty="0"/>
              <a:t>le respect de la vie privée ; </a:t>
            </a:r>
          </a:p>
          <a:p>
            <a:r>
              <a:rPr lang="fr-FR" dirty="0">
                <a:solidFill>
                  <a:srgbClr val="FF0000"/>
                </a:solidFill>
              </a:rPr>
              <a:t>L</a:t>
            </a:r>
            <a:r>
              <a:rPr lang="fr-FR" dirty="0" smtClean="0">
                <a:solidFill>
                  <a:srgbClr val="FF0000"/>
                </a:solidFill>
              </a:rPr>
              <a:t>’autorisation </a:t>
            </a:r>
            <a:r>
              <a:rPr lang="fr-FR" dirty="0">
                <a:solidFill>
                  <a:srgbClr val="FF0000"/>
                </a:solidFill>
              </a:rPr>
              <a:t>de l’objection de conscience sans transferts </a:t>
            </a:r>
            <a:r>
              <a:rPr lang="fr-FR" dirty="0"/>
              <a:t>de la part des prestataires de soins de santé et des établissements. </a:t>
            </a:r>
          </a:p>
        </p:txBody>
      </p:sp>
    </p:spTree>
    <p:extLst>
      <p:ext uri="{BB962C8B-B14F-4D97-AF65-F5344CB8AC3E}">
        <p14:creationId xmlns:p14="http://schemas.microsoft.com/office/powerpoint/2010/main" val="2213079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188527" cy="840220"/>
          </a:xfrm>
        </p:spPr>
        <p:txBody>
          <a:bodyPr/>
          <a:lstStyle/>
          <a:p>
            <a:r>
              <a:rPr lang="fr-FR" b="1" dirty="0" smtClean="0">
                <a:ln>
                  <a:solidFill>
                    <a:schemeClr val="accent2"/>
                  </a:solidFill>
                </a:ln>
                <a:solidFill>
                  <a:sysClr val="windowText" lastClr="000000"/>
                </a:solidFill>
                <a:latin typeface="+mn-lt"/>
              </a:rPr>
              <a:t>Questions-réponse  </a:t>
            </a:r>
            <a:endParaRPr lang="fr-FR"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838200" y="1482436"/>
            <a:ext cx="10515600" cy="4694527"/>
          </a:xfrm>
        </p:spPr>
        <p:txBody>
          <a:bodyPr>
            <a:normAutofit lnSpcReduction="10000"/>
          </a:bodyPr>
          <a:lstStyle/>
          <a:p>
            <a:pPr marL="514350" lvl="0" indent="-514350">
              <a:buFont typeface="+mj-lt"/>
              <a:buAutoNum type="arabicPeriod"/>
            </a:pPr>
            <a:r>
              <a:rPr lang="fr-FR" dirty="0"/>
              <a:t>EN UNE PHRASE, Pourquoi la prévention et la prise en charge des </a:t>
            </a:r>
            <a:r>
              <a:rPr lang="fr-FR" dirty="0" err="1"/>
              <a:t>ISTs</a:t>
            </a:r>
            <a:r>
              <a:rPr lang="fr-FR" dirty="0"/>
              <a:t> sont une priorité en situation humanitaire ? </a:t>
            </a:r>
            <a:endParaRPr lang="fr-FR" dirty="0" smtClean="0"/>
          </a:p>
          <a:p>
            <a:pPr marL="971550" lvl="1" indent="-514350">
              <a:buFont typeface="+mj-lt"/>
              <a:buAutoNum type="alphaLcPeriod"/>
            </a:pPr>
            <a:r>
              <a:rPr lang="fr-FR" dirty="0"/>
              <a:t>la dégénérescence des normes sociales et sexuelles qui régissent le </a:t>
            </a:r>
            <a:r>
              <a:rPr lang="fr-FR" dirty="0" smtClean="0"/>
              <a:t>comportement suite aux déplacements massifs et forcé;</a:t>
            </a:r>
          </a:p>
          <a:p>
            <a:pPr marL="971550" lvl="1" indent="-514350">
              <a:buFont typeface="+mj-lt"/>
              <a:buAutoNum type="alphaLcPeriod"/>
            </a:pPr>
            <a:r>
              <a:rPr lang="fr-FR" dirty="0" smtClean="0"/>
              <a:t>La hausse en violence basée sur le genre;</a:t>
            </a:r>
          </a:p>
          <a:p>
            <a:pPr marL="971550" lvl="1" indent="-514350">
              <a:buFont typeface="+mj-lt"/>
              <a:buAutoNum type="alphaLcPeriod"/>
            </a:pPr>
            <a:r>
              <a:rPr lang="fr-FR" dirty="0" smtClean="0"/>
              <a:t>Services liés a la gestion du VIH/SIDA limités voire absents;</a:t>
            </a:r>
          </a:p>
          <a:p>
            <a:pPr marL="971550" lvl="1" indent="-514350">
              <a:buFont typeface="+mj-lt"/>
              <a:buAutoNum type="alphaLcPeriod"/>
            </a:pPr>
            <a:r>
              <a:rPr lang="fr-FR" dirty="0" smtClean="0"/>
              <a:t>La négligence de prioriser la prévention et la prise en charge du VIH/ SIDA (absence de service de dépistage et les </a:t>
            </a:r>
            <a:r>
              <a:rPr lang="fr-FR" dirty="0" err="1" smtClean="0"/>
              <a:t>ARVs</a:t>
            </a:r>
            <a:r>
              <a:rPr lang="fr-FR" dirty="0" smtClean="0"/>
              <a:t>)</a:t>
            </a:r>
          </a:p>
          <a:p>
            <a:pPr marL="514350" indent="-514350">
              <a:buFont typeface="+mj-lt"/>
              <a:buAutoNum type="arabicPeriod"/>
            </a:pPr>
            <a:r>
              <a:rPr lang="fr-FR" b="1" dirty="0"/>
              <a:t>TRANSMISSION SANGUINE :</a:t>
            </a:r>
            <a:r>
              <a:rPr lang="fr-FR" dirty="0"/>
              <a:t> </a:t>
            </a:r>
            <a:r>
              <a:rPr lang="fr-FR" u="sng" dirty="0" smtClean="0"/>
              <a:t>L’hépatite A </a:t>
            </a:r>
            <a:r>
              <a:rPr lang="fr-FR" dirty="0" smtClean="0"/>
              <a:t>-</a:t>
            </a:r>
            <a:r>
              <a:rPr lang="fr-FR" dirty="0"/>
              <a:t>La contamination se fait d’une personne à une autre personne par l’intermédiaire des mains, des aliments ou de l’eau contaminée par les matières fécales.</a:t>
            </a:r>
            <a:endParaRPr lang="fr-FR" dirty="0" smtClean="0"/>
          </a:p>
        </p:txBody>
      </p:sp>
    </p:spTree>
    <p:extLst>
      <p:ext uri="{BB962C8B-B14F-4D97-AF65-F5344CB8AC3E}">
        <p14:creationId xmlns:p14="http://schemas.microsoft.com/office/powerpoint/2010/main" val="540780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2073275"/>
          </a:xfrm>
          <a:ln>
            <a:solidFill>
              <a:srgbClr val="FF0000"/>
            </a:solidFill>
          </a:ln>
        </p:spPr>
        <p:txBody>
          <a:bodyPr>
            <a:noAutofit/>
          </a:bodyPr>
          <a:lstStyle/>
          <a:p>
            <a:pPr lvl="0">
              <a:spcBef>
                <a:spcPts val="1000"/>
              </a:spcBef>
            </a:pPr>
            <a:r>
              <a:rPr lang="fr-FR" sz="4000" b="1" dirty="0" smtClean="0">
                <a:ln>
                  <a:solidFill>
                    <a:schemeClr val="accent2"/>
                  </a:solidFill>
                </a:ln>
                <a:latin typeface="+mn-lt"/>
              </a:rPr>
              <a:t/>
            </a:r>
            <a:br>
              <a:rPr lang="fr-FR" sz="4000" b="1" dirty="0" smtClean="0">
                <a:ln>
                  <a:solidFill>
                    <a:schemeClr val="accent2"/>
                  </a:solidFill>
                </a:ln>
                <a:latin typeface="+mn-lt"/>
              </a:rPr>
            </a:br>
            <a:r>
              <a:rPr lang="fr-FR" sz="4000" b="1" dirty="0" smtClean="0">
                <a:ln>
                  <a:solidFill>
                    <a:schemeClr val="accent2"/>
                  </a:solidFill>
                </a:ln>
                <a:latin typeface="+mn-lt"/>
              </a:rPr>
              <a:t>Disponibilité des soins d’avortement sans risque</a:t>
            </a:r>
            <a:br>
              <a:rPr lang="fr-FR" sz="4000" b="1" dirty="0" smtClean="0">
                <a:ln>
                  <a:solidFill>
                    <a:schemeClr val="accent2"/>
                  </a:solidFill>
                </a:ln>
                <a:latin typeface="+mn-lt"/>
              </a:rPr>
            </a:br>
            <a:r>
              <a:rPr lang="fr-FR" sz="4000" b="1" dirty="0" smtClean="0">
                <a:ln>
                  <a:solidFill>
                    <a:schemeClr val="accent2"/>
                  </a:solidFill>
                </a:ln>
                <a:latin typeface="+mn-lt"/>
              </a:rPr>
              <a:t/>
            </a:r>
            <a:br>
              <a:rPr lang="fr-FR" sz="4000" b="1" dirty="0" smtClean="0">
                <a:ln>
                  <a:solidFill>
                    <a:schemeClr val="accent2"/>
                  </a:solidFill>
                </a:ln>
                <a:latin typeface="+mn-lt"/>
              </a:rPr>
            </a:br>
            <a:r>
              <a:rPr lang="fr-FR" sz="2800" b="1" dirty="0" smtClean="0">
                <a:ln>
                  <a:solidFill>
                    <a:schemeClr val="accent2"/>
                  </a:solidFill>
                </a:ln>
                <a:solidFill>
                  <a:prstClr val="black"/>
                </a:solidFill>
                <a:latin typeface="Calibri"/>
                <a:ea typeface="+mn-ea"/>
                <a:cs typeface="+mn-cs"/>
              </a:rPr>
              <a:t>Rôle </a:t>
            </a:r>
            <a:r>
              <a:rPr lang="fr-FR" sz="2800" b="1" dirty="0">
                <a:ln>
                  <a:solidFill>
                    <a:schemeClr val="accent2"/>
                  </a:solidFill>
                </a:ln>
                <a:solidFill>
                  <a:prstClr val="black"/>
                </a:solidFill>
                <a:latin typeface="Calibri"/>
                <a:ea typeface="+mn-ea"/>
                <a:cs typeface="+mn-cs"/>
              </a:rPr>
              <a:t>du coordinateur SSR et le Ministère de la Santé</a:t>
            </a:r>
            <a:br>
              <a:rPr lang="fr-FR" sz="2800" b="1" dirty="0">
                <a:ln>
                  <a:solidFill>
                    <a:schemeClr val="accent2"/>
                  </a:solidFill>
                </a:ln>
                <a:solidFill>
                  <a:prstClr val="black"/>
                </a:solidFill>
                <a:latin typeface="Calibri"/>
                <a:ea typeface="+mn-ea"/>
                <a:cs typeface="+mn-cs"/>
              </a:rPr>
            </a:br>
            <a:endParaRPr lang="fr-FR" sz="4000" b="1" dirty="0">
              <a:ln>
                <a:solidFill>
                  <a:schemeClr val="accent2"/>
                </a:solidFill>
              </a:ln>
              <a:latin typeface="+mn-lt"/>
            </a:endParaRPr>
          </a:p>
        </p:txBody>
      </p:sp>
      <p:sp>
        <p:nvSpPr>
          <p:cNvPr id="3" name="Content Placeholder 2"/>
          <p:cNvSpPr>
            <a:spLocks noGrp="1"/>
          </p:cNvSpPr>
          <p:nvPr>
            <p:ph idx="1"/>
          </p:nvPr>
        </p:nvSpPr>
        <p:spPr>
          <a:xfrm>
            <a:off x="838200" y="3449782"/>
            <a:ext cx="10515600" cy="1704109"/>
          </a:xfrm>
        </p:spPr>
        <p:txBody>
          <a:bodyPr>
            <a:normAutofit/>
          </a:bodyPr>
          <a:lstStyle/>
          <a:p>
            <a:r>
              <a:rPr lang="fr-FR" dirty="0" smtClean="0"/>
              <a:t>Veiller à </a:t>
            </a:r>
            <a:r>
              <a:rPr lang="fr-FR" dirty="0"/>
              <a:t>ce que </a:t>
            </a:r>
            <a:r>
              <a:rPr lang="fr-FR" dirty="0" smtClean="0"/>
              <a:t>ces soins soient </a:t>
            </a:r>
            <a:r>
              <a:rPr lang="fr-FR" dirty="0"/>
              <a:t>accessibles dans les limites prévues par la loi, au début d'une crise par la prestation de service directe ou </a:t>
            </a:r>
            <a:endParaRPr lang="fr-FR" dirty="0" smtClean="0"/>
          </a:p>
          <a:p>
            <a:r>
              <a:rPr lang="fr-FR" dirty="0" smtClean="0"/>
              <a:t>Orienter les malades vers </a:t>
            </a:r>
            <a:r>
              <a:rPr lang="fr-FR" dirty="0"/>
              <a:t>des prestataires formés. </a:t>
            </a:r>
          </a:p>
        </p:txBody>
      </p:sp>
    </p:spTree>
    <p:extLst>
      <p:ext uri="{BB962C8B-B14F-4D97-AF65-F5344CB8AC3E}">
        <p14:creationId xmlns:p14="http://schemas.microsoft.com/office/powerpoint/2010/main" val="3508242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057" y="1033866"/>
            <a:ext cx="11212790" cy="672105"/>
          </a:xfrm>
          <a:ln>
            <a:solidFill>
              <a:srgbClr val="FF0000"/>
            </a:solidFill>
          </a:ln>
        </p:spPr>
        <p:txBody>
          <a:bodyPr anchor="t">
            <a:noAutofit/>
          </a:bodyPr>
          <a:lstStyle/>
          <a:p>
            <a:r>
              <a:rPr lang="fr-FR" sz="3200" b="1" dirty="0" smtClean="0">
                <a:ln>
                  <a:solidFill>
                    <a:schemeClr val="accent2"/>
                  </a:solidFill>
                </a:ln>
                <a:latin typeface="+mn-lt"/>
              </a:rPr>
              <a:t>Préparation </a:t>
            </a:r>
            <a:r>
              <a:rPr lang="fr-FR" sz="3200" b="1" dirty="0">
                <a:ln>
                  <a:solidFill>
                    <a:schemeClr val="accent2"/>
                  </a:solidFill>
                </a:ln>
                <a:solidFill>
                  <a:srgbClr val="000000"/>
                </a:solidFill>
                <a:latin typeface="+mn-lt"/>
                <a:ea typeface="+mn-ea"/>
                <a:cs typeface="+mn-cs"/>
              </a:rPr>
              <a:t>à</a:t>
            </a:r>
            <a:r>
              <a:rPr lang="fr-FR" sz="3200" b="1" dirty="0" smtClean="0">
                <a:ln>
                  <a:solidFill>
                    <a:schemeClr val="accent2"/>
                  </a:solidFill>
                </a:ln>
                <a:latin typeface="+mn-lt"/>
              </a:rPr>
              <a:t> la prise en charge des soins d’avortement</a:t>
            </a:r>
            <a:r>
              <a:rPr lang="fr-FR" sz="3200" b="1" dirty="0">
                <a:ln>
                  <a:solidFill>
                    <a:schemeClr val="accent2"/>
                  </a:solidFill>
                </a:ln>
                <a:solidFill>
                  <a:prstClr val="black"/>
                </a:solidFill>
                <a:latin typeface="+mn-lt"/>
                <a:ea typeface="+mn-ea"/>
                <a:cs typeface="+mn-cs"/>
              </a:rPr>
              <a:t> </a:t>
            </a:r>
            <a:r>
              <a:rPr lang="fr-FR" sz="3200" b="1" dirty="0" smtClean="0">
                <a:ln>
                  <a:solidFill>
                    <a:schemeClr val="accent2"/>
                  </a:solidFill>
                </a:ln>
                <a:solidFill>
                  <a:prstClr val="black"/>
                </a:solidFill>
                <a:latin typeface="+mn-lt"/>
                <a:ea typeface="+mn-ea"/>
                <a:cs typeface="+mn-cs"/>
              </a:rPr>
              <a:t>sécurisé.</a:t>
            </a:r>
            <a:endParaRPr lang="fr-FR" sz="3200" b="1" dirty="0">
              <a:ln>
                <a:solidFill>
                  <a:schemeClr val="accent2"/>
                </a:solidFill>
              </a:ln>
              <a:latin typeface="+mn-lt"/>
            </a:endParaRPr>
          </a:p>
        </p:txBody>
      </p:sp>
      <p:sp>
        <p:nvSpPr>
          <p:cNvPr id="3" name="Content Placeholder 2"/>
          <p:cNvSpPr>
            <a:spLocks noGrp="1"/>
          </p:cNvSpPr>
          <p:nvPr>
            <p:ph idx="1"/>
          </p:nvPr>
        </p:nvSpPr>
        <p:spPr>
          <a:xfrm>
            <a:off x="715370" y="2480718"/>
            <a:ext cx="10515600" cy="2405181"/>
          </a:xfrm>
        </p:spPr>
        <p:txBody>
          <a:bodyPr>
            <a:normAutofit/>
          </a:bodyPr>
          <a:lstStyle/>
          <a:p>
            <a:pPr marL="342900" lvl="0" indent="-342900">
              <a:spcBef>
                <a:spcPts val="0"/>
              </a:spcBef>
              <a:buFont typeface="+mj-lt"/>
              <a:buAutoNum type="romanLcPeriod"/>
              <a:tabLst>
                <a:tab pos="457200" algn="l"/>
              </a:tabLst>
            </a:pPr>
            <a:r>
              <a:rPr lang="fr-FR" dirty="0">
                <a:solidFill>
                  <a:srgbClr val="000000"/>
                </a:solidFill>
                <a:latin typeface="Calibri" panose="020F0502020204030204" pitchFamily="34" charset="0"/>
              </a:rPr>
              <a:t>Organiser </a:t>
            </a:r>
            <a:r>
              <a:rPr lang="fr-FR" dirty="0" smtClean="0">
                <a:solidFill>
                  <a:srgbClr val="000000"/>
                </a:solidFill>
                <a:latin typeface="Calibri" panose="020F0502020204030204" pitchFamily="34" charset="0"/>
              </a:rPr>
              <a:t>l’offre des </a:t>
            </a:r>
            <a:r>
              <a:rPr lang="fr-FR" dirty="0">
                <a:solidFill>
                  <a:srgbClr val="000000"/>
                </a:solidFill>
                <a:latin typeface="Calibri" panose="020F0502020204030204" pitchFamily="34" charset="0"/>
              </a:rPr>
              <a:t>services des soins d’avortement </a:t>
            </a:r>
            <a:r>
              <a:rPr lang="fr-FR" dirty="0">
                <a:solidFill>
                  <a:prstClr val="black"/>
                </a:solidFill>
              </a:rPr>
              <a:t>sécurisé </a:t>
            </a:r>
            <a:r>
              <a:rPr lang="fr-FR" dirty="0" smtClean="0">
                <a:solidFill>
                  <a:srgbClr val="000000"/>
                </a:solidFill>
                <a:latin typeface="Calibri" panose="020F0502020204030204" pitchFamily="34" charset="0"/>
              </a:rPr>
              <a:t>à </a:t>
            </a:r>
            <a:r>
              <a:rPr lang="fr-FR" dirty="0">
                <a:solidFill>
                  <a:srgbClr val="000000"/>
                </a:solidFill>
                <a:latin typeface="Calibri" panose="020F0502020204030204" pitchFamily="34" charset="0"/>
              </a:rPr>
              <a:t>travers les </a:t>
            </a:r>
            <a:r>
              <a:rPr lang="fr-FR" dirty="0" smtClean="0">
                <a:solidFill>
                  <a:srgbClr val="000000"/>
                </a:solidFill>
                <a:latin typeface="Calibri" panose="020F0502020204030204" pitchFamily="34" charset="0"/>
              </a:rPr>
              <a:t>établissements sanitaires des partenaires </a:t>
            </a:r>
            <a:r>
              <a:rPr lang="fr-FR" dirty="0">
                <a:solidFill>
                  <a:srgbClr val="000000"/>
                </a:solidFill>
                <a:latin typeface="Calibri" panose="020F0502020204030204" pitchFamily="34" charset="0"/>
              </a:rPr>
              <a:t>et/ avec des personnel motivé et formé;</a:t>
            </a:r>
            <a:endParaRPr lang="en-US" sz="1200" dirty="0">
              <a:latin typeface="Times New Roman" panose="02020603050405020304" pitchFamily="18" charset="0"/>
              <a:ea typeface="Times New Roman" panose="02020603050405020304" pitchFamily="18" charset="0"/>
            </a:endParaRPr>
          </a:p>
          <a:p>
            <a:pPr marL="342900" lvl="0" indent="-342900">
              <a:spcBef>
                <a:spcPts val="0"/>
              </a:spcBef>
              <a:buFont typeface="+mj-lt"/>
              <a:buAutoNum type="romanLcPeriod"/>
              <a:tabLst>
                <a:tab pos="457200" algn="l"/>
              </a:tabLst>
            </a:pPr>
            <a:r>
              <a:rPr lang="fr-FR" dirty="0">
                <a:solidFill>
                  <a:srgbClr val="000000"/>
                </a:solidFill>
                <a:latin typeface="Calibri" panose="020F0502020204030204" pitchFamily="34" charset="0"/>
              </a:rPr>
              <a:t>Offrir l’appui technique au personnel de santé formé, fournissant les services </a:t>
            </a:r>
            <a:r>
              <a:rPr lang="fr-FR" dirty="0" smtClean="0">
                <a:solidFill>
                  <a:srgbClr val="000000"/>
                </a:solidFill>
                <a:latin typeface="Calibri" panose="020F0502020204030204" pitchFamily="34" charset="0"/>
              </a:rPr>
              <a:t>d’avortement</a:t>
            </a:r>
            <a:r>
              <a:rPr lang="fr-FR" dirty="0">
                <a:solidFill>
                  <a:prstClr val="black"/>
                </a:solidFill>
              </a:rPr>
              <a:t> sécurisé</a:t>
            </a:r>
            <a:r>
              <a:rPr lang="fr-FR" dirty="0" smtClean="0">
                <a:solidFill>
                  <a:srgbClr val="000000"/>
                </a:solidFill>
                <a:latin typeface="Calibri" panose="020F0502020204030204" pitchFamily="34" charset="0"/>
              </a:rPr>
              <a:t>. </a:t>
            </a:r>
            <a:endParaRPr lang="en-US"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441942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775" y="365126"/>
            <a:ext cx="11113477" cy="929102"/>
          </a:xfrm>
          <a:ln>
            <a:solidFill>
              <a:srgbClr val="FF0000"/>
            </a:solidFill>
          </a:ln>
        </p:spPr>
        <p:txBody>
          <a:bodyPr anchor="t">
            <a:noAutofit/>
          </a:bodyPr>
          <a:lstStyle/>
          <a:p>
            <a:pPr algn="ctr"/>
            <a:r>
              <a:rPr lang="fr-FR" sz="2800" b="1" dirty="0" smtClean="0">
                <a:latin typeface="+mn-lt"/>
              </a:rPr>
              <a:t>Faciliter le fonctionnement efficace des services d’avortement sécurisé.  </a:t>
            </a:r>
            <a:r>
              <a:rPr lang="fr-FR" sz="3200" b="1" dirty="0">
                <a:latin typeface="+mn-lt"/>
              </a:rPr>
              <a:t>R</a:t>
            </a:r>
            <a:r>
              <a:rPr lang="fr-FR" sz="3200" b="1" dirty="0" smtClean="0">
                <a:latin typeface="+mn-lt"/>
              </a:rPr>
              <a:t>esponsabilités des prestataires de soins</a:t>
            </a:r>
            <a:endParaRPr lang="fr-FR" sz="3200" b="1" dirty="0">
              <a:latin typeface="+mn-lt"/>
            </a:endParaRPr>
          </a:p>
        </p:txBody>
      </p:sp>
      <p:sp>
        <p:nvSpPr>
          <p:cNvPr id="3" name="Content Placeholder 2"/>
          <p:cNvSpPr>
            <a:spLocks noGrp="1"/>
          </p:cNvSpPr>
          <p:nvPr>
            <p:ph idx="1"/>
          </p:nvPr>
        </p:nvSpPr>
        <p:spPr>
          <a:xfrm>
            <a:off x="838199" y="1473958"/>
            <a:ext cx="10871579" cy="4804011"/>
          </a:xfrm>
        </p:spPr>
        <p:txBody>
          <a:bodyPr>
            <a:normAutofit fontScale="85000" lnSpcReduction="10000"/>
          </a:bodyPr>
          <a:lstStyle/>
          <a:p>
            <a:pPr marL="514350" lvl="0" indent="-514350">
              <a:buFont typeface="+mj-lt"/>
              <a:buAutoNum type="alphaLcPeriod"/>
            </a:pPr>
            <a:r>
              <a:rPr lang="fr-FR" sz="2600" dirty="0">
                <a:solidFill>
                  <a:srgbClr val="FF0000"/>
                </a:solidFill>
              </a:rPr>
              <a:t>Fournir </a:t>
            </a:r>
            <a:r>
              <a:rPr lang="fr-FR" sz="2600" dirty="0" smtClean="0">
                <a:solidFill>
                  <a:srgbClr val="FF0000"/>
                </a:solidFill>
              </a:rPr>
              <a:t>des informations précises </a:t>
            </a:r>
            <a:r>
              <a:rPr lang="fr-FR" sz="2600" dirty="0">
                <a:solidFill>
                  <a:srgbClr val="FF0000"/>
                </a:solidFill>
              </a:rPr>
              <a:t>et non-biaisée </a:t>
            </a:r>
            <a:r>
              <a:rPr lang="fr-FR" sz="2600" dirty="0">
                <a:solidFill>
                  <a:prstClr val="black"/>
                </a:solidFill>
              </a:rPr>
              <a:t>sur </a:t>
            </a:r>
            <a:r>
              <a:rPr lang="fr-FR" sz="2600" dirty="0" smtClean="0">
                <a:solidFill>
                  <a:prstClr val="black"/>
                </a:solidFill>
              </a:rPr>
              <a:t>les services de </a:t>
            </a:r>
            <a:r>
              <a:rPr lang="fr-FR" sz="2600" dirty="0">
                <a:solidFill>
                  <a:prstClr val="black"/>
                </a:solidFill>
              </a:rPr>
              <a:t>soins </a:t>
            </a:r>
            <a:r>
              <a:rPr lang="fr-FR" sz="2600" dirty="0" smtClean="0">
                <a:solidFill>
                  <a:prstClr val="black"/>
                </a:solidFill>
              </a:rPr>
              <a:t>d’avortement </a:t>
            </a:r>
            <a:r>
              <a:rPr lang="fr-FR" sz="2600" dirty="0">
                <a:solidFill>
                  <a:prstClr val="black"/>
                </a:solidFill>
              </a:rPr>
              <a:t>sécurisé</a:t>
            </a:r>
            <a:r>
              <a:rPr lang="fr-FR" sz="2600" dirty="0" smtClean="0">
                <a:solidFill>
                  <a:prstClr val="black"/>
                </a:solidFill>
              </a:rPr>
              <a:t>, </a:t>
            </a:r>
            <a:r>
              <a:rPr lang="fr-FR" sz="2600" dirty="0">
                <a:solidFill>
                  <a:prstClr val="black"/>
                </a:solidFill>
              </a:rPr>
              <a:t>y compris les contacts de services de prise en </a:t>
            </a:r>
            <a:r>
              <a:rPr lang="fr-FR" sz="2600" dirty="0" smtClean="0">
                <a:solidFill>
                  <a:prstClr val="black"/>
                </a:solidFill>
              </a:rPr>
              <a:t>charge, </a:t>
            </a:r>
            <a:r>
              <a:rPr lang="fr-FR" sz="2600" dirty="0">
                <a:solidFill>
                  <a:prstClr val="black"/>
                </a:solidFill>
              </a:rPr>
              <a:t>que les femmes peuvent comprendre et dont elles peuvent se souvenir</a:t>
            </a:r>
            <a:r>
              <a:rPr lang="fr-FR" sz="2600" dirty="0" smtClean="0">
                <a:solidFill>
                  <a:prstClr val="black"/>
                </a:solidFill>
              </a:rPr>
              <a:t>. </a:t>
            </a:r>
          </a:p>
          <a:p>
            <a:pPr marL="514350" lvl="0" indent="-514350">
              <a:buFont typeface="+mj-lt"/>
              <a:buAutoNum type="alphaLcPeriod"/>
            </a:pPr>
            <a:r>
              <a:rPr lang="fr-FR" sz="2600" dirty="0" smtClean="0">
                <a:solidFill>
                  <a:srgbClr val="FF0000"/>
                </a:solidFill>
              </a:rPr>
              <a:t>Expliquer les conditions légales </a:t>
            </a:r>
            <a:r>
              <a:rPr lang="fr-FR" sz="2600" dirty="0" smtClean="0">
                <a:solidFill>
                  <a:prstClr val="black"/>
                </a:solidFill>
              </a:rPr>
              <a:t>en vigueur pour pouvoir bénéficier </a:t>
            </a:r>
            <a:r>
              <a:rPr lang="fr-FR" sz="2600" dirty="0">
                <a:solidFill>
                  <a:prstClr val="black"/>
                </a:solidFill>
              </a:rPr>
              <a:t>des soins liés à l’avortement sécurisé</a:t>
            </a:r>
            <a:r>
              <a:rPr lang="fr-FR" sz="2600" dirty="0" smtClean="0">
                <a:solidFill>
                  <a:prstClr val="black"/>
                </a:solidFill>
              </a:rPr>
              <a:t>.</a:t>
            </a:r>
          </a:p>
          <a:p>
            <a:pPr marL="514350" lvl="0" indent="-514350">
              <a:buFont typeface="+mj-lt"/>
              <a:buAutoNum type="alphaLcPeriod"/>
            </a:pPr>
            <a:r>
              <a:rPr lang="fr-FR" sz="2600" dirty="0" smtClean="0">
                <a:solidFill>
                  <a:prstClr val="black"/>
                </a:solidFill>
              </a:rPr>
              <a:t>Fournir </a:t>
            </a:r>
            <a:r>
              <a:rPr lang="fr-FR" sz="2600" dirty="0">
                <a:solidFill>
                  <a:prstClr val="black"/>
                </a:solidFill>
              </a:rPr>
              <a:t>tous les renseignements </a:t>
            </a:r>
            <a:r>
              <a:rPr lang="fr-FR" sz="2600" dirty="0" smtClean="0">
                <a:solidFill>
                  <a:prstClr val="black"/>
                </a:solidFill>
              </a:rPr>
              <a:t>sur où et comment</a:t>
            </a:r>
            <a:r>
              <a:rPr lang="fr-FR" sz="2600" dirty="0">
                <a:solidFill>
                  <a:prstClr val="black"/>
                </a:solidFill>
              </a:rPr>
              <a:t>	</a:t>
            </a:r>
            <a:r>
              <a:rPr lang="fr-FR" sz="2600" dirty="0" smtClean="0">
                <a:solidFill>
                  <a:prstClr val="black"/>
                </a:solidFill>
              </a:rPr>
              <a:t> obtenir</a:t>
            </a:r>
            <a:r>
              <a:rPr lang="fr-FR" sz="2600" dirty="0">
                <a:solidFill>
                  <a:prstClr val="black"/>
                </a:solidFill>
              </a:rPr>
              <a:t>	</a:t>
            </a:r>
            <a:r>
              <a:rPr lang="fr-FR" sz="2600" dirty="0" smtClean="0">
                <a:solidFill>
                  <a:prstClr val="black"/>
                </a:solidFill>
              </a:rPr>
              <a:t> des services liés à l’avortement </a:t>
            </a:r>
            <a:r>
              <a:rPr lang="fr-FR" sz="2600" dirty="0">
                <a:solidFill>
                  <a:prstClr val="black"/>
                </a:solidFill>
              </a:rPr>
              <a:t>sécurisé </a:t>
            </a:r>
            <a:r>
              <a:rPr lang="fr-FR" sz="2600" dirty="0" smtClean="0">
                <a:solidFill>
                  <a:prstClr val="black"/>
                </a:solidFill>
              </a:rPr>
              <a:t>et légal, ainsi que préciser </a:t>
            </a:r>
            <a:r>
              <a:rPr lang="fr-FR" sz="2600" dirty="0">
                <a:solidFill>
                  <a:prstClr val="black"/>
                </a:solidFill>
              </a:rPr>
              <a:t>le </a:t>
            </a:r>
            <a:r>
              <a:rPr lang="fr-FR" sz="2600" dirty="0" smtClean="0">
                <a:solidFill>
                  <a:prstClr val="black"/>
                </a:solidFill>
              </a:rPr>
              <a:t>coût des services rendus.</a:t>
            </a:r>
            <a:endParaRPr lang="fr-FR" sz="2600" dirty="0">
              <a:solidFill>
                <a:prstClr val="black"/>
              </a:solidFill>
            </a:endParaRPr>
          </a:p>
          <a:p>
            <a:pPr marL="514350" lvl="0" indent="-514350">
              <a:buFont typeface="+mj-lt"/>
              <a:buAutoNum type="alphaLcPeriod"/>
            </a:pPr>
            <a:r>
              <a:rPr lang="fr-FR" sz="2600" dirty="0" smtClean="0">
                <a:solidFill>
                  <a:prstClr val="black"/>
                </a:solidFill>
              </a:rPr>
              <a:t>Assurer l’avortement </a:t>
            </a:r>
            <a:r>
              <a:rPr lang="fr-FR" sz="2600" dirty="0">
                <a:solidFill>
                  <a:prstClr val="black"/>
                </a:solidFill>
              </a:rPr>
              <a:t>médical avec la </a:t>
            </a:r>
            <a:r>
              <a:rPr lang="fr-FR" sz="2600" dirty="0" err="1">
                <a:solidFill>
                  <a:prstClr val="black"/>
                </a:solidFill>
              </a:rPr>
              <a:t>mifepristone</a:t>
            </a:r>
            <a:r>
              <a:rPr lang="fr-FR" sz="2600" dirty="0">
                <a:solidFill>
                  <a:prstClr val="black"/>
                </a:solidFill>
              </a:rPr>
              <a:t>/ </a:t>
            </a:r>
            <a:r>
              <a:rPr lang="fr-FR" sz="2600" dirty="0" err="1">
                <a:solidFill>
                  <a:prstClr val="black"/>
                </a:solidFill>
              </a:rPr>
              <a:t>misoprostol</a:t>
            </a:r>
            <a:r>
              <a:rPr lang="fr-FR" sz="2600" dirty="0">
                <a:solidFill>
                  <a:prstClr val="black"/>
                </a:solidFill>
              </a:rPr>
              <a:t>, si disponible ou </a:t>
            </a:r>
            <a:r>
              <a:rPr lang="fr-FR" sz="2600" dirty="0" err="1">
                <a:solidFill>
                  <a:prstClr val="black"/>
                </a:solidFill>
              </a:rPr>
              <a:t>misoprostol</a:t>
            </a:r>
            <a:r>
              <a:rPr lang="fr-FR" sz="2600" dirty="0">
                <a:solidFill>
                  <a:prstClr val="black"/>
                </a:solidFill>
              </a:rPr>
              <a:t> tout court, l’aspiration manuelle, la dilatation et curetage ou l’induction. </a:t>
            </a:r>
          </a:p>
          <a:p>
            <a:pPr marL="514350" lvl="0" indent="-514350">
              <a:buFont typeface="+mj-lt"/>
              <a:buAutoNum type="alphaLcPeriod"/>
            </a:pPr>
            <a:r>
              <a:rPr lang="fr-FR" sz="2600" dirty="0">
                <a:solidFill>
                  <a:prstClr val="black"/>
                </a:solidFill>
              </a:rPr>
              <a:t>Fournir </a:t>
            </a:r>
            <a:r>
              <a:rPr lang="fr-FR" sz="2600" dirty="0">
                <a:solidFill>
                  <a:srgbClr val="FF0000"/>
                </a:solidFill>
              </a:rPr>
              <a:t>les informations et </a:t>
            </a:r>
            <a:r>
              <a:rPr lang="fr-FR" sz="2600" dirty="0" smtClean="0">
                <a:solidFill>
                  <a:srgbClr val="FF0000"/>
                </a:solidFill>
              </a:rPr>
              <a:t>prodiguer des conseils aux femmes sur </a:t>
            </a:r>
            <a:r>
              <a:rPr lang="fr-FR" sz="2600" dirty="0">
                <a:solidFill>
                  <a:srgbClr val="FF0000"/>
                </a:solidFill>
              </a:rPr>
              <a:t>les </a:t>
            </a:r>
            <a:r>
              <a:rPr lang="fr-FR" sz="2600" dirty="0" smtClean="0">
                <a:solidFill>
                  <a:srgbClr val="FF0000"/>
                </a:solidFill>
              </a:rPr>
              <a:t>méthodes </a:t>
            </a:r>
            <a:r>
              <a:rPr lang="fr-FR" sz="2600" dirty="0">
                <a:solidFill>
                  <a:srgbClr val="FF0000"/>
                </a:solidFill>
              </a:rPr>
              <a:t>contraceptives </a:t>
            </a:r>
            <a:r>
              <a:rPr lang="fr-FR" sz="2600" dirty="0" smtClean="0">
                <a:solidFill>
                  <a:prstClr val="black"/>
                </a:solidFill>
              </a:rPr>
              <a:t>après l’avortement et </a:t>
            </a:r>
            <a:r>
              <a:rPr lang="fr-FR" sz="2600" dirty="0">
                <a:solidFill>
                  <a:prstClr val="black"/>
                </a:solidFill>
              </a:rPr>
              <a:t>garantir la contraception pour les femmes qui acceptent d’adopter une </a:t>
            </a:r>
            <a:r>
              <a:rPr lang="fr-FR" sz="2600" dirty="0" smtClean="0">
                <a:solidFill>
                  <a:prstClr val="black"/>
                </a:solidFill>
              </a:rPr>
              <a:t>méthode.</a:t>
            </a:r>
            <a:endParaRPr lang="fr-FR" sz="2600" dirty="0">
              <a:solidFill>
                <a:prstClr val="black"/>
              </a:solidFill>
            </a:endParaRPr>
          </a:p>
          <a:p>
            <a:pPr marL="514350" lvl="0" indent="-514350">
              <a:buFont typeface="+mj-lt"/>
              <a:buAutoNum type="alphaLcPeriod"/>
            </a:pPr>
            <a:r>
              <a:rPr lang="fr-FR" sz="2600" dirty="0" smtClean="0">
                <a:solidFill>
                  <a:prstClr val="black"/>
                </a:solidFill>
              </a:rPr>
              <a:t>Envisager la mise à disposition d’un traitement présomptif </a:t>
            </a:r>
            <a:r>
              <a:rPr lang="fr-FR" sz="2600" dirty="0">
                <a:solidFill>
                  <a:prstClr val="black"/>
                </a:solidFill>
              </a:rPr>
              <a:t>pour la gonorrhée et le chlamydia dans les milieux à forte prévalence des </a:t>
            </a:r>
            <a:r>
              <a:rPr lang="fr-FR" sz="2600" dirty="0" err="1" smtClean="0">
                <a:solidFill>
                  <a:prstClr val="black"/>
                </a:solidFill>
              </a:rPr>
              <a:t>ISTs</a:t>
            </a:r>
            <a:r>
              <a:rPr lang="fr-FR" sz="2600" dirty="0" smtClean="0">
                <a:solidFill>
                  <a:prstClr val="black"/>
                </a:solidFill>
              </a:rPr>
              <a:t>.</a:t>
            </a:r>
            <a:endParaRPr lang="fr-FR" dirty="0"/>
          </a:p>
        </p:txBody>
      </p:sp>
    </p:spTree>
    <p:extLst>
      <p:ext uri="{BB962C8B-B14F-4D97-AF65-F5344CB8AC3E}">
        <p14:creationId xmlns:p14="http://schemas.microsoft.com/office/powerpoint/2010/main" val="2734145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516737" cy="699400"/>
          </a:xfrm>
          <a:ln>
            <a:solidFill>
              <a:srgbClr val="FF0000"/>
            </a:solidFill>
          </a:ln>
        </p:spPr>
        <p:txBody>
          <a:bodyPr anchor="t">
            <a:noAutofit/>
          </a:bodyPr>
          <a:lstStyle/>
          <a:p>
            <a:pPr algn="ctr"/>
            <a:r>
              <a:rPr lang="fr-FR" sz="3600" b="1" dirty="0" smtClean="0">
                <a:latin typeface="+mn-lt"/>
              </a:rPr>
              <a:t>Considérations spéciales (CS) – 1. les adolescentes</a:t>
            </a:r>
            <a:endParaRPr lang="fr-FR" sz="3600" b="1" dirty="0">
              <a:latin typeface="+mn-lt"/>
            </a:endParaRPr>
          </a:p>
        </p:txBody>
      </p:sp>
      <p:sp>
        <p:nvSpPr>
          <p:cNvPr id="3" name="Content Placeholder 2"/>
          <p:cNvSpPr>
            <a:spLocks noGrp="1"/>
          </p:cNvSpPr>
          <p:nvPr>
            <p:ph idx="1"/>
          </p:nvPr>
        </p:nvSpPr>
        <p:spPr>
          <a:xfrm>
            <a:off x="838200" y="1579991"/>
            <a:ext cx="10515600" cy="4910871"/>
          </a:xfrm>
        </p:spPr>
        <p:txBody>
          <a:bodyPr/>
          <a:lstStyle/>
          <a:p>
            <a:pPr marL="0" indent="0">
              <a:buNone/>
            </a:pPr>
            <a:r>
              <a:rPr lang="fr-FR" u="sng" dirty="0" smtClean="0"/>
              <a:t>Défis des adolescent(e)s pour accéder aux services d’avortement </a:t>
            </a:r>
            <a:r>
              <a:rPr lang="fr-FR" u="sng" dirty="0">
                <a:solidFill>
                  <a:prstClr val="black"/>
                </a:solidFill>
              </a:rPr>
              <a:t>sécurisé </a:t>
            </a:r>
            <a:r>
              <a:rPr lang="fr-FR" u="sng" dirty="0" smtClean="0"/>
              <a:t>: </a:t>
            </a:r>
          </a:p>
          <a:p>
            <a:pPr marL="0" indent="0">
              <a:buNone/>
            </a:pPr>
            <a:r>
              <a:rPr lang="fr-FR" dirty="0"/>
              <a:t>I</a:t>
            </a:r>
            <a:r>
              <a:rPr lang="fr-FR" dirty="0" smtClean="0"/>
              <a:t>l existe plusieurs barrières: </a:t>
            </a:r>
          </a:p>
          <a:p>
            <a:pPr lvl="1">
              <a:buFont typeface="Wingdings" panose="05000000000000000000" pitchFamily="2" charset="2"/>
              <a:buChar char="ü"/>
            </a:pPr>
            <a:r>
              <a:rPr lang="fr-FR" dirty="0" smtClean="0"/>
              <a:t>Social</a:t>
            </a:r>
          </a:p>
          <a:p>
            <a:pPr lvl="1">
              <a:buFont typeface="Wingdings" panose="05000000000000000000" pitchFamily="2" charset="2"/>
              <a:buChar char="ü"/>
            </a:pPr>
            <a:r>
              <a:rPr lang="fr-FR" dirty="0" smtClean="0"/>
              <a:t>Economique</a:t>
            </a:r>
          </a:p>
          <a:p>
            <a:pPr lvl="1">
              <a:buFont typeface="Wingdings" panose="05000000000000000000" pitchFamily="2" charset="2"/>
              <a:buChar char="ü"/>
            </a:pPr>
            <a:r>
              <a:rPr lang="fr-FR" dirty="0" smtClean="0"/>
              <a:t>Logistique</a:t>
            </a:r>
          </a:p>
          <a:p>
            <a:pPr lvl="1">
              <a:buFont typeface="Wingdings" panose="05000000000000000000" pitchFamily="2" charset="2"/>
              <a:buChar char="ü"/>
            </a:pPr>
            <a:r>
              <a:rPr lang="fr-FR" dirty="0" smtClean="0"/>
              <a:t>Politique </a:t>
            </a:r>
          </a:p>
          <a:p>
            <a:pPr lvl="1">
              <a:buFont typeface="Wingdings" panose="05000000000000000000" pitchFamily="2" charset="2"/>
              <a:buChar char="ü"/>
            </a:pPr>
            <a:r>
              <a:rPr lang="fr-FR" dirty="0" smtClean="0"/>
              <a:t>Santé – difficulté d’accès aux services d’éducation sexuelle,  </a:t>
            </a:r>
            <a:r>
              <a:rPr lang="fr-FR" dirty="0" smtClean="0">
                <a:solidFill>
                  <a:prstClr val="black"/>
                </a:solidFill>
              </a:rPr>
              <a:t>manque de confidentialité dans la prestation des services etc. </a:t>
            </a:r>
          </a:p>
          <a:p>
            <a:pPr lvl="1">
              <a:buFont typeface="Wingdings" panose="05000000000000000000" pitchFamily="2" charset="2"/>
              <a:buChar char="ü"/>
            </a:pPr>
            <a:r>
              <a:rPr lang="fr-FR" dirty="0" smtClean="0">
                <a:solidFill>
                  <a:prstClr val="black"/>
                </a:solidFill>
              </a:rPr>
              <a:t>Stigmatisation</a:t>
            </a:r>
          </a:p>
          <a:p>
            <a:pPr lvl="1">
              <a:buFont typeface="Wingdings" panose="05000000000000000000" pitchFamily="2" charset="2"/>
              <a:buChar char="ü"/>
            </a:pPr>
            <a:r>
              <a:rPr lang="fr-FR" dirty="0" smtClean="0"/>
              <a:t>Attitudes négatives </a:t>
            </a:r>
            <a:endParaRPr lang="fr-FR" dirty="0"/>
          </a:p>
        </p:txBody>
      </p:sp>
    </p:spTree>
    <p:extLst>
      <p:ext uri="{BB962C8B-B14F-4D97-AF65-F5344CB8AC3E}">
        <p14:creationId xmlns:p14="http://schemas.microsoft.com/office/powerpoint/2010/main" val="3401979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7383" y="610785"/>
            <a:ext cx="10515600" cy="1325563"/>
          </a:xfrm>
          <a:ln>
            <a:solidFill>
              <a:srgbClr val="FF0000"/>
            </a:solidFill>
          </a:ln>
        </p:spPr>
        <p:txBody>
          <a:bodyPr>
            <a:normAutofit/>
          </a:bodyPr>
          <a:lstStyle/>
          <a:p>
            <a:r>
              <a:rPr lang="fr-FR" sz="4000" b="1" dirty="0" smtClean="0">
                <a:solidFill>
                  <a:prstClr val="black"/>
                </a:solidFill>
                <a:latin typeface="Calibri" panose="020F0502020204030204"/>
              </a:rPr>
              <a:t>(CS)– 2. les survivantes de violences sexuelles  </a:t>
            </a:r>
            <a:endParaRPr lang="fr-FR" b="1" dirty="0"/>
          </a:p>
        </p:txBody>
      </p:sp>
      <p:sp>
        <p:nvSpPr>
          <p:cNvPr id="3" name="Content Placeholder 2"/>
          <p:cNvSpPr>
            <a:spLocks noGrp="1"/>
          </p:cNvSpPr>
          <p:nvPr>
            <p:ph idx="1"/>
          </p:nvPr>
        </p:nvSpPr>
        <p:spPr>
          <a:xfrm>
            <a:off x="838200" y="2593075"/>
            <a:ext cx="10515600" cy="2947916"/>
          </a:xfrm>
        </p:spPr>
        <p:txBody>
          <a:bodyPr/>
          <a:lstStyle/>
          <a:p>
            <a:r>
              <a:rPr lang="fr-FR" dirty="0" smtClean="0"/>
              <a:t>Risques de se présenter avec complications suite </a:t>
            </a:r>
            <a:r>
              <a:rPr lang="fr-FR" dirty="0">
                <a:solidFill>
                  <a:srgbClr val="000000"/>
                </a:solidFill>
                <a:latin typeface="Calibri" panose="020F0502020204030204" pitchFamily="34" charset="0"/>
              </a:rPr>
              <a:t>à</a:t>
            </a:r>
            <a:r>
              <a:rPr lang="fr-FR" dirty="0" smtClean="0"/>
              <a:t> la violence:</a:t>
            </a:r>
          </a:p>
          <a:p>
            <a:pPr lvl="1">
              <a:buFont typeface="Wingdings" panose="05000000000000000000" pitchFamily="2" charset="2"/>
              <a:buChar char="ü"/>
            </a:pPr>
            <a:r>
              <a:rPr lang="en-US" dirty="0" smtClean="0"/>
              <a:t> les </a:t>
            </a:r>
            <a:r>
              <a:rPr lang="fr-FR" dirty="0" smtClean="0"/>
              <a:t>traumatismes physiques</a:t>
            </a:r>
          </a:p>
          <a:p>
            <a:pPr lvl="1">
              <a:buFont typeface="Wingdings" panose="05000000000000000000" pitchFamily="2" charset="2"/>
              <a:buChar char="ü"/>
            </a:pPr>
            <a:r>
              <a:rPr lang="fr-FR" dirty="0" smtClean="0"/>
              <a:t> les infections sexuellement transmissibles (</a:t>
            </a:r>
            <a:r>
              <a:rPr lang="fr-FR" dirty="0" err="1" smtClean="0"/>
              <a:t>ISTs</a:t>
            </a:r>
            <a:r>
              <a:rPr lang="fr-FR" dirty="0" smtClean="0"/>
              <a:t>), </a:t>
            </a:r>
          </a:p>
          <a:p>
            <a:pPr lvl="1">
              <a:buFont typeface="Wingdings" panose="05000000000000000000" pitchFamily="2" charset="2"/>
              <a:buChar char="ü"/>
            </a:pPr>
            <a:r>
              <a:rPr lang="fr-FR" dirty="0" smtClean="0"/>
              <a:t>Les détresses psychologiques</a:t>
            </a:r>
          </a:p>
          <a:p>
            <a:pPr lvl="1">
              <a:buFont typeface="Wingdings" panose="05000000000000000000" pitchFamily="2" charset="2"/>
              <a:buChar char="ü"/>
            </a:pPr>
            <a:r>
              <a:rPr lang="fr-FR" dirty="0" smtClean="0"/>
              <a:t>La grossesse non-désirée avec complications.</a:t>
            </a:r>
          </a:p>
          <a:p>
            <a:pPr lvl="1">
              <a:buFont typeface="Wingdings" panose="05000000000000000000" pitchFamily="2" charset="2"/>
              <a:buChar char="ü"/>
            </a:pPr>
            <a:endParaRPr lang="fr-FR" dirty="0"/>
          </a:p>
        </p:txBody>
      </p:sp>
    </p:spTree>
    <p:extLst>
      <p:ext uri="{BB962C8B-B14F-4D97-AF65-F5344CB8AC3E}">
        <p14:creationId xmlns:p14="http://schemas.microsoft.com/office/powerpoint/2010/main" val="24257958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795782" cy="774358"/>
          </a:xfrm>
          <a:ln>
            <a:solidFill>
              <a:srgbClr val="FF0000"/>
            </a:solidFill>
          </a:ln>
        </p:spPr>
        <p:txBody>
          <a:bodyPr anchor="t">
            <a:noAutofit/>
          </a:bodyPr>
          <a:lstStyle/>
          <a:p>
            <a:pPr algn="ctr"/>
            <a:r>
              <a:rPr lang="fr-FR" sz="4000" b="1" dirty="0" smtClean="0">
                <a:latin typeface="+mn-lt"/>
              </a:rPr>
              <a:t>La </a:t>
            </a:r>
            <a:r>
              <a:rPr lang="fr-FR" sz="4000" b="1" dirty="0">
                <a:solidFill>
                  <a:prstClr val="black"/>
                </a:solidFill>
                <a:latin typeface="+mn-lt"/>
                <a:ea typeface="Calibri" panose="020F0502020204030204" pitchFamily="34" charset="0"/>
                <a:cs typeface="Times New Roman" panose="02020603050405020304" pitchFamily="18" charset="0"/>
              </a:rPr>
              <a:t>santé</a:t>
            </a:r>
            <a:r>
              <a:rPr lang="fr-FR" sz="4000" b="1" dirty="0" smtClean="0">
                <a:latin typeface="+mn-lt"/>
              </a:rPr>
              <a:t> et les droits sexuels et reproductifs-SDSR</a:t>
            </a:r>
            <a:endParaRPr lang="fr-FR" sz="4000" b="1" dirty="0">
              <a:latin typeface="+mn-lt"/>
            </a:endParaRPr>
          </a:p>
        </p:txBody>
      </p:sp>
      <p:sp>
        <p:nvSpPr>
          <p:cNvPr id="3" name="Content Placeholder 2"/>
          <p:cNvSpPr>
            <a:spLocks noGrp="1"/>
          </p:cNvSpPr>
          <p:nvPr>
            <p:ph idx="1"/>
          </p:nvPr>
        </p:nvSpPr>
        <p:spPr>
          <a:xfrm>
            <a:off x="838200" y="1378424"/>
            <a:ext cx="10515600" cy="4798539"/>
          </a:xfrm>
        </p:spPr>
        <p:txBody>
          <a:bodyPr>
            <a:normAutofit fontScale="85000" lnSpcReduction="20000"/>
          </a:bodyPr>
          <a:lstStyle/>
          <a:p>
            <a:pPr marL="514350" marR="0" indent="-514350">
              <a:lnSpc>
                <a:spcPct val="107000"/>
              </a:lnSpc>
              <a:spcBef>
                <a:spcPts val="0"/>
              </a:spcBef>
              <a:spcAft>
                <a:spcPts val="800"/>
              </a:spcAft>
              <a:buFont typeface="+mj-lt"/>
              <a:buAutoNum type="alphaLcPeriod"/>
            </a:pPr>
            <a:r>
              <a:rPr lang="fr-FR" dirty="0" smtClean="0">
                <a:effectLst/>
                <a:ea typeface="Calibri" panose="020F0502020204030204" pitchFamily="34" charset="0"/>
                <a:cs typeface="Times New Roman" panose="02020603050405020304" pitchFamily="18" charset="0"/>
              </a:rPr>
              <a:t>La santé sexuelle et reproductive est un état de bien-être  physique, affectif, mental et social, concernant tous les aspects de la sexualité et de la reproduction, et pas seulement l’absence de maladie, de  dysfonctionnement ou d’infirmité. </a:t>
            </a:r>
          </a:p>
          <a:p>
            <a:pPr marL="514350" marR="0" indent="-514350">
              <a:lnSpc>
                <a:spcPct val="107000"/>
              </a:lnSpc>
              <a:spcBef>
                <a:spcPts val="0"/>
              </a:spcBef>
              <a:spcAft>
                <a:spcPts val="800"/>
              </a:spcAft>
              <a:buFont typeface="+mj-lt"/>
              <a:buAutoNum type="alphaLcPeriod"/>
            </a:pPr>
            <a:r>
              <a:rPr lang="fr-FR" dirty="0" smtClean="0">
                <a:effectLst/>
                <a:ea typeface="Calibri" panose="020F0502020204030204" pitchFamily="34" charset="0"/>
                <a:cs typeface="Times New Roman" panose="02020603050405020304" pitchFamily="18" charset="0"/>
              </a:rPr>
              <a:t>Ainsi, une approche positive de la sexualité et de la reproduction doit reconnaitre le rôle joué par les relations sexuelles source  de plaisir, la confiance et la communication dans la promotion de l’estime de soi et du bien-être général. </a:t>
            </a:r>
          </a:p>
          <a:p>
            <a:pPr marL="514350" marR="0" indent="-514350">
              <a:lnSpc>
                <a:spcPct val="107000"/>
              </a:lnSpc>
              <a:spcBef>
                <a:spcPts val="0"/>
              </a:spcBef>
              <a:spcAft>
                <a:spcPts val="800"/>
              </a:spcAft>
              <a:buFont typeface="+mj-lt"/>
              <a:buAutoNum type="alphaLcPeriod"/>
            </a:pPr>
            <a:r>
              <a:rPr lang="fr-FR" dirty="0" smtClean="0">
                <a:solidFill>
                  <a:srgbClr val="FF0000"/>
                </a:solidFill>
                <a:effectLst/>
                <a:ea typeface="Calibri" panose="020F0502020204030204" pitchFamily="34" charset="0"/>
                <a:cs typeface="Times New Roman" panose="02020603050405020304" pitchFamily="18" charset="0"/>
              </a:rPr>
              <a:t>Chaque personne a le droit de prendre les décisions qui concernent  son corps et d’accéder </a:t>
            </a:r>
            <a:r>
              <a:rPr lang="fr-FR" dirty="0">
                <a:solidFill>
                  <a:srgbClr val="FF0000"/>
                </a:solidFill>
              </a:rPr>
              <a:t>à</a:t>
            </a:r>
            <a:r>
              <a:rPr lang="fr-FR" dirty="0" smtClean="0">
                <a:solidFill>
                  <a:srgbClr val="FF0000"/>
                </a:solidFill>
                <a:effectLst/>
                <a:ea typeface="Calibri" panose="020F0502020204030204" pitchFamily="34" charset="0"/>
                <a:cs typeface="Times New Roman" panose="02020603050405020304" pitchFamily="18" charset="0"/>
              </a:rPr>
              <a:t> des services qui appuient ce droit. </a:t>
            </a:r>
          </a:p>
          <a:p>
            <a:pPr marL="514350" marR="0" indent="-514350">
              <a:lnSpc>
                <a:spcPct val="107000"/>
              </a:lnSpc>
              <a:spcBef>
                <a:spcPts val="0"/>
              </a:spcBef>
              <a:spcAft>
                <a:spcPts val="800"/>
              </a:spcAft>
              <a:buFont typeface="+mj-lt"/>
              <a:buAutoNum type="alphaLcPeriod"/>
            </a:pPr>
            <a:r>
              <a:rPr lang="fr-FR" dirty="0" smtClean="0">
                <a:solidFill>
                  <a:srgbClr val="FF0000"/>
                </a:solidFill>
              </a:rPr>
              <a:t>Avoir  </a:t>
            </a:r>
            <a:r>
              <a:rPr lang="fr-FR" dirty="0">
                <a:solidFill>
                  <a:srgbClr val="FF0000"/>
                </a:solidFill>
              </a:rPr>
              <a:t>accès toute sa vie durant à l’information, aux ressources, aux services et à l’accompagnement nécessaires à la réalisation de tout ce qui précède, sans discrimination, contrainte, exploitation ni violence.</a:t>
            </a:r>
          </a:p>
          <a:p>
            <a:pPr marL="514350" marR="0" indent="-514350">
              <a:lnSpc>
                <a:spcPct val="107000"/>
              </a:lnSpc>
              <a:spcBef>
                <a:spcPts val="0"/>
              </a:spcBef>
              <a:spcAft>
                <a:spcPts val="800"/>
              </a:spcAft>
              <a:buFont typeface="+mj-lt"/>
              <a:buAutoNum type="alphaLcPeriod"/>
            </a:pPr>
            <a:endParaRPr lang="fr-FR" dirty="0" smtClean="0">
              <a:solidFill>
                <a:srgbClr val="FF0000"/>
              </a:solidFill>
              <a:effectLst/>
              <a:ea typeface="Calibri" panose="020F0502020204030204" pitchFamily="34" charset="0"/>
              <a:cs typeface="Times New Roman" panose="02020603050405020304" pitchFamily="18" charset="0"/>
            </a:endParaRPr>
          </a:p>
          <a:p>
            <a:pPr marL="514350" marR="0" indent="-514350">
              <a:lnSpc>
                <a:spcPct val="107000"/>
              </a:lnSpc>
              <a:spcBef>
                <a:spcPts val="0"/>
              </a:spcBef>
              <a:spcAft>
                <a:spcPts val="800"/>
              </a:spcAft>
              <a:buFont typeface="+mj-lt"/>
              <a:buAutoNum type="alphaLcPeriod"/>
            </a:pPr>
            <a:endParaRPr lang="en-US" dirty="0" smtClean="0">
              <a:solidFill>
                <a:srgbClr val="FF0000"/>
              </a:solidFill>
              <a:effectLst/>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5313470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p:spPr>
        <p:txBody>
          <a:bodyPr>
            <a:noAutofit/>
          </a:bodyPr>
          <a:lstStyle/>
          <a:p>
            <a:pPr algn="ctr"/>
            <a:r>
              <a:rPr lang="fr-FR" b="1" dirty="0">
                <a:latin typeface="+mn-lt"/>
              </a:rPr>
              <a:t>L’objection de conscience pour les professionnels de santé</a:t>
            </a:r>
          </a:p>
        </p:txBody>
      </p:sp>
      <p:sp>
        <p:nvSpPr>
          <p:cNvPr id="3" name="Content Placeholder 2"/>
          <p:cNvSpPr>
            <a:spLocks noGrp="1"/>
          </p:cNvSpPr>
          <p:nvPr>
            <p:ph idx="1"/>
          </p:nvPr>
        </p:nvSpPr>
        <p:spPr>
          <a:xfrm>
            <a:off x="865495" y="2030342"/>
            <a:ext cx="10515600" cy="3360524"/>
          </a:xfrm>
        </p:spPr>
        <p:txBody>
          <a:bodyPr/>
          <a:lstStyle/>
          <a:p>
            <a:r>
              <a:rPr lang="fr-FR" dirty="0"/>
              <a:t>Chaque agent de santé a le droit d’objecter en conscience à la pratique de l’avortement, </a:t>
            </a:r>
            <a:endParaRPr lang="fr-FR" dirty="0" smtClean="0"/>
          </a:p>
          <a:p>
            <a:r>
              <a:rPr lang="fr-FR" dirty="0" smtClean="0">
                <a:solidFill>
                  <a:srgbClr val="FF0000"/>
                </a:solidFill>
              </a:rPr>
              <a:t>Ce </a:t>
            </a:r>
            <a:r>
              <a:rPr lang="fr-FR" dirty="0">
                <a:solidFill>
                  <a:srgbClr val="FF0000"/>
                </a:solidFill>
              </a:rPr>
              <a:t>droit ne l’autorise pas à entraver ou à refuser l’accès aux services légaux </a:t>
            </a:r>
            <a:r>
              <a:rPr lang="fr-FR" dirty="0" smtClean="0">
                <a:solidFill>
                  <a:srgbClr val="FF0000"/>
                </a:solidFill>
              </a:rPr>
              <a:t>d’avortement, </a:t>
            </a:r>
            <a:r>
              <a:rPr lang="fr-FR" dirty="0">
                <a:solidFill>
                  <a:srgbClr val="FF0000"/>
                </a:solidFill>
              </a:rPr>
              <a:t>retardant ainsi les soins, </a:t>
            </a:r>
            <a:endParaRPr lang="fr-FR" dirty="0" smtClean="0">
              <a:solidFill>
                <a:srgbClr val="FF0000"/>
              </a:solidFill>
            </a:endParaRPr>
          </a:p>
          <a:p>
            <a:r>
              <a:rPr lang="fr-FR" dirty="0" smtClean="0"/>
              <a:t>Obligation </a:t>
            </a:r>
            <a:r>
              <a:rPr lang="fr-FR" dirty="0"/>
              <a:t>d’adresser la patiente à un autre professionnel consentant et </a:t>
            </a:r>
            <a:r>
              <a:rPr lang="fr-FR" dirty="0" smtClean="0"/>
              <a:t>qualifié </a:t>
            </a:r>
            <a:r>
              <a:rPr lang="fr-FR" dirty="0"/>
              <a:t>du même </a:t>
            </a:r>
            <a:r>
              <a:rPr lang="fr-FR" dirty="0" smtClean="0"/>
              <a:t>établissement facilement </a:t>
            </a:r>
            <a:r>
              <a:rPr lang="fr-FR" dirty="0"/>
              <a:t>accessible, en accord avec les lois </a:t>
            </a:r>
            <a:r>
              <a:rPr lang="fr-FR" dirty="0" smtClean="0"/>
              <a:t>nationales</a:t>
            </a:r>
            <a:r>
              <a:rPr lang="fr-FR" dirty="0"/>
              <a:t>.</a:t>
            </a:r>
          </a:p>
        </p:txBody>
      </p:sp>
    </p:spTree>
    <p:extLst>
      <p:ext uri="{BB962C8B-B14F-4D97-AF65-F5344CB8AC3E}">
        <p14:creationId xmlns:p14="http://schemas.microsoft.com/office/powerpoint/2010/main" val="3743088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9961" y="2384993"/>
            <a:ext cx="10515600" cy="1325563"/>
          </a:xfrm>
          <a:ln>
            <a:solidFill>
              <a:srgbClr val="FF0000"/>
            </a:solidFill>
          </a:ln>
        </p:spPr>
        <p:txBody>
          <a:bodyPr>
            <a:normAutofit/>
          </a:bodyPr>
          <a:lstStyle/>
          <a:p>
            <a:pPr algn="ctr"/>
            <a:r>
              <a:rPr lang="fr-FR" sz="4000" b="1" dirty="0" smtClean="0">
                <a:latin typeface="+mn-lt"/>
              </a:rPr>
              <a:t>Avortement </a:t>
            </a:r>
            <a:r>
              <a:rPr lang="fr-FR" sz="4000" b="1" dirty="0">
                <a:solidFill>
                  <a:prstClr val="black"/>
                </a:solidFill>
                <a:latin typeface="+mn-lt"/>
                <a:ea typeface="+mn-ea"/>
                <a:cs typeface="+mn-cs"/>
              </a:rPr>
              <a:t>à</a:t>
            </a:r>
            <a:r>
              <a:rPr lang="fr-FR" sz="4000" b="1" dirty="0" smtClean="0">
                <a:latin typeface="+mn-lt"/>
              </a:rPr>
              <a:t> risque- avortement incomplet</a:t>
            </a:r>
            <a:endParaRPr lang="fr-FR" sz="4000" b="1" dirty="0">
              <a:latin typeface="+mn-lt"/>
            </a:endParaRPr>
          </a:p>
        </p:txBody>
      </p:sp>
    </p:spTree>
    <p:extLst>
      <p:ext uri="{BB962C8B-B14F-4D97-AF65-F5344CB8AC3E}">
        <p14:creationId xmlns:p14="http://schemas.microsoft.com/office/powerpoint/2010/main" val="2276754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6947"/>
          </a:xfrm>
          <a:ln>
            <a:solidFill>
              <a:srgbClr val="FF0000"/>
            </a:solidFill>
          </a:ln>
        </p:spPr>
        <p:txBody>
          <a:bodyPr>
            <a:normAutofit/>
          </a:bodyPr>
          <a:lstStyle/>
          <a:p>
            <a:r>
              <a:rPr lang="fr-FR" sz="4000" b="1" dirty="0" smtClean="0">
                <a:latin typeface="+mn-lt"/>
              </a:rPr>
              <a:t>Complications suite </a:t>
            </a:r>
            <a:r>
              <a:rPr lang="fr-FR" sz="4000" b="1" dirty="0">
                <a:solidFill>
                  <a:prstClr val="black"/>
                </a:solidFill>
                <a:latin typeface="+mn-lt"/>
                <a:ea typeface="+mn-ea"/>
                <a:cs typeface="+mn-cs"/>
              </a:rPr>
              <a:t>à</a:t>
            </a:r>
            <a:r>
              <a:rPr lang="fr-FR" sz="4000" b="1" dirty="0" smtClean="0">
                <a:latin typeface="+mn-lt"/>
              </a:rPr>
              <a:t> l’avortement non sécurisé</a:t>
            </a:r>
            <a:endParaRPr lang="fr-FR" sz="4000" b="1" dirty="0">
              <a:latin typeface="+mn-lt"/>
            </a:endParaRPr>
          </a:p>
        </p:txBody>
      </p:sp>
      <p:sp>
        <p:nvSpPr>
          <p:cNvPr id="3" name="Content Placeholder 2"/>
          <p:cNvSpPr>
            <a:spLocks noGrp="1"/>
          </p:cNvSpPr>
          <p:nvPr>
            <p:ph idx="1"/>
          </p:nvPr>
        </p:nvSpPr>
        <p:spPr>
          <a:xfrm>
            <a:off x="838200" y="1825625"/>
            <a:ext cx="10515600" cy="3237694"/>
          </a:xfrm>
        </p:spPr>
        <p:txBody>
          <a:bodyPr/>
          <a:lstStyle/>
          <a:p>
            <a:r>
              <a:rPr lang="fr-FR" dirty="0" smtClean="0"/>
              <a:t>Ces femmes </a:t>
            </a:r>
            <a:r>
              <a:rPr lang="fr-FR" dirty="0"/>
              <a:t>avec complications doivent être traitées au plus vite et avec respect, comme tout autre patient en situation </a:t>
            </a:r>
            <a:r>
              <a:rPr lang="fr-FR" dirty="0" smtClean="0"/>
              <a:t>d’urgence;</a:t>
            </a:r>
          </a:p>
          <a:p>
            <a:r>
              <a:rPr lang="fr-FR" dirty="0" smtClean="0"/>
              <a:t>Sans comportement punitif de la part du prestataire; ou</a:t>
            </a:r>
          </a:p>
          <a:p>
            <a:r>
              <a:rPr lang="fr-FR" dirty="0" smtClean="0"/>
              <a:t>Sans encombrés de parti pris;</a:t>
            </a:r>
          </a:p>
          <a:p>
            <a:r>
              <a:rPr lang="fr-FR" dirty="0" smtClean="0"/>
              <a:t>Sans pré-jugement   </a:t>
            </a:r>
          </a:p>
          <a:p>
            <a:endParaRPr lang="fr-FR" dirty="0"/>
          </a:p>
        </p:txBody>
      </p:sp>
    </p:spTree>
    <p:extLst>
      <p:ext uri="{BB962C8B-B14F-4D97-AF65-F5344CB8AC3E}">
        <p14:creationId xmlns:p14="http://schemas.microsoft.com/office/powerpoint/2010/main" val="2738929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p:spPr>
        <p:txBody>
          <a:bodyPr>
            <a:normAutofit/>
          </a:bodyPr>
          <a:lstStyle/>
          <a:p>
            <a:r>
              <a:rPr lang="fr-FR" sz="4000" b="1" dirty="0" smtClean="0">
                <a:latin typeface="+mn-lt"/>
              </a:rPr>
              <a:t>L’avortement incomplet (clandestin) – les risques</a:t>
            </a:r>
            <a:endParaRPr lang="fr-FR" sz="4000" b="1" dirty="0">
              <a:latin typeface="+mn-lt"/>
            </a:endParaRPr>
          </a:p>
        </p:txBody>
      </p:sp>
      <p:sp>
        <p:nvSpPr>
          <p:cNvPr id="3" name="Content Placeholder 2"/>
          <p:cNvSpPr>
            <a:spLocks noGrp="1"/>
          </p:cNvSpPr>
          <p:nvPr>
            <p:ph idx="1"/>
          </p:nvPr>
        </p:nvSpPr>
        <p:spPr/>
        <p:txBody>
          <a:bodyPr/>
          <a:lstStyle/>
          <a:p>
            <a:pPr marL="514350" indent="-514350">
              <a:buFont typeface="+mj-lt"/>
              <a:buAutoNum type="arabicPeriod"/>
            </a:pPr>
            <a:r>
              <a:rPr lang="fr-FR" u="sng" dirty="0"/>
              <a:t>D</a:t>
            </a:r>
            <a:r>
              <a:rPr lang="fr-FR" u="sng" dirty="0" smtClean="0"/>
              <a:t>écès maternel </a:t>
            </a:r>
            <a:r>
              <a:rPr lang="fr-FR" dirty="0" smtClean="0"/>
              <a:t>par:</a:t>
            </a:r>
          </a:p>
          <a:p>
            <a:pPr lvl="1">
              <a:buFont typeface="Arial"/>
              <a:buChar char="•"/>
            </a:pPr>
            <a:r>
              <a:rPr lang="fr-FR" sz="2800" dirty="0" smtClean="0"/>
              <a:t>hémorragies</a:t>
            </a:r>
            <a:endParaRPr lang="fr-FR" sz="2800" dirty="0"/>
          </a:p>
          <a:p>
            <a:pPr lvl="1">
              <a:buFont typeface="Arial"/>
              <a:buChar char="•"/>
            </a:pPr>
            <a:r>
              <a:rPr lang="fr-FR" sz="2800" dirty="0" smtClean="0"/>
              <a:t>infections </a:t>
            </a:r>
            <a:r>
              <a:rPr lang="fr-FR" sz="2800" dirty="0"/>
              <a:t>et les septicémies</a:t>
            </a:r>
          </a:p>
          <a:p>
            <a:pPr lvl="1">
              <a:buFont typeface="Arial"/>
              <a:buChar char="•"/>
            </a:pPr>
            <a:r>
              <a:rPr lang="fr-FR" sz="2800" dirty="0" smtClean="0"/>
              <a:t>empoisonnements </a:t>
            </a:r>
            <a:r>
              <a:rPr lang="fr-FR" sz="2800" dirty="0"/>
              <a:t>(dus à la consommation de plantes ou médicaments abortifs)</a:t>
            </a:r>
          </a:p>
          <a:p>
            <a:pPr lvl="1">
              <a:buFont typeface="Arial"/>
              <a:buChar char="•"/>
            </a:pPr>
            <a:r>
              <a:rPr lang="fr-FR" sz="2800" dirty="0" smtClean="0"/>
              <a:t>blessures </a:t>
            </a:r>
            <a:r>
              <a:rPr lang="fr-FR" sz="2800" dirty="0"/>
              <a:t>génitales et internes (intestin ou utérus perforé).</a:t>
            </a:r>
          </a:p>
          <a:p>
            <a:pPr marL="514350" indent="-514350">
              <a:buFont typeface="+mj-lt"/>
              <a:buAutoNum type="arabicPeriod"/>
            </a:pPr>
            <a:r>
              <a:rPr lang="fr-FR" u="sng" dirty="0"/>
              <a:t>C</a:t>
            </a:r>
            <a:r>
              <a:rPr lang="fr-FR" u="sng" dirty="0" smtClean="0"/>
              <a:t>omplications non-fatales:</a:t>
            </a:r>
          </a:p>
          <a:p>
            <a:pPr lvl="1"/>
            <a:r>
              <a:rPr lang="fr-FR" dirty="0" smtClean="0"/>
              <a:t>Les problèmes </a:t>
            </a:r>
            <a:r>
              <a:rPr lang="fr-FR" dirty="0"/>
              <a:t>de cicatrisation, une </a:t>
            </a:r>
            <a:r>
              <a:rPr lang="fr-FR" dirty="0" smtClean="0"/>
              <a:t>infertilité secondaire, </a:t>
            </a:r>
            <a:r>
              <a:rPr lang="fr-FR" dirty="0"/>
              <a:t>une incontinence urinaire ou fécale (liée à des traumatismes physiques lors de l’intervention), </a:t>
            </a:r>
            <a:r>
              <a:rPr lang="fr-FR" dirty="0" smtClean="0"/>
              <a:t>etc</a:t>
            </a:r>
            <a:r>
              <a:rPr lang="fr-FR" dirty="0"/>
              <a:t>.</a:t>
            </a:r>
            <a:endParaRPr lang="fr-FR" u="sng" dirty="0"/>
          </a:p>
        </p:txBody>
      </p:sp>
    </p:spTree>
    <p:extLst>
      <p:ext uri="{BB962C8B-B14F-4D97-AF65-F5344CB8AC3E}">
        <p14:creationId xmlns:p14="http://schemas.microsoft.com/office/powerpoint/2010/main" val="1679672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Font typeface="+mj-lt"/>
              <a:buAutoNum type="arabicPeriod" startAt="3"/>
            </a:pPr>
            <a:r>
              <a:rPr lang="fr-FR" dirty="0"/>
              <a:t>Citez quatre éléments faisant partie des équipements de protection qu’on peut utiliser en cas de contact direct avec le sang et les fluides corporels</a:t>
            </a:r>
            <a:r>
              <a:rPr lang="fr-FR" dirty="0" smtClean="0"/>
              <a:t>.</a:t>
            </a:r>
          </a:p>
          <a:p>
            <a:pPr marL="971550" lvl="1" indent="-514350">
              <a:buFont typeface="+mj-lt"/>
              <a:buAutoNum type="romanLcPeriod"/>
            </a:pPr>
            <a:r>
              <a:rPr lang="fr-FR" dirty="0" smtClean="0"/>
              <a:t>Masque</a:t>
            </a:r>
          </a:p>
          <a:p>
            <a:pPr marL="971550" lvl="1" indent="-514350">
              <a:buFont typeface="+mj-lt"/>
              <a:buAutoNum type="romanLcPeriod"/>
            </a:pPr>
            <a:r>
              <a:rPr lang="fr-FR" dirty="0" smtClean="0"/>
              <a:t>Lunettes</a:t>
            </a:r>
          </a:p>
          <a:p>
            <a:pPr marL="971550" lvl="1" indent="-514350">
              <a:buFont typeface="+mj-lt"/>
              <a:buAutoNum type="romanLcPeriod"/>
            </a:pPr>
            <a:r>
              <a:rPr lang="fr-FR" dirty="0" smtClean="0"/>
              <a:t>Blouses</a:t>
            </a:r>
          </a:p>
          <a:p>
            <a:pPr marL="971550" lvl="1" indent="-514350">
              <a:buFont typeface="+mj-lt"/>
              <a:buAutoNum type="romanLcPeriod"/>
            </a:pPr>
            <a:r>
              <a:rPr lang="fr-FR" dirty="0" smtClean="0"/>
              <a:t>Vêtements de protection </a:t>
            </a:r>
          </a:p>
          <a:p>
            <a:pPr marL="971550" lvl="1" indent="-514350">
              <a:buFont typeface="+mj-lt"/>
              <a:buAutoNum type="romanLcPeriod"/>
            </a:pPr>
            <a:r>
              <a:rPr lang="fr-FR" dirty="0" smtClean="0"/>
              <a:t>Tablier</a:t>
            </a:r>
          </a:p>
          <a:p>
            <a:pPr marL="971550" lvl="1" indent="-514350">
              <a:buFont typeface="+mj-lt"/>
              <a:buAutoNum type="romanLcPeriod"/>
            </a:pPr>
            <a:r>
              <a:rPr lang="fr-FR" dirty="0" smtClean="0"/>
              <a:t>Bots</a:t>
            </a:r>
          </a:p>
          <a:p>
            <a:pPr marL="971550" lvl="1" indent="-514350">
              <a:buFont typeface="+mj-lt"/>
              <a:buAutoNum type="romanLcPeriod"/>
            </a:pPr>
            <a:r>
              <a:rPr lang="fr-FR" dirty="0" smtClean="0"/>
              <a:t>Gants </a:t>
            </a:r>
          </a:p>
          <a:p>
            <a:pPr marL="971550" lvl="1" indent="-514350">
              <a:buFont typeface="+mj-lt"/>
              <a:buAutoNum type="romanLcPeriod"/>
            </a:pPr>
            <a:endParaRPr lang="fr-FR" dirty="0"/>
          </a:p>
        </p:txBody>
      </p:sp>
      <p:sp>
        <p:nvSpPr>
          <p:cNvPr id="4" name="Title 1"/>
          <p:cNvSpPr>
            <a:spLocks noGrp="1"/>
          </p:cNvSpPr>
          <p:nvPr>
            <p:ph type="title"/>
          </p:nvPr>
        </p:nvSpPr>
        <p:spPr>
          <a:xfrm>
            <a:off x="838200" y="586798"/>
            <a:ext cx="5188527" cy="840220"/>
          </a:xfrm>
        </p:spPr>
        <p:txBody>
          <a:bodyPr/>
          <a:lstStyle/>
          <a:p>
            <a:r>
              <a:rPr lang="fr-FR" b="1" dirty="0" smtClean="0">
                <a:ln>
                  <a:solidFill>
                    <a:schemeClr val="accent2"/>
                  </a:solidFill>
                </a:ln>
                <a:solidFill>
                  <a:sysClr val="windowText" lastClr="000000"/>
                </a:solidFill>
                <a:latin typeface="+mn-lt"/>
              </a:rPr>
              <a:t>Questions-réponse  </a:t>
            </a:r>
            <a:endParaRPr lang="fr-FR"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2856547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02958" y="1357746"/>
            <a:ext cx="6415115" cy="5222617"/>
          </a:xfrm>
          <a:prstGeom prst="rect">
            <a:avLst/>
          </a:prstGeom>
        </p:spPr>
      </p:pic>
      <p:sp>
        <p:nvSpPr>
          <p:cNvPr id="5" name="Title 4"/>
          <p:cNvSpPr>
            <a:spLocks noGrp="1"/>
          </p:cNvSpPr>
          <p:nvPr>
            <p:ph type="title"/>
          </p:nvPr>
        </p:nvSpPr>
        <p:spPr>
          <a:xfrm>
            <a:off x="2504208" y="365127"/>
            <a:ext cx="7183582" cy="992620"/>
          </a:xfrm>
        </p:spPr>
        <p:txBody>
          <a:bodyPr>
            <a:normAutofit fontScale="90000"/>
          </a:bodyPr>
          <a:lstStyle/>
          <a:p>
            <a:r>
              <a:rPr lang="fr-FR" b="1" dirty="0" smtClean="0">
                <a:latin typeface="+mn-lt"/>
              </a:rPr>
              <a:t>Aspirateur manuel intra-utérin</a:t>
            </a:r>
            <a:endParaRPr lang="fr-FR" b="1" dirty="0">
              <a:latin typeface="+mn-lt"/>
            </a:endParaRPr>
          </a:p>
        </p:txBody>
      </p:sp>
    </p:spTree>
    <p:extLst>
      <p:ext uri="{BB962C8B-B14F-4D97-AF65-F5344CB8AC3E}">
        <p14:creationId xmlns:p14="http://schemas.microsoft.com/office/powerpoint/2010/main" val="5339255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3874477" cy="788426"/>
          </a:xfrm>
          <a:ln>
            <a:solidFill>
              <a:srgbClr val="FF0000"/>
            </a:solidFill>
          </a:ln>
        </p:spPr>
        <p:txBody>
          <a:bodyPr anchor="t"/>
          <a:lstStyle/>
          <a:p>
            <a:r>
              <a:rPr lang="fr-FR" b="1" dirty="0" smtClean="0">
                <a:latin typeface="+mn-lt"/>
              </a:rPr>
              <a:t>Messages clés</a:t>
            </a:r>
            <a:endParaRPr lang="fr-FR" b="1" dirty="0">
              <a:latin typeface="+mn-lt"/>
            </a:endParaRPr>
          </a:p>
        </p:txBody>
      </p:sp>
      <p:sp>
        <p:nvSpPr>
          <p:cNvPr id="3" name="Content Placeholder 2"/>
          <p:cNvSpPr>
            <a:spLocks noGrp="1"/>
          </p:cNvSpPr>
          <p:nvPr>
            <p:ph idx="1"/>
          </p:nvPr>
        </p:nvSpPr>
        <p:spPr>
          <a:xfrm>
            <a:off x="838200" y="1280160"/>
            <a:ext cx="11063068" cy="4896803"/>
          </a:xfrm>
        </p:spPr>
        <p:txBody>
          <a:bodyPr>
            <a:noAutofit/>
          </a:bodyPr>
          <a:lstStyle/>
          <a:p>
            <a:pPr lvl="0"/>
            <a:r>
              <a:rPr lang="fr-FR" dirty="0">
                <a:solidFill>
                  <a:prstClr val="black"/>
                </a:solidFill>
              </a:rPr>
              <a:t> </a:t>
            </a:r>
            <a:r>
              <a:rPr lang="fr-FR" dirty="0" smtClean="0">
                <a:solidFill>
                  <a:prstClr val="black"/>
                </a:solidFill>
              </a:rPr>
              <a:t>L</a:t>
            </a:r>
            <a:r>
              <a:rPr lang="fr-FR" dirty="0" smtClean="0">
                <a:solidFill>
                  <a:prstClr val="black"/>
                </a:solidFill>
              </a:rPr>
              <a:t>’accès </a:t>
            </a:r>
            <a:r>
              <a:rPr lang="fr-FR" dirty="0">
                <a:solidFill>
                  <a:prstClr val="black"/>
                </a:solidFill>
              </a:rPr>
              <a:t>à l’avortement sécurisé pour toutes les femmes et les filles est essentiel pour sauver les vies, étant donné que les grossesses non désirées et les avortements à risques sont les principales causes de mortalité maternelle.</a:t>
            </a:r>
          </a:p>
          <a:p>
            <a:r>
              <a:rPr lang="fr-FR" dirty="0" smtClean="0"/>
              <a:t>Assurer l’accès aux et la disponibilité soins </a:t>
            </a:r>
            <a:r>
              <a:rPr lang="fr-FR" dirty="0"/>
              <a:t>à l’avortement </a:t>
            </a:r>
            <a:r>
              <a:rPr lang="fr-FR" dirty="0">
                <a:solidFill>
                  <a:prstClr val="black"/>
                </a:solidFill>
              </a:rPr>
              <a:t>sécurisé </a:t>
            </a:r>
            <a:r>
              <a:rPr lang="fr-FR" dirty="0" smtClean="0"/>
              <a:t>dans </a:t>
            </a:r>
            <a:r>
              <a:rPr lang="fr-FR" dirty="0"/>
              <a:t>les limites prévues par la </a:t>
            </a:r>
            <a:r>
              <a:rPr lang="fr-FR" dirty="0" smtClean="0"/>
              <a:t>loi, en situation d’urgence. </a:t>
            </a:r>
          </a:p>
          <a:p>
            <a:r>
              <a:rPr lang="fr-FR" dirty="0" smtClean="0"/>
              <a:t>Les soins après avortement n’ont aucune restriction légale et doivent être disponible 24H/24.   </a:t>
            </a:r>
            <a:endParaRPr lang="en-US" dirty="0" smtClean="0"/>
          </a:p>
          <a:p>
            <a:r>
              <a:rPr lang="fr-FR" dirty="0" smtClean="0">
                <a:ea typeface="Calibri" panose="020F0502020204030204" pitchFamily="34" charset="0"/>
                <a:cs typeface="Times New Roman" panose="02020603050405020304" pitchFamily="18" charset="0"/>
              </a:rPr>
              <a:t>Dans </a:t>
            </a:r>
            <a:r>
              <a:rPr lang="fr-FR" dirty="0">
                <a:ea typeface="Calibri" panose="020F0502020204030204" pitchFamily="34" charset="0"/>
                <a:cs typeface="Times New Roman" panose="02020603050405020304" pitchFamily="18" charset="0"/>
              </a:rPr>
              <a:t>beaucoup de </a:t>
            </a:r>
            <a:r>
              <a:rPr lang="fr-FR" dirty="0" smtClean="0">
                <a:ea typeface="Calibri" panose="020F0502020204030204" pitchFamily="34" charset="0"/>
                <a:cs typeface="Times New Roman" panose="02020603050405020304" pitchFamily="18" charset="0"/>
              </a:rPr>
              <a:t>pays en </a:t>
            </a:r>
            <a:r>
              <a:rPr lang="fr-FR" dirty="0">
                <a:ea typeface="Calibri" panose="020F0502020204030204" pitchFamily="34" charset="0"/>
                <a:cs typeface="Times New Roman" panose="02020603050405020304" pitchFamily="18" charset="0"/>
              </a:rPr>
              <a:t>A</a:t>
            </a:r>
            <a:r>
              <a:rPr lang="fr-FR" dirty="0" smtClean="0">
                <a:ea typeface="Calibri" panose="020F0502020204030204" pitchFamily="34" charset="0"/>
                <a:cs typeface="Times New Roman" panose="02020603050405020304" pitchFamily="18" charset="0"/>
              </a:rPr>
              <a:t>frique, </a:t>
            </a:r>
            <a:r>
              <a:rPr lang="fr-FR" dirty="0">
                <a:ea typeface="Calibri" panose="020F0502020204030204" pitchFamily="34" charset="0"/>
                <a:cs typeface="Times New Roman" panose="02020603050405020304" pitchFamily="18" charset="0"/>
              </a:rPr>
              <a:t>l’avortement est autorisé si la grossesse représente une menace pour la santé physique et mentale de la femme et lorsque la grossesse résulte d’un viol ou d’un inceste. </a:t>
            </a:r>
            <a:endParaRPr lang="fr-FR" dirty="0" smtClean="0">
              <a:ea typeface="Calibri" panose="020F0502020204030204" pitchFamily="34" charset="0"/>
              <a:cs typeface="Times New Roman" panose="02020603050405020304" pitchFamily="18" charset="0"/>
            </a:endParaRPr>
          </a:p>
          <a:p>
            <a:endParaRPr lang="fr-FR" dirty="0">
              <a:ea typeface="Calibri" panose="020F0502020204030204" pitchFamily="34" charset="0"/>
              <a:cs typeface="Times New Roman" panose="02020603050405020304" pitchFamily="18" charset="0"/>
            </a:endParaRPr>
          </a:p>
          <a:p>
            <a:endParaRPr lang="fr-FR" dirty="0" smtClean="0">
              <a:ea typeface="Calibri" panose="020F0502020204030204" pitchFamily="34" charset="0"/>
              <a:cs typeface="Times New Roman" panose="02020603050405020304" pitchFamily="18" charset="0"/>
            </a:endParaRPr>
          </a:p>
          <a:p>
            <a:endParaRPr lang="fr-FR"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79264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06769"/>
            <a:ext cx="10515600" cy="4770194"/>
          </a:xfrm>
        </p:spPr>
        <p:txBody>
          <a:bodyPr>
            <a:normAutofit/>
          </a:bodyPr>
          <a:lstStyle/>
          <a:p>
            <a:pPr lvl="0"/>
            <a:r>
              <a:rPr lang="fr-FR" sz="2400" dirty="0">
                <a:solidFill>
                  <a:prstClr val="black"/>
                </a:solidFill>
                <a:ea typeface="Calibri" panose="020F0502020204030204" pitchFamily="34" charset="0"/>
                <a:cs typeface="Times New Roman" panose="02020603050405020304" pitchFamily="18" charset="0"/>
              </a:rPr>
              <a:t>Le coordinateur SSR doit identifier les conditions dans lesquelles les politiques nationales, les accords internationaux signés et le droit humanitaire international et les droits humains permettent les soins liés à l’avortement </a:t>
            </a:r>
            <a:r>
              <a:rPr lang="fr-FR" sz="2400" dirty="0">
                <a:solidFill>
                  <a:prstClr val="black"/>
                </a:solidFill>
              </a:rPr>
              <a:t>sécurisé</a:t>
            </a:r>
            <a:r>
              <a:rPr lang="fr-FR" dirty="0">
                <a:solidFill>
                  <a:prstClr val="black"/>
                </a:solidFill>
              </a:rPr>
              <a:t> </a:t>
            </a:r>
            <a:r>
              <a:rPr lang="fr-FR" sz="2400" dirty="0" smtClean="0">
                <a:solidFill>
                  <a:prstClr val="black"/>
                </a:solidFill>
                <a:ea typeface="Calibri" panose="020F0502020204030204" pitchFamily="34" charset="0"/>
                <a:cs typeface="Times New Roman" panose="02020603050405020304" pitchFamily="18" charset="0"/>
              </a:rPr>
              <a:t>ou </a:t>
            </a:r>
            <a:r>
              <a:rPr lang="fr-FR" sz="2400" dirty="0">
                <a:solidFill>
                  <a:prstClr val="black"/>
                </a:solidFill>
                <a:ea typeface="Calibri" panose="020F0502020204030204" pitchFamily="34" charset="0"/>
                <a:cs typeface="Times New Roman" panose="02020603050405020304" pitchFamily="18" charset="0"/>
              </a:rPr>
              <a:t>de référencement des cas par les prestataires </a:t>
            </a:r>
            <a:r>
              <a:rPr lang="fr-FR" sz="2400" dirty="0" smtClean="0">
                <a:solidFill>
                  <a:prstClr val="black"/>
                </a:solidFill>
                <a:ea typeface="Calibri" panose="020F0502020204030204" pitchFamily="34" charset="0"/>
                <a:cs typeface="Times New Roman" panose="02020603050405020304" pitchFamily="18" charset="0"/>
              </a:rPr>
              <a:t>formés.</a:t>
            </a:r>
            <a:endParaRPr lang="en-US" sz="2400" dirty="0">
              <a:solidFill>
                <a:prstClr val="black"/>
              </a:solidFill>
              <a:ea typeface="Calibri" panose="020F0502020204030204" pitchFamily="34" charset="0"/>
              <a:cs typeface="Times New Roman" panose="02020603050405020304" pitchFamily="18" charset="0"/>
            </a:endParaRPr>
          </a:p>
          <a:p>
            <a:r>
              <a:rPr lang="fr-FR" sz="2400" dirty="0">
                <a:solidFill>
                  <a:prstClr val="black"/>
                </a:solidFill>
              </a:rPr>
              <a:t>En cas de manque du personnel formé, retarder les soins d’avortement sécurisé dans les limites prévues par la loi, pour les mettre en place après les interventions du DMU, autour de 3 mois après le début de la crise. </a:t>
            </a:r>
          </a:p>
          <a:p>
            <a:pPr lvl="0"/>
            <a:r>
              <a:rPr lang="fr-FR" sz="2400" dirty="0" smtClean="0">
                <a:solidFill>
                  <a:srgbClr val="000000"/>
                </a:solidFill>
              </a:rPr>
              <a:t>Au </a:t>
            </a:r>
            <a:r>
              <a:rPr lang="fr-FR" sz="2400" dirty="0">
                <a:solidFill>
                  <a:srgbClr val="000000"/>
                </a:solidFill>
              </a:rPr>
              <a:t>cas où le personnel formé </a:t>
            </a:r>
            <a:r>
              <a:rPr lang="fr-FR" sz="2400" dirty="0" smtClean="0">
                <a:solidFill>
                  <a:srgbClr val="000000"/>
                </a:solidFill>
              </a:rPr>
              <a:t>en manque</a:t>
            </a:r>
            <a:r>
              <a:rPr lang="fr-FR" sz="2400" dirty="0" smtClean="0">
                <a:solidFill>
                  <a:prstClr val="black"/>
                </a:solidFill>
              </a:rPr>
              <a:t>, </a:t>
            </a:r>
            <a:r>
              <a:rPr lang="fr-FR" sz="2400" dirty="0" smtClean="0">
                <a:solidFill>
                  <a:prstClr val="black"/>
                </a:solidFill>
              </a:rPr>
              <a:t>prévoir la </a:t>
            </a:r>
            <a:r>
              <a:rPr lang="fr-FR" sz="2400" dirty="0">
                <a:solidFill>
                  <a:prstClr val="black"/>
                </a:solidFill>
              </a:rPr>
              <a:t>formation rapide et sur le lieu de travail aux personnel sanitaire formé, pour renforcer les capacités sur les soins d’avortement sécurisé  en partenariat avec les autorités nationales, si </a:t>
            </a:r>
            <a:r>
              <a:rPr lang="fr-FR" sz="2400" dirty="0" smtClean="0">
                <a:solidFill>
                  <a:prstClr val="black"/>
                </a:solidFill>
              </a:rPr>
              <a:t>possible</a:t>
            </a:r>
            <a:r>
              <a:rPr lang="fr-FR" sz="2400" dirty="0" smtClean="0">
                <a:solidFill>
                  <a:prstClr val="black"/>
                </a:solidFill>
              </a:rPr>
              <a:t>. Ensuite exiger une surveillance de près. </a:t>
            </a:r>
            <a:endParaRPr lang="fr-FR" sz="2400" dirty="0">
              <a:solidFill>
                <a:prstClr val="black"/>
              </a:solidFill>
            </a:endParaRPr>
          </a:p>
          <a:p>
            <a:endParaRPr lang="fr-FR" sz="3200" dirty="0"/>
          </a:p>
        </p:txBody>
      </p:sp>
      <p:sp>
        <p:nvSpPr>
          <p:cNvPr id="4" name="Title 1"/>
          <p:cNvSpPr>
            <a:spLocks noGrp="1"/>
          </p:cNvSpPr>
          <p:nvPr>
            <p:ph type="title"/>
          </p:nvPr>
        </p:nvSpPr>
        <p:spPr>
          <a:xfrm>
            <a:off x="838200" y="365126"/>
            <a:ext cx="3874477" cy="788426"/>
          </a:xfrm>
          <a:ln>
            <a:solidFill>
              <a:srgbClr val="FF0000"/>
            </a:solidFill>
          </a:ln>
        </p:spPr>
        <p:txBody>
          <a:bodyPr anchor="t"/>
          <a:lstStyle/>
          <a:p>
            <a:r>
              <a:rPr lang="fr-FR" b="1" dirty="0" smtClean="0">
                <a:latin typeface="+mn-lt"/>
              </a:rPr>
              <a:t>Messages clés</a:t>
            </a:r>
            <a:endParaRPr lang="fr-FR" b="1" dirty="0">
              <a:latin typeface="+mn-lt"/>
            </a:endParaRPr>
          </a:p>
        </p:txBody>
      </p:sp>
    </p:spTree>
    <p:extLst>
      <p:ext uri="{BB962C8B-B14F-4D97-AF65-F5344CB8AC3E}">
        <p14:creationId xmlns:p14="http://schemas.microsoft.com/office/powerpoint/2010/main" val="195467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620837"/>
          </a:xfrm>
          <a:solidFill>
            <a:srgbClr val="92D050"/>
          </a:solidFill>
        </p:spPr>
        <p:txBody>
          <a:bodyPr>
            <a:normAutofit/>
          </a:bodyPr>
          <a:lstStyle/>
          <a:p>
            <a:r>
              <a:rPr lang="fr-FR" sz="4400" b="1" dirty="0" smtClean="0">
                <a:latin typeface="+mn-lt"/>
              </a:rPr>
              <a:t>Dispositif Minimum d’Urgence en </a:t>
            </a:r>
            <a:r>
              <a:rPr lang="fr-FR" sz="4400" b="1" dirty="0" smtClean="0">
                <a:solidFill>
                  <a:prstClr val="black"/>
                </a:solidFill>
                <a:latin typeface="Calibri" panose="020F0502020204030204"/>
              </a:rPr>
              <a:t>Sant</a:t>
            </a:r>
            <a:r>
              <a:rPr lang="fr-FR" sz="4400" b="1" dirty="0">
                <a:solidFill>
                  <a:prstClr val="black"/>
                </a:solidFill>
                <a:latin typeface="Calibri" panose="020F0502020204030204"/>
              </a:rPr>
              <a:t>é</a:t>
            </a:r>
            <a:r>
              <a:rPr lang="fr-FR" sz="4400" b="1" dirty="0" smtClean="0">
                <a:solidFill>
                  <a:prstClr val="black"/>
                </a:solidFill>
                <a:latin typeface="Calibri" panose="020F0502020204030204"/>
              </a:rPr>
              <a:t> </a:t>
            </a:r>
            <a:r>
              <a:rPr lang="fr-FR" sz="4400" b="1" dirty="0">
                <a:solidFill>
                  <a:prstClr val="black"/>
                </a:solidFill>
                <a:latin typeface="Calibri" panose="020F0502020204030204"/>
              </a:rPr>
              <a:t>Sexuelle et Reproductive</a:t>
            </a:r>
            <a:endParaRPr lang="fr-FR" sz="4400" b="1" dirty="0">
              <a:latin typeface="+mn-lt"/>
            </a:endParaRPr>
          </a:p>
        </p:txBody>
      </p:sp>
      <p:sp>
        <p:nvSpPr>
          <p:cNvPr id="3" name="Subtitle 2"/>
          <p:cNvSpPr>
            <a:spLocks noGrp="1"/>
          </p:cNvSpPr>
          <p:nvPr>
            <p:ph type="subTitle" idx="1"/>
          </p:nvPr>
        </p:nvSpPr>
        <p:spPr>
          <a:xfrm>
            <a:off x="1524001" y="2743199"/>
            <a:ext cx="9144000" cy="1009935"/>
          </a:xfrm>
          <a:solidFill>
            <a:srgbClr val="FFC000"/>
          </a:solidFill>
        </p:spPr>
        <p:txBody>
          <a:bodyPr>
            <a:normAutofit fontScale="85000" lnSpcReduction="20000"/>
          </a:bodyPr>
          <a:lstStyle/>
          <a:p>
            <a:r>
              <a:rPr lang="fr-FR" b="1" dirty="0" smtClean="0"/>
              <a:t>Module 7: DMU objectif 6: </a:t>
            </a:r>
          </a:p>
          <a:p>
            <a:r>
              <a:rPr lang="fr-FR" b="1" dirty="0" smtClean="0">
                <a:solidFill>
                  <a:srgbClr val="FF0000"/>
                </a:solidFill>
              </a:rPr>
              <a:t>Planifier l’intégration des services complets de SSR dans les soins de sante primaires </a:t>
            </a:r>
          </a:p>
          <a:p>
            <a:r>
              <a:rPr lang="fr-FR" b="1" dirty="0" smtClean="0"/>
              <a:t>Février </a:t>
            </a:r>
            <a:r>
              <a:rPr lang="fr-FR" b="1" dirty="0" smtClean="0"/>
              <a:t>2022</a:t>
            </a:r>
            <a:endParaRPr lang="fr-FR" b="1" dirty="0"/>
          </a:p>
        </p:txBody>
      </p:sp>
      <p:sp>
        <p:nvSpPr>
          <p:cNvPr id="4" name="Rectangle 3"/>
          <p:cNvSpPr/>
          <p:nvPr/>
        </p:nvSpPr>
        <p:spPr>
          <a:xfrm>
            <a:off x="6373091" y="4507870"/>
            <a:ext cx="4294909"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(MD)</a:t>
            </a: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21258762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295314" cy="816561"/>
          </a:xfrm>
          <a:ln>
            <a:solidFill>
              <a:srgbClr val="FF0000"/>
            </a:solidFill>
          </a:ln>
        </p:spPr>
        <p:txBody>
          <a:bodyPr anchor="t">
            <a:normAutofit/>
          </a:bodyPr>
          <a:lstStyle/>
          <a:p>
            <a:r>
              <a:rPr lang="fr-FR" b="1" dirty="0" smtClean="0">
                <a:latin typeface="+mn-lt"/>
              </a:rPr>
              <a:t>Plan de présentation</a:t>
            </a:r>
            <a:endParaRPr lang="fr-FR" b="1" dirty="0">
              <a:latin typeface="+mn-lt"/>
            </a:endParaRPr>
          </a:p>
        </p:txBody>
      </p:sp>
      <p:sp>
        <p:nvSpPr>
          <p:cNvPr id="3" name="Content Placeholder 2"/>
          <p:cNvSpPr>
            <a:spLocks noGrp="1"/>
          </p:cNvSpPr>
          <p:nvPr>
            <p:ph idx="1"/>
          </p:nvPr>
        </p:nvSpPr>
        <p:spPr>
          <a:xfrm>
            <a:off x="838200" y="1420837"/>
            <a:ext cx="10515600" cy="4756126"/>
          </a:xfrm>
        </p:spPr>
        <p:txBody>
          <a:bodyPr>
            <a:normAutofit/>
          </a:bodyPr>
          <a:lstStyle/>
          <a:p>
            <a:pPr marL="571500" lvl="0" indent="-571500">
              <a:buFont typeface="+mj-lt"/>
              <a:buAutoNum type="romanLcPeriod"/>
            </a:pPr>
            <a:r>
              <a:rPr lang="fr-FR" dirty="0">
                <a:solidFill>
                  <a:prstClr val="black"/>
                </a:solidFill>
              </a:rPr>
              <a:t>Objectifs d’apprentissage </a:t>
            </a:r>
          </a:p>
          <a:p>
            <a:pPr marL="571500" lvl="0" indent="-571500">
              <a:buFont typeface="+mj-lt"/>
              <a:buAutoNum type="romanLcPeriod"/>
            </a:pPr>
            <a:r>
              <a:rPr lang="fr-FR" dirty="0">
                <a:solidFill>
                  <a:prstClr val="black"/>
                </a:solidFill>
              </a:rPr>
              <a:t>Objectif no. 6 du DMU-SSR.</a:t>
            </a:r>
          </a:p>
          <a:p>
            <a:pPr marL="571500" lvl="0" indent="-571500">
              <a:buFont typeface="+mj-lt"/>
              <a:buAutoNum type="romanLcPeriod"/>
            </a:pPr>
            <a:r>
              <a:rPr lang="fr-FR" dirty="0">
                <a:solidFill>
                  <a:prstClr val="black"/>
                </a:solidFill>
              </a:rPr>
              <a:t>Introduction.</a:t>
            </a:r>
          </a:p>
          <a:p>
            <a:pPr marL="571500" lvl="0" indent="-571500">
              <a:buFont typeface="+mj-lt"/>
              <a:buAutoNum type="romanLcPeriod"/>
            </a:pPr>
            <a:r>
              <a:rPr lang="fr-FR" dirty="0">
                <a:solidFill>
                  <a:prstClr val="black"/>
                </a:solidFill>
              </a:rPr>
              <a:t> </a:t>
            </a:r>
            <a:r>
              <a:rPr lang="fr-FR" dirty="0" smtClean="0">
                <a:solidFill>
                  <a:prstClr val="black"/>
                </a:solidFill>
              </a:rPr>
              <a:t>Les services </a:t>
            </a:r>
            <a:r>
              <a:rPr lang="fr-FR" dirty="0">
                <a:solidFill>
                  <a:prstClr val="black"/>
                </a:solidFill>
              </a:rPr>
              <a:t>complets </a:t>
            </a:r>
            <a:r>
              <a:rPr lang="fr-FR" dirty="0" smtClean="0">
                <a:solidFill>
                  <a:prstClr val="black"/>
                </a:solidFill>
              </a:rPr>
              <a:t>comme prioritaire en crise humanitaire</a:t>
            </a:r>
            <a:endParaRPr lang="fr-FR" dirty="0">
              <a:solidFill>
                <a:prstClr val="black"/>
              </a:solidFill>
            </a:endParaRPr>
          </a:p>
          <a:p>
            <a:pPr marL="571500" lvl="0" indent="-571500">
              <a:buFont typeface="+mj-lt"/>
              <a:buAutoNum type="romanLcPeriod"/>
            </a:pPr>
            <a:r>
              <a:rPr lang="fr-FR" dirty="0">
                <a:solidFill>
                  <a:prstClr val="black"/>
                </a:solidFill>
              </a:rPr>
              <a:t>Les prérequis </a:t>
            </a:r>
            <a:r>
              <a:rPr lang="fr-FR" dirty="0" smtClean="0">
                <a:solidFill>
                  <a:prstClr val="black"/>
                </a:solidFill>
              </a:rPr>
              <a:t>pour </a:t>
            </a:r>
            <a:r>
              <a:rPr lang="fr-FR" dirty="0">
                <a:solidFill>
                  <a:prstClr val="black"/>
                </a:solidFill>
              </a:rPr>
              <a:t>la programmation des services complets.</a:t>
            </a:r>
          </a:p>
          <a:p>
            <a:pPr marL="571500" lvl="0" indent="-571500">
              <a:buFont typeface="+mj-lt"/>
              <a:buAutoNum type="romanLcPeriod"/>
            </a:pPr>
            <a:r>
              <a:rPr lang="fr-FR" dirty="0">
                <a:solidFill>
                  <a:prstClr val="black"/>
                </a:solidFill>
              </a:rPr>
              <a:t>Le contenu de services complets.</a:t>
            </a:r>
          </a:p>
          <a:p>
            <a:pPr marL="571500" lvl="0" indent="-571500">
              <a:buFont typeface="+mj-lt"/>
              <a:buAutoNum type="romanLcPeriod"/>
            </a:pPr>
            <a:r>
              <a:rPr lang="fr-FR" dirty="0">
                <a:solidFill>
                  <a:prstClr val="black"/>
                </a:solidFill>
              </a:rPr>
              <a:t>Les composants du système de </a:t>
            </a:r>
            <a:r>
              <a:rPr lang="fr-FR" dirty="0" smtClean="0">
                <a:solidFill>
                  <a:prstClr val="black"/>
                </a:solidFill>
              </a:rPr>
              <a:t>santé.</a:t>
            </a:r>
            <a:endParaRPr lang="fr-FR" dirty="0">
              <a:solidFill>
                <a:prstClr val="black"/>
              </a:solidFill>
            </a:endParaRPr>
          </a:p>
          <a:p>
            <a:pPr marL="571500" lvl="0" indent="-571500">
              <a:buFont typeface="+mj-lt"/>
              <a:buAutoNum type="romanLcPeriod"/>
            </a:pPr>
            <a:r>
              <a:rPr lang="fr-FR" dirty="0" smtClean="0">
                <a:solidFill>
                  <a:prstClr val="black"/>
                </a:solidFill>
              </a:rPr>
              <a:t>L’évaluation </a:t>
            </a:r>
            <a:r>
              <a:rPr lang="fr-FR" dirty="0">
                <a:solidFill>
                  <a:prstClr val="black"/>
                </a:solidFill>
              </a:rPr>
              <a:t>en vue de planifier les services complets.</a:t>
            </a:r>
          </a:p>
          <a:p>
            <a:endParaRPr lang="fr-FR" dirty="0" smtClean="0"/>
          </a:p>
          <a:p>
            <a:endParaRPr lang="fr-FR" dirty="0" smtClean="0"/>
          </a:p>
          <a:p>
            <a:endParaRPr lang="fr-FR" dirty="0"/>
          </a:p>
        </p:txBody>
      </p:sp>
    </p:spTree>
    <p:extLst>
      <p:ext uri="{BB962C8B-B14F-4D97-AF65-F5344CB8AC3E}">
        <p14:creationId xmlns:p14="http://schemas.microsoft.com/office/powerpoint/2010/main" val="28854992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7208520" cy="760290"/>
          </a:xfrm>
          <a:ln>
            <a:solidFill>
              <a:srgbClr val="FF0000"/>
            </a:solidFill>
          </a:ln>
        </p:spPr>
        <p:txBody>
          <a:bodyPr anchor="t"/>
          <a:lstStyle/>
          <a:p>
            <a:r>
              <a:rPr lang="fr-FR" dirty="0" smtClean="0">
                <a:latin typeface="+mn-lt"/>
              </a:rPr>
              <a:t>Objectifs d’apprentissage</a:t>
            </a:r>
            <a:endParaRPr lang="fr-FR" dirty="0">
              <a:latin typeface="+mn-lt"/>
            </a:endParaRPr>
          </a:p>
        </p:txBody>
      </p:sp>
      <p:sp>
        <p:nvSpPr>
          <p:cNvPr id="3" name="Content Placeholder 2"/>
          <p:cNvSpPr>
            <a:spLocks noGrp="1"/>
          </p:cNvSpPr>
          <p:nvPr>
            <p:ph idx="1"/>
          </p:nvPr>
        </p:nvSpPr>
        <p:spPr>
          <a:xfrm>
            <a:off x="838200" y="1561515"/>
            <a:ext cx="10515600" cy="3742006"/>
          </a:xfrm>
        </p:spPr>
        <p:txBody>
          <a:bodyPr>
            <a:normAutofit/>
          </a:bodyPr>
          <a:lstStyle/>
          <a:p>
            <a:pPr marL="0" indent="0">
              <a:buNone/>
            </a:pPr>
            <a:r>
              <a:rPr lang="fr-FR" b="1" dirty="0" smtClean="0"/>
              <a:t>A la fin du module, vous devez être en mesure de: </a:t>
            </a:r>
          </a:p>
          <a:p>
            <a:pPr marL="0" indent="0">
              <a:buNone/>
            </a:pPr>
            <a:endParaRPr lang="fr-FR" b="1" dirty="0" smtClean="0"/>
          </a:p>
          <a:p>
            <a:pPr marL="1028700" lvl="1" indent="-571500">
              <a:buFont typeface="+mj-lt"/>
              <a:buAutoNum type="romanLcPeriod"/>
            </a:pPr>
            <a:r>
              <a:rPr lang="fr-FR" sz="2800" dirty="0" smtClean="0"/>
              <a:t>Expliquer l’importance de planifier pour les services complets de SSR;</a:t>
            </a:r>
          </a:p>
          <a:p>
            <a:pPr marL="1028700" lvl="1" indent="-571500">
              <a:buFont typeface="+mj-lt"/>
              <a:buAutoNum type="romanLcPeriod"/>
            </a:pPr>
            <a:r>
              <a:rPr lang="fr-FR" sz="2800" dirty="0" smtClean="0"/>
              <a:t>Reconnaitre le procès pour étendre les services SSR avec objectif de fournir les SSR complètes;</a:t>
            </a:r>
          </a:p>
          <a:p>
            <a:pPr marL="1028700" lvl="1" indent="-571500">
              <a:buFont typeface="+mj-lt"/>
              <a:buAutoNum type="romanLcPeriod"/>
            </a:pPr>
            <a:r>
              <a:rPr lang="fr-FR" sz="2800" dirty="0" smtClean="0"/>
              <a:t>Comprendre l’outil de </a:t>
            </a:r>
            <a:r>
              <a:rPr lang="fr-FR" sz="2800" i="1" dirty="0" smtClean="0"/>
              <a:t>système de sant</a:t>
            </a:r>
            <a:r>
              <a:rPr lang="fr-FR" sz="2800" i="1" dirty="0">
                <a:solidFill>
                  <a:prstClr val="black"/>
                </a:solidFill>
                <a:ea typeface="+mj-ea"/>
                <a:cs typeface="+mj-cs"/>
              </a:rPr>
              <a:t>é</a:t>
            </a:r>
            <a:r>
              <a:rPr lang="fr-FR" sz="2800" i="1" dirty="0" smtClean="0"/>
              <a:t> </a:t>
            </a:r>
            <a:r>
              <a:rPr lang="fr-FR" sz="2800" dirty="0" smtClean="0"/>
              <a:t>selon l’OMS.</a:t>
            </a:r>
          </a:p>
        </p:txBody>
      </p:sp>
    </p:spTree>
    <p:extLst>
      <p:ext uri="{BB962C8B-B14F-4D97-AF65-F5344CB8AC3E}">
        <p14:creationId xmlns:p14="http://schemas.microsoft.com/office/powerpoint/2010/main" val="36899330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41644"/>
          </a:xfrm>
          <a:ln>
            <a:solidFill>
              <a:srgbClr val="FF0000"/>
            </a:solidFill>
          </a:ln>
        </p:spPr>
        <p:txBody>
          <a:bodyPr anchor="t">
            <a:noAutofit/>
          </a:bodyPr>
          <a:lstStyle/>
          <a:p>
            <a:pPr lvl="0">
              <a:spcBef>
                <a:spcPts val="1000"/>
              </a:spcBef>
            </a:pPr>
            <a:r>
              <a:rPr lang="fr-FR" sz="3200" b="1" dirty="0">
                <a:solidFill>
                  <a:srgbClr val="FF0000"/>
                </a:solidFill>
                <a:latin typeface="Calibri" panose="020F0502020204030204"/>
              </a:rPr>
              <a:t>Objectif </a:t>
            </a:r>
            <a:r>
              <a:rPr lang="fr-FR" sz="3200" b="1" dirty="0" smtClean="0">
                <a:solidFill>
                  <a:srgbClr val="FF0000"/>
                </a:solidFill>
                <a:latin typeface="Calibri" panose="020F0502020204030204"/>
              </a:rPr>
              <a:t>6 </a:t>
            </a:r>
            <a:r>
              <a:rPr lang="fr-FR" sz="3200" b="1" dirty="0">
                <a:solidFill>
                  <a:srgbClr val="FF0000"/>
                </a:solidFill>
                <a:latin typeface="Calibri" panose="020F0502020204030204"/>
              </a:rPr>
              <a:t>du </a:t>
            </a:r>
            <a:r>
              <a:rPr lang="fr-FR" sz="3200" b="1" dirty="0" smtClean="0">
                <a:solidFill>
                  <a:srgbClr val="FF0000"/>
                </a:solidFill>
                <a:latin typeface="Calibri" panose="020F0502020204030204"/>
              </a:rPr>
              <a:t>DMU: </a:t>
            </a:r>
            <a:r>
              <a:rPr lang="fr-FR" sz="3200" b="1" dirty="0" smtClean="0">
                <a:solidFill>
                  <a:prstClr val="black"/>
                </a:solidFill>
                <a:latin typeface="Calibri" panose="020F0502020204030204"/>
                <a:ea typeface="+mn-ea"/>
                <a:cs typeface="+mn-cs"/>
              </a:rPr>
              <a:t>Planifier </a:t>
            </a:r>
            <a:r>
              <a:rPr lang="fr-FR" sz="3200" b="1" dirty="0">
                <a:solidFill>
                  <a:prstClr val="black"/>
                </a:solidFill>
                <a:latin typeface="Calibri" panose="020F0502020204030204"/>
                <a:ea typeface="+mn-ea"/>
                <a:cs typeface="+mn-cs"/>
              </a:rPr>
              <a:t>des services SSR complets intégrés dans les soins de santé primaire, dès que possible. </a:t>
            </a:r>
            <a:r>
              <a:rPr lang="fr-FR" sz="3200" dirty="0">
                <a:solidFill>
                  <a:prstClr val="black"/>
                </a:solidFill>
                <a:latin typeface="Calibri" panose="020F0502020204030204"/>
                <a:ea typeface="+mn-ea"/>
                <a:cs typeface="+mn-cs"/>
              </a:rPr>
              <a:t/>
            </a:r>
            <a:br>
              <a:rPr lang="fr-FR" sz="3200" dirty="0">
                <a:solidFill>
                  <a:prstClr val="black"/>
                </a:solidFill>
                <a:latin typeface="Calibri" panose="020F0502020204030204"/>
                <a:ea typeface="+mn-ea"/>
                <a:cs typeface="+mn-cs"/>
              </a:rPr>
            </a:br>
            <a:endParaRPr lang="fr-FR" sz="3200" dirty="0"/>
          </a:p>
        </p:txBody>
      </p:sp>
      <p:sp>
        <p:nvSpPr>
          <p:cNvPr id="3" name="Content Placeholder 2"/>
          <p:cNvSpPr>
            <a:spLocks noGrp="1"/>
          </p:cNvSpPr>
          <p:nvPr>
            <p:ph idx="1"/>
          </p:nvPr>
        </p:nvSpPr>
        <p:spPr>
          <a:xfrm>
            <a:off x="838200" y="1631852"/>
            <a:ext cx="10515600" cy="4545111"/>
          </a:xfrm>
        </p:spPr>
        <p:txBody>
          <a:bodyPr>
            <a:normAutofit/>
          </a:bodyPr>
          <a:lstStyle/>
          <a:p>
            <a:pPr marL="0" indent="0">
              <a:buNone/>
            </a:pPr>
            <a:r>
              <a:rPr lang="fr-FR" sz="3200" dirty="0" smtClean="0"/>
              <a:t>Travailler avec les partenaires du secteur/ pôle de sant</a:t>
            </a:r>
            <a:r>
              <a:rPr lang="fr-FR" sz="3200" dirty="0">
                <a:solidFill>
                  <a:prstClr val="black"/>
                </a:solidFill>
                <a:ea typeface="+mj-ea"/>
                <a:cs typeface="+mj-cs"/>
              </a:rPr>
              <a:t>é</a:t>
            </a:r>
            <a:r>
              <a:rPr lang="fr-FR" sz="3200" dirty="0" smtClean="0"/>
              <a:t> pour identifier/ définir les interventions relatives aux six composantes du système de sant</a:t>
            </a:r>
            <a:r>
              <a:rPr lang="fr-FR" sz="3200" dirty="0">
                <a:solidFill>
                  <a:prstClr val="black"/>
                </a:solidFill>
                <a:ea typeface="+mj-ea"/>
                <a:cs typeface="+mj-cs"/>
              </a:rPr>
              <a:t>é</a:t>
            </a:r>
            <a:r>
              <a:rPr lang="fr-FR" sz="3200" dirty="0" smtClean="0"/>
              <a:t>. </a:t>
            </a:r>
          </a:p>
          <a:p>
            <a:pPr marL="971550" lvl="1" indent="-514350">
              <a:buFont typeface="+mj-lt"/>
              <a:buAutoNum type="arabicPeriod"/>
            </a:pPr>
            <a:r>
              <a:rPr lang="fr-FR" sz="2600" dirty="0" smtClean="0"/>
              <a:t>La prestation des services.</a:t>
            </a:r>
          </a:p>
          <a:p>
            <a:pPr marL="971550" lvl="1" indent="-514350">
              <a:buFont typeface="+mj-lt"/>
              <a:buAutoNum type="arabicPeriod"/>
            </a:pPr>
            <a:r>
              <a:rPr lang="fr-FR" sz="2600" dirty="0" smtClean="0"/>
              <a:t>Le personnel de la </a:t>
            </a:r>
            <a:r>
              <a:rPr lang="fr-FR" sz="2600" dirty="0" smtClean="0">
                <a:solidFill>
                  <a:prstClr val="black"/>
                </a:solidFill>
              </a:rPr>
              <a:t>santé</a:t>
            </a:r>
            <a:r>
              <a:rPr lang="fr-FR" sz="2600" dirty="0" smtClean="0"/>
              <a:t>.</a:t>
            </a:r>
          </a:p>
          <a:p>
            <a:pPr marL="971550" lvl="1" indent="-514350">
              <a:buFont typeface="+mj-lt"/>
              <a:buAutoNum type="arabicPeriod"/>
            </a:pPr>
            <a:r>
              <a:rPr lang="fr-FR" sz="2600" dirty="0" smtClean="0"/>
              <a:t>Le système d’information sanitaire.</a:t>
            </a:r>
          </a:p>
          <a:p>
            <a:pPr marL="971550" lvl="1" indent="-514350">
              <a:buFont typeface="+mj-lt"/>
              <a:buAutoNum type="arabicPeriod"/>
            </a:pPr>
            <a:r>
              <a:rPr lang="fr-FR" sz="2600" dirty="0" smtClean="0"/>
              <a:t>Les produits médicaux/ équipements et fournitures.</a:t>
            </a:r>
          </a:p>
          <a:p>
            <a:pPr marL="971550" lvl="1" indent="-514350">
              <a:buFont typeface="+mj-lt"/>
              <a:buAutoNum type="arabicPeriod"/>
            </a:pPr>
            <a:r>
              <a:rPr lang="fr-FR" sz="2600" dirty="0" smtClean="0"/>
              <a:t>Le financement durable.</a:t>
            </a:r>
          </a:p>
          <a:p>
            <a:pPr marL="971550" lvl="1" indent="-514350">
              <a:buFont typeface="+mj-lt"/>
              <a:buAutoNum type="arabicPeriod"/>
            </a:pPr>
            <a:r>
              <a:rPr lang="fr-FR" sz="2600" dirty="0" smtClean="0">
                <a:solidFill>
                  <a:srgbClr val="000000"/>
                </a:solidFill>
              </a:rPr>
              <a:t>Gouvernance </a:t>
            </a:r>
            <a:r>
              <a:rPr lang="fr-FR" sz="2600" dirty="0">
                <a:solidFill>
                  <a:srgbClr val="000000"/>
                </a:solidFill>
              </a:rPr>
              <a:t>et </a:t>
            </a:r>
            <a:r>
              <a:rPr lang="fr-FR" sz="2600" dirty="0" smtClean="0">
                <a:solidFill>
                  <a:srgbClr val="000000"/>
                </a:solidFill>
              </a:rPr>
              <a:t>Leadership. </a:t>
            </a:r>
            <a:endParaRPr lang="en-US" sz="2600" dirty="0"/>
          </a:p>
          <a:p>
            <a:pPr lvl="1"/>
            <a:endParaRPr lang="fr-FR" sz="2800" dirty="0"/>
          </a:p>
        </p:txBody>
      </p:sp>
    </p:spTree>
    <p:extLst>
      <p:ext uri="{BB962C8B-B14F-4D97-AF65-F5344CB8AC3E}">
        <p14:creationId xmlns:p14="http://schemas.microsoft.com/office/powerpoint/2010/main" val="1367804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01" y="365126"/>
            <a:ext cx="11273051" cy="605546"/>
          </a:xfrm>
          <a:ln>
            <a:solidFill>
              <a:srgbClr val="FF0000"/>
            </a:solidFill>
          </a:ln>
        </p:spPr>
        <p:txBody>
          <a:bodyPr anchor="t">
            <a:noAutofit/>
          </a:bodyPr>
          <a:lstStyle/>
          <a:p>
            <a:pPr lvl="0">
              <a:spcBef>
                <a:spcPts val="1000"/>
              </a:spcBef>
            </a:pPr>
            <a:r>
              <a:rPr lang="fr-FR" sz="3600" b="1" dirty="0" smtClean="0">
                <a:latin typeface="+mn-lt"/>
              </a:rPr>
              <a:t>Préambule</a:t>
            </a:r>
            <a:r>
              <a:rPr lang="fr-FR" sz="3600" dirty="0" smtClean="0">
                <a:latin typeface="+mn-lt"/>
              </a:rPr>
              <a:t> - </a:t>
            </a:r>
            <a:r>
              <a:rPr lang="fr-FR" sz="3600" b="1" dirty="0">
                <a:solidFill>
                  <a:prstClr val="black"/>
                </a:solidFill>
                <a:latin typeface="+mn-lt"/>
                <a:ea typeface="+mn-ea"/>
                <a:cs typeface="+mn-cs"/>
              </a:rPr>
              <a:t>La planification des services complets de SSR</a:t>
            </a:r>
            <a:r>
              <a:rPr lang="fr-FR" sz="3600" dirty="0">
                <a:solidFill>
                  <a:prstClr val="black"/>
                </a:solidFill>
                <a:latin typeface="+mn-lt"/>
                <a:ea typeface="+mn-ea"/>
                <a:cs typeface="+mn-cs"/>
              </a:rPr>
              <a:t/>
            </a:r>
            <a:br>
              <a:rPr lang="fr-FR" sz="3600" dirty="0">
                <a:solidFill>
                  <a:prstClr val="black"/>
                </a:solidFill>
                <a:latin typeface="+mn-lt"/>
                <a:ea typeface="+mn-ea"/>
                <a:cs typeface="+mn-cs"/>
              </a:rPr>
            </a:br>
            <a:endParaRPr lang="fr-FR" sz="3600" dirty="0">
              <a:latin typeface="+mn-lt"/>
            </a:endParaRPr>
          </a:p>
        </p:txBody>
      </p:sp>
      <p:sp>
        <p:nvSpPr>
          <p:cNvPr id="3" name="Content Placeholder 2"/>
          <p:cNvSpPr>
            <a:spLocks noGrp="1"/>
          </p:cNvSpPr>
          <p:nvPr>
            <p:ph idx="1"/>
          </p:nvPr>
        </p:nvSpPr>
        <p:spPr>
          <a:xfrm>
            <a:off x="838200" y="1266092"/>
            <a:ext cx="10515600" cy="4587314"/>
          </a:xfrm>
        </p:spPr>
        <p:txBody>
          <a:bodyPr>
            <a:normAutofit/>
          </a:bodyPr>
          <a:lstStyle/>
          <a:p>
            <a:pPr>
              <a:buFont typeface="Wingdings" panose="05000000000000000000" pitchFamily="2" charset="2"/>
              <a:buChar char="q"/>
            </a:pPr>
            <a:r>
              <a:rPr lang="fr-FR" dirty="0" smtClean="0"/>
              <a:t>Les services complets ont pour </a:t>
            </a:r>
            <a:r>
              <a:rPr lang="fr-FR" dirty="0" smtClean="0">
                <a:solidFill>
                  <a:srgbClr val="FF0000"/>
                </a:solidFill>
              </a:rPr>
              <a:t>but</a:t>
            </a:r>
            <a:r>
              <a:rPr lang="fr-FR" dirty="0" smtClean="0"/>
              <a:t> de: </a:t>
            </a:r>
          </a:p>
          <a:p>
            <a:pPr lvl="1">
              <a:buFont typeface="Wingdings" panose="05000000000000000000" pitchFamily="2" charset="2"/>
              <a:buChar char="Ø"/>
            </a:pPr>
            <a:r>
              <a:rPr lang="fr-FR" dirty="0" smtClean="0"/>
              <a:t>Pérenniser, améliorer et élargir les </a:t>
            </a:r>
            <a:r>
              <a:rPr lang="fr-FR" dirty="0"/>
              <a:t>services cliniques mis en place dans le cadre du </a:t>
            </a:r>
            <a:r>
              <a:rPr lang="fr-FR" dirty="0" smtClean="0"/>
              <a:t>DMU.</a:t>
            </a:r>
          </a:p>
          <a:p>
            <a:pPr>
              <a:buFont typeface="Wingdings" panose="05000000000000000000" pitchFamily="2" charset="2"/>
              <a:buChar char="q"/>
            </a:pPr>
            <a:r>
              <a:rPr lang="fr-FR" dirty="0" smtClean="0"/>
              <a:t>Pour cela, il faut: </a:t>
            </a:r>
          </a:p>
          <a:p>
            <a:pPr lvl="1">
              <a:buFont typeface="Wingdings" panose="05000000000000000000" pitchFamily="2" charset="2"/>
              <a:buChar char="Ø"/>
            </a:pPr>
            <a:r>
              <a:rPr lang="fr-FR" dirty="0"/>
              <a:t> </a:t>
            </a:r>
            <a:r>
              <a:rPr lang="fr-FR" dirty="0" smtClean="0"/>
              <a:t>Solliciter </a:t>
            </a:r>
            <a:r>
              <a:rPr lang="fr-FR" dirty="0"/>
              <a:t>la </a:t>
            </a:r>
            <a:r>
              <a:rPr lang="fr-FR" dirty="0" smtClean="0"/>
              <a:t>participation active de </a:t>
            </a:r>
            <a:r>
              <a:rPr lang="fr-FR" dirty="0"/>
              <a:t>la </a:t>
            </a:r>
            <a:r>
              <a:rPr lang="fr-FR" dirty="0" smtClean="0"/>
              <a:t>population touchée pour la mise en place du DMU afin </a:t>
            </a:r>
            <a:r>
              <a:rPr lang="fr-FR" dirty="0"/>
              <a:t>d’identifier les lacunes, les succès et les pistes </a:t>
            </a:r>
            <a:r>
              <a:rPr lang="fr-FR" dirty="0" smtClean="0"/>
              <a:t>d’amélioration. </a:t>
            </a:r>
          </a:p>
          <a:p>
            <a:pPr>
              <a:buFont typeface="Wingdings" panose="05000000000000000000" pitchFamily="2" charset="2"/>
              <a:buChar char="q"/>
            </a:pPr>
            <a:r>
              <a:rPr lang="fr-FR" i="1" dirty="0" smtClean="0">
                <a:solidFill>
                  <a:prstClr val="black"/>
                </a:solidFill>
              </a:rPr>
              <a:t>Quand planifier: </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Dès</a:t>
            </a:r>
            <a:r>
              <a:rPr lang="fr-FR" dirty="0">
                <a:solidFill>
                  <a:prstClr val="black"/>
                </a:solidFill>
              </a:rPr>
              <a:t> le début de la crise </a:t>
            </a:r>
            <a:r>
              <a:rPr lang="fr-FR" dirty="0" smtClean="0">
                <a:solidFill>
                  <a:prstClr val="black"/>
                </a:solidFill>
              </a:rPr>
              <a:t>ou </a:t>
            </a:r>
            <a:r>
              <a:rPr lang="fr-FR" dirty="0">
                <a:solidFill>
                  <a:prstClr val="black"/>
                </a:solidFill>
              </a:rPr>
              <a:t>d</a:t>
            </a:r>
            <a:r>
              <a:rPr lang="fr-FR" dirty="0">
                <a:solidFill>
                  <a:prstClr val="black"/>
                </a:solidFill>
                <a:latin typeface="Calibri" panose="020F0502020204030204" pitchFamily="34" charset="0"/>
                <a:ea typeface="Calibri" panose="020F0502020204030204" pitchFamily="34" charset="0"/>
                <a:cs typeface="Times New Roman" panose="02020603050405020304" pitchFamily="18" charset="0"/>
              </a:rPr>
              <a:t>ès</a:t>
            </a:r>
            <a:r>
              <a:rPr lang="fr-FR" dirty="0">
                <a:solidFill>
                  <a:prstClr val="black"/>
                </a:solidFill>
              </a:rPr>
              <a:t> que la situation se stabilise</a:t>
            </a:r>
            <a:r>
              <a:rPr lang="fr-FR" dirty="0" smtClean="0">
                <a:solidFill>
                  <a:prstClr val="black"/>
                </a:solidFill>
              </a:rPr>
              <a:t>.</a:t>
            </a:r>
            <a:r>
              <a:rPr lang="fr-FR" i="1" dirty="0">
                <a:solidFill>
                  <a:prstClr val="black"/>
                </a:solidFill>
              </a:rPr>
              <a:t> </a:t>
            </a:r>
            <a:endParaRPr lang="fr-FR" i="1" dirty="0" smtClean="0">
              <a:solidFill>
                <a:prstClr val="black"/>
              </a:solidFill>
            </a:endParaRPr>
          </a:p>
          <a:p>
            <a:pPr>
              <a:buFont typeface="Wingdings" panose="05000000000000000000" pitchFamily="2" charset="2"/>
              <a:buChar char="q"/>
            </a:pPr>
            <a:r>
              <a:rPr lang="fr-FR" i="1" dirty="0" smtClean="0">
                <a:solidFill>
                  <a:prstClr val="black"/>
                </a:solidFill>
              </a:rPr>
              <a:t>L’absence </a:t>
            </a:r>
            <a:r>
              <a:rPr lang="fr-FR" i="1" dirty="0">
                <a:solidFill>
                  <a:prstClr val="black"/>
                </a:solidFill>
              </a:rPr>
              <a:t>des services complets: </a:t>
            </a:r>
            <a:r>
              <a:rPr lang="fr-FR" dirty="0">
                <a:solidFill>
                  <a:prstClr val="black"/>
                </a:solidFill>
              </a:rPr>
              <a:t>Une</a:t>
            </a:r>
            <a:r>
              <a:rPr lang="fr-FR" i="1" dirty="0">
                <a:solidFill>
                  <a:prstClr val="black"/>
                </a:solidFill>
              </a:rPr>
              <a:t> </a:t>
            </a:r>
            <a:r>
              <a:rPr lang="fr-FR" dirty="0">
                <a:solidFill>
                  <a:prstClr val="black"/>
                </a:solidFill>
              </a:rPr>
              <a:t>carence en services SSR accroitra la morbidité et la mortalité. </a:t>
            </a:r>
          </a:p>
          <a:p>
            <a:pPr lvl="0">
              <a:buFont typeface="Wingdings" panose="05000000000000000000" pitchFamily="2" charset="2"/>
              <a:buChar char="q"/>
            </a:pPr>
            <a:endParaRPr lang="fr-FR" dirty="0">
              <a:solidFill>
                <a:prstClr val="black"/>
              </a:solidFill>
            </a:endParaRPr>
          </a:p>
          <a:p>
            <a:endParaRPr lang="fr-FR" dirty="0"/>
          </a:p>
        </p:txBody>
      </p:sp>
    </p:spTree>
    <p:extLst>
      <p:ext uri="{BB962C8B-B14F-4D97-AF65-F5344CB8AC3E}">
        <p14:creationId xmlns:p14="http://schemas.microsoft.com/office/powerpoint/2010/main" val="27335699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615" y="365125"/>
            <a:ext cx="11273051" cy="535207"/>
          </a:xfrm>
          <a:ln>
            <a:solidFill>
              <a:srgbClr val="FF0000"/>
            </a:solidFill>
          </a:ln>
        </p:spPr>
        <p:txBody>
          <a:bodyPr anchor="t">
            <a:normAutofit/>
          </a:bodyPr>
          <a:lstStyle/>
          <a:p>
            <a:r>
              <a:rPr lang="fr-FR" sz="3200" b="1" dirty="0" smtClean="0">
                <a:latin typeface="+mn-lt"/>
              </a:rPr>
              <a:t>Pourquoi prioriser les complets de SSR, en situation humanitaire?</a:t>
            </a:r>
            <a:endParaRPr lang="fr-FR" sz="3200" b="1" dirty="0">
              <a:latin typeface="+mn-lt"/>
            </a:endParaRPr>
          </a:p>
        </p:txBody>
      </p:sp>
      <p:sp>
        <p:nvSpPr>
          <p:cNvPr id="4" name="Content Placeholder 3"/>
          <p:cNvSpPr>
            <a:spLocks noGrp="1"/>
          </p:cNvSpPr>
          <p:nvPr>
            <p:ph idx="1"/>
          </p:nvPr>
        </p:nvSpPr>
        <p:spPr>
          <a:xfrm>
            <a:off x="838200" y="1505243"/>
            <a:ext cx="10515600" cy="4671720"/>
          </a:xfrm>
        </p:spPr>
        <p:txBody>
          <a:bodyPr>
            <a:normAutofit/>
          </a:bodyPr>
          <a:lstStyle/>
          <a:p>
            <a:r>
              <a:rPr lang="fr-FR" b="1" dirty="0"/>
              <a:t>L’offre de soins complets de SSR </a:t>
            </a:r>
            <a:r>
              <a:rPr lang="fr-FR" b="1" dirty="0" smtClean="0"/>
              <a:t>est </a:t>
            </a:r>
            <a:r>
              <a:rPr lang="fr-FR" b="1" dirty="0"/>
              <a:t>un objectif global du </a:t>
            </a:r>
            <a:r>
              <a:rPr lang="fr-FR" b="1" dirty="0" smtClean="0"/>
              <a:t>pôle/ secteur </a:t>
            </a:r>
            <a:r>
              <a:rPr lang="fr-FR" b="1" dirty="0"/>
              <a:t>de </a:t>
            </a:r>
            <a:r>
              <a:rPr lang="fr-FR" b="1" dirty="0" smtClean="0"/>
              <a:t>santé pour la population touchée.</a:t>
            </a:r>
          </a:p>
          <a:p>
            <a:r>
              <a:rPr lang="fr-FR" b="1" dirty="0" smtClean="0"/>
              <a:t>Les services complets de SSR:  </a:t>
            </a:r>
          </a:p>
          <a:p>
            <a:pPr lvl="1">
              <a:buFont typeface="Wingdings" panose="05000000000000000000" pitchFamily="2" charset="2"/>
              <a:buChar char="ü"/>
            </a:pPr>
            <a:r>
              <a:rPr lang="fr-FR" sz="2600" dirty="0" smtClean="0"/>
              <a:t>Ont un impact positif sur la morbidité et mortalité.  </a:t>
            </a:r>
          </a:p>
          <a:p>
            <a:pPr lvl="1">
              <a:buFont typeface="Wingdings" panose="05000000000000000000" pitchFamily="2" charset="2"/>
              <a:buChar char="ü"/>
            </a:pPr>
            <a:r>
              <a:rPr lang="fr-FR" sz="2600" dirty="0" smtClean="0"/>
              <a:t>Sert </a:t>
            </a:r>
            <a:r>
              <a:rPr lang="fr-FR" sz="2600" dirty="0">
                <a:solidFill>
                  <a:prstClr val="black"/>
                </a:solidFill>
              </a:rPr>
              <a:t>à</a:t>
            </a:r>
            <a:r>
              <a:rPr lang="fr-FR" sz="2600" dirty="0" smtClean="0"/>
              <a:t> combler les lacunes relatives </a:t>
            </a:r>
            <a:r>
              <a:rPr lang="fr-FR" sz="2600" dirty="0">
                <a:solidFill>
                  <a:prstClr val="black"/>
                </a:solidFill>
              </a:rPr>
              <a:t>à</a:t>
            </a:r>
            <a:r>
              <a:rPr lang="fr-FR" sz="2600" dirty="0" smtClean="0"/>
              <a:t> l’offre des services SSR - tels que les services prénatals, les services gynécologiques, les services pour le dépistage des cancers gynécologiques, services de prise en charge de stérilité etc. </a:t>
            </a:r>
          </a:p>
          <a:p>
            <a:pPr lvl="1">
              <a:buFont typeface="Wingdings" panose="05000000000000000000" pitchFamily="2" charset="2"/>
              <a:buChar char="ü"/>
            </a:pPr>
            <a:r>
              <a:rPr lang="fr-FR" sz="2600" dirty="0"/>
              <a:t>S</a:t>
            </a:r>
            <a:r>
              <a:rPr lang="fr-FR" sz="2600" dirty="0" smtClean="0"/>
              <a:t>ert </a:t>
            </a:r>
            <a:r>
              <a:rPr lang="fr-FR" sz="2600" dirty="0">
                <a:solidFill>
                  <a:prstClr val="black"/>
                </a:solidFill>
                <a:ea typeface="+mj-ea"/>
                <a:cs typeface="+mj-cs"/>
              </a:rPr>
              <a:t>à</a:t>
            </a:r>
            <a:r>
              <a:rPr lang="fr-FR" sz="2600" dirty="0" smtClean="0"/>
              <a:t> renforcer et augmenter les acquis du DMU en SSR.</a:t>
            </a:r>
          </a:p>
          <a:p>
            <a:endParaRPr lang="fr-FR" dirty="0"/>
          </a:p>
        </p:txBody>
      </p:sp>
    </p:spTree>
    <p:extLst>
      <p:ext uri="{BB962C8B-B14F-4D97-AF65-F5344CB8AC3E}">
        <p14:creationId xmlns:p14="http://schemas.microsoft.com/office/powerpoint/2010/main" val="34745811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927166" cy="899037"/>
          </a:xfrm>
          <a:ln>
            <a:solidFill>
              <a:srgbClr val="FF0000"/>
            </a:solidFill>
          </a:ln>
        </p:spPr>
        <p:txBody>
          <a:bodyPr/>
          <a:lstStyle/>
          <a:p>
            <a:r>
              <a:rPr lang="fr-FR" b="1" dirty="0" smtClean="0">
                <a:latin typeface="+mn-lt"/>
              </a:rPr>
              <a:t>Les services complets de SSR</a:t>
            </a:r>
            <a:endParaRPr lang="fr-FR" b="1" dirty="0">
              <a:latin typeface="+mn-lt"/>
            </a:endParaRPr>
          </a:p>
        </p:txBody>
      </p:sp>
      <p:sp>
        <p:nvSpPr>
          <p:cNvPr id="3" name="Content Placeholder 2"/>
          <p:cNvSpPr>
            <a:spLocks noGrp="1"/>
          </p:cNvSpPr>
          <p:nvPr>
            <p:ph idx="1"/>
          </p:nvPr>
        </p:nvSpPr>
        <p:spPr>
          <a:xfrm>
            <a:off x="407963" y="1825625"/>
            <a:ext cx="11633982" cy="4351338"/>
          </a:xfrm>
        </p:spPr>
        <p:txBody>
          <a:bodyPr>
            <a:normAutofit/>
          </a:bodyPr>
          <a:lstStyle/>
          <a:p>
            <a:pPr lvl="0"/>
            <a:r>
              <a:rPr lang="fr-FR" sz="2600" b="1" dirty="0">
                <a:solidFill>
                  <a:prstClr val="black"/>
                </a:solidFill>
              </a:rPr>
              <a:t>Vision: </a:t>
            </a:r>
            <a:r>
              <a:rPr lang="fr-FR" sz="2600" dirty="0">
                <a:solidFill>
                  <a:prstClr val="black"/>
                </a:solidFill>
              </a:rPr>
              <a:t> un service complet est factuelle et progressive, économiquement abordable, faisable et essentielle à la réalisation de la santé, du développement équitable et des droits humains pour tous.</a:t>
            </a:r>
            <a:endParaRPr lang="fr-FR" sz="2600" b="1" dirty="0">
              <a:solidFill>
                <a:prstClr val="black"/>
              </a:solidFill>
            </a:endParaRPr>
          </a:p>
          <a:p>
            <a:pPr lvl="0"/>
            <a:r>
              <a:rPr lang="fr-FR" sz="2600" b="1" dirty="0" smtClean="0">
                <a:solidFill>
                  <a:prstClr val="black"/>
                </a:solidFill>
              </a:rPr>
              <a:t>Les </a:t>
            </a:r>
            <a:r>
              <a:rPr lang="fr-FR" sz="2600" b="1" dirty="0">
                <a:solidFill>
                  <a:prstClr val="black"/>
                </a:solidFill>
              </a:rPr>
              <a:t>droits humains: </a:t>
            </a:r>
            <a:r>
              <a:rPr lang="fr-FR" sz="2600" dirty="0">
                <a:solidFill>
                  <a:prstClr val="black"/>
                </a:solidFill>
              </a:rPr>
              <a:t>Les éléments du paquet d’interventions doivent respecter les droits humains standardisés relatifs à la </a:t>
            </a:r>
            <a:r>
              <a:rPr lang="fr-FR" sz="2600" dirty="0" smtClean="0">
                <a:solidFill>
                  <a:prstClr val="black"/>
                </a:solidFill>
              </a:rPr>
              <a:t>SSR;</a:t>
            </a:r>
          </a:p>
          <a:p>
            <a:pPr lvl="0">
              <a:lnSpc>
                <a:spcPct val="107000"/>
              </a:lnSpc>
              <a:spcBef>
                <a:spcPts val="0"/>
              </a:spcBef>
            </a:pPr>
            <a:r>
              <a:rPr lang="fr-FR" sz="2600" b="1" dirty="0">
                <a:solidFill>
                  <a:prstClr val="black"/>
                </a:solidFill>
              </a:rPr>
              <a:t>Paquet essentiel </a:t>
            </a:r>
            <a:r>
              <a:rPr lang="fr-FR" sz="2600" dirty="0">
                <a:solidFill>
                  <a:prstClr val="black"/>
                </a:solidFill>
              </a:rPr>
              <a:t>d’interventions de santé sexuelle et reproductive, défini selon la commission </a:t>
            </a:r>
            <a:r>
              <a:rPr lang="fr-FR" sz="2600" dirty="0" err="1">
                <a:solidFill>
                  <a:prstClr val="black"/>
                </a:solidFill>
              </a:rPr>
              <a:t>Guttmacher</a:t>
            </a:r>
            <a:r>
              <a:rPr lang="fr-FR" sz="2600" dirty="0">
                <a:solidFill>
                  <a:prstClr val="black"/>
                </a:solidFill>
              </a:rPr>
              <a:t>- Lancet (mai, 2018).</a:t>
            </a:r>
          </a:p>
          <a:p>
            <a:pPr lvl="0"/>
            <a:endParaRPr lang="fr-FR" sz="2600" dirty="0">
              <a:solidFill>
                <a:prstClr val="black"/>
              </a:solidFill>
            </a:endParaRPr>
          </a:p>
        </p:txBody>
      </p:sp>
      <p:sp>
        <p:nvSpPr>
          <p:cNvPr id="4" name="Rounded Rectangle 3"/>
          <p:cNvSpPr/>
          <p:nvPr/>
        </p:nvSpPr>
        <p:spPr>
          <a:xfrm>
            <a:off x="576775" y="6176963"/>
            <a:ext cx="11465170" cy="56146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t>Accelerate Progress—Sexual and Reproductive Health and Rights for All: Report of the Guttmacher–Lancet Commission (The Lancet, May 9, 2018), https://www.thelancet.com/commissions/sexual-and-reproductive-health-and-rights.</a:t>
            </a:r>
            <a:endParaRPr lang="fr-FR"/>
          </a:p>
        </p:txBody>
      </p:sp>
    </p:spTree>
    <p:extLst>
      <p:ext uri="{BB962C8B-B14F-4D97-AF65-F5344CB8AC3E}">
        <p14:creationId xmlns:p14="http://schemas.microsoft.com/office/powerpoint/2010/main" val="675256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lvl="0" indent="-514350">
              <a:buFont typeface="+mj-lt"/>
              <a:buAutoNum type="arabicPeriod" startAt="5"/>
            </a:pPr>
            <a:r>
              <a:rPr lang="fr-FR" b="1" dirty="0"/>
              <a:t>LES ISTS CHRONIQUES :</a:t>
            </a:r>
            <a:r>
              <a:rPr lang="fr-FR" dirty="0"/>
              <a:t> Citer </a:t>
            </a:r>
            <a:r>
              <a:rPr lang="fr-FR" b="1" dirty="0"/>
              <a:t>deux conséquences</a:t>
            </a:r>
            <a:r>
              <a:rPr lang="fr-FR" dirty="0"/>
              <a:t> des Infections Sexuellement Transmissibles chroniques, </a:t>
            </a:r>
            <a:r>
              <a:rPr lang="fr-FR" u="sng" dirty="0"/>
              <a:t>chez le sexe masculin</a:t>
            </a:r>
            <a:r>
              <a:rPr lang="fr-FR" dirty="0"/>
              <a:t>.</a:t>
            </a:r>
            <a:endParaRPr lang="en-US" dirty="0"/>
          </a:p>
          <a:p>
            <a:pPr marL="971550" lvl="1" indent="-514350">
              <a:buFont typeface="+mj-lt"/>
              <a:buAutoNum type="romanLcPeriod"/>
            </a:pPr>
            <a:r>
              <a:rPr lang="fr-FR" b="1" dirty="0" smtClean="0"/>
              <a:t>Complications urinaire et système reproductif</a:t>
            </a:r>
            <a:r>
              <a:rPr lang="fr-FR" dirty="0" smtClean="0"/>
              <a:t>: le rétrécissement urétrale,  stérilité, prostatite chronique; cancer du pénis- rare </a:t>
            </a:r>
          </a:p>
          <a:p>
            <a:pPr marL="971550" lvl="1" indent="-514350">
              <a:buFont typeface="+mj-lt"/>
              <a:buAutoNum type="romanLcPeriod"/>
            </a:pPr>
            <a:r>
              <a:rPr lang="fr-FR" dirty="0" smtClean="0"/>
              <a:t> atteintes du cœur: </a:t>
            </a:r>
          </a:p>
          <a:p>
            <a:pPr marL="971550" lvl="1" indent="-514350">
              <a:buFont typeface="+mj-lt"/>
              <a:buAutoNum type="romanLcPeriod"/>
            </a:pPr>
            <a:r>
              <a:rPr lang="fr-FR" dirty="0" smtClean="0"/>
              <a:t>Troubles neurologiques: méningo-encéphalite, troubles de coordination des membres;</a:t>
            </a:r>
          </a:p>
          <a:p>
            <a:pPr marL="971550" lvl="1" indent="-514350">
              <a:buFont typeface="+mj-lt"/>
              <a:buAutoNum type="romanLcPeriod"/>
            </a:pPr>
            <a:r>
              <a:rPr lang="fr-FR" dirty="0" smtClean="0"/>
              <a:t>Atteinte du foie: cirrhose/ cancer </a:t>
            </a:r>
          </a:p>
          <a:p>
            <a:pPr marL="971550" lvl="1" indent="-514350">
              <a:buFont typeface="+mj-lt"/>
              <a:buAutoNum type="romanLcPeriod"/>
            </a:pPr>
            <a:r>
              <a:rPr lang="fr-FR" dirty="0" smtClean="0"/>
              <a:t>Atteinte des yeux</a:t>
            </a:r>
          </a:p>
          <a:p>
            <a:pPr marL="457200" lvl="1" indent="0">
              <a:buNone/>
            </a:pPr>
            <a:endParaRPr lang="fr-FR" dirty="0" smtClean="0"/>
          </a:p>
          <a:p>
            <a:pPr marL="971550" lvl="1" indent="-514350">
              <a:buFont typeface="+mj-lt"/>
              <a:buAutoNum type="romanLcPeriod"/>
            </a:pPr>
            <a:endParaRPr lang="fr-FR" dirty="0" smtClean="0"/>
          </a:p>
          <a:p>
            <a:pPr marL="971550" lvl="1" indent="-514350">
              <a:buFont typeface="+mj-lt"/>
              <a:buAutoNum type="romanLcPeriod"/>
            </a:pPr>
            <a:endParaRPr lang="fr-FR" dirty="0" smtClean="0"/>
          </a:p>
          <a:p>
            <a:pPr marL="971550" lvl="1" indent="-514350">
              <a:buFont typeface="+mj-lt"/>
              <a:buAutoNum type="romanLcPeriod"/>
            </a:pPr>
            <a:endParaRPr lang="fr-FR" dirty="0"/>
          </a:p>
        </p:txBody>
      </p:sp>
      <p:sp>
        <p:nvSpPr>
          <p:cNvPr id="4" name="Title 1"/>
          <p:cNvSpPr>
            <a:spLocks noGrp="1"/>
          </p:cNvSpPr>
          <p:nvPr>
            <p:ph type="title"/>
          </p:nvPr>
        </p:nvSpPr>
        <p:spPr>
          <a:xfrm>
            <a:off x="838200" y="365126"/>
            <a:ext cx="5188527" cy="840220"/>
          </a:xfrm>
        </p:spPr>
        <p:txBody>
          <a:bodyPr/>
          <a:lstStyle/>
          <a:p>
            <a:r>
              <a:rPr lang="fr-FR" b="1" dirty="0" smtClean="0">
                <a:ln>
                  <a:solidFill>
                    <a:schemeClr val="accent2"/>
                  </a:solidFill>
                </a:ln>
                <a:solidFill>
                  <a:sysClr val="windowText" lastClr="000000"/>
                </a:solidFill>
                <a:latin typeface="+mn-lt"/>
              </a:rPr>
              <a:t>Questions-réponse  </a:t>
            </a:r>
            <a:endParaRPr lang="fr-FR"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16068524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96314"/>
            <a:ext cx="10894255" cy="872832"/>
          </a:xfrm>
          <a:ln>
            <a:solidFill>
              <a:srgbClr val="FF0000"/>
            </a:solidFill>
          </a:ln>
        </p:spPr>
        <p:txBody>
          <a:bodyPr anchor="t">
            <a:noAutofit/>
          </a:bodyPr>
          <a:lstStyle/>
          <a:p>
            <a:pPr marL="228600" lvl="0" indent="-228600" algn="ctr">
              <a:spcBef>
                <a:spcPts val="1000"/>
              </a:spcBef>
            </a:pPr>
            <a:r>
              <a:rPr lang="fr-FR" sz="3000" b="1" dirty="0">
                <a:latin typeface="+mn-lt"/>
                <a:ea typeface="+mn-ea"/>
                <a:cs typeface="+mn-cs"/>
              </a:rPr>
              <a:t>Paquet essentiel d’interventions de santé sexuelle </a:t>
            </a:r>
            <a:r>
              <a:rPr lang="fr-FR" sz="3000" b="1" dirty="0" smtClean="0">
                <a:latin typeface="+mn-lt"/>
                <a:ea typeface="+mn-ea"/>
                <a:cs typeface="+mn-cs"/>
              </a:rPr>
              <a:t>et reproductive</a:t>
            </a:r>
            <a:r>
              <a:rPr lang="fr-FR" sz="3200" dirty="0">
                <a:latin typeface="+mn-lt"/>
                <a:ea typeface="+mn-ea"/>
                <a:cs typeface="+mn-cs"/>
              </a:rPr>
              <a:t/>
            </a:r>
            <a:br>
              <a:rPr lang="fr-FR" sz="3200" dirty="0">
                <a:latin typeface="+mn-lt"/>
                <a:ea typeface="+mn-ea"/>
                <a:cs typeface="+mn-cs"/>
              </a:rPr>
            </a:br>
            <a:r>
              <a:rPr lang="fr-FR" sz="3200" dirty="0" smtClean="0">
                <a:latin typeface="+mn-lt"/>
                <a:ea typeface="+mn-ea"/>
                <a:cs typeface="+mn-cs"/>
              </a:rPr>
              <a:t>selon la commission </a:t>
            </a:r>
            <a:r>
              <a:rPr lang="fr-FR" sz="3200" dirty="0" err="1" smtClean="0">
                <a:latin typeface="+mn-lt"/>
                <a:ea typeface="+mn-ea"/>
                <a:cs typeface="+mn-cs"/>
              </a:rPr>
              <a:t>Guttmacher</a:t>
            </a:r>
            <a:r>
              <a:rPr lang="fr-FR" sz="3200" dirty="0" smtClean="0">
                <a:latin typeface="+mn-lt"/>
                <a:ea typeface="+mn-ea"/>
                <a:cs typeface="+mn-cs"/>
              </a:rPr>
              <a:t>- Lancet (2018)</a:t>
            </a:r>
            <a:endParaRPr lang="fr-FR" sz="6600" dirty="0">
              <a:latin typeface="+mn-lt"/>
            </a:endParaRPr>
          </a:p>
        </p:txBody>
      </p:sp>
      <p:sp>
        <p:nvSpPr>
          <p:cNvPr id="3" name="Content Placeholder 2"/>
          <p:cNvSpPr>
            <a:spLocks noGrp="1"/>
          </p:cNvSpPr>
          <p:nvPr>
            <p:ph idx="1"/>
          </p:nvPr>
        </p:nvSpPr>
        <p:spPr>
          <a:xfrm>
            <a:off x="838200" y="1266092"/>
            <a:ext cx="11145982" cy="5245544"/>
          </a:xfrm>
        </p:spPr>
        <p:txBody>
          <a:bodyPr>
            <a:noAutofit/>
          </a:bodyPr>
          <a:lstStyle/>
          <a:p>
            <a:pPr marL="514350" indent="-514350">
              <a:buFont typeface="+mj-lt"/>
              <a:buAutoNum type="alphaLcPeriod"/>
            </a:pPr>
            <a:r>
              <a:rPr lang="fr-FR" sz="2200" b="0" i="0" dirty="0" smtClean="0">
                <a:effectLst/>
              </a:rPr>
              <a:t>Éducation complète à la sexualité.</a:t>
            </a:r>
          </a:p>
          <a:p>
            <a:pPr marL="514350" indent="-514350">
              <a:buFont typeface="+mj-lt"/>
              <a:buAutoNum type="alphaLcPeriod"/>
            </a:pPr>
            <a:r>
              <a:rPr lang="fr-FR" sz="2200" b="0" i="0" dirty="0" smtClean="0">
                <a:effectLst/>
              </a:rPr>
              <a:t>Conseil et services couvrant un éventail de </a:t>
            </a:r>
            <a:r>
              <a:rPr lang="fr-FR" sz="2200" b="0" i="0" dirty="0" smtClean="0">
                <a:solidFill>
                  <a:srgbClr val="FF0000"/>
                </a:solidFill>
                <a:effectLst/>
              </a:rPr>
              <a:t>contraceptifs modernes</a:t>
            </a:r>
            <a:r>
              <a:rPr lang="fr-FR" sz="2200" b="0" i="0" dirty="0" smtClean="0">
                <a:effectLst/>
              </a:rPr>
              <a:t>, avec nombre minimum et types de méthodes définis.</a:t>
            </a:r>
          </a:p>
          <a:p>
            <a:pPr marL="514350" indent="-514350">
              <a:buFont typeface="+mj-lt"/>
              <a:buAutoNum type="alphaLcPeriod"/>
            </a:pPr>
            <a:r>
              <a:rPr lang="fr-FR" sz="2200" b="0" i="0" dirty="0" smtClean="0">
                <a:effectLst/>
              </a:rPr>
              <a:t>Soins prénatals, d’accouchement et postnatals, interventions obstétricales et néonatales d’urgence comprises.</a:t>
            </a:r>
          </a:p>
          <a:p>
            <a:pPr marL="514350" indent="-514350">
              <a:buFont typeface="+mj-lt"/>
              <a:buAutoNum type="alphaLcPeriod"/>
            </a:pPr>
            <a:r>
              <a:rPr lang="fr-FR" sz="2200" dirty="0" smtClean="0"/>
              <a:t>Les </a:t>
            </a:r>
            <a:r>
              <a:rPr lang="fr-FR" sz="2200" dirty="0"/>
              <a:t>services et soins liés à</a:t>
            </a:r>
            <a:r>
              <a:rPr lang="fr-FR" sz="2200" dirty="0">
                <a:solidFill>
                  <a:srgbClr val="FF0000"/>
                </a:solidFill>
              </a:rPr>
              <a:t> l'avortement sans risques </a:t>
            </a:r>
            <a:r>
              <a:rPr lang="fr-FR" sz="2200" dirty="0"/>
              <a:t>et efficaces, dans les limites </a:t>
            </a:r>
            <a:r>
              <a:rPr lang="fr-FR" sz="2200" dirty="0" smtClean="0"/>
              <a:t>prévues par la loi.</a:t>
            </a:r>
            <a:endParaRPr lang="fr-FR" sz="2200" dirty="0"/>
          </a:p>
          <a:p>
            <a:pPr marL="514350" indent="-514350">
              <a:buFont typeface="+mj-lt"/>
              <a:buAutoNum type="alphaLcPeriod"/>
            </a:pPr>
            <a:r>
              <a:rPr lang="fr-FR" sz="2200" b="0" i="0" dirty="0" smtClean="0">
                <a:effectLst/>
              </a:rPr>
              <a:t>Prévention et traitement du </a:t>
            </a:r>
            <a:r>
              <a:rPr lang="fr-FR" sz="2200" b="0" i="0" dirty="0" smtClean="0">
                <a:solidFill>
                  <a:srgbClr val="FF0000"/>
                </a:solidFill>
                <a:effectLst/>
              </a:rPr>
              <a:t>VIH et autres infections </a:t>
            </a:r>
            <a:r>
              <a:rPr lang="fr-FR" sz="2200" b="0" i="0" dirty="0" smtClean="0">
                <a:effectLst/>
              </a:rPr>
              <a:t>sexuellement transmissibles.</a:t>
            </a:r>
          </a:p>
          <a:p>
            <a:pPr marL="514350" indent="-514350">
              <a:buFont typeface="+mj-lt"/>
              <a:buAutoNum type="alphaLcPeriod"/>
            </a:pPr>
            <a:r>
              <a:rPr lang="fr-FR" sz="2200" b="0" i="0" dirty="0" smtClean="0">
                <a:effectLst/>
              </a:rPr>
              <a:t>Prévention, dépistage, services immédiats et </a:t>
            </a:r>
            <a:r>
              <a:rPr lang="fr-FR" sz="2200" b="0" i="0" dirty="0" smtClean="0">
                <a:effectLst/>
              </a:rPr>
              <a:t>l’orientation </a:t>
            </a:r>
            <a:r>
              <a:rPr lang="fr-FR" sz="2200" b="0" i="0" dirty="0" smtClean="0">
                <a:effectLst/>
              </a:rPr>
              <a:t>des cas de violence sexuelle et autres </a:t>
            </a:r>
            <a:r>
              <a:rPr lang="fr-FR" sz="2200" b="0" i="0" dirty="0" smtClean="0">
                <a:solidFill>
                  <a:srgbClr val="FF0000"/>
                </a:solidFill>
                <a:effectLst/>
              </a:rPr>
              <a:t>violences basées</a:t>
            </a:r>
            <a:r>
              <a:rPr lang="fr-FR" sz="2200" dirty="0" smtClean="0">
                <a:solidFill>
                  <a:srgbClr val="FF0000"/>
                </a:solidFill>
              </a:rPr>
              <a:t> sur </a:t>
            </a:r>
            <a:r>
              <a:rPr lang="fr-FR" sz="2200" b="0" i="0" dirty="0" smtClean="0">
                <a:solidFill>
                  <a:srgbClr val="FF0000"/>
                </a:solidFill>
                <a:effectLst/>
              </a:rPr>
              <a:t>de genre.</a:t>
            </a:r>
          </a:p>
          <a:p>
            <a:pPr marL="514350" indent="-514350">
              <a:buFont typeface="+mj-lt"/>
              <a:buAutoNum type="alphaLcPeriod"/>
            </a:pPr>
            <a:r>
              <a:rPr lang="fr-FR" sz="2200" b="0" i="0" dirty="0" smtClean="0">
                <a:effectLst/>
              </a:rPr>
              <a:t>Prévention, dépistage et prise en charge des </a:t>
            </a:r>
            <a:r>
              <a:rPr lang="fr-FR" sz="2200" b="0" i="0" dirty="0" smtClean="0">
                <a:solidFill>
                  <a:srgbClr val="FF0000"/>
                </a:solidFill>
                <a:effectLst/>
              </a:rPr>
              <a:t>cancers de l’appareil reproducteur</a:t>
            </a:r>
            <a:r>
              <a:rPr lang="fr-FR" sz="2200" b="0" i="0" dirty="0" smtClean="0">
                <a:effectLst/>
              </a:rPr>
              <a:t>, en particulier le cancer du col de l’utérus.</a:t>
            </a:r>
          </a:p>
          <a:p>
            <a:pPr marL="514350" indent="-514350">
              <a:buFont typeface="+mj-lt"/>
              <a:buAutoNum type="alphaLcPeriod"/>
            </a:pPr>
            <a:r>
              <a:rPr lang="fr-FR" sz="2200" dirty="0"/>
              <a:t>La prévention, la prise en charge et le </a:t>
            </a:r>
            <a:r>
              <a:rPr lang="fr-FR" sz="2200" dirty="0">
                <a:solidFill>
                  <a:srgbClr val="FF0000"/>
                </a:solidFill>
              </a:rPr>
              <a:t>traitement de la </a:t>
            </a:r>
            <a:r>
              <a:rPr lang="fr-FR" sz="2200" dirty="0" smtClean="0">
                <a:solidFill>
                  <a:srgbClr val="FF0000"/>
                </a:solidFill>
              </a:rPr>
              <a:t>stérilité</a:t>
            </a:r>
            <a:r>
              <a:rPr lang="fr-FR" sz="2200" dirty="0" smtClean="0"/>
              <a:t>.</a:t>
            </a:r>
            <a:endParaRPr lang="fr-FR" sz="2200" b="0" i="0" dirty="0" smtClean="0">
              <a:effectLst/>
            </a:endParaRPr>
          </a:p>
          <a:p>
            <a:pPr marL="514350" indent="-514350">
              <a:buFont typeface="+mj-lt"/>
              <a:buAutoNum type="alphaLcPeriod"/>
            </a:pPr>
            <a:r>
              <a:rPr lang="fr-FR" sz="2200" b="0" i="0" dirty="0" smtClean="0">
                <a:effectLst/>
              </a:rPr>
              <a:t>Information, conseil et services de santé et bien-être sexuels. </a:t>
            </a:r>
          </a:p>
          <a:p>
            <a:endParaRPr lang="fr-FR" sz="2300" dirty="0"/>
          </a:p>
        </p:txBody>
      </p:sp>
    </p:spTree>
    <p:extLst>
      <p:ext uri="{BB962C8B-B14F-4D97-AF65-F5344CB8AC3E}">
        <p14:creationId xmlns:p14="http://schemas.microsoft.com/office/powerpoint/2010/main" val="29095756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894255" cy="774358"/>
          </a:xfrm>
          <a:ln>
            <a:solidFill>
              <a:srgbClr val="FF0000"/>
            </a:solidFill>
          </a:ln>
        </p:spPr>
        <p:txBody>
          <a:bodyPr anchor="t">
            <a:noAutofit/>
          </a:bodyPr>
          <a:lstStyle/>
          <a:p>
            <a:pPr algn="ctr"/>
            <a:r>
              <a:rPr lang="fr-FR" sz="4000" b="1" dirty="0" smtClean="0">
                <a:latin typeface="+mn-lt"/>
              </a:rPr>
              <a:t>La </a:t>
            </a:r>
            <a:r>
              <a:rPr lang="fr-FR" sz="4000" b="1" dirty="0">
                <a:solidFill>
                  <a:prstClr val="black"/>
                </a:solidFill>
                <a:latin typeface="+mn-lt"/>
                <a:ea typeface="Calibri" panose="020F0502020204030204" pitchFamily="34" charset="0"/>
                <a:cs typeface="Times New Roman" panose="02020603050405020304" pitchFamily="18" charset="0"/>
              </a:rPr>
              <a:t> santé </a:t>
            </a:r>
            <a:r>
              <a:rPr lang="fr-FR" sz="4000" b="1" dirty="0" smtClean="0">
                <a:latin typeface="+mn-lt"/>
              </a:rPr>
              <a:t> et les droits sexuels et reproductifs-SDSR</a:t>
            </a:r>
            <a:endParaRPr lang="fr-FR" sz="4000" b="1" dirty="0">
              <a:latin typeface="+mn-lt"/>
            </a:endParaRPr>
          </a:p>
        </p:txBody>
      </p:sp>
      <p:sp>
        <p:nvSpPr>
          <p:cNvPr id="3" name="Content Placeholder 2"/>
          <p:cNvSpPr>
            <a:spLocks noGrp="1"/>
          </p:cNvSpPr>
          <p:nvPr>
            <p:ph idx="1"/>
          </p:nvPr>
        </p:nvSpPr>
        <p:spPr>
          <a:xfrm>
            <a:off x="838200" y="1690688"/>
            <a:ext cx="10515600" cy="4486275"/>
          </a:xfrm>
        </p:spPr>
        <p:txBody>
          <a:bodyPr>
            <a:normAutofit fontScale="92500" lnSpcReduction="10000"/>
          </a:bodyPr>
          <a:lstStyle/>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La santé sexuelle et reproductive est un état de bien-être  physique, affectif, mental et social, concernant tous les aspects de la sexualité et de la reproduction, et pas seulement l’absence de maladie, de  dysfonctionnement ou d’infirmité. </a:t>
            </a:r>
          </a:p>
          <a:p>
            <a:pPr marL="514350" marR="0" indent="-514350">
              <a:lnSpc>
                <a:spcPct val="107000"/>
              </a:lnSpc>
              <a:spcBef>
                <a:spcPts val="0"/>
              </a:spcBef>
              <a:spcAft>
                <a:spcPts val="800"/>
              </a:spcAft>
              <a:buFont typeface="+mj-lt"/>
              <a:buAutoNum type="alphaLcPeriod"/>
            </a:pPr>
            <a:r>
              <a:rPr lang="fr-FR" dirty="0" smtClean="0">
                <a:effectLst/>
                <a:latin typeface="Calibri" panose="020F0502020204030204" pitchFamily="34" charset="0"/>
                <a:ea typeface="Calibri" panose="020F0502020204030204" pitchFamily="34" charset="0"/>
                <a:cs typeface="Times New Roman" panose="02020603050405020304" pitchFamily="18" charset="0"/>
              </a:rPr>
              <a:t>Ainsi, une approche positive de la sexualité et de la reproduction doit reconnaitre le rôle joué par les relations sexuelles source  de plaisir, la confiance et la communication dans la promotion de l’estime de soi et du bien-être général. </a:t>
            </a:r>
          </a:p>
          <a:p>
            <a:pPr marL="514350" marR="0" indent="-514350">
              <a:lnSpc>
                <a:spcPct val="107000"/>
              </a:lnSpc>
              <a:spcBef>
                <a:spcPts val="0"/>
              </a:spcBef>
              <a:spcAft>
                <a:spcPts val="800"/>
              </a:spcAft>
              <a:buFont typeface="+mj-lt"/>
              <a:buAutoNum type="alphaLcPeriod"/>
            </a:pP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Chaque personne a le droit de prendre les décisions qui concernent  son corps et d’accéder </a:t>
            </a:r>
            <a:r>
              <a:rPr lang="fr-FR" sz="2600" dirty="0">
                <a:solidFill>
                  <a:srgbClr val="FF0000"/>
                </a:solidFill>
              </a:rPr>
              <a:t>à</a:t>
            </a:r>
            <a:r>
              <a:rPr lang="fr-FR"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des services qui appuient ce droit. </a:t>
            </a:r>
            <a:endParaRPr lang="en-US"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8194387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685628" cy="802493"/>
          </a:xfrm>
          <a:ln>
            <a:solidFill>
              <a:srgbClr val="FF0000"/>
            </a:solidFill>
          </a:ln>
        </p:spPr>
        <p:txBody>
          <a:bodyPr anchor="t"/>
          <a:lstStyle/>
          <a:p>
            <a:r>
              <a:rPr lang="fr-FR" b="1" dirty="0" smtClean="0">
                <a:latin typeface="+mn-lt"/>
              </a:rPr>
              <a:t>Droits humains relatifs </a:t>
            </a:r>
            <a:r>
              <a:rPr lang="fr-FR" b="1" dirty="0">
                <a:solidFill>
                  <a:prstClr val="black"/>
                </a:solidFill>
                <a:latin typeface="Calibri" panose="020F0502020204030204"/>
              </a:rPr>
              <a:t>à</a:t>
            </a:r>
            <a:r>
              <a:rPr lang="fr-FR" b="1" dirty="0" smtClean="0">
                <a:latin typeface="+mn-lt"/>
              </a:rPr>
              <a:t> la SDSR</a:t>
            </a:r>
            <a:endParaRPr lang="fr-FR" b="1" dirty="0">
              <a:latin typeface="+mn-lt"/>
            </a:endParaRPr>
          </a:p>
        </p:txBody>
      </p:sp>
      <p:sp>
        <p:nvSpPr>
          <p:cNvPr id="3" name="Content Placeholder 2"/>
          <p:cNvSpPr>
            <a:spLocks noGrp="1"/>
          </p:cNvSpPr>
          <p:nvPr>
            <p:ph idx="1"/>
          </p:nvPr>
        </p:nvSpPr>
        <p:spPr>
          <a:xfrm>
            <a:off x="838200" y="1434905"/>
            <a:ext cx="10515600" cy="4937760"/>
          </a:xfrm>
        </p:spPr>
        <p:txBody>
          <a:bodyPr>
            <a:normAutofit fontScale="92500" lnSpcReduction="20000"/>
          </a:bodyPr>
          <a:lstStyle/>
          <a:p>
            <a:pPr>
              <a:buFont typeface="Wingdings" panose="05000000000000000000" pitchFamily="2" charset="2"/>
              <a:buChar char="ü"/>
            </a:pPr>
            <a:r>
              <a:rPr lang="fr-FR" i="0" dirty="0" smtClean="0">
                <a:effectLst/>
              </a:rPr>
              <a:t>bénéficier du respect de son intégrité corporelle, de sa vie privée et de son autonomie personnelle;</a:t>
            </a:r>
          </a:p>
          <a:p>
            <a:pPr>
              <a:buFont typeface="Wingdings" panose="05000000000000000000" pitchFamily="2" charset="2"/>
              <a:buChar char="ü"/>
            </a:pPr>
            <a:r>
              <a:rPr lang="fr-FR" i="0" dirty="0" smtClean="0">
                <a:effectLst/>
              </a:rPr>
              <a:t>définir librement sa propre sexualité, y compris son orientation sexuelle, son identité et son expression de genre;</a:t>
            </a:r>
          </a:p>
          <a:p>
            <a:pPr>
              <a:buFont typeface="Wingdings" panose="05000000000000000000" pitchFamily="2" charset="2"/>
              <a:buChar char="ü"/>
            </a:pPr>
            <a:r>
              <a:rPr lang="fr-FR" i="0" dirty="0" smtClean="0">
                <a:effectLst/>
              </a:rPr>
              <a:t>décider si et quand elle désire être sexuellement active;</a:t>
            </a:r>
          </a:p>
          <a:p>
            <a:pPr>
              <a:buFont typeface="Wingdings" panose="05000000000000000000" pitchFamily="2" charset="2"/>
              <a:buChar char="ü"/>
            </a:pPr>
            <a:r>
              <a:rPr lang="fr-FR" i="0" dirty="0" smtClean="0">
                <a:effectLst/>
              </a:rPr>
              <a:t>choisir son ou ses partenaires sexuels;</a:t>
            </a:r>
          </a:p>
          <a:p>
            <a:pPr>
              <a:buFont typeface="Wingdings" panose="05000000000000000000" pitchFamily="2" charset="2"/>
              <a:buChar char="ü"/>
            </a:pPr>
            <a:r>
              <a:rPr lang="fr-FR" i="0" dirty="0" smtClean="0">
                <a:effectLst/>
              </a:rPr>
              <a:t>jouir d’une expérience sexuelle sans risque et qui lui procure du plaisir;</a:t>
            </a:r>
          </a:p>
          <a:p>
            <a:pPr>
              <a:buFont typeface="Wingdings" panose="05000000000000000000" pitchFamily="2" charset="2"/>
              <a:buChar char="ü"/>
            </a:pPr>
            <a:r>
              <a:rPr lang="fr-FR" i="0" dirty="0" smtClean="0">
                <a:effectLst/>
              </a:rPr>
              <a:t>décider si, quand et avec qui se marier;</a:t>
            </a:r>
          </a:p>
          <a:p>
            <a:pPr>
              <a:buFont typeface="Wingdings" panose="05000000000000000000" pitchFamily="2" charset="2"/>
              <a:buChar char="ü"/>
            </a:pPr>
            <a:r>
              <a:rPr lang="fr-FR" i="0" dirty="0" smtClean="0">
                <a:effectLst/>
              </a:rPr>
              <a:t>décider si, quand et par quel moyen avoir un ou plusieurs enfants, et combien en avoir;</a:t>
            </a:r>
          </a:p>
          <a:p>
            <a:pPr>
              <a:buFont typeface="Wingdings" panose="05000000000000000000" pitchFamily="2" charset="2"/>
              <a:buChar char="ü"/>
            </a:pPr>
            <a:r>
              <a:rPr lang="fr-FR" i="0" dirty="0" smtClean="0">
                <a:effectLst/>
              </a:rPr>
              <a:t>avoir accès toute sa vie durant à l’information, aux ressources, aux services et à l’accompagnement nécessaires à la réalisation de tout ce qui précède, sans discrimination, contrainte, exploitation ni violence.</a:t>
            </a:r>
          </a:p>
          <a:p>
            <a:endParaRPr lang="fr-FR" dirty="0"/>
          </a:p>
        </p:txBody>
      </p:sp>
    </p:spTree>
    <p:extLst>
      <p:ext uri="{BB962C8B-B14F-4D97-AF65-F5344CB8AC3E}">
        <p14:creationId xmlns:p14="http://schemas.microsoft.com/office/powerpoint/2010/main" val="188550597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795782" cy="760289"/>
          </a:xfrm>
          <a:ln>
            <a:solidFill>
              <a:srgbClr val="FF0000"/>
            </a:solidFill>
          </a:ln>
        </p:spPr>
        <p:txBody>
          <a:bodyPr anchor="t">
            <a:noAutofit/>
          </a:bodyPr>
          <a:lstStyle/>
          <a:p>
            <a:pPr algn="ctr"/>
            <a:r>
              <a:rPr lang="fr-FR" sz="4000" b="1" dirty="0" smtClean="0">
                <a:latin typeface="+mn-lt"/>
              </a:rPr>
              <a:t>Considérations spéciales lors de la planification</a:t>
            </a:r>
            <a:endParaRPr lang="fr-FR" sz="4000" b="1" dirty="0">
              <a:latin typeface="+mn-lt"/>
            </a:endParaRPr>
          </a:p>
        </p:txBody>
      </p:sp>
      <p:sp>
        <p:nvSpPr>
          <p:cNvPr id="3" name="Content Placeholder 2"/>
          <p:cNvSpPr>
            <a:spLocks noGrp="1"/>
          </p:cNvSpPr>
          <p:nvPr>
            <p:ph idx="1"/>
          </p:nvPr>
        </p:nvSpPr>
        <p:spPr>
          <a:xfrm>
            <a:off x="838200" y="1491176"/>
            <a:ext cx="10515600" cy="4685787"/>
          </a:xfrm>
        </p:spPr>
        <p:txBody>
          <a:bodyPr>
            <a:normAutofit/>
          </a:bodyPr>
          <a:lstStyle/>
          <a:p>
            <a:pPr marL="0" indent="0">
              <a:buNone/>
            </a:pPr>
            <a:r>
              <a:rPr lang="fr-FR" sz="3200" b="1" dirty="0" smtClean="0"/>
              <a:t>Les défis des groupes vulnérables en situation humanitaire:</a:t>
            </a:r>
          </a:p>
          <a:p>
            <a:pPr marL="514350" indent="-514350">
              <a:buFont typeface="+mj-lt"/>
              <a:buAutoNum type="alphaLcPeriod"/>
            </a:pPr>
            <a:r>
              <a:rPr lang="fr-FR" b="1" dirty="0" smtClean="0"/>
              <a:t>Adolescent(e)s </a:t>
            </a:r>
            <a:r>
              <a:rPr lang="fr-FR" dirty="0" smtClean="0"/>
              <a:t>– </a:t>
            </a:r>
            <a:r>
              <a:rPr lang="fr-FR" sz="2400" dirty="0" smtClean="0"/>
              <a:t>risques de violence sexuelles, abus et exploitation, grossesses non-désirées, avortements </a:t>
            </a:r>
            <a:r>
              <a:rPr lang="fr-FR" sz="2400" dirty="0">
                <a:solidFill>
                  <a:prstClr val="black"/>
                </a:solidFill>
              </a:rPr>
              <a:t>à</a:t>
            </a:r>
            <a:r>
              <a:rPr lang="fr-FR" sz="2400" dirty="0" smtClean="0"/>
              <a:t> risque</a:t>
            </a:r>
            <a:r>
              <a:rPr lang="fr-FR" dirty="0" smtClean="0"/>
              <a:t>. </a:t>
            </a:r>
          </a:p>
          <a:p>
            <a:pPr marL="514350" indent="-514350">
              <a:buFont typeface="+mj-lt"/>
              <a:buAutoNum type="alphaLcPeriod"/>
            </a:pPr>
            <a:r>
              <a:rPr lang="fr-FR" b="1" dirty="0" smtClean="0"/>
              <a:t>Les professionnel(le)s du sexe- </a:t>
            </a:r>
            <a:r>
              <a:rPr lang="fr-FR" sz="2400" dirty="0" smtClean="0"/>
              <a:t>difficultés d’accès </a:t>
            </a:r>
            <a:r>
              <a:rPr lang="fr-FR" sz="2400" dirty="0">
                <a:solidFill>
                  <a:prstClr val="black"/>
                </a:solidFill>
              </a:rPr>
              <a:t>à</a:t>
            </a:r>
            <a:r>
              <a:rPr lang="fr-FR" sz="2400" dirty="0" smtClean="0"/>
              <a:t> la contraception, pratiques sexuelles sans risque, protection contre les </a:t>
            </a:r>
            <a:r>
              <a:rPr lang="fr-FR" sz="2400" dirty="0" err="1" smtClean="0"/>
              <a:t>ISTs</a:t>
            </a:r>
            <a:r>
              <a:rPr lang="fr-FR" sz="2400" dirty="0" smtClean="0"/>
              <a:t>/VIH/SIDA.</a:t>
            </a:r>
            <a:endParaRPr lang="fr-FR" dirty="0" smtClean="0"/>
          </a:p>
          <a:p>
            <a:pPr marL="514350" indent="-514350">
              <a:buFont typeface="+mj-lt"/>
              <a:buAutoNum type="alphaLcPeriod"/>
            </a:pPr>
            <a:r>
              <a:rPr lang="fr-FR" b="1" dirty="0" smtClean="0"/>
              <a:t>Personnes handicapées et les personnes </a:t>
            </a:r>
            <a:r>
              <a:rPr lang="fr-FR" b="1" dirty="0">
                <a:solidFill>
                  <a:prstClr val="black"/>
                </a:solidFill>
              </a:rPr>
              <a:t>à</a:t>
            </a:r>
            <a:r>
              <a:rPr lang="fr-FR" b="1" dirty="0" smtClean="0"/>
              <a:t> mobilité réduite </a:t>
            </a:r>
            <a:r>
              <a:rPr lang="fr-FR" dirty="0" smtClean="0"/>
              <a:t>–</a:t>
            </a:r>
            <a:r>
              <a:rPr lang="fr-FR" sz="2400" dirty="0" smtClean="0"/>
              <a:t> risque accru de violences sexuelles, accès </a:t>
            </a:r>
            <a:r>
              <a:rPr lang="fr-FR" sz="2400" dirty="0">
                <a:solidFill>
                  <a:prstClr val="black"/>
                </a:solidFill>
              </a:rPr>
              <a:t>à</a:t>
            </a:r>
            <a:r>
              <a:rPr lang="fr-FR" sz="2400" dirty="0" smtClean="0"/>
              <a:t> la contraception. </a:t>
            </a:r>
          </a:p>
          <a:p>
            <a:pPr marL="514350" indent="-514350">
              <a:buFont typeface="+mj-lt"/>
              <a:buAutoNum type="alphaLcPeriod"/>
            </a:pPr>
            <a:r>
              <a:rPr lang="en-US" b="1" i="0" dirty="0" smtClean="0">
                <a:solidFill>
                  <a:srgbClr val="3C3C3C"/>
                </a:solidFill>
                <a:effectLst/>
              </a:rPr>
              <a:t>LGB</a:t>
            </a:r>
            <a:r>
              <a:rPr lang="en-US" b="1" i="0" dirty="0" smtClean="0">
                <a:solidFill>
                  <a:srgbClr val="303030"/>
                </a:solidFill>
                <a:effectLst/>
              </a:rPr>
              <a:t>TI</a:t>
            </a:r>
            <a:r>
              <a:rPr lang="en-US" b="1" i="0" dirty="0" smtClean="0">
                <a:solidFill>
                  <a:srgbClr val="242424"/>
                </a:solidFill>
                <a:effectLst/>
              </a:rPr>
              <a:t>Q </a:t>
            </a:r>
            <a:r>
              <a:rPr lang="en-US" i="0" dirty="0" smtClean="0">
                <a:solidFill>
                  <a:srgbClr val="242424"/>
                </a:solidFill>
                <a:effectLst/>
              </a:rPr>
              <a:t>(</a:t>
            </a:r>
            <a:r>
              <a:rPr lang="fr-FR" i="0" dirty="0" smtClean="0">
                <a:solidFill>
                  <a:srgbClr val="242424"/>
                </a:solidFill>
                <a:effectLst/>
              </a:rPr>
              <a:t>Lesbien, gay, transgenre, </a:t>
            </a:r>
            <a:r>
              <a:rPr lang="fr-FR" i="0" dirty="0" err="1" smtClean="0">
                <a:solidFill>
                  <a:srgbClr val="242424"/>
                </a:solidFill>
                <a:effectLst/>
              </a:rPr>
              <a:t>intersexe</a:t>
            </a:r>
            <a:r>
              <a:rPr lang="fr-FR" i="0" dirty="0" smtClean="0">
                <a:solidFill>
                  <a:srgbClr val="242424"/>
                </a:solidFill>
                <a:effectLst/>
              </a:rPr>
              <a:t>, </a:t>
            </a:r>
            <a:r>
              <a:rPr lang="fr-FR" i="0" dirty="0" err="1" smtClean="0">
                <a:solidFill>
                  <a:srgbClr val="242424"/>
                </a:solidFill>
                <a:effectLst/>
              </a:rPr>
              <a:t>queer</a:t>
            </a:r>
            <a:r>
              <a:rPr lang="fr-FR" i="0" dirty="0" smtClean="0">
                <a:solidFill>
                  <a:srgbClr val="242424"/>
                </a:solidFill>
                <a:effectLst/>
              </a:rPr>
              <a:t>)- </a:t>
            </a:r>
            <a:r>
              <a:rPr lang="fr-FR" sz="2400" b="0" i="0" dirty="0" smtClean="0">
                <a:solidFill>
                  <a:srgbClr val="242424"/>
                </a:solidFill>
                <a:effectLst/>
              </a:rPr>
              <a:t>existence des lois, comportements et pratiques discriminatives.</a:t>
            </a:r>
            <a:r>
              <a:rPr lang="fr-FR" b="0" i="0" dirty="0" smtClean="0">
                <a:solidFill>
                  <a:srgbClr val="242424"/>
                </a:solidFill>
                <a:effectLst/>
              </a:rPr>
              <a:t> </a:t>
            </a:r>
            <a:r>
              <a:rPr lang="fr-FR" b="0" i="0" dirty="0" smtClean="0">
                <a:solidFill>
                  <a:srgbClr val="242424"/>
                </a:solidFill>
                <a:effectLst/>
                <a:latin typeface="Arial" panose="020B0604020202020204" pitchFamily="34" charset="0"/>
              </a:rPr>
              <a:t>  </a:t>
            </a:r>
            <a:endParaRPr lang="fr-FR" dirty="0"/>
          </a:p>
        </p:txBody>
      </p:sp>
    </p:spTree>
    <p:extLst>
      <p:ext uri="{BB962C8B-B14F-4D97-AF65-F5344CB8AC3E}">
        <p14:creationId xmlns:p14="http://schemas.microsoft.com/office/powerpoint/2010/main" val="18266181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10022058" cy="718087"/>
          </a:xfrm>
          <a:ln>
            <a:solidFill>
              <a:srgbClr val="FF0000"/>
            </a:solidFill>
          </a:ln>
        </p:spPr>
        <p:txBody>
          <a:bodyPr anchor="t">
            <a:normAutofit fontScale="90000"/>
          </a:bodyPr>
          <a:lstStyle/>
          <a:p>
            <a:r>
              <a:rPr lang="fr-FR" b="1" dirty="0" smtClean="0">
                <a:latin typeface="+mn-lt"/>
              </a:rPr>
              <a:t>Les éléments prérequis de la programmation</a:t>
            </a:r>
            <a:endParaRPr lang="fr-FR" b="1" dirty="0">
              <a:latin typeface="+mn-lt"/>
            </a:endParaRPr>
          </a:p>
        </p:txBody>
      </p:sp>
      <p:sp>
        <p:nvSpPr>
          <p:cNvPr id="3" name="Content Placeholder 2"/>
          <p:cNvSpPr>
            <a:spLocks noGrp="1"/>
          </p:cNvSpPr>
          <p:nvPr>
            <p:ph idx="1"/>
          </p:nvPr>
        </p:nvSpPr>
        <p:spPr>
          <a:xfrm>
            <a:off x="838200" y="1280160"/>
            <a:ext cx="10515600" cy="4896803"/>
          </a:xfrm>
        </p:spPr>
        <p:txBody>
          <a:bodyPr>
            <a:normAutofit fontScale="92500" lnSpcReduction="20000"/>
          </a:bodyPr>
          <a:lstStyle/>
          <a:p>
            <a:pPr marL="0" indent="0">
              <a:buNone/>
            </a:pPr>
            <a:r>
              <a:rPr lang="fr-FR" sz="3000" dirty="0" smtClean="0"/>
              <a:t>A prévoir: </a:t>
            </a:r>
          </a:p>
          <a:p>
            <a:pPr marL="571500" lvl="0" indent="-571500">
              <a:buFont typeface="+mj-lt"/>
              <a:buAutoNum type="romanLcPeriod"/>
            </a:pPr>
            <a:r>
              <a:rPr lang="fr-FR" sz="2600" dirty="0" smtClean="0">
                <a:solidFill>
                  <a:srgbClr val="FF0000"/>
                </a:solidFill>
              </a:rPr>
              <a:t>L’approche multisectorielle </a:t>
            </a:r>
            <a:r>
              <a:rPr lang="fr-FR" sz="2600" dirty="0" smtClean="0"/>
              <a:t>et </a:t>
            </a:r>
            <a:r>
              <a:rPr lang="fr-FR" sz="2600" dirty="0" smtClean="0">
                <a:solidFill>
                  <a:prstClr val="black"/>
                </a:solidFill>
              </a:rPr>
              <a:t>la </a:t>
            </a:r>
            <a:r>
              <a:rPr lang="fr-FR" sz="2600" dirty="0">
                <a:solidFill>
                  <a:prstClr val="black"/>
                </a:solidFill>
              </a:rPr>
              <a:t>coordination efficace</a:t>
            </a:r>
            <a:r>
              <a:rPr lang="fr-FR" sz="2600" dirty="0" smtClean="0">
                <a:solidFill>
                  <a:prstClr val="black"/>
                </a:solidFill>
              </a:rPr>
              <a:t>.</a:t>
            </a:r>
            <a:endParaRPr lang="fr-FR" sz="2600" dirty="0" smtClean="0"/>
          </a:p>
          <a:p>
            <a:pPr marL="571500" indent="-571500">
              <a:buFont typeface="+mj-lt"/>
              <a:buAutoNum type="romanLcPeriod"/>
            </a:pPr>
            <a:r>
              <a:rPr lang="fr-FR" sz="2600" dirty="0" smtClean="0"/>
              <a:t>La </a:t>
            </a:r>
            <a:r>
              <a:rPr lang="fr-FR" sz="2600" dirty="0" smtClean="0">
                <a:solidFill>
                  <a:srgbClr val="FF0000"/>
                </a:solidFill>
              </a:rPr>
              <a:t>communication entre les décideurs </a:t>
            </a:r>
            <a:r>
              <a:rPr lang="fr-FR" sz="2600" dirty="0" smtClean="0"/>
              <a:t>(notamment les gouvernements nationaux) et les partenaires opérationnels</a:t>
            </a:r>
            <a:r>
              <a:rPr lang="fr-FR" sz="2600" dirty="0"/>
              <a:t>.</a:t>
            </a:r>
            <a:endParaRPr lang="fr-FR" sz="2600" dirty="0" smtClean="0"/>
          </a:p>
          <a:p>
            <a:pPr marL="571500" indent="-571500">
              <a:buFont typeface="+mj-lt"/>
              <a:buAutoNum type="romanLcPeriod"/>
            </a:pPr>
            <a:r>
              <a:rPr lang="fr-FR" sz="2600" dirty="0" smtClean="0"/>
              <a:t>Le choix de sites adaptés </a:t>
            </a:r>
          </a:p>
          <a:p>
            <a:pPr marL="571500" indent="-571500">
              <a:buFont typeface="+mj-lt"/>
              <a:buAutoNum type="romanLcPeriod"/>
            </a:pPr>
            <a:r>
              <a:rPr lang="fr-FR" sz="2600" dirty="0" smtClean="0"/>
              <a:t>Les mécanismes </a:t>
            </a:r>
            <a:r>
              <a:rPr lang="fr-FR" sz="2600" dirty="0"/>
              <a:t>de </a:t>
            </a:r>
            <a:r>
              <a:rPr lang="fr-FR" sz="2600" dirty="0">
                <a:solidFill>
                  <a:srgbClr val="FF0000"/>
                </a:solidFill>
              </a:rPr>
              <a:t>financement</a:t>
            </a:r>
            <a:r>
              <a:rPr lang="fr-FR" sz="2600" dirty="0"/>
              <a:t> à long </a:t>
            </a:r>
            <a:r>
              <a:rPr lang="fr-FR" sz="2600" dirty="0" smtClean="0"/>
              <a:t>terme.</a:t>
            </a:r>
            <a:endParaRPr lang="fr-FR" sz="2600" dirty="0"/>
          </a:p>
          <a:p>
            <a:pPr marL="571500" indent="-571500">
              <a:buFont typeface="+mj-lt"/>
              <a:buAutoNum type="romanLcPeriod"/>
            </a:pPr>
            <a:r>
              <a:rPr lang="fr-FR" sz="2600" dirty="0" smtClean="0"/>
              <a:t>Garantir la disponibilité </a:t>
            </a:r>
            <a:r>
              <a:rPr lang="fr-FR" sz="2600" dirty="0"/>
              <a:t>de </a:t>
            </a:r>
            <a:r>
              <a:rPr lang="fr-FR" sz="2600" dirty="0" smtClean="0"/>
              <a:t>fournitures- une bonne </a:t>
            </a:r>
            <a:r>
              <a:rPr lang="fr-FR" sz="2600" dirty="0" smtClean="0">
                <a:solidFill>
                  <a:srgbClr val="FF0000"/>
                </a:solidFill>
              </a:rPr>
              <a:t>gestion de la chaîne d’approvisionnement.</a:t>
            </a:r>
            <a:r>
              <a:rPr lang="fr-FR" sz="2600" dirty="0">
                <a:solidFill>
                  <a:srgbClr val="FF0000"/>
                </a:solidFill>
              </a:rPr>
              <a:t> </a:t>
            </a:r>
          </a:p>
          <a:p>
            <a:pPr marL="571500" indent="-571500">
              <a:buFont typeface="+mj-lt"/>
              <a:buAutoNum type="romanLcPeriod"/>
            </a:pPr>
            <a:r>
              <a:rPr lang="fr-FR" sz="2600" dirty="0" smtClean="0"/>
              <a:t>La préparation du personnel- la gestion des </a:t>
            </a:r>
            <a:r>
              <a:rPr lang="fr-FR" sz="2600" dirty="0" smtClean="0">
                <a:solidFill>
                  <a:srgbClr val="FF0000"/>
                </a:solidFill>
              </a:rPr>
              <a:t>ressources humaines</a:t>
            </a:r>
            <a:r>
              <a:rPr lang="fr-FR" sz="2600" dirty="0" smtClean="0"/>
              <a:t>.</a:t>
            </a:r>
          </a:p>
          <a:p>
            <a:pPr marL="571500" indent="-571500">
              <a:buFont typeface="+mj-lt"/>
              <a:buAutoNum type="romanLcPeriod"/>
            </a:pPr>
            <a:r>
              <a:rPr lang="fr-FR" sz="2600" dirty="0" smtClean="0"/>
              <a:t>Le </a:t>
            </a:r>
            <a:r>
              <a:rPr lang="fr-FR" sz="2600" dirty="0" smtClean="0">
                <a:solidFill>
                  <a:srgbClr val="FF0000"/>
                </a:solidFill>
              </a:rPr>
              <a:t>suivi et l’évaluation</a:t>
            </a:r>
            <a:r>
              <a:rPr lang="fr-FR" sz="2600" dirty="0" smtClean="0"/>
              <a:t>.</a:t>
            </a:r>
          </a:p>
          <a:p>
            <a:pPr marL="571500" indent="-571500">
              <a:buFont typeface="+mj-lt"/>
              <a:buAutoNum type="romanLcPeriod"/>
            </a:pPr>
            <a:r>
              <a:rPr lang="fr-FR" sz="2600" dirty="0" smtClean="0"/>
              <a:t>Le système de </a:t>
            </a:r>
            <a:r>
              <a:rPr lang="fr-FR" sz="2600" dirty="0" smtClean="0">
                <a:solidFill>
                  <a:srgbClr val="FF0000"/>
                </a:solidFill>
              </a:rPr>
              <a:t>partage d’informations, </a:t>
            </a:r>
            <a:r>
              <a:rPr lang="fr-FR" sz="2600" dirty="0" smtClean="0"/>
              <a:t>de commentaires et </a:t>
            </a:r>
            <a:r>
              <a:rPr lang="fr-FR" sz="2600" dirty="0"/>
              <a:t>de </a:t>
            </a:r>
            <a:r>
              <a:rPr lang="fr-FR" sz="2600" dirty="0" smtClean="0"/>
              <a:t>redevabilité </a:t>
            </a:r>
            <a:r>
              <a:rPr lang="fr-FR" sz="2600" dirty="0"/>
              <a:t>à l’égard de la communauté touchée</a:t>
            </a:r>
          </a:p>
          <a:p>
            <a:pPr marL="571500" indent="-571500">
              <a:buFont typeface="+mj-lt"/>
              <a:buAutoNum type="romanLcPeriod"/>
            </a:pPr>
            <a:r>
              <a:rPr lang="fr-FR" sz="2600" dirty="0" smtClean="0"/>
              <a:t>La planification d’une </a:t>
            </a:r>
            <a:r>
              <a:rPr lang="fr-FR" sz="2600" dirty="0" smtClean="0">
                <a:solidFill>
                  <a:srgbClr val="FF0000"/>
                </a:solidFill>
              </a:rPr>
              <a:t>stratégie de sortie pour les partenaires </a:t>
            </a:r>
            <a:r>
              <a:rPr lang="fr-FR" sz="2600" dirty="0">
                <a:solidFill>
                  <a:srgbClr val="FF0000"/>
                </a:solidFill>
              </a:rPr>
              <a:t>humanitaires. </a:t>
            </a:r>
            <a:endParaRPr lang="fr-FR" sz="2600" dirty="0" smtClean="0">
              <a:solidFill>
                <a:srgbClr val="FF0000"/>
              </a:solidFill>
            </a:endParaRPr>
          </a:p>
          <a:p>
            <a:endParaRPr lang="fr-FR" dirty="0">
              <a:solidFill>
                <a:srgbClr val="FF0000"/>
              </a:solidFill>
            </a:endParaRPr>
          </a:p>
        </p:txBody>
      </p:sp>
      <p:sp>
        <p:nvSpPr>
          <p:cNvPr id="4" name="Rectangle 3"/>
          <p:cNvSpPr/>
          <p:nvPr/>
        </p:nvSpPr>
        <p:spPr>
          <a:xfrm>
            <a:off x="1787236" y="6096000"/>
            <a:ext cx="8894619" cy="5818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2000" b="1" dirty="0">
                <a:solidFill>
                  <a:srgbClr val="4C4C4C"/>
                </a:solidFill>
              </a:rPr>
              <a:t>il faut impliquer la </a:t>
            </a:r>
            <a:r>
              <a:rPr lang="fr-FR" sz="2000" b="1" dirty="0" smtClean="0">
                <a:solidFill>
                  <a:srgbClr val="4C4C4C"/>
                </a:solidFill>
              </a:rPr>
              <a:t>communauté </a:t>
            </a:r>
            <a:r>
              <a:rPr lang="fr-FR" sz="2000" b="1" dirty="0">
                <a:solidFill>
                  <a:srgbClr val="4C4C4C"/>
                </a:solidFill>
              </a:rPr>
              <a:t>dans toutes les phases de création </a:t>
            </a:r>
            <a:r>
              <a:rPr lang="fr-FR" sz="2000" b="1" dirty="0" smtClean="0">
                <a:solidFill>
                  <a:srgbClr val="4C4C4C"/>
                </a:solidFill>
              </a:rPr>
              <a:t>de ces services</a:t>
            </a:r>
            <a:endParaRPr lang="fr-FR" sz="2000" b="1" dirty="0"/>
          </a:p>
        </p:txBody>
      </p:sp>
    </p:spTree>
    <p:extLst>
      <p:ext uri="{BB962C8B-B14F-4D97-AF65-F5344CB8AC3E}">
        <p14:creationId xmlns:p14="http://schemas.microsoft.com/office/powerpoint/2010/main" val="1556055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U-Turn Arrow 15"/>
          <p:cNvSpPr/>
          <p:nvPr/>
        </p:nvSpPr>
        <p:spPr bwMode="auto">
          <a:xfrm flipH="1">
            <a:off x="4993339" y="5373216"/>
            <a:ext cx="4720572" cy="484738"/>
          </a:xfrm>
          <a:prstGeom prst="uturnArrow">
            <a:avLst>
              <a:gd name="adj1" fmla="val 25000"/>
              <a:gd name="adj2" fmla="val 25000"/>
              <a:gd name="adj3" fmla="val 18915"/>
              <a:gd name="adj4" fmla="val 43750"/>
              <a:gd name="adj5" fmla="val 75000"/>
            </a:avLst>
          </a:prstGeom>
          <a:solidFill>
            <a:srgbClr val="0000FF"/>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sp>
        <p:nvSpPr>
          <p:cNvPr id="18" name="U-Turn Arrow 17"/>
          <p:cNvSpPr/>
          <p:nvPr/>
        </p:nvSpPr>
        <p:spPr bwMode="auto">
          <a:xfrm flipH="1">
            <a:off x="4544419" y="5373216"/>
            <a:ext cx="3567804" cy="481728"/>
          </a:xfrm>
          <a:prstGeom prst="utur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sp>
        <p:nvSpPr>
          <p:cNvPr id="8194" name="Rectangle 2"/>
          <p:cNvSpPr>
            <a:spLocks noGrp="1" noChangeArrowheads="1"/>
          </p:cNvSpPr>
          <p:nvPr>
            <p:ph type="title"/>
          </p:nvPr>
        </p:nvSpPr>
        <p:spPr>
          <a:xfrm>
            <a:off x="2699154" y="185755"/>
            <a:ext cx="7258334" cy="861350"/>
          </a:xfrm>
          <a:ln>
            <a:solidFill>
              <a:srgbClr val="FF0000"/>
            </a:solidFill>
          </a:ln>
        </p:spPr>
        <p:txBody>
          <a:bodyPr anchor="t">
            <a:noAutofit/>
          </a:bodyPr>
          <a:lstStyle/>
          <a:p>
            <a:pPr eaLnBrk="1" hangingPunct="1"/>
            <a:r>
              <a:rPr lang="fr-FR" sz="2800" b="1" dirty="0">
                <a:latin typeface="+mn-lt"/>
              </a:rPr>
              <a:t>Mettre en place des services </a:t>
            </a:r>
            <a:r>
              <a:rPr lang="fr-FR" sz="2800" b="1" dirty="0" smtClean="0">
                <a:latin typeface="+mn-lt"/>
              </a:rPr>
              <a:t>complets</a:t>
            </a:r>
            <a:r>
              <a:rPr lang="fr-FR" sz="2800" dirty="0">
                <a:latin typeface="+mn-lt"/>
              </a:rPr>
              <a:t/>
            </a:r>
            <a:br>
              <a:rPr lang="fr-FR" sz="2800" dirty="0">
                <a:latin typeface="+mn-lt"/>
              </a:rPr>
            </a:br>
            <a:r>
              <a:rPr lang="fr-FR" sz="2800" i="1" dirty="0">
                <a:latin typeface="+mn-lt"/>
              </a:rPr>
              <a:t>dès que la situation le permet</a:t>
            </a:r>
          </a:p>
        </p:txBody>
      </p:sp>
      <p:sp>
        <p:nvSpPr>
          <p:cNvPr id="8195" name="Rectangle 3"/>
          <p:cNvSpPr>
            <a:spLocks noChangeArrowheads="1"/>
          </p:cNvSpPr>
          <p:nvPr/>
        </p:nvSpPr>
        <p:spPr bwMode="auto">
          <a:xfrm>
            <a:off x="3681392" y="1882498"/>
            <a:ext cx="5029200" cy="609600"/>
          </a:xfrm>
          <a:prstGeom prst="rect">
            <a:avLst/>
          </a:prstGeom>
          <a:solidFill>
            <a:srgbClr val="00CC00"/>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6" name="AutoShape 4"/>
          <p:cNvSpPr>
            <a:spLocks noChangeArrowheads="1"/>
          </p:cNvSpPr>
          <p:nvPr/>
        </p:nvSpPr>
        <p:spPr bwMode="auto">
          <a:xfrm>
            <a:off x="3989402" y="1869282"/>
            <a:ext cx="823913" cy="485775"/>
          </a:xfrm>
          <a:prstGeom prst="rightArrow">
            <a:avLst>
              <a:gd name="adj1" fmla="val 50000"/>
              <a:gd name="adj2" fmla="val 42402"/>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7" name="AutoShape 5"/>
          <p:cNvSpPr>
            <a:spLocks noChangeArrowheads="1"/>
          </p:cNvSpPr>
          <p:nvPr/>
        </p:nvSpPr>
        <p:spPr bwMode="auto">
          <a:xfrm>
            <a:off x="5199664" y="1897856"/>
            <a:ext cx="838200" cy="457200"/>
          </a:xfrm>
          <a:prstGeom prst="rightArrow">
            <a:avLst>
              <a:gd name="adj1" fmla="val 50000"/>
              <a:gd name="adj2" fmla="val 45833"/>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8" name="AutoShape 6"/>
          <p:cNvSpPr>
            <a:spLocks noChangeArrowheads="1"/>
          </p:cNvSpPr>
          <p:nvPr/>
        </p:nvSpPr>
        <p:spPr bwMode="auto">
          <a:xfrm>
            <a:off x="6331974" y="1897856"/>
            <a:ext cx="914400" cy="457200"/>
          </a:xfrm>
          <a:prstGeom prst="rightArrow">
            <a:avLst>
              <a:gd name="adj1" fmla="val 50000"/>
              <a:gd name="adj2" fmla="val 50000"/>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199" name="AutoShape 7"/>
          <p:cNvSpPr>
            <a:spLocks noChangeArrowheads="1"/>
          </p:cNvSpPr>
          <p:nvPr/>
        </p:nvSpPr>
        <p:spPr bwMode="auto">
          <a:xfrm>
            <a:off x="7528084" y="1897856"/>
            <a:ext cx="1066800" cy="457200"/>
          </a:xfrm>
          <a:prstGeom prst="rightArrow">
            <a:avLst>
              <a:gd name="adj1" fmla="val 50000"/>
              <a:gd name="adj2" fmla="val 58333"/>
            </a:avLst>
          </a:prstGeom>
          <a:solidFill>
            <a:srgbClr val="0000FF"/>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fr-FR" sz="2400" dirty="0">
              <a:solidFill>
                <a:srgbClr val="16246D"/>
              </a:solidFill>
              <a:latin typeface="Arial" charset="0"/>
              <a:ea typeface="MS PGothic" pitchFamily="34" charset="-128"/>
            </a:endParaRPr>
          </a:p>
        </p:txBody>
      </p:sp>
      <p:sp>
        <p:nvSpPr>
          <p:cNvPr id="8200" name="Text Box 8"/>
          <p:cNvSpPr txBox="1">
            <a:spLocks noChangeArrowheads="1"/>
          </p:cNvSpPr>
          <p:nvPr/>
        </p:nvSpPr>
        <p:spPr bwMode="auto">
          <a:xfrm>
            <a:off x="1828800" y="1114427"/>
            <a:ext cx="2160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b="1" dirty="0">
                <a:solidFill>
                  <a:srgbClr val="16246D"/>
                </a:solidFill>
                <a:latin typeface="Calibri"/>
              </a:rPr>
              <a:t>Début Urgence</a:t>
            </a:r>
          </a:p>
        </p:txBody>
      </p:sp>
      <p:sp>
        <p:nvSpPr>
          <p:cNvPr id="8201" name="Text Box 9"/>
          <p:cNvSpPr txBox="1">
            <a:spLocks noChangeArrowheads="1"/>
          </p:cNvSpPr>
          <p:nvPr/>
        </p:nvSpPr>
        <p:spPr bwMode="auto">
          <a:xfrm>
            <a:off x="7392144" y="1114427"/>
            <a:ext cx="31072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b="1" dirty="0">
                <a:solidFill>
                  <a:srgbClr val="16246D"/>
                </a:solidFill>
                <a:latin typeface="Calibri"/>
              </a:rPr>
              <a:t>Période Post-urgence</a:t>
            </a:r>
          </a:p>
        </p:txBody>
      </p:sp>
      <p:sp>
        <p:nvSpPr>
          <p:cNvPr id="8202" name="Text Box 10"/>
          <p:cNvSpPr txBox="1">
            <a:spLocks noChangeArrowheads="1"/>
          </p:cNvSpPr>
          <p:nvPr/>
        </p:nvSpPr>
        <p:spPr bwMode="auto">
          <a:xfrm flipV="1">
            <a:off x="1752600" y="2736850"/>
            <a:ext cx="381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endParaRPr lang="fr-FR" sz="1800" dirty="0">
              <a:solidFill>
                <a:srgbClr val="16246D"/>
              </a:solidFill>
              <a:latin typeface="Tahoma" pitchFamily="34" charset="0"/>
            </a:endParaRPr>
          </a:p>
        </p:txBody>
      </p:sp>
      <p:sp>
        <p:nvSpPr>
          <p:cNvPr id="8203" name="Text Box 12"/>
          <p:cNvSpPr txBox="1">
            <a:spLocks noChangeArrowheads="1"/>
          </p:cNvSpPr>
          <p:nvPr/>
        </p:nvSpPr>
        <p:spPr bwMode="auto">
          <a:xfrm>
            <a:off x="4023864" y="5688807"/>
            <a:ext cx="1524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Arrêt des services essentiels</a:t>
            </a:r>
          </a:p>
        </p:txBody>
      </p:sp>
      <p:sp>
        <p:nvSpPr>
          <p:cNvPr id="8204" name="Text Box 13"/>
          <p:cNvSpPr txBox="1">
            <a:spLocks noChangeArrowheads="1"/>
          </p:cNvSpPr>
          <p:nvPr/>
        </p:nvSpPr>
        <p:spPr bwMode="auto">
          <a:xfrm>
            <a:off x="5537944" y="5761037"/>
            <a:ext cx="18542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prstClr val="black"/>
                </a:solidFill>
                <a:latin typeface="Trebuchet MS" pitchFamily="34" charset="0"/>
              </a:rPr>
              <a:t>Restauration</a:t>
            </a:r>
            <a:r>
              <a:rPr lang="fr-FR" sz="2200" b="1" dirty="0">
                <a:solidFill>
                  <a:srgbClr val="16246D"/>
                </a:solidFill>
                <a:latin typeface="Trebuchet MS" pitchFamily="34" charset="0"/>
              </a:rPr>
              <a:t> des services essentiels</a:t>
            </a:r>
          </a:p>
        </p:txBody>
      </p:sp>
      <p:sp>
        <p:nvSpPr>
          <p:cNvPr id="8205" name="Text Box 14"/>
          <p:cNvSpPr txBox="1">
            <a:spLocks noChangeArrowheads="1"/>
          </p:cNvSpPr>
          <p:nvPr/>
        </p:nvSpPr>
        <p:spPr bwMode="auto">
          <a:xfrm>
            <a:off x="7464152" y="5899920"/>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Stabilité relative </a:t>
            </a:r>
          </a:p>
        </p:txBody>
      </p:sp>
      <p:sp>
        <p:nvSpPr>
          <p:cNvPr id="8206" name="Text Box 15"/>
          <p:cNvSpPr txBox="1">
            <a:spLocks noChangeArrowheads="1"/>
          </p:cNvSpPr>
          <p:nvPr/>
        </p:nvSpPr>
        <p:spPr bwMode="auto">
          <a:xfrm>
            <a:off x="8917423" y="5857955"/>
            <a:ext cx="175057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fontAlgn="base">
              <a:spcBef>
                <a:spcPct val="50000"/>
              </a:spcBef>
              <a:spcAft>
                <a:spcPct val="0"/>
              </a:spcAft>
            </a:pPr>
            <a:r>
              <a:rPr lang="fr-FR" sz="2200" b="1" dirty="0">
                <a:solidFill>
                  <a:srgbClr val="16246D"/>
                </a:solidFill>
                <a:latin typeface="Trebuchet MS" pitchFamily="34" charset="0"/>
              </a:rPr>
              <a:t>Retour à la normale</a:t>
            </a:r>
          </a:p>
        </p:txBody>
      </p:sp>
      <p:sp>
        <p:nvSpPr>
          <p:cNvPr id="8207" name="Oval 18"/>
          <p:cNvSpPr>
            <a:spLocks noChangeArrowheads="1"/>
          </p:cNvSpPr>
          <p:nvPr/>
        </p:nvSpPr>
        <p:spPr bwMode="auto">
          <a:xfrm>
            <a:off x="1574760" y="1555826"/>
            <a:ext cx="2057400" cy="1081087"/>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9525">
            <a:solidFill>
              <a:schemeClr val="tx1"/>
            </a:solidFill>
            <a:miter lim="800000"/>
            <a:headEnd/>
            <a:tailEnd/>
          </a:ln>
        </p:spPr>
        <p:txBody>
          <a:bodyPr wrap="none" anchor="b" anchorCtr="0"/>
          <a:lstStyle/>
          <a:p>
            <a:pPr algn="ctr" fontAlgn="base">
              <a:spcBef>
                <a:spcPct val="0"/>
              </a:spcBef>
              <a:spcAft>
                <a:spcPct val="0"/>
              </a:spcAft>
            </a:pPr>
            <a:endParaRPr lang="fr-FR" sz="800" dirty="0">
              <a:solidFill>
                <a:srgbClr val="16246D"/>
              </a:solidFill>
              <a:ea typeface="MS PGothic" pitchFamily="34" charset="-128"/>
            </a:endParaRPr>
          </a:p>
          <a:p>
            <a:pPr algn="ctr" fontAlgn="base">
              <a:spcBef>
                <a:spcPct val="0"/>
              </a:spcBef>
              <a:spcAft>
                <a:spcPct val="0"/>
              </a:spcAft>
            </a:pPr>
            <a:r>
              <a:rPr lang="fr-FR" sz="2000" b="1" dirty="0">
                <a:solidFill>
                  <a:srgbClr val="16246D"/>
                </a:solidFill>
                <a:ea typeface="MS PGothic" pitchFamily="34" charset="-128"/>
              </a:rPr>
              <a:t>Evénement </a:t>
            </a:r>
          </a:p>
          <a:p>
            <a:pPr algn="ctr" fontAlgn="base">
              <a:spcBef>
                <a:spcPct val="0"/>
              </a:spcBef>
              <a:spcAft>
                <a:spcPct val="0"/>
              </a:spcAft>
            </a:pPr>
            <a:r>
              <a:rPr lang="fr-FR" sz="2000" b="1" dirty="0">
                <a:solidFill>
                  <a:srgbClr val="16246D"/>
                </a:solidFill>
                <a:ea typeface="MS PGothic" pitchFamily="34" charset="-128"/>
              </a:rPr>
              <a:t>déstabilisateur</a:t>
            </a:r>
          </a:p>
        </p:txBody>
      </p:sp>
      <p:sp>
        <p:nvSpPr>
          <p:cNvPr id="350231" name="AutoShape 23"/>
          <p:cNvSpPr>
            <a:spLocks noChangeArrowheads="1"/>
          </p:cNvSpPr>
          <p:nvPr/>
        </p:nvSpPr>
        <p:spPr bwMode="auto">
          <a:xfrm>
            <a:off x="4190524" y="2342857"/>
            <a:ext cx="6675120" cy="2000250"/>
          </a:xfrm>
          <a:prstGeom prst="rtTriangle">
            <a:avLst/>
          </a:prstGeom>
          <a:solidFill>
            <a:schemeClr val="tx1">
              <a:lumMod val="20000"/>
              <a:lumOff val="80000"/>
            </a:schemeClr>
          </a:solidFill>
          <a:ln w="9525">
            <a:solidFill>
              <a:srgbClr val="0000CC"/>
            </a:solidFill>
            <a:miter lim="800000"/>
            <a:headEnd/>
            <a:tailEnd/>
          </a:ln>
          <a:scene3d>
            <a:camera prst="orthographicFront">
              <a:rot lat="21594000" lon="10800000" rev="0"/>
            </a:camera>
            <a:lightRig rig="threePt" dir="t"/>
          </a:scene3d>
        </p:spPr>
        <p:txBody>
          <a:bodyPr wrap="none" anchor="ctr"/>
          <a:lstStyle/>
          <a:p>
            <a:pPr algn="ctr" eaLnBrk="0" fontAlgn="base" hangingPunct="0">
              <a:spcBef>
                <a:spcPct val="0"/>
              </a:spcBef>
              <a:spcAft>
                <a:spcPct val="0"/>
              </a:spcAft>
              <a:defRPr/>
            </a:pPr>
            <a:endParaRPr lang="fr-FR" sz="2400" dirty="0">
              <a:solidFill>
                <a:srgbClr val="16246D"/>
              </a:solidFill>
              <a:latin typeface="Arial" charset="0"/>
              <a:ea typeface="MS PGothic" pitchFamily="34" charset="-128"/>
            </a:endParaRPr>
          </a:p>
        </p:txBody>
      </p:sp>
      <p:sp>
        <p:nvSpPr>
          <p:cNvPr id="11283" name="Rectangle 24"/>
          <p:cNvSpPr>
            <a:spLocks noChangeArrowheads="1"/>
          </p:cNvSpPr>
          <p:nvPr/>
        </p:nvSpPr>
        <p:spPr bwMode="auto">
          <a:xfrm>
            <a:off x="7835705" y="3338851"/>
            <a:ext cx="2663687" cy="38779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fontAlgn="base">
              <a:lnSpc>
                <a:spcPct val="80000"/>
              </a:lnSpc>
              <a:spcBef>
                <a:spcPct val="15000"/>
              </a:spcBef>
              <a:spcAft>
                <a:spcPct val="0"/>
              </a:spcAft>
            </a:pPr>
            <a:r>
              <a:rPr lang="fr-FR" sz="2400" b="1" dirty="0">
                <a:solidFill>
                  <a:srgbClr val="05487F"/>
                </a:solidFill>
                <a:ea typeface="MS PGothic" pitchFamily="34" charset="-128"/>
              </a:rPr>
              <a:t>Services</a:t>
            </a:r>
            <a:r>
              <a:rPr lang="fr-FR" sz="2400" b="1" dirty="0">
                <a:solidFill>
                  <a:srgbClr val="0000FF"/>
                </a:solidFill>
                <a:ea typeface="MS PGothic" pitchFamily="34" charset="-128"/>
              </a:rPr>
              <a:t> complets </a:t>
            </a:r>
          </a:p>
        </p:txBody>
      </p:sp>
      <p:sp>
        <p:nvSpPr>
          <p:cNvPr id="8210" name="Rectangle 27"/>
          <p:cNvSpPr>
            <a:spLocks noChangeArrowheads="1"/>
          </p:cNvSpPr>
          <p:nvPr/>
        </p:nvSpPr>
        <p:spPr bwMode="auto">
          <a:xfrm>
            <a:off x="4206876" y="4349750"/>
            <a:ext cx="6659563" cy="566738"/>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9525" algn="ctr">
            <a:solidFill>
              <a:srgbClr val="0033CC"/>
            </a:solidFill>
            <a:round/>
            <a:headEnd/>
            <a:tailEnd/>
          </a:ln>
        </p:spPr>
        <p:txBody>
          <a:bodyPr/>
          <a:lstStyle/>
          <a:p>
            <a:pPr algn="ctr" eaLnBrk="0" fontAlgn="base" hangingPunct="0">
              <a:spcBef>
                <a:spcPct val="0"/>
              </a:spcBef>
              <a:spcAft>
                <a:spcPct val="0"/>
              </a:spcAft>
            </a:pPr>
            <a:endParaRPr lang="fr-FR" sz="2400" b="1" dirty="0">
              <a:solidFill>
                <a:srgbClr val="16246D"/>
              </a:solidFill>
              <a:latin typeface="Arial" charset="0"/>
              <a:ea typeface="MS PGothic" pitchFamily="34" charset="-128"/>
            </a:endParaRPr>
          </a:p>
        </p:txBody>
      </p:sp>
      <p:sp>
        <p:nvSpPr>
          <p:cNvPr id="8211" name="Oval 19"/>
          <p:cNvSpPr>
            <a:spLocks noChangeArrowheads="1"/>
          </p:cNvSpPr>
          <p:nvPr/>
        </p:nvSpPr>
        <p:spPr bwMode="auto">
          <a:xfrm>
            <a:off x="8759826" y="1746379"/>
            <a:ext cx="1908175" cy="914400"/>
          </a:xfrm>
          <a:prstGeom prst="ellipse">
            <a:avLst/>
          </a:prstGeom>
          <a:solidFill>
            <a:srgbClr val="0000CC"/>
          </a:solidFill>
          <a:ln w="9525">
            <a:solidFill>
              <a:schemeClr val="tx1"/>
            </a:solidFill>
            <a:miter lim="800000"/>
            <a:headEnd/>
            <a:tailEnd/>
          </a:ln>
        </p:spPr>
        <p:txBody>
          <a:bodyPr wrap="none" anchor="ctr"/>
          <a:lstStyle/>
          <a:p>
            <a:pPr algn="ctr" fontAlgn="base">
              <a:spcBef>
                <a:spcPct val="0"/>
              </a:spcBef>
              <a:spcAft>
                <a:spcPct val="0"/>
              </a:spcAft>
            </a:pPr>
            <a:r>
              <a:rPr lang="fr-FR" sz="2200" b="1" dirty="0">
                <a:solidFill>
                  <a:srgbClr val="FFFFFF"/>
                </a:solidFill>
                <a:ea typeface="MS PGothic" pitchFamily="34" charset="-128"/>
              </a:rPr>
              <a:t>Solutions</a:t>
            </a:r>
          </a:p>
          <a:p>
            <a:pPr algn="ctr" fontAlgn="base">
              <a:spcBef>
                <a:spcPct val="0"/>
              </a:spcBef>
              <a:spcAft>
                <a:spcPct val="0"/>
              </a:spcAft>
            </a:pPr>
            <a:r>
              <a:rPr lang="fr-FR" sz="2200" b="1" dirty="0">
                <a:solidFill>
                  <a:srgbClr val="FFFFFF"/>
                </a:solidFill>
                <a:ea typeface="MS PGothic" pitchFamily="34" charset="-128"/>
              </a:rPr>
              <a:t>durables</a:t>
            </a:r>
          </a:p>
        </p:txBody>
      </p:sp>
      <p:sp>
        <p:nvSpPr>
          <p:cNvPr id="11284" name="Rectangle 25"/>
          <p:cNvSpPr>
            <a:spLocks noChangeArrowheads="1"/>
          </p:cNvSpPr>
          <p:nvPr/>
        </p:nvSpPr>
        <p:spPr bwMode="auto">
          <a:xfrm>
            <a:off x="5328001" y="4402286"/>
            <a:ext cx="1000320" cy="46166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eaLnBrk="0" fontAlgn="base" hangingPunct="0">
              <a:spcBef>
                <a:spcPct val="0"/>
              </a:spcBef>
              <a:spcAft>
                <a:spcPct val="0"/>
              </a:spcAft>
            </a:pPr>
            <a:r>
              <a:rPr lang="fr-FR" sz="2400" b="1" dirty="0">
                <a:solidFill>
                  <a:srgbClr val="05487F"/>
                </a:solidFill>
                <a:latin typeface="Arial" charset="0"/>
                <a:ea typeface="MS PGothic" pitchFamily="34" charset="-128"/>
              </a:rPr>
              <a:t>DMU</a:t>
            </a:r>
            <a:endParaRPr lang="fr-FR" sz="2800" b="1" dirty="0">
              <a:solidFill>
                <a:srgbClr val="05487F"/>
              </a:solidFill>
              <a:latin typeface="Arial" charset="0"/>
              <a:ea typeface="MS PGothic" pitchFamily="34" charset="-128"/>
            </a:endParaRPr>
          </a:p>
        </p:txBody>
      </p:sp>
      <p:sp>
        <p:nvSpPr>
          <p:cNvPr id="2" name="TextBox 1"/>
          <p:cNvSpPr txBox="1">
            <a:spLocks noChangeArrowheads="1"/>
          </p:cNvSpPr>
          <p:nvPr/>
        </p:nvSpPr>
        <p:spPr bwMode="auto">
          <a:xfrm>
            <a:off x="1544149" y="3084732"/>
            <a:ext cx="2530516" cy="830997"/>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28575">
            <a:solidFill>
              <a:srgbClr val="FF0000"/>
            </a:solidFill>
          </a:ln>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eaLnBrk="0" fontAlgn="base" hangingPunct="0">
              <a:spcBef>
                <a:spcPct val="0"/>
              </a:spcBef>
              <a:spcAft>
                <a:spcPct val="0"/>
              </a:spcAft>
              <a:defRPr/>
            </a:pPr>
            <a:r>
              <a:rPr lang="fr-FR" b="1" dirty="0" smtClean="0">
                <a:solidFill>
                  <a:srgbClr val="000000"/>
                </a:solidFill>
                <a:latin typeface="Calibri"/>
              </a:rPr>
              <a:t>Mettre en place de DMU</a:t>
            </a:r>
            <a:endParaRPr lang="fr-FR" b="1" dirty="0">
              <a:solidFill>
                <a:srgbClr val="000000"/>
              </a:solidFill>
              <a:latin typeface="Calibri"/>
            </a:endParaRPr>
          </a:p>
        </p:txBody>
      </p:sp>
      <p:cxnSp>
        <p:nvCxnSpPr>
          <p:cNvPr id="13" name="Elbow Connector 12"/>
          <p:cNvCxnSpPr>
            <a:cxnSpLocks noChangeShapeType="1"/>
          </p:cNvCxnSpPr>
          <p:nvPr/>
        </p:nvCxnSpPr>
        <p:spPr bwMode="auto">
          <a:xfrm rot="16200000" flipH="1">
            <a:off x="3840417" y="3871414"/>
            <a:ext cx="1068926" cy="561924"/>
          </a:xfrm>
          <a:prstGeom prst="bentConnector3">
            <a:avLst>
              <a:gd name="adj1" fmla="val 1709"/>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6" name="TextBox 35"/>
          <p:cNvSpPr txBox="1">
            <a:spLocks noChangeArrowheads="1"/>
          </p:cNvSpPr>
          <p:nvPr/>
        </p:nvSpPr>
        <p:spPr bwMode="auto">
          <a:xfrm>
            <a:off x="1569448" y="5085184"/>
            <a:ext cx="2541140" cy="830997"/>
          </a:xfrm>
          <a:prstGeom prst="rect">
            <a:avLst/>
          </a:prstGeom>
          <a:solidFill>
            <a:schemeClr val="tx1">
              <a:lumMod val="60000"/>
              <a:lumOff val="40000"/>
            </a:schemeClr>
          </a:solidFill>
          <a:ln w="28575">
            <a:solidFill>
              <a:srgbClr val="FF0000"/>
            </a:solidFill>
          </a:ln>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Arial"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Arial"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Arial"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Arial" charset="0"/>
                <a:ea typeface="MS PGothic" pitchFamily="34" charset="-128"/>
              </a:defRPr>
            </a:lvl9pPr>
          </a:lstStyle>
          <a:p>
            <a:pPr algn="ctr" eaLnBrk="0" fontAlgn="base" hangingPunct="0">
              <a:spcBef>
                <a:spcPct val="0"/>
              </a:spcBef>
              <a:spcAft>
                <a:spcPct val="0"/>
              </a:spcAft>
              <a:defRPr/>
            </a:pPr>
            <a:r>
              <a:rPr lang="fr-FR" b="1" dirty="0">
                <a:solidFill>
                  <a:srgbClr val="000000"/>
                </a:solidFill>
                <a:latin typeface="Calibri"/>
              </a:rPr>
              <a:t>I</a:t>
            </a:r>
            <a:r>
              <a:rPr lang="fr-FR" b="1" dirty="0" smtClean="0">
                <a:solidFill>
                  <a:srgbClr val="000000"/>
                </a:solidFill>
                <a:latin typeface="Calibri"/>
              </a:rPr>
              <a:t>ntégrer </a:t>
            </a:r>
            <a:r>
              <a:rPr lang="fr-FR" b="1" dirty="0">
                <a:solidFill>
                  <a:srgbClr val="000000"/>
                </a:solidFill>
                <a:latin typeface="Calibri"/>
              </a:rPr>
              <a:t>les services </a:t>
            </a:r>
            <a:r>
              <a:rPr lang="fr-FR" b="1" dirty="0" smtClean="0">
                <a:solidFill>
                  <a:srgbClr val="000000"/>
                </a:solidFill>
                <a:latin typeface="Calibri"/>
              </a:rPr>
              <a:t>complets</a:t>
            </a:r>
            <a:endParaRPr lang="fr-FR" b="1" dirty="0">
              <a:solidFill>
                <a:srgbClr val="000000"/>
              </a:solidFill>
              <a:latin typeface="Calibri"/>
            </a:endParaRPr>
          </a:p>
        </p:txBody>
      </p:sp>
      <p:cxnSp>
        <p:nvCxnSpPr>
          <p:cNvPr id="37" name="Elbow Connector 36"/>
          <p:cNvCxnSpPr>
            <a:cxnSpLocks noChangeShapeType="1"/>
          </p:cNvCxnSpPr>
          <p:nvPr/>
        </p:nvCxnSpPr>
        <p:spPr bwMode="auto">
          <a:xfrm flipV="1">
            <a:off x="4074665" y="4149081"/>
            <a:ext cx="5266211" cy="1075515"/>
          </a:xfrm>
          <a:prstGeom prst="bentConnector3">
            <a:avLst>
              <a:gd name="adj1" fmla="val 50000"/>
            </a:avLst>
          </a:prstGeom>
          <a:noFill/>
          <a:ln w="762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7" name="U-Turn Arrow 16"/>
          <p:cNvSpPr/>
          <p:nvPr/>
        </p:nvSpPr>
        <p:spPr bwMode="auto">
          <a:xfrm flipH="1">
            <a:off x="4237035" y="5373216"/>
            <a:ext cx="2363020" cy="484738"/>
          </a:xfrm>
          <a:prstGeom prst="uturn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fr-FR" sz="2400" dirty="0">
              <a:solidFill>
                <a:prstClr val="black"/>
              </a:solidFill>
              <a:latin typeface="Arial" charset="0"/>
              <a:ea typeface="ＭＳ Ｐゴシック" pitchFamily="1" charset="-128"/>
            </a:endParaRPr>
          </a:p>
        </p:txBody>
      </p:sp>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68128"/>
            <a:ext cx="1268412"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9998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2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2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2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9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19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19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19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19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2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200">
                                            <p:txEl>
                                              <p:pRg st="0" end="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201">
                                            <p:txEl>
                                              <p:pRg st="0" end="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284"/>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ppt_x"/>
                                          </p:val>
                                        </p:tav>
                                        <p:tav tm="100000">
                                          <p:val>
                                            <p:strVal val="#ppt_x"/>
                                          </p:val>
                                        </p:tav>
                                      </p:tavLst>
                                    </p:anim>
                                    <p:anim calcmode="lin" valueType="num">
                                      <p:cBhvr additive="base">
                                        <p:cTn id="46" dur="500" fill="hold"/>
                                        <p:tgtEl>
                                          <p:spTgt spid="2"/>
                                        </p:tgtEl>
                                        <p:attrNameLst>
                                          <p:attrName>ppt_y</p:attrName>
                                        </p:attrNameLst>
                                      </p:cBhvr>
                                      <p:tavLst>
                                        <p:tav tm="0">
                                          <p:val>
                                            <p:strVal val="1+#ppt_h/2"/>
                                          </p:val>
                                        </p:tav>
                                        <p:tav tm="100000">
                                          <p:val>
                                            <p:strVal val="#ppt_y"/>
                                          </p:val>
                                        </p:tav>
                                      </p:tavLst>
                                    </p:anim>
                                  </p:childTnLst>
                                </p:cTn>
                              </p:par>
                              <p:par>
                                <p:cTn id="47" presetID="1"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22" presetClass="entr" presetSubtype="8" fill="hold" nodeType="withEffect">
                                  <p:stCondLst>
                                    <p:cond delay="0"/>
                                  </p:stCondLst>
                                  <p:childTnLst>
                                    <p:set>
                                      <p:cBhvr>
                                        <p:cTn id="50" dur="1" fill="hold">
                                          <p:stCondLst>
                                            <p:cond delay="0"/>
                                          </p:stCondLst>
                                        </p:cTn>
                                        <p:tgtEl>
                                          <p:spTgt spid="350231"/>
                                        </p:tgtEl>
                                        <p:attrNameLst>
                                          <p:attrName>style.visibility</p:attrName>
                                        </p:attrNameLst>
                                      </p:cBhvr>
                                      <p:to>
                                        <p:strVal val="visible"/>
                                      </p:to>
                                    </p:set>
                                    <p:animEffect transition="in" filter="wipe(left)">
                                      <p:cBhvr>
                                        <p:cTn id="51" dur="2000"/>
                                        <p:tgtEl>
                                          <p:spTgt spid="350231"/>
                                        </p:tgtEl>
                                      </p:cBhvr>
                                    </p:animEffect>
                                  </p:childTnLst>
                                </p:cTn>
                              </p:par>
                              <p:par>
                                <p:cTn id="52" presetID="40" presetClass="entr" presetSubtype="0" fill="hold" nodeType="withEffect">
                                  <p:stCondLst>
                                    <p:cond delay="0"/>
                                  </p:stCondLst>
                                  <p:iterate type="lt">
                                    <p:tmPct val="10000"/>
                                  </p:iterate>
                                  <p:childTnLst>
                                    <p:set>
                                      <p:cBhvr>
                                        <p:cTn id="53" dur="1" fill="hold">
                                          <p:stCondLst>
                                            <p:cond delay="0"/>
                                          </p:stCondLst>
                                        </p:cTn>
                                        <p:tgtEl>
                                          <p:spTgt spid="11283"/>
                                        </p:tgtEl>
                                        <p:attrNameLst>
                                          <p:attrName>style.visibility</p:attrName>
                                        </p:attrNameLst>
                                      </p:cBhvr>
                                      <p:to>
                                        <p:strVal val="visible"/>
                                      </p:to>
                                    </p:set>
                                    <p:animEffect transition="in" filter="fade">
                                      <p:cBhvr>
                                        <p:cTn id="54" dur="500"/>
                                        <p:tgtEl>
                                          <p:spTgt spid="11283"/>
                                        </p:tgtEl>
                                      </p:cBhvr>
                                    </p:animEffect>
                                    <p:anim calcmode="lin" valueType="num">
                                      <p:cBhvr>
                                        <p:cTn id="55" dur="500" fill="hold"/>
                                        <p:tgtEl>
                                          <p:spTgt spid="11283"/>
                                        </p:tgtEl>
                                        <p:attrNameLst>
                                          <p:attrName>ppt_x</p:attrName>
                                        </p:attrNameLst>
                                      </p:cBhvr>
                                      <p:tavLst>
                                        <p:tav tm="0">
                                          <p:val>
                                            <p:strVal val="#ppt_x-.1"/>
                                          </p:val>
                                        </p:tav>
                                        <p:tav tm="100000">
                                          <p:val>
                                            <p:strVal val="#ppt_x"/>
                                          </p:val>
                                        </p:tav>
                                      </p:tavLst>
                                    </p:anim>
                                    <p:anim calcmode="lin" valueType="num">
                                      <p:cBhvr>
                                        <p:cTn id="56" dur="500" fill="hold"/>
                                        <p:tgtEl>
                                          <p:spTgt spid="11283"/>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1"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8195" grpId="0" animBg="1"/>
      <p:bldP spid="8196" grpId="0" animBg="1"/>
      <p:bldP spid="8197" grpId="0" animBg="1"/>
      <p:bldP spid="8198" grpId="0" animBg="1"/>
      <p:bldP spid="8199" grpId="0" animBg="1"/>
      <p:bldP spid="8203" grpId="0"/>
      <p:bldP spid="8204" grpId="0"/>
      <p:bldP spid="8205" grpId="0"/>
      <p:bldP spid="8206" grpId="0"/>
      <p:bldP spid="8207" grpId="0" animBg="1"/>
      <p:bldP spid="8210" grpId="0" animBg="1"/>
      <p:bldP spid="8211" grpId="0" animBg="1"/>
      <p:bldP spid="11284" grpId="0" animBg="1"/>
      <p:bldP spid="2" grpId="0" animBg="1"/>
      <p:bldP spid="36" grpId="0" animBg="1"/>
      <p:bldP spid="1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875293" cy="563343"/>
          </a:xfrm>
          <a:ln>
            <a:solidFill>
              <a:srgbClr val="FF0000"/>
            </a:solidFill>
          </a:ln>
        </p:spPr>
        <p:txBody>
          <a:bodyPr anchor="t">
            <a:normAutofit/>
          </a:bodyPr>
          <a:lstStyle/>
          <a:p>
            <a:r>
              <a:rPr lang="fr-FR" sz="3200" b="1" dirty="0" smtClean="0">
                <a:latin typeface="+mn-lt"/>
              </a:rPr>
              <a:t>Eléments essentiels de la programmation SSR complète</a:t>
            </a:r>
            <a:endParaRPr lang="fr-FR" sz="3200" b="1" dirty="0">
              <a:latin typeface="+mn-lt"/>
            </a:endParaRPr>
          </a:p>
        </p:txBody>
      </p:sp>
      <p:sp>
        <p:nvSpPr>
          <p:cNvPr id="3" name="Content Placeholder 2"/>
          <p:cNvSpPr>
            <a:spLocks noGrp="1"/>
          </p:cNvSpPr>
          <p:nvPr>
            <p:ph idx="1"/>
          </p:nvPr>
        </p:nvSpPr>
        <p:spPr>
          <a:xfrm>
            <a:off x="838200" y="1429365"/>
            <a:ext cx="10866120" cy="3350453"/>
          </a:xfrm>
        </p:spPr>
        <p:txBody>
          <a:bodyPr>
            <a:normAutofit lnSpcReduction="10000"/>
          </a:bodyPr>
          <a:lstStyle/>
          <a:p>
            <a:pPr marL="514350" indent="-514350">
              <a:buFont typeface="+mj-lt"/>
              <a:buAutoNum type="arabicPeriod"/>
            </a:pPr>
            <a:r>
              <a:rPr lang="fr-FR" dirty="0" smtClean="0"/>
              <a:t>Evaluer la situation actuelle, y compris le DMU en SSR et état de la SSR globalement au sein de la population affectée.</a:t>
            </a:r>
          </a:p>
          <a:p>
            <a:pPr marL="514350" indent="-514350">
              <a:buFont typeface="+mj-lt"/>
              <a:buAutoNum type="arabicPeriod"/>
            </a:pPr>
            <a:r>
              <a:rPr lang="fr-FR" dirty="0" smtClean="0"/>
              <a:t>Identifier les besoins </a:t>
            </a:r>
            <a:r>
              <a:rPr lang="fr-FR" dirty="0"/>
              <a:t>et les possibilités en matière de service de SSR pour l'élargissement et </a:t>
            </a:r>
            <a:r>
              <a:rPr lang="fr-FR" dirty="0" smtClean="0"/>
              <a:t>l'intégration  dans </a:t>
            </a:r>
            <a:r>
              <a:rPr lang="fr-FR" dirty="0"/>
              <a:t>les soins de santé </a:t>
            </a:r>
            <a:r>
              <a:rPr lang="fr-FR" dirty="0" smtClean="0"/>
              <a:t>primaires, </a:t>
            </a:r>
            <a:r>
              <a:rPr lang="fr-FR" dirty="0"/>
              <a:t>à l'aide des éléments constitutifs du système de santé</a:t>
            </a:r>
            <a:r>
              <a:rPr lang="fr-FR" dirty="0" smtClean="0"/>
              <a:t>.</a:t>
            </a:r>
          </a:p>
          <a:p>
            <a:pPr marL="514350" indent="-514350">
              <a:buFont typeface="+mj-lt"/>
              <a:buAutoNum type="arabicPeriod"/>
            </a:pPr>
            <a:r>
              <a:rPr lang="fr-FR" dirty="0" smtClean="0"/>
              <a:t>Identifier et </a:t>
            </a:r>
            <a:r>
              <a:rPr lang="fr-FR" dirty="0"/>
              <a:t>décider des priorités de la planification</a:t>
            </a:r>
            <a:r>
              <a:rPr lang="fr-FR" dirty="0" smtClean="0"/>
              <a:t>.</a:t>
            </a:r>
          </a:p>
          <a:p>
            <a:pPr marL="514350" indent="-514350">
              <a:buFont typeface="+mj-lt"/>
              <a:buAutoNum type="arabicPeriod"/>
            </a:pPr>
            <a:r>
              <a:rPr lang="fr-FR" dirty="0"/>
              <a:t>Développer un plan de travail collectif pour les services complets de </a:t>
            </a:r>
            <a:r>
              <a:rPr lang="fr-FR" dirty="0" smtClean="0"/>
              <a:t>SSR. </a:t>
            </a:r>
          </a:p>
          <a:p>
            <a:pPr lvl="1">
              <a:buFont typeface="Wingdings" panose="05000000000000000000" pitchFamily="2" charset="2"/>
              <a:buChar char="Ø"/>
            </a:pPr>
            <a:endParaRPr lang="fr-FR" dirty="0"/>
          </a:p>
        </p:txBody>
      </p:sp>
      <p:sp>
        <p:nvSpPr>
          <p:cNvPr id="4" name="Rounded Rectangle 3"/>
          <p:cNvSpPr/>
          <p:nvPr/>
        </p:nvSpPr>
        <p:spPr>
          <a:xfrm>
            <a:off x="644183" y="5767754"/>
            <a:ext cx="11254154" cy="61897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b="1" dirty="0" smtClean="0">
                <a:solidFill>
                  <a:schemeClr val="tx1"/>
                </a:solidFill>
              </a:rPr>
              <a:t>S’assurer que la programmation est intégrée dans le plan de mobilisation des fonds </a:t>
            </a:r>
            <a:r>
              <a:rPr lang="fr-FR" sz="2000" b="1" dirty="0">
                <a:solidFill>
                  <a:schemeClr val="tx1"/>
                </a:solidFill>
              </a:rPr>
              <a:t>à</a:t>
            </a:r>
            <a:r>
              <a:rPr lang="fr-FR" sz="2000" b="1" dirty="0" smtClean="0">
                <a:solidFill>
                  <a:schemeClr val="tx1"/>
                </a:solidFill>
              </a:rPr>
              <a:t> long terme ainsi que le processus de planification du secteur santé tel que le plan de réponse humanitaire, </a:t>
            </a:r>
            <a:endParaRPr lang="fr-FR" sz="2000" b="1" dirty="0">
              <a:solidFill>
                <a:schemeClr val="tx1"/>
              </a:solidFill>
            </a:endParaRPr>
          </a:p>
        </p:txBody>
      </p:sp>
    </p:spTree>
    <p:extLst>
      <p:ext uri="{BB962C8B-B14F-4D97-AF65-F5344CB8AC3E}">
        <p14:creationId xmlns:p14="http://schemas.microsoft.com/office/powerpoint/2010/main" val="317769210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p:spPr>
        <p:txBody>
          <a:bodyPr/>
          <a:lstStyle/>
          <a:p>
            <a:r>
              <a:rPr lang="fr-FR" b="1" dirty="0" smtClean="0">
                <a:latin typeface="+mn-lt"/>
              </a:rPr>
              <a:t>Pourquoi un plan de travail collectif? </a:t>
            </a:r>
            <a:endParaRPr lang="fr-FR" b="1" dirty="0">
              <a:latin typeface="+mn-lt"/>
            </a:endParaRPr>
          </a:p>
        </p:txBody>
      </p:sp>
      <p:sp>
        <p:nvSpPr>
          <p:cNvPr id="3" name="Content Placeholder 2"/>
          <p:cNvSpPr>
            <a:spLocks noGrp="1"/>
          </p:cNvSpPr>
          <p:nvPr>
            <p:ph idx="1"/>
          </p:nvPr>
        </p:nvSpPr>
        <p:spPr>
          <a:xfrm>
            <a:off x="838200" y="1825625"/>
            <a:ext cx="10515600" cy="2940339"/>
          </a:xfrm>
        </p:spPr>
        <p:txBody>
          <a:bodyPr/>
          <a:lstStyle/>
          <a:p>
            <a:r>
              <a:rPr lang="fr-FR" dirty="0" smtClean="0"/>
              <a:t>Renforcer et </a:t>
            </a:r>
            <a:r>
              <a:rPr lang="fr-FR" dirty="0"/>
              <a:t>tirer parti de la mise </a:t>
            </a:r>
            <a:r>
              <a:rPr lang="fr-FR" dirty="0" smtClean="0"/>
              <a:t>en œuvre </a:t>
            </a:r>
            <a:r>
              <a:rPr lang="fr-FR" dirty="0"/>
              <a:t>des services de </a:t>
            </a:r>
            <a:r>
              <a:rPr lang="fr-FR" dirty="0" smtClean="0"/>
              <a:t>SSR; </a:t>
            </a:r>
          </a:p>
          <a:p>
            <a:r>
              <a:rPr lang="fr-FR" dirty="0" smtClean="0"/>
              <a:t>Adresser les défis et lacunes des services;</a:t>
            </a:r>
          </a:p>
          <a:p>
            <a:r>
              <a:rPr lang="fr-FR" dirty="0" smtClean="0"/>
              <a:t>Servir d’outil de plaidoyer pour obtenir le financement des programmes;</a:t>
            </a:r>
          </a:p>
          <a:p>
            <a:r>
              <a:rPr lang="fr-FR" dirty="0" smtClean="0"/>
              <a:t>Alimenter l’étude générale du programme de SSR.  </a:t>
            </a:r>
            <a:endParaRPr lang="fr-FR" dirty="0"/>
          </a:p>
        </p:txBody>
      </p:sp>
    </p:spTree>
    <p:extLst>
      <p:ext uri="{BB962C8B-B14F-4D97-AF65-F5344CB8AC3E}">
        <p14:creationId xmlns:p14="http://schemas.microsoft.com/office/powerpoint/2010/main" val="2500673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589" y="324182"/>
            <a:ext cx="11077135" cy="801233"/>
          </a:xfrm>
          <a:ln>
            <a:solidFill>
              <a:srgbClr val="FF0000"/>
            </a:solidFill>
          </a:ln>
        </p:spPr>
        <p:txBody>
          <a:bodyPr anchor="t">
            <a:noAutofit/>
          </a:bodyPr>
          <a:lstStyle/>
          <a:p>
            <a:pPr algn="ctr"/>
            <a:r>
              <a:rPr lang="fr-FR" sz="4000" b="1" i="1" dirty="0" smtClean="0">
                <a:latin typeface="+mn-lt"/>
              </a:rPr>
              <a:t>Les composantes du système de santé- </a:t>
            </a:r>
            <a:r>
              <a:rPr lang="fr-FR" sz="4000" b="1" dirty="0">
                <a:latin typeface="+mn-lt"/>
              </a:rPr>
              <a:t>Quoi évaluer </a:t>
            </a:r>
            <a:r>
              <a:rPr lang="fr-FR" sz="4000" b="1" dirty="0" smtClean="0">
                <a:latin typeface="+mn-lt"/>
              </a:rPr>
              <a:t> </a:t>
            </a:r>
            <a:r>
              <a:rPr lang="fr-FR" sz="4000" b="1" dirty="0">
                <a:latin typeface="+mn-lt"/>
              </a:rPr>
              <a:t/>
            </a:r>
            <a:br>
              <a:rPr lang="fr-FR" sz="4000" b="1" dirty="0">
                <a:latin typeface="+mn-lt"/>
              </a:rPr>
            </a:br>
            <a:endParaRPr lang="fr-FR" sz="4000" b="1" i="1" dirty="0">
              <a:latin typeface="+mn-lt"/>
            </a:endParaRPr>
          </a:p>
        </p:txBody>
      </p:sp>
      <p:graphicFrame>
        <p:nvGraphicFramePr>
          <p:cNvPr id="4" name="Content Placeholder 3"/>
          <p:cNvGraphicFramePr>
            <a:graphicFrameLocks noGrp="1"/>
          </p:cNvGraphicFramePr>
          <p:nvPr>
            <p:ph idx="1"/>
            <p:extLst/>
          </p:nvPr>
        </p:nvGraphicFramePr>
        <p:xfrm>
          <a:off x="711590" y="1252026"/>
          <a:ext cx="11077135" cy="5516880"/>
        </p:xfrm>
        <a:graphic>
          <a:graphicData uri="http://schemas.openxmlformats.org/drawingml/2006/table">
            <a:tbl>
              <a:tblPr firstRow="1" bandRow="1">
                <a:tableStyleId>{5C22544A-7EE6-4342-B048-85BDC9FD1C3A}</a:tableStyleId>
              </a:tblPr>
              <a:tblGrid>
                <a:gridCol w="4127696">
                  <a:extLst>
                    <a:ext uri="{9D8B030D-6E8A-4147-A177-3AD203B41FA5}">
                      <a16:colId xmlns:a16="http://schemas.microsoft.com/office/drawing/2014/main" val="20000"/>
                    </a:ext>
                  </a:extLst>
                </a:gridCol>
                <a:gridCol w="6949439">
                  <a:extLst>
                    <a:ext uri="{9D8B030D-6E8A-4147-A177-3AD203B41FA5}">
                      <a16:colId xmlns:a16="http://schemas.microsoft.com/office/drawing/2014/main" val="20001"/>
                    </a:ext>
                  </a:extLst>
                </a:gridCol>
              </a:tblGrid>
              <a:tr h="370840">
                <a:tc>
                  <a:txBody>
                    <a:bodyPr/>
                    <a:lstStyle/>
                    <a:p>
                      <a:r>
                        <a:rPr lang="fr-FR" sz="2000" dirty="0" smtClean="0"/>
                        <a:t>Composante du système de sante </a:t>
                      </a:r>
                      <a:endParaRPr lang="fr-FR" sz="2000" dirty="0"/>
                    </a:p>
                  </a:txBody>
                  <a:tcPr/>
                </a:tc>
                <a:tc>
                  <a:txBody>
                    <a:bodyPr/>
                    <a:lstStyle/>
                    <a:p>
                      <a:r>
                        <a:rPr lang="fr-FR" sz="2000" dirty="0" smtClean="0"/>
                        <a:t>Collaborer avec les parties prenantes pour:</a:t>
                      </a:r>
                      <a:endParaRPr lang="fr-FR" sz="2000" dirty="0"/>
                    </a:p>
                  </a:txBody>
                  <a:tcPr/>
                </a:tc>
                <a:extLst>
                  <a:ext uri="{0D108BD9-81ED-4DB2-BD59-A6C34878D82A}">
                    <a16:rowId xmlns:a16="http://schemas.microsoft.com/office/drawing/2014/main" val="10000"/>
                  </a:ext>
                </a:extLst>
              </a:tr>
              <a:tr h="370840">
                <a:tc>
                  <a:txBody>
                    <a:bodyPr/>
                    <a:lstStyle/>
                    <a:p>
                      <a:r>
                        <a:rPr lang="fr-FR" sz="2000" b="1" dirty="0" smtClean="0"/>
                        <a:t>La prestation de</a:t>
                      </a:r>
                      <a:r>
                        <a:rPr lang="fr-FR" sz="2000" b="1" baseline="0" dirty="0" smtClean="0"/>
                        <a:t> service </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besoins en SSR dans la communauté;</a:t>
                      </a:r>
                    </a:p>
                    <a:p>
                      <a:pPr marL="285750" indent="-285750">
                        <a:buFont typeface="Wingdings" panose="05000000000000000000" pitchFamily="2" charset="2"/>
                        <a:buChar char="§"/>
                      </a:pPr>
                      <a:r>
                        <a:rPr lang="fr-FR" sz="2000" dirty="0" smtClean="0"/>
                        <a:t>Identifier les sites adaptés pour la prestation de service de SSR</a:t>
                      </a:r>
                      <a:endParaRPr lang="fr-FR" sz="2000" dirty="0"/>
                    </a:p>
                  </a:txBody>
                  <a:tcPr/>
                </a:tc>
                <a:extLst>
                  <a:ext uri="{0D108BD9-81ED-4DB2-BD59-A6C34878D82A}">
                    <a16:rowId xmlns:a16="http://schemas.microsoft.com/office/drawing/2014/main" val="10001"/>
                  </a:ext>
                </a:extLst>
              </a:tr>
              <a:tr h="370840">
                <a:tc>
                  <a:txBody>
                    <a:bodyPr/>
                    <a:lstStyle/>
                    <a:p>
                      <a:r>
                        <a:rPr lang="fr-FR" sz="2000" b="1" dirty="0" smtClean="0"/>
                        <a:t>Personnel de santé</a:t>
                      </a:r>
                      <a:endParaRPr lang="fr-FR" sz="2000" b="1" dirty="0"/>
                    </a:p>
                  </a:txBody>
                  <a:tcPr anchor="ctr"/>
                </a:tc>
                <a:tc>
                  <a:txBody>
                    <a:bodyPr/>
                    <a:lstStyle/>
                    <a:p>
                      <a:pPr marL="285750" indent="-285750">
                        <a:buFont typeface="Wingdings" panose="05000000000000000000" pitchFamily="2" charset="2"/>
                        <a:buChar char="§"/>
                      </a:pPr>
                      <a:r>
                        <a:rPr lang="fr-FR" sz="2000" dirty="0" smtClean="0"/>
                        <a:t>Évaluer les capacités du personnel;</a:t>
                      </a:r>
                    </a:p>
                    <a:p>
                      <a:pPr marL="285750" indent="-285750">
                        <a:buFont typeface="Wingdings" panose="05000000000000000000" pitchFamily="2" charset="2"/>
                        <a:buChar char="§"/>
                      </a:pPr>
                      <a:r>
                        <a:rPr lang="fr-FR" sz="2000" dirty="0" smtClean="0"/>
                        <a:t>Identifier les besoins et les niveaux  de recrutement;</a:t>
                      </a:r>
                    </a:p>
                    <a:p>
                      <a:pPr marL="285750" indent="-285750">
                        <a:buFont typeface="Wingdings" panose="05000000000000000000" pitchFamily="2" charset="2"/>
                        <a:buChar char="§"/>
                      </a:pPr>
                      <a:r>
                        <a:rPr lang="fr-FR" sz="2000" dirty="0" smtClean="0"/>
                        <a:t>Concevoir et planifier la formation du personnel.</a:t>
                      </a:r>
                      <a:endParaRPr lang="fr-FR" sz="2000" dirty="0"/>
                    </a:p>
                  </a:txBody>
                  <a:tcPr/>
                </a:tc>
                <a:extLst>
                  <a:ext uri="{0D108BD9-81ED-4DB2-BD59-A6C34878D82A}">
                    <a16:rowId xmlns:a16="http://schemas.microsoft.com/office/drawing/2014/main" val="10002"/>
                  </a:ext>
                </a:extLst>
              </a:tr>
              <a:tr h="649849">
                <a:tc>
                  <a:txBody>
                    <a:bodyPr/>
                    <a:lstStyle/>
                    <a:p>
                      <a:r>
                        <a:rPr lang="fr-FR" sz="2000" b="1" dirty="0" smtClean="0"/>
                        <a:t>Le système d’informations sanitaires</a:t>
                      </a:r>
                      <a:endParaRPr lang="fr-FR" sz="2000" b="1" dirty="0"/>
                    </a:p>
                  </a:txBody>
                  <a:tcPr anchor="ctr"/>
                </a:tc>
                <a:tc>
                  <a:txBody>
                    <a:bodyPr/>
                    <a:lstStyle/>
                    <a:p>
                      <a:pPr marL="285750" indent="-285750">
                        <a:buFont typeface="Wingdings" panose="05000000000000000000" pitchFamily="2" charset="2"/>
                        <a:buChar char="§"/>
                      </a:pPr>
                      <a:r>
                        <a:rPr lang="fr-FR" sz="2000" dirty="0" smtClean="0"/>
                        <a:t>Intégrer les informations de SSR dans le système d’informations sanitaires.</a:t>
                      </a:r>
                    </a:p>
                  </a:txBody>
                  <a:tcPr/>
                </a:tc>
                <a:extLst>
                  <a:ext uri="{0D108BD9-81ED-4DB2-BD59-A6C34878D82A}">
                    <a16:rowId xmlns:a16="http://schemas.microsoft.com/office/drawing/2014/main" val="10003"/>
                  </a:ext>
                </a:extLst>
              </a:tr>
              <a:tr h="370840">
                <a:tc>
                  <a:txBody>
                    <a:bodyPr/>
                    <a:lstStyle/>
                    <a:p>
                      <a:r>
                        <a:rPr lang="fr-FR" sz="2000" b="1" dirty="0" smtClean="0"/>
                        <a:t>Les produits médicaux</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besoins en produits de SSR;</a:t>
                      </a:r>
                    </a:p>
                    <a:p>
                      <a:pPr marL="285750" indent="-285750">
                        <a:buFont typeface="Wingdings" panose="05000000000000000000" pitchFamily="2" charset="2"/>
                        <a:buChar char="§"/>
                      </a:pPr>
                      <a:r>
                        <a:rPr lang="fr-FR" sz="2000" dirty="0" smtClean="0"/>
                        <a:t>Renforcer les chaînes d’approvisionnement en  produits de SSR.</a:t>
                      </a:r>
                      <a:endParaRPr lang="fr-FR" sz="2000" dirty="0"/>
                    </a:p>
                  </a:txBody>
                  <a:tcPr/>
                </a:tc>
                <a:extLst>
                  <a:ext uri="{0D108BD9-81ED-4DB2-BD59-A6C34878D82A}">
                    <a16:rowId xmlns:a16="http://schemas.microsoft.com/office/drawing/2014/main" val="10004"/>
                  </a:ext>
                </a:extLst>
              </a:tr>
              <a:tr h="370840">
                <a:tc>
                  <a:txBody>
                    <a:bodyPr/>
                    <a:lstStyle/>
                    <a:p>
                      <a:r>
                        <a:rPr lang="fr-FR" sz="2000" b="1" dirty="0" smtClean="0"/>
                        <a:t>Le financement</a:t>
                      </a:r>
                      <a:endParaRPr lang="fr-FR" sz="2000" b="1" dirty="0"/>
                    </a:p>
                  </a:txBody>
                  <a:tcPr anchor="ctr"/>
                </a:tc>
                <a:tc>
                  <a:txBody>
                    <a:bodyPr/>
                    <a:lstStyle/>
                    <a:p>
                      <a:pPr marL="285750" indent="-285750">
                        <a:buFont typeface="Wingdings" panose="05000000000000000000" pitchFamily="2" charset="2"/>
                        <a:buChar char="§"/>
                      </a:pPr>
                      <a:r>
                        <a:rPr lang="fr-FR" sz="2000" dirty="0" smtClean="0"/>
                        <a:t>Identifier les possibilités de mobilisation</a:t>
                      </a:r>
                      <a:r>
                        <a:rPr lang="fr-FR" sz="2000" baseline="0" dirty="0" smtClean="0"/>
                        <a:t> des ressources.</a:t>
                      </a:r>
                    </a:p>
                  </a:txBody>
                  <a:tcPr/>
                </a:tc>
                <a:extLst>
                  <a:ext uri="{0D108BD9-81ED-4DB2-BD59-A6C34878D82A}">
                    <a16:rowId xmlns:a16="http://schemas.microsoft.com/office/drawing/2014/main" val="10005"/>
                  </a:ext>
                </a:extLst>
              </a:tr>
              <a:tr h="370840">
                <a:tc>
                  <a:txBody>
                    <a:bodyPr/>
                    <a:lstStyle/>
                    <a:p>
                      <a:r>
                        <a:rPr lang="fr-FR" sz="2000" b="1" dirty="0" smtClean="0"/>
                        <a:t>Gouvernance et Leadership</a:t>
                      </a:r>
                      <a:endParaRPr lang="fr-FR" sz="2000" b="1" dirty="0"/>
                    </a:p>
                  </a:txBody>
                  <a:tcPr anchor="ctr"/>
                </a:tc>
                <a:tc>
                  <a:txBody>
                    <a:bodyPr/>
                    <a:lstStyle/>
                    <a:p>
                      <a:pPr marL="285750" indent="-285750">
                        <a:buFont typeface="Wingdings" panose="05000000000000000000" pitchFamily="2" charset="2"/>
                        <a:buChar char="§"/>
                      </a:pPr>
                      <a:r>
                        <a:rPr lang="fr-FR" sz="2000" dirty="0" smtClean="0"/>
                        <a:t>Examiner les lois, les</a:t>
                      </a:r>
                      <a:r>
                        <a:rPr lang="fr-FR" sz="2000" baseline="0" dirty="0" smtClean="0"/>
                        <a:t> </a:t>
                      </a:r>
                      <a:r>
                        <a:rPr lang="fr-FR" sz="2000" dirty="0" smtClean="0"/>
                        <a:t>politiques et les protocoles relatifs à la SSR;</a:t>
                      </a:r>
                    </a:p>
                    <a:p>
                      <a:pPr marL="285750" indent="-285750">
                        <a:buFont typeface="Wingdings" panose="05000000000000000000" pitchFamily="2" charset="2"/>
                        <a:buChar char="§"/>
                      </a:pPr>
                      <a:r>
                        <a:rPr lang="fr-FR" sz="2000" dirty="0" smtClean="0"/>
                        <a:t>Coordonner</a:t>
                      </a:r>
                      <a:r>
                        <a:rPr lang="fr-FR" sz="2000" baseline="0" dirty="0" smtClean="0"/>
                        <a:t> </a:t>
                      </a:r>
                      <a:r>
                        <a:rPr lang="fr-FR" sz="2000" dirty="0" smtClean="0"/>
                        <a:t>avec le ministère</a:t>
                      </a:r>
                      <a:r>
                        <a:rPr lang="fr-FR" sz="2000" baseline="0" dirty="0" smtClean="0"/>
                        <a:t> de la santé;</a:t>
                      </a:r>
                    </a:p>
                    <a:p>
                      <a:pPr marL="285750" indent="-285750">
                        <a:buFont typeface="Wingdings" panose="05000000000000000000" pitchFamily="2" charset="2"/>
                        <a:buChar char="§"/>
                      </a:pPr>
                      <a:r>
                        <a:rPr lang="fr-FR" sz="2000" dirty="0" smtClean="0"/>
                        <a:t>Mobiliser les communautés dans la responsabilisation.</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82581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741" y="2292398"/>
            <a:ext cx="9206133" cy="1325563"/>
          </a:xfrm>
          <a:solidFill>
            <a:srgbClr val="FFFF00"/>
          </a:solidFill>
        </p:spPr>
        <p:txBody>
          <a:bodyPr anchor="t"/>
          <a:lstStyle/>
          <a:p>
            <a:r>
              <a:rPr lang="fr-FR" b="1" dirty="0" smtClean="0">
                <a:latin typeface="+mn-lt"/>
              </a:rPr>
              <a:t>Résumés des interventions de services complets des objectifs du DMU-SSR</a:t>
            </a:r>
            <a:endParaRPr lang="fr-FR" b="1" dirty="0">
              <a:latin typeface="+mn-lt"/>
            </a:endParaRPr>
          </a:p>
        </p:txBody>
      </p:sp>
    </p:spTree>
    <p:extLst>
      <p:ext uri="{BB962C8B-B14F-4D97-AF65-F5344CB8AC3E}">
        <p14:creationId xmlns:p14="http://schemas.microsoft.com/office/powerpoint/2010/main" val="3520613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4" y="1122362"/>
            <a:ext cx="9580098" cy="1156603"/>
          </a:xfrm>
          <a:solidFill>
            <a:srgbClr val="92D050"/>
          </a:solidFill>
        </p:spPr>
        <p:txBody>
          <a:bodyPr anchor="t">
            <a:noAutofit/>
          </a:bodyPr>
          <a:lstStyle/>
          <a:p>
            <a:r>
              <a:rPr lang="fr-FR" sz="4000" b="1" dirty="0" smtClean="0">
                <a:latin typeface="+mn-lt"/>
              </a:rPr>
              <a:t>Dispositif Minimum d’Urgence en Sant</a:t>
            </a:r>
            <a:r>
              <a:rPr lang="fr-FR" sz="4000" b="1" dirty="0">
                <a:solidFill>
                  <a:prstClr val="black"/>
                </a:solidFill>
                <a:latin typeface="+mn-lt"/>
                <a:ea typeface="+mn-ea"/>
                <a:cs typeface="+mn-cs"/>
              </a:rPr>
              <a:t>é</a:t>
            </a:r>
            <a:r>
              <a:rPr lang="fr-FR" sz="4000" b="1" dirty="0" smtClean="0">
                <a:latin typeface="+mn-lt"/>
              </a:rPr>
              <a:t> Sexuelle et reproductive (SSR) </a:t>
            </a:r>
            <a:endParaRPr lang="fr-FR" sz="4000" b="1" dirty="0">
              <a:latin typeface="+mn-lt"/>
            </a:endParaRPr>
          </a:p>
        </p:txBody>
      </p:sp>
      <p:sp>
        <p:nvSpPr>
          <p:cNvPr id="3" name="Subtitle 2"/>
          <p:cNvSpPr>
            <a:spLocks noGrp="1"/>
          </p:cNvSpPr>
          <p:nvPr>
            <p:ph type="subTitle" idx="1"/>
          </p:nvPr>
        </p:nvSpPr>
        <p:spPr>
          <a:xfrm>
            <a:off x="1195754" y="2278965"/>
            <a:ext cx="9580098" cy="984739"/>
          </a:xfrm>
          <a:solidFill>
            <a:srgbClr val="FFC000"/>
          </a:solidFill>
        </p:spPr>
        <p:txBody>
          <a:bodyPr>
            <a:noAutofit/>
          </a:bodyPr>
          <a:lstStyle/>
          <a:p>
            <a:r>
              <a:rPr lang="fr-FR" sz="2800" dirty="0" smtClean="0">
                <a:solidFill>
                  <a:srgbClr val="FF0000"/>
                </a:solidFill>
              </a:rPr>
              <a:t>Module 8: DMU- autres priorités</a:t>
            </a:r>
          </a:p>
          <a:p>
            <a:r>
              <a:rPr lang="fr-FR" sz="2800" dirty="0" smtClean="0"/>
              <a:t>Février 2022</a:t>
            </a:r>
            <a:endParaRPr lang="fr-FR" sz="2800" dirty="0"/>
          </a:p>
        </p:txBody>
      </p:sp>
      <p:sp>
        <p:nvSpPr>
          <p:cNvPr id="4" name="Rectangle 3"/>
          <p:cNvSpPr/>
          <p:nvPr/>
        </p:nvSpPr>
        <p:spPr>
          <a:xfrm>
            <a:off x="6719455" y="4507870"/>
            <a:ext cx="4056397" cy="693523"/>
          </a:xfrm>
          <a:prstGeom prst="rect">
            <a:avLst/>
          </a:prstGeom>
          <a:ln>
            <a:solidFill>
              <a:srgbClr val="FF0000"/>
            </a:solidFill>
          </a:ln>
        </p:spPr>
        <p:txBody>
          <a:bodyPr wrap="square">
            <a:spAutoFit/>
          </a:bodyPr>
          <a:lstStyle/>
          <a:p>
            <a:pPr defTabSz="685800">
              <a:lnSpc>
                <a:spcPct val="90000"/>
              </a:lnSpc>
              <a:spcBef>
                <a:spcPts val="750"/>
              </a:spcBef>
            </a:pPr>
            <a:r>
              <a:rPr lang="fr-FR" b="1" dirty="0">
                <a:solidFill>
                  <a:prstClr val="black"/>
                </a:solidFill>
              </a:rPr>
              <a:t>Présentateur: Dr. Jonathan B </a:t>
            </a:r>
            <a:r>
              <a:rPr lang="fr-FR" b="1" dirty="0" err="1">
                <a:solidFill>
                  <a:prstClr val="black"/>
                </a:solidFill>
              </a:rPr>
              <a:t>Ndzi</a:t>
            </a:r>
            <a:r>
              <a:rPr lang="fr-FR" b="1" dirty="0">
                <a:solidFill>
                  <a:prstClr val="black"/>
                </a:solidFill>
              </a:rPr>
              <a:t> (MD)</a:t>
            </a:r>
          </a:p>
          <a:p>
            <a:pPr defTabSz="685800">
              <a:lnSpc>
                <a:spcPct val="90000"/>
              </a:lnSpc>
              <a:spcBef>
                <a:spcPts val="750"/>
              </a:spcBef>
            </a:pPr>
            <a:r>
              <a:rPr lang="fr-FR" b="1" dirty="0">
                <a:solidFill>
                  <a:prstClr val="black"/>
                </a:solidFill>
              </a:rPr>
              <a:t>Spécialiste </a:t>
            </a:r>
            <a:r>
              <a:rPr lang="fr-FR" b="1" dirty="0" smtClean="0">
                <a:solidFill>
                  <a:prstClr val="black"/>
                </a:solidFill>
              </a:rPr>
              <a:t>Humanitaire</a:t>
            </a:r>
            <a:endParaRPr lang="fr-FR" b="1" dirty="0">
              <a:solidFill>
                <a:prstClr val="black"/>
              </a:solidFill>
            </a:endParaRPr>
          </a:p>
        </p:txBody>
      </p:sp>
    </p:spTree>
    <p:extLst>
      <p:ext uri="{BB962C8B-B14F-4D97-AF65-F5344CB8AC3E}">
        <p14:creationId xmlns:p14="http://schemas.microsoft.com/office/powerpoint/2010/main" val="26255442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505243"/>
            <a:ext cx="10655105" cy="4671720"/>
          </a:xfrm>
        </p:spPr>
        <p:txBody>
          <a:bodyPr/>
          <a:lstStyle/>
          <a:p>
            <a:pPr marL="514350" indent="-514350">
              <a:buFont typeface="+mj-lt"/>
              <a:buAutoNum type="romanLcPeriod"/>
            </a:pPr>
            <a:r>
              <a:rPr lang="fr-FR" sz="2400" b="1" dirty="0" smtClean="0">
                <a:solidFill>
                  <a:srgbClr val="FF0000"/>
                </a:solidFill>
              </a:rPr>
              <a:t>Elargir la gestion pour inclure les autres types des VBG: </a:t>
            </a:r>
            <a:r>
              <a:rPr lang="fr-FR" sz="2400" dirty="0" smtClean="0">
                <a:solidFill>
                  <a:srgbClr val="FF0000"/>
                </a:solidFill>
              </a:rPr>
              <a:t>violence sexuelle, violence domestique, pratiques néfastes, mutilation génitale féminine, mariage des enfants, mariage forcé et précoce, traite des êtres humains.</a:t>
            </a:r>
          </a:p>
          <a:p>
            <a:pPr marL="514350" indent="-514350">
              <a:buFont typeface="+mj-lt"/>
              <a:buAutoNum type="romanLcPeriod"/>
            </a:pPr>
            <a:r>
              <a:rPr lang="fr-FR" sz="2400" b="1" dirty="0" smtClean="0">
                <a:solidFill>
                  <a:srgbClr val="FF0000"/>
                </a:solidFill>
              </a:rPr>
              <a:t>Renforcer le </a:t>
            </a:r>
            <a:r>
              <a:rPr lang="fr-FR" sz="2400" b="1" dirty="0">
                <a:solidFill>
                  <a:srgbClr val="FF0000"/>
                </a:solidFill>
              </a:rPr>
              <a:t>soutien </a:t>
            </a:r>
            <a:r>
              <a:rPr lang="fr-FR" sz="2400" b="1" dirty="0" smtClean="0">
                <a:solidFill>
                  <a:srgbClr val="FF0000"/>
                </a:solidFill>
              </a:rPr>
              <a:t>psychologique avec l’appui social: </a:t>
            </a:r>
            <a:r>
              <a:rPr lang="fr-FR" sz="2400" dirty="0" smtClean="0">
                <a:solidFill>
                  <a:srgbClr val="FF0000"/>
                </a:solidFill>
              </a:rPr>
              <a:t>le processus de guérison de la victime commence dès la première visite à la clinique.</a:t>
            </a:r>
          </a:p>
          <a:p>
            <a:pPr marL="514350" indent="-514350">
              <a:buFont typeface="+mj-lt"/>
              <a:buAutoNum type="romanLcPeriod"/>
            </a:pPr>
            <a:r>
              <a:rPr lang="fr-FR" sz="2400" b="1" dirty="0"/>
              <a:t>Coordonner et établir des </a:t>
            </a:r>
            <a:r>
              <a:rPr lang="fr-FR" sz="2400" b="1" dirty="0" smtClean="0"/>
              <a:t>liens.</a:t>
            </a:r>
          </a:p>
          <a:p>
            <a:pPr marL="514350" indent="-514350">
              <a:buFont typeface="+mj-lt"/>
              <a:buAutoNum type="romanLcPeriod"/>
            </a:pPr>
            <a:r>
              <a:rPr lang="fr-FR" sz="2400" b="1" dirty="0" smtClean="0"/>
              <a:t>Plaidoyer </a:t>
            </a:r>
          </a:p>
          <a:p>
            <a:endParaRPr lang="fr-FR" dirty="0"/>
          </a:p>
        </p:txBody>
      </p:sp>
      <p:sp>
        <p:nvSpPr>
          <p:cNvPr id="4" name="Title 1"/>
          <p:cNvSpPr>
            <a:spLocks noGrp="1"/>
          </p:cNvSpPr>
          <p:nvPr>
            <p:ph type="title"/>
          </p:nvPr>
        </p:nvSpPr>
        <p:spPr>
          <a:xfrm>
            <a:off x="838200" y="365125"/>
            <a:ext cx="10515600" cy="985373"/>
          </a:xfrm>
          <a:ln>
            <a:solidFill>
              <a:srgbClr val="FF0000"/>
            </a:solidFill>
          </a:ln>
        </p:spPr>
        <p:txBody>
          <a:bodyPr anchor="t">
            <a:noAutofit/>
          </a:bodyPr>
          <a:lstStyle/>
          <a:p>
            <a:pPr algn="ctr"/>
            <a:r>
              <a:rPr lang="fr-FR" sz="3200" b="1" dirty="0" smtClean="0">
                <a:latin typeface="+mn-lt"/>
              </a:rPr>
              <a:t>Objectif 2: services complets- prévenir et répondre aux violences sexuelles et les autres violences basées sur le genre</a:t>
            </a:r>
            <a:endParaRPr lang="fr-FR" sz="3200" b="1" dirty="0">
              <a:latin typeface="+mn-lt"/>
            </a:endParaRPr>
          </a:p>
        </p:txBody>
      </p:sp>
    </p:spTree>
    <p:extLst>
      <p:ext uri="{BB962C8B-B14F-4D97-AF65-F5344CB8AC3E}">
        <p14:creationId xmlns:p14="http://schemas.microsoft.com/office/powerpoint/2010/main" val="12243478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69780"/>
          </a:xfrm>
          <a:ln>
            <a:solidFill>
              <a:srgbClr val="FF0000"/>
            </a:solidFill>
          </a:ln>
        </p:spPr>
        <p:txBody>
          <a:bodyPr anchor="t">
            <a:noAutofit/>
          </a:bodyPr>
          <a:lstStyle/>
          <a:p>
            <a:pPr algn="ctr"/>
            <a:r>
              <a:rPr lang="fr-FR" sz="3200" b="1" dirty="0" smtClean="0">
                <a:latin typeface="+mn-lt"/>
              </a:rPr>
              <a:t>Objectif 2: Services complets des violences basées sur le genre (VBG) y compris violences sexuelles</a:t>
            </a:r>
            <a:endParaRPr lang="fr-FR" sz="3200" b="1" dirty="0">
              <a:latin typeface="+mn-lt"/>
            </a:endParaRPr>
          </a:p>
        </p:txBody>
      </p:sp>
      <p:sp>
        <p:nvSpPr>
          <p:cNvPr id="3" name="Content Placeholder 2"/>
          <p:cNvSpPr>
            <a:spLocks noGrp="1"/>
          </p:cNvSpPr>
          <p:nvPr>
            <p:ph idx="1"/>
          </p:nvPr>
        </p:nvSpPr>
        <p:spPr>
          <a:xfrm>
            <a:off x="838200" y="1645920"/>
            <a:ext cx="10515600" cy="4531043"/>
          </a:xfrm>
        </p:spPr>
        <p:txBody>
          <a:bodyPr>
            <a:normAutofit fontScale="92500" lnSpcReduction="20000"/>
          </a:bodyPr>
          <a:lstStyle/>
          <a:p>
            <a:pPr eaLnBrk="0" fontAlgn="base" hangingPunct="0">
              <a:lnSpc>
                <a:spcPct val="107000"/>
              </a:lnSpc>
              <a:spcBef>
                <a:spcPts val="0"/>
              </a:spcBef>
              <a:spcAft>
                <a:spcPts val="800"/>
              </a:spcAft>
            </a:pPr>
            <a:r>
              <a:rPr lang="fr-FR" dirty="0">
                <a:latin typeface="Calibri" panose="020F0502020204030204" pitchFamily="34" charset="0"/>
              </a:rPr>
              <a:t>Intégrer la VBG dans les évaluations de besoins pour planifier la SSR </a:t>
            </a:r>
            <a:r>
              <a:rPr lang="fr-FR" dirty="0" smtClean="0">
                <a:latin typeface="Calibri" panose="020F0502020204030204" pitchFamily="34" charset="0"/>
              </a:rPr>
              <a:t>complète.</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lnSpc>
                <a:spcPct val="107000"/>
              </a:lnSpc>
              <a:spcBef>
                <a:spcPts val="0"/>
              </a:spcBef>
              <a:spcAft>
                <a:spcPts val="800"/>
              </a:spcAft>
            </a:pPr>
            <a:r>
              <a:rPr lang="fr-FR" dirty="0" smtClean="0"/>
              <a:t>Etendre les soins médicaux au delà de la violences sexuelles </a:t>
            </a:r>
            <a:r>
              <a:rPr lang="fr-FR" sz="2400" dirty="0" smtClean="0"/>
              <a:t>pour inclure </a:t>
            </a:r>
            <a:r>
              <a:rPr lang="fr-FR" sz="2400" dirty="0" smtClean="0">
                <a:solidFill>
                  <a:srgbClr val="000000"/>
                </a:solidFill>
                <a:cs typeface="Times New Roman" panose="02020603050405020304" pitchFamily="18" charset="0"/>
              </a:rPr>
              <a:t>a</a:t>
            </a:r>
            <a:r>
              <a:rPr lang="fr-FR" sz="2400" dirty="0" smtClean="0">
                <a:solidFill>
                  <a:srgbClr val="000000"/>
                </a:solidFill>
                <a:ea typeface="Times New Roman" panose="02020603050405020304" pitchFamily="18" charset="0"/>
                <a:cs typeface="Times New Roman" panose="02020603050405020304" pitchFamily="18" charset="0"/>
              </a:rPr>
              <a:t>utres </a:t>
            </a:r>
            <a:r>
              <a:rPr lang="fr-FR" sz="2400" dirty="0">
                <a:solidFill>
                  <a:srgbClr val="000000"/>
                </a:solidFill>
                <a:ea typeface="Times New Roman" panose="02020603050405020304" pitchFamily="18" charset="0"/>
                <a:cs typeface="Times New Roman" panose="02020603050405020304" pitchFamily="18" charset="0"/>
              </a:rPr>
              <a:t>formes de VBG  tels que la violence domestique</a:t>
            </a:r>
            <a:r>
              <a:rPr lang="fr-FR" sz="2400" dirty="0" smtClean="0">
                <a:solidFill>
                  <a:srgbClr val="000000"/>
                </a:solidFill>
                <a:ea typeface="Times New Roman" panose="02020603050405020304" pitchFamily="18" charset="0"/>
                <a:cs typeface="Times New Roman" panose="02020603050405020304" pitchFamily="18" charset="0"/>
              </a:rPr>
              <a:t>/ conjugale</a:t>
            </a:r>
            <a:r>
              <a:rPr lang="fr-FR" sz="2400" dirty="0">
                <a:solidFill>
                  <a:srgbClr val="000000"/>
                </a:solidFill>
                <a:ea typeface="Times New Roman" panose="02020603050405020304" pitchFamily="18" charset="0"/>
                <a:cs typeface="Times New Roman" panose="02020603050405020304" pitchFamily="18" charset="0"/>
              </a:rPr>
              <a:t>,  les mutilations génitales féminines, le mariage précoce </a:t>
            </a:r>
            <a:r>
              <a:rPr lang="fr-FR" sz="2400" dirty="0">
                <a:ea typeface="Times New Roman" panose="02020603050405020304" pitchFamily="18" charset="0"/>
                <a:cs typeface="Times New Roman" panose="02020603050405020304" pitchFamily="18" charset="0"/>
              </a:rPr>
              <a:t>et/ou forcé, </a:t>
            </a:r>
            <a:r>
              <a:rPr lang="fr-FR" sz="2400" dirty="0">
                <a:solidFill>
                  <a:srgbClr val="000000"/>
                </a:solidFill>
                <a:ea typeface="Times New Roman" panose="02020603050405020304" pitchFamily="18" charset="0"/>
                <a:cs typeface="Times New Roman" panose="02020603050405020304" pitchFamily="18" charset="0"/>
              </a:rPr>
              <a:t>les services conviviaux pour les jeunes et adolescent(e)s etc. </a:t>
            </a:r>
            <a:endParaRPr lang="fr-FR" sz="2400" dirty="0" smtClean="0">
              <a:solidFill>
                <a:srgbClr val="000000"/>
              </a:solidFill>
              <a:ea typeface="Times New Roman" panose="02020603050405020304" pitchFamily="18" charset="0"/>
              <a:cs typeface="Times New Roman" panose="02020603050405020304" pitchFamily="18" charset="0"/>
            </a:endParaRP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Développer les soins psychologiques et le soutien social. </a:t>
            </a: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Prévoir le suivi des interventions </a:t>
            </a:r>
            <a:r>
              <a:rPr lang="fr-FR" sz="2400" dirty="0" smtClean="0">
                <a:solidFill>
                  <a:srgbClr val="000000"/>
                </a:solidFill>
                <a:ea typeface="Times New Roman" panose="02020603050405020304" pitchFamily="18" charset="0"/>
                <a:cs typeface="Times New Roman" panose="02020603050405020304" pitchFamily="18" charset="0"/>
              </a:rPr>
              <a:t>(</a:t>
            </a:r>
            <a:r>
              <a:rPr lang="fr-FR" sz="2400" dirty="0">
                <a:solidFill>
                  <a:srgbClr val="000000"/>
                </a:solidFill>
              </a:rPr>
              <a:t>à</a:t>
            </a:r>
            <a:r>
              <a:rPr lang="fr-FR" sz="2400" dirty="0" smtClean="0">
                <a:solidFill>
                  <a:srgbClr val="000000"/>
                </a:solidFill>
                <a:ea typeface="Times New Roman" panose="02020603050405020304" pitchFamily="18" charset="0"/>
                <a:cs typeface="Times New Roman" panose="02020603050405020304" pitchFamily="18" charset="0"/>
              </a:rPr>
              <a:t> inclure dans les Procédures Opérationnelles Standards).</a:t>
            </a:r>
          </a:p>
          <a:p>
            <a:pPr eaLnBrk="0" fontAlgn="base" hangingPunct="0">
              <a:lnSpc>
                <a:spcPct val="107000"/>
              </a:lnSpc>
              <a:spcBef>
                <a:spcPts val="0"/>
              </a:spcBef>
              <a:spcAft>
                <a:spcPts val="800"/>
              </a:spcAft>
            </a:pPr>
            <a:r>
              <a:rPr lang="fr-FR"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Soutenir les initiatives de prévention des VBG </a:t>
            </a:r>
            <a:r>
              <a:rPr lang="fr-FR"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(par exemple l’implication des hommes et garçons – les champions).</a:t>
            </a:r>
          </a:p>
          <a:p>
            <a:pPr eaLnBrk="0" fontAlgn="base" hangingPunct="0">
              <a:lnSpc>
                <a:spcPct val="107000"/>
              </a:lnSpc>
              <a:spcBef>
                <a:spcPts val="0"/>
              </a:spcBef>
              <a:spcAft>
                <a:spcPts val="800"/>
              </a:spcAft>
            </a:pP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marL="571500" indent="-571500">
              <a:buFont typeface="+mj-lt"/>
              <a:buAutoNum type="romanLcPeriod"/>
            </a:pPr>
            <a:endParaRPr lang="fr-FR" dirty="0"/>
          </a:p>
        </p:txBody>
      </p:sp>
    </p:spTree>
    <p:extLst>
      <p:ext uri="{BB962C8B-B14F-4D97-AF65-F5344CB8AC3E}">
        <p14:creationId xmlns:p14="http://schemas.microsoft.com/office/powerpoint/2010/main" val="22183645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fr-FR" dirty="0" smtClean="0"/>
              <a:t>Fournir le soutien aux personnes vivantes avec le VIH/SIDA:</a:t>
            </a:r>
          </a:p>
          <a:p>
            <a:pPr lvl="1" eaLnBrk="0" fontAlgn="base" hangingPunct="0">
              <a:lnSpc>
                <a:spcPct val="107000"/>
              </a:lnSpc>
              <a:spcBef>
                <a:spcPts val="0"/>
              </a:spcBef>
              <a:spcAft>
                <a:spcPts val="800"/>
              </a:spcAft>
              <a:buFont typeface="Wingdings" panose="05000000000000000000" pitchFamily="2" charset="2"/>
              <a:buChar char="ü"/>
            </a:pPr>
            <a:r>
              <a:rPr lang="fr-FR" dirty="0">
                <a:latin typeface="Calibri" panose="020F0502020204030204" pitchFamily="34" charset="0"/>
                <a:cs typeface="Lucida Sans Unicode" panose="020B0602030504020204" pitchFamily="34" charset="0"/>
              </a:rPr>
              <a:t>Programmes confidentiels de soutien psychosocial, le soutien psychosocial ciblant les adolescents, le soutien pour les familles et amis des PVVIH, </a:t>
            </a:r>
            <a:r>
              <a:rPr lang="fr-FR" dirty="0">
                <a:solidFill>
                  <a:srgbClr val="FF0000"/>
                </a:solidFill>
                <a:latin typeface="Calibri" panose="020F0502020204030204" pitchFamily="34" charset="0"/>
                <a:cs typeface="Lucida Sans Unicode" panose="020B0602030504020204" pitchFamily="34" charset="0"/>
              </a:rPr>
              <a:t>Assurer d’un accès non-discriminatoire à la nourriture, aux conseils nutritionnels et à l’eau. </a:t>
            </a:r>
            <a:endParaRPr lang="en-US" sz="12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r>
              <a:rPr lang="fr-FR" dirty="0" smtClean="0"/>
              <a:t>Services complets de prévention et traitement des </a:t>
            </a:r>
            <a:r>
              <a:rPr lang="fr-FR" dirty="0" err="1" smtClean="0"/>
              <a:t>ISTs</a:t>
            </a:r>
            <a:r>
              <a:rPr lang="fr-FR" dirty="0" smtClean="0"/>
              <a:t>:</a:t>
            </a:r>
          </a:p>
          <a:p>
            <a:pPr lvl="1" eaLnBrk="0" fontAlgn="base" hangingPunct="0">
              <a:lnSpc>
                <a:spcPct val="107000"/>
              </a:lnSpc>
              <a:spcBef>
                <a:spcPts val="0"/>
              </a:spcBef>
              <a:spcAft>
                <a:spcPts val="800"/>
              </a:spcAft>
              <a:buFont typeface="Wingdings" panose="05000000000000000000" pitchFamily="2" charset="2"/>
              <a:buChar char="ü"/>
            </a:pPr>
            <a:r>
              <a:rPr lang="fr-FR" dirty="0">
                <a:latin typeface="Calibri" panose="020F0502020204030204" pitchFamily="34" charset="0"/>
                <a:ea typeface="Lucida Sans Unicode" panose="020B0602030504020204" pitchFamily="34" charset="0"/>
                <a:cs typeface="Lucida Sans Unicode" panose="020B0602030504020204" pitchFamily="34" charset="0"/>
              </a:rPr>
              <a:t>Promouvoir la sexualité sans risques, étendre les programmes sur les préservatifs, sensibiliser le public aux IST, </a:t>
            </a:r>
            <a:r>
              <a:rPr lang="fr-FR" dirty="0" smtClean="0">
                <a:latin typeface="Calibri" panose="020F0502020204030204" pitchFamily="34" charset="0"/>
                <a:ea typeface="Lucida Sans Unicode" panose="020B0602030504020204" pitchFamily="34" charset="0"/>
                <a:cs typeface="Lucida Sans Unicode" panose="020B0602030504020204" pitchFamily="34" charset="0"/>
              </a:rPr>
              <a:t>assurer </a:t>
            </a:r>
            <a:r>
              <a:rPr lang="fr-FR" dirty="0">
                <a:latin typeface="Calibri" panose="020F0502020204030204" pitchFamily="34" charset="0"/>
                <a:ea typeface="Lucida Sans Unicode" panose="020B0602030504020204" pitchFamily="34" charset="0"/>
                <a:cs typeface="Lucida Sans Unicode" panose="020B0602030504020204" pitchFamily="34" charset="0"/>
              </a:rPr>
              <a:t>d’une prise en charge complète des cas d’IST dès le premier contact, des services spécifiques destinés aux populations à risque tels que les professionnels du sexe, les adolescents, les militaires, les prisonniers et assurer d’une détection précoce des </a:t>
            </a:r>
            <a:r>
              <a:rPr lang="fr-FR" dirty="0" err="1">
                <a:latin typeface="Calibri" panose="020F0502020204030204" pitchFamily="34" charset="0"/>
                <a:ea typeface="Lucida Sans Unicode" panose="020B0602030504020204" pitchFamily="34" charset="0"/>
                <a:cs typeface="Lucida Sans Unicode" panose="020B0602030504020204" pitchFamily="34" charset="0"/>
              </a:rPr>
              <a:t>ISTs</a:t>
            </a:r>
            <a:r>
              <a:rPr lang="fr-FR" dirty="0">
                <a:latin typeface="Calibri" panose="020F0502020204030204" pitchFamily="34" charset="0"/>
                <a:ea typeface="Lucida Sans Unicode" panose="020B0602030504020204" pitchFamily="34" charset="0"/>
                <a:cs typeface="Lucida Sans Unicode" panose="020B0602030504020204" pitchFamily="34"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lvl="2">
              <a:buFont typeface="Wingdings" panose="05000000000000000000" pitchFamily="2" charset="2"/>
              <a:buChar char="ü"/>
            </a:pPr>
            <a:endParaRPr lang="fr-FR" dirty="0" smtClean="0"/>
          </a:p>
          <a:p>
            <a:endParaRPr lang="fr-FR" dirty="0"/>
          </a:p>
        </p:txBody>
      </p:sp>
      <p:sp>
        <p:nvSpPr>
          <p:cNvPr id="4" name="Title 1"/>
          <p:cNvSpPr>
            <a:spLocks noGrp="1"/>
          </p:cNvSpPr>
          <p:nvPr>
            <p:ph type="title"/>
          </p:nvPr>
        </p:nvSpPr>
        <p:spPr>
          <a:xfrm>
            <a:off x="838200" y="365126"/>
            <a:ext cx="10515600" cy="1140118"/>
          </a:xfrm>
          <a:ln>
            <a:solidFill>
              <a:srgbClr val="FF0000"/>
            </a:solidFill>
          </a:ln>
        </p:spPr>
        <p:txBody>
          <a:bodyPr anchor="t">
            <a:noAutofit/>
          </a:bodyPr>
          <a:lstStyle/>
          <a:p>
            <a:pPr algn="ctr"/>
            <a:r>
              <a:rPr lang="fr-FR" sz="3200" b="1" dirty="0" smtClean="0">
                <a:latin typeface="+mn-lt"/>
              </a:rPr>
              <a:t>Objectif 3: Services complets - prévenir la transmission et réduire la morbidité et la mortalité dues aux </a:t>
            </a:r>
            <a:r>
              <a:rPr lang="fr-FR" sz="3200" b="1" dirty="0" err="1" smtClean="0">
                <a:latin typeface="+mn-lt"/>
              </a:rPr>
              <a:t>ISTs</a:t>
            </a:r>
            <a:r>
              <a:rPr lang="fr-FR" sz="3200" b="1" dirty="0" smtClean="0">
                <a:latin typeface="+mn-lt"/>
              </a:rPr>
              <a:t>/VIH/SIDA</a:t>
            </a:r>
            <a:endParaRPr lang="fr-FR" sz="3200" b="1" dirty="0">
              <a:latin typeface="+mn-lt"/>
            </a:endParaRPr>
          </a:p>
        </p:txBody>
      </p:sp>
    </p:spTree>
    <p:extLst>
      <p:ext uri="{BB962C8B-B14F-4D97-AF65-F5344CB8AC3E}">
        <p14:creationId xmlns:p14="http://schemas.microsoft.com/office/powerpoint/2010/main" val="37632468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lvl="0" indent="0">
              <a:buNone/>
            </a:pPr>
            <a:r>
              <a:rPr lang="fr-FR" sz="2600" dirty="0">
                <a:solidFill>
                  <a:prstClr val="black"/>
                </a:solidFill>
              </a:rPr>
              <a:t>Les soins complets- soins prénatals, les soins d’accouchement, les soins postnatals, sensibilisation et accroissement d’utilisation des services SMN. </a:t>
            </a:r>
          </a:p>
          <a:p>
            <a:pPr marL="571500" lvl="0" indent="-571500">
              <a:buFont typeface="+mj-lt"/>
              <a:buAutoNum type="romanLcPeriod"/>
            </a:pPr>
            <a:r>
              <a:rPr lang="fr-FR" sz="2400" dirty="0" smtClean="0"/>
              <a:t>Conduire une évaluation des besoins- </a:t>
            </a:r>
            <a:r>
              <a:rPr lang="fr-FR" sz="2200" dirty="0" smtClean="0"/>
              <a:t>caractéristiques des la population, législations et politiques nationales, disponibilité et préparation des services SMN, </a:t>
            </a:r>
          </a:p>
          <a:p>
            <a:pPr marL="571500" lvl="0" indent="-571500">
              <a:buFont typeface="+mj-lt"/>
              <a:buAutoNum type="romanLcPeriod"/>
            </a:pPr>
            <a:r>
              <a:rPr lang="fr-FR" sz="2400" dirty="0" smtClean="0"/>
              <a:t>Considérations </a:t>
            </a:r>
            <a:r>
              <a:rPr lang="fr-FR" sz="2400" dirty="0"/>
              <a:t>relatives aux programmes </a:t>
            </a:r>
            <a:r>
              <a:rPr lang="fr-FR" sz="2400" dirty="0" smtClean="0"/>
              <a:t>- </a:t>
            </a:r>
            <a:r>
              <a:rPr lang="fr-FR" sz="2200" dirty="0">
                <a:solidFill>
                  <a:prstClr val="black"/>
                </a:solidFill>
              </a:rPr>
              <a:t>logistique et chaine d’approvisionnement, </a:t>
            </a:r>
            <a:r>
              <a:rPr lang="fr-FR" sz="2200" dirty="0" smtClean="0">
                <a:solidFill>
                  <a:prstClr val="black"/>
                </a:solidFill>
              </a:rPr>
              <a:t>ressources humaines et répartition des taches.</a:t>
            </a:r>
            <a:endParaRPr lang="fr-FR" dirty="0" smtClean="0"/>
          </a:p>
          <a:p>
            <a:pPr marL="571500" indent="-571500">
              <a:buFont typeface="+mj-lt"/>
              <a:buAutoNum type="romanLcPeriod"/>
            </a:pPr>
            <a:r>
              <a:rPr lang="fr-FR" sz="2400" dirty="0" smtClean="0"/>
              <a:t>Questions particulières et les populations – </a:t>
            </a:r>
            <a:r>
              <a:rPr lang="fr-FR" sz="2200" dirty="0" smtClean="0"/>
              <a:t>fistule obstétricales, mutilation génitales féminines, prévention des </a:t>
            </a:r>
            <a:r>
              <a:rPr lang="fr-FR" sz="2200" dirty="0" err="1" smtClean="0"/>
              <a:t>ISTs</a:t>
            </a:r>
            <a:r>
              <a:rPr lang="fr-FR" sz="2200" dirty="0" smtClean="0"/>
              <a:t>, dépistage VIH/SIDA et prévention de la transmission de la Mère </a:t>
            </a:r>
            <a:r>
              <a:rPr lang="fr-FR" sz="2200" dirty="0">
                <a:solidFill>
                  <a:prstClr val="black"/>
                </a:solidFill>
                <a:cs typeface="Lucida Sans Unicode" panose="020B0602030504020204" pitchFamily="34" charset="0"/>
              </a:rPr>
              <a:t>à</a:t>
            </a:r>
            <a:r>
              <a:rPr lang="fr-FR" sz="2200" dirty="0" smtClean="0"/>
              <a:t> l’Enfant. </a:t>
            </a:r>
          </a:p>
          <a:p>
            <a:pPr marL="571500" indent="-571500">
              <a:buFont typeface="+mj-lt"/>
              <a:buAutoNum type="romanLcPeriod"/>
            </a:pPr>
            <a:r>
              <a:rPr lang="fr-FR" sz="2400" dirty="0" smtClean="0"/>
              <a:t>Coordonner </a:t>
            </a:r>
            <a:r>
              <a:rPr lang="fr-FR" sz="2400" dirty="0"/>
              <a:t>et établir des liens  </a:t>
            </a:r>
            <a:endParaRPr lang="fr-FR" sz="2400" dirty="0" smtClean="0"/>
          </a:p>
          <a:p>
            <a:pPr marL="571500" indent="-571500">
              <a:buFont typeface="+mj-lt"/>
              <a:buAutoNum type="romanLcPeriod"/>
            </a:pPr>
            <a:r>
              <a:rPr lang="fr-FR" sz="2400" dirty="0" smtClean="0"/>
              <a:t>Le Plaidoyer</a:t>
            </a:r>
            <a:endParaRPr lang="fr-FR" sz="2400" dirty="0"/>
          </a:p>
        </p:txBody>
      </p:sp>
      <p:sp>
        <p:nvSpPr>
          <p:cNvPr id="4" name="Title 1"/>
          <p:cNvSpPr>
            <a:spLocks noGrp="1"/>
          </p:cNvSpPr>
          <p:nvPr>
            <p:ph type="title"/>
          </p:nvPr>
        </p:nvSpPr>
        <p:spPr>
          <a:xfrm>
            <a:off x="838200" y="365126"/>
            <a:ext cx="10515600" cy="1013508"/>
          </a:xfrm>
          <a:ln>
            <a:solidFill>
              <a:srgbClr val="FF0000"/>
            </a:solidFill>
          </a:ln>
        </p:spPr>
        <p:txBody>
          <a:bodyPr anchor="t">
            <a:noAutofit/>
          </a:bodyPr>
          <a:lstStyle/>
          <a:p>
            <a:pPr algn="ctr"/>
            <a:r>
              <a:rPr lang="fr-FR" sz="3200" b="1" dirty="0" smtClean="0">
                <a:latin typeface="+mn-lt"/>
              </a:rPr>
              <a:t>Objectif 4: Services complets – prévenir l’excès de morbidité et de mortalité maternelle et néonatale</a:t>
            </a:r>
            <a:endParaRPr lang="fr-FR" sz="3200" b="1" dirty="0">
              <a:latin typeface="+mn-lt"/>
            </a:endParaRPr>
          </a:p>
        </p:txBody>
      </p:sp>
    </p:spTree>
    <p:extLst>
      <p:ext uri="{BB962C8B-B14F-4D97-AF65-F5344CB8AC3E}">
        <p14:creationId xmlns:p14="http://schemas.microsoft.com/office/powerpoint/2010/main" val="24016285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45920"/>
            <a:ext cx="10515600" cy="4712677"/>
          </a:xfrm>
        </p:spPr>
        <p:txBody>
          <a:bodyPr>
            <a:normAutofit/>
          </a:bodyPr>
          <a:lstStyle/>
          <a:p>
            <a:pPr marL="342900" marR="0" lvl="0" indent="-342900">
              <a:spcBef>
                <a:spcPts val="0"/>
              </a:spcBef>
              <a:spcAft>
                <a:spcPts val="0"/>
              </a:spcAft>
              <a:buFont typeface="+mj-lt"/>
              <a:buAutoNum type="alphaLcPeriod"/>
            </a:pPr>
            <a:r>
              <a:rPr lang="fr-FR" sz="2400" dirty="0">
                <a:ea typeface="Times New Roman" panose="02020603050405020304" pitchFamily="18" charset="0"/>
              </a:rPr>
              <a:t>Recensement des besoins – </a:t>
            </a:r>
            <a:r>
              <a:rPr lang="fr-FR" sz="2200" dirty="0">
                <a:ea typeface="Times New Roman" panose="02020603050405020304" pitchFamily="18" charset="0"/>
              </a:rPr>
              <a:t>les capacités locales, les </a:t>
            </a:r>
            <a:r>
              <a:rPr lang="fr-FR" sz="2200" dirty="0" smtClean="0">
                <a:ea typeface="Times New Roman" panose="02020603050405020304" pitchFamily="18" charset="0"/>
              </a:rPr>
              <a:t>données.</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Disponibilité des services – </a:t>
            </a:r>
            <a:r>
              <a:rPr lang="fr-FR" sz="2200" dirty="0">
                <a:ea typeface="Times New Roman" panose="02020603050405020304" pitchFamily="18" charset="0"/>
              </a:rPr>
              <a:t>les méthodes disponibles, logistiques et chaine </a:t>
            </a:r>
            <a:r>
              <a:rPr lang="fr-FR" sz="2200" dirty="0" smtClean="0">
                <a:ea typeface="Times New Roman" panose="02020603050405020304" pitchFamily="18" charset="0"/>
              </a:rPr>
              <a:t>d’approvisionnement.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Mise en œuvre des programmes de contraception et de planification familiale – </a:t>
            </a:r>
            <a:r>
              <a:rPr lang="fr-FR" sz="2200" dirty="0">
                <a:ea typeface="Times New Roman" panose="02020603050405020304" pitchFamily="18" charset="0"/>
              </a:rPr>
              <a:t>prestataires, établissements, la qualité, le changement de comportement social, la sensibilisation et l’implication communautaire (hommes et garçons etc.), les supports d’IEC et la réponse à la désinformation et à l’interruption de l’utilisation des méthodes.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solidFill>
                  <a:srgbClr val="FF0000"/>
                </a:solidFill>
                <a:ea typeface="Times New Roman" panose="02020603050405020304" pitchFamily="18" charset="0"/>
              </a:rPr>
              <a:t>Travailler avec des populations spécifiques – </a:t>
            </a:r>
            <a:r>
              <a:rPr lang="fr-FR" sz="2200" dirty="0">
                <a:solidFill>
                  <a:srgbClr val="FF0000"/>
                </a:solidFill>
                <a:ea typeface="Times New Roman" panose="02020603050405020304" pitchFamily="18" charset="0"/>
              </a:rPr>
              <a:t>les adolescents, les professionnelles de sexe, les handicapés et les LGBTQ </a:t>
            </a:r>
            <a:endParaRPr lang="en-US" sz="2200" dirty="0">
              <a:solidFill>
                <a:srgbClr val="FF0000"/>
              </a:solidFill>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Coordonner et établir des liens.</a:t>
            </a:r>
            <a:endParaRPr lang="en-US" sz="2400" dirty="0">
              <a:ea typeface="Times New Roman" panose="02020603050405020304" pitchFamily="18" charset="0"/>
            </a:endParaRPr>
          </a:p>
          <a:p>
            <a:pPr marL="342900" marR="0" lvl="0" indent="-342900">
              <a:spcBef>
                <a:spcPts val="0"/>
              </a:spcBef>
              <a:spcAft>
                <a:spcPts val="0"/>
              </a:spcAft>
              <a:buFont typeface="+mj-lt"/>
              <a:buAutoNum type="alphaLcPeriod"/>
            </a:pPr>
            <a:r>
              <a:rPr lang="fr-FR" sz="2400" dirty="0">
                <a:ea typeface="Times New Roman" panose="02020603050405020304" pitchFamily="18" charset="0"/>
              </a:rPr>
              <a:t>Le plaidoyer. </a:t>
            </a:r>
            <a:endParaRPr lang="en-US" sz="2400" dirty="0">
              <a:ea typeface="Times New Roman" panose="02020603050405020304" pitchFamily="18" charset="0"/>
            </a:endParaRPr>
          </a:p>
          <a:p>
            <a:endParaRPr lang="fr-FR" sz="2400" dirty="0"/>
          </a:p>
        </p:txBody>
      </p:sp>
      <p:sp>
        <p:nvSpPr>
          <p:cNvPr id="4" name="Title 1"/>
          <p:cNvSpPr>
            <a:spLocks noGrp="1"/>
          </p:cNvSpPr>
          <p:nvPr>
            <p:ph type="title"/>
          </p:nvPr>
        </p:nvSpPr>
        <p:spPr>
          <a:xfrm>
            <a:off x="838200" y="280719"/>
            <a:ext cx="10515600" cy="1013509"/>
          </a:xfrm>
          <a:ln>
            <a:solidFill>
              <a:srgbClr val="FF0000"/>
            </a:solidFill>
          </a:ln>
        </p:spPr>
        <p:txBody>
          <a:bodyPr anchor="t">
            <a:noAutofit/>
          </a:bodyPr>
          <a:lstStyle/>
          <a:p>
            <a:pPr algn="ctr"/>
            <a:r>
              <a:rPr lang="fr-FR" sz="3200" b="1" dirty="0" smtClean="0">
                <a:latin typeface="+mn-lt"/>
              </a:rPr>
              <a:t>Objectif 5: Services complets – prévenir les grossesses non-désirées – la contraception </a:t>
            </a:r>
            <a:endParaRPr lang="fr-FR" sz="3200" b="1" dirty="0">
              <a:latin typeface="+mn-lt"/>
            </a:endParaRPr>
          </a:p>
        </p:txBody>
      </p:sp>
    </p:spTree>
    <p:extLst>
      <p:ext uri="{BB962C8B-B14F-4D97-AF65-F5344CB8AC3E}">
        <p14:creationId xmlns:p14="http://schemas.microsoft.com/office/powerpoint/2010/main" val="36708560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Recensement des besoins </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solidFill>
                  <a:srgbClr val="FF0000"/>
                </a:solidFill>
                <a:latin typeface="Calibri" panose="020F0502020204030204" pitchFamily="34" charset="0"/>
                <a:ea typeface="Times New Roman" panose="02020603050405020304" pitchFamily="18" charset="0"/>
              </a:rPr>
              <a:t>Disponibilité des services – </a:t>
            </a:r>
            <a:r>
              <a:rPr lang="fr-FR" sz="2200" dirty="0">
                <a:solidFill>
                  <a:srgbClr val="FF0000"/>
                </a:solidFill>
                <a:ea typeface="Times New Roman" panose="02020603050405020304" pitchFamily="18" charset="0"/>
              </a:rPr>
              <a:t>les conseils et choix informé, évaluation clinique, prévention des infections, gestion de la douleur, indications et méthodes d’évacuation utérine. </a:t>
            </a:r>
            <a:endParaRPr lang="en-US" sz="2200" dirty="0">
              <a:solidFill>
                <a:srgbClr val="FF0000"/>
              </a:solidFill>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Les adolescentes </a:t>
            </a:r>
            <a:r>
              <a:rPr lang="fr-FR" sz="2400" dirty="0">
                <a:latin typeface="Calibri" panose="020F0502020204030204" pitchFamily="34" charset="0"/>
                <a:ea typeface="Times New Roman" panose="02020603050405020304" pitchFamily="18" charset="0"/>
              </a:rPr>
              <a:t>– </a:t>
            </a:r>
            <a:r>
              <a:rPr lang="fr-FR" sz="2200" dirty="0">
                <a:ea typeface="Times New Roman" panose="02020603050405020304" pitchFamily="18" charset="0"/>
              </a:rPr>
              <a:t>les principes directeurs. </a:t>
            </a:r>
            <a:endParaRPr lang="en-US" sz="2200" dirty="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Les femmes qui ont subies les violences sexuelles  </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Coordonner et établir des liens.</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LcPeriod"/>
            </a:pPr>
            <a:r>
              <a:rPr lang="fr-FR" dirty="0">
                <a:latin typeface="Calibri" panose="020F0502020204030204" pitchFamily="34" charset="0"/>
                <a:ea typeface="Times New Roman" panose="02020603050405020304" pitchFamily="18" charset="0"/>
              </a:rPr>
              <a:t>Le plaidoyer. </a:t>
            </a:r>
            <a:endParaRPr lang="en-US" dirty="0">
              <a:latin typeface="Times New Roman" panose="02020603050405020304" pitchFamily="18" charset="0"/>
              <a:ea typeface="Times New Roman" panose="02020603050405020304" pitchFamily="18" charset="0"/>
            </a:endParaRPr>
          </a:p>
          <a:p>
            <a:endParaRPr lang="fr-FR" dirty="0"/>
          </a:p>
        </p:txBody>
      </p:sp>
      <p:sp>
        <p:nvSpPr>
          <p:cNvPr id="4" name="Title 1"/>
          <p:cNvSpPr>
            <a:spLocks noGrp="1"/>
          </p:cNvSpPr>
          <p:nvPr>
            <p:ph type="title"/>
          </p:nvPr>
        </p:nvSpPr>
        <p:spPr>
          <a:xfrm>
            <a:off x="443345" y="678873"/>
            <a:ext cx="11526982" cy="643491"/>
          </a:xfrm>
          <a:ln>
            <a:solidFill>
              <a:srgbClr val="FF0000"/>
            </a:solidFill>
          </a:ln>
        </p:spPr>
        <p:txBody>
          <a:bodyPr anchor="t">
            <a:noAutofit/>
          </a:bodyPr>
          <a:lstStyle/>
          <a:p>
            <a:pPr algn="ctr"/>
            <a:r>
              <a:rPr lang="fr-FR" sz="3400" b="1" dirty="0" smtClean="0">
                <a:latin typeface="+mn-lt"/>
              </a:rPr>
              <a:t>Objectif: autre priorité – les services d’avortement sans risques</a:t>
            </a:r>
            <a:endParaRPr lang="fr-FR" sz="3400" b="1" dirty="0">
              <a:latin typeface="+mn-lt"/>
            </a:endParaRPr>
          </a:p>
        </p:txBody>
      </p:sp>
    </p:spTree>
    <p:extLst>
      <p:ext uri="{BB962C8B-B14F-4D97-AF65-F5344CB8AC3E}">
        <p14:creationId xmlns:p14="http://schemas.microsoft.com/office/powerpoint/2010/main" val="111848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576248" cy="704019"/>
          </a:xfrm>
          <a:ln>
            <a:solidFill>
              <a:srgbClr val="FF0000"/>
            </a:solidFill>
          </a:ln>
        </p:spPr>
        <p:txBody>
          <a:bodyPr anchor="t"/>
          <a:lstStyle/>
          <a:p>
            <a:r>
              <a:rPr lang="fr-FR" b="1" dirty="0" smtClean="0">
                <a:latin typeface="+mn-lt"/>
              </a:rPr>
              <a:t>Messages clés DMU 6 </a:t>
            </a:r>
            <a:endParaRPr lang="fr-FR" b="1" dirty="0">
              <a:latin typeface="+mn-lt"/>
            </a:endParaRPr>
          </a:p>
        </p:txBody>
      </p:sp>
      <p:sp>
        <p:nvSpPr>
          <p:cNvPr id="3" name="Content Placeholder 2"/>
          <p:cNvSpPr>
            <a:spLocks noGrp="1"/>
          </p:cNvSpPr>
          <p:nvPr>
            <p:ph idx="1"/>
          </p:nvPr>
        </p:nvSpPr>
        <p:spPr>
          <a:xfrm>
            <a:off x="838200" y="1434905"/>
            <a:ext cx="10515600" cy="4937760"/>
          </a:xfrm>
        </p:spPr>
        <p:txBody>
          <a:bodyPr>
            <a:noAutofit/>
          </a:bodyPr>
          <a:lstStyle/>
          <a:p>
            <a:pPr marL="342900" lvl="0" indent="-342900">
              <a:spcBef>
                <a:spcPts val="0"/>
              </a:spcBef>
              <a:tabLst>
                <a:tab pos="457200" algn="l"/>
              </a:tabLst>
            </a:pPr>
            <a:r>
              <a:rPr lang="fr-FR" sz="2400" dirty="0">
                <a:solidFill>
                  <a:srgbClr val="000000"/>
                </a:solidFill>
              </a:rPr>
              <a:t>Les lacunes dans la prestation des services complets de SSR contribueront à aggraver la morbidité et la mortalité.</a:t>
            </a:r>
            <a:endParaRPr lang="en-US" sz="2400" dirty="0">
              <a:ea typeface="Times New Roman" panose="02020603050405020304" pitchFamily="18" charset="0"/>
              <a:cs typeface="Times New Roman" panose="02020603050405020304" pitchFamily="18" charset="0"/>
            </a:endParaRPr>
          </a:p>
          <a:p>
            <a:pPr marL="342900" indent="-342900">
              <a:spcBef>
                <a:spcPts val="0"/>
              </a:spcBef>
              <a:tabLst>
                <a:tab pos="457200" algn="l"/>
              </a:tabLst>
            </a:pPr>
            <a:r>
              <a:rPr lang="fr-FR" sz="2400" dirty="0">
                <a:solidFill>
                  <a:srgbClr val="000000"/>
                </a:solidFill>
              </a:rPr>
              <a:t>La mise en œuvre des interventions ne doit pas avoir un impact négatif sur la disponibilité du DMU mais au contraire renforcer le dispositif. </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smtClean="0">
                <a:solidFill>
                  <a:srgbClr val="000000"/>
                </a:solidFill>
              </a:rPr>
              <a:t>Il </a:t>
            </a:r>
            <a:r>
              <a:rPr lang="fr-FR" sz="2400" dirty="0">
                <a:solidFill>
                  <a:srgbClr val="000000"/>
                </a:solidFill>
              </a:rPr>
              <a:t>est impératif de commencer la planification d’intégrer les services SSR par le secteur/ pôle santé </a:t>
            </a:r>
            <a:r>
              <a:rPr lang="fr-FR" sz="2400" dirty="0" smtClean="0"/>
              <a:t>dès</a:t>
            </a:r>
            <a:r>
              <a:rPr lang="fr-FR" sz="2400" dirty="0" smtClean="0">
                <a:solidFill>
                  <a:srgbClr val="000000"/>
                </a:solidFill>
              </a:rPr>
              <a:t> </a:t>
            </a:r>
            <a:r>
              <a:rPr lang="fr-FR" sz="2400" dirty="0">
                <a:solidFill>
                  <a:srgbClr val="000000"/>
                </a:solidFill>
              </a:rPr>
              <a:t>le début de la crise.</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smtClean="0">
                <a:solidFill>
                  <a:srgbClr val="000000"/>
                </a:solidFill>
              </a:rPr>
              <a:t>Les </a:t>
            </a:r>
            <a:r>
              <a:rPr lang="fr-FR" sz="2400" dirty="0">
                <a:solidFill>
                  <a:srgbClr val="000000"/>
                </a:solidFill>
              </a:rPr>
              <a:t>services complets doivent être disponibles à toute couche de la population affectée.</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Intégrer la SSR dans l’ensemble  des services de la santé </a:t>
            </a:r>
            <a:r>
              <a:rPr lang="fr-FR" sz="2400" dirty="0" smtClean="0">
                <a:solidFill>
                  <a:srgbClr val="000000"/>
                </a:solidFill>
              </a:rPr>
              <a:t>et </a:t>
            </a:r>
            <a:r>
              <a:rPr lang="fr-FR" sz="2400" dirty="0">
                <a:solidFill>
                  <a:srgbClr val="000000"/>
                </a:solidFill>
              </a:rPr>
              <a:t>faire le lien avec d’autres secteurs/pôles. </a:t>
            </a:r>
            <a:endParaRPr lang="en-US" sz="2400" dirty="0">
              <a:ea typeface="Times New Roman" panose="02020603050405020304" pitchFamily="18" charset="0"/>
              <a:cs typeface="Times New Roman" panose="02020603050405020304" pitchFamily="18" charset="0"/>
            </a:endParaRPr>
          </a:p>
          <a:p>
            <a:pPr marL="342900" lvl="0" indent="-342900">
              <a:spcBef>
                <a:spcPts val="0"/>
              </a:spcBef>
              <a:tabLst>
                <a:tab pos="457200" algn="l"/>
              </a:tabLst>
            </a:pPr>
            <a:r>
              <a:rPr lang="fr-FR" sz="2400" dirty="0">
                <a:solidFill>
                  <a:srgbClr val="000000"/>
                </a:solidFill>
              </a:rPr>
              <a:t>Se server des éléments du modèle, système de </a:t>
            </a:r>
            <a:r>
              <a:rPr lang="fr-FR" sz="2400" dirty="0" smtClean="0">
                <a:solidFill>
                  <a:srgbClr val="000000"/>
                </a:solidFill>
              </a:rPr>
              <a:t>santé -OMS, </a:t>
            </a:r>
            <a:r>
              <a:rPr lang="fr-FR" sz="2400" dirty="0">
                <a:solidFill>
                  <a:srgbClr val="000000"/>
                </a:solidFill>
              </a:rPr>
              <a:t>comme base de planification. </a:t>
            </a:r>
            <a:endParaRPr lang="en-US" sz="2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75797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97540" y="2248516"/>
            <a:ext cx="7096836" cy="1325563"/>
          </a:xfrm>
          <a:ln>
            <a:solidFill>
              <a:srgbClr val="FF0000"/>
            </a:solidFill>
          </a:ln>
        </p:spPr>
        <p:txBody>
          <a:bodyPr/>
          <a:lstStyle/>
          <a:p>
            <a:pPr algn="ctr"/>
            <a:r>
              <a:rPr lang="fr-FR" b="1" i="1" dirty="0" smtClean="0">
                <a:latin typeface="+mn-lt"/>
              </a:rPr>
              <a:t>Fin de présentation- Merci </a:t>
            </a:r>
            <a:br>
              <a:rPr lang="fr-FR" b="1" i="1" dirty="0" smtClean="0">
                <a:latin typeface="+mn-lt"/>
              </a:rPr>
            </a:br>
            <a:r>
              <a:rPr lang="fr-FR" b="1" i="1" dirty="0" smtClean="0">
                <a:latin typeface="+mn-lt"/>
              </a:rPr>
              <a:t>Questions </a:t>
            </a:r>
            <a:endParaRPr lang="fr-FR" b="1" i="1" dirty="0">
              <a:latin typeface="+mn-lt"/>
            </a:endParaRPr>
          </a:p>
        </p:txBody>
      </p:sp>
    </p:spTree>
    <p:extLst>
      <p:ext uri="{BB962C8B-B14F-4D97-AF65-F5344CB8AC3E}">
        <p14:creationId xmlns:p14="http://schemas.microsoft.com/office/powerpoint/2010/main" val="27791262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97540" y="2248516"/>
            <a:ext cx="7096836" cy="1325563"/>
          </a:xfrm>
          <a:ln>
            <a:solidFill>
              <a:srgbClr val="FF0000"/>
            </a:solidFill>
          </a:ln>
        </p:spPr>
        <p:txBody>
          <a:bodyPr/>
          <a:lstStyle/>
          <a:p>
            <a:pPr algn="ctr"/>
            <a:r>
              <a:rPr lang="fr-FR" b="1" i="1" dirty="0" smtClean="0">
                <a:latin typeface="+mn-lt"/>
              </a:rPr>
              <a:t>Fin de présentation- Merci </a:t>
            </a:r>
            <a:br>
              <a:rPr lang="fr-FR" b="1" i="1" dirty="0" smtClean="0">
                <a:latin typeface="+mn-lt"/>
              </a:rPr>
            </a:br>
            <a:r>
              <a:rPr lang="fr-FR" b="1" i="1" dirty="0" smtClean="0">
                <a:latin typeface="+mn-lt"/>
              </a:rPr>
              <a:t>Questions </a:t>
            </a:r>
            <a:endParaRPr lang="fr-FR" b="1" i="1" dirty="0">
              <a:latin typeface="+mn-lt"/>
            </a:endParaRPr>
          </a:p>
        </p:txBody>
      </p:sp>
    </p:spTree>
    <p:extLst>
      <p:ext uri="{BB962C8B-B14F-4D97-AF65-F5344CB8AC3E}">
        <p14:creationId xmlns:p14="http://schemas.microsoft.com/office/powerpoint/2010/main" val="1960652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603543" cy="713048"/>
          </a:xfrm>
          <a:ln>
            <a:solidFill>
              <a:srgbClr val="FF0000"/>
            </a:solidFill>
          </a:ln>
        </p:spPr>
        <p:txBody>
          <a:bodyPr anchor="t"/>
          <a:lstStyle/>
          <a:p>
            <a:r>
              <a:rPr lang="fr-FR" b="1" dirty="0" smtClean="0">
                <a:latin typeface="+mn-lt"/>
              </a:rPr>
              <a:t>Plan de présentation</a:t>
            </a:r>
            <a:endParaRPr lang="fr-FR" b="1" dirty="0">
              <a:latin typeface="+mn-lt"/>
            </a:endParaRPr>
          </a:p>
        </p:txBody>
      </p:sp>
      <p:sp>
        <p:nvSpPr>
          <p:cNvPr id="3" name="Content Placeholder 2"/>
          <p:cNvSpPr>
            <a:spLocks noGrp="1"/>
          </p:cNvSpPr>
          <p:nvPr>
            <p:ph idx="1"/>
          </p:nvPr>
        </p:nvSpPr>
        <p:spPr>
          <a:xfrm>
            <a:off x="838200" y="1323833"/>
            <a:ext cx="10515600" cy="4026089"/>
          </a:xfrm>
        </p:spPr>
        <p:txBody>
          <a:bodyPr>
            <a:normAutofit/>
          </a:bodyPr>
          <a:lstStyle/>
          <a:p>
            <a:r>
              <a:rPr lang="fr-FR" dirty="0" smtClean="0"/>
              <a:t>Objectifs d’apprentissage.</a:t>
            </a:r>
          </a:p>
          <a:p>
            <a:r>
              <a:rPr lang="fr-FR" dirty="0" smtClean="0"/>
              <a:t>Objectif DMU – </a:t>
            </a:r>
            <a:r>
              <a:rPr lang="fr-FR" b="1" dirty="0" smtClean="0"/>
              <a:t>autres priorités</a:t>
            </a:r>
            <a:r>
              <a:rPr lang="fr-FR" dirty="0" smtClean="0"/>
              <a:t>.</a:t>
            </a:r>
          </a:p>
          <a:p>
            <a:r>
              <a:rPr lang="fr-FR" dirty="0" smtClean="0"/>
              <a:t>La légalisation d’avortement sécurisé en Afrique.</a:t>
            </a:r>
          </a:p>
          <a:p>
            <a:r>
              <a:rPr lang="fr-FR" dirty="0" smtClean="0"/>
              <a:t>La prise en charge des soins d’avortement  sécurisé.</a:t>
            </a:r>
          </a:p>
          <a:p>
            <a:r>
              <a:rPr lang="fr-FR" dirty="0" smtClean="0"/>
              <a:t>Les considérations spéciales </a:t>
            </a:r>
            <a:r>
              <a:rPr lang="fr-FR" sz="2400" dirty="0" smtClean="0"/>
              <a:t>(adolescentes, les survivantes de violences sexuelles).</a:t>
            </a:r>
          </a:p>
          <a:p>
            <a:r>
              <a:rPr lang="fr-FR" dirty="0" smtClean="0"/>
              <a:t>La santé et droits </a:t>
            </a:r>
            <a:r>
              <a:rPr lang="fr-FR" sz="2000" dirty="0" smtClean="0"/>
              <a:t> </a:t>
            </a:r>
            <a:r>
              <a:rPr lang="fr-FR" dirty="0" smtClean="0"/>
              <a:t>sexuels et reproductifs.</a:t>
            </a:r>
          </a:p>
          <a:p>
            <a:r>
              <a:rPr lang="fr-FR" dirty="0" smtClean="0"/>
              <a:t>Les messages clés.</a:t>
            </a:r>
          </a:p>
          <a:p>
            <a:endParaRPr lang="fr-FR" sz="2400" dirty="0" smtClean="0"/>
          </a:p>
          <a:p>
            <a:endParaRPr lang="fr-FR" dirty="0" smtClean="0"/>
          </a:p>
          <a:p>
            <a:endParaRPr lang="fr-FR" dirty="0" smtClean="0"/>
          </a:p>
          <a:p>
            <a:endParaRPr lang="fr-FR" dirty="0"/>
          </a:p>
        </p:txBody>
      </p:sp>
    </p:spTree>
    <p:extLst>
      <p:ext uri="{BB962C8B-B14F-4D97-AF65-F5344CB8AC3E}">
        <p14:creationId xmlns:p14="http://schemas.microsoft.com/office/powerpoint/2010/main" val="2151880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955302" cy="716700"/>
          </a:xfrm>
          <a:ln>
            <a:solidFill>
              <a:srgbClr val="FF0000"/>
            </a:solidFill>
          </a:ln>
        </p:spPr>
        <p:txBody>
          <a:bodyPr anchor="t"/>
          <a:lstStyle/>
          <a:p>
            <a:r>
              <a:rPr lang="fr-FR" b="1" dirty="0" smtClean="0">
                <a:latin typeface="+mn-lt"/>
              </a:rPr>
              <a:t>Objectifs d’apprentissage </a:t>
            </a:r>
            <a:endParaRPr lang="fr-FR" b="1" dirty="0">
              <a:latin typeface="+mn-lt"/>
            </a:endParaRPr>
          </a:p>
        </p:txBody>
      </p:sp>
      <p:sp>
        <p:nvSpPr>
          <p:cNvPr id="3" name="Content Placeholder 2"/>
          <p:cNvSpPr>
            <a:spLocks noGrp="1"/>
          </p:cNvSpPr>
          <p:nvPr>
            <p:ph idx="1"/>
          </p:nvPr>
        </p:nvSpPr>
        <p:spPr>
          <a:xfrm>
            <a:off x="838200" y="1491176"/>
            <a:ext cx="10515600" cy="4445600"/>
          </a:xfrm>
        </p:spPr>
        <p:txBody>
          <a:bodyPr>
            <a:normAutofit lnSpcReduction="10000"/>
          </a:bodyPr>
          <a:lstStyle/>
          <a:p>
            <a:pPr marL="0" indent="0">
              <a:buNone/>
            </a:pPr>
            <a:r>
              <a:rPr lang="fr-FR" sz="3200" b="1" dirty="0" smtClean="0"/>
              <a:t>A la fin de la session, vous devez être en mesure de:</a:t>
            </a:r>
          </a:p>
          <a:p>
            <a:r>
              <a:rPr lang="fr-FR" dirty="0" smtClean="0"/>
              <a:t>Décrire </a:t>
            </a:r>
            <a:r>
              <a:rPr lang="fr-FR" dirty="0"/>
              <a:t>pourquoi </a:t>
            </a:r>
            <a:r>
              <a:rPr lang="fr-FR" dirty="0">
                <a:solidFill>
                  <a:srgbClr val="FF0000"/>
                </a:solidFill>
              </a:rPr>
              <a:t>l'accès aux soins </a:t>
            </a:r>
            <a:r>
              <a:rPr lang="fr-FR" dirty="0"/>
              <a:t>liés à l'avortement sans </a:t>
            </a:r>
            <a:r>
              <a:rPr lang="fr-FR" dirty="0" smtClean="0"/>
              <a:t>risques dans les limites prévues par la loi. </a:t>
            </a:r>
          </a:p>
          <a:p>
            <a:r>
              <a:rPr lang="fr-FR" dirty="0" smtClean="0"/>
              <a:t>Expliquer comment </a:t>
            </a:r>
            <a:r>
              <a:rPr lang="fr-FR" dirty="0"/>
              <a:t>trouver les informations sur les politiques nationales relatives aux </a:t>
            </a:r>
            <a:r>
              <a:rPr lang="fr-FR" dirty="0" smtClean="0"/>
              <a:t>soins liés </a:t>
            </a:r>
            <a:r>
              <a:rPr lang="fr-FR" dirty="0"/>
              <a:t>à l'avortement sans </a:t>
            </a:r>
            <a:r>
              <a:rPr lang="fr-FR" dirty="0" smtClean="0"/>
              <a:t>risques.</a:t>
            </a:r>
          </a:p>
          <a:p>
            <a:r>
              <a:rPr lang="fr-FR" dirty="0" smtClean="0"/>
              <a:t>Décrire comment </a:t>
            </a:r>
            <a:r>
              <a:rPr lang="fr-FR" dirty="0" smtClean="0">
                <a:solidFill>
                  <a:srgbClr val="FF0000"/>
                </a:solidFill>
              </a:rPr>
              <a:t>faciliter l’accès et </a:t>
            </a:r>
            <a:r>
              <a:rPr lang="fr-FR" dirty="0">
                <a:solidFill>
                  <a:srgbClr val="FF0000"/>
                </a:solidFill>
              </a:rPr>
              <a:t>veiller </a:t>
            </a:r>
            <a:r>
              <a:rPr lang="fr-FR" dirty="0"/>
              <a:t>à ce que les soins liés à l'avortement </a:t>
            </a:r>
            <a:r>
              <a:rPr lang="fr-FR" dirty="0" smtClean="0"/>
              <a:t>sans risques </a:t>
            </a:r>
            <a:r>
              <a:rPr lang="fr-FR" dirty="0"/>
              <a:t>soient disponibles dans les limites prévues par la </a:t>
            </a:r>
            <a:r>
              <a:rPr lang="fr-FR" dirty="0" smtClean="0"/>
              <a:t>loi.  </a:t>
            </a:r>
          </a:p>
          <a:p>
            <a:r>
              <a:rPr lang="fr-FR" dirty="0" smtClean="0">
                <a:solidFill>
                  <a:srgbClr val="FF0000"/>
                </a:solidFill>
              </a:rPr>
              <a:t>Autre activité: Rendre disponible </a:t>
            </a:r>
            <a:r>
              <a:rPr lang="fr-FR" dirty="0" smtClean="0"/>
              <a:t>les </a:t>
            </a:r>
            <a:r>
              <a:rPr lang="fr-FR" dirty="0"/>
              <a:t>soins liés à l’avortement sans risques </a:t>
            </a:r>
            <a:r>
              <a:rPr lang="fr-FR" dirty="0" smtClean="0"/>
              <a:t>et  accessibles </a:t>
            </a:r>
            <a:r>
              <a:rPr lang="fr-FR" dirty="0"/>
              <a:t>dans les </a:t>
            </a:r>
            <a:r>
              <a:rPr lang="fr-FR" dirty="0" smtClean="0"/>
              <a:t>formations sanitaires, </a:t>
            </a:r>
            <a:r>
              <a:rPr lang="fr-FR" dirty="0"/>
              <a:t>dans les </a:t>
            </a:r>
            <a:r>
              <a:rPr lang="fr-FR" dirty="0" smtClean="0"/>
              <a:t>limites prévues </a:t>
            </a:r>
            <a:r>
              <a:rPr lang="fr-FR" dirty="0"/>
              <a:t>par la loi.</a:t>
            </a:r>
          </a:p>
          <a:p>
            <a:pPr marL="0" indent="0">
              <a:buNone/>
            </a:pPr>
            <a:endParaRPr lang="fr-FR" dirty="0" smtClean="0"/>
          </a:p>
          <a:p>
            <a:pPr marL="0" indent="0">
              <a:buNone/>
            </a:pPr>
            <a:endParaRPr lang="fr-FR" dirty="0"/>
          </a:p>
        </p:txBody>
      </p:sp>
    </p:spTree>
    <p:extLst>
      <p:ext uri="{BB962C8B-B14F-4D97-AF65-F5344CB8AC3E}">
        <p14:creationId xmlns:p14="http://schemas.microsoft.com/office/powerpoint/2010/main" val="1967246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132764" y="1610435"/>
            <a:ext cx="5227093" cy="3370997"/>
          </a:xfrm>
          <a:prstGeom prst="ellipse">
            <a:avLst/>
          </a:prstGeom>
          <a:solidFill>
            <a:schemeClr val="bg1"/>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smtClean="0">
                <a:ln w="17780" cmpd="sng">
                  <a:solidFill>
                    <a:schemeClr val="accent2"/>
                  </a:solidFill>
                  <a:prstDash val="solid"/>
                  <a:miter lim="800000"/>
                </a:ln>
                <a:solidFill>
                  <a:sysClr val="windowText" lastClr="000000"/>
                </a:solidFill>
                <a:effectLst>
                  <a:outerShdw blurRad="50800" algn="tl" rotWithShape="0">
                    <a:srgbClr val="000000"/>
                  </a:outerShdw>
                </a:effectLst>
              </a:rPr>
              <a:t>Autres priorités </a:t>
            </a:r>
            <a:endParaRPr lang="fr-FR" sz="4000" b="1" dirty="0">
              <a:ln w="17780" cmpd="sng">
                <a:solidFill>
                  <a:schemeClr val="accent2"/>
                </a:solidFill>
                <a:prstDash val="solid"/>
                <a:miter lim="800000"/>
              </a:ln>
              <a:solidFill>
                <a:sysClr val="windowText" lastClr="000000"/>
              </a:solidFill>
              <a:effectLst>
                <a:outerShdw blurRad="50800" algn="tl" rotWithShape="0">
                  <a:srgbClr val="000000"/>
                </a:outerShdw>
              </a:effectLst>
            </a:endParaRPr>
          </a:p>
        </p:txBody>
      </p:sp>
      <p:cxnSp>
        <p:nvCxnSpPr>
          <p:cNvPr id="6" name="Straight Arrow Connector 5"/>
          <p:cNvCxnSpPr/>
          <p:nvPr/>
        </p:nvCxnSpPr>
        <p:spPr>
          <a:xfrm flipV="1">
            <a:off x="6359856" y="2142699"/>
            <a:ext cx="1856097" cy="962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84793" y="3562065"/>
            <a:ext cx="2006221" cy="10372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8291014" y="1709382"/>
            <a:ext cx="3377822" cy="914400"/>
          </a:xfrm>
          <a:prstGeom prst="roundRect">
            <a:avLst/>
          </a:prstGeom>
          <a:solidFill>
            <a:schemeClr val="bg1"/>
          </a:solidFill>
          <a:ln>
            <a:solidFill>
              <a:schemeClr val="accent2"/>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ln w="0"/>
                <a:solidFill>
                  <a:schemeClr val="tx1"/>
                </a:solidFill>
                <a:effectLst>
                  <a:outerShdw blurRad="38100" dist="19050" dir="2700000" algn="tl" rotWithShape="0">
                    <a:schemeClr val="dk1">
                      <a:alpha val="40000"/>
                    </a:schemeClr>
                  </a:outerShdw>
                </a:effectLst>
              </a:rPr>
              <a:t>Soins d’avortement sans risque</a:t>
            </a:r>
            <a:endParaRPr lang="fr-FR" sz="240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8291014" y="4067032"/>
            <a:ext cx="3377822" cy="914400"/>
          </a:xfrm>
          <a:prstGeom prst="roundRect">
            <a:avLst>
              <a:gd name="adj" fmla="val 6219"/>
            </a:avLst>
          </a:prstGeom>
          <a:solidFill>
            <a:schemeClr val="bg1"/>
          </a:solidFill>
          <a:ln>
            <a:solidFill>
              <a:schemeClr val="accent2"/>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Soins post avortement </a:t>
            </a:r>
            <a:endParaRPr lang="fr-FR" sz="2400" b="1" dirty="0">
              <a:solidFill>
                <a:schemeClr val="tx1"/>
              </a:solidFill>
            </a:endParaRPr>
          </a:p>
        </p:txBody>
      </p:sp>
    </p:spTree>
    <p:extLst>
      <p:ext uri="{BB962C8B-B14F-4D97-AF65-F5344CB8AC3E}">
        <p14:creationId xmlns:p14="http://schemas.microsoft.com/office/powerpoint/2010/main" val="1342991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452" y="210380"/>
            <a:ext cx="10310766" cy="1041645"/>
          </a:xfrm>
          <a:ln>
            <a:solidFill>
              <a:srgbClr val="FF0000"/>
            </a:solidFill>
          </a:ln>
        </p:spPr>
        <p:txBody>
          <a:bodyPr anchor="t">
            <a:noAutofit/>
          </a:bodyPr>
          <a:lstStyle/>
          <a:p>
            <a:pPr lvl="0">
              <a:spcBef>
                <a:spcPts val="1000"/>
              </a:spcBef>
            </a:pPr>
            <a:r>
              <a:rPr lang="fr-FR" sz="3200" b="1" dirty="0">
                <a:ln>
                  <a:solidFill>
                    <a:schemeClr val="accent2"/>
                  </a:solidFill>
                </a:ln>
                <a:latin typeface="+mn-lt"/>
              </a:rPr>
              <a:t>L</a:t>
            </a:r>
            <a:r>
              <a:rPr lang="fr-FR" sz="3200" b="1" dirty="0" smtClean="0">
                <a:ln>
                  <a:solidFill>
                    <a:schemeClr val="accent2"/>
                  </a:solidFill>
                </a:ln>
                <a:solidFill>
                  <a:prstClr val="black"/>
                </a:solidFill>
                <a:latin typeface="+mn-lt"/>
                <a:ea typeface="+mn-ea"/>
                <a:cs typeface="+mn-cs"/>
              </a:rPr>
              <a:t>a </a:t>
            </a:r>
            <a:r>
              <a:rPr lang="fr-FR" sz="3200" b="1" dirty="0">
                <a:ln>
                  <a:solidFill>
                    <a:schemeClr val="accent2"/>
                  </a:solidFill>
                </a:ln>
                <a:solidFill>
                  <a:prstClr val="black"/>
                </a:solidFill>
                <a:latin typeface="+mn-lt"/>
                <a:ea typeface="+mn-ea"/>
                <a:cs typeface="+mn-cs"/>
              </a:rPr>
              <a:t>disponibilité des services </a:t>
            </a:r>
            <a:r>
              <a:rPr lang="fr-FR" sz="3200" b="1" dirty="0" smtClean="0">
                <a:ln>
                  <a:solidFill>
                    <a:schemeClr val="accent2"/>
                  </a:solidFill>
                </a:ln>
                <a:solidFill>
                  <a:prstClr val="black"/>
                </a:solidFill>
                <a:latin typeface="+mn-lt"/>
                <a:ea typeface="+mn-ea"/>
                <a:cs typeface="+mn-cs"/>
              </a:rPr>
              <a:t>des soins liés à l’avortement sécurisé dans les limites prévues par la loi, en vigueur.</a:t>
            </a:r>
            <a:endParaRPr lang="fr-FR" sz="3200" b="1" dirty="0">
              <a:ln>
                <a:solidFill>
                  <a:schemeClr val="accent2"/>
                </a:solidFill>
              </a:ln>
              <a:latin typeface="+mn-lt"/>
            </a:endParaRPr>
          </a:p>
        </p:txBody>
      </p:sp>
      <p:sp>
        <p:nvSpPr>
          <p:cNvPr id="3" name="Content Placeholder 2"/>
          <p:cNvSpPr>
            <a:spLocks noGrp="1"/>
          </p:cNvSpPr>
          <p:nvPr>
            <p:ph idx="1"/>
          </p:nvPr>
        </p:nvSpPr>
        <p:spPr>
          <a:xfrm>
            <a:off x="838200" y="1530202"/>
            <a:ext cx="10515600" cy="4420431"/>
          </a:xfrm>
        </p:spPr>
        <p:txBody>
          <a:bodyPr>
            <a:normAutofit fontScale="92500" lnSpcReduction="10000"/>
          </a:bodyPr>
          <a:lstStyle/>
          <a:p>
            <a:r>
              <a:rPr lang="fr-FR" b="1" dirty="0" smtClean="0"/>
              <a:t>Justification: </a:t>
            </a:r>
          </a:p>
          <a:p>
            <a:pPr lvl="1">
              <a:buFont typeface="Wingdings" panose="05000000000000000000" pitchFamily="2" charset="2"/>
              <a:buChar char="ü"/>
            </a:pPr>
            <a:r>
              <a:rPr lang="fr-FR" dirty="0" smtClean="0">
                <a:solidFill>
                  <a:srgbClr val="FF0000"/>
                </a:solidFill>
                <a:latin typeface="Calibri" panose="020F0502020204030204" pitchFamily="34" charset="0"/>
              </a:rPr>
              <a:t>Faciliter la gestion de la conséquence de violences sexuelles, les grossesses non désirées  qui </a:t>
            </a:r>
            <a:r>
              <a:rPr lang="fr-FR" dirty="0">
                <a:solidFill>
                  <a:srgbClr val="FF0000"/>
                </a:solidFill>
                <a:latin typeface="Calibri" panose="020F0502020204030204" pitchFamily="34" charset="0"/>
              </a:rPr>
              <a:t>tendent à augmenter en situation </a:t>
            </a:r>
            <a:r>
              <a:rPr lang="fr-FR" dirty="0" smtClean="0">
                <a:solidFill>
                  <a:srgbClr val="FF0000"/>
                </a:solidFill>
                <a:latin typeface="Calibri" panose="020F0502020204030204" pitchFamily="34" charset="0"/>
              </a:rPr>
              <a:t>humanitaire.</a:t>
            </a:r>
          </a:p>
          <a:p>
            <a:pPr marL="457200" lvl="1" indent="0">
              <a:buNone/>
            </a:pPr>
            <a:r>
              <a:rPr lang="fr-FR" dirty="0">
                <a:solidFill>
                  <a:srgbClr val="000000"/>
                </a:solidFill>
                <a:latin typeface="Calibri" panose="020F0502020204030204" pitchFamily="34" charset="0"/>
              </a:rPr>
              <a:t> </a:t>
            </a:r>
            <a:r>
              <a:rPr lang="fr-FR" dirty="0" smtClean="0">
                <a:solidFill>
                  <a:srgbClr val="000000"/>
                </a:solidFill>
                <a:latin typeface="Calibri" panose="020F0502020204030204" pitchFamily="34" charset="0"/>
              </a:rPr>
              <a:t>  Si </a:t>
            </a:r>
            <a:r>
              <a:rPr lang="fr-FR" dirty="0">
                <a:solidFill>
                  <a:srgbClr val="000000"/>
                </a:solidFill>
                <a:latin typeface="Calibri" panose="020F0502020204030204" pitchFamily="34" charset="0"/>
              </a:rPr>
              <a:t>les lois et textes du pays autorisent </a:t>
            </a:r>
            <a:r>
              <a:rPr lang="fr-FR" dirty="0" smtClean="0">
                <a:solidFill>
                  <a:srgbClr val="000000"/>
                </a:solidFill>
                <a:latin typeface="Calibri" panose="020F0502020204030204" pitchFamily="34" charset="0"/>
              </a:rPr>
              <a:t>l’interruption </a:t>
            </a:r>
            <a:r>
              <a:rPr lang="fr-FR" dirty="0">
                <a:solidFill>
                  <a:srgbClr val="000000"/>
                </a:solidFill>
                <a:latin typeface="Calibri" panose="020F0502020204030204" pitchFamily="34" charset="0"/>
              </a:rPr>
              <a:t>volontaire de </a:t>
            </a:r>
            <a:r>
              <a:rPr lang="fr-FR" dirty="0" smtClean="0">
                <a:solidFill>
                  <a:srgbClr val="000000"/>
                </a:solidFill>
                <a:latin typeface="Calibri" panose="020F0502020204030204" pitchFamily="34" charset="0"/>
              </a:rPr>
              <a:t>la grossesse</a:t>
            </a:r>
            <a:r>
              <a:rPr lang="fr-FR" dirty="0">
                <a:solidFill>
                  <a:srgbClr val="000000"/>
                </a:solidFill>
                <a:latin typeface="Calibri" panose="020F0502020204030204" pitchFamily="34" charset="0"/>
              </a:rPr>
              <a:t>, dans ces cas, il faut assurer qu’elle est effectuée sans risque à la victime. </a:t>
            </a:r>
          </a:p>
          <a:p>
            <a:pPr lvl="1">
              <a:buFont typeface="Wingdings" panose="05000000000000000000" pitchFamily="2" charset="2"/>
              <a:buChar char="ü"/>
            </a:pPr>
            <a:r>
              <a:rPr lang="fr-FR" dirty="0" smtClean="0">
                <a:solidFill>
                  <a:srgbClr val="000000"/>
                </a:solidFill>
              </a:rPr>
              <a:t>Selon </a:t>
            </a:r>
            <a:r>
              <a:rPr lang="fr-FR" dirty="0">
                <a:solidFill>
                  <a:srgbClr val="000000"/>
                </a:solidFill>
              </a:rPr>
              <a:t>l’OMS, </a:t>
            </a:r>
            <a:r>
              <a:rPr lang="fr-FR" dirty="0" smtClean="0">
                <a:solidFill>
                  <a:srgbClr val="000000"/>
                </a:solidFill>
              </a:rPr>
              <a:t>chaque année, environs </a:t>
            </a:r>
            <a:r>
              <a:rPr lang="fr-FR" dirty="0">
                <a:solidFill>
                  <a:srgbClr val="FF0000"/>
                </a:solidFill>
              </a:rPr>
              <a:t>5 millions d’avortement </a:t>
            </a:r>
            <a:r>
              <a:rPr lang="fr-FR" dirty="0" smtClean="0">
                <a:solidFill>
                  <a:srgbClr val="000000"/>
                </a:solidFill>
              </a:rPr>
              <a:t>sont pratiqués </a:t>
            </a:r>
            <a:r>
              <a:rPr lang="fr-FR" dirty="0">
                <a:solidFill>
                  <a:srgbClr val="000000"/>
                </a:solidFill>
              </a:rPr>
              <a:t>en Afrique </a:t>
            </a:r>
            <a:r>
              <a:rPr lang="fr-FR" dirty="0" smtClean="0">
                <a:solidFill>
                  <a:srgbClr val="000000"/>
                </a:solidFill>
              </a:rPr>
              <a:t>subsaharienne, parmi lesquels, </a:t>
            </a:r>
            <a:r>
              <a:rPr lang="fr-FR" dirty="0">
                <a:solidFill>
                  <a:srgbClr val="FF0000"/>
                </a:solidFill>
              </a:rPr>
              <a:t>1,7 millions de femmes </a:t>
            </a:r>
            <a:r>
              <a:rPr lang="fr-FR" dirty="0">
                <a:solidFill>
                  <a:srgbClr val="000000"/>
                </a:solidFill>
              </a:rPr>
              <a:t>sont hospitalisées suite à des </a:t>
            </a:r>
            <a:r>
              <a:rPr lang="fr-FR" dirty="0" smtClean="0">
                <a:solidFill>
                  <a:srgbClr val="000000"/>
                </a:solidFill>
              </a:rPr>
              <a:t>complications </a:t>
            </a:r>
            <a:r>
              <a:rPr lang="fr-FR" dirty="0">
                <a:solidFill>
                  <a:srgbClr val="000000"/>
                </a:solidFill>
              </a:rPr>
              <a:t>d’avortements pratiqués dans des conditions d’hygiène délétères.</a:t>
            </a:r>
          </a:p>
          <a:p>
            <a:r>
              <a:rPr lang="fr-FR" b="1" dirty="0" smtClean="0">
                <a:solidFill>
                  <a:srgbClr val="000000"/>
                </a:solidFill>
                <a:latin typeface="Calibri" panose="020F0502020204030204" pitchFamily="34" charset="0"/>
                <a:ea typeface="Times New Roman" panose="02020603050405020304" pitchFamily="18" charset="0"/>
              </a:rPr>
              <a:t>Quand mettre en œuvre:</a:t>
            </a:r>
          </a:p>
          <a:p>
            <a:pPr marL="571500" lvl="1" indent="-342900">
              <a:buFont typeface="Wingdings" panose="05000000000000000000" pitchFamily="2" charset="2"/>
              <a:buChar char="ü"/>
            </a:pPr>
            <a:r>
              <a:rPr lang="fr-FR" dirty="0" smtClean="0">
                <a:ea typeface="Times New Roman" panose="02020603050405020304" pitchFamily="18" charset="0"/>
              </a:rPr>
              <a:t>Ces </a:t>
            </a:r>
            <a:r>
              <a:rPr lang="fr-FR" dirty="0">
                <a:ea typeface="Times New Roman" panose="02020603050405020304" pitchFamily="18" charset="0"/>
              </a:rPr>
              <a:t>services </a:t>
            </a:r>
            <a:r>
              <a:rPr lang="fr-FR" dirty="0" smtClean="0">
                <a:ea typeface="Times New Roman" panose="02020603050405020304" pitchFamily="18" charset="0"/>
              </a:rPr>
              <a:t>sont </a:t>
            </a:r>
            <a:r>
              <a:rPr lang="fr-FR" dirty="0">
                <a:solidFill>
                  <a:srgbClr val="000000"/>
                </a:solidFill>
                <a:latin typeface="Calibri" panose="020F0502020204030204" pitchFamily="34" charset="0"/>
              </a:rPr>
              <a:t>à</a:t>
            </a:r>
            <a:r>
              <a:rPr lang="fr-FR" dirty="0" smtClean="0">
                <a:ea typeface="Times New Roman" panose="02020603050405020304" pitchFamily="18" charset="0"/>
              </a:rPr>
              <a:t> prioriser </a:t>
            </a:r>
            <a:r>
              <a:rPr lang="fr-FR" dirty="0">
                <a:ea typeface="Times New Roman" panose="02020603050405020304" pitchFamily="18" charset="0"/>
              </a:rPr>
              <a:t>et doivent être défendus et inclus lors de la transition vers des services de SSR complets, en fonction de leur contribution à la protection des vies et de la dignité des femmes et des </a:t>
            </a:r>
            <a:r>
              <a:rPr lang="fr-FR" dirty="0" smtClean="0">
                <a:ea typeface="Times New Roman" panose="02020603050405020304" pitchFamily="18" charset="0"/>
              </a:rPr>
              <a:t>filles.</a:t>
            </a:r>
          </a:p>
        </p:txBody>
      </p:sp>
      <p:sp>
        <p:nvSpPr>
          <p:cNvPr id="4" name="Rounded Rectangle 3"/>
          <p:cNvSpPr/>
          <p:nvPr/>
        </p:nvSpPr>
        <p:spPr>
          <a:xfrm>
            <a:off x="1446663" y="5809957"/>
            <a:ext cx="10370200" cy="87219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2000" b="1" dirty="0">
                <a:solidFill>
                  <a:schemeClr val="tx1"/>
                </a:solidFill>
                <a:ea typeface="Times New Roman" panose="02020603050405020304" pitchFamily="18" charset="0"/>
              </a:rPr>
              <a:t>Plaidoyer: </a:t>
            </a:r>
          </a:p>
          <a:p>
            <a:pPr algn="ctr"/>
            <a:r>
              <a:rPr lang="fr-FR" sz="2000" dirty="0">
                <a:solidFill>
                  <a:srgbClr val="FF0000"/>
                </a:solidFill>
              </a:rPr>
              <a:t>Envisager cette problématique d’avortement sans risque, sous le prisme de la santé et sous celui des droits fondamentaux des femmes et non sous les dogmes religieux.</a:t>
            </a:r>
            <a:endParaRPr lang="en-US" sz="2000" dirty="0">
              <a:solidFill>
                <a:srgbClr val="FF0000"/>
              </a:solidFill>
              <a:ea typeface="Times New Roman" panose="02020603050405020304" pitchFamily="18" charset="0"/>
            </a:endParaRPr>
          </a:p>
        </p:txBody>
      </p:sp>
    </p:spTree>
    <p:extLst>
      <p:ext uri="{BB962C8B-B14F-4D97-AF65-F5344CB8AC3E}">
        <p14:creationId xmlns:p14="http://schemas.microsoft.com/office/powerpoint/2010/main" val="3708150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1290</TotalTime>
  <Words>4593</Words>
  <Application>Microsoft Office PowerPoint</Application>
  <PresentationFormat>Widescreen</PresentationFormat>
  <Paragraphs>399</Paragraphs>
  <Slides>58</Slides>
  <Notes>8</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58</vt:i4>
      </vt:variant>
    </vt:vector>
  </HeadingPairs>
  <TitlesOfParts>
    <vt:vector size="71" baseType="lpstr">
      <vt:lpstr>ＭＳ Ｐゴシック</vt:lpstr>
      <vt:lpstr>ＭＳ Ｐゴシック</vt:lpstr>
      <vt:lpstr>Arial</vt:lpstr>
      <vt:lpstr>ArialMT</vt:lpstr>
      <vt:lpstr>Calibri</vt:lpstr>
      <vt:lpstr>Calibri Light</vt:lpstr>
      <vt:lpstr>Lucida Sans Unicode</vt:lpstr>
      <vt:lpstr>Tahoma</vt:lpstr>
      <vt:lpstr>Times New Roman</vt:lpstr>
      <vt:lpstr>Trebuchet MS</vt:lpstr>
      <vt:lpstr>Wingdings</vt:lpstr>
      <vt:lpstr>Office Theme</vt:lpstr>
      <vt:lpstr>1_Office Theme</vt:lpstr>
      <vt:lpstr>Revue du module 4: DMU-objectif No. 3  Prévenir la transmission et réduire la morbidité et la mortalité dues au VIH et à d’autres Infections Sexuellement Transmissibles (ISTs).  Toujours lire et comprendre les instructions avant de commencer à répondre aux questions SVP !!!!!!!!!!!! (citer, une phrase, chaque photo, crochez, souligner etc.)</vt:lpstr>
      <vt:lpstr>Questions-réponse  </vt:lpstr>
      <vt:lpstr>Questions-réponse  </vt:lpstr>
      <vt:lpstr>Questions-réponse  </vt:lpstr>
      <vt:lpstr>Dispositif Minimum d’Urgence en Santé Sexuelle et reproductive (SSR) </vt:lpstr>
      <vt:lpstr>Plan de présentation</vt:lpstr>
      <vt:lpstr>Objectifs d’apprentissage </vt:lpstr>
      <vt:lpstr>PowerPoint Presentation</vt:lpstr>
      <vt:lpstr>La disponibilité des services des soins liés à l’avortement sécurisé dans les limites prévues par la loi, en vigueur.</vt:lpstr>
      <vt:lpstr>Définitions des concepts </vt:lpstr>
      <vt:lpstr>Les soins post avortement</vt:lpstr>
      <vt:lpstr>Législation sur l’avortement sans risque en Afrique </vt:lpstr>
      <vt:lpstr>Fondements juridiques de l’avortement/ Interruption volontaire de grossesse (IVG)</vt:lpstr>
      <vt:lpstr>La situation de légalisation des avortements sécurisé en Afrique</vt:lpstr>
      <vt:lpstr>La situation de légalisation des avortements en Afrique (certains pays)</vt:lpstr>
      <vt:lpstr>Que dit la loi de mon pays en matière d’interruption volontaire de la grossesse/ avortement volontaire? Les indications, catégories du personnel sanitaire, avec quels outils? </vt:lpstr>
      <vt:lpstr>Conséquences  de et obstacles à l’avortement  volontaire</vt:lpstr>
      <vt:lpstr>Les conséquences de l’avortement non sécurisé sur la santé des femmes</vt:lpstr>
      <vt:lpstr>Les obstacles aux soins d’avortement sécurisé</vt:lpstr>
      <vt:lpstr> Disponibilité des soins d’avortement sans risque  Rôle du coordinateur SSR et le Ministère de la Santé </vt:lpstr>
      <vt:lpstr>Préparation à la prise en charge des soins d’avortement sécurisé.</vt:lpstr>
      <vt:lpstr>Faciliter le fonctionnement efficace des services d’avortement sécurisé.  Responsabilités des prestataires de soins</vt:lpstr>
      <vt:lpstr>Considérations spéciales (CS) – 1. les adolescentes</vt:lpstr>
      <vt:lpstr>(CS)– 2. les survivantes de violences sexuelles  </vt:lpstr>
      <vt:lpstr>La santé et les droits sexuels et reproductifs-SDSR</vt:lpstr>
      <vt:lpstr>L’objection de conscience pour les professionnels de santé</vt:lpstr>
      <vt:lpstr>Avortement à risque- avortement incomplet</vt:lpstr>
      <vt:lpstr>Complications suite à l’avortement non sécurisé</vt:lpstr>
      <vt:lpstr>L’avortement incomplet (clandestin) – les risques</vt:lpstr>
      <vt:lpstr>Aspirateur manuel intra-utérin</vt:lpstr>
      <vt:lpstr>Messages clés</vt:lpstr>
      <vt:lpstr>Messages clés</vt:lpstr>
      <vt:lpstr>Dispositif Minimum d’Urgence en Santé Sexuelle et Reproductive</vt:lpstr>
      <vt:lpstr>Plan de présentation</vt:lpstr>
      <vt:lpstr>Objectifs d’apprentissage</vt:lpstr>
      <vt:lpstr>Objectif 6 du DMU: Planifier des services SSR complets intégrés dans les soins de santé primaire, dès que possible.  </vt:lpstr>
      <vt:lpstr>Préambule - La planification des services complets de SSR </vt:lpstr>
      <vt:lpstr>Pourquoi prioriser les complets de SSR, en situation humanitaire?</vt:lpstr>
      <vt:lpstr>Les services complets de SSR</vt:lpstr>
      <vt:lpstr>Paquet essentiel d’interventions de santé sexuelle et reproductive selon la commission Guttmacher- Lancet (2018)</vt:lpstr>
      <vt:lpstr>La  santé  et les droits sexuels et reproductifs-SDSR</vt:lpstr>
      <vt:lpstr>Droits humains relatifs à la SDSR</vt:lpstr>
      <vt:lpstr>Considérations spéciales lors de la planification</vt:lpstr>
      <vt:lpstr>Les éléments prérequis de la programmation</vt:lpstr>
      <vt:lpstr>Mettre en place des services complets dès que la situation le permet</vt:lpstr>
      <vt:lpstr>Eléments essentiels de la programmation SSR complète</vt:lpstr>
      <vt:lpstr>Pourquoi un plan de travail collectif? </vt:lpstr>
      <vt:lpstr>Les composantes du système de santé- Quoi évaluer   </vt:lpstr>
      <vt:lpstr>Résumés des interventions de services complets des objectifs du DMU-SSR</vt:lpstr>
      <vt:lpstr>Objectif 2: services complets- prévenir et répondre aux violences sexuelles et les autres violences basées sur le genre</vt:lpstr>
      <vt:lpstr>Objectif 2: Services complets des violences basées sur le genre (VBG) y compris violences sexuelles</vt:lpstr>
      <vt:lpstr>Objectif 3: Services complets - prévenir la transmission et réduire la morbidité et la mortalité dues aux ISTs/VIH/SIDA</vt:lpstr>
      <vt:lpstr>Objectif 4: Services complets – prévenir l’excès de morbidité et de mortalité maternelle et néonatale</vt:lpstr>
      <vt:lpstr>Objectif 5: Services complets – prévenir les grossesses non-désirées – la contraception </vt:lpstr>
      <vt:lpstr>Objectif: autre priorité – les services d’avortement sans risques</vt:lpstr>
      <vt:lpstr>Messages clés DMU 6 </vt:lpstr>
      <vt:lpstr>Fin de présentation- Merci  Questions </vt:lpstr>
      <vt:lpstr>Fin de présentation- Merci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SSR</dc:title>
  <dc:creator>JBN</dc:creator>
  <cp:lastModifiedBy>user</cp:lastModifiedBy>
  <cp:revision>84</cp:revision>
  <dcterms:created xsi:type="dcterms:W3CDTF">2020-08-13T04:15:18Z</dcterms:created>
  <dcterms:modified xsi:type="dcterms:W3CDTF">2022-02-24T04:01:51Z</dcterms:modified>
</cp:coreProperties>
</file>