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7"/>
  </p:sldMasterIdLst>
  <p:notesMasterIdLst>
    <p:notesMasterId r:id="rId14"/>
  </p:notesMasterIdLst>
  <p:handoutMasterIdLst>
    <p:handoutMasterId r:id="rId15"/>
  </p:handoutMasterIdLst>
  <p:sldIdLst>
    <p:sldId id="434" r:id="rId8"/>
    <p:sldId id="429" r:id="rId9"/>
    <p:sldId id="430" r:id="rId10"/>
    <p:sldId id="433" r:id="rId11"/>
    <p:sldId id="432"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fait Nyuito Edah" initials="PNE" lastIdx="1" clrIdx="0">
    <p:extLst>
      <p:ext uri="{19B8F6BF-5375-455C-9EA6-DF929625EA0E}">
        <p15:presenceInfo xmlns:p15="http://schemas.microsoft.com/office/powerpoint/2012/main" userId="Parfait Nyuito Ed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0066"/>
    <a:srgbClr val="0000FF"/>
    <a:srgbClr val="002F6C"/>
    <a:srgbClr val="651D32"/>
    <a:srgbClr val="FFFFFF"/>
    <a:srgbClr val="BA0C2F"/>
    <a:srgbClr val="E7E8EB"/>
    <a:srgbClr val="6C6463"/>
    <a:srgbClr val="CFCD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Objects="1">
      <p:cViewPr varScale="1">
        <p:scale>
          <a:sx n="58" d="100"/>
          <a:sy n="58" d="100"/>
        </p:scale>
        <p:origin x="10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5" d="100"/>
          <a:sy n="55" d="100"/>
        </p:scale>
        <p:origin x="288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pPr/>
              <a:t>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pPr/>
              <a:t>‹N°›</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pPr/>
              <a:t>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pPr/>
              <a:t>‹N°›</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9219896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6598577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157375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9395030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74457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0022097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pPr/>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pPr/>
              <a:t>‹N°›</a:t>
            </a:fld>
            <a:endParaRPr lang="en-US" dirty="0"/>
          </a:p>
        </p:txBody>
      </p:sp>
    </p:spTree>
    <p:extLst>
      <p:ext uri="{BB962C8B-B14F-4D97-AF65-F5344CB8AC3E}">
        <p14:creationId xmlns:p14="http://schemas.microsoft.com/office/powerpoint/2010/main" val="180779554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194784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over - Full Red">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685800" y="838200"/>
            <a:ext cx="6172200" cy="1600200"/>
          </a:xfrm>
        </p:spPr>
        <p:txBody>
          <a:bodyPr anchor="b" anchorCtr="0">
            <a:normAutofit/>
          </a:bodyPr>
          <a:lstStyle>
            <a:lvl1pPr>
              <a:defRPr sz="3200">
                <a:solidFill>
                  <a:srgbClr val="002F6C"/>
                </a:solidFill>
              </a:defRPr>
            </a:lvl1pPr>
          </a:lstStyle>
          <a:p>
            <a:r>
              <a:rPr lang="en-US" dirty="0"/>
              <a:t>CLICK TO EDIT MASTER TITLE STYLE</a:t>
            </a:r>
          </a:p>
        </p:txBody>
      </p:sp>
      <p:cxnSp>
        <p:nvCxnSpPr>
          <p:cNvPr id="16" name="Straight Connector 15"/>
          <p:cNvCxnSpPr/>
          <p:nvPr userDrawn="1"/>
        </p:nvCxnSpPr>
        <p:spPr>
          <a:xfrm>
            <a:off x="762000" y="2590800"/>
            <a:ext cx="320040" cy="0"/>
          </a:xfrm>
          <a:prstGeom prst="line">
            <a:avLst/>
          </a:prstGeom>
          <a:ln w="19050">
            <a:solidFill>
              <a:srgbClr val="002F6C"/>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152400" y="228600"/>
            <a:ext cx="8839200" cy="0"/>
          </a:xfrm>
          <a:prstGeom prst="line">
            <a:avLst/>
          </a:prstGeom>
          <a:ln w="3175">
            <a:solidFill>
              <a:srgbClr val="CFCDC9"/>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76200" y="6172200"/>
            <a:ext cx="89916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85800" y="2819400"/>
            <a:ext cx="6248400" cy="369332"/>
          </a:xfrm>
          <a:prstGeom prst="rect">
            <a:avLst/>
          </a:prstGeom>
        </p:spPr>
        <p:txBody>
          <a:bodyPr wrap="square">
            <a:spAutoFit/>
          </a:bodyPr>
          <a:lstStyle/>
          <a:p>
            <a:r>
              <a:rPr lang="en-US" sz="1800" b="1" kern="1200" dirty="0">
                <a:solidFill>
                  <a:srgbClr val="635C5B"/>
                </a:solidFill>
                <a:latin typeface="+mn-lt"/>
                <a:ea typeface="+mn-ea"/>
                <a:cs typeface="+mn-cs"/>
              </a:rPr>
              <a:t>USAID GLOBAL HEALTH SUPPLY CHAIN PROGRAM</a:t>
            </a:r>
            <a:endParaRPr lang="en-US" b="1" dirty="0">
              <a:solidFill>
                <a:srgbClr val="635C5B"/>
              </a:solidFill>
            </a:endParaRPr>
          </a:p>
        </p:txBody>
      </p:sp>
      <p:sp>
        <p:nvSpPr>
          <p:cNvPr id="19" name="TextBox 18"/>
          <p:cNvSpPr txBox="1"/>
          <p:nvPr userDrawn="1"/>
        </p:nvSpPr>
        <p:spPr>
          <a:xfrm>
            <a:off x="685800" y="3340341"/>
            <a:ext cx="6248400" cy="36933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635C5B"/>
                </a:solidFill>
              </a:rPr>
              <a:t>Procurement and Supply Management</a:t>
            </a:r>
          </a:p>
        </p:txBody>
      </p:sp>
      <p:pic>
        <p:nvPicPr>
          <p:cNvPr id="15" name="Picture 14" descr="PMI logo_strip_high r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5269306"/>
            <a:ext cx="2710820" cy="674294"/>
          </a:xfrm>
          <a:prstGeom prst="rect">
            <a:avLst/>
          </a:prstGeom>
        </p:spPr>
      </p:pic>
      <p:pic>
        <p:nvPicPr>
          <p:cNvPr id="20" name="Picture 19" descr="PEPFAR logo brandmark.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6600" y="5220084"/>
            <a:ext cx="2209800" cy="799716"/>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600" y="5120332"/>
            <a:ext cx="2541185" cy="975668"/>
          </a:xfrm>
          <a:prstGeom prst="rect">
            <a:avLst/>
          </a:prstGeom>
        </p:spPr>
      </p:pic>
      <p:cxnSp>
        <p:nvCxnSpPr>
          <p:cNvPr id="22" name="Straight Connector 21"/>
          <p:cNvCxnSpPr/>
          <p:nvPr userDrawn="1"/>
        </p:nvCxnSpPr>
        <p:spPr>
          <a:xfrm>
            <a:off x="152400" y="6248400"/>
            <a:ext cx="8839200" cy="0"/>
          </a:xfrm>
          <a:prstGeom prst="line">
            <a:avLst/>
          </a:prstGeom>
          <a:ln w="3175">
            <a:solidFill>
              <a:srgbClr val="BA0C2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033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 Full Photo">
    <p:spTree>
      <p:nvGrpSpPr>
        <p:cNvPr id="1" name=""/>
        <p:cNvGrpSpPr/>
        <p:nvPr/>
      </p:nvGrpSpPr>
      <p:grpSpPr>
        <a:xfrm>
          <a:off x="0" y="0"/>
          <a:ext cx="0" cy="0"/>
          <a:chOff x="0" y="0"/>
          <a:chExt cx="0" cy="0"/>
        </a:xfrm>
      </p:grpSpPr>
      <p:sp>
        <p:nvSpPr>
          <p:cNvPr id="9" name="Rectangle 8"/>
          <p:cNvSpPr/>
          <p:nvPr userDrawn="1"/>
        </p:nvSpPr>
        <p:spPr>
          <a:xfrm>
            <a:off x="76200" y="6172200"/>
            <a:ext cx="89916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Placeholder 9"/>
          <p:cNvPicPr>
            <a:picLocks noChangeAspect="1"/>
          </p:cNvPicPr>
          <p:nvPr userDrawn="1"/>
        </p:nvPicPr>
        <p:blipFill rotWithShape="1">
          <a:blip r:embed="rId2">
            <a:extLst>
              <a:ext uri="{28A0092B-C50C-407E-A947-70E740481C1C}">
                <a14:useLocalDpi xmlns:a14="http://schemas.microsoft.com/office/drawing/2010/main" val="0"/>
              </a:ext>
            </a:extLst>
          </a:blip>
          <a:srcRect l="1681" t="1266" r="784" b="18987"/>
          <a:stretch/>
        </p:blipFill>
        <p:spPr>
          <a:xfrm>
            <a:off x="152400" y="152400"/>
            <a:ext cx="8839200" cy="4800600"/>
          </a:xfrm>
          <a:prstGeom prst="rect">
            <a:avLst/>
          </a:prstGeom>
          <a:solidFill>
            <a:srgbClr val="CFCDC9"/>
          </a:solidFill>
        </p:spPr>
      </p:pic>
      <p:sp>
        <p:nvSpPr>
          <p:cNvPr id="12" name="Title 1"/>
          <p:cNvSpPr>
            <a:spLocks noGrp="1"/>
          </p:cNvSpPr>
          <p:nvPr>
            <p:ph type="ctrTitle" hasCustomPrompt="1"/>
          </p:nvPr>
        </p:nvSpPr>
        <p:spPr>
          <a:xfrm>
            <a:off x="685800" y="838199"/>
            <a:ext cx="6248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effectLst>
                  <a:outerShdw blurRad="69850" dist="25400" dir="2700000" algn="tl" rotWithShape="0">
                    <a:srgbClr val="000000">
                      <a:alpha val="30000"/>
                    </a:srgbClr>
                  </a:outerShdw>
                </a:effectLst>
              </a:defRPr>
            </a:lvl1pPr>
          </a:lstStyle>
          <a:p>
            <a:r>
              <a:rPr lang="en-US" dirty="0"/>
              <a:t>CLICK TO EDIT MASTER TITLE STYLE</a:t>
            </a:r>
          </a:p>
        </p:txBody>
      </p:sp>
      <p:cxnSp>
        <p:nvCxnSpPr>
          <p:cNvPr id="14" name="Straight Connector 13"/>
          <p:cNvCxnSpPr/>
          <p:nvPr userDrawn="1"/>
        </p:nvCxnSpPr>
        <p:spPr>
          <a:xfrm>
            <a:off x="762000" y="25908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descr="PMI logo_strip_high r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5269306"/>
            <a:ext cx="2710820" cy="674294"/>
          </a:xfrm>
          <a:prstGeom prst="rect">
            <a:avLst/>
          </a:prstGeom>
        </p:spPr>
      </p:pic>
      <p:pic>
        <p:nvPicPr>
          <p:cNvPr id="3" name="Picture 2" descr="PEPFAR logo brandmark.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76600" y="5220084"/>
            <a:ext cx="2209800" cy="799716"/>
          </a:xfrm>
          <a:prstGeom prst="rect">
            <a:avLst/>
          </a:prstGeom>
        </p:spPr>
      </p:pic>
      <p:sp>
        <p:nvSpPr>
          <p:cNvPr id="4" name="Rectangle 3"/>
          <p:cNvSpPr/>
          <p:nvPr userDrawn="1"/>
        </p:nvSpPr>
        <p:spPr>
          <a:xfrm>
            <a:off x="685800" y="2819400"/>
            <a:ext cx="6248400" cy="369332"/>
          </a:xfrm>
          <a:prstGeom prst="rect">
            <a:avLst/>
          </a:prstGeom>
        </p:spPr>
        <p:txBody>
          <a:bodyPr wrap="square">
            <a:spAutoFit/>
          </a:bodyPr>
          <a:lstStyle/>
          <a:p>
            <a:r>
              <a:rPr lang="en-US" sz="1800" b="1" kern="1200" dirty="0">
                <a:solidFill>
                  <a:schemeClr val="bg1"/>
                </a:solidFill>
                <a:latin typeface="+mn-lt"/>
                <a:ea typeface="+mn-ea"/>
                <a:cs typeface="+mn-cs"/>
              </a:rPr>
              <a:t>USAID GLOBAL HEALTH SUPPLY CHAIN PROGRAM</a:t>
            </a:r>
            <a:endParaRPr lang="en-US" b="1" dirty="0">
              <a:solidFill>
                <a:schemeClr val="bg1"/>
              </a:solidFill>
            </a:endParaRPr>
          </a:p>
        </p:txBody>
      </p:sp>
      <p:sp>
        <p:nvSpPr>
          <p:cNvPr id="5" name="TextBox 4"/>
          <p:cNvSpPr txBox="1"/>
          <p:nvPr userDrawn="1"/>
        </p:nvSpPr>
        <p:spPr>
          <a:xfrm>
            <a:off x="685800" y="3340341"/>
            <a:ext cx="6248400" cy="36933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Procurement and Supply Management</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00" y="5120332"/>
            <a:ext cx="2541185" cy="975668"/>
          </a:xfrm>
          <a:prstGeom prst="rect">
            <a:avLst/>
          </a:prstGeom>
        </p:spPr>
      </p:pic>
      <p:cxnSp>
        <p:nvCxnSpPr>
          <p:cNvPr id="15" name="Straight Connector 14"/>
          <p:cNvCxnSpPr/>
          <p:nvPr userDrawn="1"/>
        </p:nvCxnSpPr>
        <p:spPr>
          <a:xfrm>
            <a:off x="152400" y="6248400"/>
            <a:ext cx="8839200" cy="0"/>
          </a:xfrm>
          <a:prstGeom prst="line">
            <a:avLst/>
          </a:prstGeom>
          <a:ln w="3175">
            <a:solidFill>
              <a:srgbClr val="BA0C2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 Full Red">
    <p:spTree>
      <p:nvGrpSpPr>
        <p:cNvPr id="1" name=""/>
        <p:cNvGrpSpPr/>
        <p:nvPr/>
      </p:nvGrpSpPr>
      <p:grpSpPr>
        <a:xfrm>
          <a:off x="0" y="0"/>
          <a:ext cx="0" cy="0"/>
          <a:chOff x="0" y="0"/>
          <a:chExt cx="0" cy="0"/>
        </a:xfrm>
      </p:grpSpPr>
      <p:sp>
        <p:nvSpPr>
          <p:cNvPr id="2" name="Rectangle 1"/>
          <p:cNvSpPr/>
          <p:nvPr userDrawn="1"/>
        </p:nvSpPr>
        <p:spPr>
          <a:xfrm>
            <a:off x="152400" y="152400"/>
            <a:ext cx="8839200" cy="4800600"/>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685800" y="838200"/>
            <a:ext cx="6248400" cy="1600200"/>
          </a:xfrm>
        </p:spPr>
        <p:txBody>
          <a:bodyPr anchor="b" anchorCtr="0">
            <a:normAutofit/>
          </a:bodyPr>
          <a:lstStyle>
            <a:lvl1pPr>
              <a:defRPr sz="3200">
                <a:solidFill>
                  <a:srgbClr val="FFFFFF"/>
                </a:solidFill>
              </a:defRPr>
            </a:lvl1pPr>
          </a:lstStyle>
          <a:p>
            <a:r>
              <a:rPr lang="en-US" dirty="0"/>
              <a:t>CLICK TO EDIT MASTER TITLE STYLE</a:t>
            </a:r>
          </a:p>
        </p:txBody>
      </p:sp>
      <p:cxnSp>
        <p:nvCxnSpPr>
          <p:cNvPr id="16" name="Straight Connector 15"/>
          <p:cNvCxnSpPr/>
          <p:nvPr userDrawn="1"/>
        </p:nvCxnSpPr>
        <p:spPr>
          <a:xfrm>
            <a:off x="762000" y="25908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76200" y="6172200"/>
            <a:ext cx="89916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85800" y="2819400"/>
            <a:ext cx="6248400" cy="369332"/>
          </a:xfrm>
          <a:prstGeom prst="rect">
            <a:avLst/>
          </a:prstGeom>
        </p:spPr>
        <p:txBody>
          <a:bodyPr wrap="square">
            <a:spAutoFit/>
          </a:bodyPr>
          <a:lstStyle/>
          <a:p>
            <a:r>
              <a:rPr lang="en-US" sz="1800" b="1" kern="1200" dirty="0">
                <a:solidFill>
                  <a:schemeClr val="bg1"/>
                </a:solidFill>
                <a:latin typeface="+mn-lt"/>
                <a:ea typeface="+mn-ea"/>
                <a:cs typeface="+mn-cs"/>
              </a:rPr>
              <a:t>USAID GLOBAL HEALTH SUPPLY CHAIN PROGRAM</a:t>
            </a:r>
            <a:endParaRPr lang="en-US" b="1" dirty="0">
              <a:solidFill>
                <a:schemeClr val="bg1"/>
              </a:solidFill>
            </a:endParaRPr>
          </a:p>
        </p:txBody>
      </p:sp>
      <p:sp>
        <p:nvSpPr>
          <p:cNvPr id="19" name="TextBox 18"/>
          <p:cNvSpPr txBox="1"/>
          <p:nvPr userDrawn="1"/>
        </p:nvSpPr>
        <p:spPr>
          <a:xfrm>
            <a:off x="685800" y="3340341"/>
            <a:ext cx="6248400" cy="36933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Procurement and Supply Management</a:t>
            </a:r>
          </a:p>
        </p:txBody>
      </p:sp>
      <p:pic>
        <p:nvPicPr>
          <p:cNvPr id="27" name="Picture 26" descr="PMI logo_strip_high r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5269306"/>
            <a:ext cx="2710820" cy="674294"/>
          </a:xfrm>
          <a:prstGeom prst="rect">
            <a:avLst/>
          </a:prstGeom>
        </p:spPr>
      </p:pic>
      <p:pic>
        <p:nvPicPr>
          <p:cNvPr id="28" name="Picture 27" descr="PEPFAR logo brandmark.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6600" y="5220084"/>
            <a:ext cx="2209800" cy="799716"/>
          </a:xfrm>
          <a:prstGeom prst="rect">
            <a:avLst/>
          </a:prstGeom>
        </p:spPr>
      </p:pic>
      <p:pic>
        <p:nvPicPr>
          <p:cNvPr id="29" name="Picture 2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600" y="5120332"/>
            <a:ext cx="2541185" cy="975668"/>
          </a:xfrm>
          <a:prstGeom prst="rect">
            <a:avLst/>
          </a:prstGeom>
        </p:spPr>
      </p:pic>
      <p:cxnSp>
        <p:nvCxnSpPr>
          <p:cNvPr id="30" name="Straight Connector 29"/>
          <p:cNvCxnSpPr/>
          <p:nvPr userDrawn="1"/>
        </p:nvCxnSpPr>
        <p:spPr>
          <a:xfrm>
            <a:off x="152400" y="6248400"/>
            <a:ext cx="8839200" cy="0"/>
          </a:xfrm>
          <a:prstGeom prst="line">
            <a:avLst/>
          </a:prstGeom>
          <a:ln w="3175">
            <a:solidFill>
              <a:srgbClr val="BA0C2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pPr/>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pPr/>
              <a:t>‹N°›</a:t>
            </a:fld>
            <a:endParaRPr lang="en-US" dirty="0"/>
          </a:p>
        </p:txBody>
      </p:sp>
    </p:spTree>
    <p:extLst>
      <p:ext uri="{BB962C8B-B14F-4D97-AF65-F5344CB8AC3E}">
        <p14:creationId xmlns:p14="http://schemas.microsoft.com/office/powerpoint/2010/main" val="1369891948"/>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d/Gray 2 Content">
    <p:spTree>
      <p:nvGrpSpPr>
        <p:cNvPr id="1" name=""/>
        <p:cNvGrpSpPr/>
        <p:nvPr/>
      </p:nvGrpSpPr>
      <p:grpSpPr>
        <a:xfrm>
          <a:off x="0" y="0"/>
          <a:ext cx="0" cy="0"/>
          <a:chOff x="0" y="0"/>
          <a:chExt cx="0" cy="0"/>
        </a:xfrm>
      </p:grpSpPr>
      <p:sp>
        <p:nvSpPr>
          <p:cNvPr id="8" name="Rectangle 7"/>
          <p:cNvSpPr/>
          <p:nvPr userDrawn="1"/>
        </p:nvSpPr>
        <p:spPr>
          <a:xfrm>
            <a:off x="152400" y="152399"/>
            <a:ext cx="8839200" cy="6096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86104" y="1600200"/>
            <a:ext cx="3809696" cy="4298788"/>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298788"/>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Title 1"/>
          <p:cNvSpPr>
            <a:spLocks noGrp="1"/>
          </p:cNvSpPr>
          <p:nvPr>
            <p:ph type="title" hasCustomPrompt="1"/>
          </p:nvPr>
        </p:nvSpPr>
        <p:spPr>
          <a:xfrm>
            <a:off x="686104" y="891469"/>
            <a:ext cx="7772400" cy="480131"/>
          </a:xfrm>
        </p:spPr>
        <p:txBody>
          <a:bodyPr anchor="b" anchorCtr="0">
            <a:spAutoFit/>
          </a:bodyPr>
          <a:lstStyle>
            <a:lvl1pPr>
              <a:lnSpc>
                <a:spcPct val="90000"/>
              </a:lnSpc>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d/Gray 3 Content">
    <p:spTree>
      <p:nvGrpSpPr>
        <p:cNvPr id="1" name=""/>
        <p:cNvGrpSpPr/>
        <p:nvPr/>
      </p:nvGrpSpPr>
      <p:grpSpPr>
        <a:xfrm>
          <a:off x="0" y="0"/>
          <a:ext cx="0" cy="0"/>
          <a:chOff x="0" y="0"/>
          <a:chExt cx="0" cy="0"/>
        </a:xfrm>
      </p:grpSpPr>
      <p:sp>
        <p:nvSpPr>
          <p:cNvPr id="11" name="Rectangle 10"/>
          <p:cNvSpPr/>
          <p:nvPr userDrawn="1"/>
        </p:nvSpPr>
        <p:spPr>
          <a:xfrm>
            <a:off x="152400" y="152399"/>
            <a:ext cx="8839200" cy="6019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86104" y="1600200"/>
            <a:ext cx="2514296" cy="4318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318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9" name="Title 1"/>
          <p:cNvSpPr>
            <a:spLocks noGrp="1"/>
          </p:cNvSpPr>
          <p:nvPr>
            <p:ph type="title" hasCustomPrompt="1"/>
          </p:nvPr>
        </p:nvSpPr>
        <p:spPr>
          <a:xfrm>
            <a:off x="686104" y="891469"/>
            <a:ext cx="7772400" cy="480131"/>
          </a:xfrm>
        </p:spPr>
        <p:txBody>
          <a:bodyPr anchor="b" anchorCtr="0">
            <a:spAutoFit/>
          </a:bodyPr>
          <a:lstStyle>
            <a:lvl1pPr>
              <a:lnSpc>
                <a:spcPct val="90000"/>
              </a:lnSpc>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318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ed/Gray 1 Content + Bottom Photo">
    <p:spTree>
      <p:nvGrpSpPr>
        <p:cNvPr id="1" name=""/>
        <p:cNvGrpSpPr/>
        <p:nvPr/>
      </p:nvGrpSpPr>
      <p:grpSpPr>
        <a:xfrm>
          <a:off x="0" y="0"/>
          <a:ext cx="0" cy="0"/>
          <a:chOff x="0" y="0"/>
          <a:chExt cx="0" cy="0"/>
        </a:xfrm>
      </p:grpSpPr>
      <p:sp>
        <p:nvSpPr>
          <p:cNvPr id="15" name="Rectangle 14"/>
          <p:cNvSpPr/>
          <p:nvPr userDrawn="1"/>
        </p:nvSpPr>
        <p:spPr>
          <a:xfrm>
            <a:off x="152400" y="152399"/>
            <a:ext cx="8839200" cy="5943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3"/>
          <p:cNvSpPr>
            <a:spLocks noGrp="1"/>
          </p:cNvSpPr>
          <p:nvPr>
            <p:ph type="pic" sz="quarter" idx="10" hasCustomPrompt="1"/>
          </p:nvPr>
        </p:nvSpPr>
        <p:spPr>
          <a:xfrm>
            <a:off x="152400" y="152399"/>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4449027"/>
            <a:ext cx="7772400" cy="1459106"/>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itle 1"/>
          <p:cNvSpPr>
            <a:spLocks noGrp="1"/>
          </p:cNvSpPr>
          <p:nvPr>
            <p:ph type="title" hasCustomPrompt="1"/>
          </p:nvPr>
        </p:nvSpPr>
        <p:spPr>
          <a:xfrm>
            <a:off x="686104" y="3669749"/>
            <a:ext cx="7772400" cy="480131"/>
          </a:xfrm>
        </p:spPr>
        <p:txBody>
          <a:bodyPr anchor="b" anchorCtr="0">
            <a:spAutoFit/>
          </a:bodyPr>
          <a:lstStyle>
            <a:lvl1pPr>
              <a:lnSpc>
                <a:spcPct val="90000"/>
              </a:lnSpc>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724400" y="152400"/>
            <a:ext cx="42672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592824" y="6382512"/>
            <a:ext cx="2133600" cy="184666"/>
          </a:xfrm>
          <a:prstGeom prst="rect">
            <a:avLst/>
          </a:prstGeom>
        </p:spPr>
        <p:txBody>
          <a:bodyPr vert="horz" lIns="91440" tIns="45720" rIns="91440" bIns="45720" rtlCol="0" anchor="ctr">
            <a:spAutoFit/>
          </a:bodyPr>
          <a:lstStyle>
            <a:lvl1pPr algn="r">
              <a:defRPr sz="600" b="0" i="0">
                <a:solidFill>
                  <a:schemeClr val="bg1"/>
                </a:solidFill>
                <a:latin typeface="Gill Sans MT"/>
                <a:cs typeface="Gill Sans MT"/>
              </a:defRPr>
            </a:lvl1pPr>
          </a:lstStyle>
          <a:p>
            <a:fld id="{42782948-4DBE-204D-AB9E-B65E067054AE}" type="slidenum">
              <a:rPr lang="en-US" smtClean="0"/>
              <a:pPr/>
              <a:t>‹N°›</a:t>
            </a:fld>
            <a:endParaRPr lang="en-US"/>
          </a:p>
        </p:txBody>
      </p:sp>
      <p:sp>
        <p:nvSpPr>
          <p:cNvPr id="14" name="Content Placeholder 2"/>
          <p:cNvSpPr>
            <a:spLocks noGrp="1"/>
          </p:cNvSpPr>
          <p:nvPr>
            <p:ph idx="1"/>
          </p:nvPr>
        </p:nvSpPr>
        <p:spPr>
          <a:xfrm>
            <a:off x="685800" y="2057401"/>
            <a:ext cx="38100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930162"/>
            <a:ext cx="3810000" cy="867930"/>
          </a:xfrm>
        </p:spPr>
        <p:txBody>
          <a:bodyPr wrap="square" anchor="b" anchorCtr="0">
            <a:spAutoFit/>
          </a:bodyPr>
          <a:lstStyle>
            <a:lvl1pPr>
              <a:lnSpc>
                <a:spcPct val="90000"/>
              </a:lnSpc>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7244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itle 1"/>
          <p:cNvSpPr>
            <a:spLocks noGrp="1"/>
          </p:cNvSpPr>
          <p:nvPr>
            <p:ph type="title" hasCustomPrompt="1"/>
          </p:nvPr>
        </p:nvSpPr>
        <p:spPr>
          <a:xfrm>
            <a:off x="5029200" y="2995035"/>
            <a:ext cx="3885896" cy="867930"/>
          </a:xfrm>
        </p:spPr>
        <p:txBody>
          <a:bodyPr wrap="square" anchor="ctr" anchorCtr="0">
            <a:spAutoFit/>
          </a:bodyPr>
          <a:lstStyle>
            <a:lvl1pPr>
              <a:lnSpc>
                <a:spcPct val="90000"/>
              </a:lnSpc>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act Info">
    <p:spTree>
      <p:nvGrpSpPr>
        <p:cNvPr id="1" name=""/>
        <p:cNvGrpSpPr/>
        <p:nvPr/>
      </p:nvGrpSpPr>
      <p:grpSpPr>
        <a:xfrm>
          <a:off x="0" y="0"/>
          <a:ext cx="0" cy="0"/>
          <a:chOff x="0" y="0"/>
          <a:chExt cx="0" cy="0"/>
        </a:xfrm>
      </p:grpSpPr>
      <p:sp>
        <p:nvSpPr>
          <p:cNvPr id="12" name="Rectangle 11"/>
          <p:cNvSpPr/>
          <p:nvPr userDrawn="1"/>
        </p:nvSpPr>
        <p:spPr>
          <a:xfrm>
            <a:off x="152400" y="152399"/>
            <a:ext cx="8839200" cy="6063735"/>
          </a:xfrm>
          <a:prstGeom prst="rect">
            <a:avLst/>
          </a:prstGeom>
          <a:solidFill>
            <a:srgbClr val="635C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hasCustomPrompt="1"/>
          </p:nvPr>
        </p:nvSpPr>
        <p:spPr>
          <a:xfrm>
            <a:off x="685800" y="4114800"/>
            <a:ext cx="3429000" cy="1600200"/>
          </a:xfrm>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ontact Info">
    <p:spTree>
      <p:nvGrpSpPr>
        <p:cNvPr id="1" name=""/>
        <p:cNvGrpSpPr/>
        <p:nvPr/>
      </p:nvGrpSpPr>
      <p:grpSpPr>
        <a:xfrm>
          <a:off x="0" y="0"/>
          <a:ext cx="0" cy="0"/>
          <a:chOff x="0" y="0"/>
          <a:chExt cx="0" cy="0"/>
        </a:xfrm>
      </p:grpSpPr>
      <p:sp>
        <p:nvSpPr>
          <p:cNvPr id="12" name="Rectangle 11"/>
          <p:cNvSpPr/>
          <p:nvPr userDrawn="1"/>
        </p:nvSpPr>
        <p:spPr>
          <a:xfrm>
            <a:off x="152400" y="152399"/>
            <a:ext cx="8839200" cy="6063735"/>
          </a:xfrm>
          <a:prstGeom prst="rect">
            <a:avLst/>
          </a:prstGeom>
          <a:solidFill>
            <a:srgbClr val="CFCD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hasCustomPrompt="1"/>
          </p:nvPr>
        </p:nvSpPr>
        <p:spPr>
          <a:xfrm>
            <a:off x="685800" y="3886200"/>
            <a:ext cx="7620000" cy="1600200"/>
          </a:xfrm>
          <a:effectLst/>
        </p:spPr>
        <p:txBody>
          <a:bodyPr>
            <a:normAutofit/>
          </a:bodyPr>
          <a:lstStyle>
            <a:lvl1pPr marL="0" indent="0" algn="l">
              <a:buNone/>
              <a:defRPr sz="1600" baseline="0">
                <a:solidFill>
                  <a:srgbClr val="6C646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MASTER SUBTITLE STYLE  </a:t>
            </a:r>
          </a:p>
        </p:txBody>
      </p:sp>
      <p:cxnSp>
        <p:nvCxnSpPr>
          <p:cNvPr id="17" name="Straight Connector 16"/>
          <p:cNvCxnSpPr/>
          <p:nvPr userDrawn="1"/>
        </p:nvCxnSpPr>
        <p:spPr>
          <a:xfrm>
            <a:off x="762000" y="3657600"/>
            <a:ext cx="320040" cy="0"/>
          </a:xfrm>
          <a:prstGeom prst="line">
            <a:avLst/>
          </a:prstGeom>
          <a:ln w="19050">
            <a:solidFill>
              <a:srgbClr val="6C6463"/>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44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339910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3283226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3862109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6460805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7325270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pPr/>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pPr/>
              <a:t>‹N°›</a:t>
            </a:fld>
            <a:endParaRPr lang="en-US" dirty="0"/>
          </a:p>
        </p:txBody>
      </p:sp>
    </p:spTree>
    <p:extLst>
      <p:ext uri="{BB962C8B-B14F-4D97-AF65-F5344CB8AC3E}">
        <p14:creationId xmlns:p14="http://schemas.microsoft.com/office/powerpoint/2010/main" val="136935420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8313844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E7E7E5"/>
          </a:fgClr>
          <a:bgClr>
            <a:schemeClr val="bg1"/>
          </a:bgClr>
        </a:patt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2/5/2022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
        <p:nvSpPr>
          <p:cNvPr id="18" name="Rectangle 17"/>
          <p:cNvSpPr/>
          <p:nvPr userDrawn="1"/>
        </p:nvSpPr>
        <p:spPr>
          <a:xfrm>
            <a:off x="152400" y="6248961"/>
            <a:ext cx="8839200" cy="457200"/>
          </a:xfrm>
          <a:prstGeom prst="rect">
            <a:avLst/>
          </a:prstGeom>
          <a:solidFill>
            <a:srgbClr val="E7E7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52400" y="152400"/>
            <a:ext cx="8839200" cy="609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ooter Placeholder 3"/>
          <p:cNvSpPr txBox="1">
            <a:spLocks/>
          </p:cNvSpPr>
          <p:nvPr userDrawn="1"/>
        </p:nvSpPr>
        <p:spPr>
          <a:xfrm>
            <a:off x="419100" y="6309212"/>
            <a:ext cx="4610100" cy="338554"/>
          </a:xfrm>
          <a:prstGeom prst="rect">
            <a:avLst/>
          </a:prstGeom>
        </p:spPr>
        <p:txBody>
          <a:bodyPr vert="horz" wrap="square" lIns="0" tIns="45720" rIns="91440" bIns="45720" rtlCol="0" anchor="ctr">
            <a:spAutoFit/>
          </a:bodyPr>
          <a:lstStyle>
            <a:defPPr>
              <a:defRPr lang="en-US"/>
            </a:defPPr>
            <a:lvl1pPr marL="0" algn="ctr" defTabSz="457200" rtl="0" eaLnBrk="1" latinLnBrk="0" hangingPunct="1">
              <a:defRPr sz="600" b="0" i="0" kern="1200">
                <a:solidFill>
                  <a:srgbClr val="FFFFFF"/>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solidFill>
                  <a:srgbClr val="002F6C"/>
                </a:solidFill>
              </a:rPr>
              <a:t>USAID Global Health Supply Chain Program</a:t>
            </a:r>
            <a:r>
              <a:rPr lang="en-US" sz="1600" b="1" baseline="0" dirty="0">
                <a:solidFill>
                  <a:srgbClr val="002F6C"/>
                </a:solidFill>
              </a:rPr>
              <a:t> </a:t>
            </a:r>
            <a:endParaRPr lang="en-US" sz="1600" b="1" dirty="0">
              <a:solidFill>
                <a:srgbClr val="BA0C2F"/>
              </a:solidFill>
            </a:endParaRPr>
          </a:p>
        </p:txBody>
      </p:sp>
      <p:cxnSp>
        <p:nvCxnSpPr>
          <p:cNvPr id="21" name="Straight Connector 20"/>
          <p:cNvCxnSpPr/>
          <p:nvPr userDrawn="1"/>
        </p:nvCxnSpPr>
        <p:spPr>
          <a:xfrm>
            <a:off x="152400" y="6248400"/>
            <a:ext cx="8839200" cy="0"/>
          </a:xfrm>
          <a:prstGeom prst="line">
            <a:avLst/>
          </a:prstGeom>
          <a:ln w="3175">
            <a:solidFill>
              <a:srgbClr val="BA0C2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52400" y="228600"/>
            <a:ext cx="8839200" cy="0"/>
          </a:xfrm>
          <a:prstGeom prst="line">
            <a:avLst/>
          </a:prstGeom>
          <a:ln w="3175">
            <a:solidFill>
              <a:srgbClr val="CFCDC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459825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77" r:id="rId17"/>
    <p:sldLayoutId id="2147483698" r:id="rId18"/>
    <p:sldLayoutId id="2147483674" r:id="rId19"/>
    <p:sldLayoutId id="2147483709" r:id="rId20"/>
    <p:sldLayoutId id="2147483710" r:id="rId21"/>
    <p:sldLayoutId id="2147483711" r:id="rId22"/>
    <p:sldLayoutId id="2147483712" r:id="rId23"/>
    <p:sldLayoutId id="2147483714" r:id="rId24"/>
    <p:sldLayoutId id="2147483696" r:id="rId25"/>
    <p:sldLayoutId id="2147483740" r:id="rId2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609600"/>
            <a:ext cx="8429683" cy="3676656"/>
          </a:xfrm>
        </p:spPr>
        <p:txBody>
          <a:bodyPr>
            <a:normAutofit/>
          </a:bodyPr>
          <a:lstStyle/>
          <a:p>
            <a:pPr>
              <a:lnSpc>
                <a:spcPct val="200000"/>
              </a:lnSpc>
            </a:pPr>
            <a:r>
              <a:rPr lang="en-US" sz="4000" dirty="0">
                <a:solidFill>
                  <a:srgbClr val="002F6C"/>
                </a:solidFill>
              </a:rPr>
              <a:t>SESSION 8: </a:t>
            </a:r>
            <a:br>
              <a:rPr lang="en-US" sz="4000" dirty="0">
                <a:solidFill>
                  <a:srgbClr val="002F6C"/>
                </a:solidFill>
              </a:rPr>
            </a:br>
            <a:r>
              <a:rPr lang="fr-FR" sz="4000" dirty="0">
                <a:solidFill>
                  <a:srgbClr val="002F6C"/>
                </a:solidFill>
              </a:rPr>
              <a:t>QUANTITÉ À COMMANDER (</a:t>
            </a:r>
            <a:r>
              <a:rPr lang="fr-FR" sz="4000" dirty="0" err="1">
                <a:solidFill>
                  <a:srgbClr val="002F6C"/>
                </a:solidFill>
              </a:rPr>
              <a:t>QàC</a:t>
            </a:r>
            <a:r>
              <a:rPr lang="fr-FR" sz="4000" dirty="0">
                <a:solidFill>
                  <a:srgbClr val="002F6C"/>
                </a:solidFill>
              </a:rPr>
              <a:t>)</a:t>
            </a:r>
            <a:endParaRPr lang="en-US" sz="4000" b="1" dirty="0">
              <a:solidFill>
                <a:srgbClr val="002F6C"/>
              </a:solidFill>
            </a:endParaRPr>
          </a:p>
        </p:txBody>
      </p:sp>
    </p:spTree>
    <p:extLst>
      <p:ext uri="{BB962C8B-B14F-4D97-AF65-F5344CB8AC3E}">
        <p14:creationId xmlns:p14="http://schemas.microsoft.com/office/powerpoint/2010/main" val="372467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9C59-9464-4742-846F-6D27A57E2CBD}"/>
              </a:ext>
            </a:extLst>
          </p:cNvPr>
          <p:cNvSpPr>
            <a:spLocks noGrp="1"/>
          </p:cNvSpPr>
          <p:nvPr>
            <p:ph type="title"/>
          </p:nvPr>
        </p:nvSpPr>
        <p:spPr>
          <a:xfrm>
            <a:off x="533399" y="180278"/>
            <a:ext cx="8077201" cy="920088"/>
          </a:xfrm>
        </p:spPr>
        <p:txBody>
          <a:bodyPr>
            <a:normAutofit/>
          </a:bodyPr>
          <a:lstStyle/>
          <a:p>
            <a:pPr algn="ctr">
              <a:lnSpc>
                <a:spcPct val="90000"/>
              </a:lnSpc>
            </a:pPr>
            <a:r>
              <a:rPr lang="en-US" sz="4400" b="1" dirty="0" err="1">
                <a:solidFill>
                  <a:srgbClr val="002F6C"/>
                </a:solidFill>
              </a:rPr>
              <a:t>Objectifs</a:t>
            </a:r>
            <a:r>
              <a:rPr lang="en-US" sz="4400" b="1" dirty="0">
                <a:solidFill>
                  <a:srgbClr val="002F6C"/>
                </a:solidFill>
              </a:rPr>
              <a:t> de la session</a:t>
            </a:r>
          </a:p>
        </p:txBody>
      </p:sp>
      <p:sp>
        <p:nvSpPr>
          <p:cNvPr id="3" name="Content Placeholder 2">
            <a:extLst>
              <a:ext uri="{FF2B5EF4-FFF2-40B4-BE49-F238E27FC236}">
                <a16:creationId xmlns:a16="http://schemas.microsoft.com/office/drawing/2014/main" id="{EB429884-E518-4199-B55A-8A74F13F5054}"/>
              </a:ext>
            </a:extLst>
          </p:cNvPr>
          <p:cNvSpPr>
            <a:spLocks noGrp="1"/>
          </p:cNvSpPr>
          <p:nvPr>
            <p:ph idx="1"/>
          </p:nvPr>
        </p:nvSpPr>
        <p:spPr>
          <a:xfrm>
            <a:off x="228600" y="1447800"/>
            <a:ext cx="8763000" cy="5229922"/>
          </a:xfrm>
        </p:spPr>
        <p:txBody>
          <a:bodyPr>
            <a:noAutofit/>
          </a:bodyPr>
          <a:lstStyle/>
          <a:p>
            <a:pPr lvl="0">
              <a:lnSpc>
                <a:spcPct val="150000"/>
              </a:lnSpc>
            </a:pPr>
            <a:r>
              <a:rPr lang="fr-FR" sz="2800" dirty="0"/>
              <a:t>Décrire les règles de décision du gestionnaire des stocks en matière de réapprovisionnement</a:t>
            </a:r>
          </a:p>
          <a:p>
            <a:pPr marL="0" lvl="0" indent="0">
              <a:lnSpc>
                <a:spcPct val="150000"/>
              </a:lnSpc>
              <a:buNone/>
            </a:pPr>
            <a:endParaRPr lang="fr-FR" sz="2800" dirty="0"/>
          </a:p>
          <a:p>
            <a:pPr lvl="0">
              <a:lnSpc>
                <a:spcPct val="150000"/>
              </a:lnSpc>
            </a:pPr>
            <a:r>
              <a:rPr lang="fr-FR" sz="2800" dirty="0"/>
              <a:t>Calculer correctement la quantité à commander</a:t>
            </a:r>
          </a:p>
          <a:p>
            <a:pPr>
              <a:lnSpc>
                <a:spcPct val="150000"/>
              </a:lnSpc>
            </a:pPr>
            <a:endParaRPr lang="fr-FR" sz="2800" dirty="0"/>
          </a:p>
        </p:txBody>
      </p:sp>
      <p:sp>
        <p:nvSpPr>
          <p:cNvPr id="5" name="Slide Number Placeholder 4">
            <a:extLst>
              <a:ext uri="{FF2B5EF4-FFF2-40B4-BE49-F238E27FC236}">
                <a16:creationId xmlns:a16="http://schemas.microsoft.com/office/drawing/2014/main" id="{2934DEBF-0CCC-4DBD-B891-4D70A219AFD0}"/>
              </a:ext>
            </a:extLst>
          </p:cNvPr>
          <p:cNvSpPr>
            <a:spLocks noGrp="1"/>
          </p:cNvSpPr>
          <p:nvPr>
            <p:ph type="sldNum" sz="quarter" idx="12"/>
          </p:nvPr>
        </p:nvSpPr>
        <p:spPr/>
        <p:txBody>
          <a:bodyPr/>
          <a:lstStyle/>
          <a:p>
            <a:fld id="{47333891-D5E7-4C7B-BF1D-E855E53CB5A8}" type="slidenum">
              <a:rPr lang="en-US" smtClean="0"/>
              <a:pPr/>
              <a:t>2</a:t>
            </a:fld>
            <a:endParaRPr lang="en-US" dirty="0"/>
          </a:p>
        </p:txBody>
      </p:sp>
    </p:spTree>
    <p:extLst>
      <p:ext uri="{BB962C8B-B14F-4D97-AF65-F5344CB8AC3E}">
        <p14:creationId xmlns:p14="http://schemas.microsoft.com/office/powerpoint/2010/main" val="41133266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2F707-08AB-4839-8BFD-0BB84B679A40}"/>
              </a:ext>
            </a:extLst>
          </p:cNvPr>
          <p:cNvSpPr>
            <a:spLocks noGrp="1"/>
          </p:cNvSpPr>
          <p:nvPr>
            <p:ph idx="1"/>
          </p:nvPr>
        </p:nvSpPr>
        <p:spPr>
          <a:xfrm>
            <a:off x="381000" y="990600"/>
            <a:ext cx="8396868" cy="5562600"/>
          </a:xfrm>
        </p:spPr>
        <p:txBody>
          <a:bodyPr>
            <a:normAutofit fontScale="92500" lnSpcReduction="20000"/>
          </a:bodyPr>
          <a:lstStyle/>
          <a:p>
            <a:pPr marL="0" indent="0">
              <a:buNone/>
            </a:pPr>
            <a:r>
              <a:rPr lang="fr-FR" sz="3200" b="1" dirty="0">
                <a:solidFill>
                  <a:srgbClr val="0000FF"/>
                </a:solidFill>
              </a:rPr>
              <a:t>Commande Forcée avec Point de commande d’urgence (PCU):</a:t>
            </a:r>
          </a:p>
          <a:p>
            <a:pPr lvl="1">
              <a:buFont typeface="Wingdings" panose="05000000000000000000" pitchFamily="2" charset="2"/>
              <a:buChar char="v"/>
            </a:pPr>
            <a:r>
              <a:rPr lang="fr-FR" sz="3500" dirty="0"/>
              <a:t>A la fin de la période de revue, le gestionnaire de stock fait l’évaluation de l’état de stock pour chaque produit et commande suffisamment de quantité pour ramener les niveaux de stock au maximum. </a:t>
            </a:r>
          </a:p>
          <a:p>
            <a:pPr marL="1771650" lvl="3" indent="-457200">
              <a:buFont typeface="Wingdings" panose="05000000000000000000" pitchFamily="2" charset="2"/>
              <a:buChar char="§"/>
            </a:pPr>
            <a:r>
              <a:rPr lang="fr-FR" sz="2800" dirty="0">
                <a:solidFill>
                  <a:schemeClr val="accent6">
                    <a:lumMod val="75000"/>
                  </a:schemeClr>
                </a:solidFill>
              </a:rPr>
              <a:t>Cependant lorsque le niveau de stock d’un produit atteint le PCU avant la fin de la période de revue, le gestionnaire de stock lance une commande d’urgence pour ramener le stock de ce produit à son niveau maximum</a:t>
            </a:r>
          </a:p>
          <a:p>
            <a:pPr marL="0" indent="0">
              <a:buNone/>
            </a:pPr>
            <a:endParaRPr lang="en-US" sz="2400" dirty="0"/>
          </a:p>
        </p:txBody>
      </p:sp>
      <p:sp>
        <p:nvSpPr>
          <p:cNvPr id="5" name="Slide Number Placeholder 4">
            <a:extLst>
              <a:ext uri="{FF2B5EF4-FFF2-40B4-BE49-F238E27FC236}">
                <a16:creationId xmlns:a16="http://schemas.microsoft.com/office/drawing/2014/main" id="{F950B4CF-96D6-4EF2-8555-67C230CDE95B}"/>
              </a:ext>
            </a:extLst>
          </p:cNvPr>
          <p:cNvSpPr>
            <a:spLocks noGrp="1"/>
          </p:cNvSpPr>
          <p:nvPr>
            <p:ph type="sldNum" sz="quarter" idx="12"/>
          </p:nvPr>
        </p:nvSpPr>
        <p:spPr/>
        <p:txBody>
          <a:bodyPr/>
          <a:lstStyle/>
          <a:p>
            <a:fld id="{47333891-D5E7-4C7B-BF1D-E855E53CB5A8}" type="slidenum">
              <a:rPr lang="en-US" smtClean="0"/>
              <a:pPr/>
              <a:t>3</a:t>
            </a:fld>
            <a:endParaRPr lang="en-US" dirty="0"/>
          </a:p>
        </p:txBody>
      </p:sp>
      <p:sp>
        <p:nvSpPr>
          <p:cNvPr id="7" name="Footer Placeholder 3">
            <a:extLst>
              <a:ext uri="{FF2B5EF4-FFF2-40B4-BE49-F238E27FC236}">
                <a16:creationId xmlns:a16="http://schemas.microsoft.com/office/drawing/2014/main" id="{ECBF159A-3B4B-46EE-8AC0-AE3F6D443553}"/>
              </a:ext>
            </a:extLst>
          </p:cNvPr>
          <p:cNvSpPr>
            <a:spLocks noGrp="1"/>
          </p:cNvSpPr>
          <p:nvPr>
            <p:ph type="title"/>
          </p:nvPr>
        </p:nvSpPr>
        <p:spPr>
          <a:xfrm>
            <a:off x="167268" y="143868"/>
            <a:ext cx="8610600" cy="700020"/>
          </a:xfrm>
        </p:spPr>
        <p:txBody>
          <a:bodyPr>
            <a:normAutofit/>
          </a:bodyPr>
          <a:lstStyle/>
          <a:p>
            <a:pPr algn="ctr"/>
            <a:r>
              <a:rPr lang="fr-FR" sz="3000" b="1" dirty="0">
                <a:solidFill>
                  <a:srgbClr val="002F6C"/>
                </a:solidFill>
              </a:rPr>
              <a:t>Règles de décision du gestionnaire des stocks</a:t>
            </a:r>
            <a:endParaRPr lang="en-US" sz="3000" dirty="0"/>
          </a:p>
        </p:txBody>
      </p:sp>
    </p:spTree>
    <p:extLst>
      <p:ext uri="{BB962C8B-B14F-4D97-AF65-F5344CB8AC3E}">
        <p14:creationId xmlns:p14="http://schemas.microsoft.com/office/powerpoint/2010/main" val="18328083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CD54-A863-44DF-8FC5-C5F6966473CE}"/>
              </a:ext>
            </a:extLst>
          </p:cNvPr>
          <p:cNvSpPr>
            <a:spLocks noGrp="1"/>
          </p:cNvSpPr>
          <p:nvPr>
            <p:ph type="title"/>
          </p:nvPr>
        </p:nvSpPr>
        <p:spPr>
          <a:xfrm>
            <a:off x="228601" y="487831"/>
            <a:ext cx="8686800" cy="777875"/>
          </a:xfrm>
        </p:spPr>
        <p:txBody>
          <a:bodyPr>
            <a:normAutofit/>
          </a:bodyPr>
          <a:lstStyle/>
          <a:p>
            <a:pPr algn="ctr"/>
            <a:r>
              <a:rPr lang="fr-FR" b="1" dirty="0">
                <a:solidFill>
                  <a:srgbClr val="002F6C"/>
                </a:solidFill>
              </a:rPr>
              <a:t>Formule de calcul de la </a:t>
            </a:r>
            <a:r>
              <a:rPr lang="fr-FR" b="1" dirty="0" err="1">
                <a:solidFill>
                  <a:srgbClr val="002F6C"/>
                </a:solidFill>
              </a:rPr>
              <a:t>QàC</a:t>
            </a:r>
            <a:endParaRPr lang="en-US" dirty="0"/>
          </a:p>
        </p:txBody>
      </p:sp>
      <p:sp>
        <p:nvSpPr>
          <p:cNvPr id="3" name="Content Placeholder 2">
            <a:extLst>
              <a:ext uri="{FF2B5EF4-FFF2-40B4-BE49-F238E27FC236}">
                <a16:creationId xmlns:a16="http://schemas.microsoft.com/office/drawing/2014/main" id="{1B5166B2-7499-4583-A051-F35B33FA7DD6}"/>
              </a:ext>
            </a:extLst>
          </p:cNvPr>
          <p:cNvSpPr>
            <a:spLocks noGrp="1"/>
          </p:cNvSpPr>
          <p:nvPr>
            <p:ph idx="1"/>
          </p:nvPr>
        </p:nvSpPr>
        <p:spPr>
          <a:xfrm>
            <a:off x="381000" y="1371600"/>
            <a:ext cx="8381999" cy="4669763"/>
          </a:xfrm>
        </p:spPr>
        <p:txBody>
          <a:bodyPr/>
          <a:lstStyle/>
          <a:p>
            <a:pPr marL="0" indent="0">
              <a:buNone/>
            </a:pPr>
            <a:endParaRPr lang="fr-FR" sz="2400" b="1" dirty="0"/>
          </a:p>
          <a:p>
            <a:pPr marL="0" indent="0">
              <a:buNone/>
            </a:pPr>
            <a:r>
              <a:rPr lang="fr-FR" sz="2400" b="1" dirty="0" err="1"/>
              <a:t>QàC</a:t>
            </a:r>
            <a:r>
              <a:rPr lang="fr-FR" sz="2400" b="1" dirty="0"/>
              <a:t> = [Stock Maximum – Stock disponible et utilisable]</a:t>
            </a:r>
            <a:endParaRPr lang="en-US" sz="2400" dirty="0"/>
          </a:p>
          <a:p>
            <a:pPr marL="0" indent="0">
              <a:buNone/>
            </a:pPr>
            <a:endParaRPr lang="fr-FR" i="1" dirty="0"/>
          </a:p>
          <a:p>
            <a:pPr marL="400050" lvl="1" indent="0">
              <a:buNone/>
            </a:pPr>
            <a:r>
              <a:rPr lang="fr-FR" sz="1800" i="1" dirty="0">
                <a:solidFill>
                  <a:schemeClr val="accent3">
                    <a:lumMod val="50000"/>
                  </a:schemeClr>
                </a:solidFill>
              </a:rPr>
              <a:t>[Dans la formule, Stock Maximum = CMM x nombre de mois de stock Max]</a:t>
            </a:r>
          </a:p>
          <a:p>
            <a:pPr marL="400050" lvl="1" indent="0">
              <a:buNone/>
            </a:pPr>
            <a:endParaRPr lang="fr-FR" sz="1800" i="1" dirty="0">
              <a:solidFill>
                <a:srgbClr val="FF0066"/>
              </a:solidFill>
            </a:endParaRPr>
          </a:p>
          <a:p>
            <a:pPr marL="400050" lvl="1" indent="0">
              <a:buNone/>
            </a:pPr>
            <a:r>
              <a:rPr lang="fr-FR" sz="1800" b="1" i="1" dirty="0">
                <a:solidFill>
                  <a:srgbClr val="3399FF"/>
                </a:solidFill>
              </a:rPr>
              <a:t>Lorsqu’il y a une commande en cours et non encore reçue:</a:t>
            </a:r>
          </a:p>
          <a:p>
            <a:pPr marL="400050" lvl="1" indent="0">
              <a:buNone/>
            </a:pPr>
            <a:r>
              <a:rPr lang="fr-FR" sz="2400" b="1" dirty="0" err="1">
                <a:solidFill>
                  <a:schemeClr val="accent2">
                    <a:lumMod val="50000"/>
                  </a:schemeClr>
                </a:solidFill>
              </a:rPr>
              <a:t>QàC</a:t>
            </a:r>
            <a:r>
              <a:rPr lang="fr-FR" sz="2400" b="1" dirty="0">
                <a:solidFill>
                  <a:schemeClr val="accent2">
                    <a:lumMod val="50000"/>
                  </a:schemeClr>
                </a:solidFill>
              </a:rPr>
              <a:t> = [Stock Maximum – Stock disponible et utilisable] </a:t>
            </a:r>
          </a:p>
          <a:p>
            <a:pPr marL="400050" lvl="1" indent="0">
              <a:buNone/>
            </a:pPr>
            <a:r>
              <a:rPr lang="fr-FR" sz="2400" b="1" dirty="0">
                <a:solidFill>
                  <a:schemeClr val="accent2">
                    <a:lumMod val="50000"/>
                  </a:schemeClr>
                </a:solidFill>
              </a:rPr>
              <a:t>			– [Commande en cours]</a:t>
            </a:r>
            <a:endParaRPr lang="en-US" sz="2400" dirty="0">
              <a:solidFill>
                <a:schemeClr val="accent2">
                  <a:lumMod val="50000"/>
                </a:schemeClr>
              </a:solidFill>
            </a:endParaRPr>
          </a:p>
          <a:p>
            <a:pPr marL="400050" lvl="1" indent="0">
              <a:buNone/>
            </a:pPr>
            <a:endParaRPr lang="fr-FR" sz="1800" i="1" dirty="0">
              <a:solidFill>
                <a:srgbClr val="FF0066"/>
              </a:solidFill>
            </a:endParaRPr>
          </a:p>
          <a:p>
            <a:pPr marL="400050" lvl="1" indent="0">
              <a:buNone/>
            </a:pPr>
            <a:endParaRPr lang="en-US" sz="1800" dirty="0">
              <a:solidFill>
                <a:srgbClr val="FF0066"/>
              </a:solidFill>
            </a:endParaRPr>
          </a:p>
        </p:txBody>
      </p:sp>
      <p:sp>
        <p:nvSpPr>
          <p:cNvPr id="5" name="Slide Number Placeholder 4">
            <a:extLst>
              <a:ext uri="{FF2B5EF4-FFF2-40B4-BE49-F238E27FC236}">
                <a16:creationId xmlns:a16="http://schemas.microsoft.com/office/drawing/2014/main" id="{F41A8CF8-54E8-4180-BB7F-1E1EA81254D4}"/>
              </a:ext>
            </a:extLst>
          </p:cNvPr>
          <p:cNvSpPr>
            <a:spLocks noGrp="1"/>
          </p:cNvSpPr>
          <p:nvPr>
            <p:ph type="sldNum" sz="quarter" idx="12"/>
          </p:nvPr>
        </p:nvSpPr>
        <p:spPr/>
        <p:txBody>
          <a:bodyPr/>
          <a:lstStyle/>
          <a:p>
            <a:fld id="{47333891-D5E7-4C7B-BF1D-E855E53CB5A8}" type="slidenum">
              <a:rPr lang="en-US" smtClean="0"/>
              <a:pPr/>
              <a:t>4</a:t>
            </a:fld>
            <a:endParaRPr lang="en-US" dirty="0"/>
          </a:p>
        </p:txBody>
      </p:sp>
    </p:spTree>
    <p:extLst>
      <p:ext uri="{BB962C8B-B14F-4D97-AF65-F5344CB8AC3E}">
        <p14:creationId xmlns:p14="http://schemas.microsoft.com/office/powerpoint/2010/main" val="16654814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752E-075D-4FD7-A5DA-5D75E77782D4}"/>
              </a:ext>
            </a:extLst>
          </p:cNvPr>
          <p:cNvSpPr>
            <a:spLocks noGrp="1"/>
          </p:cNvSpPr>
          <p:nvPr>
            <p:ph type="title"/>
          </p:nvPr>
        </p:nvSpPr>
        <p:spPr>
          <a:xfrm>
            <a:off x="647699" y="1806575"/>
            <a:ext cx="7848601" cy="3124200"/>
          </a:xfrm>
        </p:spPr>
        <p:txBody>
          <a:bodyPr>
            <a:normAutofit/>
          </a:bodyPr>
          <a:lstStyle/>
          <a:p>
            <a:pPr algn="ctr">
              <a:lnSpc>
                <a:spcPct val="300000"/>
              </a:lnSpc>
            </a:pPr>
            <a:r>
              <a:rPr lang="fr-FR" sz="4800" dirty="0">
                <a:solidFill>
                  <a:schemeClr val="tx1"/>
                </a:solidFill>
              </a:rPr>
              <a:t>Exercices</a:t>
            </a:r>
            <a:endParaRPr lang="en-US" sz="4800" dirty="0">
              <a:solidFill>
                <a:schemeClr val="tx1"/>
              </a:solidFill>
            </a:endParaRPr>
          </a:p>
        </p:txBody>
      </p:sp>
      <p:sp>
        <p:nvSpPr>
          <p:cNvPr id="5" name="Slide Number Placeholder 4">
            <a:extLst>
              <a:ext uri="{FF2B5EF4-FFF2-40B4-BE49-F238E27FC236}">
                <a16:creationId xmlns:a16="http://schemas.microsoft.com/office/drawing/2014/main" id="{E889A25E-97AB-4AD7-B431-1DD693528A32}"/>
              </a:ext>
            </a:extLst>
          </p:cNvPr>
          <p:cNvSpPr>
            <a:spLocks noGrp="1"/>
          </p:cNvSpPr>
          <p:nvPr>
            <p:ph type="sldNum" sz="quarter" idx="12"/>
          </p:nvPr>
        </p:nvSpPr>
        <p:spPr/>
        <p:txBody>
          <a:bodyPr/>
          <a:lstStyle/>
          <a:p>
            <a:fld id="{47333891-D5E7-4C7B-BF1D-E855E53CB5A8}" type="slidenum">
              <a:rPr lang="en-US" smtClean="0"/>
              <a:pPr/>
              <a:t>5</a:t>
            </a:fld>
            <a:endParaRPr lang="en-US" dirty="0"/>
          </a:p>
        </p:txBody>
      </p:sp>
    </p:spTree>
    <p:extLst>
      <p:ext uri="{BB962C8B-B14F-4D97-AF65-F5344CB8AC3E}">
        <p14:creationId xmlns:p14="http://schemas.microsoft.com/office/powerpoint/2010/main" val="3670201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484897" y="2103669"/>
            <a:ext cx="8342452" cy="2515750"/>
          </a:xfrm>
          <a:prstGeom prst="rect">
            <a:avLst/>
          </a:prstGeom>
        </p:spPr>
        <p:txBody>
          <a:bodyPr vert="horz" lIns="91424" tIns="45712" rIns="91424" bIns="4571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999" b="1" dirty="0">
                <a:solidFill>
                  <a:prstClr val="black"/>
                </a:solidFill>
                <a:latin typeface="Calibri Light" panose="020F0302020204030204"/>
              </a:rPr>
              <a:t>MERCI POUR VOTRE ATTENTION</a:t>
            </a:r>
          </a:p>
        </p:txBody>
      </p:sp>
    </p:spTree>
    <p:extLst>
      <p:ext uri="{BB962C8B-B14F-4D97-AF65-F5344CB8AC3E}">
        <p14:creationId xmlns:p14="http://schemas.microsoft.com/office/powerpoint/2010/main" val="1653606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28f09d94-fb0a-4d62-82b4-92c7f60c03ad" ContentTypeId="0x010100ADC8C9B4438F49D88D7FB1BC47D5DB7C10" PreviousValue="false"/>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olicyDirtyBag xmlns="microsoft.office.server.policy.changes">
  <Microsoft.Office.RecordsManagement.PolicyFeatures.Expiration op="Delete"/>
</PolicyDirtyBag>
</file>

<file path=customXml/item5.xml><?xml version="1.0" encoding="utf-8"?>
<p:properties xmlns:p="http://schemas.microsoft.com/office/2006/metadata/properties" xmlns:xsi="http://www.w3.org/2001/XMLSchema-instance" xmlns:pc="http://schemas.microsoft.com/office/infopath/2007/PartnerControls">
  <documentManagement>
    <p92221e2f7854406845ac60820df7ed7 xmlns="cefe93dd-05a6-408b-9c4b-8300e21d9c93">
      <Terms xmlns="http://schemas.microsoft.com/office/infopath/2007/PartnerControls"/>
    </p92221e2f7854406845ac60820df7ed7>
    <TaxCatchAll xmlns="cefe93dd-05a6-408b-9c4b-8300e21d9c93"/>
  </documentManagement>
</p:properties>
</file>

<file path=customXml/item6.xml><?xml version="1.0" encoding="utf-8"?>
<ct:contentTypeSchema xmlns:ct="http://schemas.microsoft.com/office/2006/metadata/contentType" xmlns:ma="http://schemas.microsoft.com/office/2006/metadata/properties/metaAttributes" ct:_="" ma:_="" ma:contentTypeName="Project Communications" ma:contentTypeID="0x010100ADC8C9B4438F49D88D7FB1BC47D5DB7C1000104E2B8BA3F044448EFCAE75B131E399" ma:contentTypeVersion="48" ma:contentTypeDescription="Project Communications" ma:contentTypeScope="" ma:versionID="f861c53e5a2067fcb2f116626525d2dc">
  <xsd:schema xmlns:xsd="http://www.w3.org/2001/XMLSchema" xmlns:xs="http://www.w3.org/2001/XMLSchema" xmlns:p="http://schemas.microsoft.com/office/2006/metadata/properties" xmlns:ns3="cefe93dd-05a6-408b-9c4b-8300e21d9c93" targetNamespace="http://schemas.microsoft.com/office/2006/metadata/properties" ma:root="true" ma:fieldsID="a75c519a015f0d368034f22e51f6d067" ns3:_="">
    <xsd:import namespace="cefe93dd-05a6-408b-9c4b-8300e21d9c93"/>
    <xsd:element name="properties">
      <xsd:complexType>
        <xsd:sequence>
          <xsd:element name="documentManagement">
            <xsd:complexType>
              <xsd:all>
                <xsd:element ref="ns3:TaxCatchAll" minOccurs="0"/>
                <xsd:element ref="ns3:p92221e2f7854406845ac60820df7ed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e93dd-05a6-408b-9c4b-8300e21d9c93" elementFormDefault="qualified">
    <xsd:import namespace="http://schemas.microsoft.com/office/2006/documentManagement/types"/>
    <xsd:import namespace="http://schemas.microsoft.com/office/infopath/2007/PartnerControls"/>
    <xsd:element name="TaxCatchAll" ma:index="4" nillable="true" ma:displayName="Taxonomy Catch All Column" ma:hidden="true" ma:list="{f2221b34-579a-4f72-9d21-306349d2bbeb}" ma:internalName="TaxCatchAll" ma:showField="CatchAllData" ma:web="cefe93dd-05a6-408b-9c4b-8300e21d9c93">
      <xsd:complexType>
        <xsd:complexContent>
          <xsd:extension base="dms:MultiChoiceLookup">
            <xsd:sequence>
              <xsd:element name="Value" type="dms:Lookup" maxOccurs="unbounded" minOccurs="0" nillable="true"/>
            </xsd:sequence>
          </xsd:extension>
        </xsd:complexContent>
      </xsd:complexType>
    </xsd:element>
    <xsd:element name="p92221e2f7854406845ac60820df7ed7" ma:index="5" nillable="true" ma:taxonomy="true" ma:internalName="p92221e2f7854406845ac60820df7ed7" ma:taxonomyFieldName="ProjectDocumentType" ma:displayName="Project Document Type" ma:fieldId="{992221e2-f785-4406-845a-c60820df7ed7}" ma:sspId="28f09d94-fb0a-4d62-82b4-92c7f60c03ad" ma:termSetId="d8a5acf7-091c-4877-b363-b3708ae0704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3B11F2-9C68-4070-B3C5-D05ED0AC77EB}">
  <ds:schemaRefs>
    <ds:schemaRef ds:uri="Microsoft.SharePoint.Taxonomy.ContentTypeSync"/>
  </ds:schemaRefs>
</ds:datastoreItem>
</file>

<file path=customXml/itemProps2.xml><?xml version="1.0" encoding="utf-8"?>
<ds:datastoreItem xmlns:ds="http://schemas.openxmlformats.org/officeDocument/2006/customXml" ds:itemID="{CC8D2C3F-A330-4633-A849-E878D0195DBB}">
  <ds:schemaRefs>
    <ds:schemaRef ds:uri="http://schemas.microsoft.com/sharepoint/events"/>
  </ds:schemaRefs>
</ds:datastoreItem>
</file>

<file path=customXml/itemProps3.xml><?xml version="1.0" encoding="utf-8"?>
<ds:datastoreItem xmlns:ds="http://schemas.openxmlformats.org/officeDocument/2006/customXml" ds:itemID="{DE3D16EF-6163-4A27-911C-5C1759FE5857}">
  <ds:schemaRefs>
    <ds:schemaRef ds:uri="http://schemas.microsoft.com/sharepoint/v3/contenttype/forms"/>
  </ds:schemaRefs>
</ds:datastoreItem>
</file>

<file path=customXml/itemProps4.xml><?xml version="1.0" encoding="utf-8"?>
<ds:datastoreItem xmlns:ds="http://schemas.openxmlformats.org/officeDocument/2006/customXml" ds:itemID="{F47B4320-1A75-457E-B6F0-B55F0BA5633B}">
  <ds:schemaRefs>
    <ds:schemaRef ds:uri="microsoft.office.server.policy.changes"/>
  </ds:schemaRefs>
</ds:datastoreItem>
</file>

<file path=customXml/itemProps5.xml><?xml version="1.0" encoding="utf-8"?>
<ds:datastoreItem xmlns:ds="http://schemas.openxmlformats.org/officeDocument/2006/customXml" ds:itemID="{04C4A9A3-0269-4EBF-A5E1-44F9768D2671}">
  <ds:schemaRefs>
    <ds:schemaRef ds:uri="http://www.w3.org/XML/1998/namespace"/>
    <ds:schemaRef ds:uri="http://purl.org/dc/terms/"/>
    <ds:schemaRef ds:uri="cefe93dd-05a6-408b-9c4b-8300e21d9c93"/>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6.xml><?xml version="1.0" encoding="utf-8"?>
<ds:datastoreItem xmlns:ds="http://schemas.openxmlformats.org/officeDocument/2006/customXml" ds:itemID="{55287D1B-DBC2-46F5-A90B-3D901399CE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e93dd-05a6-408b-9c4b-8300e21d9c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12778</TotalTime>
  <Words>200</Words>
  <Application>Microsoft Office PowerPoint</Application>
  <PresentationFormat>Affichage à l'écran (4:3)</PresentationFormat>
  <Paragraphs>24</Paragraphs>
  <Slides>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Arial</vt:lpstr>
      <vt:lpstr>Calibri</vt:lpstr>
      <vt:lpstr>Calibri Light</vt:lpstr>
      <vt:lpstr>Gill Sans MT</vt:lpstr>
      <vt:lpstr>Trebuchet MS</vt:lpstr>
      <vt:lpstr>Wingdings</vt:lpstr>
      <vt:lpstr>Wingdings 3</vt:lpstr>
      <vt:lpstr>Facet</vt:lpstr>
      <vt:lpstr>SESSION 8:  QUANTITÉ À COMMANDER (QàC)</vt:lpstr>
      <vt:lpstr>Objectifs de la session</vt:lpstr>
      <vt:lpstr>Règles de décision du gestionnaire des stocks</vt:lpstr>
      <vt:lpstr>Formule de calcul de la QàC</vt:lpstr>
      <vt:lpstr>Exercices</vt:lpstr>
      <vt:lpstr>Présentation PowerPoint</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User</cp:lastModifiedBy>
  <cp:revision>357</cp:revision>
  <dcterms:created xsi:type="dcterms:W3CDTF">2016-05-03T20:02:08Z</dcterms:created>
  <dcterms:modified xsi:type="dcterms:W3CDTF">2022-02-05T22:56:50Z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0x010100ADC8C9B4438F49D88D7FB1BC47D5DB7C1000104E2B8BA3F044448EFCAE75B131E399</vt:lpwstr>
  </property>
  <property fmtid="{D5CDD505-2E9C-101B-9397-08002B2CF9AE}" pid="3" name="ProjectDocumentType">
    <vt:lpwstr/>
  </property>
</Properties>
</file>