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79" r:id="rId7"/>
  </p:sldMasterIdLst>
  <p:notesMasterIdLst>
    <p:notesMasterId r:id="rId16"/>
  </p:notesMasterIdLst>
  <p:handoutMasterIdLst>
    <p:handoutMasterId r:id="rId17"/>
  </p:handoutMasterIdLst>
  <p:sldIdLst>
    <p:sldId id="434" r:id="rId8"/>
    <p:sldId id="429" r:id="rId9"/>
    <p:sldId id="426" r:id="rId10"/>
    <p:sldId id="430" r:id="rId11"/>
    <p:sldId id="431" r:id="rId12"/>
    <p:sldId id="432" r:id="rId13"/>
    <p:sldId id="433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rfait Nyuito Edah" initials="PNE" lastIdx="1" clrIdx="0">
    <p:extLst>
      <p:ext uri="{19B8F6BF-5375-455C-9EA6-DF929625EA0E}">
        <p15:presenceInfo xmlns:p15="http://schemas.microsoft.com/office/powerpoint/2012/main" userId="Parfait Nyuito Edah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3399FF"/>
    <a:srgbClr val="002F6C"/>
    <a:srgbClr val="651D32"/>
    <a:srgbClr val="FFFFFF"/>
    <a:srgbClr val="BA0C2F"/>
    <a:srgbClr val="E7E8EB"/>
    <a:srgbClr val="6C6463"/>
    <a:srgbClr val="CFCDC9"/>
    <a:srgbClr val="635C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0" autoAdjust="0"/>
    <p:restoredTop sz="86410" autoAdjust="0"/>
  </p:normalViewPr>
  <p:slideViewPr>
    <p:cSldViewPr snapToObjects="1">
      <p:cViewPr varScale="1">
        <p:scale>
          <a:sx n="58" d="100"/>
          <a:sy n="58" d="100"/>
        </p:scale>
        <p:origin x="1080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>
      <p:cViewPr varScale="1">
        <p:scale>
          <a:sx n="55" d="100"/>
          <a:sy n="55" d="100"/>
        </p:scale>
        <p:origin x="2880" y="11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Master" Target="slideMasters/slideMaster1.xml"/><Relationship Id="rId12" Type="http://schemas.openxmlformats.org/officeDocument/2006/relationships/slide" Target="slides/slide5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slide" Target="slides/slide4.xml"/><Relationship Id="rId5" Type="http://schemas.openxmlformats.org/officeDocument/2006/relationships/customXml" Target="../customXml/item5.xml"/><Relationship Id="rId15" Type="http://schemas.openxmlformats.org/officeDocument/2006/relationships/slide" Target="slides/slide8.xml"/><Relationship Id="rId10" Type="http://schemas.openxmlformats.org/officeDocument/2006/relationships/slide" Target="slides/slide3.xml"/><Relationship Id="rId19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4D9E48-5E7F-D24C-87D5-695B18367D24}" type="datetimeFigureOut">
              <a:rPr lang="en-US" smtClean="0"/>
              <a:pPr/>
              <a:t>2/5/2022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CB10C2-C6DD-5A4A-BF1B-B012B8BA4284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97590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6357CE-B3EB-1B4A-84E5-C1E2DF427ABD}" type="datetimeFigureOut">
              <a:rPr lang="en-US" smtClean="0"/>
              <a:pPr/>
              <a:t>2/5/2022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4A558B-E4E9-A94A-B9C1-029E46A76ABA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937988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2198964"/>
      </p:ext>
    </p:extLst>
  </p:cSld>
  <p:clrMapOvr>
    <a:masterClrMapping/>
  </p:clrMapOvr>
  <p:hf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5985777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91573752"/>
      </p:ext>
    </p:extLst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3950304"/>
      </p:ext>
    </p:extLst>
  </p:cSld>
  <p:clrMapOvr>
    <a:masterClrMapping/>
  </p:clrMapOvr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7744574"/>
      </p:ext>
    </p:extLst>
  </p:cSld>
  <p:clrMapOvr>
    <a:masterClrMapping/>
  </p:clrMapOvr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0220978"/>
      </p:ext>
    </p:extLst>
  </p:cSld>
  <p:clrMapOvr>
    <a:masterClrMapping/>
  </p:clrMapOvr>
  <p:hf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F080-5E8C-48AD-84E5-6C08B304C14E}" type="datetimeFigureOut">
              <a:rPr lang="en-US" smtClean="0"/>
              <a:pPr/>
              <a:t>2/5/2022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33891-D5E7-4C7B-BF1D-E855E53CB5A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7795543"/>
      </p:ext>
    </p:extLst>
  </p:cSld>
  <p:clrMapOvr>
    <a:masterClrMapping/>
  </p:clrMapOvr>
  <p:hf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9478426"/>
      </p:ext>
    </p:extLst>
  </p:cSld>
  <p:clrMapOvr>
    <a:masterClrMapping/>
  </p:clrMapOvr>
  <p:hf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Cover - Full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838200"/>
            <a:ext cx="6172200" cy="1600200"/>
          </a:xfrm>
        </p:spPr>
        <p:txBody>
          <a:bodyPr anchor="b" anchorCtr="0">
            <a:normAutofit/>
          </a:bodyPr>
          <a:lstStyle>
            <a:lvl1pPr>
              <a:defRPr sz="3200">
                <a:solidFill>
                  <a:srgbClr val="002F6C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762000" y="2590800"/>
            <a:ext cx="320040" cy="0"/>
          </a:xfrm>
          <a:prstGeom prst="line">
            <a:avLst/>
          </a:prstGeom>
          <a:ln w="19050">
            <a:solidFill>
              <a:srgbClr val="002F6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 userDrawn="1"/>
        </p:nvCxnSpPr>
        <p:spPr>
          <a:xfrm>
            <a:off x="152400" y="228600"/>
            <a:ext cx="8839200" cy="0"/>
          </a:xfrm>
          <a:prstGeom prst="line">
            <a:avLst/>
          </a:prstGeom>
          <a:ln w="3175">
            <a:solidFill>
              <a:srgbClr val="CFCDC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 userDrawn="1"/>
        </p:nvSpPr>
        <p:spPr>
          <a:xfrm>
            <a:off x="76200" y="6172200"/>
            <a:ext cx="8991600" cy="60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685800" y="2819400"/>
            <a:ext cx="6248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="1" kern="1200" dirty="0">
                <a:solidFill>
                  <a:srgbClr val="635C5B"/>
                </a:solidFill>
                <a:latin typeface="+mn-lt"/>
                <a:ea typeface="+mn-ea"/>
                <a:cs typeface="+mn-cs"/>
              </a:rPr>
              <a:t>USAID GLOBAL HEALTH SUPPLY CHAIN PROGRAM</a:t>
            </a:r>
            <a:endParaRPr lang="en-US" b="1" dirty="0">
              <a:solidFill>
                <a:srgbClr val="635C5B"/>
              </a:solidFill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>
            <a:off x="685800" y="3340341"/>
            <a:ext cx="624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635C5B"/>
                </a:solidFill>
              </a:rPr>
              <a:t>Procurement and Supply Management</a:t>
            </a:r>
          </a:p>
        </p:txBody>
      </p:sp>
      <p:pic>
        <p:nvPicPr>
          <p:cNvPr id="15" name="Picture 14" descr="PMI logo_strip_high res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5269306"/>
            <a:ext cx="2710820" cy="674294"/>
          </a:xfrm>
          <a:prstGeom prst="rect">
            <a:avLst/>
          </a:prstGeom>
        </p:spPr>
      </p:pic>
      <p:pic>
        <p:nvPicPr>
          <p:cNvPr id="20" name="Picture 19" descr="PEPFAR logo brandmark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5220084"/>
            <a:ext cx="2209800" cy="79971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120332"/>
            <a:ext cx="2541185" cy="975668"/>
          </a:xfrm>
          <a:prstGeom prst="rect">
            <a:avLst/>
          </a:prstGeom>
        </p:spPr>
      </p:pic>
      <p:cxnSp>
        <p:nvCxnSpPr>
          <p:cNvPr id="22" name="Straight Connector 21"/>
          <p:cNvCxnSpPr/>
          <p:nvPr userDrawn="1"/>
        </p:nvCxnSpPr>
        <p:spPr>
          <a:xfrm>
            <a:off x="152400" y="6248400"/>
            <a:ext cx="8839200" cy="0"/>
          </a:xfrm>
          <a:prstGeom prst="line">
            <a:avLst/>
          </a:prstGeom>
          <a:ln w="3175">
            <a:solidFill>
              <a:srgbClr val="BA0C2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80335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- Full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76200" y="6172200"/>
            <a:ext cx="8991600" cy="60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Placeholder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1" t="1266" r="784" b="18987"/>
          <a:stretch/>
        </p:blipFill>
        <p:spPr>
          <a:xfrm>
            <a:off x="152400" y="152400"/>
            <a:ext cx="8839200" cy="4800600"/>
          </a:xfrm>
          <a:prstGeom prst="rect">
            <a:avLst/>
          </a:prstGeom>
          <a:solidFill>
            <a:srgbClr val="CFCDC9"/>
          </a:solidFill>
        </p:spPr>
      </p:pic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838199"/>
            <a:ext cx="6248400" cy="1600200"/>
          </a:xfrm>
          <a:effectLst>
            <a:outerShdw blurRad="254000" dir="2700000" algn="tl" rotWithShape="0">
              <a:srgbClr val="000000">
                <a:alpha val="20000"/>
              </a:srgbClr>
            </a:outerShdw>
          </a:effectLst>
        </p:spPr>
        <p:txBody>
          <a:bodyPr anchor="b" anchorCtr="0">
            <a:normAutofit/>
          </a:bodyPr>
          <a:lstStyle>
            <a:lvl1pPr>
              <a:defRPr sz="3200">
                <a:solidFill>
                  <a:schemeClr val="bg1"/>
                </a:solidFill>
                <a:effectLst>
                  <a:outerShdw blurRad="69850" dist="254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762000" y="2590800"/>
            <a:ext cx="320040" cy="0"/>
          </a:xfrm>
          <a:prstGeom prst="line">
            <a:avLst/>
          </a:prstGeom>
          <a:ln w="19050">
            <a:solidFill>
              <a:srgbClr val="FFFFFF"/>
            </a:solidFill>
          </a:ln>
          <a:effectLst>
            <a:outerShdw blurRad="254000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Picture 1" descr="PMI logo_strip_high res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5269306"/>
            <a:ext cx="2710820" cy="674294"/>
          </a:xfrm>
          <a:prstGeom prst="rect">
            <a:avLst/>
          </a:prstGeom>
        </p:spPr>
      </p:pic>
      <p:pic>
        <p:nvPicPr>
          <p:cNvPr id="3" name="Picture 2" descr="PEPFAR logo brandmark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5220084"/>
            <a:ext cx="2209800" cy="799716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685800" y="2819400"/>
            <a:ext cx="6248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USAID GLOBAL HEALTH SUPPLY CHAIN PROGRAM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685800" y="3340341"/>
            <a:ext cx="624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chemeClr val="bg1"/>
                </a:solidFill>
              </a:rPr>
              <a:t>Procurement and Supply Management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120332"/>
            <a:ext cx="2541185" cy="975668"/>
          </a:xfrm>
          <a:prstGeom prst="rect">
            <a:avLst/>
          </a:prstGeom>
        </p:spPr>
      </p:pic>
      <p:cxnSp>
        <p:nvCxnSpPr>
          <p:cNvPr id="15" name="Straight Connector 14"/>
          <p:cNvCxnSpPr/>
          <p:nvPr userDrawn="1"/>
        </p:nvCxnSpPr>
        <p:spPr>
          <a:xfrm>
            <a:off x="152400" y="6248400"/>
            <a:ext cx="8839200" cy="0"/>
          </a:xfrm>
          <a:prstGeom prst="line">
            <a:avLst/>
          </a:prstGeom>
          <a:ln w="3175">
            <a:solidFill>
              <a:srgbClr val="BA0C2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30772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- Full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52400" y="152400"/>
            <a:ext cx="8839200" cy="4800600"/>
          </a:xfrm>
          <a:prstGeom prst="rect">
            <a:avLst/>
          </a:prstGeom>
          <a:solidFill>
            <a:srgbClr val="BA0C2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838200"/>
            <a:ext cx="6248400" cy="1600200"/>
          </a:xfrm>
        </p:spPr>
        <p:txBody>
          <a:bodyPr anchor="b" anchorCtr="0">
            <a:normAutofit/>
          </a:bodyPr>
          <a:lstStyle>
            <a:lvl1pPr>
              <a:defRPr sz="32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762000" y="2590800"/>
            <a:ext cx="320040" cy="0"/>
          </a:xfrm>
          <a:prstGeom prst="line">
            <a:avLst/>
          </a:prstGeom>
          <a:ln w="190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 userDrawn="1"/>
        </p:nvSpPr>
        <p:spPr>
          <a:xfrm>
            <a:off x="76200" y="6172200"/>
            <a:ext cx="8991600" cy="60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685800" y="2819400"/>
            <a:ext cx="6248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USAID GLOBAL HEALTH SUPPLY CHAIN PROGRAM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>
            <a:off x="685800" y="3340341"/>
            <a:ext cx="624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chemeClr val="bg1"/>
                </a:solidFill>
              </a:rPr>
              <a:t>Procurement and Supply Management</a:t>
            </a:r>
          </a:p>
        </p:txBody>
      </p:sp>
      <p:pic>
        <p:nvPicPr>
          <p:cNvPr id="27" name="Picture 26" descr="PMI logo_strip_high res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5269306"/>
            <a:ext cx="2710820" cy="674294"/>
          </a:xfrm>
          <a:prstGeom prst="rect">
            <a:avLst/>
          </a:prstGeom>
        </p:spPr>
      </p:pic>
      <p:pic>
        <p:nvPicPr>
          <p:cNvPr id="28" name="Picture 27" descr="PEPFAR logo brandmark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5220084"/>
            <a:ext cx="2209800" cy="799716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120332"/>
            <a:ext cx="2541185" cy="975668"/>
          </a:xfrm>
          <a:prstGeom prst="rect">
            <a:avLst/>
          </a:prstGeom>
        </p:spPr>
      </p:pic>
      <p:cxnSp>
        <p:nvCxnSpPr>
          <p:cNvPr id="30" name="Straight Connector 29"/>
          <p:cNvCxnSpPr/>
          <p:nvPr userDrawn="1"/>
        </p:nvCxnSpPr>
        <p:spPr>
          <a:xfrm>
            <a:off x="152400" y="6248400"/>
            <a:ext cx="8839200" cy="0"/>
          </a:xfrm>
          <a:prstGeom prst="line">
            <a:avLst/>
          </a:prstGeom>
          <a:ln w="3175">
            <a:solidFill>
              <a:srgbClr val="BA0C2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27712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F080-5E8C-48AD-84E5-6C08B304C14E}" type="datetimeFigureOut">
              <a:rPr lang="en-US" smtClean="0"/>
              <a:pPr/>
              <a:t>2/5/2022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33891-D5E7-4C7B-BF1D-E855E53CB5A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9891948"/>
      </p:ext>
    </p:extLst>
  </p:cSld>
  <p:clrMapOvr>
    <a:masterClrMapping/>
  </p:clrMapOvr>
  <p:hf hd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ed/Gray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52400" y="152399"/>
            <a:ext cx="8839200" cy="609600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6104" y="1600200"/>
            <a:ext cx="3809696" cy="4298788"/>
          </a:xfrm>
        </p:spPr>
        <p:txBody>
          <a:bodyPr>
            <a:normAutofit/>
          </a:bodyPr>
          <a:lstStyle>
            <a:lvl1pPr>
              <a:defRPr sz="2000">
                <a:solidFill>
                  <a:srgbClr val="6C6463"/>
                </a:solidFill>
              </a:defRPr>
            </a:lvl1pPr>
            <a:lvl2pPr>
              <a:defRPr sz="18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6C6463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10304" cy="4298788"/>
          </a:xfrm>
        </p:spPr>
        <p:txBody>
          <a:bodyPr>
            <a:normAutofit/>
          </a:bodyPr>
          <a:lstStyle>
            <a:lvl1pPr>
              <a:defRPr sz="2000">
                <a:solidFill>
                  <a:srgbClr val="6C6463"/>
                </a:solidFill>
              </a:defRPr>
            </a:lvl1pPr>
            <a:lvl2pPr>
              <a:defRPr sz="18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6C6463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86104" y="891469"/>
            <a:ext cx="7772400" cy="480131"/>
          </a:xfrm>
        </p:spPr>
        <p:txBody>
          <a:bodyPr anchor="b" anchorCtr="0">
            <a:spAutoFit/>
          </a:bodyPr>
          <a:lstStyle>
            <a:lvl1pPr>
              <a:lnSpc>
                <a:spcPct val="90000"/>
              </a:lnSpc>
              <a:defRPr>
                <a:solidFill>
                  <a:srgbClr val="BA0C2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860425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ed/Gray 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52400" y="152399"/>
            <a:ext cx="8839200" cy="601980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6104" y="1600200"/>
            <a:ext cx="2514296" cy="4318000"/>
          </a:xfrm>
        </p:spPr>
        <p:txBody>
          <a:bodyPr>
            <a:normAutofit/>
          </a:bodyPr>
          <a:lstStyle>
            <a:lvl1pPr>
              <a:defRPr sz="2000">
                <a:solidFill>
                  <a:srgbClr val="6C6463"/>
                </a:solidFill>
              </a:defRPr>
            </a:lvl1pPr>
            <a:lvl2pPr>
              <a:defRPr sz="18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600" y="1600200"/>
            <a:ext cx="2514904" cy="4318000"/>
          </a:xfrm>
        </p:spPr>
        <p:txBody>
          <a:bodyPr>
            <a:normAutofit/>
          </a:bodyPr>
          <a:lstStyle>
            <a:lvl1pPr>
              <a:defRPr sz="2000">
                <a:solidFill>
                  <a:srgbClr val="6C6463"/>
                </a:solidFill>
              </a:defRPr>
            </a:lvl1pPr>
            <a:lvl2pPr>
              <a:defRPr sz="18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686104" y="891469"/>
            <a:ext cx="7772400" cy="480131"/>
          </a:xfrm>
        </p:spPr>
        <p:txBody>
          <a:bodyPr anchor="b" anchorCtr="0">
            <a:spAutoFit/>
          </a:bodyPr>
          <a:lstStyle>
            <a:lvl1pPr>
              <a:lnSpc>
                <a:spcPct val="90000"/>
              </a:lnSpc>
              <a:defRPr>
                <a:solidFill>
                  <a:srgbClr val="BA0C2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13"/>
          </p:nvPr>
        </p:nvSpPr>
        <p:spPr>
          <a:xfrm>
            <a:off x="3314548" y="1600200"/>
            <a:ext cx="2514904" cy="4318000"/>
          </a:xfrm>
        </p:spPr>
        <p:txBody>
          <a:bodyPr>
            <a:normAutofit/>
          </a:bodyPr>
          <a:lstStyle>
            <a:lvl1pPr>
              <a:defRPr sz="2000">
                <a:solidFill>
                  <a:srgbClr val="6C6463"/>
                </a:solidFill>
              </a:defRPr>
            </a:lvl1pPr>
            <a:lvl2pPr>
              <a:defRPr sz="18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909667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ed/Gray 1 Content + Bottom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152400" y="152399"/>
            <a:ext cx="8839200" cy="594360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152400" y="152399"/>
            <a:ext cx="8839200" cy="3276600"/>
          </a:xfrm>
          <a:solidFill>
            <a:schemeClr val="bg1"/>
          </a:solidFill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rgbClr val="6C6463"/>
                </a:solidFill>
              </a:defRPr>
            </a:lvl1pPr>
          </a:lstStyle>
          <a:p>
            <a:r>
              <a:rPr lang="en-US" dirty="0"/>
              <a:t>ADD PHOTO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4449027"/>
            <a:ext cx="7772400" cy="1459106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  <a:lvl2pPr>
              <a:defRPr>
                <a:solidFill>
                  <a:srgbClr val="6C6463"/>
                </a:solidFill>
              </a:defRPr>
            </a:lvl2pPr>
            <a:lvl3pPr>
              <a:defRPr>
                <a:solidFill>
                  <a:srgbClr val="6C6463"/>
                </a:solidFill>
              </a:defRPr>
            </a:lvl3pPr>
            <a:lvl4pPr>
              <a:defRPr>
                <a:solidFill>
                  <a:srgbClr val="6C6463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686104" y="3669749"/>
            <a:ext cx="7772400" cy="480131"/>
          </a:xfrm>
        </p:spPr>
        <p:txBody>
          <a:bodyPr anchor="b" anchorCtr="0">
            <a:spAutoFit/>
          </a:bodyPr>
          <a:lstStyle>
            <a:lvl1pPr>
              <a:lnSpc>
                <a:spcPct val="90000"/>
              </a:lnSpc>
              <a:defRPr>
                <a:solidFill>
                  <a:srgbClr val="BA0C2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701410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ed/Gray 1 Content + Righ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4724400" y="152400"/>
            <a:ext cx="4267200" cy="6553200"/>
          </a:xfrm>
          <a:solidFill>
            <a:srgbClr val="FFFFFF"/>
          </a:solidFill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rgbClr val="6C6463"/>
                </a:solidFill>
              </a:defRPr>
            </a:lvl1pPr>
          </a:lstStyle>
          <a:p>
            <a:r>
              <a:rPr lang="en-US" dirty="0"/>
              <a:t>ADD PHOTO HERE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92824" y="6382512"/>
            <a:ext cx="21336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chemeClr val="bg1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685800" y="2057401"/>
            <a:ext cx="3810000" cy="4114799"/>
          </a:xfrm>
        </p:spPr>
        <p:txBody>
          <a:bodyPr>
            <a:normAutofit/>
          </a:bodyPr>
          <a:lstStyle>
            <a:lvl1pPr>
              <a:defRPr sz="2000">
                <a:solidFill>
                  <a:srgbClr val="6C6463"/>
                </a:solidFill>
              </a:defRPr>
            </a:lvl1pPr>
            <a:lvl2pPr>
              <a:defRPr sz="18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930162"/>
            <a:ext cx="3810000" cy="867930"/>
          </a:xfrm>
        </p:spPr>
        <p:txBody>
          <a:bodyPr wrap="square" anchor="b" anchorCtr="0">
            <a:spAutoFit/>
          </a:bodyPr>
          <a:lstStyle>
            <a:lvl1pPr>
              <a:lnSpc>
                <a:spcPct val="90000"/>
              </a:lnSpc>
              <a:defRPr>
                <a:solidFill>
                  <a:srgbClr val="BA0C2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6011445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ed/Gray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152400" y="152400"/>
            <a:ext cx="4724400" cy="6553200"/>
          </a:xfrm>
          <a:solidFill>
            <a:srgbClr val="FFFFFF"/>
          </a:solidFill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rgbClr val="6C6463"/>
                </a:solidFill>
              </a:defRPr>
            </a:lvl1pPr>
          </a:lstStyle>
          <a:p>
            <a:r>
              <a:rPr lang="en-US" dirty="0"/>
              <a:t>ADD PHOTO HERE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5029200" y="2995035"/>
            <a:ext cx="3885896" cy="867930"/>
          </a:xfrm>
        </p:spPr>
        <p:txBody>
          <a:bodyPr wrap="square" anchor="ctr" anchorCtr="0">
            <a:spAutoFit/>
          </a:bodyPr>
          <a:lstStyle>
            <a:lvl1pPr>
              <a:lnSpc>
                <a:spcPct val="90000"/>
              </a:lnSpc>
              <a:defRPr>
                <a:solidFill>
                  <a:srgbClr val="BA0C2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3925276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Inf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152400" y="152399"/>
            <a:ext cx="8839200" cy="6063735"/>
          </a:xfrm>
          <a:prstGeom prst="rect">
            <a:avLst/>
          </a:prstGeom>
          <a:solidFill>
            <a:srgbClr val="635C5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4114800"/>
            <a:ext cx="3429000" cy="1600200"/>
          </a:xfrm>
          <a:effectLst/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762000" y="3886200"/>
            <a:ext cx="320040" cy="0"/>
          </a:xfrm>
          <a:prstGeom prst="line">
            <a:avLst/>
          </a:prstGeom>
          <a:ln w="19050">
            <a:solidFill>
              <a:srgbClr val="FFFFFF"/>
            </a:solidFill>
          </a:ln>
          <a:effectLst>
            <a:outerShdw blurRad="254000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185255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act Inf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152400" y="152399"/>
            <a:ext cx="8839200" cy="6063735"/>
          </a:xfrm>
          <a:prstGeom prst="rect">
            <a:avLst/>
          </a:prstGeom>
          <a:solidFill>
            <a:srgbClr val="CFCDC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886200"/>
            <a:ext cx="7620000" cy="1600200"/>
          </a:xfrm>
          <a:effectLst/>
        </p:spPr>
        <p:txBody>
          <a:bodyPr>
            <a:normAutofit/>
          </a:bodyPr>
          <a:lstStyle>
            <a:lvl1pPr marL="0" indent="0" algn="l">
              <a:buNone/>
              <a:defRPr sz="1600" baseline="0">
                <a:solidFill>
                  <a:srgbClr val="6C646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HERE TO EDIT MASTER SUBTITLE STYLE  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762000" y="3657600"/>
            <a:ext cx="320040" cy="0"/>
          </a:xfrm>
          <a:prstGeom prst="line">
            <a:avLst/>
          </a:prstGeom>
          <a:ln w="19050">
            <a:solidFill>
              <a:srgbClr val="6C6463"/>
            </a:solidFill>
          </a:ln>
          <a:effectLst>
            <a:outerShdw blurRad="254000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74410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399108"/>
      </p:ext>
    </p:extLst>
  </p:cSld>
  <p:clrMapOvr>
    <a:masterClrMapping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2832266"/>
      </p:ext>
    </p:extLst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2/5/2022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621096"/>
      </p:ext>
    </p:extLst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2/5/2022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608059"/>
      </p:ext>
    </p:extLst>
  </p:cSld>
  <p:clrMapOvr>
    <a:masterClrMapping/>
  </p:clrMapOvr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2/5/2022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3252707"/>
      </p:ext>
    </p:extLst>
  </p:cSld>
  <p:clrMapOvr>
    <a:masterClrMapping/>
  </p:clrMapOvr>
  <p:hf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F080-5E8C-48AD-84E5-6C08B304C14E}" type="datetimeFigureOut">
              <a:rPr lang="en-US" smtClean="0"/>
              <a:pPr/>
              <a:t>2/5/2022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33891-D5E7-4C7B-BF1D-E855E53CB5A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9354209"/>
      </p:ext>
    </p:extLst>
  </p:cSld>
  <p:clrMapOvr>
    <a:masterClrMapping/>
  </p:clrMapOvr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3138441"/>
      </p:ext>
    </p:extLst>
  </p:cSld>
  <p:clrMapOvr>
    <a:masterClrMapping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E7E7E5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2/5/2022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8" name="Rectangle 17"/>
          <p:cNvSpPr/>
          <p:nvPr userDrawn="1"/>
        </p:nvSpPr>
        <p:spPr>
          <a:xfrm>
            <a:off x="152400" y="6248961"/>
            <a:ext cx="8839200" cy="457200"/>
          </a:xfrm>
          <a:prstGeom prst="rect">
            <a:avLst/>
          </a:prstGeom>
          <a:solidFill>
            <a:srgbClr val="E7E7E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 userDrawn="1"/>
        </p:nvSpPr>
        <p:spPr>
          <a:xfrm>
            <a:off x="152400" y="152400"/>
            <a:ext cx="8839200" cy="6096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ooter Placeholder 3"/>
          <p:cNvSpPr txBox="1">
            <a:spLocks/>
          </p:cNvSpPr>
          <p:nvPr userDrawn="1"/>
        </p:nvSpPr>
        <p:spPr>
          <a:xfrm>
            <a:off x="419100" y="6309212"/>
            <a:ext cx="4610100" cy="338554"/>
          </a:xfrm>
          <a:prstGeom prst="rect">
            <a:avLst/>
          </a:prstGeom>
        </p:spPr>
        <p:txBody>
          <a:bodyPr vert="horz" wrap="square" lIns="0" tIns="45720" rIns="91440" bIns="45720" rtlCol="0" anchor="ctr">
            <a:spAutoFit/>
          </a:bodyPr>
          <a:lstStyle>
            <a:defPPr>
              <a:defRPr lang="en-US"/>
            </a:defPPr>
            <a:lvl1pPr marL="0" algn="ctr" defTabSz="457200" rtl="0" eaLnBrk="1" latinLnBrk="0" hangingPunct="1">
              <a:defRPr sz="600" b="0" i="0" kern="1200">
                <a:solidFill>
                  <a:srgbClr val="FFFFFF"/>
                </a:solidFill>
                <a:latin typeface="Gill Sans MT"/>
                <a:ea typeface="+mn-ea"/>
                <a:cs typeface="Gill Sans MT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b="1" dirty="0">
                <a:solidFill>
                  <a:srgbClr val="002F6C"/>
                </a:solidFill>
              </a:rPr>
              <a:t>USAID Global Health Supply Chain Program</a:t>
            </a:r>
            <a:r>
              <a:rPr lang="en-US" sz="1600" b="1" baseline="0" dirty="0">
                <a:solidFill>
                  <a:srgbClr val="002F6C"/>
                </a:solidFill>
              </a:rPr>
              <a:t> </a:t>
            </a:r>
            <a:endParaRPr lang="en-US" sz="1600" b="1" dirty="0">
              <a:solidFill>
                <a:srgbClr val="BA0C2F"/>
              </a:solidFill>
            </a:endParaRPr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152400" y="6248400"/>
            <a:ext cx="8839200" cy="0"/>
          </a:xfrm>
          <a:prstGeom prst="line">
            <a:avLst/>
          </a:prstGeom>
          <a:ln w="3175">
            <a:solidFill>
              <a:srgbClr val="BA0C2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>
          <a:xfrm>
            <a:off x="152400" y="228600"/>
            <a:ext cx="8839200" cy="0"/>
          </a:xfrm>
          <a:prstGeom prst="line">
            <a:avLst/>
          </a:prstGeom>
          <a:ln w="3175">
            <a:solidFill>
              <a:srgbClr val="CFCDC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4598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  <p:sldLayoutId id="2147483791" r:id="rId12"/>
    <p:sldLayoutId id="2147483792" r:id="rId13"/>
    <p:sldLayoutId id="2147483793" r:id="rId14"/>
    <p:sldLayoutId id="2147483794" r:id="rId15"/>
    <p:sldLayoutId id="2147483795" r:id="rId16"/>
    <p:sldLayoutId id="2147483777" r:id="rId17"/>
    <p:sldLayoutId id="2147483698" r:id="rId18"/>
    <p:sldLayoutId id="2147483674" r:id="rId19"/>
    <p:sldLayoutId id="2147483709" r:id="rId20"/>
    <p:sldLayoutId id="2147483710" r:id="rId21"/>
    <p:sldLayoutId id="2147483711" r:id="rId22"/>
    <p:sldLayoutId id="2147483712" r:id="rId23"/>
    <p:sldLayoutId id="2147483714" r:id="rId24"/>
    <p:sldLayoutId id="2147483696" r:id="rId25"/>
    <p:sldLayoutId id="2147483740" r:id="rId26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85720" y="609600"/>
            <a:ext cx="8429683" cy="3676656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sz="4000" dirty="0">
                <a:solidFill>
                  <a:srgbClr val="002F6C"/>
                </a:solidFill>
              </a:rPr>
              <a:t>SESSION 7: </a:t>
            </a:r>
            <a:br>
              <a:rPr lang="en-US" sz="4000" dirty="0">
                <a:solidFill>
                  <a:srgbClr val="002F6C"/>
                </a:solidFill>
              </a:rPr>
            </a:br>
            <a:r>
              <a:rPr lang="fr-FR" sz="4000" dirty="0">
                <a:solidFill>
                  <a:srgbClr val="002F6C"/>
                </a:solidFill>
              </a:rPr>
              <a:t>EVALUATION DE L’ETAT DE STOCK</a:t>
            </a:r>
            <a:endParaRPr lang="en-US" sz="4000" b="1" dirty="0">
              <a:solidFill>
                <a:srgbClr val="002F6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46700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59C59-9464-4742-846F-6D27A57E2C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399" y="180278"/>
            <a:ext cx="8077201" cy="920088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4400" b="1" dirty="0" err="1">
                <a:solidFill>
                  <a:srgbClr val="002F6C"/>
                </a:solidFill>
              </a:rPr>
              <a:t>Objectifs</a:t>
            </a:r>
            <a:r>
              <a:rPr lang="en-US" sz="4400" b="1" dirty="0">
                <a:solidFill>
                  <a:srgbClr val="002F6C"/>
                </a:solidFill>
              </a:rPr>
              <a:t> de la session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429884-E518-4199-B55A-8A74F13F50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219200"/>
            <a:ext cx="8763000" cy="5458522"/>
          </a:xfrm>
        </p:spPr>
        <p:txBody>
          <a:bodyPr>
            <a:noAutofit/>
          </a:bodyPr>
          <a:lstStyle/>
          <a:p>
            <a:pPr lvl="0">
              <a:lnSpc>
                <a:spcPct val="150000"/>
              </a:lnSpc>
            </a:pPr>
            <a:r>
              <a:rPr lang="fr-FR" sz="2800" dirty="0"/>
              <a:t>Définir l’évaluation de l’état de stock</a:t>
            </a:r>
          </a:p>
          <a:p>
            <a:pPr lvl="0">
              <a:lnSpc>
                <a:spcPct val="150000"/>
              </a:lnSpc>
            </a:pPr>
            <a:r>
              <a:rPr lang="fr-FR" sz="2800" dirty="0"/>
              <a:t>Appliquer les étapes de l’évaluation l’état de stock</a:t>
            </a:r>
          </a:p>
          <a:p>
            <a:pPr lvl="0">
              <a:lnSpc>
                <a:spcPct val="150000"/>
              </a:lnSpc>
            </a:pPr>
            <a:r>
              <a:rPr lang="fr-FR" sz="2800" dirty="0"/>
              <a:t>Déterminer les mois de stock disponibles pour un produit quelconque donné</a:t>
            </a:r>
          </a:p>
          <a:p>
            <a:pPr lvl="0">
              <a:lnSpc>
                <a:spcPct val="150000"/>
              </a:lnSpc>
            </a:pPr>
            <a:r>
              <a:rPr lang="fr-FR" sz="2800" dirty="0"/>
              <a:t>Appliquer les actions à prendre après le calcul du mois de stock disponible</a:t>
            </a:r>
          </a:p>
          <a:p>
            <a:pPr>
              <a:lnSpc>
                <a:spcPct val="150000"/>
              </a:lnSpc>
            </a:pPr>
            <a:endParaRPr lang="fr-FR" sz="28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34DEBF-0CCC-4DBD-B891-4D70A219AF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33891-D5E7-4C7B-BF1D-E855E53CB5A8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33266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37FA92-CAEF-4313-9718-18EFD8341C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1" y="152400"/>
            <a:ext cx="8534400" cy="651340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r>
              <a:rPr lang="fr-FR" sz="3200" b="1" dirty="0">
                <a:solidFill>
                  <a:srgbClr val="002F6C"/>
                </a:solidFill>
              </a:rPr>
              <a:t>Définition de l’évaluation de l’état de stock</a:t>
            </a:r>
            <a:endParaRPr lang="en-US" sz="3200" b="1" dirty="0">
              <a:solidFill>
                <a:srgbClr val="002F6C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58F2D0-DF28-402D-BAF2-4A12748013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914400"/>
            <a:ext cx="8382000" cy="5562600"/>
          </a:xfrm>
        </p:spPr>
        <p:txBody>
          <a:bodyPr>
            <a:normAutofit/>
          </a:bodyPr>
          <a:lstStyle/>
          <a:p>
            <a:pPr lvl="0"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fr-FR" sz="2800" b="1" dirty="0"/>
              <a:t>Evaluer l’état de stock signifie:</a:t>
            </a:r>
          </a:p>
          <a:p>
            <a:pPr marL="400050" lvl="1" indent="0">
              <a:spcBef>
                <a:spcPts val="0"/>
              </a:spcBef>
              <a:buNone/>
            </a:pPr>
            <a:r>
              <a:rPr lang="fr-FR" sz="2800" b="1" dirty="0"/>
              <a:t>Déterminer combien de temps va durer le stock actuellement disponible et utilisable. </a:t>
            </a:r>
          </a:p>
          <a:p>
            <a:pPr marL="400050" lvl="1" indent="0">
              <a:spcBef>
                <a:spcPts val="0"/>
              </a:spcBef>
              <a:buNone/>
            </a:pPr>
            <a:endParaRPr lang="fr-FR" sz="1000" b="1" i="1" dirty="0">
              <a:solidFill>
                <a:srgbClr val="7030A0"/>
              </a:solidFill>
            </a:endParaRPr>
          </a:p>
          <a:p>
            <a:pPr marL="800100" lvl="2" indent="0">
              <a:spcBef>
                <a:spcPts val="0"/>
              </a:spcBef>
              <a:buNone/>
            </a:pPr>
            <a:r>
              <a:rPr lang="fr-FR" sz="2600" b="1" i="1" dirty="0">
                <a:solidFill>
                  <a:srgbClr val="7030A0"/>
                </a:solidFill>
              </a:rPr>
              <a:t>Ce temps est exprimé en nombre de MOIS DE STOCK DISPONIBLE (MSD)</a:t>
            </a:r>
          </a:p>
          <a:p>
            <a:pPr marL="800100" lvl="2" indent="0">
              <a:spcBef>
                <a:spcPts val="0"/>
              </a:spcBef>
              <a:buNone/>
            </a:pPr>
            <a:endParaRPr lang="fr-FR" sz="2600" b="1" i="1" dirty="0">
              <a:solidFill>
                <a:srgbClr val="7030A0"/>
              </a:solidFill>
            </a:endParaRPr>
          </a:p>
          <a:p>
            <a:pPr marL="800100" lvl="2" indent="0">
              <a:spcBef>
                <a:spcPts val="0"/>
              </a:spcBef>
              <a:buNone/>
            </a:pPr>
            <a:r>
              <a:rPr lang="fr-FR" sz="2600" b="1" i="1" dirty="0">
                <a:solidFill>
                  <a:srgbClr val="0000FF"/>
                </a:solidFill>
              </a:rPr>
              <a:t>Formule de calcul du MSD: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B21F2E-464E-4F46-B6FF-B1B3D10824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33891-D5E7-4C7B-BF1D-E855E53CB5A8}" type="slidenum">
              <a:rPr lang="en-US" smtClean="0"/>
              <a:pPr/>
              <a:t>3</a:t>
            </a:fld>
            <a:endParaRPr lang="en-US" dirty="0"/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EE573E2C-21B9-459C-9C02-085A52A2223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6935702"/>
              </p:ext>
            </p:extLst>
          </p:nvPr>
        </p:nvGraphicFramePr>
        <p:xfrm>
          <a:off x="210016" y="4355751"/>
          <a:ext cx="8458198" cy="1892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6" name="Document" r:id="rId3" imgW="6689094" imgH="957724" progId="Word.Document.12">
                  <p:embed/>
                </p:oleObj>
              </mc:Choice>
              <mc:Fallback>
                <p:oleObj name="Document" r:id="rId3" imgW="6689094" imgH="957724" progId="Word.Document.12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0016" y="4355751"/>
                        <a:ext cx="8458198" cy="1892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16808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C2F707-08AB-4839-8BFD-0BB84B679A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534400" cy="571500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fr-FR" sz="3200" dirty="0"/>
              <a:t>Effectuer un inventaire physique des stocks</a:t>
            </a:r>
          </a:p>
          <a:p>
            <a:pPr marL="457200" indent="-457200">
              <a:buFont typeface="+mj-lt"/>
              <a:buAutoNum type="arabicPeriod"/>
            </a:pPr>
            <a:r>
              <a:rPr lang="fr-FR" sz="3200" dirty="0"/>
              <a:t>Isoler les produits périmés, endommagés ou non utilisables</a:t>
            </a:r>
          </a:p>
          <a:p>
            <a:pPr marL="457200" indent="-457200">
              <a:buFont typeface="+mj-lt"/>
              <a:buAutoNum type="arabicPeriod"/>
            </a:pPr>
            <a:r>
              <a:rPr lang="fr-FR" sz="3200" dirty="0"/>
              <a:t>Déterminer le stock disponible et utilisable pour chaque produit</a:t>
            </a:r>
          </a:p>
          <a:p>
            <a:pPr marL="457200" indent="-457200">
              <a:buFont typeface="+mj-lt"/>
              <a:buAutoNum type="arabicPeriod"/>
            </a:pPr>
            <a:r>
              <a:rPr lang="fr-FR" sz="3200" dirty="0"/>
              <a:t>Déterminer la consommation moyenne mensuelle (CMM) pour chaque produit sur la base des quantités distribuées aux clients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50B4CF-96D6-4EF2-8555-67C230CDE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33891-D5E7-4C7B-BF1D-E855E53CB5A8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ECBF159A-3B4B-46EE-8AC0-AE3F6D4435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268" y="143868"/>
            <a:ext cx="8610600" cy="615288"/>
          </a:xfrm>
        </p:spPr>
        <p:txBody>
          <a:bodyPr>
            <a:normAutofit fontScale="90000"/>
          </a:bodyPr>
          <a:lstStyle/>
          <a:p>
            <a:pPr algn="ctr"/>
            <a:r>
              <a:rPr lang="fr-FR" b="1" dirty="0">
                <a:solidFill>
                  <a:srgbClr val="002F6C"/>
                </a:solidFill>
              </a:rPr>
              <a:t>Etapes pour évaluer l’état de stock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28083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7F033E-86A8-472D-AE20-EA9CBAC249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108612"/>
            <a:ext cx="8305801" cy="685800"/>
          </a:xfrm>
        </p:spPr>
        <p:txBody>
          <a:bodyPr>
            <a:normAutofit fontScale="90000"/>
          </a:bodyPr>
          <a:lstStyle/>
          <a:p>
            <a:pPr algn="ctr"/>
            <a:r>
              <a:rPr lang="fr-FR" b="1" dirty="0">
                <a:solidFill>
                  <a:srgbClr val="002F6C"/>
                </a:solidFill>
              </a:rPr>
              <a:t>Remarques sur la CMM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AD3E82-C418-4DD8-B01B-95DC26F537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90600"/>
            <a:ext cx="8458200" cy="5758788"/>
          </a:xfrm>
        </p:spPr>
        <p:txBody>
          <a:bodyPr>
            <a:normAutofit/>
          </a:bodyPr>
          <a:lstStyle/>
          <a:p>
            <a:pPr lvl="0">
              <a:buFont typeface="Wingdings" panose="05000000000000000000" pitchFamily="2" charset="2"/>
              <a:buChar char="q"/>
            </a:pPr>
            <a:r>
              <a:rPr lang="fr-FR" sz="2600" dirty="0"/>
              <a:t>Utiliser les données sur les quantités distribuées aux clients et non les données sur les quantités expédiées d’un niveau à un autre. </a:t>
            </a:r>
            <a:endParaRPr lang="en-US" sz="2600" dirty="0"/>
          </a:p>
          <a:p>
            <a:pPr lvl="0">
              <a:buFont typeface="Wingdings" panose="05000000000000000000" pitchFamily="2" charset="2"/>
              <a:buChar char="q"/>
            </a:pPr>
            <a:r>
              <a:rPr lang="fr-FR" sz="2600" dirty="0"/>
              <a:t>Arrondir la CMM par excès au nombre entier immédiatement supérieur. </a:t>
            </a:r>
            <a:endParaRPr lang="en-US" sz="2600" dirty="0"/>
          </a:p>
          <a:p>
            <a:pPr lvl="0">
              <a:buFont typeface="Wingdings" panose="05000000000000000000" pitchFamily="2" charset="2"/>
              <a:buChar char="q"/>
            </a:pPr>
            <a:r>
              <a:rPr lang="fr-FR" sz="2600" dirty="0"/>
              <a:t>La CMM se calcule pour chaque produit en stock dans le dépôt. </a:t>
            </a:r>
            <a:endParaRPr lang="en-US" sz="2600" dirty="0"/>
          </a:p>
          <a:p>
            <a:pPr>
              <a:buFont typeface="Wingdings" panose="05000000000000000000" pitchFamily="2" charset="2"/>
              <a:buChar char="q"/>
            </a:pPr>
            <a:r>
              <a:rPr lang="fr-FR" sz="2600" dirty="0"/>
              <a:t>La détermination de la CMM doit être basée sur les mois typiques. </a:t>
            </a:r>
          </a:p>
          <a:p>
            <a:pPr marL="800100" lvl="2" indent="0">
              <a:buNone/>
            </a:pPr>
            <a:r>
              <a:rPr lang="fr-FR" sz="2200" i="1" dirty="0">
                <a:solidFill>
                  <a:srgbClr val="7030A0"/>
                </a:solidFill>
              </a:rPr>
              <a:t>Un mois qui n'est pas typique doit être remplacé par le mois typique le plus proche</a:t>
            </a:r>
            <a:endParaRPr lang="en-US" sz="2200" i="1" dirty="0">
              <a:solidFill>
                <a:srgbClr val="7030A0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690504-0B2F-4283-AFE3-12BE1BE50F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33891-D5E7-4C7B-BF1D-E855E53CB5A8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36616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57752E-075D-4FD7-A5DA-5D75E77782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699" y="1806575"/>
            <a:ext cx="7848601" cy="3124200"/>
          </a:xfrm>
        </p:spPr>
        <p:txBody>
          <a:bodyPr>
            <a:normAutofit/>
          </a:bodyPr>
          <a:lstStyle/>
          <a:p>
            <a:pPr algn="ctr">
              <a:lnSpc>
                <a:spcPct val="300000"/>
              </a:lnSpc>
            </a:pPr>
            <a:r>
              <a:rPr lang="fr-FR" sz="6000" dirty="0">
                <a:solidFill>
                  <a:schemeClr val="tx1"/>
                </a:solidFill>
              </a:rPr>
              <a:t>Exercices</a:t>
            </a:r>
            <a:endParaRPr lang="en-US" sz="6000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89A25E-97AB-4AD7-B431-1DD693528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33891-D5E7-4C7B-BF1D-E855E53CB5A8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02016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FFBF15-3189-49A2-98D7-B16C32C62A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399" y="381000"/>
            <a:ext cx="8077201" cy="914399"/>
          </a:xfrm>
        </p:spPr>
        <p:txBody>
          <a:bodyPr>
            <a:normAutofit/>
          </a:bodyPr>
          <a:lstStyle/>
          <a:p>
            <a:r>
              <a:rPr lang="fr-FR" sz="4000" b="1" dirty="0">
                <a:solidFill>
                  <a:srgbClr val="002F6C"/>
                </a:solidFill>
              </a:rPr>
              <a:t>Conduite à tenir</a:t>
            </a:r>
            <a:endParaRPr lang="en-US" sz="4000" b="1" dirty="0">
              <a:solidFill>
                <a:srgbClr val="002F6C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10A3A2-B304-4A10-82BA-51AF5055C8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447799"/>
            <a:ext cx="8610600" cy="4958689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fr-FR" sz="3600" dirty="0"/>
              <a:t>Il ne suffit pas d’avoir l’information sur le nombre de mois de stock disponible</a:t>
            </a:r>
          </a:p>
          <a:p>
            <a:pPr marL="0" indent="0">
              <a:buNone/>
            </a:pPr>
            <a:endParaRPr lang="fr-FR" sz="3600" dirty="0"/>
          </a:p>
          <a:p>
            <a:pPr>
              <a:buFont typeface="Wingdings" panose="05000000000000000000" pitchFamily="2" charset="2"/>
              <a:buChar char="q"/>
            </a:pPr>
            <a:r>
              <a:rPr lang="fr-FR" sz="3600" dirty="0"/>
              <a:t>Il faut surtout être en mesure d’agir sur la base de cette information en prenant les décisions adéquates</a:t>
            </a:r>
            <a:endParaRPr lang="en-US" sz="36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BC5D7E-B4F6-4967-9A89-BA57C2EEC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33891-D5E7-4C7B-BF1D-E855E53CB5A8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20635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3"/>
          <p:cNvSpPr txBox="1">
            <a:spLocks/>
          </p:cNvSpPr>
          <p:nvPr/>
        </p:nvSpPr>
        <p:spPr>
          <a:xfrm>
            <a:off x="484897" y="2103669"/>
            <a:ext cx="8342452" cy="2515750"/>
          </a:xfrm>
          <a:prstGeom prst="rect">
            <a:avLst/>
          </a:prstGeom>
        </p:spPr>
        <p:txBody>
          <a:bodyPr vert="horz" lIns="91424" tIns="45712" rIns="91424" bIns="45712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5999" b="1" dirty="0">
                <a:solidFill>
                  <a:prstClr val="black"/>
                </a:solidFill>
                <a:latin typeface="Calibri Light" panose="020F0302020204030204"/>
              </a:rPr>
              <a:t>MERCI POUR VOTRE ATTENTION</a:t>
            </a:r>
          </a:p>
        </p:txBody>
      </p:sp>
    </p:spTree>
    <p:extLst>
      <p:ext uri="{BB962C8B-B14F-4D97-AF65-F5344CB8AC3E}">
        <p14:creationId xmlns:p14="http://schemas.microsoft.com/office/powerpoint/2010/main" val="16536063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item1.xml><?xml version="1.0" encoding="utf-8"?>
<?mso-contentType ?>
<spe:Receivers xmlns:spe="http://schemas.microsoft.com/sharepoint/events"/>
</file>

<file path=customXml/item2.xml><?xml version="1.0" encoding="utf-8"?>
<?mso-contentType ?>
<SharedContentType xmlns="Microsoft.SharePoint.Taxonomy.ContentTypeSync" SourceId="28f09d94-fb0a-4d62-82b4-92c7f60c03ad" ContentTypeId="0x010100ADC8C9B4438F49D88D7FB1BC47D5DB7C10" PreviousValue="false"/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Project Communications" ma:contentTypeID="0x010100ADC8C9B4438F49D88D7FB1BC47D5DB7C1000104E2B8BA3F044448EFCAE75B131E399" ma:contentTypeVersion="48" ma:contentTypeDescription="Project Communications" ma:contentTypeScope="" ma:versionID="f861c53e5a2067fcb2f116626525d2dc">
  <xsd:schema xmlns:xsd="http://www.w3.org/2001/XMLSchema" xmlns:xs="http://www.w3.org/2001/XMLSchema" xmlns:p="http://schemas.microsoft.com/office/2006/metadata/properties" xmlns:ns3="cefe93dd-05a6-408b-9c4b-8300e21d9c93" targetNamespace="http://schemas.microsoft.com/office/2006/metadata/properties" ma:root="true" ma:fieldsID="a75c519a015f0d368034f22e51f6d067" ns3:_="">
    <xsd:import namespace="cefe93dd-05a6-408b-9c4b-8300e21d9c93"/>
    <xsd:element name="properties">
      <xsd:complexType>
        <xsd:sequence>
          <xsd:element name="documentManagement">
            <xsd:complexType>
              <xsd:all>
                <xsd:element ref="ns3:TaxCatchAll" minOccurs="0"/>
                <xsd:element ref="ns3:p92221e2f7854406845ac60820df7ed7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fe93dd-05a6-408b-9c4b-8300e21d9c93" elementFormDefault="qualified">
    <xsd:import namespace="http://schemas.microsoft.com/office/2006/documentManagement/types"/>
    <xsd:import namespace="http://schemas.microsoft.com/office/infopath/2007/PartnerControls"/>
    <xsd:element name="TaxCatchAll" ma:index="4" nillable="true" ma:displayName="Taxonomy Catch All Column" ma:hidden="true" ma:list="{f2221b34-579a-4f72-9d21-306349d2bbeb}" ma:internalName="TaxCatchAll" ma:showField="CatchAllData" ma:web="cefe93dd-05a6-408b-9c4b-8300e21d9c9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92221e2f7854406845ac60820df7ed7" ma:index="5" nillable="true" ma:taxonomy="true" ma:internalName="p92221e2f7854406845ac60820df7ed7" ma:taxonomyFieldName="ProjectDocumentType" ma:displayName="Project Document Type" ma:fieldId="{992221e2-f785-4406-845a-c60820df7ed7}" ma:sspId="28f09d94-fb0a-4d62-82b4-92c7f60c03ad" ma:termSetId="d8a5acf7-091c-4877-b363-b3708ae07044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92221e2f7854406845ac60820df7ed7 xmlns="cefe93dd-05a6-408b-9c4b-8300e21d9c93">
      <Terms xmlns="http://schemas.microsoft.com/office/infopath/2007/PartnerControls"/>
    </p92221e2f7854406845ac60820df7ed7>
    <TaxCatchAll xmlns="cefe93dd-05a6-408b-9c4b-8300e21d9c93"/>
  </documentManagement>
</p:properties>
</file>

<file path=customXml/item5.xml><?xml version="1.0" encoding="utf-8"?>
<?mso-contentType ?>
<PolicyDirtyBag xmlns="microsoft.office.server.policy.changes">
  <Microsoft.Office.RecordsManagement.PolicyFeatures.Expiration op="Delete"/>
</PolicyDirtyBag>
</file>

<file path=customXml/item6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C8D2C3F-A330-4633-A849-E878D0195DBB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1B3B11F2-9C68-4070-B3C5-D05ED0AC77EB}">
  <ds:schemaRefs>
    <ds:schemaRef ds:uri="Microsoft.SharePoint.Taxonomy.ContentTypeSync"/>
  </ds:schemaRefs>
</ds:datastoreItem>
</file>

<file path=customXml/itemProps3.xml><?xml version="1.0" encoding="utf-8"?>
<ds:datastoreItem xmlns:ds="http://schemas.openxmlformats.org/officeDocument/2006/customXml" ds:itemID="{55287D1B-DBC2-46F5-A90B-3D901399CE7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efe93dd-05a6-408b-9c4b-8300e21d9c9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04C4A9A3-0269-4EBF-A5E1-44F9768D2671}">
  <ds:schemaRefs>
    <ds:schemaRef ds:uri="http://www.w3.org/XML/1998/namespace"/>
    <ds:schemaRef ds:uri="http://purl.org/dc/terms/"/>
    <ds:schemaRef ds:uri="cefe93dd-05a6-408b-9c4b-8300e21d9c93"/>
    <ds:schemaRef ds:uri="http://schemas.microsoft.com/office/2006/metadata/properties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dcmitype/"/>
  </ds:schemaRefs>
</ds:datastoreItem>
</file>

<file path=customXml/itemProps5.xml><?xml version="1.0" encoding="utf-8"?>
<ds:datastoreItem xmlns:ds="http://schemas.openxmlformats.org/officeDocument/2006/customXml" ds:itemID="{F47B4320-1A75-457E-B6F0-B55F0BA5633B}">
  <ds:schemaRefs>
    <ds:schemaRef ds:uri="microsoft.office.server.policy.changes"/>
  </ds:schemaRefs>
</ds:datastoreItem>
</file>

<file path=customXml/itemProps6.xml><?xml version="1.0" encoding="utf-8"?>
<ds:datastoreItem xmlns:ds="http://schemas.openxmlformats.org/officeDocument/2006/customXml" ds:itemID="{DE3D16EF-6163-4A27-911C-5C1759FE585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12736</TotalTime>
  <Words>273</Words>
  <Application>Microsoft Office PowerPoint</Application>
  <PresentationFormat>Affichage à l'écran (4:3)</PresentationFormat>
  <Paragraphs>36</Paragraphs>
  <Slides>8</Slides>
  <Notes>0</Notes>
  <HiddenSlides>0</HiddenSlides>
  <MMClips>0</MMClips>
  <ScaleCrop>false</ScaleCrop>
  <HeadingPairs>
    <vt:vector size="8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7" baseType="lpstr">
      <vt:lpstr>Arial</vt:lpstr>
      <vt:lpstr>Calibri</vt:lpstr>
      <vt:lpstr>Calibri Light</vt:lpstr>
      <vt:lpstr>Gill Sans MT</vt:lpstr>
      <vt:lpstr>Trebuchet MS</vt:lpstr>
      <vt:lpstr>Wingdings</vt:lpstr>
      <vt:lpstr>Wingdings 3</vt:lpstr>
      <vt:lpstr>Facet</vt:lpstr>
      <vt:lpstr>Document</vt:lpstr>
      <vt:lpstr>SESSION 7:  EVALUATION DE L’ETAT DE STOCK</vt:lpstr>
      <vt:lpstr>Objectifs de la session</vt:lpstr>
      <vt:lpstr>Définition de l’évaluation de l’état de stock</vt:lpstr>
      <vt:lpstr>Etapes pour évaluer l’état de stock</vt:lpstr>
      <vt:lpstr>Remarques sur la CMM </vt:lpstr>
      <vt:lpstr>Exercices</vt:lpstr>
      <vt:lpstr>Conduite à tenir</vt:lpstr>
      <vt:lpstr>Présentation PowerPoint</vt:lpstr>
    </vt:vector>
  </TitlesOfParts>
  <Company>USAID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PHOTO COVER OPTION TITLE GOES HERE CAN  RUN THREE LINES</dc:title>
  <dc:creator>USAID</dc:creator>
  <cp:lastModifiedBy>User</cp:lastModifiedBy>
  <cp:revision>352</cp:revision>
  <dcterms:created xsi:type="dcterms:W3CDTF">2016-05-03T20:02:08Z</dcterms:created>
  <dcterms:modified xsi:type="dcterms:W3CDTF">2022-02-05T22:55:14Z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0x010100ADC8C9B4438F49D88D7FB1BC47D5DB7C1000104E2B8BA3F044448EFCAE75B131E399</vt:lpwstr>
  </property>
  <property fmtid="{D5CDD505-2E9C-101B-9397-08002B2CF9AE}" pid="3" name="ProjectDocumentType">
    <vt:lpwstr/>
  </property>
</Properties>
</file>