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7"/>
  </p:sldMasterIdLst>
  <p:notesMasterIdLst>
    <p:notesMasterId r:id="rId13"/>
  </p:notesMasterIdLst>
  <p:handoutMasterIdLst>
    <p:handoutMasterId r:id="rId14"/>
  </p:handoutMasterIdLst>
  <p:sldIdLst>
    <p:sldId id="430" r:id="rId8"/>
    <p:sldId id="429" r:id="rId9"/>
    <p:sldId id="426" r:id="rId10"/>
    <p:sldId id="42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fait Nyuito Edah" initials="PNE" lastIdx="1" clrIdx="0">
    <p:extLst>
      <p:ext uri="{19B8F6BF-5375-455C-9EA6-DF929625EA0E}">
        <p15:presenceInfo xmlns:p15="http://schemas.microsoft.com/office/powerpoint/2012/main" userId="Parfait Nyuito Ed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2F6C"/>
    <a:srgbClr val="651D32"/>
    <a:srgbClr val="FFFFFF"/>
    <a:srgbClr val="BA0C2F"/>
    <a:srgbClr val="E7E8EB"/>
    <a:srgbClr val="6C6463"/>
    <a:srgbClr val="CFCDC9"/>
    <a:srgbClr val="635C5B"/>
    <a:srgbClr val="E7E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Objects="1">
      <p:cViewPr varScale="1">
        <p:scale>
          <a:sx n="39" d="100"/>
          <a:sy n="39" d="100"/>
        </p:scale>
        <p:origin x="6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28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9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57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573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30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44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09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55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842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172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635C5B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rgbClr val="635C5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35C5B"/>
                </a:solidFill>
              </a:rPr>
              <a:t>Procurement and Supply Management</a:t>
            </a:r>
          </a:p>
        </p:txBody>
      </p:sp>
      <p:pic>
        <p:nvPicPr>
          <p:cNvPr id="15" name="Picture 14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0" name="Picture 19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3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199"/>
            <a:ext cx="6248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69850" dist="254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MI logo_strip_high 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3" name="Picture 2" descr="PEPFAR logo brandmar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248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27" name="Picture 26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8" name="Picture 27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194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1524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1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22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10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0805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527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42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84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E7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52400" y="6248961"/>
            <a:ext cx="8839200" cy="457200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77" r:id="rId17"/>
    <p:sldLayoutId id="2147483698" r:id="rId18"/>
    <p:sldLayoutId id="2147483674" r:id="rId19"/>
    <p:sldLayoutId id="2147483709" r:id="rId20"/>
    <p:sldLayoutId id="2147483710" r:id="rId21"/>
    <p:sldLayoutId id="2147483711" r:id="rId22"/>
    <p:sldLayoutId id="2147483712" r:id="rId23"/>
    <p:sldLayoutId id="2147483714" r:id="rId24"/>
    <p:sldLayoutId id="2147483696" r:id="rId25"/>
    <p:sldLayoutId id="2147483740" r:id="rId2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29683" cy="36766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002F6C"/>
                </a:solidFill>
              </a:rPr>
              <a:t>SESSION 5: </a:t>
            </a:r>
            <a:br>
              <a:rPr lang="en-US" sz="4000" b="1" dirty="0">
                <a:solidFill>
                  <a:srgbClr val="002F6C"/>
                </a:solidFill>
              </a:rPr>
            </a:br>
            <a:r>
              <a:rPr lang="fr-FR" sz="4000" b="1" dirty="0">
                <a:solidFill>
                  <a:srgbClr val="002F6C"/>
                </a:solidFill>
              </a:rPr>
              <a:t>CIRCUIT DES PRODUITS ET DE L’INFORMATION LOGISTIQUE</a:t>
            </a:r>
            <a:endParaRPr lang="en-US" sz="4000" b="1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9C59-9464-4742-846F-6D27A57E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80278"/>
            <a:ext cx="8077201" cy="7676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 err="1">
                <a:solidFill>
                  <a:srgbClr val="002F6C"/>
                </a:solidFill>
              </a:rPr>
              <a:t>Objectifs</a:t>
            </a:r>
            <a:r>
              <a:rPr lang="en-US" sz="4400" b="1" dirty="0">
                <a:solidFill>
                  <a:srgbClr val="002F6C"/>
                </a:solidFill>
              </a:rPr>
              <a:t> de la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9884-E518-4199-B55A-8A74F13F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10922"/>
          </a:xfrm>
        </p:spPr>
        <p:txBody>
          <a:bodyPr>
            <a:noAutofit/>
          </a:bodyPr>
          <a:lstStyle/>
          <a:p>
            <a:pPr lvl="0"/>
            <a:r>
              <a:rPr lang="fr-FR" sz="3200" dirty="0"/>
              <a:t>Identifier le flux des produits de santé et le flux de l’information logistique;</a:t>
            </a:r>
          </a:p>
          <a:p>
            <a:pPr lvl="0"/>
            <a:r>
              <a:rPr lang="fr-FR" sz="3200" dirty="0"/>
              <a:t>Identifier les problèmes/goulots d’étranglement en matière de flux des produits de santé et d’information logistique;</a:t>
            </a:r>
          </a:p>
          <a:p>
            <a:pPr lvl="0"/>
            <a:r>
              <a:rPr lang="fr-FR" sz="3200" dirty="0"/>
              <a:t>Identifier les symptômes ainsi que les causes fondamentales de ces problèmes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4DEBF-0CCC-4DBD-B891-4D70A219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FA92-CAEF-4313-9718-18EFD834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52400"/>
            <a:ext cx="8534400" cy="65134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rgbClr val="002F6C"/>
                </a:solidFill>
              </a:rPr>
              <a:t>Exemple de diagnostic de problème</a:t>
            </a:r>
            <a:endParaRPr lang="en-US" sz="4000" b="1" dirty="0">
              <a:solidFill>
                <a:srgbClr val="002F6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F2D0-DF28-402D-BAF2-4A127480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94360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/>
              <a:t>Le financement d’un produit antirétroviral pour le troisième trimestre est insuffisant et ne permet pas de réapprovisionner le stock</a:t>
            </a:r>
          </a:p>
          <a:p>
            <a:pPr lvl="0"/>
            <a:r>
              <a:rPr lang="fr-FR" sz="2000" i="1" dirty="0"/>
              <a:t>Pourquoi le financement du troisième trimestre est-il insuffisant ?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/>
              <a:t>Parce que le bailleur de fonds a gelé la subvention jusqu'à nouvel ordre.</a:t>
            </a:r>
            <a:endParaRPr lang="en-US" sz="2000" dirty="0"/>
          </a:p>
          <a:p>
            <a:pPr lvl="0"/>
            <a:r>
              <a:rPr lang="fr-FR" sz="2000" i="1" dirty="0"/>
              <a:t>Pourquoi le bailleur de fonds a-t-il gelé la subvention ?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/>
              <a:t>Parce que rien ne permettait d'affirmer que le programme avait progressé depuis le premier trimestre de l’année en cours.</a:t>
            </a:r>
            <a:endParaRPr lang="en-US" sz="2000" dirty="0"/>
          </a:p>
          <a:p>
            <a:pPr lvl="0"/>
            <a:r>
              <a:rPr lang="fr-FR" sz="2000" i="1" dirty="0"/>
              <a:t>Pourquoi n'y avait-il pas de preuves de progrès depuis le premier trimestre ?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/>
              <a:t>Il y avait bien des progrès mais le rapport destiné au bailleur a été retardé.</a:t>
            </a:r>
            <a:endParaRPr lang="en-US" sz="2000" dirty="0"/>
          </a:p>
          <a:p>
            <a:pPr lvl="0"/>
            <a:r>
              <a:rPr lang="fr-FR" sz="2000" i="1" dirty="0"/>
              <a:t>Pourquoi le rapport a-t-il été retardé ?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/>
              <a:t>Parce qu‘il n’avait pas encore été consolidé.</a:t>
            </a:r>
            <a:endParaRPr lang="en-US" sz="2000" dirty="0"/>
          </a:p>
          <a:p>
            <a:pPr lvl="0"/>
            <a:r>
              <a:rPr lang="fr-FR" sz="2000" i="1" dirty="0"/>
              <a:t>Pourquoi est-ce qu‘il n’avait pas encore été consolidé ?</a:t>
            </a:r>
            <a:endParaRPr lang="en-US" sz="2000" dirty="0"/>
          </a:p>
          <a:p>
            <a:r>
              <a:rPr lang="fr-FR" sz="2000" dirty="0"/>
              <a:t>(Il peut y avoir encore de nombreuses raisons…)</a:t>
            </a:r>
            <a:endParaRPr lang="fr-FR" sz="2000" b="1" dirty="0"/>
          </a:p>
          <a:p>
            <a:pPr lvl="0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1F2E-464E-4F46-B6FF-B1B3D108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B3AA-005E-4F0B-ABC8-80641E87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533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002F6C"/>
                </a:solidFill>
              </a:rPr>
              <a:t>Travaux de groupes: identification des problèmes</a:t>
            </a:r>
            <a:endParaRPr lang="en-US" sz="2800" b="1" dirty="0">
              <a:solidFill>
                <a:srgbClr val="002F6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E298E-EF6B-4796-8614-45287361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8610599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u="sng" dirty="0"/>
              <a:t>Enoncé</a:t>
            </a:r>
            <a:r>
              <a:rPr lang="fr-FR" sz="2400" b="1" dirty="0"/>
              <a:t>:</a:t>
            </a:r>
          </a:p>
          <a:p>
            <a:pPr marL="0" indent="0">
              <a:buNone/>
            </a:pPr>
            <a:r>
              <a:rPr lang="fr-FR" dirty="0"/>
              <a:t>Pour le circuit spécifique qui lui est attribué, chaque groupe :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/>
              <a:t>Schématise le flux des produits de santé et le flux de l’information logistique au sein de leurs hôpitaux 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/>
              <a:t>Identifie les problèmes/goulots d’étranglement en matière de flux des produits de santé et d’information logistique au sein de leurs hôpitaux 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/>
              <a:t>Identifie les causes secondaires et fondamentales de ces problèmes.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/>
              <a:t>Les circuits spécifiques sont les suivants :</a:t>
            </a:r>
            <a:endParaRPr lang="en-US" dirty="0"/>
          </a:p>
          <a:p>
            <a:pPr lvl="1" indent="-342900">
              <a:buAutoNum type="arabicPeriod"/>
            </a:pPr>
            <a:r>
              <a:rPr lang="fr-FR" sz="2000" dirty="0"/>
              <a:t>Des fournisseurs (CAMEG, Grossistes privés) vers la pharmacie de l’hôpital et vice-versa ;</a:t>
            </a:r>
          </a:p>
          <a:p>
            <a:pPr lvl="1" indent="-342900">
              <a:buAutoNum type="arabicPeriod"/>
            </a:pPr>
            <a:r>
              <a:rPr lang="fr-FR" sz="2000" dirty="0"/>
              <a:t>De la pharmacie de l’hôpital vers les unités de soins et vice-versa pour les produits de vente ;</a:t>
            </a:r>
            <a:endParaRPr lang="en-US" sz="2000" dirty="0"/>
          </a:p>
          <a:p>
            <a:pPr lvl="1" indent="-342900">
              <a:buAutoNum type="arabicPeriod"/>
            </a:pPr>
            <a:r>
              <a:rPr lang="fr-FR" sz="2000" dirty="0"/>
              <a:t>De la pharmacie de l’hôpital vers les unités de soins et vice-versa pour les produits de gratuité.</a:t>
            </a:r>
            <a:endParaRPr lang="en-US" sz="2000" dirty="0"/>
          </a:p>
          <a:p>
            <a:pPr marL="0" indent="0">
              <a:buNone/>
            </a:pPr>
            <a:r>
              <a:rPr lang="fr-FR" dirty="0"/>
              <a:t>La durée de l’exercice est de 90 minutes.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Chaque groupe désignera un rapporteur pour la présentation de ses résultats en plénière.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3AABD-6597-4812-BBF3-DFB7645B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484897" y="2103669"/>
            <a:ext cx="8342452" cy="25157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5360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olicyDirtyBag xmlns="microsoft.office.server.policy.changes">
  <Microsoft.Office.RecordsManagement.PolicyFeatures.Expiration op="Delete"/>
</PolicyDirtyBag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2221e2f7854406845ac60820df7ed7 xmlns="cefe93dd-05a6-408b-9c4b-8300e21d9c93">
      <Terms xmlns="http://schemas.microsoft.com/office/infopath/2007/PartnerControls"/>
    </p92221e2f7854406845ac60820df7ed7>
    <TaxCatchAll xmlns="cefe93dd-05a6-408b-9c4b-8300e21d9c93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ADC8C9B4438F49D88D7FB1BC47D5DB7C1000104E2B8BA3F044448EFCAE75B131E399" ma:contentTypeVersion="48" ma:contentTypeDescription="Project Communications" ma:contentTypeScope="" ma:versionID="f861c53e5a2067fcb2f116626525d2dc">
  <xsd:schema xmlns:xsd="http://www.w3.org/2001/XMLSchema" xmlns:xs="http://www.w3.org/2001/XMLSchema" xmlns:p="http://schemas.microsoft.com/office/2006/metadata/properties" xmlns:ns3="cefe93dd-05a6-408b-9c4b-8300e21d9c93" targetNamespace="http://schemas.microsoft.com/office/2006/metadata/properties" ma:root="true" ma:fieldsID="a75c519a015f0d368034f22e51f6d067" ns3:_="">
    <xsd:import namespace="cefe93dd-05a6-408b-9c4b-8300e21d9c9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93dd-05a6-408b-9c4b-8300e21d9c93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f2221b34-579a-4f72-9d21-306349d2bbeb}" ma:internalName="TaxCatchAll" ma:showField="CatchAllData" ma:web="cefe93dd-05a6-408b-9c4b-8300e21d9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8f09d94-fb0a-4d62-82b4-92c7f60c03ad" ContentTypeId="0x010100ADC8C9B4438F49D88D7FB1BC47D5DB7C10" PreviousValue="false"/>
</file>

<file path=customXml/item6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B4320-1A75-457E-B6F0-B55F0BA5633B}">
  <ds:schemaRefs>
    <ds:schemaRef ds:uri="microsoft.office.server.policy.changes"/>
  </ds:schemaRefs>
</ds:datastoreItem>
</file>

<file path=customXml/itemProps3.xml><?xml version="1.0" encoding="utf-8"?>
<ds:datastoreItem xmlns:ds="http://schemas.openxmlformats.org/officeDocument/2006/customXml" ds:itemID="{04C4A9A3-0269-4EBF-A5E1-44F9768D2671}">
  <ds:schemaRefs>
    <ds:schemaRef ds:uri="http://www.w3.org/XML/1998/namespace"/>
    <ds:schemaRef ds:uri="http://purl.org/dc/terms/"/>
    <ds:schemaRef ds:uri="cefe93dd-05a6-408b-9c4b-8300e21d9c9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5287D1B-DBC2-46F5-A90B-3D901399C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e93dd-05a6-408b-9c4b-8300e21d9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B3B11F2-9C68-4070-B3C5-D05ED0AC77EB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CC8D2C3F-A330-4633-A849-E878D0195DB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12679</TotalTime>
  <Words>364</Words>
  <Application>Microsoft Office PowerPoint</Application>
  <PresentationFormat>Affichage à l'écran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Trebuchet MS</vt:lpstr>
      <vt:lpstr>Wingdings</vt:lpstr>
      <vt:lpstr>Wingdings 3</vt:lpstr>
      <vt:lpstr>Facet</vt:lpstr>
      <vt:lpstr>SESSION 5:  CIRCUIT DES PRODUITS ET DE L’INFORMATION LOGISTIQUE</vt:lpstr>
      <vt:lpstr>Objectifs de la session</vt:lpstr>
      <vt:lpstr>Exemple de diagnostic de problème</vt:lpstr>
      <vt:lpstr>Travaux de groupes: identification des problèmes</vt:lpstr>
      <vt:lpstr>Présentation PowerPoint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User</cp:lastModifiedBy>
  <cp:revision>332</cp:revision>
  <dcterms:created xsi:type="dcterms:W3CDTF">2016-05-03T20:02:08Z</dcterms:created>
  <dcterms:modified xsi:type="dcterms:W3CDTF">2022-02-05T10:25:54Z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0x010100ADC8C9B4438F49D88D7FB1BC47D5DB7C1000104E2B8BA3F044448EFCAE75B131E399</vt:lpwstr>
  </property>
  <property fmtid="{D5CDD505-2E9C-101B-9397-08002B2CF9AE}" pid="3" name="ProjectDocumentType">
    <vt:lpwstr/>
  </property>
</Properties>
</file>