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6"/>
  </p:notesMasterIdLst>
  <p:handoutMasterIdLst>
    <p:handoutMasterId r:id="rId17"/>
  </p:handoutMasterIdLst>
  <p:sldIdLst>
    <p:sldId id="432" r:id="rId8"/>
    <p:sldId id="429" r:id="rId9"/>
    <p:sldId id="430" r:id="rId10"/>
    <p:sldId id="351" r:id="rId11"/>
    <p:sldId id="431" r:id="rId12"/>
    <p:sldId id="426" r:id="rId13"/>
    <p:sldId id="42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2F6C"/>
    <a:srgbClr val="651D32"/>
    <a:srgbClr val="FFFFFF"/>
    <a:srgbClr val="BA0C2F"/>
    <a:srgbClr val="E7E8EB"/>
    <a:srgbClr val="6C6463"/>
    <a:srgbClr val="CFCDC9"/>
    <a:srgbClr val="635C5B"/>
    <a:srgbClr val="E7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39" d="100"/>
          <a:sy n="39" d="100"/>
        </p:scale>
        <p:origin x="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3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77" r:id="rId18"/>
    <p:sldLayoutId id="2147483698" r:id="rId19"/>
    <p:sldLayoutId id="2147483674" r:id="rId20"/>
    <p:sldLayoutId id="2147483709" r:id="rId21"/>
    <p:sldLayoutId id="2147483710" r:id="rId22"/>
    <p:sldLayoutId id="2147483711" r:id="rId23"/>
    <p:sldLayoutId id="2147483712" r:id="rId24"/>
    <p:sldLayoutId id="2147483714" r:id="rId25"/>
    <p:sldLayoutId id="2147483696" r:id="rId26"/>
    <p:sldLayoutId id="2147483740" r:id="rId2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F6C"/>
                </a:solidFill>
              </a:rPr>
              <a:t>SESSION 4: </a:t>
            </a:r>
            <a:br>
              <a:rPr lang="en-US" sz="4000" b="1" dirty="0">
                <a:solidFill>
                  <a:srgbClr val="002F6C"/>
                </a:solidFill>
              </a:rPr>
            </a:br>
            <a:r>
              <a:rPr lang="en-US" sz="4000" b="1" dirty="0">
                <a:solidFill>
                  <a:srgbClr val="002F6C"/>
                </a:solidFill>
              </a:rPr>
              <a:t>CHAINE D’APPROVISIONNEMENT DES PRODUITS DE SANTE</a:t>
            </a: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80278"/>
            <a:ext cx="8077201" cy="7676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47966"/>
            <a:ext cx="8763000" cy="5729756"/>
          </a:xfrm>
        </p:spPr>
        <p:txBody>
          <a:bodyPr>
            <a:noAutofit/>
          </a:bodyPr>
          <a:lstStyle/>
          <a:p>
            <a:pPr lvl="0"/>
            <a:r>
              <a:rPr lang="fr-FR" sz="3200" dirty="0"/>
              <a:t>Décrire le circuit de distribution des produits de santé au Burkina Faso</a:t>
            </a:r>
            <a:endParaRPr lang="en-US" sz="3200" dirty="0"/>
          </a:p>
          <a:p>
            <a:pPr lvl="0"/>
            <a:r>
              <a:rPr lang="fr-FR" sz="3200" dirty="0"/>
              <a:t>Décrire les paramètres du système de contrôle de l’inventaire Max-Min pour les produits des programmes de santé prioritaires</a:t>
            </a:r>
            <a:endParaRPr lang="en-US" sz="3200" dirty="0"/>
          </a:p>
          <a:p>
            <a:pPr lvl="0"/>
            <a:r>
              <a:rPr lang="fr-FR" sz="3200" dirty="0"/>
              <a:t>Connaitre le but d’un système de contrôle de l’inventaire Max-Min</a:t>
            </a:r>
            <a:endParaRPr lang="en-US" sz="3200" dirty="0"/>
          </a:p>
          <a:p>
            <a:r>
              <a:rPr lang="fr-FR" sz="3200" dirty="0"/>
              <a:t>Décrire le système d’approvisionnement/réapprovisionnement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99CF-B96C-481B-B9C8-440897A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83062"/>
            <a:ext cx="8839200" cy="75513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Chaine</a:t>
            </a:r>
            <a:r>
              <a:rPr lang="en-US" sz="4400" b="1" dirty="0">
                <a:solidFill>
                  <a:srgbClr val="002F6C"/>
                </a:solidFill>
              </a:rPr>
              <a:t> </a:t>
            </a:r>
            <a:r>
              <a:rPr lang="en-US" sz="4400" b="1" dirty="0" err="1">
                <a:solidFill>
                  <a:srgbClr val="002F6C"/>
                </a:solidFill>
              </a:rPr>
              <a:t>d’Approvisionnement</a:t>
            </a:r>
            <a:endParaRPr lang="en-US" sz="4400" b="1" dirty="0">
              <a:solidFill>
                <a:srgbClr val="002F6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6256-4568-45BC-8B3B-3975BED4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D6E9E-186D-49F5-87E0-B9768F50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95" y="990600"/>
            <a:ext cx="9144000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080C5E-DD70-4D81-A319-4F4B9ACBD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84731"/>
              </p:ext>
            </p:extLst>
          </p:nvPr>
        </p:nvGraphicFramePr>
        <p:xfrm>
          <a:off x="228600" y="1007326"/>
          <a:ext cx="8686800" cy="439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1">
                  <a:extLst>
                    <a:ext uri="{9D8B030D-6E8A-4147-A177-3AD203B41FA5}">
                      <a16:colId xmlns:a16="http://schemas.microsoft.com/office/drawing/2014/main" val="2959355881"/>
                    </a:ext>
                  </a:extLst>
                </a:gridCol>
                <a:gridCol w="1571897">
                  <a:extLst>
                    <a:ext uri="{9D8B030D-6E8A-4147-A177-3AD203B41FA5}">
                      <a16:colId xmlns:a16="http://schemas.microsoft.com/office/drawing/2014/main" val="164879018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327692926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2741015718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1192081410"/>
                    </a:ext>
                  </a:extLst>
                </a:gridCol>
              </a:tblGrid>
              <a:tr h="669074">
                <a:tc gridSpan="5">
                  <a:txBody>
                    <a:bodyPr/>
                    <a:lstStyle/>
                    <a:p>
                      <a:r>
                        <a:rPr lang="fr-FR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Intrants SR, paludisme, VIH, Nutrition, TB, autres MEG</a:t>
                      </a:r>
                      <a:endParaRPr lang="en-U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7492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5688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96193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DRD/CHR/CHU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87403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CSPS, CM, CMA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14574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030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871"/>
            <a:ext cx="8915400" cy="978729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002F6C"/>
                </a:solidFill>
              </a:rPr>
              <a:t>Paramètres du système de contrôle de l’inventaire Max-Min</a:t>
            </a:r>
            <a:endParaRPr lang="en-US" sz="3200" b="1" dirty="0">
              <a:solidFill>
                <a:srgbClr val="002F6C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CBD91A9-7196-4421-BB40-D1FB3FD7FFCD}"/>
              </a:ext>
            </a:extLst>
          </p:cNvPr>
          <p:cNvSpPr txBox="1">
            <a:spLocks/>
          </p:cNvSpPr>
          <p:nvPr/>
        </p:nvSpPr>
        <p:spPr>
          <a:xfrm>
            <a:off x="228600" y="5798341"/>
            <a:ext cx="8686800" cy="54784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A0C2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NB: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Les paramètres du SCI sont en MOIS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6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080C5E-DD70-4D81-A319-4F4B9ACBD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7813"/>
              </p:ext>
            </p:extLst>
          </p:nvPr>
        </p:nvGraphicFramePr>
        <p:xfrm>
          <a:off x="228600" y="1007326"/>
          <a:ext cx="8686800" cy="439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1">
                  <a:extLst>
                    <a:ext uri="{9D8B030D-6E8A-4147-A177-3AD203B41FA5}">
                      <a16:colId xmlns:a16="http://schemas.microsoft.com/office/drawing/2014/main" val="2959355881"/>
                    </a:ext>
                  </a:extLst>
                </a:gridCol>
                <a:gridCol w="1571897">
                  <a:extLst>
                    <a:ext uri="{9D8B030D-6E8A-4147-A177-3AD203B41FA5}">
                      <a16:colId xmlns:a16="http://schemas.microsoft.com/office/drawing/2014/main" val="164879018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327692926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2741015718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1192081410"/>
                    </a:ext>
                  </a:extLst>
                </a:gridCol>
              </a:tblGrid>
              <a:tr h="669074">
                <a:tc gridSpan="5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Vaccins du PEV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7492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5688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96193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DRD/CHR/CHU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87403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CSPS, CM, CMA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14574"/>
                  </a:ext>
                </a:extLst>
              </a:tr>
              <a:tr h="74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030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871"/>
            <a:ext cx="8915400" cy="978729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002F6C"/>
                </a:solidFill>
              </a:rPr>
              <a:t>Paramètres du système de contrôle de l’inventaire Max-Min</a:t>
            </a:r>
            <a:endParaRPr lang="en-US" sz="3200" b="1" dirty="0">
              <a:solidFill>
                <a:srgbClr val="002F6C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CBD91A9-7196-4421-BB40-D1FB3FD7FFCD}"/>
              </a:ext>
            </a:extLst>
          </p:cNvPr>
          <p:cNvSpPr txBox="1">
            <a:spLocks/>
          </p:cNvSpPr>
          <p:nvPr/>
        </p:nvSpPr>
        <p:spPr>
          <a:xfrm>
            <a:off x="228600" y="5798341"/>
            <a:ext cx="8686800" cy="54784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A0C2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NB: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Les paramètres du SCI sont en MOIS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FA92-CAEF-4313-9718-18EFD834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63060"/>
            <a:ext cx="8534400" cy="8037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rgbClr val="002F6C"/>
                </a:solidFill>
              </a:rPr>
              <a:t>But du SCI Max-Min</a:t>
            </a:r>
            <a:endParaRPr lang="en-US" sz="40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F2D0-DF28-402D-BAF2-4A127480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3200" dirty="0"/>
              <a:t>Définir le moment où il faut passer la commande</a:t>
            </a:r>
            <a:endParaRPr lang="en-US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3200" dirty="0"/>
              <a:t>Déterminer la quantité de produits à commander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/>
              <a:t>Maintenir les quantités adéquates de stock en évitant les ruptures et les excédents de stock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1F2E-464E-4F46-B6FF-B1B3D108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B3AA-005E-4F0B-ABC8-80641E87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1512"/>
            <a:ext cx="8686799" cy="8438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rgbClr val="002F6C"/>
                </a:solidFill>
              </a:rPr>
              <a:t>Système de réquisition</a:t>
            </a:r>
            <a:endParaRPr lang="en-US" sz="40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298E-EF6B-4796-8614-45287361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610599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4000" dirty="0"/>
              <a:t>Le personnel du niveau de la chaine d’approvisionnement qui reçoit les produits détermine les quantités nécessaires (quantités à commander) et lance la commande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AABD-6597-4812-BBF3-DFB7645B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8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6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Props1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12678</TotalTime>
  <Words>245</Words>
  <Application>Microsoft Office PowerPoint</Application>
  <PresentationFormat>Affichage à l'écran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Adobe Devanagari</vt:lpstr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SESSION 4:  CHAINE D’APPROVISIONNEMENT DES PRODUITS DE SANTE</vt:lpstr>
      <vt:lpstr>Objectifs de la session</vt:lpstr>
      <vt:lpstr>Chaine d’Approvisionnement</vt:lpstr>
      <vt:lpstr>Paramètres du système de contrôle de l’inventaire Max-Min</vt:lpstr>
      <vt:lpstr>Paramètres du système de contrôle de l’inventaire Max-Min</vt:lpstr>
      <vt:lpstr>But du SCI Max-Min</vt:lpstr>
      <vt:lpstr>Système de réquisition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330</cp:revision>
  <dcterms:created xsi:type="dcterms:W3CDTF">2016-05-03T20:02:08Z</dcterms:created>
  <dcterms:modified xsi:type="dcterms:W3CDTF">2022-02-05T10:24:47Z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