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7"/>
    <p:sldMasterId id="2147483797" r:id="rId8"/>
  </p:sldMasterIdLst>
  <p:notesMasterIdLst>
    <p:notesMasterId r:id="rId17"/>
  </p:notesMasterIdLst>
  <p:handoutMasterIdLst>
    <p:handoutMasterId r:id="rId18"/>
  </p:handoutMasterIdLst>
  <p:sldIdLst>
    <p:sldId id="427" r:id="rId9"/>
    <p:sldId id="426" r:id="rId10"/>
    <p:sldId id="424" r:id="rId11"/>
    <p:sldId id="351" r:id="rId12"/>
    <p:sldId id="350" r:id="rId13"/>
    <p:sldId id="425" r:id="rId14"/>
    <p:sldId id="33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rfait Nyuito Edah" initials="PNE" lastIdx="1" clrIdx="0">
    <p:extLst>
      <p:ext uri="{19B8F6BF-5375-455C-9EA6-DF929625EA0E}">
        <p15:presenceInfo xmlns:p15="http://schemas.microsoft.com/office/powerpoint/2012/main" userId="Parfait Nyuito Ed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51D32"/>
    <a:srgbClr val="FFFFFF"/>
    <a:srgbClr val="BA0C2F"/>
    <a:srgbClr val="E7E8EB"/>
    <a:srgbClr val="6C6463"/>
    <a:srgbClr val="CFCDC9"/>
    <a:srgbClr val="635C5B"/>
    <a:srgbClr val="E7E7E5"/>
    <a:srgbClr val="006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Objects="1">
      <p:cViewPr varScale="1">
        <p:scale>
          <a:sx n="10" d="100"/>
          <a:sy n="10" d="100"/>
        </p:scale>
        <p:origin x="9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5" d="100"/>
          <a:sy n="55" d="100"/>
        </p:scale>
        <p:origin x="28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pPr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A43DD32-3172-4A83-A379-9A726364EFD2}" type="slidenum">
              <a:rPr lang="en-US" altLang="en-US" sz="1200">
                <a:latin typeface="Times New Roman" panose="02020603050405020304" pitchFamily="18" charset="0"/>
              </a:rPr>
              <a:pPr/>
              <a:t>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89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système logistique qui fonctionne bien permet d’éviter les ruptures de stock ainsi que le surstock, et contribue de ce fait à maximiser l’accessibilité des produits aux clients.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2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989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8577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157375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0304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44574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2097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9554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7842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d/Gray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433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172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002F6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002F6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635C5B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rgbClr val="635C5B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635C5B"/>
                </a:solidFill>
              </a:rPr>
              <a:t>Procurement and Supply Management</a:t>
            </a:r>
          </a:p>
        </p:txBody>
      </p:sp>
      <p:pic>
        <p:nvPicPr>
          <p:cNvPr id="15" name="Picture 14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0" name="Picture 19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033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" t="1266" r="784" b="18987"/>
          <a:stretch/>
        </p:blipFill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CFCDC9"/>
          </a:solidFill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199"/>
            <a:ext cx="62484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  <a:effectLst>
                  <a:outerShdw blurRad="69850" dist="254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PMI logo_strip_high 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3" name="Picture 2" descr="PEPFAR logo brandmar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07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91948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Ful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2400" y="152400"/>
            <a:ext cx="8839200" cy="4800600"/>
          </a:xfrm>
          <a:prstGeom prst="rect">
            <a:avLst/>
          </a:prstGeom>
          <a:solidFill>
            <a:srgbClr val="BA0C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0"/>
            <a:ext cx="62484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62000" y="2590800"/>
            <a:ext cx="32004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76200" y="6172200"/>
            <a:ext cx="8991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" y="28194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USAID GLOBAL HEALTH SUPPLY CHAIN PROGRAM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5800" y="3340341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Procurement and Supply Management</a:t>
            </a:r>
          </a:p>
        </p:txBody>
      </p:sp>
      <p:pic>
        <p:nvPicPr>
          <p:cNvPr id="27" name="Picture 26" descr="PMI logo_strip_high 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69306"/>
            <a:ext cx="2710820" cy="674294"/>
          </a:xfrm>
          <a:prstGeom prst="rect">
            <a:avLst/>
          </a:prstGeom>
        </p:spPr>
      </p:pic>
      <p:pic>
        <p:nvPicPr>
          <p:cNvPr id="28" name="Picture 27" descr="PEPFAR logo brandmark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20084"/>
            <a:ext cx="2209800" cy="7997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20332"/>
            <a:ext cx="2541185" cy="975668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" y="152399"/>
            <a:ext cx="8839200" cy="60960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3809696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304" cy="42987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52400" y="152399"/>
            <a:ext cx="8839200" cy="6019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600200"/>
            <a:ext cx="2514296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89146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600200"/>
            <a:ext cx="2514904" cy="4318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52400" y="152399"/>
            <a:ext cx="8839200" cy="5943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399"/>
            <a:ext cx="88392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49027"/>
            <a:ext cx="7772400" cy="1459106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3669749"/>
            <a:ext cx="7772400" cy="480131"/>
          </a:xfrm>
        </p:spPr>
        <p:txBody>
          <a:bodyPr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1 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724400" y="152400"/>
            <a:ext cx="42672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24" y="6382512"/>
            <a:ext cx="21336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38100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930162"/>
            <a:ext cx="3810000" cy="867930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/Gra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2400"/>
            <a:ext cx="47244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029200" y="2995035"/>
            <a:ext cx="3885896" cy="86793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635C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114800"/>
            <a:ext cx="3429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886200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52400" y="152399"/>
            <a:ext cx="8839200" cy="6063735"/>
          </a:xfrm>
          <a:prstGeom prst="rect">
            <a:avLst/>
          </a:prstGeom>
          <a:solidFill>
            <a:srgbClr val="CFCD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7620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6C64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MASTER SUBTITLE STYLE  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62000" y="3657600"/>
            <a:ext cx="320040" cy="0"/>
          </a:xfrm>
          <a:prstGeom prst="line">
            <a:avLst/>
          </a:prstGeom>
          <a:ln w="19050">
            <a:solidFill>
              <a:srgbClr val="6C6463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441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7345D8-2434-4857-89D2-272A70C7C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0E57C6-9DC5-4D1B-B809-1E8F217D6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9EDF96-2F14-4D53-A418-56A1EB4E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051B-8A19-4F6B-AB64-98A84B7A1DED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36A26-1F1D-4197-87E1-D12784B5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977C5-3B75-4A7A-B019-B5D6C375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972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C4673-F32B-4977-8036-8898AEB36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BC6C52-FF3E-4DE9-B7C3-D38A7D11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53C4E5-D8B2-4750-9BA9-FA3608BD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3E467-7E4D-44DD-93B7-F470DE34D69E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8D9D8-A9BE-4D97-AB1E-99D28FEA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409CF9-987E-4352-B716-A59548875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80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08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C87AD-6E2A-4E20-B749-386EA5B8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2C4ED7-46F8-4846-A76F-BEDBD1688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C82195-1AC0-4AF9-B736-B49C1947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AF0F-9A1D-4313-85F9-4EBD78A75511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518E9F-C622-4D4C-8648-8B79F0DF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CFFCF0-47D4-44CB-9D78-5CD4C3BB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251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2F0F7-0873-4487-9D3D-D2FF4D45C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8B53F4-7677-414B-B18F-2A1AA0BE4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8AF602-CFFE-4A30-BABC-D191D4A1C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C2612E-D641-409A-9A12-15FC0820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BADB-35F7-4B6D-BE88-45259AA3B397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0EE1DC-B696-481E-8975-9C82B16C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82A5D2-CC6B-408F-8DAD-0C7D16D2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7121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57B29-6BBE-4ADC-B759-04FABA3EF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9E3EA-3266-4AEB-ADAD-03026F9DA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EDCCF5-E645-4778-808E-10596B21E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0AFEBF8-C7F7-4B05-A21D-79F674240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AE7873E-F3C8-45A5-8DED-8634B9818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00707E1-64BE-40FC-B1B9-3C71F896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8884-09E3-4488-BCA6-787C80EC8DB8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69F101-9BE3-4BEC-A669-001F0B78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8301B8-E6CB-4BFE-A32C-F11D94FA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8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031F3F-9304-419C-8BCE-AB4CBFD6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3C2A95B-9390-4ECB-9BCB-2F1704A8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8FEF6-2626-45A5-B910-D5626A878B36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B28369-18C4-4CA6-A3FE-7FC4BE06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1C7AD3B-3DBF-4085-A304-40D795074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578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5E83972-313A-42BC-A912-9923D630E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3D2D-1102-4E39-B93C-F50A642FA3B7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6523E3-CA90-47E6-AFD3-EAFDC4BF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2637C0-B921-4BB4-9153-307FB359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D91E2-43B8-4D38-A7F3-2B9F03034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C0F7FE-510E-4367-8AE7-85A1E083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33889D-4954-4F2E-9D1C-E759B3A15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B34426-3730-4284-BD03-402755F24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88CF-F543-483C-8535-E75697EA7188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45D18D-C172-4852-A941-341BE18C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39FE39-A594-4BF7-9133-513E19764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7168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4964A-32FD-4C5A-96A3-9DD24130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41728D-89EE-419B-B93A-DBC730DB0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0F252E-5792-438C-86DE-8A767B5D0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158233-AC40-4552-94CF-F15C99F9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1C5BE-C42B-4812-A4E6-B0FF0DCE55F1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3C49B9-FE77-4678-A496-3835D84F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EC3137-2A8A-4D9D-8373-77E46279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083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7B372E-48D1-4C0C-9C52-FD2AE3A1A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549C6C-7E25-4C18-94C1-A0020D44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A2E5F9-C3BA-4EEE-ACCC-C94D385F9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4695A-0A0B-4217-8D37-EE296A3919FB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8EF906-E1F4-46D5-A287-6F1073EA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1100CA-4867-4DF2-8D2C-F1E05254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698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82ED27-6944-4251-B438-5AD631B78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09E2B5-958A-463E-87FE-2E4E9906A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18EEE7-AA1E-450E-BF4B-A13F98DA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24619-81E5-4AFF-A517-810858A66CE9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E2583-EC00-47F0-A427-F794A61D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68C079-E2EB-49F6-8114-B68A0AA0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91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226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109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0805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5270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420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3844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7E7E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52400" y="6248961"/>
            <a:ext cx="8839200" cy="457200"/>
          </a:xfrm>
          <a:prstGeom prst="rect">
            <a:avLst/>
          </a:prstGeom>
          <a:solidFill>
            <a:srgbClr val="E7E7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152400" y="152400"/>
            <a:ext cx="8839200" cy="6096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3"/>
          <p:cNvSpPr txBox="1">
            <a:spLocks/>
          </p:cNvSpPr>
          <p:nvPr userDrawn="1"/>
        </p:nvSpPr>
        <p:spPr>
          <a:xfrm>
            <a:off x="419100" y="6309212"/>
            <a:ext cx="4610100" cy="338554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rgbClr val="002F6C"/>
                </a:solidFill>
              </a:rPr>
              <a:t>USAID Global Health Supply Chain Program</a:t>
            </a:r>
            <a:r>
              <a:rPr lang="en-US" sz="1600" b="1" baseline="0" dirty="0">
                <a:solidFill>
                  <a:srgbClr val="002F6C"/>
                </a:solidFill>
              </a:rPr>
              <a:t> </a:t>
            </a:r>
            <a:endParaRPr lang="en-US" sz="1600" b="1" dirty="0">
              <a:solidFill>
                <a:srgbClr val="BA0C2F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3175">
            <a:solidFill>
              <a:srgbClr val="BA0C2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52400" y="228600"/>
            <a:ext cx="8839200" cy="0"/>
          </a:xfrm>
          <a:prstGeom prst="line">
            <a:avLst/>
          </a:prstGeom>
          <a:ln w="3175">
            <a:solidFill>
              <a:srgbClr val="CFCDC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9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77" r:id="rId18"/>
    <p:sldLayoutId id="2147483698" r:id="rId19"/>
    <p:sldLayoutId id="2147483674" r:id="rId20"/>
    <p:sldLayoutId id="2147483709" r:id="rId21"/>
    <p:sldLayoutId id="2147483710" r:id="rId22"/>
    <p:sldLayoutId id="2147483711" r:id="rId23"/>
    <p:sldLayoutId id="2147483712" r:id="rId24"/>
    <p:sldLayoutId id="2147483714" r:id="rId25"/>
    <p:sldLayoutId id="2147483696" r:id="rId26"/>
    <p:sldLayoutId id="2147483740" r:id="rId2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1674B8-79F7-4FA3-8962-A17045B3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EB01D4-7A08-4123-A7AF-DD6E696A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B9C1FB-DE9A-43A4-A6C6-9FEC7BD4E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B09C-EA34-4F73-9203-CEFCD050B144}" type="datetime1">
              <a:rPr lang="fr-FR" smtClean="0"/>
              <a:pPr/>
              <a:t>05/02/2022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488E72-E3B3-4617-B804-033569FAC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I-SIGL_PEP_Session 2: L’importance du SIGL dans le système de santé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5D4553-A5AF-489F-8BB7-B663B0B03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D53F3-5E27-4D0F-836F-6068BE1C007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80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609600"/>
            <a:ext cx="8429683" cy="367665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2F6C"/>
                </a:solidFill>
              </a:rPr>
              <a:t>SESSION 2: </a:t>
            </a:r>
            <a:br>
              <a:rPr lang="en-US" sz="4000" b="1" dirty="0">
                <a:solidFill>
                  <a:srgbClr val="002F6C"/>
                </a:solidFill>
              </a:rPr>
            </a:br>
            <a:r>
              <a:rPr lang="en-US" sz="4000" b="1" dirty="0">
                <a:solidFill>
                  <a:srgbClr val="002F6C"/>
                </a:solidFill>
              </a:rPr>
              <a:t>INTRODUCTION A LA LOGISTIQUE</a:t>
            </a:r>
          </a:p>
        </p:txBody>
      </p:sp>
    </p:spTree>
    <p:extLst>
      <p:ext uri="{BB962C8B-B14F-4D97-AF65-F5344CB8AC3E}">
        <p14:creationId xmlns:p14="http://schemas.microsoft.com/office/powerpoint/2010/main" val="372467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5280-7455-4B66-BB19-207FC9BE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b="1" dirty="0">
                <a:solidFill>
                  <a:srgbClr val="002F6C"/>
                </a:solidFill>
              </a:rPr>
              <a:t>Objectifs de la session</a:t>
            </a:r>
            <a:endParaRPr lang="en-US" sz="4000" b="1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25F5E-2E1C-4985-AC7D-87394E9D7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2001645"/>
            <a:ext cx="8077201" cy="42672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fr-FR" sz="3200" dirty="0"/>
              <a:t>Décrire le but du système logistique </a:t>
            </a:r>
          </a:p>
          <a:p>
            <a:pPr lvl="0">
              <a:lnSpc>
                <a:spcPct val="150000"/>
              </a:lnSpc>
            </a:pPr>
            <a:r>
              <a:rPr lang="fr-FR" sz="3200" dirty="0"/>
              <a:t>Lister les différentes composantes du cycle logistique</a:t>
            </a:r>
          </a:p>
          <a:p>
            <a:pPr lvl="0">
              <a:lnSpc>
                <a:spcPct val="150000"/>
              </a:lnSpc>
            </a:pPr>
            <a:r>
              <a:rPr lang="fr-FR" sz="3200" dirty="0"/>
              <a:t>Expliquer le but du SIGL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C0E9E3-2264-4D05-A2D3-5937E979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9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hb88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5532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1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219200"/>
            <a:ext cx="69342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/>
              <a:t>Fournir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Les </a:t>
            </a:r>
            <a:r>
              <a:rPr lang="fr-FR" sz="3500" b="1" dirty="0">
                <a:solidFill>
                  <a:srgbClr val="FF0000"/>
                </a:solidFill>
              </a:rPr>
              <a:t>bons</a:t>
            </a:r>
            <a:r>
              <a:rPr lang="fr-FR" sz="3500" b="1" dirty="0"/>
              <a:t> produits,</a:t>
            </a:r>
            <a:endParaRPr lang="en-US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en </a:t>
            </a:r>
            <a:r>
              <a:rPr lang="fr-FR" sz="3500" b="1" dirty="0">
                <a:solidFill>
                  <a:srgbClr val="FF0000"/>
                </a:solidFill>
              </a:rPr>
              <a:t>bonnes</a:t>
            </a:r>
            <a:r>
              <a:rPr lang="fr-FR" sz="3500" b="1" dirty="0"/>
              <a:t> quantités,</a:t>
            </a:r>
            <a:endParaRPr lang="en-US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en </a:t>
            </a:r>
            <a:r>
              <a:rPr lang="fr-FR" sz="3500" b="1" dirty="0">
                <a:solidFill>
                  <a:srgbClr val="FF0000"/>
                </a:solidFill>
              </a:rPr>
              <a:t>bonne</a:t>
            </a:r>
            <a:r>
              <a:rPr lang="fr-FR" sz="3500" b="1" dirty="0"/>
              <a:t> condition,</a:t>
            </a:r>
            <a:endParaRPr lang="en-US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au </a:t>
            </a:r>
            <a:r>
              <a:rPr lang="fr-FR" sz="3500" b="1" dirty="0">
                <a:solidFill>
                  <a:srgbClr val="FF0000"/>
                </a:solidFill>
              </a:rPr>
              <a:t>bon</a:t>
            </a:r>
            <a:r>
              <a:rPr lang="fr-FR" sz="3500" b="1" dirty="0"/>
              <a:t> endroit,</a:t>
            </a:r>
            <a:endParaRPr lang="en-US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au </a:t>
            </a:r>
            <a:r>
              <a:rPr lang="fr-FR" sz="3500" b="1" dirty="0">
                <a:solidFill>
                  <a:srgbClr val="FF0000"/>
                </a:solidFill>
              </a:rPr>
              <a:t>bon</a:t>
            </a:r>
            <a:r>
              <a:rPr lang="fr-FR" sz="3500" b="1" dirty="0"/>
              <a:t> moment,</a:t>
            </a:r>
            <a:endParaRPr lang="en-US" sz="35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3500" b="1" dirty="0"/>
              <a:t>au </a:t>
            </a:r>
            <a:r>
              <a:rPr lang="fr-FR" sz="3500" b="1" dirty="0">
                <a:solidFill>
                  <a:srgbClr val="FF0000"/>
                </a:solidFill>
              </a:rPr>
              <a:t>bon</a:t>
            </a:r>
            <a:r>
              <a:rPr lang="fr-FR" sz="3500" b="1" dirty="0"/>
              <a:t> coût.</a:t>
            </a:r>
            <a:endParaRPr lang="en-US" sz="35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45138"/>
            <a:ext cx="7772400" cy="646331"/>
          </a:xfrm>
        </p:spPr>
        <p:txBody>
          <a:bodyPr/>
          <a:lstStyle/>
          <a:p>
            <a:r>
              <a:rPr lang="en-US" sz="4000" b="1" dirty="0">
                <a:solidFill>
                  <a:srgbClr val="002F6C"/>
                </a:solidFill>
              </a:rPr>
              <a:t>But d’un </a:t>
            </a:r>
            <a:r>
              <a:rPr lang="en-US" sz="4000" b="1" dirty="0" err="1">
                <a:solidFill>
                  <a:srgbClr val="002F6C"/>
                </a:solidFill>
              </a:rPr>
              <a:t>Système</a:t>
            </a:r>
            <a:r>
              <a:rPr lang="en-US" sz="4000" b="1" dirty="0">
                <a:solidFill>
                  <a:srgbClr val="002F6C"/>
                </a:solidFill>
              </a:rPr>
              <a:t> </a:t>
            </a:r>
            <a:r>
              <a:rPr lang="en-US" sz="4000" b="1" dirty="0" err="1">
                <a:solidFill>
                  <a:srgbClr val="002F6C"/>
                </a:solidFill>
              </a:rPr>
              <a:t>Logistique</a:t>
            </a:r>
            <a:endParaRPr lang="en-US" sz="4000" b="1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61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og_Cycle_French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553200" cy="5257800"/>
          </a:xfrm>
          <a:prstGeom prst="rect">
            <a:avLst/>
          </a:prstGeom>
          <a:solidFill>
            <a:srgbClr val="FF6600"/>
          </a:solidFill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3172"/>
            <a:ext cx="7772400" cy="646331"/>
          </a:xfrm>
        </p:spPr>
        <p:txBody>
          <a:bodyPr/>
          <a:lstStyle/>
          <a:p>
            <a:r>
              <a:rPr lang="en-US" sz="4000" dirty="0">
                <a:solidFill>
                  <a:srgbClr val="002F6C"/>
                </a:solidFill>
              </a:rPr>
              <a:t>Cycle </a:t>
            </a:r>
            <a:r>
              <a:rPr lang="en-US" sz="4000" dirty="0" err="1">
                <a:solidFill>
                  <a:srgbClr val="002F6C"/>
                </a:solidFill>
              </a:rPr>
              <a:t>Logistique</a:t>
            </a:r>
            <a:endParaRPr lang="en-US" sz="4000" dirty="0">
              <a:solidFill>
                <a:srgbClr val="002F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DC482-163E-44B6-9986-76C969AC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4000" dirty="0">
                <a:solidFill>
                  <a:srgbClr val="002F6C"/>
                </a:solidFill>
              </a:rPr>
              <a:t>BUT DU SIGL</a:t>
            </a:r>
            <a:endParaRPr lang="en-US" sz="4000" dirty="0">
              <a:solidFill>
                <a:srgbClr val="002F6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608B-31C4-4BE3-8C72-20D54A28A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505415"/>
            <a:ext cx="8305802" cy="451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3200" b="1" dirty="0"/>
              <a:t>Le SIGL a pour but de </a:t>
            </a:r>
            <a:r>
              <a:rPr lang="fr-FR" sz="3200" b="1" dirty="0">
                <a:solidFill>
                  <a:srgbClr val="C00000"/>
                </a:solidFill>
              </a:rPr>
              <a:t>collecter, organiser, analyser et communiquer l’information sur les produits</a:t>
            </a:r>
            <a:r>
              <a:rPr lang="fr-FR" sz="3200" b="1" dirty="0"/>
              <a:t> afin de permettre aux gestionnaires de la chaine d’approvisionnement de </a:t>
            </a:r>
            <a:r>
              <a:rPr lang="fr-FR" sz="3200" b="1" dirty="0">
                <a:solidFill>
                  <a:srgbClr val="C00000"/>
                </a:solidFill>
              </a:rPr>
              <a:t>prendre les décisions éclairées</a:t>
            </a:r>
            <a:r>
              <a:rPr lang="fr-FR" sz="3200" b="1" dirty="0"/>
              <a:t> pour garantir la disponibilité des produits et le service aux clients.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DC4AD-E40A-4A27-9EE4-A65D3B577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43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39FDAA-4B23-4808-AB81-498B335B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9" y="310397"/>
            <a:ext cx="7886700" cy="628133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0070C0"/>
                </a:solidFill>
              </a:rPr>
              <a:t>But du SIGL: Informations &amp; Décisions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078B1-7E6B-4A9A-909B-5755DC240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79907"/>
            <a:ext cx="8839200" cy="5694638"/>
          </a:xfrm>
        </p:spPr>
        <p:txBody>
          <a:bodyPr>
            <a:normAutofit/>
          </a:bodyPr>
          <a:lstStyle/>
          <a:p>
            <a:pPr marL="342900" lvl="1" indent="0">
              <a:buNone/>
            </a:pP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F92E6B-DFC1-47C3-9D2D-918A29895DB8}"/>
              </a:ext>
            </a:extLst>
          </p:cNvPr>
          <p:cNvSpPr txBox="1"/>
          <p:nvPr/>
        </p:nvSpPr>
        <p:spPr>
          <a:xfrm>
            <a:off x="290627" y="5397336"/>
            <a:ext cx="423659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dirty="0">
                <a:solidFill>
                  <a:prstClr val="black"/>
                </a:solidFill>
              </a:rPr>
              <a:t>Quantités perdues et causes des pertes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CBD67F-D28A-4AFB-B09A-2DF4C4F11D9A}"/>
              </a:ext>
            </a:extLst>
          </p:cNvPr>
          <p:cNvSpPr txBox="1"/>
          <p:nvPr/>
        </p:nvSpPr>
        <p:spPr>
          <a:xfrm>
            <a:off x="231039" y="2731521"/>
            <a:ext cx="42365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dirty="0">
                <a:solidFill>
                  <a:prstClr val="black"/>
                </a:solidFill>
                <a:latin typeface="Calibri"/>
              </a:rPr>
              <a:t>Quantités de produits consommés/utilisés pendant un laps de temps déterminé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0FBCFA-58B3-4230-A671-CDACB4358C3A}"/>
              </a:ext>
            </a:extLst>
          </p:cNvPr>
          <p:cNvSpPr txBox="1"/>
          <p:nvPr/>
        </p:nvSpPr>
        <p:spPr>
          <a:xfrm>
            <a:off x="273729" y="1726714"/>
            <a:ext cx="424047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CH" dirty="0"/>
              <a:t>Combien de temps durera le stock actuellement disponible et utilisable dans le dépôt?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124E1A-E0DD-4557-BA4F-4E7A4D15FA3D}"/>
              </a:ext>
            </a:extLst>
          </p:cNvPr>
          <p:cNvSpPr txBox="1"/>
          <p:nvPr/>
        </p:nvSpPr>
        <p:spPr>
          <a:xfrm>
            <a:off x="4676374" y="2140982"/>
            <a:ext cx="414186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sz="2000" dirty="0">
                <a:solidFill>
                  <a:prstClr val="black"/>
                </a:solidFill>
                <a:latin typeface="Calibri"/>
              </a:rPr>
              <a:t>Déterminer la quantité à commander et passer la commande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FF92CFF-25FC-4C01-9C9E-BF5CAB76A1BF}"/>
              </a:ext>
            </a:extLst>
          </p:cNvPr>
          <p:cNvSpPr txBox="1"/>
          <p:nvPr/>
        </p:nvSpPr>
        <p:spPr>
          <a:xfrm>
            <a:off x="4662582" y="4489459"/>
            <a:ext cx="415566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sz="2000" dirty="0">
                <a:solidFill>
                  <a:prstClr val="black"/>
                </a:solidFill>
                <a:latin typeface="Calibri"/>
              </a:rPr>
              <a:t>Passer une commande d’urgence pour éviter une rupture de stock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ACFE30E-A6F7-423E-A9C2-E5DD176C03EC}"/>
              </a:ext>
            </a:extLst>
          </p:cNvPr>
          <p:cNvSpPr txBox="1"/>
          <p:nvPr/>
        </p:nvSpPr>
        <p:spPr>
          <a:xfrm>
            <a:off x="4662581" y="5342810"/>
            <a:ext cx="416105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sz="2000" dirty="0">
                <a:solidFill>
                  <a:prstClr val="black"/>
                </a:solidFill>
                <a:latin typeface="Calibri"/>
              </a:rPr>
              <a:t>Renforcer les capacités des gestionnaires de stocks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6FE13EE-807A-493F-A449-8E5A66AC77BA}"/>
              </a:ext>
            </a:extLst>
          </p:cNvPr>
          <p:cNvSpPr txBox="1"/>
          <p:nvPr/>
        </p:nvSpPr>
        <p:spPr>
          <a:xfrm>
            <a:off x="4839631" y="1137435"/>
            <a:ext cx="3439788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defTabSz="685800"/>
            <a:r>
              <a:rPr lang="fr-FR" sz="2800" b="1" dirty="0">
                <a:solidFill>
                  <a:prstClr val="white"/>
                </a:solidFill>
                <a:latin typeface="Calibri"/>
              </a:rPr>
              <a:t>Exemple de décisions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A45881-EA26-46F8-B631-3228239867A4}"/>
              </a:ext>
            </a:extLst>
          </p:cNvPr>
          <p:cNvSpPr txBox="1"/>
          <p:nvPr/>
        </p:nvSpPr>
        <p:spPr>
          <a:xfrm>
            <a:off x="295940" y="1020006"/>
            <a:ext cx="397126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sz="2800" b="1" dirty="0">
                <a:solidFill>
                  <a:prstClr val="white"/>
                </a:solidFill>
                <a:latin typeface="Calibri"/>
              </a:rPr>
              <a:t>Exemple d’informations</a:t>
            </a:r>
          </a:p>
        </p:txBody>
      </p:sp>
      <p:sp>
        <p:nvSpPr>
          <p:cNvPr id="18" name="ZoneTexte 6">
            <a:extLst>
              <a:ext uri="{FF2B5EF4-FFF2-40B4-BE49-F238E27FC236}">
                <a16:creationId xmlns:a16="http://schemas.microsoft.com/office/drawing/2014/main" id="{03413AE5-F9AD-4663-B72A-1B2117538F28}"/>
              </a:ext>
            </a:extLst>
          </p:cNvPr>
          <p:cNvSpPr txBox="1"/>
          <p:nvPr/>
        </p:nvSpPr>
        <p:spPr>
          <a:xfrm>
            <a:off x="256888" y="4489459"/>
            <a:ext cx="42107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dirty="0">
                <a:solidFill>
                  <a:prstClr val="black"/>
                </a:solidFill>
              </a:rPr>
              <a:t>Y a-t-il des ruptures actuelles ou imminentes de stocks?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ZoneTexte 10">
            <a:extLst>
              <a:ext uri="{FF2B5EF4-FFF2-40B4-BE49-F238E27FC236}">
                <a16:creationId xmlns:a16="http://schemas.microsoft.com/office/drawing/2014/main" id="{028C4DCD-5DFC-4F4E-92FF-36AD2B81614B}"/>
              </a:ext>
            </a:extLst>
          </p:cNvPr>
          <p:cNvSpPr txBox="1"/>
          <p:nvPr/>
        </p:nvSpPr>
        <p:spPr>
          <a:xfrm>
            <a:off x="4650332" y="3616994"/>
            <a:ext cx="418455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sz="2000" dirty="0">
                <a:solidFill>
                  <a:prstClr val="black"/>
                </a:solidFill>
                <a:latin typeface="Calibri"/>
              </a:rPr>
              <a:t>Transférer du stock à un autre dépôt ou à la Centrale d’achat</a:t>
            </a:r>
          </a:p>
        </p:txBody>
      </p:sp>
      <p:sp>
        <p:nvSpPr>
          <p:cNvPr id="23" name="ZoneTexte 7">
            <a:extLst>
              <a:ext uri="{FF2B5EF4-FFF2-40B4-BE49-F238E27FC236}">
                <a16:creationId xmlns:a16="http://schemas.microsoft.com/office/drawing/2014/main" id="{20FEFC9A-D49A-472E-A1D7-340FBA2A8900}"/>
              </a:ext>
            </a:extLst>
          </p:cNvPr>
          <p:cNvSpPr txBox="1"/>
          <p:nvPr/>
        </p:nvSpPr>
        <p:spPr>
          <a:xfrm>
            <a:off x="282823" y="6028214"/>
            <a:ext cx="42891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FR" dirty="0">
                <a:solidFill>
                  <a:prstClr val="black"/>
                </a:solidFill>
              </a:rPr>
              <a:t>Y a-t-il des produits dont la date de péremption est approche?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ZoneTexte 6">
            <a:extLst>
              <a:ext uri="{FF2B5EF4-FFF2-40B4-BE49-F238E27FC236}">
                <a16:creationId xmlns:a16="http://schemas.microsoft.com/office/drawing/2014/main" id="{67E4745C-874A-41F9-99D5-503E30C1083D}"/>
              </a:ext>
            </a:extLst>
          </p:cNvPr>
          <p:cNvSpPr txBox="1"/>
          <p:nvPr/>
        </p:nvSpPr>
        <p:spPr>
          <a:xfrm>
            <a:off x="282930" y="3603101"/>
            <a:ext cx="421074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CH" dirty="0">
                <a:solidFill>
                  <a:prstClr val="black"/>
                </a:solidFill>
                <a:latin typeface="Calibri"/>
              </a:rPr>
              <a:t>Le produit est-il en surstock ou en sous-stockage ?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ZoneTexte 15">
            <a:extLst>
              <a:ext uri="{FF2B5EF4-FFF2-40B4-BE49-F238E27FC236}">
                <a16:creationId xmlns:a16="http://schemas.microsoft.com/office/drawing/2014/main" id="{55C8D06C-D8E1-45FE-B58B-5EC5B9B72181}"/>
              </a:ext>
            </a:extLst>
          </p:cNvPr>
          <p:cNvSpPr txBox="1"/>
          <p:nvPr/>
        </p:nvSpPr>
        <p:spPr>
          <a:xfrm>
            <a:off x="4662581" y="6166713"/>
            <a:ext cx="415566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fr-CH" sz="2000" dirty="0">
                <a:solidFill>
                  <a:prstClr val="black"/>
                </a:solidFill>
                <a:latin typeface="Calibri"/>
              </a:rPr>
              <a:t>Retirer </a:t>
            </a:r>
            <a:r>
              <a:rPr lang="fr-CH" sz="2000" dirty="0">
                <a:solidFill>
                  <a:prstClr val="black"/>
                </a:solidFill>
              </a:rPr>
              <a:t>du stock l</a:t>
            </a:r>
            <a:r>
              <a:rPr lang="fr-CH" sz="2000" dirty="0">
                <a:solidFill>
                  <a:prstClr val="black"/>
                </a:solidFill>
                <a:latin typeface="Calibri"/>
              </a:rPr>
              <a:t>es produits périmés</a:t>
            </a:r>
            <a:endParaRPr lang="fr-FR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477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6" grpId="0" animBg="1"/>
      <p:bldP spid="20" grpId="0" animBg="1"/>
      <p:bldP spid="21" grpId="0" animBg="1"/>
      <p:bldP spid="18" grpId="0" animBg="1"/>
      <p:bldP spid="22" grpId="0" animBg="1"/>
      <p:bldP spid="23" grpId="0" animBg="1"/>
      <p:bldP spid="2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484897" y="2103669"/>
            <a:ext cx="8342452" cy="251575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999" b="1" dirty="0">
                <a:solidFill>
                  <a:prstClr val="black"/>
                </a:solidFill>
                <a:latin typeface="Calibri Light" panose="020F0302020204030204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165360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SharedContentType xmlns="Microsoft.SharePoint.Taxonomy.ContentTypeSync" SourceId="28f09d94-fb0a-4d62-82b4-92c7f60c03ad" ContentTypeId="0x010100ADC8C9B4438F49D88D7FB1BC47D5DB7C10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roject Communications" ma:contentTypeID="0x010100ADC8C9B4438F49D88D7FB1BC47D5DB7C1000104E2B8BA3F044448EFCAE75B131E399" ma:contentTypeVersion="48" ma:contentTypeDescription="Project Communications" ma:contentTypeScope="" ma:versionID="f861c53e5a2067fcb2f116626525d2dc">
  <xsd:schema xmlns:xsd="http://www.w3.org/2001/XMLSchema" xmlns:xs="http://www.w3.org/2001/XMLSchema" xmlns:p="http://schemas.microsoft.com/office/2006/metadata/properties" xmlns:ns3="cefe93dd-05a6-408b-9c4b-8300e21d9c93" targetNamespace="http://schemas.microsoft.com/office/2006/metadata/properties" ma:root="true" ma:fieldsID="a75c519a015f0d368034f22e51f6d067" ns3:_="">
    <xsd:import namespace="cefe93dd-05a6-408b-9c4b-8300e21d9c93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3:p92221e2f7854406845ac60820df7ed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e93dd-05a6-408b-9c4b-8300e21d9c93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f2221b34-579a-4f72-9d21-306349d2bbeb}" ma:internalName="TaxCatchAll" ma:showField="CatchAllData" ma:web="cefe93dd-05a6-408b-9c4b-8300e21d9c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92221e2f7854406845ac60820df7ed7" ma:index="5" nillable="true" ma:taxonomy="true" ma:internalName="p92221e2f7854406845ac60820df7ed7" ma:taxonomyFieldName="ProjectDocumentType" ma:displayName="Project Document Type" ma:fieldId="{992221e2-f785-4406-845a-c60820df7ed7}" ma:sspId="28f09d94-fb0a-4d62-82b4-92c7f60c03ad" ma:termSetId="d8a5acf7-091c-4877-b363-b3708ae0704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92221e2f7854406845ac60820df7ed7 xmlns="cefe93dd-05a6-408b-9c4b-8300e21d9c93">
      <Terms xmlns="http://schemas.microsoft.com/office/infopath/2007/PartnerControls"/>
    </p92221e2f7854406845ac60820df7ed7>
    <TaxCatchAll xmlns="cefe93dd-05a6-408b-9c4b-8300e21d9c93"/>
  </documentManagement>
</p:properties>
</file>

<file path=customXml/item6.xml><?xml version="1.0" encoding="utf-8"?>
<?mso-contentType ?>
<PolicyDirtyBag xmlns="microsoft.office.server.policy.changes">
  <Microsoft.Office.RecordsManagement.PolicyFeatures.Expiration op="Delete"/>
</PolicyDirtyBag>
</file>

<file path=customXml/itemProps1.xml><?xml version="1.0" encoding="utf-8"?>
<ds:datastoreItem xmlns:ds="http://schemas.openxmlformats.org/officeDocument/2006/customXml" ds:itemID="{DE3D16EF-6163-4A27-911C-5C1759FE58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8D2C3F-A330-4633-A849-E878D0195DB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1B3B11F2-9C68-4070-B3C5-D05ED0AC77E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5287D1B-DBC2-46F5-A90B-3D901399CE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e93dd-05a6-408b-9c4b-8300e21d9c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04C4A9A3-0269-4EBF-A5E1-44F9768D2671}">
  <ds:schemaRefs>
    <ds:schemaRef ds:uri="http://www.w3.org/XML/1998/namespace"/>
    <ds:schemaRef ds:uri="http://purl.org/dc/terms/"/>
    <ds:schemaRef ds:uri="cefe93dd-05a6-408b-9c4b-8300e21d9c93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6.xml><?xml version="1.0" encoding="utf-8"?>
<ds:datastoreItem xmlns:ds="http://schemas.openxmlformats.org/officeDocument/2006/customXml" ds:itemID="{F47B4320-1A75-457E-B6F0-B55F0BA5633B}">
  <ds:schemaRefs>
    <ds:schemaRef ds:uri="microsoft.office.server.policy.chang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12557</TotalTime>
  <Words>265</Words>
  <Application>Microsoft Office PowerPoint</Application>
  <PresentationFormat>Affichage à l'écran (4:3)</PresentationFormat>
  <Paragraphs>36</Paragraphs>
  <Slides>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Gill Sans MT</vt:lpstr>
      <vt:lpstr>Times New Roman</vt:lpstr>
      <vt:lpstr>Trebuchet MS</vt:lpstr>
      <vt:lpstr>Wingdings</vt:lpstr>
      <vt:lpstr>Wingdings 3</vt:lpstr>
      <vt:lpstr>Facet</vt:lpstr>
      <vt:lpstr>Thème Office</vt:lpstr>
      <vt:lpstr>SESSION 2:  INTRODUCTION A LA LOGISTIQUE</vt:lpstr>
      <vt:lpstr>Objectifs de la session</vt:lpstr>
      <vt:lpstr>Présentation PowerPoint</vt:lpstr>
      <vt:lpstr>But d’un Système Logistique</vt:lpstr>
      <vt:lpstr>Cycle Logistique</vt:lpstr>
      <vt:lpstr>BUT DU SIGL</vt:lpstr>
      <vt:lpstr>But du SIGL: Informations &amp; Décisions</vt:lpstr>
      <vt:lpstr>Présentation PowerPoint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User</cp:lastModifiedBy>
  <cp:revision>316</cp:revision>
  <dcterms:created xsi:type="dcterms:W3CDTF">2016-05-03T20:02:08Z</dcterms:created>
  <dcterms:modified xsi:type="dcterms:W3CDTF">2022-02-05T10:19:36Z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0x010100ADC8C9B4438F49D88D7FB1BC47D5DB7C1000104E2B8BA3F044448EFCAE75B131E399</vt:lpwstr>
  </property>
  <property fmtid="{D5CDD505-2E9C-101B-9397-08002B2CF9AE}" pid="3" name="ProjectDocumentType">
    <vt:lpwstr/>
  </property>
</Properties>
</file>