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7"/>
  </p:sldMasterIdLst>
  <p:notesMasterIdLst>
    <p:notesMasterId r:id="rId19"/>
  </p:notesMasterIdLst>
  <p:handoutMasterIdLst>
    <p:handoutMasterId r:id="rId20"/>
  </p:handoutMasterIdLst>
  <p:sldIdLst>
    <p:sldId id="442" r:id="rId8"/>
    <p:sldId id="429" r:id="rId9"/>
    <p:sldId id="430" r:id="rId10"/>
    <p:sldId id="439" r:id="rId11"/>
    <p:sldId id="433" r:id="rId12"/>
    <p:sldId id="440" r:id="rId13"/>
    <p:sldId id="434" r:id="rId14"/>
    <p:sldId id="435" r:id="rId15"/>
    <p:sldId id="441" r:id="rId16"/>
    <p:sldId id="43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fait Nyuito Edah" initials="PNE" lastIdx="1" clrIdx="0">
    <p:extLst>
      <p:ext uri="{19B8F6BF-5375-455C-9EA6-DF929625EA0E}">
        <p15:presenceInfo xmlns:p15="http://schemas.microsoft.com/office/powerpoint/2012/main" userId="Parfait Nyuito Ed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66"/>
    <a:srgbClr val="0000FF"/>
    <a:srgbClr val="002F6C"/>
    <a:srgbClr val="651D32"/>
    <a:srgbClr val="FFFFFF"/>
    <a:srgbClr val="BA0C2F"/>
    <a:srgbClr val="E7E8EB"/>
    <a:srgbClr val="6C6463"/>
    <a:srgbClr val="CFC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Objects="1">
      <p:cViewPr varScale="1">
        <p:scale>
          <a:sx n="58" d="100"/>
          <a:sy n="58" d="100"/>
        </p:scale>
        <p:origin x="10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28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9896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857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573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030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44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2097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9554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7842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172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rgbClr val="635C5B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rgbClr val="635C5B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35C5B"/>
                </a:solidFill>
              </a:rPr>
              <a:t>Procurement and Supply Management</a:t>
            </a:r>
          </a:p>
        </p:txBody>
      </p:sp>
      <p:pic>
        <p:nvPicPr>
          <p:cNvPr id="15" name="Picture 14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0" name="Picture 19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3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1266" r="784" b="18987"/>
          <a:stretch/>
        </p:blipFill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199"/>
            <a:ext cx="6248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69850" dist="254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MI logo_strip_high r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3" name="Picture 2" descr="PEPFAR logo brandmar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7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248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27" name="Picture 26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8" name="Picture 27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9194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2400" y="152399"/>
            <a:ext cx="8839200" cy="6019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52400" y="152399"/>
            <a:ext cx="8839200" cy="5943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399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9027"/>
            <a:ext cx="7772400" cy="145910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366974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24400" y="152400"/>
            <a:ext cx="42672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24" y="6382512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8100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30162"/>
            <a:ext cx="3810000" cy="867930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7244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29200" y="2995035"/>
            <a:ext cx="3885896" cy="86793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635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CFCD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620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6C64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MASTER SUBTITLE STYLE 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657600"/>
            <a:ext cx="320040" cy="0"/>
          </a:xfrm>
          <a:prstGeom prst="line">
            <a:avLst/>
          </a:prstGeom>
          <a:ln w="19050">
            <a:solidFill>
              <a:srgbClr val="6C6463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4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910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3226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2109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0805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5270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420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3844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7E7E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52400" y="6248961"/>
            <a:ext cx="8839200" cy="457200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419100" y="6309212"/>
            <a:ext cx="4610100" cy="338554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002F6C"/>
                </a:solidFill>
              </a:rPr>
              <a:t>USAID Global Health Supply Chain Program</a:t>
            </a:r>
            <a:r>
              <a:rPr lang="en-US" sz="1600" b="1" baseline="0" dirty="0">
                <a:solidFill>
                  <a:srgbClr val="002F6C"/>
                </a:solidFill>
              </a:rPr>
              <a:t> </a:t>
            </a:r>
            <a:endParaRPr lang="en-US" sz="1600" b="1" dirty="0">
              <a:solidFill>
                <a:srgbClr val="BA0C2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77" r:id="rId17"/>
    <p:sldLayoutId id="2147483698" r:id="rId18"/>
    <p:sldLayoutId id="2147483674" r:id="rId19"/>
    <p:sldLayoutId id="2147483709" r:id="rId20"/>
    <p:sldLayoutId id="2147483710" r:id="rId21"/>
    <p:sldLayoutId id="2147483711" r:id="rId22"/>
    <p:sldLayoutId id="2147483712" r:id="rId23"/>
    <p:sldLayoutId id="2147483714" r:id="rId24"/>
    <p:sldLayoutId id="2147483696" r:id="rId25"/>
    <p:sldLayoutId id="2147483740" r:id="rId2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429683" cy="3676656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rgbClr val="002F6C"/>
                </a:solidFill>
              </a:rPr>
              <a:t>SESSION 13: </a:t>
            </a:r>
            <a:br>
              <a:rPr lang="en-US" sz="4000" b="1" dirty="0">
                <a:solidFill>
                  <a:srgbClr val="002F6C"/>
                </a:solidFill>
              </a:rPr>
            </a:br>
            <a:r>
              <a:rPr lang="fr-FR" sz="4000" b="1" dirty="0">
                <a:solidFill>
                  <a:srgbClr val="002F6C"/>
                </a:solidFill>
              </a:rPr>
              <a:t>CALCUL DES INDICATEURS LOGISTIQUES CLÉS</a:t>
            </a:r>
            <a:endParaRPr lang="en-US" sz="4000" b="1" dirty="0">
              <a:solidFill>
                <a:srgbClr val="002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7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01BA-3649-4C91-B44E-B75337AA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28600"/>
            <a:ext cx="7848601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F6C"/>
                </a:solidFill>
              </a:rPr>
              <a:t>EXERCICE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C75F-8646-443B-A1A1-5C10F12EB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86400"/>
          </a:xfrm>
        </p:spPr>
        <p:txBody>
          <a:bodyPr>
            <a:normAutofit/>
          </a:bodyPr>
          <a:lstStyle/>
          <a:p>
            <a:r>
              <a:rPr lang="fr-FR" sz="3200" dirty="0"/>
              <a:t>A partir du rapport de mars 2017 du CSPS de </a:t>
            </a:r>
            <a:r>
              <a:rPr lang="fr-FR" sz="3200" dirty="0" err="1"/>
              <a:t>Goulanda</a:t>
            </a:r>
            <a:r>
              <a:rPr lang="fr-FR" sz="3200" dirty="0"/>
              <a:t> ci-dessous, calculez le taux de péremption, le taux des autres pertes et le taux de stockage approprié pour chaque produit pendant le mois dans ce CSPS.</a:t>
            </a:r>
          </a:p>
          <a:p>
            <a:r>
              <a:rPr lang="fr-FR" sz="3200" b="1" dirty="0"/>
              <a:t>Traiter cet exercice en binôme</a:t>
            </a:r>
          </a:p>
          <a:p>
            <a:r>
              <a:rPr lang="fr-FR" sz="3200" b="1" dirty="0"/>
              <a:t>Durée: une heure.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2429E-74DB-4543-A678-DDC5353C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2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484897" y="2103669"/>
            <a:ext cx="8342452" cy="25157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999" b="1" dirty="0">
                <a:solidFill>
                  <a:prstClr val="black"/>
                </a:solidFill>
                <a:latin typeface="Calibri Light" panose="020F0302020204030204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65360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9C59-9464-4742-846F-6D27A57E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25605"/>
            <a:ext cx="8077201" cy="9200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 err="1">
                <a:solidFill>
                  <a:srgbClr val="002F6C"/>
                </a:solidFill>
              </a:rPr>
              <a:t>Objectifs</a:t>
            </a:r>
            <a:r>
              <a:rPr lang="en-US" sz="4400" b="1" dirty="0">
                <a:solidFill>
                  <a:srgbClr val="002F6C"/>
                </a:solidFill>
              </a:rPr>
              <a:t> de la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9884-E518-4199-B55A-8A74F13F5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593563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fr-FR" sz="3200" dirty="0"/>
              <a:t>Identifier les indicateurs clés du I-SIGL</a:t>
            </a:r>
          </a:p>
          <a:p>
            <a:pPr lvl="0">
              <a:lnSpc>
                <a:spcPct val="200000"/>
              </a:lnSpc>
            </a:pPr>
            <a:r>
              <a:rPr lang="fr-FR" sz="3200" dirty="0"/>
              <a:t>Calculer les indicateurs clés du I-SIGL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4DEBF-0CCC-4DBD-B891-4D70A219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2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F707-08AB-4839-8BFD-0BB84B67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320668" cy="4822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200" dirty="0"/>
              <a:t>Nombre de jours compris entre la date de la rupture de stock (c'est-à-dire la date où le stock tombe à zéro) et la date de la réception du nouveau stock du produit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0B4CF-96D6-4EF2-8555-67C230CD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CBF159A-3B4B-46EE-8AC0-AE3F6D44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5171"/>
            <a:ext cx="8062332" cy="864029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2F6C"/>
                </a:solidFill>
              </a:rPr>
              <a:t>Nombre de jour de rupture de stocks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280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F707-08AB-4839-8BFD-0BB84B67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25468" cy="5638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3200" b="1" dirty="0"/>
              <a:t>Plusieurs méthodes de calcul suivant l’objectif recherché et la méthode de collecte de l’information: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000" dirty="0"/>
              <a:t>Pourcentage de structures ayant connu une rupture de stock d’un produit au cours d’une période déterminée </a:t>
            </a:r>
            <a:r>
              <a:rPr lang="fr-FR" sz="3000" i="1" dirty="0"/>
              <a:t>(Outils/Rapports de routine)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000" dirty="0"/>
              <a:t>Nombre moyen de jours de rupture de stock de chaque produit au cours d’une période déterminée dans une structure/un district </a:t>
            </a:r>
            <a:r>
              <a:rPr lang="fr-FR" sz="3000" i="1" dirty="0"/>
              <a:t>(Outils/Rapports de routine)</a:t>
            </a:r>
            <a:endParaRPr lang="fr-FR" sz="30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000" dirty="0"/>
              <a:t>Pourcentage de structures ayant connu une rupture de stock d’un produit le jour de la visite </a:t>
            </a:r>
            <a:r>
              <a:rPr lang="fr-FR" sz="3000" i="1" dirty="0"/>
              <a:t>(Enquête)</a:t>
            </a:r>
            <a:endParaRPr lang="fr-FR" sz="30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000" dirty="0"/>
              <a:t>Nombre moyen de structures ayant connu une rupture de stock d’au moins un produit le jour de la visite </a:t>
            </a:r>
            <a:r>
              <a:rPr lang="fr-FR" sz="3000" i="1" dirty="0"/>
              <a:t>(Enquête)</a:t>
            </a:r>
            <a:endParaRPr lang="fr-FR" sz="3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0B4CF-96D6-4EF2-8555-67C230CD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CBF159A-3B4B-46EE-8AC0-AE3F6D44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5171"/>
            <a:ext cx="8062332" cy="864029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2F6C"/>
                </a:solidFill>
              </a:rPr>
              <a:t>Taux de rupture de stocks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522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C66E-574C-43F1-9F42-A1479D02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04" y="185428"/>
            <a:ext cx="7803996" cy="538662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>
                <a:solidFill>
                  <a:srgbClr val="002F6C"/>
                </a:solidFill>
              </a:rPr>
              <a:t>TAUX DE PERTES PAR PEREMPTION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1218347-5B38-47C5-9159-C889F0DA5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660326"/>
              </p:ext>
            </p:extLst>
          </p:nvPr>
        </p:nvGraphicFramePr>
        <p:xfrm>
          <a:off x="304800" y="1524001"/>
          <a:ext cx="8610600" cy="1966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2749369467"/>
                    </a:ext>
                  </a:extLst>
                </a:gridCol>
              </a:tblGrid>
              <a:tr h="1142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Quantités totales périmées de chaque article, exprimées en unités (p. ex. nombre de comprimés), pendant une période donnée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___________________________________________________x 100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Quantités totales disponibles, exprimées en unités (p. ex. nombre de comprimés), (stock de départ + quantités reçues) pendant la même période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9378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DDE30-5119-47A2-98BA-CE615892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2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C66E-574C-43F1-9F42-A1479D02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04" y="185428"/>
            <a:ext cx="7803996" cy="538662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>
                <a:solidFill>
                  <a:srgbClr val="002F6C"/>
                </a:solidFill>
              </a:rPr>
              <a:t>TAUX DE PERTES (AUTRES)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1218347-5B38-47C5-9159-C889F0DA5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636960"/>
              </p:ext>
            </p:extLst>
          </p:nvPr>
        </p:nvGraphicFramePr>
        <p:xfrm>
          <a:off x="304800" y="1524001"/>
          <a:ext cx="8610600" cy="1966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2749369467"/>
                    </a:ext>
                  </a:extLst>
                </a:gridCol>
              </a:tblGrid>
              <a:tr h="1142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Quantités totales perdues de chaque article, exprimées en unités (p. ex. nombre de comprimés), pendant une période donnée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___________________________________________________x 100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Quantités totales disponibles, exprimées en unités (p. ex. nombre de comprimés), (stock de départ + quantités reçues) pendant la même période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9378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DDE30-5119-47A2-98BA-CE615892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9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01BA-3649-4C91-B44E-B75337AA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1512"/>
            <a:ext cx="7848601" cy="7676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F6C"/>
                </a:solidFill>
              </a:rPr>
              <a:t>TAUX DE STOCKAGE APPROPRIÉ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C75F-8646-443B-A1A1-5C10F12EB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5580"/>
            <a:ext cx="8458199" cy="5034888"/>
          </a:xfrm>
        </p:spPr>
        <p:txBody>
          <a:bodyPr>
            <a:normAutofit/>
          </a:bodyPr>
          <a:lstStyle/>
          <a:p>
            <a:pPr lvl="0"/>
            <a:r>
              <a:rPr lang="fr-FR" sz="3200" dirty="0"/>
              <a:t>% de structures sanitaires (FS du district par exemple) ayant un niveau de stock compris entre le Max et le Min au cours d’une période déterminée</a:t>
            </a:r>
          </a:p>
          <a:p>
            <a:pPr marL="400050" lvl="1" indent="0">
              <a:buNone/>
            </a:pPr>
            <a:r>
              <a:rPr lang="fr-FR" sz="3200" dirty="0"/>
              <a:t>Ou</a:t>
            </a:r>
            <a:endParaRPr lang="en-US" sz="3200" dirty="0"/>
          </a:p>
          <a:p>
            <a:r>
              <a:rPr lang="fr-FR" sz="3200" dirty="0"/>
              <a:t>% de produits gérés ayant un niveau de stock compris entre le Max et le Min au cours d’une période déterminée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2429E-74DB-4543-A678-DDC5353C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4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01BA-3649-4C91-B44E-B75337AA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451512"/>
            <a:ext cx="8458198" cy="615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F6C"/>
                </a:solidFill>
              </a:rPr>
              <a:t>PROMPTITUDE DES RAPPORTS LOGISTIQUES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C75F-8646-443B-A1A1-5C10F12EB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8077199" cy="2438400"/>
          </a:xfrm>
        </p:spPr>
        <p:txBody>
          <a:bodyPr>
            <a:normAutofit/>
          </a:bodyPr>
          <a:lstStyle/>
          <a:p>
            <a:pPr marL="0" algn="ctr" fontAlgn="t">
              <a:lnSpc>
                <a:spcPct val="107000"/>
              </a:lnSpc>
              <a:spcBef>
                <a:spcPts val="0"/>
              </a:spcBef>
            </a:pP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 algn="ctr" fontAlgn="t">
              <a:lnSpc>
                <a:spcPct val="107000"/>
              </a:lnSpc>
              <a:spcBef>
                <a:spcPts val="0"/>
              </a:spcBef>
              <a:buNone/>
            </a:pP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 algn="ctr" fontAlgn="t">
              <a:lnSpc>
                <a:spcPct val="107000"/>
              </a:lnSpc>
              <a:spcBef>
                <a:spcPts val="0"/>
              </a:spcBef>
              <a:buNone/>
            </a:pP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 algn="ctr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fr-FR" sz="2800" b="1" dirty="0">
                <a:solidFill>
                  <a:srgbClr val="000000"/>
                </a:solidFill>
                <a:latin typeface="Trebuchet MS" panose="020B0603020202020204" pitchFamily="34" charset="0"/>
              </a:rPr>
              <a:t>Nombre de rapport reçus à temps</a:t>
            </a:r>
            <a:endParaRPr lang="en-US" sz="2800" dirty="0">
              <a:latin typeface="Arial" panose="020B0604020202020204" pitchFamily="34" charset="0"/>
            </a:endParaRPr>
          </a:p>
          <a:p>
            <a:pPr marL="0" indent="0" algn="ctr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fr-FR" sz="2800" b="1" dirty="0">
                <a:solidFill>
                  <a:srgbClr val="000000"/>
                </a:solidFill>
                <a:latin typeface="Trebuchet MS" panose="020B0603020202020204" pitchFamily="34" charset="0"/>
              </a:rPr>
              <a:t>________________________________x 100</a:t>
            </a:r>
            <a:endParaRPr lang="en-US" sz="2800" dirty="0">
              <a:latin typeface="Arial" panose="020B0604020202020204" pitchFamily="34" charset="0"/>
            </a:endParaRPr>
          </a:p>
          <a:p>
            <a:pPr marL="0" indent="0" algn="ctr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fr-FR" sz="2800" b="1" dirty="0">
                <a:solidFill>
                  <a:srgbClr val="000000"/>
                </a:solidFill>
                <a:latin typeface="Trebuchet MS" panose="020B0603020202020204" pitchFamily="34" charset="0"/>
              </a:rPr>
              <a:t>Nombre de rapport attendus</a:t>
            </a:r>
            <a:endParaRPr lang="en-US" sz="28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2429E-74DB-4543-A678-DDC5353C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3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01BA-3649-4C91-B44E-B75337AA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451512"/>
            <a:ext cx="8458198" cy="615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F6C"/>
                </a:solidFill>
              </a:rPr>
              <a:t>COMPLETUDE DES RAPPORTS LOGISTIQUES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C75F-8646-443B-A1A1-5C10F12EB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077199" cy="5034888"/>
          </a:xfrm>
        </p:spPr>
        <p:txBody>
          <a:bodyPr>
            <a:normAutofit/>
          </a:bodyPr>
          <a:lstStyle/>
          <a:p>
            <a:pPr marL="0" algn="ctr" fontAlgn="t">
              <a:lnSpc>
                <a:spcPct val="107000"/>
              </a:lnSpc>
              <a:spcBef>
                <a:spcPts val="0"/>
              </a:spcBef>
            </a:pP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 algn="ctr" fontAlgn="t">
              <a:lnSpc>
                <a:spcPct val="107000"/>
              </a:lnSpc>
              <a:spcBef>
                <a:spcPts val="0"/>
              </a:spcBef>
              <a:buNone/>
            </a:pP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 algn="ctr" fontAlgn="t">
              <a:lnSpc>
                <a:spcPct val="107000"/>
              </a:lnSpc>
              <a:spcBef>
                <a:spcPts val="0"/>
              </a:spcBef>
              <a:buNone/>
            </a:pP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 algn="ctr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fr-FR" sz="2800" b="1" dirty="0">
                <a:solidFill>
                  <a:srgbClr val="000000"/>
                </a:solidFill>
                <a:latin typeface="Trebuchet MS" panose="020B0603020202020204" pitchFamily="34" charset="0"/>
              </a:rPr>
              <a:t>Nombre de rapport reçus complets</a:t>
            </a:r>
            <a:endParaRPr lang="en-US" sz="2800" dirty="0">
              <a:latin typeface="Arial" panose="020B0604020202020204" pitchFamily="34" charset="0"/>
            </a:endParaRPr>
          </a:p>
          <a:p>
            <a:pPr marL="0" indent="0" algn="ctr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fr-FR" sz="2800" b="1" dirty="0">
                <a:solidFill>
                  <a:srgbClr val="000000"/>
                </a:solidFill>
                <a:latin typeface="Trebuchet MS" panose="020B0603020202020204" pitchFamily="34" charset="0"/>
              </a:rPr>
              <a:t>________________________________x 100</a:t>
            </a:r>
            <a:endParaRPr lang="en-US" sz="2800" dirty="0">
              <a:latin typeface="Arial" panose="020B0604020202020204" pitchFamily="34" charset="0"/>
            </a:endParaRPr>
          </a:p>
          <a:p>
            <a:pPr marL="0" indent="0" algn="ctr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fr-FR" sz="2800" b="1" dirty="0">
                <a:solidFill>
                  <a:srgbClr val="000000"/>
                </a:solidFill>
                <a:latin typeface="Trebuchet MS" panose="020B0603020202020204" pitchFamily="34" charset="0"/>
              </a:rPr>
              <a:t>Nombre de rapport attendus</a:t>
            </a:r>
            <a:endParaRPr lang="en-US" sz="28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2429E-74DB-4543-A678-DDC5353C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6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2221e2f7854406845ac60820df7ed7 xmlns="cefe93dd-05a6-408b-9c4b-8300e21d9c93">
      <Terms xmlns="http://schemas.microsoft.com/office/infopath/2007/PartnerControls"/>
    </p92221e2f7854406845ac60820df7ed7>
    <TaxCatchAll xmlns="cefe93dd-05a6-408b-9c4b-8300e21d9c93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ject Communications" ma:contentTypeID="0x010100ADC8C9B4438F49D88D7FB1BC47D5DB7C1000104E2B8BA3F044448EFCAE75B131E399" ma:contentTypeVersion="48" ma:contentTypeDescription="Project Communications" ma:contentTypeScope="" ma:versionID="f861c53e5a2067fcb2f116626525d2dc">
  <xsd:schema xmlns:xsd="http://www.w3.org/2001/XMLSchema" xmlns:xs="http://www.w3.org/2001/XMLSchema" xmlns:p="http://schemas.microsoft.com/office/2006/metadata/properties" xmlns:ns3="cefe93dd-05a6-408b-9c4b-8300e21d9c93" targetNamespace="http://schemas.microsoft.com/office/2006/metadata/properties" ma:root="true" ma:fieldsID="a75c519a015f0d368034f22e51f6d067" ns3:_="">
    <xsd:import namespace="cefe93dd-05a6-408b-9c4b-8300e21d9c93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p92221e2f7854406845ac60820df7ed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e93dd-05a6-408b-9c4b-8300e21d9c93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f2221b34-579a-4f72-9d21-306349d2bbeb}" ma:internalName="TaxCatchAll" ma:showField="CatchAllData" ma:web="cefe93dd-05a6-408b-9c4b-8300e21d9c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92221e2f7854406845ac60820df7ed7" ma:index="5" nillable="true" ma:taxonomy="true" ma:internalName="p92221e2f7854406845ac60820df7ed7" ma:taxonomyFieldName="ProjectDocumentType" ma:displayName="Project Document Type" ma:fieldId="{992221e2-f785-4406-845a-c60820df7ed7}" ma:sspId="28f09d94-fb0a-4d62-82b4-92c7f60c03ad" ma:termSetId="d8a5acf7-091c-4877-b363-b3708ae070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28f09d94-fb0a-4d62-82b4-92c7f60c03ad" ContentTypeId="0x010100ADC8C9B4438F49D88D7FB1BC47D5DB7C10" PreviousValue="false"/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PolicyDirtyBag xmlns="microsoft.office.server.policy.changes">
  <Microsoft.Office.RecordsManagement.PolicyFeatures.Expiration op="Delete"/>
</PolicyDirtyBag>
</file>

<file path=customXml/itemProps1.xml><?xml version="1.0" encoding="utf-8"?>
<ds:datastoreItem xmlns:ds="http://schemas.openxmlformats.org/officeDocument/2006/customXml" ds:itemID="{04C4A9A3-0269-4EBF-A5E1-44F9768D2671}">
  <ds:schemaRefs>
    <ds:schemaRef ds:uri="http://www.w3.org/XML/1998/namespace"/>
    <ds:schemaRef ds:uri="http://purl.org/dc/terms/"/>
    <ds:schemaRef ds:uri="cefe93dd-05a6-408b-9c4b-8300e21d9c9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287D1B-DBC2-46F5-A90B-3D901399C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fe93dd-05a6-408b-9c4b-8300e21d9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3B11F2-9C68-4070-B3C5-D05ED0AC77E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C8D2C3F-A330-4633-A849-E878D0195D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E3D16EF-6163-4A27-911C-5C1759FE5857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F47B4320-1A75-457E-B6F0-B55F0BA5633B}">
  <ds:schemaRefs>
    <ds:schemaRef ds:uri="microsoft.office.server.policy.chang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12889</TotalTime>
  <Words>449</Words>
  <Application>Microsoft Office PowerPoint</Application>
  <PresentationFormat>Affichage à l'écran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Trebuchet MS</vt:lpstr>
      <vt:lpstr>Wingdings</vt:lpstr>
      <vt:lpstr>Wingdings 3</vt:lpstr>
      <vt:lpstr>Facet</vt:lpstr>
      <vt:lpstr>SESSION 13:  CALCUL DES INDICATEURS LOGISTIQUES CLÉS</vt:lpstr>
      <vt:lpstr>Objectifs de la session</vt:lpstr>
      <vt:lpstr>Nombre de jour de rupture de stocks</vt:lpstr>
      <vt:lpstr>Taux de rupture de stocks</vt:lpstr>
      <vt:lpstr>TAUX DE PERTES PAR PEREMPTION</vt:lpstr>
      <vt:lpstr>TAUX DE PERTES (AUTRES)</vt:lpstr>
      <vt:lpstr>TAUX DE STOCKAGE APPROPRIÉ</vt:lpstr>
      <vt:lpstr>PROMPTITUDE DES RAPPORTS LOGISTIQUES</vt:lpstr>
      <vt:lpstr>COMPLETUDE DES RAPPORTS LOGISTIQUES</vt:lpstr>
      <vt:lpstr>EXERCICE</vt:lpstr>
      <vt:lpstr>Présentation PowerPoint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User</cp:lastModifiedBy>
  <cp:revision>381</cp:revision>
  <dcterms:created xsi:type="dcterms:W3CDTF">2016-05-03T20:02:08Z</dcterms:created>
  <dcterms:modified xsi:type="dcterms:W3CDTF">2022-02-05T23:19:45Z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0x010100ADC8C9B4438F49D88D7FB1BC47D5DB7C1000104E2B8BA3F044448EFCAE75B131E399</vt:lpwstr>
  </property>
  <property fmtid="{D5CDD505-2E9C-101B-9397-08002B2CF9AE}" pid="3" name="ProjectDocumentType">
    <vt:lpwstr/>
  </property>
</Properties>
</file>