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7" r:id="rId3"/>
    <p:sldId id="269" r:id="rId4"/>
    <p:sldId id="273" r:id="rId5"/>
    <p:sldId id="271" r:id="rId6"/>
    <p:sldId id="258" r:id="rId7"/>
    <p:sldId id="261" r:id="rId8"/>
    <p:sldId id="262" r:id="rId9"/>
    <p:sldId id="264" r:id="rId10"/>
    <p:sldId id="277" r:id="rId11"/>
    <p:sldId id="276" r:id="rId12"/>
    <p:sldId id="275" r:id="rId13"/>
    <p:sldId id="279" r:id="rId14"/>
    <p:sldId id="278" r:id="rId15"/>
    <p:sldId id="265"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9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565AED-B5E4-4BA8-A98D-E3DEA811543F}" type="doc">
      <dgm:prSet loTypeId="urn:microsoft.com/office/officeart/2005/8/layout/pyramid2" loCatId="list" qsTypeId="urn:microsoft.com/office/officeart/2005/8/quickstyle/simple1" qsCatId="simple" csTypeId="urn:microsoft.com/office/officeart/2005/8/colors/colorful5" csCatId="colorful" phldr="1"/>
      <dgm:spPr/>
      <dgm:t>
        <a:bodyPr/>
        <a:lstStyle/>
        <a:p>
          <a:endParaRPr lang="fr-FR"/>
        </a:p>
      </dgm:t>
    </dgm:pt>
    <dgm:pt modelId="{5054196A-98E5-44FC-A338-2ED9534745B6}">
      <dgm:prSet phldrT="[Texte]" custT="1"/>
      <dgm:spPr/>
      <dgm:t>
        <a:bodyPr/>
        <a:lstStyle/>
        <a:p>
          <a:pPr algn="ctr"/>
          <a:r>
            <a:rPr lang="fr-FR" sz="1600" b="1" dirty="0" smtClean="0"/>
            <a:t>Niveau macro</a:t>
          </a:r>
        </a:p>
        <a:p>
          <a:pPr algn="l"/>
          <a:r>
            <a:rPr lang="fr-FR" sz="1400" dirty="0" smtClean="0"/>
            <a:t>*</a:t>
          </a:r>
          <a:r>
            <a:rPr lang="fr-FR" sz="1400" dirty="0" err="1" smtClean="0"/>
            <a:t>mainstreaming</a:t>
          </a:r>
          <a:r>
            <a:rPr lang="fr-FR" sz="1400" dirty="0" smtClean="0"/>
            <a:t> du genre, articulation et transcription des engagements internationaux.  </a:t>
          </a:r>
          <a:r>
            <a:rPr lang="fr-FR" sz="1400" dirty="0" err="1" smtClean="0"/>
            <a:t>PAPékin</a:t>
          </a:r>
          <a:r>
            <a:rPr lang="fr-FR" sz="1400" dirty="0" smtClean="0"/>
            <a:t>, CEDEF, OMD, </a:t>
          </a:r>
          <a:r>
            <a:rPr lang="fr-FR" sz="1400" dirty="0" err="1" smtClean="0"/>
            <a:t>ODD..dans</a:t>
          </a:r>
          <a:r>
            <a:rPr lang="fr-FR" sz="1400" dirty="0" smtClean="0"/>
            <a:t> les plans nationaux et politiques sectorielles</a:t>
          </a:r>
        </a:p>
        <a:p>
          <a:pPr algn="l"/>
          <a:r>
            <a:rPr lang="fr-FR" sz="1400" dirty="0" smtClean="0"/>
            <a:t>*législations nationales pour l’égalité H/F, système juridique, …  </a:t>
          </a:r>
          <a:endParaRPr lang="en-US" sz="1400" dirty="0"/>
        </a:p>
      </dgm:t>
    </dgm:pt>
    <dgm:pt modelId="{1E4EC104-CEDD-4341-9425-3252FEB2737E}" type="parTrans" cxnId="{CE28EFA7-D70A-493D-A2FB-90BD2B8F19C6}">
      <dgm:prSet/>
      <dgm:spPr/>
      <dgm:t>
        <a:bodyPr/>
        <a:lstStyle/>
        <a:p>
          <a:endParaRPr lang="en-US"/>
        </a:p>
      </dgm:t>
    </dgm:pt>
    <dgm:pt modelId="{070B34FA-912A-454D-A9E4-A60293F8CB96}" type="sibTrans" cxnId="{CE28EFA7-D70A-493D-A2FB-90BD2B8F19C6}">
      <dgm:prSet/>
      <dgm:spPr/>
      <dgm:t>
        <a:bodyPr/>
        <a:lstStyle/>
        <a:p>
          <a:endParaRPr lang="en-US"/>
        </a:p>
      </dgm:t>
    </dgm:pt>
    <dgm:pt modelId="{B4D05DB7-514B-47D3-B443-3BB60F471B51}">
      <dgm:prSet phldrT="[Texte]" custT="1"/>
      <dgm:spPr/>
      <dgm:t>
        <a:bodyPr/>
        <a:lstStyle/>
        <a:p>
          <a:pPr algn="ctr"/>
          <a:r>
            <a:rPr lang="fr-FR" sz="1600" b="1" dirty="0" smtClean="0"/>
            <a:t>Niveau méso/intermédiaire</a:t>
          </a:r>
        </a:p>
        <a:p>
          <a:pPr algn="l"/>
          <a:r>
            <a:rPr lang="fr-FR" sz="1400" dirty="0" smtClean="0"/>
            <a:t>*égalité H/F dans les institutions, entreprises, structures économiques et sociales , marché du travail, économie informelle</a:t>
          </a:r>
        </a:p>
        <a:p>
          <a:pPr algn="l"/>
          <a:r>
            <a:rPr lang="fr-FR" sz="1400" dirty="0" smtClean="0"/>
            <a:t>*mécanismes nationaux de promotion de l’égalité</a:t>
          </a:r>
          <a:endParaRPr lang="en-US" sz="1400" dirty="0"/>
        </a:p>
      </dgm:t>
    </dgm:pt>
    <dgm:pt modelId="{5CC0C54F-89AC-45A7-827D-3DB23199B03C}" type="parTrans" cxnId="{AAFA0ACC-0C2A-4519-983D-CE7481A9BC08}">
      <dgm:prSet/>
      <dgm:spPr/>
      <dgm:t>
        <a:bodyPr/>
        <a:lstStyle/>
        <a:p>
          <a:endParaRPr lang="en-US"/>
        </a:p>
      </dgm:t>
    </dgm:pt>
    <dgm:pt modelId="{7937307C-4FA0-4E37-9E7E-ADE5B49D1D8E}" type="sibTrans" cxnId="{AAFA0ACC-0C2A-4519-983D-CE7481A9BC08}">
      <dgm:prSet/>
      <dgm:spPr/>
      <dgm:t>
        <a:bodyPr/>
        <a:lstStyle/>
        <a:p>
          <a:endParaRPr lang="en-US"/>
        </a:p>
      </dgm:t>
    </dgm:pt>
    <dgm:pt modelId="{97FA4EDC-7A60-4CF6-B2F5-F1A5C027D291}">
      <dgm:prSet phldrT="[Texte]" custT="1"/>
      <dgm:spPr/>
      <dgm:t>
        <a:bodyPr/>
        <a:lstStyle/>
        <a:p>
          <a:pPr algn="ctr"/>
          <a:r>
            <a:rPr lang="fr-FR" sz="1600" b="1" dirty="0" smtClean="0"/>
            <a:t>Niveau micro</a:t>
          </a:r>
        </a:p>
        <a:p>
          <a:pPr algn="l"/>
          <a:r>
            <a:rPr lang="fr-FR" sz="1400" dirty="0" smtClean="0"/>
            <a:t>*rapports de genre au niveau des individus, de la famille, du groupe, de la communauté: accès et contrôle des ressources, …</a:t>
          </a:r>
        </a:p>
        <a:p>
          <a:pPr algn="l"/>
          <a:r>
            <a:rPr lang="fr-FR" sz="1400" dirty="0" smtClean="0"/>
            <a:t>*situation des associations de femmes, de défense des droits, …</a:t>
          </a:r>
          <a:endParaRPr lang="en-US" sz="1400" dirty="0"/>
        </a:p>
      </dgm:t>
    </dgm:pt>
    <dgm:pt modelId="{98EDD5A8-C5F5-4128-BC01-6E85060E3547}" type="parTrans" cxnId="{7124AD53-7BC8-445B-886D-3C4EFAE9BF96}">
      <dgm:prSet/>
      <dgm:spPr/>
      <dgm:t>
        <a:bodyPr/>
        <a:lstStyle/>
        <a:p>
          <a:endParaRPr lang="en-US"/>
        </a:p>
      </dgm:t>
    </dgm:pt>
    <dgm:pt modelId="{08A0862C-EA2D-470D-8578-0C512492800A}" type="sibTrans" cxnId="{7124AD53-7BC8-445B-886D-3C4EFAE9BF96}">
      <dgm:prSet/>
      <dgm:spPr/>
      <dgm:t>
        <a:bodyPr/>
        <a:lstStyle/>
        <a:p>
          <a:endParaRPr lang="en-US"/>
        </a:p>
      </dgm:t>
    </dgm:pt>
    <dgm:pt modelId="{38996A2B-C716-42E8-821B-C5C93C411DF0}" type="pres">
      <dgm:prSet presAssocID="{37565AED-B5E4-4BA8-A98D-E3DEA811543F}" presName="compositeShape" presStyleCnt="0">
        <dgm:presLayoutVars>
          <dgm:dir/>
          <dgm:resizeHandles/>
        </dgm:presLayoutVars>
      </dgm:prSet>
      <dgm:spPr/>
      <dgm:t>
        <a:bodyPr/>
        <a:lstStyle/>
        <a:p>
          <a:endParaRPr lang="fr-FR"/>
        </a:p>
      </dgm:t>
    </dgm:pt>
    <dgm:pt modelId="{774AC52D-C194-4962-BEC0-C48407FFC147}" type="pres">
      <dgm:prSet presAssocID="{37565AED-B5E4-4BA8-A98D-E3DEA811543F}" presName="pyramid" presStyleLbl="node1" presStyleIdx="0" presStyleCnt="1" custLinFactNeighborX="-5111"/>
      <dgm:spPr/>
    </dgm:pt>
    <dgm:pt modelId="{33F05222-33D8-42BC-9D89-4D28956848E8}" type="pres">
      <dgm:prSet presAssocID="{37565AED-B5E4-4BA8-A98D-E3DEA811543F}" presName="theList" presStyleCnt="0"/>
      <dgm:spPr/>
    </dgm:pt>
    <dgm:pt modelId="{30AA8444-4614-4BA6-991F-42037602AE2F}" type="pres">
      <dgm:prSet presAssocID="{5054196A-98E5-44FC-A338-2ED9534745B6}" presName="aNode" presStyleLbl="fgAcc1" presStyleIdx="0" presStyleCnt="3" custScaleX="223096" custScaleY="136743" custLinFactNeighborX="22905" custLinFactNeighborY="-10632">
        <dgm:presLayoutVars>
          <dgm:bulletEnabled val="1"/>
        </dgm:presLayoutVars>
      </dgm:prSet>
      <dgm:spPr/>
      <dgm:t>
        <a:bodyPr/>
        <a:lstStyle/>
        <a:p>
          <a:endParaRPr lang="en-US"/>
        </a:p>
      </dgm:t>
    </dgm:pt>
    <dgm:pt modelId="{87EC16BE-38A8-4329-A178-C69AFA6338CB}" type="pres">
      <dgm:prSet presAssocID="{5054196A-98E5-44FC-A338-2ED9534745B6}" presName="aSpace" presStyleCnt="0"/>
      <dgm:spPr/>
    </dgm:pt>
    <dgm:pt modelId="{6B0ECAD1-B409-4CB9-BF61-BC34EC234A60}" type="pres">
      <dgm:prSet presAssocID="{B4D05DB7-514B-47D3-B443-3BB60F471B51}" presName="aNode" presStyleLbl="fgAcc1" presStyleIdx="1" presStyleCnt="3" custScaleX="224842" custLinFactNeighborX="21335" custLinFactNeighborY="18260">
        <dgm:presLayoutVars>
          <dgm:bulletEnabled val="1"/>
        </dgm:presLayoutVars>
      </dgm:prSet>
      <dgm:spPr/>
      <dgm:t>
        <a:bodyPr/>
        <a:lstStyle/>
        <a:p>
          <a:endParaRPr lang="en-US"/>
        </a:p>
      </dgm:t>
    </dgm:pt>
    <dgm:pt modelId="{54BA3E01-D7AC-4375-9632-EE16F302DD92}" type="pres">
      <dgm:prSet presAssocID="{B4D05DB7-514B-47D3-B443-3BB60F471B51}" presName="aSpace" presStyleCnt="0"/>
      <dgm:spPr/>
    </dgm:pt>
    <dgm:pt modelId="{474B102F-7CB7-48CD-8A75-D24F542627C3}" type="pres">
      <dgm:prSet presAssocID="{97FA4EDC-7A60-4CF6-B2F5-F1A5C027D291}" presName="aNode" presStyleLbl="fgAcc1" presStyleIdx="2" presStyleCnt="3" custScaleX="227987" custLinFactY="11704" custLinFactNeighborX="22556" custLinFactNeighborY="100000">
        <dgm:presLayoutVars>
          <dgm:bulletEnabled val="1"/>
        </dgm:presLayoutVars>
      </dgm:prSet>
      <dgm:spPr/>
      <dgm:t>
        <a:bodyPr/>
        <a:lstStyle/>
        <a:p>
          <a:endParaRPr lang="en-US"/>
        </a:p>
      </dgm:t>
    </dgm:pt>
    <dgm:pt modelId="{AF288960-4410-454F-8078-3E2E1CB64C56}" type="pres">
      <dgm:prSet presAssocID="{97FA4EDC-7A60-4CF6-B2F5-F1A5C027D291}" presName="aSpace" presStyleCnt="0"/>
      <dgm:spPr/>
    </dgm:pt>
  </dgm:ptLst>
  <dgm:cxnLst>
    <dgm:cxn modelId="{7124AD53-7BC8-445B-886D-3C4EFAE9BF96}" srcId="{37565AED-B5E4-4BA8-A98D-E3DEA811543F}" destId="{97FA4EDC-7A60-4CF6-B2F5-F1A5C027D291}" srcOrd="2" destOrd="0" parTransId="{98EDD5A8-C5F5-4128-BC01-6E85060E3547}" sibTransId="{08A0862C-EA2D-470D-8578-0C512492800A}"/>
    <dgm:cxn modelId="{71A5A956-28A4-41EB-8764-0A611C00D637}" type="presOf" srcId="{37565AED-B5E4-4BA8-A98D-E3DEA811543F}" destId="{38996A2B-C716-42E8-821B-C5C93C411DF0}" srcOrd="0" destOrd="0" presId="urn:microsoft.com/office/officeart/2005/8/layout/pyramid2"/>
    <dgm:cxn modelId="{AAFA0ACC-0C2A-4519-983D-CE7481A9BC08}" srcId="{37565AED-B5E4-4BA8-A98D-E3DEA811543F}" destId="{B4D05DB7-514B-47D3-B443-3BB60F471B51}" srcOrd="1" destOrd="0" parTransId="{5CC0C54F-89AC-45A7-827D-3DB23199B03C}" sibTransId="{7937307C-4FA0-4E37-9E7E-ADE5B49D1D8E}"/>
    <dgm:cxn modelId="{CE28EFA7-D70A-493D-A2FB-90BD2B8F19C6}" srcId="{37565AED-B5E4-4BA8-A98D-E3DEA811543F}" destId="{5054196A-98E5-44FC-A338-2ED9534745B6}" srcOrd="0" destOrd="0" parTransId="{1E4EC104-CEDD-4341-9425-3252FEB2737E}" sibTransId="{070B34FA-912A-454D-A9E4-A60293F8CB96}"/>
    <dgm:cxn modelId="{B9FAACC2-8E03-4892-A069-D25019356BFC}" type="presOf" srcId="{97FA4EDC-7A60-4CF6-B2F5-F1A5C027D291}" destId="{474B102F-7CB7-48CD-8A75-D24F542627C3}" srcOrd="0" destOrd="0" presId="urn:microsoft.com/office/officeart/2005/8/layout/pyramid2"/>
    <dgm:cxn modelId="{080183C5-A24C-41D6-9269-1B8D627E8B94}" type="presOf" srcId="{B4D05DB7-514B-47D3-B443-3BB60F471B51}" destId="{6B0ECAD1-B409-4CB9-BF61-BC34EC234A60}" srcOrd="0" destOrd="0" presId="urn:microsoft.com/office/officeart/2005/8/layout/pyramid2"/>
    <dgm:cxn modelId="{5D0E5315-6B28-4DDA-885B-D02B9F0631B0}" type="presOf" srcId="{5054196A-98E5-44FC-A338-2ED9534745B6}" destId="{30AA8444-4614-4BA6-991F-42037602AE2F}" srcOrd="0" destOrd="0" presId="urn:microsoft.com/office/officeart/2005/8/layout/pyramid2"/>
    <dgm:cxn modelId="{443F1281-A1A9-4557-B00B-E0D035A29E2A}" type="presParOf" srcId="{38996A2B-C716-42E8-821B-C5C93C411DF0}" destId="{774AC52D-C194-4962-BEC0-C48407FFC147}" srcOrd="0" destOrd="0" presId="urn:microsoft.com/office/officeart/2005/8/layout/pyramid2"/>
    <dgm:cxn modelId="{1EE6DB50-35DB-4B19-B279-2DA78F3DF768}" type="presParOf" srcId="{38996A2B-C716-42E8-821B-C5C93C411DF0}" destId="{33F05222-33D8-42BC-9D89-4D28956848E8}" srcOrd="1" destOrd="0" presId="urn:microsoft.com/office/officeart/2005/8/layout/pyramid2"/>
    <dgm:cxn modelId="{96D9CAB3-CD3C-48F7-BA6D-347C8D228F28}" type="presParOf" srcId="{33F05222-33D8-42BC-9D89-4D28956848E8}" destId="{30AA8444-4614-4BA6-991F-42037602AE2F}" srcOrd="0" destOrd="0" presId="urn:microsoft.com/office/officeart/2005/8/layout/pyramid2"/>
    <dgm:cxn modelId="{CF51D32C-5D74-457C-9BFF-3418C838FB34}" type="presParOf" srcId="{33F05222-33D8-42BC-9D89-4D28956848E8}" destId="{87EC16BE-38A8-4329-A178-C69AFA6338CB}" srcOrd="1" destOrd="0" presId="urn:microsoft.com/office/officeart/2005/8/layout/pyramid2"/>
    <dgm:cxn modelId="{3BF2CCFB-71A7-4D3E-9D04-2B7E226C82B3}" type="presParOf" srcId="{33F05222-33D8-42BC-9D89-4D28956848E8}" destId="{6B0ECAD1-B409-4CB9-BF61-BC34EC234A60}" srcOrd="2" destOrd="0" presId="urn:microsoft.com/office/officeart/2005/8/layout/pyramid2"/>
    <dgm:cxn modelId="{5D2341B8-14D4-4AF4-932E-5FD108008B76}" type="presParOf" srcId="{33F05222-33D8-42BC-9D89-4D28956848E8}" destId="{54BA3E01-D7AC-4375-9632-EE16F302DD92}" srcOrd="3" destOrd="0" presId="urn:microsoft.com/office/officeart/2005/8/layout/pyramid2"/>
    <dgm:cxn modelId="{649C6103-EF67-41EE-9A24-47A5A38FC88D}" type="presParOf" srcId="{33F05222-33D8-42BC-9D89-4D28956848E8}" destId="{474B102F-7CB7-48CD-8A75-D24F542627C3}" srcOrd="4" destOrd="0" presId="urn:microsoft.com/office/officeart/2005/8/layout/pyramid2"/>
    <dgm:cxn modelId="{BDE29B82-B1FD-4C9D-92C4-6F8A9A9B5816}" type="presParOf" srcId="{33F05222-33D8-42BC-9D89-4D28956848E8}" destId="{AF288960-4410-454F-8078-3E2E1CB64C5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AC52D-C194-4962-BEC0-C48407FFC147}">
      <dsp:nvSpPr>
        <dsp:cNvPr id="0" name=""/>
        <dsp:cNvSpPr/>
      </dsp:nvSpPr>
      <dsp:spPr>
        <a:xfrm>
          <a:off x="442584" y="0"/>
          <a:ext cx="4525963" cy="4525963"/>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AA8444-4614-4BA6-991F-42037602AE2F}">
      <dsp:nvSpPr>
        <dsp:cNvPr id="0" name=""/>
        <dsp:cNvSpPr/>
      </dsp:nvSpPr>
      <dsp:spPr>
        <a:xfrm>
          <a:off x="1800058" y="440531"/>
          <a:ext cx="6563207" cy="1322401"/>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t>Niveau macro</a:t>
          </a:r>
        </a:p>
        <a:p>
          <a:pPr lvl="0" algn="l" defTabSz="711200">
            <a:lnSpc>
              <a:spcPct val="90000"/>
            </a:lnSpc>
            <a:spcBef>
              <a:spcPct val="0"/>
            </a:spcBef>
            <a:spcAft>
              <a:spcPct val="35000"/>
            </a:spcAft>
          </a:pPr>
          <a:r>
            <a:rPr lang="fr-FR" sz="1400" kern="1200" dirty="0" smtClean="0"/>
            <a:t>*</a:t>
          </a:r>
          <a:r>
            <a:rPr lang="fr-FR" sz="1400" kern="1200" dirty="0" err="1" smtClean="0"/>
            <a:t>mainstreaming</a:t>
          </a:r>
          <a:r>
            <a:rPr lang="fr-FR" sz="1400" kern="1200" dirty="0" smtClean="0"/>
            <a:t> du genre, articulation et transcription des engagements internationaux.  </a:t>
          </a:r>
          <a:r>
            <a:rPr lang="fr-FR" sz="1400" kern="1200" dirty="0" err="1" smtClean="0"/>
            <a:t>PAPékin</a:t>
          </a:r>
          <a:r>
            <a:rPr lang="fr-FR" sz="1400" kern="1200" dirty="0" smtClean="0"/>
            <a:t>, CEDEF, OMD, </a:t>
          </a:r>
          <a:r>
            <a:rPr lang="fr-FR" sz="1400" kern="1200" dirty="0" err="1" smtClean="0"/>
            <a:t>ODD..dans</a:t>
          </a:r>
          <a:r>
            <a:rPr lang="fr-FR" sz="1400" kern="1200" dirty="0" smtClean="0"/>
            <a:t> les plans nationaux et politiques sectorielles</a:t>
          </a:r>
        </a:p>
        <a:p>
          <a:pPr lvl="0" algn="l" defTabSz="711200">
            <a:lnSpc>
              <a:spcPct val="90000"/>
            </a:lnSpc>
            <a:spcBef>
              <a:spcPct val="0"/>
            </a:spcBef>
            <a:spcAft>
              <a:spcPct val="35000"/>
            </a:spcAft>
          </a:pPr>
          <a:r>
            <a:rPr lang="fr-FR" sz="1400" kern="1200" dirty="0" smtClean="0"/>
            <a:t>*législations nationales pour l’égalité H/F, système juridique, …  </a:t>
          </a:r>
          <a:endParaRPr lang="en-US" sz="1400" kern="1200" dirty="0"/>
        </a:p>
      </dsp:txBody>
      <dsp:txXfrm>
        <a:off x="1864612" y="505085"/>
        <a:ext cx="6434099" cy="1193293"/>
      </dsp:txXfrm>
    </dsp:sp>
    <dsp:sp modelId="{6B0ECAD1-B409-4CB9-BF61-BC34EC234A60}">
      <dsp:nvSpPr>
        <dsp:cNvPr id="0" name=""/>
        <dsp:cNvSpPr/>
      </dsp:nvSpPr>
      <dsp:spPr>
        <a:xfrm>
          <a:off x="1728188" y="1918742"/>
          <a:ext cx="6614572" cy="967071"/>
        </a:xfrm>
        <a:prstGeom prst="round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t>Niveau méso/intermédiaire</a:t>
          </a:r>
        </a:p>
        <a:p>
          <a:pPr lvl="0" algn="l" defTabSz="711200">
            <a:lnSpc>
              <a:spcPct val="90000"/>
            </a:lnSpc>
            <a:spcBef>
              <a:spcPct val="0"/>
            </a:spcBef>
            <a:spcAft>
              <a:spcPct val="35000"/>
            </a:spcAft>
          </a:pPr>
          <a:r>
            <a:rPr lang="fr-FR" sz="1400" kern="1200" dirty="0" smtClean="0"/>
            <a:t>*égalité H/F dans les institutions, entreprises, structures économiques et sociales , marché du travail, économie informelle</a:t>
          </a:r>
        </a:p>
        <a:p>
          <a:pPr lvl="0" algn="l" defTabSz="711200">
            <a:lnSpc>
              <a:spcPct val="90000"/>
            </a:lnSpc>
            <a:spcBef>
              <a:spcPct val="0"/>
            </a:spcBef>
            <a:spcAft>
              <a:spcPct val="35000"/>
            </a:spcAft>
          </a:pPr>
          <a:r>
            <a:rPr lang="fr-FR" sz="1400" kern="1200" dirty="0" smtClean="0"/>
            <a:t>*mécanismes nationaux de promotion de l’égalité</a:t>
          </a:r>
          <a:endParaRPr lang="en-US" sz="1400" kern="1200" dirty="0"/>
        </a:p>
      </dsp:txBody>
      <dsp:txXfrm>
        <a:off x="1775397" y="1965951"/>
        <a:ext cx="6520154" cy="872653"/>
      </dsp:txXfrm>
    </dsp:sp>
    <dsp:sp modelId="{474B102F-7CB7-48CD-8A75-D24F542627C3}">
      <dsp:nvSpPr>
        <dsp:cNvPr id="0" name=""/>
        <dsp:cNvSpPr/>
      </dsp:nvSpPr>
      <dsp:spPr>
        <a:xfrm>
          <a:off x="1717848" y="3218694"/>
          <a:ext cx="6707094" cy="967071"/>
        </a:xfrm>
        <a:prstGeom prst="round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t>Niveau micro</a:t>
          </a:r>
        </a:p>
        <a:p>
          <a:pPr lvl="0" algn="l" defTabSz="711200">
            <a:lnSpc>
              <a:spcPct val="90000"/>
            </a:lnSpc>
            <a:spcBef>
              <a:spcPct val="0"/>
            </a:spcBef>
            <a:spcAft>
              <a:spcPct val="35000"/>
            </a:spcAft>
          </a:pPr>
          <a:r>
            <a:rPr lang="fr-FR" sz="1400" kern="1200" dirty="0" smtClean="0"/>
            <a:t>*rapports de genre au niveau des individus, de la famille, du groupe, de la communauté: accès et contrôle des ressources, …</a:t>
          </a:r>
        </a:p>
        <a:p>
          <a:pPr lvl="0" algn="l" defTabSz="711200">
            <a:lnSpc>
              <a:spcPct val="90000"/>
            </a:lnSpc>
            <a:spcBef>
              <a:spcPct val="0"/>
            </a:spcBef>
            <a:spcAft>
              <a:spcPct val="35000"/>
            </a:spcAft>
          </a:pPr>
          <a:r>
            <a:rPr lang="fr-FR" sz="1400" kern="1200" dirty="0" smtClean="0"/>
            <a:t>*situation des associations de femmes, de défense des droits, …</a:t>
          </a:r>
          <a:endParaRPr lang="en-US" sz="1400" kern="1200" dirty="0"/>
        </a:p>
      </dsp:txBody>
      <dsp:txXfrm>
        <a:off x="1765057" y="3265903"/>
        <a:ext cx="6612676" cy="87265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510F7-AB56-478C-A6F9-66F42CEE8339}" type="datetimeFigureOut">
              <a:rPr lang="fr-FR" smtClean="0"/>
              <a:t>08/01/2021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6A41F-A717-4904-B7BA-123CF9441B26}" type="slidenum">
              <a:rPr lang="fr-FR" smtClean="0"/>
              <a:t>‹N°›</a:t>
            </a:fld>
            <a:endParaRPr lang="fr-FR"/>
          </a:p>
        </p:txBody>
      </p:sp>
    </p:spTree>
    <p:extLst>
      <p:ext uri="{BB962C8B-B14F-4D97-AF65-F5344CB8AC3E}">
        <p14:creationId xmlns:p14="http://schemas.microsoft.com/office/powerpoint/2010/main" val="102497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lnSpc>
                <a:spcPct val="80000"/>
              </a:lnSpc>
              <a:defRPr/>
            </a:pPr>
            <a:r>
              <a:rPr lang="fr-FR" sz="1200" dirty="0" smtClean="0"/>
              <a:t>Interpeller et croiser femmes et hommes (mixte, non mixte ??)</a:t>
            </a:r>
          </a:p>
          <a:p>
            <a:pPr marL="0" marR="0" indent="0" algn="l" defTabSz="914400" rtl="0" eaLnBrk="1" fontAlgn="auto" latinLnBrk="0" hangingPunct="1">
              <a:lnSpc>
                <a:spcPct val="80000"/>
              </a:lnSpc>
              <a:spcBef>
                <a:spcPts val="0"/>
              </a:spcBef>
              <a:spcAft>
                <a:spcPts val="0"/>
              </a:spcAft>
              <a:buClrTx/>
              <a:buSzTx/>
              <a:buFontTx/>
              <a:buNone/>
              <a:tabLst/>
              <a:defRPr/>
            </a:pPr>
            <a:r>
              <a:rPr lang="fr-FR" sz="1200" dirty="0" smtClean="0"/>
              <a:t>Interroger les réponses -&gt; vers les causes profondes  </a:t>
            </a:r>
            <a:r>
              <a:rPr lang="fr-FR" sz="1200" b="1" kern="1200" dirty="0" smtClean="0">
                <a:solidFill>
                  <a:schemeClr val="tx1"/>
                </a:solidFill>
                <a:effectLst/>
                <a:latin typeface="+mn-lt"/>
                <a:ea typeface="+mn-ea"/>
                <a:cs typeface="+mn-cs"/>
              </a:rPr>
              <a:t>Sous tendues par le pourquoi? </a:t>
            </a:r>
            <a:endParaRPr lang="fr-FR" sz="1200" dirty="0" smtClean="0"/>
          </a:p>
          <a:p>
            <a:pPr eaLnBrk="1" hangingPunct="1">
              <a:lnSpc>
                <a:spcPct val="80000"/>
              </a:lnSpc>
              <a:defRPr/>
            </a:pPr>
            <a:r>
              <a:rPr lang="fr-FR" sz="1200" dirty="0" smtClean="0"/>
              <a:t>Mesurer évolutions (positives ou non) dans le temps et l</a:t>
            </a:r>
            <a:r>
              <a:rPr lang="fr-FR" altLang="fr-FR" sz="1200" dirty="0" smtClean="0"/>
              <a:t>’</a:t>
            </a:r>
            <a:r>
              <a:rPr lang="fr-FR" sz="1200" dirty="0" smtClean="0"/>
              <a:t>espace</a:t>
            </a:r>
          </a:p>
          <a:p>
            <a:endParaRPr lang="fr-FR" dirty="0"/>
          </a:p>
        </p:txBody>
      </p:sp>
      <p:sp>
        <p:nvSpPr>
          <p:cNvPr id="4" name="Espace réservé du numéro de diapositive 3"/>
          <p:cNvSpPr>
            <a:spLocks noGrp="1"/>
          </p:cNvSpPr>
          <p:nvPr>
            <p:ph type="sldNum" sz="quarter" idx="10"/>
          </p:nvPr>
        </p:nvSpPr>
        <p:spPr/>
        <p:txBody>
          <a:bodyPr/>
          <a:lstStyle/>
          <a:p>
            <a:fld id="{2D96EC84-04FC-4F3E-9F22-9B21DC908413}" type="slidenum">
              <a:rPr lang="fr-FR" smtClean="0"/>
              <a:t>2</a:t>
            </a:fld>
            <a:endParaRPr lang="fr-FR"/>
          </a:p>
        </p:txBody>
      </p:sp>
    </p:spTree>
    <p:extLst>
      <p:ext uri="{BB962C8B-B14F-4D97-AF65-F5344CB8AC3E}">
        <p14:creationId xmlns:p14="http://schemas.microsoft.com/office/powerpoint/2010/main" val="216974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7B6A41F-A717-4904-B7BA-123CF9441B26}" type="slidenum">
              <a:rPr lang="fr-FR" smtClean="0"/>
              <a:t>12</a:t>
            </a:fld>
            <a:endParaRPr lang="fr-FR"/>
          </a:p>
        </p:txBody>
      </p:sp>
    </p:spTree>
    <p:extLst>
      <p:ext uri="{BB962C8B-B14F-4D97-AF65-F5344CB8AC3E}">
        <p14:creationId xmlns:p14="http://schemas.microsoft.com/office/powerpoint/2010/main" val="1616959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1637291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929051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3892535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2307321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909647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4DB3128-4CCC-4805-997C-486A5FC645DE}" type="datetimeFigureOut">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321167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4DB3128-4CCC-4805-997C-486A5FC645DE}" type="datetimeFigureOut">
              <a:rPr lang="fr-FR" smtClean="0"/>
              <a:t>08/01/2021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2347654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4DB3128-4CCC-4805-997C-486A5FC645DE}" type="datetimeFigureOut">
              <a:rPr lang="fr-FR" smtClean="0"/>
              <a:t>08/01/2021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190213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DB3128-4CCC-4805-997C-486A5FC645DE}" type="datetimeFigureOut">
              <a:rPr lang="fr-FR" smtClean="0"/>
              <a:t>08/01/2021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122972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DB3128-4CCC-4805-997C-486A5FC645DE}" type="datetimeFigureOut">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186467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DB3128-4CCC-4805-997C-486A5FC645DE}" type="datetimeFigureOut">
              <a:rPr lang="fr-FR" smtClean="0"/>
              <a:t>08/01/2021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077C4D-7CDE-48D2-B9E8-2AFE590773CA}" type="slidenum">
              <a:rPr lang="fr-FR" smtClean="0"/>
              <a:t>‹N°›</a:t>
            </a:fld>
            <a:endParaRPr lang="fr-FR"/>
          </a:p>
        </p:txBody>
      </p:sp>
    </p:spTree>
    <p:extLst>
      <p:ext uri="{BB962C8B-B14F-4D97-AF65-F5344CB8AC3E}">
        <p14:creationId xmlns:p14="http://schemas.microsoft.com/office/powerpoint/2010/main" val="133201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B3128-4CCC-4805-997C-486A5FC645DE}" type="datetimeFigureOut">
              <a:rPr lang="fr-FR" smtClean="0"/>
              <a:t>08/01/2021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77C4D-7CDE-48D2-B9E8-2AFE590773CA}" type="slidenum">
              <a:rPr lang="fr-FR" smtClean="0"/>
              <a:t>‹N°›</a:t>
            </a:fld>
            <a:endParaRPr lang="fr-FR"/>
          </a:p>
        </p:txBody>
      </p:sp>
    </p:spTree>
    <p:extLst>
      <p:ext uri="{BB962C8B-B14F-4D97-AF65-F5344CB8AC3E}">
        <p14:creationId xmlns:p14="http://schemas.microsoft.com/office/powerpoint/2010/main" val="567390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DE QUELQUES PRECISIONS</a:t>
            </a:r>
            <a:endParaRPr lang="fr-FR" b="1" dirty="0"/>
          </a:p>
        </p:txBody>
      </p:sp>
      <p:sp>
        <p:nvSpPr>
          <p:cNvPr id="3" name="Sous-titre 2"/>
          <p:cNvSpPr>
            <a:spLocks noGrp="1"/>
          </p:cNvSpPr>
          <p:nvPr>
            <p:ph type="subTitle" idx="1"/>
          </p:nvPr>
        </p:nvSpPr>
        <p:spPr/>
        <p:txBody>
          <a:bodyPr>
            <a:normAutofit fontScale="92500" lnSpcReduction="20000"/>
          </a:bodyPr>
          <a:lstStyle/>
          <a:p>
            <a:r>
              <a:rPr lang="fr-FR" dirty="0" smtClean="0"/>
              <a:t>.</a:t>
            </a:r>
            <a:r>
              <a:rPr lang="fr-FR" dirty="0" smtClean="0">
                <a:latin typeface="Arial Black" pitchFamily="34" charset="0"/>
              </a:rPr>
              <a:t>Genre et processus des projets Synthèses Pour aider</a:t>
            </a:r>
          </a:p>
          <a:p>
            <a:endParaRPr lang="fr-FR" dirty="0" smtClean="0">
              <a:latin typeface="Arial Black" pitchFamily="34" charset="0"/>
            </a:endParaRPr>
          </a:p>
          <a:p>
            <a:r>
              <a:rPr lang="fr-FR" dirty="0" smtClean="0">
                <a:latin typeface="Arial Black" pitchFamily="34" charset="0"/>
              </a:rPr>
              <a:t>OUOBA Clémentine</a:t>
            </a:r>
            <a:endParaRPr lang="fr-FR" dirty="0">
              <a:latin typeface="Arial Black" pitchFamily="34" charset="0"/>
            </a:endParaRPr>
          </a:p>
          <a:p>
            <a:endParaRPr lang="fr-FR" dirty="0"/>
          </a:p>
        </p:txBody>
      </p:sp>
    </p:spTree>
    <p:extLst>
      <p:ext uri="{BB962C8B-B14F-4D97-AF65-F5344CB8AC3E}">
        <p14:creationId xmlns:p14="http://schemas.microsoft.com/office/powerpoint/2010/main" val="151030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sz="3600" b="1" i="1" dirty="0" smtClean="0"/>
              <a:t>Analysez le profil de votre organisation selon le genre à partir des quelques questions suivantes</a:t>
            </a:r>
            <a:r>
              <a:rPr lang="fr-FR" sz="4000" b="1" i="1" dirty="0" smtClean="0"/>
              <a:t> </a:t>
            </a:r>
            <a:r>
              <a:rPr lang="fr-FR" b="1" i="1"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457200" y="1600200"/>
            <a:ext cx="8229600" cy="4925144"/>
          </a:xfrm>
        </p:spPr>
        <p:txBody>
          <a:bodyPr>
            <a:noAutofit/>
          </a:bodyPr>
          <a:lstStyle/>
          <a:p>
            <a:pPr marL="0" lvl="0" indent="0">
              <a:buNone/>
            </a:pPr>
            <a:r>
              <a:rPr lang="fr-FR" sz="2400" b="1" dirty="0" smtClean="0"/>
              <a:t>Résumé de l’outil de Ellen </a:t>
            </a:r>
            <a:r>
              <a:rPr lang="fr-FR" sz="2400" b="1" dirty="0" err="1" smtClean="0"/>
              <a:t>Sprenge</a:t>
            </a:r>
            <a:r>
              <a:rPr lang="fr-FR" sz="2400" b="1" dirty="0" err="1"/>
              <a:t>r</a:t>
            </a:r>
            <a:endParaRPr lang="fr-FR" sz="2400" dirty="0" smtClean="0"/>
          </a:p>
          <a:p>
            <a:endParaRPr lang="fr-FR" sz="2400" dirty="0" smtClean="0"/>
          </a:p>
          <a:p>
            <a:pPr marL="0" indent="0">
              <a:buNone/>
            </a:pPr>
            <a:r>
              <a:rPr lang="fr-FR" sz="2400" b="1" dirty="0" smtClean="0"/>
              <a:t>Mission / mandat</a:t>
            </a:r>
            <a:endParaRPr lang="fr-FR" sz="2400" dirty="0" smtClean="0"/>
          </a:p>
          <a:p>
            <a:pPr marL="0" indent="0">
              <a:buNone/>
            </a:pPr>
            <a:endParaRPr lang="fr-FR" sz="2400" dirty="0" smtClean="0"/>
          </a:p>
          <a:p>
            <a:pPr lvl="0"/>
            <a:r>
              <a:rPr lang="fr-FR" sz="2400" dirty="0" smtClean="0"/>
              <a:t>Est-ce que votre organisation mène une politique nette, y compris une politique concernant le genre ? Si oui préciser comment.</a:t>
            </a:r>
          </a:p>
          <a:p>
            <a:pPr lvl="0"/>
            <a:r>
              <a:rPr lang="fr-FR" sz="2400" dirty="0" smtClean="0"/>
              <a:t>Est-ce que la politique concernant le genre dispose d’un plan d’action avec un calendrier (par exemple offrant l’occasion d’exécuter un suivi-évaluation) ?</a:t>
            </a:r>
          </a:p>
          <a:p>
            <a:pPr marL="0" indent="0">
              <a:buNone/>
            </a:pPr>
            <a:endParaRPr lang="fr-FR" sz="2400" dirty="0" smtClean="0"/>
          </a:p>
          <a:p>
            <a:pPr lvl="0"/>
            <a:r>
              <a:rPr lang="fr-FR" sz="2400" dirty="0" smtClean="0"/>
              <a:t>Est-ce que tout le monde se sent responsable de la politique en matière de genre ?</a:t>
            </a:r>
          </a:p>
          <a:p>
            <a:r>
              <a:rPr lang="fr-FR" sz="2400" dirty="0" smtClean="0"/>
              <a:t> </a:t>
            </a:r>
          </a:p>
          <a:p>
            <a:pPr lvl="0"/>
            <a:r>
              <a:rPr lang="fr-FR" sz="2400" dirty="0" smtClean="0"/>
              <a:t>Est-ce que les femmes dans l’organisation et parmi les bénéficiaires sont d’avis que l’organisation est sensible aux femmes ?</a:t>
            </a:r>
          </a:p>
          <a:p>
            <a:r>
              <a:rPr lang="fr-FR" sz="2400" dirty="0" smtClean="0"/>
              <a:t> </a:t>
            </a:r>
          </a:p>
          <a:p>
            <a:pPr lvl="0"/>
            <a:r>
              <a:rPr lang="fr-FR" sz="2400" dirty="0" smtClean="0"/>
              <a:t>Est-ce que votre organisation jouit d’une réputation d’intégrité et de compétence quant aux aspects de genre.</a:t>
            </a:r>
          </a:p>
          <a:p>
            <a:r>
              <a:rPr lang="fr-FR" sz="2400" dirty="0" smtClean="0"/>
              <a:t> </a:t>
            </a:r>
          </a:p>
          <a:p>
            <a:r>
              <a:rPr lang="fr-FR" sz="2400" dirty="0" smtClean="0"/>
              <a:t> </a:t>
            </a:r>
          </a:p>
          <a:p>
            <a:endParaRPr lang="fr-FR" sz="2400" dirty="0"/>
          </a:p>
          <a:p>
            <a:endParaRPr lang="fr-FR" sz="2400" dirty="0"/>
          </a:p>
        </p:txBody>
      </p:sp>
    </p:spTree>
    <p:extLst>
      <p:ext uri="{BB962C8B-B14F-4D97-AF65-F5344CB8AC3E}">
        <p14:creationId xmlns:p14="http://schemas.microsoft.com/office/powerpoint/2010/main" val="2193976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Structure organisationnelle</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457200" y="620688"/>
            <a:ext cx="8229600" cy="6120680"/>
          </a:xfrm>
        </p:spPr>
        <p:txBody>
          <a:bodyPr>
            <a:noAutofit/>
          </a:bodyPr>
          <a:lstStyle/>
          <a:p>
            <a:pPr lvl="0"/>
            <a:r>
              <a:rPr lang="fr-FR" sz="2400" dirty="0" smtClean="0"/>
              <a:t>Est-ce que le personnel ayant de l’expérience et de la responsabilité spécifiquement en genre occupe des places clé dans l’organisation ?</a:t>
            </a:r>
          </a:p>
          <a:p>
            <a:pPr marL="0" indent="0">
              <a:buNone/>
            </a:pPr>
            <a:r>
              <a:rPr lang="fr-FR" sz="2400" dirty="0" smtClean="0"/>
              <a:t> </a:t>
            </a:r>
          </a:p>
          <a:p>
            <a:pPr lvl="0"/>
            <a:r>
              <a:rPr lang="fr-FR" sz="2400" dirty="0" smtClean="0"/>
              <a:t>Est-ce que les femmes sont représentées à tous les niveaux de l’organisation y compris le bureau ? Préciser les responsabilités.</a:t>
            </a:r>
          </a:p>
          <a:p>
            <a:pPr marL="0" indent="0">
              <a:buNone/>
            </a:pPr>
            <a:endParaRPr lang="fr-FR" sz="2400" dirty="0" smtClean="0"/>
          </a:p>
          <a:p>
            <a:pPr lvl="0"/>
            <a:r>
              <a:rPr lang="fr-FR" sz="2400" dirty="0" smtClean="0"/>
              <a:t>Est-ce que le personnel, y compris les spécialistes en genre, participe au processus de prise de décision ?</a:t>
            </a:r>
          </a:p>
          <a:p>
            <a:pPr marL="0" indent="0">
              <a:buNone/>
            </a:pPr>
            <a:endParaRPr lang="fr-FR" sz="2400" dirty="0" smtClean="0"/>
          </a:p>
          <a:p>
            <a:pPr lvl="0"/>
            <a:r>
              <a:rPr lang="fr-FR" sz="2400" dirty="0" smtClean="0"/>
              <a:t>Est-ce que l’organisation favorise l’échange, la collaboration et d’autres formes d’interaction avec des organisations féminines et des organisations /instituts /personnes individuelles actifs dans le domaine de genre ?</a:t>
            </a:r>
          </a:p>
          <a:p>
            <a:pPr marL="0" indent="0">
              <a:buNone/>
            </a:pPr>
            <a:r>
              <a:rPr lang="fr-FR" sz="2400" dirty="0" smtClean="0"/>
              <a:t> </a:t>
            </a:r>
          </a:p>
          <a:p>
            <a:pPr lvl="0"/>
            <a:r>
              <a:rPr lang="fr-FR" sz="2400" dirty="0" smtClean="0"/>
              <a:t>Est-ce que de nouvelles idées et pratiques innovatrices sont les bienvenues, est-ce qu’on y réfléchit et les incorpore dans des pratiques existantes ?</a:t>
            </a:r>
          </a:p>
          <a:p>
            <a:endParaRPr lang="fr-FR" sz="2400" dirty="0"/>
          </a:p>
        </p:txBody>
      </p:sp>
    </p:spTree>
    <p:extLst>
      <p:ext uri="{BB962C8B-B14F-4D97-AF65-F5344CB8AC3E}">
        <p14:creationId xmlns:p14="http://schemas.microsoft.com/office/powerpoint/2010/main" val="71331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lstStyle/>
          <a:p>
            <a:r>
              <a:rPr lang="fr-FR" b="1" dirty="0" smtClean="0"/>
              <a:t>Ressources humaines</a:t>
            </a:r>
            <a:r>
              <a:rPr lang="fr-FR" dirty="0" smtClean="0"/>
              <a:t>/</a:t>
            </a:r>
            <a:endParaRPr lang="fr-FR" dirty="0"/>
          </a:p>
        </p:txBody>
      </p:sp>
      <p:sp>
        <p:nvSpPr>
          <p:cNvPr id="3" name="Espace réservé du contenu 2"/>
          <p:cNvSpPr>
            <a:spLocks noGrp="1"/>
          </p:cNvSpPr>
          <p:nvPr>
            <p:ph idx="1"/>
          </p:nvPr>
        </p:nvSpPr>
        <p:spPr>
          <a:xfrm>
            <a:off x="539552" y="1052737"/>
            <a:ext cx="8229600" cy="5799512"/>
          </a:xfrm>
        </p:spPr>
        <p:txBody>
          <a:bodyPr>
            <a:normAutofit fontScale="25000" lnSpcReduction="20000"/>
          </a:bodyPr>
          <a:lstStyle/>
          <a:p>
            <a:pPr marL="0" indent="0">
              <a:buNone/>
            </a:pPr>
            <a:endParaRPr lang="fr-FR" sz="7400" dirty="0" smtClean="0"/>
          </a:p>
          <a:p>
            <a:pPr lvl="0"/>
            <a:r>
              <a:rPr lang="fr-FR" sz="12800" dirty="0" smtClean="0"/>
              <a:t>Est-ce que la direction s’engage à promouvoir la représentation féminine à tous les niveaux de l’organisation, y compris le bureau ?</a:t>
            </a:r>
          </a:p>
          <a:p>
            <a:pPr marL="0" indent="0">
              <a:buNone/>
            </a:pPr>
            <a:r>
              <a:rPr lang="fr-FR" sz="12800" dirty="0" smtClean="0"/>
              <a:t> </a:t>
            </a:r>
          </a:p>
          <a:p>
            <a:pPr lvl="0"/>
            <a:r>
              <a:rPr lang="fr-FR" sz="12800" dirty="0" smtClean="0"/>
              <a:t>Est-ce que les hommes et les femmes reçoivent le même salaire pour le même travail ?</a:t>
            </a:r>
          </a:p>
          <a:p>
            <a:pPr marL="0" indent="0">
              <a:buNone/>
            </a:pPr>
            <a:r>
              <a:rPr lang="fr-FR" sz="12800" dirty="0" smtClean="0"/>
              <a:t> </a:t>
            </a:r>
          </a:p>
          <a:p>
            <a:pPr lvl="0"/>
            <a:r>
              <a:rPr lang="fr-FR" sz="12800" dirty="0" smtClean="0"/>
              <a:t>Est-ce qu’il existe une augmentation graduelle de l’expertise en matière de genre parmi les cadres, par exemple grâce à la formation ?</a:t>
            </a:r>
          </a:p>
          <a:p>
            <a:pPr marL="0" indent="0">
              <a:buNone/>
            </a:pPr>
            <a:r>
              <a:rPr lang="fr-FR" sz="12800" dirty="0" smtClean="0"/>
              <a:t> </a:t>
            </a:r>
          </a:p>
          <a:p>
            <a:pPr marL="0" indent="0">
              <a:buNone/>
            </a:pPr>
            <a:r>
              <a:rPr lang="fr-FR" sz="12800" b="1" dirty="0" smtClean="0"/>
              <a:t> </a:t>
            </a:r>
            <a:endParaRPr lang="fr-FR" sz="12800" dirty="0"/>
          </a:p>
        </p:txBody>
      </p:sp>
    </p:spTree>
    <p:extLst>
      <p:ext uri="{BB962C8B-B14F-4D97-AF65-F5344CB8AC3E}">
        <p14:creationId xmlns:p14="http://schemas.microsoft.com/office/powerpoint/2010/main" val="1794448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
            </a:r>
            <a:endParaRPr lang="fr-FR" dirty="0"/>
          </a:p>
        </p:txBody>
      </p:sp>
      <p:sp>
        <p:nvSpPr>
          <p:cNvPr id="3" name="Espace réservé du contenu 2"/>
          <p:cNvSpPr>
            <a:spLocks noGrp="1"/>
          </p:cNvSpPr>
          <p:nvPr>
            <p:ph idx="1"/>
          </p:nvPr>
        </p:nvSpPr>
        <p:spPr>
          <a:xfrm>
            <a:off x="395536" y="692696"/>
            <a:ext cx="8229600" cy="4929411"/>
          </a:xfrm>
        </p:spPr>
        <p:txBody>
          <a:bodyPr>
            <a:normAutofit fontScale="25000" lnSpcReduction="20000"/>
          </a:bodyPr>
          <a:lstStyle/>
          <a:p>
            <a:pPr lvl="0"/>
            <a:r>
              <a:rPr lang="fr-FR" sz="12800" dirty="0" smtClean="0"/>
              <a:t>Est-ce que l’organisation dispose d’une infrastructure adéquate pour permettre aux cadres féminins d’exécuter leur travail (par exemple en ce qui concerne l’ambiance de travail sans risques, les installations sanitaires, les heures de travail, la garde des enfants, </a:t>
            </a:r>
            <a:r>
              <a:rPr lang="fr-FR" sz="12800" dirty="0" err="1" smtClean="0"/>
              <a:t>etc</a:t>
            </a:r>
            <a:r>
              <a:rPr lang="fr-FR" sz="12800" dirty="0" smtClean="0"/>
              <a:t>)</a:t>
            </a:r>
          </a:p>
          <a:p>
            <a:pPr marL="0" indent="0">
              <a:buNone/>
            </a:pPr>
            <a:r>
              <a:rPr lang="fr-FR" sz="12800" dirty="0" smtClean="0"/>
              <a:t> </a:t>
            </a:r>
          </a:p>
          <a:p>
            <a:pPr lvl="0"/>
            <a:r>
              <a:rPr lang="fr-FR" sz="12800" dirty="0" smtClean="0"/>
              <a:t>Est-ce que les cadres s’emploient pour mettre en œuvre la politique concernant « genre » ?</a:t>
            </a:r>
          </a:p>
          <a:p>
            <a:pPr marL="0" indent="0">
              <a:buNone/>
            </a:pPr>
            <a:r>
              <a:rPr lang="fr-FR" sz="12800" dirty="0" smtClean="0"/>
              <a:t> </a:t>
            </a:r>
          </a:p>
          <a:p>
            <a:pPr lvl="0"/>
            <a:r>
              <a:rPr lang="fr-FR" sz="12800" dirty="0" smtClean="0"/>
              <a:t>Est-ce que les cadres sont ouverts à de nouvelles idées et à l’innovation et est-ce qu’ils sont disposés à changer les pratiques ?</a:t>
            </a:r>
          </a:p>
          <a:p>
            <a:pPr marL="0" indent="0">
              <a:buNone/>
            </a:pPr>
            <a:r>
              <a:rPr lang="fr-FR" sz="12800" dirty="0" smtClean="0"/>
              <a:t> </a:t>
            </a:r>
            <a:endParaRPr lang="fr-FR" sz="12800" b="1" dirty="0" smtClean="0"/>
          </a:p>
          <a:p>
            <a:endParaRPr lang="fr-FR" dirty="0"/>
          </a:p>
        </p:txBody>
      </p:sp>
    </p:spTree>
    <p:extLst>
      <p:ext uri="{BB962C8B-B14F-4D97-AF65-F5344CB8AC3E}">
        <p14:creationId xmlns:p14="http://schemas.microsoft.com/office/powerpoint/2010/main" val="4319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t>
            </a:r>
          </a:p>
        </p:txBody>
      </p:sp>
      <p:sp>
        <p:nvSpPr>
          <p:cNvPr id="3" name="Espace réservé du contenu 2"/>
          <p:cNvSpPr>
            <a:spLocks noGrp="1"/>
          </p:cNvSpPr>
          <p:nvPr>
            <p:ph idx="1"/>
          </p:nvPr>
        </p:nvSpPr>
        <p:spPr>
          <a:xfrm>
            <a:off x="457200" y="1052736"/>
            <a:ext cx="8229600" cy="5688632"/>
          </a:xfrm>
        </p:spPr>
        <p:txBody>
          <a:bodyPr>
            <a:normAutofit/>
          </a:bodyPr>
          <a:lstStyle/>
          <a:p>
            <a:pPr lvl="0">
              <a:buFont typeface="Wingdings" pitchFamily="2" charset="2"/>
              <a:buChar char="§"/>
            </a:pPr>
            <a:r>
              <a:rPr lang="fr-FR" dirty="0" smtClean="0"/>
              <a:t>Est-ce que l’aspect de genre est pris au sérieux et discuté ouvertement par les hommes et les femmes ?</a:t>
            </a:r>
          </a:p>
          <a:p>
            <a:pPr marL="0" indent="0">
              <a:buNone/>
            </a:pPr>
            <a:r>
              <a:rPr lang="fr-FR" dirty="0" smtClean="0"/>
              <a:t> </a:t>
            </a:r>
          </a:p>
          <a:p>
            <a:r>
              <a:rPr lang="fr-FR" b="1" i="1" dirty="0" smtClean="0"/>
              <a:t>2. Commentez vos résultats</a:t>
            </a:r>
          </a:p>
          <a:p>
            <a:r>
              <a:rPr lang="fr-FR" b="1" i="1" dirty="0" smtClean="0"/>
              <a:t>3. Tracer des axes –stratégies et actions </a:t>
            </a:r>
            <a:r>
              <a:rPr lang="fr-FR" b="1" i="1" dirty="0" err="1" smtClean="0"/>
              <a:t>priotiyaires</a:t>
            </a:r>
            <a:r>
              <a:rPr lang="fr-FR" b="1" i="1" dirty="0" smtClean="0"/>
              <a:t> pour un changement en faveur de l’équité femmes/hommes dans votre organisation.</a:t>
            </a:r>
            <a:endParaRPr lang="fr-FR" dirty="0" smtClean="0"/>
          </a:p>
          <a:p>
            <a:endParaRPr lang="fr-FR" dirty="0"/>
          </a:p>
        </p:txBody>
      </p:sp>
    </p:spTree>
    <p:extLst>
      <p:ext uri="{BB962C8B-B14F-4D97-AF65-F5344CB8AC3E}">
        <p14:creationId xmlns:p14="http://schemas.microsoft.com/office/powerpoint/2010/main" val="135125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
            </a:r>
            <a:endParaRPr lang="fr-FR" dirty="0"/>
          </a:p>
        </p:txBody>
      </p:sp>
      <p:sp>
        <p:nvSpPr>
          <p:cNvPr id="3" name="Espace réservé du contenu 2"/>
          <p:cNvSpPr>
            <a:spLocks noGrp="1"/>
          </p:cNvSpPr>
          <p:nvPr>
            <p:ph idx="1"/>
          </p:nvPr>
        </p:nvSpPr>
        <p:spPr/>
        <p:txBody>
          <a:bodyPr/>
          <a:lstStyle/>
          <a:p>
            <a:endParaRPr lang="fr-FR" dirty="0" smtClean="0"/>
          </a:p>
          <a:p>
            <a:pPr algn="ctr"/>
            <a:endParaRPr lang="fr-FR" dirty="0" smtClean="0">
              <a:latin typeface="Arial Black" pitchFamily="34" charset="0"/>
            </a:endParaRPr>
          </a:p>
          <a:p>
            <a:pPr algn="ctr"/>
            <a:r>
              <a:rPr lang="fr-FR" dirty="0" smtClean="0">
                <a:latin typeface="Arial Black" pitchFamily="34" charset="0"/>
              </a:rPr>
              <a:t>Faites en bon usage !</a:t>
            </a:r>
            <a:endParaRPr lang="fr-FR" dirty="0">
              <a:latin typeface="Arial Black" pitchFamily="34" charset="0"/>
            </a:endParaRPr>
          </a:p>
        </p:txBody>
      </p:sp>
    </p:spTree>
    <p:extLst>
      <p:ext uri="{BB962C8B-B14F-4D97-AF65-F5344CB8AC3E}">
        <p14:creationId xmlns:p14="http://schemas.microsoft.com/office/powerpoint/2010/main" val="90209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92696"/>
          </a:xfrm>
        </p:spPr>
        <p:txBody>
          <a:bodyPr>
            <a:normAutofit fontScale="90000"/>
          </a:bodyPr>
          <a:lstStyle/>
          <a:p>
            <a:r>
              <a:rPr lang="fr-FR" b="1" dirty="0" smtClean="0">
                <a:solidFill>
                  <a:srgbClr val="00B050"/>
                </a:solidFill>
              </a:rPr>
              <a:t>Les 10 questions clés</a:t>
            </a:r>
            <a:endParaRPr lang="fr-FR" dirty="0"/>
          </a:p>
        </p:txBody>
      </p:sp>
      <p:sp>
        <p:nvSpPr>
          <p:cNvPr id="3" name="Espace réservé du contenu 2"/>
          <p:cNvSpPr>
            <a:spLocks noGrp="1"/>
          </p:cNvSpPr>
          <p:nvPr>
            <p:ph idx="1"/>
          </p:nvPr>
        </p:nvSpPr>
        <p:spPr>
          <a:xfrm>
            <a:off x="457200" y="620688"/>
            <a:ext cx="8229600" cy="6408712"/>
          </a:xfrm>
        </p:spPr>
        <p:txBody>
          <a:bodyPr>
            <a:normAutofit/>
          </a:bodyPr>
          <a:lstStyle/>
          <a:p>
            <a:pPr>
              <a:lnSpc>
                <a:spcPct val="90000"/>
              </a:lnSpc>
              <a:buNone/>
            </a:pPr>
            <a:r>
              <a:rPr lang="fr-FR" sz="2800" dirty="0" smtClean="0">
                <a:latin typeface="Times New Roman" pitchFamily="18" charset="0"/>
              </a:rPr>
              <a:t>En guise de synthèse,10 questionnements pour</a:t>
            </a:r>
          </a:p>
          <a:p>
            <a:pPr>
              <a:lnSpc>
                <a:spcPct val="90000"/>
              </a:lnSpc>
              <a:buNone/>
            </a:pPr>
            <a:r>
              <a:rPr lang="fr-FR" sz="2800" dirty="0" smtClean="0">
                <a:latin typeface="Times New Roman" pitchFamily="18" charset="0"/>
              </a:rPr>
              <a:t>identifier les inégalités de genre dans tous les domaines: </a:t>
            </a:r>
            <a:endParaRPr lang="fr-FR" sz="2600" dirty="0" smtClean="0"/>
          </a:p>
          <a:p>
            <a:pPr>
              <a:lnSpc>
                <a:spcPct val="90000"/>
              </a:lnSpc>
              <a:buNone/>
            </a:pPr>
            <a:endParaRPr lang="fr-FR" sz="2800" dirty="0" smtClean="0"/>
          </a:p>
          <a:p>
            <a:pPr>
              <a:lnSpc>
                <a:spcPct val="90000"/>
              </a:lnSpc>
              <a:buNone/>
            </a:pPr>
            <a:endParaRPr lang="fr-FR" sz="2800" dirty="0" smtClean="0"/>
          </a:p>
          <a:p>
            <a:pPr>
              <a:lnSpc>
                <a:spcPct val="90000"/>
              </a:lnSpc>
              <a:buNone/>
            </a:pPr>
            <a:endParaRPr lang="fr-FR" sz="2800" dirty="0"/>
          </a:p>
          <a:p>
            <a:pPr>
              <a:lnSpc>
                <a:spcPct val="90000"/>
              </a:lnSpc>
              <a:buNone/>
            </a:pPr>
            <a:endParaRPr lang="fr-FR" sz="2800" dirty="0" smtClean="0"/>
          </a:p>
          <a:p>
            <a:endParaRPr lang="fr-FR" b="1" dirty="0" smtClean="0">
              <a:latin typeface="+mn-lt"/>
              <a:ea typeface="Calibri"/>
              <a:cs typeface="Times New Roman"/>
            </a:endParaRPr>
          </a:p>
          <a:p>
            <a:pPr marL="0" indent="0" fontAlgn="t">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487358163"/>
              </p:ext>
            </p:extLst>
          </p:nvPr>
        </p:nvGraphicFramePr>
        <p:xfrm>
          <a:off x="899592" y="1662769"/>
          <a:ext cx="7104112" cy="4389120"/>
        </p:xfrm>
        <a:graphic>
          <a:graphicData uri="http://schemas.openxmlformats.org/drawingml/2006/table">
            <a:tbl>
              <a:tblPr firstRow="1" bandRow="1">
                <a:tableStyleId>{5C22544A-7EE6-4342-B048-85BDC9FD1C3A}</a:tableStyleId>
              </a:tblPr>
              <a:tblGrid>
                <a:gridCol w="4056112"/>
                <a:gridCol w="3048000"/>
              </a:tblGrid>
              <a:tr h="370840">
                <a:tc>
                  <a:txBody>
                    <a:bodyPr/>
                    <a:lstStyle/>
                    <a:p>
                      <a:pPr algn="just">
                        <a:lnSpc>
                          <a:spcPct val="115000"/>
                        </a:lnSpc>
                        <a:spcAft>
                          <a:spcPts val="0"/>
                        </a:spcAft>
                      </a:pPr>
                      <a:r>
                        <a:rPr lang="fr-FR" sz="1800" b="1" dirty="0" smtClean="0">
                          <a:solidFill>
                            <a:srgbClr val="C00000"/>
                          </a:solidFill>
                          <a:latin typeface="+mn-lt"/>
                          <a:ea typeface="Calibri"/>
                          <a:cs typeface="Times New Roman"/>
                        </a:rPr>
                        <a:t>Question</a:t>
                      </a:r>
                      <a:r>
                        <a:rPr lang="fr-FR" sz="1800" b="1" baseline="0" dirty="0" smtClean="0">
                          <a:solidFill>
                            <a:srgbClr val="C00000"/>
                          </a:solidFill>
                          <a:latin typeface="+mn-lt"/>
                          <a:ea typeface="Calibri"/>
                          <a:cs typeface="Times New Roman"/>
                        </a:rPr>
                        <a:t> </a:t>
                      </a:r>
                      <a:r>
                        <a:rPr lang="fr-FR" sz="1800" b="1" dirty="0" smtClean="0">
                          <a:solidFill>
                            <a:srgbClr val="C00000"/>
                          </a:solidFill>
                          <a:latin typeface="+mn-lt"/>
                          <a:ea typeface="Calibri"/>
                          <a:cs typeface="Times New Roman"/>
                        </a:rPr>
                        <a:t>orientant </a:t>
                      </a:r>
                      <a:r>
                        <a:rPr lang="fr-FR" sz="1800" b="1" dirty="0">
                          <a:solidFill>
                            <a:srgbClr val="C00000"/>
                          </a:solidFill>
                          <a:latin typeface="+mn-lt"/>
                          <a:ea typeface="Calibri"/>
                          <a:cs typeface="Times New Roman"/>
                        </a:rPr>
                        <a:t>l’analyse</a:t>
                      </a:r>
                    </a:p>
                  </a:txBody>
                  <a:tcPr marL="68581" marR="68581" marT="0" marB="0"/>
                </a:tc>
                <a:tc>
                  <a:txBody>
                    <a:bodyPr/>
                    <a:lstStyle/>
                    <a:p>
                      <a:pPr algn="just">
                        <a:lnSpc>
                          <a:spcPct val="115000"/>
                        </a:lnSpc>
                        <a:spcAft>
                          <a:spcPts val="0"/>
                        </a:spcAft>
                      </a:pPr>
                      <a:r>
                        <a:rPr lang="fr-FR" sz="2400" b="1" dirty="0" smtClean="0">
                          <a:solidFill>
                            <a:srgbClr val="C00000"/>
                          </a:solidFill>
                          <a:latin typeface="+mn-lt"/>
                          <a:ea typeface="Calibri"/>
                          <a:cs typeface="Times New Roman"/>
                        </a:rPr>
                        <a:t>Objet</a:t>
                      </a:r>
                      <a:endParaRPr lang="fr-FR" sz="2400" b="1" dirty="0">
                        <a:solidFill>
                          <a:srgbClr val="C00000"/>
                        </a:solidFill>
                        <a:latin typeface="+mn-lt"/>
                        <a:ea typeface="Calibri"/>
                        <a:cs typeface="Times New Roman"/>
                      </a:endParaRP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fait quoi ? pour qui </a:t>
                      </a:r>
                      <a:r>
                        <a:rPr lang="fr-FR" sz="1800" b="1" dirty="0" smtClean="0">
                          <a:latin typeface="+mn-lt"/>
                          <a:ea typeface="Calibri"/>
                          <a:cs typeface="Times New Roman"/>
                        </a:rPr>
                        <a:t>? Avec qui?</a:t>
                      </a:r>
                      <a:endParaRPr lang="fr-FR" sz="1800" b="1" dirty="0">
                        <a:latin typeface="+mn-lt"/>
                        <a:ea typeface="Calibri"/>
                        <a:cs typeface="Times New Roman"/>
                      </a:endParaRPr>
                    </a:p>
                  </a:txBody>
                  <a:tcPr marL="68581" marR="68581" marT="0" marB="0"/>
                </a:tc>
                <a:tc>
                  <a:txBody>
                    <a:bodyPr/>
                    <a:lstStyle/>
                    <a:p>
                      <a:pPr algn="just">
                        <a:lnSpc>
                          <a:spcPct val="115000"/>
                        </a:lnSpc>
                        <a:spcAft>
                          <a:spcPts val="0"/>
                        </a:spcAft>
                      </a:pPr>
                      <a:r>
                        <a:rPr lang="fr-FR" sz="2000" b="1" dirty="0">
                          <a:latin typeface="+mn-lt"/>
                          <a:ea typeface="Calibri"/>
                          <a:cs typeface="Times New Roman"/>
                        </a:rPr>
                        <a:t>Activités</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Comment </a:t>
                      </a:r>
                      <a:r>
                        <a:rPr lang="fr-FR" sz="1800" b="1" dirty="0" smtClean="0">
                          <a:latin typeface="+mn-lt"/>
                          <a:ea typeface="Calibri"/>
                          <a:cs typeface="Times New Roman"/>
                        </a:rPr>
                        <a:t>? Avec quel moyens?</a:t>
                      </a:r>
                      <a:endParaRPr lang="fr-FR" sz="1800" b="1" dirty="0">
                        <a:latin typeface="+mn-lt"/>
                        <a:ea typeface="Calibri"/>
                        <a:cs typeface="Times New Roman"/>
                      </a:endParaRPr>
                    </a:p>
                  </a:txBody>
                  <a:tcPr marL="68581" marR="68581" marT="0" marB="0"/>
                </a:tc>
                <a:tc>
                  <a:txBody>
                    <a:bodyPr/>
                    <a:lstStyle/>
                    <a:p>
                      <a:pPr algn="just">
                        <a:lnSpc>
                          <a:spcPct val="115000"/>
                        </a:lnSpc>
                        <a:spcAft>
                          <a:spcPts val="0"/>
                        </a:spcAft>
                      </a:pPr>
                      <a:r>
                        <a:rPr lang="fr-FR" sz="2000" b="1" dirty="0" smtClean="0">
                          <a:latin typeface="+mn-lt"/>
                          <a:ea typeface="Calibri"/>
                          <a:cs typeface="Times New Roman"/>
                        </a:rPr>
                        <a:t>Moyens</a:t>
                      </a:r>
                      <a:endParaRPr lang="fr-FR" sz="2000" b="1" dirty="0">
                        <a:latin typeface="+mn-lt"/>
                        <a:ea typeface="Calibri"/>
                        <a:cs typeface="Times New Roman"/>
                      </a:endParaRP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possède </a:t>
                      </a:r>
                      <a:r>
                        <a:rPr lang="fr-FR" sz="1800" b="1" dirty="0" smtClean="0">
                          <a:latin typeface="+mn-lt"/>
                          <a:ea typeface="Calibri"/>
                          <a:cs typeface="Times New Roman"/>
                        </a:rPr>
                        <a:t>quoi ? </a:t>
                      </a:r>
                    </a:p>
                    <a:p>
                      <a:pPr algn="just">
                        <a:lnSpc>
                          <a:spcPct val="115000"/>
                        </a:lnSpc>
                        <a:spcAft>
                          <a:spcPts val="0"/>
                        </a:spcAft>
                      </a:pPr>
                      <a:r>
                        <a:rPr lang="fr-FR" sz="1800" b="1" dirty="0" smtClean="0">
                          <a:latin typeface="+mn-lt"/>
                          <a:ea typeface="Calibri"/>
                          <a:cs typeface="Times New Roman"/>
                        </a:rPr>
                        <a:t>Qui contrôle/ commande </a:t>
                      </a:r>
                      <a:r>
                        <a:rPr lang="fr-FR" sz="1800" b="1" dirty="0">
                          <a:latin typeface="+mn-lt"/>
                          <a:ea typeface="Calibri"/>
                          <a:cs typeface="Times New Roman"/>
                        </a:rPr>
                        <a:t>quoi ?</a:t>
                      </a:r>
                    </a:p>
                  </a:txBody>
                  <a:tcPr marL="68581" marR="68581" marT="0" marB="0"/>
                </a:tc>
                <a:tc>
                  <a:txBody>
                    <a:bodyPr/>
                    <a:lstStyle/>
                    <a:p>
                      <a:pPr algn="just">
                        <a:lnSpc>
                          <a:spcPct val="115000"/>
                        </a:lnSpc>
                        <a:spcAft>
                          <a:spcPts val="0"/>
                        </a:spcAft>
                      </a:pPr>
                      <a:r>
                        <a:rPr lang="fr-FR" sz="2000" b="1" dirty="0">
                          <a:latin typeface="+mn-lt"/>
                          <a:ea typeface="Calibri"/>
                          <a:cs typeface="Times New Roman"/>
                        </a:rPr>
                        <a:t>Ressources</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décide de quoi </a:t>
                      </a:r>
                      <a:r>
                        <a:rPr lang="fr-FR" sz="1800" b="1" dirty="0" smtClean="0">
                          <a:latin typeface="+mn-lt"/>
                          <a:ea typeface="Calibri"/>
                          <a:cs typeface="Times New Roman"/>
                        </a:rPr>
                        <a:t>? Comment?</a:t>
                      </a:r>
                      <a:endParaRPr lang="fr-FR" sz="1800" b="1" dirty="0">
                        <a:latin typeface="+mn-lt"/>
                        <a:ea typeface="Calibri"/>
                        <a:cs typeface="Times New Roman"/>
                      </a:endParaRPr>
                    </a:p>
                  </a:txBody>
                  <a:tcPr marL="68581" marR="68581" marT="0" marB="0"/>
                </a:tc>
                <a:tc>
                  <a:txBody>
                    <a:bodyPr/>
                    <a:lstStyle/>
                    <a:p>
                      <a:pPr algn="just">
                        <a:lnSpc>
                          <a:spcPct val="115000"/>
                        </a:lnSpc>
                        <a:spcAft>
                          <a:spcPts val="0"/>
                        </a:spcAft>
                      </a:pPr>
                      <a:r>
                        <a:rPr lang="fr-FR" sz="2000" b="1" dirty="0">
                          <a:latin typeface="+mn-lt"/>
                          <a:ea typeface="Calibri"/>
                          <a:cs typeface="Times New Roman"/>
                        </a:rPr>
                        <a:t>Pouvoir</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est responsable de quoi ?</a:t>
                      </a:r>
                    </a:p>
                  </a:txBody>
                  <a:tcPr marL="68581" marR="68581" marT="0" marB="0"/>
                </a:tc>
                <a:tc>
                  <a:txBody>
                    <a:bodyPr/>
                    <a:lstStyle/>
                    <a:p>
                      <a:pPr algn="just">
                        <a:lnSpc>
                          <a:spcPct val="115000"/>
                        </a:lnSpc>
                        <a:spcAft>
                          <a:spcPts val="0"/>
                        </a:spcAft>
                      </a:pPr>
                      <a:r>
                        <a:rPr lang="fr-FR" sz="2000" b="1" dirty="0" smtClean="0">
                          <a:latin typeface="+mn-lt"/>
                          <a:ea typeface="Calibri"/>
                          <a:cs typeface="Times New Roman"/>
                        </a:rPr>
                        <a:t>Obligations</a:t>
                      </a:r>
                      <a:endParaRPr lang="fr-FR" sz="2000" b="1" dirty="0">
                        <a:latin typeface="+mn-lt"/>
                        <a:ea typeface="Calibri"/>
                        <a:cs typeface="Times New Roman"/>
                      </a:endParaRP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gagne quoi </a:t>
                      </a:r>
                      <a:r>
                        <a:rPr lang="fr-FR" sz="1800" b="1" dirty="0" smtClean="0">
                          <a:latin typeface="+mn-lt"/>
                          <a:ea typeface="Calibri"/>
                          <a:cs typeface="Times New Roman"/>
                        </a:rPr>
                        <a:t>? Qui perd?</a:t>
                      </a:r>
                      <a:endParaRPr lang="fr-FR" sz="1800" b="1" dirty="0">
                        <a:latin typeface="+mn-lt"/>
                        <a:ea typeface="Calibri"/>
                        <a:cs typeface="Times New Roman"/>
                      </a:endParaRPr>
                    </a:p>
                  </a:txBody>
                  <a:tcPr marL="68581" marR="68581" marT="0" marB="0"/>
                </a:tc>
                <a:tc>
                  <a:txBody>
                    <a:bodyPr/>
                    <a:lstStyle/>
                    <a:p>
                      <a:pPr algn="just">
                        <a:lnSpc>
                          <a:spcPct val="115000"/>
                        </a:lnSpc>
                        <a:spcAft>
                          <a:spcPts val="0"/>
                        </a:spcAft>
                      </a:pPr>
                      <a:r>
                        <a:rPr lang="fr-FR" sz="2000" b="1" dirty="0">
                          <a:latin typeface="+mn-lt"/>
                          <a:ea typeface="Calibri"/>
                          <a:cs typeface="Times New Roman"/>
                        </a:rPr>
                        <a:t>Revenus</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dépense quoi ?</a:t>
                      </a:r>
                    </a:p>
                  </a:txBody>
                  <a:tcPr marL="68581" marR="68581" marT="0" marB="0"/>
                </a:tc>
                <a:tc>
                  <a:txBody>
                    <a:bodyPr/>
                    <a:lstStyle/>
                    <a:p>
                      <a:pPr algn="just">
                        <a:lnSpc>
                          <a:spcPct val="115000"/>
                        </a:lnSpc>
                        <a:spcAft>
                          <a:spcPts val="0"/>
                        </a:spcAft>
                      </a:pPr>
                      <a:r>
                        <a:rPr lang="fr-FR" sz="2000" b="1" dirty="0">
                          <a:latin typeface="+mn-lt"/>
                          <a:ea typeface="Calibri"/>
                          <a:cs typeface="Times New Roman"/>
                        </a:rPr>
                        <a:t>Dépenses</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a droit à quoi ?</a:t>
                      </a:r>
                    </a:p>
                  </a:txBody>
                  <a:tcPr marL="68581" marR="68581" marT="0" marB="0"/>
                </a:tc>
                <a:tc>
                  <a:txBody>
                    <a:bodyPr/>
                    <a:lstStyle/>
                    <a:p>
                      <a:pPr algn="just">
                        <a:lnSpc>
                          <a:spcPct val="115000"/>
                        </a:lnSpc>
                        <a:spcAft>
                          <a:spcPts val="0"/>
                        </a:spcAft>
                      </a:pPr>
                      <a:r>
                        <a:rPr lang="fr-FR" sz="2000" b="1" dirty="0">
                          <a:latin typeface="+mn-lt"/>
                          <a:ea typeface="Calibri"/>
                          <a:cs typeface="Times New Roman"/>
                        </a:rPr>
                        <a:t>Droits et normes</a:t>
                      </a:r>
                    </a:p>
                  </a:txBody>
                  <a:tcPr marL="68581" marR="68581" marT="0" marB="0"/>
                </a:tc>
              </a:tr>
              <a:tr h="370840">
                <a:tc>
                  <a:txBody>
                    <a:bodyPr/>
                    <a:lstStyle/>
                    <a:p>
                      <a:pPr algn="just">
                        <a:lnSpc>
                          <a:spcPct val="115000"/>
                        </a:lnSpc>
                        <a:spcAft>
                          <a:spcPts val="0"/>
                        </a:spcAft>
                      </a:pPr>
                      <a:r>
                        <a:rPr lang="fr-FR" sz="1800" b="1" dirty="0">
                          <a:latin typeface="+mn-lt"/>
                          <a:ea typeface="Calibri"/>
                          <a:cs typeface="Times New Roman"/>
                        </a:rPr>
                        <a:t>Qui est le bénéficiaire ?</a:t>
                      </a:r>
                    </a:p>
                  </a:txBody>
                  <a:tcPr marL="68581" marR="68581" marT="0" marB="0"/>
                </a:tc>
                <a:tc>
                  <a:txBody>
                    <a:bodyPr/>
                    <a:lstStyle/>
                    <a:p>
                      <a:pPr>
                        <a:lnSpc>
                          <a:spcPct val="115000"/>
                        </a:lnSpc>
                        <a:spcAft>
                          <a:spcPts val="0"/>
                        </a:spcAft>
                      </a:pPr>
                      <a:r>
                        <a:rPr lang="fr-FR" sz="2000" b="1" dirty="0">
                          <a:latin typeface="+mn-lt"/>
                          <a:ea typeface="Calibri"/>
                          <a:cs typeface="Times New Roman"/>
                        </a:rPr>
                        <a:t>Effets</a:t>
                      </a:r>
                    </a:p>
                  </a:txBody>
                  <a:tcPr marL="68581" marR="68581" marT="0" marB="0" anchor="ctr"/>
                </a:tc>
              </a:tr>
              <a:tr h="370840">
                <a:tc>
                  <a:txBody>
                    <a:bodyPr/>
                    <a:lstStyle/>
                    <a:p>
                      <a:pPr algn="just">
                        <a:lnSpc>
                          <a:spcPct val="115000"/>
                        </a:lnSpc>
                        <a:spcAft>
                          <a:spcPts val="0"/>
                        </a:spcAft>
                      </a:pPr>
                      <a:endParaRPr lang="fr-FR" sz="1800" b="1" dirty="0">
                        <a:latin typeface="+mn-lt"/>
                        <a:ea typeface="Calibri"/>
                        <a:cs typeface="Times New Roman"/>
                      </a:endParaRPr>
                    </a:p>
                  </a:txBody>
                  <a:tcPr marL="68581" marR="68581" marT="0" marB="0"/>
                </a:tc>
                <a:tc>
                  <a:txBody>
                    <a:bodyPr/>
                    <a:lstStyle/>
                    <a:p>
                      <a:endParaRPr lang="fr-FR" dirty="0"/>
                    </a:p>
                  </a:txBody>
                  <a:tcPr/>
                </a:tc>
              </a:tr>
            </a:tbl>
          </a:graphicData>
        </a:graphic>
      </p:graphicFrame>
    </p:spTree>
    <p:extLst>
      <p:ext uri="{BB962C8B-B14F-4D97-AF65-F5344CB8AC3E}">
        <p14:creationId xmlns:p14="http://schemas.microsoft.com/office/powerpoint/2010/main" val="3521734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928992" cy="648072"/>
          </a:xfrm>
        </p:spPr>
        <p:txBody>
          <a:bodyPr>
            <a:normAutofit fontScale="90000"/>
          </a:bodyPr>
          <a:lstStyle/>
          <a:p>
            <a:r>
              <a:rPr lang="fr-FR" b="1" dirty="0">
                <a:solidFill>
                  <a:srgbClr val="00B050"/>
                </a:solidFill>
              </a:rPr>
              <a:t>Les niveaux de mise en œuvre des outils</a:t>
            </a:r>
            <a:endParaRPr lang="en-US" dirty="0">
              <a:solidFill>
                <a:srgbClr val="00B05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65623244"/>
              </p:ext>
            </p:extLst>
          </p:nvPr>
        </p:nvGraphicFramePr>
        <p:xfrm>
          <a:off x="179512" y="1556792"/>
          <a:ext cx="843528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fld id="{CF4668DC-857F-487D-BFFA-8C0CA5037977}" type="slidenum">
              <a:rPr lang="fr-BE" smtClean="0"/>
              <a:pPr/>
              <a:t>3</a:t>
            </a:fld>
            <a:endParaRPr lang="fr-BE"/>
          </a:p>
        </p:txBody>
      </p:sp>
      <p:pic>
        <p:nvPicPr>
          <p:cNvPr id="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265" y="3284984"/>
            <a:ext cx="1908447" cy="995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9431" y="1931166"/>
            <a:ext cx="1890282" cy="111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467" y="4725144"/>
            <a:ext cx="1876237" cy="93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648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graphicEl>
                                              <a:dgm id="{774AC52D-C194-4962-BEC0-C48407FFC147}"/>
                                            </p:graphicEl>
                                          </p:spTgt>
                                        </p:tgtEl>
                                        <p:attrNameLst>
                                          <p:attrName>style.visibility</p:attrName>
                                        </p:attrNameLst>
                                      </p:cBhvr>
                                      <p:to>
                                        <p:strVal val="visible"/>
                                      </p:to>
                                    </p:set>
                                    <p:animEffect transition="in" filter="fade">
                                      <p:cBhvr>
                                        <p:cTn id="7" dur="2000"/>
                                        <p:tgtEl>
                                          <p:spTgt spid="4">
                                            <p:graphicEl>
                                              <a:dgm id="{774AC52D-C194-4962-BEC0-C48407FFC147}"/>
                                            </p:graphicEl>
                                          </p:spTgt>
                                        </p:tgtEl>
                                      </p:cBhvr>
                                    </p:animEffect>
                                    <p:anim calcmode="lin" valueType="num">
                                      <p:cBhvr>
                                        <p:cTn id="8" dur="2000" fill="hold"/>
                                        <p:tgtEl>
                                          <p:spTgt spid="4">
                                            <p:graphicEl>
                                              <a:dgm id="{774AC52D-C194-4962-BEC0-C48407FFC147}"/>
                                            </p:graphicEl>
                                          </p:spTgt>
                                        </p:tgtEl>
                                        <p:attrNameLst>
                                          <p:attrName>ppt_w</p:attrName>
                                        </p:attrNameLst>
                                      </p:cBhvr>
                                      <p:tavLst>
                                        <p:tav tm="0" fmla="#ppt_w*sin(2.5*pi*$)">
                                          <p:val>
                                            <p:fltVal val="0"/>
                                          </p:val>
                                        </p:tav>
                                        <p:tav tm="100000">
                                          <p:val>
                                            <p:fltVal val="1"/>
                                          </p:val>
                                        </p:tav>
                                      </p:tavLst>
                                    </p:anim>
                                    <p:anim calcmode="lin" valueType="num">
                                      <p:cBhvr>
                                        <p:cTn id="9" dur="2000" fill="hold"/>
                                        <p:tgtEl>
                                          <p:spTgt spid="4">
                                            <p:graphicEl>
                                              <a:dgm id="{774AC52D-C194-4962-BEC0-C48407FFC147}"/>
                                            </p:graphic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4">
                                            <p:graphicEl>
                                              <a:dgm id="{30AA8444-4614-4BA6-991F-42037602AE2F}"/>
                                            </p:graphicEl>
                                          </p:spTgt>
                                        </p:tgtEl>
                                        <p:attrNameLst>
                                          <p:attrName>style.visibility</p:attrName>
                                        </p:attrNameLst>
                                      </p:cBhvr>
                                      <p:to>
                                        <p:strVal val="visible"/>
                                      </p:to>
                                    </p:set>
                                    <p:animEffect transition="in" filter="fade">
                                      <p:cBhvr>
                                        <p:cTn id="14" dur="2000"/>
                                        <p:tgtEl>
                                          <p:spTgt spid="4">
                                            <p:graphicEl>
                                              <a:dgm id="{30AA8444-4614-4BA6-991F-42037602AE2F}"/>
                                            </p:graphicEl>
                                          </p:spTgt>
                                        </p:tgtEl>
                                      </p:cBhvr>
                                    </p:animEffect>
                                    <p:anim calcmode="lin" valueType="num">
                                      <p:cBhvr>
                                        <p:cTn id="15" dur="2000" fill="hold"/>
                                        <p:tgtEl>
                                          <p:spTgt spid="4">
                                            <p:graphicEl>
                                              <a:dgm id="{30AA8444-4614-4BA6-991F-42037602AE2F}"/>
                                            </p:graphicEl>
                                          </p:spTgt>
                                        </p:tgtEl>
                                        <p:attrNameLst>
                                          <p:attrName>ppt_w</p:attrName>
                                        </p:attrNameLst>
                                      </p:cBhvr>
                                      <p:tavLst>
                                        <p:tav tm="0" fmla="#ppt_w*sin(2.5*pi*$)">
                                          <p:val>
                                            <p:fltVal val="0"/>
                                          </p:val>
                                        </p:tav>
                                        <p:tav tm="100000">
                                          <p:val>
                                            <p:fltVal val="1"/>
                                          </p:val>
                                        </p:tav>
                                      </p:tavLst>
                                    </p:anim>
                                    <p:anim calcmode="lin" valueType="num">
                                      <p:cBhvr>
                                        <p:cTn id="16" dur="2000" fill="hold"/>
                                        <p:tgtEl>
                                          <p:spTgt spid="4">
                                            <p:graphicEl>
                                              <a:dgm id="{30AA8444-4614-4BA6-991F-42037602AE2F}"/>
                                            </p:graphic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4">
                                            <p:graphicEl>
                                              <a:dgm id="{6B0ECAD1-B409-4CB9-BF61-BC34EC234A60}"/>
                                            </p:graphicEl>
                                          </p:spTgt>
                                        </p:tgtEl>
                                        <p:attrNameLst>
                                          <p:attrName>style.visibility</p:attrName>
                                        </p:attrNameLst>
                                      </p:cBhvr>
                                      <p:to>
                                        <p:strVal val="visible"/>
                                      </p:to>
                                    </p:set>
                                    <p:animEffect transition="in" filter="fade">
                                      <p:cBhvr>
                                        <p:cTn id="21" dur="2000"/>
                                        <p:tgtEl>
                                          <p:spTgt spid="4">
                                            <p:graphicEl>
                                              <a:dgm id="{6B0ECAD1-B409-4CB9-BF61-BC34EC234A60}"/>
                                            </p:graphicEl>
                                          </p:spTgt>
                                        </p:tgtEl>
                                      </p:cBhvr>
                                    </p:animEffect>
                                    <p:anim calcmode="lin" valueType="num">
                                      <p:cBhvr>
                                        <p:cTn id="22" dur="2000" fill="hold"/>
                                        <p:tgtEl>
                                          <p:spTgt spid="4">
                                            <p:graphicEl>
                                              <a:dgm id="{6B0ECAD1-B409-4CB9-BF61-BC34EC234A60}"/>
                                            </p:graphicEl>
                                          </p:spTgt>
                                        </p:tgtEl>
                                        <p:attrNameLst>
                                          <p:attrName>ppt_w</p:attrName>
                                        </p:attrNameLst>
                                      </p:cBhvr>
                                      <p:tavLst>
                                        <p:tav tm="0" fmla="#ppt_w*sin(2.5*pi*$)">
                                          <p:val>
                                            <p:fltVal val="0"/>
                                          </p:val>
                                        </p:tav>
                                        <p:tav tm="100000">
                                          <p:val>
                                            <p:fltVal val="1"/>
                                          </p:val>
                                        </p:tav>
                                      </p:tavLst>
                                    </p:anim>
                                    <p:anim calcmode="lin" valueType="num">
                                      <p:cBhvr>
                                        <p:cTn id="23" dur="2000" fill="hold"/>
                                        <p:tgtEl>
                                          <p:spTgt spid="4">
                                            <p:graphicEl>
                                              <a:dgm id="{6B0ECAD1-B409-4CB9-BF61-BC34EC234A60}"/>
                                            </p:graphic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4">
                                            <p:graphicEl>
                                              <a:dgm id="{474B102F-7CB7-48CD-8A75-D24F542627C3}"/>
                                            </p:graphicEl>
                                          </p:spTgt>
                                        </p:tgtEl>
                                        <p:attrNameLst>
                                          <p:attrName>style.visibility</p:attrName>
                                        </p:attrNameLst>
                                      </p:cBhvr>
                                      <p:to>
                                        <p:strVal val="visible"/>
                                      </p:to>
                                    </p:set>
                                    <p:animEffect transition="in" filter="fade">
                                      <p:cBhvr>
                                        <p:cTn id="28" dur="2000"/>
                                        <p:tgtEl>
                                          <p:spTgt spid="4">
                                            <p:graphicEl>
                                              <a:dgm id="{474B102F-7CB7-48CD-8A75-D24F542627C3}"/>
                                            </p:graphicEl>
                                          </p:spTgt>
                                        </p:tgtEl>
                                      </p:cBhvr>
                                    </p:animEffect>
                                    <p:anim calcmode="lin" valueType="num">
                                      <p:cBhvr>
                                        <p:cTn id="29" dur="2000" fill="hold"/>
                                        <p:tgtEl>
                                          <p:spTgt spid="4">
                                            <p:graphicEl>
                                              <a:dgm id="{474B102F-7CB7-48CD-8A75-D24F542627C3}"/>
                                            </p:graphicEl>
                                          </p:spTgt>
                                        </p:tgtEl>
                                        <p:attrNameLst>
                                          <p:attrName>ppt_w</p:attrName>
                                        </p:attrNameLst>
                                      </p:cBhvr>
                                      <p:tavLst>
                                        <p:tav tm="0" fmla="#ppt_w*sin(2.5*pi*$)">
                                          <p:val>
                                            <p:fltVal val="0"/>
                                          </p:val>
                                        </p:tav>
                                        <p:tav tm="100000">
                                          <p:val>
                                            <p:fltVal val="1"/>
                                          </p:val>
                                        </p:tav>
                                      </p:tavLst>
                                    </p:anim>
                                    <p:anim calcmode="lin" valueType="num">
                                      <p:cBhvr>
                                        <p:cTn id="30" dur="2000" fill="hold"/>
                                        <p:tgtEl>
                                          <p:spTgt spid="4">
                                            <p:graphicEl>
                                              <a:dgm id="{474B102F-7CB7-48CD-8A75-D24F542627C3}"/>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fr-FR" b="1" dirty="0" smtClean="0">
                <a:cs typeface="+mj-cs"/>
              </a:rPr>
              <a:t>Synergie entre les niveaux</a:t>
            </a:r>
          </a:p>
        </p:txBody>
      </p:sp>
      <p:sp>
        <p:nvSpPr>
          <p:cNvPr id="8196" name="Rectangle 3"/>
          <p:cNvSpPr>
            <a:spLocks noGrp="1" noChangeArrowheads="1"/>
          </p:cNvSpPr>
          <p:nvPr>
            <p:ph type="body" idx="1"/>
          </p:nvPr>
        </p:nvSpPr>
        <p:spPr>
          <a:xfrm>
            <a:off x="457200" y="1219200"/>
            <a:ext cx="8229600" cy="4530725"/>
          </a:xfrm>
        </p:spPr>
        <p:txBody>
          <a:bodyPr/>
          <a:lstStyle/>
          <a:p>
            <a:pPr eaLnBrk="1" hangingPunct="1"/>
            <a:r>
              <a:rPr lang="fr-FR" dirty="0" smtClean="0"/>
              <a:t>Tous les niveaux sont pertinents pour l</a:t>
            </a:r>
            <a:r>
              <a:rPr lang="ja-JP" altLang="fr-FR" dirty="0" smtClean="0"/>
              <a:t>’</a:t>
            </a:r>
            <a:r>
              <a:rPr lang="fr-FR" altLang="ja-JP" dirty="0" smtClean="0"/>
              <a:t>analyse de genre – n</a:t>
            </a:r>
            <a:r>
              <a:rPr lang="ja-JP" altLang="fr-FR" dirty="0" smtClean="0"/>
              <a:t>’</a:t>
            </a:r>
            <a:r>
              <a:rPr lang="fr-FR" altLang="ja-JP" dirty="0" smtClean="0"/>
              <a:t>en négliger aucun</a:t>
            </a:r>
          </a:p>
          <a:p>
            <a:pPr eaLnBrk="1" hangingPunct="1"/>
            <a:r>
              <a:rPr lang="fr-FR" dirty="0" smtClean="0"/>
              <a:t>Niveaux se croisent et interagissent</a:t>
            </a:r>
          </a:p>
          <a:p>
            <a:pPr eaLnBrk="1" hangingPunct="1"/>
            <a:r>
              <a:rPr lang="fr-FR" dirty="0" smtClean="0"/>
              <a:t>Le problème – et/ou la solution - n</a:t>
            </a:r>
            <a:r>
              <a:rPr lang="ja-JP" altLang="fr-FR" dirty="0" smtClean="0"/>
              <a:t>’</a:t>
            </a:r>
            <a:r>
              <a:rPr lang="fr-FR" altLang="ja-JP" dirty="0" smtClean="0"/>
              <a:t>est pas toujours au niveau où nous sommes</a:t>
            </a:r>
          </a:p>
          <a:p>
            <a:pPr eaLnBrk="1" hangingPunct="1"/>
            <a:r>
              <a:rPr lang="fr-FR" dirty="0" smtClean="0"/>
              <a:t>L</a:t>
            </a:r>
            <a:r>
              <a:rPr lang="ja-JP" altLang="fr-FR" dirty="0" smtClean="0"/>
              <a:t>’</a:t>
            </a:r>
            <a:r>
              <a:rPr lang="fr-FR" altLang="ja-JP" dirty="0" smtClean="0"/>
              <a:t>analyse doit aider à cerner problèmes et trouver des stratégies dans dynamique « </a:t>
            </a:r>
            <a:r>
              <a:rPr lang="fr-FR" altLang="ja-JP" dirty="0" err="1" smtClean="0"/>
              <a:t>interniveaux</a:t>
            </a:r>
            <a:r>
              <a:rPr lang="fr-FR" altLang="ja-JP" dirty="0" smtClean="0"/>
              <a:t> »</a:t>
            </a:r>
            <a:endParaRPr lang="fr-FR" dirty="0" smtClean="0"/>
          </a:p>
        </p:txBody>
      </p:sp>
    </p:spTree>
    <p:extLst>
      <p:ext uri="{BB962C8B-B14F-4D97-AF65-F5344CB8AC3E}">
        <p14:creationId xmlns:p14="http://schemas.microsoft.com/office/powerpoint/2010/main" val="93254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3375"/>
            <a:ext cx="8229600" cy="574675"/>
          </a:xfrm>
        </p:spPr>
        <p:txBody>
          <a:bodyPr rtlCol="0">
            <a:normAutofit fontScale="90000"/>
          </a:bodyPr>
          <a:lstStyle/>
          <a:p>
            <a:pPr fontAlgn="auto">
              <a:spcAft>
                <a:spcPts val="0"/>
              </a:spcAft>
              <a:defRPr/>
            </a:pPr>
            <a:r>
              <a:rPr lang="fr-FR" b="1" dirty="0" smtClean="0"/>
              <a:t/>
            </a:r>
            <a:br>
              <a:rPr lang="fr-FR" b="1" dirty="0" smtClean="0"/>
            </a:br>
            <a:r>
              <a:rPr lang="fr-FR" b="1" dirty="0"/>
              <a:t/>
            </a:r>
            <a:br>
              <a:rPr lang="fr-FR" b="1" dirty="0"/>
            </a:br>
            <a:r>
              <a:rPr lang="fr-FR" sz="3600" b="1" dirty="0" smtClean="0"/>
              <a:t>Possibilités </a:t>
            </a:r>
            <a:r>
              <a:rPr lang="fr-FR" sz="3600" b="1" dirty="0"/>
              <a:t>d’utilisation des </a:t>
            </a:r>
            <a:r>
              <a:rPr lang="fr-FR" sz="3600" b="1" dirty="0" smtClean="0"/>
              <a:t>outils</a:t>
            </a:r>
            <a:r>
              <a:rPr lang="fr-FR" b="1" dirty="0"/>
              <a:t/>
            </a:r>
            <a:br>
              <a:rPr lang="fr-FR" b="1" dirty="0"/>
            </a:br>
            <a:r>
              <a:rPr lang="fr-FR" dirty="0"/>
              <a:t> </a:t>
            </a:r>
            <a:br>
              <a:rPr lang="fr-FR" dirty="0"/>
            </a:br>
            <a:endParaRPr lang="fr-FR" dirty="0"/>
          </a:p>
        </p:txBody>
      </p:sp>
      <p:graphicFrame>
        <p:nvGraphicFramePr>
          <p:cNvPr id="4" name="Espace réservé du contenu 3"/>
          <p:cNvGraphicFramePr>
            <a:graphicFrameLocks noGrp="1"/>
          </p:cNvGraphicFramePr>
          <p:nvPr>
            <p:ph idx="1"/>
          </p:nvPr>
        </p:nvGraphicFramePr>
        <p:xfrm>
          <a:off x="323850" y="1052513"/>
          <a:ext cx="8640763" cy="5563683"/>
        </p:xfrm>
        <a:graphic>
          <a:graphicData uri="http://schemas.openxmlformats.org/drawingml/2006/table">
            <a:tbl>
              <a:tblPr/>
              <a:tblGrid>
                <a:gridCol w="2879725"/>
                <a:gridCol w="881063"/>
                <a:gridCol w="931862"/>
                <a:gridCol w="790575"/>
                <a:gridCol w="788988"/>
                <a:gridCol w="788987"/>
                <a:gridCol w="788988"/>
                <a:gridCol w="790575"/>
              </a:tblGrid>
              <a:tr h="9366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Contexte d’utilisation</a:t>
                      </a:r>
                    </a:p>
                    <a:p>
                      <a:pPr marL="0" marR="0" lvl="0" indent="0" algn="l" defTabSz="914400" rtl="0" eaLnBrk="1" fontAlgn="base" latinLnBrk="0" hangingPunct="1">
                        <a:lnSpc>
                          <a:spcPct val="115000"/>
                        </a:lnSpc>
                        <a:spcBef>
                          <a:spcPct val="0"/>
                        </a:spcBef>
                        <a:spcAft>
                          <a:spcPts val="1000"/>
                        </a:spcAft>
                        <a:buClrTx/>
                        <a:buSzTx/>
                        <a:buFontTx/>
                        <a:buNone/>
                        <a:tabLst/>
                      </a:pPr>
                      <a:endParaRPr kumimoji="0" lang="fr-FR"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
                      </a:r>
                      <a:br>
                        <a:rPr kumimoji="0" lang="fr-FR" sz="1200" b="0" i="0" u="none" strike="noStrike" cap="none" normalizeH="0" baseline="0" smtClean="0">
                          <a:ln>
                            <a:noFill/>
                          </a:ln>
                          <a:solidFill>
                            <a:schemeClr val="tx1"/>
                          </a:solidFill>
                          <a:effectLst/>
                          <a:latin typeface="Times New Roman" pitchFamily="18" charset="0"/>
                          <a:cs typeface="Times New Roman" pitchFamily="18" charset="0"/>
                        </a:rPr>
                      </a:b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Numéro et intitulé de la fiche</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Etude du milieu / diagnostic</a:t>
                      </a: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Conception d’une intervention</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Au sein du système de suivi</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Pendant des évaluations internes ou externes</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Utilisation répétée pendant le cycle</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Utilisation comme outil participatif</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Dans le cadre d’une formation</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Fiche n°. 1 : </a:t>
                      </a: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Questions clés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2 : Le profil d’activités</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3 : Profil d’accès et de contrôle</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4 : Profil socio-politique des femmes</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Fiche n°. 5 : </a:t>
                      </a: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Facteurs d’influence</a:t>
                      </a: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0956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6 : Appréciation des besoins pratiques et intérêts stratégiques</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7: La matrice d’analyse de genre</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0956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8 : Renforcement des potentialités pour lutter contre la pauvreté et les inégalités</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 9 : Le tableau d’empowerment</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0956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n°.10 : Analyse selon le genre des causes et effets d’un problème</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n°.11 : Analyse de l’approche d’une intervention</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30956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Fiche n°.12 : Analyse du potentiel de transformation d’une intervention</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r h="277813">
                <a:tc>
                  <a:txBody>
                    <a:bodyPr/>
                    <a:lstStyle/>
                    <a:p>
                      <a:pPr marL="0" marR="0" lvl="0" indent="0" algn="just"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Fiche n°.13 : </a:t>
                      </a:r>
                      <a:r>
                        <a:rPr kumimoji="0" lang="fr-FR" sz="1200" b="0" i="0" u="none" strike="noStrike" cap="none" normalizeH="0" baseline="0" smtClean="0">
                          <a:ln>
                            <a:noFill/>
                          </a:ln>
                          <a:solidFill>
                            <a:schemeClr val="tx1"/>
                          </a:solidFill>
                          <a:effectLst/>
                          <a:latin typeface="Times New Roman" pitchFamily="18" charset="0"/>
                          <a:cs typeface="Times New Roman" pitchFamily="18" charset="0"/>
                        </a:rPr>
                        <a:t>Analyse « 3 R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cs typeface="Times New Roman" pitchFamily="18" charset="0"/>
                        </a:rPr>
                        <a:t>X</a:t>
                      </a:r>
                      <a:endParaRPr kumimoji="0" lang="fr-F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4918" marR="34918" marT="0" marB="0" horzOverflow="overflow">
                    <a:lnL w="12700" cap="flat" cmpd="sng" algn="ctr">
                      <a:solidFill>
                        <a:srgbClr val="F79646"/>
                      </a:solidFill>
                      <a:prstDash val="solid"/>
                      <a:round/>
                      <a:headEnd type="none" w="med" len="med"/>
                      <a:tailEnd type="none" w="med" len="med"/>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noFill/>
                  </a:tcPr>
                </a:tc>
              </a:tr>
            </a:tbl>
          </a:graphicData>
        </a:graphic>
      </p:graphicFrame>
      <p:sp>
        <p:nvSpPr>
          <p:cNvPr id="17548" name="Rectangle 2"/>
          <p:cNvSpPr>
            <a:spLocks noChangeArrowheads="1"/>
          </p:cNvSpPr>
          <p:nvPr/>
        </p:nvSpPr>
        <p:spPr bwMode="auto">
          <a:xfrm>
            <a:off x="1089025" y="15335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126960" bIns="0" anchor="ctr">
            <a:spAutoFit/>
          </a:bodyPr>
          <a:lstStyle/>
          <a:p>
            <a:pPr eaLnBrk="1" hangingPunct="1"/>
            <a:endParaRPr lang="fr-FR">
              <a:latin typeface="Arial" pitchFamily="34" charset="0"/>
              <a:cs typeface="Arial" pitchFamily="34" charset="0"/>
            </a:endParaRPr>
          </a:p>
        </p:txBody>
      </p:sp>
      <p:cxnSp>
        <p:nvCxnSpPr>
          <p:cNvPr id="17549" name="Connecteur droit 5"/>
          <p:cNvCxnSpPr>
            <a:cxnSpLocks noChangeShapeType="1"/>
          </p:cNvCxnSpPr>
          <p:nvPr/>
        </p:nvCxnSpPr>
        <p:spPr bwMode="auto">
          <a:xfrm>
            <a:off x="323850" y="1052513"/>
            <a:ext cx="2808288" cy="9382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88373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Autofit/>
          </a:bodyPr>
          <a:lstStyle/>
          <a:p>
            <a:r>
              <a:rPr lang="fr-FR" sz="3600" b="1" dirty="0" err="1" smtClean="0">
                <a:solidFill>
                  <a:srgbClr val="00B050"/>
                </a:solidFill>
              </a:rPr>
              <a:t>CHECK-LISt</a:t>
            </a:r>
            <a:endParaRPr lang="en-US" sz="3600" b="1" dirty="0">
              <a:solidFill>
                <a:srgbClr val="00B050"/>
              </a:solidFill>
            </a:endParaRPr>
          </a:p>
        </p:txBody>
      </p:sp>
      <p:sp>
        <p:nvSpPr>
          <p:cNvPr id="3" name="Espace réservé du contenu 2"/>
          <p:cNvSpPr>
            <a:spLocks noGrp="1"/>
          </p:cNvSpPr>
          <p:nvPr>
            <p:ph idx="1"/>
          </p:nvPr>
        </p:nvSpPr>
        <p:spPr>
          <a:xfrm>
            <a:off x="179512" y="1052736"/>
            <a:ext cx="8964488" cy="5616624"/>
          </a:xfrm>
        </p:spPr>
        <p:txBody>
          <a:bodyPr>
            <a:noAutofit/>
          </a:bodyPr>
          <a:lstStyle/>
          <a:p>
            <a:pPr algn="just">
              <a:lnSpc>
                <a:spcPct val="150000"/>
              </a:lnSpc>
              <a:spcAft>
                <a:spcPts val="0"/>
              </a:spcAft>
            </a:pPr>
            <a:r>
              <a:rPr lang="fr-FR" sz="2000" dirty="0"/>
              <a:t>- A Quels problèmes et à quelles questions de genre la politique, le programme ou le projet veut-il répondre ?</a:t>
            </a:r>
            <a:endParaRPr lang="en-US" sz="2000" dirty="0"/>
          </a:p>
          <a:p>
            <a:pPr algn="just">
              <a:lnSpc>
                <a:spcPct val="150000"/>
              </a:lnSpc>
              <a:spcAft>
                <a:spcPts val="0"/>
              </a:spcAft>
            </a:pPr>
            <a:r>
              <a:rPr lang="fr-FR" sz="2000" dirty="0"/>
              <a:t>- Est-ce que les hommes et les femmes sont concerné(e)s par les objectifs spécifiques, les résultats attendus et les activités de la politique, du programme ou du projet de façon globale et spécifique ? </a:t>
            </a:r>
            <a:endParaRPr lang="en-US" sz="2000" dirty="0"/>
          </a:p>
          <a:p>
            <a:pPr algn="just">
              <a:lnSpc>
                <a:spcPct val="150000"/>
              </a:lnSpc>
              <a:spcAft>
                <a:spcPts val="0"/>
              </a:spcAft>
            </a:pPr>
            <a:r>
              <a:rPr lang="fr-FR" sz="2000" dirty="0"/>
              <a:t>- Quels sont les écarts d’inégalité et d’iniquité qui existent d’une manière générale entre les hommes et les femmes dans le secteur ? </a:t>
            </a:r>
            <a:endParaRPr lang="en-US" sz="2000" dirty="0"/>
          </a:p>
          <a:p>
            <a:pPr algn="just">
              <a:lnSpc>
                <a:spcPct val="150000"/>
              </a:lnSpc>
              <a:spcAft>
                <a:spcPts val="0"/>
              </a:spcAft>
            </a:pPr>
            <a:r>
              <a:rPr lang="fr-FR" sz="2000" dirty="0"/>
              <a:t>- Quels sont les enjeux d’égalité et d’équité sur la participation et la contribution (rôles, responsabilités) des hommes et des femmes au développement du secteur ? </a:t>
            </a:r>
            <a:endParaRPr lang="en-US" sz="2000" dirty="0"/>
          </a:p>
        </p:txBody>
      </p:sp>
    </p:spTree>
    <p:extLst>
      <p:ext uri="{BB962C8B-B14F-4D97-AF65-F5344CB8AC3E}">
        <p14:creationId xmlns:p14="http://schemas.microsoft.com/office/powerpoint/2010/main" val="2751365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76672"/>
            <a:ext cx="8964488" cy="6192688"/>
          </a:xfrm>
        </p:spPr>
        <p:txBody>
          <a:bodyPr>
            <a:noAutofit/>
          </a:bodyPr>
          <a:lstStyle/>
          <a:p>
            <a:pPr algn="just">
              <a:lnSpc>
                <a:spcPct val="150000"/>
              </a:lnSpc>
              <a:spcAft>
                <a:spcPts val="0"/>
              </a:spcAft>
            </a:pPr>
            <a:r>
              <a:rPr lang="fr-FR" sz="2000" dirty="0"/>
              <a:t>- Quels sont les enjeux d’égalité et d’équité sur l’accès et le contrôle des ressources (humaines, financières, matérielles) du secteur par les hommes et les femmes ? </a:t>
            </a:r>
            <a:endParaRPr lang="en-US" sz="2000" dirty="0"/>
          </a:p>
          <a:p>
            <a:pPr algn="just">
              <a:lnSpc>
                <a:spcPct val="150000"/>
              </a:lnSpc>
              <a:spcAft>
                <a:spcPts val="0"/>
              </a:spcAft>
            </a:pPr>
            <a:r>
              <a:rPr lang="fr-FR" sz="2000" dirty="0"/>
              <a:t>- Quels sont les enjeux d’égalité et d’équité sur les attentes (besoins pratiques et intérêts stratégiques) des hommes et les femmes dans le secteur ? </a:t>
            </a:r>
            <a:endParaRPr lang="fr-FR" sz="2000" dirty="0" smtClean="0"/>
          </a:p>
          <a:p>
            <a:pPr algn="just">
              <a:lnSpc>
                <a:spcPct val="150000"/>
              </a:lnSpc>
              <a:spcAft>
                <a:spcPts val="0"/>
              </a:spcAft>
            </a:pPr>
            <a:r>
              <a:rPr lang="fr-FR" sz="2000" dirty="0" smtClean="0"/>
              <a:t>- </a:t>
            </a:r>
            <a:r>
              <a:rPr lang="fr-FR" sz="2000" dirty="0"/>
              <a:t>Quelles sont les causes (compétences, capacités, normes sociales) des disparités et des inégalités de genre dans le secteur ? </a:t>
            </a:r>
            <a:endParaRPr lang="en-US" sz="2000" dirty="0"/>
          </a:p>
          <a:p>
            <a:pPr algn="just">
              <a:lnSpc>
                <a:spcPct val="150000"/>
              </a:lnSpc>
              <a:spcAft>
                <a:spcPts val="0"/>
              </a:spcAft>
            </a:pPr>
            <a:r>
              <a:rPr lang="fr-FR" sz="2000" dirty="0"/>
              <a:t>- Est-ce que le développement du secteur va contribuer à maintenir ou à réduire les disparités et les inégalités de genre ? </a:t>
            </a:r>
            <a:endParaRPr lang="en-US" sz="2000" dirty="0"/>
          </a:p>
          <a:p>
            <a:pPr algn="just">
              <a:lnSpc>
                <a:spcPct val="150000"/>
              </a:lnSpc>
              <a:spcAft>
                <a:spcPts val="0"/>
              </a:spcAft>
            </a:pPr>
            <a:r>
              <a:rPr lang="fr-FR" sz="2000" dirty="0"/>
              <a:t>- Quels sont les effets et les impacts de la politique, du programme ou du projet du secteur qui peuvent être pareils ou différents sur les hommes et les femmes ? </a:t>
            </a:r>
            <a:endParaRPr lang="fr-FR" sz="2000" dirty="0" smtClean="0"/>
          </a:p>
          <a:p>
            <a:pPr algn="just">
              <a:lnSpc>
                <a:spcPct val="150000"/>
              </a:lnSpc>
              <a:spcAft>
                <a:spcPts val="0"/>
              </a:spcAft>
            </a:pPr>
            <a:r>
              <a:rPr lang="fr-FR" sz="2000" dirty="0" smtClean="0"/>
              <a:t>- </a:t>
            </a:r>
            <a:r>
              <a:rPr lang="fr-FR" sz="2000" dirty="0"/>
              <a:t>Est-ce que le contexte, la justification, les objectifs et les résultats sont formulés selon le genre ? </a:t>
            </a:r>
            <a:endParaRPr lang="en-US" sz="2000" dirty="0"/>
          </a:p>
          <a:p>
            <a:endParaRPr lang="en-US" sz="2000" dirty="0"/>
          </a:p>
        </p:txBody>
      </p:sp>
    </p:spTree>
    <p:extLst>
      <p:ext uri="{BB962C8B-B14F-4D97-AF65-F5344CB8AC3E}">
        <p14:creationId xmlns:p14="http://schemas.microsoft.com/office/powerpoint/2010/main" val="1600608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476672"/>
            <a:ext cx="8964488" cy="6192688"/>
          </a:xfrm>
        </p:spPr>
        <p:txBody>
          <a:bodyPr>
            <a:noAutofit/>
          </a:bodyPr>
          <a:lstStyle/>
          <a:p>
            <a:pPr algn="just">
              <a:lnSpc>
                <a:spcPct val="150000"/>
              </a:lnSpc>
              <a:spcAft>
                <a:spcPts val="0"/>
              </a:spcAft>
            </a:pPr>
            <a:r>
              <a:rPr lang="fr-FR" sz="2000" dirty="0"/>
              <a:t>- Quels sont les enjeux d’égalité et d’équité sur l’accès et le contrôle des ressources (humaines, financières, matérielles) du secteur par les hommes et les femmes ? </a:t>
            </a:r>
            <a:endParaRPr lang="en-US" sz="2000" dirty="0"/>
          </a:p>
          <a:p>
            <a:pPr algn="just">
              <a:lnSpc>
                <a:spcPct val="150000"/>
              </a:lnSpc>
              <a:spcAft>
                <a:spcPts val="0"/>
              </a:spcAft>
            </a:pPr>
            <a:r>
              <a:rPr lang="fr-FR" sz="2000" dirty="0"/>
              <a:t>- Quels sont les enjeux d’égalité et d’équité sur les attentes (besoins pratiques et intérêts stratégiques) des hommes et les femmes dans le secteur ? </a:t>
            </a:r>
            <a:endParaRPr lang="fr-FR" sz="2000" dirty="0" smtClean="0"/>
          </a:p>
          <a:p>
            <a:pPr algn="just">
              <a:lnSpc>
                <a:spcPct val="150000"/>
              </a:lnSpc>
              <a:spcAft>
                <a:spcPts val="0"/>
              </a:spcAft>
            </a:pPr>
            <a:r>
              <a:rPr lang="fr-FR" sz="2000" dirty="0" smtClean="0"/>
              <a:t>- </a:t>
            </a:r>
            <a:r>
              <a:rPr lang="fr-FR" sz="2000" dirty="0"/>
              <a:t>Quelles sont les causes (compétences, capacités, normes sociales) des disparités et des inégalités de genre dans le secteur ? </a:t>
            </a:r>
            <a:endParaRPr lang="en-US" sz="2000" dirty="0"/>
          </a:p>
          <a:p>
            <a:pPr algn="just">
              <a:lnSpc>
                <a:spcPct val="150000"/>
              </a:lnSpc>
              <a:spcAft>
                <a:spcPts val="0"/>
              </a:spcAft>
            </a:pPr>
            <a:r>
              <a:rPr lang="fr-FR" sz="2000" dirty="0"/>
              <a:t>- Est-ce que le développement du secteur va contribuer à maintenir ou à réduire les disparités et les inégalités de genre ? </a:t>
            </a:r>
            <a:endParaRPr lang="en-US" sz="2000" dirty="0"/>
          </a:p>
          <a:p>
            <a:pPr algn="just">
              <a:lnSpc>
                <a:spcPct val="150000"/>
              </a:lnSpc>
              <a:spcAft>
                <a:spcPts val="0"/>
              </a:spcAft>
            </a:pPr>
            <a:r>
              <a:rPr lang="fr-FR" sz="2000" dirty="0"/>
              <a:t>- Quels sont les effets et les impacts de la politique, du programme ou du projet du secteur qui peuvent être pareils ou différents sur les hommes et les femmes ? </a:t>
            </a:r>
            <a:endParaRPr lang="fr-FR" sz="2000" dirty="0" smtClean="0"/>
          </a:p>
          <a:p>
            <a:pPr algn="just">
              <a:lnSpc>
                <a:spcPct val="150000"/>
              </a:lnSpc>
              <a:spcAft>
                <a:spcPts val="0"/>
              </a:spcAft>
            </a:pPr>
            <a:r>
              <a:rPr lang="fr-FR" sz="2000" dirty="0" smtClean="0"/>
              <a:t>- </a:t>
            </a:r>
            <a:r>
              <a:rPr lang="fr-FR" sz="2000" dirty="0"/>
              <a:t>Est-ce que le contexte, la justification, les objectifs et les résultats sont formulés selon le genre ? </a:t>
            </a:r>
            <a:endParaRPr lang="en-US" sz="2000" dirty="0"/>
          </a:p>
          <a:p>
            <a:endParaRPr lang="en-US" sz="2000" dirty="0"/>
          </a:p>
        </p:txBody>
      </p:sp>
    </p:spTree>
    <p:extLst>
      <p:ext uri="{BB962C8B-B14F-4D97-AF65-F5344CB8AC3E}">
        <p14:creationId xmlns:p14="http://schemas.microsoft.com/office/powerpoint/2010/main" val="1600608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7029400"/>
          </a:xfrm>
        </p:spPr>
        <p:txBody>
          <a:bodyPr>
            <a:noAutofit/>
          </a:bodyPr>
          <a:lstStyle/>
          <a:p>
            <a:pPr algn="just">
              <a:lnSpc>
                <a:spcPct val="150000"/>
              </a:lnSpc>
              <a:spcAft>
                <a:spcPts val="0"/>
              </a:spcAft>
            </a:pPr>
            <a:r>
              <a:rPr lang="fr-FR" sz="2000" dirty="0"/>
              <a:t>- Y-a-t-il des informations et des données comparatives sur les indicateurs quantitatifs et qualitatifs concernant les enjeux d’égalité et d’équité de genre ? </a:t>
            </a:r>
            <a:endParaRPr lang="en-US" sz="2000" dirty="0"/>
          </a:p>
          <a:p>
            <a:pPr algn="just">
              <a:lnSpc>
                <a:spcPct val="150000"/>
              </a:lnSpc>
              <a:spcAft>
                <a:spcPts val="0"/>
              </a:spcAft>
            </a:pPr>
            <a:r>
              <a:rPr lang="fr-FR" sz="2000" dirty="0"/>
              <a:t>- Quels sont les acteurs, les hommes et les femmes concernés par la politique, le programme ou le projet du secteur ? </a:t>
            </a:r>
            <a:endParaRPr lang="fr-FR" sz="2000" dirty="0" smtClean="0"/>
          </a:p>
          <a:p>
            <a:pPr algn="just">
              <a:lnSpc>
                <a:spcPct val="150000"/>
              </a:lnSpc>
              <a:spcAft>
                <a:spcPts val="0"/>
              </a:spcAft>
            </a:pPr>
            <a:r>
              <a:rPr lang="fr-FR" sz="2000" dirty="0" smtClean="0"/>
              <a:t>- </a:t>
            </a:r>
            <a:r>
              <a:rPr lang="fr-FR" sz="2000" dirty="0"/>
              <a:t>Est-ce que les attitudes et les comportements des acteurs, des hommes et des femmes montrent qu’ils sont sensibles au genre ? </a:t>
            </a:r>
            <a:endParaRPr lang="en-US" sz="2000" dirty="0"/>
          </a:p>
          <a:p>
            <a:pPr algn="just">
              <a:lnSpc>
                <a:spcPct val="150000"/>
              </a:lnSpc>
              <a:spcAft>
                <a:spcPts val="0"/>
              </a:spcAft>
            </a:pPr>
            <a:r>
              <a:rPr lang="fr-FR" sz="2000" dirty="0"/>
              <a:t>- Quelles sont les compétences et la capacité des acteurs, des hommes et des femmes pour promouvoir l’égalité et l’équité de genre dans le secteur ? </a:t>
            </a:r>
            <a:endParaRPr lang="en-US" sz="2000" dirty="0"/>
          </a:p>
          <a:p>
            <a:pPr algn="just">
              <a:lnSpc>
                <a:spcPct val="150000"/>
              </a:lnSpc>
              <a:spcAft>
                <a:spcPts val="0"/>
              </a:spcAft>
            </a:pPr>
            <a:r>
              <a:rPr lang="fr-FR" sz="2000" dirty="0" smtClean="0"/>
              <a:t>Quelles </a:t>
            </a:r>
            <a:r>
              <a:rPr lang="fr-FR" sz="2000" dirty="0"/>
              <a:t>sont les contraintes et les potentialités des acteurs, des hommes et des femmes en ressources humaines, financières et matérielles du secteur sur les questions de genre ? </a:t>
            </a:r>
            <a:endParaRPr lang="en-US" sz="2000" dirty="0"/>
          </a:p>
          <a:p>
            <a:pPr algn="just">
              <a:lnSpc>
                <a:spcPct val="150000"/>
              </a:lnSpc>
              <a:spcAft>
                <a:spcPts val="0"/>
              </a:spcAft>
            </a:pPr>
            <a:r>
              <a:rPr lang="fr-FR" sz="2000" dirty="0" smtClean="0"/>
              <a:t>Y </a:t>
            </a:r>
            <a:r>
              <a:rPr lang="fr-FR" sz="2000" dirty="0"/>
              <a:t>a-t-il des mesures d’accompagnement pour réduire les risques liés aux stéréotypes sexistes ? </a:t>
            </a:r>
            <a:endParaRPr lang="en-US" sz="2000" dirty="0"/>
          </a:p>
          <a:p>
            <a:pPr algn="just">
              <a:lnSpc>
                <a:spcPct val="150000"/>
              </a:lnSpc>
              <a:spcAft>
                <a:spcPts val="0"/>
              </a:spcAft>
            </a:pPr>
            <a:r>
              <a:rPr lang="fr-FR" sz="2000" dirty="0" smtClean="0"/>
              <a:t>Les </a:t>
            </a:r>
            <a:r>
              <a:rPr lang="fr-FR" sz="2000" dirty="0"/>
              <a:t>rubriques budgétaires prennent-elles en considération de façon explicite les questions de genre ?</a:t>
            </a:r>
            <a:endParaRPr lang="en-US" sz="2000" dirty="0">
              <a:latin typeface="Times New Roman"/>
              <a:ea typeface="Calibri"/>
              <a:cs typeface="Calibri"/>
            </a:endParaRPr>
          </a:p>
          <a:p>
            <a:pPr>
              <a:lnSpc>
                <a:spcPct val="150000"/>
              </a:lnSpc>
            </a:pPr>
            <a:endParaRPr lang="en-US" sz="2000" dirty="0"/>
          </a:p>
        </p:txBody>
      </p:sp>
    </p:spTree>
    <p:extLst>
      <p:ext uri="{BB962C8B-B14F-4D97-AF65-F5344CB8AC3E}">
        <p14:creationId xmlns:p14="http://schemas.microsoft.com/office/powerpoint/2010/main" val="1155355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794</Words>
  <Application>Microsoft Office PowerPoint</Application>
  <PresentationFormat>Affichage à l'écran (4:3)</PresentationFormat>
  <Paragraphs>242</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DE QUELQUES PRECISIONS</vt:lpstr>
      <vt:lpstr>Les 10 questions clés</vt:lpstr>
      <vt:lpstr>Les niveaux de mise en œuvre des outils</vt:lpstr>
      <vt:lpstr>Synergie entre les niveaux</vt:lpstr>
      <vt:lpstr>  Possibilités d’utilisation des outils   </vt:lpstr>
      <vt:lpstr>CHECK-LISt</vt:lpstr>
      <vt:lpstr>Présentation PowerPoint</vt:lpstr>
      <vt:lpstr>Présentation PowerPoint</vt:lpstr>
      <vt:lpstr>Présentation PowerPoint</vt:lpstr>
      <vt:lpstr>Analysez le profil de votre organisation selon le genre à partir des quelques questions suivantes : </vt:lpstr>
      <vt:lpstr>Structure organisationnelle   </vt:lpstr>
      <vt:lpstr>Ressources humaines/</vt:lpstr>
      <vt:lpstr>.</vt:lpstr>
      <vt:lpstr>.</vt:lpstr>
      <vt:lpst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QUELQUES PRECISIONS</dc:title>
  <dc:creator>hp</dc:creator>
  <cp:lastModifiedBy>hp</cp:lastModifiedBy>
  <cp:revision>11</cp:revision>
  <dcterms:created xsi:type="dcterms:W3CDTF">2021-01-08T10:40:53Z</dcterms:created>
  <dcterms:modified xsi:type="dcterms:W3CDTF">2021-01-08T15:53:29Z</dcterms:modified>
</cp:coreProperties>
</file>