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317" r:id="rId3"/>
    <p:sldId id="261" r:id="rId4"/>
    <p:sldId id="262" r:id="rId5"/>
    <p:sldId id="263" r:id="rId6"/>
    <p:sldId id="265" r:id="rId7"/>
    <p:sldId id="267" r:id="rId8"/>
    <p:sldId id="269" r:id="rId9"/>
    <p:sldId id="271" r:id="rId10"/>
    <p:sldId id="273" r:id="rId11"/>
    <p:sldId id="275" r:id="rId12"/>
    <p:sldId id="277" r:id="rId13"/>
    <p:sldId id="279" r:id="rId14"/>
    <p:sldId id="281" r:id="rId15"/>
    <p:sldId id="284" r:id="rId16"/>
    <p:sldId id="286" r:id="rId17"/>
    <p:sldId id="288" r:id="rId18"/>
    <p:sldId id="290" r:id="rId19"/>
    <p:sldId id="292" r:id="rId20"/>
    <p:sldId id="294" r:id="rId21"/>
    <p:sldId id="296" r:id="rId22"/>
    <p:sldId id="298" r:id="rId23"/>
    <p:sldId id="300" r:id="rId24"/>
    <p:sldId id="302" r:id="rId25"/>
    <p:sldId id="304" r:id="rId26"/>
    <p:sldId id="306" r:id="rId27"/>
    <p:sldId id="308" r:id="rId28"/>
    <p:sldId id="320" r:id="rId29"/>
    <p:sldId id="309" r:id="rId30"/>
    <p:sldId id="316" r:id="rId31"/>
    <p:sldId id="310" r:id="rId32"/>
    <p:sldId id="314" r:id="rId33"/>
    <p:sldId id="312" r:id="rId34"/>
    <p:sldId id="313" r:id="rId35"/>
    <p:sldId id="311" r:id="rId3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22" autoAdjust="0"/>
    <p:restoredTop sz="94660"/>
  </p:normalViewPr>
  <p:slideViewPr>
    <p:cSldViewPr>
      <p:cViewPr>
        <p:scale>
          <a:sx n="84" d="100"/>
          <a:sy n="84" d="100"/>
        </p:scale>
        <p:origin x="-148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032233-F79F-41C7-802B-8F03E62D6FFC}" type="datetimeFigureOut">
              <a:rPr lang="fr-FR" smtClean="0"/>
              <a:t>06/01/2021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3EA59B-3954-44B4-A98F-D98BE4F0BD6E}" type="slidenum">
              <a:rPr lang="fr-FR" smtClean="0"/>
              <a:t>‹N°›</a:t>
            </a:fld>
            <a:endParaRPr lang="fr-FR"/>
          </a:p>
        </p:txBody>
      </p:sp>
    </p:spTree>
    <p:extLst>
      <p:ext uri="{BB962C8B-B14F-4D97-AF65-F5344CB8AC3E}">
        <p14:creationId xmlns:p14="http://schemas.microsoft.com/office/powerpoint/2010/main" val="4238612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CEE1145-EAA8-4E70-87EB-930E85407E61}" type="slidenum">
              <a:rPr lang="en-US" smtClean="0">
                <a:latin typeface="Tw Cen MT" pitchFamily="34" charset="0"/>
                <a:cs typeface="Arial" charset="0"/>
              </a:rPr>
              <a:pPr eaLnBrk="1" fontAlgn="base" hangingPunct="1">
                <a:spcBef>
                  <a:spcPct val="0"/>
                </a:spcBef>
                <a:spcAft>
                  <a:spcPct val="0"/>
                </a:spcAft>
              </a:pPr>
              <a:t>6</a:t>
            </a:fld>
            <a:endParaRPr lang="en-US" smtClean="0">
              <a:latin typeface="Tw Cen MT" pitchFamily="34"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Espace réservé du numéro de diapositive 3"/>
          <p:cNvSpPr>
            <a:spLocks noGrp="1"/>
          </p:cNvSpPr>
          <p:nvPr>
            <p:ph type="sldNum" sz="quarter" idx="5"/>
          </p:nvPr>
        </p:nvSpPr>
        <p:spPr/>
        <p:txBody>
          <a:bodyPr/>
          <a:lstStyle/>
          <a:p>
            <a:pPr>
              <a:defRPr/>
            </a:pPr>
            <a:fld id="{F90AC810-7054-4C75-9E0F-1E567638DCDD}" type="slidenum">
              <a:rPr lang="en-US" smtClean="0"/>
              <a:pPr>
                <a:defRPr/>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03EA59B-3954-44B4-A98F-D98BE4F0BD6E}" type="slidenum">
              <a:rPr lang="fr-FR" smtClean="0"/>
              <a:t>27</a:t>
            </a:fld>
            <a:endParaRPr lang="fr-FR"/>
          </a:p>
        </p:txBody>
      </p:sp>
    </p:spTree>
    <p:extLst>
      <p:ext uri="{BB962C8B-B14F-4D97-AF65-F5344CB8AC3E}">
        <p14:creationId xmlns:p14="http://schemas.microsoft.com/office/powerpoint/2010/main" val="272486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D96EC84-04FC-4F3E-9F22-9B21DC908413}" type="slidenum">
              <a:rPr lang="fr-FR" smtClean="0"/>
              <a:t>30</a:t>
            </a:fld>
            <a:endParaRPr lang="fr-FR"/>
          </a:p>
        </p:txBody>
      </p:sp>
    </p:spTree>
    <p:extLst>
      <p:ext uri="{BB962C8B-B14F-4D97-AF65-F5344CB8AC3E}">
        <p14:creationId xmlns:p14="http://schemas.microsoft.com/office/powerpoint/2010/main" val="3385232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9488D53-B3B3-4B00-B9D7-6186E4F53457}" type="datetimeFigureOut">
              <a:rPr lang="fr-FR" smtClean="0"/>
              <a:t>06/01/2021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900C04-575F-48A7-BE88-65EA13F41268}" type="slidenum">
              <a:rPr lang="fr-FR" smtClean="0"/>
              <a:t>‹N°›</a:t>
            </a:fld>
            <a:endParaRPr lang="fr-FR"/>
          </a:p>
        </p:txBody>
      </p:sp>
    </p:spTree>
    <p:extLst>
      <p:ext uri="{BB962C8B-B14F-4D97-AF65-F5344CB8AC3E}">
        <p14:creationId xmlns:p14="http://schemas.microsoft.com/office/powerpoint/2010/main" val="984729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9488D53-B3B3-4B00-B9D7-6186E4F53457}" type="datetimeFigureOut">
              <a:rPr lang="fr-FR" smtClean="0"/>
              <a:t>06/01/2021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900C04-575F-48A7-BE88-65EA13F41268}" type="slidenum">
              <a:rPr lang="fr-FR" smtClean="0"/>
              <a:t>‹N°›</a:t>
            </a:fld>
            <a:endParaRPr lang="fr-FR"/>
          </a:p>
        </p:txBody>
      </p:sp>
    </p:spTree>
    <p:extLst>
      <p:ext uri="{BB962C8B-B14F-4D97-AF65-F5344CB8AC3E}">
        <p14:creationId xmlns:p14="http://schemas.microsoft.com/office/powerpoint/2010/main" val="1783244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9488D53-B3B3-4B00-B9D7-6186E4F53457}" type="datetimeFigureOut">
              <a:rPr lang="fr-FR" smtClean="0"/>
              <a:t>06/01/2021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900C04-575F-48A7-BE88-65EA13F41268}" type="slidenum">
              <a:rPr lang="fr-FR" smtClean="0"/>
              <a:t>‹N°›</a:t>
            </a:fld>
            <a:endParaRPr lang="fr-FR"/>
          </a:p>
        </p:txBody>
      </p:sp>
    </p:spTree>
    <p:extLst>
      <p:ext uri="{BB962C8B-B14F-4D97-AF65-F5344CB8AC3E}">
        <p14:creationId xmlns:p14="http://schemas.microsoft.com/office/powerpoint/2010/main" val="19053606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1600200"/>
            <a:ext cx="8229600" cy="4525963"/>
          </a:xfrm>
        </p:spPr>
        <p:txBody>
          <a:bodyPr/>
          <a:lstStyle/>
          <a:p>
            <a:pPr lvl="0"/>
            <a:endParaRPr lang="fr-FR" noProof="0" smtClean="0"/>
          </a:p>
        </p:txBody>
      </p:sp>
      <p:sp>
        <p:nvSpPr>
          <p:cNvPr id="4" name="Rectangle 4"/>
          <p:cNvSpPr>
            <a:spLocks noGrp="1" noChangeArrowheads="1"/>
          </p:cNvSpPr>
          <p:nvPr>
            <p:ph type="dt" sz="half" idx="10"/>
          </p:nvPr>
        </p:nvSpPr>
        <p:spPr>
          <a:ln/>
        </p:spPr>
        <p:txBody>
          <a:bodyPr/>
          <a:lstStyle>
            <a:lvl1pPr>
              <a:defRPr/>
            </a:lvl1pPr>
          </a:lstStyle>
          <a:p>
            <a:pPr>
              <a:defRPr/>
            </a:pPr>
            <a:fld id="{99163B84-6703-4F0E-8A5E-7194F98377C8}" type="datetime1">
              <a:rPr lang="fr-FR" smtClean="0"/>
              <a:pPr>
                <a:defRPr/>
              </a:pPr>
              <a:t>06/01/2021</a:t>
            </a:fld>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0A9263C8-6078-4458-A6C6-46BF38F99830}" type="slidenum">
              <a:rPr lang="fr-FR"/>
              <a:pPr>
                <a:defRPr/>
              </a:pPr>
              <a:t>‹N°›</a:t>
            </a:fld>
            <a:endParaRPr lang="fr-FR"/>
          </a:p>
        </p:txBody>
      </p:sp>
    </p:spTree>
    <p:extLst>
      <p:ext uri="{BB962C8B-B14F-4D97-AF65-F5344CB8AC3E}">
        <p14:creationId xmlns:p14="http://schemas.microsoft.com/office/powerpoint/2010/main" val="3904089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9488D53-B3B3-4B00-B9D7-6186E4F53457}" type="datetimeFigureOut">
              <a:rPr lang="fr-FR" smtClean="0"/>
              <a:t>06/01/2021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900C04-575F-48A7-BE88-65EA13F41268}" type="slidenum">
              <a:rPr lang="fr-FR" smtClean="0"/>
              <a:t>‹N°›</a:t>
            </a:fld>
            <a:endParaRPr lang="fr-FR"/>
          </a:p>
        </p:txBody>
      </p:sp>
    </p:spTree>
    <p:extLst>
      <p:ext uri="{BB962C8B-B14F-4D97-AF65-F5344CB8AC3E}">
        <p14:creationId xmlns:p14="http://schemas.microsoft.com/office/powerpoint/2010/main" val="3559747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9488D53-B3B3-4B00-B9D7-6186E4F53457}" type="datetimeFigureOut">
              <a:rPr lang="fr-FR" smtClean="0"/>
              <a:t>06/01/2021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900C04-575F-48A7-BE88-65EA13F41268}" type="slidenum">
              <a:rPr lang="fr-FR" smtClean="0"/>
              <a:t>‹N°›</a:t>
            </a:fld>
            <a:endParaRPr lang="fr-FR"/>
          </a:p>
        </p:txBody>
      </p:sp>
    </p:spTree>
    <p:extLst>
      <p:ext uri="{BB962C8B-B14F-4D97-AF65-F5344CB8AC3E}">
        <p14:creationId xmlns:p14="http://schemas.microsoft.com/office/powerpoint/2010/main" val="3890878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9488D53-B3B3-4B00-B9D7-6186E4F53457}" type="datetimeFigureOut">
              <a:rPr lang="fr-FR" smtClean="0"/>
              <a:t>06/01/2021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F900C04-575F-48A7-BE88-65EA13F41268}" type="slidenum">
              <a:rPr lang="fr-FR" smtClean="0"/>
              <a:t>‹N°›</a:t>
            </a:fld>
            <a:endParaRPr lang="fr-FR"/>
          </a:p>
        </p:txBody>
      </p:sp>
    </p:spTree>
    <p:extLst>
      <p:ext uri="{BB962C8B-B14F-4D97-AF65-F5344CB8AC3E}">
        <p14:creationId xmlns:p14="http://schemas.microsoft.com/office/powerpoint/2010/main" val="3277714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9488D53-B3B3-4B00-B9D7-6186E4F53457}" type="datetimeFigureOut">
              <a:rPr lang="fr-FR" smtClean="0"/>
              <a:t>06/01/2021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F900C04-575F-48A7-BE88-65EA13F41268}" type="slidenum">
              <a:rPr lang="fr-FR" smtClean="0"/>
              <a:t>‹N°›</a:t>
            </a:fld>
            <a:endParaRPr lang="fr-FR"/>
          </a:p>
        </p:txBody>
      </p:sp>
    </p:spTree>
    <p:extLst>
      <p:ext uri="{BB962C8B-B14F-4D97-AF65-F5344CB8AC3E}">
        <p14:creationId xmlns:p14="http://schemas.microsoft.com/office/powerpoint/2010/main" val="3809680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9488D53-B3B3-4B00-B9D7-6186E4F53457}" type="datetimeFigureOut">
              <a:rPr lang="fr-FR" smtClean="0"/>
              <a:t>06/01/2021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F900C04-575F-48A7-BE88-65EA13F41268}" type="slidenum">
              <a:rPr lang="fr-FR" smtClean="0"/>
              <a:t>‹N°›</a:t>
            </a:fld>
            <a:endParaRPr lang="fr-FR"/>
          </a:p>
        </p:txBody>
      </p:sp>
    </p:spTree>
    <p:extLst>
      <p:ext uri="{BB962C8B-B14F-4D97-AF65-F5344CB8AC3E}">
        <p14:creationId xmlns:p14="http://schemas.microsoft.com/office/powerpoint/2010/main" val="166414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9488D53-B3B3-4B00-B9D7-6186E4F53457}" type="datetimeFigureOut">
              <a:rPr lang="fr-FR" smtClean="0"/>
              <a:t>06/01/2021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F900C04-575F-48A7-BE88-65EA13F41268}" type="slidenum">
              <a:rPr lang="fr-FR" smtClean="0"/>
              <a:t>‹N°›</a:t>
            </a:fld>
            <a:endParaRPr lang="fr-FR"/>
          </a:p>
        </p:txBody>
      </p:sp>
    </p:spTree>
    <p:extLst>
      <p:ext uri="{BB962C8B-B14F-4D97-AF65-F5344CB8AC3E}">
        <p14:creationId xmlns:p14="http://schemas.microsoft.com/office/powerpoint/2010/main" val="4053927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9488D53-B3B3-4B00-B9D7-6186E4F53457}" type="datetimeFigureOut">
              <a:rPr lang="fr-FR" smtClean="0"/>
              <a:t>06/01/2021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F900C04-575F-48A7-BE88-65EA13F41268}" type="slidenum">
              <a:rPr lang="fr-FR" smtClean="0"/>
              <a:t>‹N°›</a:t>
            </a:fld>
            <a:endParaRPr lang="fr-FR"/>
          </a:p>
        </p:txBody>
      </p:sp>
    </p:spTree>
    <p:extLst>
      <p:ext uri="{BB962C8B-B14F-4D97-AF65-F5344CB8AC3E}">
        <p14:creationId xmlns:p14="http://schemas.microsoft.com/office/powerpoint/2010/main" val="512551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9488D53-B3B3-4B00-B9D7-6186E4F53457}" type="datetimeFigureOut">
              <a:rPr lang="fr-FR" smtClean="0"/>
              <a:t>06/01/2021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F900C04-575F-48A7-BE88-65EA13F41268}" type="slidenum">
              <a:rPr lang="fr-FR" smtClean="0"/>
              <a:t>‹N°›</a:t>
            </a:fld>
            <a:endParaRPr lang="fr-FR"/>
          </a:p>
        </p:txBody>
      </p:sp>
    </p:spTree>
    <p:extLst>
      <p:ext uri="{BB962C8B-B14F-4D97-AF65-F5344CB8AC3E}">
        <p14:creationId xmlns:p14="http://schemas.microsoft.com/office/powerpoint/2010/main" val="425319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488D53-B3B3-4B00-B9D7-6186E4F53457}" type="datetimeFigureOut">
              <a:rPr lang="fr-FR" smtClean="0"/>
              <a:t>06/01/2021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900C04-575F-48A7-BE88-65EA13F41268}" type="slidenum">
              <a:rPr lang="fr-FR" smtClean="0"/>
              <a:t>‹N°›</a:t>
            </a:fld>
            <a:endParaRPr lang="fr-FR"/>
          </a:p>
        </p:txBody>
      </p:sp>
    </p:spTree>
    <p:extLst>
      <p:ext uri="{BB962C8B-B14F-4D97-AF65-F5344CB8AC3E}">
        <p14:creationId xmlns:p14="http://schemas.microsoft.com/office/powerpoint/2010/main" val="7036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graduateinstitute.ch/webdav/site/genre/shared/Genre_docs/2341_CahiersGenreEt"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tanmia.ma/guidegenre/accueil.htm" TargetMode="External"/><Relationship Id="rId2" Type="http://schemas.openxmlformats.org/officeDocument/2006/relationships/hyperlink" Target="http://www.genreenaction.net/" TargetMode="External"/><Relationship Id="rId1" Type="http://schemas.openxmlformats.org/officeDocument/2006/relationships/slideLayout" Target="../slideLayouts/slideLayout2.xml"/><Relationship Id="rId4" Type="http://schemas.openxmlformats.org/officeDocument/2006/relationships/hyperlink" Target="http://www.bridge.ids.ac.uk/non-english.htm#francais"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Calendrier%20journalier.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4178895"/>
          </a:xfrm>
        </p:spPr>
        <p:txBody>
          <a:bodyPr>
            <a:normAutofit fontScale="90000"/>
          </a:bodyPr>
          <a:lstStyle/>
          <a:p>
            <a:r>
              <a:rPr lang="fr-FR" b="1" dirty="0" smtClean="0"/>
              <a:t>BOITE A OUTILS GENRE</a:t>
            </a:r>
            <a:br>
              <a:rPr lang="fr-FR" b="1" dirty="0" smtClean="0"/>
            </a:br>
            <a:r>
              <a:rPr lang="fr-FR" b="1" dirty="0" smtClean="0"/>
              <a:t/>
            </a:r>
            <a:br>
              <a:rPr lang="fr-FR" b="1" dirty="0" smtClean="0"/>
            </a:br>
            <a:r>
              <a:rPr lang="fr-FR" sz="2800" b="1" dirty="0" smtClean="0"/>
              <a:t>Présentation synoptique par :</a:t>
            </a:r>
            <a:br>
              <a:rPr lang="fr-FR" sz="2800" b="1" dirty="0" smtClean="0"/>
            </a:br>
            <a:r>
              <a:rPr lang="fr-FR" sz="2800" b="1" dirty="0" smtClean="0"/>
              <a:t/>
            </a:r>
            <a:br>
              <a:rPr lang="fr-FR" sz="2800" b="1" dirty="0" smtClean="0"/>
            </a:br>
            <a:r>
              <a:rPr lang="fr-FR" sz="2800" b="1" dirty="0" smtClean="0"/>
              <a:t>OUOBA Clémentine OUEDRAOGO</a:t>
            </a:r>
            <a:br>
              <a:rPr lang="fr-FR" sz="2800" b="1" dirty="0" smtClean="0"/>
            </a:br>
            <a:r>
              <a:rPr lang="fr-FR" sz="2800" b="1" dirty="0" smtClean="0"/>
              <a:t/>
            </a:r>
            <a:br>
              <a:rPr lang="fr-FR" sz="2800" b="1" dirty="0" smtClean="0"/>
            </a:br>
            <a:r>
              <a:rPr lang="fr-FR" sz="2800" b="1" dirty="0" smtClean="0"/>
              <a:t>Spécialiste genre</a:t>
            </a:r>
            <a:r>
              <a:rPr lang="fr-FR" b="1" dirty="0" smtClean="0"/>
              <a:t/>
            </a:r>
            <a:br>
              <a:rPr lang="fr-FR" b="1" dirty="0" smtClean="0"/>
            </a:br>
            <a:r>
              <a:rPr lang="fr-FR" b="1" dirty="0"/>
              <a:t/>
            </a:r>
            <a:br>
              <a:rPr lang="fr-FR" b="1" dirty="0"/>
            </a:br>
            <a:endParaRPr lang="fr-FR" b="1" dirty="0"/>
          </a:p>
        </p:txBody>
      </p:sp>
      <p:sp>
        <p:nvSpPr>
          <p:cNvPr id="3" name="Sous-titre 2"/>
          <p:cNvSpPr>
            <a:spLocks noGrp="1"/>
          </p:cNvSpPr>
          <p:nvPr>
            <p:ph type="subTitle" idx="1"/>
          </p:nvPr>
        </p:nvSpPr>
        <p:spPr/>
        <p:txBody>
          <a:bodyPr/>
          <a:lstStyle/>
          <a:p>
            <a:r>
              <a:rPr lang="fr-FR" dirty="0" smtClean="0"/>
              <a:t>.</a:t>
            </a:r>
            <a:endParaRPr lang="fr-FR" dirty="0"/>
          </a:p>
        </p:txBody>
      </p:sp>
    </p:spTree>
    <p:extLst>
      <p:ext uri="{BB962C8B-B14F-4D97-AF65-F5344CB8AC3E}">
        <p14:creationId xmlns:p14="http://schemas.microsoft.com/office/powerpoint/2010/main" val="850770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sz="quarter" idx="1"/>
            <p:extLst>
              <p:ext uri="{D42A27DB-BD31-4B8C-83A1-F6EECF244321}">
                <p14:modId xmlns:p14="http://schemas.microsoft.com/office/powerpoint/2010/main" val="3837114952"/>
              </p:ext>
            </p:extLst>
          </p:nvPr>
        </p:nvGraphicFramePr>
        <p:xfrm>
          <a:off x="250824" y="887470"/>
          <a:ext cx="8785671" cy="5846704"/>
        </p:xfrm>
        <a:graphic>
          <a:graphicData uri="http://schemas.openxmlformats.org/drawingml/2006/table">
            <a:tbl>
              <a:tblPr firstRow="1" bandRow="1">
                <a:tableStyleId>{5940675A-B579-460E-94D1-54222C63F5DA}</a:tableStyleId>
              </a:tblPr>
              <a:tblGrid>
                <a:gridCol w="1872904"/>
                <a:gridCol w="1656184"/>
                <a:gridCol w="1872208"/>
                <a:gridCol w="1728192"/>
                <a:gridCol w="1656183"/>
              </a:tblGrid>
              <a:tr h="1229939">
                <a:tc>
                  <a:txBody>
                    <a:bodyPr/>
                    <a:lstStyle/>
                    <a:p>
                      <a:r>
                        <a:rPr lang="en-US" sz="1800" dirty="0" err="1" smtClean="0"/>
                        <a:t>Facteurs</a:t>
                      </a:r>
                      <a:r>
                        <a:rPr lang="en-US" sz="1800" dirty="0" smtClean="0"/>
                        <a:t> </a:t>
                      </a:r>
                      <a:r>
                        <a:rPr lang="en-US" sz="1800" dirty="0" err="1" smtClean="0"/>
                        <a:t>d’influence</a:t>
                      </a:r>
                      <a:endParaRPr lang="en-US" sz="1800" dirty="0"/>
                    </a:p>
                  </a:txBody>
                  <a:tcPr marL="91441" marR="91441" marT="45712" marB="45712"/>
                </a:tc>
                <a:tc>
                  <a:txBody>
                    <a:bodyPr/>
                    <a:lstStyle/>
                    <a:p>
                      <a:r>
                        <a:rPr lang="fr-FR" sz="1800" dirty="0" smtClean="0"/>
                        <a:t>Impacts</a:t>
                      </a:r>
                    </a:p>
                  </a:txBody>
                  <a:tcPr marL="91441" marR="91441" marT="45712" marB="45712"/>
                </a:tc>
                <a:tc>
                  <a:txBody>
                    <a:bodyPr/>
                    <a:lstStyle/>
                    <a:p>
                      <a:r>
                        <a:rPr lang="fr-FR" sz="1800" dirty="0" smtClean="0"/>
                        <a:t>Possibilités/ Opportunités</a:t>
                      </a:r>
                    </a:p>
                    <a:p>
                      <a:r>
                        <a:rPr lang="fr-FR" sz="1800" dirty="0" smtClean="0"/>
                        <a:t>pour l’égalité F/H</a:t>
                      </a:r>
                    </a:p>
                    <a:p>
                      <a:endParaRPr lang="en-US" sz="1800" dirty="0"/>
                    </a:p>
                  </a:txBody>
                  <a:tcPr marL="91441" marR="91441"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dirty="0" smtClean="0"/>
                        <a:t>Contraintes</a:t>
                      </a:r>
                      <a:endParaRPr lang="en-US" sz="1800" dirty="0" smtClean="0"/>
                    </a:p>
                    <a:p>
                      <a:endParaRPr lang="en-US" sz="1800" dirty="0"/>
                    </a:p>
                  </a:txBody>
                  <a:tcPr marL="91441" marR="91441" marT="45712" marB="45712"/>
                </a:tc>
                <a:tc>
                  <a:txBody>
                    <a:bodyPr/>
                    <a:lstStyle/>
                    <a:p>
                      <a:r>
                        <a:rPr lang="fr-FR" sz="1800" dirty="0" smtClean="0"/>
                        <a:t>Mesures à prendre</a:t>
                      </a:r>
                      <a:endParaRPr lang="en-US" sz="1800" dirty="0"/>
                    </a:p>
                  </a:txBody>
                  <a:tcPr marL="91441" marR="91441" marT="45712" marB="45712"/>
                </a:tc>
              </a:tr>
              <a:tr h="1690717">
                <a:tc>
                  <a:txBody>
                    <a:bodyPr/>
                    <a:lstStyle/>
                    <a:p>
                      <a:r>
                        <a:rPr lang="fr-FR" sz="1800" dirty="0" smtClean="0"/>
                        <a:t>Politiques </a:t>
                      </a:r>
                    </a:p>
                    <a:p>
                      <a:r>
                        <a:rPr lang="fr-FR" sz="1800" dirty="0" smtClean="0"/>
                        <a:t>Économiques </a:t>
                      </a:r>
                    </a:p>
                    <a:p>
                      <a:r>
                        <a:rPr lang="fr-FR" sz="1800" dirty="0" smtClean="0"/>
                        <a:t>Culturels </a:t>
                      </a:r>
                    </a:p>
                    <a:p>
                      <a:r>
                        <a:rPr lang="fr-FR" sz="1800" dirty="0" smtClean="0"/>
                        <a:t>Juridiques </a:t>
                      </a:r>
                    </a:p>
                    <a:p>
                      <a:r>
                        <a:rPr lang="fr-FR" sz="1800" dirty="0" smtClean="0"/>
                        <a:t>Autres …</a:t>
                      </a:r>
                      <a:endParaRPr lang="en-US" sz="1800" dirty="0"/>
                    </a:p>
                  </a:txBody>
                  <a:tcPr marL="91441" marR="91441" marT="45712" marB="45712"/>
                </a:tc>
                <a:tc>
                  <a:txBody>
                    <a:bodyPr/>
                    <a:lstStyle/>
                    <a:p>
                      <a:r>
                        <a:rPr lang="fr-FR" sz="1800" dirty="0" smtClean="0"/>
                        <a:t>Sur la division</a:t>
                      </a:r>
                    </a:p>
                    <a:p>
                      <a:r>
                        <a:rPr lang="fr-FR" sz="1800" dirty="0" smtClean="0"/>
                        <a:t>du travail</a:t>
                      </a:r>
                    </a:p>
                    <a:p>
                      <a:endParaRPr lang="en-US" sz="1800" dirty="0"/>
                    </a:p>
                  </a:txBody>
                  <a:tcPr marL="91441" marR="91441" marT="45712" marB="45712"/>
                </a:tc>
                <a:tc>
                  <a:txBody>
                    <a:bodyPr/>
                    <a:lstStyle/>
                    <a:p>
                      <a:endParaRPr lang="en-US" sz="1800" dirty="0"/>
                    </a:p>
                  </a:txBody>
                  <a:tcPr marL="91441" marR="91441" marT="45712" marB="45712"/>
                </a:tc>
                <a:tc>
                  <a:txBody>
                    <a:bodyPr/>
                    <a:lstStyle/>
                    <a:p>
                      <a:endParaRPr lang="en-US" sz="1800" dirty="0"/>
                    </a:p>
                  </a:txBody>
                  <a:tcPr marL="91441" marR="91441" marT="45712" marB="45712"/>
                </a:tc>
                <a:tc>
                  <a:txBody>
                    <a:bodyPr/>
                    <a:lstStyle/>
                    <a:p>
                      <a:endParaRPr lang="en-US" sz="1800" dirty="0"/>
                    </a:p>
                  </a:txBody>
                  <a:tcPr marL="91441" marR="91441" marT="45712" marB="45712"/>
                </a:tc>
              </a:tr>
              <a:tr h="1452399">
                <a:tc>
                  <a:txBody>
                    <a:bodyPr/>
                    <a:lstStyle/>
                    <a:p>
                      <a:r>
                        <a:rPr lang="fr-FR" sz="1800" dirty="0" smtClean="0"/>
                        <a:t>Politiques </a:t>
                      </a:r>
                    </a:p>
                    <a:p>
                      <a:r>
                        <a:rPr lang="fr-FR" sz="1800" dirty="0" smtClean="0"/>
                        <a:t>Économiques </a:t>
                      </a:r>
                    </a:p>
                    <a:p>
                      <a:r>
                        <a:rPr lang="fr-FR" sz="1800" dirty="0" smtClean="0"/>
                        <a:t>Culturels </a:t>
                      </a:r>
                    </a:p>
                    <a:p>
                      <a:r>
                        <a:rPr lang="fr-FR" sz="1800" dirty="0" smtClean="0"/>
                        <a:t>Juridiques </a:t>
                      </a:r>
                    </a:p>
                    <a:p>
                      <a:r>
                        <a:rPr lang="fr-FR" sz="1800" dirty="0" smtClean="0"/>
                        <a:t>Autres…</a:t>
                      </a:r>
                      <a:endParaRPr lang="en-US" sz="1800" dirty="0"/>
                    </a:p>
                  </a:txBody>
                  <a:tcPr marL="91441" marR="91441" marT="45712" marB="45712"/>
                </a:tc>
                <a:tc>
                  <a:txBody>
                    <a:bodyPr/>
                    <a:lstStyle/>
                    <a:p>
                      <a:r>
                        <a:rPr lang="en-US" sz="1800" dirty="0" smtClean="0"/>
                        <a:t>Sur </a:t>
                      </a:r>
                      <a:r>
                        <a:rPr lang="en-US" sz="1800" dirty="0" err="1" smtClean="0"/>
                        <a:t>l’accès</a:t>
                      </a:r>
                      <a:endParaRPr lang="en-US" sz="1800" dirty="0" smtClean="0"/>
                    </a:p>
                    <a:p>
                      <a:r>
                        <a:rPr lang="en-US" sz="1800" dirty="0" smtClean="0"/>
                        <a:t>aux </a:t>
                      </a:r>
                      <a:r>
                        <a:rPr lang="en-US" sz="1800" dirty="0" err="1" smtClean="0"/>
                        <a:t>ressources</a:t>
                      </a:r>
                      <a:endParaRPr lang="en-US" sz="1800" dirty="0" smtClean="0"/>
                    </a:p>
                    <a:p>
                      <a:endParaRPr lang="en-US" sz="1800" dirty="0"/>
                    </a:p>
                  </a:txBody>
                  <a:tcPr marL="91441" marR="91441" marT="45712" marB="45712"/>
                </a:tc>
                <a:tc>
                  <a:txBody>
                    <a:bodyPr/>
                    <a:lstStyle/>
                    <a:p>
                      <a:endParaRPr lang="en-US" sz="1800"/>
                    </a:p>
                  </a:txBody>
                  <a:tcPr marL="91441" marR="91441" marT="45712" marB="45712"/>
                </a:tc>
                <a:tc>
                  <a:txBody>
                    <a:bodyPr/>
                    <a:lstStyle/>
                    <a:p>
                      <a:endParaRPr lang="en-US" sz="1800"/>
                    </a:p>
                  </a:txBody>
                  <a:tcPr marL="91441" marR="91441" marT="45712" marB="45712"/>
                </a:tc>
                <a:tc>
                  <a:txBody>
                    <a:bodyPr/>
                    <a:lstStyle/>
                    <a:p>
                      <a:endParaRPr lang="en-US" sz="1800"/>
                    </a:p>
                  </a:txBody>
                  <a:tcPr marL="91441" marR="91441" marT="45712" marB="45712"/>
                </a:tc>
              </a:tr>
              <a:tr h="1452399">
                <a:tc>
                  <a:txBody>
                    <a:bodyPr/>
                    <a:lstStyle/>
                    <a:p>
                      <a:r>
                        <a:rPr lang="fr-FR" sz="1800" dirty="0" smtClean="0"/>
                        <a:t>Politiques </a:t>
                      </a:r>
                    </a:p>
                    <a:p>
                      <a:r>
                        <a:rPr lang="fr-FR" sz="1800" dirty="0" smtClean="0"/>
                        <a:t>Économiques </a:t>
                      </a:r>
                    </a:p>
                    <a:p>
                      <a:r>
                        <a:rPr lang="fr-FR" sz="1800" dirty="0" smtClean="0"/>
                        <a:t>Culturels </a:t>
                      </a:r>
                    </a:p>
                    <a:p>
                      <a:r>
                        <a:rPr lang="fr-FR" sz="1800" dirty="0" smtClean="0"/>
                        <a:t>Juridiques </a:t>
                      </a:r>
                    </a:p>
                    <a:p>
                      <a:r>
                        <a:rPr lang="fr-FR" sz="1800" dirty="0" smtClean="0"/>
                        <a:t>Autres…</a:t>
                      </a:r>
                      <a:endParaRPr lang="en-US" sz="1800" dirty="0"/>
                    </a:p>
                  </a:txBody>
                  <a:tcPr marL="91441" marR="91441" marT="45712" marB="45712"/>
                </a:tc>
                <a:tc>
                  <a:txBody>
                    <a:bodyPr/>
                    <a:lstStyle/>
                    <a:p>
                      <a:r>
                        <a:rPr lang="fr-FR" sz="1800" dirty="0" smtClean="0"/>
                        <a:t>Sur le contrôle</a:t>
                      </a:r>
                    </a:p>
                    <a:p>
                      <a:r>
                        <a:rPr lang="fr-FR" sz="1800" dirty="0" smtClean="0"/>
                        <a:t>des ressources</a:t>
                      </a:r>
                      <a:endParaRPr lang="en-US" sz="1800" dirty="0" smtClean="0"/>
                    </a:p>
                    <a:p>
                      <a:endParaRPr lang="en-US" sz="1800" dirty="0"/>
                    </a:p>
                  </a:txBody>
                  <a:tcPr marL="91441" marR="91441" marT="45712" marB="45712"/>
                </a:tc>
                <a:tc>
                  <a:txBody>
                    <a:bodyPr/>
                    <a:lstStyle/>
                    <a:p>
                      <a:endParaRPr lang="en-US" sz="1800" dirty="0"/>
                    </a:p>
                  </a:txBody>
                  <a:tcPr marL="91441" marR="91441" marT="45712" marB="45712"/>
                </a:tc>
                <a:tc>
                  <a:txBody>
                    <a:bodyPr/>
                    <a:lstStyle/>
                    <a:p>
                      <a:endParaRPr lang="en-US" sz="1800" dirty="0"/>
                    </a:p>
                  </a:txBody>
                  <a:tcPr marL="91441" marR="91441" marT="45712" marB="45712"/>
                </a:tc>
                <a:tc>
                  <a:txBody>
                    <a:bodyPr/>
                    <a:lstStyle/>
                    <a:p>
                      <a:endParaRPr lang="en-US" sz="1800" dirty="0"/>
                    </a:p>
                  </a:txBody>
                  <a:tcPr marL="91441" marR="91441" marT="45712" marB="45712"/>
                </a:tc>
              </a:tr>
            </a:tbl>
          </a:graphicData>
        </a:graphic>
      </p:graphicFrame>
      <p:sp>
        <p:nvSpPr>
          <p:cNvPr id="29726" name="Espace réservé du numéro de diapositive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4D4FBC4-9686-4E54-9A35-47AA719504C0}" type="slidenum">
              <a:rPr lang="fr-FR" smtClean="0">
                <a:solidFill>
                  <a:srgbClr val="FFFFFF"/>
                </a:solidFill>
              </a:rPr>
              <a:pPr eaLnBrk="1" hangingPunct="1"/>
              <a:t>10</a:t>
            </a:fld>
            <a:endParaRPr lang="fr-FR" smtClean="0">
              <a:solidFill>
                <a:srgbClr val="FFFFFF"/>
              </a:solidFill>
            </a:endParaRPr>
          </a:p>
        </p:txBody>
      </p:sp>
      <p:sp>
        <p:nvSpPr>
          <p:cNvPr id="4" name="Titre 1"/>
          <p:cNvSpPr>
            <a:spLocks noGrp="1"/>
          </p:cNvSpPr>
          <p:nvPr>
            <p:ph type="title"/>
          </p:nvPr>
        </p:nvSpPr>
        <p:spPr>
          <a:xfrm>
            <a:off x="395536" y="44624"/>
            <a:ext cx="8363074" cy="566936"/>
          </a:xfrm>
        </p:spPr>
        <p:txBody>
          <a:bodyPr>
            <a:normAutofit/>
          </a:bodyPr>
          <a:lstStyle/>
          <a:p>
            <a:pPr algn="ctr">
              <a:defRPr/>
            </a:pPr>
            <a:r>
              <a:rPr lang="fr-FR" sz="2700" b="1" dirty="0" smtClean="0">
                <a:solidFill>
                  <a:srgbClr val="00B050"/>
                </a:solidFill>
              </a:rPr>
              <a:t>TABLEAU DES FACTEURS D’INFLUENCE</a:t>
            </a:r>
            <a:endParaRPr lang="fr-FR" sz="2700" dirty="0">
              <a:solidFill>
                <a:srgbClr val="00B050"/>
              </a:solidFill>
            </a:endParaRPr>
          </a:p>
        </p:txBody>
      </p:sp>
    </p:spTree>
    <p:extLst>
      <p:ext uri="{BB962C8B-B14F-4D97-AF65-F5344CB8AC3E}">
        <p14:creationId xmlns:p14="http://schemas.microsoft.com/office/powerpoint/2010/main" val="2951820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pPr>
              <a:defRPr/>
            </a:pPr>
            <a:fld id="{62182FCC-2B94-4682-BA54-417FBECEAA7B}" type="slidenum">
              <a:rPr lang="fr-FR"/>
              <a:pPr>
                <a:defRPr/>
              </a:pPr>
              <a:t>11</a:t>
            </a:fld>
            <a:endParaRPr lang="fr-FR"/>
          </a:p>
        </p:txBody>
      </p:sp>
      <p:sp>
        <p:nvSpPr>
          <p:cNvPr id="124930" name="Rectangle 2"/>
          <p:cNvSpPr>
            <a:spLocks noGrp="1" noChangeArrowheads="1"/>
          </p:cNvSpPr>
          <p:nvPr>
            <p:ph type="title"/>
          </p:nvPr>
        </p:nvSpPr>
        <p:spPr>
          <a:xfrm>
            <a:off x="179512" y="274638"/>
            <a:ext cx="8712968" cy="561975"/>
          </a:xfrm>
        </p:spPr>
        <p:txBody>
          <a:bodyPr>
            <a:noAutofit/>
          </a:bodyPr>
          <a:lstStyle/>
          <a:p>
            <a:pPr eaLnBrk="1" hangingPunct="1"/>
            <a:r>
              <a:rPr lang="fr-FR" sz="3200" b="1" dirty="0" smtClean="0">
                <a:solidFill>
                  <a:srgbClr val="00B050"/>
                </a:solidFill>
                <a:latin typeface="+mn-lt"/>
              </a:rPr>
              <a:t>Besoins pratiques et intérêts stratégiques des femmes et des hommes</a:t>
            </a:r>
          </a:p>
        </p:txBody>
      </p:sp>
      <p:sp>
        <p:nvSpPr>
          <p:cNvPr id="124931" name="Rectangle 3"/>
          <p:cNvSpPr>
            <a:spLocks noGrp="1" noChangeArrowheads="1"/>
          </p:cNvSpPr>
          <p:nvPr>
            <p:ph type="body" idx="1"/>
          </p:nvPr>
        </p:nvSpPr>
        <p:spPr>
          <a:xfrm>
            <a:off x="304800" y="1295226"/>
            <a:ext cx="8534400" cy="5518150"/>
          </a:xfrm>
        </p:spPr>
        <p:txBody>
          <a:bodyPr>
            <a:noAutofit/>
          </a:bodyPr>
          <a:lstStyle/>
          <a:p>
            <a:pPr algn="just" eaLnBrk="1" hangingPunct="1">
              <a:lnSpc>
                <a:spcPct val="80000"/>
              </a:lnSpc>
              <a:buFontTx/>
              <a:buNone/>
            </a:pPr>
            <a:r>
              <a:rPr lang="fr-FR" sz="2800" dirty="0" smtClean="0">
                <a:latin typeface="+mj-lt"/>
              </a:rPr>
              <a:t>Cet outil permet d’identifier les besoins pratiques et intérêts stratégiques des femmes et des hommes afin d’envisager des actions pouvant améliorer  l</a:t>
            </a:r>
            <a:r>
              <a:rPr lang="fr-FR" sz="2800" dirty="0" smtClean="0">
                <a:latin typeface="+mj-lt"/>
                <a:cs typeface="Times New Roman" pitchFamily="18" charset="0"/>
              </a:rPr>
              <a:t>eur niveau de vie et leur statut et </a:t>
            </a:r>
            <a:r>
              <a:rPr lang="fr-FR" sz="2800" dirty="0" smtClean="0">
                <a:latin typeface="+mj-lt"/>
                <a:cs typeface="Arial" pitchFamily="34" charset="0"/>
              </a:rPr>
              <a:t>positions sociale, économique, politique.</a:t>
            </a:r>
          </a:p>
          <a:p>
            <a:pPr algn="just" eaLnBrk="1" hangingPunct="1">
              <a:lnSpc>
                <a:spcPct val="80000"/>
              </a:lnSpc>
              <a:buFontTx/>
              <a:buNone/>
            </a:pPr>
            <a:endParaRPr lang="fr-FR" sz="2800" dirty="0" smtClean="0">
              <a:latin typeface="+mj-lt"/>
              <a:cs typeface="Arial" pitchFamily="34" charset="0"/>
            </a:endParaRPr>
          </a:p>
          <a:p>
            <a:pPr algn="just" eaLnBrk="1" hangingPunct="1">
              <a:lnSpc>
                <a:spcPct val="80000"/>
              </a:lnSpc>
              <a:buFontTx/>
              <a:buNone/>
            </a:pPr>
            <a:r>
              <a:rPr lang="fr-FR" sz="2800" dirty="0" smtClean="0">
                <a:latin typeface="+mj-lt"/>
                <a:cs typeface="Arial" pitchFamily="34" charset="0"/>
              </a:rPr>
              <a:t>Ils son</a:t>
            </a:r>
            <a:r>
              <a:rPr lang="fr-FR" sz="2800" dirty="0" smtClean="0">
                <a:latin typeface="+mj-lt"/>
              </a:rPr>
              <a:t>t formulés à partir des inégalités et des déséquilibres entre les hommes et les femmes constatés pour mettre fin à la situation de subordination des femmes.</a:t>
            </a:r>
          </a:p>
          <a:p>
            <a:pPr algn="just" eaLnBrk="1" hangingPunct="1">
              <a:lnSpc>
                <a:spcPct val="80000"/>
              </a:lnSpc>
              <a:buFontTx/>
              <a:buNone/>
            </a:pPr>
            <a:endParaRPr lang="fr-FR" sz="2800" dirty="0" smtClean="0">
              <a:latin typeface="+mj-lt"/>
              <a:cs typeface="Arial" pitchFamily="34" charset="0"/>
            </a:endParaRPr>
          </a:p>
          <a:p>
            <a:pPr algn="just" eaLnBrk="1" hangingPunct="1">
              <a:lnSpc>
                <a:spcPct val="80000"/>
              </a:lnSpc>
              <a:buFontTx/>
              <a:buNone/>
            </a:pPr>
            <a:endParaRPr lang="fr-FR" sz="2800" dirty="0" smtClean="0">
              <a:latin typeface="+mj-lt"/>
              <a:cs typeface="Times New Roman" pitchFamily="18" charset="0"/>
            </a:endParaRPr>
          </a:p>
          <a:p>
            <a:pPr algn="just" eaLnBrk="1" hangingPunct="1">
              <a:lnSpc>
                <a:spcPct val="80000"/>
              </a:lnSpc>
              <a:buFontTx/>
              <a:buNone/>
            </a:pPr>
            <a:r>
              <a:rPr lang="fr-FR" sz="2800" dirty="0" smtClean="0">
                <a:latin typeface="+mj-lt"/>
                <a:cs typeface="Arial" pitchFamily="34" charset="0"/>
              </a:rPr>
              <a:t> </a:t>
            </a:r>
            <a:endParaRPr lang="fr-FR" sz="2800" dirty="0" smtClean="0">
              <a:latin typeface="+mj-lt"/>
              <a:cs typeface="Times New Roman" pitchFamily="18" charset="0"/>
            </a:endParaRPr>
          </a:p>
          <a:p>
            <a:pPr algn="just" eaLnBrk="1" hangingPunct="1">
              <a:lnSpc>
                <a:spcPct val="80000"/>
              </a:lnSpc>
              <a:buFontTx/>
              <a:buNone/>
            </a:pPr>
            <a:endParaRPr lang="fr-FR" sz="2800" dirty="0" smtClean="0">
              <a:latin typeface="+mj-lt"/>
            </a:endParaRPr>
          </a:p>
        </p:txBody>
      </p:sp>
    </p:spTree>
    <p:extLst>
      <p:ext uri="{BB962C8B-B14F-4D97-AF65-F5344CB8AC3E}">
        <p14:creationId xmlns:p14="http://schemas.microsoft.com/office/powerpoint/2010/main" val="4900308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1"/>
          </p:nvPr>
        </p:nvSpPr>
        <p:spPr bwMode="auto">
          <a:xfrm rot="5400000">
            <a:off x="6989763" y="3736975"/>
            <a:ext cx="3200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fld id="{C1B83C1D-6AE2-4D26-8633-9236BAB2C6C1}" type="slidenum">
              <a:rPr lang="fr-FR" altLang="en-GB" sz="1200" b="0" smtClean="0">
                <a:solidFill>
                  <a:schemeClr val="tx2"/>
                </a:solidFill>
              </a:rPr>
              <a:pPr algn="l" eaLnBrk="1" hangingPunct="1"/>
              <a:t>12</a:t>
            </a:fld>
            <a:endParaRPr lang="fr-FR" altLang="en-GB" sz="1200" b="0" smtClean="0">
              <a:solidFill>
                <a:schemeClr val="tx2"/>
              </a:solidFill>
            </a:endParaRPr>
          </a:p>
        </p:txBody>
      </p:sp>
      <p:sp>
        <p:nvSpPr>
          <p:cNvPr id="150531" name="Rectangle 2"/>
          <p:cNvSpPr>
            <a:spLocks noGrp="1" noChangeArrowheads="1"/>
          </p:cNvSpPr>
          <p:nvPr>
            <p:ph type="title"/>
          </p:nvPr>
        </p:nvSpPr>
        <p:spPr>
          <a:xfrm>
            <a:off x="0" y="44450"/>
            <a:ext cx="9144000" cy="990600"/>
          </a:xfrm>
        </p:spPr>
        <p:txBody>
          <a:bodyPr>
            <a:normAutofit fontScale="90000"/>
          </a:bodyPr>
          <a:lstStyle/>
          <a:p>
            <a:pPr algn="ctr">
              <a:defRPr/>
            </a:pPr>
            <a:r>
              <a:rPr lang="fr-FR" sz="3200" b="1" dirty="0" smtClean="0">
                <a:solidFill>
                  <a:srgbClr val="00B050"/>
                </a:solidFill>
              </a:rPr>
              <a:t>Tableau des besoins pratiques et intérêts stratégiques des hommes et des femmes </a:t>
            </a:r>
            <a:endParaRPr lang="fr-FR" sz="3200" b="1" dirty="0" smtClean="0">
              <a:solidFill>
                <a:schemeClr val="tx1"/>
              </a:solidFill>
            </a:endParaRPr>
          </a:p>
        </p:txBody>
      </p:sp>
      <p:graphicFrame>
        <p:nvGraphicFramePr>
          <p:cNvPr id="3" name="Espace réservé du contenu 2"/>
          <p:cNvGraphicFramePr>
            <a:graphicFrameLocks noGrp="1"/>
          </p:cNvGraphicFramePr>
          <p:nvPr>
            <p:ph idx="1"/>
            <p:extLst>
              <p:ext uri="{D42A27DB-BD31-4B8C-83A1-F6EECF244321}">
                <p14:modId xmlns:p14="http://schemas.microsoft.com/office/powerpoint/2010/main" val="2520282365"/>
              </p:ext>
            </p:extLst>
          </p:nvPr>
        </p:nvGraphicFramePr>
        <p:xfrm>
          <a:off x="250825" y="1600200"/>
          <a:ext cx="8642350" cy="3133729"/>
        </p:xfrm>
        <a:graphic>
          <a:graphicData uri="http://schemas.openxmlformats.org/drawingml/2006/table">
            <a:tbl>
              <a:tblPr firstRow="1" bandRow="1">
                <a:tableStyleId>{5940675A-B579-460E-94D1-54222C63F5DA}</a:tableStyleId>
              </a:tblPr>
              <a:tblGrid>
                <a:gridCol w="1728470"/>
                <a:gridCol w="1220884"/>
                <a:gridCol w="1371821"/>
                <a:gridCol w="1152313"/>
                <a:gridCol w="1224333"/>
                <a:gridCol w="1944529"/>
              </a:tblGrid>
              <a:tr h="822861">
                <a:tc rowSpan="2">
                  <a:txBody>
                    <a:bodyPr/>
                    <a:lstStyle/>
                    <a:p>
                      <a:r>
                        <a:rPr lang="fr-FR" sz="2400" dirty="0" smtClean="0"/>
                        <a:t>Activités </a:t>
                      </a:r>
                      <a:endParaRPr lang="en-US" sz="2400" b="1" dirty="0"/>
                    </a:p>
                  </a:txBody>
                  <a:tcPr marL="91455" marR="91455" marT="45671" marB="45671"/>
                </a:tc>
                <a:tc gridSpan="2">
                  <a:txBody>
                    <a:bodyPr/>
                    <a:lstStyle/>
                    <a:p>
                      <a:pPr algn="ctr"/>
                      <a:r>
                        <a:rPr lang="fr-FR" sz="2400" dirty="0" smtClean="0"/>
                        <a:t>Besoins pratiques</a:t>
                      </a:r>
                      <a:endParaRPr lang="en-US" sz="2400" b="1" dirty="0"/>
                    </a:p>
                  </a:txBody>
                  <a:tcPr marL="91455" marR="91455" marT="45671" marB="45671"/>
                </a:tc>
                <a:tc hMerge="1">
                  <a:txBody>
                    <a:bodyPr/>
                    <a:lstStyle/>
                    <a:p>
                      <a:endParaRPr lang="en-US" dirty="0"/>
                    </a:p>
                  </a:txBody>
                  <a:tcPr/>
                </a:tc>
                <a:tc gridSpan="2">
                  <a:txBody>
                    <a:bodyPr/>
                    <a:lstStyle/>
                    <a:p>
                      <a:pPr algn="ctr"/>
                      <a:r>
                        <a:rPr lang="fr-FR" sz="2400" dirty="0" smtClean="0"/>
                        <a:t>Besoins stratégiques</a:t>
                      </a:r>
                      <a:endParaRPr lang="en-US" sz="2400" b="1" dirty="0"/>
                    </a:p>
                  </a:txBody>
                  <a:tcPr marL="91455" marR="91455" marT="45671" marB="45671"/>
                </a:tc>
                <a:tc hMerge="1">
                  <a:txBody>
                    <a:bodyPr/>
                    <a:lstStyle/>
                    <a:p>
                      <a:endParaRPr lang="en-US"/>
                    </a:p>
                  </a:txBody>
                  <a:tcPr/>
                </a:tc>
                <a:tc rowSpan="2">
                  <a:txBody>
                    <a:bodyPr/>
                    <a:lstStyle/>
                    <a:p>
                      <a:r>
                        <a:rPr lang="fr-FR" sz="2400" dirty="0" smtClean="0"/>
                        <a:t>Mesures à prendre…..</a:t>
                      </a:r>
                      <a:endParaRPr lang="en-US" sz="2400" b="1" dirty="0"/>
                    </a:p>
                  </a:txBody>
                  <a:tcPr marL="91455" marR="91455" marT="45671" marB="45671"/>
                </a:tc>
              </a:tr>
              <a:tr h="457101">
                <a:tc vMerge="1">
                  <a:txBody>
                    <a:bodyPr/>
                    <a:lstStyle/>
                    <a:p>
                      <a:endParaRPr lang="en-US" sz="2400" dirty="0"/>
                    </a:p>
                  </a:txBody>
                  <a:tcPr marT="45681" marB="45681"/>
                </a:tc>
                <a:tc>
                  <a:txBody>
                    <a:bodyPr/>
                    <a:lstStyle/>
                    <a:p>
                      <a:r>
                        <a:rPr lang="fr-FR" sz="2400" dirty="0" smtClean="0"/>
                        <a:t>H</a:t>
                      </a:r>
                      <a:endParaRPr lang="en-US" sz="2400" dirty="0"/>
                    </a:p>
                  </a:txBody>
                  <a:tcPr marL="91455" marR="91455" marT="45671" marB="45671"/>
                </a:tc>
                <a:tc>
                  <a:txBody>
                    <a:bodyPr/>
                    <a:lstStyle/>
                    <a:p>
                      <a:r>
                        <a:rPr lang="fr-FR" sz="2400" dirty="0" smtClean="0"/>
                        <a:t>F</a:t>
                      </a:r>
                      <a:endParaRPr lang="en-US" sz="2400" dirty="0"/>
                    </a:p>
                  </a:txBody>
                  <a:tcPr marL="91455" marR="91455" marT="45671" marB="45671"/>
                </a:tc>
                <a:tc>
                  <a:txBody>
                    <a:bodyPr/>
                    <a:lstStyle/>
                    <a:p>
                      <a:r>
                        <a:rPr lang="fr-FR" sz="2400" dirty="0" smtClean="0"/>
                        <a:t>H</a:t>
                      </a:r>
                      <a:endParaRPr lang="en-US" sz="2400" dirty="0"/>
                    </a:p>
                  </a:txBody>
                  <a:tcPr marL="91455" marR="91455" marT="45671" marB="45671"/>
                </a:tc>
                <a:tc>
                  <a:txBody>
                    <a:bodyPr/>
                    <a:lstStyle/>
                    <a:p>
                      <a:r>
                        <a:rPr lang="fr-FR" sz="2400" dirty="0" smtClean="0"/>
                        <a:t>F</a:t>
                      </a:r>
                      <a:endParaRPr lang="en-US" sz="2400" dirty="0"/>
                    </a:p>
                  </a:txBody>
                  <a:tcPr marL="91455" marR="91455" marT="45671" marB="45671"/>
                </a:tc>
                <a:tc vMerge="1">
                  <a:txBody>
                    <a:bodyPr/>
                    <a:lstStyle/>
                    <a:p>
                      <a:endParaRPr lang="en-US" sz="2400" dirty="0"/>
                    </a:p>
                  </a:txBody>
                  <a:tcPr marT="45681" marB="45681"/>
                </a:tc>
              </a:tr>
              <a:tr h="370753">
                <a:tc>
                  <a:txBody>
                    <a:bodyPr/>
                    <a:lstStyle/>
                    <a:p>
                      <a:endParaRPr lang="en-US" sz="1800" dirty="0"/>
                    </a:p>
                  </a:txBody>
                  <a:tcPr marL="91455" marR="91455" marT="45710" marB="45710"/>
                </a:tc>
                <a:tc>
                  <a:txBody>
                    <a:bodyPr/>
                    <a:lstStyle/>
                    <a:p>
                      <a:endParaRPr lang="en-US" sz="1800" dirty="0"/>
                    </a:p>
                  </a:txBody>
                  <a:tcPr marL="91455" marR="91455" marT="45710" marB="45710"/>
                </a:tc>
                <a:tc>
                  <a:txBody>
                    <a:bodyPr/>
                    <a:lstStyle/>
                    <a:p>
                      <a:endParaRPr lang="en-US" sz="1800" dirty="0"/>
                    </a:p>
                  </a:txBody>
                  <a:tcPr marL="91455" marR="91455" marT="45710" marB="45710"/>
                </a:tc>
                <a:tc>
                  <a:txBody>
                    <a:bodyPr/>
                    <a:lstStyle/>
                    <a:p>
                      <a:endParaRPr lang="en-US" sz="1800" dirty="0"/>
                    </a:p>
                  </a:txBody>
                  <a:tcPr marL="91455" marR="91455" marT="45710" marB="45710"/>
                </a:tc>
                <a:tc>
                  <a:txBody>
                    <a:bodyPr/>
                    <a:lstStyle/>
                    <a:p>
                      <a:endParaRPr lang="en-US" sz="1800"/>
                    </a:p>
                  </a:txBody>
                  <a:tcPr marL="91455" marR="91455" marT="45710" marB="45710"/>
                </a:tc>
                <a:tc>
                  <a:txBody>
                    <a:bodyPr/>
                    <a:lstStyle/>
                    <a:p>
                      <a:endParaRPr lang="en-US" sz="1800"/>
                    </a:p>
                  </a:txBody>
                  <a:tcPr marL="91455" marR="91455" marT="45710" marB="45710"/>
                </a:tc>
              </a:tr>
              <a:tr h="370753">
                <a:tc>
                  <a:txBody>
                    <a:bodyPr/>
                    <a:lstStyle/>
                    <a:p>
                      <a:endParaRPr lang="en-US" sz="1800"/>
                    </a:p>
                  </a:txBody>
                  <a:tcPr marL="91455" marR="91455" marT="45710" marB="45710"/>
                </a:tc>
                <a:tc>
                  <a:txBody>
                    <a:bodyPr/>
                    <a:lstStyle/>
                    <a:p>
                      <a:endParaRPr lang="en-US" sz="1800"/>
                    </a:p>
                  </a:txBody>
                  <a:tcPr marL="91455" marR="91455" marT="45710" marB="45710"/>
                </a:tc>
                <a:tc>
                  <a:txBody>
                    <a:bodyPr/>
                    <a:lstStyle/>
                    <a:p>
                      <a:endParaRPr lang="en-US" sz="1800" dirty="0"/>
                    </a:p>
                  </a:txBody>
                  <a:tcPr marL="91455" marR="91455" marT="45710" marB="45710"/>
                </a:tc>
                <a:tc>
                  <a:txBody>
                    <a:bodyPr/>
                    <a:lstStyle/>
                    <a:p>
                      <a:endParaRPr lang="en-US" sz="1800"/>
                    </a:p>
                  </a:txBody>
                  <a:tcPr marL="91455" marR="91455" marT="45710" marB="45710"/>
                </a:tc>
                <a:tc>
                  <a:txBody>
                    <a:bodyPr/>
                    <a:lstStyle/>
                    <a:p>
                      <a:endParaRPr lang="en-US" sz="1800"/>
                    </a:p>
                  </a:txBody>
                  <a:tcPr marL="91455" marR="91455" marT="45710" marB="45710"/>
                </a:tc>
                <a:tc>
                  <a:txBody>
                    <a:bodyPr/>
                    <a:lstStyle/>
                    <a:p>
                      <a:endParaRPr lang="en-US" sz="1800"/>
                    </a:p>
                  </a:txBody>
                  <a:tcPr marL="91455" marR="91455" marT="45710" marB="45710"/>
                </a:tc>
              </a:tr>
              <a:tr h="370753">
                <a:tc>
                  <a:txBody>
                    <a:bodyPr/>
                    <a:lstStyle/>
                    <a:p>
                      <a:endParaRPr lang="en-US" sz="1800"/>
                    </a:p>
                  </a:txBody>
                  <a:tcPr marL="91455" marR="91455" marT="45710" marB="45710"/>
                </a:tc>
                <a:tc>
                  <a:txBody>
                    <a:bodyPr/>
                    <a:lstStyle/>
                    <a:p>
                      <a:endParaRPr lang="en-US" sz="1800"/>
                    </a:p>
                  </a:txBody>
                  <a:tcPr marL="91455" marR="91455" marT="45710" marB="45710"/>
                </a:tc>
                <a:tc>
                  <a:txBody>
                    <a:bodyPr/>
                    <a:lstStyle/>
                    <a:p>
                      <a:endParaRPr lang="en-US" sz="1800"/>
                    </a:p>
                  </a:txBody>
                  <a:tcPr marL="91455" marR="91455" marT="45710" marB="45710"/>
                </a:tc>
                <a:tc>
                  <a:txBody>
                    <a:bodyPr/>
                    <a:lstStyle/>
                    <a:p>
                      <a:endParaRPr lang="en-US" sz="1800"/>
                    </a:p>
                  </a:txBody>
                  <a:tcPr marL="91455" marR="91455" marT="45710" marB="45710"/>
                </a:tc>
                <a:tc>
                  <a:txBody>
                    <a:bodyPr/>
                    <a:lstStyle/>
                    <a:p>
                      <a:endParaRPr lang="en-US" sz="1800"/>
                    </a:p>
                  </a:txBody>
                  <a:tcPr marL="91455" marR="91455" marT="45710" marB="45710"/>
                </a:tc>
                <a:tc>
                  <a:txBody>
                    <a:bodyPr/>
                    <a:lstStyle/>
                    <a:p>
                      <a:endParaRPr lang="en-US" sz="1800"/>
                    </a:p>
                  </a:txBody>
                  <a:tcPr marL="91455" marR="91455" marT="45710" marB="45710"/>
                </a:tc>
              </a:tr>
              <a:tr h="370753">
                <a:tc>
                  <a:txBody>
                    <a:bodyPr/>
                    <a:lstStyle/>
                    <a:p>
                      <a:endParaRPr lang="en-US" sz="1800"/>
                    </a:p>
                  </a:txBody>
                  <a:tcPr marL="91455" marR="91455" marT="45710" marB="45710"/>
                </a:tc>
                <a:tc>
                  <a:txBody>
                    <a:bodyPr/>
                    <a:lstStyle/>
                    <a:p>
                      <a:endParaRPr lang="en-US" sz="1800"/>
                    </a:p>
                  </a:txBody>
                  <a:tcPr marL="91455" marR="91455" marT="45710" marB="45710"/>
                </a:tc>
                <a:tc>
                  <a:txBody>
                    <a:bodyPr/>
                    <a:lstStyle/>
                    <a:p>
                      <a:endParaRPr lang="en-US" sz="1800"/>
                    </a:p>
                  </a:txBody>
                  <a:tcPr marL="91455" marR="91455" marT="45710" marB="45710"/>
                </a:tc>
                <a:tc>
                  <a:txBody>
                    <a:bodyPr/>
                    <a:lstStyle/>
                    <a:p>
                      <a:endParaRPr lang="en-US" sz="1800"/>
                    </a:p>
                  </a:txBody>
                  <a:tcPr marL="91455" marR="91455" marT="45710" marB="45710"/>
                </a:tc>
                <a:tc>
                  <a:txBody>
                    <a:bodyPr/>
                    <a:lstStyle/>
                    <a:p>
                      <a:endParaRPr lang="en-US" sz="1800"/>
                    </a:p>
                  </a:txBody>
                  <a:tcPr marL="91455" marR="91455" marT="45710" marB="45710"/>
                </a:tc>
                <a:tc>
                  <a:txBody>
                    <a:bodyPr/>
                    <a:lstStyle/>
                    <a:p>
                      <a:endParaRPr lang="en-US" sz="1800"/>
                    </a:p>
                  </a:txBody>
                  <a:tcPr marL="91455" marR="91455" marT="45710" marB="45710"/>
                </a:tc>
              </a:tr>
              <a:tr h="370753">
                <a:tc>
                  <a:txBody>
                    <a:bodyPr/>
                    <a:lstStyle/>
                    <a:p>
                      <a:endParaRPr lang="en-US" sz="1800" dirty="0"/>
                    </a:p>
                  </a:txBody>
                  <a:tcPr marL="91455" marR="91455" marT="45710" marB="45710"/>
                </a:tc>
                <a:tc>
                  <a:txBody>
                    <a:bodyPr/>
                    <a:lstStyle/>
                    <a:p>
                      <a:endParaRPr lang="en-US" sz="1800" dirty="0"/>
                    </a:p>
                  </a:txBody>
                  <a:tcPr marL="91455" marR="91455" marT="45710" marB="45710"/>
                </a:tc>
                <a:tc>
                  <a:txBody>
                    <a:bodyPr/>
                    <a:lstStyle/>
                    <a:p>
                      <a:endParaRPr lang="en-US" sz="1800" dirty="0"/>
                    </a:p>
                  </a:txBody>
                  <a:tcPr marL="91455" marR="91455" marT="45710" marB="45710"/>
                </a:tc>
                <a:tc>
                  <a:txBody>
                    <a:bodyPr/>
                    <a:lstStyle/>
                    <a:p>
                      <a:endParaRPr lang="en-US" sz="1800"/>
                    </a:p>
                  </a:txBody>
                  <a:tcPr marL="91455" marR="91455" marT="45710" marB="45710"/>
                </a:tc>
                <a:tc>
                  <a:txBody>
                    <a:bodyPr/>
                    <a:lstStyle/>
                    <a:p>
                      <a:endParaRPr lang="en-US" sz="1800"/>
                    </a:p>
                  </a:txBody>
                  <a:tcPr marL="91455" marR="91455" marT="45710" marB="45710"/>
                </a:tc>
                <a:tc>
                  <a:txBody>
                    <a:bodyPr/>
                    <a:lstStyle/>
                    <a:p>
                      <a:endParaRPr lang="en-US" sz="1800" dirty="0"/>
                    </a:p>
                  </a:txBody>
                  <a:tcPr marL="91455" marR="91455" marT="45710" marB="45710"/>
                </a:tc>
              </a:tr>
            </a:tbl>
          </a:graphicData>
        </a:graphic>
      </p:graphicFrame>
    </p:spTree>
    <p:extLst>
      <p:ext uri="{BB962C8B-B14F-4D97-AF65-F5344CB8AC3E}">
        <p14:creationId xmlns:p14="http://schemas.microsoft.com/office/powerpoint/2010/main" val="2676145199"/>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6632"/>
            <a:ext cx="8964488" cy="936104"/>
          </a:xfrm>
        </p:spPr>
        <p:txBody>
          <a:bodyPr>
            <a:normAutofit fontScale="90000"/>
          </a:bodyPr>
          <a:lstStyle/>
          <a:p>
            <a:r>
              <a:rPr lang="fr-FR" b="1" dirty="0">
                <a:solidFill>
                  <a:srgbClr val="00B050"/>
                </a:solidFill>
              </a:rPr>
              <a:t>Le profil de la situation sociopolitique des femmes</a:t>
            </a:r>
            <a:endParaRPr lang="en-US" dirty="0"/>
          </a:p>
        </p:txBody>
      </p:sp>
      <p:sp>
        <p:nvSpPr>
          <p:cNvPr id="3" name="Espace réservé du contenu 2"/>
          <p:cNvSpPr>
            <a:spLocks noGrp="1"/>
          </p:cNvSpPr>
          <p:nvPr>
            <p:ph idx="1"/>
          </p:nvPr>
        </p:nvSpPr>
        <p:spPr/>
        <p:txBody>
          <a:bodyPr/>
          <a:lstStyle/>
          <a:p>
            <a:r>
              <a:rPr lang="fr-FR" dirty="0"/>
              <a:t>Il permet de connaître le pouvoir relatif des femmes par rapport aux hommes.</a:t>
            </a:r>
          </a:p>
          <a:p>
            <a:pPr marL="0" indent="0">
              <a:buNone/>
            </a:pP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13</a:t>
            </a:fld>
            <a:endParaRPr lang="fr-BE"/>
          </a:p>
        </p:txBody>
      </p:sp>
    </p:spTree>
    <p:extLst>
      <p:ext uri="{BB962C8B-B14F-4D97-AF65-F5344CB8AC3E}">
        <p14:creationId xmlns:p14="http://schemas.microsoft.com/office/powerpoint/2010/main" val="202624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 name="Espace réservé du numéro de diapositive 5"/>
          <p:cNvSpPr>
            <a:spLocks noGrp="1"/>
          </p:cNvSpPr>
          <p:nvPr>
            <p:ph type="sldNum" sz="quarter" idx="12"/>
          </p:nvPr>
        </p:nvSpPr>
        <p:spPr/>
        <p:txBody>
          <a:bodyPr/>
          <a:lstStyle/>
          <a:p>
            <a:pPr>
              <a:defRPr/>
            </a:pPr>
            <a:fld id="{ACD5C259-8CC5-49E5-8E64-00CAAD1D1675}" type="slidenum">
              <a:rPr lang="fr-FR"/>
              <a:pPr>
                <a:defRPr/>
              </a:pPr>
              <a:t>14</a:t>
            </a:fld>
            <a:endParaRPr lang="fr-FR"/>
          </a:p>
        </p:txBody>
      </p:sp>
      <p:sp>
        <p:nvSpPr>
          <p:cNvPr id="50178" name="Rectangle 2"/>
          <p:cNvSpPr>
            <a:spLocks noGrp="1" noChangeArrowheads="1"/>
          </p:cNvSpPr>
          <p:nvPr>
            <p:ph type="title"/>
          </p:nvPr>
        </p:nvSpPr>
        <p:spPr>
          <a:xfrm>
            <a:off x="323528" y="0"/>
            <a:ext cx="8712968" cy="642918"/>
          </a:xfrm>
        </p:spPr>
        <p:txBody>
          <a:bodyPr>
            <a:noAutofit/>
          </a:bodyPr>
          <a:lstStyle/>
          <a:p>
            <a:pPr eaLnBrk="1" hangingPunct="1">
              <a:lnSpc>
                <a:spcPct val="80000"/>
              </a:lnSpc>
            </a:pPr>
            <a:r>
              <a:rPr lang="fr-FR" sz="2400" dirty="0" smtClean="0">
                <a:solidFill>
                  <a:srgbClr val="00B050"/>
                </a:solidFill>
              </a:rPr>
              <a:t/>
            </a:r>
            <a:br>
              <a:rPr lang="fr-FR" sz="2400" dirty="0" smtClean="0">
                <a:solidFill>
                  <a:srgbClr val="00B050"/>
                </a:solidFill>
              </a:rPr>
            </a:br>
            <a:r>
              <a:rPr lang="fr-FR" sz="2400" dirty="0" smtClean="0">
                <a:solidFill>
                  <a:srgbClr val="00B050"/>
                </a:solidFill>
              </a:rPr>
              <a:t>T</a:t>
            </a:r>
            <a:r>
              <a:rPr lang="fr-FR" sz="2400" b="1" dirty="0" smtClean="0">
                <a:solidFill>
                  <a:srgbClr val="00B050"/>
                </a:solidFill>
              </a:rPr>
              <a:t>ableau d’analyse de la position des femmes par rapport aux hommes dans la prise de décision</a:t>
            </a:r>
            <a:br>
              <a:rPr lang="fr-FR" sz="2400" b="1" dirty="0" smtClean="0">
                <a:solidFill>
                  <a:srgbClr val="00B050"/>
                </a:solidFill>
              </a:rPr>
            </a:br>
            <a:r>
              <a:rPr lang="fr-FR" sz="2400" dirty="0" smtClean="0">
                <a:solidFill>
                  <a:srgbClr val="00B050"/>
                </a:solidFill>
              </a:rPr>
              <a:t>. </a:t>
            </a:r>
          </a:p>
        </p:txBody>
      </p:sp>
      <p:graphicFrame>
        <p:nvGraphicFramePr>
          <p:cNvPr id="50203" name="Group 27"/>
          <p:cNvGraphicFramePr>
            <a:graphicFrameLocks noGrp="1"/>
          </p:cNvGraphicFramePr>
          <p:nvPr>
            <p:ph idx="1"/>
            <p:extLst>
              <p:ext uri="{D42A27DB-BD31-4B8C-83A1-F6EECF244321}">
                <p14:modId xmlns:p14="http://schemas.microsoft.com/office/powerpoint/2010/main" val="3766514782"/>
              </p:ext>
            </p:extLst>
          </p:nvPr>
        </p:nvGraphicFramePr>
        <p:xfrm>
          <a:off x="72008" y="692696"/>
          <a:ext cx="9036496" cy="6016396"/>
        </p:xfrm>
        <a:graphic>
          <a:graphicData uri="http://schemas.openxmlformats.org/drawingml/2006/table">
            <a:tbl>
              <a:tblPr/>
              <a:tblGrid>
                <a:gridCol w="5573308"/>
                <a:gridCol w="1203648"/>
                <a:gridCol w="904813"/>
                <a:gridCol w="1354727"/>
              </a:tblGrid>
              <a:tr h="288032">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200" b="0" i="0" u="none" strike="noStrike" cap="none" normalizeH="0" baseline="0" dirty="0" smtClean="0">
                          <a:ln>
                            <a:noFill/>
                          </a:ln>
                          <a:solidFill>
                            <a:schemeClr val="tx1"/>
                          </a:solidFill>
                          <a:effectLst/>
                          <a:latin typeface="+mn-lt"/>
                        </a:rPr>
                        <a:t>Participation aux prises de décision</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200" b="0" i="0" u="none" strike="noStrike" cap="none" normalizeH="0" baseline="0" smtClean="0">
                          <a:ln>
                            <a:noFill/>
                          </a:ln>
                          <a:solidFill>
                            <a:schemeClr val="tx1"/>
                          </a:solidFill>
                          <a:effectLst/>
                          <a:latin typeface="+mn-lt"/>
                        </a:rPr>
                        <a:t>Qui prend les décisions</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r>
              <a:tr h="144351">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200" b="0" i="0" u="none" strike="noStrike" cap="none" normalizeH="0" baseline="0" smtClean="0">
                          <a:ln>
                            <a:noFill/>
                          </a:ln>
                          <a:solidFill>
                            <a:schemeClr val="tx1"/>
                          </a:solidFill>
                          <a:effectLst/>
                          <a:latin typeface="+mn-lt"/>
                        </a:rPr>
                        <a:t>H</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200" b="0" i="0" u="none" strike="noStrike" cap="none" normalizeH="0" baseline="0" smtClean="0">
                          <a:ln>
                            <a:noFill/>
                          </a:ln>
                          <a:solidFill>
                            <a:schemeClr val="tx1"/>
                          </a:solidFill>
                          <a:effectLst/>
                          <a:latin typeface="+mn-lt"/>
                        </a:rPr>
                        <a:t>F</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200" b="0" i="0" u="none" strike="noStrike" cap="none" normalizeH="0" baseline="0" smtClean="0">
                          <a:ln>
                            <a:noFill/>
                          </a:ln>
                          <a:solidFill>
                            <a:schemeClr val="tx1"/>
                          </a:solidFill>
                          <a:effectLst/>
                          <a:latin typeface="+mn-lt"/>
                        </a:rPr>
                        <a:t>H+F</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62992">
                <a:tc>
                  <a:txBody>
                    <a:bodyPr/>
                    <a:lstStyle/>
                    <a:p>
                      <a:pPr marL="457200" marR="0" lvl="0" indent="-457200" algn="l" defTabSz="914400" rtl="0" eaLnBrk="1" fontAlgn="base" latinLnBrk="0" hangingPunct="1">
                        <a:lnSpc>
                          <a:spcPct val="100000"/>
                        </a:lnSpc>
                        <a:spcBef>
                          <a:spcPct val="20000"/>
                        </a:spcBef>
                        <a:spcAft>
                          <a:spcPct val="0"/>
                        </a:spcAft>
                        <a:buClrTx/>
                        <a:buSzTx/>
                        <a:buFont typeface="+mj-lt"/>
                        <a:buAutoNum type="alphaUcPeriod"/>
                        <a:tabLst/>
                      </a:pPr>
                      <a:r>
                        <a:rPr kumimoji="0" lang="fr-FR" sz="2400" b="1" i="0" u="none" strike="noStrike" cap="none" normalizeH="0" baseline="0" dirty="0" smtClean="0">
                          <a:ln>
                            <a:noFill/>
                          </a:ln>
                          <a:solidFill>
                            <a:schemeClr val="tx1"/>
                          </a:solidFill>
                          <a:effectLst/>
                          <a:latin typeface="+mn-lt"/>
                        </a:rPr>
                        <a:t>Au foyer</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000" b="0" i="0" u="none" strike="noStrike" cap="none" normalizeH="0" baseline="0" dirty="0" smtClean="0">
                          <a:ln>
                            <a:noFill/>
                          </a:ln>
                          <a:solidFill>
                            <a:schemeClr val="tx1"/>
                          </a:solidFill>
                          <a:effectLst/>
                          <a:latin typeface="+mn-lt"/>
                        </a:rPr>
                        <a:t>Dépenses</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000" b="0" i="0" u="none" strike="noStrike" cap="none" normalizeH="0" baseline="0" dirty="0" smtClean="0">
                          <a:ln>
                            <a:noFill/>
                          </a:ln>
                          <a:solidFill>
                            <a:schemeClr val="tx1"/>
                          </a:solidFill>
                          <a:effectLst/>
                          <a:latin typeface="+mn-lt"/>
                        </a:rPr>
                        <a:t>investissements</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000" b="0" i="0" u="none" strike="noStrike" cap="none" normalizeH="0" baseline="0" dirty="0" smtClean="0">
                          <a:ln>
                            <a:noFill/>
                          </a:ln>
                          <a:solidFill>
                            <a:schemeClr val="tx1"/>
                          </a:solidFill>
                          <a:effectLst/>
                          <a:latin typeface="+mn-lt"/>
                        </a:rPr>
                        <a:t>construction d’habitations</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000" b="0" i="0" u="none" strike="noStrike" cap="none" normalizeH="0" baseline="0" dirty="0" smtClean="0">
                          <a:ln>
                            <a:noFill/>
                          </a:ln>
                          <a:solidFill>
                            <a:schemeClr val="tx1"/>
                          </a:solidFill>
                          <a:effectLst/>
                          <a:latin typeface="+mn-lt"/>
                        </a:rPr>
                        <a:t>acquisition de biens</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000" b="0" i="0" u="none" strike="noStrike" cap="none" normalizeH="0" baseline="0" dirty="0" smtClean="0">
                          <a:ln>
                            <a:noFill/>
                          </a:ln>
                          <a:solidFill>
                            <a:schemeClr val="tx1"/>
                          </a:solidFill>
                          <a:effectLst/>
                          <a:latin typeface="+mn-lt"/>
                        </a:rPr>
                        <a:t>éducation des enfants</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000" b="0" i="0" u="none" strike="noStrike" cap="none" normalizeH="0" baseline="0" dirty="0" smtClean="0">
                          <a:ln>
                            <a:noFill/>
                          </a:ln>
                          <a:solidFill>
                            <a:schemeClr val="tx1"/>
                          </a:solidFill>
                          <a:effectLst/>
                          <a:latin typeface="+mn-lt"/>
                        </a:rPr>
                        <a:t>planification familiale</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000" b="0" i="0" u="none" strike="noStrike" cap="none" normalizeH="0" baseline="0" dirty="0" smtClean="0">
                          <a:ln>
                            <a:noFill/>
                          </a:ln>
                          <a:solidFill>
                            <a:schemeClr val="tx1"/>
                          </a:solidFill>
                          <a:effectLst/>
                          <a:latin typeface="+mn-lt"/>
                        </a:rPr>
                        <a:t>services de santé</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000" b="0" i="0" u="none" strike="noStrike" cap="none" normalizeH="0" baseline="0" dirty="0" smtClean="0">
                          <a:ln>
                            <a:noFill/>
                          </a:ln>
                          <a:solidFill>
                            <a:schemeClr val="tx1"/>
                          </a:solidFill>
                          <a:effectLst/>
                          <a:latin typeface="+mn-lt"/>
                        </a:rPr>
                        <a:t>mariages</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000" b="0" i="0" u="none" strike="noStrike" cap="none" normalizeH="0" baseline="0" dirty="0" smtClean="0">
                          <a:ln>
                            <a:noFill/>
                          </a:ln>
                          <a:solidFill>
                            <a:schemeClr val="tx1"/>
                          </a:solidFill>
                          <a:effectLst/>
                          <a:latin typeface="+mn-lt"/>
                        </a:rPr>
                        <a:t>gestion du grenier et des revenus</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000" b="0" i="0" u="none" strike="noStrike" cap="none" normalizeH="0" baseline="0" dirty="0" smtClean="0">
                          <a:ln>
                            <a:noFill/>
                          </a:ln>
                          <a:solidFill>
                            <a:schemeClr val="tx1"/>
                          </a:solidFill>
                          <a:effectLst/>
                          <a:latin typeface="+mn-lt"/>
                        </a:rPr>
                        <a:t>départ en exode</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000" b="0" i="0" u="none" strike="noStrike" cap="none" normalizeH="0" baseline="0" dirty="0" smtClean="0">
                          <a:ln>
                            <a:noFill/>
                          </a:ln>
                          <a:solidFill>
                            <a:schemeClr val="tx1"/>
                          </a:solidFill>
                          <a:effectLst/>
                          <a:latin typeface="+mn-lt"/>
                        </a:rPr>
                        <a:t>travaux à faire dans les champs</a:t>
                      </a:r>
                      <a:r>
                        <a:rPr kumimoji="0" lang="fr-FR" sz="2400" b="0" i="0" u="none" strike="noStrike" cap="none" normalizeH="0" baseline="0" dirty="0" smtClean="0">
                          <a:ln>
                            <a:noFill/>
                          </a:ln>
                          <a:solidFill>
                            <a:schemeClr val="tx1"/>
                          </a:solidFill>
                          <a:effectLst/>
                          <a:latin typeface="+mn-lt"/>
                        </a:rPr>
                        <a:t>.</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mn-lt"/>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7898414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017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50203"/>
                                        </p:tgtEl>
                                        <p:attrNameLst>
                                          <p:attrName>style.visibility</p:attrName>
                                        </p:attrNameLst>
                                      </p:cBhvr>
                                      <p:to>
                                        <p:strVal val="visible"/>
                                      </p:to>
                                    </p:set>
                                    <p:animEffect transition="in" filter="wipe(left)">
                                      <p:cBhvr>
                                        <p:cTn id="11" dur="500"/>
                                        <p:tgtEl>
                                          <p:spTgt spid="50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 name="Espace réservé du numéro de diapositive 5"/>
          <p:cNvSpPr>
            <a:spLocks noGrp="1"/>
          </p:cNvSpPr>
          <p:nvPr>
            <p:ph type="sldNum" sz="quarter" idx="12"/>
          </p:nvPr>
        </p:nvSpPr>
        <p:spPr/>
        <p:txBody>
          <a:bodyPr/>
          <a:lstStyle/>
          <a:p>
            <a:pPr>
              <a:defRPr/>
            </a:pPr>
            <a:fld id="{7C86130C-D5B3-46DB-AE7C-8C14721C16CF}" type="slidenum">
              <a:rPr lang="fr-FR"/>
              <a:pPr>
                <a:defRPr/>
              </a:pPr>
              <a:t>15</a:t>
            </a:fld>
            <a:endParaRPr lang="fr-FR"/>
          </a:p>
        </p:txBody>
      </p:sp>
      <p:sp>
        <p:nvSpPr>
          <p:cNvPr id="51202" name="Rectangle 2"/>
          <p:cNvSpPr>
            <a:spLocks noGrp="1" noChangeArrowheads="1"/>
          </p:cNvSpPr>
          <p:nvPr>
            <p:ph type="title"/>
          </p:nvPr>
        </p:nvSpPr>
        <p:spPr>
          <a:xfrm>
            <a:off x="285720" y="0"/>
            <a:ext cx="8715436" cy="571480"/>
          </a:xfrm>
        </p:spPr>
        <p:txBody>
          <a:bodyPr>
            <a:noAutofit/>
          </a:bodyPr>
          <a:lstStyle/>
          <a:p>
            <a:pPr>
              <a:lnSpc>
                <a:spcPct val="80000"/>
              </a:lnSpc>
            </a:pPr>
            <a:r>
              <a:rPr lang="fr-FR" sz="2400" dirty="0" smtClean="0"/>
              <a:t/>
            </a:r>
            <a:br>
              <a:rPr lang="fr-FR" sz="2400" dirty="0" smtClean="0"/>
            </a:br>
            <a:r>
              <a:rPr lang="fr-FR" sz="2400" dirty="0" smtClean="0"/>
              <a:t/>
            </a:r>
            <a:br>
              <a:rPr lang="fr-FR" sz="2400" dirty="0" smtClean="0"/>
            </a:br>
            <a:r>
              <a:rPr lang="fr-FR" sz="2400" b="1" dirty="0" smtClean="0">
                <a:solidFill>
                  <a:srgbClr val="FF0000"/>
                </a:solidFill>
              </a:rPr>
              <a:t> </a:t>
            </a:r>
            <a:r>
              <a:rPr lang="fr-FR" sz="2400" dirty="0">
                <a:solidFill>
                  <a:srgbClr val="00B050"/>
                </a:solidFill>
              </a:rPr>
              <a:t/>
            </a:r>
            <a:br>
              <a:rPr lang="fr-FR" sz="2400" dirty="0">
                <a:solidFill>
                  <a:srgbClr val="00B050"/>
                </a:solidFill>
              </a:rPr>
            </a:br>
            <a:r>
              <a:rPr lang="fr-FR" sz="2400" dirty="0">
                <a:solidFill>
                  <a:srgbClr val="00B050"/>
                </a:solidFill>
              </a:rPr>
              <a:t>T</a:t>
            </a:r>
            <a:r>
              <a:rPr lang="fr-FR" sz="2400" b="1" dirty="0">
                <a:solidFill>
                  <a:srgbClr val="00B050"/>
                </a:solidFill>
              </a:rPr>
              <a:t>ableau d’analyse de la position des femmes par rapport aux hommes dans la prise de décision</a:t>
            </a:r>
            <a:br>
              <a:rPr lang="fr-FR" sz="2400" b="1" dirty="0">
                <a:solidFill>
                  <a:srgbClr val="00B050"/>
                </a:solidFill>
              </a:rPr>
            </a:br>
            <a:r>
              <a:rPr lang="fr-FR" sz="2400" dirty="0" smtClean="0"/>
              <a:t/>
            </a:r>
            <a:br>
              <a:rPr lang="fr-FR" sz="2400" dirty="0" smtClean="0"/>
            </a:br>
            <a:r>
              <a:rPr lang="fr-FR" sz="2400" b="1" dirty="0" smtClean="0"/>
              <a:t/>
            </a:r>
            <a:br>
              <a:rPr lang="fr-FR" sz="2400" b="1" dirty="0" smtClean="0"/>
            </a:br>
            <a:endParaRPr lang="fr-FR" sz="2400" b="1" dirty="0" smtClean="0"/>
          </a:p>
        </p:txBody>
      </p:sp>
      <p:graphicFrame>
        <p:nvGraphicFramePr>
          <p:cNvPr id="51229" name="Group 29"/>
          <p:cNvGraphicFramePr>
            <a:graphicFrameLocks noGrp="1"/>
          </p:cNvGraphicFramePr>
          <p:nvPr>
            <p:ph idx="1"/>
            <p:extLst>
              <p:ext uri="{D42A27DB-BD31-4B8C-83A1-F6EECF244321}">
                <p14:modId xmlns:p14="http://schemas.microsoft.com/office/powerpoint/2010/main" val="3988376809"/>
              </p:ext>
            </p:extLst>
          </p:nvPr>
        </p:nvGraphicFramePr>
        <p:xfrm>
          <a:off x="107255" y="836713"/>
          <a:ext cx="8785225" cy="6109620"/>
        </p:xfrm>
        <a:graphic>
          <a:graphicData uri="http://schemas.openxmlformats.org/drawingml/2006/table">
            <a:tbl>
              <a:tblPr/>
              <a:tblGrid>
                <a:gridCol w="5688012"/>
                <a:gridCol w="1152525"/>
                <a:gridCol w="936625"/>
                <a:gridCol w="1008063"/>
              </a:tblGrid>
              <a:tr h="493177">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rPr>
                        <a:t>Participation aux prises de décisions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0" i="0" u="none" strike="noStrike" cap="none" normalizeH="0" baseline="0" smtClean="0">
                          <a:ln>
                            <a:noFill/>
                          </a:ln>
                          <a:solidFill>
                            <a:schemeClr val="tx1"/>
                          </a:solidFill>
                          <a:effectLst/>
                          <a:latin typeface="Times New Roman" pitchFamily="18" charset="0"/>
                        </a:rPr>
                        <a:t>Qui prend les décisions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r>
              <a:tr h="446651">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rPr>
                        <a:t>H+F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88155">
                <a:tc>
                  <a:txBody>
                    <a:bodyPr/>
                    <a:lstStyle/>
                    <a:p>
                      <a:pPr marL="457200" marR="0" lvl="0" indent="-457200" algn="l" defTabSz="914400" rtl="0" eaLnBrk="1" fontAlgn="base" latinLnBrk="0" hangingPunct="1">
                        <a:lnSpc>
                          <a:spcPct val="100000"/>
                        </a:lnSpc>
                        <a:spcBef>
                          <a:spcPct val="20000"/>
                        </a:spcBef>
                        <a:spcAft>
                          <a:spcPct val="0"/>
                        </a:spcAft>
                        <a:buClrTx/>
                        <a:buSzTx/>
                        <a:buFont typeface="+mj-lt"/>
                        <a:buAutoNum type="alphaUcPeriod" startAt="2"/>
                        <a:tabLst/>
                      </a:pPr>
                      <a:r>
                        <a:rPr kumimoji="0" lang="fr-FR" sz="2800" b="1" i="0" u="none" strike="noStrike" kern="1200" cap="none" normalizeH="0" baseline="0" dirty="0" smtClean="0">
                          <a:ln>
                            <a:noFill/>
                          </a:ln>
                          <a:solidFill>
                            <a:schemeClr val="tx1"/>
                          </a:solidFill>
                          <a:effectLst/>
                          <a:latin typeface="+mn-lt"/>
                          <a:ea typeface="+mn-ea"/>
                          <a:cs typeface="+mn-cs"/>
                        </a:rPr>
                        <a:t>Dans la communauté</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400" b="0" i="0" u="none" strike="noStrike" kern="1200" cap="none" normalizeH="0" baseline="0" dirty="0" smtClean="0">
                          <a:ln>
                            <a:noFill/>
                          </a:ln>
                          <a:solidFill>
                            <a:schemeClr val="tx1"/>
                          </a:solidFill>
                          <a:effectLst/>
                          <a:latin typeface="+mn-lt"/>
                          <a:ea typeface="+mn-ea"/>
                          <a:cs typeface="+mn-cs"/>
                        </a:rPr>
                        <a:t>représentation aux réunions</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400" b="0" i="0" u="none" strike="noStrike" kern="1200" cap="none" normalizeH="0" baseline="0" dirty="0" smtClean="0">
                          <a:ln>
                            <a:noFill/>
                          </a:ln>
                          <a:solidFill>
                            <a:schemeClr val="tx1"/>
                          </a:solidFill>
                          <a:effectLst/>
                          <a:latin typeface="+mn-lt"/>
                          <a:ea typeface="+mn-ea"/>
                          <a:cs typeface="+mn-cs"/>
                        </a:rPr>
                        <a:t>organisation des travaux communautaires.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1"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93305">
                <a:tc>
                  <a: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lphaUcPeriod" startAt="3"/>
                        <a:tabLst/>
                      </a:pPr>
                      <a:r>
                        <a:rPr kumimoji="0" lang="fr-FR" sz="2800" b="1" i="0" u="none" strike="noStrike" kern="1200" cap="none" normalizeH="0" baseline="0" dirty="0" smtClean="0">
                          <a:ln>
                            <a:noFill/>
                          </a:ln>
                          <a:solidFill>
                            <a:schemeClr val="tx1"/>
                          </a:solidFill>
                          <a:effectLst/>
                          <a:latin typeface="+mn-lt"/>
                          <a:ea typeface="+mn-ea"/>
                          <a:cs typeface="+mn-cs"/>
                        </a:rPr>
                        <a:t>Dans la société en général</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400" b="0" i="0" u="none" strike="noStrike" kern="1200" cap="none" normalizeH="0" baseline="0" dirty="0" smtClean="0">
                          <a:ln>
                            <a:noFill/>
                          </a:ln>
                          <a:solidFill>
                            <a:schemeClr val="tx1"/>
                          </a:solidFill>
                          <a:effectLst/>
                          <a:latin typeface="+mn-lt"/>
                          <a:ea typeface="+mn-ea"/>
                          <a:cs typeface="+mn-cs"/>
                        </a:rPr>
                        <a:t>sphère politique ( participation aux réunions politiques)</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400" b="0" i="0" u="none" strike="noStrike" kern="1200" cap="none" normalizeH="0" baseline="0" dirty="0" smtClean="0">
                          <a:ln>
                            <a:noFill/>
                          </a:ln>
                          <a:solidFill>
                            <a:schemeClr val="tx1"/>
                          </a:solidFill>
                          <a:effectLst/>
                          <a:latin typeface="+mn-lt"/>
                          <a:ea typeface="+mn-ea"/>
                          <a:cs typeface="+mn-cs"/>
                        </a:rPr>
                        <a:t>sphère économique (comité de gestion des marchés par exemple et.)</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400" b="0" i="0" u="none" strike="noStrike" kern="1200" cap="none" normalizeH="0" baseline="0" dirty="0" smtClean="0">
                          <a:ln>
                            <a:noFill/>
                          </a:ln>
                          <a:solidFill>
                            <a:schemeClr val="tx1"/>
                          </a:solidFill>
                          <a:effectLst/>
                          <a:latin typeface="+mn-lt"/>
                          <a:ea typeface="+mn-ea"/>
                          <a:cs typeface="+mn-cs"/>
                        </a:rPr>
                        <a:t>sphère religieuse (participation aux activités religieuses)</a:t>
                      </a:r>
                    </a:p>
                    <a:p>
                      <a:pPr marL="533400" marR="0" lvl="0" indent="-533400" algn="l" defTabSz="914400" rtl="0" eaLnBrk="1" fontAlgn="base" latinLnBrk="0" hangingPunct="1">
                        <a:lnSpc>
                          <a:spcPct val="100000"/>
                        </a:lnSpc>
                        <a:spcBef>
                          <a:spcPct val="20000"/>
                        </a:spcBef>
                        <a:spcAft>
                          <a:spcPct val="0"/>
                        </a:spcAft>
                        <a:buClr>
                          <a:schemeClr val="tx1"/>
                        </a:buClr>
                        <a:buSzTx/>
                        <a:buFontTx/>
                        <a:buChar char="•"/>
                        <a:tabLst/>
                      </a:pPr>
                      <a:r>
                        <a:rPr kumimoji="0" lang="fr-FR" sz="2400" b="0" i="0" u="none" strike="noStrike" kern="1200" cap="none" normalizeH="0" baseline="0" dirty="0" smtClean="0">
                          <a:ln>
                            <a:noFill/>
                          </a:ln>
                          <a:solidFill>
                            <a:schemeClr val="tx1"/>
                          </a:solidFill>
                          <a:effectLst/>
                          <a:latin typeface="+mn-lt"/>
                          <a:ea typeface="+mn-ea"/>
                          <a:cs typeface="+mn-cs"/>
                        </a:rPr>
                        <a:t>etc.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274634210"/>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51229"/>
                                        </p:tgtEl>
                                        <p:attrNameLst>
                                          <p:attrName>style.visibility</p:attrName>
                                        </p:attrNameLst>
                                      </p:cBhvr>
                                      <p:to>
                                        <p:strVal val="visible"/>
                                      </p:to>
                                    </p:set>
                                    <p:animEffect transition="in" filter="wipe(left)">
                                      <p:cBhvr>
                                        <p:cTn id="11" dur="500"/>
                                        <p:tgtEl>
                                          <p:spTgt spid="51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908050"/>
          </a:xfrm>
        </p:spPr>
        <p:txBody>
          <a:bodyPr/>
          <a:lstStyle/>
          <a:p>
            <a:pPr>
              <a:defRPr/>
            </a:pPr>
            <a:r>
              <a:rPr lang="fr-FR" b="1" dirty="0" smtClean="0">
                <a:solidFill>
                  <a:srgbClr val="00B050"/>
                </a:solidFill>
              </a:rPr>
              <a:t>L’analyse des parties prenantes</a:t>
            </a:r>
            <a:endParaRPr lang="fr-FR" dirty="0">
              <a:solidFill>
                <a:srgbClr val="00B050"/>
              </a:solidFill>
            </a:endParaRPr>
          </a:p>
        </p:txBody>
      </p:sp>
      <p:sp>
        <p:nvSpPr>
          <p:cNvPr id="3" name="Espace réservé du contenu 2"/>
          <p:cNvSpPr>
            <a:spLocks noGrp="1"/>
          </p:cNvSpPr>
          <p:nvPr>
            <p:ph idx="1"/>
          </p:nvPr>
        </p:nvSpPr>
        <p:spPr>
          <a:xfrm>
            <a:off x="179388" y="1052513"/>
            <a:ext cx="8713787" cy="5472112"/>
          </a:xfrm>
        </p:spPr>
        <p:txBody>
          <a:bodyPr>
            <a:normAutofit fontScale="92500" lnSpcReduction="10000"/>
          </a:bodyPr>
          <a:lstStyle/>
          <a:p>
            <a:pPr algn="just">
              <a:defRPr/>
            </a:pPr>
            <a:r>
              <a:rPr lang="fr-FR" dirty="0" smtClean="0"/>
              <a:t>C’est un questionnement transversal qui permet à tout moment d’apprécier les acteurs en présence, leurs rôles, la prise en compte de leurs intérêts et enjeux, les difficultés qu’ils posent, les solutions envisagées,….</a:t>
            </a:r>
            <a:r>
              <a:rPr lang="fr-FR" u="sng" dirty="0" smtClean="0"/>
              <a:t>en fonction de la question traitée</a:t>
            </a:r>
            <a:r>
              <a:rPr lang="fr-FR" dirty="0" smtClean="0"/>
              <a:t>.</a:t>
            </a:r>
          </a:p>
          <a:p>
            <a:pPr algn="just">
              <a:defRPr/>
            </a:pPr>
            <a:r>
              <a:rPr lang="fr-FR" b="1" dirty="0" smtClean="0"/>
              <a:t>Une analyse des parties prenantes commence tout d'abord par la question:</a:t>
            </a:r>
          </a:p>
          <a:p>
            <a:pPr lvl="1" algn="just">
              <a:buFont typeface="Wingdings" pitchFamily="2" charset="2"/>
              <a:buChar char="ü"/>
              <a:defRPr/>
            </a:pPr>
            <a:r>
              <a:rPr lang="fr-FR" dirty="0" smtClean="0"/>
              <a:t>Qui sont les parties prenantes? </a:t>
            </a:r>
          </a:p>
          <a:p>
            <a:pPr lvl="1" algn="just">
              <a:buFont typeface="Wingdings" pitchFamily="2" charset="2"/>
              <a:buChar char="ü"/>
              <a:defRPr/>
            </a:pPr>
            <a:r>
              <a:rPr lang="fr-FR" dirty="0" smtClean="0"/>
              <a:t>Quels sont les rôles tenus?</a:t>
            </a:r>
          </a:p>
          <a:p>
            <a:pPr marL="0" indent="0" algn="just">
              <a:buFont typeface="Wingdings" pitchFamily="2" charset="2"/>
              <a:buNone/>
              <a:defRPr/>
            </a:pPr>
            <a:r>
              <a:rPr lang="fr-FR" b="1" dirty="0" smtClean="0"/>
              <a:t>afin de répondre ensuite aux questions:</a:t>
            </a:r>
          </a:p>
          <a:p>
            <a:pPr lvl="1" algn="just">
              <a:buFont typeface="Wingdings" pitchFamily="2" charset="2"/>
              <a:buChar char="ü"/>
              <a:defRPr/>
            </a:pPr>
            <a:r>
              <a:rPr lang="fr-FR" dirty="0" smtClean="0"/>
              <a:t>Qui détient les ressources?</a:t>
            </a:r>
          </a:p>
          <a:p>
            <a:pPr lvl="1" algn="just">
              <a:buFont typeface="Wingdings" pitchFamily="2" charset="2"/>
              <a:buChar char="ü"/>
              <a:defRPr/>
            </a:pPr>
            <a:r>
              <a:rPr lang="fr-FR" dirty="0" smtClean="0"/>
              <a:t>Qui a un intérêt au changement?</a:t>
            </a:r>
            <a:endParaRPr lang="fr-FR" dirty="0"/>
          </a:p>
        </p:txBody>
      </p:sp>
      <p:sp>
        <p:nvSpPr>
          <p:cNvPr id="44037" name="Espace réservé du numéro de diapositive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242C76B-0B1E-4217-A953-C79BEA7292C2}" type="slidenum">
              <a:rPr lang="fr-FR" smtClean="0">
                <a:solidFill>
                  <a:srgbClr val="FFFFFF"/>
                </a:solidFill>
              </a:rPr>
              <a:pPr eaLnBrk="1" hangingPunct="1"/>
              <a:t>16</a:t>
            </a:fld>
            <a:endParaRPr lang="fr-FR" smtClean="0">
              <a:solidFill>
                <a:srgbClr val="FFFFFF"/>
              </a:solidFill>
            </a:endParaRPr>
          </a:p>
        </p:txBody>
      </p:sp>
    </p:spTree>
    <p:extLst>
      <p:ext uri="{BB962C8B-B14F-4D97-AF65-F5344CB8AC3E}">
        <p14:creationId xmlns:p14="http://schemas.microsoft.com/office/powerpoint/2010/main" val="14472517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sz="quarter" idx="1"/>
          </p:nvPr>
        </p:nvSpPr>
        <p:spPr>
          <a:xfrm>
            <a:off x="323528" y="116632"/>
            <a:ext cx="8640960" cy="6624736"/>
          </a:xfrm>
        </p:spPr>
        <p:txBody>
          <a:bodyPr>
            <a:normAutofit lnSpcReduction="10000"/>
          </a:bodyPr>
          <a:lstStyle/>
          <a:p>
            <a:pPr marL="0" indent="0">
              <a:buNone/>
            </a:pPr>
            <a:r>
              <a:rPr lang="fr-FR" sz="2800" b="1" dirty="0" smtClean="0"/>
              <a:t>Grille d'analyse des parties prenantes</a:t>
            </a:r>
          </a:p>
          <a:p>
            <a:pPr marL="0" indent="0">
              <a:buNone/>
            </a:pPr>
            <a:endParaRPr lang="fr-FR" sz="2800" dirty="0" smtClean="0"/>
          </a:p>
          <a:p>
            <a:pPr marL="0" indent="0">
              <a:buNone/>
            </a:pPr>
            <a:r>
              <a:rPr lang="fr-FR" sz="2800" dirty="0" smtClean="0"/>
              <a:t>Pour remplir cette grille, il faut passer par les étapes suivantes:</a:t>
            </a:r>
          </a:p>
          <a:p>
            <a:pPr marL="0" indent="0">
              <a:buNone/>
            </a:pPr>
            <a:endParaRPr lang="fr-FR" sz="2800" b="1" u="sng" dirty="0" smtClean="0"/>
          </a:p>
          <a:p>
            <a:pPr marL="0" indent="0">
              <a:buNone/>
            </a:pPr>
            <a:r>
              <a:rPr lang="fr-FR" sz="2800" b="1" u="sng" dirty="0" smtClean="0"/>
              <a:t>Etape 1</a:t>
            </a:r>
            <a:r>
              <a:rPr lang="fr-FR" sz="2800" dirty="0" smtClean="0"/>
              <a:t>: Identifier les parties prenantes importantes, leurs enjeux et l'impact du projet sur ces intérêts</a:t>
            </a:r>
          </a:p>
          <a:p>
            <a:pPr marL="0" indent="0">
              <a:buNone/>
            </a:pPr>
            <a:r>
              <a:rPr lang="fr-FR" sz="2800" b="1" u="sng" dirty="0" smtClean="0"/>
              <a:t>Etape 2 </a:t>
            </a:r>
            <a:r>
              <a:rPr lang="fr-FR" sz="2800" dirty="0" smtClean="0"/>
              <a:t>: Évaluer le pouvoir et l'influence des parties prenantes</a:t>
            </a:r>
          </a:p>
          <a:p>
            <a:pPr marL="0" indent="0">
              <a:buNone/>
            </a:pPr>
            <a:r>
              <a:rPr lang="fr-FR" sz="2800" b="1" u="sng" dirty="0" smtClean="0"/>
              <a:t>Etape 3 </a:t>
            </a:r>
            <a:r>
              <a:rPr lang="fr-FR" sz="2800" dirty="0" smtClean="0"/>
              <a:t>: Hiérarchiser les intérêts des parties prenantes</a:t>
            </a:r>
          </a:p>
          <a:p>
            <a:pPr marL="0" indent="0">
              <a:buNone/>
            </a:pPr>
            <a:r>
              <a:rPr lang="fr-FR" sz="2800" b="1" u="sng" dirty="0" smtClean="0"/>
              <a:t>Etape 4 </a:t>
            </a:r>
            <a:r>
              <a:rPr lang="fr-FR" sz="2800" dirty="0" smtClean="0"/>
              <a:t>: Planifier la participation des parties prenantes: qui? quand? comment?</a:t>
            </a:r>
          </a:p>
          <a:p>
            <a:pPr marL="0" indent="0">
              <a:buNone/>
            </a:pPr>
            <a:r>
              <a:rPr lang="fr-FR" sz="2800" b="1" u="sng" dirty="0" smtClean="0"/>
              <a:t>Etape 5 </a:t>
            </a:r>
            <a:r>
              <a:rPr lang="fr-FR" sz="2800" dirty="0" smtClean="0"/>
              <a:t>: Réponse des parties prenantes en fonction de leurs enjeux (qu'ont-elles à gagner? qu'ont-elles</a:t>
            </a:r>
            <a:r>
              <a:rPr lang="en-US" sz="2800" dirty="0" smtClean="0"/>
              <a:t> à </a:t>
            </a:r>
            <a:r>
              <a:rPr lang="fr-FR" sz="2800" dirty="0" smtClean="0"/>
              <a:t>perdre</a:t>
            </a:r>
            <a:r>
              <a:rPr lang="en-US" sz="2800" dirty="0" smtClean="0"/>
              <a:t>?)</a:t>
            </a:r>
          </a:p>
        </p:txBody>
      </p:sp>
      <p:sp>
        <p:nvSpPr>
          <p:cNvPr id="2" name="Espace réservé du numéro de diapositive 1"/>
          <p:cNvSpPr>
            <a:spLocks noGrp="1"/>
          </p:cNvSpPr>
          <p:nvPr>
            <p:ph type="sldNum" sz="quarter" idx="12"/>
          </p:nvPr>
        </p:nvSpPr>
        <p:spPr/>
        <p:txBody>
          <a:bodyPr/>
          <a:lstStyle/>
          <a:p>
            <a:fld id="{CF4668DC-857F-487D-BFFA-8C0CA5037977}" type="slidenum">
              <a:rPr lang="fr-BE" smtClean="0"/>
              <a:pPr/>
              <a:t>17</a:t>
            </a:fld>
            <a:endParaRPr lang="fr-BE"/>
          </a:p>
        </p:txBody>
      </p:sp>
    </p:spTree>
    <p:extLst>
      <p:ext uri="{BB962C8B-B14F-4D97-AF65-F5344CB8AC3E}">
        <p14:creationId xmlns:p14="http://schemas.microsoft.com/office/powerpoint/2010/main" val="290010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sz="quarter" idx="1"/>
          </p:nvPr>
        </p:nvSpPr>
        <p:spPr>
          <a:xfrm>
            <a:off x="107504" y="188640"/>
            <a:ext cx="8928992" cy="6669360"/>
          </a:xfrm>
        </p:spPr>
        <p:txBody>
          <a:bodyPr>
            <a:noAutofit/>
          </a:bodyPr>
          <a:lstStyle/>
          <a:p>
            <a:pPr marL="0" indent="0">
              <a:buNone/>
            </a:pPr>
            <a:r>
              <a:rPr lang="fr-FR" sz="2600" b="1" dirty="0" smtClean="0"/>
              <a:t>Portée de l'analyse des parties prenantes :</a:t>
            </a:r>
          </a:p>
          <a:p>
            <a:pPr>
              <a:buFont typeface="Courier New" pitchFamily="49" charset="0"/>
              <a:buChar char="o"/>
            </a:pPr>
            <a:r>
              <a:rPr lang="fr-FR" sz="2600" dirty="0" smtClean="0"/>
              <a:t>Connaître les intérêts, les besoins et les possibilités des bénéficiaires.</a:t>
            </a:r>
          </a:p>
          <a:p>
            <a:pPr>
              <a:buFont typeface="Courier New" pitchFamily="49" charset="0"/>
              <a:buChar char="o"/>
            </a:pPr>
            <a:r>
              <a:rPr lang="fr-FR" sz="2600" dirty="0" smtClean="0"/>
              <a:t>Identifier d'autres groupes ayant un intérêt dans l'organisation, dans ses programmes et ses projets.</a:t>
            </a:r>
          </a:p>
          <a:p>
            <a:pPr>
              <a:buFont typeface="Courier New" pitchFamily="49" charset="0"/>
              <a:buChar char="o"/>
            </a:pPr>
            <a:r>
              <a:rPr lang="fr-FR" sz="2600" dirty="0" smtClean="0"/>
              <a:t>Comprendre les potentialités et les freins aux programmes et projets envisagés.</a:t>
            </a:r>
          </a:p>
          <a:p>
            <a:pPr>
              <a:buFont typeface="Courier New" pitchFamily="49" charset="0"/>
              <a:buChar char="o"/>
            </a:pPr>
            <a:r>
              <a:rPr lang="fr-FR" sz="2600" dirty="0" smtClean="0"/>
              <a:t>Déterminer le degré potentiel de participation des groupes pour la planification, la mise en œuvre, le suivi et l'évaluation de l'action.</a:t>
            </a:r>
          </a:p>
          <a:p>
            <a:pPr>
              <a:buFont typeface="Courier New" pitchFamily="49" charset="0"/>
              <a:buChar char="o"/>
            </a:pPr>
            <a:r>
              <a:rPr lang="fr-FR" sz="2600" dirty="0" smtClean="0"/>
              <a:t>Garantir la prise en compte des questions d'égalité dans l'analyse des parties prenantes quelle que soit la situation.</a:t>
            </a:r>
          </a:p>
          <a:p>
            <a:pPr>
              <a:buFont typeface="Courier New" pitchFamily="49" charset="0"/>
              <a:buChar char="o"/>
            </a:pPr>
            <a:r>
              <a:rPr lang="fr-FR" sz="2600" dirty="0" smtClean="0"/>
              <a:t>Concevoir et mettre en œuvre des programmes et des projets plus solides, plus adaptés et plus durables.</a:t>
            </a:r>
            <a:endParaRPr lang="en-US" sz="2600" dirty="0" smtClean="0"/>
          </a:p>
        </p:txBody>
      </p:sp>
      <p:sp>
        <p:nvSpPr>
          <p:cNvPr id="2" name="Espace réservé du numéro de diapositive 1"/>
          <p:cNvSpPr>
            <a:spLocks noGrp="1"/>
          </p:cNvSpPr>
          <p:nvPr>
            <p:ph type="sldNum" sz="quarter" idx="12"/>
          </p:nvPr>
        </p:nvSpPr>
        <p:spPr/>
        <p:txBody>
          <a:bodyPr/>
          <a:lstStyle/>
          <a:p>
            <a:fld id="{CF4668DC-857F-487D-BFFA-8C0CA5037977}" type="slidenum">
              <a:rPr lang="fr-BE" smtClean="0"/>
              <a:pPr/>
              <a:t>18</a:t>
            </a:fld>
            <a:endParaRPr lang="fr-BE"/>
          </a:p>
        </p:txBody>
      </p:sp>
    </p:spTree>
    <p:extLst>
      <p:ext uri="{BB962C8B-B14F-4D97-AF65-F5344CB8AC3E}">
        <p14:creationId xmlns:p14="http://schemas.microsoft.com/office/powerpoint/2010/main" val="2056832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744390164"/>
              </p:ext>
            </p:extLst>
          </p:nvPr>
        </p:nvGraphicFramePr>
        <p:xfrm>
          <a:off x="35496" y="1268762"/>
          <a:ext cx="9073579" cy="5184575"/>
        </p:xfrm>
        <a:graphic>
          <a:graphicData uri="http://schemas.openxmlformats.org/drawingml/2006/table">
            <a:tbl>
              <a:tblPr firstRow="1" bandRow="1">
                <a:tableStyleId>{5940675A-B579-460E-94D1-54222C63F5DA}</a:tableStyleId>
              </a:tblPr>
              <a:tblGrid>
                <a:gridCol w="1152699"/>
                <a:gridCol w="1768733"/>
                <a:gridCol w="1039008"/>
                <a:gridCol w="1800200"/>
                <a:gridCol w="1512168"/>
                <a:gridCol w="1800771"/>
              </a:tblGrid>
              <a:tr h="3626915">
                <a:tc>
                  <a:txBody>
                    <a:bodyPr/>
                    <a:lstStyle/>
                    <a:p>
                      <a:r>
                        <a:rPr lang="fr-FR" sz="1800" b="1" smtClean="0"/>
                        <a:t>Parties prenantes</a:t>
                      </a:r>
                      <a:endParaRPr lang="en-US" sz="1800" b="1" dirty="0"/>
                    </a:p>
                  </a:txBody>
                  <a:tcPr marT="45735" marB="45735"/>
                </a:tc>
                <a:tc>
                  <a:txBody>
                    <a:bodyPr/>
                    <a:lstStyle/>
                    <a:p>
                      <a:r>
                        <a:rPr lang="fr-FR" sz="1800" b="1" dirty="0" smtClean="0"/>
                        <a:t>Caractéristiques</a:t>
                      </a:r>
                      <a:r>
                        <a:rPr lang="fr-FR" sz="1800" b="1" baseline="0" dirty="0" smtClean="0"/>
                        <a:t> </a:t>
                      </a:r>
                    </a:p>
                    <a:p>
                      <a:r>
                        <a:rPr lang="fr-FR" sz="1800" b="1" baseline="0" dirty="0" smtClean="0"/>
                        <a:t>sociales,</a:t>
                      </a:r>
                    </a:p>
                    <a:p>
                      <a:r>
                        <a:rPr lang="fr-FR" sz="1800" b="1" baseline="0" dirty="0" smtClean="0"/>
                        <a:t>économiques</a:t>
                      </a:r>
                    </a:p>
                    <a:p>
                      <a:r>
                        <a:rPr lang="fr-FR" sz="1800" b="1" baseline="0" dirty="0" smtClean="0"/>
                        <a:t>Différences de genre</a:t>
                      </a:r>
                    </a:p>
                    <a:p>
                      <a:r>
                        <a:rPr lang="fr-FR" sz="1800" b="1" baseline="0" dirty="0" smtClean="0"/>
                        <a:t>Structure</a:t>
                      </a:r>
                    </a:p>
                    <a:p>
                      <a:r>
                        <a:rPr lang="fr-FR" sz="1800" b="1" baseline="0" dirty="0" smtClean="0"/>
                        <a:t>Statut </a:t>
                      </a:r>
                      <a:endParaRPr lang="en-US" sz="1800" b="1" dirty="0"/>
                    </a:p>
                  </a:txBody>
                  <a:tcPr marT="45735" marB="45735"/>
                </a:tc>
                <a:tc>
                  <a:txBody>
                    <a:bodyPr/>
                    <a:lstStyle/>
                    <a:p>
                      <a:r>
                        <a:rPr lang="fr-FR" sz="1800" b="1" dirty="0" smtClean="0"/>
                        <a:t>Intérêts,</a:t>
                      </a:r>
                      <a:r>
                        <a:rPr lang="fr-FR" sz="1800" b="1" baseline="0" dirty="0" smtClean="0"/>
                        <a:t> attentes</a:t>
                      </a:r>
                      <a:endParaRPr lang="en-US" sz="1800" b="1" dirty="0"/>
                    </a:p>
                  </a:txBody>
                  <a:tcPr marT="45735" marB="45735"/>
                </a:tc>
                <a:tc>
                  <a:txBody>
                    <a:bodyPr/>
                    <a:lstStyle/>
                    <a:p>
                      <a:r>
                        <a:rPr lang="fr-FR" sz="1800" b="1" dirty="0" smtClean="0"/>
                        <a:t>Sensibilité et respect vis-à-vis des aspects transversaux (environnement, genre)</a:t>
                      </a:r>
                      <a:endParaRPr lang="en-US" sz="1800" b="1" dirty="0"/>
                    </a:p>
                  </a:txBody>
                  <a:tcPr marT="45735" marB="45735"/>
                </a:tc>
                <a:tc>
                  <a:txBody>
                    <a:bodyPr/>
                    <a:lstStyle/>
                    <a:p>
                      <a:r>
                        <a:rPr lang="fr-FR" sz="1800" b="1" dirty="0" smtClean="0"/>
                        <a:t>Potentialités</a:t>
                      </a:r>
                    </a:p>
                    <a:p>
                      <a:r>
                        <a:rPr lang="fr-FR" sz="1800" b="1" dirty="0" smtClean="0"/>
                        <a:t>Ressources</a:t>
                      </a:r>
                    </a:p>
                    <a:p>
                      <a:r>
                        <a:rPr lang="fr-FR" sz="1800" b="1" dirty="0" smtClean="0"/>
                        <a:t>Compétences</a:t>
                      </a:r>
                    </a:p>
                    <a:p>
                      <a:r>
                        <a:rPr lang="fr-FR" sz="1800" b="1" dirty="0" smtClean="0"/>
                        <a:t>Contributions éventuelles</a:t>
                      </a:r>
                    </a:p>
                    <a:p>
                      <a:r>
                        <a:rPr lang="fr-FR" sz="1800" b="1" dirty="0" smtClean="0"/>
                        <a:t>Blocages;…</a:t>
                      </a:r>
                      <a:endParaRPr lang="en-US" sz="1800" b="1" dirty="0"/>
                    </a:p>
                  </a:txBody>
                  <a:tcPr marT="45735" marB="45735"/>
                </a:tc>
                <a:tc>
                  <a:txBody>
                    <a:bodyPr/>
                    <a:lstStyle/>
                    <a:p>
                      <a:r>
                        <a:rPr lang="fr-FR" sz="1800" b="1" dirty="0" smtClean="0"/>
                        <a:t>Implication</a:t>
                      </a:r>
                      <a:r>
                        <a:rPr lang="fr-FR" sz="1800" b="1" baseline="0" dirty="0" smtClean="0"/>
                        <a:t>s pour le projet</a:t>
                      </a:r>
                    </a:p>
                    <a:p>
                      <a:r>
                        <a:rPr lang="fr-FR" sz="1800" b="1" baseline="0" dirty="0" smtClean="0"/>
                        <a:t>(actions nécessaires; comment traiter avec le groupe concerné)</a:t>
                      </a:r>
                      <a:endParaRPr lang="en-US" sz="1800" b="1" dirty="0"/>
                    </a:p>
                  </a:txBody>
                  <a:tcPr marT="45735" marB="45735"/>
                </a:tc>
              </a:tr>
              <a:tr h="519220">
                <a:tc>
                  <a:txBody>
                    <a:bodyPr/>
                    <a:lstStyle/>
                    <a:p>
                      <a:endParaRPr lang="en-US" sz="1800"/>
                    </a:p>
                  </a:txBody>
                  <a:tcPr marT="45735" marB="45735"/>
                </a:tc>
                <a:tc>
                  <a:txBody>
                    <a:bodyPr/>
                    <a:lstStyle/>
                    <a:p>
                      <a:endParaRPr lang="en-US" sz="1800"/>
                    </a:p>
                  </a:txBody>
                  <a:tcPr marT="45735" marB="45735"/>
                </a:tc>
                <a:tc>
                  <a:txBody>
                    <a:bodyPr/>
                    <a:lstStyle/>
                    <a:p>
                      <a:endParaRPr lang="en-US" sz="1800"/>
                    </a:p>
                  </a:txBody>
                  <a:tcPr marT="45735" marB="45735"/>
                </a:tc>
                <a:tc>
                  <a:txBody>
                    <a:bodyPr/>
                    <a:lstStyle/>
                    <a:p>
                      <a:endParaRPr lang="en-US" sz="1800"/>
                    </a:p>
                  </a:txBody>
                  <a:tcPr marT="45735" marB="45735"/>
                </a:tc>
                <a:tc>
                  <a:txBody>
                    <a:bodyPr/>
                    <a:lstStyle/>
                    <a:p>
                      <a:endParaRPr lang="en-US" sz="1800"/>
                    </a:p>
                  </a:txBody>
                  <a:tcPr marT="45735" marB="45735"/>
                </a:tc>
                <a:tc>
                  <a:txBody>
                    <a:bodyPr/>
                    <a:lstStyle/>
                    <a:p>
                      <a:endParaRPr lang="en-US" sz="1800"/>
                    </a:p>
                  </a:txBody>
                  <a:tcPr marT="45735" marB="45735"/>
                </a:tc>
              </a:tr>
              <a:tr h="519220">
                <a:tc>
                  <a:txBody>
                    <a:bodyPr/>
                    <a:lstStyle/>
                    <a:p>
                      <a:endParaRPr lang="en-US" sz="1800"/>
                    </a:p>
                  </a:txBody>
                  <a:tcPr marT="45735" marB="45735"/>
                </a:tc>
                <a:tc>
                  <a:txBody>
                    <a:bodyPr/>
                    <a:lstStyle/>
                    <a:p>
                      <a:endParaRPr lang="en-US" sz="1800"/>
                    </a:p>
                  </a:txBody>
                  <a:tcPr marT="45735" marB="45735"/>
                </a:tc>
                <a:tc>
                  <a:txBody>
                    <a:bodyPr/>
                    <a:lstStyle/>
                    <a:p>
                      <a:endParaRPr lang="en-US" sz="1800"/>
                    </a:p>
                  </a:txBody>
                  <a:tcPr marT="45735" marB="45735"/>
                </a:tc>
                <a:tc>
                  <a:txBody>
                    <a:bodyPr/>
                    <a:lstStyle/>
                    <a:p>
                      <a:endParaRPr lang="en-US" sz="1800"/>
                    </a:p>
                  </a:txBody>
                  <a:tcPr marT="45735" marB="45735"/>
                </a:tc>
                <a:tc>
                  <a:txBody>
                    <a:bodyPr/>
                    <a:lstStyle/>
                    <a:p>
                      <a:endParaRPr lang="en-US" sz="1800"/>
                    </a:p>
                  </a:txBody>
                  <a:tcPr marT="45735" marB="45735"/>
                </a:tc>
                <a:tc>
                  <a:txBody>
                    <a:bodyPr/>
                    <a:lstStyle/>
                    <a:p>
                      <a:endParaRPr lang="en-US" sz="1800"/>
                    </a:p>
                  </a:txBody>
                  <a:tcPr marT="45735" marB="45735"/>
                </a:tc>
              </a:tr>
              <a:tr h="519220">
                <a:tc>
                  <a:txBody>
                    <a:bodyPr/>
                    <a:lstStyle/>
                    <a:p>
                      <a:endParaRPr lang="en-US" sz="1800"/>
                    </a:p>
                  </a:txBody>
                  <a:tcPr marT="45735" marB="45735"/>
                </a:tc>
                <a:tc>
                  <a:txBody>
                    <a:bodyPr/>
                    <a:lstStyle/>
                    <a:p>
                      <a:endParaRPr lang="en-US" sz="1800" dirty="0"/>
                    </a:p>
                  </a:txBody>
                  <a:tcPr marT="45735" marB="45735"/>
                </a:tc>
                <a:tc>
                  <a:txBody>
                    <a:bodyPr/>
                    <a:lstStyle/>
                    <a:p>
                      <a:endParaRPr lang="en-US" sz="1800"/>
                    </a:p>
                  </a:txBody>
                  <a:tcPr marT="45735" marB="45735"/>
                </a:tc>
                <a:tc>
                  <a:txBody>
                    <a:bodyPr/>
                    <a:lstStyle/>
                    <a:p>
                      <a:endParaRPr lang="en-US" sz="1800"/>
                    </a:p>
                  </a:txBody>
                  <a:tcPr marT="45735" marB="45735"/>
                </a:tc>
                <a:tc>
                  <a:txBody>
                    <a:bodyPr/>
                    <a:lstStyle/>
                    <a:p>
                      <a:endParaRPr lang="en-US" sz="1800"/>
                    </a:p>
                  </a:txBody>
                  <a:tcPr marT="45735" marB="45735"/>
                </a:tc>
                <a:tc>
                  <a:txBody>
                    <a:bodyPr/>
                    <a:lstStyle/>
                    <a:p>
                      <a:endParaRPr lang="en-US" sz="1800" dirty="0"/>
                    </a:p>
                  </a:txBody>
                  <a:tcPr marT="45735" marB="45735"/>
                </a:tc>
              </a:tr>
            </a:tbl>
          </a:graphicData>
        </a:graphic>
      </p:graphicFrame>
      <p:sp>
        <p:nvSpPr>
          <p:cNvPr id="45096" name="Espace réservé du numéro de diapositive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C92115C-E38A-4E94-888E-B03B5A1EF334}" type="slidenum">
              <a:rPr lang="fr-FR" smtClean="0">
                <a:solidFill>
                  <a:srgbClr val="FFFFFF"/>
                </a:solidFill>
              </a:rPr>
              <a:pPr eaLnBrk="1" hangingPunct="1"/>
              <a:t>19</a:t>
            </a:fld>
            <a:endParaRPr lang="fr-FR" smtClean="0">
              <a:solidFill>
                <a:srgbClr val="FFFFFF"/>
              </a:solidFill>
            </a:endParaRPr>
          </a:p>
        </p:txBody>
      </p:sp>
      <p:sp>
        <p:nvSpPr>
          <p:cNvPr id="5" name="Titre 1"/>
          <p:cNvSpPr>
            <a:spLocks noGrp="1"/>
          </p:cNvSpPr>
          <p:nvPr>
            <p:ph type="title"/>
          </p:nvPr>
        </p:nvSpPr>
        <p:spPr>
          <a:xfrm>
            <a:off x="457200" y="72678"/>
            <a:ext cx="8229600" cy="908050"/>
          </a:xfrm>
        </p:spPr>
        <p:txBody>
          <a:bodyPr>
            <a:normAutofit fontScale="90000"/>
          </a:bodyPr>
          <a:lstStyle/>
          <a:p>
            <a:pPr>
              <a:defRPr/>
            </a:pPr>
            <a:r>
              <a:rPr lang="fr-FR" b="1" dirty="0">
                <a:solidFill>
                  <a:srgbClr val="00B050"/>
                </a:solidFill>
              </a:rPr>
              <a:t>T</a:t>
            </a:r>
            <a:r>
              <a:rPr lang="fr-FR" b="1" dirty="0" smtClean="0">
                <a:solidFill>
                  <a:srgbClr val="00B050"/>
                </a:solidFill>
              </a:rPr>
              <a:t>ableau d’analyse des parties prenantes</a:t>
            </a:r>
            <a:endParaRPr lang="fr-FR" dirty="0">
              <a:solidFill>
                <a:srgbClr val="00B050"/>
              </a:solidFill>
            </a:endParaRPr>
          </a:p>
        </p:txBody>
      </p:sp>
    </p:spTree>
    <p:extLst>
      <p:ext uri="{BB962C8B-B14F-4D97-AF65-F5344CB8AC3E}">
        <p14:creationId xmlns:p14="http://schemas.microsoft.com/office/powerpoint/2010/main" val="1222443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Nota bene</a:t>
            </a:r>
            <a:endParaRPr lang="fr-FR" dirty="0"/>
          </a:p>
        </p:txBody>
      </p:sp>
      <p:sp>
        <p:nvSpPr>
          <p:cNvPr id="3" name="Espace réservé du contenu 2"/>
          <p:cNvSpPr>
            <a:spLocks noGrp="1"/>
          </p:cNvSpPr>
          <p:nvPr>
            <p:ph idx="1"/>
          </p:nvPr>
        </p:nvSpPr>
        <p:spPr/>
        <p:txBody>
          <a:bodyPr/>
          <a:lstStyle/>
          <a:p>
            <a:endParaRPr lang="fr-FR" b="1" dirty="0" smtClean="0"/>
          </a:p>
          <a:p>
            <a:r>
              <a:rPr lang="fr-FR" b="1" dirty="0" smtClean="0"/>
              <a:t>Ceci est une fiche d’orientation sur les outils genre dans un contexte de développement. Elle est loin d’être exhaustive et se doit d’être compléter par toutes les questions qui </a:t>
            </a:r>
            <a:r>
              <a:rPr lang="fr-FR" b="1" dirty="0" err="1" smtClean="0"/>
              <a:t>soustendent</a:t>
            </a:r>
            <a:r>
              <a:rPr lang="fr-FR" b="1" dirty="0" smtClean="0"/>
              <a:t> </a:t>
            </a:r>
            <a:r>
              <a:rPr lang="fr-FR" b="1" dirty="0" smtClean="0"/>
              <a:t>les différents aspects à aborder lors de l’opérationnalisation sur le terrain.</a:t>
            </a:r>
            <a:endParaRPr lang="fr-FR" b="1" dirty="0"/>
          </a:p>
        </p:txBody>
      </p:sp>
    </p:spTree>
    <p:extLst>
      <p:ext uri="{BB962C8B-B14F-4D97-AF65-F5344CB8AC3E}">
        <p14:creationId xmlns:p14="http://schemas.microsoft.com/office/powerpoint/2010/main" val="3395067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a:lstStyle/>
          <a:p>
            <a:r>
              <a:rPr lang="fr-FR" b="1" dirty="0" smtClean="0">
                <a:solidFill>
                  <a:srgbClr val="00B050"/>
                </a:solidFill>
              </a:rPr>
              <a:t>Le classement par paire</a:t>
            </a:r>
            <a:endParaRPr lang="en-US" b="1" dirty="0">
              <a:solidFill>
                <a:srgbClr val="00B050"/>
              </a:solidFill>
            </a:endParaRPr>
          </a:p>
        </p:txBody>
      </p:sp>
      <p:sp>
        <p:nvSpPr>
          <p:cNvPr id="3" name="Espace réservé du contenu 2"/>
          <p:cNvSpPr>
            <a:spLocks noGrp="1"/>
          </p:cNvSpPr>
          <p:nvPr>
            <p:ph idx="1"/>
          </p:nvPr>
        </p:nvSpPr>
        <p:spPr/>
        <p:txBody>
          <a:bodyPr/>
          <a:lstStyle/>
          <a:p>
            <a:pPr marL="0" indent="0">
              <a:buNone/>
            </a:pPr>
            <a:r>
              <a:rPr lang="fr-FR" dirty="0" smtClean="0"/>
              <a:t>Il </a:t>
            </a:r>
            <a:r>
              <a:rPr lang="fr-FR" dirty="0"/>
              <a:t>permet d’identifier les problèmes prioritaires des hommes et des femmes, ainsi que ceux des différents groupes socioéconomiques.</a:t>
            </a:r>
          </a:p>
          <a:p>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20</a:t>
            </a:fld>
            <a:endParaRPr lang="fr-BE"/>
          </a:p>
        </p:txBody>
      </p:sp>
    </p:spTree>
    <p:extLst>
      <p:ext uri="{BB962C8B-B14F-4D97-AF65-F5344CB8AC3E}">
        <p14:creationId xmlns:p14="http://schemas.microsoft.com/office/powerpoint/2010/main" val="25548540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Content Placeholder 2"/>
          <p:cNvSpPr>
            <a:spLocks noGrp="1"/>
          </p:cNvSpPr>
          <p:nvPr>
            <p:ph sz="quarter" idx="1"/>
          </p:nvPr>
        </p:nvSpPr>
        <p:spPr>
          <a:xfrm>
            <a:off x="179388" y="115888"/>
            <a:ext cx="8713787" cy="6742112"/>
          </a:xfrm>
        </p:spPr>
        <p:txBody>
          <a:bodyPr>
            <a:normAutofit fontScale="85000" lnSpcReduction="20000"/>
          </a:bodyPr>
          <a:lstStyle/>
          <a:p>
            <a:pPr marL="0" indent="0" eaLnBrk="1" hangingPunct="1">
              <a:buFont typeface="Wingdings" pitchFamily="2" charset="2"/>
              <a:buNone/>
              <a:defRPr/>
            </a:pPr>
            <a:r>
              <a:rPr lang="en-US" b="1" dirty="0"/>
              <a:t>L</a:t>
            </a:r>
            <a:r>
              <a:rPr lang="en-US" b="1" dirty="0" smtClean="0"/>
              <a:t>es questions à poser </a:t>
            </a:r>
            <a:r>
              <a:rPr lang="en-US" b="1" dirty="0" err="1" smtClean="0"/>
              <a:t>dans</a:t>
            </a:r>
            <a:r>
              <a:rPr lang="en-US" b="1" dirty="0" smtClean="0"/>
              <a:t> le </a:t>
            </a:r>
            <a:r>
              <a:rPr lang="en-US" b="1" dirty="0" err="1" smtClean="0"/>
              <a:t>classement</a:t>
            </a:r>
            <a:r>
              <a:rPr lang="en-US" b="1" dirty="0" smtClean="0"/>
              <a:t> par </a:t>
            </a:r>
            <a:r>
              <a:rPr lang="en-US" b="1" dirty="0" err="1" smtClean="0"/>
              <a:t>paire</a:t>
            </a:r>
            <a:endParaRPr lang="en-US" b="1" dirty="0" smtClean="0"/>
          </a:p>
          <a:p>
            <a:pPr eaLnBrk="1" hangingPunct="1">
              <a:defRPr/>
            </a:pPr>
            <a:r>
              <a:rPr lang="fr-FR" dirty="0" smtClean="0"/>
              <a:t>Quels problèmes ont été identifiés par les femmes et par les hommes? Quels problèmes découlent de la division du travail selon le sexe ou de l’inégalité d’accès aux ressources? Quels sont les problèmes communs aux femmes et aux hommes?</a:t>
            </a:r>
          </a:p>
          <a:p>
            <a:pPr eaLnBrk="1" hangingPunct="1">
              <a:defRPr/>
            </a:pPr>
            <a:r>
              <a:rPr lang="fr-FR" dirty="0" smtClean="0"/>
              <a:t>Quels problèmes ont été identifiés par les différentes </a:t>
            </a:r>
            <a:r>
              <a:rPr lang="en-US" dirty="0" err="1" smtClean="0"/>
              <a:t>catégories</a:t>
            </a:r>
            <a:r>
              <a:rPr lang="en-US" dirty="0" smtClean="0"/>
              <a:t> </a:t>
            </a:r>
            <a:r>
              <a:rPr lang="en-US" dirty="0" err="1" smtClean="0"/>
              <a:t>socioéconomiques</a:t>
            </a:r>
            <a:r>
              <a:rPr lang="en-US" dirty="0" smtClean="0"/>
              <a:t>? </a:t>
            </a:r>
            <a:r>
              <a:rPr lang="en-US" dirty="0" err="1" smtClean="0"/>
              <a:t>Quels</a:t>
            </a:r>
            <a:r>
              <a:rPr lang="en-US" dirty="0" smtClean="0"/>
              <a:t> </a:t>
            </a:r>
            <a:r>
              <a:rPr lang="en-US" dirty="0" err="1" smtClean="0"/>
              <a:t>problèmes</a:t>
            </a:r>
            <a:r>
              <a:rPr lang="en-US" dirty="0" smtClean="0"/>
              <a:t> </a:t>
            </a:r>
            <a:r>
              <a:rPr lang="fr-FR" dirty="0" smtClean="0"/>
              <a:t>découlent d’une situation de pauvreté ou de discrimination? Quels sont les problèmes communs à </a:t>
            </a:r>
            <a:r>
              <a:rPr lang="en-US" dirty="0" err="1" smtClean="0"/>
              <a:t>tous</a:t>
            </a:r>
            <a:r>
              <a:rPr lang="en-US" dirty="0" smtClean="0"/>
              <a:t> les </a:t>
            </a:r>
            <a:r>
              <a:rPr lang="en-US" dirty="0" err="1" smtClean="0"/>
              <a:t>groupes</a:t>
            </a:r>
            <a:r>
              <a:rPr lang="en-US" dirty="0" smtClean="0"/>
              <a:t>?</a:t>
            </a:r>
          </a:p>
          <a:p>
            <a:pPr eaLnBrk="1" hangingPunct="1">
              <a:defRPr/>
            </a:pPr>
            <a:r>
              <a:rPr lang="fr-FR" dirty="0" smtClean="0"/>
              <a:t>Quels sont les problèmes liés à ceux mis à jour dans l’analyse du contexte de développement? Quels sont les problèmes liés à ceux mis à jour dans l’analyse des moyens d’existence? Dans les deux?</a:t>
            </a:r>
          </a:p>
          <a:p>
            <a:pPr eaLnBrk="1" hangingPunct="1">
              <a:defRPr/>
            </a:pPr>
            <a:r>
              <a:rPr lang="fr-FR" dirty="0" smtClean="0"/>
              <a:t>Les problèmes sont-ils liés entre eux? </a:t>
            </a:r>
          </a:p>
          <a:p>
            <a:pPr eaLnBrk="1" hangingPunct="1">
              <a:defRPr/>
            </a:pPr>
            <a:r>
              <a:rPr lang="fr-FR" dirty="0" smtClean="0"/>
              <a:t>Y a-t-il eu consensus ou désaccord à propos de l’ordre de classement des problèmes?</a:t>
            </a:r>
            <a:endParaRPr lang="en-US" dirty="0" smtClean="0"/>
          </a:p>
        </p:txBody>
      </p:sp>
      <p:sp>
        <p:nvSpPr>
          <p:cNvPr id="2" name="Espace réservé du numéro de diapositive 1"/>
          <p:cNvSpPr>
            <a:spLocks noGrp="1"/>
          </p:cNvSpPr>
          <p:nvPr>
            <p:ph type="sldNum" sz="quarter" idx="12"/>
          </p:nvPr>
        </p:nvSpPr>
        <p:spPr/>
        <p:txBody>
          <a:bodyPr/>
          <a:lstStyle/>
          <a:p>
            <a:fld id="{CF4668DC-857F-487D-BFFA-8C0CA5037977}" type="slidenum">
              <a:rPr lang="fr-BE" smtClean="0"/>
              <a:pPr/>
              <a:t>21</a:t>
            </a:fld>
            <a:endParaRPr lang="fr-BE"/>
          </a:p>
        </p:txBody>
      </p:sp>
    </p:spTree>
    <p:extLst>
      <p:ext uri="{BB962C8B-B14F-4D97-AF65-F5344CB8AC3E}">
        <p14:creationId xmlns:p14="http://schemas.microsoft.com/office/powerpoint/2010/main" val="35321760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706090"/>
          </a:xfrm>
        </p:spPr>
        <p:txBody>
          <a:bodyPr>
            <a:normAutofit fontScale="90000"/>
          </a:bodyPr>
          <a:lstStyle/>
          <a:p>
            <a:pPr>
              <a:defRPr/>
            </a:pPr>
            <a:r>
              <a:rPr lang="fr-FR" b="1" dirty="0">
                <a:solidFill>
                  <a:srgbClr val="00B050"/>
                </a:solidFill>
              </a:rPr>
              <a:t>LA MATRICE DES </a:t>
            </a:r>
            <a:r>
              <a:rPr lang="fr-FR" b="1" dirty="0" smtClean="0">
                <a:solidFill>
                  <a:srgbClr val="00B050"/>
                </a:solidFill>
              </a:rPr>
              <a:t>PRIORITES</a:t>
            </a:r>
            <a:endParaRPr lang="fr-FR" dirty="0">
              <a:solidFill>
                <a:srgbClr val="00B050"/>
              </a:solidFill>
            </a:endParaRPr>
          </a:p>
        </p:txBody>
      </p:sp>
      <p:sp>
        <p:nvSpPr>
          <p:cNvPr id="53251" name="Espace réservé du contenu 2"/>
          <p:cNvSpPr>
            <a:spLocks noGrp="1"/>
          </p:cNvSpPr>
          <p:nvPr>
            <p:ph sz="quarter" idx="1"/>
          </p:nvPr>
        </p:nvSpPr>
        <p:spPr>
          <a:xfrm>
            <a:off x="457200" y="1052513"/>
            <a:ext cx="8219256" cy="5421312"/>
          </a:xfrm>
        </p:spPr>
        <p:txBody>
          <a:bodyPr>
            <a:normAutofit/>
          </a:bodyPr>
          <a:lstStyle/>
          <a:p>
            <a:pPr>
              <a:buFont typeface="Wingdings" pitchFamily="2" charset="2"/>
              <a:buNone/>
            </a:pPr>
            <a:r>
              <a:rPr lang="fr-FR" dirty="0" smtClean="0"/>
              <a:t>L’analyse du contexte a permis de mettre en évidence les besoins des hommes et des femmes. Mais les associations ne disposent souvent pas des moyens suffisants pour traiter l’ensemble des problèmes et réaliser toutes les actions. Il faut donc </a:t>
            </a:r>
            <a:r>
              <a:rPr lang="fr-FR" b="1" dirty="0" smtClean="0"/>
              <a:t>choisir de façon concertée les problèmes prioritaires à traiter et les actions jugées comme prioritaires à mener</a:t>
            </a:r>
            <a:r>
              <a:rPr lang="fr-FR" dirty="0" smtClean="0"/>
              <a:t>, en tenant compte aussi bien du point de vue des hommes que des femmes.</a:t>
            </a:r>
            <a:r>
              <a:rPr lang="fr-FR" b="1" dirty="0" smtClean="0"/>
              <a:t> </a:t>
            </a:r>
            <a:endParaRPr lang="fr-FR" dirty="0" smtClean="0"/>
          </a:p>
          <a:p>
            <a:pPr>
              <a:buFont typeface="Wingdings" pitchFamily="2" charset="2"/>
              <a:buNone/>
            </a:pPr>
            <a:endParaRPr lang="fr-FR" dirty="0" smtClean="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22</a:t>
            </a:fld>
            <a:endParaRPr lang="fr-BE"/>
          </a:p>
        </p:txBody>
      </p:sp>
    </p:spTree>
    <p:extLst>
      <p:ext uri="{BB962C8B-B14F-4D97-AF65-F5344CB8AC3E}">
        <p14:creationId xmlns:p14="http://schemas.microsoft.com/office/powerpoint/2010/main" val="15588066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348880"/>
            <a:ext cx="8229600" cy="1143000"/>
          </a:xfrm>
        </p:spPr>
        <p:txBody>
          <a:bodyPr/>
          <a:lstStyle/>
          <a:p>
            <a:r>
              <a:rPr lang="fr-FR" b="1" dirty="0" smtClean="0">
                <a:solidFill>
                  <a:schemeClr val="accent6">
                    <a:lumMod val="50000"/>
                  </a:schemeClr>
                </a:solidFill>
                <a:effectLst>
                  <a:outerShdw blurRad="38100" dist="38100" dir="2700000" algn="tl">
                    <a:srgbClr val="000000">
                      <a:alpha val="43137"/>
                    </a:srgbClr>
                  </a:outerShdw>
                </a:effectLst>
              </a:rPr>
              <a:t>Autres outils d’analyse de genre</a:t>
            </a:r>
            <a:endParaRPr lang="en-US" b="1" dirty="0">
              <a:solidFill>
                <a:schemeClr val="accent6">
                  <a:lumMod val="50000"/>
                </a:schemeClr>
              </a:solidFill>
              <a:effectLst>
                <a:outerShdw blurRad="38100" dist="38100" dir="2700000" algn="tl">
                  <a:srgbClr val="000000">
                    <a:alpha val="43137"/>
                  </a:srgbClr>
                </a:outerShdw>
              </a:effectLst>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23</a:t>
            </a:fld>
            <a:endParaRPr lang="fr-BE"/>
          </a:p>
        </p:txBody>
      </p:sp>
    </p:spTree>
    <p:extLst>
      <p:ext uri="{BB962C8B-B14F-4D97-AF65-F5344CB8AC3E}">
        <p14:creationId xmlns:p14="http://schemas.microsoft.com/office/powerpoint/2010/main" val="26249594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288" y="58836"/>
            <a:ext cx="8857232" cy="777876"/>
          </a:xfrm>
        </p:spPr>
        <p:txBody>
          <a:bodyPr>
            <a:normAutofit fontScale="90000"/>
          </a:bodyPr>
          <a:lstStyle/>
          <a:p>
            <a:pPr algn="ctr">
              <a:defRPr/>
            </a:pPr>
            <a:r>
              <a:rPr lang="fr-FR" b="1" dirty="0" smtClean="0">
                <a:solidFill>
                  <a:srgbClr val="00B050"/>
                </a:solidFill>
                <a:latin typeface="+mn-lt"/>
              </a:rPr>
              <a:t>LE </a:t>
            </a:r>
            <a:r>
              <a:rPr lang="fr-FR" b="1" dirty="0">
                <a:solidFill>
                  <a:srgbClr val="00B050"/>
                </a:solidFill>
                <a:latin typeface="+mn-lt"/>
              </a:rPr>
              <a:t>CADRE LOGIQUE </a:t>
            </a:r>
            <a:r>
              <a:rPr lang="fr-FR" b="1" dirty="0" smtClean="0">
                <a:solidFill>
                  <a:srgbClr val="00B050"/>
                </a:solidFill>
                <a:latin typeface="+mn-lt"/>
              </a:rPr>
              <a:t>SENSIBLE  AU GENRE</a:t>
            </a:r>
            <a:endParaRPr lang="fr-FR" dirty="0">
              <a:solidFill>
                <a:srgbClr val="00B050"/>
              </a:solidFill>
              <a:latin typeface="+mn-lt"/>
            </a:endParaRPr>
          </a:p>
        </p:txBody>
      </p:sp>
      <p:sp>
        <p:nvSpPr>
          <p:cNvPr id="55299" name="Espace réservé du contenu 2"/>
          <p:cNvSpPr>
            <a:spLocks noGrp="1"/>
          </p:cNvSpPr>
          <p:nvPr>
            <p:ph sz="quarter" idx="1"/>
          </p:nvPr>
        </p:nvSpPr>
        <p:spPr>
          <a:xfrm>
            <a:off x="107950" y="908050"/>
            <a:ext cx="8826500" cy="5616575"/>
          </a:xfrm>
        </p:spPr>
        <p:txBody>
          <a:bodyPr>
            <a:normAutofit lnSpcReduction="10000"/>
          </a:bodyPr>
          <a:lstStyle/>
          <a:p>
            <a:pPr>
              <a:buFont typeface="Wingdings" pitchFamily="2" charset="2"/>
              <a:buNone/>
            </a:pPr>
            <a:r>
              <a:rPr lang="fr-FR" dirty="0" smtClean="0"/>
              <a:t>Le </a:t>
            </a:r>
            <a:r>
              <a:rPr lang="fr-FR" b="1" dirty="0" smtClean="0"/>
              <a:t>cadre logique </a:t>
            </a:r>
            <a:r>
              <a:rPr lang="fr-FR" dirty="0" smtClean="0"/>
              <a:t>est un outil de planification qui permet de présenter de façon systématique et logique les objectifs d’un projet/programme et leurs liens de causalité, d’indiquer comment on peut vérifier si les résultats ont été atteints et de définir quelles sont les hypothèses, extérieures au projet/programme, qui peuvent influencer sa réussite.</a:t>
            </a:r>
          </a:p>
          <a:p>
            <a:pPr>
              <a:buFont typeface="Wingdings" pitchFamily="2" charset="2"/>
              <a:buNone/>
            </a:pPr>
            <a:r>
              <a:rPr lang="fr-FR" dirty="0" smtClean="0"/>
              <a:t>En rappel, un </a:t>
            </a:r>
            <a:r>
              <a:rPr lang="fr-FR" b="1" dirty="0" smtClean="0"/>
              <a:t>projet</a:t>
            </a:r>
            <a:r>
              <a:rPr lang="fr-FR" dirty="0" smtClean="0"/>
              <a:t> est un ensemble d’actions planifiées qui visent à atteindre un résultat dans un délai, dans un espace et dans cadre budgétaire donné.</a:t>
            </a:r>
          </a:p>
          <a:p>
            <a:pPr>
              <a:buFont typeface="Wingdings" pitchFamily="2" charset="2"/>
              <a:buNone/>
            </a:pPr>
            <a:endParaRPr lang="fr-FR" dirty="0" smtClean="0"/>
          </a:p>
          <a:p>
            <a:pPr>
              <a:buFont typeface="Wingdings" pitchFamily="2" charset="2"/>
              <a:buNone/>
            </a:pPr>
            <a:endParaRPr lang="fr-FR" dirty="0" smtClean="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24</a:t>
            </a:fld>
            <a:endParaRPr lang="fr-BE"/>
          </a:p>
        </p:txBody>
      </p:sp>
    </p:spTree>
    <p:extLst>
      <p:ext uri="{BB962C8B-B14F-4D97-AF65-F5344CB8AC3E}">
        <p14:creationId xmlns:p14="http://schemas.microsoft.com/office/powerpoint/2010/main" val="2022824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508708270"/>
              </p:ext>
            </p:extLst>
          </p:nvPr>
        </p:nvGraphicFramePr>
        <p:xfrm>
          <a:off x="179388" y="836712"/>
          <a:ext cx="8755062" cy="5770233"/>
        </p:xfrm>
        <a:graphic>
          <a:graphicData uri="http://schemas.openxmlformats.org/drawingml/2006/table">
            <a:tbl>
              <a:tblPr firstRow="1" bandRow="1">
                <a:tableStyleId>{5C22544A-7EE6-4342-B048-85BDC9FD1C3A}</a:tableStyleId>
              </a:tblPr>
              <a:tblGrid>
                <a:gridCol w="1583439"/>
                <a:gridCol w="1513029"/>
                <a:gridCol w="1584176"/>
                <a:gridCol w="1224136"/>
                <a:gridCol w="2850282"/>
              </a:tblGrid>
              <a:tr h="2064257">
                <a:tc>
                  <a:txBody>
                    <a:bodyPr/>
                    <a:lstStyle/>
                    <a:p>
                      <a:r>
                        <a:rPr lang="fr-FR" sz="1800" b="1" dirty="0" smtClean="0">
                          <a:solidFill>
                            <a:schemeClr val="tx1"/>
                          </a:solidFill>
                        </a:rPr>
                        <a:t>Objectif global</a:t>
                      </a:r>
                      <a:endParaRPr lang="fr-FR" sz="1800" b="1" dirty="0">
                        <a:solidFill>
                          <a:schemeClr val="tx1"/>
                        </a:solidFill>
                      </a:endParaRPr>
                    </a:p>
                  </a:txBody>
                  <a:tcPr marL="91442" marR="91442" marT="45717" marB="45717"/>
                </a:tc>
                <a:tc>
                  <a:txBody>
                    <a:bodyPr/>
                    <a:lstStyle/>
                    <a:p>
                      <a:pPr marL="0" algn="l" rtl="0" eaLnBrk="1" latinLnBrk="0" hangingPunct="1">
                        <a:lnSpc>
                          <a:spcPct val="115000"/>
                        </a:lnSpc>
                        <a:spcAft>
                          <a:spcPts val="0"/>
                        </a:spcAft>
                      </a:pPr>
                      <a:r>
                        <a:rPr kumimoji="0" lang="fr-FR" sz="1800" kern="1200" dirty="0" smtClean="0">
                          <a:solidFill>
                            <a:schemeClr val="tx1"/>
                          </a:solidFill>
                          <a:latin typeface="+mn-lt"/>
                          <a:ea typeface="+mn-ea"/>
                          <a:cs typeface="+mn-cs"/>
                        </a:rPr>
                        <a:t>Logique d'intervention</a:t>
                      </a:r>
                    </a:p>
                  </a:txBody>
                  <a:tcPr marL="44451" marR="44451" marT="0" marB="0" anchor="ctr"/>
                </a:tc>
                <a:tc>
                  <a:txBody>
                    <a:bodyPr/>
                    <a:lstStyle/>
                    <a:p>
                      <a:pPr marL="0" algn="l" rtl="0" eaLnBrk="1" latinLnBrk="0" hangingPunct="1">
                        <a:lnSpc>
                          <a:spcPct val="115000"/>
                        </a:lnSpc>
                        <a:spcAft>
                          <a:spcPts val="0"/>
                        </a:spcAft>
                      </a:pPr>
                      <a:r>
                        <a:rPr kumimoji="0" lang="fr-FR" sz="1800" kern="1200" dirty="0" smtClean="0">
                          <a:solidFill>
                            <a:schemeClr val="tx1"/>
                          </a:solidFill>
                          <a:latin typeface="+mn-lt"/>
                          <a:ea typeface="+mn-ea"/>
                          <a:cs typeface="+mn-cs"/>
                        </a:rPr>
                        <a:t>Indicateurs objectivement vérifiables</a:t>
                      </a:r>
                    </a:p>
                  </a:txBody>
                  <a:tcPr marL="44451" marR="44451" marT="0" marB="0" anchor="ctr"/>
                </a:tc>
                <a:tc>
                  <a:txBody>
                    <a:bodyPr/>
                    <a:lstStyle/>
                    <a:p>
                      <a:pPr marL="0" algn="l" rtl="0" eaLnBrk="1" latinLnBrk="0" hangingPunct="1">
                        <a:lnSpc>
                          <a:spcPct val="115000"/>
                        </a:lnSpc>
                        <a:spcAft>
                          <a:spcPts val="0"/>
                        </a:spcAft>
                      </a:pPr>
                      <a:r>
                        <a:rPr kumimoji="0" lang="fr-FR" sz="1800" kern="1200" dirty="0" smtClean="0">
                          <a:solidFill>
                            <a:schemeClr val="tx1"/>
                          </a:solidFill>
                          <a:latin typeface="+mn-lt"/>
                          <a:ea typeface="+mn-ea"/>
                          <a:cs typeface="+mn-cs"/>
                        </a:rPr>
                        <a:t>Sources et moyens de vérification</a:t>
                      </a:r>
                    </a:p>
                  </a:txBody>
                  <a:tcPr marL="44451" marR="44451" marT="0" marB="0" anchor="ctr"/>
                </a:tc>
                <a:tc>
                  <a:txBody>
                    <a:bodyPr/>
                    <a:lstStyle/>
                    <a:p>
                      <a:r>
                        <a:rPr lang="fr-FR" sz="1800" b="1" kern="1200" dirty="0" smtClean="0">
                          <a:solidFill>
                            <a:schemeClr val="tx1"/>
                          </a:solidFill>
                          <a:effectLst/>
                          <a:latin typeface="+mn-lt"/>
                          <a:ea typeface="+mn-ea"/>
                          <a:cs typeface="+mn-cs"/>
                        </a:rPr>
                        <a:t>Hypothèses (conditions nécessaires pour l’atteinte des résultats)</a:t>
                      </a:r>
                      <a:endParaRPr lang="en-US" sz="1800" b="1" kern="1200" dirty="0" smtClean="0">
                        <a:solidFill>
                          <a:schemeClr val="tx1"/>
                        </a:solidFill>
                        <a:effectLst/>
                        <a:latin typeface="+mn-lt"/>
                        <a:ea typeface="+mn-ea"/>
                        <a:cs typeface="+mn-cs"/>
                      </a:endParaRPr>
                    </a:p>
                    <a:p>
                      <a:r>
                        <a:rPr lang="fr-FR" sz="1800" b="1" kern="1200" dirty="0" smtClean="0">
                          <a:solidFill>
                            <a:schemeClr val="tx1"/>
                          </a:solidFill>
                          <a:effectLst/>
                          <a:latin typeface="+mn-lt"/>
                          <a:ea typeface="+mn-ea"/>
                          <a:cs typeface="+mn-cs"/>
                        </a:rPr>
                        <a:t>Risques (facteurs négatifs internes ou externes qui peuvent affecter l’exécution du projet)</a:t>
                      </a:r>
                      <a:endParaRPr kumimoji="0" lang="fr-FR" sz="1800" kern="1200" dirty="0" smtClean="0">
                        <a:solidFill>
                          <a:schemeClr val="tx1"/>
                        </a:solidFill>
                        <a:latin typeface="+mn-lt"/>
                        <a:ea typeface="+mn-ea"/>
                        <a:cs typeface="+mn-cs"/>
                      </a:endParaRPr>
                    </a:p>
                  </a:txBody>
                  <a:tcPr marL="44451" marR="44451" marT="0" marB="0" anchor="ctr"/>
                </a:tc>
              </a:tr>
              <a:tr h="1318342">
                <a:tc>
                  <a:txBody>
                    <a:bodyPr/>
                    <a:lstStyle/>
                    <a:p>
                      <a:r>
                        <a:rPr lang="fr-FR" sz="1800" b="1" dirty="0" smtClean="0"/>
                        <a:t>Objectifs spécifiques</a:t>
                      </a:r>
                      <a:endParaRPr lang="fr-FR" sz="1800" b="1" dirty="0"/>
                    </a:p>
                  </a:txBody>
                  <a:tcPr marL="91442" marR="91442" marT="45717" marB="45717"/>
                </a:tc>
                <a:tc>
                  <a:txBody>
                    <a:bodyPr/>
                    <a:lstStyle/>
                    <a:p>
                      <a:endParaRPr lang="fr-FR" sz="1800" dirty="0"/>
                    </a:p>
                  </a:txBody>
                  <a:tcPr marL="91442" marR="91442" marT="45717" marB="45717"/>
                </a:tc>
                <a:tc>
                  <a:txBody>
                    <a:bodyPr/>
                    <a:lstStyle/>
                    <a:p>
                      <a:endParaRPr lang="fr-FR" sz="1800" dirty="0"/>
                    </a:p>
                  </a:txBody>
                  <a:tcPr marL="91442" marR="91442" marT="45717" marB="45717"/>
                </a:tc>
                <a:tc>
                  <a:txBody>
                    <a:bodyPr/>
                    <a:lstStyle/>
                    <a:p>
                      <a:endParaRPr lang="fr-FR" sz="1800"/>
                    </a:p>
                  </a:txBody>
                  <a:tcPr marL="91442" marR="91442" marT="45717" marB="45717"/>
                </a:tc>
                <a:tc>
                  <a:txBody>
                    <a:bodyPr/>
                    <a:lstStyle/>
                    <a:p>
                      <a:endParaRPr lang="fr-FR" sz="1800" dirty="0"/>
                    </a:p>
                  </a:txBody>
                  <a:tcPr marL="91442" marR="91442" marT="45717" marB="45717"/>
                </a:tc>
              </a:tr>
              <a:tr h="534646">
                <a:tc>
                  <a:txBody>
                    <a:bodyPr/>
                    <a:lstStyle/>
                    <a:p>
                      <a:r>
                        <a:rPr lang="fr-FR" sz="1800" b="1" dirty="0" smtClean="0"/>
                        <a:t>Résultats</a:t>
                      </a:r>
                      <a:endParaRPr lang="fr-FR" sz="1800" b="1" dirty="0"/>
                    </a:p>
                  </a:txBody>
                  <a:tcPr marL="91442" marR="91442" marT="45717" marB="45717"/>
                </a:tc>
                <a:tc>
                  <a:txBody>
                    <a:bodyPr/>
                    <a:lstStyle/>
                    <a:p>
                      <a:endParaRPr lang="fr-FR" sz="1800"/>
                    </a:p>
                  </a:txBody>
                  <a:tcPr marL="91442" marR="91442" marT="45717" marB="45717"/>
                </a:tc>
                <a:tc>
                  <a:txBody>
                    <a:bodyPr/>
                    <a:lstStyle/>
                    <a:p>
                      <a:endParaRPr lang="fr-FR" sz="1800" dirty="0"/>
                    </a:p>
                  </a:txBody>
                  <a:tcPr marL="91442" marR="91442" marT="45717" marB="45717"/>
                </a:tc>
                <a:tc>
                  <a:txBody>
                    <a:bodyPr/>
                    <a:lstStyle/>
                    <a:p>
                      <a:endParaRPr lang="fr-FR" sz="1800"/>
                    </a:p>
                  </a:txBody>
                  <a:tcPr marL="91442" marR="91442" marT="45717" marB="45717"/>
                </a:tc>
                <a:tc>
                  <a:txBody>
                    <a:bodyPr/>
                    <a:lstStyle/>
                    <a:p>
                      <a:endParaRPr lang="fr-FR" sz="1800"/>
                    </a:p>
                  </a:txBody>
                  <a:tcPr marL="91442" marR="91442" marT="45717" marB="45717"/>
                </a:tc>
              </a:tr>
              <a:tr h="1318342">
                <a:tc>
                  <a:txBody>
                    <a:bodyPr/>
                    <a:lstStyle/>
                    <a:p>
                      <a:r>
                        <a:rPr lang="fr-FR" sz="1800" b="1" dirty="0" smtClean="0"/>
                        <a:t>Actions prioritaires </a:t>
                      </a:r>
                      <a:endParaRPr lang="fr-FR" sz="1800" b="1" dirty="0"/>
                    </a:p>
                  </a:txBody>
                  <a:tcPr marL="91442" marR="91442" marT="45717" marB="45717"/>
                </a:tc>
                <a:tc>
                  <a:txBody>
                    <a:bodyPr/>
                    <a:lstStyle/>
                    <a:p>
                      <a:endParaRPr lang="fr-FR" sz="1800" dirty="0"/>
                    </a:p>
                  </a:txBody>
                  <a:tcPr marL="91442" marR="91442" marT="45717" marB="45717"/>
                </a:tc>
                <a:tc>
                  <a:txBody>
                    <a:bodyPr/>
                    <a:lstStyle/>
                    <a:p>
                      <a:endParaRPr lang="fr-FR" sz="1800" dirty="0"/>
                    </a:p>
                  </a:txBody>
                  <a:tcPr marL="91442" marR="91442" marT="45717" marB="45717"/>
                </a:tc>
                <a:tc>
                  <a:txBody>
                    <a:bodyPr/>
                    <a:lstStyle/>
                    <a:p>
                      <a:endParaRPr lang="fr-FR" sz="1800"/>
                    </a:p>
                  </a:txBody>
                  <a:tcPr marL="91442" marR="91442" marT="45717" marB="45717"/>
                </a:tc>
                <a:tc>
                  <a:txBody>
                    <a:bodyPr/>
                    <a:lstStyle/>
                    <a:p>
                      <a:endParaRPr lang="fr-FR" sz="1800"/>
                    </a:p>
                  </a:txBody>
                  <a:tcPr marL="91442" marR="91442" marT="45717" marB="45717"/>
                </a:tc>
              </a:tr>
              <a:tr h="5346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1" dirty="0" smtClean="0"/>
                        <a:t>Activités</a:t>
                      </a:r>
                    </a:p>
                  </a:txBody>
                  <a:tcPr marL="91442" marR="91442" marT="45717" marB="45717"/>
                </a:tc>
                <a:tc>
                  <a:txBody>
                    <a:bodyPr/>
                    <a:lstStyle/>
                    <a:p>
                      <a:endParaRPr lang="fr-FR" sz="1800"/>
                    </a:p>
                  </a:txBody>
                  <a:tcPr marL="91442" marR="91442" marT="45717" marB="45717"/>
                </a:tc>
                <a:tc>
                  <a:txBody>
                    <a:bodyPr/>
                    <a:lstStyle/>
                    <a:p>
                      <a:endParaRPr lang="fr-FR" sz="1800"/>
                    </a:p>
                  </a:txBody>
                  <a:tcPr marL="91442" marR="91442" marT="45717" marB="45717"/>
                </a:tc>
                <a:tc>
                  <a:txBody>
                    <a:bodyPr/>
                    <a:lstStyle/>
                    <a:p>
                      <a:endParaRPr lang="fr-FR" sz="1800" dirty="0"/>
                    </a:p>
                  </a:txBody>
                  <a:tcPr marL="91442" marR="91442" marT="45717" marB="45717"/>
                </a:tc>
                <a:tc>
                  <a:txBody>
                    <a:bodyPr/>
                    <a:lstStyle/>
                    <a:p>
                      <a:endParaRPr lang="fr-FR" sz="1800" dirty="0"/>
                    </a:p>
                  </a:txBody>
                  <a:tcPr marL="91442" marR="91442" marT="45717" marB="45717"/>
                </a:tc>
              </a:tr>
            </a:tbl>
          </a:graphicData>
        </a:graphic>
      </p:graphicFrame>
      <p:sp>
        <p:nvSpPr>
          <p:cNvPr id="2" name="Espace réservé du numéro de diapositive 1"/>
          <p:cNvSpPr>
            <a:spLocks noGrp="1"/>
          </p:cNvSpPr>
          <p:nvPr>
            <p:ph type="sldNum" sz="quarter" idx="12"/>
          </p:nvPr>
        </p:nvSpPr>
        <p:spPr/>
        <p:txBody>
          <a:bodyPr/>
          <a:lstStyle/>
          <a:p>
            <a:fld id="{CF4668DC-857F-487D-BFFA-8C0CA5037977}" type="slidenum">
              <a:rPr lang="fr-BE" smtClean="0"/>
              <a:pPr/>
              <a:t>25</a:t>
            </a:fld>
            <a:endParaRPr lang="fr-BE"/>
          </a:p>
        </p:txBody>
      </p:sp>
      <p:sp>
        <p:nvSpPr>
          <p:cNvPr id="5" name="Titre 1"/>
          <p:cNvSpPr>
            <a:spLocks noGrp="1"/>
          </p:cNvSpPr>
          <p:nvPr>
            <p:ph type="title"/>
          </p:nvPr>
        </p:nvSpPr>
        <p:spPr>
          <a:xfrm>
            <a:off x="827584" y="116632"/>
            <a:ext cx="8072437" cy="598488"/>
          </a:xfrm>
        </p:spPr>
        <p:txBody>
          <a:bodyPr>
            <a:normAutofit fontScale="90000"/>
          </a:bodyPr>
          <a:lstStyle/>
          <a:p>
            <a:pPr eaLnBrk="1" fontAlgn="auto" hangingPunct="1">
              <a:spcAft>
                <a:spcPts val="0"/>
              </a:spcAft>
              <a:defRPr/>
            </a:pPr>
            <a:r>
              <a:rPr lang="fr-FR" sz="4000" b="1" dirty="0" smtClean="0">
                <a:solidFill>
                  <a:srgbClr val="00B050"/>
                </a:solidFill>
              </a:rPr>
              <a:t>Le cadre logique</a:t>
            </a:r>
            <a:endParaRPr lang="en-GB" sz="4000" b="1" dirty="0" smtClean="0">
              <a:solidFill>
                <a:srgbClr val="00B050"/>
              </a:solidFill>
            </a:endParaRPr>
          </a:p>
        </p:txBody>
      </p:sp>
    </p:spTree>
    <p:extLst>
      <p:ext uri="{BB962C8B-B14F-4D97-AF65-F5344CB8AC3E}">
        <p14:creationId xmlns:p14="http://schemas.microsoft.com/office/powerpoint/2010/main" val="6601363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00B050"/>
                </a:solidFill>
              </a:rPr>
              <a:t>L’analyse selon le genre des causes et effets d’un problème</a:t>
            </a:r>
            <a:endParaRPr lang="en-US" dirty="0"/>
          </a:p>
        </p:txBody>
      </p:sp>
      <p:sp>
        <p:nvSpPr>
          <p:cNvPr id="3" name="Espace réservé du contenu 2"/>
          <p:cNvSpPr>
            <a:spLocks noGrp="1"/>
          </p:cNvSpPr>
          <p:nvPr>
            <p:ph idx="1"/>
          </p:nvPr>
        </p:nvSpPr>
        <p:spPr>
          <a:xfrm>
            <a:off x="251520" y="1600200"/>
            <a:ext cx="8712968" cy="4525963"/>
          </a:xfrm>
        </p:spPr>
        <p:txBody>
          <a:bodyPr>
            <a:normAutofit/>
          </a:bodyPr>
          <a:lstStyle/>
          <a:p>
            <a:pPr marL="0" indent="0">
              <a:buNone/>
            </a:pPr>
            <a:r>
              <a:rPr lang="fr-FR" dirty="0"/>
              <a:t>Cet outil cherche à explorer les facteurs immédiats, sous-jacents et structurels qui </a:t>
            </a:r>
            <a:r>
              <a:rPr lang="fr-FR" dirty="0" smtClean="0"/>
              <a:t>déterminent </a:t>
            </a:r>
            <a:r>
              <a:rPr lang="fr-FR" dirty="0"/>
              <a:t>les causes et les effets (conséquences) d’un problème. Concernant les causes, une </a:t>
            </a:r>
            <a:r>
              <a:rPr lang="fr-FR" dirty="0" smtClean="0"/>
              <a:t>distinction </a:t>
            </a:r>
            <a:r>
              <a:rPr lang="fr-FR" dirty="0"/>
              <a:t>supplémentaire </a:t>
            </a:r>
            <a:r>
              <a:rPr lang="fr-FR" dirty="0" smtClean="0"/>
              <a:t>peut être introduite </a:t>
            </a:r>
            <a:r>
              <a:rPr lang="fr-FR" dirty="0"/>
              <a:t>: </a:t>
            </a:r>
            <a:r>
              <a:rPr lang="fr-FR" dirty="0" smtClean="0"/>
              <a:t>niveau ménage</a:t>
            </a:r>
            <a:r>
              <a:rPr lang="fr-FR" dirty="0"/>
              <a:t>, niveau </a:t>
            </a:r>
            <a:r>
              <a:rPr lang="fr-FR" dirty="0" smtClean="0"/>
              <a:t>communauté</a:t>
            </a:r>
            <a:r>
              <a:rPr lang="fr-FR" dirty="0"/>
              <a:t>, </a:t>
            </a:r>
            <a:r>
              <a:rPr lang="fr-FR" dirty="0" smtClean="0"/>
              <a:t>niveau institutions et niveau Etat</a:t>
            </a:r>
            <a:r>
              <a:rPr lang="fr-FR" dirty="0"/>
              <a:t>. </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26</a:t>
            </a:fld>
            <a:endParaRPr lang="fr-BE"/>
          </a:p>
        </p:txBody>
      </p:sp>
    </p:spTree>
    <p:extLst>
      <p:ext uri="{BB962C8B-B14F-4D97-AF65-F5344CB8AC3E}">
        <p14:creationId xmlns:p14="http://schemas.microsoft.com/office/powerpoint/2010/main" val="25229017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272570861"/>
              </p:ext>
            </p:extLst>
          </p:nvPr>
        </p:nvGraphicFramePr>
        <p:xfrm>
          <a:off x="179388" y="836712"/>
          <a:ext cx="8713788" cy="5946811"/>
        </p:xfrm>
        <a:graphic>
          <a:graphicData uri="http://schemas.openxmlformats.org/drawingml/2006/table">
            <a:tbl>
              <a:tblPr firstRow="1" bandRow="1">
                <a:tableStyleId>{5940675A-B579-460E-94D1-54222C63F5DA}</a:tableStyleId>
              </a:tblPr>
              <a:tblGrid>
                <a:gridCol w="2376488"/>
                <a:gridCol w="1980406"/>
                <a:gridCol w="2178447"/>
                <a:gridCol w="2178447"/>
              </a:tblGrid>
              <a:tr h="1737335">
                <a:tc>
                  <a:txBody>
                    <a:bodyPr/>
                    <a:lstStyle/>
                    <a:p>
                      <a:endParaRPr kumimoji="0" lang="fr-FR" sz="1800" b="1" kern="1200" baseline="0" dirty="0" smtClean="0">
                        <a:solidFill>
                          <a:schemeClr val="tx1"/>
                        </a:solidFill>
                        <a:latin typeface="Calibri" pitchFamily="34" charset="0"/>
                        <a:ea typeface="+mn-ea"/>
                        <a:cs typeface="Calibri" pitchFamily="34" charset="0"/>
                      </a:endParaRPr>
                    </a:p>
                  </a:txBody>
                  <a:tcPr marL="91449" marR="91449" marT="45714" marB="45714"/>
                </a:tc>
                <a:tc>
                  <a:txBody>
                    <a:bodyPr/>
                    <a:lstStyle/>
                    <a:p>
                      <a:r>
                        <a:rPr kumimoji="0" lang="fr-FR" sz="1800" b="1" kern="1200" baseline="0" dirty="0" smtClean="0">
                          <a:solidFill>
                            <a:schemeClr val="tx1"/>
                          </a:solidFill>
                        </a:rPr>
                        <a:t>Aspects neutres</a:t>
                      </a:r>
                    </a:p>
                    <a:p>
                      <a:r>
                        <a:rPr kumimoji="0" lang="fr-FR" sz="1800" b="1" kern="1200" baseline="0" dirty="0" smtClean="0">
                          <a:solidFill>
                            <a:schemeClr val="tx1"/>
                          </a:solidFill>
                        </a:rPr>
                        <a:t>par rapport au</a:t>
                      </a:r>
                    </a:p>
                    <a:p>
                      <a:r>
                        <a:rPr kumimoji="0" lang="fr-FR" sz="1800" b="1" kern="1200" baseline="0" dirty="0" smtClean="0">
                          <a:solidFill>
                            <a:schemeClr val="tx1"/>
                          </a:solidFill>
                        </a:rPr>
                        <a:t>Genre (touchent aussi bien les F que les H)</a:t>
                      </a:r>
                    </a:p>
                    <a:p>
                      <a:endParaRPr lang="fr-FR" sz="1800" b="1" dirty="0">
                        <a:solidFill>
                          <a:schemeClr val="tx1"/>
                        </a:solidFill>
                        <a:latin typeface="Calibri" pitchFamily="34" charset="0"/>
                        <a:cs typeface="Calibri" pitchFamily="34" charset="0"/>
                      </a:endParaRPr>
                    </a:p>
                  </a:txBody>
                  <a:tcPr marL="91449" marR="91449" marT="45714" marB="45714"/>
                </a:tc>
                <a:tc>
                  <a:txBody>
                    <a:bodyPr/>
                    <a:lstStyle/>
                    <a:p>
                      <a:r>
                        <a:rPr kumimoji="0" lang="fr-FR" sz="1800" b="1" kern="1200" baseline="0" dirty="0" smtClean="0">
                          <a:solidFill>
                            <a:schemeClr val="tx1"/>
                          </a:solidFill>
                        </a:rPr>
                        <a:t>Aspects intensifiés</a:t>
                      </a:r>
                    </a:p>
                    <a:p>
                      <a:r>
                        <a:rPr kumimoji="0" lang="fr-FR" sz="1800" b="1" kern="1200" baseline="0" dirty="0" smtClean="0">
                          <a:solidFill>
                            <a:schemeClr val="tx1"/>
                          </a:solidFill>
                        </a:rPr>
                        <a:t>par les inégalités</a:t>
                      </a:r>
                    </a:p>
                    <a:p>
                      <a:r>
                        <a:rPr kumimoji="0" lang="fr-FR" sz="1800" b="1" kern="1200" baseline="0" dirty="0" smtClean="0">
                          <a:solidFill>
                            <a:schemeClr val="tx1"/>
                          </a:solidFill>
                        </a:rPr>
                        <a:t>de genre (touchent plus fortement les F que les H)</a:t>
                      </a:r>
                      <a:endParaRPr kumimoji="0" lang="fr-FR" sz="1800" b="1" kern="1200" baseline="0" dirty="0" smtClean="0">
                        <a:solidFill>
                          <a:schemeClr val="tx1"/>
                        </a:solidFill>
                        <a:latin typeface="Calibri" pitchFamily="34" charset="0"/>
                        <a:ea typeface="+mn-ea"/>
                        <a:cs typeface="Calibri" pitchFamily="34" charset="0"/>
                      </a:endParaRPr>
                    </a:p>
                  </a:txBody>
                  <a:tcPr marL="91449" marR="91449" marT="45714" marB="45714"/>
                </a:tc>
                <a:tc>
                  <a:txBody>
                    <a:bodyPr/>
                    <a:lstStyle/>
                    <a:p>
                      <a:r>
                        <a:rPr kumimoji="0" lang="fr-FR" sz="1800" b="1" kern="1200" baseline="0" dirty="0" smtClean="0">
                          <a:solidFill>
                            <a:schemeClr val="tx1"/>
                          </a:solidFill>
                        </a:rPr>
                        <a:t>Aspects spécifiques au</a:t>
                      </a:r>
                    </a:p>
                    <a:p>
                      <a:r>
                        <a:rPr kumimoji="0" lang="fr-FR" sz="1800" b="1" kern="1200" baseline="0" dirty="0" smtClean="0">
                          <a:solidFill>
                            <a:schemeClr val="tx1"/>
                          </a:solidFill>
                        </a:rPr>
                        <a:t>genre féminin (touchent surtout/ exclusivement les F)</a:t>
                      </a:r>
                      <a:endParaRPr lang="fr-FR" sz="1800" b="1" dirty="0" smtClean="0">
                        <a:solidFill>
                          <a:schemeClr val="tx1"/>
                        </a:solidFill>
                      </a:endParaRPr>
                    </a:p>
                    <a:p>
                      <a:endParaRPr lang="fr-FR" sz="1800" b="1" dirty="0">
                        <a:solidFill>
                          <a:schemeClr val="tx1"/>
                        </a:solidFill>
                        <a:latin typeface="Calibri" pitchFamily="34" charset="0"/>
                        <a:cs typeface="Calibri" pitchFamily="34" charset="0"/>
                      </a:endParaRPr>
                    </a:p>
                  </a:txBody>
                  <a:tcPr marL="91449" marR="91449" marT="45714" marB="45714"/>
                </a:tc>
              </a:tr>
              <a:tr h="640063">
                <a:tc>
                  <a:txBody>
                    <a:bodyPr/>
                    <a:lstStyle/>
                    <a:p>
                      <a:r>
                        <a:rPr kumimoji="0" lang="fr-FR" sz="1800" b="1" kern="1200" baseline="0" dirty="0" smtClean="0">
                          <a:solidFill>
                            <a:schemeClr val="tx1"/>
                          </a:solidFill>
                        </a:rPr>
                        <a:t>Effets (conséquences) à long terme</a:t>
                      </a:r>
                      <a:endParaRPr kumimoji="0" lang="fr-FR" sz="1800" b="1" kern="1200" baseline="0" dirty="0" smtClean="0">
                        <a:solidFill>
                          <a:schemeClr val="tx1"/>
                        </a:solidFill>
                        <a:latin typeface="Calibri" pitchFamily="34" charset="0"/>
                        <a:ea typeface="+mn-ea"/>
                        <a:cs typeface="Calibri" pitchFamily="34" charset="0"/>
                      </a:endParaRPr>
                    </a:p>
                  </a:txBody>
                  <a:tcPr marL="91449" marR="91449" marT="45714" marB="45714"/>
                </a:tc>
                <a:tc>
                  <a:txBody>
                    <a:bodyPr/>
                    <a:lstStyle/>
                    <a:p>
                      <a:endParaRPr lang="en-US" sz="1800" dirty="0">
                        <a:solidFill>
                          <a:schemeClr val="tx1"/>
                        </a:solidFill>
                        <a:latin typeface="Calibri" pitchFamily="34" charset="0"/>
                        <a:cs typeface="Calibri" pitchFamily="34" charset="0"/>
                      </a:endParaRPr>
                    </a:p>
                  </a:txBody>
                  <a:tcPr marL="91449" marR="91449"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dirty="0">
                        <a:solidFill>
                          <a:schemeClr val="tx1"/>
                        </a:solidFill>
                        <a:latin typeface="Calibri" pitchFamily="34" charset="0"/>
                        <a:cs typeface="Calibri" pitchFamily="34" charset="0"/>
                      </a:endParaRPr>
                    </a:p>
                  </a:txBody>
                  <a:tcPr marL="91449" marR="91449"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dirty="0">
                        <a:solidFill>
                          <a:schemeClr val="tx1"/>
                        </a:solidFill>
                        <a:latin typeface="Calibri" pitchFamily="34" charset="0"/>
                        <a:cs typeface="Calibri" pitchFamily="34" charset="0"/>
                      </a:endParaRPr>
                    </a:p>
                  </a:txBody>
                  <a:tcPr marL="91449" marR="91449" marT="45714" marB="45714"/>
                </a:tc>
              </a:tr>
              <a:tr h="640063">
                <a:tc>
                  <a:txBody>
                    <a:bodyPr/>
                    <a:lstStyle/>
                    <a:p>
                      <a:r>
                        <a:rPr kumimoji="0" lang="fr-FR" sz="1800" b="1" kern="1200" baseline="0" dirty="0" smtClean="0">
                          <a:solidFill>
                            <a:schemeClr val="tx1"/>
                          </a:solidFill>
                        </a:rPr>
                        <a:t>Effets (conséquences)</a:t>
                      </a:r>
                    </a:p>
                    <a:p>
                      <a:r>
                        <a:rPr kumimoji="0" lang="fr-FR" sz="1800" b="1" kern="1200" baseline="0" dirty="0" smtClean="0">
                          <a:solidFill>
                            <a:schemeClr val="tx1"/>
                          </a:solidFill>
                        </a:rPr>
                        <a:t>Intermédiaires</a:t>
                      </a:r>
                      <a:endParaRPr lang="fr-FR" sz="1800" b="1" dirty="0">
                        <a:solidFill>
                          <a:schemeClr val="tx1"/>
                        </a:solidFill>
                        <a:latin typeface="Calibri" pitchFamily="34" charset="0"/>
                        <a:cs typeface="Calibri" pitchFamily="34" charset="0"/>
                      </a:endParaRPr>
                    </a:p>
                  </a:txBody>
                  <a:tcPr marL="91449" marR="91449" marT="45714" marB="45714"/>
                </a:tc>
                <a:tc>
                  <a:txBody>
                    <a:bodyPr/>
                    <a:lstStyle/>
                    <a:p>
                      <a:endParaRPr lang="en-US" sz="1800">
                        <a:solidFill>
                          <a:schemeClr val="tx1"/>
                        </a:solidFill>
                        <a:latin typeface="Calibri" pitchFamily="34" charset="0"/>
                        <a:cs typeface="Calibri" pitchFamily="34" charset="0"/>
                      </a:endParaRPr>
                    </a:p>
                  </a:txBody>
                  <a:tcPr marL="91449" marR="91449"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dirty="0">
                        <a:solidFill>
                          <a:schemeClr val="tx1"/>
                        </a:solidFill>
                        <a:latin typeface="Calibri" pitchFamily="34" charset="0"/>
                        <a:cs typeface="Calibri" pitchFamily="34" charset="0"/>
                      </a:endParaRPr>
                    </a:p>
                  </a:txBody>
                  <a:tcPr marL="91449" marR="91449"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dirty="0">
                        <a:solidFill>
                          <a:schemeClr val="tx1"/>
                        </a:solidFill>
                        <a:latin typeface="Calibri" pitchFamily="34" charset="0"/>
                        <a:cs typeface="Calibri" pitchFamily="34" charset="0"/>
                      </a:endParaRPr>
                    </a:p>
                  </a:txBody>
                  <a:tcPr marL="91449" marR="91449" marT="45714" marB="45714"/>
                </a:tc>
              </a:tr>
              <a:tr h="6400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b="1" kern="1200" baseline="0" dirty="0" smtClean="0">
                          <a:solidFill>
                            <a:schemeClr val="tx1"/>
                          </a:solidFill>
                        </a:rPr>
                        <a:t>Effets (conséquences) immédiats</a:t>
                      </a:r>
                      <a:endParaRPr lang="fr-FR" sz="1800" b="1" dirty="0">
                        <a:solidFill>
                          <a:schemeClr val="tx1"/>
                        </a:solidFill>
                        <a:latin typeface="Calibri" pitchFamily="34" charset="0"/>
                        <a:cs typeface="Calibri" pitchFamily="34" charset="0"/>
                      </a:endParaRPr>
                    </a:p>
                  </a:txBody>
                  <a:tcPr marL="91449" marR="91449" marT="45714" marB="45714"/>
                </a:tc>
                <a:tc>
                  <a:txBody>
                    <a:bodyPr/>
                    <a:lstStyle/>
                    <a:p>
                      <a:endParaRPr lang="en-US" sz="1800" dirty="0">
                        <a:solidFill>
                          <a:schemeClr val="tx1"/>
                        </a:solidFill>
                        <a:latin typeface="Calibri" pitchFamily="34" charset="0"/>
                        <a:cs typeface="Calibri" pitchFamily="34" charset="0"/>
                      </a:endParaRPr>
                    </a:p>
                  </a:txBody>
                  <a:tcPr marL="91449" marR="91449"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dirty="0">
                        <a:solidFill>
                          <a:schemeClr val="tx1"/>
                        </a:solidFill>
                        <a:latin typeface="Calibri" pitchFamily="34" charset="0"/>
                        <a:cs typeface="Calibri" pitchFamily="34" charset="0"/>
                      </a:endParaRPr>
                    </a:p>
                  </a:txBody>
                  <a:tcPr marL="91449" marR="91449"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dirty="0">
                        <a:solidFill>
                          <a:schemeClr val="tx1"/>
                        </a:solidFill>
                        <a:latin typeface="Calibri" pitchFamily="34" charset="0"/>
                        <a:cs typeface="Calibri" pitchFamily="34" charset="0"/>
                      </a:endParaRPr>
                    </a:p>
                  </a:txBody>
                  <a:tcPr marL="91449" marR="91449" marT="45714" marB="45714"/>
                </a:tc>
              </a:tr>
              <a:tr h="365745">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FR" sz="1800" b="1" kern="1200" baseline="0" dirty="0" smtClean="0">
                          <a:solidFill>
                            <a:schemeClr val="tx1"/>
                          </a:solidFill>
                        </a:rPr>
                        <a:t>PROBLEME CENTRAL</a:t>
                      </a:r>
                      <a:endParaRPr lang="fr-FR" sz="1800" b="1" dirty="0">
                        <a:solidFill>
                          <a:schemeClr val="tx1"/>
                        </a:solidFill>
                        <a:latin typeface="Calibri" pitchFamily="34" charset="0"/>
                        <a:cs typeface="Calibri" pitchFamily="34" charset="0"/>
                      </a:endParaRPr>
                    </a:p>
                  </a:txBody>
                  <a:tcPr marL="91449" marR="91449" marT="45714" marB="45714">
                    <a:solidFill>
                      <a:schemeClr val="accent1">
                        <a:lumMod val="40000"/>
                        <a:lumOff val="60000"/>
                      </a:schemeClr>
                    </a:solidFill>
                  </a:tcPr>
                </a:tc>
                <a:tc hMerge="1">
                  <a:txBody>
                    <a:bodyPr/>
                    <a:lstStyle/>
                    <a:p>
                      <a:endParaRPr lang="en-US"/>
                    </a:p>
                  </a:txBody>
                  <a:tcPr/>
                </a:tc>
                <a:tc hMerge="1">
                  <a:txBody>
                    <a:bodyPr/>
                    <a:lstStyle/>
                    <a:p>
                      <a:endParaRPr lang="fr-FR" dirty="0"/>
                    </a:p>
                  </a:txBody>
                  <a:tcPr/>
                </a:tc>
                <a:tc hMerge="1">
                  <a:txBody>
                    <a:bodyPr/>
                    <a:lstStyle/>
                    <a:p>
                      <a:endParaRPr lang="fr-FR" dirty="0"/>
                    </a:p>
                  </a:txBody>
                  <a:tcPr/>
                </a:tc>
              </a:tr>
              <a:tr h="369062">
                <a:tc>
                  <a:txBody>
                    <a:bodyPr/>
                    <a:lstStyle/>
                    <a:p>
                      <a:r>
                        <a:rPr kumimoji="0" lang="fr-FR" sz="1800" b="1" kern="1200" baseline="0" dirty="0" smtClean="0">
                          <a:solidFill>
                            <a:schemeClr val="tx1"/>
                          </a:solidFill>
                        </a:rPr>
                        <a:t>Causes immédiates</a:t>
                      </a:r>
                      <a:endParaRPr lang="fr-FR" sz="1800" b="1" dirty="0">
                        <a:solidFill>
                          <a:schemeClr val="tx1"/>
                        </a:solidFill>
                        <a:latin typeface="Calibri" pitchFamily="34" charset="0"/>
                        <a:cs typeface="Calibri" pitchFamily="34" charset="0"/>
                      </a:endParaRPr>
                    </a:p>
                  </a:txBody>
                  <a:tcPr marL="91449" marR="91449" marT="45714" marB="45714"/>
                </a:tc>
                <a:tc>
                  <a:txBody>
                    <a:bodyPr/>
                    <a:lstStyle/>
                    <a:p>
                      <a:endParaRPr lang="en-US">
                        <a:solidFill>
                          <a:schemeClr val="tx1"/>
                        </a:solidFill>
                      </a:endParaRPr>
                    </a:p>
                  </a:txBody>
                  <a:tcPr marL="91449" marR="91449" marT="45714" marB="45714"/>
                </a:tc>
                <a:tc>
                  <a:txBody>
                    <a:bodyPr/>
                    <a:lstStyle/>
                    <a:p>
                      <a:endParaRPr lang="fr-FR" sz="1800" dirty="0">
                        <a:solidFill>
                          <a:schemeClr val="tx1"/>
                        </a:solidFill>
                        <a:latin typeface="Calibri" pitchFamily="34" charset="0"/>
                        <a:cs typeface="Calibri" pitchFamily="34" charset="0"/>
                      </a:endParaRPr>
                    </a:p>
                  </a:txBody>
                  <a:tcPr marL="91449" marR="91449" marT="45714" marB="45714"/>
                </a:tc>
                <a:tc>
                  <a:txBody>
                    <a:bodyPr/>
                    <a:lstStyle/>
                    <a:p>
                      <a:endParaRPr lang="fr-FR" sz="1800">
                        <a:solidFill>
                          <a:schemeClr val="tx1"/>
                        </a:solidFill>
                        <a:latin typeface="Calibri" pitchFamily="34" charset="0"/>
                        <a:cs typeface="Calibri" pitchFamily="34" charset="0"/>
                      </a:endParaRPr>
                    </a:p>
                  </a:txBody>
                  <a:tcPr marL="91449" marR="91449" marT="45714" marB="45714"/>
                </a:tc>
              </a:tr>
              <a:tr h="914381">
                <a:tc>
                  <a:txBody>
                    <a:bodyPr/>
                    <a:lstStyle/>
                    <a:p>
                      <a:r>
                        <a:rPr kumimoji="0" lang="fr-FR" sz="1800" b="1" kern="1200" baseline="0" dirty="0" smtClean="0">
                          <a:solidFill>
                            <a:schemeClr val="tx1"/>
                          </a:solidFill>
                        </a:rPr>
                        <a:t>Causes intermédiaires (sous jacentes)</a:t>
                      </a:r>
                      <a:endParaRPr lang="fr-FR" sz="1800" b="1" dirty="0">
                        <a:solidFill>
                          <a:schemeClr val="tx1"/>
                        </a:solidFill>
                        <a:latin typeface="Calibri" pitchFamily="34" charset="0"/>
                        <a:cs typeface="Calibri" pitchFamily="34" charset="0"/>
                      </a:endParaRPr>
                    </a:p>
                  </a:txBody>
                  <a:tcPr marL="91449" marR="91449" marT="45714" marB="45714"/>
                </a:tc>
                <a:tc>
                  <a:txBody>
                    <a:bodyPr/>
                    <a:lstStyle/>
                    <a:p>
                      <a:endParaRPr lang="en-US" dirty="0">
                        <a:solidFill>
                          <a:schemeClr val="tx1"/>
                        </a:solidFill>
                      </a:endParaRPr>
                    </a:p>
                  </a:txBody>
                  <a:tcPr marL="91449" marR="91449" marT="45714" marB="45714"/>
                </a:tc>
                <a:tc>
                  <a:txBody>
                    <a:bodyPr/>
                    <a:lstStyle/>
                    <a:p>
                      <a:endParaRPr lang="fr-FR" sz="1800" dirty="0">
                        <a:solidFill>
                          <a:schemeClr val="tx1"/>
                        </a:solidFill>
                        <a:latin typeface="Calibri" pitchFamily="34" charset="0"/>
                        <a:cs typeface="Calibri" pitchFamily="34" charset="0"/>
                      </a:endParaRPr>
                    </a:p>
                  </a:txBody>
                  <a:tcPr marL="91449" marR="91449" marT="45714" marB="45714"/>
                </a:tc>
                <a:tc>
                  <a:txBody>
                    <a:bodyPr/>
                    <a:lstStyle/>
                    <a:p>
                      <a:endParaRPr lang="fr-FR" sz="1800">
                        <a:solidFill>
                          <a:schemeClr val="tx1"/>
                        </a:solidFill>
                        <a:latin typeface="Calibri" pitchFamily="34" charset="0"/>
                        <a:cs typeface="Calibri" pitchFamily="34" charset="0"/>
                      </a:endParaRPr>
                    </a:p>
                  </a:txBody>
                  <a:tcPr marL="91449" marR="91449" marT="45714" marB="45714"/>
                </a:tc>
              </a:tr>
              <a:tr h="640063">
                <a:tc>
                  <a:txBody>
                    <a:bodyPr/>
                    <a:lstStyle/>
                    <a:p>
                      <a:r>
                        <a:rPr kumimoji="0" lang="fr-FR" sz="1800" b="1" kern="1200" baseline="0" dirty="0" smtClean="0">
                          <a:solidFill>
                            <a:schemeClr val="tx1"/>
                          </a:solidFill>
                        </a:rPr>
                        <a:t>Causes structurelles (fondamentales)</a:t>
                      </a:r>
                      <a:endParaRPr lang="fr-FR" sz="1800" b="1" dirty="0">
                        <a:solidFill>
                          <a:schemeClr val="tx1"/>
                        </a:solidFill>
                        <a:latin typeface="Calibri" pitchFamily="34" charset="0"/>
                        <a:cs typeface="Calibri" pitchFamily="34" charset="0"/>
                      </a:endParaRPr>
                    </a:p>
                  </a:txBody>
                  <a:tcPr marL="91449" marR="91449" marT="45714" marB="45714"/>
                </a:tc>
                <a:tc>
                  <a:txBody>
                    <a:bodyPr/>
                    <a:lstStyle/>
                    <a:p>
                      <a:endParaRPr lang="en-US">
                        <a:solidFill>
                          <a:schemeClr val="tx1"/>
                        </a:solidFill>
                      </a:endParaRPr>
                    </a:p>
                  </a:txBody>
                  <a:tcPr marL="91449" marR="91449" marT="45714" marB="45714"/>
                </a:tc>
                <a:tc>
                  <a:txBody>
                    <a:bodyPr/>
                    <a:lstStyle/>
                    <a:p>
                      <a:endParaRPr lang="fr-FR" sz="1800" dirty="0">
                        <a:solidFill>
                          <a:schemeClr val="tx1"/>
                        </a:solidFill>
                        <a:latin typeface="Calibri" pitchFamily="34" charset="0"/>
                        <a:cs typeface="Calibri" pitchFamily="34" charset="0"/>
                      </a:endParaRPr>
                    </a:p>
                  </a:txBody>
                  <a:tcPr marL="91449" marR="91449" marT="45714" marB="45714"/>
                </a:tc>
                <a:tc>
                  <a:txBody>
                    <a:bodyPr/>
                    <a:lstStyle/>
                    <a:p>
                      <a:endParaRPr lang="fr-FR" sz="1800" dirty="0">
                        <a:solidFill>
                          <a:schemeClr val="tx1"/>
                        </a:solidFill>
                        <a:latin typeface="Calibri" pitchFamily="34" charset="0"/>
                        <a:cs typeface="Calibri" pitchFamily="34" charset="0"/>
                      </a:endParaRPr>
                    </a:p>
                  </a:txBody>
                  <a:tcPr marL="91449" marR="91449" marT="45714" marB="45714"/>
                </a:tc>
              </a:tr>
            </a:tbl>
          </a:graphicData>
        </a:graphic>
      </p:graphicFrame>
      <p:sp>
        <p:nvSpPr>
          <p:cNvPr id="3" name="Rectangle 2"/>
          <p:cNvSpPr>
            <a:spLocks noGrp="1" noChangeArrowheads="1"/>
          </p:cNvSpPr>
          <p:nvPr>
            <p:ph type="title"/>
          </p:nvPr>
        </p:nvSpPr>
        <p:spPr>
          <a:xfrm>
            <a:off x="250825" y="-171450"/>
            <a:ext cx="8713788" cy="936625"/>
          </a:xfrm>
        </p:spPr>
        <p:txBody>
          <a:bodyPr/>
          <a:lstStyle/>
          <a:p>
            <a:pPr algn="ctr">
              <a:lnSpc>
                <a:spcPct val="90000"/>
              </a:lnSpc>
              <a:defRPr/>
            </a:pPr>
            <a:r>
              <a:rPr lang="pt-PT" sz="3200" dirty="0">
                <a:solidFill>
                  <a:schemeClr val="tx1">
                    <a:lumMod val="75000"/>
                  </a:schemeClr>
                </a:solidFill>
              </a:rPr>
              <a:t> </a:t>
            </a:r>
            <a:r>
              <a:rPr lang="pt-PT" sz="2400" b="1" dirty="0" smtClean="0">
                <a:solidFill>
                  <a:schemeClr val="tx1">
                    <a:lumMod val="75000"/>
                  </a:schemeClr>
                </a:solidFill>
              </a:rPr>
              <a:t>L’ OUTIL OPÉRATOIRE DE L’ANALYSE CAUSALE</a:t>
            </a:r>
            <a:r>
              <a:rPr lang="pt-PT" sz="3200" b="1" dirty="0" smtClean="0">
                <a:solidFill>
                  <a:schemeClr val="tx1">
                    <a:lumMod val="75000"/>
                  </a:schemeClr>
                </a:solidFill>
              </a:rPr>
              <a:t> : </a:t>
            </a:r>
            <a:br>
              <a:rPr lang="pt-PT" sz="3200" b="1" dirty="0" smtClean="0">
                <a:solidFill>
                  <a:schemeClr val="tx1">
                    <a:lumMod val="75000"/>
                  </a:schemeClr>
                </a:solidFill>
              </a:rPr>
            </a:br>
            <a:r>
              <a:rPr lang="pt-PT" sz="2400" b="1" dirty="0" smtClean="0">
                <a:solidFill>
                  <a:schemeClr val="tx1">
                    <a:lumMod val="75000"/>
                  </a:schemeClr>
                </a:solidFill>
              </a:rPr>
              <a:t>Une matrice</a:t>
            </a:r>
            <a:endParaRPr lang="en-US" sz="2400" b="1" dirty="0">
              <a:solidFill>
                <a:schemeClr val="tx1">
                  <a:lumMod val="75000"/>
                </a:schemeClr>
              </a:solidFill>
            </a:endParaRPr>
          </a:p>
        </p:txBody>
      </p:sp>
      <p:sp>
        <p:nvSpPr>
          <p:cNvPr id="32819" name="Espace réservé du numéro de diapositive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4768BD1-1C9B-4036-AC52-91F782E0163A}" type="slidenum">
              <a:rPr lang="fr-FR" smtClean="0">
                <a:solidFill>
                  <a:srgbClr val="FFFFFF"/>
                </a:solidFill>
              </a:rPr>
              <a:pPr eaLnBrk="1" hangingPunct="1"/>
              <a:t>27</a:t>
            </a:fld>
            <a:endParaRPr lang="fr-FR" smtClean="0">
              <a:solidFill>
                <a:srgbClr val="FFFFFF"/>
              </a:solidFill>
            </a:endParaRPr>
          </a:p>
        </p:txBody>
      </p:sp>
    </p:spTree>
    <p:extLst>
      <p:ext uri="{BB962C8B-B14F-4D97-AF65-F5344CB8AC3E}">
        <p14:creationId xmlns:p14="http://schemas.microsoft.com/office/powerpoint/2010/main" val="42775786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BUDGET SENSIBLE AU GENRE</a:t>
            </a:r>
            <a:endParaRPr lang="fr-FR" dirty="0"/>
          </a:p>
        </p:txBody>
      </p:sp>
      <p:sp>
        <p:nvSpPr>
          <p:cNvPr id="3" name="Espace réservé du contenu 2"/>
          <p:cNvSpPr>
            <a:spLocks noGrp="1"/>
          </p:cNvSpPr>
          <p:nvPr>
            <p:ph idx="1"/>
          </p:nvPr>
        </p:nvSpPr>
        <p:spPr>
          <a:xfrm>
            <a:off x="107504" y="1268760"/>
            <a:ext cx="9036496" cy="4857403"/>
          </a:xfrm>
        </p:spPr>
        <p:txBody>
          <a:bodyPr>
            <a:normAutofit fontScale="85000" lnSpcReduction="20000"/>
          </a:bodyPr>
          <a:lstStyle/>
          <a:p>
            <a:pPr marL="0" indent="0">
              <a:buNone/>
            </a:pPr>
            <a:r>
              <a:rPr lang="fr-FR" b="1" dirty="0"/>
              <a:t>Le budget est un outil politique </a:t>
            </a:r>
            <a:endParaRPr lang="fr-FR" b="1" dirty="0" smtClean="0"/>
          </a:p>
          <a:p>
            <a:pPr marL="0" indent="0">
              <a:buNone/>
            </a:pPr>
            <a:endParaRPr lang="fr-FR" b="1" dirty="0" smtClean="0"/>
          </a:p>
          <a:p>
            <a:pPr>
              <a:buFont typeface="Wingdings" pitchFamily="2" charset="2"/>
              <a:buChar char="§"/>
            </a:pPr>
            <a:r>
              <a:rPr lang="fr-FR" b="1" dirty="0" smtClean="0"/>
              <a:t>qui </a:t>
            </a:r>
            <a:r>
              <a:rPr lang="fr-FR" b="1" dirty="0"/>
              <a:t>peut perpétuer et accentuer les inégalités existantes entre les hommes et les femmes, </a:t>
            </a:r>
            <a:endParaRPr lang="fr-FR" b="1" dirty="0" smtClean="0"/>
          </a:p>
          <a:p>
            <a:pPr>
              <a:buFont typeface="Wingdings" pitchFamily="2" charset="2"/>
              <a:buChar char="§"/>
            </a:pPr>
            <a:r>
              <a:rPr lang="fr-FR" b="1" dirty="0" smtClean="0"/>
              <a:t>ou </a:t>
            </a:r>
            <a:r>
              <a:rPr lang="fr-FR" b="1" dirty="0"/>
              <a:t>exprimer une volonté de changement à travers l’application de la BSG. </a:t>
            </a:r>
            <a:endParaRPr lang="fr-FR" b="1" dirty="0" smtClean="0"/>
          </a:p>
          <a:p>
            <a:pPr>
              <a:buFont typeface="Wingdings" pitchFamily="2" charset="2"/>
              <a:buChar char="§"/>
            </a:pPr>
            <a:r>
              <a:rPr lang="fr-FR" b="1" dirty="0" smtClean="0"/>
              <a:t>qui </a:t>
            </a:r>
            <a:r>
              <a:rPr lang="fr-FR" b="1" dirty="0"/>
              <a:t>implique un processus de prévision et de suivi des dépenses et des recettes, </a:t>
            </a:r>
            <a:endParaRPr lang="fr-FR" b="1" dirty="0" smtClean="0"/>
          </a:p>
          <a:p>
            <a:pPr>
              <a:buFont typeface="Wingdings" pitchFamily="2" charset="2"/>
              <a:buChar char="§"/>
            </a:pPr>
            <a:r>
              <a:rPr lang="fr-FR" b="1" dirty="0" smtClean="0"/>
              <a:t>offrant </a:t>
            </a:r>
            <a:r>
              <a:rPr lang="fr-FR" b="1" dirty="0"/>
              <a:t>ainsi à différents acteurs (l’Etat, le Secteur Privé, le Parlement, la Société Civile et les Partenaires au Développement) l’opportunité de s’impliquer dans la transformation sociale.</a:t>
            </a:r>
            <a:endParaRPr lang="fr-FR" dirty="0"/>
          </a:p>
          <a:p>
            <a:endParaRPr lang="fr-FR" dirty="0"/>
          </a:p>
        </p:txBody>
      </p:sp>
    </p:spTree>
    <p:extLst>
      <p:ext uri="{BB962C8B-B14F-4D97-AF65-F5344CB8AC3E}">
        <p14:creationId xmlns:p14="http://schemas.microsoft.com/office/powerpoint/2010/main" val="39456631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t>
            </a:r>
            <a:endParaRPr lang="fr-FR" dirty="0"/>
          </a:p>
        </p:txBody>
      </p:sp>
      <p:sp>
        <p:nvSpPr>
          <p:cNvPr id="3" name="Espace réservé du contenu 2"/>
          <p:cNvSpPr>
            <a:spLocks noGrp="1"/>
          </p:cNvSpPr>
          <p:nvPr>
            <p:ph idx="1"/>
          </p:nvPr>
        </p:nvSpPr>
        <p:spPr/>
        <p:txBody>
          <a:bodyPr>
            <a:normAutofit/>
          </a:bodyPr>
          <a:lstStyle/>
          <a:p>
            <a:r>
              <a:rPr lang="fr-FR" sz="2800" b="1" dirty="0" smtClean="0"/>
              <a:t>LA TOILE D’INSTITUTIONNALISATION DU GENRE</a:t>
            </a:r>
            <a:endParaRPr lang="fr-FR" sz="2800" b="1" dirty="0"/>
          </a:p>
        </p:txBody>
      </p:sp>
    </p:spTree>
    <p:extLst>
      <p:ext uri="{BB962C8B-B14F-4D97-AF65-F5344CB8AC3E}">
        <p14:creationId xmlns:p14="http://schemas.microsoft.com/office/powerpoint/2010/main" val="885170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980728"/>
          </a:xfrm>
        </p:spPr>
        <p:txBody>
          <a:bodyPr>
            <a:normAutofit/>
          </a:bodyPr>
          <a:lstStyle/>
          <a:p>
            <a:r>
              <a:rPr lang="fr-FR" b="1" dirty="0" smtClean="0">
                <a:solidFill>
                  <a:srgbClr val="00B050"/>
                </a:solidFill>
              </a:rPr>
              <a:t>Tableau du profil d’activités</a:t>
            </a:r>
            <a:endParaRPr lang="en-US" b="1" dirty="0">
              <a:solidFill>
                <a:srgbClr val="00B050"/>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865282090"/>
              </p:ext>
            </p:extLst>
          </p:nvPr>
        </p:nvGraphicFramePr>
        <p:xfrm>
          <a:off x="107505" y="908720"/>
          <a:ext cx="8856983" cy="5616624"/>
        </p:xfrm>
        <a:graphic>
          <a:graphicData uri="http://schemas.openxmlformats.org/drawingml/2006/table">
            <a:tbl>
              <a:tblPr firstRow="1" bandRow="1">
                <a:tableStyleId>{5940675A-B579-460E-94D1-54222C63F5DA}</a:tableStyleId>
              </a:tblPr>
              <a:tblGrid>
                <a:gridCol w="2160239"/>
                <a:gridCol w="1454359"/>
                <a:gridCol w="1497969"/>
                <a:gridCol w="1800200"/>
                <a:gridCol w="1944216"/>
              </a:tblGrid>
              <a:tr h="370840">
                <a:tc>
                  <a:txBody>
                    <a:bodyPr/>
                    <a:lstStyle/>
                    <a:p>
                      <a:pPr marL="0" marR="0" algn="just">
                        <a:spcBef>
                          <a:spcPts val="0"/>
                        </a:spcBef>
                        <a:spcAft>
                          <a:spcPts val="0"/>
                        </a:spcAft>
                      </a:pPr>
                      <a:r>
                        <a:rPr lang="fr-FR" sz="2400" b="1" dirty="0" smtClean="0">
                          <a:effectLst/>
                        </a:rPr>
                        <a:t>Activités</a:t>
                      </a:r>
                      <a:endParaRPr lang="en-US" sz="2800" b="1" dirty="0">
                        <a:effectLst/>
                        <a:latin typeface="Times New Roman"/>
                        <a:ea typeface="Times New Roman"/>
                      </a:endParaRPr>
                    </a:p>
                  </a:txBody>
                  <a:tcPr marL="44448" marR="44448" marT="0" marB="0"/>
                </a:tc>
                <a:tc>
                  <a:txBody>
                    <a:bodyPr/>
                    <a:lstStyle/>
                    <a:p>
                      <a:pPr marL="0" marR="0" algn="just">
                        <a:spcBef>
                          <a:spcPts val="0"/>
                        </a:spcBef>
                        <a:spcAft>
                          <a:spcPts val="0"/>
                        </a:spcAft>
                      </a:pPr>
                      <a:r>
                        <a:rPr lang="fr-FR" sz="2400" b="1" dirty="0">
                          <a:effectLst/>
                        </a:rPr>
                        <a:t>Qui ?</a:t>
                      </a:r>
                      <a:endParaRPr lang="en-US" sz="2800" b="1" dirty="0">
                        <a:effectLst/>
                        <a:latin typeface="Times New Roman"/>
                        <a:ea typeface="Times New Roman"/>
                      </a:endParaRPr>
                    </a:p>
                  </a:txBody>
                  <a:tcPr marL="44448" marR="44448" marT="0" marB="0"/>
                </a:tc>
                <a:tc>
                  <a:txBody>
                    <a:bodyPr/>
                    <a:lstStyle/>
                    <a:p>
                      <a:pPr marL="0" marR="0" algn="just">
                        <a:spcBef>
                          <a:spcPts val="0"/>
                        </a:spcBef>
                        <a:spcAft>
                          <a:spcPts val="0"/>
                        </a:spcAft>
                      </a:pPr>
                      <a:r>
                        <a:rPr lang="fr-FR" sz="2400" b="1" dirty="0">
                          <a:effectLst/>
                        </a:rPr>
                        <a:t>Où ?</a:t>
                      </a:r>
                      <a:endParaRPr lang="en-US" sz="2800" b="1" dirty="0">
                        <a:effectLst/>
                        <a:latin typeface="Times New Roman"/>
                        <a:ea typeface="Times New Roman"/>
                      </a:endParaRPr>
                    </a:p>
                  </a:txBody>
                  <a:tcPr marL="44448" marR="44448" marT="0" marB="0"/>
                </a:tc>
                <a:tc>
                  <a:txBody>
                    <a:bodyPr/>
                    <a:lstStyle/>
                    <a:p>
                      <a:pPr marL="0" marR="0" algn="just">
                        <a:spcBef>
                          <a:spcPts val="0"/>
                        </a:spcBef>
                        <a:spcAft>
                          <a:spcPts val="0"/>
                        </a:spcAft>
                      </a:pPr>
                      <a:r>
                        <a:rPr lang="fr-FR" sz="2400" b="1" dirty="0">
                          <a:effectLst/>
                        </a:rPr>
                        <a:t>Quand ? / Pour combien de temps </a:t>
                      </a:r>
                      <a:r>
                        <a:rPr lang="fr-FR" sz="2400" b="1" dirty="0" smtClean="0">
                          <a:effectLst/>
                        </a:rPr>
                        <a:t>? </a:t>
                      </a:r>
                      <a:endParaRPr lang="en-US" sz="2800" b="1" dirty="0">
                        <a:effectLst/>
                        <a:latin typeface="Times New Roman"/>
                        <a:ea typeface="Times New Roman"/>
                      </a:endParaRPr>
                    </a:p>
                  </a:txBody>
                  <a:tcPr marL="44448" marR="44448"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b="1" dirty="0" smtClean="0">
                          <a:effectLst/>
                        </a:rPr>
                        <a:t>Comment? Avec qui?</a:t>
                      </a:r>
                      <a:endParaRPr lang="en-US" sz="2800" b="1" dirty="0">
                        <a:effectLst/>
                        <a:latin typeface="Times New Roman"/>
                        <a:ea typeface="Times New Roman"/>
                      </a:endParaRPr>
                    </a:p>
                  </a:txBody>
                  <a:tcPr marL="44448" marR="44448" marT="0" marB="0"/>
                </a:tc>
              </a:tr>
              <a:tr h="4153584">
                <a:tc>
                  <a:txBody>
                    <a:bodyPr/>
                    <a:lstStyle/>
                    <a:p>
                      <a:pPr marL="0" marR="0" algn="just">
                        <a:spcBef>
                          <a:spcPts val="0"/>
                        </a:spcBef>
                        <a:spcAft>
                          <a:spcPts val="0"/>
                        </a:spcAft>
                      </a:pPr>
                      <a:r>
                        <a:rPr lang="fr-FR" sz="2400" dirty="0" smtClean="0">
                          <a:effectLst/>
                        </a:rPr>
                        <a:t>Productives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smtClean="0">
                          <a:ln>
                            <a:noFill/>
                          </a:ln>
                          <a:solidFill>
                            <a:schemeClr val="tx1"/>
                          </a:solidFill>
                          <a:effectLst/>
                          <a:latin typeface="+mj-lt"/>
                        </a:rPr>
                        <a:t>*travaux champêtres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smtClean="0">
                          <a:ln>
                            <a:noFill/>
                          </a:ln>
                          <a:solidFill>
                            <a:schemeClr val="tx1"/>
                          </a:solidFill>
                          <a:effectLst/>
                          <a:latin typeface="+mj-lt"/>
                        </a:rPr>
                        <a:t>(mise en place des cultures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smtClean="0">
                          <a:ln>
                            <a:noFill/>
                          </a:ln>
                          <a:solidFill>
                            <a:schemeClr val="tx1"/>
                          </a:solidFill>
                          <a:effectLst/>
                          <a:latin typeface="+mj-lt"/>
                        </a:rPr>
                        <a:t> jusqu’à la récolte);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smtClean="0">
                          <a:ln>
                            <a:noFill/>
                          </a:ln>
                          <a:solidFill>
                            <a:schemeClr val="tx1"/>
                          </a:solidFill>
                          <a:effectLst/>
                          <a:latin typeface="+mj-lt"/>
                        </a:rPr>
                        <a:t>*gestion des récoltes;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smtClean="0">
                          <a:ln>
                            <a:noFill/>
                          </a:ln>
                          <a:solidFill>
                            <a:schemeClr val="tx1"/>
                          </a:solidFill>
                          <a:effectLst/>
                          <a:latin typeface="+mj-lt"/>
                        </a:rPr>
                        <a:t>vente des produits agricoles;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smtClean="0">
                          <a:ln>
                            <a:noFill/>
                          </a:ln>
                          <a:solidFill>
                            <a:schemeClr val="tx1"/>
                          </a:solidFill>
                          <a:effectLst/>
                          <a:latin typeface="+mj-lt"/>
                        </a:rPr>
                        <a:t>*élevage, commercialisation;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smtClean="0">
                          <a:ln>
                            <a:noFill/>
                          </a:ln>
                          <a:solidFill>
                            <a:schemeClr val="tx1"/>
                          </a:solidFill>
                          <a:effectLst/>
                          <a:latin typeface="+mj-lt"/>
                        </a:rPr>
                        <a:t>*transformation des produits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smtClean="0">
                          <a:ln>
                            <a:noFill/>
                          </a:ln>
                          <a:solidFill>
                            <a:schemeClr val="tx1"/>
                          </a:solidFill>
                          <a:effectLst/>
                          <a:latin typeface="+mj-lt"/>
                        </a:rPr>
                        <a:t>agricoles; </a:t>
                      </a:r>
                    </a:p>
                  </a:txBody>
                  <a:tcPr marL="44448" marR="44448" marT="0" marB="0"/>
                </a:tc>
                <a:tc>
                  <a:txBody>
                    <a:bodyPr/>
                    <a:lstStyle/>
                    <a:p>
                      <a:pPr marL="0" marR="0" algn="just">
                        <a:spcBef>
                          <a:spcPts val="0"/>
                        </a:spcBef>
                        <a:spcAft>
                          <a:spcPts val="0"/>
                        </a:spcAft>
                      </a:pPr>
                      <a:r>
                        <a:rPr lang="fr-FR" sz="2400" dirty="0">
                          <a:effectLst/>
                        </a:rPr>
                        <a:t> </a:t>
                      </a:r>
                      <a:endParaRPr lang="en-US" sz="2800" dirty="0">
                        <a:effectLst/>
                        <a:latin typeface="Times New Roman"/>
                        <a:ea typeface="Times New Roman"/>
                      </a:endParaRPr>
                    </a:p>
                  </a:txBody>
                  <a:tcPr marL="44448" marR="44448" marT="0" marB="0"/>
                </a:tc>
                <a:tc>
                  <a:txBody>
                    <a:bodyPr/>
                    <a:lstStyle/>
                    <a:p>
                      <a:pPr marL="0" marR="0" algn="just">
                        <a:spcBef>
                          <a:spcPts val="0"/>
                        </a:spcBef>
                        <a:spcAft>
                          <a:spcPts val="0"/>
                        </a:spcAft>
                      </a:pPr>
                      <a:r>
                        <a:rPr lang="fr-FR" sz="2400" dirty="0">
                          <a:effectLst/>
                        </a:rPr>
                        <a:t> </a:t>
                      </a:r>
                      <a:endParaRPr lang="en-US" sz="2800" dirty="0">
                        <a:effectLst/>
                        <a:latin typeface="Times New Roman"/>
                        <a:ea typeface="Times New Roman"/>
                      </a:endParaRPr>
                    </a:p>
                  </a:txBody>
                  <a:tcPr marL="44448" marR="44448" marT="0" marB="0"/>
                </a:tc>
                <a:tc>
                  <a:txBody>
                    <a:bodyPr/>
                    <a:lstStyle/>
                    <a:p>
                      <a:pPr marL="0" marR="0" algn="just">
                        <a:spcBef>
                          <a:spcPts val="0"/>
                        </a:spcBef>
                        <a:spcAft>
                          <a:spcPts val="0"/>
                        </a:spcAft>
                      </a:pPr>
                      <a:r>
                        <a:rPr lang="fr-FR" sz="2400" dirty="0">
                          <a:effectLst/>
                        </a:rPr>
                        <a:t> </a:t>
                      </a:r>
                      <a:endParaRPr lang="en-US" sz="2800" dirty="0">
                        <a:effectLst/>
                        <a:latin typeface="Times New Roman"/>
                        <a:ea typeface="Times New Roman"/>
                      </a:endParaRPr>
                    </a:p>
                  </a:txBody>
                  <a:tcPr marL="44448" marR="44448" marT="0" marB="0"/>
                </a:tc>
                <a:tc>
                  <a:txBody>
                    <a:bodyPr/>
                    <a:lstStyle/>
                    <a:p>
                      <a:pPr marL="0" marR="0" algn="just">
                        <a:spcBef>
                          <a:spcPts val="0"/>
                        </a:spcBef>
                        <a:spcAft>
                          <a:spcPts val="0"/>
                        </a:spcAft>
                      </a:pPr>
                      <a:r>
                        <a:rPr lang="fr-FR" sz="2400" dirty="0">
                          <a:effectLst/>
                        </a:rPr>
                        <a:t> </a:t>
                      </a:r>
                      <a:endParaRPr lang="en-US" sz="2800" dirty="0">
                        <a:effectLst/>
                        <a:latin typeface="Times New Roman"/>
                        <a:ea typeface="Times New Roman"/>
                      </a:endParaRPr>
                    </a:p>
                  </a:txBody>
                  <a:tcPr marL="44448" marR="44448" marT="0" marB="0"/>
                </a:tc>
              </a:tr>
            </a:tbl>
          </a:graphicData>
        </a:graphic>
      </p:graphicFrame>
      <p:sp>
        <p:nvSpPr>
          <p:cNvPr id="5" name="Espace réservé du numéro de diapositive 4"/>
          <p:cNvSpPr>
            <a:spLocks noGrp="1"/>
          </p:cNvSpPr>
          <p:nvPr>
            <p:ph type="sldNum" sz="quarter" idx="12"/>
          </p:nvPr>
        </p:nvSpPr>
        <p:spPr/>
        <p:txBody>
          <a:bodyPr/>
          <a:lstStyle/>
          <a:p>
            <a:fld id="{CF4668DC-857F-487D-BFFA-8C0CA5037977}" type="slidenum">
              <a:rPr lang="fr-BE" smtClean="0"/>
              <a:pPr/>
              <a:t>3</a:t>
            </a:fld>
            <a:endParaRPr lang="fr-BE"/>
          </a:p>
        </p:txBody>
      </p:sp>
    </p:spTree>
    <p:extLst>
      <p:ext uri="{BB962C8B-B14F-4D97-AF65-F5344CB8AC3E}">
        <p14:creationId xmlns:p14="http://schemas.microsoft.com/office/powerpoint/2010/main" val="20590403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0026"/>
          </a:xfrm>
        </p:spPr>
        <p:txBody>
          <a:bodyPr>
            <a:normAutofit fontScale="90000"/>
          </a:bodyPr>
          <a:lstStyle/>
          <a:p>
            <a:r>
              <a:rPr lang="fr-FR" sz="3600" dirty="0" smtClean="0"/>
              <a:t>.</a:t>
            </a:r>
            <a:endParaRPr lang="fr-FR" sz="3600" dirty="0"/>
          </a:p>
        </p:txBody>
      </p:sp>
      <p:pic>
        <p:nvPicPr>
          <p:cNvPr id="4"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767586" y="1124744"/>
            <a:ext cx="7891895" cy="5112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04078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t>Quelques références bibliographiques</a:t>
            </a:r>
            <a:endParaRPr lang="fr-FR" sz="4000" b="1" dirty="0"/>
          </a:p>
        </p:txBody>
      </p:sp>
      <p:sp>
        <p:nvSpPr>
          <p:cNvPr id="3" name="Espace réservé du contenu 2"/>
          <p:cNvSpPr>
            <a:spLocks noGrp="1"/>
          </p:cNvSpPr>
          <p:nvPr>
            <p:ph idx="1"/>
          </p:nvPr>
        </p:nvSpPr>
        <p:spPr/>
        <p:txBody>
          <a:bodyPr>
            <a:normAutofit fontScale="70000" lnSpcReduction="20000"/>
          </a:bodyPr>
          <a:lstStyle/>
          <a:p>
            <a:pPr marL="0" lvl="0" indent="0">
              <a:buNone/>
            </a:pPr>
            <a:r>
              <a:rPr lang="fr-FR" dirty="0" smtClean="0"/>
              <a:t>Sexe</a:t>
            </a:r>
            <a:r>
              <a:rPr lang="fr-FR" dirty="0"/>
              <a:t>, genre et société, Ann </a:t>
            </a:r>
            <a:r>
              <a:rPr lang="fr-FR" dirty="0" err="1"/>
              <a:t>Oakley</a:t>
            </a:r>
            <a:r>
              <a:rPr lang="fr-FR" dirty="0"/>
              <a:t>  </a:t>
            </a:r>
            <a:endParaRPr lang="fr-FR" dirty="0" smtClean="0"/>
          </a:p>
          <a:p>
            <a:pPr marL="0" lvl="0" indent="0">
              <a:buNone/>
            </a:pPr>
            <a:endParaRPr lang="fr-FR" dirty="0" smtClean="0"/>
          </a:p>
          <a:p>
            <a:pPr marL="0" lvl="0" indent="0">
              <a:buNone/>
            </a:pPr>
            <a:r>
              <a:rPr lang="fr-FR" dirty="0" smtClean="0"/>
              <a:t>Quel genre ? Résistances et mésententes</a:t>
            </a:r>
          </a:p>
          <a:p>
            <a:pPr marL="0" lvl="0" indent="0">
              <a:buNone/>
            </a:pPr>
            <a:r>
              <a:rPr lang="fr-FR" dirty="0" smtClean="0"/>
              <a:t>Autour du mot </a:t>
            </a:r>
            <a:r>
              <a:rPr lang="fr-FR" dirty="0"/>
              <a:t>« GENRE » </a:t>
            </a:r>
            <a:r>
              <a:rPr lang="fr-FR" dirty="0" smtClean="0"/>
              <a:t>dans le développement,</a:t>
            </a:r>
            <a:r>
              <a:rPr lang="fr-FR" b="1" dirty="0" smtClean="0"/>
              <a:t> </a:t>
            </a:r>
            <a:r>
              <a:rPr lang="fr-FR" b="1" dirty="0"/>
              <a:t>Christine </a:t>
            </a:r>
            <a:r>
              <a:rPr lang="fr-FR" b="1" dirty="0" err="1"/>
              <a:t>Verschuur</a:t>
            </a:r>
            <a:r>
              <a:rPr lang="fr-FR" b="1" dirty="0"/>
              <a:t> </a:t>
            </a:r>
            <a:r>
              <a:rPr lang="fr-FR" dirty="0"/>
              <a:t>REVUE TIERS MONDE - N° 200 - OCTOBRE-DÉCEMBRE 2009</a:t>
            </a:r>
            <a:endParaRPr lang="fr-FR" dirty="0" smtClean="0"/>
          </a:p>
          <a:p>
            <a:pPr marL="0" indent="0">
              <a:buNone/>
            </a:pPr>
            <a:endParaRPr lang="fr-FR" dirty="0" smtClean="0"/>
          </a:p>
          <a:p>
            <a:pPr marL="0" indent="0">
              <a:buNone/>
            </a:pPr>
            <a:r>
              <a:rPr lang="fr-FR" dirty="0" smtClean="0"/>
              <a:t>Sexe </a:t>
            </a:r>
            <a:r>
              <a:rPr lang="fr-FR" dirty="0"/>
              <a:t>et genre : du biologique et du social ? Lorena Parini, 2006 dans système de genre. introduction aux concepts et théories, pp 21-34</a:t>
            </a:r>
          </a:p>
          <a:p>
            <a:pPr marL="0" lvl="0" indent="0">
              <a:buNone/>
            </a:pPr>
            <a:endParaRPr lang="fr-FR" u="sng" dirty="0"/>
          </a:p>
          <a:p>
            <a:pPr marL="0" lvl="0" indent="0">
              <a:buNone/>
            </a:pPr>
            <a:r>
              <a:rPr lang="fr-FR" dirty="0" smtClean="0"/>
              <a:t>Penser </a:t>
            </a:r>
            <a:r>
              <a:rPr lang="fr-FR" dirty="0"/>
              <a:t>le genre, Christine </a:t>
            </a:r>
            <a:r>
              <a:rPr lang="fr-FR" dirty="0" err="1"/>
              <a:t>Delphy</a:t>
            </a:r>
            <a:r>
              <a:rPr lang="fr-FR" dirty="0"/>
              <a:t> Féministe française </a:t>
            </a:r>
            <a:endParaRPr lang="fr-FR" b="1" dirty="0"/>
          </a:p>
          <a:p>
            <a:pPr lvl="0"/>
            <a:endParaRPr lang="fr-FR" dirty="0" smtClean="0"/>
          </a:p>
          <a:p>
            <a:pPr marL="0" lvl="0" indent="0">
              <a:buNone/>
            </a:pPr>
            <a:r>
              <a:rPr lang="fr-FR" dirty="0" smtClean="0"/>
              <a:t>Adéquations.org</a:t>
            </a:r>
            <a:r>
              <a:rPr lang="fr-FR" dirty="0"/>
              <a:t> : Fiche 2 : « De l’approche "femmes dans le développement" à "genre et développement », novembre 2009. </a:t>
            </a:r>
          </a:p>
          <a:p>
            <a:endParaRPr lang="fr-FR" dirty="0"/>
          </a:p>
        </p:txBody>
      </p:sp>
    </p:spTree>
    <p:extLst>
      <p:ext uri="{BB962C8B-B14F-4D97-AF65-F5344CB8AC3E}">
        <p14:creationId xmlns:p14="http://schemas.microsoft.com/office/powerpoint/2010/main" val="15098680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02034"/>
          </a:xfrm>
        </p:spPr>
        <p:txBody>
          <a:bodyPr>
            <a:normAutofit fontScale="90000"/>
          </a:bodyPr>
          <a:lstStyle/>
          <a:p>
            <a:r>
              <a:rPr lang="fr-FR" dirty="0" smtClean="0"/>
              <a:t>.</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b="1" dirty="0"/>
              <a:t>Genre : une catégorie utile d’analyse historique</a:t>
            </a:r>
            <a:endParaRPr lang="fr-FR" dirty="0"/>
          </a:p>
          <a:p>
            <a:pPr marL="0" indent="0">
              <a:buNone/>
            </a:pPr>
            <a:r>
              <a:rPr lang="fr-FR" dirty="0" err="1"/>
              <a:t>Auteur-e</a:t>
            </a:r>
            <a:r>
              <a:rPr lang="fr-FR" dirty="0"/>
              <a:t> : Joan W. </a:t>
            </a:r>
            <a:r>
              <a:rPr lang="fr-FR" dirty="0" smtClean="0"/>
              <a:t>Scott , Source </a:t>
            </a:r>
            <a:r>
              <a:rPr lang="fr-FR" dirty="0"/>
              <a:t>: </a:t>
            </a:r>
            <a:r>
              <a:rPr lang="fr-FR" i="1" dirty="0"/>
              <a:t>Le genre : un outil nécessaire. Introduction à une problématique. Cahiers genre </a:t>
            </a:r>
            <a:r>
              <a:rPr lang="fr-FR" i="1" dirty="0" err="1" smtClean="0"/>
              <a:t>etdéveloppement</a:t>
            </a:r>
            <a:r>
              <a:rPr lang="fr-FR" i="1" dirty="0" smtClean="0"/>
              <a:t> </a:t>
            </a:r>
            <a:r>
              <a:rPr lang="fr-FR" i="1" dirty="0"/>
              <a:t>n°1. </a:t>
            </a:r>
            <a:r>
              <a:rPr lang="fr-FR" dirty="0"/>
              <a:t>(</a:t>
            </a:r>
            <a:r>
              <a:rPr lang="fr-FR" dirty="0" err="1"/>
              <a:t>Dir</a:t>
            </a:r>
            <a:r>
              <a:rPr lang="fr-FR" dirty="0"/>
              <a:t>.) J. </a:t>
            </a:r>
            <a:r>
              <a:rPr lang="fr-FR" dirty="0" err="1"/>
              <a:t>Bisilliat</a:t>
            </a:r>
            <a:r>
              <a:rPr lang="fr-FR" dirty="0"/>
              <a:t> et C. </a:t>
            </a:r>
            <a:r>
              <a:rPr lang="fr-FR" dirty="0" err="1"/>
              <a:t>Verschuur</a:t>
            </a:r>
            <a:r>
              <a:rPr lang="fr-FR" dirty="0"/>
              <a:t>. 41-67. </a:t>
            </a:r>
            <a:r>
              <a:rPr lang="fr-FR" dirty="0" smtClean="0"/>
              <a:t>2000. Publié </a:t>
            </a:r>
            <a:r>
              <a:rPr lang="fr-FR" dirty="0"/>
              <a:t>par : Paris : L’Harmattan</a:t>
            </a:r>
          </a:p>
          <a:p>
            <a:r>
              <a:rPr lang="fr-FR" dirty="0">
                <a:hlinkClick r:id="rId2"/>
              </a:rPr>
              <a:t>http://</a:t>
            </a:r>
            <a:r>
              <a:rPr lang="fr-FR" dirty="0" smtClean="0">
                <a:hlinkClick r:id="rId2"/>
              </a:rPr>
              <a:t>graduateinstitute.ch/webdav/site/genre/shared/Genre_docs/2341_CahiersGenre Et</a:t>
            </a:r>
            <a:r>
              <a:rPr lang="fr-FR" dirty="0" smtClean="0"/>
              <a:t> Développement/CGD1_Scott.pdf</a:t>
            </a:r>
            <a:endParaRPr lang="fr-FR" dirty="0"/>
          </a:p>
          <a:p>
            <a:pPr marL="0" indent="0">
              <a:buNone/>
            </a:pPr>
            <a:r>
              <a:rPr lang="fr-FR" dirty="0"/>
              <a:t> </a:t>
            </a:r>
          </a:p>
          <a:p>
            <a:pPr marL="0" indent="0">
              <a:buNone/>
            </a:pPr>
            <a:r>
              <a:rPr lang="fr-FR" b="1" dirty="0"/>
              <a:t>Politiques de genre et masculinité dans le développement, Eric Nilsson, </a:t>
            </a:r>
            <a:r>
              <a:rPr lang="fr-FR" b="1" dirty="0" err="1" smtClean="0"/>
              <a:t>Diakonia</a:t>
            </a:r>
            <a:endParaRPr lang="fr-FR" b="1" dirty="0" smtClean="0"/>
          </a:p>
          <a:p>
            <a:endParaRPr lang="fr-FR" dirty="0"/>
          </a:p>
          <a:p>
            <a:pPr marL="0" indent="0">
              <a:buNone/>
            </a:pPr>
            <a:r>
              <a:rPr lang="fr-FR" b="1" dirty="0"/>
              <a:t>La reproduction, </a:t>
            </a:r>
            <a:r>
              <a:rPr lang="fr-FR" dirty="0" err="1"/>
              <a:t>Auteur-e</a:t>
            </a:r>
            <a:r>
              <a:rPr lang="fr-FR" dirty="0"/>
              <a:t> : Lorena </a:t>
            </a:r>
            <a:r>
              <a:rPr lang="fr-FR" dirty="0" smtClean="0"/>
              <a:t>Parini </a:t>
            </a:r>
            <a:r>
              <a:rPr lang="fr-FR" dirty="0"/>
              <a:t> </a:t>
            </a:r>
            <a:r>
              <a:rPr lang="fr-FR" dirty="0" smtClean="0"/>
              <a:t>Source </a:t>
            </a:r>
            <a:r>
              <a:rPr lang="fr-FR" dirty="0"/>
              <a:t>: </a:t>
            </a:r>
            <a:r>
              <a:rPr lang="fr-FR" i="1" dirty="0"/>
              <a:t>Le système genre. Introduction aux concepts et théories. 40-52. </a:t>
            </a:r>
            <a:r>
              <a:rPr lang="fr-FR" i="1" dirty="0" smtClean="0"/>
              <a:t>2006</a:t>
            </a:r>
            <a:r>
              <a:rPr lang="fr-FR" dirty="0"/>
              <a:t> </a:t>
            </a:r>
            <a:r>
              <a:rPr lang="fr-FR" dirty="0" smtClean="0"/>
              <a:t>Publié </a:t>
            </a:r>
            <a:r>
              <a:rPr lang="fr-FR" dirty="0"/>
              <a:t>par : Zürich : Editions </a:t>
            </a:r>
            <a:r>
              <a:rPr lang="fr-FR" dirty="0" err="1"/>
              <a:t>Seismo</a:t>
            </a:r>
            <a:endParaRPr lang="fr-FR" dirty="0"/>
          </a:p>
        </p:txBody>
      </p:sp>
    </p:spTree>
    <p:extLst>
      <p:ext uri="{BB962C8B-B14F-4D97-AF65-F5344CB8AC3E}">
        <p14:creationId xmlns:p14="http://schemas.microsoft.com/office/powerpoint/2010/main" val="14550225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t>
            </a:r>
            <a:endParaRPr lang="fr-FR" dirty="0"/>
          </a:p>
        </p:txBody>
      </p:sp>
      <p:sp>
        <p:nvSpPr>
          <p:cNvPr id="3" name="Espace réservé du contenu 2"/>
          <p:cNvSpPr>
            <a:spLocks noGrp="1"/>
          </p:cNvSpPr>
          <p:nvPr>
            <p:ph idx="1"/>
          </p:nvPr>
        </p:nvSpPr>
        <p:spPr>
          <a:xfrm>
            <a:off x="457200" y="1268760"/>
            <a:ext cx="8435280" cy="5184576"/>
          </a:xfrm>
        </p:spPr>
        <p:txBody>
          <a:bodyPr>
            <a:normAutofit fontScale="25000" lnSpcReduction="20000"/>
          </a:bodyPr>
          <a:lstStyle/>
          <a:p>
            <a:pPr lvl="0"/>
            <a:endParaRPr lang="fr-FR" sz="11200" dirty="0" smtClean="0"/>
          </a:p>
          <a:p>
            <a:r>
              <a:rPr lang="fr-FR" sz="9600" b="1" dirty="0"/>
              <a:t>L’</a:t>
            </a:r>
            <a:r>
              <a:rPr lang="fr-FR" sz="9600" b="1" dirty="0" err="1"/>
              <a:t>intersectionalité</a:t>
            </a:r>
            <a:r>
              <a:rPr lang="fr-FR" sz="9600" b="1" dirty="0"/>
              <a:t>: un outil pour la justice de genre et la justice </a:t>
            </a:r>
            <a:r>
              <a:rPr lang="fr-FR" sz="9600" b="1" dirty="0" smtClean="0"/>
              <a:t>économique. </a:t>
            </a:r>
            <a:r>
              <a:rPr lang="fr-FR" sz="9600" dirty="0" smtClean="0"/>
              <a:t>AWID</a:t>
            </a:r>
            <a:r>
              <a:rPr lang="fr-FR" sz="9600" dirty="0"/>
              <a:t>. Les droits de la femme et le changement économique No. 9, août 2004</a:t>
            </a:r>
          </a:p>
          <a:p>
            <a:pPr lvl="0"/>
            <a:endParaRPr lang="fr-FR" sz="9600" dirty="0"/>
          </a:p>
          <a:p>
            <a:pPr lvl="0"/>
            <a:r>
              <a:rPr lang="fr-FR" sz="11200" dirty="0" smtClean="0"/>
              <a:t>Comité </a:t>
            </a:r>
            <a:r>
              <a:rPr lang="fr-FR" sz="11200" dirty="0"/>
              <a:t>Québécois Femmes et Développement (CQFD) 2004. Trousse de formation genre et développement, « s. l. »,</a:t>
            </a:r>
          </a:p>
          <a:p>
            <a:pPr marL="0" lvl="0" indent="0">
              <a:buNone/>
            </a:pPr>
            <a:r>
              <a:rPr lang="fr-FR" sz="11200" dirty="0"/>
              <a:t> </a:t>
            </a:r>
          </a:p>
          <a:p>
            <a:pPr lvl="0"/>
            <a:r>
              <a:rPr lang="fr-FR" sz="11200" dirty="0"/>
              <a:t>Commission européenne, Commission européenne, Guide EQUAL de l’intégration de la dimension de genre. Luxembourg : Office des publications officielles des Communautés européennes 2005 — p.7 </a:t>
            </a:r>
            <a:endParaRPr lang="fr-FR" sz="11200" dirty="0" smtClean="0"/>
          </a:p>
          <a:p>
            <a:pPr marL="0" indent="0">
              <a:buNone/>
            </a:pPr>
            <a:endParaRPr lang="fr-FR" sz="11200" dirty="0"/>
          </a:p>
          <a:p>
            <a:r>
              <a:rPr lang="fr-FR" sz="11200" dirty="0"/>
              <a:t> </a:t>
            </a:r>
          </a:p>
          <a:p>
            <a:endParaRPr lang="fr-FR" dirty="0"/>
          </a:p>
        </p:txBody>
      </p:sp>
    </p:spTree>
    <p:extLst>
      <p:ext uri="{BB962C8B-B14F-4D97-AF65-F5344CB8AC3E}">
        <p14:creationId xmlns:p14="http://schemas.microsoft.com/office/powerpoint/2010/main" val="28443817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Sites internet</a:t>
            </a:r>
            <a:br>
              <a:rPr lang="fr-FR" dirty="0"/>
            </a:br>
            <a:endParaRPr lang="fr-FR" dirty="0"/>
          </a:p>
        </p:txBody>
      </p:sp>
      <p:sp>
        <p:nvSpPr>
          <p:cNvPr id="3" name="Espace réservé du contenu 2"/>
          <p:cNvSpPr>
            <a:spLocks noGrp="1"/>
          </p:cNvSpPr>
          <p:nvPr>
            <p:ph idx="1"/>
          </p:nvPr>
        </p:nvSpPr>
        <p:spPr/>
        <p:txBody>
          <a:bodyPr>
            <a:normAutofit fontScale="25000" lnSpcReduction="20000"/>
          </a:bodyPr>
          <a:lstStyle/>
          <a:p>
            <a:pPr marL="0" indent="0">
              <a:buNone/>
            </a:pPr>
            <a:endParaRPr lang="fr-FR" sz="9600" dirty="0"/>
          </a:p>
          <a:p>
            <a:pPr marL="0" indent="0">
              <a:buNone/>
            </a:pPr>
            <a:endParaRPr lang="fr-FR" sz="9600" dirty="0"/>
          </a:p>
          <a:p>
            <a:pPr lvl="0"/>
            <a:r>
              <a:rPr lang="fr-FR" sz="9600" dirty="0"/>
              <a:t>http://www.sengenre-ucad.org/test2/docs/projet_Labo_Genre_CRDI.pdf</a:t>
            </a:r>
          </a:p>
          <a:p>
            <a:pPr lvl="0"/>
            <a:r>
              <a:rPr lang="fr-FR" sz="9600" dirty="0"/>
              <a:t>http://www.mondefemmes.be/genre-developpement-outils_theories-analyse.htm </a:t>
            </a:r>
          </a:p>
          <a:p>
            <a:pPr lvl="0"/>
            <a:r>
              <a:rPr lang="fr-FR" sz="9600" dirty="0">
                <a:hlinkClick r:id="rId2"/>
              </a:rPr>
              <a:t>http://www.genreenaction.net/</a:t>
            </a:r>
            <a:endParaRPr lang="fr-FR" sz="9600" dirty="0"/>
          </a:p>
          <a:p>
            <a:pPr lvl="0"/>
            <a:r>
              <a:rPr lang="fr-FR" sz="9600" dirty="0"/>
              <a:t>http://www.adequations.org/spip.php?article1515</a:t>
            </a:r>
          </a:p>
          <a:p>
            <a:pPr lvl="0"/>
            <a:r>
              <a:rPr lang="fr-FR" sz="9600" dirty="0">
                <a:hlinkClick r:id="rId3"/>
              </a:rPr>
              <a:t>http://www.tanmia.ma/guidegenre/accueil.htm</a:t>
            </a:r>
            <a:endParaRPr lang="fr-FR" sz="9600" dirty="0"/>
          </a:p>
          <a:p>
            <a:pPr lvl="0"/>
            <a:r>
              <a:rPr lang="fr-FR" sz="9600" dirty="0">
                <a:hlinkClick r:id="rId4"/>
              </a:rPr>
              <a:t>http://www.bridge.ids.ac.uk/non-english.htm#francais</a:t>
            </a:r>
            <a:endParaRPr lang="fr-FR" sz="9600" dirty="0"/>
          </a:p>
          <a:p>
            <a:pPr marL="0" indent="0">
              <a:buNone/>
            </a:pPr>
            <a:r>
              <a:rPr lang="fr-FR" sz="9600" dirty="0"/>
              <a:t> </a:t>
            </a:r>
          </a:p>
          <a:p>
            <a:endParaRPr lang="fr-FR" dirty="0"/>
          </a:p>
        </p:txBody>
      </p:sp>
    </p:spTree>
    <p:extLst>
      <p:ext uri="{BB962C8B-B14F-4D97-AF65-F5344CB8AC3E}">
        <p14:creationId xmlns:p14="http://schemas.microsoft.com/office/powerpoint/2010/main" val="35116584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t>
            </a:r>
          </a:p>
        </p:txBody>
      </p:sp>
      <p:sp>
        <p:nvSpPr>
          <p:cNvPr id="3" name="Espace réservé du contenu 2"/>
          <p:cNvSpPr>
            <a:spLocks noGrp="1"/>
          </p:cNvSpPr>
          <p:nvPr>
            <p:ph idx="1"/>
          </p:nvPr>
        </p:nvSpPr>
        <p:spPr>
          <a:xfrm>
            <a:off x="457200" y="1484784"/>
            <a:ext cx="8229600" cy="4525963"/>
          </a:xfrm>
        </p:spPr>
        <p:txBody>
          <a:bodyPr>
            <a:normAutofit/>
          </a:bodyPr>
          <a:lstStyle/>
          <a:p>
            <a:pPr marL="0" indent="0">
              <a:buNone/>
            </a:pPr>
            <a:endParaRPr lang="fr-FR" dirty="0"/>
          </a:p>
          <a:p>
            <a:r>
              <a:rPr lang="fr-FR" dirty="0"/>
              <a:t> </a:t>
            </a:r>
          </a:p>
          <a:p>
            <a:pPr marL="0" indent="0">
              <a:buNone/>
            </a:pPr>
            <a:r>
              <a:rPr lang="fr-FR" dirty="0" smtClean="0"/>
              <a:t>     </a:t>
            </a:r>
            <a:endParaRPr lang="fr-FR" dirty="0"/>
          </a:p>
        </p:txBody>
      </p:sp>
    </p:spTree>
    <p:extLst>
      <p:ext uri="{BB962C8B-B14F-4D97-AF65-F5344CB8AC3E}">
        <p14:creationId xmlns:p14="http://schemas.microsoft.com/office/powerpoint/2010/main" val="4006408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712253222"/>
              </p:ext>
            </p:extLst>
          </p:nvPr>
        </p:nvGraphicFramePr>
        <p:xfrm>
          <a:off x="107503" y="-2"/>
          <a:ext cx="9036495" cy="6706218"/>
        </p:xfrm>
        <a:graphic>
          <a:graphicData uri="http://schemas.openxmlformats.org/drawingml/2006/table">
            <a:tbl>
              <a:tblPr firstRow="1" bandRow="1">
                <a:tableStyleId>{5940675A-B579-460E-94D1-54222C63F5DA}</a:tableStyleId>
              </a:tblPr>
              <a:tblGrid>
                <a:gridCol w="2304257"/>
                <a:gridCol w="1224136"/>
                <a:gridCol w="1152128"/>
                <a:gridCol w="2736304"/>
                <a:gridCol w="1619670"/>
              </a:tblGrid>
              <a:tr h="783907">
                <a:tc>
                  <a:txBody>
                    <a:bodyPr/>
                    <a:lstStyle/>
                    <a:p>
                      <a:pPr marL="0" marR="0" algn="just">
                        <a:spcBef>
                          <a:spcPts val="0"/>
                        </a:spcBef>
                        <a:spcAft>
                          <a:spcPts val="0"/>
                        </a:spcAft>
                      </a:pPr>
                      <a:r>
                        <a:rPr lang="fr-FR" sz="2400" b="1" dirty="0" smtClean="0">
                          <a:effectLst/>
                        </a:rPr>
                        <a:t>Activités</a:t>
                      </a:r>
                      <a:endParaRPr lang="en-US" sz="2800" b="1" dirty="0">
                        <a:effectLst/>
                        <a:latin typeface="Times New Roman"/>
                        <a:ea typeface="Times New Roman"/>
                      </a:endParaRPr>
                    </a:p>
                  </a:txBody>
                  <a:tcPr marL="44448" marR="44448" marT="0" marB="0"/>
                </a:tc>
                <a:tc>
                  <a:txBody>
                    <a:bodyPr/>
                    <a:lstStyle/>
                    <a:p>
                      <a:pPr marL="0" marR="0" algn="just">
                        <a:spcBef>
                          <a:spcPts val="0"/>
                        </a:spcBef>
                        <a:spcAft>
                          <a:spcPts val="0"/>
                        </a:spcAft>
                      </a:pPr>
                      <a:r>
                        <a:rPr lang="fr-FR" sz="2400" b="1" dirty="0">
                          <a:effectLst/>
                        </a:rPr>
                        <a:t>Qui ?</a:t>
                      </a:r>
                      <a:endParaRPr lang="en-US" sz="2800" b="1" dirty="0">
                        <a:effectLst/>
                        <a:latin typeface="Times New Roman"/>
                        <a:ea typeface="Times New Roman"/>
                      </a:endParaRPr>
                    </a:p>
                  </a:txBody>
                  <a:tcPr marL="44448" marR="44448" marT="0" marB="0"/>
                </a:tc>
                <a:tc>
                  <a:txBody>
                    <a:bodyPr/>
                    <a:lstStyle/>
                    <a:p>
                      <a:pPr marL="0" marR="0" algn="just">
                        <a:spcBef>
                          <a:spcPts val="0"/>
                        </a:spcBef>
                        <a:spcAft>
                          <a:spcPts val="0"/>
                        </a:spcAft>
                      </a:pPr>
                      <a:r>
                        <a:rPr lang="fr-FR" sz="2400" b="1" dirty="0">
                          <a:effectLst/>
                        </a:rPr>
                        <a:t>Où ?</a:t>
                      </a:r>
                      <a:endParaRPr lang="en-US" sz="2800" b="1" dirty="0">
                        <a:effectLst/>
                        <a:latin typeface="Times New Roman"/>
                        <a:ea typeface="Times New Roman"/>
                      </a:endParaRPr>
                    </a:p>
                  </a:txBody>
                  <a:tcPr marL="44448" marR="44448" marT="0" marB="0"/>
                </a:tc>
                <a:tc>
                  <a:txBody>
                    <a:bodyPr/>
                    <a:lstStyle/>
                    <a:p>
                      <a:pPr marL="0" marR="0" algn="just">
                        <a:spcBef>
                          <a:spcPts val="0"/>
                        </a:spcBef>
                        <a:spcAft>
                          <a:spcPts val="0"/>
                        </a:spcAft>
                      </a:pPr>
                      <a:r>
                        <a:rPr lang="fr-FR" sz="2400" b="1" dirty="0" smtClean="0">
                          <a:effectLst/>
                        </a:rPr>
                        <a:t>Quand?/Pour combien </a:t>
                      </a:r>
                      <a:r>
                        <a:rPr lang="fr-FR" sz="2400" b="1" dirty="0">
                          <a:effectLst/>
                        </a:rPr>
                        <a:t>de temps </a:t>
                      </a:r>
                      <a:r>
                        <a:rPr lang="fr-FR" sz="2400" b="1" dirty="0" smtClean="0">
                          <a:effectLst/>
                        </a:rPr>
                        <a:t>? </a:t>
                      </a:r>
                      <a:endParaRPr lang="en-US" sz="2800" b="1" dirty="0">
                        <a:effectLst/>
                        <a:latin typeface="Times New Roman"/>
                        <a:ea typeface="Times New Roman"/>
                      </a:endParaRPr>
                    </a:p>
                  </a:txBody>
                  <a:tcPr marL="44448" marR="44448"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b="1" dirty="0" smtClean="0">
                          <a:effectLst/>
                        </a:rPr>
                        <a:t>Comment? Avec qui?</a:t>
                      </a:r>
                      <a:endParaRPr lang="en-US" sz="2800" b="1" dirty="0">
                        <a:effectLst/>
                        <a:latin typeface="Times New Roman"/>
                        <a:ea typeface="Times New Roman"/>
                      </a:endParaRPr>
                    </a:p>
                  </a:txBody>
                  <a:tcPr marL="44448" marR="44448" marT="0" marB="0"/>
                </a:tc>
              </a:tr>
              <a:tr h="1868471">
                <a:tc>
                  <a:txBody>
                    <a:bodyPr/>
                    <a:lstStyle/>
                    <a:p>
                      <a:r>
                        <a:rPr lang="fr-FR" sz="2400" b="1" dirty="0" smtClean="0">
                          <a:effectLst/>
                        </a:rPr>
                        <a:t>Reproductives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600" u="none" strike="noStrike" cap="none" normalizeH="0" baseline="0" dirty="0" smtClean="0">
                          <a:ln>
                            <a:noFill/>
                          </a:ln>
                          <a:effectLst/>
                        </a:rPr>
                        <a:t>*maternité;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600" u="none" strike="noStrike" cap="none" normalizeH="0" baseline="0" dirty="0" smtClean="0">
                          <a:ln>
                            <a:noFill/>
                          </a:ln>
                          <a:effectLst/>
                        </a:rPr>
                        <a:t>*tâches domestiques:   ménage, entretien de l’habitat;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600" u="none" strike="noStrike" cap="none" normalizeH="0" baseline="0" dirty="0" smtClean="0">
                          <a:ln>
                            <a:noFill/>
                          </a:ln>
                          <a:effectLst/>
                        </a:rPr>
                        <a:t>*soins des enfants</a:t>
                      </a:r>
                      <a:endParaRPr lang="en-US" sz="1600"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r>
              <a:tr h="18567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smtClean="0">
                          <a:effectLst/>
                        </a:rPr>
                        <a:t>De collectivité</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600" u="none" strike="noStrike" cap="none" normalizeH="0" baseline="0" dirty="0" smtClean="0">
                          <a:ln>
                            <a:noFill/>
                          </a:ln>
                          <a:effectLst/>
                        </a:rPr>
                        <a:t>*activités éducatives;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600" u="none" strike="noStrike" cap="none" normalizeH="0" baseline="0" dirty="0" smtClean="0">
                          <a:ln>
                            <a:noFill/>
                          </a:ln>
                          <a:effectLst/>
                        </a:rPr>
                        <a:t>*préparation de cérémonies;</a:t>
                      </a:r>
                      <a:r>
                        <a:rPr kumimoji="0" lang="fr-FR" sz="1800" u="none" strike="noStrike" cap="none" normalizeH="0" baseline="0" dirty="0" smtClean="0">
                          <a:ln>
                            <a:noFill/>
                          </a:ln>
                          <a:effectLst/>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u="none" strike="noStrike" cap="none" normalizeH="0" baseline="0" dirty="0" smtClean="0">
                          <a:ln>
                            <a:noFill/>
                          </a:ln>
                          <a:effectLst/>
                        </a:rPr>
                        <a:t>*</a:t>
                      </a:r>
                      <a:r>
                        <a:rPr kumimoji="0" lang="fr-FR" sz="1600" u="none" strike="noStrike" cap="none" normalizeH="0" baseline="0" dirty="0" smtClean="0">
                          <a:ln>
                            <a:noFill/>
                          </a:ln>
                          <a:effectLst/>
                        </a:rPr>
                        <a:t>autres tâches communautaires</a:t>
                      </a:r>
                      <a:endParaRPr lang="en-US" sz="1600" dirty="0">
                        <a:latin typeface="+mj-lt"/>
                      </a:endParaRPr>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r>
              <a:tr h="1718494">
                <a:tc>
                  <a:txBody>
                    <a:bodyPr/>
                    <a:lstStyle/>
                    <a:p>
                      <a:r>
                        <a:rPr lang="fr-FR" sz="2400" b="1" dirty="0" smtClean="0"/>
                        <a:t>Politiques</a:t>
                      </a:r>
                    </a:p>
                    <a:p>
                      <a:r>
                        <a:rPr lang="fr-FR" sz="1600" dirty="0" smtClean="0"/>
                        <a:t>*mobilisation des H/F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u="none" strike="noStrike" cap="none" normalizeH="0" baseline="0" dirty="0" smtClean="0">
                          <a:ln>
                            <a:noFill/>
                          </a:ln>
                          <a:effectLst/>
                        </a:rPr>
                        <a:t>*participation aux réunions du village;</a:t>
                      </a:r>
                      <a:endParaRPr lang="fr-FR" sz="1600" dirty="0" smtClean="0"/>
                    </a:p>
                    <a:p>
                      <a:r>
                        <a:rPr lang="fr-FR" sz="1600" dirty="0" smtClean="0"/>
                        <a:t>*animation des rencontres politique</a:t>
                      </a:r>
                    </a:p>
                    <a:p>
                      <a:r>
                        <a:rPr lang="fr-FR" sz="1600" dirty="0" smtClean="0"/>
                        <a:t>*participation à la politique locale (élection</a:t>
                      </a:r>
                      <a:r>
                        <a:rPr lang="fr-FR" sz="1600" baseline="0" dirty="0" smtClean="0"/>
                        <a:t>)</a:t>
                      </a:r>
                      <a:endParaRPr lang="fr-FR" sz="1600" dirty="0" smtClean="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5" name="Espace réservé du numéro de diapositive 4"/>
          <p:cNvSpPr>
            <a:spLocks noGrp="1"/>
          </p:cNvSpPr>
          <p:nvPr>
            <p:ph type="sldNum" sz="quarter" idx="12"/>
          </p:nvPr>
        </p:nvSpPr>
        <p:spPr/>
        <p:txBody>
          <a:bodyPr/>
          <a:lstStyle/>
          <a:p>
            <a:fld id="{CF4668DC-857F-487D-BFFA-8C0CA5037977}" type="slidenum">
              <a:rPr lang="fr-BE" smtClean="0"/>
              <a:pPr/>
              <a:t>4</a:t>
            </a:fld>
            <a:endParaRPr lang="fr-BE"/>
          </a:p>
        </p:txBody>
      </p:sp>
    </p:spTree>
    <p:extLst>
      <p:ext uri="{BB962C8B-B14F-4D97-AF65-F5344CB8AC3E}">
        <p14:creationId xmlns:p14="http://schemas.microsoft.com/office/powerpoint/2010/main" val="1463001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792088"/>
          </a:xfrm>
        </p:spPr>
        <p:txBody>
          <a:bodyPr>
            <a:normAutofit/>
          </a:bodyPr>
          <a:lstStyle/>
          <a:p>
            <a:r>
              <a:rPr lang="fr-FR" b="1" dirty="0">
                <a:solidFill>
                  <a:srgbClr val="00B050"/>
                </a:solidFill>
              </a:rPr>
              <a:t>L’horloge des activités journalières</a:t>
            </a:r>
            <a:endParaRPr lang="en-US" dirty="0"/>
          </a:p>
        </p:txBody>
      </p:sp>
      <p:sp>
        <p:nvSpPr>
          <p:cNvPr id="3" name="Espace réservé du contenu 2"/>
          <p:cNvSpPr>
            <a:spLocks noGrp="1"/>
          </p:cNvSpPr>
          <p:nvPr>
            <p:ph idx="1"/>
          </p:nvPr>
        </p:nvSpPr>
        <p:spPr>
          <a:xfrm>
            <a:off x="179512" y="1052736"/>
            <a:ext cx="8784976" cy="5472608"/>
          </a:xfrm>
        </p:spPr>
        <p:txBody>
          <a:bodyPr>
            <a:normAutofit lnSpcReduction="10000"/>
          </a:bodyPr>
          <a:lstStyle/>
          <a:p>
            <a:r>
              <a:rPr lang="fr-FR" dirty="0"/>
              <a:t>C’est un outil complémentaire au profil d’activités qui permet de visualiser la répartition des tâches identifiées selon le genre </a:t>
            </a:r>
            <a:r>
              <a:rPr lang="fr-FR" dirty="0" smtClean="0"/>
              <a:t>(</a:t>
            </a:r>
            <a:r>
              <a:rPr lang="fr-FR" b="1" dirty="0" smtClean="0">
                <a:solidFill>
                  <a:srgbClr val="00B050"/>
                </a:solidFill>
              </a:rPr>
              <a:t>division sexuelle du travail</a:t>
            </a:r>
            <a:r>
              <a:rPr lang="fr-FR" dirty="0" smtClean="0"/>
              <a:t>) et </a:t>
            </a:r>
            <a:r>
              <a:rPr lang="fr-FR" dirty="0"/>
              <a:t>les moments de la journée. Il permet aussi d’identifier les moments disponibles dans la journée pour intervenir (réunions, formations, activités), d’évaluer la possibilité du développement de certaines activités nouvelles (activités génératrices de revenus</a:t>
            </a:r>
            <a:r>
              <a:rPr lang="fr-FR" dirty="0" smtClean="0"/>
              <a:t>…).</a:t>
            </a:r>
          </a:p>
          <a:p>
            <a:r>
              <a:rPr lang="fr-FR" b="1" dirty="0" smtClean="0">
                <a:solidFill>
                  <a:srgbClr val="00B050"/>
                </a:solidFill>
                <a:hlinkClick r:id="rId2" action="ppaction://hlinkfile"/>
              </a:rPr>
              <a:t>L’horloge </a:t>
            </a:r>
            <a:r>
              <a:rPr lang="fr-FR" b="1" dirty="0" smtClean="0">
                <a:solidFill>
                  <a:srgbClr val="00B050"/>
                </a:solidFill>
              </a:rPr>
              <a:t>des activités journalières </a:t>
            </a:r>
            <a:r>
              <a:rPr lang="fr-FR" dirty="0" smtClean="0"/>
              <a:t>varie en fonction du milieu, de la saison, etc</a:t>
            </a:r>
            <a:r>
              <a:rPr lang="fr-FR" dirty="0"/>
              <a:t>.</a:t>
            </a:r>
            <a:endParaRPr lang="en-US" dirty="0"/>
          </a:p>
          <a:p>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5</a:t>
            </a:fld>
            <a:endParaRPr lang="fr-BE"/>
          </a:p>
        </p:txBody>
      </p:sp>
    </p:spTree>
    <p:extLst>
      <p:ext uri="{BB962C8B-B14F-4D97-AF65-F5344CB8AC3E}">
        <p14:creationId xmlns:p14="http://schemas.microsoft.com/office/powerpoint/2010/main" val="527611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84"/>
            <a:ext cx="8507288" cy="648072"/>
          </a:xfrm>
        </p:spPr>
        <p:txBody>
          <a:bodyPr>
            <a:normAutofit fontScale="90000"/>
          </a:bodyPr>
          <a:lstStyle/>
          <a:p>
            <a:pPr eaLnBrk="1" fontAlgn="auto" hangingPunct="1">
              <a:spcAft>
                <a:spcPts val="0"/>
              </a:spcAft>
              <a:defRPr/>
            </a:pPr>
            <a:r>
              <a:rPr lang="fr-FR" sz="2800" b="1" dirty="0" smtClean="0">
                <a:solidFill>
                  <a:srgbClr val="00B050"/>
                </a:solidFill>
              </a:rPr>
              <a:t>Tableau du Profil </a:t>
            </a:r>
            <a:r>
              <a:rPr lang="fr-FR" sz="2800" b="1" dirty="0">
                <a:solidFill>
                  <a:srgbClr val="00B050"/>
                </a:solidFill>
              </a:rPr>
              <a:t>Accès </a:t>
            </a:r>
            <a:r>
              <a:rPr lang="fr-FR" sz="2800" b="1" dirty="0" smtClean="0">
                <a:solidFill>
                  <a:srgbClr val="00B050"/>
                </a:solidFill>
              </a:rPr>
              <a:t>aux et </a:t>
            </a:r>
            <a:r>
              <a:rPr lang="fr-FR" sz="2800" b="1" dirty="0">
                <a:solidFill>
                  <a:srgbClr val="00B050"/>
                </a:solidFill>
              </a:rPr>
              <a:t>Contrôle des Ressources et Bénéfices</a:t>
            </a:r>
            <a:endParaRPr lang="en-US" sz="2800" b="1" dirty="0">
              <a:solidFill>
                <a:srgbClr val="00B050"/>
              </a:solidFill>
            </a:endParaRPr>
          </a:p>
        </p:txBody>
      </p:sp>
      <p:sp>
        <p:nvSpPr>
          <p:cNvPr id="20485" name="Espace réservé du numéro de diapositive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2A3C862-BA5D-496E-B1A1-0E7B44A54C51}" type="slidenum">
              <a:rPr lang="fr-FR" smtClean="0"/>
              <a:pPr/>
              <a:t>6</a:t>
            </a:fld>
            <a:endParaRPr lang="fr-FR" smtClean="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994888943"/>
              </p:ext>
            </p:extLst>
          </p:nvPr>
        </p:nvGraphicFramePr>
        <p:xfrm>
          <a:off x="122019" y="692696"/>
          <a:ext cx="8928990" cy="6304910"/>
        </p:xfrm>
        <a:graphic>
          <a:graphicData uri="http://schemas.openxmlformats.org/drawingml/2006/table">
            <a:tbl>
              <a:tblPr firstRow="1" bandRow="1">
                <a:tableStyleId>{5940675A-B579-460E-94D1-54222C63F5DA}</a:tableStyleId>
              </a:tblPr>
              <a:tblGrid>
                <a:gridCol w="5760639"/>
                <a:gridCol w="864096"/>
                <a:gridCol w="720080"/>
                <a:gridCol w="792088"/>
                <a:gridCol w="792087"/>
              </a:tblGrid>
              <a:tr h="31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solidFill>
                          <a:srgbClr val="0070C0"/>
                        </a:solidFill>
                        <a:latin typeface="+mj-lt"/>
                      </a:endParaRPr>
                    </a:p>
                  </a:txBody>
                  <a:tcPr/>
                </a:tc>
                <a:tc gridSpan="2">
                  <a:txBody>
                    <a:bodyPr/>
                    <a:lstStyle/>
                    <a:p>
                      <a:r>
                        <a:rPr lang="fr-FR" sz="2000" b="1" dirty="0" smtClean="0">
                          <a:latin typeface="+mj-lt"/>
                        </a:rPr>
                        <a:t>Accès </a:t>
                      </a:r>
                      <a:endParaRPr lang="en-US" sz="2000" b="1" dirty="0">
                        <a:latin typeface="+mj-lt"/>
                      </a:endParaRPr>
                    </a:p>
                  </a:txBody>
                  <a:tcPr/>
                </a:tc>
                <a:tc hMerge="1">
                  <a:txBody>
                    <a:bodyPr/>
                    <a:lstStyle/>
                    <a:p>
                      <a:endParaRPr lang="en-US" dirty="0"/>
                    </a:p>
                  </a:txBody>
                  <a:tcPr/>
                </a:tc>
                <a:tc gridSpan="2">
                  <a:txBody>
                    <a:bodyPr/>
                    <a:lstStyle/>
                    <a:p>
                      <a:r>
                        <a:rPr lang="fr-FR" sz="2000" b="1" dirty="0" smtClean="0">
                          <a:latin typeface="+mj-lt"/>
                        </a:rPr>
                        <a:t>Contrôle </a:t>
                      </a:r>
                      <a:endParaRPr lang="en-US" sz="2000" b="1" dirty="0">
                        <a:latin typeface="+mj-lt"/>
                      </a:endParaRPr>
                    </a:p>
                  </a:txBody>
                  <a:tcPr/>
                </a:tc>
                <a:tc hMerge="1">
                  <a:txBody>
                    <a:bodyPr/>
                    <a:lstStyle/>
                    <a:p>
                      <a:endParaRPr lang="en-US" dirty="0"/>
                    </a:p>
                  </a:txBody>
                  <a:tcPr/>
                </a:tc>
              </a:tr>
              <a:tr h="4279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b="1" dirty="0" smtClean="0">
                          <a:solidFill>
                            <a:srgbClr val="0070C0"/>
                          </a:solidFill>
                          <a:latin typeface="+mj-lt"/>
                        </a:rPr>
                        <a:t>Ressources </a:t>
                      </a:r>
                      <a:endParaRPr lang="en-US" sz="2000" b="1" dirty="0" smtClean="0">
                        <a:solidFill>
                          <a:srgbClr val="0070C0"/>
                        </a:solidFill>
                        <a:latin typeface="+mj-lt"/>
                      </a:endParaRPr>
                    </a:p>
                  </a:txBody>
                  <a:tcPr/>
                </a:tc>
                <a:tc>
                  <a:txBody>
                    <a:bodyPr/>
                    <a:lstStyle/>
                    <a:p>
                      <a:r>
                        <a:rPr lang="fr-FR" sz="2000" b="1" dirty="0" smtClean="0">
                          <a:latin typeface="+mj-lt"/>
                        </a:rPr>
                        <a:t>F/F</a:t>
                      </a:r>
                      <a:endParaRPr lang="en-US" sz="2000" b="1" dirty="0">
                        <a:latin typeface="+mj-lt"/>
                      </a:endParaRPr>
                    </a:p>
                  </a:txBody>
                  <a:tcPr/>
                </a:tc>
                <a:tc>
                  <a:txBody>
                    <a:bodyPr/>
                    <a:lstStyle/>
                    <a:p>
                      <a:r>
                        <a:rPr lang="fr-FR" sz="2000" b="1" dirty="0" smtClean="0">
                          <a:latin typeface="+mj-lt"/>
                        </a:rPr>
                        <a:t>H/G</a:t>
                      </a:r>
                      <a:endParaRPr lang="en-US" sz="2000" b="1" dirty="0">
                        <a:latin typeface="+mj-lt"/>
                      </a:endParaRPr>
                    </a:p>
                  </a:txBody>
                  <a:tcPr/>
                </a:tc>
                <a:tc>
                  <a:txBody>
                    <a:bodyPr/>
                    <a:lstStyle/>
                    <a:p>
                      <a:r>
                        <a:rPr lang="fr-FR" sz="2000" b="1" dirty="0" smtClean="0">
                          <a:latin typeface="+mj-lt"/>
                        </a:rPr>
                        <a:t>F/F</a:t>
                      </a:r>
                      <a:endParaRPr lang="en-US" sz="2000" b="1" dirty="0">
                        <a:latin typeface="+mj-lt"/>
                      </a:endParaRPr>
                    </a:p>
                  </a:txBody>
                  <a:tcPr/>
                </a:tc>
                <a:tc>
                  <a:txBody>
                    <a:bodyPr/>
                    <a:lstStyle/>
                    <a:p>
                      <a:r>
                        <a:rPr lang="fr-FR" sz="2000" b="1" dirty="0" smtClean="0">
                          <a:latin typeface="+mj-lt"/>
                        </a:rPr>
                        <a:t>H/G</a:t>
                      </a:r>
                      <a:endParaRPr lang="en-US" sz="2000" b="1" dirty="0">
                        <a:latin typeface="+mj-lt"/>
                      </a:endParaRPr>
                    </a:p>
                  </a:txBody>
                  <a:tcPr/>
                </a:tc>
              </a:tr>
              <a:tr h="296114">
                <a:tc>
                  <a:txBody>
                    <a:bodyPr/>
                    <a:lstStyle/>
                    <a:p>
                      <a:pPr algn="just" eaLnBrk="1" hangingPunct="1">
                        <a:lnSpc>
                          <a:spcPct val="80000"/>
                        </a:lnSpc>
                        <a:buFont typeface="Wingdings" pitchFamily="2" charset="2"/>
                        <a:buNone/>
                      </a:pPr>
                      <a:r>
                        <a:rPr kumimoji="0" lang="fr-FR" sz="2000" b="0" i="0" u="none" strike="noStrike" cap="none" normalizeH="0" baseline="0" dirty="0" smtClean="0">
                          <a:ln>
                            <a:noFill/>
                          </a:ln>
                          <a:solidFill>
                            <a:srgbClr val="000000"/>
                          </a:solidFill>
                          <a:effectLst/>
                          <a:latin typeface="+mj-lt"/>
                          <a:cs typeface="Times New Roman" pitchFamily="18" charset="0"/>
                        </a:rPr>
                        <a:t>la terre</a:t>
                      </a:r>
                      <a:endParaRPr lang="fr-FR" sz="2000" dirty="0" smtClean="0">
                        <a:solidFill>
                          <a:schemeClr val="tx1"/>
                        </a:solidFill>
                        <a:latin typeface="+mj-lt"/>
                      </a:endParaRPr>
                    </a:p>
                  </a:txBody>
                  <a:tcPr/>
                </a:tc>
                <a:tc>
                  <a:txBody>
                    <a:bodyPr/>
                    <a:lstStyle/>
                    <a:p>
                      <a:endParaRPr lang="en-US" sz="2000">
                        <a:latin typeface="+mj-lt"/>
                      </a:endParaRPr>
                    </a:p>
                  </a:txBody>
                  <a:tcPr/>
                </a:tc>
                <a:tc>
                  <a:txBody>
                    <a:bodyPr/>
                    <a:lstStyle/>
                    <a:p>
                      <a:endParaRPr lang="en-US" sz="2000" dirty="0">
                        <a:latin typeface="+mj-lt"/>
                      </a:endParaRPr>
                    </a:p>
                  </a:txBody>
                  <a:tcPr/>
                </a:tc>
                <a:tc>
                  <a:txBody>
                    <a:bodyPr/>
                    <a:lstStyle/>
                    <a:p>
                      <a:endParaRPr lang="en-US" sz="2000">
                        <a:latin typeface="+mj-lt"/>
                      </a:endParaRPr>
                    </a:p>
                  </a:txBody>
                  <a:tcPr/>
                </a:tc>
                <a:tc>
                  <a:txBody>
                    <a:bodyPr/>
                    <a:lstStyle/>
                    <a:p>
                      <a:endParaRPr lang="en-US" sz="2000">
                        <a:latin typeface="+mj-lt"/>
                      </a:endParaRPr>
                    </a:p>
                  </a:txBody>
                  <a:tcPr/>
                </a:tc>
              </a:tr>
              <a:tr h="273536">
                <a:tc>
                  <a:txBody>
                    <a:bodyPr/>
                    <a:lstStyle/>
                    <a:p>
                      <a:pPr algn="just" eaLnBrk="1" hangingPunct="1">
                        <a:spcBef>
                          <a:spcPct val="0"/>
                        </a:spcBef>
                        <a:buFont typeface="Wingdings" pitchFamily="2" charset="2"/>
                        <a:buNone/>
                      </a:pPr>
                      <a:r>
                        <a:rPr kumimoji="0" lang="fr-FR" sz="2000" b="0" i="0" u="none" strike="noStrike" cap="none" normalizeH="0" baseline="0" dirty="0" smtClean="0">
                          <a:ln>
                            <a:noFill/>
                          </a:ln>
                          <a:solidFill>
                            <a:srgbClr val="000000"/>
                          </a:solidFill>
                          <a:effectLst/>
                          <a:latin typeface="+mj-lt"/>
                          <a:cs typeface="Times New Roman" pitchFamily="18" charset="0"/>
                        </a:rPr>
                        <a:t>l</a:t>
                      </a:r>
                      <a:r>
                        <a:rPr lang="fr-FR" sz="2000" dirty="0" smtClean="0">
                          <a:solidFill>
                            <a:schemeClr val="tx1"/>
                          </a:solidFill>
                          <a:latin typeface="+mj-lt"/>
                        </a:rPr>
                        <a:t>e travail</a:t>
                      </a:r>
                    </a:p>
                  </a:txBody>
                  <a:tcPr/>
                </a:tc>
                <a:tc>
                  <a:txBody>
                    <a:bodyPr/>
                    <a:lstStyle/>
                    <a:p>
                      <a:endParaRPr lang="en-US" sz="2000">
                        <a:latin typeface="+mj-lt"/>
                      </a:endParaRPr>
                    </a:p>
                  </a:txBody>
                  <a:tcPr/>
                </a:tc>
                <a:tc>
                  <a:txBody>
                    <a:bodyPr/>
                    <a:lstStyle/>
                    <a:p>
                      <a:endParaRPr lang="en-US" sz="2000">
                        <a:latin typeface="+mj-lt"/>
                      </a:endParaRPr>
                    </a:p>
                  </a:txBody>
                  <a:tcPr/>
                </a:tc>
                <a:tc>
                  <a:txBody>
                    <a:bodyPr/>
                    <a:lstStyle/>
                    <a:p>
                      <a:endParaRPr lang="en-US" sz="2000">
                        <a:latin typeface="+mj-lt"/>
                      </a:endParaRPr>
                    </a:p>
                  </a:txBody>
                  <a:tcPr/>
                </a:tc>
                <a:tc>
                  <a:txBody>
                    <a:bodyPr/>
                    <a:lstStyle/>
                    <a:p>
                      <a:endParaRPr lang="en-US" sz="2000" dirty="0">
                        <a:latin typeface="+mj-lt"/>
                      </a:endParaRPr>
                    </a:p>
                  </a:txBody>
                  <a:tcPr/>
                </a:tc>
              </a:tr>
              <a:tr h="309344">
                <a:tc>
                  <a:txBody>
                    <a:bodyPr/>
                    <a:lstStyle/>
                    <a:p>
                      <a:pPr algn="just" eaLnBrk="1" hangingPunct="1">
                        <a:spcBef>
                          <a:spcPct val="0"/>
                        </a:spcBef>
                        <a:buFont typeface="Wingdings" pitchFamily="2" charset="2"/>
                        <a:buNone/>
                      </a:pPr>
                      <a:r>
                        <a:rPr lang="fr-FR" sz="2000" baseline="0" dirty="0" smtClean="0">
                          <a:solidFill>
                            <a:schemeClr val="tx1"/>
                          </a:solidFill>
                          <a:latin typeface="+mj-lt"/>
                        </a:rPr>
                        <a:t>l</a:t>
                      </a:r>
                      <a:r>
                        <a:rPr lang="fr-FR" sz="2000" dirty="0" smtClean="0">
                          <a:solidFill>
                            <a:schemeClr val="tx1"/>
                          </a:solidFill>
                          <a:latin typeface="+mj-lt"/>
                        </a:rPr>
                        <a:t>e crédit</a:t>
                      </a:r>
                    </a:p>
                  </a:txBody>
                  <a:tcPr/>
                </a:tc>
                <a:tc>
                  <a:txBody>
                    <a:bodyPr/>
                    <a:lstStyle/>
                    <a:p>
                      <a:endParaRPr lang="en-US" sz="2000">
                        <a:latin typeface="+mj-lt"/>
                      </a:endParaRPr>
                    </a:p>
                  </a:txBody>
                  <a:tcPr/>
                </a:tc>
                <a:tc>
                  <a:txBody>
                    <a:bodyPr/>
                    <a:lstStyle/>
                    <a:p>
                      <a:endParaRPr lang="en-US" sz="2000">
                        <a:latin typeface="+mj-lt"/>
                      </a:endParaRPr>
                    </a:p>
                  </a:txBody>
                  <a:tcPr/>
                </a:tc>
                <a:tc>
                  <a:txBody>
                    <a:bodyPr/>
                    <a:lstStyle/>
                    <a:p>
                      <a:endParaRPr lang="en-US" sz="2000">
                        <a:latin typeface="+mj-lt"/>
                      </a:endParaRPr>
                    </a:p>
                  </a:txBody>
                  <a:tcPr/>
                </a:tc>
                <a:tc>
                  <a:txBody>
                    <a:bodyPr/>
                    <a:lstStyle/>
                    <a:p>
                      <a:endParaRPr lang="en-US" sz="2000" dirty="0">
                        <a:latin typeface="+mj-lt"/>
                      </a:endParaRPr>
                    </a:p>
                  </a:txBody>
                  <a:tcPr/>
                </a:tc>
              </a:tr>
              <a:tr h="129128">
                <a:tc>
                  <a:txBody>
                    <a:bodyPr/>
                    <a:lstStyle/>
                    <a:p>
                      <a:pPr algn="just" eaLnBrk="1" hangingPunct="1">
                        <a:spcBef>
                          <a:spcPct val="0"/>
                        </a:spcBef>
                        <a:buFont typeface="Wingdings" pitchFamily="2" charset="2"/>
                        <a:buNone/>
                      </a:pPr>
                      <a:r>
                        <a:rPr lang="fr-FR" sz="2000" baseline="0" dirty="0" smtClean="0">
                          <a:solidFill>
                            <a:schemeClr val="tx1"/>
                          </a:solidFill>
                          <a:latin typeface="+mj-lt"/>
                        </a:rPr>
                        <a:t>l</a:t>
                      </a:r>
                      <a:r>
                        <a:rPr lang="fr-FR" sz="2000" dirty="0" smtClean="0">
                          <a:solidFill>
                            <a:schemeClr val="tx1"/>
                          </a:solidFill>
                          <a:latin typeface="+mj-lt"/>
                        </a:rPr>
                        <a:t>’argent</a:t>
                      </a:r>
                    </a:p>
                  </a:txBody>
                  <a:tcPr/>
                </a:tc>
                <a:tc>
                  <a:txBody>
                    <a:bodyPr/>
                    <a:lstStyle/>
                    <a:p>
                      <a:endParaRPr lang="en-US" sz="2000">
                        <a:latin typeface="+mj-lt"/>
                      </a:endParaRPr>
                    </a:p>
                  </a:txBody>
                  <a:tcPr/>
                </a:tc>
                <a:tc>
                  <a:txBody>
                    <a:bodyPr/>
                    <a:lstStyle/>
                    <a:p>
                      <a:endParaRPr lang="en-US" sz="2000">
                        <a:latin typeface="+mj-lt"/>
                      </a:endParaRPr>
                    </a:p>
                  </a:txBody>
                  <a:tcPr/>
                </a:tc>
                <a:tc>
                  <a:txBody>
                    <a:bodyPr/>
                    <a:lstStyle/>
                    <a:p>
                      <a:endParaRPr lang="en-US" sz="2000">
                        <a:latin typeface="+mj-lt"/>
                      </a:endParaRPr>
                    </a:p>
                  </a:txBody>
                  <a:tcPr/>
                </a:tc>
                <a:tc>
                  <a:txBody>
                    <a:bodyPr/>
                    <a:lstStyle/>
                    <a:p>
                      <a:endParaRPr lang="en-US" sz="2000" dirty="0">
                        <a:latin typeface="+mj-lt"/>
                      </a:endParaRPr>
                    </a:p>
                  </a:txBody>
                  <a:tcPr/>
                </a:tc>
              </a:tr>
              <a:tr h="0">
                <a:tc>
                  <a:txBody>
                    <a:bodyPr/>
                    <a:lstStyle/>
                    <a:p>
                      <a:pPr algn="just" eaLnBrk="1" hangingPunct="1">
                        <a:spcBef>
                          <a:spcPct val="0"/>
                        </a:spcBef>
                        <a:buFont typeface="Wingdings" pitchFamily="2" charset="2"/>
                        <a:buNone/>
                      </a:pPr>
                      <a:r>
                        <a:rPr lang="fr-FR" sz="2000" baseline="0" dirty="0" smtClean="0">
                          <a:solidFill>
                            <a:schemeClr val="tx1"/>
                          </a:solidFill>
                          <a:latin typeface="+mj-lt"/>
                        </a:rPr>
                        <a:t>l</a:t>
                      </a:r>
                      <a:r>
                        <a:rPr lang="fr-FR" sz="2000" dirty="0" smtClean="0">
                          <a:solidFill>
                            <a:schemeClr val="tx1"/>
                          </a:solidFill>
                          <a:latin typeface="+mj-lt"/>
                        </a:rPr>
                        <a:t>es moyens de transport</a:t>
                      </a:r>
                    </a:p>
                  </a:txBody>
                  <a:tcPr/>
                </a:tc>
                <a:tc>
                  <a:txBody>
                    <a:bodyPr/>
                    <a:lstStyle/>
                    <a:p>
                      <a:endParaRPr lang="en-US" sz="2000">
                        <a:latin typeface="+mj-lt"/>
                      </a:endParaRPr>
                    </a:p>
                  </a:txBody>
                  <a:tcPr/>
                </a:tc>
                <a:tc>
                  <a:txBody>
                    <a:bodyPr/>
                    <a:lstStyle/>
                    <a:p>
                      <a:endParaRPr lang="en-US" sz="2000">
                        <a:latin typeface="+mj-lt"/>
                      </a:endParaRPr>
                    </a:p>
                  </a:txBody>
                  <a:tcPr/>
                </a:tc>
                <a:tc>
                  <a:txBody>
                    <a:bodyPr/>
                    <a:lstStyle/>
                    <a:p>
                      <a:endParaRPr lang="en-US" sz="2000">
                        <a:latin typeface="+mj-lt"/>
                      </a:endParaRPr>
                    </a:p>
                  </a:txBody>
                  <a:tcPr/>
                </a:tc>
                <a:tc>
                  <a:txBody>
                    <a:bodyPr/>
                    <a:lstStyle/>
                    <a:p>
                      <a:endParaRPr lang="en-US" sz="2000" dirty="0">
                        <a:latin typeface="+mj-lt"/>
                      </a:endParaRPr>
                    </a:p>
                  </a:txBody>
                  <a:tcPr/>
                </a:tc>
              </a:tr>
              <a:tr h="128736">
                <a:tc>
                  <a:txBody>
                    <a:bodyPr/>
                    <a:lstStyle/>
                    <a:p>
                      <a:pPr algn="just" eaLnBrk="1" hangingPunct="1">
                        <a:spcBef>
                          <a:spcPct val="0"/>
                        </a:spcBef>
                        <a:buFont typeface="Wingdings" pitchFamily="2" charset="2"/>
                        <a:buNone/>
                      </a:pPr>
                      <a:r>
                        <a:rPr lang="fr-FR" sz="2000" dirty="0" smtClean="0">
                          <a:solidFill>
                            <a:schemeClr val="tx1"/>
                          </a:solidFill>
                          <a:latin typeface="+mj-lt"/>
                        </a:rPr>
                        <a:t>les</a:t>
                      </a:r>
                      <a:r>
                        <a:rPr lang="fr-FR" sz="2000" baseline="0" dirty="0" smtClean="0">
                          <a:solidFill>
                            <a:schemeClr val="tx1"/>
                          </a:solidFill>
                          <a:latin typeface="+mj-lt"/>
                        </a:rPr>
                        <a:t> </a:t>
                      </a:r>
                      <a:r>
                        <a:rPr lang="fr-FR" sz="2000" dirty="0" smtClean="0">
                          <a:solidFill>
                            <a:schemeClr val="tx1"/>
                          </a:solidFill>
                          <a:latin typeface="+mj-lt"/>
                        </a:rPr>
                        <a:t>équipements</a:t>
                      </a:r>
                    </a:p>
                  </a:txBody>
                  <a:tcPr/>
                </a:tc>
                <a:tc>
                  <a:txBody>
                    <a:bodyPr/>
                    <a:lstStyle/>
                    <a:p>
                      <a:endParaRPr lang="en-US" sz="2000">
                        <a:latin typeface="+mj-lt"/>
                      </a:endParaRPr>
                    </a:p>
                  </a:txBody>
                  <a:tcPr/>
                </a:tc>
                <a:tc>
                  <a:txBody>
                    <a:bodyPr/>
                    <a:lstStyle/>
                    <a:p>
                      <a:endParaRPr lang="en-US" sz="2000">
                        <a:latin typeface="+mj-lt"/>
                      </a:endParaRPr>
                    </a:p>
                  </a:txBody>
                  <a:tcPr/>
                </a:tc>
                <a:tc>
                  <a:txBody>
                    <a:bodyPr/>
                    <a:lstStyle/>
                    <a:p>
                      <a:endParaRPr lang="en-US" sz="2000">
                        <a:latin typeface="+mj-lt"/>
                      </a:endParaRPr>
                    </a:p>
                  </a:txBody>
                  <a:tcPr/>
                </a:tc>
                <a:tc>
                  <a:txBody>
                    <a:bodyPr/>
                    <a:lstStyle/>
                    <a:p>
                      <a:endParaRPr lang="en-US" sz="2000" dirty="0">
                        <a:latin typeface="+mj-lt"/>
                      </a:endParaRPr>
                    </a:p>
                  </a:txBody>
                  <a:tcPr/>
                </a:tc>
              </a:tr>
              <a:tr h="0">
                <a:tc>
                  <a:txBody>
                    <a:bodyPr/>
                    <a:lstStyle/>
                    <a:p>
                      <a:pPr marL="0" marR="0" indent="0" algn="just" defTabSz="914400" rtl="0" eaLnBrk="1" fontAlgn="auto" latinLnBrk="0" hangingPunct="1">
                        <a:lnSpc>
                          <a:spcPct val="100000"/>
                        </a:lnSpc>
                        <a:spcBef>
                          <a:spcPct val="0"/>
                        </a:spcBef>
                        <a:spcAft>
                          <a:spcPts val="0"/>
                        </a:spcAft>
                        <a:buClrTx/>
                        <a:buSzTx/>
                        <a:buFont typeface="Wingdings" pitchFamily="2" charset="2"/>
                        <a:buNone/>
                        <a:tabLst/>
                        <a:defRPr/>
                      </a:pPr>
                      <a:r>
                        <a:rPr lang="fr-FR" sz="2000" baseline="0" dirty="0" smtClean="0">
                          <a:solidFill>
                            <a:schemeClr val="tx1"/>
                          </a:solidFill>
                          <a:latin typeface="+mj-lt"/>
                        </a:rPr>
                        <a:t>l</a:t>
                      </a:r>
                      <a:r>
                        <a:rPr lang="fr-FR" sz="2000" dirty="0" smtClean="0">
                          <a:solidFill>
                            <a:schemeClr val="tx1"/>
                          </a:solidFill>
                          <a:latin typeface="+mj-lt"/>
                        </a:rPr>
                        <a:t>es technologies</a:t>
                      </a:r>
                    </a:p>
                  </a:txBody>
                  <a:tcPr/>
                </a:tc>
                <a:tc>
                  <a:txBody>
                    <a:bodyPr/>
                    <a:lstStyle/>
                    <a:p>
                      <a:endParaRPr lang="en-US" sz="2000">
                        <a:latin typeface="+mj-lt"/>
                      </a:endParaRPr>
                    </a:p>
                  </a:txBody>
                  <a:tcPr/>
                </a:tc>
                <a:tc>
                  <a:txBody>
                    <a:bodyPr/>
                    <a:lstStyle/>
                    <a:p>
                      <a:endParaRPr lang="en-US" sz="2000">
                        <a:latin typeface="+mj-lt"/>
                      </a:endParaRPr>
                    </a:p>
                  </a:txBody>
                  <a:tcPr/>
                </a:tc>
                <a:tc>
                  <a:txBody>
                    <a:bodyPr/>
                    <a:lstStyle/>
                    <a:p>
                      <a:endParaRPr lang="en-US" sz="2000">
                        <a:latin typeface="+mj-lt"/>
                      </a:endParaRPr>
                    </a:p>
                  </a:txBody>
                  <a:tcPr/>
                </a:tc>
                <a:tc>
                  <a:txBody>
                    <a:bodyPr/>
                    <a:lstStyle/>
                    <a:p>
                      <a:endParaRPr lang="en-US" sz="2000" dirty="0">
                        <a:latin typeface="+mj-lt"/>
                      </a:endParaRPr>
                    </a:p>
                  </a:txBody>
                  <a:tcPr/>
                </a:tc>
              </a:tr>
              <a:tr h="200352">
                <a:tc>
                  <a:txBody>
                    <a:bodyPr/>
                    <a:lstStyle/>
                    <a:p>
                      <a:pPr algn="just" eaLnBrk="1" hangingPunct="1">
                        <a:spcBef>
                          <a:spcPct val="0"/>
                        </a:spcBef>
                        <a:buFont typeface="Wingdings" pitchFamily="2" charset="2"/>
                        <a:buNone/>
                      </a:pPr>
                      <a:r>
                        <a:rPr lang="fr-FR" sz="2000" dirty="0" smtClean="0">
                          <a:solidFill>
                            <a:schemeClr val="tx1"/>
                          </a:solidFill>
                          <a:latin typeface="+mj-lt"/>
                        </a:rPr>
                        <a:t>flexibilité du temps de travail rémunéré, etc.</a:t>
                      </a:r>
                    </a:p>
                  </a:txBody>
                  <a:tcPr/>
                </a:tc>
                <a:tc>
                  <a:txBody>
                    <a:bodyPr/>
                    <a:lstStyle/>
                    <a:p>
                      <a:endParaRPr lang="en-US" sz="2000" dirty="0">
                        <a:latin typeface="+mj-lt"/>
                      </a:endParaRPr>
                    </a:p>
                  </a:txBody>
                  <a:tcPr/>
                </a:tc>
                <a:tc>
                  <a:txBody>
                    <a:bodyPr/>
                    <a:lstStyle/>
                    <a:p>
                      <a:endParaRPr lang="en-US" sz="2000">
                        <a:latin typeface="+mj-lt"/>
                      </a:endParaRPr>
                    </a:p>
                  </a:txBody>
                  <a:tcPr/>
                </a:tc>
                <a:tc>
                  <a:txBody>
                    <a:bodyPr/>
                    <a:lstStyle/>
                    <a:p>
                      <a:endParaRPr lang="en-US" sz="2000">
                        <a:latin typeface="+mj-lt"/>
                      </a:endParaRPr>
                    </a:p>
                  </a:txBody>
                  <a:tcPr/>
                </a:tc>
                <a:tc>
                  <a:txBody>
                    <a:bodyPr/>
                    <a:lstStyle/>
                    <a:p>
                      <a:endParaRPr lang="en-US" sz="2000" dirty="0">
                        <a:latin typeface="+mj-lt"/>
                      </a:endParaRPr>
                    </a:p>
                  </a:txBody>
                  <a:tcPr/>
                </a:tc>
              </a:tr>
              <a:tr h="2310770">
                <a:tc>
                  <a:txBody>
                    <a:bodyPr/>
                    <a:lstStyle/>
                    <a:p>
                      <a:pPr marL="0" marR="0" indent="0" algn="just" defTabSz="914400" rtl="0" eaLnBrk="1" fontAlgn="auto" latinLnBrk="0" hangingPunct="1">
                        <a:lnSpc>
                          <a:spcPct val="90000"/>
                        </a:lnSpc>
                        <a:spcBef>
                          <a:spcPct val="0"/>
                        </a:spcBef>
                        <a:spcAft>
                          <a:spcPts val="0"/>
                        </a:spcAft>
                        <a:buClrTx/>
                        <a:buSzTx/>
                        <a:buFont typeface="Wingdings" pitchFamily="2" charset="2"/>
                        <a:buNone/>
                        <a:tabLst/>
                        <a:defRPr/>
                      </a:pPr>
                      <a:r>
                        <a:rPr lang="fr-FR" sz="2000" b="1" dirty="0" smtClean="0">
                          <a:solidFill>
                            <a:srgbClr val="0070C0"/>
                          </a:solidFill>
                          <a:latin typeface="+mj-lt"/>
                        </a:rPr>
                        <a:t>Bénéfices </a:t>
                      </a:r>
                      <a:endParaRPr lang="en-US" sz="2000" b="1" dirty="0" smtClean="0">
                        <a:solidFill>
                          <a:srgbClr val="0070C0"/>
                        </a:solidFill>
                        <a:latin typeface="+mj-lt"/>
                      </a:endParaRPr>
                    </a:p>
                    <a:p>
                      <a:pPr algn="just" eaLnBrk="1" hangingPunct="1">
                        <a:lnSpc>
                          <a:spcPct val="90000"/>
                        </a:lnSpc>
                        <a:spcBef>
                          <a:spcPct val="0"/>
                        </a:spcBef>
                        <a:buFont typeface="Wingdings" pitchFamily="2" charset="2"/>
                        <a:buNone/>
                      </a:pPr>
                      <a:r>
                        <a:rPr lang="fr-FR" sz="2000" dirty="0" smtClean="0">
                          <a:solidFill>
                            <a:schemeClr val="tx1"/>
                          </a:solidFill>
                          <a:latin typeface="+mj-lt"/>
                        </a:rPr>
                        <a:t>La sécurité sociale;</a:t>
                      </a:r>
                    </a:p>
                    <a:p>
                      <a:pPr algn="just" eaLnBrk="1" hangingPunct="1">
                        <a:lnSpc>
                          <a:spcPct val="90000"/>
                        </a:lnSpc>
                        <a:spcBef>
                          <a:spcPct val="0"/>
                        </a:spcBef>
                        <a:buFont typeface="Wingdings" pitchFamily="2" charset="2"/>
                        <a:buNone/>
                      </a:pPr>
                      <a:r>
                        <a:rPr lang="fr-FR" sz="2000" dirty="0" smtClean="0">
                          <a:solidFill>
                            <a:schemeClr val="tx1"/>
                          </a:solidFill>
                          <a:latin typeface="+mj-lt"/>
                        </a:rPr>
                        <a:t>Les</a:t>
                      </a:r>
                      <a:r>
                        <a:rPr lang="fr-FR" sz="2000" baseline="0" dirty="0" smtClean="0">
                          <a:solidFill>
                            <a:schemeClr val="tx1"/>
                          </a:solidFill>
                          <a:latin typeface="+mj-lt"/>
                        </a:rPr>
                        <a:t> services de santé/l’</a:t>
                      </a:r>
                      <a:r>
                        <a:rPr lang="fr-FR" sz="2000" dirty="0" smtClean="0">
                          <a:solidFill>
                            <a:schemeClr val="tx1"/>
                          </a:solidFill>
                          <a:latin typeface="+mj-lt"/>
                        </a:rPr>
                        <a:t>assurance santé;</a:t>
                      </a:r>
                    </a:p>
                    <a:p>
                      <a:pPr algn="just" eaLnBrk="1" hangingPunct="1">
                        <a:lnSpc>
                          <a:spcPct val="90000"/>
                        </a:lnSpc>
                        <a:buFont typeface="Wingdings" pitchFamily="2" charset="2"/>
                        <a:buNone/>
                      </a:pPr>
                      <a:r>
                        <a:rPr lang="fr-FR" sz="2000" dirty="0" smtClean="0">
                          <a:solidFill>
                            <a:schemeClr val="tx1"/>
                          </a:solidFill>
                          <a:latin typeface="+mj-lt"/>
                        </a:rPr>
                        <a:t>Le logement;</a:t>
                      </a:r>
                    </a:p>
                    <a:p>
                      <a:pPr algn="just" eaLnBrk="1" hangingPunct="1">
                        <a:lnSpc>
                          <a:spcPct val="90000"/>
                        </a:lnSpc>
                        <a:spcBef>
                          <a:spcPct val="0"/>
                        </a:spcBef>
                        <a:buFont typeface="Wingdings" pitchFamily="2" charset="2"/>
                        <a:buNone/>
                      </a:pPr>
                      <a:r>
                        <a:rPr lang="fr-FR" sz="2000" dirty="0" smtClean="0">
                          <a:solidFill>
                            <a:schemeClr val="tx1"/>
                          </a:solidFill>
                          <a:latin typeface="+mj-lt"/>
                        </a:rPr>
                        <a:t>Les services éducatifs;</a:t>
                      </a:r>
                    </a:p>
                    <a:p>
                      <a:pPr algn="just" eaLnBrk="1" hangingPunct="1">
                        <a:lnSpc>
                          <a:spcPct val="90000"/>
                        </a:lnSpc>
                        <a:spcBef>
                          <a:spcPct val="0"/>
                        </a:spcBef>
                        <a:buFont typeface="Wingdings" pitchFamily="2" charset="2"/>
                        <a:buNone/>
                      </a:pPr>
                      <a:r>
                        <a:rPr lang="fr-FR" sz="2000" dirty="0" smtClean="0">
                          <a:solidFill>
                            <a:schemeClr val="tx1"/>
                          </a:solidFill>
                          <a:latin typeface="+mj-lt"/>
                        </a:rPr>
                        <a:t>Les revenus externes;</a:t>
                      </a:r>
                    </a:p>
                    <a:p>
                      <a:pPr algn="just" eaLnBrk="1" hangingPunct="1">
                        <a:lnSpc>
                          <a:spcPct val="90000"/>
                        </a:lnSpc>
                        <a:spcBef>
                          <a:spcPct val="0"/>
                        </a:spcBef>
                        <a:buFont typeface="Wingdings" pitchFamily="2" charset="2"/>
                        <a:buNone/>
                      </a:pPr>
                      <a:r>
                        <a:rPr lang="fr-FR" sz="2000" dirty="0" smtClean="0">
                          <a:solidFill>
                            <a:schemeClr val="tx1"/>
                          </a:solidFill>
                          <a:latin typeface="+mj-lt"/>
                        </a:rPr>
                        <a:t>Les</a:t>
                      </a:r>
                      <a:r>
                        <a:rPr lang="fr-FR" sz="2000" baseline="0" dirty="0" smtClean="0">
                          <a:solidFill>
                            <a:schemeClr val="tx1"/>
                          </a:solidFill>
                          <a:latin typeface="+mj-lt"/>
                        </a:rPr>
                        <a:t> loisirs;</a:t>
                      </a:r>
                      <a:endParaRPr lang="fr-FR" sz="2000" dirty="0" smtClean="0">
                        <a:solidFill>
                          <a:schemeClr val="tx1"/>
                        </a:solidFill>
                        <a:latin typeface="+mj-lt"/>
                      </a:endParaRPr>
                    </a:p>
                    <a:p>
                      <a:pPr algn="just" eaLnBrk="1" hangingPunct="1">
                        <a:lnSpc>
                          <a:spcPct val="90000"/>
                        </a:lnSpc>
                        <a:spcBef>
                          <a:spcPct val="0"/>
                        </a:spcBef>
                        <a:buFont typeface="Wingdings" pitchFamily="2" charset="2"/>
                        <a:buNone/>
                      </a:pPr>
                      <a:r>
                        <a:rPr lang="fr-FR" sz="2000" dirty="0" smtClean="0">
                          <a:solidFill>
                            <a:schemeClr val="tx1"/>
                          </a:solidFill>
                          <a:latin typeface="+mj-lt"/>
                        </a:rPr>
                        <a:t>Etc.</a:t>
                      </a:r>
                      <a:r>
                        <a:rPr lang="fr-FR" sz="2000" baseline="0" dirty="0" smtClean="0">
                          <a:solidFill>
                            <a:schemeClr val="tx1"/>
                          </a:solidFill>
                          <a:latin typeface="+mj-lt"/>
                        </a:rPr>
                        <a:t> </a:t>
                      </a:r>
                      <a:endParaRPr lang="fr-FR" sz="2000" dirty="0" smtClean="0">
                        <a:solidFill>
                          <a:schemeClr val="tx1"/>
                        </a:solidFill>
                        <a:latin typeface="+mj-lt"/>
                      </a:endParaRPr>
                    </a:p>
                  </a:txBody>
                  <a:tcPr/>
                </a:tc>
                <a:tc>
                  <a:txBody>
                    <a:bodyPr/>
                    <a:lstStyle/>
                    <a:p>
                      <a:endParaRPr lang="en-US" sz="2000" dirty="0">
                        <a:latin typeface="+mj-lt"/>
                      </a:endParaRPr>
                    </a:p>
                  </a:txBody>
                  <a:tcPr/>
                </a:tc>
                <a:tc>
                  <a:txBody>
                    <a:bodyPr/>
                    <a:lstStyle/>
                    <a:p>
                      <a:endParaRPr lang="en-US" sz="2000">
                        <a:latin typeface="+mj-lt"/>
                      </a:endParaRPr>
                    </a:p>
                  </a:txBody>
                  <a:tcPr/>
                </a:tc>
                <a:tc>
                  <a:txBody>
                    <a:bodyPr/>
                    <a:lstStyle/>
                    <a:p>
                      <a:endParaRPr lang="en-US" sz="2000">
                        <a:latin typeface="+mj-lt"/>
                      </a:endParaRPr>
                    </a:p>
                  </a:txBody>
                  <a:tcPr/>
                </a:tc>
                <a:tc>
                  <a:txBody>
                    <a:bodyPr/>
                    <a:lstStyle/>
                    <a:p>
                      <a:endParaRPr lang="en-US" sz="2000" dirty="0">
                        <a:latin typeface="+mj-lt"/>
                      </a:endParaRPr>
                    </a:p>
                  </a:txBody>
                  <a:tcPr/>
                </a:tc>
              </a:tr>
            </a:tbl>
          </a:graphicData>
        </a:graphic>
      </p:graphicFrame>
    </p:spTree>
    <p:extLst>
      <p:ext uri="{BB962C8B-B14F-4D97-AF65-F5344CB8AC3E}">
        <p14:creationId xmlns:p14="http://schemas.microsoft.com/office/powerpoint/2010/main" val="2731647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bwMode="auto">
          <a:xfrm rot="5400000">
            <a:off x="6989763" y="3736975"/>
            <a:ext cx="3200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fld id="{88640C74-0ECF-4E5E-AA84-FCBF2A360B6A}" type="slidenum">
              <a:rPr lang="fr-FR" altLang="en-GB" sz="1200" b="0" smtClean="0">
                <a:solidFill>
                  <a:schemeClr val="tx2"/>
                </a:solidFill>
              </a:rPr>
              <a:pPr algn="l" eaLnBrk="1" hangingPunct="1"/>
              <a:t>7</a:t>
            </a:fld>
            <a:endParaRPr lang="fr-FR" altLang="en-GB" sz="1200" b="0" smtClean="0">
              <a:solidFill>
                <a:schemeClr val="tx2"/>
              </a:solidFill>
            </a:endParaRPr>
          </a:p>
        </p:txBody>
      </p:sp>
      <p:sp>
        <p:nvSpPr>
          <p:cNvPr id="28675" name="Rectangle 2"/>
          <p:cNvSpPr>
            <a:spLocks noGrp="1" noChangeArrowheads="1"/>
          </p:cNvSpPr>
          <p:nvPr>
            <p:ph type="title"/>
          </p:nvPr>
        </p:nvSpPr>
        <p:spPr>
          <a:xfrm>
            <a:off x="612775" y="333375"/>
            <a:ext cx="8153400" cy="525463"/>
          </a:xfrm>
        </p:spPr>
        <p:txBody>
          <a:bodyPr>
            <a:noAutofit/>
          </a:bodyPr>
          <a:lstStyle/>
          <a:p>
            <a:pPr eaLnBrk="1" hangingPunct="1">
              <a:defRPr/>
            </a:pPr>
            <a:r>
              <a:rPr lang="fr-FR" b="1" dirty="0" smtClean="0">
                <a:solidFill>
                  <a:srgbClr val="00B050"/>
                </a:solidFill>
              </a:rPr>
              <a:t>Les facteurs d'influence</a:t>
            </a:r>
          </a:p>
        </p:txBody>
      </p:sp>
      <p:sp>
        <p:nvSpPr>
          <p:cNvPr id="26628" name="Rectangle 3"/>
          <p:cNvSpPr>
            <a:spLocks noGrp="1" noChangeArrowheads="1"/>
          </p:cNvSpPr>
          <p:nvPr>
            <p:ph type="body" idx="1"/>
          </p:nvPr>
        </p:nvSpPr>
        <p:spPr>
          <a:xfrm>
            <a:off x="127000" y="981075"/>
            <a:ext cx="8766175" cy="5111750"/>
          </a:xfrm>
        </p:spPr>
        <p:txBody>
          <a:bodyPr>
            <a:normAutofit fontScale="92500"/>
          </a:bodyPr>
          <a:lstStyle/>
          <a:p>
            <a:pPr algn="just">
              <a:lnSpc>
                <a:spcPct val="90000"/>
              </a:lnSpc>
            </a:pPr>
            <a:r>
              <a:rPr lang="fr-FR" sz="2800" dirty="0" smtClean="0"/>
              <a:t>Cet outil </a:t>
            </a:r>
            <a:r>
              <a:rPr lang="fr-FR" sz="2800" dirty="0"/>
              <a:t>permet d’énumérer les facteurs qui ont des effets sur les rapports de genre identifiés dans </a:t>
            </a:r>
            <a:r>
              <a:rPr lang="fr-FR" sz="2800" dirty="0" smtClean="0"/>
              <a:t>le profil </a:t>
            </a:r>
            <a:r>
              <a:rPr lang="fr-FR" sz="2800" dirty="0"/>
              <a:t>d’activités. </a:t>
            </a:r>
          </a:p>
          <a:p>
            <a:pPr algn="just">
              <a:lnSpc>
                <a:spcPct val="90000"/>
              </a:lnSpc>
            </a:pPr>
            <a:endParaRPr lang="fr-FR" sz="2800" dirty="0"/>
          </a:p>
          <a:p>
            <a:pPr algn="just"/>
            <a:r>
              <a:rPr lang="fr-FR" sz="2800" dirty="0"/>
              <a:t>Les facteurs d’influence s’intègrent dans l’analyse genre comme des éléments positifs sur lesquels il est possible de s’appuyer ou comme des variables négatifs qui risquent d’affecter certains acquis. Il s’agit des facteurs culturels, sociaux, politiques environnementaux religieux, techniques etc.</a:t>
            </a:r>
          </a:p>
          <a:p>
            <a:pPr>
              <a:buFont typeface="Wingdings" pitchFamily="2" charset="2"/>
              <a:buNone/>
            </a:pPr>
            <a:r>
              <a:rPr lang="fr-FR" sz="2800" dirty="0" smtClean="0"/>
              <a:t>L’utilisation de cet outil peut aider à définir la stratégie d’intervention en présentant les atouts sur lesquels on peut choisir d’agir.</a:t>
            </a:r>
          </a:p>
        </p:txBody>
      </p:sp>
    </p:spTree>
    <p:extLst>
      <p:ext uri="{BB962C8B-B14F-4D97-AF65-F5344CB8AC3E}">
        <p14:creationId xmlns:p14="http://schemas.microsoft.com/office/powerpoint/2010/main" val="51813967"/>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sz="quarter" idx="1"/>
          </p:nvPr>
        </p:nvSpPr>
        <p:spPr>
          <a:xfrm>
            <a:off x="250825" y="260350"/>
            <a:ext cx="8515350" cy="6408738"/>
          </a:xfrm>
        </p:spPr>
        <p:txBody>
          <a:bodyPr>
            <a:normAutofit/>
          </a:bodyPr>
          <a:lstStyle/>
          <a:p>
            <a:pPr eaLnBrk="1" hangingPunct="1">
              <a:buFont typeface="Wingdings" pitchFamily="2" charset="2"/>
              <a:buNone/>
              <a:defRPr/>
            </a:pPr>
            <a:r>
              <a:rPr lang="fr-FR" sz="2700" dirty="0" smtClean="0"/>
              <a:t>Par type de facteurs d’influence, on peut retenir:</a:t>
            </a:r>
          </a:p>
          <a:p>
            <a:pPr eaLnBrk="1" hangingPunct="1">
              <a:defRPr/>
            </a:pPr>
            <a:r>
              <a:rPr lang="fr-FR" sz="2700" b="1" dirty="0" smtClean="0"/>
              <a:t>Normes collectives et hiérarchies sociales</a:t>
            </a:r>
            <a:r>
              <a:rPr lang="fr-FR" sz="2700" dirty="0" smtClean="0"/>
              <a:t> : type de famille et de communauté, pratiques culturelles, croyances religieuses,</a:t>
            </a:r>
            <a:endParaRPr lang="en-US" sz="2700" dirty="0" smtClean="0"/>
          </a:p>
          <a:p>
            <a:pPr eaLnBrk="1" hangingPunct="1">
              <a:defRPr/>
            </a:pPr>
            <a:r>
              <a:rPr lang="fr-FR" sz="2700" b="1" dirty="0" smtClean="0"/>
              <a:t>Facteurs démographiques</a:t>
            </a:r>
            <a:r>
              <a:rPr lang="fr-FR" sz="2700" dirty="0" smtClean="0"/>
              <a:t> : migrations,  exode,</a:t>
            </a:r>
            <a:endParaRPr lang="en-US" sz="2700" dirty="0" smtClean="0"/>
          </a:p>
          <a:p>
            <a:pPr eaLnBrk="1" hangingPunct="1">
              <a:defRPr/>
            </a:pPr>
            <a:r>
              <a:rPr lang="fr-FR" sz="2700" b="1" dirty="0" smtClean="0"/>
              <a:t>Structures institutionnelles</a:t>
            </a:r>
            <a:r>
              <a:rPr lang="fr-FR" sz="2700" dirty="0" smtClean="0"/>
              <a:t> : nature des bureaucraties gouvernementales, dispositifs pour générer et transmettre le savoir, le savoir-faire et les technologies,</a:t>
            </a:r>
          </a:p>
          <a:p>
            <a:pPr eaLnBrk="1" hangingPunct="1">
              <a:defRPr/>
            </a:pPr>
            <a:r>
              <a:rPr lang="fr-FR" sz="2800" b="1" dirty="0" smtClean="0"/>
              <a:t>Facteurs économiques</a:t>
            </a:r>
            <a:r>
              <a:rPr lang="fr-FR" sz="2800" dirty="0" smtClean="0"/>
              <a:t> : conditions économiques générales comme le taux de pauvreté, le taux d’inflation, les infrastructures, la déforestation, la dégradation et l’appauvrissement des sols;</a:t>
            </a:r>
            <a:endParaRPr lang="en-US" sz="2800" dirty="0" smtClean="0"/>
          </a:p>
          <a:p>
            <a:pPr eaLnBrk="1" hangingPunct="1">
              <a:defRPr/>
            </a:pPr>
            <a:r>
              <a:rPr lang="fr-FR" sz="2800" b="1" dirty="0" smtClean="0"/>
              <a:t>Facteurs politiques</a:t>
            </a:r>
            <a:r>
              <a:rPr lang="fr-FR" sz="2800" dirty="0" smtClean="0"/>
              <a:t> : événements politiques internes et externes;</a:t>
            </a:r>
            <a:endParaRPr lang="en-US" sz="2800" dirty="0" smtClean="0"/>
          </a:p>
          <a:p>
            <a:pPr eaLnBrk="1" hangingPunct="1">
              <a:defRPr/>
            </a:pPr>
            <a:endParaRPr lang="en-US" sz="2700" dirty="0" smtClean="0"/>
          </a:p>
          <a:p>
            <a:pPr marL="0" indent="0" eaLnBrk="1" hangingPunct="1">
              <a:buFont typeface="Wingdings" pitchFamily="2" charset="2"/>
              <a:buNone/>
              <a:defRPr/>
            </a:pPr>
            <a:endParaRPr lang="fr-FR" sz="2700" dirty="0" smtClean="0"/>
          </a:p>
        </p:txBody>
      </p:sp>
      <p:sp>
        <p:nvSpPr>
          <p:cNvPr id="27652" name="Espace réservé du numéro de diapositive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C3A7094-4BCC-45E9-B71F-4DC101696441}" type="slidenum">
              <a:rPr lang="fr-FR" smtClean="0">
                <a:solidFill>
                  <a:srgbClr val="FFFFFF"/>
                </a:solidFill>
              </a:rPr>
              <a:pPr eaLnBrk="1" hangingPunct="1"/>
              <a:t>8</a:t>
            </a:fld>
            <a:endParaRPr lang="fr-FR" smtClean="0">
              <a:solidFill>
                <a:srgbClr val="FFFFFF"/>
              </a:solidFill>
            </a:endParaRPr>
          </a:p>
        </p:txBody>
      </p:sp>
    </p:spTree>
    <p:extLst>
      <p:ext uri="{BB962C8B-B14F-4D97-AF65-F5344CB8AC3E}">
        <p14:creationId xmlns:p14="http://schemas.microsoft.com/office/powerpoint/2010/main" val="3632302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sz="quarter" idx="1"/>
          </p:nvPr>
        </p:nvSpPr>
        <p:spPr>
          <a:xfrm>
            <a:off x="179512" y="214313"/>
            <a:ext cx="8785225" cy="6643687"/>
          </a:xfrm>
        </p:spPr>
        <p:txBody>
          <a:bodyPr/>
          <a:lstStyle/>
          <a:p>
            <a:pPr eaLnBrk="1" hangingPunct="1"/>
            <a:r>
              <a:rPr lang="fr-FR" sz="2700" b="1" dirty="0" smtClean="0"/>
              <a:t>Législatif (</a:t>
            </a:r>
            <a:r>
              <a:rPr lang="fr-FR" sz="2700" dirty="0" smtClean="0"/>
              <a:t>textes, lois, décrets…);</a:t>
            </a:r>
            <a:endParaRPr lang="en-US" sz="2700" dirty="0" smtClean="0"/>
          </a:p>
          <a:p>
            <a:pPr eaLnBrk="1" hangingPunct="1"/>
            <a:r>
              <a:rPr lang="fr-FR" sz="2700" b="1" dirty="0" smtClean="0"/>
              <a:t>Formation </a:t>
            </a:r>
            <a:r>
              <a:rPr lang="fr-FR" sz="2700" dirty="0" smtClean="0"/>
              <a:t>: images et stéréotypes transmis par l’éducation ou la formation;</a:t>
            </a:r>
            <a:endParaRPr lang="en-US" sz="2700" dirty="0" smtClean="0"/>
          </a:p>
          <a:p>
            <a:r>
              <a:rPr lang="fr-FR" sz="2700" b="1" dirty="0" smtClean="0"/>
              <a:t>Attitude de la communauté </a:t>
            </a:r>
            <a:r>
              <a:rPr lang="fr-FR" sz="2700" dirty="0" smtClean="0"/>
              <a:t>face à l’agent de développement ou plus largement aux personnels d’aide et de coopération.</a:t>
            </a:r>
          </a:p>
          <a:p>
            <a:endParaRPr lang="fr-FR" sz="2700" dirty="0"/>
          </a:p>
          <a:p>
            <a:endParaRPr lang="en-US" sz="2700" dirty="0" smtClean="0"/>
          </a:p>
        </p:txBody>
      </p:sp>
      <p:graphicFrame>
        <p:nvGraphicFramePr>
          <p:cNvPr id="3" name="Content Placeholder 3"/>
          <p:cNvGraphicFramePr>
            <a:graphicFrameLocks/>
          </p:cNvGraphicFramePr>
          <p:nvPr>
            <p:extLst>
              <p:ext uri="{D42A27DB-BD31-4B8C-83A1-F6EECF244321}">
                <p14:modId xmlns:p14="http://schemas.microsoft.com/office/powerpoint/2010/main" val="3275170870"/>
              </p:ext>
            </p:extLst>
          </p:nvPr>
        </p:nvGraphicFramePr>
        <p:xfrm>
          <a:off x="179388" y="4000649"/>
          <a:ext cx="8435974" cy="2452687"/>
        </p:xfrm>
        <a:graphic>
          <a:graphicData uri="http://schemas.openxmlformats.org/drawingml/2006/table">
            <a:tbl>
              <a:tblPr firstRow="1" bandRow="1">
                <a:tableStyleId>{5940675A-B579-460E-94D1-54222C63F5DA}</a:tableStyleId>
              </a:tblPr>
              <a:tblGrid>
                <a:gridCol w="1656320"/>
                <a:gridCol w="1155671"/>
                <a:gridCol w="1208894"/>
                <a:gridCol w="1182613"/>
                <a:gridCol w="1340295"/>
                <a:gridCol w="1892181"/>
              </a:tblGrid>
              <a:tr h="919801">
                <a:tc>
                  <a:txBody>
                    <a:bodyPr/>
                    <a:lstStyle/>
                    <a:p>
                      <a:r>
                        <a:rPr lang="fr-FR" sz="2400" dirty="0" smtClean="0"/>
                        <a:t>Facteurs </a:t>
                      </a:r>
                      <a:endParaRPr lang="en-US" sz="2400" b="1" dirty="0"/>
                    </a:p>
                  </a:txBody>
                  <a:tcPr marL="91448" marR="91448" marT="45678" marB="45678"/>
                </a:tc>
                <a:tc gridSpan="2">
                  <a:txBody>
                    <a:bodyPr/>
                    <a:lstStyle/>
                    <a:p>
                      <a:pPr algn="ctr"/>
                      <a:r>
                        <a:rPr lang="fr-FR" sz="2400" dirty="0" smtClean="0"/>
                        <a:t>Opportunités </a:t>
                      </a:r>
                      <a:endParaRPr lang="en-US" sz="2400" b="1" dirty="0"/>
                    </a:p>
                  </a:txBody>
                  <a:tcPr marL="91448" marR="91448" marT="45678" marB="45678"/>
                </a:tc>
                <a:tc hMerge="1">
                  <a:txBody>
                    <a:bodyPr/>
                    <a:lstStyle/>
                    <a:p>
                      <a:endParaRPr lang="en-US" dirty="0"/>
                    </a:p>
                  </a:txBody>
                  <a:tcPr/>
                </a:tc>
                <a:tc gridSpan="2">
                  <a:txBody>
                    <a:bodyPr/>
                    <a:lstStyle/>
                    <a:p>
                      <a:pPr algn="ctr"/>
                      <a:r>
                        <a:rPr lang="fr-FR" sz="2400" dirty="0" smtClean="0"/>
                        <a:t>Obstacles</a:t>
                      </a:r>
                      <a:endParaRPr lang="en-US" sz="2400" b="1" dirty="0"/>
                    </a:p>
                  </a:txBody>
                  <a:tcPr marL="91448" marR="91448" marT="45678" marB="45678"/>
                </a:tc>
                <a:tc hMerge="1">
                  <a:txBody>
                    <a:bodyPr/>
                    <a:lstStyle/>
                    <a:p>
                      <a:endParaRPr lang="en-US"/>
                    </a:p>
                  </a:txBody>
                  <a:tcPr/>
                </a:tc>
                <a:tc>
                  <a:txBody>
                    <a:bodyPr/>
                    <a:lstStyle/>
                    <a:p>
                      <a:r>
                        <a:rPr lang="fr-FR" sz="2400" dirty="0" smtClean="0"/>
                        <a:t>Mesures à prendre</a:t>
                      </a:r>
                      <a:endParaRPr lang="en-US" sz="2400" b="1" dirty="0"/>
                    </a:p>
                  </a:txBody>
                  <a:tcPr marL="91448" marR="91448" marT="45678" marB="45678"/>
                </a:tc>
              </a:tr>
              <a:tr h="510962">
                <a:tc>
                  <a:txBody>
                    <a:bodyPr/>
                    <a:lstStyle/>
                    <a:p>
                      <a:endParaRPr lang="en-US" sz="2400" dirty="0"/>
                    </a:p>
                  </a:txBody>
                  <a:tcPr marL="91448" marR="91448" marT="45678" marB="45678"/>
                </a:tc>
                <a:tc>
                  <a:txBody>
                    <a:bodyPr/>
                    <a:lstStyle/>
                    <a:p>
                      <a:r>
                        <a:rPr lang="fr-FR" sz="2400" dirty="0" smtClean="0"/>
                        <a:t>H</a:t>
                      </a:r>
                      <a:endParaRPr lang="en-US" sz="2400" dirty="0"/>
                    </a:p>
                  </a:txBody>
                  <a:tcPr marL="91448" marR="91448" marT="45678" marB="45678"/>
                </a:tc>
                <a:tc>
                  <a:txBody>
                    <a:bodyPr/>
                    <a:lstStyle/>
                    <a:p>
                      <a:r>
                        <a:rPr lang="fr-FR" sz="2400" dirty="0" smtClean="0"/>
                        <a:t>F</a:t>
                      </a:r>
                      <a:endParaRPr lang="en-US" sz="2400" dirty="0"/>
                    </a:p>
                  </a:txBody>
                  <a:tcPr marL="91448" marR="91448" marT="45678" marB="45678"/>
                </a:tc>
                <a:tc>
                  <a:txBody>
                    <a:bodyPr/>
                    <a:lstStyle/>
                    <a:p>
                      <a:r>
                        <a:rPr lang="fr-FR" sz="2400" dirty="0" smtClean="0"/>
                        <a:t>H</a:t>
                      </a:r>
                      <a:endParaRPr lang="en-US" sz="2400" dirty="0"/>
                    </a:p>
                  </a:txBody>
                  <a:tcPr marL="91448" marR="91448" marT="45678" marB="45678"/>
                </a:tc>
                <a:tc>
                  <a:txBody>
                    <a:bodyPr/>
                    <a:lstStyle/>
                    <a:p>
                      <a:r>
                        <a:rPr lang="fr-FR" sz="2400" dirty="0" smtClean="0"/>
                        <a:t>F</a:t>
                      </a:r>
                      <a:endParaRPr lang="en-US" sz="2400" dirty="0"/>
                    </a:p>
                  </a:txBody>
                  <a:tcPr marL="91448" marR="91448" marT="45678" marB="45678"/>
                </a:tc>
                <a:tc>
                  <a:txBody>
                    <a:bodyPr/>
                    <a:lstStyle/>
                    <a:p>
                      <a:endParaRPr lang="en-US" sz="2400" dirty="0"/>
                    </a:p>
                  </a:txBody>
                  <a:tcPr marL="91448" marR="91448" marT="45678" marB="45678"/>
                </a:tc>
              </a:tr>
              <a:tr h="510962">
                <a:tc>
                  <a:txBody>
                    <a:bodyPr/>
                    <a:lstStyle/>
                    <a:p>
                      <a:endParaRPr lang="en-US" sz="2400"/>
                    </a:p>
                  </a:txBody>
                  <a:tcPr marL="91448" marR="91448" marT="45678" marB="45678"/>
                </a:tc>
                <a:tc>
                  <a:txBody>
                    <a:bodyPr/>
                    <a:lstStyle/>
                    <a:p>
                      <a:endParaRPr lang="en-US" sz="2400" dirty="0"/>
                    </a:p>
                  </a:txBody>
                  <a:tcPr marL="91448" marR="91448" marT="45678" marB="45678"/>
                </a:tc>
                <a:tc>
                  <a:txBody>
                    <a:bodyPr/>
                    <a:lstStyle/>
                    <a:p>
                      <a:endParaRPr lang="en-US" sz="2400"/>
                    </a:p>
                  </a:txBody>
                  <a:tcPr marL="91448" marR="91448" marT="45678" marB="45678"/>
                </a:tc>
                <a:tc>
                  <a:txBody>
                    <a:bodyPr/>
                    <a:lstStyle/>
                    <a:p>
                      <a:endParaRPr lang="en-US" sz="2400"/>
                    </a:p>
                  </a:txBody>
                  <a:tcPr marL="91448" marR="91448" marT="45678" marB="45678"/>
                </a:tc>
                <a:tc>
                  <a:txBody>
                    <a:bodyPr/>
                    <a:lstStyle/>
                    <a:p>
                      <a:endParaRPr lang="en-US" sz="1800"/>
                    </a:p>
                  </a:txBody>
                  <a:tcPr marL="91448" marR="91448" marT="45678" marB="45678"/>
                </a:tc>
                <a:tc>
                  <a:txBody>
                    <a:bodyPr/>
                    <a:lstStyle/>
                    <a:p>
                      <a:endParaRPr lang="en-US" sz="2400"/>
                    </a:p>
                  </a:txBody>
                  <a:tcPr marL="91448" marR="91448" marT="45678" marB="45678"/>
                </a:tc>
              </a:tr>
              <a:tr h="510962">
                <a:tc>
                  <a:txBody>
                    <a:bodyPr/>
                    <a:lstStyle/>
                    <a:p>
                      <a:endParaRPr lang="en-US" sz="2400"/>
                    </a:p>
                  </a:txBody>
                  <a:tcPr marL="91448" marR="91448" marT="45678" marB="45678"/>
                </a:tc>
                <a:tc>
                  <a:txBody>
                    <a:bodyPr/>
                    <a:lstStyle/>
                    <a:p>
                      <a:endParaRPr lang="en-US" sz="2400" dirty="0"/>
                    </a:p>
                  </a:txBody>
                  <a:tcPr marL="91448" marR="91448" marT="45678" marB="45678"/>
                </a:tc>
                <a:tc>
                  <a:txBody>
                    <a:bodyPr/>
                    <a:lstStyle/>
                    <a:p>
                      <a:endParaRPr lang="en-US" sz="2400"/>
                    </a:p>
                  </a:txBody>
                  <a:tcPr marL="91448" marR="91448" marT="45678" marB="45678"/>
                </a:tc>
                <a:tc>
                  <a:txBody>
                    <a:bodyPr/>
                    <a:lstStyle/>
                    <a:p>
                      <a:endParaRPr lang="en-US" sz="2400" dirty="0"/>
                    </a:p>
                  </a:txBody>
                  <a:tcPr marL="91448" marR="91448" marT="45678" marB="45678"/>
                </a:tc>
                <a:tc>
                  <a:txBody>
                    <a:bodyPr/>
                    <a:lstStyle/>
                    <a:p>
                      <a:endParaRPr lang="en-US" sz="1800"/>
                    </a:p>
                  </a:txBody>
                  <a:tcPr marL="91448" marR="91448" marT="45678" marB="45678"/>
                </a:tc>
                <a:tc>
                  <a:txBody>
                    <a:bodyPr/>
                    <a:lstStyle/>
                    <a:p>
                      <a:endParaRPr lang="en-US" sz="2400" dirty="0"/>
                    </a:p>
                  </a:txBody>
                  <a:tcPr marL="91448" marR="91448" marT="45678" marB="45678"/>
                </a:tc>
              </a:tr>
            </a:tbl>
          </a:graphicData>
        </a:graphic>
      </p:graphicFrame>
      <p:sp>
        <p:nvSpPr>
          <p:cNvPr id="28711" name="Espace réservé du numéro de diapositive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BC787EF-41A0-4D9C-BF0B-66F0CEA56CB6}" type="slidenum">
              <a:rPr lang="fr-FR" smtClean="0">
                <a:solidFill>
                  <a:srgbClr val="FFFFFF"/>
                </a:solidFill>
              </a:rPr>
              <a:pPr eaLnBrk="1" hangingPunct="1"/>
              <a:t>9</a:t>
            </a:fld>
            <a:endParaRPr lang="fr-FR" smtClean="0">
              <a:solidFill>
                <a:srgbClr val="FFFFFF"/>
              </a:solidFill>
            </a:endParaRPr>
          </a:p>
        </p:txBody>
      </p:sp>
      <p:sp>
        <p:nvSpPr>
          <p:cNvPr id="5" name="Titre 1"/>
          <p:cNvSpPr>
            <a:spLocks noGrp="1"/>
          </p:cNvSpPr>
          <p:nvPr>
            <p:ph type="title"/>
          </p:nvPr>
        </p:nvSpPr>
        <p:spPr>
          <a:xfrm>
            <a:off x="467544" y="3212976"/>
            <a:ext cx="8363074" cy="566936"/>
          </a:xfrm>
        </p:spPr>
        <p:txBody>
          <a:bodyPr>
            <a:normAutofit/>
          </a:bodyPr>
          <a:lstStyle/>
          <a:p>
            <a:pPr algn="ctr">
              <a:defRPr/>
            </a:pPr>
            <a:r>
              <a:rPr lang="fr-FR" sz="2700" b="1" dirty="0" smtClean="0">
                <a:solidFill>
                  <a:srgbClr val="00B050"/>
                </a:solidFill>
              </a:rPr>
              <a:t>TABLEAU DES FACTEURS D’INFLUENCE</a:t>
            </a:r>
            <a:endParaRPr lang="fr-FR" sz="2700" dirty="0">
              <a:solidFill>
                <a:srgbClr val="00B050"/>
              </a:solidFill>
            </a:endParaRPr>
          </a:p>
        </p:txBody>
      </p:sp>
    </p:spTree>
    <p:extLst>
      <p:ext uri="{BB962C8B-B14F-4D97-AF65-F5344CB8AC3E}">
        <p14:creationId xmlns:p14="http://schemas.microsoft.com/office/powerpoint/2010/main" val="4144638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1868</Words>
  <Application>Microsoft Office PowerPoint</Application>
  <PresentationFormat>Affichage à l'écran (4:3)</PresentationFormat>
  <Paragraphs>336</Paragraphs>
  <Slides>35</Slides>
  <Notes>4</Notes>
  <HiddenSlides>0</HiddenSlides>
  <MMClips>0</MMClips>
  <ScaleCrop>false</ScaleCrop>
  <HeadingPairs>
    <vt:vector size="4" baseType="variant">
      <vt:variant>
        <vt:lpstr>Thème</vt:lpstr>
      </vt:variant>
      <vt:variant>
        <vt:i4>1</vt:i4>
      </vt:variant>
      <vt:variant>
        <vt:lpstr>Titres des diapositives</vt:lpstr>
      </vt:variant>
      <vt:variant>
        <vt:i4>35</vt:i4>
      </vt:variant>
    </vt:vector>
  </HeadingPairs>
  <TitlesOfParts>
    <vt:vector size="36" baseType="lpstr">
      <vt:lpstr>Thème Office</vt:lpstr>
      <vt:lpstr>BOITE A OUTILS GENRE  Présentation synoptique par :  OUOBA Clémentine OUEDRAOGO  Spécialiste genre  </vt:lpstr>
      <vt:lpstr>Nota bene</vt:lpstr>
      <vt:lpstr>Tableau du profil d’activités</vt:lpstr>
      <vt:lpstr>Présentation PowerPoint</vt:lpstr>
      <vt:lpstr>L’horloge des activités journalières</vt:lpstr>
      <vt:lpstr>Tableau du Profil Accès aux et Contrôle des Ressources et Bénéfices</vt:lpstr>
      <vt:lpstr>Les facteurs d'influence</vt:lpstr>
      <vt:lpstr>Présentation PowerPoint</vt:lpstr>
      <vt:lpstr>TABLEAU DES FACTEURS D’INFLUENCE</vt:lpstr>
      <vt:lpstr>TABLEAU DES FACTEURS D’INFLUENCE</vt:lpstr>
      <vt:lpstr>Besoins pratiques et intérêts stratégiques des femmes et des hommes</vt:lpstr>
      <vt:lpstr>Tableau des besoins pratiques et intérêts stratégiques des hommes et des femmes </vt:lpstr>
      <vt:lpstr>Le profil de la situation sociopolitique des femmes</vt:lpstr>
      <vt:lpstr> Tableau d’analyse de la position des femmes par rapport aux hommes dans la prise de décision . </vt:lpstr>
      <vt:lpstr>    Tableau d’analyse de la position des femmes par rapport aux hommes dans la prise de décision   </vt:lpstr>
      <vt:lpstr>L’analyse des parties prenantes</vt:lpstr>
      <vt:lpstr>Présentation PowerPoint</vt:lpstr>
      <vt:lpstr>Présentation PowerPoint</vt:lpstr>
      <vt:lpstr>Tableau d’analyse des parties prenantes</vt:lpstr>
      <vt:lpstr>Le classement par paire</vt:lpstr>
      <vt:lpstr>Présentation PowerPoint</vt:lpstr>
      <vt:lpstr>LA MATRICE DES PRIORITES</vt:lpstr>
      <vt:lpstr>Autres outils d’analyse de genre</vt:lpstr>
      <vt:lpstr>LE CADRE LOGIQUE SENSIBLE  AU GENRE</vt:lpstr>
      <vt:lpstr>Le cadre logique</vt:lpstr>
      <vt:lpstr>L’analyse selon le genre des causes et effets d’un problème</vt:lpstr>
      <vt:lpstr> L’ OUTIL OPÉRATOIRE DE L’ANALYSE CAUSALE :  Une matrice</vt:lpstr>
      <vt:lpstr>Le BUDGET SENSIBLE AU GENRE</vt:lpstr>
      <vt:lpstr>.</vt:lpstr>
      <vt:lpstr>.</vt:lpstr>
      <vt:lpstr>Quelques références bibliographiques</vt:lpstr>
      <vt:lpstr>.</vt:lpstr>
      <vt:lpstr>;</vt:lpstr>
      <vt:lpstr>Sites internet </vt:lpstr>
      <vt:lpst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BOITE A OUTILS GENRE</dc:title>
  <dc:creator>Mamy</dc:creator>
  <cp:lastModifiedBy>hp</cp:lastModifiedBy>
  <cp:revision>22</cp:revision>
  <dcterms:created xsi:type="dcterms:W3CDTF">2016-08-28T23:18:13Z</dcterms:created>
  <dcterms:modified xsi:type="dcterms:W3CDTF">2021-01-06T11:50:06Z</dcterms:modified>
</cp:coreProperties>
</file>