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0" r:id="rId3"/>
    <p:sldId id="273" r:id="rId4"/>
    <p:sldId id="274" r:id="rId5"/>
    <p:sldId id="289" r:id="rId6"/>
    <p:sldId id="272" r:id="rId7"/>
    <p:sldId id="276" r:id="rId8"/>
    <p:sldId id="277" r:id="rId9"/>
    <p:sldId id="278" r:id="rId10"/>
    <p:sldId id="279" r:id="rId11"/>
    <p:sldId id="280" r:id="rId12"/>
    <p:sldId id="281" r:id="rId13"/>
    <p:sldId id="283" r:id="rId14"/>
    <p:sldId id="286" r:id="rId15"/>
    <p:sldId id="287" r:id="rId16"/>
    <p:sldId id="301" r:id="rId17"/>
    <p:sldId id="288" r:id="rId18"/>
    <p:sldId id="267" r:id="rId19"/>
    <p:sldId id="263" r:id="rId20"/>
    <p:sldId id="261" r:id="rId21"/>
    <p:sldId id="300" r:id="rId22"/>
    <p:sldId id="291" r:id="rId23"/>
    <p:sldId id="292" r:id="rId24"/>
    <p:sldId id="293" r:id="rId25"/>
    <p:sldId id="295" r:id="rId26"/>
    <p:sldId id="296" r:id="rId27"/>
    <p:sldId id="297" r:id="rId28"/>
    <p:sldId id="298" r:id="rId29"/>
    <p:sldId id="258" r:id="rId30"/>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429" autoAdjust="0"/>
  </p:normalViewPr>
  <p:slideViewPr>
    <p:cSldViewPr>
      <p:cViewPr varScale="1">
        <p:scale>
          <a:sx n="50" d="100"/>
          <a:sy n="50" d="100"/>
        </p:scale>
        <p:origin x="-195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77F964A-2603-4667-A617-BA27A90BC178}" type="datetimeFigureOut">
              <a:rPr lang="fr-FR"/>
              <a:pPr>
                <a:defRPr/>
              </a:pPr>
              <a:t>13/01/2022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1547E3A-94AC-4115-823C-25A5A3842645}" type="slidenum">
              <a:rPr lang="fr-FR"/>
              <a:pPr>
                <a:defRPr/>
              </a:pPr>
              <a:t>‹N°›</a:t>
            </a:fld>
            <a:endParaRPr lang="fr-FR"/>
          </a:p>
        </p:txBody>
      </p:sp>
    </p:spTree>
    <p:extLst>
      <p:ext uri="{BB962C8B-B14F-4D97-AF65-F5344CB8AC3E}">
        <p14:creationId xmlns:p14="http://schemas.microsoft.com/office/powerpoint/2010/main" val="32637595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pPr>
              <a:defRPr/>
            </a:pPr>
            <a:fld id="{A1547E3A-94AC-4115-823C-25A5A3842645}" type="slidenum">
              <a:rPr lang="fr-FR" smtClean="0"/>
              <a:pPr>
                <a:defRPr/>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60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a:t>
            </a:r>
            <a:endParaRPr lang="fr-FR"/>
          </a:p>
        </p:txBody>
      </p:sp>
      <p:sp>
        <p:nvSpPr>
          <p:cNvPr id="4608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E54F34-C176-486C-86EA-167ECCE77B20}" type="slidenum">
              <a:rPr lang="nl-NL" smtClean="0"/>
              <a:pPr fontAlgn="base">
                <a:spcBef>
                  <a:spcPct val="0"/>
                </a:spcBef>
                <a:spcAft>
                  <a:spcPct val="0"/>
                </a:spcAft>
                <a:defRPr/>
              </a:pPr>
              <a:t>15</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atin typeface="Arial" pitchFamily="34" charset="0"/>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atin typeface="Arial" pitchFamily="34" charset="0"/>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A1547E3A-94AC-4115-823C-25A5A3842645}" type="slidenum">
              <a:rPr lang="fr-FR" smtClean="0"/>
              <a:pPr>
                <a:defRPr/>
              </a:pPr>
              <a:t>29</a:t>
            </a:fld>
            <a:endParaRPr lang="fr-FR"/>
          </a:p>
        </p:txBody>
      </p:sp>
    </p:spTree>
    <p:extLst>
      <p:ext uri="{BB962C8B-B14F-4D97-AF65-F5344CB8AC3E}">
        <p14:creationId xmlns:p14="http://schemas.microsoft.com/office/powerpoint/2010/main" val="323621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marL="742950" lvl="1" indent="-285750" eaLnBrk="1" hangingPunct="1">
              <a:spcBef>
                <a:spcPct val="0"/>
              </a:spcBef>
              <a:buFontTx/>
              <a:buChar char="•"/>
            </a:pPr>
            <a:endParaRPr lang="fr-FR">
              <a:latin typeface="Arial" pitchFamily="34" charset="0"/>
              <a:ea typeface="MS PGothic" pitchFamily="34" charset="-128"/>
            </a:endParaRPr>
          </a:p>
        </p:txBody>
      </p:sp>
      <p:sp>
        <p:nvSpPr>
          <p:cNvPr id="358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5233CAD-3CE7-4745-9C7A-97AE6FE08934}" type="slidenum">
              <a:rPr lang="en-US" sz="1200">
                <a:latin typeface="Calibri" pitchFamily="34" charset="0"/>
              </a:rPr>
              <a:pPr algn="r"/>
              <a:t>2</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68004C-DEFF-4E2B-96B1-E410170D0907}" type="slidenum">
              <a:rPr lang="en-GB" smtClean="0"/>
              <a:pPr fontAlgn="base">
                <a:spcBef>
                  <a:spcPct val="0"/>
                </a:spcBef>
                <a:spcAft>
                  <a:spcPct val="0"/>
                </a:spcAft>
                <a:defRPr/>
              </a:pPr>
              <a:t>4</a:t>
            </a:fld>
            <a:endParaRPr lang="en-GB"/>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1547E3A-94AC-4115-823C-25A5A3842645}" type="slidenum">
              <a:rPr lang="fr-FR" smtClean="0"/>
              <a:pPr>
                <a:defRPr/>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B800CF-6114-4586-81F0-59AFF9B4A9E6}" type="slidenum">
              <a:rPr lang="nl-NL" smtClean="0"/>
              <a:pPr fontAlgn="base">
                <a:spcBef>
                  <a:spcPct val="0"/>
                </a:spcBef>
                <a:spcAft>
                  <a:spcPct val="0"/>
                </a:spcAft>
                <a:defRPr/>
              </a:pPr>
              <a:t>9</a:t>
            </a:fld>
            <a:endParaRPr lang="nl-NL"/>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0655D5-F135-42C9-965D-29C3BDD2D850}" type="slidenum">
              <a:rPr lang="nl-NL" smtClean="0"/>
              <a:pPr fontAlgn="base">
                <a:spcBef>
                  <a:spcPct val="0"/>
                </a:spcBef>
                <a:spcAft>
                  <a:spcPct val="0"/>
                </a:spcAft>
                <a:defRPr/>
              </a:pPr>
              <a:t>11</a:t>
            </a:fld>
            <a:endParaRPr lang="nl-NL"/>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09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4096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9DE12F-47F2-4D0F-9C3D-5ABF167F3DEF}" type="slidenum">
              <a:rPr lang="nl-NL" smtClean="0"/>
              <a:pPr fontAlgn="base">
                <a:spcBef>
                  <a:spcPct val="0"/>
                </a:spcBef>
                <a:spcAft>
                  <a:spcPct val="0"/>
                </a:spcAft>
                <a:defRPr/>
              </a:pPr>
              <a:t>12</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3011" name="Espace réservé des commentaires 2"/>
          <p:cNvSpPr>
            <a:spLocks noGrp="1"/>
          </p:cNvSpPr>
          <p:nvPr>
            <p:ph type="body" idx="1"/>
          </p:nvPr>
        </p:nvSpPr>
        <p:spPr bwMode="auto">
          <a:noFill/>
        </p:spPr>
        <p:txBody>
          <a:bodyPr wrap="square" numCol="1" anchor="t" anchorCtr="0" compatLnSpc="1">
            <a:prstTxWarp prst="textNoShape">
              <a:avLst/>
            </a:prstTxWarp>
            <a:normAutofit lnSpcReduction="10000"/>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sz="1200" dirty="0"/>
              <a:t>Il n’existe pas d’archivage </a:t>
            </a:r>
            <a:r>
              <a:rPr lang="fr-FR" sz="1200" b="1" dirty="0"/>
              <a:t>« légal » </a:t>
            </a:r>
            <a:r>
              <a:rPr lang="fr-FR" sz="1200" dirty="0"/>
              <a:t>car la loi ne définit pas cette notion. On peut en revanche parler d’archivage </a:t>
            </a:r>
            <a:r>
              <a:rPr lang="fr-FR" sz="1200" b="1" dirty="0"/>
              <a:t>« à valeur probante »</a:t>
            </a:r>
            <a:r>
              <a:rPr lang="fr-FR" sz="1200" dirty="0"/>
              <a:t>, lorsque </a:t>
            </a:r>
            <a:r>
              <a:rPr lang="fr-FR" sz="1200" u="sng" dirty="0"/>
              <a:t>l’origine</a:t>
            </a:r>
            <a:r>
              <a:rPr lang="fr-FR" sz="1200" dirty="0"/>
              <a:t> et </a:t>
            </a:r>
            <a:r>
              <a:rPr lang="fr-FR" sz="1200" u="sng" dirty="0"/>
              <a:t>l’intégrité</a:t>
            </a:r>
            <a:r>
              <a:rPr lang="fr-FR" sz="1200" dirty="0"/>
              <a:t> des documents ne peuvent être mises en doute par le juge</a:t>
            </a:r>
            <a:r>
              <a:rPr lang="fr-FR" sz="1200" dirty="0" smtClean="0"/>
              <a:t>.</a:t>
            </a:r>
            <a:endParaRPr lang="fr-FR" sz="1200" dirty="0"/>
          </a:p>
        </p:txBody>
      </p:sp>
      <p:sp>
        <p:nvSpPr>
          <p:cNvPr id="430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4B3DCE-4151-4004-9028-216C12A1098B}" type="slidenum">
              <a:rPr lang="fr-FR" smtClean="0"/>
              <a:pPr fontAlgn="base">
                <a:spcBef>
                  <a:spcPct val="0"/>
                </a:spcBef>
                <a:spcAft>
                  <a:spcPct val="0"/>
                </a:spcAft>
                <a:defRPr/>
              </a:pPr>
              <a:t>13</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0528A4-8B76-4BF8-A898-16EE107C9800}" type="slidenum">
              <a:rPr lang="nl-NL" smtClean="0"/>
              <a:pPr fontAlgn="base">
                <a:spcBef>
                  <a:spcPct val="0"/>
                </a:spcBef>
                <a:spcAft>
                  <a:spcPct val="0"/>
                </a:spcAft>
                <a:defRPr/>
              </a:pPr>
              <a:t>14</a:t>
            </a:fld>
            <a:endParaRPr lang="nl-NL"/>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7138988" y="0"/>
            <a:ext cx="2005012" cy="1500188"/>
          </a:xfrm>
          <a:prstGeom prst="rect">
            <a:avLst/>
          </a:prstGeom>
          <a:noFill/>
          <a:ln w="9525">
            <a:noFill/>
            <a:miter lim="800000"/>
            <a:headEnd/>
            <a:tailEnd/>
          </a:ln>
        </p:spPr>
      </p:pic>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5" name="Espace réservé de la date 3"/>
          <p:cNvSpPr>
            <a:spLocks noGrp="1"/>
          </p:cNvSpPr>
          <p:nvPr>
            <p:ph type="dt" sz="half" idx="10"/>
          </p:nvPr>
        </p:nvSpPr>
        <p:spPr/>
        <p:txBody>
          <a:bodyPr/>
          <a:lstStyle>
            <a:lvl1pPr>
              <a:defRPr/>
            </a:lvl1pPr>
          </a:lstStyle>
          <a:p>
            <a:pPr>
              <a:defRPr/>
            </a:pPr>
            <a:fld id="{4B9A774A-8BD9-4DA4-A66F-149105B4B957}" type="datetimeFigureOut">
              <a:rPr lang="fr-FR"/>
              <a:pPr>
                <a:defRPr/>
              </a:pPr>
              <a:t>13/01/2022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7B42EEC-822D-4545-B99C-8A206D4B025D}"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4AAA50A7-6BAB-432E-8045-A53FA4E4E581}" type="datetimeFigureOut">
              <a:rPr lang="fr-FR"/>
              <a:pPr>
                <a:defRPr/>
              </a:pPr>
              <a:t>13/01/2022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71E7556-B971-416D-A077-3CA0BEE4FA64}"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38CD2DC-A4B9-42D4-B926-D930199F3F65}" type="datetimeFigureOut">
              <a:rPr lang="fr-FR"/>
              <a:pPr>
                <a:defRPr/>
              </a:pPr>
              <a:t>13/01/2022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E5AAC63-523B-4E99-8497-6AA108BFF056}"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8415306-2189-49A5-A077-88C1BEAFFF57}" type="datetimeFigureOut">
              <a:rPr lang="fr-FR"/>
              <a:pPr>
                <a:defRPr/>
              </a:pPr>
              <a:t>13/01/2022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9930C19-2D3D-43E0-9FFC-ABC0DFC86902}"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7143750" y="0"/>
            <a:ext cx="2005013" cy="1500188"/>
          </a:xfrm>
          <a:prstGeom prst="rect">
            <a:avLst/>
          </a:prstGeom>
          <a:noFill/>
          <a:ln w="9525">
            <a:noFill/>
            <a:miter lim="800000"/>
            <a:headEnd/>
            <a:tailEnd/>
          </a:ln>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63CC26E-06CE-4804-B6FC-C779FCA3650E}" type="datetimeFigureOut">
              <a:rPr lang="fr-FR"/>
              <a:pPr>
                <a:defRPr/>
              </a:pPr>
              <a:t>13/01/2022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C46C76F-7631-4617-91AA-41EAEAF61161}"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BC48E99E-BF53-4047-8B69-D80422051450}" type="datetimeFigureOut">
              <a:rPr lang="fr-FR"/>
              <a:pPr>
                <a:defRPr/>
              </a:pPr>
              <a:t>13/01/2022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4843DFF-8476-4360-84FF-6954F804586C}"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F104A502-D542-499E-A466-EA0F6C0E5836}" type="datetimeFigureOut">
              <a:rPr lang="fr-FR"/>
              <a:pPr>
                <a:defRPr/>
              </a:pPr>
              <a:t>13/01/2022</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1671E00B-52A4-477E-9458-2A564F895C64}"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2E2611B5-2DA4-45F0-96F1-4AAABE02AEEB}" type="datetimeFigureOut">
              <a:rPr lang="fr-FR"/>
              <a:pPr>
                <a:defRPr/>
              </a:pPr>
              <a:t>13/01/2022</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9B6E33CE-3661-4A40-A73C-A38FD550784F}"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2A34CC6F-5BBF-4AA3-950A-E925FE8FDA71}" type="datetimeFigureOut">
              <a:rPr lang="fr-FR"/>
              <a:pPr>
                <a:defRPr/>
              </a:pPr>
              <a:t>13/01/2022</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815509FF-0C3D-4964-B303-85E3838E2C94}"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D82334B-A9D8-4176-9494-5E647433D589}" type="datetimeFigureOut">
              <a:rPr lang="fr-FR"/>
              <a:pPr>
                <a:defRPr/>
              </a:pPr>
              <a:t>13/01/2022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8C457EF-F9B4-4FE4-BAA2-45B86D7BA644}"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733741E5-3F95-427F-AD23-4204DF87A587}" type="datetimeFigureOut">
              <a:rPr lang="fr-FR"/>
              <a:pPr>
                <a:defRPr/>
              </a:pPr>
              <a:t>13/01/2022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8A68547-0678-49CD-82C4-106E8D54A87A}"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642938"/>
            <a:ext cx="8229600" cy="774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850BEA4-4A8D-44FA-B186-64E5231AC433}" type="datetimeFigureOut">
              <a:rPr lang="fr-FR"/>
              <a:pPr>
                <a:defRPr/>
              </a:pPr>
              <a:t>13/01/2022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A4BB016-C421-4A55-A458-100D8377DDAD}" type="slidenum">
              <a:rPr lang="fr-FR"/>
              <a:pPr>
                <a:defRPr/>
              </a:pPr>
              <a:t>‹N°›</a:t>
            </a:fld>
            <a:endParaRPr lang="fr-FR"/>
          </a:p>
        </p:txBody>
      </p:sp>
      <p:sp>
        <p:nvSpPr>
          <p:cNvPr id="8" name="Line 4"/>
          <p:cNvSpPr>
            <a:spLocks noChangeShapeType="1"/>
          </p:cNvSpPr>
          <p:nvPr userDrawn="1"/>
        </p:nvSpPr>
        <p:spPr bwMode="auto">
          <a:xfrm flipV="1">
            <a:off x="274638" y="549275"/>
            <a:ext cx="8594725"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fr-FR">
              <a:latin typeface="+mn-lt"/>
              <a:cs typeface="+mn-cs"/>
            </a:endParaRPr>
          </a:p>
        </p:txBody>
      </p:sp>
      <p:pic>
        <p:nvPicPr>
          <p:cNvPr id="1032" name="Picture 2"/>
          <p:cNvPicPr>
            <a:picLocks noChangeAspect="1" noChangeArrowheads="1"/>
          </p:cNvPicPr>
          <p:nvPr userDrawn="1"/>
        </p:nvPicPr>
        <p:blipFill>
          <a:blip r:embed="rId13"/>
          <a:srcRect/>
          <a:stretch>
            <a:fillRect/>
          </a:stretch>
        </p:blipFill>
        <p:spPr bwMode="auto">
          <a:xfrm>
            <a:off x="7843838" y="0"/>
            <a:ext cx="1300162" cy="973138"/>
          </a:xfrm>
          <a:prstGeom prst="rect">
            <a:avLst/>
          </a:prstGeom>
          <a:noFill/>
          <a:ln w="9525">
            <a:noFill/>
            <a:miter lim="800000"/>
            <a:headEnd/>
            <a:tailEnd/>
          </a:ln>
        </p:spPr>
      </p:pic>
      <p:pic>
        <p:nvPicPr>
          <p:cNvPr id="1033" name="Picture 3"/>
          <p:cNvPicPr>
            <a:picLocks noChangeAspect="1"/>
          </p:cNvPicPr>
          <p:nvPr userDrawn="1"/>
        </p:nvPicPr>
        <p:blipFill>
          <a:blip r:embed="rId14"/>
          <a:srcRect/>
          <a:stretch>
            <a:fillRect/>
          </a:stretch>
        </p:blipFill>
        <p:spPr bwMode="auto">
          <a:xfrm>
            <a:off x="8778875" y="5622925"/>
            <a:ext cx="365125" cy="9604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8" r:id="rId1"/>
    <p:sldLayoutId id="2147483679" r:id="rId2"/>
    <p:sldLayoutId id="214748368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28.xml"/><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slide" Target="slide21.xml"/><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slide" Target="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28.xml"/><Relationship Id="rId7" Type="http://schemas.openxmlformats.org/officeDocument/2006/relationships/image" Target="../media/image17.png"/><Relationship Id="rId12"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0.jpeg"/><Relationship Id="rId5" Type="http://schemas.openxmlformats.org/officeDocument/2006/relationships/slide" Target="slide21.xml"/><Relationship Id="rId10" Type="http://schemas.openxmlformats.org/officeDocument/2006/relationships/image" Target="../media/image19.jpeg"/><Relationship Id="rId4" Type="http://schemas.openxmlformats.org/officeDocument/2006/relationships/image" Target="../media/image12.pn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ctrTitle"/>
          </p:nvPr>
        </p:nvSpPr>
        <p:spPr>
          <a:xfrm>
            <a:off x="685800" y="1219200"/>
            <a:ext cx="7772400" cy="1470025"/>
          </a:xfrm>
        </p:spPr>
        <p:txBody>
          <a:bodyPr/>
          <a:lstStyle/>
          <a:p>
            <a:pPr eaLnBrk="1" hangingPunct="1"/>
            <a:r>
              <a:rPr lang="fr-FR" dirty="0"/>
              <a:t>Archivage Electronique </a:t>
            </a:r>
            <a:br>
              <a:rPr lang="fr-FR" dirty="0"/>
            </a:br>
            <a:r>
              <a:rPr lang="fr-FR" dirty="0"/>
              <a:t>« à valeur probante »</a:t>
            </a:r>
          </a:p>
        </p:txBody>
      </p:sp>
      <p:sp>
        <p:nvSpPr>
          <p:cNvPr id="6" name="Text Box 3">
            <a:extLst>
              <a:ext uri="{FF2B5EF4-FFF2-40B4-BE49-F238E27FC236}">
                <a16:creationId xmlns="" xmlns:a16="http://schemas.microsoft.com/office/drawing/2014/main" id="{89DA7559-DDFD-4090-8442-3FC94A1AF9DD}"/>
              </a:ext>
            </a:extLst>
          </p:cNvPr>
          <p:cNvSpPr txBox="1">
            <a:spLocks noGrp="1" noChangeArrowheads="1"/>
          </p:cNvSpPr>
          <p:nvPr>
            <p:ph type="subTitle" idx="1"/>
          </p:nvPr>
        </p:nvSpPr>
        <p:spPr bwMode="auto">
          <a:xfrm>
            <a:off x="1371600" y="38862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fr-FR" altLang="fr-FR" sz="2400" dirty="0"/>
              <a:t>Enseigné par: </a:t>
            </a:r>
          </a:p>
          <a:p>
            <a:pPr eaLnBrk="1" hangingPunct="1">
              <a:spcBef>
                <a:spcPct val="50000"/>
              </a:spcBef>
            </a:pPr>
            <a:r>
              <a:rPr lang="fr-FR" altLang="fr-FR" sz="2400" dirty="0"/>
              <a:t>SAVADOGO Arouna</a:t>
            </a:r>
          </a:p>
          <a:p>
            <a:pPr eaLnBrk="1" hangingPunct="1">
              <a:spcBef>
                <a:spcPct val="50000"/>
              </a:spcBef>
            </a:pPr>
            <a:r>
              <a:rPr lang="fr-FR" altLang="fr-FR" sz="2400" dirty="0"/>
              <a:t>TEL: (+226) 70 63 53 97</a:t>
            </a:r>
          </a:p>
          <a:p>
            <a:pPr eaLnBrk="1" hangingPunct="1">
              <a:spcBef>
                <a:spcPct val="50000"/>
              </a:spcBef>
            </a:pPr>
            <a:r>
              <a:rPr lang="fr-FR" altLang="fr-FR" sz="2400" dirty="0"/>
              <a:t>Email: savarouna@gmail.com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re 1"/>
          <p:cNvSpPr>
            <a:spLocks noGrp="1"/>
          </p:cNvSpPr>
          <p:nvPr>
            <p:ph type="title"/>
          </p:nvPr>
        </p:nvSpPr>
        <p:spPr>
          <a:xfrm>
            <a:off x="357158" y="0"/>
            <a:ext cx="7786742" cy="642938"/>
          </a:xfrm>
        </p:spPr>
        <p:txBody>
          <a:bodyPr rtlCol="0">
            <a:normAutofit fontScale="90000"/>
          </a:bodyPr>
          <a:lstStyle/>
          <a:p>
            <a:pPr eaLnBrk="1" fontAlgn="auto" hangingPunct="1">
              <a:spcAft>
                <a:spcPts val="0"/>
              </a:spcAft>
              <a:defRPr/>
            </a:pPr>
            <a:r>
              <a:rPr lang="fr-BE" sz="4000" b="1" dirty="0"/>
              <a:t>Pourquoi l’archivage numérique? (2)</a:t>
            </a:r>
            <a:endParaRPr lang="fr-FR" sz="4000" b="1" dirty="0"/>
          </a:p>
        </p:txBody>
      </p:sp>
      <p:sp>
        <p:nvSpPr>
          <p:cNvPr id="15363" name="Espace réservé du contenu 2"/>
          <p:cNvSpPr>
            <a:spLocks noGrp="1"/>
          </p:cNvSpPr>
          <p:nvPr>
            <p:ph idx="1"/>
          </p:nvPr>
        </p:nvSpPr>
        <p:spPr>
          <a:xfrm>
            <a:off x="214282" y="1371600"/>
            <a:ext cx="8715436" cy="4986358"/>
          </a:xfrm>
        </p:spPr>
        <p:txBody>
          <a:bodyPr/>
          <a:lstStyle/>
          <a:p>
            <a:pPr lvl="1" indent="-560388" eaLnBrk="1" hangingPunct="1">
              <a:spcBef>
                <a:spcPts val="600"/>
              </a:spcBef>
              <a:buFont typeface="Wingdings" pitchFamily="2" charset="2"/>
              <a:buChar char="v"/>
            </a:pPr>
            <a:r>
              <a:rPr lang="fr-FR" dirty="0">
                <a:ea typeface="MS PGothic" pitchFamily="34" charset="-128"/>
              </a:rPr>
              <a:t>La préservation du papier demande des espaces de stockage importants</a:t>
            </a:r>
          </a:p>
          <a:p>
            <a:pPr lvl="1" indent="-560388" eaLnBrk="1" hangingPunct="1">
              <a:spcBef>
                <a:spcPts val="600"/>
              </a:spcBef>
              <a:buFont typeface="Wingdings" pitchFamily="2" charset="2"/>
              <a:buChar char="v"/>
            </a:pPr>
            <a:r>
              <a:rPr lang="fr-FR" dirty="0">
                <a:ea typeface="MS PGothic" pitchFamily="34" charset="-128"/>
              </a:rPr>
              <a:t>De plus en plus de documents sont créés électroniquement et sont les seuls originaux existants et documents à préserver</a:t>
            </a:r>
          </a:p>
          <a:p>
            <a:pPr marL="1252538" lvl="2" indent="-534988" eaLnBrk="1" hangingPunct="1">
              <a:spcBef>
                <a:spcPts val="600"/>
              </a:spcBef>
              <a:buFont typeface="Wingdings" pitchFamily="2" charset="2"/>
              <a:buChar char="ü"/>
            </a:pPr>
            <a:r>
              <a:rPr lang="fr-FR" sz="2800" dirty="0">
                <a:ea typeface="MS PGothic" pitchFamily="34" charset="-128"/>
              </a:rPr>
              <a:t>Ex: volume d’e-mails a augmenté de 350 % au cours des 5 dernières années </a:t>
            </a:r>
          </a:p>
          <a:p>
            <a:pPr marL="1252538" lvl="2" indent="-534988" eaLnBrk="1" hangingPunct="1">
              <a:spcBef>
                <a:spcPts val="600"/>
              </a:spcBef>
              <a:buFont typeface="Wingdings" pitchFamily="2" charset="2"/>
              <a:buChar char="ü"/>
            </a:pPr>
            <a:r>
              <a:rPr lang="fr-FR" sz="2800" dirty="0">
                <a:ea typeface="MS PGothic" pitchFamily="34" charset="-128"/>
              </a:rPr>
              <a:t>2012: volume des données en ligne atteint le </a:t>
            </a:r>
            <a:r>
              <a:rPr lang="fr-FR" sz="2800" dirty="0" err="1">
                <a:ea typeface="MS PGothic" pitchFamily="34" charset="-128"/>
              </a:rPr>
              <a:t>yottaoctet</a:t>
            </a:r>
            <a:r>
              <a:rPr lang="fr-FR" sz="2800" dirty="0">
                <a:ea typeface="MS PGothic" pitchFamily="34" charset="-128"/>
              </a:rPr>
              <a:t> (10 </a:t>
            </a:r>
            <a:r>
              <a:rPr lang="fr-FR" sz="2800" baseline="30000" dirty="0">
                <a:ea typeface="MS PGothic" pitchFamily="34" charset="-128"/>
              </a:rPr>
              <a:t>24</a:t>
            </a:r>
            <a:r>
              <a:rPr lang="fr-FR" sz="2800" dirty="0">
                <a:ea typeface="MS PGothic" pitchFamily="34" charset="-128"/>
              </a:rPr>
              <a:t> )</a:t>
            </a:r>
          </a:p>
          <a:p>
            <a:pPr marL="1252538" lvl="2" indent="-534988" eaLnBrk="1" hangingPunct="1">
              <a:spcBef>
                <a:spcPts val="600"/>
              </a:spcBef>
              <a:buFont typeface="Wingdings" pitchFamily="2" charset="2"/>
              <a:buChar char="ü"/>
            </a:pPr>
            <a:r>
              <a:rPr lang="fr-FR" sz="2800" dirty="0">
                <a:ea typeface="MS PGothic" pitchFamily="34" charset="-128"/>
              </a:rPr>
              <a:t>Et ce n’est pas fini…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28596" y="0"/>
            <a:ext cx="7858180" cy="642938"/>
          </a:xfrm>
        </p:spPr>
        <p:txBody>
          <a:bodyPr rtlCol="0">
            <a:normAutofit fontScale="90000"/>
          </a:bodyPr>
          <a:lstStyle/>
          <a:p>
            <a:pPr eaLnBrk="1" fontAlgn="auto" hangingPunct="1">
              <a:spcAft>
                <a:spcPts val="0"/>
              </a:spcAft>
              <a:defRPr/>
            </a:pPr>
            <a:r>
              <a:rPr lang="fr-BE" sz="4000" b="1" dirty="0"/>
              <a:t>Pourquoi l’archivage numérique (3)? </a:t>
            </a:r>
            <a:endParaRPr lang="fr-FR" sz="4000" b="1" dirty="0"/>
          </a:p>
        </p:txBody>
      </p:sp>
      <p:sp>
        <p:nvSpPr>
          <p:cNvPr id="71683" name="Rectangle 3"/>
          <p:cNvSpPr>
            <a:spLocks noGrp="1" noChangeArrowheads="1"/>
          </p:cNvSpPr>
          <p:nvPr>
            <p:ph type="body" idx="1"/>
          </p:nvPr>
        </p:nvSpPr>
        <p:spPr>
          <a:xfrm>
            <a:off x="214282" y="1066800"/>
            <a:ext cx="8715436" cy="5076844"/>
          </a:xfrm>
        </p:spPr>
        <p:txBody>
          <a:bodyPr rtlCol="0">
            <a:noAutofit/>
          </a:bodyPr>
          <a:lstStyle/>
          <a:p>
            <a:pPr algn="just" eaLnBrk="1" fontAlgn="auto" hangingPunct="1">
              <a:lnSpc>
                <a:spcPct val="120000"/>
              </a:lnSpc>
              <a:spcBef>
                <a:spcPts val="600"/>
              </a:spcBef>
              <a:spcAft>
                <a:spcPts val="0"/>
              </a:spcAft>
              <a:buFont typeface="Wingdings" pitchFamily="2" charset="2"/>
              <a:buChar char="v"/>
              <a:defRPr/>
            </a:pPr>
            <a:r>
              <a:rPr lang="fr-BE" sz="2800" dirty="0"/>
              <a:t>Les organisations sont amenées à respecter des procédures, </a:t>
            </a:r>
            <a:r>
              <a:rPr lang="fr-BE" sz="2800" dirty="0" err="1"/>
              <a:t>policies</a:t>
            </a:r>
            <a:r>
              <a:rPr lang="fr-BE" sz="2800" dirty="0"/>
              <a:t>, réglementations notamment suite à des crises et scandales</a:t>
            </a:r>
          </a:p>
          <a:p>
            <a:pPr lvl="1" eaLnBrk="1" fontAlgn="auto" hangingPunct="1">
              <a:lnSpc>
                <a:spcPct val="120000"/>
              </a:lnSpc>
              <a:spcBef>
                <a:spcPts val="600"/>
              </a:spcBef>
              <a:spcAft>
                <a:spcPts val="0"/>
              </a:spcAft>
              <a:buFont typeface="Wingdings" pitchFamily="2" charset="2"/>
              <a:buChar char="§"/>
              <a:defRPr/>
            </a:pPr>
            <a:r>
              <a:rPr lang="fr-BE" dirty="0">
                <a:ea typeface="ＭＳ Ｐゴシック" pitchFamily="34" charset="-128"/>
              </a:rPr>
              <a:t>SOX</a:t>
            </a:r>
          </a:p>
          <a:p>
            <a:pPr lvl="1" eaLnBrk="1" fontAlgn="auto" hangingPunct="1">
              <a:lnSpc>
                <a:spcPct val="120000"/>
              </a:lnSpc>
              <a:spcBef>
                <a:spcPts val="600"/>
              </a:spcBef>
              <a:spcAft>
                <a:spcPts val="0"/>
              </a:spcAft>
              <a:buFont typeface="Wingdings" pitchFamily="2" charset="2"/>
              <a:buChar char="§"/>
              <a:defRPr/>
            </a:pPr>
            <a:r>
              <a:rPr lang="fr-BE" dirty="0">
                <a:ea typeface="ＭＳ Ｐゴシック" pitchFamily="34" charset="-128"/>
              </a:rPr>
              <a:t>IAS/IFRS</a:t>
            </a:r>
          </a:p>
          <a:p>
            <a:pPr lvl="1" eaLnBrk="1" fontAlgn="auto" hangingPunct="1">
              <a:lnSpc>
                <a:spcPct val="120000"/>
              </a:lnSpc>
              <a:spcBef>
                <a:spcPts val="600"/>
              </a:spcBef>
              <a:spcAft>
                <a:spcPts val="0"/>
              </a:spcAft>
              <a:buFont typeface="Wingdings" pitchFamily="2" charset="2"/>
              <a:buChar char="§"/>
              <a:defRPr/>
            </a:pPr>
            <a:r>
              <a:rPr lang="fr-BE" dirty="0" err="1">
                <a:ea typeface="ＭＳ Ｐゴシック" pitchFamily="34" charset="-128"/>
              </a:rPr>
              <a:t>MiFid</a:t>
            </a:r>
            <a:endParaRPr lang="fr-BE" dirty="0">
              <a:ea typeface="ＭＳ Ｐゴシック" pitchFamily="34" charset="-128"/>
            </a:endParaRPr>
          </a:p>
          <a:p>
            <a:pPr lvl="1" eaLnBrk="1" fontAlgn="auto" hangingPunct="1">
              <a:lnSpc>
                <a:spcPct val="120000"/>
              </a:lnSpc>
              <a:spcBef>
                <a:spcPts val="600"/>
              </a:spcBef>
              <a:spcAft>
                <a:spcPts val="0"/>
              </a:spcAft>
              <a:buFont typeface="Wingdings" pitchFamily="2" charset="2"/>
              <a:buChar char="§"/>
              <a:defRPr/>
            </a:pPr>
            <a:r>
              <a:rPr lang="fr-BE" dirty="0">
                <a:ea typeface="ＭＳ Ｐゴシック" pitchFamily="34" charset="-128"/>
              </a:rPr>
              <a:t>Bâle II</a:t>
            </a:r>
          </a:p>
          <a:p>
            <a:pPr eaLnBrk="1" fontAlgn="auto" hangingPunct="1">
              <a:lnSpc>
                <a:spcPct val="120000"/>
              </a:lnSpc>
              <a:spcBef>
                <a:spcPts val="600"/>
              </a:spcBef>
              <a:spcAft>
                <a:spcPts val="0"/>
              </a:spcAft>
              <a:buFont typeface="Wingdings" pitchFamily="2" charset="2"/>
              <a:buChar char="v"/>
              <a:defRPr/>
            </a:pPr>
            <a:r>
              <a:rPr lang="fr-BE" sz="2800" dirty="0"/>
              <a:t>La conservation à long terme de l’information devient </a:t>
            </a:r>
            <a:r>
              <a:rPr lang="fr-BE" sz="2800" u="sng" dirty="0"/>
              <a:t>vitale </a:t>
            </a:r>
            <a:r>
              <a:rPr lang="fr-BE" sz="2800" dirty="0"/>
              <a:t>et </a:t>
            </a:r>
            <a:r>
              <a:rPr lang="fr-BE" sz="2800" u="sng" dirty="0"/>
              <a:t>incontournable</a:t>
            </a:r>
          </a:p>
          <a:p>
            <a:pPr eaLnBrk="1" fontAlgn="auto" hangingPunct="1">
              <a:spcAft>
                <a:spcPts val="0"/>
              </a:spcAft>
              <a:defRPr/>
            </a:pPr>
            <a:endParaRPr lang="fr-FR"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28625" y="0"/>
            <a:ext cx="7715250" cy="642938"/>
          </a:xfrm>
        </p:spPr>
        <p:txBody>
          <a:bodyPr rtlCol="0">
            <a:normAutofit fontScale="90000"/>
          </a:bodyPr>
          <a:lstStyle/>
          <a:p>
            <a:pPr eaLnBrk="1" fontAlgn="auto" hangingPunct="1">
              <a:spcAft>
                <a:spcPts val="0"/>
              </a:spcAft>
              <a:defRPr/>
            </a:pPr>
            <a:r>
              <a:rPr lang="fr-BE" sz="4000" b="1" dirty="0"/>
              <a:t>Archivage numérique</a:t>
            </a:r>
            <a:endParaRPr lang="fr-FR" sz="4000" b="1" dirty="0"/>
          </a:p>
        </p:txBody>
      </p:sp>
      <p:sp>
        <p:nvSpPr>
          <p:cNvPr id="17411" name="Rectangle 3"/>
          <p:cNvSpPr>
            <a:spLocks noGrp="1" noChangeArrowheads="1"/>
          </p:cNvSpPr>
          <p:nvPr>
            <p:ph type="body" idx="1"/>
          </p:nvPr>
        </p:nvSpPr>
        <p:spPr>
          <a:xfrm>
            <a:off x="357158" y="1928802"/>
            <a:ext cx="8429684" cy="2928958"/>
          </a:xfrm>
        </p:spPr>
        <p:txBody>
          <a:bodyPr/>
          <a:lstStyle/>
          <a:p>
            <a:pPr marL="0" indent="0" algn="just" eaLnBrk="1" hangingPunct="1">
              <a:spcBef>
                <a:spcPts val="600"/>
              </a:spcBef>
              <a:spcAft>
                <a:spcPts val="600"/>
              </a:spcAft>
              <a:buFont typeface="Wingdings" pitchFamily="2" charset="2"/>
              <a:buNone/>
            </a:pPr>
            <a:r>
              <a:rPr lang="fr-BE" sz="2800" dirty="0"/>
              <a:t>C’est l’ensemble des actions visant à identifier, recueillir, classer et conserver des informations, en vue de consultation ultérieure sur un support adapté et sécurisé, pour la durée nécessaire à la satisfaction des obligations légales ou des besoins d’information</a:t>
            </a:r>
          </a:p>
          <a:p>
            <a:pPr algn="just" eaLnBrk="1" hangingPunct="1">
              <a:spcBef>
                <a:spcPts val="600"/>
              </a:spcBef>
              <a:spcAft>
                <a:spcPts val="600"/>
              </a:spcAft>
              <a:buFont typeface="Wingdings" pitchFamily="2" charset="2"/>
              <a:buNone/>
            </a:pPr>
            <a:r>
              <a:rPr lang="en-GB" sz="2800" dirty="0"/>
              <a:t>	</a:t>
            </a:r>
            <a:endParaRPr lang="fr-BE" sz="2800" dirty="0"/>
          </a:p>
          <a:p>
            <a:pPr algn="just" eaLnBrk="1" hangingPunct="1">
              <a:buFont typeface="Wingdings" pitchFamily="2" charset="2"/>
              <a:buNone/>
            </a:pPr>
            <a:endParaRPr lang="fr-BE" sz="2800" dirty="0"/>
          </a:p>
          <a:p>
            <a:pPr algn="just" eaLnBrk="1" hangingPunct="1">
              <a:buFont typeface="Wingdings" pitchFamily="2" charset="2"/>
              <a:buNone/>
            </a:pPr>
            <a:endParaRPr lang="fr-FR" sz="2800" dirty="0"/>
          </a:p>
        </p:txBody>
      </p:sp>
      <p:sp>
        <p:nvSpPr>
          <p:cNvPr id="73732" name="Espace réservé du numéro de diapositive 5"/>
          <p:cNvSpPr>
            <a:spLocks noGrp="1"/>
          </p:cNvSpPr>
          <p:nvPr>
            <p:ph type="sldNum" sz="quarter" idx="12"/>
          </p:nvPr>
        </p:nvSpPr>
        <p:spPr>
          <a:xfrm>
            <a:off x="3124200" y="6356350"/>
            <a:ext cx="2895600" cy="365125"/>
          </a:xfrm>
        </p:spPr>
        <p:txBody>
          <a:bodyPr/>
          <a:lstStyle/>
          <a:p>
            <a:pPr algn="ctr">
              <a:defRPr/>
            </a:pPr>
            <a:fld id="{172A1078-5BC3-4FEC-B5CD-D1555FB41E75}" type="slidenum">
              <a:rPr lang="fr-FR"/>
              <a:pPr algn="ctr">
                <a:defRPr/>
              </a:pPr>
              <a:t>12</a:t>
            </a:fld>
            <a:endParaRPr lang="fr-FR"/>
          </a:p>
        </p:txBody>
      </p:sp>
      <p:sp>
        <p:nvSpPr>
          <p:cNvPr id="5" name="Rectangle 4"/>
          <p:cNvSpPr/>
          <p:nvPr/>
        </p:nvSpPr>
        <p:spPr>
          <a:xfrm>
            <a:off x="3071802" y="1214422"/>
            <a:ext cx="2313454" cy="646331"/>
          </a:xfrm>
          <a:prstGeom prst="rect">
            <a:avLst/>
          </a:prstGeom>
        </p:spPr>
        <p:txBody>
          <a:bodyPr wrap="none">
            <a:spAutoFit/>
          </a:bodyPr>
          <a:lstStyle/>
          <a:p>
            <a:r>
              <a:rPr lang="fr-BE" sz="3600" b="1" dirty="0"/>
              <a:t>Définition</a:t>
            </a:r>
            <a:endParaRPr lang="fr-FR"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71470" y="0"/>
            <a:ext cx="9144000" cy="642938"/>
          </a:xfrm>
        </p:spPr>
        <p:txBody>
          <a:bodyPr/>
          <a:lstStyle/>
          <a:p>
            <a:pPr eaLnBrk="1" hangingPunct="1"/>
            <a:r>
              <a:rPr lang="fr-BE" b="1" dirty="0"/>
              <a:t>Archivage « légal »?</a:t>
            </a:r>
          </a:p>
        </p:txBody>
      </p:sp>
      <p:sp>
        <p:nvSpPr>
          <p:cNvPr id="7" name="Rectangle 3"/>
          <p:cNvSpPr txBox="1">
            <a:spLocks noChangeArrowheads="1"/>
          </p:cNvSpPr>
          <p:nvPr/>
        </p:nvSpPr>
        <p:spPr bwMode="auto">
          <a:xfrm>
            <a:off x="214282" y="857232"/>
            <a:ext cx="8410575" cy="58579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fr-FR" sz="2000" b="0" i="0" u="none" strike="noStrike" kern="1200" cap="none" spc="0" normalizeH="0" baseline="0" noProof="0" dirty="0">
                <a:ln>
                  <a:noFill/>
                </a:ln>
                <a:solidFill>
                  <a:schemeClr val="tx1"/>
                </a:solidFill>
                <a:effectLst/>
                <a:uLnTx/>
                <a:uFillTx/>
                <a:latin typeface="+mn-lt"/>
                <a:ea typeface="+mn-ea"/>
                <a:cs typeface="+mn-cs"/>
              </a:rPr>
              <a:t>L’</a:t>
            </a:r>
            <a:r>
              <a:rPr kumimoji="0" lang="fr-FR" sz="2000" b="1" i="0" u="none" strike="noStrike" kern="1200" cap="none" spc="0" normalizeH="0" baseline="0" noProof="0" dirty="0">
                <a:ln>
                  <a:noFill/>
                </a:ln>
                <a:solidFill>
                  <a:schemeClr val="tx1"/>
                </a:solidFill>
                <a:effectLst/>
                <a:uLnTx/>
                <a:uFillTx/>
                <a:latin typeface="+mn-lt"/>
                <a:ea typeface="+mn-ea"/>
                <a:cs typeface="+mn-cs"/>
              </a:rPr>
              <a:t>Archivage</a:t>
            </a:r>
            <a:r>
              <a:rPr kumimoji="0" lang="fr-FR" sz="2000" b="0" i="0" u="none" strike="noStrike" kern="1200" cap="none" spc="0" normalizeH="0" baseline="0" noProof="0" dirty="0">
                <a:ln>
                  <a:noFill/>
                </a:ln>
                <a:solidFill>
                  <a:schemeClr val="tx1"/>
                </a:solidFill>
                <a:effectLst/>
                <a:uLnTx/>
                <a:uFillTx/>
                <a:latin typeface="+mn-lt"/>
                <a:ea typeface="+mn-ea"/>
                <a:cs typeface="+mn-cs"/>
              </a:rPr>
              <a:t> </a:t>
            </a:r>
            <a:r>
              <a:rPr kumimoji="0" lang="fr-FR" sz="2000" b="1" i="0" u="none" strike="noStrike" kern="1200" cap="none" spc="0" normalizeH="0" baseline="0" noProof="0" dirty="0">
                <a:ln>
                  <a:noFill/>
                </a:ln>
                <a:solidFill>
                  <a:schemeClr val="tx1"/>
                </a:solidFill>
                <a:effectLst/>
                <a:uLnTx/>
                <a:uFillTx/>
                <a:latin typeface="+mn-lt"/>
                <a:ea typeface="+mn-ea"/>
                <a:cs typeface="+mn-cs"/>
              </a:rPr>
              <a:t>Légal</a:t>
            </a:r>
            <a:r>
              <a:rPr kumimoji="0" lang="fr-FR" sz="2000" b="0" i="0" u="none" strike="noStrike" kern="1200" cap="none" spc="0" normalizeH="0" baseline="0" noProof="0" dirty="0">
                <a:ln>
                  <a:noFill/>
                </a:ln>
                <a:solidFill>
                  <a:schemeClr val="tx1"/>
                </a:solidFill>
                <a:effectLst/>
                <a:uLnTx/>
                <a:uFillTx/>
                <a:latin typeface="+mn-lt"/>
                <a:ea typeface="+mn-ea"/>
                <a:cs typeface="+mn-cs"/>
              </a:rPr>
              <a:t> n’existe pas</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fr-FR" b="0" i="0" u="none" strike="noStrike" kern="1200" cap="none" spc="0" normalizeH="0" baseline="0" noProof="0" dirty="0">
                <a:ln>
                  <a:noFill/>
                </a:ln>
                <a:solidFill>
                  <a:schemeClr val="tx1"/>
                </a:solidFill>
                <a:effectLst/>
                <a:uLnTx/>
                <a:uFillTx/>
                <a:latin typeface="+mn-lt"/>
                <a:ea typeface="+mn-ea"/>
                <a:cs typeface="+mn-cs"/>
                <a:sym typeface="Wingdings" pitchFamily="2" charset="2"/>
              </a:rPr>
              <a:t>Il n’y a aucun </a:t>
            </a:r>
            <a:r>
              <a:rPr kumimoji="0" lang="fr-FR" b="0" i="0" u="none" strike="noStrike" kern="1200" cap="none" spc="0" normalizeH="0" baseline="0" noProof="0" dirty="0">
                <a:ln>
                  <a:noFill/>
                </a:ln>
                <a:solidFill>
                  <a:schemeClr val="tx1"/>
                </a:solidFill>
                <a:effectLst/>
                <a:uLnTx/>
                <a:uFillTx/>
                <a:latin typeface="+mn-lt"/>
                <a:ea typeface="+mn-ea"/>
                <a:cs typeface="+mn-cs"/>
              </a:rPr>
              <a:t>cadre juridique qui définisse ce qu’est </a:t>
            </a:r>
            <a:r>
              <a:rPr kumimoji="0" lang="fr-FR" b="1" i="0" u="none" strike="noStrike" kern="1200" cap="none" spc="0" normalizeH="0" baseline="0" noProof="0" dirty="0">
                <a:ln>
                  <a:noFill/>
                </a:ln>
                <a:solidFill>
                  <a:schemeClr val="tx1"/>
                </a:solidFill>
                <a:effectLst/>
                <a:uLnTx/>
                <a:uFillTx/>
                <a:latin typeface="+mn-lt"/>
                <a:ea typeface="+mn-ea"/>
                <a:cs typeface="+mn-cs"/>
              </a:rPr>
              <a:t>« l’archivage électronique légal »</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fr-FR" sz="2000" b="0" i="0" u="none" strike="noStrike" kern="1200" cap="none" spc="0" normalizeH="0" baseline="0" noProof="0" dirty="0">
                <a:ln>
                  <a:noFill/>
                </a:ln>
                <a:solidFill>
                  <a:schemeClr val="tx1"/>
                </a:solidFill>
                <a:effectLst/>
                <a:uLnTx/>
                <a:uFillTx/>
                <a:latin typeface="+mn-lt"/>
                <a:ea typeface="+mn-ea"/>
                <a:cs typeface="+mn-cs"/>
              </a:rPr>
              <a:t>L’</a:t>
            </a:r>
            <a:r>
              <a:rPr kumimoji="0" lang="fr-FR" sz="2000" b="1" i="0" u="none" strike="noStrike" kern="1200" cap="none" spc="0" normalizeH="0" baseline="0" noProof="0" dirty="0">
                <a:ln>
                  <a:noFill/>
                </a:ln>
                <a:solidFill>
                  <a:schemeClr val="tx1"/>
                </a:solidFill>
                <a:effectLst/>
                <a:uLnTx/>
                <a:uFillTx/>
                <a:latin typeface="+mn-lt"/>
                <a:ea typeface="+mn-ea"/>
                <a:cs typeface="+mn-cs"/>
              </a:rPr>
              <a:t>Archivage Probant</a:t>
            </a:r>
            <a:r>
              <a:rPr kumimoji="0" lang="fr-FR" sz="2000" b="0" i="0" u="none" strike="noStrike" kern="1200" cap="none" spc="0" normalizeH="0" baseline="0" noProof="0" dirty="0">
                <a:ln>
                  <a:noFill/>
                </a:ln>
                <a:solidFill>
                  <a:schemeClr val="tx1"/>
                </a:solidFill>
                <a:effectLst/>
                <a:uLnTx/>
                <a:uFillTx/>
                <a:latin typeface="+mn-lt"/>
                <a:ea typeface="+mn-ea"/>
                <a:cs typeface="+mn-cs"/>
              </a:rPr>
              <a:t> n’existe pas, apriori</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fr-FR" b="0" i="0" u="none" strike="noStrike" kern="1200" cap="none" spc="0" normalizeH="0" baseline="0" noProof="0" dirty="0">
                <a:ln>
                  <a:noFill/>
                </a:ln>
                <a:solidFill>
                  <a:schemeClr val="tx1"/>
                </a:solidFill>
                <a:effectLst/>
                <a:uLnTx/>
                <a:uFillTx/>
                <a:latin typeface="+mn-lt"/>
                <a:ea typeface="+mn-ea"/>
                <a:cs typeface="+mn-cs"/>
              </a:rPr>
              <a:t>Seul le juge décide si un document est probant,</a:t>
            </a:r>
            <a:br>
              <a:rPr kumimoji="0" lang="fr-FR" b="0" i="0" u="none" strike="noStrike" kern="1200" cap="none" spc="0" normalizeH="0" baseline="0" noProof="0" dirty="0">
                <a:ln>
                  <a:noFill/>
                </a:ln>
                <a:solidFill>
                  <a:schemeClr val="tx1"/>
                </a:solidFill>
                <a:effectLst/>
                <a:uLnTx/>
                <a:uFillTx/>
                <a:latin typeface="+mn-lt"/>
                <a:ea typeface="+mn-ea"/>
                <a:cs typeface="+mn-cs"/>
              </a:rPr>
            </a:br>
            <a:r>
              <a:rPr kumimoji="0" lang="fr-FR" b="0" i="0" u="none" strike="noStrike" kern="1200" cap="none" spc="0" normalizeH="0" baseline="0" noProof="0" dirty="0">
                <a:ln>
                  <a:noFill/>
                </a:ln>
                <a:solidFill>
                  <a:schemeClr val="tx1"/>
                </a:solidFill>
                <a:effectLst/>
                <a:uLnTx/>
                <a:uFillTx/>
                <a:latin typeface="+mn-lt"/>
                <a:ea typeface="+mn-ea"/>
                <a:cs typeface="+mn-cs"/>
              </a:rPr>
              <a:t>c’est à dire est recevable en tant que preuve</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è"/>
              <a:tabLst/>
              <a:defRPr/>
            </a:pPr>
            <a:r>
              <a:rPr kumimoji="0" lang="fr-FR" sz="2000" b="0" i="0" u="none" strike="noStrike" kern="1200" cap="none" spc="0" normalizeH="0" baseline="0" noProof="0" dirty="0">
                <a:ln>
                  <a:noFill/>
                </a:ln>
                <a:solidFill>
                  <a:schemeClr val="tx1"/>
                </a:solidFill>
                <a:effectLst/>
                <a:uLnTx/>
                <a:uFillTx/>
                <a:latin typeface="+mn-lt"/>
                <a:ea typeface="+mn-ea"/>
                <a:cs typeface="+mn-cs"/>
              </a:rPr>
              <a:t>Il faut parler d’</a:t>
            </a:r>
            <a:r>
              <a:rPr kumimoji="0" lang="fr-FR" sz="2000" b="1" i="0" u="none" strike="noStrike" kern="1200" cap="none" spc="0" normalizeH="0" baseline="0" noProof="0" dirty="0">
                <a:ln>
                  <a:noFill/>
                </a:ln>
                <a:solidFill>
                  <a:schemeClr val="tx1"/>
                </a:solidFill>
                <a:effectLst/>
                <a:uLnTx/>
                <a:uFillTx/>
                <a:latin typeface="+mn-lt"/>
                <a:ea typeface="+mn-ea"/>
                <a:cs typeface="+mn-cs"/>
              </a:rPr>
              <a:t>Archivage à Valeur Probatoire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fr-FR" b="0" i="0" u="none" strike="noStrike" kern="1200" cap="none" spc="0" normalizeH="0" baseline="0" noProof="0" dirty="0">
                <a:ln>
                  <a:noFill/>
                </a:ln>
                <a:solidFill>
                  <a:schemeClr val="tx1"/>
                </a:solidFill>
                <a:effectLst/>
                <a:uLnTx/>
                <a:uFillTx/>
                <a:latin typeface="+mn-lt"/>
                <a:ea typeface="+mn-ea"/>
                <a:cs typeface="+mn-cs"/>
              </a:rPr>
              <a:t>C’est le processus complet d’archivage qui doit être pris en considération</a:t>
            </a:r>
            <a:br>
              <a:rPr kumimoji="0" lang="fr-FR" b="0" i="0" u="none" strike="noStrike" kern="1200" cap="none" spc="0" normalizeH="0" baseline="0" noProof="0" dirty="0">
                <a:ln>
                  <a:noFill/>
                </a:ln>
                <a:solidFill>
                  <a:schemeClr val="tx1"/>
                </a:solidFill>
                <a:effectLst/>
                <a:uLnTx/>
                <a:uFillTx/>
                <a:latin typeface="+mn-lt"/>
                <a:ea typeface="+mn-ea"/>
                <a:cs typeface="+mn-cs"/>
              </a:rPr>
            </a:br>
            <a:r>
              <a:rPr kumimoji="0" lang="fr-FR" b="0" i="0" u="none" strike="noStrike" kern="1200" cap="none" spc="0" normalizeH="0" baseline="0" noProof="0" dirty="0">
                <a:ln>
                  <a:noFill/>
                </a:ln>
                <a:solidFill>
                  <a:schemeClr val="tx1"/>
                </a:solidFill>
                <a:effectLst/>
                <a:uLnTx/>
                <a:uFillTx/>
                <a:latin typeface="+mn-lt"/>
                <a:ea typeface="+mn-ea"/>
                <a:cs typeface="+mn-cs"/>
              </a:rPr>
              <a:t>et pas uniquement le système final de conservation</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fr-FR" sz="2000" b="0" i="0" u="none" strike="noStrike" kern="1200" cap="none" spc="0" normalizeH="0" baseline="0" noProof="0" dirty="0">
                <a:ln>
                  <a:noFill/>
                </a:ln>
                <a:solidFill>
                  <a:schemeClr val="tx1"/>
                </a:solidFill>
                <a:effectLst/>
                <a:uLnTx/>
                <a:uFillTx/>
                <a:latin typeface="+mn-lt"/>
                <a:ea typeface="+mn-ea"/>
                <a:cs typeface="+mn-cs"/>
              </a:rPr>
              <a:t>Lorsque le juge accepte un document il utilise :</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fr-FR" b="0" i="0" u="none" strike="noStrike" kern="1200" cap="none" spc="0" normalizeH="0" baseline="0" noProof="0" dirty="0">
                <a:ln>
                  <a:noFill/>
                </a:ln>
                <a:solidFill>
                  <a:schemeClr val="tx1"/>
                </a:solidFill>
                <a:effectLst/>
                <a:uLnTx/>
                <a:uFillTx/>
                <a:latin typeface="+mn-lt"/>
                <a:ea typeface="+mn-ea"/>
                <a:cs typeface="+mn-cs"/>
              </a:rPr>
              <a:t>Les conditions légales prescrites dans les textes </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fr-FR" b="0" i="0" u="none" strike="noStrike" kern="1200" cap="none" spc="0" normalizeH="0" baseline="0" noProof="0" dirty="0">
                <a:ln>
                  <a:noFill/>
                </a:ln>
                <a:solidFill>
                  <a:schemeClr val="tx1"/>
                </a:solidFill>
                <a:effectLst/>
                <a:uLnTx/>
                <a:uFillTx/>
                <a:latin typeface="+mn-lt"/>
                <a:ea typeface="+mn-ea"/>
                <a:cs typeface="+mn-cs"/>
              </a:rPr>
              <a:t>Les normes techniques en vigueur </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fr-FR" b="0" i="0" u="none" strike="noStrike" kern="1200" cap="none" spc="0" normalizeH="0" baseline="0" noProof="0" dirty="0">
                <a:ln>
                  <a:noFill/>
                </a:ln>
                <a:solidFill>
                  <a:schemeClr val="tx1"/>
                </a:solidFill>
                <a:effectLst/>
                <a:uLnTx/>
                <a:uFillTx/>
                <a:latin typeface="+mn-lt"/>
                <a:ea typeface="+mn-ea"/>
                <a:cs typeface="+mn-cs"/>
              </a:rPr>
              <a:t>Les systèmes de certification, de référencement ou de labellisation existant </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fr-FR" b="0" i="0" u="none" strike="noStrike" kern="1200" cap="none" spc="0" normalizeH="0" baseline="0" noProof="0" dirty="0">
                <a:ln>
                  <a:noFill/>
                </a:ln>
                <a:solidFill>
                  <a:schemeClr val="tx1"/>
                </a:solidFill>
                <a:effectLst/>
                <a:uLnTx/>
                <a:uFillTx/>
                <a:latin typeface="+mn-lt"/>
                <a:ea typeface="+mn-ea"/>
                <a:cs typeface="+mn-cs"/>
              </a:rPr>
              <a:t>Les experts informatiques</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è"/>
              <a:tabLst/>
              <a:defRPr/>
            </a:pPr>
            <a:r>
              <a:rPr kumimoji="0" lang="fr-FR" sz="2000" b="0" i="0" u="none" strike="noStrike" kern="1200" cap="none" spc="0" normalizeH="0" baseline="0" noProof="0" dirty="0">
                <a:ln>
                  <a:noFill/>
                </a:ln>
                <a:solidFill>
                  <a:schemeClr val="tx1"/>
                </a:solidFill>
                <a:effectLst/>
                <a:uLnTx/>
                <a:uFillTx/>
                <a:latin typeface="+mn-lt"/>
                <a:ea typeface="+mn-ea"/>
                <a:cs typeface="+mn-cs"/>
              </a:rPr>
              <a:t>Les </a:t>
            </a:r>
            <a:r>
              <a:rPr kumimoji="0" lang="fr-FR" sz="2000" b="1" i="0" u="none" strike="noStrike" kern="1200" cap="none" spc="0" normalizeH="0" baseline="0" noProof="0" dirty="0">
                <a:ln>
                  <a:noFill/>
                </a:ln>
                <a:solidFill>
                  <a:schemeClr val="tx1"/>
                </a:solidFill>
                <a:effectLst/>
                <a:uLnTx/>
                <a:uFillTx/>
                <a:latin typeface="+mn-lt"/>
                <a:ea typeface="+mn-ea"/>
                <a:cs typeface="+mn-cs"/>
              </a:rPr>
              <a:t>normes</a:t>
            </a:r>
            <a:r>
              <a:rPr kumimoji="0" lang="fr-FR" sz="2000" b="0" i="0" u="none" strike="noStrike" kern="1200" cap="none" spc="0" normalizeH="0" baseline="0" noProof="0" dirty="0">
                <a:ln>
                  <a:noFill/>
                </a:ln>
                <a:solidFill>
                  <a:schemeClr val="tx1"/>
                </a:solidFill>
                <a:effectLst/>
                <a:uLnTx/>
                <a:uFillTx/>
                <a:latin typeface="+mn-lt"/>
                <a:ea typeface="+mn-ea"/>
                <a:cs typeface="+mn-cs"/>
              </a:rPr>
              <a:t> sont utilisées par le juge,</a:t>
            </a:r>
            <a:br>
              <a:rPr kumimoji="0" lang="fr-FR" sz="2000" b="0" i="0" u="none" strike="noStrike" kern="1200" cap="none" spc="0" normalizeH="0" baseline="0" noProof="0" dirty="0">
                <a:ln>
                  <a:noFill/>
                </a:ln>
                <a:solidFill>
                  <a:schemeClr val="tx1"/>
                </a:solidFill>
                <a:effectLst/>
                <a:uLnTx/>
                <a:uFillTx/>
                <a:latin typeface="+mn-lt"/>
                <a:ea typeface="+mn-ea"/>
                <a:cs typeface="+mn-cs"/>
              </a:rPr>
            </a:br>
            <a:r>
              <a:rPr kumimoji="0" lang="fr-FR" sz="2000" b="0" i="0" u="none" strike="noStrike" kern="1200" cap="none" spc="0" normalizeH="0" baseline="0" noProof="0" dirty="0">
                <a:ln>
                  <a:noFill/>
                </a:ln>
                <a:solidFill>
                  <a:schemeClr val="tx1"/>
                </a:solidFill>
                <a:effectLst/>
                <a:uLnTx/>
                <a:uFillTx/>
                <a:latin typeface="+mn-lt"/>
                <a:ea typeface="+mn-ea"/>
                <a:cs typeface="+mn-cs"/>
              </a:rPr>
              <a:t> mais elles ne font pas la </a:t>
            </a:r>
            <a:r>
              <a:rPr kumimoji="0" lang="fr-FR" sz="2000" b="1" i="0" u="none" strike="noStrike" kern="1200" cap="none" spc="0" normalizeH="0" baseline="0" noProof="0" dirty="0">
                <a:ln>
                  <a:noFill/>
                </a:ln>
                <a:solidFill>
                  <a:schemeClr val="tx1"/>
                </a:solidFill>
                <a:effectLst/>
                <a:uLnTx/>
                <a:uFillTx/>
                <a:latin typeface="+mn-lt"/>
                <a:ea typeface="+mn-ea"/>
                <a:cs typeface="+mn-cs"/>
              </a:rPr>
              <a:t>valeur légale</a:t>
            </a:r>
            <a:r>
              <a:rPr kumimoji="0" lang="fr-FR" sz="2000" b="0" i="0" u="none" strike="noStrike" kern="1200" cap="none" spc="0" normalizeH="0" baseline="0" noProof="0" dirty="0">
                <a:ln>
                  <a:noFill/>
                </a:ln>
                <a:solidFill>
                  <a:schemeClr val="tx1"/>
                </a:solidFill>
                <a:effectLst/>
                <a:uLnTx/>
                <a:uFillTx/>
                <a:latin typeface="+mn-lt"/>
                <a:ea typeface="+mn-ea"/>
                <a:cs typeface="+mn-cs"/>
              </a:rPr>
              <a:t> d’une pièce</a:t>
            </a:r>
          </a:p>
        </p:txBody>
      </p:sp>
      <p:pic>
        <p:nvPicPr>
          <p:cNvPr id="8" name="Picture 24" descr="gavel.png"/>
          <p:cNvPicPr>
            <a:picLocks noChangeAspect="1"/>
          </p:cNvPicPr>
          <p:nvPr/>
        </p:nvPicPr>
        <p:blipFill>
          <a:blip r:embed="rId3"/>
          <a:srcRect/>
          <a:stretch>
            <a:fillRect/>
          </a:stretch>
        </p:blipFill>
        <p:spPr bwMode="auto">
          <a:xfrm>
            <a:off x="7380288" y="1857364"/>
            <a:ext cx="1512887" cy="121126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9144000" cy="571500"/>
          </a:xfrm>
        </p:spPr>
        <p:txBody>
          <a:bodyPr rtlCol="0">
            <a:normAutofit fontScale="90000"/>
          </a:bodyPr>
          <a:lstStyle/>
          <a:p>
            <a:pPr eaLnBrk="1" fontAlgn="auto" hangingPunct="1">
              <a:spcAft>
                <a:spcPts val="0"/>
              </a:spcAft>
              <a:defRPr/>
            </a:pPr>
            <a:r>
              <a:rPr lang="fr-BE" b="1" dirty="0"/>
              <a:t>Système d’archivage : principes</a:t>
            </a:r>
            <a:endParaRPr lang="fr-FR" b="1" dirty="0"/>
          </a:p>
        </p:txBody>
      </p:sp>
      <p:sp>
        <p:nvSpPr>
          <p:cNvPr id="83971" name="Rectangle 3"/>
          <p:cNvSpPr>
            <a:spLocks noGrp="1" noChangeArrowheads="1"/>
          </p:cNvSpPr>
          <p:nvPr>
            <p:ph type="body" idx="1"/>
          </p:nvPr>
        </p:nvSpPr>
        <p:spPr>
          <a:xfrm>
            <a:off x="214282" y="857232"/>
            <a:ext cx="8501122" cy="5000625"/>
          </a:xfrm>
        </p:spPr>
        <p:txBody>
          <a:bodyPr rtlCol="0">
            <a:noAutofit/>
          </a:bodyPr>
          <a:lstStyle/>
          <a:p>
            <a:pPr eaLnBrk="1" fontAlgn="auto" hangingPunct="1">
              <a:lnSpc>
                <a:spcPct val="80000"/>
              </a:lnSpc>
              <a:spcAft>
                <a:spcPts val="0"/>
              </a:spcAft>
              <a:buFont typeface="Wingdings" pitchFamily="2" charset="2"/>
              <a:buChar char="v"/>
              <a:defRPr/>
            </a:pPr>
            <a:r>
              <a:rPr lang="fr-BE" sz="2200" dirty="0"/>
              <a:t>Interdit la modification d’un document</a:t>
            </a:r>
          </a:p>
          <a:p>
            <a:pPr eaLnBrk="1" fontAlgn="auto" hangingPunct="1">
              <a:lnSpc>
                <a:spcPct val="80000"/>
              </a:lnSpc>
              <a:spcAft>
                <a:spcPts val="0"/>
              </a:spcAft>
              <a:buFont typeface="Wingdings" pitchFamily="2" charset="2"/>
              <a:buChar char="v"/>
              <a:defRPr/>
            </a:pPr>
            <a:r>
              <a:rPr lang="fr-BE" sz="2200" dirty="0"/>
              <a:t>Interdit la destruction d’un document en dehors d’un contrôle strict</a:t>
            </a:r>
          </a:p>
          <a:p>
            <a:pPr eaLnBrk="1" fontAlgn="auto" hangingPunct="1">
              <a:lnSpc>
                <a:spcPct val="80000"/>
              </a:lnSpc>
              <a:spcAft>
                <a:spcPts val="0"/>
              </a:spcAft>
              <a:buFont typeface="Wingdings" pitchFamily="2" charset="2"/>
              <a:buChar char="v"/>
              <a:defRPr/>
            </a:pPr>
            <a:r>
              <a:rPr lang="fr-BE" sz="2200" dirty="0"/>
              <a:t>Contrôle rigoureux des durées de conservation</a:t>
            </a:r>
          </a:p>
          <a:p>
            <a:pPr eaLnBrk="1" fontAlgn="auto" hangingPunct="1">
              <a:lnSpc>
                <a:spcPct val="80000"/>
              </a:lnSpc>
              <a:spcAft>
                <a:spcPts val="0"/>
              </a:spcAft>
              <a:buFont typeface="Wingdings" pitchFamily="2" charset="2"/>
              <a:buChar char="v"/>
              <a:defRPr/>
            </a:pPr>
            <a:r>
              <a:rPr lang="fr-BE" sz="2200" dirty="0"/>
              <a:t>Structure rigoureuse de classement (plan de classement), gérée et contrôlée par un administrateur</a:t>
            </a:r>
          </a:p>
          <a:p>
            <a:pPr eaLnBrk="1" fontAlgn="auto" hangingPunct="1">
              <a:lnSpc>
                <a:spcPct val="80000"/>
              </a:lnSpc>
              <a:spcAft>
                <a:spcPts val="0"/>
              </a:spcAft>
              <a:buFont typeface="Wingdings" pitchFamily="2" charset="2"/>
              <a:buChar char="v"/>
              <a:defRPr/>
            </a:pPr>
            <a:r>
              <a:rPr lang="fr-BE" sz="2200" b="1" dirty="0"/>
              <a:t>Les 10 Caractéristiques d’un système d’archivage fiable :</a:t>
            </a:r>
          </a:p>
          <a:p>
            <a:pPr marL="914400" lvl="1" indent="-457200" eaLnBrk="1" fontAlgn="auto" hangingPunct="1">
              <a:lnSpc>
                <a:spcPct val="80000"/>
              </a:lnSpc>
              <a:spcAft>
                <a:spcPts val="0"/>
              </a:spcAft>
              <a:buFont typeface="+mj-lt"/>
              <a:buAutoNum type="arabicPeriod"/>
              <a:defRPr/>
            </a:pPr>
            <a:r>
              <a:rPr lang="fr-BE" sz="2200" dirty="0">
                <a:ea typeface="ＭＳ Ｐゴシック" pitchFamily="34" charset="-128"/>
              </a:rPr>
              <a:t>Fiabilité de l’Intégration</a:t>
            </a:r>
          </a:p>
          <a:p>
            <a:pPr marL="914400" lvl="1" indent="-457200" eaLnBrk="1" fontAlgn="auto" hangingPunct="1">
              <a:lnSpc>
                <a:spcPct val="80000"/>
              </a:lnSpc>
              <a:spcAft>
                <a:spcPts val="0"/>
              </a:spcAft>
              <a:buFont typeface="+mj-lt"/>
              <a:buAutoNum type="arabicPeriod"/>
              <a:defRPr/>
            </a:pPr>
            <a:r>
              <a:rPr lang="fr-BE" sz="2200" dirty="0">
                <a:ea typeface="ＭＳ Ｐゴシック" pitchFamily="34" charset="-128"/>
              </a:rPr>
              <a:t>Authenticité de l’Origine</a:t>
            </a:r>
          </a:p>
          <a:p>
            <a:pPr marL="914400" lvl="1" indent="-457200" eaLnBrk="1" fontAlgn="auto" hangingPunct="1">
              <a:lnSpc>
                <a:spcPct val="80000"/>
              </a:lnSpc>
              <a:spcAft>
                <a:spcPts val="0"/>
              </a:spcAft>
              <a:buFont typeface="+mj-lt"/>
              <a:buAutoNum type="arabicPeriod"/>
              <a:defRPr/>
            </a:pPr>
            <a:r>
              <a:rPr lang="fr-BE" sz="2200" dirty="0">
                <a:ea typeface="ＭＳ Ｐゴシック" pitchFamily="34" charset="-128"/>
              </a:rPr>
              <a:t>Intégrité</a:t>
            </a:r>
          </a:p>
          <a:p>
            <a:pPr marL="914400" lvl="1" indent="-457200" eaLnBrk="1" fontAlgn="auto" hangingPunct="1">
              <a:lnSpc>
                <a:spcPct val="80000"/>
              </a:lnSpc>
              <a:spcAft>
                <a:spcPts val="0"/>
              </a:spcAft>
              <a:buFont typeface="+mj-lt"/>
              <a:buAutoNum type="arabicPeriod"/>
              <a:defRPr/>
            </a:pPr>
            <a:r>
              <a:rPr lang="fr-BE" sz="2200" dirty="0">
                <a:ea typeface="ＭＳ Ｐゴシック" pitchFamily="34" charset="-128"/>
              </a:rPr>
              <a:t>Procédure de redondance </a:t>
            </a:r>
          </a:p>
          <a:p>
            <a:pPr marL="914400" lvl="1" indent="-457200" eaLnBrk="1" fontAlgn="auto" hangingPunct="1">
              <a:lnSpc>
                <a:spcPct val="80000"/>
              </a:lnSpc>
              <a:spcAft>
                <a:spcPts val="0"/>
              </a:spcAft>
              <a:buFont typeface="+mj-lt"/>
              <a:buAutoNum type="arabicPeriod"/>
              <a:defRPr/>
            </a:pPr>
            <a:r>
              <a:rPr lang="fr-BE" sz="2200" dirty="0">
                <a:ea typeface="ＭＳ Ｐゴシック" pitchFamily="34" charset="-128"/>
              </a:rPr>
              <a:t>Pérennisation des documents numériques</a:t>
            </a:r>
          </a:p>
          <a:p>
            <a:pPr marL="914400" lvl="1" indent="-457200" eaLnBrk="1" fontAlgn="auto" hangingPunct="1">
              <a:lnSpc>
                <a:spcPct val="80000"/>
              </a:lnSpc>
              <a:spcAft>
                <a:spcPts val="0"/>
              </a:spcAft>
              <a:buFont typeface="+mj-lt"/>
              <a:buAutoNum type="arabicPeriod"/>
              <a:defRPr/>
            </a:pPr>
            <a:r>
              <a:rPr lang="fr-BE" sz="2200" dirty="0">
                <a:ea typeface="ＭＳ Ｐゴシック" pitchFamily="34" charset="-128"/>
              </a:rPr>
              <a:t>Accessibilité</a:t>
            </a:r>
          </a:p>
          <a:p>
            <a:pPr marL="914400" lvl="1" indent="-457200" eaLnBrk="1" fontAlgn="auto" hangingPunct="1">
              <a:lnSpc>
                <a:spcPct val="80000"/>
              </a:lnSpc>
              <a:spcAft>
                <a:spcPts val="0"/>
              </a:spcAft>
              <a:buFont typeface="+mj-lt"/>
              <a:buAutoNum type="arabicPeriod"/>
              <a:defRPr/>
            </a:pPr>
            <a:r>
              <a:rPr lang="fr-BE" sz="2200" dirty="0">
                <a:ea typeface="ＭＳ Ｐゴシック" pitchFamily="34" charset="-128"/>
              </a:rPr>
              <a:t>Restitution</a:t>
            </a:r>
          </a:p>
          <a:p>
            <a:pPr marL="914400" lvl="1" indent="-457200" eaLnBrk="1" fontAlgn="auto" hangingPunct="1">
              <a:lnSpc>
                <a:spcPct val="80000"/>
              </a:lnSpc>
              <a:spcAft>
                <a:spcPts val="0"/>
              </a:spcAft>
              <a:buFont typeface="+mj-lt"/>
              <a:buAutoNum type="arabicPeriod"/>
              <a:defRPr/>
            </a:pPr>
            <a:r>
              <a:rPr lang="fr-BE" sz="2200" dirty="0">
                <a:ea typeface="ＭＳ Ｐゴシック" pitchFamily="34" charset="-128"/>
              </a:rPr>
              <a:t>Destruction</a:t>
            </a:r>
          </a:p>
          <a:p>
            <a:pPr marL="914400" lvl="1" indent="-457200" eaLnBrk="1" fontAlgn="auto" hangingPunct="1">
              <a:lnSpc>
                <a:spcPct val="80000"/>
              </a:lnSpc>
              <a:spcAft>
                <a:spcPts val="0"/>
              </a:spcAft>
              <a:buFont typeface="+mj-lt"/>
              <a:buAutoNum type="arabicPeriod"/>
              <a:defRPr/>
            </a:pPr>
            <a:r>
              <a:rPr lang="fr-BE" sz="2200" dirty="0">
                <a:ea typeface="ＭＳ Ｐゴシック" pitchFamily="34" charset="-128"/>
              </a:rPr>
              <a:t>Traçabilité</a:t>
            </a:r>
          </a:p>
          <a:p>
            <a:pPr marL="914400" lvl="1" indent="-457200" eaLnBrk="1" fontAlgn="auto" hangingPunct="1">
              <a:lnSpc>
                <a:spcPct val="80000"/>
              </a:lnSpc>
              <a:spcAft>
                <a:spcPts val="0"/>
              </a:spcAft>
              <a:buFont typeface="+mj-lt"/>
              <a:buAutoNum type="arabicPeriod"/>
              <a:defRPr/>
            </a:pPr>
            <a:r>
              <a:rPr lang="fr-BE" sz="2200" dirty="0"/>
              <a:t>Et donc </a:t>
            </a:r>
            <a:r>
              <a:rPr lang="fr-BE" sz="2200" b="1" dirty="0"/>
              <a:t>AUDIT</a:t>
            </a:r>
            <a:r>
              <a:rPr lang="fr-BE" sz="2200" dirty="0"/>
              <a:t>…</a:t>
            </a:r>
          </a:p>
          <a:p>
            <a:pPr eaLnBrk="1" fontAlgn="auto" hangingPunct="1">
              <a:lnSpc>
                <a:spcPct val="80000"/>
              </a:lnSpc>
              <a:spcAft>
                <a:spcPts val="0"/>
              </a:spcAft>
              <a:buFont typeface="Wingdings" pitchFamily="2" charset="2"/>
              <a:buNone/>
              <a:defRPr/>
            </a:pPr>
            <a:endParaRPr lang="fr-FR" sz="2200" dirty="0"/>
          </a:p>
        </p:txBody>
      </p:sp>
      <p:sp>
        <p:nvSpPr>
          <p:cNvPr id="22533" name="Rectangle 4"/>
          <p:cNvSpPr>
            <a:spLocks noChangeArrowheads="1"/>
          </p:cNvSpPr>
          <p:nvPr/>
        </p:nvSpPr>
        <p:spPr bwMode="auto">
          <a:xfrm>
            <a:off x="3428992" y="4500570"/>
            <a:ext cx="5286412" cy="2123658"/>
          </a:xfrm>
          <a:prstGeom prst="rect">
            <a:avLst/>
          </a:prstGeom>
          <a:solidFill>
            <a:schemeClr val="accent6">
              <a:lumMod val="20000"/>
              <a:lumOff val="80000"/>
            </a:schemeClr>
          </a:solidFill>
          <a:ln w="9525">
            <a:noFill/>
            <a:miter lim="800000"/>
            <a:headEnd/>
            <a:tailEnd/>
          </a:ln>
        </p:spPr>
        <p:txBody>
          <a:bodyPr wrap="square">
            <a:spAutoFit/>
          </a:bodyPr>
          <a:lstStyle/>
          <a:p>
            <a:pPr algn="just"/>
            <a:r>
              <a:rPr lang="fr-FR" sz="2200" b="1" i="1" dirty="0">
                <a:solidFill>
                  <a:srgbClr val="FF0000"/>
                </a:solidFill>
                <a:latin typeface="Calibri" pitchFamily="34" charset="0"/>
              </a:rPr>
              <a:t>Il ne faut pas confondre archivage et sauvegarde. </a:t>
            </a:r>
            <a:r>
              <a:rPr lang="fr-FR" sz="2200" i="1" dirty="0">
                <a:latin typeface="Calibri" pitchFamily="34" charset="0"/>
              </a:rPr>
              <a:t>L'archivage met en œuvre des outils très fiables de conservation des données permettant leur restitution fidèle, même après une période de plusieurs dizaines d’années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additive="base">
                                        <p:cTn id="7" dur="500" fill="hold"/>
                                        <p:tgtEl>
                                          <p:spTgt spid="22533"/>
                                        </p:tgtEl>
                                        <p:attrNameLst>
                                          <p:attrName>ppt_x</p:attrName>
                                        </p:attrNameLst>
                                      </p:cBhvr>
                                      <p:tavLst>
                                        <p:tav tm="0">
                                          <p:val>
                                            <p:strVal val="#ppt_x"/>
                                          </p:val>
                                        </p:tav>
                                        <p:tav tm="100000">
                                          <p:val>
                                            <p:strVal val="#ppt_x"/>
                                          </p:val>
                                        </p:tav>
                                      </p:tavLst>
                                    </p:anim>
                                    <p:anim calcmode="lin" valueType="num">
                                      <p:cBhvr additive="base">
                                        <p:cTn id="8" dur="500" fill="hold"/>
                                        <p:tgtEl>
                                          <p:spTgt spid="225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428625" y="-71462"/>
            <a:ext cx="8229600" cy="714358"/>
          </a:xfrm>
        </p:spPr>
        <p:txBody>
          <a:bodyPr/>
          <a:lstStyle/>
          <a:p>
            <a:pPr eaLnBrk="1" hangingPunct="1"/>
            <a:r>
              <a:rPr lang="fr-FR" b="1" dirty="0"/>
              <a:t>Une parenthèse: le PDF/A</a:t>
            </a:r>
          </a:p>
        </p:txBody>
      </p:sp>
      <p:sp>
        <p:nvSpPr>
          <p:cNvPr id="147459" name="Espace réservé du contenu 2"/>
          <p:cNvSpPr>
            <a:spLocks noGrp="1"/>
          </p:cNvSpPr>
          <p:nvPr>
            <p:ph idx="1"/>
          </p:nvPr>
        </p:nvSpPr>
        <p:spPr>
          <a:xfrm>
            <a:off x="342928" y="1785926"/>
            <a:ext cx="8229600" cy="4714908"/>
          </a:xfrm>
        </p:spPr>
        <p:txBody>
          <a:bodyPr rtlCol="0">
            <a:noAutofit/>
          </a:bodyPr>
          <a:lstStyle/>
          <a:p>
            <a:pPr eaLnBrk="1" fontAlgn="auto" hangingPunct="1">
              <a:spcAft>
                <a:spcPts val="0"/>
              </a:spcAft>
              <a:defRPr/>
            </a:pPr>
            <a:r>
              <a:rPr lang="fr-FR" sz="2000"/>
              <a:t>Basée sur PDF 1.4</a:t>
            </a:r>
          </a:p>
          <a:p>
            <a:pPr eaLnBrk="1" fontAlgn="auto" hangingPunct="1">
              <a:spcAft>
                <a:spcPts val="0"/>
              </a:spcAft>
              <a:defRPr/>
            </a:pPr>
            <a:r>
              <a:rPr lang="fr-FR" sz="2000"/>
              <a:t>PDF/A: norme ISO (ISO 19005-X)</a:t>
            </a:r>
          </a:p>
          <a:p>
            <a:pPr eaLnBrk="1" fontAlgn="auto" hangingPunct="1">
              <a:spcAft>
                <a:spcPts val="0"/>
              </a:spcAft>
              <a:defRPr/>
            </a:pPr>
            <a:r>
              <a:rPr lang="fr-FR" sz="2000"/>
              <a:t>Sous-ensemble du format PDF à des fins d’archivage à long terme</a:t>
            </a:r>
          </a:p>
          <a:p>
            <a:pPr eaLnBrk="1" fontAlgn="auto" hangingPunct="1">
              <a:spcAft>
                <a:spcPts val="0"/>
              </a:spcAft>
              <a:defRPr/>
            </a:pPr>
            <a:r>
              <a:rPr lang="fr-FR" sz="2000"/>
              <a:t>Incorporation des polices de caractère</a:t>
            </a:r>
          </a:p>
          <a:p>
            <a:pPr eaLnBrk="1" fontAlgn="auto" hangingPunct="1">
              <a:spcAft>
                <a:spcPts val="0"/>
              </a:spcAft>
              <a:defRPr/>
            </a:pPr>
            <a:r>
              <a:rPr lang="fr-FR" sz="2000"/>
              <a:t>Pérennité    fonctionnalités PDF exclues</a:t>
            </a:r>
          </a:p>
          <a:p>
            <a:pPr eaLnBrk="1" fontAlgn="auto" hangingPunct="1">
              <a:spcAft>
                <a:spcPts val="0"/>
              </a:spcAft>
              <a:defRPr/>
            </a:pPr>
            <a:r>
              <a:rPr lang="fr-FR" sz="2000"/>
              <a:t>Recherches avancées possibles</a:t>
            </a:r>
          </a:p>
          <a:p>
            <a:pPr eaLnBrk="1" fontAlgn="auto" hangingPunct="1">
              <a:spcAft>
                <a:spcPts val="0"/>
              </a:spcAft>
              <a:defRPr/>
            </a:pPr>
            <a:r>
              <a:rPr lang="fr-FR" sz="2000"/>
              <a:t>Métadonnées au format XMP (auteur, date création, mot-clés, etc)</a:t>
            </a:r>
          </a:p>
          <a:p>
            <a:pPr eaLnBrk="1" fontAlgn="auto" hangingPunct="1">
              <a:spcAft>
                <a:spcPts val="0"/>
              </a:spcAft>
              <a:defRPr/>
            </a:pPr>
            <a:r>
              <a:rPr lang="fr-FR" sz="2000"/>
              <a:t>PDF/A-2 : ISO 19005-2:2011spécifie l’utilisation du PDF 1.7 i tel que formalisé dans l’ISO 32000-1, publié le 20 juin 2011 sous le nom  “Document management – Electronic document file format for long-term preservation – Part 2: Use of ISO 32000-1 (PDF/A-2)”.Très récent et pas encore largement utilisé</a:t>
            </a:r>
          </a:p>
          <a:p>
            <a:pPr eaLnBrk="1" fontAlgn="auto" hangingPunct="1">
              <a:spcAft>
                <a:spcPts val="0"/>
              </a:spcAft>
              <a:defRPr/>
            </a:pPr>
            <a:r>
              <a:rPr lang="fr-FR" sz="2000">
                <a:sym typeface="Wingdings" pitchFamily="2" charset="2"/>
              </a:rPr>
              <a:t>Existe aussi PDF/X, PDF/E, PDF/UA, PDF/H</a:t>
            </a:r>
            <a:endParaRPr lang="fr-FR" sz="2000"/>
          </a:p>
        </p:txBody>
      </p:sp>
      <p:sp>
        <p:nvSpPr>
          <p:cNvPr id="5" name="Rectangle 4"/>
          <p:cNvSpPr/>
          <p:nvPr/>
        </p:nvSpPr>
        <p:spPr>
          <a:xfrm>
            <a:off x="428596" y="714356"/>
            <a:ext cx="7786742" cy="1015663"/>
          </a:xfrm>
          <a:prstGeom prst="rect">
            <a:avLst/>
          </a:prstGeom>
          <a:solidFill>
            <a:schemeClr val="accent6">
              <a:lumMod val="20000"/>
              <a:lumOff val="80000"/>
            </a:schemeClr>
          </a:solidFill>
        </p:spPr>
        <p:txBody>
          <a:bodyPr wrap="square">
            <a:spAutoFit/>
          </a:bodyPr>
          <a:lstStyle/>
          <a:p>
            <a:pPr algn="just"/>
            <a:r>
              <a:rPr lang="fr-FR" sz="2000" dirty="0">
                <a:latin typeface="+mn-lt"/>
              </a:rPr>
              <a:t>Depuis 2006, un format de fichier s'impose progressivement dans le domaine de l'archivage à long terme des documents numériques : </a:t>
            </a:r>
            <a:br>
              <a:rPr lang="fr-FR" sz="2000" dirty="0">
                <a:latin typeface="+mn-lt"/>
              </a:rPr>
            </a:br>
            <a:r>
              <a:rPr lang="fr-FR" sz="2000" dirty="0">
                <a:latin typeface="+mn-lt"/>
              </a:rPr>
              <a:t>C'est le format </a:t>
            </a:r>
            <a:r>
              <a:rPr lang="fr-FR" sz="2000" b="1" dirty="0">
                <a:latin typeface="+mn-lt"/>
              </a:rPr>
              <a:t>PDF/A.</a:t>
            </a:r>
            <a:endParaRPr lang="fr-FR" sz="2000" dirty="0">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4"/>
            <a:ext cx="8229600" cy="571484"/>
          </a:xfrm>
        </p:spPr>
        <p:txBody>
          <a:bodyPr/>
          <a:lstStyle/>
          <a:p>
            <a:r>
              <a:rPr lang="fr-FR" b="1" dirty="0"/>
              <a:t>Et le stockage?</a:t>
            </a:r>
          </a:p>
        </p:txBody>
      </p:sp>
      <p:sp>
        <p:nvSpPr>
          <p:cNvPr id="3" name="Espace réservé du contenu 2"/>
          <p:cNvSpPr>
            <a:spLocks noGrp="1"/>
          </p:cNvSpPr>
          <p:nvPr>
            <p:ph idx="1"/>
          </p:nvPr>
        </p:nvSpPr>
        <p:spPr>
          <a:xfrm>
            <a:off x="285720" y="928670"/>
            <a:ext cx="8501122" cy="5214974"/>
          </a:xfrm>
        </p:spPr>
        <p:txBody>
          <a:bodyPr/>
          <a:lstStyle/>
          <a:p>
            <a:pPr marL="0" indent="0">
              <a:buNone/>
            </a:pPr>
            <a:r>
              <a:rPr lang="fr-FR" sz="2200" b="1" u="sng" dirty="0"/>
              <a:t>Trois niveaux </a:t>
            </a:r>
            <a:r>
              <a:rPr lang="fr-FR" sz="2200" dirty="0"/>
              <a:t>de service dans le domaine du stockage et de l’archivage : </a:t>
            </a:r>
          </a:p>
          <a:p>
            <a:pPr algn="just">
              <a:spcBef>
                <a:spcPts val="600"/>
              </a:spcBef>
              <a:spcAft>
                <a:spcPts val="600"/>
              </a:spcAft>
              <a:buFont typeface="Wingdings" pitchFamily="2" charset="2"/>
              <a:buChar char=""/>
            </a:pPr>
            <a:r>
              <a:rPr lang="fr-FR" sz="2200" b="1" dirty="0"/>
              <a:t>Espace de stockage simple</a:t>
            </a:r>
            <a:r>
              <a:rPr lang="fr-FR" sz="2200" dirty="0"/>
              <a:t>  : système de sauvegarde de données, sans garantie ni responsabilité particulière sur la restitution et l’intégrité des données</a:t>
            </a:r>
          </a:p>
          <a:p>
            <a:pPr algn="just">
              <a:spcBef>
                <a:spcPts val="600"/>
              </a:spcBef>
              <a:spcAft>
                <a:spcPts val="600"/>
              </a:spcAft>
              <a:buFont typeface="Wingdings" pitchFamily="2" charset="2"/>
              <a:buChar char=""/>
            </a:pPr>
            <a:r>
              <a:rPr lang="fr-FR" sz="2200" b="1" dirty="0"/>
              <a:t>Espace d’archivage sécurisé</a:t>
            </a:r>
            <a:r>
              <a:rPr lang="fr-FR" sz="2200" dirty="0"/>
              <a:t>  : système d'archivage basé sur une infrastructure sécurisée (redondance, accès contrôlé, etc.) permettant </a:t>
            </a:r>
            <a:r>
              <a:rPr lang="fr-FR" sz="2200" i="1" dirty="0"/>
              <a:t>a minima</a:t>
            </a:r>
            <a:r>
              <a:rPr lang="fr-FR" sz="2200" dirty="0"/>
              <a:t> de garantir la sécurité et l'intégrité des documents au cours de leur conservation</a:t>
            </a:r>
          </a:p>
          <a:p>
            <a:pPr algn="just">
              <a:spcBef>
                <a:spcPts val="600"/>
              </a:spcBef>
              <a:spcAft>
                <a:spcPts val="600"/>
              </a:spcAft>
              <a:buFont typeface="Wingdings" pitchFamily="2" charset="2"/>
              <a:buChar char=""/>
            </a:pPr>
            <a:r>
              <a:rPr lang="fr-FR" sz="2200" b="1" dirty="0"/>
              <a:t>Espace d’archivage « à vocation probatoire »</a:t>
            </a:r>
            <a:r>
              <a:rPr lang="fr-FR" sz="2200" dirty="0"/>
              <a:t>  : système d'archivage de données mettant en œuvre des processus et des mécanismes de sécurité (horodatage, empreinte du document, signature numérique, etc.), souvent réalisés par des tiers, permettant d'apporter une valeur juridique à la conservation intègre du document et à sa lisibilité dans le temps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142844" y="71414"/>
            <a:ext cx="8229600" cy="571504"/>
          </a:xfrm>
          <a:noFill/>
        </p:spPr>
        <p:txBody>
          <a:bodyPr/>
          <a:lstStyle/>
          <a:p>
            <a:pPr eaLnBrk="1" hangingPunct="1"/>
            <a:r>
              <a:rPr lang="fr-FR" sz="3200" b="1" dirty="0"/>
              <a:t>Quelques normes et documents normatifs</a:t>
            </a:r>
          </a:p>
        </p:txBody>
      </p:sp>
      <p:sp>
        <p:nvSpPr>
          <p:cNvPr id="25603" name="Espace réservé du contenu 2"/>
          <p:cNvSpPr>
            <a:spLocks noGrp="1"/>
          </p:cNvSpPr>
          <p:nvPr>
            <p:ph idx="1"/>
          </p:nvPr>
        </p:nvSpPr>
        <p:spPr>
          <a:xfrm>
            <a:off x="457200" y="857232"/>
            <a:ext cx="8229600" cy="5500726"/>
          </a:xfrm>
        </p:spPr>
        <p:txBody>
          <a:bodyPr/>
          <a:lstStyle/>
          <a:p>
            <a:r>
              <a:rPr lang="fr-FR" sz="1600" b="1" dirty="0"/>
              <a:t>NF Z42-013. </a:t>
            </a:r>
            <a:r>
              <a:rPr lang="fr-FR" sz="1600" dirty="0"/>
              <a:t>Archivage</a:t>
            </a:r>
            <a:r>
              <a:rPr lang="fr-FR" sz="1600" b="1" dirty="0"/>
              <a:t> </a:t>
            </a:r>
            <a:r>
              <a:rPr lang="fr-FR" sz="1600" dirty="0"/>
              <a:t>électronique - Spécifications relatives à la conception et à l’exploitation de systèmes informatiques en vue d’assurer la conservation et l’intégrité des documents stockés dans ces systèmes</a:t>
            </a:r>
          </a:p>
          <a:p>
            <a:r>
              <a:rPr lang="fr-FR" sz="1600" b="1" dirty="0"/>
              <a:t>MOREQ 2. </a:t>
            </a:r>
            <a:r>
              <a:rPr lang="fr-FR" sz="1600" dirty="0"/>
              <a:t>Model</a:t>
            </a:r>
            <a:r>
              <a:rPr lang="fr-FR" sz="1600" b="1" dirty="0"/>
              <a:t> </a:t>
            </a:r>
            <a:r>
              <a:rPr lang="fr-FR" sz="1600" dirty="0" err="1"/>
              <a:t>Requirements</a:t>
            </a:r>
            <a:r>
              <a:rPr lang="fr-FR" sz="1600" dirty="0"/>
              <a:t> </a:t>
            </a:r>
            <a:r>
              <a:rPr lang="fr-FR" sz="1600" dirty="0" err="1"/>
              <a:t>Specification</a:t>
            </a:r>
            <a:r>
              <a:rPr lang="fr-FR" sz="1600" dirty="0"/>
              <a:t> for the Management of </a:t>
            </a:r>
            <a:r>
              <a:rPr lang="fr-FR" sz="1600" dirty="0" err="1"/>
              <a:t>Electronic</a:t>
            </a:r>
            <a:r>
              <a:rPr lang="fr-FR" sz="1600" dirty="0"/>
              <a:t> Records</a:t>
            </a:r>
          </a:p>
          <a:p>
            <a:r>
              <a:rPr lang="fr-FR" sz="1600" b="1" dirty="0"/>
              <a:t>ISO 14721. </a:t>
            </a:r>
            <a:r>
              <a:rPr lang="fr-FR" sz="1600" dirty="0"/>
              <a:t>Open </a:t>
            </a:r>
            <a:r>
              <a:rPr lang="fr-FR" sz="1600" dirty="0" err="1"/>
              <a:t>Archival</a:t>
            </a:r>
            <a:r>
              <a:rPr lang="fr-FR" sz="1600" dirty="0"/>
              <a:t> Information System (OAIS)</a:t>
            </a:r>
          </a:p>
          <a:p>
            <a:r>
              <a:rPr lang="fr-FR" sz="1600" b="1" dirty="0"/>
              <a:t>ISO 15489. </a:t>
            </a:r>
            <a:r>
              <a:rPr lang="fr-FR" sz="1600" dirty="0"/>
              <a:t>Information et documentation « </a:t>
            </a:r>
            <a:r>
              <a:rPr lang="fr-FR" sz="1600" i="1" dirty="0"/>
              <a:t>Records Management » - </a:t>
            </a:r>
            <a:r>
              <a:rPr lang="fr-FR" sz="1600" dirty="0"/>
              <a:t>partie 1 « Principes directeurs » et partie 2 « Guide pratique » (fiche n°5 bis)</a:t>
            </a:r>
          </a:p>
          <a:p>
            <a:r>
              <a:rPr lang="fr-FR" sz="1600" b="1" dirty="0"/>
              <a:t>ISO/CEI 27001. </a:t>
            </a:r>
            <a:r>
              <a:rPr lang="fr-FR" sz="1600" dirty="0"/>
              <a:t>Technologies de l'information - Techniques de sécurité - Systèmes de gestion de la sécurité de l'information - Exigences (Information </a:t>
            </a:r>
            <a:r>
              <a:rPr lang="fr-FR" sz="1600" dirty="0" err="1"/>
              <a:t>Technology</a:t>
            </a:r>
            <a:r>
              <a:rPr lang="fr-FR" sz="1600" dirty="0"/>
              <a:t> – Security techniques – Information </a:t>
            </a:r>
            <a:r>
              <a:rPr lang="fr-FR" sz="1600" dirty="0" err="1"/>
              <a:t>security</a:t>
            </a:r>
            <a:r>
              <a:rPr lang="fr-FR" sz="1600" dirty="0"/>
              <a:t> management </a:t>
            </a:r>
            <a:r>
              <a:rPr lang="fr-FR" sz="1600" dirty="0" err="1"/>
              <a:t>systems</a:t>
            </a:r>
            <a:r>
              <a:rPr lang="fr-FR" sz="1600" dirty="0"/>
              <a:t> – </a:t>
            </a:r>
            <a:r>
              <a:rPr lang="fr-FR" sz="1600" dirty="0" err="1"/>
              <a:t>Requirements</a:t>
            </a:r>
            <a:r>
              <a:rPr lang="fr-FR" sz="1600" dirty="0"/>
              <a:t>)</a:t>
            </a:r>
          </a:p>
          <a:p>
            <a:r>
              <a:rPr lang="fr-FR" sz="1600" b="1" dirty="0"/>
              <a:t>ISO/CEI 27002. </a:t>
            </a:r>
            <a:r>
              <a:rPr lang="fr-FR" sz="1600" dirty="0"/>
              <a:t>Technologies</a:t>
            </a:r>
            <a:r>
              <a:rPr lang="fr-FR" sz="1600" b="1" dirty="0"/>
              <a:t> </a:t>
            </a:r>
            <a:r>
              <a:rPr lang="fr-FR" sz="1600" dirty="0"/>
              <a:t>de l'information - Techniques de sécurité - Code de bonne pratique pour la gestion de la sécurité de l'information</a:t>
            </a:r>
          </a:p>
          <a:p>
            <a:r>
              <a:rPr lang="fr-FR" sz="1600" b="1" dirty="0"/>
              <a:t>ISO/CEI 27005. Technologies </a:t>
            </a:r>
            <a:r>
              <a:rPr lang="fr-FR" sz="1600" dirty="0"/>
              <a:t>de l'information - Techniques de sécurité - Gestion du risque en sécurité de l'information ; entrera en révision à la sortie de la 31000</a:t>
            </a:r>
          </a:p>
          <a:p>
            <a:r>
              <a:rPr lang="fr-FR" sz="1600" b="1" dirty="0"/>
              <a:t>ISO 23081. </a:t>
            </a:r>
            <a:r>
              <a:rPr lang="fr-FR" sz="1600" dirty="0"/>
              <a:t>Information et documentation -- Processus de gestion des enregistrements -- Métadonnées pour les enregistrements</a:t>
            </a:r>
          </a:p>
          <a:p>
            <a:r>
              <a:rPr lang="fr-FR" sz="1600" b="1" dirty="0"/>
              <a:t>NF Z 42-017 </a:t>
            </a:r>
            <a:r>
              <a:rPr lang="fr-FR" sz="1600" dirty="0"/>
              <a:t>- Imagerie électronique - Numérisation des documents - Sous-traitance d'opérations de numérisation</a:t>
            </a:r>
          </a:p>
          <a:p>
            <a:r>
              <a:rPr lang="fr-FR" sz="1600" b="1" dirty="0"/>
              <a:t>NF Z 42-018 </a:t>
            </a:r>
            <a:r>
              <a:rPr lang="fr-FR" sz="1600" dirty="0"/>
              <a:t>- Imagerie électronique - Numérisation des documents de bureau - Acquisition d'un système de gestion électronique de documents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2"/>
          <p:cNvSpPr>
            <a:spLocks noGrp="1"/>
          </p:cNvSpPr>
          <p:nvPr>
            <p:ph type="ctrTitle"/>
          </p:nvPr>
        </p:nvSpPr>
        <p:spPr/>
        <p:txBody>
          <a:bodyPr/>
          <a:lstStyle/>
          <a:p>
            <a:pPr eaLnBrk="1" hangingPunct="1"/>
            <a:r>
              <a:rPr lang="fr-FR" b="1"/>
              <a:t>Quelques use cases</a:t>
            </a:r>
          </a:p>
        </p:txBody>
      </p:sp>
      <p:sp>
        <p:nvSpPr>
          <p:cNvPr id="4" name="Sous-titre 3"/>
          <p:cNvSpPr>
            <a:spLocks noGrp="1"/>
          </p:cNvSpPr>
          <p:nvPr>
            <p:ph type="subTitle" idx="1"/>
          </p:nvPr>
        </p:nvSpPr>
        <p:spPr/>
        <p:txBody>
          <a:bodyPr rtlCol="0">
            <a:normAutofit/>
          </a:bodyPr>
          <a:lstStyle/>
          <a:p>
            <a:pPr eaLnBrk="1" fontAlgn="auto" hangingPunct="1">
              <a:spcAft>
                <a:spcPts val="0"/>
              </a:spcAft>
              <a:defRPr/>
            </a:pPr>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0638" y="482600"/>
            <a:ext cx="8123237" cy="1006475"/>
          </a:xfrm>
        </p:spPr>
        <p:txBody>
          <a:bodyPr rtlCol="0">
            <a:normAutofit fontScale="90000"/>
          </a:bodyPr>
          <a:lstStyle/>
          <a:p>
            <a:pPr eaLnBrk="1" fontAlgn="auto" hangingPunct="1">
              <a:spcAft>
                <a:spcPts val="0"/>
              </a:spcAft>
              <a:defRPr/>
            </a:pPr>
            <a:r>
              <a:rPr lang="fr-FR" sz="2400" dirty="0">
                <a:solidFill>
                  <a:srgbClr val="00B2EF"/>
                </a:solidFill>
                <a:latin typeface="Arial" pitchFamily="34" charset="0"/>
                <a:cs typeface="Arial" pitchFamily="34" charset="0"/>
              </a:rPr>
              <a:t>Archiver les pièces,</a:t>
            </a:r>
            <a:r>
              <a:rPr lang="fr-FR" sz="2400" dirty="0"/>
              <a:t> </a:t>
            </a:r>
            <a:r>
              <a:rPr lang="fr-FR" sz="2400" dirty="0">
                <a:latin typeface="Arial" pitchFamily="34" charset="0"/>
                <a:cs typeface="Arial" pitchFamily="34" charset="0"/>
              </a:rPr>
              <a:t>chèques et relevés de comptes</a:t>
            </a:r>
            <a:r>
              <a:rPr lang="fr-FR" sz="3400" dirty="0"/>
              <a:t> </a:t>
            </a:r>
            <a:br>
              <a:rPr lang="fr-FR" sz="3400" dirty="0"/>
            </a:br>
            <a:r>
              <a:rPr lang="fr-FR" sz="1000" dirty="0"/>
              <a:t/>
            </a:r>
            <a:br>
              <a:rPr lang="fr-FR" sz="1000" dirty="0"/>
            </a:br>
            <a:r>
              <a:rPr lang="fr-FR" sz="2000" dirty="0">
                <a:solidFill>
                  <a:srgbClr val="21B04B"/>
                </a:solidFill>
                <a:latin typeface="Arial" pitchFamily="34" charset="0"/>
                <a:cs typeface="Arial" pitchFamily="34" charset="0"/>
              </a:rPr>
              <a:t>La Banque Postale</a:t>
            </a:r>
          </a:p>
        </p:txBody>
      </p:sp>
      <p:sp>
        <p:nvSpPr>
          <p:cNvPr id="32771" name="Rectangle 7"/>
          <p:cNvSpPr txBox="1">
            <a:spLocks noGrp="1" noChangeArrowheads="1"/>
          </p:cNvSpPr>
          <p:nvPr/>
        </p:nvSpPr>
        <p:spPr bwMode="black">
          <a:xfrm>
            <a:off x="182563" y="6203950"/>
            <a:ext cx="366712" cy="184150"/>
          </a:xfrm>
          <a:prstGeom prst="rect">
            <a:avLst/>
          </a:prstGeom>
          <a:noFill/>
          <a:ln w="9525">
            <a:noFill/>
            <a:miter lim="800000"/>
            <a:headEnd/>
            <a:tailEnd/>
          </a:ln>
        </p:spPr>
        <p:txBody>
          <a:bodyPr lIns="92065" tIns="46034" rIns="92065" bIns="46034"/>
          <a:lstStyle/>
          <a:p>
            <a:endParaRPr lang="fr-FR" sz="800">
              <a:latin typeface="Calibri" pitchFamily="34" charset="0"/>
            </a:endParaRPr>
          </a:p>
        </p:txBody>
      </p:sp>
      <p:sp>
        <p:nvSpPr>
          <p:cNvPr id="32772" name="Line 4"/>
          <p:cNvSpPr>
            <a:spLocks noChangeShapeType="1"/>
          </p:cNvSpPr>
          <p:nvPr/>
        </p:nvSpPr>
        <p:spPr bwMode="auto">
          <a:xfrm flipV="1">
            <a:off x="0" y="1874838"/>
            <a:ext cx="8869363" cy="0"/>
          </a:xfrm>
          <a:prstGeom prst="line">
            <a:avLst/>
          </a:prstGeom>
          <a:noFill/>
          <a:ln w="9525">
            <a:solidFill>
              <a:schemeClr val="tx1"/>
            </a:solidFill>
            <a:round/>
            <a:headEnd/>
            <a:tailEnd/>
          </a:ln>
        </p:spPr>
        <p:txBody>
          <a:bodyPr/>
          <a:lstStyle/>
          <a:p>
            <a:endParaRPr lang="fr-FR"/>
          </a:p>
        </p:txBody>
      </p:sp>
      <p:pic>
        <p:nvPicPr>
          <p:cNvPr id="32773" name="Picture 16" descr="cdreordr">
            <a:hlinkClick r:id="rId3" action="ppaction://hlinksldjump" tooltip="Offre Produit"/>
          </p:cNvPr>
          <p:cNvPicPr>
            <a:picLocks noChangeAspect="1" noChangeArrowheads="1"/>
          </p:cNvPicPr>
          <p:nvPr/>
        </p:nvPicPr>
        <p:blipFill>
          <a:blip r:embed="rId4"/>
          <a:srcRect/>
          <a:stretch>
            <a:fillRect/>
          </a:stretch>
        </p:blipFill>
        <p:spPr bwMode="auto">
          <a:xfrm>
            <a:off x="8555038" y="1436688"/>
            <a:ext cx="314325" cy="336550"/>
          </a:xfrm>
          <a:prstGeom prst="rect">
            <a:avLst/>
          </a:prstGeom>
          <a:noFill/>
          <a:ln w="9525">
            <a:noFill/>
            <a:miter lim="800000"/>
            <a:headEnd/>
            <a:tailEnd/>
          </a:ln>
        </p:spPr>
      </p:pic>
      <p:pic>
        <p:nvPicPr>
          <p:cNvPr id="32774" name="Picture 17" descr="cdcompac">
            <a:hlinkClick r:id="rId5" action="ppaction://hlinksldjump" tooltip="Stratégie Solution"/>
          </p:cNvPr>
          <p:cNvPicPr>
            <a:picLocks noChangeAspect="1" noChangeArrowheads="1"/>
          </p:cNvPicPr>
          <p:nvPr/>
        </p:nvPicPr>
        <p:blipFill>
          <a:blip r:embed="rId6"/>
          <a:srcRect/>
          <a:stretch>
            <a:fillRect/>
          </a:stretch>
        </p:blipFill>
        <p:spPr bwMode="auto">
          <a:xfrm>
            <a:off x="8158163" y="1436688"/>
            <a:ext cx="346075" cy="346075"/>
          </a:xfrm>
          <a:prstGeom prst="rect">
            <a:avLst/>
          </a:prstGeom>
          <a:noFill/>
          <a:ln w="9525">
            <a:noFill/>
            <a:miter lim="800000"/>
            <a:headEnd/>
            <a:tailEnd/>
          </a:ln>
        </p:spPr>
      </p:pic>
      <p:pic>
        <p:nvPicPr>
          <p:cNvPr id="32775" name="Picture 14" descr="logoLBP"/>
          <p:cNvPicPr>
            <a:picLocks noChangeAspect="1" noChangeArrowheads="1"/>
          </p:cNvPicPr>
          <p:nvPr/>
        </p:nvPicPr>
        <p:blipFill>
          <a:blip r:embed="rId7"/>
          <a:srcRect/>
          <a:stretch>
            <a:fillRect/>
          </a:stretch>
        </p:blipFill>
        <p:spPr bwMode="auto">
          <a:xfrm>
            <a:off x="7372350" y="1143000"/>
            <a:ext cx="674688" cy="674688"/>
          </a:xfrm>
          <a:prstGeom prst="rect">
            <a:avLst/>
          </a:prstGeom>
          <a:noFill/>
          <a:ln w="9525">
            <a:noFill/>
            <a:miter lim="800000"/>
            <a:headEnd/>
            <a:tailEnd/>
          </a:ln>
        </p:spPr>
      </p:pic>
      <p:pic>
        <p:nvPicPr>
          <p:cNvPr id="32776" name="Picture 15" descr="LABANQUEPOSTALE-001"/>
          <p:cNvPicPr>
            <a:picLocks noChangeAspect="1" noChangeArrowheads="1"/>
          </p:cNvPicPr>
          <p:nvPr/>
        </p:nvPicPr>
        <p:blipFill>
          <a:blip r:embed="rId8"/>
          <a:srcRect/>
          <a:stretch>
            <a:fillRect/>
          </a:stretch>
        </p:blipFill>
        <p:spPr bwMode="auto">
          <a:xfrm>
            <a:off x="0" y="2636838"/>
            <a:ext cx="5734050" cy="3810000"/>
          </a:xfrm>
          <a:prstGeom prst="rect">
            <a:avLst/>
          </a:prstGeom>
          <a:noFill/>
          <a:ln w="9525">
            <a:noFill/>
            <a:miter lim="800000"/>
            <a:headEnd/>
            <a:tailEnd/>
          </a:ln>
        </p:spPr>
      </p:pic>
      <p:sp>
        <p:nvSpPr>
          <p:cNvPr id="32777" name="Rectangle 6"/>
          <p:cNvSpPr>
            <a:spLocks noChangeArrowheads="1"/>
          </p:cNvSpPr>
          <p:nvPr/>
        </p:nvSpPr>
        <p:spPr bwMode="auto">
          <a:xfrm>
            <a:off x="4572000" y="2057400"/>
            <a:ext cx="4572000" cy="4600575"/>
          </a:xfrm>
          <a:prstGeom prst="rect">
            <a:avLst/>
          </a:prstGeom>
          <a:solidFill>
            <a:schemeClr val="bg1"/>
          </a:solidFill>
          <a:ln w="9525">
            <a:noFill/>
            <a:miter lim="800000"/>
            <a:headEnd/>
            <a:tailEnd/>
          </a:ln>
        </p:spPr>
        <p:txBody>
          <a:bodyPr lIns="91430" tIns="45715" rIns="91430" bIns="45715">
            <a:spAutoFit/>
          </a:bodyPr>
          <a:lstStyle/>
          <a:p>
            <a:pPr defTabSz="457200">
              <a:buClr>
                <a:srgbClr val="0A0A0A"/>
              </a:buClr>
              <a:buSzPct val="100000"/>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r>
              <a:rPr lang="fr-FR" b="1">
                <a:solidFill>
                  <a:srgbClr val="00B0DA"/>
                </a:solidFill>
                <a:latin typeface="Calibri" pitchFamily="34" charset="0"/>
                <a:ea typeface="SimSun" pitchFamily="2" charset="-122"/>
              </a:rPr>
              <a:t>Le métier</a:t>
            </a:r>
            <a:r>
              <a:rPr lang="fr-FR" sz="1400" b="1">
                <a:solidFill>
                  <a:srgbClr val="00B0DA"/>
                </a:solidFill>
                <a:latin typeface="Calibri" pitchFamily="34" charset="0"/>
                <a:ea typeface="SimSun" pitchFamily="2" charset="-122"/>
              </a:rPr>
              <a:t> </a:t>
            </a:r>
          </a:p>
          <a:p>
            <a:pPr defTabSz="457200">
              <a:buClr>
                <a:srgbClr val="6699FF"/>
              </a:buClr>
              <a:buSzPct val="100000"/>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r>
              <a:rPr lang="fr-FR" sz="1200">
                <a:latin typeface="Calibri" pitchFamily="34" charset="0"/>
              </a:rPr>
              <a:t>La Banque Postale est une banque animée des valeurs postales de proximité. Sa raison d</a:t>
            </a:r>
            <a:r>
              <a:rPr lang="fr-FR" altLang="en-US" sz="1200">
                <a:latin typeface="Calibri" pitchFamily="34" charset="0"/>
              </a:rPr>
              <a:t>’</a:t>
            </a:r>
            <a:r>
              <a:rPr lang="fr-FR" sz="1200">
                <a:latin typeface="Calibri" pitchFamily="34" charset="0"/>
              </a:rPr>
              <a:t>être est sa mission de service public au plus grand nombre.</a:t>
            </a:r>
            <a:br>
              <a:rPr lang="fr-FR" sz="1200">
                <a:latin typeface="Calibri" pitchFamily="34" charset="0"/>
              </a:rPr>
            </a:br>
            <a:r>
              <a:rPr lang="fr-FR" sz="1200">
                <a:latin typeface="Calibri" pitchFamily="34" charset="0"/>
              </a:rPr>
              <a:t>Cette Banque compte 10,4 millions de clients particuliers actifs et 450 000 clients personnes morales.</a:t>
            </a:r>
            <a:r>
              <a:rPr lang="fr-FR">
                <a:latin typeface="Calibri" pitchFamily="34" charset="0"/>
              </a:rPr>
              <a:t> </a:t>
            </a:r>
            <a:endParaRPr lang="fr-FR" sz="1400">
              <a:latin typeface="Calibri" pitchFamily="34" charset="0"/>
              <a:ea typeface="SimSun" pitchFamily="2" charset="-122"/>
            </a:endParaRPr>
          </a:p>
          <a:p>
            <a:pPr defTabSz="457200">
              <a:buClr>
                <a:srgbClr val="6699FF"/>
              </a:buClr>
              <a:buSzPct val="100000"/>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r>
              <a:rPr lang="fr-FR" sz="800" b="1">
                <a:latin typeface="Calibri" pitchFamily="34" charset="0"/>
                <a:ea typeface="SimSun" pitchFamily="2" charset="-122"/>
              </a:rPr>
              <a:t/>
            </a:r>
            <a:br>
              <a:rPr lang="fr-FR" sz="800" b="1">
                <a:latin typeface="Calibri" pitchFamily="34" charset="0"/>
                <a:ea typeface="SimSun" pitchFamily="2" charset="-122"/>
              </a:rPr>
            </a:br>
            <a:r>
              <a:rPr lang="fr-FR" b="1">
                <a:solidFill>
                  <a:srgbClr val="00B0DA"/>
                </a:solidFill>
                <a:latin typeface="Calibri" pitchFamily="34" charset="0"/>
                <a:ea typeface="SimSun" pitchFamily="2" charset="-122"/>
              </a:rPr>
              <a:t>Le besoin</a:t>
            </a:r>
          </a:p>
          <a:p>
            <a:pPr defTabSz="457200">
              <a:buFontTx/>
              <a:buChar char="•"/>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r>
              <a:rPr lang="fr-FR" sz="1200">
                <a:latin typeface="Calibri" pitchFamily="34" charset="0"/>
              </a:rPr>
              <a:t> Conservation et archivage d</a:t>
            </a:r>
            <a:r>
              <a:rPr lang="fr-FR" altLang="en-US" sz="1200">
                <a:latin typeface="Calibri" pitchFamily="34" charset="0"/>
              </a:rPr>
              <a:t>’</a:t>
            </a:r>
            <a:r>
              <a:rPr lang="fr-FR" sz="1200">
                <a:latin typeface="Calibri" pitchFamily="34" charset="0"/>
              </a:rPr>
              <a:t>un volume important des images chèques, relevé de comptes, état, etc. dans un projet nommé STAM,</a:t>
            </a:r>
          </a:p>
          <a:p>
            <a:pPr defTabSz="457200">
              <a:buFontTx/>
              <a:buChar char="•"/>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r>
              <a:rPr lang="fr-FR" sz="1200">
                <a:latin typeface="Calibri" pitchFamily="34" charset="0"/>
              </a:rPr>
              <a:t> Les informations doivent être stockées de façon sécurisées,</a:t>
            </a:r>
          </a:p>
          <a:p>
            <a:pPr defTabSz="457200">
              <a:buFontTx/>
              <a:buChar char="•"/>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r>
              <a:rPr lang="fr-FR" sz="1200">
                <a:latin typeface="Calibri" pitchFamily="34" charset="0"/>
              </a:rPr>
              <a:t> La définition du modèle de données doit permettre de :</a:t>
            </a:r>
          </a:p>
          <a:p>
            <a:pPr defTabSz="457200">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r>
              <a:rPr lang="fr-FR" sz="1200">
                <a:latin typeface="Calibri" pitchFamily="34" charset="0"/>
              </a:rPr>
              <a:t> - Décrire les documents (format, index, métadonnées),</a:t>
            </a:r>
          </a:p>
          <a:p>
            <a:pPr defTabSz="457200">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r>
              <a:rPr lang="fr-FR" sz="1200">
                <a:latin typeface="Calibri" pitchFamily="34" charset="0"/>
              </a:rPr>
              <a:t> - Définir les règles d</a:t>
            </a:r>
            <a:r>
              <a:rPr lang="fr-FR" altLang="en-US" sz="1200">
                <a:latin typeface="Calibri" pitchFamily="34" charset="0"/>
              </a:rPr>
              <a:t>’</a:t>
            </a:r>
            <a:r>
              <a:rPr lang="fr-FR" sz="1200">
                <a:latin typeface="Calibri" pitchFamily="34" charset="0"/>
              </a:rPr>
              <a:t>acquisition et de purge : le cycle de vie.</a:t>
            </a:r>
          </a:p>
          <a:p>
            <a:pPr defTabSz="457200">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r>
              <a:rPr lang="fr-FR" sz="1200">
                <a:latin typeface="Calibri" pitchFamily="34" charset="0"/>
              </a:rPr>
              <a:t> - La consultation des documents par une application cliente en interfaçant des services applicatifs métier</a:t>
            </a:r>
            <a:br>
              <a:rPr lang="fr-FR" sz="1200">
                <a:latin typeface="Calibri" pitchFamily="34" charset="0"/>
              </a:rPr>
            </a:br>
            <a:endParaRPr lang="fr-FR" sz="800">
              <a:latin typeface="Calibri" pitchFamily="34" charset="0"/>
              <a:ea typeface="SimSun" pitchFamily="2" charset="-122"/>
            </a:endParaRPr>
          </a:p>
          <a:p>
            <a:pPr defTabSz="457200">
              <a:buClr>
                <a:srgbClr val="6699FF"/>
              </a:buClr>
              <a:buSzPct val="100000"/>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r>
              <a:rPr lang="fr-FR" b="1">
                <a:solidFill>
                  <a:srgbClr val="00B0DA"/>
                </a:solidFill>
                <a:latin typeface="Calibri" pitchFamily="34" charset="0"/>
                <a:ea typeface="SimSun" pitchFamily="2" charset="-122"/>
              </a:rPr>
              <a:t>Les bénéfices</a:t>
            </a:r>
          </a:p>
          <a:p>
            <a:pPr defTabSz="457200">
              <a:buFontTx/>
              <a:buChar char="•"/>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r>
              <a:rPr lang="fr-FR" sz="1200">
                <a:latin typeface="Calibri" pitchFamily="34" charset="0"/>
              </a:rPr>
              <a:t> 30 applications pour 25 groupes d</a:t>
            </a:r>
            <a:r>
              <a:rPr lang="fr-FR" altLang="en-US" sz="1200">
                <a:latin typeface="Calibri" pitchFamily="34" charset="0"/>
              </a:rPr>
              <a:t>’</a:t>
            </a:r>
            <a:r>
              <a:rPr lang="fr-FR" sz="1200">
                <a:latin typeface="Calibri" pitchFamily="34" charset="0"/>
              </a:rPr>
              <a:t>applications,</a:t>
            </a:r>
          </a:p>
          <a:p>
            <a:pPr defTabSz="457200">
              <a:buFontTx/>
              <a:buChar char="•"/>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r>
              <a:rPr lang="fr-FR" sz="1200">
                <a:latin typeface="Calibri" pitchFamily="34" charset="0"/>
              </a:rPr>
              <a:t> 15 Milliards de documents sur 170 tables,</a:t>
            </a:r>
          </a:p>
          <a:p>
            <a:pPr defTabSz="457200">
              <a:buFontTx/>
              <a:buChar char="•"/>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r>
              <a:rPr lang="fr-FR" sz="1200">
                <a:latin typeface="Calibri" pitchFamily="34" charset="0"/>
              </a:rPr>
              <a:t> 8 Millions de nouveaux documents par jour en moyenne, </a:t>
            </a:r>
          </a:p>
          <a:p>
            <a:pPr defTabSz="457200">
              <a:buFontTx/>
              <a:buChar char="•"/>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r>
              <a:rPr lang="fr-FR" sz="1200">
                <a:latin typeface="Calibri" pitchFamily="34" charset="0"/>
              </a:rPr>
              <a:t> Des pics à 17 Millions, 30 To sur CENTERA, 10 To réservés sur DB2, ~5 To utilisés.</a:t>
            </a:r>
            <a:endParaRPr lang="fr-FR" sz="1200">
              <a:latin typeface="Calibri" pitchFamily="34" charset="0"/>
              <a:ea typeface="SimSun" pitchFamily="2" charset="-122"/>
            </a:endParaRPr>
          </a:p>
        </p:txBody>
      </p:sp>
      <p:sp>
        <p:nvSpPr>
          <p:cNvPr id="32778" name="AutoShape 5"/>
          <p:cNvSpPr>
            <a:spLocks noChangeAspect="1" noChangeArrowheads="1"/>
          </p:cNvSpPr>
          <p:nvPr/>
        </p:nvSpPr>
        <p:spPr bwMode="auto">
          <a:xfrm>
            <a:off x="4763" y="1957388"/>
            <a:ext cx="4562475" cy="739775"/>
          </a:xfrm>
          <a:prstGeom prst="roundRect">
            <a:avLst>
              <a:gd name="adj" fmla="val 16667"/>
            </a:avLst>
          </a:prstGeom>
          <a:solidFill>
            <a:srgbClr val="C0C0C0"/>
          </a:solidFill>
          <a:ln w="9525">
            <a:solidFill>
              <a:schemeClr val="bg1"/>
            </a:solidFill>
            <a:round/>
            <a:headEnd/>
            <a:tailEnd/>
          </a:ln>
        </p:spPr>
        <p:txBody>
          <a:bodyPr>
            <a:spAutoFit/>
          </a:bodyPr>
          <a:lstStyle/>
          <a:p>
            <a:pPr marL="19050" indent="-38100">
              <a:lnSpc>
                <a:spcPct val="90000"/>
              </a:lnSpc>
            </a:pPr>
            <a:r>
              <a:rPr lang="fr-FR" sz="1400" b="1" i="1" dirty="0">
                <a:solidFill>
                  <a:schemeClr val="bg1"/>
                </a:solidFill>
                <a:latin typeface="Calibri" pitchFamily="34" charset="0"/>
              </a:rPr>
              <a:t>Secteur d'activité : Services publics</a:t>
            </a:r>
          </a:p>
          <a:p>
            <a:pPr marL="19050" indent="-38100">
              <a:lnSpc>
                <a:spcPct val="90000"/>
              </a:lnSpc>
            </a:pPr>
            <a:r>
              <a:rPr lang="fr-FR" sz="1400" b="1" i="1" dirty="0">
                <a:solidFill>
                  <a:schemeClr val="bg1"/>
                </a:solidFill>
                <a:latin typeface="Calibri" pitchFamily="34" charset="0"/>
              </a:rPr>
              <a:t>Valeur ciblée : Sécuriser la conservation de </a:t>
            </a:r>
            <a:r>
              <a:rPr lang="fr-FR" sz="1400" b="1" i="1" dirty="0" err="1">
                <a:solidFill>
                  <a:schemeClr val="bg1"/>
                </a:solidFill>
                <a:latin typeface="Calibri" pitchFamily="34" charset="0"/>
              </a:rPr>
              <a:t>piéces</a:t>
            </a:r>
            <a:r>
              <a:rPr lang="fr-FR" sz="1400" b="1" i="1" dirty="0">
                <a:solidFill>
                  <a:schemeClr val="bg1"/>
                </a:solidFill>
                <a:latin typeface="Calibri" pitchFamily="34" charset="0"/>
              </a:rPr>
              <a:t> légales</a:t>
            </a:r>
          </a:p>
          <a:p>
            <a:pPr marL="19050" indent="-38100">
              <a:lnSpc>
                <a:spcPct val="90000"/>
              </a:lnSpc>
            </a:pPr>
            <a:r>
              <a:rPr lang="fr-FR" sz="1400" b="1" i="1" dirty="0">
                <a:solidFill>
                  <a:schemeClr val="bg1"/>
                </a:solidFill>
                <a:latin typeface="Calibri" pitchFamily="34" charset="0"/>
              </a:rPr>
              <a:t>Solution proposée : Gouvernance de la vie des documents</a:t>
            </a:r>
          </a:p>
        </p:txBody>
      </p:sp>
      <p:grpSp>
        <p:nvGrpSpPr>
          <p:cNvPr id="32779" name="Group 16"/>
          <p:cNvGrpSpPr>
            <a:grpSpLocks/>
          </p:cNvGrpSpPr>
          <p:nvPr/>
        </p:nvGrpSpPr>
        <p:grpSpPr bwMode="auto">
          <a:xfrm>
            <a:off x="274638" y="136525"/>
            <a:ext cx="1004887" cy="366713"/>
            <a:chOff x="2206" y="3312"/>
            <a:chExt cx="1445" cy="400"/>
          </a:xfrm>
        </p:grpSpPr>
        <p:sp>
          <p:nvSpPr>
            <p:cNvPr id="32780" name="Rectangle 29"/>
            <p:cNvSpPr>
              <a:spLocks noChangeArrowheads="1"/>
            </p:cNvSpPr>
            <p:nvPr/>
          </p:nvSpPr>
          <p:spPr bwMode="auto">
            <a:xfrm>
              <a:off x="2587" y="3393"/>
              <a:ext cx="1056" cy="243"/>
            </a:xfrm>
            <a:prstGeom prst="rect">
              <a:avLst/>
            </a:prstGeom>
            <a:noFill/>
            <a:ln w="9525">
              <a:noFill/>
              <a:miter lim="800000"/>
              <a:headEnd/>
              <a:tailEnd/>
            </a:ln>
          </p:spPr>
          <p:txBody>
            <a:bodyPr>
              <a:spAutoFit/>
            </a:bodyPr>
            <a:lstStyle/>
            <a:p>
              <a:pPr algn="ctr">
                <a:lnSpc>
                  <a:spcPct val="95000"/>
                </a:lnSpc>
                <a:buClr>
                  <a:srgbClr val="000000"/>
                </a:buClr>
                <a:buSzPct val="100000"/>
                <a:buFont typeface="Arial" pitchFamily="34" charset="0"/>
                <a:buNone/>
              </a:pPr>
              <a:r>
                <a:rPr lang="fr-FR" sz="900" b="1">
                  <a:solidFill>
                    <a:srgbClr val="DC7326"/>
                  </a:solidFill>
                  <a:latin typeface="Calibri" pitchFamily="34" charset="0"/>
                </a:rPr>
                <a:t>Govern</a:t>
              </a:r>
            </a:p>
          </p:txBody>
        </p:sp>
        <p:sp>
          <p:nvSpPr>
            <p:cNvPr id="32781" name="Rectangle 34"/>
            <p:cNvSpPr>
              <a:spLocks noChangeArrowheads="1"/>
            </p:cNvSpPr>
            <p:nvPr/>
          </p:nvSpPr>
          <p:spPr bwMode="auto">
            <a:xfrm>
              <a:off x="2206" y="3312"/>
              <a:ext cx="1445" cy="400"/>
            </a:xfrm>
            <a:prstGeom prst="rect">
              <a:avLst/>
            </a:prstGeom>
            <a:noFill/>
            <a:ln w="19050">
              <a:solidFill>
                <a:srgbClr val="DC7326"/>
              </a:solidFill>
              <a:round/>
              <a:headEnd/>
              <a:tailEnd/>
            </a:ln>
          </p:spPr>
          <p:txBody>
            <a:bodyPr wrap="none"/>
            <a:lstStyle/>
            <a:p>
              <a:pPr algn="ctr"/>
              <a:endParaRPr lang="fr-FR" sz="1200">
                <a:solidFill>
                  <a:srgbClr val="FDB813"/>
                </a:solidFill>
                <a:latin typeface="Calibri" pitchFamily="34" charset="0"/>
              </a:endParaRPr>
            </a:p>
          </p:txBody>
        </p:sp>
        <p:pic>
          <p:nvPicPr>
            <p:cNvPr id="32782" name="Picture 42" descr="shield">
              <a:hlinkClick r:id="rId9" action="ppaction://hlinksldjump"/>
            </p:cNvPr>
            <p:cNvPicPr>
              <a:picLocks noChangeAspect="1" noChangeArrowheads="1"/>
            </p:cNvPicPr>
            <p:nvPr/>
          </p:nvPicPr>
          <p:blipFill>
            <a:blip r:embed="rId10"/>
            <a:srcRect/>
            <a:stretch>
              <a:fillRect/>
            </a:stretch>
          </p:blipFill>
          <p:spPr bwMode="auto">
            <a:xfrm>
              <a:off x="2266" y="3362"/>
              <a:ext cx="266" cy="288"/>
            </a:xfrm>
            <a:prstGeom prst="rect">
              <a:avLst/>
            </a:prstGeom>
            <a:noFill/>
            <a:ln w="9525">
              <a:noFill/>
              <a:miter lim="800000"/>
              <a:headEnd/>
              <a:tailEnd/>
            </a:ln>
          </p:spPr>
        </p:pic>
      </p:gr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ChangeArrowheads="1"/>
          </p:cNvSpPr>
          <p:nvPr/>
        </p:nvSpPr>
        <p:spPr bwMode="auto">
          <a:xfrm>
            <a:off x="3800475" y="2492359"/>
            <a:ext cx="4572000" cy="1555750"/>
          </a:xfrm>
          <a:prstGeom prst="rect">
            <a:avLst/>
          </a:prstGeom>
          <a:noFill/>
          <a:ln w="9525">
            <a:noFill/>
            <a:miter lim="800000"/>
            <a:headEnd/>
            <a:tailEnd/>
          </a:ln>
        </p:spPr>
        <p:txBody>
          <a:bodyPr>
            <a:spAutoFit/>
          </a:bodyPr>
          <a:lstStyle/>
          <a:p>
            <a:pPr>
              <a:lnSpc>
                <a:spcPts val="5763"/>
              </a:lnSpc>
            </a:pPr>
            <a:r>
              <a:rPr lang="fr-FR" sz="4800">
                <a:latin typeface="Calibri" pitchFamily="34" charset="0"/>
              </a:rPr>
              <a:t>volume, variété </a:t>
            </a:r>
            <a:br>
              <a:rPr lang="fr-FR" sz="4800">
                <a:latin typeface="Calibri" pitchFamily="34" charset="0"/>
              </a:rPr>
            </a:br>
            <a:r>
              <a:rPr lang="fr-FR" sz="4800">
                <a:latin typeface="Calibri" pitchFamily="34" charset="0"/>
              </a:rPr>
              <a:t>et vélocité</a:t>
            </a:r>
          </a:p>
        </p:txBody>
      </p:sp>
      <p:sp>
        <p:nvSpPr>
          <p:cNvPr id="7171" name="Title 3"/>
          <p:cNvSpPr txBox="1">
            <a:spLocks/>
          </p:cNvSpPr>
          <p:nvPr/>
        </p:nvSpPr>
        <p:spPr bwMode="auto">
          <a:xfrm>
            <a:off x="365125" y="642918"/>
            <a:ext cx="7956550" cy="639763"/>
          </a:xfrm>
          <a:prstGeom prst="rect">
            <a:avLst/>
          </a:prstGeom>
          <a:noFill/>
          <a:ln w="9525">
            <a:noFill/>
            <a:miter lim="800000"/>
            <a:headEnd/>
            <a:tailEnd/>
          </a:ln>
        </p:spPr>
        <p:txBody>
          <a:bodyPr/>
          <a:lstStyle/>
          <a:p>
            <a:pPr algn="ctr" eaLnBrk="0" hangingPunct="0">
              <a:lnSpc>
                <a:spcPct val="90000"/>
              </a:lnSpc>
            </a:pPr>
            <a:r>
              <a:rPr lang="fr-FR" sz="3600" b="1" dirty="0">
                <a:latin typeface="Apple Chancery"/>
              </a:rPr>
              <a:t>Le contenu explose</a:t>
            </a:r>
          </a:p>
        </p:txBody>
      </p:sp>
      <p:sp>
        <p:nvSpPr>
          <p:cNvPr id="7172" name="Rectangle 13"/>
          <p:cNvSpPr>
            <a:spLocks noChangeArrowheads="1"/>
          </p:cNvSpPr>
          <p:nvPr/>
        </p:nvSpPr>
        <p:spPr bwMode="auto">
          <a:xfrm>
            <a:off x="3749675" y="2143109"/>
            <a:ext cx="4937125" cy="457200"/>
          </a:xfrm>
          <a:prstGeom prst="rect">
            <a:avLst/>
          </a:prstGeom>
          <a:noFill/>
          <a:ln w="9525">
            <a:noFill/>
            <a:miter lim="800000"/>
            <a:headEnd/>
            <a:tailEnd/>
          </a:ln>
        </p:spPr>
        <p:txBody>
          <a:bodyPr>
            <a:spAutoFit/>
          </a:bodyPr>
          <a:lstStyle/>
          <a:p>
            <a:r>
              <a:rPr lang="fr-FR" sz="2400">
                <a:solidFill>
                  <a:srgbClr val="CC00CC"/>
                </a:solidFill>
                <a:latin typeface="Calibri" pitchFamily="34" charset="0"/>
              </a:rPr>
              <a:t>Le marché génère plus de</a:t>
            </a:r>
          </a:p>
        </p:txBody>
      </p:sp>
      <p:sp>
        <p:nvSpPr>
          <p:cNvPr id="7173" name="Rectangle 36"/>
          <p:cNvSpPr>
            <a:spLocks noChangeArrowheads="1"/>
          </p:cNvSpPr>
          <p:nvPr/>
        </p:nvSpPr>
        <p:spPr bwMode="auto">
          <a:xfrm rot="10800000" flipV="1">
            <a:off x="2322513" y="1142984"/>
            <a:ext cx="1050925" cy="2444750"/>
          </a:xfrm>
          <a:prstGeom prst="rect">
            <a:avLst/>
          </a:prstGeom>
          <a:gradFill rotWithShape="1">
            <a:gsLst>
              <a:gs pos="0">
                <a:schemeClr val="bg1"/>
              </a:gs>
              <a:gs pos="100000">
                <a:schemeClr val="tx1">
                  <a:alpha val="25000"/>
                </a:schemeClr>
              </a:gs>
            </a:gsLst>
            <a:lin ang="5400000" scaled="1"/>
          </a:gradFill>
          <a:ln w="9525">
            <a:noFill/>
            <a:round/>
            <a:headEnd/>
            <a:tailEnd/>
          </a:ln>
        </p:spPr>
        <p:txBody>
          <a:bodyPr/>
          <a:lstStyle/>
          <a:p>
            <a:endParaRPr lang="fr-FR">
              <a:latin typeface="Calibri" pitchFamily="34" charset="0"/>
            </a:endParaRPr>
          </a:p>
        </p:txBody>
      </p:sp>
      <p:sp>
        <p:nvSpPr>
          <p:cNvPr id="7174" name="Rectangle 36"/>
          <p:cNvSpPr>
            <a:spLocks noChangeArrowheads="1"/>
          </p:cNvSpPr>
          <p:nvPr/>
        </p:nvSpPr>
        <p:spPr bwMode="auto">
          <a:xfrm rot="10800000" flipV="1">
            <a:off x="1668463" y="1782746"/>
            <a:ext cx="868362" cy="2652713"/>
          </a:xfrm>
          <a:prstGeom prst="rect">
            <a:avLst/>
          </a:prstGeom>
          <a:gradFill rotWithShape="1">
            <a:gsLst>
              <a:gs pos="0">
                <a:schemeClr val="tx1">
                  <a:alpha val="0"/>
                </a:schemeClr>
              </a:gs>
              <a:gs pos="100000">
                <a:schemeClr val="tx1">
                  <a:alpha val="25000"/>
                </a:schemeClr>
              </a:gs>
            </a:gsLst>
            <a:lin ang="5400000" scaled="1"/>
          </a:gradFill>
          <a:ln w="9525">
            <a:noFill/>
            <a:miter lim="800000"/>
            <a:headEnd/>
            <a:tailEnd/>
          </a:ln>
        </p:spPr>
        <p:txBody>
          <a:bodyPr/>
          <a:lstStyle/>
          <a:p>
            <a:endParaRPr lang="fr-FR">
              <a:latin typeface="Calibri" pitchFamily="34" charset="0"/>
            </a:endParaRPr>
          </a:p>
        </p:txBody>
      </p:sp>
      <p:sp>
        <p:nvSpPr>
          <p:cNvPr id="7175" name="Rectangle 36"/>
          <p:cNvSpPr>
            <a:spLocks noChangeArrowheads="1"/>
          </p:cNvSpPr>
          <p:nvPr/>
        </p:nvSpPr>
        <p:spPr bwMode="auto">
          <a:xfrm rot="10800000" flipV="1">
            <a:off x="1250950" y="2605071"/>
            <a:ext cx="658813" cy="1889125"/>
          </a:xfrm>
          <a:prstGeom prst="rect">
            <a:avLst/>
          </a:prstGeom>
          <a:gradFill rotWithShape="1">
            <a:gsLst>
              <a:gs pos="0">
                <a:schemeClr val="tx1">
                  <a:alpha val="0"/>
                </a:schemeClr>
              </a:gs>
              <a:gs pos="100000">
                <a:schemeClr val="tx1">
                  <a:alpha val="25000"/>
                </a:schemeClr>
              </a:gs>
            </a:gsLst>
            <a:lin ang="5400000" scaled="1"/>
          </a:gradFill>
          <a:ln w="9525">
            <a:noFill/>
            <a:miter lim="800000"/>
            <a:headEnd/>
            <a:tailEnd/>
          </a:ln>
        </p:spPr>
        <p:txBody>
          <a:bodyPr/>
          <a:lstStyle/>
          <a:p>
            <a:endParaRPr lang="fr-FR">
              <a:latin typeface="Calibri" pitchFamily="34" charset="0"/>
            </a:endParaRPr>
          </a:p>
        </p:txBody>
      </p:sp>
      <p:sp>
        <p:nvSpPr>
          <p:cNvPr id="7176" name="Rectangle 36"/>
          <p:cNvSpPr>
            <a:spLocks noChangeArrowheads="1"/>
          </p:cNvSpPr>
          <p:nvPr/>
        </p:nvSpPr>
        <p:spPr bwMode="auto">
          <a:xfrm rot="10800000" flipV="1">
            <a:off x="836613" y="3519471"/>
            <a:ext cx="515937" cy="1497013"/>
          </a:xfrm>
          <a:prstGeom prst="rect">
            <a:avLst/>
          </a:prstGeom>
          <a:gradFill rotWithShape="1">
            <a:gsLst>
              <a:gs pos="0">
                <a:schemeClr val="tx1">
                  <a:alpha val="0"/>
                </a:schemeClr>
              </a:gs>
              <a:gs pos="100000">
                <a:schemeClr val="tx1">
                  <a:alpha val="25000"/>
                </a:schemeClr>
              </a:gs>
            </a:gsLst>
            <a:lin ang="5400000" scaled="1"/>
          </a:gradFill>
          <a:ln w="9525">
            <a:noFill/>
            <a:miter lim="800000"/>
            <a:headEnd/>
            <a:tailEnd/>
          </a:ln>
        </p:spPr>
        <p:txBody>
          <a:bodyPr/>
          <a:lstStyle/>
          <a:p>
            <a:endParaRPr lang="fr-FR">
              <a:latin typeface="Calibri" pitchFamily="34" charset="0"/>
            </a:endParaRPr>
          </a:p>
        </p:txBody>
      </p:sp>
      <p:sp>
        <p:nvSpPr>
          <p:cNvPr id="7177" name="Rectangle 36"/>
          <p:cNvSpPr>
            <a:spLocks noChangeArrowheads="1"/>
          </p:cNvSpPr>
          <p:nvPr/>
        </p:nvSpPr>
        <p:spPr bwMode="auto">
          <a:xfrm rot="10800000" flipV="1">
            <a:off x="466725" y="4394184"/>
            <a:ext cx="330200" cy="895350"/>
          </a:xfrm>
          <a:prstGeom prst="rect">
            <a:avLst/>
          </a:prstGeom>
          <a:gradFill rotWithShape="1">
            <a:gsLst>
              <a:gs pos="0">
                <a:schemeClr val="bg1"/>
              </a:gs>
              <a:gs pos="100000">
                <a:schemeClr val="tx1">
                  <a:alpha val="25000"/>
                </a:schemeClr>
              </a:gs>
            </a:gsLst>
            <a:lin ang="5400000" scaled="1"/>
          </a:gradFill>
          <a:ln w="9525">
            <a:noFill/>
            <a:round/>
            <a:headEnd/>
            <a:tailEnd/>
          </a:ln>
        </p:spPr>
        <p:txBody>
          <a:bodyPr/>
          <a:lstStyle/>
          <a:p>
            <a:endParaRPr lang="fr-FR">
              <a:latin typeface="Calibri" pitchFamily="34" charset="0"/>
            </a:endParaRPr>
          </a:p>
        </p:txBody>
      </p:sp>
      <p:grpSp>
        <p:nvGrpSpPr>
          <p:cNvPr id="7178" name="Group 17"/>
          <p:cNvGrpSpPr>
            <a:grpSpLocks/>
          </p:cNvGrpSpPr>
          <p:nvPr/>
        </p:nvGrpSpPr>
        <p:grpSpPr bwMode="auto">
          <a:xfrm>
            <a:off x="457200" y="3348021"/>
            <a:ext cx="2962275" cy="2032000"/>
            <a:chOff x="288" y="2570"/>
            <a:chExt cx="1866" cy="1280"/>
          </a:xfrm>
        </p:grpSpPr>
        <p:pic>
          <p:nvPicPr>
            <p:cNvPr id="7179" name="Picture 34" descr="squares.png"/>
            <p:cNvPicPr>
              <a:picLocks noChangeAspect="1"/>
            </p:cNvPicPr>
            <p:nvPr/>
          </p:nvPicPr>
          <p:blipFill>
            <a:blip r:embed="rId3"/>
            <a:srcRect l="72488" t="72128"/>
            <a:stretch>
              <a:fillRect/>
            </a:stretch>
          </p:blipFill>
          <p:spPr bwMode="auto">
            <a:xfrm>
              <a:off x="1457" y="2570"/>
              <a:ext cx="697" cy="701"/>
            </a:xfrm>
            <a:prstGeom prst="rect">
              <a:avLst/>
            </a:prstGeom>
            <a:noFill/>
            <a:ln w="9525">
              <a:noFill/>
              <a:miter lim="800000"/>
              <a:headEnd/>
              <a:tailEnd/>
            </a:ln>
          </p:spPr>
        </p:pic>
        <p:pic>
          <p:nvPicPr>
            <p:cNvPr id="7180" name="Picture 35" descr="squares.png"/>
            <p:cNvPicPr>
              <a:picLocks noChangeAspect="1"/>
            </p:cNvPicPr>
            <p:nvPr/>
          </p:nvPicPr>
          <p:blipFill>
            <a:blip r:embed="rId3"/>
            <a:srcRect l="72945" b="72664"/>
            <a:stretch>
              <a:fillRect/>
            </a:stretch>
          </p:blipFill>
          <p:spPr bwMode="auto">
            <a:xfrm>
              <a:off x="1053" y="2899"/>
              <a:ext cx="571" cy="572"/>
            </a:xfrm>
            <a:prstGeom prst="rect">
              <a:avLst/>
            </a:prstGeom>
            <a:noFill/>
            <a:ln w="9525">
              <a:noFill/>
              <a:miter lim="800000"/>
              <a:headEnd/>
              <a:tailEnd/>
            </a:ln>
          </p:spPr>
        </p:pic>
        <p:pic>
          <p:nvPicPr>
            <p:cNvPr id="7181" name="Picture 36" descr="squares.png"/>
            <p:cNvPicPr>
              <a:picLocks noChangeAspect="1"/>
            </p:cNvPicPr>
            <p:nvPr/>
          </p:nvPicPr>
          <p:blipFill>
            <a:blip r:embed="rId3"/>
            <a:srcRect l="2963" t="-183" r="71960" b="71700"/>
            <a:stretch>
              <a:fillRect/>
            </a:stretch>
          </p:blipFill>
          <p:spPr bwMode="auto">
            <a:xfrm>
              <a:off x="785" y="3125"/>
              <a:ext cx="423" cy="477"/>
            </a:xfrm>
            <a:prstGeom prst="rect">
              <a:avLst/>
            </a:prstGeom>
            <a:noFill/>
            <a:ln w="9525">
              <a:noFill/>
              <a:miter lim="800000"/>
              <a:headEnd/>
              <a:tailEnd/>
            </a:ln>
          </p:spPr>
        </p:pic>
        <p:pic>
          <p:nvPicPr>
            <p:cNvPr id="7182" name="Picture 37" descr="squares.png"/>
            <p:cNvPicPr>
              <a:picLocks noChangeAspect="1"/>
            </p:cNvPicPr>
            <p:nvPr/>
          </p:nvPicPr>
          <p:blipFill>
            <a:blip r:embed="rId3"/>
            <a:srcRect t="72818" r="72189"/>
            <a:stretch>
              <a:fillRect/>
            </a:stretch>
          </p:blipFill>
          <p:spPr bwMode="auto">
            <a:xfrm>
              <a:off x="509" y="3402"/>
              <a:ext cx="353" cy="342"/>
            </a:xfrm>
            <a:prstGeom prst="rect">
              <a:avLst/>
            </a:prstGeom>
            <a:noFill/>
            <a:ln w="9525">
              <a:noFill/>
              <a:miter lim="800000"/>
              <a:headEnd/>
              <a:tailEnd/>
            </a:ln>
          </p:spPr>
        </p:pic>
        <p:pic>
          <p:nvPicPr>
            <p:cNvPr id="7183" name="Picture 38" descr="squares.png"/>
            <p:cNvPicPr>
              <a:picLocks noChangeAspect="1"/>
            </p:cNvPicPr>
            <p:nvPr/>
          </p:nvPicPr>
          <p:blipFill>
            <a:blip r:embed="rId4"/>
            <a:srcRect l="36472" r="36630" b="71976"/>
            <a:stretch>
              <a:fillRect/>
            </a:stretch>
          </p:blipFill>
          <p:spPr bwMode="auto">
            <a:xfrm>
              <a:off x="288" y="3615"/>
              <a:ext cx="227" cy="235"/>
            </a:xfrm>
            <a:prstGeom prst="rect">
              <a:avLst/>
            </a:prstGeom>
            <a:noFill/>
            <a:ln w="9525">
              <a:noFill/>
              <a:miter lim="800000"/>
              <a:headEnd/>
              <a:tailEnd/>
            </a:ln>
          </p:spPr>
        </p:pic>
      </p:grpSp>
      <p:sp>
        <p:nvSpPr>
          <p:cNvPr id="16" name="Rectangle 5"/>
          <p:cNvSpPr txBox="1">
            <a:spLocks noChangeArrowheads="1"/>
          </p:cNvSpPr>
          <p:nvPr/>
        </p:nvSpPr>
        <p:spPr bwMode="auto">
          <a:xfrm>
            <a:off x="234981" y="5500702"/>
            <a:ext cx="8766175" cy="1138238"/>
          </a:xfrm>
          <a:prstGeom prst="rect">
            <a:avLst/>
          </a:prstGeom>
          <a:noFill/>
          <a:ln w="9525">
            <a:noFill/>
            <a:miter lim="800000"/>
            <a:headEnd/>
            <a:tailEnd/>
          </a:ln>
        </p:spPr>
        <p:txBody>
          <a:bodyPr>
            <a:spAutoFit/>
          </a:bodyPr>
          <a:lstStyle/>
          <a:p>
            <a:pPr algn="ctr"/>
            <a:r>
              <a:rPr lang="fr-FR" sz="4000" dirty="0">
                <a:solidFill>
                  <a:srgbClr val="FDB813"/>
                </a:solidFill>
                <a:latin typeface="Calibri" pitchFamily="34" charset="0"/>
              </a:rPr>
              <a:t>Il ne s</a:t>
            </a:r>
            <a:r>
              <a:rPr lang="fr-FR" altLang="en-US" sz="4000" dirty="0">
                <a:solidFill>
                  <a:srgbClr val="FDB813"/>
                </a:solidFill>
                <a:latin typeface="Calibri" pitchFamily="34" charset="0"/>
              </a:rPr>
              <a:t>’</a:t>
            </a:r>
            <a:r>
              <a:rPr lang="fr-FR" sz="4000" dirty="0">
                <a:solidFill>
                  <a:srgbClr val="FDB813"/>
                </a:solidFill>
                <a:latin typeface="Calibri" pitchFamily="34" charset="0"/>
              </a:rPr>
              <a:t>agit plus </a:t>
            </a:r>
            <a:r>
              <a:rPr lang="fr-FR" sz="2800" dirty="0">
                <a:latin typeface="Calibri" pitchFamily="34" charset="0"/>
              </a:rPr>
              <a:t>d</a:t>
            </a:r>
            <a:r>
              <a:rPr lang="fr-FR" altLang="en-US" sz="2800" dirty="0">
                <a:latin typeface="Calibri" pitchFamily="34" charset="0"/>
              </a:rPr>
              <a:t>’</a:t>
            </a:r>
            <a:r>
              <a:rPr lang="fr-FR" sz="2800" dirty="0">
                <a:latin typeface="Calibri" pitchFamily="34" charset="0"/>
              </a:rPr>
              <a:t>une seule variable </a:t>
            </a:r>
            <a:br>
              <a:rPr lang="fr-FR" sz="2800" dirty="0">
                <a:latin typeface="Calibri" pitchFamily="34" charset="0"/>
              </a:rPr>
            </a:br>
            <a:r>
              <a:rPr lang="fr-FR" sz="2800" dirty="0">
                <a:latin typeface="Calibri" pitchFamily="34" charset="0"/>
              </a:rPr>
              <a:t>… avec une </a:t>
            </a:r>
            <a:r>
              <a:rPr lang="fr-BE" sz="2800" dirty="0">
                <a:latin typeface="Calibri" pitchFamily="34" charset="0"/>
              </a:rPr>
              <a:t>production de données exponentielle</a:t>
            </a:r>
            <a:endParaRPr lang="fr-FR" sz="2800" dirty="0">
              <a:latin typeface="Calibri" pitchFamily="34" charset="0"/>
            </a:endParaRPr>
          </a:p>
        </p:txBody>
      </p:sp>
      <p:sp>
        <p:nvSpPr>
          <p:cNvPr id="17" name="Rectangle 16"/>
          <p:cNvSpPr/>
          <p:nvPr/>
        </p:nvSpPr>
        <p:spPr>
          <a:xfrm>
            <a:off x="2096430" y="142852"/>
            <a:ext cx="3975768" cy="461665"/>
          </a:xfrm>
          <a:prstGeom prst="rect">
            <a:avLst/>
          </a:prstGeom>
        </p:spPr>
        <p:txBody>
          <a:bodyPr wrap="none">
            <a:spAutoFit/>
          </a:bodyPr>
          <a:lstStyle/>
          <a:p>
            <a:r>
              <a:rPr lang="fr-FR" sz="2400" b="1" dirty="0"/>
              <a:t>Introduction : le problème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0638" y="390525"/>
            <a:ext cx="8123237" cy="1006475"/>
          </a:xfrm>
        </p:spPr>
        <p:txBody>
          <a:bodyPr rtlCol="0">
            <a:normAutofit fontScale="90000"/>
          </a:bodyPr>
          <a:lstStyle/>
          <a:p>
            <a:pPr eaLnBrk="1" fontAlgn="auto" hangingPunct="1">
              <a:spcAft>
                <a:spcPts val="0"/>
              </a:spcAft>
              <a:defRPr/>
            </a:pPr>
            <a:r>
              <a:rPr lang="fr-FR" sz="2400" dirty="0">
                <a:solidFill>
                  <a:srgbClr val="00B2EF"/>
                </a:solidFill>
                <a:latin typeface="Arial" pitchFamily="34" charset="0"/>
                <a:cs typeface="Arial" pitchFamily="34" charset="0"/>
              </a:rPr>
              <a:t>Traiter et conserver, </a:t>
            </a:r>
            <a:r>
              <a:rPr lang="fr-FR" sz="2400" dirty="0">
                <a:latin typeface="Arial" pitchFamily="34" charset="0"/>
                <a:cs typeface="Arial" pitchFamily="34" charset="0"/>
              </a:rPr>
              <a:t>les demandes des allocataires</a:t>
            </a:r>
            <a:r>
              <a:rPr lang="fr-FR" sz="3400" dirty="0"/>
              <a:t> </a:t>
            </a:r>
            <a:br>
              <a:rPr lang="fr-FR" sz="3400" dirty="0"/>
            </a:br>
            <a:r>
              <a:rPr lang="fr-FR" sz="1000" dirty="0"/>
              <a:t/>
            </a:r>
            <a:br>
              <a:rPr lang="fr-FR" sz="1000" dirty="0"/>
            </a:br>
            <a:r>
              <a:rPr lang="fr-FR" sz="2000" dirty="0">
                <a:solidFill>
                  <a:srgbClr val="21B04B"/>
                </a:solidFill>
                <a:latin typeface="Arial" pitchFamily="34" charset="0"/>
                <a:cs typeface="Arial" pitchFamily="34" charset="0"/>
              </a:rPr>
              <a:t>La Caisse d</a:t>
            </a:r>
            <a:r>
              <a:rPr lang="fr-FR" altLang="en-US" sz="2000" dirty="0">
                <a:solidFill>
                  <a:srgbClr val="21B04B"/>
                </a:solidFill>
                <a:latin typeface="Arial" pitchFamily="34" charset="0"/>
                <a:cs typeface="Arial" pitchFamily="34" charset="0"/>
              </a:rPr>
              <a:t>’</a:t>
            </a:r>
            <a:r>
              <a:rPr lang="fr-FR" sz="2000" dirty="0">
                <a:solidFill>
                  <a:srgbClr val="21B04B"/>
                </a:solidFill>
                <a:latin typeface="Arial" pitchFamily="34" charset="0"/>
                <a:cs typeface="Arial" pitchFamily="34" charset="0"/>
              </a:rPr>
              <a:t>Allocations Familiales</a:t>
            </a:r>
          </a:p>
        </p:txBody>
      </p:sp>
      <p:sp>
        <p:nvSpPr>
          <p:cNvPr id="30723" name="Rectangle 7"/>
          <p:cNvSpPr txBox="1">
            <a:spLocks noGrp="1" noChangeArrowheads="1"/>
          </p:cNvSpPr>
          <p:nvPr/>
        </p:nvSpPr>
        <p:spPr bwMode="black">
          <a:xfrm>
            <a:off x="182563" y="6203950"/>
            <a:ext cx="366712" cy="184150"/>
          </a:xfrm>
          <a:prstGeom prst="rect">
            <a:avLst/>
          </a:prstGeom>
          <a:noFill/>
          <a:ln w="9525">
            <a:noFill/>
            <a:miter lim="800000"/>
            <a:headEnd/>
            <a:tailEnd/>
          </a:ln>
        </p:spPr>
        <p:txBody>
          <a:bodyPr lIns="92065" tIns="46034" rIns="92065" bIns="46034"/>
          <a:lstStyle/>
          <a:p>
            <a:endParaRPr lang="fr-FR" sz="800">
              <a:latin typeface="Calibri" pitchFamily="34" charset="0"/>
            </a:endParaRPr>
          </a:p>
        </p:txBody>
      </p:sp>
      <p:sp>
        <p:nvSpPr>
          <p:cNvPr id="30724" name="Rectangle 6"/>
          <p:cNvSpPr>
            <a:spLocks noChangeArrowheads="1"/>
          </p:cNvSpPr>
          <p:nvPr/>
        </p:nvSpPr>
        <p:spPr bwMode="auto">
          <a:xfrm>
            <a:off x="4572000" y="2057400"/>
            <a:ext cx="4364038" cy="5026025"/>
          </a:xfrm>
          <a:prstGeom prst="rect">
            <a:avLst/>
          </a:prstGeom>
          <a:noFill/>
          <a:ln w="9525">
            <a:noFill/>
            <a:miter lim="800000"/>
            <a:headEnd/>
            <a:tailEnd/>
          </a:ln>
        </p:spPr>
        <p:txBody>
          <a:bodyPr lIns="91430" tIns="45715" rIns="91430" bIns="45715">
            <a:spAutoFit/>
          </a:bodyPr>
          <a:lstStyle/>
          <a:p>
            <a:pPr defTabSz="457200">
              <a:buClr>
                <a:srgbClr val="0A0A0A"/>
              </a:buClr>
              <a:buSzPct val="100000"/>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r>
              <a:rPr lang="fr-FR" b="1" dirty="0">
                <a:solidFill>
                  <a:srgbClr val="00B0DA"/>
                </a:solidFill>
                <a:latin typeface="Calibri" pitchFamily="34" charset="0"/>
                <a:ea typeface="SimSun" pitchFamily="2" charset="-122"/>
              </a:rPr>
              <a:t>Le métier</a:t>
            </a:r>
            <a:r>
              <a:rPr lang="fr-FR" sz="1400" b="1" dirty="0">
                <a:solidFill>
                  <a:srgbClr val="00B0DA"/>
                </a:solidFill>
                <a:latin typeface="Calibri" pitchFamily="34" charset="0"/>
                <a:ea typeface="SimSun" pitchFamily="2" charset="-122"/>
              </a:rPr>
              <a:t> </a:t>
            </a:r>
          </a:p>
          <a:p>
            <a:pPr defTabSz="457200">
              <a:buClr>
                <a:srgbClr val="6699FF"/>
              </a:buClr>
              <a:buSzPct val="100000"/>
              <a:buFontTx/>
              <a:buChar char="•"/>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r>
              <a:rPr lang="fr-FR" sz="1200" dirty="0">
                <a:latin typeface="Calibri" pitchFamily="34" charset="0"/>
              </a:rPr>
              <a:t> Acteur majeur de la solidarité nationale, la branche Famille est un réseau piloté par la Caisse nationale des Allocations familiales, présent sur tout le territoire grâce aux 102 caisses d'Allocations familiales. </a:t>
            </a:r>
          </a:p>
          <a:p>
            <a:pPr defTabSz="457200">
              <a:buClr>
                <a:srgbClr val="6699FF"/>
              </a:buClr>
              <a:buSzPct val="100000"/>
              <a:buFontTx/>
              <a:buChar char="•"/>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r>
              <a:rPr lang="fr-FR" sz="1200" dirty="0">
                <a:latin typeface="Calibri" pitchFamily="34" charset="0"/>
              </a:rPr>
              <a:t> Mobilisées au service des allocataires, les Caf prennent en charge les prestations légales et développent une action sociale familiale.</a:t>
            </a:r>
            <a:r>
              <a:rPr lang="fr-FR" dirty="0">
                <a:latin typeface="Calibri" pitchFamily="34" charset="0"/>
              </a:rPr>
              <a:t> </a:t>
            </a:r>
            <a:endParaRPr lang="fr-FR" sz="1400" dirty="0">
              <a:latin typeface="Calibri" pitchFamily="34" charset="0"/>
              <a:ea typeface="SimSun" pitchFamily="2" charset="-122"/>
            </a:endParaRPr>
          </a:p>
          <a:p>
            <a:pPr defTabSz="457200">
              <a:buClr>
                <a:srgbClr val="6699FF"/>
              </a:buClr>
              <a:buSzPct val="100000"/>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endParaRPr lang="fr-FR" sz="1400" b="1" dirty="0">
              <a:latin typeface="Calibri" pitchFamily="34" charset="0"/>
              <a:ea typeface="SimSun" pitchFamily="2" charset="-122"/>
            </a:endParaRPr>
          </a:p>
          <a:p>
            <a:pPr defTabSz="457200">
              <a:buClr>
                <a:srgbClr val="0A0A0A"/>
              </a:buClr>
              <a:buSzPct val="100000"/>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r>
              <a:rPr lang="fr-FR" b="1" dirty="0">
                <a:solidFill>
                  <a:srgbClr val="00B0DA"/>
                </a:solidFill>
                <a:latin typeface="Calibri" pitchFamily="34" charset="0"/>
                <a:ea typeface="SimSun" pitchFamily="2" charset="-122"/>
              </a:rPr>
              <a:t>Le besoin</a:t>
            </a:r>
          </a:p>
          <a:p>
            <a:pPr defTabSz="457200">
              <a:buFontTx/>
              <a:buChar char="•"/>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r>
              <a:rPr lang="fr-FR" dirty="0">
                <a:latin typeface="Calibri" pitchFamily="34" charset="0"/>
              </a:rPr>
              <a:t> </a:t>
            </a:r>
            <a:r>
              <a:rPr lang="fr-FR" sz="1200" dirty="0">
                <a:latin typeface="Calibri" pitchFamily="34" charset="0"/>
              </a:rPr>
              <a:t>La CAF gère aujourd</a:t>
            </a:r>
            <a:r>
              <a:rPr lang="fr-FR" altLang="en-US" sz="1200" dirty="0">
                <a:latin typeface="Calibri" pitchFamily="34" charset="0"/>
              </a:rPr>
              <a:t>’</a:t>
            </a:r>
            <a:r>
              <a:rPr lang="fr-FR" sz="1200" dirty="0">
                <a:latin typeface="Calibri" pitchFamily="34" charset="0"/>
              </a:rPr>
              <a:t>hui 400 000 dossiers . Un dossier génère normalement 25 documents,</a:t>
            </a:r>
          </a:p>
          <a:p>
            <a:pPr defTabSz="457200">
              <a:buFontTx/>
              <a:buChar char="•"/>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r>
              <a:rPr lang="fr-FR" sz="1200" dirty="0">
                <a:latin typeface="Calibri" pitchFamily="34" charset="0"/>
              </a:rPr>
              <a:t> Pratique un double archivage : Magnétique pour la consultation (rapide) et </a:t>
            </a:r>
            <a:r>
              <a:rPr lang="fr-FR" sz="1200" b="1" dirty="0">
                <a:latin typeface="Calibri" pitchFamily="34" charset="0"/>
              </a:rPr>
              <a:t>Optique pour le stockage légal.</a:t>
            </a:r>
          </a:p>
          <a:p>
            <a:pPr defTabSz="457200">
              <a:buFontTx/>
              <a:buChar char="•"/>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r>
              <a:rPr lang="fr-FR" sz="1200" dirty="0">
                <a:latin typeface="Calibri" pitchFamily="34" charset="0"/>
              </a:rPr>
              <a:t> Prévenir les pertes de pièces et les déclassements de dossier </a:t>
            </a:r>
          </a:p>
          <a:p>
            <a:pPr defTabSz="457200">
              <a:buClr>
                <a:srgbClr val="6699FF"/>
              </a:buClr>
              <a:buSzPct val="100000"/>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endParaRPr lang="fr-FR" sz="1400" dirty="0">
              <a:latin typeface="Calibri" pitchFamily="34" charset="0"/>
              <a:ea typeface="SimSun" pitchFamily="2" charset="-122"/>
            </a:endParaRPr>
          </a:p>
          <a:p>
            <a:pPr defTabSz="457200">
              <a:buClr>
                <a:srgbClr val="6699FF"/>
              </a:buClr>
              <a:buSzPct val="100000"/>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r>
              <a:rPr lang="fr-FR" b="1" dirty="0">
                <a:solidFill>
                  <a:srgbClr val="00B0DA"/>
                </a:solidFill>
                <a:latin typeface="Calibri" pitchFamily="34" charset="0"/>
                <a:ea typeface="SimSun" pitchFamily="2" charset="-122"/>
              </a:rPr>
              <a:t>Les bénéfices</a:t>
            </a:r>
          </a:p>
          <a:p>
            <a:pPr defTabSz="457200">
              <a:buFontTx/>
              <a:buChar char="•"/>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r>
              <a:rPr lang="fr-FR" sz="1200" dirty="0">
                <a:latin typeface="Calibri" pitchFamily="34" charset="0"/>
              </a:rPr>
              <a:t> 400 000 images sur supports magnétiques utilisées pour la consultation, temps d</a:t>
            </a:r>
            <a:r>
              <a:rPr lang="fr-FR" altLang="en-US" sz="1200" dirty="0">
                <a:latin typeface="Calibri" pitchFamily="34" charset="0"/>
              </a:rPr>
              <a:t>’</a:t>
            </a:r>
            <a:r>
              <a:rPr lang="fr-FR" sz="1200" dirty="0">
                <a:latin typeface="Calibri" pitchFamily="34" charset="0"/>
              </a:rPr>
              <a:t>accès entre 2 à 3 secondes,</a:t>
            </a:r>
          </a:p>
          <a:p>
            <a:pPr defTabSz="457200">
              <a:buFontTx/>
              <a:buChar char="•"/>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r>
              <a:rPr lang="fr-FR" sz="1200" dirty="0">
                <a:latin typeface="Calibri" pitchFamily="34" charset="0"/>
              </a:rPr>
              <a:t> </a:t>
            </a:r>
            <a:r>
              <a:rPr lang="fr-FR" sz="1200" b="1" dirty="0">
                <a:latin typeface="Calibri" pitchFamily="34" charset="0"/>
              </a:rPr>
              <a:t>1 000 </a:t>
            </a:r>
            <a:r>
              <a:rPr lang="fr-FR" sz="1200" b="1" dirty="0" err="1">
                <a:latin typeface="Calibri" pitchFamily="34" charset="0"/>
              </a:rPr>
              <a:t>000</a:t>
            </a:r>
            <a:r>
              <a:rPr lang="fr-FR" sz="1200" b="1" dirty="0">
                <a:latin typeface="Calibri" pitchFamily="34" charset="0"/>
              </a:rPr>
              <a:t> </a:t>
            </a:r>
            <a:r>
              <a:rPr lang="fr-FR" sz="1200" dirty="0">
                <a:latin typeface="Calibri" pitchFamily="34" charset="0"/>
              </a:rPr>
              <a:t>sur supports optiques pour le stockage légal, temps d</a:t>
            </a:r>
            <a:r>
              <a:rPr lang="fr-FR" altLang="en-US" sz="1200" dirty="0">
                <a:latin typeface="Calibri" pitchFamily="34" charset="0"/>
              </a:rPr>
              <a:t>’</a:t>
            </a:r>
            <a:r>
              <a:rPr lang="fr-FR" sz="1200" dirty="0">
                <a:latin typeface="Calibri" pitchFamily="34" charset="0"/>
              </a:rPr>
              <a:t>accès de 10 à 15 secondes.</a:t>
            </a:r>
          </a:p>
          <a:p>
            <a:pPr defTabSz="457200">
              <a:buClr>
                <a:srgbClr val="6699FF"/>
              </a:buClr>
              <a:buSzPct val="100000"/>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endParaRPr lang="fr-FR" sz="1200" dirty="0">
              <a:latin typeface="Calibri" pitchFamily="34" charset="0"/>
            </a:endParaRPr>
          </a:p>
          <a:p>
            <a:pPr defTabSz="457200">
              <a:buClr>
                <a:srgbClr val="6699FF"/>
              </a:buClr>
              <a:buSzPct val="100000"/>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endParaRPr lang="fr-FR" sz="1200" dirty="0">
              <a:latin typeface="Calibri" pitchFamily="34" charset="0"/>
            </a:endParaRPr>
          </a:p>
          <a:p>
            <a:pPr defTabSz="457200">
              <a:buClr>
                <a:srgbClr val="6699FF"/>
              </a:buClr>
              <a:buSzPct val="100000"/>
              <a:tabLst>
                <a:tab pos="166688" algn="l"/>
                <a:tab pos="1081088" algn="l"/>
                <a:tab pos="1995488" algn="l"/>
                <a:tab pos="2909888" algn="l"/>
                <a:tab pos="3822700" algn="l"/>
                <a:tab pos="4737100" algn="l"/>
                <a:tab pos="5651500" algn="l"/>
                <a:tab pos="6565900" algn="l"/>
                <a:tab pos="7480300" algn="l"/>
                <a:tab pos="8394700" algn="l"/>
                <a:tab pos="9309100" algn="l"/>
                <a:tab pos="10223500" algn="l"/>
              </a:tabLst>
            </a:pPr>
            <a:endParaRPr lang="fr-FR" sz="1200" dirty="0">
              <a:latin typeface="Calibri" pitchFamily="34" charset="0"/>
              <a:ea typeface="SimSun" pitchFamily="2" charset="-122"/>
            </a:endParaRPr>
          </a:p>
        </p:txBody>
      </p:sp>
      <p:sp>
        <p:nvSpPr>
          <p:cNvPr id="30725" name="Line 4"/>
          <p:cNvSpPr>
            <a:spLocks noChangeShapeType="1"/>
          </p:cNvSpPr>
          <p:nvPr/>
        </p:nvSpPr>
        <p:spPr bwMode="auto">
          <a:xfrm flipV="1">
            <a:off x="0" y="1874838"/>
            <a:ext cx="8869363" cy="0"/>
          </a:xfrm>
          <a:prstGeom prst="line">
            <a:avLst/>
          </a:prstGeom>
          <a:noFill/>
          <a:ln w="9525">
            <a:solidFill>
              <a:schemeClr val="tx1"/>
            </a:solidFill>
            <a:round/>
            <a:headEnd/>
            <a:tailEnd/>
          </a:ln>
        </p:spPr>
        <p:txBody>
          <a:bodyPr/>
          <a:lstStyle/>
          <a:p>
            <a:endParaRPr lang="fr-FR"/>
          </a:p>
        </p:txBody>
      </p:sp>
      <p:pic>
        <p:nvPicPr>
          <p:cNvPr id="30726" name="Picture 16" descr="cdreordr">
            <a:hlinkClick r:id="rId3" action="ppaction://hlinksldjump" tooltip="Offre Produit"/>
          </p:cNvPr>
          <p:cNvPicPr>
            <a:picLocks noChangeAspect="1" noChangeArrowheads="1"/>
          </p:cNvPicPr>
          <p:nvPr/>
        </p:nvPicPr>
        <p:blipFill>
          <a:blip r:embed="rId4"/>
          <a:srcRect/>
          <a:stretch>
            <a:fillRect/>
          </a:stretch>
        </p:blipFill>
        <p:spPr bwMode="auto">
          <a:xfrm>
            <a:off x="8555038" y="1436688"/>
            <a:ext cx="314325" cy="336550"/>
          </a:xfrm>
          <a:prstGeom prst="rect">
            <a:avLst/>
          </a:prstGeom>
          <a:noFill/>
          <a:ln w="9525">
            <a:noFill/>
            <a:miter lim="800000"/>
            <a:headEnd/>
            <a:tailEnd/>
          </a:ln>
        </p:spPr>
      </p:pic>
      <p:pic>
        <p:nvPicPr>
          <p:cNvPr id="30727" name="Picture 17" descr="cdcompac">
            <a:hlinkClick r:id="rId5" action="ppaction://hlinksldjump" tooltip="Stratégie Solution"/>
          </p:cNvPr>
          <p:cNvPicPr>
            <a:picLocks noChangeAspect="1" noChangeArrowheads="1"/>
          </p:cNvPicPr>
          <p:nvPr/>
        </p:nvPicPr>
        <p:blipFill>
          <a:blip r:embed="rId6"/>
          <a:srcRect/>
          <a:stretch>
            <a:fillRect/>
          </a:stretch>
        </p:blipFill>
        <p:spPr bwMode="auto">
          <a:xfrm>
            <a:off x="8158163" y="1436688"/>
            <a:ext cx="346075" cy="346075"/>
          </a:xfrm>
          <a:prstGeom prst="rect">
            <a:avLst/>
          </a:prstGeom>
          <a:noFill/>
          <a:ln w="9525">
            <a:noFill/>
            <a:miter lim="800000"/>
            <a:headEnd/>
            <a:tailEnd/>
          </a:ln>
        </p:spPr>
      </p:pic>
      <p:pic>
        <p:nvPicPr>
          <p:cNvPr id="30728" name="Picture 14" descr="LogoCNAF"/>
          <p:cNvPicPr>
            <a:picLocks noChangeAspect="1" noChangeArrowheads="1"/>
          </p:cNvPicPr>
          <p:nvPr/>
        </p:nvPicPr>
        <p:blipFill>
          <a:blip r:embed="rId7"/>
          <a:srcRect/>
          <a:stretch>
            <a:fillRect/>
          </a:stretch>
        </p:blipFill>
        <p:spPr bwMode="auto">
          <a:xfrm>
            <a:off x="7308850" y="1050925"/>
            <a:ext cx="738188" cy="746125"/>
          </a:xfrm>
          <a:prstGeom prst="rect">
            <a:avLst/>
          </a:prstGeom>
          <a:noFill/>
          <a:ln w="9525">
            <a:noFill/>
            <a:miter lim="800000"/>
            <a:headEnd/>
            <a:tailEnd/>
          </a:ln>
        </p:spPr>
      </p:pic>
      <p:grpSp>
        <p:nvGrpSpPr>
          <p:cNvPr id="30729" name="Group 20"/>
          <p:cNvGrpSpPr>
            <a:grpSpLocks/>
          </p:cNvGrpSpPr>
          <p:nvPr/>
        </p:nvGrpSpPr>
        <p:grpSpPr bwMode="auto">
          <a:xfrm>
            <a:off x="274638" y="44450"/>
            <a:ext cx="1004887" cy="366713"/>
            <a:chOff x="5022" y="374"/>
            <a:chExt cx="565" cy="231"/>
          </a:xfrm>
        </p:grpSpPr>
        <p:sp>
          <p:nvSpPr>
            <p:cNvPr id="30734" name="Rectangle 2"/>
            <p:cNvSpPr>
              <a:spLocks noChangeArrowheads="1"/>
            </p:cNvSpPr>
            <p:nvPr/>
          </p:nvSpPr>
          <p:spPr bwMode="auto">
            <a:xfrm>
              <a:off x="5175" y="432"/>
              <a:ext cx="403" cy="145"/>
            </a:xfrm>
            <a:prstGeom prst="rect">
              <a:avLst/>
            </a:prstGeom>
            <a:noFill/>
            <a:ln w="9525">
              <a:noFill/>
              <a:miter lim="800000"/>
              <a:headEnd/>
              <a:tailEnd/>
            </a:ln>
          </p:spPr>
          <p:txBody>
            <a:bodyPr>
              <a:spAutoFit/>
            </a:bodyPr>
            <a:lstStyle/>
            <a:p>
              <a:pPr algn="ctr" defTabSz="457200">
                <a:buClr>
                  <a:srgbClr val="000000"/>
                </a:buClr>
                <a:buSzPct val="100000"/>
                <a:buFont typeface="Arial" pitchFamily="34" charset="0"/>
                <a:buNone/>
              </a:pPr>
              <a:r>
                <a:rPr lang="fr-FR" sz="900" b="1">
                  <a:solidFill>
                    <a:srgbClr val="00A69F"/>
                  </a:solidFill>
                  <a:latin typeface="Calibri" pitchFamily="34" charset="0"/>
                </a:rPr>
                <a:t>Archiver</a:t>
              </a:r>
            </a:p>
          </p:txBody>
        </p:sp>
        <p:sp>
          <p:nvSpPr>
            <p:cNvPr id="30735" name="Rectangle 34"/>
            <p:cNvSpPr>
              <a:spLocks noChangeArrowheads="1"/>
            </p:cNvSpPr>
            <p:nvPr/>
          </p:nvSpPr>
          <p:spPr bwMode="auto">
            <a:xfrm>
              <a:off x="5022" y="374"/>
              <a:ext cx="565" cy="231"/>
            </a:xfrm>
            <a:prstGeom prst="rect">
              <a:avLst/>
            </a:prstGeom>
            <a:noFill/>
            <a:ln w="19050">
              <a:solidFill>
                <a:srgbClr val="00A69F"/>
              </a:solidFill>
              <a:round/>
              <a:headEnd/>
              <a:tailEnd/>
            </a:ln>
          </p:spPr>
          <p:txBody>
            <a:bodyPr wrap="none"/>
            <a:lstStyle/>
            <a:p>
              <a:pPr algn="ctr"/>
              <a:endParaRPr lang="fr-FR" sz="1200">
                <a:solidFill>
                  <a:srgbClr val="FDB813"/>
                </a:solidFill>
                <a:latin typeface="Calibri" pitchFamily="34" charset="0"/>
              </a:endParaRPr>
            </a:p>
          </p:txBody>
        </p:sp>
        <p:pic>
          <p:nvPicPr>
            <p:cNvPr id="30736" name="Picture 38" descr="folder-blue-grn">
              <a:hlinkClick r:id="rId8" action="ppaction://hlinksldjump"/>
            </p:cNvPr>
            <p:cNvPicPr>
              <a:picLocks noChangeAspect="1" noChangeArrowheads="1"/>
            </p:cNvPicPr>
            <p:nvPr/>
          </p:nvPicPr>
          <p:blipFill>
            <a:blip r:embed="rId9"/>
            <a:srcRect/>
            <a:stretch>
              <a:fillRect/>
            </a:stretch>
          </p:blipFill>
          <p:spPr bwMode="auto">
            <a:xfrm>
              <a:off x="5049" y="433"/>
              <a:ext cx="166" cy="105"/>
            </a:xfrm>
            <a:prstGeom prst="rect">
              <a:avLst/>
            </a:prstGeom>
            <a:noFill/>
            <a:ln w="9525">
              <a:noFill/>
              <a:miter lim="800000"/>
              <a:headEnd/>
              <a:tailEnd/>
            </a:ln>
          </p:spPr>
        </p:pic>
      </p:grpSp>
      <p:pic>
        <p:nvPicPr>
          <p:cNvPr id="30730" name="Picture 26" descr="CAF-001"/>
          <p:cNvPicPr>
            <a:picLocks noChangeAspect="1" noChangeArrowheads="1"/>
          </p:cNvPicPr>
          <p:nvPr/>
        </p:nvPicPr>
        <p:blipFill>
          <a:blip r:embed="rId10"/>
          <a:srcRect/>
          <a:stretch>
            <a:fillRect/>
          </a:stretch>
        </p:blipFill>
        <p:spPr bwMode="auto">
          <a:xfrm>
            <a:off x="0" y="2498725"/>
            <a:ext cx="4572000" cy="1570038"/>
          </a:xfrm>
          <a:prstGeom prst="rect">
            <a:avLst/>
          </a:prstGeom>
          <a:noFill/>
          <a:ln w="9525">
            <a:noFill/>
            <a:miter lim="800000"/>
            <a:headEnd/>
            <a:tailEnd/>
          </a:ln>
        </p:spPr>
      </p:pic>
      <p:pic>
        <p:nvPicPr>
          <p:cNvPr id="30731" name="Picture 24" descr="CAF-002"/>
          <p:cNvPicPr>
            <a:picLocks noChangeAspect="1" noChangeArrowheads="1"/>
          </p:cNvPicPr>
          <p:nvPr/>
        </p:nvPicPr>
        <p:blipFill>
          <a:blip r:embed="rId11"/>
          <a:srcRect/>
          <a:stretch>
            <a:fillRect/>
          </a:stretch>
        </p:blipFill>
        <p:spPr bwMode="auto">
          <a:xfrm>
            <a:off x="0" y="3870325"/>
            <a:ext cx="4572000" cy="1570038"/>
          </a:xfrm>
          <a:prstGeom prst="rect">
            <a:avLst/>
          </a:prstGeom>
          <a:noFill/>
          <a:ln w="9525">
            <a:noFill/>
            <a:miter lim="800000"/>
            <a:headEnd/>
            <a:tailEnd/>
          </a:ln>
        </p:spPr>
      </p:pic>
      <p:pic>
        <p:nvPicPr>
          <p:cNvPr id="30732" name="Picture 25" descr="CAF-003"/>
          <p:cNvPicPr>
            <a:picLocks noChangeAspect="1" noChangeArrowheads="1"/>
          </p:cNvPicPr>
          <p:nvPr/>
        </p:nvPicPr>
        <p:blipFill>
          <a:blip r:embed="rId12"/>
          <a:srcRect/>
          <a:stretch>
            <a:fillRect/>
          </a:stretch>
        </p:blipFill>
        <p:spPr bwMode="auto">
          <a:xfrm>
            <a:off x="-1588" y="5167313"/>
            <a:ext cx="4573588" cy="1279525"/>
          </a:xfrm>
          <a:prstGeom prst="rect">
            <a:avLst/>
          </a:prstGeom>
          <a:noFill/>
          <a:ln w="9525">
            <a:noFill/>
            <a:miter lim="800000"/>
            <a:headEnd/>
            <a:tailEnd/>
          </a:ln>
        </p:spPr>
      </p:pic>
      <p:sp>
        <p:nvSpPr>
          <p:cNvPr id="30733" name="AutoShape 5"/>
          <p:cNvSpPr>
            <a:spLocks noChangeAspect="1" noChangeArrowheads="1"/>
          </p:cNvSpPr>
          <p:nvPr/>
        </p:nvSpPr>
        <p:spPr bwMode="auto">
          <a:xfrm>
            <a:off x="4763" y="1966913"/>
            <a:ext cx="4562475" cy="739775"/>
          </a:xfrm>
          <a:prstGeom prst="roundRect">
            <a:avLst>
              <a:gd name="adj" fmla="val 16667"/>
            </a:avLst>
          </a:prstGeom>
          <a:solidFill>
            <a:srgbClr val="C0C0C0"/>
          </a:solidFill>
          <a:ln w="9525">
            <a:solidFill>
              <a:schemeClr val="bg1"/>
            </a:solidFill>
            <a:round/>
            <a:headEnd/>
            <a:tailEnd/>
          </a:ln>
        </p:spPr>
        <p:txBody>
          <a:bodyPr>
            <a:spAutoFit/>
          </a:bodyPr>
          <a:lstStyle/>
          <a:p>
            <a:pPr marL="19050" indent="-38100">
              <a:lnSpc>
                <a:spcPct val="90000"/>
              </a:lnSpc>
            </a:pPr>
            <a:r>
              <a:rPr lang="fr-FR" sz="1400" b="1" i="1" dirty="0">
                <a:solidFill>
                  <a:schemeClr val="bg1"/>
                </a:solidFill>
                <a:latin typeface="Calibri" pitchFamily="34" charset="0"/>
              </a:rPr>
              <a:t>Secteur d'activité : Organisation sociale</a:t>
            </a:r>
          </a:p>
          <a:p>
            <a:pPr marL="19050" indent="-38100">
              <a:lnSpc>
                <a:spcPct val="90000"/>
              </a:lnSpc>
            </a:pPr>
            <a:r>
              <a:rPr lang="fr-FR" sz="1400" b="1" i="1" dirty="0">
                <a:solidFill>
                  <a:schemeClr val="bg1"/>
                </a:solidFill>
                <a:latin typeface="Calibri" pitchFamily="34" charset="0"/>
              </a:rPr>
              <a:t>Valeur ciblée : améliorer la flexibilité organisationnelle</a:t>
            </a:r>
          </a:p>
          <a:p>
            <a:pPr marL="19050" indent="-38100">
              <a:lnSpc>
                <a:spcPct val="90000"/>
              </a:lnSpc>
            </a:pPr>
            <a:r>
              <a:rPr lang="fr-FR" sz="1400" b="1" i="1" dirty="0">
                <a:solidFill>
                  <a:schemeClr val="bg1"/>
                </a:solidFill>
                <a:latin typeface="Calibri" pitchFamily="34" charset="0"/>
              </a:rPr>
              <a:t>Solution proposée : Conservation de documents</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28604"/>
            <a:ext cx="8229600" cy="774700"/>
          </a:xfrm>
        </p:spPr>
        <p:txBody>
          <a:bodyPr/>
          <a:lstStyle/>
          <a:p>
            <a:r>
              <a:rPr lang="en-US" altLang="en-US" sz="2800" b="1" dirty="0" err="1">
                <a:solidFill>
                  <a:srgbClr val="000000"/>
                </a:solidFill>
                <a:latin typeface="Arial" pitchFamily="34" charset="0"/>
                <a:cs typeface="Arial" pitchFamily="34" charset="0"/>
              </a:rPr>
              <a:t>Cas</a:t>
            </a:r>
            <a:r>
              <a:rPr lang="en-US" altLang="en-US" sz="2800" b="1" dirty="0">
                <a:solidFill>
                  <a:srgbClr val="000000"/>
                </a:solidFill>
                <a:latin typeface="Arial" pitchFamily="34" charset="0"/>
                <a:cs typeface="Arial" pitchFamily="34" charset="0"/>
              </a:rPr>
              <a:t> </a:t>
            </a:r>
            <a:r>
              <a:rPr lang="en-US" altLang="en-US" sz="2800" b="1" dirty="0" err="1">
                <a:solidFill>
                  <a:srgbClr val="000000"/>
                </a:solidFill>
                <a:latin typeface="Arial" pitchFamily="34" charset="0"/>
                <a:cs typeface="Arial" pitchFamily="34" charset="0"/>
              </a:rPr>
              <a:t>d’une</a:t>
            </a:r>
            <a:r>
              <a:rPr lang="en-US" altLang="en-US" sz="2800" b="1" dirty="0">
                <a:solidFill>
                  <a:srgbClr val="000000"/>
                </a:solidFill>
                <a:latin typeface="Arial" pitchFamily="34" charset="0"/>
                <a:cs typeface="Arial" pitchFamily="34" charset="0"/>
              </a:rPr>
              <a:t> </a:t>
            </a:r>
            <a:r>
              <a:rPr lang="en-US" altLang="en-US" sz="2800" b="1" dirty="0" err="1">
                <a:solidFill>
                  <a:srgbClr val="000000"/>
                </a:solidFill>
                <a:latin typeface="Arial" pitchFamily="34" charset="0"/>
                <a:cs typeface="Arial" pitchFamily="34" charset="0"/>
              </a:rPr>
              <a:t>compagnie</a:t>
            </a:r>
            <a:r>
              <a:rPr lang="en-US" altLang="en-US" sz="2800" b="1" dirty="0">
                <a:solidFill>
                  <a:srgbClr val="000000"/>
                </a:solidFill>
                <a:latin typeface="Arial" pitchFamily="34" charset="0"/>
                <a:cs typeface="Arial" pitchFamily="34" charset="0"/>
              </a:rPr>
              <a:t> </a:t>
            </a:r>
            <a:r>
              <a:rPr lang="en-US" altLang="en-US" sz="2800" b="1" dirty="0" err="1">
                <a:solidFill>
                  <a:srgbClr val="000000"/>
                </a:solidFill>
                <a:latin typeface="Arial" pitchFamily="34" charset="0"/>
                <a:cs typeface="Arial" pitchFamily="34" charset="0"/>
              </a:rPr>
              <a:t>d’assurance</a:t>
            </a:r>
            <a:endParaRPr lang="fr-FR" sz="2800" b="1" dirty="0"/>
          </a:p>
        </p:txBody>
      </p:sp>
      <p:pic>
        <p:nvPicPr>
          <p:cNvPr id="4" name="Picture 26" descr="PDP0941774.JPG"/>
          <p:cNvPicPr>
            <a:picLocks noChangeAspect="1"/>
          </p:cNvPicPr>
          <p:nvPr/>
        </p:nvPicPr>
        <p:blipFill>
          <a:blip r:embed="rId2"/>
          <a:srcRect t="20778" b="31807"/>
          <a:stretch>
            <a:fillRect/>
          </a:stretch>
        </p:blipFill>
        <p:spPr bwMode="auto">
          <a:xfrm>
            <a:off x="3340100" y="1071546"/>
            <a:ext cx="5340350" cy="2044700"/>
          </a:xfrm>
          <a:prstGeom prst="rect">
            <a:avLst/>
          </a:prstGeom>
          <a:noFill/>
          <a:ln w="9525">
            <a:noFill/>
            <a:miter lim="800000"/>
            <a:headEnd/>
            <a:tailEnd/>
          </a:ln>
        </p:spPr>
      </p:pic>
      <p:sp>
        <p:nvSpPr>
          <p:cNvPr id="5" name="Rectangle 23"/>
          <p:cNvSpPr>
            <a:spLocks noChangeArrowheads="1"/>
          </p:cNvSpPr>
          <p:nvPr/>
        </p:nvSpPr>
        <p:spPr bwMode="auto">
          <a:xfrm>
            <a:off x="3317875" y="3212001"/>
            <a:ext cx="5597525" cy="3431709"/>
          </a:xfrm>
          <a:prstGeom prst="rect">
            <a:avLst/>
          </a:prstGeom>
          <a:noFill/>
          <a:ln w="9525">
            <a:noFill/>
            <a:miter lim="800000"/>
            <a:headEnd/>
            <a:tailEnd/>
          </a:ln>
        </p:spPr>
        <p:txBody>
          <a:bodyPr wrap="square" lIns="0" tIns="0" rIns="0">
            <a:spAutoFit/>
          </a:bodyPr>
          <a:lstStyle/>
          <a:p>
            <a:pPr marL="14288">
              <a:spcBef>
                <a:spcPts val="600"/>
              </a:spcBef>
              <a:buClr>
                <a:srgbClr val="000000"/>
              </a:buClr>
              <a:buSzPct val="100000"/>
              <a:tabLst>
                <a:tab pos="134938" algn="l"/>
                <a:tab pos="592138" algn="l"/>
                <a:tab pos="1049338" algn="l"/>
                <a:tab pos="1506538" algn="l"/>
                <a:tab pos="1963738" algn="l"/>
                <a:tab pos="2420938" algn="l"/>
                <a:tab pos="2878138" algn="l"/>
                <a:tab pos="3335338" algn="l"/>
                <a:tab pos="3792538" algn="l"/>
                <a:tab pos="4249738" algn="l"/>
                <a:tab pos="4706938" algn="l"/>
                <a:tab pos="5164138" algn="l"/>
                <a:tab pos="5621338" algn="l"/>
                <a:tab pos="6078538" algn="l"/>
                <a:tab pos="6535738" algn="l"/>
                <a:tab pos="6992938" algn="l"/>
                <a:tab pos="7450138" algn="l"/>
                <a:tab pos="7907338" algn="l"/>
                <a:tab pos="8364538" algn="l"/>
                <a:tab pos="8821738" algn="l"/>
                <a:tab pos="9278938" algn="l"/>
              </a:tabLst>
            </a:pPr>
            <a:r>
              <a:rPr lang="en-US" altLang="en-US" sz="1400" b="1" dirty="0">
                <a:solidFill>
                  <a:srgbClr val="000000"/>
                </a:solidFill>
              </a:rPr>
              <a:t>Business challenge:</a:t>
            </a:r>
            <a:r>
              <a:rPr lang="en-US" altLang="en-US" sz="1400" dirty="0">
                <a:solidFill>
                  <a:srgbClr val="000000"/>
                </a:solidFill>
              </a:rPr>
              <a:t> </a:t>
            </a:r>
            <a:r>
              <a:rPr lang="en-US" altLang="en-US" sz="1400" dirty="0">
                <a:solidFill>
                  <a:srgbClr val="7F7F7F"/>
                </a:solidFill>
                <a:ea typeface="SimSun" pitchFamily="2" charset="-122"/>
              </a:rPr>
              <a:t>Enterprise-level centralized file and email archiving for compliance and storage management, with classification, records and retention management.</a:t>
            </a:r>
          </a:p>
          <a:p>
            <a:pPr marL="14288">
              <a:spcBef>
                <a:spcPts val="600"/>
              </a:spcBef>
              <a:buClr>
                <a:srgbClr val="000000"/>
              </a:buClr>
              <a:buSzPct val="100000"/>
              <a:tabLst>
                <a:tab pos="134938" algn="l"/>
                <a:tab pos="592138" algn="l"/>
                <a:tab pos="1049338" algn="l"/>
                <a:tab pos="1506538" algn="l"/>
                <a:tab pos="1963738" algn="l"/>
                <a:tab pos="2420938" algn="l"/>
                <a:tab pos="2878138" algn="l"/>
                <a:tab pos="3335338" algn="l"/>
                <a:tab pos="3792538" algn="l"/>
                <a:tab pos="4249738" algn="l"/>
                <a:tab pos="4706938" algn="l"/>
                <a:tab pos="5164138" algn="l"/>
                <a:tab pos="5621338" algn="l"/>
                <a:tab pos="6078538" algn="l"/>
                <a:tab pos="6535738" algn="l"/>
                <a:tab pos="6992938" algn="l"/>
                <a:tab pos="7450138" algn="l"/>
                <a:tab pos="7907338" algn="l"/>
                <a:tab pos="8364538" algn="l"/>
                <a:tab pos="8821738" algn="l"/>
                <a:tab pos="9278938" algn="l"/>
              </a:tabLst>
            </a:pPr>
            <a:r>
              <a:rPr lang="en-US" altLang="en-US" sz="1400" b="1" dirty="0">
                <a:solidFill>
                  <a:srgbClr val="000000"/>
                </a:solidFill>
              </a:rPr>
              <a:t>Solution: </a:t>
            </a:r>
            <a:r>
              <a:rPr lang="en-US" altLang="en-US" sz="1400" dirty="0">
                <a:solidFill>
                  <a:srgbClr val="7F7F7F"/>
                </a:solidFill>
                <a:ea typeface="SimSun" pitchFamily="2" charset="-122"/>
              </a:rPr>
              <a:t>This company archives 1.2 million exchange messages a day. They also have implemented IBM Content Collector for File Systems, IBM </a:t>
            </a:r>
            <a:r>
              <a:rPr lang="en-US" altLang="en-US" sz="1400" dirty="0" err="1">
                <a:solidFill>
                  <a:srgbClr val="7F7F7F"/>
                </a:solidFill>
                <a:ea typeface="SimSun" pitchFamily="2" charset="-122"/>
              </a:rPr>
              <a:t>eDiscovery</a:t>
            </a:r>
            <a:r>
              <a:rPr lang="en-US" altLang="en-US" sz="1400" dirty="0">
                <a:solidFill>
                  <a:srgbClr val="7F7F7F"/>
                </a:solidFill>
                <a:ea typeface="SimSun" pitchFamily="2" charset="-122"/>
              </a:rPr>
              <a:t> Manager and IBM Content Classification along with IBM Atlas </a:t>
            </a:r>
            <a:r>
              <a:rPr lang="en-US" altLang="en-US" sz="1400" dirty="0" err="1">
                <a:solidFill>
                  <a:srgbClr val="7F7F7F"/>
                </a:solidFill>
                <a:ea typeface="SimSun" pitchFamily="2" charset="-122"/>
              </a:rPr>
              <a:t>eDiscovery</a:t>
            </a:r>
            <a:r>
              <a:rPr lang="en-US" altLang="en-US" sz="1400" dirty="0">
                <a:solidFill>
                  <a:srgbClr val="7F7F7F"/>
                </a:solidFill>
                <a:ea typeface="SimSun" pitchFamily="2" charset="-122"/>
              </a:rPr>
              <a:t> Process Management to streamline the legal hold process. The company manages message retention and has millions of records under management with IBM Enterprise Records.</a:t>
            </a:r>
          </a:p>
          <a:p>
            <a:pPr marL="14288">
              <a:spcBef>
                <a:spcPts val="600"/>
              </a:spcBef>
              <a:buClr>
                <a:srgbClr val="000000"/>
              </a:buClr>
              <a:buSzPct val="100000"/>
              <a:tabLst>
                <a:tab pos="134938" algn="l"/>
                <a:tab pos="592138" algn="l"/>
                <a:tab pos="1049338" algn="l"/>
                <a:tab pos="1506538" algn="l"/>
                <a:tab pos="1963738" algn="l"/>
                <a:tab pos="2420938" algn="l"/>
                <a:tab pos="2878138" algn="l"/>
                <a:tab pos="3335338" algn="l"/>
                <a:tab pos="3792538" algn="l"/>
                <a:tab pos="4249738" algn="l"/>
                <a:tab pos="4706938" algn="l"/>
                <a:tab pos="5164138" algn="l"/>
                <a:tab pos="5621338" algn="l"/>
                <a:tab pos="6078538" algn="l"/>
                <a:tab pos="6535738" algn="l"/>
                <a:tab pos="6992938" algn="l"/>
                <a:tab pos="7450138" algn="l"/>
                <a:tab pos="7907338" algn="l"/>
                <a:tab pos="8364538" algn="l"/>
                <a:tab pos="8821738" algn="l"/>
                <a:tab pos="9278938" algn="l"/>
              </a:tabLst>
            </a:pPr>
            <a:r>
              <a:rPr lang="en-US" altLang="en-US" sz="1400" b="1" dirty="0">
                <a:solidFill>
                  <a:srgbClr val="000000"/>
                </a:solidFill>
              </a:rPr>
              <a:t>Benefit: </a:t>
            </a:r>
            <a:r>
              <a:rPr lang="en-US" altLang="en-US" sz="1400" dirty="0">
                <a:solidFill>
                  <a:srgbClr val="7F7F7F"/>
                </a:solidFill>
                <a:ea typeface="SimSun" pitchFamily="2" charset="-122"/>
              </a:rPr>
              <a:t>This customer is now better able to comply with laws and regulations. A single enterprise infrastructure for multiple content sources reduces cost and complexity of the IT infrastructure. Their </a:t>
            </a:r>
            <a:r>
              <a:rPr lang="en-US" altLang="ja-JP" sz="1400" dirty="0">
                <a:solidFill>
                  <a:srgbClr val="7F7F7F"/>
                </a:solidFill>
                <a:ea typeface="SimSun" pitchFamily="2" charset="-122"/>
              </a:rPr>
              <a:t>defensible disposal program reduces the amount of data under management.</a:t>
            </a:r>
            <a:endParaRPr lang="en-US" altLang="en-US" sz="1400" dirty="0">
              <a:solidFill>
                <a:srgbClr val="7F7F7F"/>
              </a:solidFill>
              <a:ea typeface="SimSun" pitchFamily="2" charset="-122"/>
            </a:endParaRPr>
          </a:p>
        </p:txBody>
      </p:sp>
      <p:sp>
        <p:nvSpPr>
          <p:cNvPr id="6" name="Line 7"/>
          <p:cNvSpPr>
            <a:spLocks noChangeShapeType="1"/>
          </p:cNvSpPr>
          <p:nvPr/>
        </p:nvSpPr>
        <p:spPr bwMode="auto">
          <a:xfrm>
            <a:off x="477838" y="1142984"/>
            <a:ext cx="2552700" cy="0"/>
          </a:xfrm>
          <a:prstGeom prst="line">
            <a:avLst/>
          </a:prstGeom>
          <a:noFill/>
          <a:ln w="9525">
            <a:solidFill>
              <a:srgbClr val="000000"/>
            </a:solidFill>
            <a:round/>
            <a:headEnd/>
            <a:tailEnd/>
          </a:ln>
          <a:effectLst/>
        </p:spPr>
        <p:txBody>
          <a:bodyPr/>
          <a:lstStyle/>
          <a:p>
            <a:pPr fontAlgn="auto">
              <a:spcBef>
                <a:spcPts val="0"/>
              </a:spcBef>
              <a:spcAft>
                <a:spcPts val="0"/>
              </a:spcAft>
              <a:defRPr/>
            </a:pPr>
            <a:endParaRPr lang="en-US" sz="1800" kern="0" dirty="0">
              <a:solidFill>
                <a:sysClr val="windowText" lastClr="000000"/>
              </a:solidFill>
              <a:latin typeface="Arial" charset="0"/>
              <a:ea typeface="ＭＳ Ｐゴシック" charset="-128"/>
              <a:cs typeface="ＭＳ Ｐゴシック" charset="-128"/>
            </a:endParaRPr>
          </a:p>
        </p:txBody>
      </p:sp>
      <p:sp>
        <p:nvSpPr>
          <p:cNvPr id="7" name="Text Placeholder 50"/>
          <p:cNvSpPr>
            <a:spLocks/>
          </p:cNvSpPr>
          <p:nvPr/>
        </p:nvSpPr>
        <p:spPr bwMode="auto">
          <a:xfrm>
            <a:off x="379413" y="1169972"/>
            <a:ext cx="2782887" cy="2308302"/>
          </a:xfrm>
          <a:prstGeom prst="rect">
            <a:avLst/>
          </a:prstGeom>
          <a:noFill/>
          <a:ln>
            <a:noFill/>
          </a:ln>
        </p:spPr>
        <p:txBody>
          <a:bodyPr lIns="91418" tIns="45709" rIns="91418" bIns="45709">
            <a:spAutoFit/>
          </a:bodyPr>
          <a:lstStyle/>
          <a:p>
            <a:pPr fontAlgn="auto">
              <a:spcBef>
                <a:spcPts val="0"/>
              </a:spcBef>
              <a:spcAft>
                <a:spcPts val="0"/>
              </a:spcAft>
              <a:buClr>
                <a:srgbClr val="000000"/>
              </a:buClr>
              <a:buSzPct val="100000"/>
              <a:defRPr/>
            </a:pPr>
            <a:r>
              <a:rPr lang="fr-FR" sz="1800" b="1" kern="0">
                <a:solidFill>
                  <a:srgbClr val="AB1A86"/>
                </a:solidFill>
                <a:latin typeface="Arial"/>
                <a:ea typeface="SimSun" pitchFamily="2" charset="-122"/>
                <a:cs typeface="ＭＳ Ｐゴシック" charset="-128"/>
              </a:rPr>
              <a:t>Avec 30 000 utilisateurs et  12 000 Agents indépendants, cette  companie </a:t>
            </a:r>
            <a:r>
              <a:rPr lang="fr-FR" b="1" kern="0">
                <a:solidFill>
                  <a:srgbClr val="AB1A86"/>
                </a:solidFill>
                <a:latin typeface="Arial"/>
                <a:ea typeface="SimSun" pitchFamily="2" charset="-122"/>
                <a:cs typeface="ＭＳ Ｐゴシック" charset="-128"/>
              </a:rPr>
              <a:t>exerce ses activités dans le monde entier, y compris dans des juridictions très réglementés</a:t>
            </a:r>
          </a:p>
        </p:txBody>
      </p:sp>
      <p:grpSp>
        <p:nvGrpSpPr>
          <p:cNvPr id="8" name="Group 20"/>
          <p:cNvGrpSpPr>
            <a:grpSpLocks/>
          </p:cNvGrpSpPr>
          <p:nvPr/>
        </p:nvGrpSpPr>
        <p:grpSpPr bwMode="auto">
          <a:xfrm>
            <a:off x="274638" y="44450"/>
            <a:ext cx="1004887" cy="366713"/>
            <a:chOff x="5022" y="374"/>
            <a:chExt cx="565" cy="231"/>
          </a:xfrm>
        </p:grpSpPr>
        <p:sp>
          <p:nvSpPr>
            <p:cNvPr id="9" name="Rectangle 2"/>
            <p:cNvSpPr>
              <a:spLocks noChangeArrowheads="1"/>
            </p:cNvSpPr>
            <p:nvPr/>
          </p:nvSpPr>
          <p:spPr bwMode="auto">
            <a:xfrm>
              <a:off x="5175" y="432"/>
              <a:ext cx="403" cy="145"/>
            </a:xfrm>
            <a:prstGeom prst="rect">
              <a:avLst/>
            </a:prstGeom>
            <a:noFill/>
            <a:ln w="9525">
              <a:noFill/>
              <a:miter lim="800000"/>
              <a:headEnd/>
              <a:tailEnd/>
            </a:ln>
          </p:spPr>
          <p:txBody>
            <a:bodyPr>
              <a:spAutoFit/>
            </a:bodyPr>
            <a:lstStyle/>
            <a:p>
              <a:pPr algn="ctr" defTabSz="457200">
                <a:buClr>
                  <a:srgbClr val="000000"/>
                </a:buClr>
                <a:buSzPct val="100000"/>
                <a:buFont typeface="Arial" pitchFamily="34" charset="0"/>
                <a:buNone/>
              </a:pPr>
              <a:r>
                <a:rPr lang="fr-FR" sz="900" b="1">
                  <a:solidFill>
                    <a:srgbClr val="00A69F"/>
                  </a:solidFill>
                  <a:latin typeface="Calibri" pitchFamily="34" charset="0"/>
                </a:rPr>
                <a:t>Archiver</a:t>
              </a:r>
            </a:p>
          </p:txBody>
        </p:sp>
        <p:sp>
          <p:nvSpPr>
            <p:cNvPr id="10" name="Rectangle 34"/>
            <p:cNvSpPr>
              <a:spLocks noChangeArrowheads="1"/>
            </p:cNvSpPr>
            <p:nvPr/>
          </p:nvSpPr>
          <p:spPr bwMode="auto">
            <a:xfrm>
              <a:off x="5022" y="374"/>
              <a:ext cx="565" cy="231"/>
            </a:xfrm>
            <a:prstGeom prst="rect">
              <a:avLst/>
            </a:prstGeom>
            <a:noFill/>
            <a:ln w="19050">
              <a:solidFill>
                <a:srgbClr val="00A69F"/>
              </a:solidFill>
              <a:round/>
              <a:headEnd/>
              <a:tailEnd/>
            </a:ln>
          </p:spPr>
          <p:txBody>
            <a:bodyPr wrap="none"/>
            <a:lstStyle/>
            <a:p>
              <a:pPr algn="ctr"/>
              <a:endParaRPr lang="fr-FR" sz="1200">
                <a:solidFill>
                  <a:srgbClr val="FDB813"/>
                </a:solidFill>
                <a:latin typeface="Calibri" pitchFamily="34" charset="0"/>
              </a:endParaRPr>
            </a:p>
          </p:txBody>
        </p:sp>
        <p:pic>
          <p:nvPicPr>
            <p:cNvPr id="11" name="Picture 38" descr="folder-blue-grn">
              <a:hlinkClick r:id="rId3" action="ppaction://hlinksldjump"/>
            </p:cNvPr>
            <p:cNvPicPr>
              <a:picLocks noChangeAspect="1" noChangeArrowheads="1"/>
            </p:cNvPicPr>
            <p:nvPr/>
          </p:nvPicPr>
          <p:blipFill>
            <a:blip r:embed="rId4"/>
            <a:srcRect/>
            <a:stretch>
              <a:fillRect/>
            </a:stretch>
          </p:blipFill>
          <p:spPr bwMode="auto">
            <a:xfrm>
              <a:off x="5049" y="433"/>
              <a:ext cx="166" cy="105"/>
            </a:xfrm>
            <a:prstGeom prst="rect">
              <a:avLst/>
            </a:prstGeom>
            <a:noFill/>
            <a:ln w="9525">
              <a:noFill/>
              <a:miter lim="800000"/>
              <a:headEnd/>
              <a:tailEnd/>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b="1" dirty="0"/>
              <a:t>Annexe</a:t>
            </a:r>
          </a:p>
        </p:txBody>
      </p:sp>
      <p:sp>
        <p:nvSpPr>
          <p:cNvPr id="5" name="Sous-titre 4"/>
          <p:cNvSpPr>
            <a:spLocks noGrp="1"/>
          </p:cNvSpPr>
          <p:nvPr>
            <p:ph type="subTitle" idx="1"/>
          </p:nvPr>
        </p:nvSpPr>
        <p:spPr>
          <a:xfrm>
            <a:off x="428596" y="3286124"/>
            <a:ext cx="8286808" cy="1752600"/>
          </a:xfrm>
        </p:spPr>
        <p:txBody>
          <a:bodyPr/>
          <a:lstStyle/>
          <a:p>
            <a:r>
              <a:rPr lang="fr-FR" b="1" dirty="0"/>
              <a:t>les 10 critères permettant la mise en œuvre d’un système d’archivage fiable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06" y="-24"/>
            <a:ext cx="8401080" cy="500046"/>
          </a:xfrm>
        </p:spPr>
        <p:txBody>
          <a:bodyPr/>
          <a:lstStyle/>
          <a:p>
            <a:r>
              <a:rPr lang="fr-FR" sz="2800" b="1" dirty="0"/>
              <a:t>les 10 critères d’un système d’archivage fiable</a:t>
            </a:r>
          </a:p>
        </p:txBody>
      </p:sp>
      <p:sp>
        <p:nvSpPr>
          <p:cNvPr id="3" name="Espace réservé du contenu 2"/>
          <p:cNvSpPr>
            <a:spLocks noGrp="1"/>
          </p:cNvSpPr>
          <p:nvPr>
            <p:ph idx="1"/>
          </p:nvPr>
        </p:nvSpPr>
        <p:spPr>
          <a:xfrm>
            <a:off x="357158" y="1214422"/>
            <a:ext cx="8329642" cy="5643578"/>
          </a:xfrm>
        </p:spPr>
        <p:txBody>
          <a:bodyPr/>
          <a:lstStyle/>
          <a:p>
            <a:pPr>
              <a:buNone/>
            </a:pPr>
            <a:r>
              <a:rPr lang="fr-FR" sz="1800" dirty="0"/>
              <a:t>Il s’agit du processus d’intégration du  document dans le système d’archivage : </a:t>
            </a:r>
          </a:p>
          <a:p>
            <a:pPr>
              <a:buFont typeface="Wingdings" pitchFamily="2" charset="2"/>
              <a:buChar char="§"/>
            </a:pPr>
            <a:r>
              <a:rPr lang="fr-FR" sz="1800" dirty="0"/>
              <a:t>Identification des documents à archiver : choix du format d’archivage en fonction de  critères portant sur l’aspect recommandable, la pérennité, le caractère ouvert et l’intensité d’utilisation du format</a:t>
            </a:r>
          </a:p>
          <a:p>
            <a:pPr marL="0" indent="0">
              <a:buNone/>
            </a:pPr>
            <a:r>
              <a:rPr lang="fr-FR" sz="1800" b="1" dirty="0"/>
              <a:t>Note</a:t>
            </a:r>
            <a:r>
              <a:rPr lang="fr-FR" sz="1800" dirty="0"/>
              <a:t> : il est important de noter qu’aucun format « propriétaire » ne peut être admis, c’est  une des principales recommandations de la  norme Z 42-013, qui en a amené une révision en 2001. </a:t>
            </a:r>
          </a:p>
          <a:p>
            <a:pPr>
              <a:buFont typeface="Wingdings" pitchFamily="2" charset="2"/>
              <a:buChar char="§"/>
            </a:pPr>
            <a:r>
              <a:rPr lang="fr-FR" sz="1800" dirty="0"/>
              <a:t>Le document doit directement être lié ou associé de manière durable à ses méta données, pour pouvoir documenter une action (ISO 15489 § 7.2.1) ; </a:t>
            </a:r>
          </a:p>
          <a:p>
            <a:pPr>
              <a:buFont typeface="Wingdings" pitchFamily="2" charset="2"/>
              <a:buChar char="§"/>
            </a:pPr>
            <a:r>
              <a:rPr lang="fr-FR" sz="1800" dirty="0"/>
              <a:t>Le système d’archivage doit intégrer automatiquement tous les documents d’archive relevant du champ d’activité de l’organisme ou de l’entreprise (ISO 15489 § 8.2.2) </a:t>
            </a:r>
          </a:p>
          <a:p>
            <a:pPr marL="0" indent="0">
              <a:buNone/>
            </a:pPr>
            <a:r>
              <a:rPr lang="fr-FR" sz="1800" dirty="0"/>
              <a:t>En tout état de cause, si un document comporte  une signature électronique, la signature et son certificat associé doivent être archivés en même temps que l’écrit qu’ils concernent </a:t>
            </a:r>
          </a:p>
          <a:p>
            <a:pPr>
              <a:buNone/>
            </a:pPr>
            <a:endParaRPr lang="fr-FR" sz="1800" dirty="0"/>
          </a:p>
        </p:txBody>
      </p:sp>
      <p:sp>
        <p:nvSpPr>
          <p:cNvPr id="4" name="Titre 1"/>
          <p:cNvSpPr txBox="1">
            <a:spLocks/>
          </p:cNvSpPr>
          <p:nvPr/>
        </p:nvSpPr>
        <p:spPr bwMode="auto">
          <a:xfrm>
            <a:off x="485804" y="571480"/>
            <a:ext cx="8229600" cy="5000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3600" b="1" i="0" u="none" strike="noStrike" kern="1200" cap="none" spc="0" normalizeH="0" baseline="0" noProof="0">
                <a:ln>
                  <a:noFill/>
                </a:ln>
                <a:solidFill>
                  <a:schemeClr val="tx1"/>
                </a:solidFill>
                <a:effectLst/>
                <a:uLnTx/>
                <a:uFillTx/>
                <a:latin typeface="+mj-lt"/>
                <a:ea typeface="+mj-ea"/>
                <a:cs typeface="+mj-cs"/>
              </a:rPr>
              <a:t>1. Fiabilité de l’intégration</a:t>
            </a:r>
            <a:endParaRPr kumimoji="0" lang="fr-FR" sz="36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642918"/>
            <a:ext cx="8229600" cy="500046"/>
          </a:xfrm>
        </p:spPr>
        <p:txBody>
          <a:bodyPr/>
          <a:lstStyle/>
          <a:p>
            <a:r>
              <a:rPr lang="fr-FR" b="1" dirty="0"/>
              <a:t>2. Authenticité de l’origine</a:t>
            </a:r>
          </a:p>
        </p:txBody>
      </p:sp>
      <p:sp>
        <p:nvSpPr>
          <p:cNvPr id="3" name="Espace réservé du contenu 2"/>
          <p:cNvSpPr>
            <a:spLocks noGrp="1"/>
          </p:cNvSpPr>
          <p:nvPr>
            <p:ph idx="1"/>
          </p:nvPr>
        </p:nvSpPr>
        <p:spPr>
          <a:xfrm>
            <a:off x="214282" y="1142984"/>
            <a:ext cx="8472518" cy="1500198"/>
          </a:xfrm>
        </p:spPr>
        <p:txBody>
          <a:bodyPr/>
          <a:lstStyle/>
          <a:p>
            <a:pPr marL="0" indent="0" algn="just">
              <a:spcBef>
                <a:spcPts val="600"/>
              </a:spcBef>
              <a:spcAft>
                <a:spcPts val="600"/>
              </a:spcAft>
              <a:buNone/>
            </a:pPr>
            <a:r>
              <a:rPr lang="fr-FR" sz="2000" dirty="0"/>
              <a:t>Nous utiliserons la définition de la norme NF Z 42-013 sur le document fidèle :</a:t>
            </a:r>
          </a:p>
          <a:p>
            <a:pPr marL="0" indent="0" algn="just">
              <a:spcBef>
                <a:spcPts val="600"/>
              </a:spcBef>
              <a:spcAft>
                <a:spcPts val="600"/>
              </a:spcAft>
              <a:buNone/>
            </a:pPr>
            <a:r>
              <a:rPr lang="fr-FR" sz="2000" dirty="0"/>
              <a:t>“un document est considéré comme fidèle au document d’origines s’il permet de reconstituer toute l’information nécessaire aux usages auxquels le document d’origine était destiné.” </a:t>
            </a:r>
          </a:p>
          <a:p>
            <a:pPr algn="just">
              <a:buNone/>
            </a:pPr>
            <a:endParaRPr lang="fr-FR" sz="2000" dirty="0"/>
          </a:p>
        </p:txBody>
      </p:sp>
      <p:sp>
        <p:nvSpPr>
          <p:cNvPr id="4" name="Titre 1"/>
          <p:cNvSpPr txBox="1">
            <a:spLocks/>
          </p:cNvSpPr>
          <p:nvPr/>
        </p:nvSpPr>
        <p:spPr bwMode="auto">
          <a:xfrm>
            <a:off x="71406" y="-24"/>
            <a:ext cx="8401080" cy="5000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800" b="1" i="0" u="none" strike="noStrike" kern="1200" cap="none" spc="0" normalizeH="0" baseline="0" noProof="0" dirty="0">
                <a:ln>
                  <a:noFill/>
                </a:ln>
                <a:solidFill>
                  <a:schemeClr val="tx1"/>
                </a:solidFill>
                <a:effectLst/>
                <a:uLnTx/>
                <a:uFillTx/>
                <a:latin typeface="+mj-lt"/>
                <a:ea typeface="+mj-ea"/>
                <a:cs typeface="+mj-cs"/>
              </a:rPr>
              <a:t>les 10 critères d’un système d’archivage fiable</a:t>
            </a:r>
          </a:p>
        </p:txBody>
      </p:sp>
      <p:sp>
        <p:nvSpPr>
          <p:cNvPr id="5" name="Espace réservé du contenu 2"/>
          <p:cNvSpPr txBox="1">
            <a:spLocks/>
          </p:cNvSpPr>
          <p:nvPr/>
        </p:nvSpPr>
        <p:spPr bwMode="auto">
          <a:xfrm>
            <a:off x="214282" y="3357562"/>
            <a:ext cx="8472518" cy="22860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20000"/>
              </a:spcBef>
              <a:spcAft>
                <a:spcPct val="0"/>
              </a:spcAft>
              <a:buClrTx/>
              <a:buSzTx/>
              <a:buFont typeface="Arial" pitchFamily="34" charset="0"/>
              <a:buNone/>
              <a:tabLst/>
              <a:defRPr/>
            </a:pPr>
            <a:r>
              <a:rPr kumimoji="0" lang="fr-FR" sz="2000" b="0" i="0" u="none" strike="noStrike" kern="1200" cap="none" spc="0" normalizeH="0" baseline="0" noProof="0" dirty="0">
                <a:ln>
                  <a:noFill/>
                </a:ln>
                <a:solidFill>
                  <a:schemeClr val="tx1"/>
                </a:solidFill>
                <a:effectLst/>
                <a:uLnTx/>
                <a:uFillTx/>
                <a:latin typeface="+mn-lt"/>
                <a:ea typeface="+mn-ea"/>
                <a:cs typeface="+mn-cs"/>
              </a:rPr>
              <a:t>Ce critère essentiel à la fiabilité d’un système d’archivage électronique implique que le document ne doit subir aucune destruction, altération, ou modification et ne doit pas pouvoir être effacé. </a:t>
            </a:r>
          </a:p>
          <a:p>
            <a:pPr marL="0" marR="0" lvl="0" indent="0" algn="just" defTabSz="914400" rtl="0" eaLnBrk="0" fontAlgn="base" latinLnBrk="0" hangingPunct="0">
              <a:lnSpc>
                <a:spcPct val="100000"/>
              </a:lnSpc>
              <a:spcBef>
                <a:spcPct val="20000"/>
              </a:spcBef>
              <a:spcAft>
                <a:spcPct val="0"/>
              </a:spcAft>
              <a:buClrTx/>
              <a:buSzTx/>
              <a:buFont typeface="Arial" pitchFamily="34" charset="0"/>
              <a:buNone/>
              <a:tabLst/>
              <a:defRPr/>
            </a:pPr>
            <a:r>
              <a:rPr kumimoji="0" lang="fr-FR" sz="2000" b="0" i="0" u="none" strike="noStrike" kern="1200" cap="none" spc="0" normalizeH="0" baseline="0" noProof="0" dirty="0">
                <a:ln>
                  <a:noFill/>
                </a:ln>
                <a:solidFill>
                  <a:schemeClr val="tx1"/>
                </a:solidFill>
                <a:effectLst/>
                <a:uLnTx/>
                <a:uFillTx/>
                <a:latin typeface="+mn-lt"/>
                <a:ea typeface="+mn-ea"/>
                <a:cs typeface="+mn-cs"/>
              </a:rPr>
              <a:t>La mise en œuvre de procédures et de protections doit pouvoir détecter et contrôler les modifications ou altérations des documents, ainsi que les corrections apportées aux répertoires ou aux bases de données servant à l’indexation des documents. (Norme NF Z 42-013 §4.1) </a:t>
            </a:r>
          </a:p>
        </p:txBody>
      </p:sp>
      <p:sp>
        <p:nvSpPr>
          <p:cNvPr id="6" name="Titre 1"/>
          <p:cNvSpPr txBox="1">
            <a:spLocks/>
          </p:cNvSpPr>
          <p:nvPr/>
        </p:nvSpPr>
        <p:spPr bwMode="auto">
          <a:xfrm>
            <a:off x="457200" y="2857516"/>
            <a:ext cx="8229600" cy="5000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3600" b="1" i="0" u="none" strike="noStrike" kern="1200" cap="none" spc="0" normalizeH="0" baseline="0" noProof="0" dirty="0">
                <a:ln>
                  <a:noFill/>
                </a:ln>
                <a:solidFill>
                  <a:schemeClr val="tx1"/>
                </a:solidFill>
                <a:effectLst/>
                <a:uLnTx/>
                <a:uFillTx/>
                <a:latin typeface="+mj-lt"/>
                <a:ea typeface="+mj-ea"/>
                <a:cs typeface="+mj-cs"/>
              </a:rPr>
              <a:t>3. Intégrité</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642918"/>
            <a:ext cx="8229600" cy="500046"/>
          </a:xfrm>
        </p:spPr>
        <p:txBody>
          <a:bodyPr/>
          <a:lstStyle/>
          <a:p>
            <a:r>
              <a:rPr lang="fr-FR" b="1" dirty="0"/>
              <a:t>4. Procédures de redondance</a:t>
            </a:r>
          </a:p>
        </p:txBody>
      </p:sp>
      <p:sp>
        <p:nvSpPr>
          <p:cNvPr id="3" name="Espace réservé du contenu 2"/>
          <p:cNvSpPr>
            <a:spLocks noGrp="1"/>
          </p:cNvSpPr>
          <p:nvPr>
            <p:ph idx="1"/>
          </p:nvPr>
        </p:nvSpPr>
        <p:spPr>
          <a:xfrm>
            <a:off x="214282" y="1285860"/>
            <a:ext cx="8472518" cy="1714512"/>
          </a:xfrm>
        </p:spPr>
        <p:txBody>
          <a:bodyPr/>
          <a:lstStyle/>
          <a:p>
            <a:pPr marL="0" indent="0" algn="just">
              <a:buNone/>
            </a:pPr>
            <a:r>
              <a:rPr lang="fr-FR" sz="2000" dirty="0"/>
              <a:t>Ce critère concerne la mise en œuvre de protections contre la perte et la corruption de données et supports. La norme NF Z42-013 prévoit qu’il est nécessaire d’effectuer des sauvegardes systématiques des documents, index et logiciels et d’élaborer des procédures de réalisation de ces sauvegardes (§ 5.5.7) </a:t>
            </a:r>
          </a:p>
        </p:txBody>
      </p:sp>
      <p:sp>
        <p:nvSpPr>
          <p:cNvPr id="4" name="Titre 1"/>
          <p:cNvSpPr txBox="1">
            <a:spLocks/>
          </p:cNvSpPr>
          <p:nvPr/>
        </p:nvSpPr>
        <p:spPr bwMode="auto">
          <a:xfrm>
            <a:off x="71406" y="-24"/>
            <a:ext cx="8401080" cy="5000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800" b="1" i="0" u="none" strike="noStrike" kern="1200" cap="none" spc="0" normalizeH="0" baseline="0" noProof="0" dirty="0">
                <a:ln>
                  <a:noFill/>
                </a:ln>
                <a:solidFill>
                  <a:schemeClr val="tx1"/>
                </a:solidFill>
                <a:effectLst/>
                <a:uLnTx/>
                <a:uFillTx/>
                <a:latin typeface="+mj-lt"/>
                <a:ea typeface="+mj-ea"/>
                <a:cs typeface="+mj-cs"/>
              </a:rPr>
              <a:t>les 10 critères d’un système d’archivage fiable</a:t>
            </a:r>
          </a:p>
        </p:txBody>
      </p:sp>
      <p:sp>
        <p:nvSpPr>
          <p:cNvPr id="5" name="Titre 1"/>
          <p:cNvSpPr txBox="1">
            <a:spLocks/>
          </p:cNvSpPr>
          <p:nvPr/>
        </p:nvSpPr>
        <p:spPr bwMode="auto">
          <a:xfrm>
            <a:off x="0" y="3286124"/>
            <a:ext cx="9144000" cy="5000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kumimoji="0" lang="fr-FR" sz="3600" b="1" i="0" u="none" strike="noStrike" kern="1200" cap="none" spc="0" normalizeH="0" baseline="0" noProof="0" dirty="0">
                <a:ln>
                  <a:noFill/>
                </a:ln>
                <a:solidFill>
                  <a:schemeClr val="tx1"/>
                </a:solidFill>
                <a:effectLst/>
                <a:uLnTx/>
                <a:uFillTx/>
                <a:latin typeface="+mn-lt"/>
                <a:ea typeface="+mj-ea"/>
                <a:cs typeface="+mj-cs"/>
              </a:rPr>
              <a:t>5. </a:t>
            </a:r>
            <a:r>
              <a:rPr lang="fr-FR" sz="3600" b="1" dirty="0">
                <a:latin typeface="+mn-lt"/>
              </a:rPr>
              <a:t>Pérennisation des documents numérique</a:t>
            </a:r>
            <a:endParaRPr kumimoji="0" lang="fr-FR" sz="3600" b="1" i="0" u="none" strike="noStrike" kern="1200" cap="none" spc="0" normalizeH="0" baseline="0" noProof="0" dirty="0">
              <a:ln>
                <a:noFill/>
              </a:ln>
              <a:solidFill>
                <a:schemeClr val="tx1"/>
              </a:solidFill>
              <a:effectLst/>
              <a:uLnTx/>
              <a:uFillTx/>
              <a:latin typeface="+mn-lt"/>
              <a:ea typeface="+mj-ea"/>
              <a:cs typeface="+mj-cs"/>
            </a:endParaRPr>
          </a:p>
        </p:txBody>
      </p:sp>
      <p:sp>
        <p:nvSpPr>
          <p:cNvPr id="6" name="Espace réservé du contenu 2"/>
          <p:cNvSpPr txBox="1">
            <a:spLocks/>
          </p:cNvSpPr>
          <p:nvPr/>
        </p:nvSpPr>
        <p:spPr bwMode="auto">
          <a:xfrm>
            <a:off x="214282" y="3857628"/>
            <a:ext cx="8472518" cy="22860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fr-FR" sz="2000" dirty="0">
                <a:latin typeface="+mn-lt"/>
              </a:rPr>
              <a:t>Actuellement les entreprises gèrent la conservation dans la durée des documents en pratiquant régulièrement des migrations pour suivre la technologie. </a:t>
            </a:r>
          </a:p>
          <a:p>
            <a:pPr algn="just"/>
            <a:r>
              <a:rPr lang="fr-FR" sz="2000" dirty="0">
                <a:latin typeface="+mn-lt"/>
              </a:rPr>
              <a:t>La Norme NF Z42-013 recommande de vérifier régulièrement l’état des informations enregistrées et de les copier sur de nouveaux disques avant l’expiration de la fin de vie présumée (§5.5.5), qui dépend des types de support utilisés.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571480"/>
            <a:ext cx="8229600" cy="500046"/>
          </a:xfrm>
        </p:spPr>
        <p:txBody>
          <a:bodyPr/>
          <a:lstStyle/>
          <a:p>
            <a:r>
              <a:rPr lang="fr-FR" b="1" dirty="0"/>
              <a:t>6. Accessibilité </a:t>
            </a:r>
          </a:p>
        </p:txBody>
      </p:sp>
      <p:sp>
        <p:nvSpPr>
          <p:cNvPr id="3" name="Espace réservé du contenu 2"/>
          <p:cNvSpPr>
            <a:spLocks noGrp="1"/>
          </p:cNvSpPr>
          <p:nvPr>
            <p:ph idx="1"/>
          </p:nvPr>
        </p:nvSpPr>
        <p:spPr>
          <a:xfrm>
            <a:off x="142876" y="1071546"/>
            <a:ext cx="8929718" cy="4214842"/>
          </a:xfrm>
        </p:spPr>
        <p:txBody>
          <a:bodyPr/>
          <a:lstStyle/>
          <a:p>
            <a:pPr marL="0" indent="0">
              <a:buNone/>
            </a:pPr>
            <a:r>
              <a:rPr lang="fr-FR" sz="2000" dirty="0"/>
              <a:t>La Norme ISO 15489 définit l’accès comme  « les droits et les moyens de rechercher de l’information »</a:t>
            </a:r>
          </a:p>
          <a:p>
            <a:pPr>
              <a:buFont typeface="Wingdings" pitchFamily="2" charset="2"/>
              <a:buChar char="§"/>
            </a:pPr>
            <a:r>
              <a:rPr lang="fr-FR" sz="2000" dirty="0"/>
              <a:t>Droit d’accès : en fonction de s droits reconnus par la législation de telle sorte que seules les personnes autorisées aient accès aux archives et au système ; </a:t>
            </a:r>
          </a:p>
          <a:p>
            <a:pPr>
              <a:buFont typeface="Wingdings" pitchFamily="2" charset="2"/>
              <a:buChar char="§"/>
            </a:pPr>
            <a:r>
              <a:rPr lang="fr-FR" sz="2000" dirty="0"/>
              <a:t>Modalité et moyens de rechercher l’information : la Norme NF Z42-013 précise que les documents doivent être classés, identifiés et indexés selon un processus assurant la recherche d’un ou plusieurs documents, les information d’indexation devant être conservées dans le système. </a:t>
            </a:r>
          </a:p>
          <a:p>
            <a:pPr marL="0" indent="0">
              <a:buNone/>
            </a:pPr>
            <a:r>
              <a:rPr lang="fr-FR" sz="2000" dirty="0"/>
              <a:t>Le système devra être conçu afin que des actions involontaires d’un utilisateur n’entraînent pas , sans avertissement de celui-ci, des modifications et/ou des pertes des index ou des liaisons (§5.6). Ce système devra de plus garder une trace de toute modification volontaire et autorisée</a:t>
            </a:r>
          </a:p>
          <a:p>
            <a:pPr marL="0" indent="0">
              <a:buNone/>
            </a:pPr>
            <a:endParaRPr lang="fr-FR" sz="2000" dirty="0"/>
          </a:p>
        </p:txBody>
      </p:sp>
      <p:sp>
        <p:nvSpPr>
          <p:cNvPr id="4" name="Titre 1"/>
          <p:cNvSpPr txBox="1">
            <a:spLocks/>
          </p:cNvSpPr>
          <p:nvPr/>
        </p:nvSpPr>
        <p:spPr bwMode="auto">
          <a:xfrm>
            <a:off x="71406" y="-24"/>
            <a:ext cx="8401080" cy="5000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800" b="1" i="0" u="none" strike="noStrike" kern="1200" cap="none" spc="0" normalizeH="0" baseline="0" noProof="0" dirty="0">
                <a:ln>
                  <a:noFill/>
                </a:ln>
                <a:solidFill>
                  <a:schemeClr val="tx1"/>
                </a:solidFill>
                <a:effectLst/>
                <a:uLnTx/>
                <a:uFillTx/>
                <a:latin typeface="+mj-lt"/>
                <a:ea typeface="+mj-ea"/>
                <a:cs typeface="+mj-cs"/>
              </a:rPr>
              <a:t>les 10 critères d’un système d’archivage fiable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428868"/>
            <a:ext cx="8032089" cy="500046"/>
          </a:xfrm>
        </p:spPr>
        <p:txBody>
          <a:bodyPr/>
          <a:lstStyle/>
          <a:p>
            <a:r>
              <a:rPr lang="fr-FR" b="1" dirty="0"/>
              <a:t>8. Destruction </a:t>
            </a:r>
          </a:p>
        </p:txBody>
      </p:sp>
      <p:sp>
        <p:nvSpPr>
          <p:cNvPr id="3" name="Espace réservé du contenu 2"/>
          <p:cNvSpPr>
            <a:spLocks noGrp="1"/>
          </p:cNvSpPr>
          <p:nvPr>
            <p:ph idx="1"/>
          </p:nvPr>
        </p:nvSpPr>
        <p:spPr>
          <a:xfrm>
            <a:off x="142876" y="2928934"/>
            <a:ext cx="8572528" cy="2000264"/>
          </a:xfrm>
        </p:spPr>
        <p:txBody>
          <a:bodyPr/>
          <a:lstStyle/>
          <a:p>
            <a:pPr marL="0" indent="0" algn="just">
              <a:buNone/>
            </a:pPr>
            <a:r>
              <a:rPr lang="fr-FR" sz="2000" dirty="0"/>
              <a:t>Il s’agit là de la suppression totale et irréversible du document archivé. </a:t>
            </a:r>
          </a:p>
          <a:p>
            <a:pPr marL="0" indent="0" algn="just">
              <a:buNone/>
            </a:pPr>
            <a:r>
              <a:rPr lang="fr-FR" sz="2000" dirty="0"/>
              <a:t>La Norme ISO 15489 indique qu’aucune décision ne doit être prise concernant la suppression d’un document sans s’être assuré que le document n’est plus utile, qu’aucun travail relatif à ce document n’est en cours, qu’il ne fait pas l’objet d’un contentieux ou d’une enquête qui pourrait nécessiter la production de ce document comme preuve (§9.9)</a:t>
            </a:r>
          </a:p>
        </p:txBody>
      </p:sp>
      <p:sp>
        <p:nvSpPr>
          <p:cNvPr id="4" name="Titre 1"/>
          <p:cNvSpPr txBox="1">
            <a:spLocks/>
          </p:cNvSpPr>
          <p:nvPr/>
        </p:nvSpPr>
        <p:spPr bwMode="auto">
          <a:xfrm>
            <a:off x="71406" y="-24"/>
            <a:ext cx="8401080" cy="5000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800" b="1" i="0" u="none" strike="noStrike" kern="1200" cap="none" spc="0" normalizeH="0" baseline="0" noProof="0" dirty="0">
                <a:ln>
                  <a:noFill/>
                </a:ln>
                <a:solidFill>
                  <a:schemeClr val="tx1"/>
                </a:solidFill>
                <a:effectLst/>
                <a:uLnTx/>
                <a:uFillTx/>
                <a:latin typeface="+mj-lt"/>
                <a:ea typeface="+mj-ea"/>
                <a:cs typeface="+mj-cs"/>
              </a:rPr>
              <a:t>les 10 critères d’un système d’archivage fiable</a:t>
            </a:r>
          </a:p>
        </p:txBody>
      </p:sp>
      <p:sp>
        <p:nvSpPr>
          <p:cNvPr id="7" name="Titre 1"/>
          <p:cNvSpPr txBox="1">
            <a:spLocks/>
          </p:cNvSpPr>
          <p:nvPr/>
        </p:nvSpPr>
        <p:spPr bwMode="auto">
          <a:xfrm>
            <a:off x="0" y="714356"/>
            <a:ext cx="9144000" cy="5000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kumimoji="0" lang="fr-FR" sz="3600" b="1" i="0" u="none" strike="noStrike" kern="1200" cap="none" spc="0" normalizeH="0" baseline="0" noProof="0" dirty="0">
                <a:ln>
                  <a:noFill/>
                </a:ln>
                <a:solidFill>
                  <a:schemeClr val="tx1"/>
                </a:solidFill>
                <a:effectLst/>
                <a:uLnTx/>
                <a:uFillTx/>
                <a:latin typeface="+mn-lt"/>
                <a:ea typeface="+mj-ea"/>
                <a:cs typeface="+mj-cs"/>
              </a:rPr>
              <a:t>7. </a:t>
            </a:r>
            <a:r>
              <a:rPr lang="fr-FR" sz="3600" b="1" dirty="0">
                <a:latin typeface="+mn-lt"/>
              </a:rPr>
              <a:t>Restitution </a:t>
            </a:r>
            <a:endParaRPr kumimoji="0" lang="fr-FR" sz="3600" b="1" i="0" u="none" strike="noStrike" kern="1200" cap="none" spc="0" normalizeH="0" baseline="0" noProof="0" dirty="0">
              <a:ln>
                <a:noFill/>
              </a:ln>
              <a:solidFill>
                <a:schemeClr val="tx1"/>
              </a:solidFill>
              <a:effectLst/>
              <a:uLnTx/>
              <a:uFillTx/>
              <a:latin typeface="+mn-lt"/>
              <a:ea typeface="+mj-ea"/>
              <a:cs typeface="+mj-cs"/>
            </a:endParaRPr>
          </a:p>
        </p:txBody>
      </p:sp>
      <p:sp>
        <p:nvSpPr>
          <p:cNvPr id="8" name="Espace réservé du contenu 2"/>
          <p:cNvSpPr txBox="1">
            <a:spLocks/>
          </p:cNvSpPr>
          <p:nvPr/>
        </p:nvSpPr>
        <p:spPr bwMode="auto">
          <a:xfrm>
            <a:off x="142844" y="1142964"/>
            <a:ext cx="8572560" cy="13573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fr-FR" sz="2000" dirty="0">
                <a:latin typeface="+mn-lt"/>
              </a:rPr>
              <a:t>Bien que rien ne soit précisé dans la Norme NF Z42-013, cette restitution doit impérativement s’accompagner d’un contrôle d’intégrité afin de vérifier la correspondance entre le document restitué et le document tel qu’il était au moment de son archivage.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571480"/>
            <a:ext cx="8229600" cy="500046"/>
          </a:xfrm>
        </p:spPr>
        <p:txBody>
          <a:bodyPr/>
          <a:lstStyle/>
          <a:p>
            <a:r>
              <a:rPr lang="fr-FR" b="1" dirty="0"/>
              <a:t>9. Traçabilité </a:t>
            </a:r>
          </a:p>
        </p:txBody>
      </p:sp>
      <p:sp>
        <p:nvSpPr>
          <p:cNvPr id="3" name="Espace réservé du contenu 2"/>
          <p:cNvSpPr>
            <a:spLocks noGrp="1"/>
          </p:cNvSpPr>
          <p:nvPr>
            <p:ph idx="1"/>
          </p:nvPr>
        </p:nvSpPr>
        <p:spPr>
          <a:xfrm>
            <a:off x="142876" y="1071546"/>
            <a:ext cx="8929718" cy="3857652"/>
          </a:xfrm>
        </p:spPr>
        <p:txBody>
          <a:bodyPr/>
          <a:lstStyle/>
          <a:p>
            <a:pPr marL="0" indent="0">
              <a:buNone/>
            </a:pPr>
            <a:r>
              <a:rPr lang="fr-FR" sz="2000" dirty="0"/>
              <a:t>« La traçabilité est le fait de créer, d’enregistrer et de préserver les données relatives aux mouvements et à l’utilisation des documents » ( norme ISO 15489) </a:t>
            </a:r>
          </a:p>
          <a:p>
            <a:pPr marL="0" indent="0">
              <a:buNone/>
            </a:pPr>
            <a:r>
              <a:rPr lang="fr-FR" sz="2000" dirty="0"/>
              <a:t>La Norme ISO 15489 (§9.8.1) précise la nécessité de la traçabilité des mouvements et des utilisations des documents archivés pour : </a:t>
            </a:r>
          </a:p>
          <a:p>
            <a:pPr>
              <a:spcBef>
                <a:spcPts val="200"/>
              </a:spcBef>
            </a:pPr>
            <a:r>
              <a:rPr lang="fr-FR" sz="2000" dirty="0"/>
              <a:t>Identifier une action en cours ; </a:t>
            </a:r>
          </a:p>
          <a:p>
            <a:pPr>
              <a:spcBef>
                <a:spcPts val="200"/>
              </a:spcBef>
            </a:pPr>
            <a:r>
              <a:rPr lang="fr-FR" sz="2000" dirty="0"/>
              <a:t>Permettre le repérage d’un document ; </a:t>
            </a:r>
          </a:p>
          <a:p>
            <a:pPr>
              <a:spcBef>
                <a:spcPts val="200"/>
              </a:spcBef>
            </a:pPr>
            <a:r>
              <a:rPr lang="fr-FR" sz="2000" dirty="0"/>
              <a:t>Prévenir la perte d’un document ; </a:t>
            </a:r>
          </a:p>
          <a:p>
            <a:pPr>
              <a:spcBef>
                <a:spcPts val="200"/>
              </a:spcBef>
            </a:pPr>
            <a:r>
              <a:rPr lang="fr-FR" sz="2000" dirty="0"/>
              <a:t>Contrôler la maintenance du système et sa sécurité, et conserver une piste d’audit des opérations effectuées sur les documents archivés</a:t>
            </a:r>
          </a:p>
          <a:p>
            <a:pPr marL="0" indent="0">
              <a:buNone/>
            </a:pPr>
            <a:r>
              <a:rPr lang="fr-FR" sz="2000" dirty="0"/>
              <a:t>La Norme Z 42-013 présente des exigences sur l’horodatage des événements (§ 5.2) et de tenue d’un historique des opérations et évènements affectant le système et les documents archivés ((§ 5.8 et 5.9)</a:t>
            </a:r>
          </a:p>
        </p:txBody>
      </p:sp>
      <p:sp>
        <p:nvSpPr>
          <p:cNvPr id="4" name="Titre 1"/>
          <p:cNvSpPr txBox="1">
            <a:spLocks/>
          </p:cNvSpPr>
          <p:nvPr/>
        </p:nvSpPr>
        <p:spPr bwMode="auto">
          <a:xfrm>
            <a:off x="71406" y="-24"/>
            <a:ext cx="8401080" cy="5000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800" b="1" i="0" u="none" strike="noStrike" kern="1200" cap="none" spc="0" normalizeH="0" baseline="0" noProof="0" dirty="0">
                <a:ln>
                  <a:noFill/>
                </a:ln>
                <a:solidFill>
                  <a:schemeClr val="tx1"/>
                </a:solidFill>
                <a:effectLst/>
                <a:uLnTx/>
                <a:uFillTx/>
                <a:latin typeface="+mj-lt"/>
                <a:ea typeface="+mj-ea"/>
                <a:cs typeface="+mj-cs"/>
              </a:rPr>
              <a:t>les 10 critères d’un système d’archivage fiable</a:t>
            </a:r>
          </a:p>
        </p:txBody>
      </p:sp>
      <p:sp>
        <p:nvSpPr>
          <p:cNvPr id="5" name="Titre 1"/>
          <p:cNvSpPr txBox="1">
            <a:spLocks/>
          </p:cNvSpPr>
          <p:nvPr/>
        </p:nvSpPr>
        <p:spPr bwMode="auto">
          <a:xfrm>
            <a:off x="0" y="5072094"/>
            <a:ext cx="9144000" cy="5000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kumimoji="0" lang="fr-FR" sz="3600" b="1" i="0" u="none" strike="noStrike" kern="1200" cap="none" spc="0" normalizeH="0" baseline="0" noProof="0" dirty="0">
                <a:ln>
                  <a:noFill/>
                </a:ln>
                <a:solidFill>
                  <a:schemeClr val="tx1"/>
                </a:solidFill>
                <a:effectLst/>
                <a:uLnTx/>
                <a:uFillTx/>
                <a:latin typeface="+mn-lt"/>
                <a:ea typeface="+mj-ea"/>
                <a:cs typeface="+mj-cs"/>
              </a:rPr>
              <a:t>10. Audit</a:t>
            </a:r>
            <a:r>
              <a:rPr lang="fr-FR" sz="3600" b="1" dirty="0">
                <a:latin typeface="+mn-lt"/>
              </a:rPr>
              <a:t> </a:t>
            </a:r>
            <a:endParaRPr kumimoji="0" lang="fr-FR" sz="3600" b="1" i="0" u="none" strike="noStrike" kern="1200" cap="none" spc="0" normalizeH="0" baseline="0" noProof="0" dirty="0">
              <a:ln>
                <a:noFill/>
              </a:ln>
              <a:solidFill>
                <a:schemeClr val="tx1"/>
              </a:solidFill>
              <a:effectLst/>
              <a:uLnTx/>
              <a:uFillTx/>
              <a:latin typeface="+mn-lt"/>
              <a:ea typeface="+mj-ea"/>
              <a:cs typeface="+mj-cs"/>
            </a:endParaRPr>
          </a:p>
        </p:txBody>
      </p:sp>
      <p:sp>
        <p:nvSpPr>
          <p:cNvPr id="6" name="Espace réservé du contenu 2"/>
          <p:cNvSpPr txBox="1">
            <a:spLocks/>
          </p:cNvSpPr>
          <p:nvPr/>
        </p:nvSpPr>
        <p:spPr bwMode="auto">
          <a:xfrm>
            <a:off x="142844" y="5500702"/>
            <a:ext cx="8572560" cy="13573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fr-FR" sz="2000" dirty="0">
                <a:latin typeface="+mn-lt"/>
              </a:rPr>
              <a:t>La Norme Z42-013 recommande la réalisation périodique d’audits internes et/ ou externes du système d’archivage (§ 9) tant au niveau de la conception du système et des procédures d’archivage, que du suivi régulier du fonctionnement et du respect de celles-ci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3"/>
          <p:cNvGrpSpPr>
            <a:grpSpLocks/>
          </p:cNvGrpSpPr>
          <p:nvPr/>
        </p:nvGrpSpPr>
        <p:grpSpPr bwMode="auto">
          <a:xfrm>
            <a:off x="0" y="0"/>
            <a:ext cx="9144000" cy="6858000"/>
            <a:chOff x="0" y="0"/>
            <a:chExt cx="5760" cy="4320"/>
          </a:xfrm>
        </p:grpSpPr>
        <p:sp>
          <p:nvSpPr>
            <p:cNvPr id="33795" name="Rectangle 4"/>
            <p:cNvSpPr>
              <a:spLocks noChangeArrowheads="1"/>
            </p:cNvSpPr>
            <p:nvPr/>
          </p:nvSpPr>
          <p:spPr bwMode="auto">
            <a:xfrm>
              <a:off x="0" y="0"/>
              <a:ext cx="5760" cy="4320"/>
            </a:xfrm>
            <a:prstGeom prst="rect">
              <a:avLst/>
            </a:prstGeom>
            <a:solidFill>
              <a:schemeClr val="bg1"/>
            </a:solidFill>
            <a:ln w="9525">
              <a:noFill/>
              <a:miter lim="800000"/>
              <a:headEnd/>
              <a:tailEnd/>
            </a:ln>
          </p:spPr>
          <p:txBody>
            <a:bodyPr wrap="none" anchor="ctr"/>
            <a:lstStyle/>
            <a:p>
              <a:endParaRPr lang="fr-FR">
                <a:latin typeface="Calibri" pitchFamily="34" charset="0"/>
                <a:ea typeface="MS PGothic" pitchFamily="34" charset="-128"/>
              </a:endParaRPr>
            </a:p>
          </p:txBody>
        </p:sp>
        <p:pic>
          <p:nvPicPr>
            <p:cNvPr id="33796" name="Picture 4" descr="IBm3.png"/>
            <p:cNvPicPr>
              <a:picLocks noChangeAspect="1"/>
            </p:cNvPicPr>
            <p:nvPr/>
          </p:nvPicPr>
          <p:blipFill>
            <a:blip r:embed="rId3"/>
            <a:srcRect/>
            <a:stretch>
              <a:fillRect/>
            </a:stretch>
          </p:blipFill>
          <p:spPr bwMode="auto">
            <a:xfrm>
              <a:off x="1337" y="1465"/>
              <a:ext cx="2998" cy="1356"/>
            </a:xfrm>
            <a:prstGeom prst="rect">
              <a:avLst/>
            </a:prstGeom>
            <a:noFill/>
            <a:ln w="9525">
              <a:noFill/>
              <a:miter lim="800000"/>
              <a:headEnd/>
              <a:tailEnd/>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numéro de diapositive 3"/>
          <p:cNvSpPr>
            <a:spLocks noGrp="1"/>
          </p:cNvSpPr>
          <p:nvPr>
            <p:ph type="sldNum" sz="quarter" idx="12"/>
          </p:nvPr>
        </p:nvSpPr>
        <p:spPr>
          <a:xfrm>
            <a:off x="3124200" y="6356350"/>
            <a:ext cx="2895600" cy="365125"/>
          </a:xfrm>
        </p:spPr>
        <p:txBody>
          <a:bodyPr/>
          <a:lstStyle/>
          <a:p>
            <a:pPr algn="ctr">
              <a:defRPr/>
            </a:pPr>
            <a:fld id="{8228C6E3-CB84-4602-AB32-283850FEBDD6}" type="slidenum">
              <a:rPr lang="fr-FR"/>
              <a:pPr algn="ctr">
                <a:defRPr/>
              </a:pPr>
              <a:t>3</a:t>
            </a:fld>
            <a:endParaRPr lang="fr-FR"/>
          </a:p>
        </p:txBody>
      </p:sp>
      <p:pic>
        <p:nvPicPr>
          <p:cNvPr id="9219" name="Image 4"/>
          <p:cNvPicPr>
            <a:picLocks noChangeAspect="1"/>
          </p:cNvPicPr>
          <p:nvPr/>
        </p:nvPicPr>
        <p:blipFill>
          <a:blip r:embed="rId2"/>
          <a:srcRect/>
          <a:stretch>
            <a:fillRect/>
          </a:stretch>
        </p:blipFill>
        <p:spPr bwMode="auto">
          <a:xfrm>
            <a:off x="285720" y="857232"/>
            <a:ext cx="7920000" cy="5940000"/>
          </a:xfrm>
          <a:prstGeom prst="rect">
            <a:avLst/>
          </a:prstGeom>
          <a:noFill/>
          <a:ln w="9525">
            <a:noFill/>
            <a:miter lim="800000"/>
            <a:headEnd/>
            <a:tailEnd/>
          </a:ln>
        </p:spPr>
      </p:pic>
      <p:sp>
        <p:nvSpPr>
          <p:cNvPr id="9220" name="ZoneTexte 5"/>
          <p:cNvSpPr txBox="1">
            <a:spLocks noChangeArrowheads="1"/>
          </p:cNvSpPr>
          <p:nvPr/>
        </p:nvSpPr>
        <p:spPr bwMode="auto">
          <a:xfrm>
            <a:off x="357158" y="-24"/>
            <a:ext cx="7126887" cy="584775"/>
          </a:xfrm>
          <a:prstGeom prst="rect">
            <a:avLst/>
          </a:prstGeom>
          <a:noFill/>
          <a:ln w="9525">
            <a:noFill/>
            <a:miter lim="800000"/>
            <a:headEnd/>
            <a:tailEnd/>
          </a:ln>
        </p:spPr>
        <p:txBody>
          <a:bodyPr wrap="none">
            <a:spAutoFit/>
          </a:bodyPr>
          <a:lstStyle/>
          <a:p>
            <a:r>
              <a:rPr lang="fr-FR" sz="3200" b="1" dirty="0">
                <a:latin typeface="Calibri" pitchFamily="34" charset="0"/>
              </a:rPr>
              <a:t>Comment gérer toutes ces informations?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p:txBody>
          <a:bodyPr/>
          <a:lstStyle/>
          <a:p>
            <a:pPr eaLnBrk="1" hangingPunct="1"/>
            <a:endParaRPr lang="fr-FR"/>
          </a:p>
        </p:txBody>
      </p:sp>
      <p:pic>
        <p:nvPicPr>
          <p:cNvPr id="10243" name="Picture 4" descr="Storage"/>
          <p:cNvPicPr>
            <a:picLocks noChangeAspect="1" noChangeArrowheads="1"/>
          </p:cNvPicPr>
          <p:nvPr/>
        </p:nvPicPr>
        <p:blipFill>
          <a:blip r:embed="rId3"/>
          <a:srcRect/>
          <a:stretch>
            <a:fillRect/>
          </a:stretch>
        </p:blipFill>
        <p:spPr bwMode="auto">
          <a:xfrm>
            <a:off x="20669" y="1000108"/>
            <a:ext cx="9051925" cy="5689600"/>
          </a:xfrm>
          <a:prstGeom prst="rect">
            <a:avLst/>
          </a:prstGeom>
          <a:noFill/>
          <a:ln w="9525">
            <a:noFill/>
            <a:miter lim="800000"/>
            <a:headEnd/>
            <a:tailEnd/>
          </a:ln>
        </p:spPr>
      </p:pic>
      <p:pic>
        <p:nvPicPr>
          <p:cNvPr id="10244" name="Picture 5"/>
          <p:cNvPicPr>
            <a:picLocks noChangeAspect="1" noChangeArrowheads="1"/>
          </p:cNvPicPr>
          <p:nvPr/>
        </p:nvPicPr>
        <p:blipFill>
          <a:blip r:embed="rId4">
            <a:lum bright="32000"/>
          </a:blip>
          <a:srcRect/>
          <a:stretch>
            <a:fillRect/>
          </a:stretch>
        </p:blipFill>
        <p:spPr bwMode="auto">
          <a:xfrm>
            <a:off x="2016125" y="1214422"/>
            <a:ext cx="2773363" cy="1868488"/>
          </a:xfrm>
          <a:prstGeom prst="rect">
            <a:avLst/>
          </a:prstGeom>
          <a:noFill/>
          <a:ln w="9525">
            <a:noFill/>
            <a:miter lim="800000"/>
            <a:headEnd/>
            <a:tailEnd/>
          </a:ln>
        </p:spPr>
      </p:pic>
      <p:sp>
        <p:nvSpPr>
          <p:cNvPr id="10245" name="Titre 5"/>
          <p:cNvSpPr>
            <a:spLocks noGrp="1"/>
          </p:cNvSpPr>
          <p:nvPr>
            <p:ph type="title"/>
          </p:nvPr>
        </p:nvSpPr>
        <p:spPr>
          <a:xfrm>
            <a:off x="0" y="71414"/>
            <a:ext cx="9144000" cy="571481"/>
          </a:xfrm>
        </p:spPr>
        <p:txBody>
          <a:bodyPr/>
          <a:lstStyle/>
          <a:p>
            <a:pPr eaLnBrk="1" hangingPunct="1"/>
            <a:r>
              <a:rPr lang="fr-FR" sz="3200" b="1" dirty="0"/>
              <a:t>Et celles-ci?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71462"/>
            <a:ext cx="8229600" cy="774700"/>
          </a:xfrm>
        </p:spPr>
        <p:txBody>
          <a:bodyPr/>
          <a:lstStyle/>
          <a:p>
            <a:r>
              <a:rPr lang="fr-FR" b="1" dirty="0"/>
              <a:t>Fondement de l’économie classique</a:t>
            </a:r>
          </a:p>
        </p:txBody>
      </p:sp>
      <p:sp>
        <p:nvSpPr>
          <p:cNvPr id="3" name="Espace réservé du contenu 2"/>
          <p:cNvSpPr>
            <a:spLocks noGrp="1"/>
          </p:cNvSpPr>
          <p:nvPr>
            <p:ph idx="1"/>
          </p:nvPr>
        </p:nvSpPr>
        <p:spPr>
          <a:xfrm>
            <a:off x="457200" y="1000109"/>
            <a:ext cx="8229600" cy="3500462"/>
          </a:xfrm>
        </p:spPr>
        <p:txBody>
          <a:bodyPr/>
          <a:lstStyle/>
          <a:p>
            <a:pPr>
              <a:buFont typeface="Wingdings" pitchFamily="2" charset="2"/>
              <a:buChar char="v"/>
            </a:pPr>
            <a:r>
              <a:rPr lang="fr-FR" dirty="0"/>
              <a:t>L’économie classique fonctionne sur :</a:t>
            </a:r>
          </a:p>
          <a:p>
            <a:pPr lvl="1">
              <a:buFont typeface="Wingdings" pitchFamily="2" charset="2"/>
              <a:buChar char="Ø"/>
            </a:pPr>
            <a:r>
              <a:rPr lang="fr-FR" b="1" dirty="0"/>
              <a:t>des échanges documentaires </a:t>
            </a:r>
            <a:r>
              <a:rPr lang="fr-FR" dirty="0"/>
              <a:t>(courrier et transactions), qui sont </a:t>
            </a:r>
            <a:r>
              <a:rPr lang="fr-FR" b="1" dirty="0"/>
              <a:t>hybrides</a:t>
            </a:r>
            <a:r>
              <a:rPr lang="fr-FR" dirty="0"/>
              <a:t>, c'est-à-dire en version papier et électronique </a:t>
            </a:r>
          </a:p>
          <a:p>
            <a:pPr lvl="1">
              <a:buFont typeface="Wingdings" pitchFamily="2" charset="2"/>
              <a:buChar char="Ø"/>
            </a:pPr>
            <a:r>
              <a:rPr lang="fr-FR" b="1" dirty="0"/>
              <a:t>des échanges monétaires</a:t>
            </a:r>
            <a:r>
              <a:rPr lang="fr-FR" dirty="0"/>
              <a:t>, qui sont numériques, c'est-à-dire certifiés par un réseau de certification de valeur probante. </a:t>
            </a:r>
          </a:p>
          <a:p>
            <a:endParaRPr lang="fr-FR" dirty="0"/>
          </a:p>
        </p:txBody>
      </p:sp>
      <p:sp>
        <p:nvSpPr>
          <p:cNvPr id="4" name="Rectangle 3"/>
          <p:cNvSpPr/>
          <p:nvPr/>
        </p:nvSpPr>
        <p:spPr>
          <a:xfrm>
            <a:off x="571472" y="4500570"/>
            <a:ext cx="8072494" cy="1938992"/>
          </a:xfrm>
          <a:prstGeom prst="rect">
            <a:avLst/>
          </a:prstGeom>
        </p:spPr>
        <p:txBody>
          <a:bodyPr wrap="square">
            <a:spAutoFit/>
          </a:bodyPr>
          <a:lstStyle/>
          <a:p>
            <a:r>
              <a:rPr lang="fr-FR" sz="2400" b="1" u="sng" dirty="0">
                <a:solidFill>
                  <a:srgbClr val="FF0000"/>
                </a:solidFill>
              </a:rPr>
              <a:t>Inconvénient de l’hybride :</a:t>
            </a:r>
          </a:p>
          <a:p>
            <a:pPr marL="365125" indent="-365125">
              <a:buFont typeface="Wingdings" pitchFamily="2" charset="2"/>
              <a:buChar char="ü"/>
            </a:pPr>
            <a:r>
              <a:rPr lang="fr-FR" sz="2400" u="sng" dirty="0">
                <a:solidFill>
                  <a:srgbClr val="FF0000"/>
                </a:solidFill>
              </a:rPr>
              <a:t>L’original</a:t>
            </a:r>
            <a:r>
              <a:rPr lang="fr-FR" sz="2400" dirty="0">
                <a:solidFill>
                  <a:srgbClr val="FF0000"/>
                </a:solidFill>
              </a:rPr>
              <a:t> légal est papier </a:t>
            </a:r>
          </a:p>
          <a:p>
            <a:pPr marL="365125" indent="-365125">
              <a:buFont typeface="Wingdings" pitchFamily="2" charset="2"/>
              <a:buChar char="ü"/>
            </a:pPr>
            <a:r>
              <a:rPr lang="fr-FR" sz="2400" dirty="0">
                <a:solidFill>
                  <a:srgbClr val="FF0000"/>
                </a:solidFill>
              </a:rPr>
              <a:t>Le </a:t>
            </a:r>
            <a:r>
              <a:rPr lang="fr-FR" sz="2400" u="sng" dirty="0">
                <a:solidFill>
                  <a:srgbClr val="FF0000"/>
                </a:solidFill>
              </a:rPr>
              <a:t>fichier électronique</a:t>
            </a:r>
            <a:r>
              <a:rPr lang="fr-FR" sz="2400" dirty="0">
                <a:solidFill>
                  <a:srgbClr val="FF0000"/>
                </a:solidFill>
              </a:rPr>
              <a:t> ne peut être archivé en qualité d’original sans contrôles de conformité, </a:t>
            </a:r>
            <a:r>
              <a:rPr lang="fr-FR" sz="2400" u="sng" dirty="0">
                <a:solidFill>
                  <a:srgbClr val="FF0000"/>
                </a:solidFill>
              </a:rPr>
              <a:t>signature électronique</a:t>
            </a:r>
            <a:r>
              <a:rPr lang="fr-FR" sz="2400" dirty="0">
                <a:solidFill>
                  <a:srgbClr val="FF0000"/>
                </a:solidFill>
              </a:rPr>
              <a:t> et </a:t>
            </a:r>
            <a:r>
              <a:rPr lang="fr-FR" sz="2400" u="sng" dirty="0">
                <a:solidFill>
                  <a:srgbClr val="FF0000"/>
                </a:solidFill>
              </a:rPr>
              <a:t>hébergement sécurisé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 4"/>
          <p:cNvPicPr>
            <a:picLocks noChangeAspect="1"/>
          </p:cNvPicPr>
          <p:nvPr/>
        </p:nvPicPr>
        <p:blipFill>
          <a:blip r:embed="rId2"/>
          <a:srcRect/>
          <a:stretch>
            <a:fillRect/>
          </a:stretch>
        </p:blipFill>
        <p:spPr bwMode="auto">
          <a:xfrm>
            <a:off x="2438400" y="1828800"/>
            <a:ext cx="4406900" cy="4394200"/>
          </a:xfrm>
          <a:prstGeom prst="rect">
            <a:avLst/>
          </a:prstGeom>
          <a:noFill/>
          <a:ln w="9525">
            <a:noFill/>
            <a:miter lim="800000"/>
            <a:headEnd/>
            <a:tailEnd/>
          </a:ln>
        </p:spPr>
      </p:pic>
      <p:sp>
        <p:nvSpPr>
          <p:cNvPr id="3" name="Titre 1"/>
          <p:cNvSpPr txBox="1">
            <a:spLocks/>
          </p:cNvSpPr>
          <p:nvPr/>
        </p:nvSpPr>
        <p:spPr>
          <a:xfrm>
            <a:off x="142844" y="71414"/>
            <a:ext cx="8229600" cy="400032"/>
          </a:xfrm>
          <a:prstGeom prst="rect">
            <a:avLst/>
          </a:prstGeom>
        </p:spPr>
        <p:txBody>
          <a:bodyPr/>
          <a:lstStyle/>
          <a:p>
            <a:pPr algn="ctr" fontAlgn="auto">
              <a:spcAft>
                <a:spcPts val="0"/>
              </a:spcAft>
              <a:defRPr/>
            </a:pPr>
            <a:r>
              <a:rPr lang="fr-FR" sz="3600" b="1" dirty="0">
                <a:latin typeface="+mj-lt"/>
                <a:ea typeface="+mj-ea"/>
                <a:cs typeface="+mj-cs"/>
              </a:rPr>
              <a:t>Une solution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0" y="0"/>
            <a:ext cx="8229600" cy="642938"/>
          </a:xfrm>
        </p:spPr>
        <p:txBody>
          <a:bodyPr/>
          <a:lstStyle/>
          <a:p>
            <a:pPr eaLnBrk="1" hangingPunct="1"/>
            <a:r>
              <a:rPr lang="fr-FR" b="1" dirty="0"/>
              <a:t>La dématérialisation</a:t>
            </a:r>
          </a:p>
        </p:txBody>
      </p:sp>
      <p:sp>
        <p:nvSpPr>
          <p:cNvPr id="12291" name="Espace réservé du contenu 2"/>
          <p:cNvSpPr>
            <a:spLocks noGrp="1"/>
          </p:cNvSpPr>
          <p:nvPr>
            <p:ph idx="1"/>
          </p:nvPr>
        </p:nvSpPr>
        <p:spPr>
          <a:xfrm>
            <a:off x="285720" y="785795"/>
            <a:ext cx="8229600" cy="3429024"/>
          </a:xfrm>
        </p:spPr>
        <p:txBody>
          <a:bodyPr/>
          <a:lstStyle/>
          <a:p>
            <a:pPr marL="0" indent="0" eaLnBrk="1" hangingPunct="1">
              <a:spcBef>
                <a:spcPts val="600"/>
              </a:spcBef>
              <a:spcAft>
                <a:spcPts val="1200"/>
              </a:spcAft>
              <a:buNone/>
            </a:pPr>
            <a:r>
              <a:rPr lang="fr-FR" sz="2400" b="1" dirty="0"/>
              <a:t>Idée reçue</a:t>
            </a:r>
            <a:r>
              <a:rPr lang="fr-FR" sz="2400" dirty="0"/>
              <a:t>: dématérialiser c’est scanner des documents papier </a:t>
            </a:r>
          </a:p>
          <a:p>
            <a:pPr marL="0" indent="0" eaLnBrk="1" hangingPunct="1">
              <a:spcBef>
                <a:spcPts val="600"/>
              </a:spcBef>
              <a:spcAft>
                <a:spcPts val="1200"/>
              </a:spcAft>
              <a:buNone/>
            </a:pPr>
            <a:r>
              <a:rPr lang="fr-FR" sz="2400" dirty="0"/>
              <a:t>Oui mais pas seulement!</a:t>
            </a:r>
          </a:p>
          <a:p>
            <a:pPr marL="0" indent="0" eaLnBrk="1" hangingPunct="1">
              <a:spcBef>
                <a:spcPts val="600"/>
              </a:spcBef>
              <a:spcAft>
                <a:spcPts val="1200"/>
              </a:spcAft>
              <a:buNone/>
            </a:pPr>
            <a:r>
              <a:rPr lang="fr-FR" sz="2400" b="1" dirty="0"/>
              <a:t>Définition</a:t>
            </a:r>
            <a:r>
              <a:rPr lang="fr-FR" sz="2400" dirty="0"/>
              <a:t>: transférer sur support numérique des informations initialement analogiques (papier, film, microfilm) </a:t>
            </a:r>
          </a:p>
          <a:p>
            <a:pPr marL="0" indent="0" eaLnBrk="1" hangingPunct="1">
              <a:spcBef>
                <a:spcPts val="600"/>
              </a:spcBef>
              <a:spcAft>
                <a:spcPts val="1200"/>
              </a:spcAft>
              <a:buNone/>
            </a:pPr>
            <a:r>
              <a:rPr lang="fr-FR" sz="2400" dirty="0">
                <a:solidFill>
                  <a:srgbClr val="FF0000"/>
                </a:solidFill>
              </a:rPr>
              <a:t>ET</a:t>
            </a:r>
            <a:r>
              <a:rPr lang="fr-FR" sz="2400" dirty="0"/>
              <a:t> </a:t>
            </a:r>
            <a:r>
              <a:rPr lang="fr-FR" sz="2400" b="1" dirty="0"/>
              <a:t>dématérialisation de processus</a:t>
            </a:r>
            <a:r>
              <a:rPr lang="fr-FR" sz="2400" dirty="0"/>
              <a:t> : transposition des étapes d’élaboration du document dans des outils informatiques</a:t>
            </a:r>
            <a:r>
              <a:rPr lang="fr-FR" sz="2400" dirty="0">
                <a:sym typeface="Wingdings" pitchFamily="2" charset="2"/>
              </a:rPr>
              <a:t>info directement numérique</a:t>
            </a:r>
            <a:endParaRPr lang="fr-FR" sz="2400" dirty="0"/>
          </a:p>
          <a:p>
            <a:pPr eaLnBrk="1" hangingPunct="1"/>
            <a:endParaRPr lang="fr-FR" sz="2400" dirty="0"/>
          </a:p>
          <a:p>
            <a:pPr eaLnBrk="1" hangingPunct="1">
              <a:buFont typeface="Wingdings" pitchFamily="2" charset="2"/>
              <a:buNone/>
            </a:pPr>
            <a:endParaRPr lang="fr-FR" sz="2400" dirty="0"/>
          </a:p>
        </p:txBody>
      </p:sp>
      <p:graphicFrame>
        <p:nvGraphicFramePr>
          <p:cNvPr id="5" name="Tableau 4"/>
          <p:cNvGraphicFramePr>
            <a:graphicFrameLocks noGrp="1"/>
          </p:cNvGraphicFramePr>
          <p:nvPr/>
        </p:nvGraphicFramePr>
        <p:xfrm>
          <a:off x="357188" y="4357688"/>
          <a:ext cx="8286776" cy="2157656"/>
        </p:xfrm>
        <a:graphic>
          <a:graphicData uri="http://schemas.openxmlformats.org/drawingml/2006/table">
            <a:tbl>
              <a:tblPr/>
              <a:tblGrid>
                <a:gridCol w="3766700">
                  <a:extLst>
                    <a:ext uri="{9D8B030D-6E8A-4147-A177-3AD203B41FA5}">
                      <a16:colId xmlns="" xmlns:a16="http://schemas.microsoft.com/office/drawing/2014/main" val="20000"/>
                    </a:ext>
                  </a:extLst>
                </a:gridCol>
                <a:gridCol w="4520076">
                  <a:extLst>
                    <a:ext uri="{9D8B030D-6E8A-4147-A177-3AD203B41FA5}">
                      <a16:colId xmlns="" xmlns:a16="http://schemas.microsoft.com/office/drawing/2014/main" val="20001"/>
                    </a:ext>
                  </a:extLst>
                </a:gridCol>
              </a:tblGrid>
              <a:tr h="3512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FFFFFF"/>
                          </a:solidFill>
                          <a:effectLst/>
                          <a:latin typeface="Arial" pitchFamily="34" charset="0"/>
                          <a:ea typeface="ＭＳ Ｐゴシック" pitchFamily="34" charset="-128"/>
                        </a:rPr>
                        <a:t>Information analogique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Arial" pitchFamily="34" charset="0"/>
                          <a:ea typeface="ＭＳ Ｐゴシック" pitchFamily="34" charset="-128"/>
                        </a:rPr>
                        <a:t>Information électronique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0"/>
                  </a:ext>
                </a:extLst>
              </a:tr>
              <a:tr h="1791896">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800" b="0" i="0" u="none" strike="noStrike" cap="none" normalizeH="0" baseline="0" dirty="0">
                          <a:ln>
                            <a:noFill/>
                          </a:ln>
                          <a:solidFill>
                            <a:srgbClr val="000000"/>
                          </a:solidFill>
                          <a:effectLst/>
                          <a:latin typeface="Arial" pitchFamily="34" charset="0"/>
                          <a:ea typeface="ＭＳ Ｐゴシック" pitchFamily="34" charset="-128"/>
                        </a:rPr>
                        <a:t>Support + inscription</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800" b="0" i="0" u="none" strike="noStrike" cap="none" normalizeH="0" baseline="0" dirty="0">
                          <a:ln>
                            <a:noFill/>
                          </a:ln>
                          <a:solidFill>
                            <a:srgbClr val="000000"/>
                          </a:solidFill>
                          <a:effectLst/>
                          <a:latin typeface="Arial" pitchFamily="34" charset="0"/>
                          <a:ea typeface="ＭＳ Ｐゴシック" pitchFamily="34" charset="-128"/>
                        </a:rPr>
                        <a:t>Lisible/visible à l’œil nu</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800" b="0" i="0" u="none" strike="noStrike" cap="none" normalizeH="0" baseline="0" dirty="0">
                          <a:ln>
                            <a:noFill/>
                          </a:ln>
                          <a:solidFill>
                            <a:srgbClr val="000000"/>
                          </a:solidFill>
                          <a:effectLst/>
                          <a:latin typeface="Arial" pitchFamily="34" charset="0"/>
                          <a:ea typeface="ＭＳ Ｐゴシック" pitchFamily="34" charset="-128"/>
                        </a:rPr>
                        <a:t>Dépendante du support</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800" b="0" i="0" u="none" strike="noStrike" cap="none" normalizeH="0" baseline="0" dirty="0">
                          <a:ln>
                            <a:noFill/>
                          </a:ln>
                          <a:solidFill>
                            <a:srgbClr val="000000"/>
                          </a:solidFill>
                          <a:effectLst/>
                          <a:latin typeface="Arial" pitchFamily="34" charset="0"/>
                          <a:ea typeface="ＭＳ Ｐゴシック" pitchFamily="34" charset="-128"/>
                        </a:rPr>
                        <a:t>Suffisant pour la lecture directe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800" b="0" i="0" u="none" strike="noStrike" cap="none" normalizeH="0" baseline="0" dirty="0">
                          <a:ln>
                            <a:noFill/>
                          </a:ln>
                          <a:solidFill>
                            <a:srgbClr val="000000"/>
                          </a:solidFill>
                          <a:effectLst/>
                          <a:latin typeface="Arial" pitchFamily="34" charset="0"/>
                          <a:ea typeface="ＭＳ Ｐゴシック" pitchFamily="34" charset="-128"/>
                        </a:rPr>
                        <a:t>Un seul « original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Arial"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800" b="0" i="0" u="none" strike="noStrike" cap="none" normalizeH="0" baseline="0" dirty="0">
                          <a:ln>
                            <a:noFill/>
                          </a:ln>
                          <a:solidFill>
                            <a:srgbClr val="000000"/>
                          </a:solidFill>
                          <a:effectLst/>
                          <a:latin typeface="Arial" pitchFamily="34" charset="0"/>
                          <a:ea typeface="ＭＳ Ｐゴシック" pitchFamily="34" charset="-128"/>
                        </a:rPr>
                        <a:t>Structure + données + mise en forme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800" b="0" i="0" u="none" strike="noStrike" cap="none" normalizeH="0" baseline="0" dirty="0">
                          <a:ln>
                            <a:noFill/>
                          </a:ln>
                          <a:solidFill>
                            <a:srgbClr val="000000"/>
                          </a:solidFill>
                          <a:effectLst/>
                          <a:latin typeface="Arial" pitchFamily="34" charset="0"/>
                          <a:ea typeface="ＭＳ Ｐゴシック" pitchFamily="34" charset="-128"/>
                        </a:rPr>
                        <a:t>Illisible/invisible à l’œil nu</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800" b="0" i="0" u="none" strike="noStrike" cap="none" normalizeH="0" baseline="0" dirty="0">
                          <a:ln>
                            <a:noFill/>
                          </a:ln>
                          <a:solidFill>
                            <a:srgbClr val="000000"/>
                          </a:solidFill>
                          <a:effectLst/>
                          <a:latin typeface="Arial" pitchFamily="34" charset="0"/>
                          <a:ea typeface="ＭＳ Ｐゴシック" pitchFamily="34" charset="-128"/>
                        </a:rPr>
                        <a:t>Codée en succession de 0 et 1</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800" b="0" i="0" u="none" strike="noStrike" cap="none" normalizeH="0" baseline="0" dirty="0">
                          <a:ln>
                            <a:noFill/>
                          </a:ln>
                          <a:solidFill>
                            <a:srgbClr val="000000"/>
                          </a:solidFill>
                          <a:effectLst/>
                          <a:latin typeface="Arial" pitchFamily="34" charset="0"/>
                          <a:ea typeface="ＭＳ Ｐゴシック" pitchFamily="34" charset="-128"/>
                        </a:rPr>
                        <a:t>Indépendante du support</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800" b="0" i="0" u="none" strike="noStrike" cap="none" normalizeH="0" baseline="0" dirty="0">
                          <a:ln>
                            <a:noFill/>
                          </a:ln>
                          <a:solidFill>
                            <a:srgbClr val="000000"/>
                          </a:solidFill>
                          <a:effectLst/>
                          <a:latin typeface="Arial" pitchFamily="34" charset="0"/>
                          <a:ea typeface="ＭＳ Ｐゴシック" pitchFamily="34" charset="-128"/>
                        </a:rPr>
                        <a:t>Pas suffisant pour la lecture directe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1800" b="0" i="0" u="none" strike="noStrike" cap="none" normalizeH="0" baseline="0" dirty="0">
                          <a:ln>
                            <a:noFill/>
                          </a:ln>
                          <a:solidFill>
                            <a:srgbClr val="000000"/>
                          </a:solidFill>
                          <a:effectLst/>
                          <a:latin typeface="Arial" pitchFamily="34" charset="0"/>
                          <a:ea typeface="ＭＳ Ｐゴシック" pitchFamily="34" charset="-128"/>
                        </a:rPr>
                        <a:t>Plusieurs « originaux » possibles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142875" y="0"/>
            <a:ext cx="8229600" cy="642938"/>
          </a:xfrm>
        </p:spPr>
        <p:txBody>
          <a:bodyPr/>
          <a:lstStyle/>
          <a:p>
            <a:pPr eaLnBrk="1" hangingPunct="1"/>
            <a:r>
              <a:rPr lang="fr-FR" b="1" dirty="0"/>
              <a:t>La dématérialisation c’est</a:t>
            </a:r>
          </a:p>
        </p:txBody>
      </p:sp>
      <p:sp>
        <p:nvSpPr>
          <p:cNvPr id="13315" name="Espace réservé du contenu 2"/>
          <p:cNvSpPr>
            <a:spLocks noGrp="1"/>
          </p:cNvSpPr>
          <p:nvPr>
            <p:ph idx="1"/>
          </p:nvPr>
        </p:nvSpPr>
        <p:spPr>
          <a:xfrm>
            <a:off x="142875" y="1285875"/>
            <a:ext cx="8858250" cy="3071819"/>
          </a:xfrm>
        </p:spPr>
        <p:txBody>
          <a:bodyPr/>
          <a:lstStyle/>
          <a:p>
            <a:pPr marL="534988" indent="-534988" eaLnBrk="1" hangingPunct="1">
              <a:spcBef>
                <a:spcPts val="600"/>
              </a:spcBef>
              <a:spcAft>
                <a:spcPts val="1200"/>
              </a:spcAft>
              <a:buFont typeface="Wingdings" pitchFamily="2" charset="2"/>
              <a:buChar char=""/>
            </a:pPr>
            <a:r>
              <a:rPr lang="fr-FR" sz="2600" b="1" dirty="0"/>
              <a:t>Des supports </a:t>
            </a:r>
            <a:r>
              <a:rPr lang="fr-FR" sz="2600" dirty="0"/>
              <a:t>:</a:t>
            </a:r>
            <a:r>
              <a:rPr lang="fr-FR" sz="2600" dirty="0">
                <a:solidFill>
                  <a:srgbClr val="669900"/>
                </a:solidFill>
              </a:rPr>
              <a:t> </a:t>
            </a:r>
            <a:r>
              <a:rPr lang="fr-FR" sz="2600" dirty="0"/>
              <a:t>numérisation de documents existants ou documents numériques dès l’origine</a:t>
            </a:r>
          </a:p>
          <a:p>
            <a:pPr marL="534988" indent="-534988" eaLnBrk="1" hangingPunct="1">
              <a:spcBef>
                <a:spcPts val="600"/>
              </a:spcBef>
              <a:spcAft>
                <a:spcPts val="1200"/>
              </a:spcAft>
              <a:buFont typeface="Wingdings" pitchFamily="2" charset="2"/>
              <a:buChar char=""/>
            </a:pPr>
            <a:r>
              <a:rPr lang="fr-FR" sz="2600" b="1" dirty="0"/>
              <a:t>Des échanges </a:t>
            </a:r>
            <a:r>
              <a:rPr lang="fr-FR" sz="2600" dirty="0"/>
              <a:t>: mails, recommandé électronique, télétravail, réseaux sociaux internes</a:t>
            </a:r>
          </a:p>
          <a:p>
            <a:pPr marL="534988" indent="-534988" eaLnBrk="1" hangingPunct="1">
              <a:spcBef>
                <a:spcPts val="600"/>
              </a:spcBef>
              <a:spcAft>
                <a:spcPts val="1200"/>
              </a:spcAft>
              <a:buFont typeface="Wingdings" pitchFamily="2" charset="2"/>
              <a:buChar char=""/>
            </a:pPr>
            <a:r>
              <a:rPr lang="fr-FR" sz="2600" b="1" dirty="0"/>
              <a:t>Des processus </a:t>
            </a:r>
            <a:r>
              <a:rPr lang="fr-FR" sz="2600" dirty="0"/>
              <a:t>: facturation électronique, e-</a:t>
            </a:r>
            <a:r>
              <a:rPr lang="fr-FR" sz="2600" dirty="0" err="1"/>
              <a:t>governement</a:t>
            </a:r>
            <a:r>
              <a:rPr lang="fr-FR" sz="2600" dirty="0"/>
              <a:t>, déclaration TVA, etc.</a:t>
            </a:r>
          </a:p>
        </p:txBody>
      </p:sp>
      <p:sp>
        <p:nvSpPr>
          <p:cNvPr id="5" name="Espace réservé du contenu 2"/>
          <p:cNvSpPr txBox="1">
            <a:spLocks/>
          </p:cNvSpPr>
          <p:nvPr/>
        </p:nvSpPr>
        <p:spPr>
          <a:xfrm>
            <a:off x="428596" y="4786322"/>
            <a:ext cx="8229600" cy="1285884"/>
          </a:xfrm>
          <a:prstGeom prst="rect">
            <a:avLst/>
          </a:prstGeom>
        </p:spPr>
        <p:txBody>
          <a:bodyPr>
            <a:normAutofit/>
          </a:bodyPr>
          <a:lstStyle/>
          <a:p>
            <a:pPr marL="342900" indent="-342900" fontAlgn="auto">
              <a:spcBef>
                <a:spcPct val="20000"/>
              </a:spcBef>
              <a:spcAft>
                <a:spcPts val="0"/>
              </a:spcAft>
              <a:buFont typeface="Wingdings" pitchFamily="2" charset="2"/>
              <a:buNone/>
              <a:defRPr/>
            </a:pPr>
            <a:r>
              <a:rPr lang="fr-FR" sz="3200" b="1" dirty="0">
                <a:solidFill>
                  <a:srgbClr val="7030A0"/>
                </a:solidFill>
                <a:latin typeface="+mn-lt"/>
                <a:cs typeface="+mn-cs"/>
              </a:rPr>
              <a:t>Dématérialisation, OK! mais problème de la garantie de l’originalité de l’information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e-sis5962.fr/images/Fotolia_57127482_XS.jpg"/>
          <p:cNvPicPr>
            <a:picLocks noChangeAspect="1" noChangeArrowheads="1"/>
          </p:cNvPicPr>
          <p:nvPr/>
        </p:nvPicPr>
        <p:blipFill>
          <a:blip r:embed="rId3"/>
          <a:srcRect/>
          <a:stretch>
            <a:fillRect/>
          </a:stretch>
        </p:blipFill>
        <p:spPr bwMode="auto">
          <a:xfrm>
            <a:off x="6215042" y="4661281"/>
            <a:ext cx="2928958" cy="2196719"/>
          </a:xfrm>
          <a:prstGeom prst="rect">
            <a:avLst/>
          </a:prstGeom>
          <a:noFill/>
        </p:spPr>
      </p:pic>
      <p:sp>
        <p:nvSpPr>
          <p:cNvPr id="68610" name="Rectangle 2"/>
          <p:cNvSpPr>
            <a:spLocks noGrp="1" noChangeArrowheads="1"/>
          </p:cNvSpPr>
          <p:nvPr>
            <p:ph type="title"/>
          </p:nvPr>
        </p:nvSpPr>
        <p:spPr>
          <a:xfrm>
            <a:off x="214282" y="42842"/>
            <a:ext cx="7929618" cy="457200"/>
          </a:xfrm>
        </p:spPr>
        <p:txBody>
          <a:bodyPr rtlCol="0">
            <a:normAutofit fontScale="90000"/>
          </a:bodyPr>
          <a:lstStyle/>
          <a:p>
            <a:pPr eaLnBrk="1" fontAlgn="auto" hangingPunct="1">
              <a:spcAft>
                <a:spcPts val="0"/>
              </a:spcAft>
              <a:defRPr/>
            </a:pPr>
            <a:r>
              <a:rPr lang="fr-BE" sz="4000" b="1" dirty="0"/>
              <a:t>Pourquoi l’archivage numérique? (1)</a:t>
            </a:r>
            <a:endParaRPr lang="fr-FR" sz="4000" b="1" dirty="0"/>
          </a:p>
        </p:txBody>
      </p:sp>
      <p:sp>
        <p:nvSpPr>
          <p:cNvPr id="68611" name="Rectangle 3"/>
          <p:cNvSpPr>
            <a:spLocks noGrp="1" noChangeArrowheads="1"/>
          </p:cNvSpPr>
          <p:nvPr>
            <p:ph type="body" idx="1"/>
          </p:nvPr>
        </p:nvSpPr>
        <p:spPr>
          <a:xfrm>
            <a:off x="285720" y="857232"/>
            <a:ext cx="8558242" cy="4886332"/>
          </a:xfrm>
        </p:spPr>
        <p:txBody>
          <a:bodyPr rtlCol="0">
            <a:noAutofit/>
          </a:bodyPr>
          <a:lstStyle/>
          <a:p>
            <a:pPr eaLnBrk="1" fontAlgn="auto" hangingPunct="1">
              <a:lnSpc>
                <a:spcPct val="120000"/>
              </a:lnSpc>
              <a:spcAft>
                <a:spcPts val="0"/>
              </a:spcAft>
              <a:buFont typeface="Wingdings" pitchFamily="2" charset="2"/>
              <a:buChar char="v"/>
              <a:defRPr/>
            </a:pPr>
            <a:r>
              <a:rPr lang="fr-BE" sz="2400" dirty="0"/>
              <a:t>Pourquoi devons-nous conserver les documents à long terme?</a:t>
            </a:r>
          </a:p>
          <a:p>
            <a:pPr lvl="1" eaLnBrk="1" fontAlgn="auto" hangingPunct="1">
              <a:lnSpc>
                <a:spcPct val="120000"/>
              </a:lnSpc>
              <a:spcAft>
                <a:spcPts val="0"/>
              </a:spcAft>
              <a:defRPr/>
            </a:pPr>
            <a:r>
              <a:rPr lang="fr-BE" sz="2400" dirty="0">
                <a:ea typeface="ＭＳ Ｐゴシック" pitchFamily="34" charset="-128"/>
              </a:rPr>
              <a:t>Pour une organisation</a:t>
            </a:r>
          </a:p>
          <a:p>
            <a:pPr lvl="2" eaLnBrk="1" fontAlgn="auto" hangingPunct="1">
              <a:lnSpc>
                <a:spcPct val="120000"/>
              </a:lnSpc>
              <a:spcAft>
                <a:spcPts val="0"/>
              </a:spcAft>
              <a:defRPr/>
            </a:pPr>
            <a:r>
              <a:rPr lang="fr-BE" dirty="0">
                <a:ea typeface="ＭＳ Ｐゴシック" pitchFamily="34" charset="-128"/>
              </a:rPr>
              <a:t>Pour raisons légales, valeur probante (contentieux)</a:t>
            </a:r>
          </a:p>
          <a:p>
            <a:pPr lvl="2" eaLnBrk="1" fontAlgn="auto" hangingPunct="1">
              <a:lnSpc>
                <a:spcPct val="120000"/>
              </a:lnSpc>
              <a:spcAft>
                <a:spcPts val="0"/>
              </a:spcAft>
              <a:defRPr/>
            </a:pPr>
            <a:r>
              <a:rPr lang="fr-BE" dirty="0">
                <a:ea typeface="ＭＳ Ｐゴシック" pitchFamily="34" charset="-128"/>
              </a:rPr>
              <a:t>Pour leur valeur informationnelle et le fait qu’ils permettent la CONTINUITE des activités et la compétitivité</a:t>
            </a:r>
          </a:p>
          <a:p>
            <a:pPr lvl="2" eaLnBrk="1" fontAlgn="auto" hangingPunct="1">
              <a:lnSpc>
                <a:spcPct val="120000"/>
              </a:lnSpc>
              <a:spcAft>
                <a:spcPts val="0"/>
              </a:spcAft>
              <a:defRPr/>
            </a:pPr>
            <a:r>
              <a:rPr lang="fr-BE" dirty="0">
                <a:ea typeface="ＭＳ Ｐゴシック" pitchFamily="34" charset="-128"/>
              </a:rPr>
              <a:t>Réglementations/ lois à respecter</a:t>
            </a:r>
          </a:p>
          <a:p>
            <a:pPr lvl="1" eaLnBrk="1" fontAlgn="auto" hangingPunct="1">
              <a:lnSpc>
                <a:spcPct val="120000"/>
              </a:lnSpc>
              <a:spcAft>
                <a:spcPts val="0"/>
              </a:spcAft>
              <a:defRPr/>
            </a:pPr>
            <a:r>
              <a:rPr lang="fr-BE" sz="2400" dirty="0">
                <a:ea typeface="ＭＳ Ｐゴシック" pitchFamily="34" charset="-128"/>
              </a:rPr>
              <a:t>Pour la société en général</a:t>
            </a:r>
          </a:p>
          <a:p>
            <a:pPr lvl="2" eaLnBrk="1" fontAlgn="auto" hangingPunct="1">
              <a:lnSpc>
                <a:spcPct val="120000"/>
              </a:lnSpc>
              <a:spcAft>
                <a:spcPts val="0"/>
              </a:spcAft>
              <a:defRPr/>
            </a:pPr>
            <a:r>
              <a:rPr lang="fr-BE" dirty="0">
                <a:ea typeface="ＭＳ Ｐゴシック" pitchFamily="34" charset="-128"/>
              </a:rPr>
              <a:t>Pour la recherche scientifique et historique</a:t>
            </a:r>
          </a:p>
          <a:p>
            <a:pPr lvl="1" eaLnBrk="1" fontAlgn="auto" hangingPunct="1">
              <a:lnSpc>
                <a:spcPct val="120000"/>
              </a:lnSpc>
              <a:spcAft>
                <a:spcPts val="0"/>
              </a:spcAft>
              <a:defRPr/>
            </a:pPr>
            <a:r>
              <a:rPr lang="fr-BE" sz="2400" dirty="0">
                <a:ea typeface="ＭＳ Ｐゴシック" pitchFamily="34" charset="-128"/>
              </a:rPr>
              <a:t>Mais archiver veut aussi dire </a:t>
            </a:r>
            <a:r>
              <a:rPr lang="fr-BE" sz="2400" b="1" dirty="0">
                <a:ea typeface="ＭＳ Ｐゴシック" pitchFamily="34" charset="-128"/>
              </a:rPr>
              <a:t>retrouver</a:t>
            </a:r>
            <a:r>
              <a:rPr lang="fr-BE" sz="2400" dirty="0">
                <a:ea typeface="ＭＳ Ｐゴシック" pitchFamily="34" charset="-128"/>
              </a:rPr>
              <a:t>…</a:t>
            </a:r>
          </a:p>
          <a:p>
            <a:pPr lvl="2" eaLnBrk="1" fontAlgn="auto" hangingPunct="1">
              <a:lnSpc>
                <a:spcPct val="80000"/>
              </a:lnSpc>
              <a:spcAft>
                <a:spcPts val="0"/>
              </a:spcAft>
              <a:buFont typeface="Wingdings" pitchFamily="2" charset="2"/>
              <a:buNone/>
              <a:defRPr/>
            </a:pPr>
            <a:endParaRPr lang="fr-BE" dirty="0">
              <a:ea typeface="ＭＳ Ｐゴシック" pitchFamily="34" charset="-128"/>
            </a:endParaRPr>
          </a:p>
          <a:p>
            <a:pPr lvl="3" eaLnBrk="1" fontAlgn="auto" hangingPunct="1">
              <a:lnSpc>
                <a:spcPct val="80000"/>
              </a:lnSpc>
              <a:spcAft>
                <a:spcPts val="0"/>
              </a:spcAft>
              <a:buFont typeface="Wingdings" pitchFamily="2" charset="2"/>
              <a:buNone/>
              <a:defRPr/>
            </a:pPr>
            <a:endParaRPr lang="fr-BE" sz="2400" dirty="0">
              <a:ea typeface="ＭＳ Ｐゴシック" pitchFamily="34" charset="-128"/>
            </a:endParaRPr>
          </a:p>
        </p:txBody>
      </p:sp>
      <p:sp>
        <p:nvSpPr>
          <p:cNvPr id="68612" name="Espace réservé du numéro de diapositive 5"/>
          <p:cNvSpPr>
            <a:spLocks noGrp="1"/>
          </p:cNvSpPr>
          <p:nvPr>
            <p:ph type="sldNum" sz="quarter" idx="12"/>
          </p:nvPr>
        </p:nvSpPr>
        <p:spPr>
          <a:xfrm>
            <a:off x="3124200" y="6356350"/>
            <a:ext cx="2895600" cy="365125"/>
          </a:xfrm>
        </p:spPr>
        <p:txBody>
          <a:bodyPr/>
          <a:lstStyle/>
          <a:p>
            <a:pPr algn="ctr">
              <a:defRPr/>
            </a:pPr>
            <a:fld id="{DF5FCE22-08BD-40DF-81DA-E329790B9323}" type="slidenum">
              <a:rPr lang="fr-FR"/>
              <a:pPr algn="ctr">
                <a:defRPr/>
              </a:pPr>
              <a:t>9</a:t>
            </a:fld>
            <a:endParaRPr lang="fr-F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985</TotalTime>
  <Words>2271</Words>
  <Application>Microsoft Office PowerPoint</Application>
  <PresentationFormat>Affichage à l'écran (4:3)</PresentationFormat>
  <Paragraphs>232</Paragraphs>
  <Slides>29</Slides>
  <Notes>13</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Thème Office</vt:lpstr>
      <vt:lpstr>Archivage Electronique  « à valeur probante »</vt:lpstr>
      <vt:lpstr>Présentation PowerPoint</vt:lpstr>
      <vt:lpstr>Présentation PowerPoint</vt:lpstr>
      <vt:lpstr>Et celles-ci?</vt:lpstr>
      <vt:lpstr>Fondement de l’économie classique</vt:lpstr>
      <vt:lpstr>Présentation PowerPoint</vt:lpstr>
      <vt:lpstr>La dématérialisation</vt:lpstr>
      <vt:lpstr>La dématérialisation c’est</vt:lpstr>
      <vt:lpstr>Pourquoi l’archivage numérique? (1)</vt:lpstr>
      <vt:lpstr>Pourquoi l’archivage numérique? (2)</vt:lpstr>
      <vt:lpstr>Pourquoi l’archivage numérique (3)? </vt:lpstr>
      <vt:lpstr>Archivage numérique</vt:lpstr>
      <vt:lpstr>Archivage « légal »?</vt:lpstr>
      <vt:lpstr>Système d’archivage : principes</vt:lpstr>
      <vt:lpstr>Une parenthèse: le PDF/A</vt:lpstr>
      <vt:lpstr>Et le stockage?</vt:lpstr>
      <vt:lpstr>Quelques normes et documents normatifs</vt:lpstr>
      <vt:lpstr>Quelques use cases</vt:lpstr>
      <vt:lpstr>Archiver les pièces, chèques et relevés de comptes   La Banque Postale</vt:lpstr>
      <vt:lpstr>Traiter et conserver, les demandes des allocataires   La Caisse d’Allocations Familiales</vt:lpstr>
      <vt:lpstr>Cas d’une compagnie d’assurance</vt:lpstr>
      <vt:lpstr>Annexe</vt:lpstr>
      <vt:lpstr>les 10 critères d’un système d’archivage fiable</vt:lpstr>
      <vt:lpstr>2. Authenticité de l’origine</vt:lpstr>
      <vt:lpstr>4. Procédures de redondance</vt:lpstr>
      <vt:lpstr>6. Accessibilité </vt:lpstr>
      <vt:lpstr>8. Destruction </vt:lpstr>
      <vt:lpstr>9. Traçabilité </vt:lpstr>
      <vt:lpstr>Présentation PowerPoint</vt:lpstr>
    </vt:vector>
  </TitlesOfParts>
  <Company>IBM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ADMINIBM</dc:creator>
  <cp:lastModifiedBy>Arouna</cp:lastModifiedBy>
  <cp:revision>15</cp:revision>
  <dcterms:created xsi:type="dcterms:W3CDTF">2015-03-10T22:24:05Z</dcterms:created>
  <dcterms:modified xsi:type="dcterms:W3CDTF">2022-01-13T11:10:02Z</dcterms:modified>
</cp:coreProperties>
</file>