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2037730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87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1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5813" cy="59499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9499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996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00683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574293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682896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7013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37659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096344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274484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731267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39873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801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4078462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669602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5813" cy="59499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59499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41391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9892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7013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15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6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00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18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987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5597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87328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/>
          <a:stretch>
            <a:fillRect/>
          </a:stretch>
        </p:blipFill>
        <p:spPr bwMode="auto">
          <a:xfrm>
            <a:off x="1941513" y="1609725"/>
            <a:ext cx="7202487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80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8013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30" name="AutoShape 5"/>
          <p:cNvSpPr>
            <a:spLocks noChangeArrowheads="1"/>
          </p:cNvSpPr>
          <p:nvPr/>
        </p:nvSpPr>
        <p:spPr bwMode="auto">
          <a:xfrm>
            <a:off x="457200" y="914400"/>
            <a:ext cx="8686800" cy="228600"/>
          </a:xfrm>
          <a:custGeom>
            <a:avLst/>
            <a:gdLst>
              <a:gd name="T0" fmla="*/ 0 w 11516"/>
              <a:gd name="T1" fmla="*/ 0 h 440"/>
              <a:gd name="T2" fmla="*/ 2147483647 w 11516"/>
              <a:gd name="T3" fmla="*/ 0 h 440"/>
              <a:gd name="T4" fmla="*/ 2147483647 w 11516"/>
              <a:gd name="T5" fmla="*/ 2147483647 h 440"/>
              <a:gd name="T6" fmla="*/ 2147483647 w 11516"/>
              <a:gd name="T7" fmla="*/ 2147483647 h 440"/>
              <a:gd name="T8" fmla="*/ 2147483647 w 11516"/>
              <a:gd name="T9" fmla="*/ 2147483647 h 440"/>
              <a:gd name="T10" fmla="*/ 2147483647 w 11516"/>
              <a:gd name="T11" fmla="*/ 2147483647 h 440"/>
              <a:gd name="T12" fmla="*/ 0 w 11516"/>
              <a:gd name="T13" fmla="*/ 0 h 4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16"/>
              <a:gd name="T22" fmla="*/ 0 h 440"/>
              <a:gd name="T23" fmla="*/ 11516 w 11516"/>
              <a:gd name="T24" fmla="*/ 440 h 4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16" h="440">
                <a:moveTo>
                  <a:pt x="0" y="0"/>
                </a:moveTo>
                <a:lnTo>
                  <a:pt x="11516" y="0"/>
                </a:lnTo>
                <a:lnTo>
                  <a:pt x="11502" y="440"/>
                </a:lnTo>
                <a:lnTo>
                  <a:pt x="8740" y="440"/>
                </a:lnTo>
                <a:lnTo>
                  <a:pt x="8450" y="150"/>
                </a:lnTo>
                <a:lnTo>
                  <a:pt x="150" y="15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8128000" y="6415088"/>
            <a:ext cx="12874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>
              <a:buClrTx/>
              <a:buFontTx/>
              <a:buNone/>
              <a:defRPr/>
            </a:pPr>
            <a:fld id="{7345A7F2-F32A-41E3-B8AE-04AD8C591345}" type="slidenum">
              <a:rPr lang="fr-FR" b="1" smtClean="0">
                <a:solidFill>
                  <a:srgbClr val="42679B"/>
                </a:solidFill>
              </a:rPr>
              <a:pPr>
                <a:buClrTx/>
                <a:buFontTx/>
                <a:buNone/>
                <a:defRPr/>
              </a:pPr>
              <a:t>‹N°›</a:t>
            </a:fld>
            <a:endParaRPr lang="fr-FR" b="1" smtClean="0">
              <a:solidFill>
                <a:srgbClr val="42679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87328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/>
          <a:stretch>
            <a:fillRect/>
          </a:stretch>
        </p:blipFill>
        <p:spPr bwMode="auto">
          <a:xfrm>
            <a:off x="1941513" y="1609725"/>
            <a:ext cx="7202487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80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457200" y="914400"/>
            <a:ext cx="8686800" cy="228600"/>
          </a:xfrm>
          <a:custGeom>
            <a:avLst/>
            <a:gdLst>
              <a:gd name="T0" fmla="*/ 0 w 11516"/>
              <a:gd name="T1" fmla="*/ 0 h 440"/>
              <a:gd name="T2" fmla="*/ 2147483647 w 11516"/>
              <a:gd name="T3" fmla="*/ 0 h 440"/>
              <a:gd name="T4" fmla="*/ 2147483647 w 11516"/>
              <a:gd name="T5" fmla="*/ 2147483647 h 440"/>
              <a:gd name="T6" fmla="*/ 2147483647 w 11516"/>
              <a:gd name="T7" fmla="*/ 2147483647 h 440"/>
              <a:gd name="T8" fmla="*/ 2147483647 w 11516"/>
              <a:gd name="T9" fmla="*/ 2147483647 h 440"/>
              <a:gd name="T10" fmla="*/ 2147483647 w 11516"/>
              <a:gd name="T11" fmla="*/ 2147483647 h 440"/>
              <a:gd name="T12" fmla="*/ 0 w 11516"/>
              <a:gd name="T13" fmla="*/ 0 h 4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16"/>
              <a:gd name="T22" fmla="*/ 0 h 440"/>
              <a:gd name="T23" fmla="*/ 11516 w 11516"/>
              <a:gd name="T24" fmla="*/ 440 h 4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16" h="440">
                <a:moveTo>
                  <a:pt x="0" y="0"/>
                </a:moveTo>
                <a:lnTo>
                  <a:pt x="11516" y="0"/>
                </a:lnTo>
                <a:lnTo>
                  <a:pt x="11502" y="440"/>
                </a:lnTo>
                <a:lnTo>
                  <a:pt x="8740" y="440"/>
                </a:lnTo>
                <a:lnTo>
                  <a:pt x="8450" y="150"/>
                </a:lnTo>
                <a:lnTo>
                  <a:pt x="150" y="15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128000" y="6415088"/>
            <a:ext cx="12874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>
              <a:buClrTx/>
              <a:buFontTx/>
              <a:buNone/>
              <a:defRPr/>
            </a:pPr>
            <a:fld id="{7EE3C131-A16E-42B4-90AD-7A7B6C0F319C}" type="slidenum">
              <a:rPr lang="fr-FR" b="1" smtClean="0">
                <a:solidFill>
                  <a:srgbClr val="42679B"/>
                </a:solidFill>
              </a:rPr>
              <a:pPr>
                <a:buClrTx/>
                <a:buFontTx/>
                <a:buNone/>
                <a:defRPr/>
              </a:pPr>
              <a:t>‹N°›</a:t>
            </a:fld>
            <a:endParaRPr lang="fr-FR" b="1" smtClean="0">
              <a:solidFill>
                <a:srgbClr val="42679B"/>
              </a:solidFill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55650"/>
            <a:ext cx="9266238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8013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PGothic" pitchFamily="32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PGothic" pitchFamily="32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-46038" y="3254375"/>
            <a:ext cx="9182101" cy="3429000"/>
          </a:xfrm>
          <a:custGeom>
            <a:avLst/>
            <a:gdLst>
              <a:gd name="T0" fmla="*/ 12700 w 9182100"/>
              <a:gd name="T1" fmla="*/ 0 h 3429000"/>
              <a:gd name="T2" fmla="*/ 5702306 w 9182100"/>
              <a:gd name="T3" fmla="*/ 1016000 h 3429000"/>
              <a:gd name="T4" fmla="*/ 9182104 w 9182100"/>
              <a:gd name="T5" fmla="*/ 609600 h 3429000"/>
              <a:gd name="T6" fmla="*/ 9182104 w 9182100"/>
              <a:gd name="T7" fmla="*/ 3403600 h 3429000"/>
              <a:gd name="T8" fmla="*/ 0 w 9182100"/>
              <a:gd name="T9" fmla="*/ 3429000 h 3429000"/>
              <a:gd name="T10" fmla="*/ 12700 w 9182100"/>
              <a:gd name="T11" fmla="*/ 0 h 3429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82100"/>
              <a:gd name="T19" fmla="*/ 0 h 3429000"/>
              <a:gd name="T20" fmla="*/ 9182100 w 9182100"/>
              <a:gd name="T21" fmla="*/ 3429000 h 3429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0">
            <a:gsLst>
              <a:gs pos="0">
                <a:srgbClr val="6699FF"/>
              </a:gs>
              <a:gs pos="100000">
                <a:srgbClr val="7DC8DF"/>
              </a:gs>
            </a:gsLst>
            <a:lin ang="5400000" scaled="1"/>
          </a:gradFill>
          <a:ln w="9360">
            <a:solidFill>
              <a:srgbClr val="66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-38100" y="3467100"/>
            <a:ext cx="9182100" cy="3429000"/>
          </a:xfrm>
          <a:custGeom>
            <a:avLst/>
            <a:gdLst>
              <a:gd name="T0" fmla="*/ 12700 w 9182100"/>
              <a:gd name="T1" fmla="*/ 0 h 3429000"/>
              <a:gd name="T2" fmla="*/ 5702302 w 9182100"/>
              <a:gd name="T3" fmla="*/ 1016000 h 3429000"/>
              <a:gd name="T4" fmla="*/ 9182100 w 9182100"/>
              <a:gd name="T5" fmla="*/ 609600 h 3429000"/>
              <a:gd name="T6" fmla="*/ 9182100 w 9182100"/>
              <a:gd name="T7" fmla="*/ 3403600 h 3429000"/>
              <a:gd name="T8" fmla="*/ 0 w 9182100"/>
              <a:gd name="T9" fmla="*/ 3429000 h 3429000"/>
              <a:gd name="T10" fmla="*/ 12700 w 9182100"/>
              <a:gd name="T11" fmla="*/ 0 h 3429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82100"/>
              <a:gd name="T19" fmla="*/ 0 h 3429000"/>
              <a:gd name="T20" fmla="*/ 9182100 w 9182100"/>
              <a:gd name="T21" fmla="*/ 3429000 h 3429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0">
            <a:gsLst>
              <a:gs pos="0">
                <a:srgbClr val="1F88C8"/>
              </a:gs>
              <a:gs pos="100000">
                <a:srgbClr val="002060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28600" y="5405438"/>
            <a:ext cx="711993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2060"/>
                </a:solidFill>
              </a:rPr>
              <a:t>SAVADOGO AROUNA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2060"/>
                </a:solidFill>
              </a:rPr>
              <a:t>savarouna@gmail.com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28600" y="4191000"/>
            <a:ext cx="58816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lnSpc>
                <a:spcPct val="95000"/>
              </a:lnSpc>
              <a:buClrTx/>
              <a:buFontTx/>
              <a:buNone/>
            </a:pPr>
            <a:r>
              <a:rPr lang="en-US" sz="4800" b="1">
                <a:solidFill>
                  <a:srgbClr val="002060"/>
                </a:solidFill>
              </a:rPr>
              <a:t> Internet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6767513" y="6162675"/>
            <a:ext cx="20716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171717"/>
                </a:solidFill>
              </a:rPr>
              <a:t> mai, 2021.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28600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sz="2800">
                <a:solidFill>
                  <a:srgbClr val="222268"/>
                </a:solidFill>
              </a:rPr>
              <a:t>L'Internet offre de multiples formes de distractions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4724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42679B"/>
              </a:buClr>
              <a:buFont typeface="Wingdings" charset="2"/>
              <a:buChar char=""/>
            </a:pPr>
            <a:r>
              <a:rPr lang="fr-FR" sz="2200">
                <a:solidFill>
                  <a:srgbClr val="42679B"/>
                </a:solidFill>
              </a:rPr>
              <a:t>L’Internet offre de multiples formes de distractions. Les enfants et les adultes peuvent apprendre et se distraire ensemble. </a:t>
            </a:r>
          </a:p>
          <a:p>
            <a:pPr eaLnBrk="1" hangingPunct="1">
              <a:spcBef>
                <a:spcPts val="550"/>
              </a:spcBef>
              <a:buClrTx/>
              <a:buFontTx/>
              <a:buNone/>
            </a:pPr>
            <a:endParaRPr lang="fr-FR" sz="2200">
              <a:solidFill>
                <a:srgbClr val="42679B"/>
              </a:solidFill>
            </a:endParaRPr>
          </a:p>
          <a:p>
            <a:pPr eaLnBrk="1" hangingPunct="1">
              <a:spcBef>
                <a:spcPts val="550"/>
              </a:spcBef>
              <a:buClrTx/>
              <a:buFontTx/>
              <a:buNone/>
            </a:pPr>
            <a:endParaRPr lang="fr-FR" sz="2200">
              <a:solidFill>
                <a:srgbClr val="42679B"/>
              </a:solidFill>
            </a:endParaRPr>
          </a:p>
          <a:p>
            <a:pPr eaLnBrk="1" hangingPunct="1">
              <a:spcBef>
                <a:spcPts val="550"/>
              </a:spcBef>
              <a:buClr>
                <a:srgbClr val="42679B"/>
              </a:buClr>
              <a:buFont typeface="Wingdings" charset="2"/>
              <a:buChar char=""/>
            </a:pPr>
            <a:r>
              <a:rPr lang="fr-FR" sz="2200">
                <a:solidFill>
                  <a:srgbClr val="42679B"/>
                </a:solidFill>
              </a:rPr>
              <a:t>L'utilisation de l'ordinateur et d'Internet permet aux adultes et aux enfants de partager le plaisir de l'exploration et de la découverte.</a:t>
            </a: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5181600" y="1219200"/>
            <a:ext cx="3732213" cy="4341813"/>
            <a:chOff x="3264" y="768"/>
            <a:chExt cx="2351" cy="2735"/>
          </a:xfrm>
        </p:grpSpPr>
        <p:pic>
          <p:nvPicPr>
            <p:cNvPr id="1229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768"/>
              <a:ext cx="2351" cy="2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4" name="Text Box 5"/>
            <p:cNvSpPr txBox="1">
              <a:spLocks noChangeArrowheads="1"/>
            </p:cNvSpPr>
            <p:nvPr/>
          </p:nvSpPr>
          <p:spPr bwMode="auto">
            <a:xfrm>
              <a:off x="3264" y="768"/>
              <a:ext cx="2351" cy="2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84138"/>
            <a:ext cx="82296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sz="2800">
                <a:solidFill>
                  <a:srgbClr val="222268"/>
                </a:solidFill>
              </a:rPr>
              <a:t>Top 6 des sites les plus visités au monde</a:t>
            </a:r>
            <a:br>
              <a:rPr lang="fr-FR" sz="2800">
                <a:solidFill>
                  <a:srgbClr val="222268"/>
                </a:solidFill>
              </a:rPr>
            </a:br>
            <a:endParaRPr lang="fr-FR" sz="2800">
              <a:solidFill>
                <a:srgbClr val="222268"/>
              </a:solidFill>
            </a:endParaRP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3657600" y="1981200"/>
            <a:ext cx="2141538" cy="1141413"/>
            <a:chOff x="2304" y="1248"/>
            <a:chExt cx="1349" cy="719"/>
          </a:xfrm>
        </p:grpSpPr>
        <p:pic>
          <p:nvPicPr>
            <p:cNvPr id="133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48"/>
              <a:ext cx="1349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24" name="Text Box 4"/>
            <p:cNvSpPr txBox="1">
              <a:spLocks noChangeArrowheads="1"/>
            </p:cNvSpPr>
            <p:nvPr/>
          </p:nvSpPr>
          <p:spPr bwMode="auto">
            <a:xfrm>
              <a:off x="2304" y="1248"/>
              <a:ext cx="1349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762000" y="1981200"/>
            <a:ext cx="2132013" cy="1154113"/>
            <a:chOff x="480" y="1248"/>
            <a:chExt cx="1343" cy="727"/>
          </a:xfrm>
        </p:grpSpPr>
        <p:pic>
          <p:nvPicPr>
            <p:cNvPr id="1332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248"/>
              <a:ext cx="1343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22" name="Text Box 7"/>
            <p:cNvSpPr txBox="1">
              <a:spLocks noChangeArrowheads="1"/>
            </p:cNvSpPr>
            <p:nvPr/>
          </p:nvSpPr>
          <p:spPr bwMode="auto">
            <a:xfrm>
              <a:off x="480" y="1248"/>
              <a:ext cx="1343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22098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18097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19050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13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84138"/>
            <a:ext cx="82296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sz="2800">
                <a:solidFill>
                  <a:srgbClr val="222268"/>
                </a:solidFill>
              </a:rPr>
              <a:t>Quelques sites web utiles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709738"/>
            <a:ext cx="2855913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557338"/>
            <a:ext cx="252095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ZoneTexte 2"/>
          <p:cNvSpPr txBox="1">
            <a:spLocks noChangeArrowheads="1"/>
          </p:cNvSpPr>
          <p:nvPr/>
        </p:nvSpPr>
        <p:spPr bwMode="auto">
          <a:xfrm>
            <a:off x="581025" y="2420938"/>
            <a:ext cx="271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LAFIDOC.NET</a:t>
            </a:r>
          </a:p>
        </p:txBody>
      </p:sp>
      <p:sp>
        <p:nvSpPr>
          <p:cNvPr id="14342" name="ZoneTexte 16"/>
          <p:cNvSpPr txBox="1">
            <a:spLocks noChangeArrowheads="1"/>
          </p:cNvSpPr>
          <p:nvPr/>
        </p:nvSpPr>
        <p:spPr bwMode="auto">
          <a:xfrm>
            <a:off x="3851275" y="2790825"/>
            <a:ext cx="271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MEDAVIZ.COM</a:t>
            </a:r>
          </a:p>
        </p:txBody>
      </p:sp>
      <p:sp>
        <p:nvSpPr>
          <p:cNvPr id="14343" name="ZoneTexte 19"/>
          <p:cNvSpPr txBox="1">
            <a:spLocks noChangeArrowheads="1"/>
          </p:cNvSpPr>
          <p:nvPr/>
        </p:nvSpPr>
        <p:spPr bwMode="auto">
          <a:xfrm>
            <a:off x="482600" y="3765550"/>
            <a:ext cx="271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HEALPHI.COM</a:t>
            </a:r>
          </a:p>
        </p:txBody>
      </p:sp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924175"/>
            <a:ext cx="20955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41663"/>
            <a:ext cx="2557463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" name="ZoneTexte 22"/>
          <p:cNvSpPr txBox="1">
            <a:spLocks noChangeArrowheads="1"/>
          </p:cNvSpPr>
          <p:nvPr/>
        </p:nvSpPr>
        <p:spPr bwMode="auto">
          <a:xfrm>
            <a:off x="3851275" y="4167188"/>
            <a:ext cx="271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TOKTOKDOC.COM</a:t>
            </a:r>
          </a:p>
        </p:txBody>
      </p:sp>
      <p:pic>
        <p:nvPicPr>
          <p:cNvPr id="1434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377950"/>
            <a:ext cx="245268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8" name="ZoneTexte 24"/>
          <p:cNvSpPr txBox="1">
            <a:spLocks noChangeArrowheads="1"/>
          </p:cNvSpPr>
          <p:nvPr/>
        </p:nvSpPr>
        <p:spPr bwMode="auto">
          <a:xfrm>
            <a:off x="6569075" y="2744788"/>
            <a:ext cx="271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FF0000"/>
                </a:solidFill>
              </a:rPr>
              <a:t>tentelemed.com/</a:t>
            </a:r>
          </a:p>
        </p:txBody>
      </p:sp>
      <p:sp>
        <p:nvSpPr>
          <p:cNvPr id="14349" name="AutoShape 8" descr="blob:https://web.whatsapp.com/0b07a85f-64d7-41a3-aee7-347187b762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50" name="AutoShape 10" descr="blob:https://web.whatsapp.com/0b07a85f-64d7-41a3-aee7-347187b7624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51" name="AutoShape 13" descr="blob:https://web.whatsapp.com/c99933cc-b41d-463a-8efb-eadc40feec11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4352" name="Picture 14" descr="C:\Users\CIEL BURKINA\Pictures\logo\ligdicas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4733925"/>
            <a:ext cx="22669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ZoneTexte 30"/>
          <p:cNvSpPr txBox="1">
            <a:spLocks noChangeArrowheads="1"/>
          </p:cNvSpPr>
          <p:nvPr/>
        </p:nvSpPr>
        <p:spPr bwMode="auto">
          <a:xfrm>
            <a:off x="2994025" y="5683250"/>
            <a:ext cx="271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LIGDICASH.COM</a:t>
            </a:r>
          </a:p>
        </p:txBody>
      </p:sp>
      <p:sp>
        <p:nvSpPr>
          <p:cNvPr id="14354" name="ZoneTexte 31"/>
          <p:cNvSpPr txBox="1">
            <a:spLocks noChangeArrowheads="1"/>
          </p:cNvSpPr>
          <p:nvPr/>
        </p:nvSpPr>
        <p:spPr bwMode="auto">
          <a:xfrm>
            <a:off x="457200" y="5649913"/>
            <a:ext cx="271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GOULSE.COM</a:t>
            </a:r>
          </a:p>
        </p:txBody>
      </p:sp>
      <p:pic>
        <p:nvPicPr>
          <p:cNvPr id="14355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79925"/>
            <a:ext cx="2794000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6" name="ZoneTexte 34"/>
          <p:cNvSpPr txBox="1">
            <a:spLocks noChangeArrowheads="1"/>
          </p:cNvSpPr>
          <p:nvPr/>
        </p:nvSpPr>
        <p:spPr bwMode="auto">
          <a:xfrm>
            <a:off x="5984875" y="5497513"/>
            <a:ext cx="271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LOGOBA.COM</a:t>
            </a:r>
          </a:p>
        </p:txBody>
      </p:sp>
      <p:pic>
        <p:nvPicPr>
          <p:cNvPr id="1435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525963"/>
            <a:ext cx="16573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19"/>
          <p:cNvSpPr txBox="1">
            <a:spLocks noChangeArrowheads="1"/>
          </p:cNvSpPr>
          <p:nvPr/>
        </p:nvSpPr>
        <p:spPr bwMode="auto">
          <a:xfrm>
            <a:off x="2843213" y="3587750"/>
            <a:ext cx="396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200" b="1">
                <a:solidFill>
                  <a:srgbClr val="FF0000"/>
                </a:solidFill>
              </a:rPr>
              <a:t>GOULSE.COM</a:t>
            </a:r>
          </a:p>
        </p:txBody>
      </p:sp>
      <p:sp>
        <p:nvSpPr>
          <p:cNvPr id="15363" name="AutoShape 2" descr="blob:https://web.whatsapp.com/c99933cc-b41d-463a-8efb-eadc40feec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4" name="AutoShape 4" descr="blob:https://web.whatsapp.com/c99933cc-b41d-463a-8efb-eadc40feec1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5" name="AutoShape 7" descr="blob:https://web.whatsapp.com/b4a70b27-82f4-4b5e-a9e5-74c3756c6bc4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94075"/>
            <a:ext cx="16573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52400" y="2719388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>
                <a:solidFill>
                  <a:srgbClr val="161645"/>
                </a:solidFill>
              </a:rPr>
              <a:t>Merci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365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600">
                <a:solidFill>
                  <a:srgbClr val="222268"/>
                </a:solidFill>
                <a:cs typeface="Calibri" pitchFamily="32" charset="0"/>
              </a:rPr>
              <a:t>L’introduction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1219200"/>
            <a:ext cx="73152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42679B"/>
              </a:buClr>
              <a:buFont typeface="Wingdings" charset="2"/>
              <a:buChar char=""/>
            </a:pPr>
            <a:r>
              <a:rPr lang="fr-FR" sz="2400">
                <a:solidFill>
                  <a:srgbClr val="42679B"/>
                </a:solidFill>
              </a:rPr>
              <a:t>Internet est un système d'interconnexion de machines qui constitue un réseau informatique mondial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42679B"/>
              </a:buClr>
              <a:buFont typeface="Wingdings" charset="2"/>
              <a:buChar char=""/>
            </a:pPr>
            <a:r>
              <a:rPr lang="en-US" sz="2400">
                <a:solidFill>
                  <a:srgbClr val="42679B"/>
                </a:solidFill>
              </a:rPr>
              <a:t>Il </a:t>
            </a:r>
            <a:r>
              <a:rPr lang="fr-FR" sz="2400">
                <a:solidFill>
                  <a:srgbClr val="42679B"/>
                </a:solidFill>
              </a:rPr>
              <a:t>utilisant un ensemble standardisé de protocoles de transfert de données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42679B"/>
              </a:buClr>
              <a:buFont typeface="Wingdings" charset="2"/>
              <a:buChar char=""/>
            </a:pPr>
            <a:r>
              <a:rPr lang="fr-FR" sz="2400">
                <a:solidFill>
                  <a:srgbClr val="42679B"/>
                </a:solidFill>
              </a:rPr>
              <a:t>C'est un réseau de réseaux, sans centre névralgique, composé de millions de réseaux aussi bien publics que privés, universitaires, commerciaux et gouvernementaux.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7200" y="2365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600">
                <a:solidFill>
                  <a:srgbClr val="222268"/>
                </a:solidFill>
              </a:rPr>
              <a:t>L'histoire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Wingdings" charset="2"/>
              <a:buChar char=""/>
            </a:pPr>
            <a:r>
              <a:rPr lang="fr-FR" sz="2400">
                <a:solidFill>
                  <a:srgbClr val="42679B"/>
                </a:solidFill>
              </a:rPr>
              <a:t>Au début de 1960</a:t>
            </a:r>
            <a:r>
              <a:rPr lang="en-US" sz="2400">
                <a:solidFill>
                  <a:srgbClr val="42679B"/>
                </a:solidFill>
              </a:rPr>
              <a:t>. – </a:t>
            </a:r>
            <a:r>
              <a:rPr lang="fr-FR" sz="2400">
                <a:solidFill>
                  <a:srgbClr val="42679B"/>
                </a:solidFill>
              </a:rPr>
              <a:t>ARPANET</a:t>
            </a:r>
          </a:p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Wingdings" charset="2"/>
              <a:buChar char=""/>
            </a:pPr>
            <a:r>
              <a:rPr lang="fr-FR" sz="2400">
                <a:solidFill>
                  <a:srgbClr val="42679B"/>
                </a:solidFill>
              </a:rPr>
              <a:t>En 1969., Le premier réseau experimental est créé dans quatre centres universitaires aux États-Unis</a:t>
            </a:r>
          </a:p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Wingdings" charset="2"/>
              <a:buChar char=""/>
            </a:pPr>
            <a:r>
              <a:rPr lang="en-US" sz="2400">
                <a:solidFill>
                  <a:srgbClr val="42679B"/>
                </a:solidFill>
              </a:rPr>
              <a:t>En 1972. premier programme pour l'envoi d’ e-mail est apparu</a:t>
            </a:r>
          </a:p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Wingdings" charset="2"/>
              <a:buChar char=""/>
            </a:pPr>
            <a:r>
              <a:rPr lang="en-US" sz="2400">
                <a:solidFill>
                  <a:srgbClr val="42679B"/>
                </a:solidFill>
              </a:rPr>
              <a:t>En 1979. Premier service est apparu sur l` Internet </a:t>
            </a:r>
          </a:p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Wingdings" charset="2"/>
              <a:buChar char=""/>
            </a:pPr>
            <a:r>
              <a:rPr lang="en-US" sz="2400">
                <a:solidFill>
                  <a:srgbClr val="42679B"/>
                </a:solidFill>
              </a:rPr>
              <a:t>En 1983. L`Internet est devenu la forme qu`il a actuellement</a:t>
            </a:r>
          </a:p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Wingdings" charset="2"/>
              <a:buChar char=""/>
            </a:pPr>
            <a:r>
              <a:rPr lang="en-US" sz="2400">
                <a:solidFill>
                  <a:srgbClr val="42679B"/>
                </a:solidFill>
              </a:rPr>
              <a:t>En 1990. World Wide Web - Tim Berners-Lee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43450"/>
            <a:ext cx="31242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9750"/>
            <a:ext cx="1779588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365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600">
                <a:solidFill>
                  <a:srgbClr val="222268"/>
                </a:solidFill>
              </a:rPr>
              <a:t>Comment Fonctionne Internet? (1)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305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42679B"/>
              </a:buClr>
              <a:buFont typeface="Wingdings" charset="2"/>
              <a:buChar char=""/>
            </a:pPr>
            <a:r>
              <a:rPr lang="fr-FR" sz="2200">
                <a:solidFill>
                  <a:srgbClr val="42679B"/>
                </a:solidFill>
              </a:rPr>
              <a:t>Internet Protocol (IP) est une famille de protocoles de communication de réseau informatique conçus pour être utilisés par Internet.</a:t>
            </a:r>
          </a:p>
          <a:p>
            <a:pPr eaLnBrk="1" hangingPunct="1">
              <a:spcBef>
                <a:spcPts val="550"/>
              </a:spcBef>
              <a:buClr>
                <a:srgbClr val="42679B"/>
              </a:buClr>
              <a:buFont typeface="Wingdings" charset="2"/>
              <a:buChar char=""/>
            </a:pPr>
            <a:r>
              <a:rPr lang="fr-FR" sz="2200">
                <a:solidFill>
                  <a:srgbClr val="42679B"/>
                </a:solidFill>
              </a:rPr>
              <a:t>Les protocoles IP s'intègrent dans la suite des protocoles Internet et permettent un service d'adressage unique pour l'ensemble des terminaux connectés</a:t>
            </a:r>
          </a:p>
          <a:p>
            <a:pPr eaLnBrk="1" hangingPunct="1">
              <a:spcBef>
                <a:spcPts val="550"/>
              </a:spcBef>
              <a:buClr>
                <a:srgbClr val="42679B"/>
              </a:buClr>
              <a:buFont typeface="Wingdings" charset="2"/>
              <a:buChar char=""/>
            </a:pPr>
            <a:r>
              <a:rPr lang="en-US" sz="2200">
                <a:solidFill>
                  <a:srgbClr val="42679B"/>
                </a:solidFill>
              </a:rPr>
              <a:t>L</a:t>
            </a:r>
            <a:r>
              <a:rPr lang="fr-FR" sz="2200">
                <a:solidFill>
                  <a:srgbClr val="42679B"/>
                </a:solidFill>
              </a:rPr>
              <a:t>e protocole de réseaux nous dit comment aller d'un point à un autre dans le réseau en franchissant plusieurs liens si nécessaire.</a:t>
            </a:r>
          </a:p>
          <a:p>
            <a:pPr eaLnBrk="1" hangingPunct="1">
              <a:spcBef>
                <a:spcPts val="550"/>
              </a:spcBef>
              <a:buClr>
                <a:srgbClr val="42679B"/>
              </a:buClr>
              <a:buFont typeface="Wingdings" charset="2"/>
              <a:buNone/>
            </a:pPr>
            <a:endParaRPr lang="en-US" sz="2200">
              <a:solidFill>
                <a:srgbClr val="42679B"/>
              </a:solidFill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1211263"/>
            <a:ext cx="1150937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8200"/>
            <a:ext cx="2159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87875"/>
            <a:ext cx="235426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57200" y="2365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600">
                <a:solidFill>
                  <a:srgbClr val="222268"/>
                </a:solidFill>
              </a:rPr>
              <a:t>Comment Fonctionne Internet? (2)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Wingdings" charset="2"/>
              <a:buChar char=""/>
            </a:pPr>
            <a:r>
              <a:rPr lang="fr-FR" sz="2400">
                <a:solidFill>
                  <a:srgbClr val="42679B"/>
                </a:solidFill>
              </a:rPr>
              <a:t>Un canal de communication vers le fournisseur d'accès:</a:t>
            </a:r>
          </a:p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Wingdings" charset="2"/>
              <a:buChar char=""/>
            </a:pPr>
            <a:r>
              <a:rPr lang="fr-FR" sz="2400">
                <a:solidFill>
                  <a:srgbClr val="42679B"/>
                </a:solidFill>
              </a:rPr>
              <a:t>Fibre optique,</a:t>
            </a:r>
          </a:p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Wingdings" charset="2"/>
              <a:buChar char=""/>
            </a:pPr>
            <a:r>
              <a:rPr lang="fr-FR" sz="2400">
                <a:solidFill>
                  <a:srgbClr val="42679B"/>
                </a:solidFill>
              </a:rPr>
              <a:t>Ligne téléphonique fixe: ligne analogique, xDSL,</a:t>
            </a:r>
          </a:p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Wingdings" charset="2"/>
              <a:buChar char=""/>
            </a:pPr>
            <a:r>
              <a:rPr lang="fr-FR" sz="2400">
                <a:solidFill>
                  <a:srgbClr val="42679B"/>
                </a:solidFill>
              </a:rPr>
              <a:t>Ligne téléphonique mobile: 4G, LTE, 3G+, 3G, Edge, GPRS, GSM,</a:t>
            </a:r>
          </a:p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Wingdings" charset="2"/>
              <a:buChar char=""/>
            </a:pPr>
            <a:r>
              <a:rPr lang="fr-FR" sz="2400">
                <a:solidFill>
                  <a:srgbClr val="42679B"/>
                </a:solidFill>
              </a:rPr>
              <a:t>Internet par satellite,</a:t>
            </a:r>
          </a:p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Wingdings" charset="2"/>
              <a:buChar char=""/>
            </a:pPr>
            <a:r>
              <a:rPr lang="fr-FR" sz="2400">
                <a:solidFill>
                  <a:srgbClr val="42679B"/>
                </a:solidFill>
              </a:rPr>
              <a:t>Wi-Fi 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en-US" sz="2400">
              <a:solidFill>
                <a:srgbClr val="42679B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4518025"/>
            <a:ext cx="12525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4587875"/>
            <a:ext cx="17907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92613"/>
            <a:ext cx="1889125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87838"/>
            <a:ext cx="26066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8788"/>
            <a:ext cx="1704975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3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365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sz="3600">
                <a:solidFill>
                  <a:srgbClr val="222268"/>
                </a:solidFill>
              </a:rPr>
              <a:t>Quelle est l'utilité de l‘Internet ?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28600" y="1219200"/>
            <a:ext cx="84582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Arial" charset="0"/>
              <a:buChar char="•"/>
            </a:pPr>
            <a:r>
              <a:rPr lang="fr-FR" sz="2400">
                <a:solidFill>
                  <a:srgbClr val="42679B"/>
                </a:solidFill>
              </a:rPr>
              <a:t>Au départ, l’Internet était un outil du monde de la recherche et de la science.</a:t>
            </a:r>
          </a:p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Arial" charset="0"/>
              <a:buChar char="•"/>
            </a:pPr>
            <a:r>
              <a:rPr lang="en-US" sz="2400">
                <a:solidFill>
                  <a:srgbClr val="42679B"/>
                </a:solidFill>
              </a:rPr>
              <a:t>Aujourd’hui, l'Internet continue à faire de merveilles pour nous</a:t>
            </a:r>
          </a:p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Arial" charset="0"/>
              <a:buChar char="•"/>
            </a:pPr>
            <a:r>
              <a:rPr lang="en-US" sz="2400">
                <a:solidFill>
                  <a:srgbClr val="42679B"/>
                </a:solidFill>
              </a:rPr>
              <a:t>Quand un individu se connecte à l’Internet, il se relie à un vaste réseau d'ordinateurs qui couvre le monde entier</a:t>
            </a:r>
          </a:p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Arial" charset="0"/>
              <a:buChar char="•"/>
            </a:pPr>
            <a:r>
              <a:rPr lang="en-US" sz="2400">
                <a:solidFill>
                  <a:srgbClr val="42679B"/>
                </a:solidFill>
              </a:rPr>
              <a:t>Malgré les inconvénients qu’on y rencontre, l’internet nous offre toujours beaucoup d’avantages</a:t>
            </a:r>
          </a:p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Arial" charset="0"/>
              <a:buNone/>
            </a:pPr>
            <a:endParaRPr lang="en-US" sz="2400">
              <a:solidFill>
                <a:srgbClr val="42679B"/>
              </a:solidFill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95800"/>
            <a:ext cx="39052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2800">
                <a:solidFill>
                  <a:srgbClr val="222268"/>
                </a:solidFill>
              </a:rPr>
              <a:t>Choix de l'information parmi une gigantesque source d'informations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52400" y="1219200"/>
            <a:ext cx="87630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42679B"/>
              </a:buClr>
              <a:buFont typeface="Arial" charset="0"/>
              <a:buChar char="•"/>
            </a:pPr>
            <a:r>
              <a:rPr lang="en-US" sz="2400">
                <a:solidFill>
                  <a:srgbClr val="42679B"/>
                </a:solidFill>
              </a:rPr>
              <a:t>Plusieurs source de connaissance sont disponibles telles que 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endParaRPr lang="en-US" sz="2400">
              <a:solidFill>
                <a:srgbClr val="42679B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Font typeface="Wingdings" charset="2"/>
              <a:buChar char=""/>
            </a:pPr>
            <a:r>
              <a:rPr lang="en-US" sz="2200">
                <a:solidFill>
                  <a:srgbClr val="000000"/>
                </a:solidFill>
              </a:rPr>
              <a:t>les encyclopédies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Font typeface="Wingdings" charset="2"/>
              <a:buChar char=""/>
            </a:pPr>
            <a:r>
              <a:rPr lang="en-US" sz="2200">
                <a:solidFill>
                  <a:srgbClr val="000000"/>
                </a:solidFill>
              </a:rPr>
              <a:t>les dictionnaires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Font typeface="Wingdings" charset="2"/>
              <a:buChar char=""/>
            </a:pPr>
            <a:r>
              <a:rPr lang="en-US" sz="2200">
                <a:solidFill>
                  <a:srgbClr val="000000"/>
                </a:solidFill>
              </a:rPr>
              <a:t>les journaux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Font typeface="Wingdings" charset="2"/>
              <a:buChar char=""/>
            </a:pPr>
            <a:r>
              <a:rPr lang="en-US" sz="2200">
                <a:solidFill>
                  <a:srgbClr val="000000"/>
                </a:solidFill>
              </a:rPr>
              <a:t>les livres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Font typeface="Wingdings" charset="2"/>
              <a:buChar char=""/>
            </a:pPr>
            <a:r>
              <a:rPr lang="en-US" sz="2200" b="1">
                <a:solidFill>
                  <a:srgbClr val="000000"/>
                </a:solidFill>
              </a:rPr>
              <a:t>..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Tx/>
              <a:buFontTx/>
              <a:buNone/>
            </a:pPr>
            <a:endParaRPr lang="en-US" sz="2200" b="1">
              <a:solidFill>
                <a:srgbClr val="000000"/>
              </a:solidFill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0" y="4419600"/>
            <a:ext cx="9144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42679B"/>
              </a:buClr>
              <a:buFont typeface="Arial" charset="0"/>
              <a:buChar char="•"/>
            </a:pPr>
            <a:r>
              <a:rPr lang="en-US" sz="2400">
                <a:solidFill>
                  <a:srgbClr val="42679B"/>
                </a:solidFill>
              </a:rPr>
              <a:t>Nous pouvons trouver des informations éducatives,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n-US" sz="2400">
                <a:solidFill>
                  <a:srgbClr val="42679B"/>
                </a:solidFill>
              </a:rPr>
              <a:t>    rechercher des données, des documents, des images,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n-US" sz="2400">
                <a:solidFill>
                  <a:srgbClr val="42679B"/>
                </a:solidFill>
              </a:rPr>
              <a:t>    des renseignements religieux  ou culturels. 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29432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38100"/>
            <a:ext cx="82296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sz="2800">
                <a:solidFill>
                  <a:srgbClr val="222268"/>
                </a:solidFill>
              </a:rPr>
              <a:t>Améliorer nos compétences technologiques et informatiques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Arial" charset="0"/>
              <a:buChar char="•"/>
            </a:pPr>
            <a:r>
              <a:rPr lang="fr-FR" sz="2400">
                <a:solidFill>
                  <a:srgbClr val="42679B"/>
                </a:solidFill>
              </a:rPr>
              <a:t>L’Internet nous aide à améliorer nos compétences technologiques et informatiques, il nous familiarise avec le fonctionnement de ses pages.</a:t>
            </a:r>
          </a:p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Arial" charset="0"/>
              <a:buNone/>
            </a:pPr>
            <a:endParaRPr lang="fr-FR" sz="2400">
              <a:solidFill>
                <a:srgbClr val="42679B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42679B"/>
              </a:buClr>
              <a:buFont typeface="Arial" charset="0"/>
              <a:buChar char="•"/>
            </a:pPr>
            <a:r>
              <a:rPr lang="fr-FR" sz="2400">
                <a:solidFill>
                  <a:srgbClr val="42679B"/>
                </a:solidFill>
              </a:rPr>
              <a:t>Les sites pour enfants qui contiennent des exercices de lecture permettent d'apprendre aux enfant à lire tout en s'amusant.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fr-FR" sz="2400">
              <a:solidFill>
                <a:srgbClr val="42679B"/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3929063"/>
            <a:ext cx="28479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4351338"/>
            <a:ext cx="22812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sz="2800">
                <a:solidFill>
                  <a:srgbClr val="222268"/>
                </a:solidFill>
              </a:rPr>
              <a:t>Communication plus facile avec le reste du monde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8763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42679B"/>
              </a:buClr>
              <a:buFont typeface="Arial" charset="0"/>
              <a:buChar char="•"/>
            </a:pPr>
            <a:r>
              <a:rPr lang="fr-FR" sz="2000">
                <a:solidFill>
                  <a:srgbClr val="42679B"/>
                </a:solidFill>
              </a:rPr>
              <a:t>Grâce à l’Internet, on peut se connecter avec d'autres lieux situés dans le monde entier.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fr-FR" sz="2000">
              <a:solidFill>
                <a:srgbClr val="42679B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42679B"/>
              </a:buClr>
              <a:buFont typeface="Arial" charset="0"/>
              <a:buChar char="•"/>
            </a:pPr>
            <a:r>
              <a:rPr lang="fr-FR" sz="2000">
                <a:solidFill>
                  <a:srgbClr val="42679B"/>
                </a:solidFill>
              </a:rPr>
              <a:t> Le courrier électronique, l’email et les sites web étrangers permettent de prendre conscience des autres pays, des autres cultures et de mieux les connaître.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fr-FR" sz="2000">
              <a:solidFill>
                <a:srgbClr val="42679B"/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43037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543</Words>
  <Application>Microsoft Office PowerPoint</Application>
  <PresentationFormat>Affichage à l'écran (4:3)</PresentationFormat>
  <Paragraphs>67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WenQuanYi Micro Hei</vt:lpstr>
      <vt:lpstr>Times New Roman</vt:lpstr>
      <vt:lpstr>MS PGothic</vt:lpstr>
      <vt:lpstr>Calibri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www.powerpointstyles.com</dc:creator>
  <cp:lastModifiedBy>Arouna</cp:lastModifiedBy>
  <cp:revision>64</cp:revision>
  <cp:lastPrinted>1601-01-01T00:00:00Z</cp:lastPrinted>
  <dcterms:created xsi:type="dcterms:W3CDTF">1601-01-01T00:00:00Z</dcterms:created>
  <dcterms:modified xsi:type="dcterms:W3CDTF">2022-01-13T11:09:26Z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