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Lst>
  <p:notesMasterIdLst>
    <p:notesMasterId r:id="rId68"/>
  </p:notesMasterIdLst>
  <p:handoutMasterIdLst>
    <p:handoutMasterId r:id="rId69"/>
  </p:handoutMasterIdLst>
  <p:sldIdLst>
    <p:sldId id="273" r:id="rId5"/>
    <p:sldId id="271" r:id="rId6"/>
    <p:sldId id="272" r:id="rId7"/>
    <p:sldId id="256" r:id="rId8"/>
    <p:sldId id="258" r:id="rId9"/>
    <p:sldId id="267" r:id="rId10"/>
    <p:sldId id="266" r:id="rId11"/>
    <p:sldId id="269" r:id="rId12"/>
    <p:sldId id="268" r:id="rId13"/>
    <p:sldId id="270" r:id="rId14"/>
    <p:sldId id="274" r:id="rId15"/>
    <p:sldId id="275" r:id="rId16"/>
    <p:sldId id="276" r:id="rId17"/>
    <p:sldId id="277" r:id="rId18"/>
    <p:sldId id="298" r:id="rId19"/>
    <p:sldId id="265" r:id="rId20"/>
    <p:sldId id="278" r:id="rId21"/>
    <p:sldId id="279" r:id="rId22"/>
    <p:sldId id="280" r:id="rId23"/>
    <p:sldId id="261" r:id="rId24"/>
    <p:sldId id="262" r:id="rId25"/>
    <p:sldId id="281" r:id="rId26"/>
    <p:sldId id="283" r:id="rId27"/>
    <p:sldId id="282"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64" r:id="rId43"/>
    <p:sldId id="259" r:id="rId44"/>
    <p:sldId id="299" r:id="rId45"/>
    <p:sldId id="300" r:id="rId46"/>
    <p:sldId id="301" r:id="rId47"/>
    <p:sldId id="302" r:id="rId48"/>
    <p:sldId id="303" r:id="rId49"/>
    <p:sldId id="304" r:id="rId50"/>
    <p:sldId id="305" r:id="rId51"/>
    <p:sldId id="306" r:id="rId52"/>
    <p:sldId id="307" r:id="rId53"/>
    <p:sldId id="308" r:id="rId54"/>
    <p:sldId id="309" r:id="rId55"/>
    <p:sldId id="311" r:id="rId56"/>
    <p:sldId id="312" r:id="rId57"/>
    <p:sldId id="313" r:id="rId58"/>
    <p:sldId id="310" r:id="rId59"/>
    <p:sldId id="314" r:id="rId60"/>
    <p:sldId id="315" r:id="rId61"/>
    <p:sldId id="318" r:id="rId62"/>
    <p:sldId id="316" r:id="rId63"/>
    <p:sldId id="319" r:id="rId64"/>
    <p:sldId id="320" r:id="rId65"/>
    <p:sldId id="321" r:id="rId66"/>
    <p:sldId id="322" r:id="rId67"/>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48" autoAdjust="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299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rtlCol="0"/>
        <a:lstStyle/>
        <a:p>
          <a:pPr rtl="0"/>
          <a:endParaRPr lang="en-US"/>
        </a:p>
      </dgm:t>
    </dgm:pt>
    <dgm:pt modelId="{6750AC01-D39D-4F3A-9DC8-2A211EE986A2}">
      <dgm:prSet phldrT="[Text]"/>
      <dgm:spPr/>
      <dgm:t>
        <a:bodyPr/>
        <a:lstStyle/>
        <a:p>
          <a:pPr>
            <a:lnSpc>
              <a:spcPct val="100000"/>
            </a:lnSpc>
          </a:pPr>
          <a:r>
            <a:rPr lang="fr-FR" dirty="0"/>
            <a:t>Saisir, mettre en forme un tableau</a:t>
          </a:r>
          <a:endParaRPr lang="fr-FR" noProof="0" dirty="0"/>
        </a:p>
      </dgm:t>
    </dgm:pt>
    <dgm:pt modelId="{720680DC-AAA4-4434-A582-60EBCC5BA355}" type="parTrans" cxnId="{0B5DAE5F-BCDC-4BF7-A6E7-CF856886A64D}">
      <dgm:prSet/>
      <dgm:spPr/>
      <dgm:t>
        <a:bodyPr rtlCol="0"/>
        <a:lstStyle/>
        <a:p>
          <a:pPr rtl="0"/>
          <a:endParaRPr lang="fr-FR" noProof="0" dirty="0"/>
        </a:p>
      </dgm:t>
    </dgm:pt>
    <dgm:pt modelId="{CA077D98-8478-47EA-B6A9-99ACE60C64D4}" type="sibTrans" cxnId="{0B5DAE5F-BCDC-4BF7-A6E7-CF856886A64D}">
      <dgm:prSet/>
      <dgm:spPr/>
      <dgm:t>
        <a:bodyPr rtlCol="0"/>
        <a:lstStyle/>
        <a:p>
          <a:pPr rtl="0"/>
          <a:endParaRPr lang="fr-FR" noProof="0" dirty="0"/>
        </a:p>
      </dgm:t>
    </dgm:pt>
    <dgm:pt modelId="{0BEF68B8-1228-47BB-83B5-7B9CD1E3F84E}">
      <dgm:prSet phldrT="[Text]"/>
      <dgm:spPr/>
      <dgm:t>
        <a:bodyPr rtlCol="0"/>
        <a:lstStyle/>
        <a:p>
          <a:pPr rtl="0">
            <a:lnSpc>
              <a:spcPct val="100000"/>
            </a:lnSpc>
          </a:pPr>
          <a:r>
            <a:rPr lang="fr-FR" dirty="0"/>
            <a:t>Écrire des formules de calcul Recopier des cellules, des formules</a:t>
          </a:r>
          <a:endParaRPr lang="fr-FR" noProof="0" dirty="0"/>
        </a:p>
      </dgm:t>
    </dgm:pt>
    <dgm:pt modelId="{ED3A4BC2-B75A-4952-A38B-A42B5995DF05}" type="parTrans" cxnId="{EDEF4F82-1237-4639-A0F7-385C1897CE66}">
      <dgm:prSet/>
      <dgm:spPr/>
      <dgm:t>
        <a:bodyPr rtlCol="0"/>
        <a:lstStyle/>
        <a:p>
          <a:pPr rtl="0"/>
          <a:endParaRPr lang="fr-FR" noProof="0" dirty="0"/>
        </a:p>
      </dgm:t>
    </dgm:pt>
    <dgm:pt modelId="{FD949706-EDCC-4ADC-8EDF-8EDA49C92325}" type="sibTrans" cxnId="{EDEF4F82-1237-4639-A0F7-385C1897CE66}">
      <dgm:prSet/>
      <dgm:spPr/>
      <dgm:t>
        <a:bodyPr rtlCol="0"/>
        <a:lstStyle/>
        <a:p>
          <a:pPr rtl="0"/>
          <a:endParaRPr lang="fr-FR" noProof="0" dirty="0"/>
        </a:p>
      </dgm:t>
    </dgm:pt>
    <dgm:pt modelId="{5605D28D-2CE6-4513-8566-952984E21E14}">
      <dgm:prSet phldrT="[Text]"/>
      <dgm:spPr/>
      <dgm:t>
        <a:bodyPr/>
        <a:lstStyle/>
        <a:p>
          <a:pPr>
            <a:lnSpc>
              <a:spcPct val="100000"/>
            </a:lnSpc>
          </a:pPr>
          <a:r>
            <a:rPr lang="fr-FR" dirty="0"/>
            <a:t>Créer un graphique, l´habiller</a:t>
          </a:r>
          <a:endParaRPr lang="fr-FR" noProof="0" dirty="0"/>
        </a:p>
      </dgm:t>
    </dgm:pt>
    <dgm:pt modelId="{823D1971-2C4D-4EC5-A874-2F463DE37109}" type="sibTrans" cxnId="{FAF3F884-F0CF-440F-8CB1-B7648AB1B138}">
      <dgm:prSet/>
      <dgm:spPr/>
      <dgm:t>
        <a:bodyPr rtlCol="0"/>
        <a:lstStyle/>
        <a:p>
          <a:pPr rtl="0"/>
          <a:endParaRPr lang="fr-FR" noProof="0" dirty="0"/>
        </a:p>
      </dgm:t>
    </dgm:pt>
    <dgm:pt modelId="{EB15AB98-362B-4E70-A3DA-995FC3E8BA79}" type="parTrans" cxnId="{FAF3F884-F0CF-440F-8CB1-B7648AB1B138}">
      <dgm:prSet/>
      <dgm:spPr/>
      <dgm:t>
        <a:bodyPr rtlCol="0"/>
        <a:lstStyle/>
        <a:p>
          <a:pPr rtl="0"/>
          <a:endParaRPr lang="fr-FR" noProof="0" dirty="0"/>
        </a:p>
      </dgm:t>
    </dgm:pt>
    <dgm:pt modelId="{61639700-3A5A-4D06-B690-55444B94BF9D}">
      <dgm:prSet phldrT="[Text]"/>
      <dgm:spPr/>
      <dgm:t>
        <a:bodyPr rtlCol="0"/>
        <a:lstStyle/>
        <a:p>
          <a:pPr rtl="0"/>
          <a:r>
            <a:rPr lang="fr-FR" dirty="0"/>
            <a:t>Mettre en page et imprimer</a:t>
          </a:r>
          <a:endParaRPr lang="fr-FR" noProof="0" dirty="0"/>
        </a:p>
      </dgm:t>
    </dgm:pt>
    <dgm:pt modelId="{DFBA5635-A85E-4787-B988-C40838DF526B}" type="parTrans" cxnId="{FBF380E0-22E6-470A-929C-60761982EAB9}">
      <dgm:prSet/>
      <dgm:spPr/>
      <dgm:t>
        <a:bodyPr/>
        <a:lstStyle/>
        <a:p>
          <a:endParaRPr lang="x-none"/>
        </a:p>
      </dgm:t>
    </dgm:pt>
    <dgm:pt modelId="{D81B0464-9097-445C-8E4D-FE4AE01FDF73}" type="sibTrans" cxnId="{FBF380E0-22E6-470A-929C-60761982EAB9}">
      <dgm:prSet/>
      <dgm:spPr/>
      <dgm:t>
        <a:bodyPr/>
        <a:lstStyle/>
        <a:p>
          <a:endParaRPr lang="x-none"/>
        </a:p>
      </dgm:t>
    </dgm:pt>
    <dgm:pt modelId="{57806726-6E60-4ACC-9C1C-7DF9CC365A10}" type="pres">
      <dgm:prSet presAssocID="{7E5AA53B-3EEE-4DE4-BB81-9044890C2946}" presName="Name0" presStyleCnt="0">
        <dgm:presLayoutVars>
          <dgm:chMax val="7"/>
          <dgm:chPref val="7"/>
          <dgm:dir/>
        </dgm:presLayoutVars>
      </dgm:prSet>
      <dgm:spPr/>
      <dgm:t>
        <a:bodyPr/>
        <a:lstStyle/>
        <a:p>
          <a:endParaRPr lang="fr-FR"/>
        </a:p>
      </dgm:t>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4"/>
      <dgm:spPr/>
    </dgm:pt>
    <dgm:pt modelId="{D79B43FC-100B-4A0D-A4D5-0D2D04B99064}" type="pres">
      <dgm:prSet presAssocID="{7E5AA53B-3EEE-4DE4-BB81-9044890C2946}" presName="conn" presStyleLbl="parChTrans1D2" presStyleIdx="0" presStyleCnt="1"/>
      <dgm:spPr/>
      <dgm:t>
        <a:bodyPr/>
        <a:lstStyle/>
        <a:p>
          <a:endParaRPr lang="fr-FR"/>
        </a:p>
      </dgm:t>
    </dgm:pt>
    <dgm:pt modelId="{3CAD8DA1-8D53-445C-ACE8-D8449E4F0F55}" type="pres">
      <dgm:prSet presAssocID="{7E5AA53B-3EEE-4DE4-BB81-9044890C2946}" presName="extraNode" presStyleLbl="node1" presStyleIdx="0" presStyleCnt="4"/>
      <dgm:spPr/>
    </dgm:pt>
    <dgm:pt modelId="{429CABD1-4116-474B-81BF-735E2CA9DD00}" type="pres">
      <dgm:prSet presAssocID="{7E5AA53B-3EEE-4DE4-BB81-9044890C2946}" presName="dstNode" presStyleLbl="node1" presStyleIdx="0" presStyleCnt="4"/>
      <dgm:spPr/>
    </dgm:pt>
    <dgm:pt modelId="{58319267-C71E-43C9-94E1-827D0616C7A7}" type="pres">
      <dgm:prSet presAssocID="{6750AC01-D39D-4F3A-9DC8-2A211EE986A2}" presName="text_1" presStyleLbl="node1" presStyleIdx="0" presStyleCnt="4" custScaleX="96981" custScaleY="86665" custLinFactNeighborX="2612" custLinFactNeighborY="-13986">
        <dgm:presLayoutVars>
          <dgm:bulletEnabled val="1"/>
        </dgm:presLayoutVars>
      </dgm:prSet>
      <dgm:spPr/>
      <dgm:t>
        <a:bodyPr/>
        <a:lstStyle/>
        <a:p>
          <a:endParaRPr lang="fr-FR"/>
        </a:p>
      </dgm:t>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4" custScaleX="110191" custScaleY="84623" custLinFactNeighborX="22424" custLinFactNeighborY="-11188"/>
      <dgm:spPr/>
    </dgm:pt>
    <dgm:pt modelId="{95DE6538-27BD-44AF-A1A8-CA8F6B10FDD2}" type="pres">
      <dgm:prSet presAssocID="{0BEF68B8-1228-47BB-83B5-7B9CD1E3F84E}" presName="text_2" presStyleLbl="node1" presStyleIdx="1" presStyleCnt="4" custScaleX="99977" custScaleY="87348" custLinFactNeighborX="504" custLinFactNeighborY="-20283">
        <dgm:presLayoutVars>
          <dgm:bulletEnabled val="1"/>
        </dgm:presLayoutVars>
      </dgm:prSet>
      <dgm:spPr/>
      <dgm:t>
        <a:bodyPr/>
        <a:lstStyle/>
        <a:p>
          <a:endParaRPr lang="fr-FR"/>
        </a:p>
      </dgm:t>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4" custScaleX="105967" custScaleY="80392" custLinFactNeighborX="-8371" custLinFactNeighborY="-20974"/>
      <dgm:spPr/>
    </dgm:pt>
    <dgm:pt modelId="{E131CE4A-9776-44F4-BC03-867682E21374}" type="pres">
      <dgm:prSet presAssocID="{5605D28D-2CE6-4513-8566-952984E21E14}" presName="text_3" presStyleLbl="node1" presStyleIdx="2" presStyleCnt="4" custScaleX="99473" custScaleY="84979" custLinFactNeighborX="1117" custLinFactNeighborY="-9189">
        <dgm:presLayoutVars>
          <dgm:bulletEnabled val="1"/>
        </dgm:presLayoutVars>
      </dgm:prSet>
      <dgm:spPr/>
      <dgm:t>
        <a:bodyPr/>
        <a:lstStyle/>
        <a:p>
          <a:endParaRPr lang="fr-FR"/>
        </a:p>
      </dgm:t>
    </dgm:pt>
    <dgm:pt modelId="{AC9A216A-8375-48F9-A4E6-8E0B64C0209B}" type="pres">
      <dgm:prSet presAssocID="{5605D28D-2CE6-4513-8566-952984E21E14}" presName="accent_3" presStyleCnt="0"/>
      <dgm:spPr/>
    </dgm:pt>
    <dgm:pt modelId="{A965097E-32F1-4AB8-8C4E-2814A7596B2F}" type="pres">
      <dgm:prSet presAssocID="{5605D28D-2CE6-4513-8566-952984E21E14}" presName="accentRepeatNode" presStyleLbl="solidFgAcc1" presStyleIdx="2" presStyleCnt="4" custScaleX="106183" custScaleY="85261" custLinFactNeighborX="2720" custLinFactNeighborY="-724"/>
      <dgm:spPr/>
    </dgm:pt>
    <dgm:pt modelId="{00AC83A1-FDCB-46BA-B4F7-DBCA9FC1FABA}" type="pres">
      <dgm:prSet presAssocID="{61639700-3A5A-4D06-B690-55444B94BF9D}" presName="text_4" presStyleLbl="node1" presStyleIdx="3" presStyleCnt="4" custScaleX="100254" custScaleY="86087" custLinFactNeighborX="873" custLinFactNeighborY="4537">
        <dgm:presLayoutVars>
          <dgm:bulletEnabled val="1"/>
        </dgm:presLayoutVars>
      </dgm:prSet>
      <dgm:spPr/>
      <dgm:t>
        <a:bodyPr/>
        <a:lstStyle/>
        <a:p>
          <a:endParaRPr lang="fr-FR"/>
        </a:p>
      </dgm:t>
    </dgm:pt>
    <dgm:pt modelId="{E5549A00-7FAA-491A-AE6C-5E20B6C7CF30}" type="pres">
      <dgm:prSet presAssocID="{61639700-3A5A-4D06-B690-55444B94BF9D}" presName="accent_4" presStyleCnt="0"/>
      <dgm:spPr/>
    </dgm:pt>
    <dgm:pt modelId="{D3ADBBF6-4C13-4759-B032-BE62AF972040}" type="pres">
      <dgm:prSet presAssocID="{61639700-3A5A-4D06-B690-55444B94BF9D}" presName="accentRepeatNode" presStyleLbl="solidFgAcc1" presStyleIdx="3" presStyleCnt="4" custScaleX="106459" custScaleY="80857" custLinFactNeighborX="-2743" custLinFactNeighborY="78"/>
      <dgm:spPr/>
    </dgm:pt>
  </dgm:ptLst>
  <dgm:cxnLst>
    <dgm:cxn modelId="{0B5DAE5F-BCDC-4BF7-A6E7-CF856886A64D}" srcId="{7E5AA53B-3EEE-4DE4-BB81-9044890C2946}" destId="{6750AC01-D39D-4F3A-9DC8-2A211EE986A2}" srcOrd="0" destOrd="0" parTransId="{720680DC-AAA4-4434-A582-60EBCC5BA355}" sibTransId="{CA077D98-8478-47EA-B6A9-99ACE60C64D4}"/>
    <dgm:cxn modelId="{FAF3F884-F0CF-440F-8CB1-B7648AB1B138}" srcId="{7E5AA53B-3EEE-4DE4-BB81-9044890C2946}" destId="{5605D28D-2CE6-4513-8566-952984E21E14}" srcOrd="2" destOrd="0" parTransId="{EB15AB98-362B-4E70-A3DA-995FC3E8BA79}" sibTransId="{823D1971-2C4D-4EC5-A874-2F463DE37109}"/>
    <dgm:cxn modelId="{FBF380E0-22E6-470A-929C-60761982EAB9}" srcId="{7E5AA53B-3EEE-4DE4-BB81-9044890C2946}" destId="{61639700-3A5A-4D06-B690-55444B94BF9D}" srcOrd="3" destOrd="0" parTransId="{DFBA5635-A85E-4787-B988-C40838DF526B}" sibTransId="{D81B0464-9097-445C-8E4D-FE4AE01FDF73}"/>
    <dgm:cxn modelId="{EDEF4F82-1237-4639-A0F7-385C1897CE66}" srcId="{7E5AA53B-3EEE-4DE4-BB81-9044890C2946}" destId="{0BEF68B8-1228-47BB-83B5-7B9CD1E3F84E}" srcOrd="1" destOrd="0" parTransId="{ED3A4BC2-B75A-4952-A38B-A42B5995DF05}" sibTransId="{FD949706-EDCC-4ADC-8EDF-8EDA49C92325}"/>
    <dgm:cxn modelId="{7084AA77-BACB-46CB-AE4A-77B62D3ED1AF}" type="presOf" srcId="{5605D28D-2CE6-4513-8566-952984E21E14}" destId="{E131CE4A-9776-44F4-BC03-867682E21374}" srcOrd="0" destOrd="0" presId="urn:microsoft.com/office/officeart/2008/layout/VerticalCurvedList"/>
    <dgm:cxn modelId="{29DA474E-5DFA-4C66-882F-319C49ABBB19}" type="presOf" srcId="{6750AC01-D39D-4F3A-9DC8-2A211EE986A2}" destId="{58319267-C71E-43C9-94E1-827D0616C7A7}" srcOrd="0" destOrd="0" presId="urn:microsoft.com/office/officeart/2008/layout/VerticalCurvedList"/>
    <dgm:cxn modelId="{A11E3B12-1828-45A7-86C3-BB85832DF84D}" type="presOf" srcId="{CA077D98-8478-47EA-B6A9-99ACE60C64D4}" destId="{D79B43FC-100B-4A0D-A4D5-0D2D04B99064}" srcOrd="0" destOrd="0" presId="urn:microsoft.com/office/officeart/2008/layout/VerticalCurvedList"/>
    <dgm:cxn modelId="{4F65CC8F-B5A8-40BE-A32B-05862B543D6A}" type="presOf" srcId="{7E5AA53B-3EEE-4DE4-BB81-9044890C2946}" destId="{57806726-6E60-4ACC-9C1C-7DF9CC365A10}" srcOrd="0" destOrd="0" presId="urn:microsoft.com/office/officeart/2008/layout/VerticalCurvedList"/>
    <dgm:cxn modelId="{E25BF9F5-E876-46BF-A7B8-DE828D2CBC32}" type="presOf" srcId="{61639700-3A5A-4D06-B690-55444B94BF9D}" destId="{00AC83A1-FDCB-46BA-B4F7-DBCA9FC1FABA}"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 modelId="{987EB7C0-CA3E-4874-85E0-01E9060A2D35}" type="presParOf" srcId="{90561C55-3C6E-4D53-85E1-2C50BCDDA392}" destId="{E131CE4A-9776-44F4-BC03-867682E21374}" srcOrd="5" destOrd="0" presId="urn:microsoft.com/office/officeart/2008/layout/VerticalCurvedList"/>
    <dgm:cxn modelId="{91E55363-8DCA-455E-A203-06A9410994CB}" type="presParOf" srcId="{90561C55-3C6E-4D53-85E1-2C50BCDDA392}" destId="{AC9A216A-8375-48F9-A4E6-8E0B64C0209B}" srcOrd="6" destOrd="0" presId="urn:microsoft.com/office/officeart/2008/layout/VerticalCurvedList"/>
    <dgm:cxn modelId="{D866D586-1293-4049-B6E3-B467C1D5ED64}" type="presParOf" srcId="{AC9A216A-8375-48F9-A4E6-8E0B64C0209B}" destId="{A965097E-32F1-4AB8-8C4E-2814A7596B2F}" srcOrd="0" destOrd="0" presId="urn:microsoft.com/office/officeart/2008/layout/VerticalCurvedList"/>
    <dgm:cxn modelId="{00AFEB7A-1DC1-45D0-96C7-E755DDF01D82}" type="presParOf" srcId="{90561C55-3C6E-4D53-85E1-2C50BCDDA392}" destId="{00AC83A1-FDCB-46BA-B4F7-DBCA9FC1FABA}" srcOrd="7" destOrd="0" presId="urn:microsoft.com/office/officeart/2008/layout/VerticalCurvedList"/>
    <dgm:cxn modelId="{DE3F23B4-9825-4586-A852-54A08B3E2AE1}" type="presParOf" srcId="{90561C55-3C6E-4D53-85E1-2C50BCDDA392}" destId="{E5549A00-7FAA-491A-AE6C-5E20B6C7CF30}" srcOrd="8" destOrd="0" presId="urn:microsoft.com/office/officeart/2008/layout/VerticalCurvedList"/>
    <dgm:cxn modelId="{578F0E45-A0CE-4ABE-859D-F405A58BEAF6}" type="presParOf" srcId="{E5549A00-7FAA-491A-AE6C-5E20B6C7CF30}" destId="{D3ADBBF6-4C13-4759-B032-BE62AF972040}"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rtlCol="0"/>
        <a:lstStyle/>
        <a:p>
          <a:pPr rtl="0"/>
          <a:endParaRPr lang="en-US"/>
        </a:p>
      </dgm:t>
    </dgm:pt>
    <dgm:pt modelId="{6750AC01-D39D-4F3A-9DC8-2A211EE986A2}">
      <dgm:prSet phldrT="[Text]"/>
      <dgm:spPr/>
      <dgm:t>
        <a:bodyPr/>
        <a:lstStyle/>
        <a:p>
          <a:pPr>
            <a:lnSpc>
              <a:spcPct val="100000"/>
            </a:lnSpc>
          </a:pPr>
          <a:r>
            <a:rPr lang="fr-FR" dirty="0"/>
            <a:t>Se familiariser à l'environnement PowerPoint et gérer ses documents</a:t>
          </a:r>
          <a:endParaRPr lang="fr-FR" noProof="0" dirty="0"/>
        </a:p>
      </dgm:t>
    </dgm:pt>
    <dgm:pt modelId="{720680DC-AAA4-4434-A582-60EBCC5BA355}" type="parTrans" cxnId="{0B5DAE5F-BCDC-4BF7-A6E7-CF856886A64D}">
      <dgm:prSet/>
      <dgm:spPr/>
      <dgm:t>
        <a:bodyPr rtlCol="0"/>
        <a:lstStyle/>
        <a:p>
          <a:pPr rtl="0"/>
          <a:endParaRPr lang="fr-FR" noProof="0" dirty="0"/>
        </a:p>
      </dgm:t>
    </dgm:pt>
    <dgm:pt modelId="{CA077D98-8478-47EA-B6A9-99ACE60C64D4}" type="sibTrans" cxnId="{0B5DAE5F-BCDC-4BF7-A6E7-CF856886A64D}">
      <dgm:prSet/>
      <dgm:spPr/>
      <dgm:t>
        <a:bodyPr rtlCol="0"/>
        <a:lstStyle/>
        <a:p>
          <a:pPr rtl="0"/>
          <a:endParaRPr lang="fr-FR" noProof="0" dirty="0"/>
        </a:p>
      </dgm:t>
    </dgm:pt>
    <dgm:pt modelId="{0BEF68B8-1228-47BB-83B5-7B9CD1E3F84E}">
      <dgm:prSet phldrT="[Text]"/>
      <dgm:spPr/>
      <dgm:t>
        <a:bodyPr rtlCol="0"/>
        <a:lstStyle/>
        <a:p>
          <a:pPr rtl="0">
            <a:lnSpc>
              <a:spcPct val="100000"/>
            </a:lnSpc>
          </a:pPr>
          <a:r>
            <a:rPr lang="fr-FR" dirty="0"/>
            <a:t>Concevoir des diapositives</a:t>
          </a:r>
          <a:endParaRPr lang="fr-FR" noProof="0" dirty="0"/>
        </a:p>
      </dgm:t>
    </dgm:pt>
    <dgm:pt modelId="{ED3A4BC2-B75A-4952-A38B-A42B5995DF05}" type="parTrans" cxnId="{EDEF4F82-1237-4639-A0F7-385C1897CE66}">
      <dgm:prSet/>
      <dgm:spPr/>
      <dgm:t>
        <a:bodyPr rtlCol="0"/>
        <a:lstStyle/>
        <a:p>
          <a:pPr rtl="0"/>
          <a:endParaRPr lang="fr-FR" noProof="0" dirty="0"/>
        </a:p>
      </dgm:t>
    </dgm:pt>
    <dgm:pt modelId="{FD949706-EDCC-4ADC-8EDF-8EDA49C92325}" type="sibTrans" cxnId="{EDEF4F82-1237-4639-A0F7-385C1897CE66}">
      <dgm:prSet/>
      <dgm:spPr/>
      <dgm:t>
        <a:bodyPr rtlCol="0"/>
        <a:lstStyle/>
        <a:p>
          <a:pPr rtl="0"/>
          <a:endParaRPr lang="fr-FR" noProof="0" dirty="0"/>
        </a:p>
      </dgm:t>
    </dgm:pt>
    <dgm:pt modelId="{5605D28D-2CE6-4513-8566-952984E21E14}">
      <dgm:prSet phldrT="[Text]"/>
      <dgm:spPr/>
      <dgm:t>
        <a:bodyPr/>
        <a:lstStyle/>
        <a:p>
          <a:pPr>
            <a:lnSpc>
              <a:spcPct val="100000"/>
            </a:lnSpc>
          </a:pPr>
          <a:r>
            <a:rPr lang="fr-FR" dirty="0"/>
            <a:t>Mettre en forme ses diapositives</a:t>
          </a:r>
          <a:endParaRPr lang="fr-FR" noProof="0" dirty="0"/>
        </a:p>
      </dgm:t>
    </dgm:pt>
    <dgm:pt modelId="{823D1971-2C4D-4EC5-A874-2F463DE37109}" type="sibTrans" cxnId="{FAF3F884-F0CF-440F-8CB1-B7648AB1B138}">
      <dgm:prSet/>
      <dgm:spPr/>
      <dgm:t>
        <a:bodyPr rtlCol="0"/>
        <a:lstStyle/>
        <a:p>
          <a:pPr rtl="0"/>
          <a:endParaRPr lang="fr-FR" noProof="0" dirty="0"/>
        </a:p>
      </dgm:t>
    </dgm:pt>
    <dgm:pt modelId="{EB15AB98-362B-4E70-A3DA-995FC3E8BA79}" type="parTrans" cxnId="{FAF3F884-F0CF-440F-8CB1-B7648AB1B138}">
      <dgm:prSet/>
      <dgm:spPr/>
      <dgm:t>
        <a:bodyPr rtlCol="0"/>
        <a:lstStyle/>
        <a:p>
          <a:pPr rtl="0"/>
          <a:endParaRPr lang="fr-FR" noProof="0" dirty="0"/>
        </a:p>
      </dgm:t>
    </dgm:pt>
    <dgm:pt modelId="{61639700-3A5A-4D06-B690-55444B94BF9D}">
      <dgm:prSet phldrT="[Text]"/>
      <dgm:spPr/>
      <dgm:t>
        <a:bodyPr rtlCol="0"/>
        <a:lstStyle/>
        <a:p>
          <a:pPr rtl="0"/>
          <a:r>
            <a:rPr lang="fr-FR" dirty="0"/>
            <a:t>Projeter un diaporama</a:t>
          </a:r>
          <a:endParaRPr lang="fr-FR" noProof="0" dirty="0"/>
        </a:p>
      </dgm:t>
    </dgm:pt>
    <dgm:pt modelId="{DFBA5635-A85E-4787-B988-C40838DF526B}" type="parTrans" cxnId="{FBF380E0-22E6-470A-929C-60761982EAB9}">
      <dgm:prSet/>
      <dgm:spPr/>
      <dgm:t>
        <a:bodyPr/>
        <a:lstStyle/>
        <a:p>
          <a:endParaRPr lang="x-none"/>
        </a:p>
      </dgm:t>
    </dgm:pt>
    <dgm:pt modelId="{D81B0464-9097-445C-8E4D-FE4AE01FDF73}" type="sibTrans" cxnId="{FBF380E0-22E6-470A-929C-60761982EAB9}">
      <dgm:prSet/>
      <dgm:spPr/>
      <dgm:t>
        <a:bodyPr/>
        <a:lstStyle/>
        <a:p>
          <a:endParaRPr lang="x-none"/>
        </a:p>
      </dgm:t>
    </dgm:pt>
    <dgm:pt modelId="{AF2FD5C0-6C3C-4BC4-98D7-3E6E276A1DFF}">
      <dgm:prSet phldrT="[Text]"/>
      <dgm:spPr/>
      <dgm:t>
        <a:bodyPr/>
        <a:lstStyle/>
        <a:p>
          <a:r>
            <a:rPr lang="fr-FR"/>
            <a:t>Définir l'impression d'un diaporama</a:t>
          </a:r>
          <a:endParaRPr lang="fr-FR" noProof="0" dirty="0"/>
        </a:p>
      </dgm:t>
    </dgm:pt>
    <dgm:pt modelId="{A2FE3AAB-3F37-4DCE-98C1-59264D860181}" type="parTrans" cxnId="{521CC245-148F-4B15-8FB6-9CD968A3BBC0}">
      <dgm:prSet/>
      <dgm:spPr/>
      <dgm:t>
        <a:bodyPr/>
        <a:lstStyle/>
        <a:p>
          <a:endParaRPr lang="x-none"/>
        </a:p>
      </dgm:t>
    </dgm:pt>
    <dgm:pt modelId="{EDE49B6F-14D1-485F-8800-E8649DD26982}" type="sibTrans" cxnId="{521CC245-148F-4B15-8FB6-9CD968A3BBC0}">
      <dgm:prSet/>
      <dgm:spPr/>
      <dgm:t>
        <a:bodyPr/>
        <a:lstStyle/>
        <a:p>
          <a:endParaRPr lang="x-none"/>
        </a:p>
      </dgm:t>
    </dgm:pt>
    <dgm:pt modelId="{57806726-6E60-4ACC-9C1C-7DF9CC365A10}" type="pres">
      <dgm:prSet presAssocID="{7E5AA53B-3EEE-4DE4-BB81-9044890C2946}" presName="Name0" presStyleCnt="0">
        <dgm:presLayoutVars>
          <dgm:chMax val="7"/>
          <dgm:chPref val="7"/>
          <dgm:dir/>
        </dgm:presLayoutVars>
      </dgm:prSet>
      <dgm:spPr/>
      <dgm:t>
        <a:bodyPr/>
        <a:lstStyle/>
        <a:p>
          <a:endParaRPr lang="fr-FR"/>
        </a:p>
      </dgm:t>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5"/>
      <dgm:spPr/>
    </dgm:pt>
    <dgm:pt modelId="{D79B43FC-100B-4A0D-A4D5-0D2D04B99064}" type="pres">
      <dgm:prSet presAssocID="{7E5AA53B-3EEE-4DE4-BB81-9044890C2946}" presName="conn" presStyleLbl="parChTrans1D2" presStyleIdx="0" presStyleCnt="1"/>
      <dgm:spPr/>
      <dgm:t>
        <a:bodyPr/>
        <a:lstStyle/>
        <a:p>
          <a:endParaRPr lang="fr-FR"/>
        </a:p>
      </dgm:t>
    </dgm:pt>
    <dgm:pt modelId="{3CAD8DA1-8D53-445C-ACE8-D8449E4F0F55}" type="pres">
      <dgm:prSet presAssocID="{7E5AA53B-3EEE-4DE4-BB81-9044890C2946}" presName="extraNode" presStyleLbl="node1" presStyleIdx="0" presStyleCnt="5"/>
      <dgm:spPr/>
    </dgm:pt>
    <dgm:pt modelId="{429CABD1-4116-474B-81BF-735E2CA9DD00}" type="pres">
      <dgm:prSet presAssocID="{7E5AA53B-3EEE-4DE4-BB81-9044890C2946}" presName="dstNode" presStyleLbl="node1" presStyleIdx="0" presStyleCnt="5"/>
      <dgm:spPr/>
    </dgm:pt>
    <dgm:pt modelId="{58319267-C71E-43C9-94E1-827D0616C7A7}" type="pres">
      <dgm:prSet presAssocID="{6750AC01-D39D-4F3A-9DC8-2A211EE986A2}" presName="text_1" presStyleLbl="node1" presStyleIdx="0" presStyleCnt="5" custScaleX="96981" custScaleY="86665" custLinFactNeighborX="2612" custLinFactNeighborY="-13986">
        <dgm:presLayoutVars>
          <dgm:bulletEnabled val="1"/>
        </dgm:presLayoutVars>
      </dgm:prSet>
      <dgm:spPr/>
      <dgm:t>
        <a:bodyPr/>
        <a:lstStyle/>
        <a:p>
          <a:endParaRPr lang="fr-FR"/>
        </a:p>
      </dgm:t>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5" custScaleX="110191" custScaleY="84623" custLinFactNeighborX="22424" custLinFactNeighborY="-11188"/>
      <dgm:spPr/>
    </dgm:pt>
    <dgm:pt modelId="{95DE6538-27BD-44AF-A1A8-CA8F6B10FDD2}" type="pres">
      <dgm:prSet presAssocID="{0BEF68B8-1228-47BB-83B5-7B9CD1E3F84E}" presName="text_2" presStyleLbl="node1" presStyleIdx="1" presStyleCnt="5" custScaleX="99977" custScaleY="87348" custLinFactNeighborX="504" custLinFactNeighborY="-20283">
        <dgm:presLayoutVars>
          <dgm:bulletEnabled val="1"/>
        </dgm:presLayoutVars>
      </dgm:prSet>
      <dgm:spPr/>
      <dgm:t>
        <a:bodyPr/>
        <a:lstStyle/>
        <a:p>
          <a:endParaRPr lang="fr-FR"/>
        </a:p>
      </dgm:t>
    </dgm:pt>
    <dgm:pt modelId="{312BDEE8-85BD-4F02-B35B-2CC8E701C98B}" type="pres">
      <dgm:prSet presAssocID="{0BEF68B8-1228-47BB-83B5-7B9CD1E3F84E}" presName="accent_2" presStyleCnt="0"/>
      <dgm:spPr/>
    </dgm:pt>
    <dgm:pt modelId="{3F8116AC-FAC3-4E95-9865-93CCFEB191B9}" type="pres">
      <dgm:prSet presAssocID="{0BEF68B8-1228-47BB-83B5-7B9CD1E3F84E}" presName="accentRepeatNode" presStyleLbl="solidFgAcc1" presStyleIdx="1" presStyleCnt="5" custScaleX="105967" custScaleY="80392" custLinFactNeighborX="-8371" custLinFactNeighborY="-20974"/>
      <dgm:spPr/>
    </dgm:pt>
    <dgm:pt modelId="{E131CE4A-9776-44F4-BC03-867682E21374}" type="pres">
      <dgm:prSet presAssocID="{5605D28D-2CE6-4513-8566-952984E21E14}" presName="text_3" presStyleLbl="node1" presStyleIdx="2" presStyleCnt="5" custScaleX="99473" custScaleY="84979" custLinFactNeighborX="1117" custLinFactNeighborY="-9189">
        <dgm:presLayoutVars>
          <dgm:bulletEnabled val="1"/>
        </dgm:presLayoutVars>
      </dgm:prSet>
      <dgm:spPr/>
      <dgm:t>
        <a:bodyPr/>
        <a:lstStyle/>
        <a:p>
          <a:endParaRPr lang="fr-FR"/>
        </a:p>
      </dgm:t>
    </dgm:pt>
    <dgm:pt modelId="{AC9A216A-8375-48F9-A4E6-8E0B64C0209B}" type="pres">
      <dgm:prSet presAssocID="{5605D28D-2CE6-4513-8566-952984E21E14}" presName="accent_3" presStyleCnt="0"/>
      <dgm:spPr/>
    </dgm:pt>
    <dgm:pt modelId="{A965097E-32F1-4AB8-8C4E-2814A7596B2F}" type="pres">
      <dgm:prSet presAssocID="{5605D28D-2CE6-4513-8566-952984E21E14}" presName="accentRepeatNode" presStyleLbl="solidFgAcc1" presStyleIdx="2" presStyleCnt="5" custScaleX="106183" custScaleY="85261" custLinFactNeighborX="2720" custLinFactNeighborY="-724"/>
      <dgm:spPr/>
    </dgm:pt>
    <dgm:pt modelId="{00AC83A1-FDCB-46BA-B4F7-DBCA9FC1FABA}" type="pres">
      <dgm:prSet presAssocID="{61639700-3A5A-4D06-B690-55444B94BF9D}" presName="text_4" presStyleLbl="node1" presStyleIdx="3" presStyleCnt="5" custScaleX="100254" custScaleY="86087" custLinFactNeighborX="873" custLinFactNeighborY="4537">
        <dgm:presLayoutVars>
          <dgm:bulletEnabled val="1"/>
        </dgm:presLayoutVars>
      </dgm:prSet>
      <dgm:spPr/>
      <dgm:t>
        <a:bodyPr/>
        <a:lstStyle/>
        <a:p>
          <a:endParaRPr lang="fr-FR"/>
        </a:p>
      </dgm:t>
    </dgm:pt>
    <dgm:pt modelId="{E5549A00-7FAA-491A-AE6C-5E20B6C7CF30}" type="pres">
      <dgm:prSet presAssocID="{61639700-3A5A-4D06-B690-55444B94BF9D}" presName="accent_4" presStyleCnt="0"/>
      <dgm:spPr/>
    </dgm:pt>
    <dgm:pt modelId="{D3ADBBF6-4C13-4759-B032-BE62AF972040}" type="pres">
      <dgm:prSet presAssocID="{61639700-3A5A-4D06-B690-55444B94BF9D}" presName="accentRepeatNode" presStyleLbl="solidFgAcc1" presStyleIdx="3" presStyleCnt="5" custScaleX="106459" custScaleY="80857" custLinFactNeighborX="-2743" custLinFactNeighborY="78"/>
      <dgm:spPr/>
    </dgm:pt>
    <dgm:pt modelId="{9D312181-5C38-442B-BE82-A547241AC26F}" type="pres">
      <dgm:prSet presAssocID="{AF2FD5C0-6C3C-4BC4-98D7-3E6E276A1DFF}" presName="text_5" presStyleLbl="node1" presStyleIdx="4" presStyleCnt="5">
        <dgm:presLayoutVars>
          <dgm:bulletEnabled val="1"/>
        </dgm:presLayoutVars>
      </dgm:prSet>
      <dgm:spPr/>
      <dgm:t>
        <a:bodyPr/>
        <a:lstStyle/>
        <a:p>
          <a:endParaRPr lang="fr-FR"/>
        </a:p>
      </dgm:t>
    </dgm:pt>
    <dgm:pt modelId="{F5D4E1CE-9A67-48FD-A3A5-5F76BA50C986}" type="pres">
      <dgm:prSet presAssocID="{AF2FD5C0-6C3C-4BC4-98D7-3E6E276A1DFF}" presName="accent_5" presStyleCnt="0"/>
      <dgm:spPr/>
    </dgm:pt>
    <dgm:pt modelId="{985C5B41-24D5-4E7B-84E7-0C11C2FF8836}" type="pres">
      <dgm:prSet presAssocID="{AF2FD5C0-6C3C-4BC4-98D7-3E6E276A1DFF}" presName="accentRepeatNode" presStyleLbl="solidFgAcc1" presStyleIdx="4" presStyleCnt="5"/>
      <dgm:spPr/>
    </dgm:pt>
  </dgm:ptLst>
  <dgm:cxnLst>
    <dgm:cxn modelId="{9A335324-2945-45C0-8BDB-6CC7C1E454A5}" type="presOf" srcId="{AF2FD5C0-6C3C-4BC4-98D7-3E6E276A1DFF}" destId="{9D312181-5C38-442B-BE82-A547241AC26F}" srcOrd="0" destOrd="0" presId="urn:microsoft.com/office/officeart/2008/layout/VerticalCurvedList"/>
    <dgm:cxn modelId="{FBF380E0-22E6-470A-929C-60761982EAB9}" srcId="{7E5AA53B-3EEE-4DE4-BB81-9044890C2946}" destId="{61639700-3A5A-4D06-B690-55444B94BF9D}" srcOrd="3" destOrd="0" parTransId="{DFBA5635-A85E-4787-B988-C40838DF526B}" sibTransId="{D81B0464-9097-445C-8E4D-FE4AE01FDF73}"/>
    <dgm:cxn modelId="{29DA474E-5DFA-4C66-882F-319C49ABBB19}" type="presOf" srcId="{6750AC01-D39D-4F3A-9DC8-2A211EE986A2}" destId="{58319267-C71E-43C9-94E1-827D0616C7A7}" srcOrd="0" destOrd="0" presId="urn:microsoft.com/office/officeart/2008/layout/VerticalCurvedList"/>
    <dgm:cxn modelId="{7084AA77-BACB-46CB-AE4A-77B62D3ED1AF}" type="presOf" srcId="{5605D28D-2CE6-4513-8566-952984E21E14}" destId="{E131CE4A-9776-44F4-BC03-867682E21374}" srcOrd="0" destOrd="0" presId="urn:microsoft.com/office/officeart/2008/layout/VerticalCurvedList"/>
    <dgm:cxn modelId="{4A378892-5CCC-4F0D-8A38-4BEAECF30F24}" type="presOf" srcId="{0BEF68B8-1228-47BB-83B5-7B9CD1E3F84E}" destId="{95DE6538-27BD-44AF-A1A8-CA8F6B10FDD2}" srcOrd="0" destOrd="0" presId="urn:microsoft.com/office/officeart/2008/layout/VerticalCurvedList"/>
    <dgm:cxn modelId="{EDEF4F82-1237-4639-A0F7-385C1897CE66}" srcId="{7E5AA53B-3EEE-4DE4-BB81-9044890C2946}" destId="{0BEF68B8-1228-47BB-83B5-7B9CD1E3F84E}" srcOrd="1" destOrd="0" parTransId="{ED3A4BC2-B75A-4952-A38B-A42B5995DF05}" sibTransId="{FD949706-EDCC-4ADC-8EDF-8EDA49C92325}"/>
    <dgm:cxn modelId="{A11E3B12-1828-45A7-86C3-BB85832DF84D}" type="presOf" srcId="{CA077D98-8478-47EA-B6A9-99ACE60C64D4}" destId="{D79B43FC-100B-4A0D-A4D5-0D2D04B99064}" srcOrd="0" destOrd="0" presId="urn:microsoft.com/office/officeart/2008/layout/VerticalCurvedList"/>
    <dgm:cxn modelId="{4F65CC8F-B5A8-40BE-A32B-05862B543D6A}" type="presOf" srcId="{7E5AA53B-3EEE-4DE4-BB81-9044890C2946}" destId="{57806726-6E60-4ACC-9C1C-7DF9CC365A10}" srcOrd="0" destOrd="0" presId="urn:microsoft.com/office/officeart/2008/layout/VerticalCurvedList"/>
    <dgm:cxn modelId="{E25BF9F5-E876-46BF-A7B8-DE828D2CBC32}" type="presOf" srcId="{61639700-3A5A-4D06-B690-55444B94BF9D}" destId="{00AC83A1-FDCB-46BA-B4F7-DBCA9FC1FABA}" srcOrd="0" destOrd="0" presId="urn:microsoft.com/office/officeart/2008/layout/VerticalCurvedList"/>
    <dgm:cxn modelId="{FAF3F884-F0CF-440F-8CB1-B7648AB1B138}" srcId="{7E5AA53B-3EEE-4DE4-BB81-9044890C2946}" destId="{5605D28D-2CE6-4513-8566-952984E21E14}" srcOrd="2" destOrd="0" parTransId="{EB15AB98-362B-4E70-A3DA-995FC3E8BA79}" sibTransId="{823D1971-2C4D-4EC5-A874-2F463DE37109}"/>
    <dgm:cxn modelId="{0B5DAE5F-BCDC-4BF7-A6E7-CF856886A64D}" srcId="{7E5AA53B-3EEE-4DE4-BB81-9044890C2946}" destId="{6750AC01-D39D-4F3A-9DC8-2A211EE986A2}" srcOrd="0" destOrd="0" parTransId="{720680DC-AAA4-4434-A582-60EBCC5BA355}" sibTransId="{CA077D98-8478-47EA-B6A9-99ACE60C64D4}"/>
    <dgm:cxn modelId="{521CC245-148F-4B15-8FB6-9CD968A3BBC0}" srcId="{7E5AA53B-3EEE-4DE4-BB81-9044890C2946}" destId="{AF2FD5C0-6C3C-4BC4-98D7-3E6E276A1DFF}" srcOrd="4" destOrd="0" parTransId="{A2FE3AAB-3F37-4DCE-98C1-59264D860181}" sibTransId="{EDE49B6F-14D1-485F-8800-E8649DD26982}"/>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602753E6-8A03-492B-861A-6B9532B5AA28}" type="presParOf" srcId="{90561C55-3C6E-4D53-85E1-2C50BCDDA392}" destId="{95DE6538-27BD-44AF-A1A8-CA8F6B10FDD2}" srcOrd="3" destOrd="0" presId="urn:microsoft.com/office/officeart/2008/layout/VerticalCurvedList"/>
    <dgm:cxn modelId="{AEC540A3-E86A-4075-8BE4-263F4AFF4EA1}" type="presParOf" srcId="{90561C55-3C6E-4D53-85E1-2C50BCDDA392}" destId="{312BDEE8-85BD-4F02-B35B-2CC8E701C98B}" srcOrd="4" destOrd="0" presId="urn:microsoft.com/office/officeart/2008/layout/VerticalCurvedList"/>
    <dgm:cxn modelId="{CD5D1014-B7CB-4B47-9A02-5FBF90928A73}" type="presParOf" srcId="{312BDEE8-85BD-4F02-B35B-2CC8E701C98B}" destId="{3F8116AC-FAC3-4E95-9865-93CCFEB191B9}" srcOrd="0" destOrd="0" presId="urn:microsoft.com/office/officeart/2008/layout/VerticalCurvedList"/>
    <dgm:cxn modelId="{987EB7C0-CA3E-4874-85E0-01E9060A2D35}" type="presParOf" srcId="{90561C55-3C6E-4D53-85E1-2C50BCDDA392}" destId="{E131CE4A-9776-44F4-BC03-867682E21374}" srcOrd="5" destOrd="0" presId="urn:microsoft.com/office/officeart/2008/layout/VerticalCurvedList"/>
    <dgm:cxn modelId="{91E55363-8DCA-455E-A203-06A9410994CB}" type="presParOf" srcId="{90561C55-3C6E-4D53-85E1-2C50BCDDA392}" destId="{AC9A216A-8375-48F9-A4E6-8E0B64C0209B}" srcOrd="6" destOrd="0" presId="urn:microsoft.com/office/officeart/2008/layout/VerticalCurvedList"/>
    <dgm:cxn modelId="{D866D586-1293-4049-B6E3-B467C1D5ED64}" type="presParOf" srcId="{AC9A216A-8375-48F9-A4E6-8E0B64C0209B}" destId="{A965097E-32F1-4AB8-8C4E-2814A7596B2F}" srcOrd="0" destOrd="0" presId="urn:microsoft.com/office/officeart/2008/layout/VerticalCurvedList"/>
    <dgm:cxn modelId="{00AFEB7A-1DC1-45D0-96C7-E755DDF01D82}" type="presParOf" srcId="{90561C55-3C6E-4D53-85E1-2C50BCDDA392}" destId="{00AC83A1-FDCB-46BA-B4F7-DBCA9FC1FABA}" srcOrd="7" destOrd="0" presId="urn:microsoft.com/office/officeart/2008/layout/VerticalCurvedList"/>
    <dgm:cxn modelId="{DE3F23B4-9825-4586-A852-54A08B3E2AE1}" type="presParOf" srcId="{90561C55-3C6E-4D53-85E1-2C50BCDDA392}" destId="{E5549A00-7FAA-491A-AE6C-5E20B6C7CF30}" srcOrd="8" destOrd="0" presId="urn:microsoft.com/office/officeart/2008/layout/VerticalCurvedList"/>
    <dgm:cxn modelId="{578F0E45-A0CE-4ABE-859D-F405A58BEAF6}" type="presParOf" srcId="{E5549A00-7FAA-491A-AE6C-5E20B6C7CF30}" destId="{D3ADBBF6-4C13-4759-B032-BE62AF972040}" srcOrd="0" destOrd="0" presId="urn:microsoft.com/office/officeart/2008/layout/VerticalCurvedList"/>
    <dgm:cxn modelId="{61B54E7D-27D3-4744-BE71-195A822B5DBD}" type="presParOf" srcId="{90561C55-3C6E-4D53-85E1-2C50BCDDA392}" destId="{9D312181-5C38-442B-BE82-A547241AC26F}" srcOrd="9" destOrd="0" presId="urn:microsoft.com/office/officeart/2008/layout/VerticalCurvedList"/>
    <dgm:cxn modelId="{BA370B2E-4EF9-45F8-896A-F8B1124D6FF7}" type="presParOf" srcId="{90561C55-3C6E-4D53-85E1-2C50BCDDA392}" destId="{F5D4E1CE-9A67-48FD-A3A5-5F76BA50C986}" srcOrd="10" destOrd="0" presId="urn:microsoft.com/office/officeart/2008/layout/VerticalCurvedList"/>
    <dgm:cxn modelId="{11A3C420-4AF7-4BC8-9CE5-0B57A4379E59}" type="presParOf" srcId="{F5D4E1CE-9A67-48FD-A3A5-5F76BA50C986}" destId="{985C5B41-24D5-4E7B-84E7-0C11C2FF883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3705076" y="-569896"/>
          <a:ext cx="4421748" cy="4421748"/>
        </a:xfrm>
        <a:prstGeom prst="blockArc">
          <a:avLst>
            <a:gd name="adj1" fmla="val 18900000"/>
            <a:gd name="adj2" fmla="val 2700000"/>
            <a:gd name="adj3" fmla="val 488"/>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613443" y="215365"/>
          <a:ext cx="6337716" cy="437568"/>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761" tIns="43180" rIns="43180" bIns="43180" numCol="1" spcCol="1270" anchor="ctr" anchorCtr="0">
          <a:noAutofit/>
        </a:bodyPr>
        <a:lstStyle/>
        <a:p>
          <a:pPr lvl="0" algn="l" defTabSz="755650">
            <a:lnSpc>
              <a:spcPct val="100000"/>
            </a:lnSpc>
            <a:spcBef>
              <a:spcPct val="0"/>
            </a:spcBef>
            <a:spcAft>
              <a:spcPct val="35000"/>
            </a:spcAft>
          </a:pPr>
          <a:r>
            <a:rPr lang="fr-FR" sz="1700" kern="1200" dirty="0"/>
            <a:t>Saisir, mettre en forme un tableau</a:t>
          </a:r>
          <a:endParaRPr lang="fr-FR" sz="1700" kern="1200" noProof="0" dirty="0"/>
        </a:p>
      </dsp:txBody>
      <dsp:txXfrm>
        <a:off x="613443" y="215365"/>
        <a:ext cx="6337716" cy="437568"/>
      </dsp:txXfrm>
    </dsp:sp>
    <dsp:sp modelId="{07CB3071-D555-47DA-A36A-69EB91531FD8}">
      <dsp:nvSpPr>
        <dsp:cNvPr id="0" name=""/>
        <dsp:cNvSpPr/>
      </dsp:nvSpPr>
      <dsp:spPr>
        <a:xfrm>
          <a:off x="171589" y="167118"/>
          <a:ext cx="695437" cy="534072"/>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5DE6538-27BD-44AF-A1A8-CA8F6B10FDD2}">
      <dsp:nvSpPr>
        <dsp:cNvPr id="0" name=""/>
        <dsp:cNvSpPr/>
      </dsp:nvSpPr>
      <dsp:spPr>
        <a:xfrm>
          <a:off x="699449" y="939323"/>
          <a:ext cx="6244102" cy="441016"/>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761" tIns="43180" rIns="43180" bIns="43180" numCol="1" spcCol="1270" rtlCol="0" anchor="ctr" anchorCtr="0">
          <a:noAutofit/>
        </a:bodyPr>
        <a:lstStyle/>
        <a:p>
          <a:pPr lvl="0" algn="l" defTabSz="755650" rtl="0">
            <a:lnSpc>
              <a:spcPct val="100000"/>
            </a:lnSpc>
            <a:spcBef>
              <a:spcPct val="0"/>
            </a:spcBef>
            <a:spcAft>
              <a:spcPct val="35000"/>
            </a:spcAft>
          </a:pPr>
          <a:r>
            <a:rPr lang="fr-FR" sz="1700" kern="1200" dirty="0"/>
            <a:t>Écrire des formules de calcul Recopier des cellules, des formules</a:t>
          </a:r>
          <a:endParaRPr lang="fr-FR" sz="1700" kern="1200" noProof="0" dirty="0"/>
        </a:p>
      </dsp:txBody>
      <dsp:txXfrm>
        <a:off x="699449" y="939323"/>
        <a:ext cx="6244102" cy="441016"/>
      </dsp:txXfrm>
    </dsp:sp>
    <dsp:sp modelId="{3F8116AC-FAC3-4E95-9865-93CCFEB191B9}">
      <dsp:nvSpPr>
        <dsp:cNvPr id="0" name=""/>
        <dsp:cNvSpPr/>
      </dsp:nvSpPr>
      <dsp:spPr>
        <a:xfrm>
          <a:off x="280033" y="876184"/>
          <a:ext cx="668779" cy="507370"/>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31CE4A-9776-44F4-BC03-867682E21374}">
      <dsp:nvSpPr>
        <dsp:cNvPr id="0" name=""/>
        <dsp:cNvSpPr/>
      </dsp:nvSpPr>
      <dsp:spPr>
        <a:xfrm>
          <a:off x="738534" y="1758792"/>
          <a:ext cx="6212625" cy="429055"/>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761" tIns="43180" rIns="43180" bIns="43180" numCol="1" spcCol="1270" anchor="ctr" anchorCtr="0">
          <a:noAutofit/>
        </a:bodyPr>
        <a:lstStyle/>
        <a:p>
          <a:pPr lvl="0" algn="l" defTabSz="755650">
            <a:lnSpc>
              <a:spcPct val="100000"/>
            </a:lnSpc>
            <a:spcBef>
              <a:spcPct val="0"/>
            </a:spcBef>
            <a:spcAft>
              <a:spcPct val="35000"/>
            </a:spcAft>
          </a:pPr>
          <a:r>
            <a:rPr lang="fr-FR" sz="1700" kern="1200" dirty="0"/>
            <a:t>Créer un graphique, l´habiller</a:t>
          </a:r>
          <a:endParaRPr lang="fr-FR" sz="1700" kern="1200" noProof="0" dirty="0"/>
        </a:p>
      </dsp:txBody>
      <dsp:txXfrm>
        <a:off x="738534" y="1758792"/>
        <a:ext cx="6212625" cy="429055"/>
      </dsp:txXfrm>
    </dsp:sp>
    <dsp:sp modelId="{A965097E-32F1-4AB8-8C4E-2814A7596B2F}">
      <dsp:nvSpPr>
        <dsp:cNvPr id="0" name=""/>
        <dsp:cNvSpPr/>
      </dsp:nvSpPr>
      <dsp:spPr>
        <a:xfrm>
          <a:off x="349349" y="1746096"/>
          <a:ext cx="670142" cy="538099"/>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0AC83A1-FDCB-46BA-B4F7-DBCA9FC1FABA}">
      <dsp:nvSpPr>
        <dsp:cNvPr id="0" name=""/>
        <dsp:cNvSpPr/>
      </dsp:nvSpPr>
      <dsp:spPr>
        <a:xfrm>
          <a:off x="399553" y="2582773"/>
          <a:ext cx="6551606" cy="434649"/>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761" tIns="43180" rIns="43180" bIns="43180" numCol="1" spcCol="1270" rtlCol="0" anchor="ctr" anchorCtr="0">
          <a:noAutofit/>
        </a:bodyPr>
        <a:lstStyle/>
        <a:p>
          <a:pPr lvl="0" algn="l" defTabSz="755650" rtl="0">
            <a:lnSpc>
              <a:spcPct val="90000"/>
            </a:lnSpc>
            <a:spcBef>
              <a:spcPct val="0"/>
            </a:spcBef>
            <a:spcAft>
              <a:spcPct val="35000"/>
            </a:spcAft>
          </a:pPr>
          <a:r>
            <a:rPr lang="fr-FR" sz="1700" kern="1200" dirty="0"/>
            <a:t>Mettre en page et imprimer</a:t>
          </a:r>
          <a:endParaRPr lang="fr-FR" sz="1700" kern="1200" noProof="0" dirty="0"/>
        </a:p>
      </dsp:txBody>
      <dsp:txXfrm>
        <a:off x="399553" y="2582773"/>
        <a:ext cx="6551606" cy="434649"/>
      </dsp:txXfrm>
    </dsp:sp>
    <dsp:sp modelId="{D3ADBBF6-4C13-4759-B032-BE62AF972040}">
      <dsp:nvSpPr>
        <dsp:cNvPr id="0" name=""/>
        <dsp:cNvSpPr/>
      </dsp:nvSpPr>
      <dsp:spPr>
        <a:xfrm>
          <a:off x="24531" y="2522531"/>
          <a:ext cx="671884" cy="510304"/>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7EA3F540-FE87-41E9-A235-D9041E0E0A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54C17DD8-84AF-4EB9-9557-AB1C0330B3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D658AD-667A-447C-9390-E71043034E97}" type="datetimeFigureOut">
              <a:rPr lang="fr-FR" smtClean="0"/>
              <a:t>13/01/2022</a:t>
            </a:fld>
            <a:endParaRPr lang="fr-FR"/>
          </a:p>
        </p:txBody>
      </p:sp>
      <p:sp>
        <p:nvSpPr>
          <p:cNvPr id="4" name="Espace réservé du pied de page 3">
            <a:extLst>
              <a:ext uri="{FF2B5EF4-FFF2-40B4-BE49-F238E27FC236}">
                <a16:creationId xmlns:a16="http://schemas.microsoft.com/office/drawing/2014/main" xmlns="" id="{6439DE42-9A3A-46E5-8973-C9B0B4C46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2BFFAC62-5CB8-4CC9-8DC9-D2E88251AB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FEB129A-2B19-4071-964D-74643083C4E2}" type="slidenum">
              <a:rPr lang="fr-FR" smtClean="0"/>
              <a:t>‹N°›</a:t>
            </a:fld>
            <a:endParaRPr lang="fr-FR"/>
          </a:p>
        </p:txBody>
      </p:sp>
    </p:spTree>
    <p:extLst>
      <p:ext uri="{BB962C8B-B14F-4D97-AF65-F5344CB8AC3E}">
        <p14:creationId xmlns:p14="http://schemas.microsoft.com/office/powerpoint/2010/main" val="1011192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E04F4-FA29-4B09-BCF4-65FEC86DEAEF}" type="datetimeFigureOut">
              <a:rPr lang="fr-FR" smtClean="0"/>
              <a:t>13/01/2022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dirty="0"/>
              <a:t>Modifiez les styles du texte du masque</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C17D2-97F6-442D-8E69-9D298721DAF2}" type="slidenum">
              <a:rPr lang="fr-FR" smtClean="0"/>
              <a:t>‹N°›</a:t>
            </a:fld>
            <a:endParaRPr lang="fr-FR" dirty="0"/>
          </a:p>
        </p:txBody>
      </p:sp>
    </p:spTree>
    <p:extLst>
      <p:ext uri="{BB962C8B-B14F-4D97-AF65-F5344CB8AC3E}">
        <p14:creationId xmlns:p14="http://schemas.microsoft.com/office/powerpoint/2010/main" val="120342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4</a:t>
            </a:fld>
            <a:endParaRPr lang="fr-FR" dirty="0"/>
          </a:p>
        </p:txBody>
      </p:sp>
    </p:spTree>
    <p:extLst>
      <p:ext uri="{BB962C8B-B14F-4D97-AF65-F5344CB8AC3E}">
        <p14:creationId xmlns:p14="http://schemas.microsoft.com/office/powerpoint/2010/main" val="1011985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13</a:t>
            </a:fld>
            <a:endParaRPr lang="fr-FR" dirty="0"/>
          </a:p>
        </p:txBody>
      </p:sp>
    </p:spTree>
    <p:extLst>
      <p:ext uri="{BB962C8B-B14F-4D97-AF65-F5344CB8AC3E}">
        <p14:creationId xmlns:p14="http://schemas.microsoft.com/office/powerpoint/2010/main" val="3771132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14</a:t>
            </a:fld>
            <a:endParaRPr lang="fr-FR" dirty="0"/>
          </a:p>
        </p:txBody>
      </p:sp>
    </p:spTree>
    <p:extLst>
      <p:ext uri="{BB962C8B-B14F-4D97-AF65-F5344CB8AC3E}">
        <p14:creationId xmlns:p14="http://schemas.microsoft.com/office/powerpoint/2010/main" val="1093456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15</a:t>
            </a:fld>
            <a:endParaRPr lang="fr-FR" dirty="0"/>
          </a:p>
        </p:txBody>
      </p:sp>
    </p:spTree>
    <p:extLst>
      <p:ext uri="{BB962C8B-B14F-4D97-AF65-F5344CB8AC3E}">
        <p14:creationId xmlns:p14="http://schemas.microsoft.com/office/powerpoint/2010/main" val="2245297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16</a:t>
            </a:fld>
            <a:endParaRPr lang="fr-FR" dirty="0"/>
          </a:p>
        </p:txBody>
      </p:sp>
    </p:spTree>
    <p:extLst>
      <p:ext uri="{BB962C8B-B14F-4D97-AF65-F5344CB8AC3E}">
        <p14:creationId xmlns:p14="http://schemas.microsoft.com/office/powerpoint/2010/main" val="3657542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17</a:t>
            </a:fld>
            <a:endParaRPr lang="fr-FR" dirty="0"/>
          </a:p>
        </p:txBody>
      </p:sp>
    </p:spTree>
    <p:extLst>
      <p:ext uri="{BB962C8B-B14F-4D97-AF65-F5344CB8AC3E}">
        <p14:creationId xmlns:p14="http://schemas.microsoft.com/office/powerpoint/2010/main" val="1444805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18</a:t>
            </a:fld>
            <a:endParaRPr lang="fr-FR" dirty="0"/>
          </a:p>
        </p:txBody>
      </p:sp>
    </p:spTree>
    <p:extLst>
      <p:ext uri="{BB962C8B-B14F-4D97-AF65-F5344CB8AC3E}">
        <p14:creationId xmlns:p14="http://schemas.microsoft.com/office/powerpoint/2010/main" val="175209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19</a:t>
            </a:fld>
            <a:endParaRPr lang="fr-FR" dirty="0"/>
          </a:p>
        </p:txBody>
      </p:sp>
    </p:spTree>
    <p:extLst>
      <p:ext uri="{BB962C8B-B14F-4D97-AF65-F5344CB8AC3E}">
        <p14:creationId xmlns:p14="http://schemas.microsoft.com/office/powerpoint/2010/main" val="1746783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20</a:t>
            </a:fld>
            <a:endParaRPr lang="fr-FR" dirty="0"/>
          </a:p>
        </p:txBody>
      </p:sp>
    </p:spTree>
    <p:extLst>
      <p:ext uri="{BB962C8B-B14F-4D97-AF65-F5344CB8AC3E}">
        <p14:creationId xmlns:p14="http://schemas.microsoft.com/office/powerpoint/2010/main" val="2555618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21</a:t>
            </a:fld>
            <a:endParaRPr lang="fr-FR" dirty="0"/>
          </a:p>
        </p:txBody>
      </p:sp>
    </p:spTree>
    <p:extLst>
      <p:ext uri="{BB962C8B-B14F-4D97-AF65-F5344CB8AC3E}">
        <p14:creationId xmlns:p14="http://schemas.microsoft.com/office/powerpoint/2010/main" val="243201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22</a:t>
            </a:fld>
            <a:endParaRPr lang="fr-FR" dirty="0"/>
          </a:p>
        </p:txBody>
      </p:sp>
    </p:spTree>
    <p:extLst>
      <p:ext uri="{BB962C8B-B14F-4D97-AF65-F5344CB8AC3E}">
        <p14:creationId xmlns:p14="http://schemas.microsoft.com/office/powerpoint/2010/main" val="4231186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5</a:t>
            </a:fld>
            <a:endParaRPr lang="fr-FR" dirty="0"/>
          </a:p>
        </p:txBody>
      </p:sp>
    </p:spTree>
    <p:extLst>
      <p:ext uri="{BB962C8B-B14F-4D97-AF65-F5344CB8AC3E}">
        <p14:creationId xmlns:p14="http://schemas.microsoft.com/office/powerpoint/2010/main" val="3105416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24</a:t>
            </a:fld>
            <a:endParaRPr lang="fr-FR" dirty="0"/>
          </a:p>
        </p:txBody>
      </p:sp>
    </p:spTree>
    <p:extLst>
      <p:ext uri="{BB962C8B-B14F-4D97-AF65-F5344CB8AC3E}">
        <p14:creationId xmlns:p14="http://schemas.microsoft.com/office/powerpoint/2010/main" val="505392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26</a:t>
            </a:fld>
            <a:endParaRPr lang="fr-FR" dirty="0"/>
          </a:p>
        </p:txBody>
      </p:sp>
    </p:spTree>
    <p:extLst>
      <p:ext uri="{BB962C8B-B14F-4D97-AF65-F5344CB8AC3E}">
        <p14:creationId xmlns:p14="http://schemas.microsoft.com/office/powerpoint/2010/main" val="3595067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27</a:t>
            </a:fld>
            <a:endParaRPr lang="fr-FR" dirty="0"/>
          </a:p>
        </p:txBody>
      </p:sp>
    </p:spTree>
    <p:extLst>
      <p:ext uri="{BB962C8B-B14F-4D97-AF65-F5344CB8AC3E}">
        <p14:creationId xmlns:p14="http://schemas.microsoft.com/office/powerpoint/2010/main" val="3761395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28</a:t>
            </a:fld>
            <a:endParaRPr lang="fr-FR" dirty="0"/>
          </a:p>
        </p:txBody>
      </p:sp>
    </p:spTree>
    <p:extLst>
      <p:ext uri="{BB962C8B-B14F-4D97-AF65-F5344CB8AC3E}">
        <p14:creationId xmlns:p14="http://schemas.microsoft.com/office/powerpoint/2010/main" val="2885466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29</a:t>
            </a:fld>
            <a:endParaRPr lang="fr-FR" dirty="0"/>
          </a:p>
        </p:txBody>
      </p:sp>
    </p:spTree>
    <p:extLst>
      <p:ext uri="{BB962C8B-B14F-4D97-AF65-F5344CB8AC3E}">
        <p14:creationId xmlns:p14="http://schemas.microsoft.com/office/powerpoint/2010/main" val="939144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30</a:t>
            </a:fld>
            <a:endParaRPr lang="fr-FR" dirty="0"/>
          </a:p>
        </p:txBody>
      </p:sp>
    </p:spTree>
    <p:extLst>
      <p:ext uri="{BB962C8B-B14F-4D97-AF65-F5344CB8AC3E}">
        <p14:creationId xmlns:p14="http://schemas.microsoft.com/office/powerpoint/2010/main" val="3365910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31</a:t>
            </a:fld>
            <a:endParaRPr lang="fr-FR" dirty="0"/>
          </a:p>
        </p:txBody>
      </p:sp>
    </p:spTree>
    <p:extLst>
      <p:ext uri="{BB962C8B-B14F-4D97-AF65-F5344CB8AC3E}">
        <p14:creationId xmlns:p14="http://schemas.microsoft.com/office/powerpoint/2010/main" val="4194475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32</a:t>
            </a:fld>
            <a:endParaRPr lang="fr-FR" dirty="0"/>
          </a:p>
        </p:txBody>
      </p:sp>
    </p:spTree>
    <p:extLst>
      <p:ext uri="{BB962C8B-B14F-4D97-AF65-F5344CB8AC3E}">
        <p14:creationId xmlns:p14="http://schemas.microsoft.com/office/powerpoint/2010/main" val="4259321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33</a:t>
            </a:fld>
            <a:endParaRPr lang="fr-FR" dirty="0"/>
          </a:p>
        </p:txBody>
      </p:sp>
    </p:spTree>
    <p:extLst>
      <p:ext uri="{BB962C8B-B14F-4D97-AF65-F5344CB8AC3E}">
        <p14:creationId xmlns:p14="http://schemas.microsoft.com/office/powerpoint/2010/main" val="1272576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34</a:t>
            </a:fld>
            <a:endParaRPr lang="fr-FR" dirty="0"/>
          </a:p>
        </p:txBody>
      </p:sp>
    </p:spTree>
    <p:extLst>
      <p:ext uri="{BB962C8B-B14F-4D97-AF65-F5344CB8AC3E}">
        <p14:creationId xmlns:p14="http://schemas.microsoft.com/office/powerpoint/2010/main" val="203148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6</a:t>
            </a:fld>
            <a:endParaRPr lang="fr-FR" dirty="0"/>
          </a:p>
        </p:txBody>
      </p:sp>
    </p:spTree>
    <p:extLst>
      <p:ext uri="{BB962C8B-B14F-4D97-AF65-F5344CB8AC3E}">
        <p14:creationId xmlns:p14="http://schemas.microsoft.com/office/powerpoint/2010/main" val="2943997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35</a:t>
            </a:fld>
            <a:endParaRPr lang="fr-FR" dirty="0"/>
          </a:p>
        </p:txBody>
      </p:sp>
    </p:spTree>
    <p:extLst>
      <p:ext uri="{BB962C8B-B14F-4D97-AF65-F5344CB8AC3E}">
        <p14:creationId xmlns:p14="http://schemas.microsoft.com/office/powerpoint/2010/main" val="3150623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36</a:t>
            </a:fld>
            <a:endParaRPr lang="fr-FR" dirty="0"/>
          </a:p>
        </p:txBody>
      </p:sp>
    </p:spTree>
    <p:extLst>
      <p:ext uri="{BB962C8B-B14F-4D97-AF65-F5344CB8AC3E}">
        <p14:creationId xmlns:p14="http://schemas.microsoft.com/office/powerpoint/2010/main" val="330893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37</a:t>
            </a:fld>
            <a:endParaRPr lang="fr-FR" dirty="0"/>
          </a:p>
        </p:txBody>
      </p:sp>
    </p:spTree>
    <p:extLst>
      <p:ext uri="{BB962C8B-B14F-4D97-AF65-F5344CB8AC3E}">
        <p14:creationId xmlns:p14="http://schemas.microsoft.com/office/powerpoint/2010/main" val="4194905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38</a:t>
            </a:fld>
            <a:endParaRPr lang="fr-FR" dirty="0"/>
          </a:p>
        </p:txBody>
      </p:sp>
    </p:spTree>
    <p:extLst>
      <p:ext uri="{BB962C8B-B14F-4D97-AF65-F5344CB8AC3E}">
        <p14:creationId xmlns:p14="http://schemas.microsoft.com/office/powerpoint/2010/main" val="2969608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39</a:t>
            </a:fld>
            <a:endParaRPr lang="fr-FR" dirty="0"/>
          </a:p>
        </p:txBody>
      </p:sp>
    </p:spTree>
    <p:extLst>
      <p:ext uri="{BB962C8B-B14F-4D97-AF65-F5344CB8AC3E}">
        <p14:creationId xmlns:p14="http://schemas.microsoft.com/office/powerpoint/2010/main" val="10392278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40</a:t>
            </a:fld>
            <a:endParaRPr lang="fr-FR"/>
          </a:p>
        </p:txBody>
      </p:sp>
    </p:spTree>
    <p:extLst>
      <p:ext uri="{BB962C8B-B14F-4D97-AF65-F5344CB8AC3E}">
        <p14:creationId xmlns:p14="http://schemas.microsoft.com/office/powerpoint/2010/main" val="3605795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41</a:t>
            </a:fld>
            <a:endParaRPr lang="fr-FR" dirty="0"/>
          </a:p>
        </p:txBody>
      </p:sp>
    </p:spTree>
    <p:extLst>
      <p:ext uri="{BB962C8B-B14F-4D97-AF65-F5344CB8AC3E}">
        <p14:creationId xmlns:p14="http://schemas.microsoft.com/office/powerpoint/2010/main" val="367043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42</a:t>
            </a:fld>
            <a:endParaRPr lang="fr-FR" dirty="0"/>
          </a:p>
        </p:txBody>
      </p:sp>
    </p:spTree>
    <p:extLst>
      <p:ext uri="{BB962C8B-B14F-4D97-AF65-F5344CB8AC3E}">
        <p14:creationId xmlns:p14="http://schemas.microsoft.com/office/powerpoint/2010/main" val="25348783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43</a:t>
            </a:fld>
            <a:endParaRPr lang="fr-FR" dirty="0"/>
          </a:p>
        </p:txBody>
      </p:sp>
    </p:spTree>
    <p:extLst>
      <p:ext uri="{BB962C8B-B14F-4D97-AF65-F5344CB8AC3E}">
        <p14:creationId xmlns:p14="http://schemas.microsoft.com/office/powerpoint/2010/main" val="25757837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44</a:t>
            </a:fld>
            <a:endParaRPr lang="fr-FR" dirty="0"/>
          </a:p>
        </p:txBody>
      </p:sp>
    </p:spTree>
    <p:extLst>
      <p:ext uri="{BB962C8B-B14F-4D97-AF65-F5344CB8AC3E}">
        <p14:creationId xmlns:p14="http://schemas.microsoft.com/office/powerpoint/2010/main" val="75786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7</a:t>
            </a:fld>
            <a:endParaRPr lang="fr-FR" dirty="0"/>
          </a:p>
        </p:txBody>
      </p:sp>
    </p:spTree>
    <p:extLst>
      <p:ext uri="{BB962C8B-B14F-4D97-AF65-F5344CB8AC3E}">
        <p14:creationId xmlns:p14="http://schemas.microsoft.com/office/powerpoint/2010/main" val="37560971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45</a:t>
            </a:fld>
            <a:endParaRPr lang="fr-FR" dirty="0"/>
          </a:p>
        </p:txBody>
      </p:sp>
    </p:spTree>
    <p:extLst>
      <p:ext uri="{BB962C8B-B14F-4D97-AF65-F5344CB8AC3E}">
        <p14:creationId xmlns:p14="http://schemas.microsoft.com/office/powerpoint/2010/main" val="1298483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46</a:t>
            </a:fld>
            <a:endParaRPr lang="fr-FR" dirty="0"/>
          </a:p>
        </p:txBody>
      </p:sp>
    </p:spTree>
    <p:extLst>
      <p:ext uri="{BB962C8B-B14F-4D97-AF65-F5344CB8AC3E}">
        <p14:creationId xmlns:p14="http://schemas.microsoft.com/office/powerpoint/2010/main" val="34001099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47</a:t>
            </a:fld>
            <a:endParaRPr lang="fr-FR" dirty="0"/>
          </a:p>
        </p:txBody>
      </p:sp>
    </p:spTree>
    <p:extLst>
      <p:ext uri="{BB962C8B-B14F-4D97-AF65-F5344CB8AC3E}">
        <p14:creationId xmlns:p14="http://schemas.microsoft.com/office/powerpoint/2010/main" val="1334587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48</a:t>
            </a:fld>
            <a:endParaRPr lang="fr-FR" dirty="0"/>
          </a:p>
        </p:txBody>
      </p:sp>
    </p:spTree>
    <p:extLst>
      <p:ext uri="{BB962C8B-B14F-4D97-AF65-F5344CB8AC3E}">
        <p14:creationId xmlns:p14="http://schemas.microsoft.com/office/powerpoint/2010/main" val="19756508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49</a:t>
            </a:fld>
            <a:endParaRPr lang="fr-FR" dirty="0"/>
          </a:p>
        </p:txBody>
      </p:sp>
    </p:spTree>
    <p:extLst>
      <p:ext uri="{BB962C8B-B14F-4D97-AF65-F5344CB8AC3E}">
        <p14:creationId xmlns:p14="http://schemas.microsoft.com/office/powerpoint/2010/main" val="30161665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50</a:t>
            </a:fld>
            <a:endParaRPr lang="fr-FR" dirty="0"/>
          </a:p>
        </p:txBody>
      </p:sp>
    </p:spTree>
    <p:extLst>
      <p:ext uri="{BB962C8B-B14F-4D97-AF65-F5344CB8AC3E}">
        <p14:creationId xmlns:p14="http://schemas.microsoft.com/office/powerpoint/2010/main" val="42837238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51</a:t>
            </a:fld>
            <a:endParaRPr lang="fr-FR" dirty="0"/>
          </a:p>
        </p:txBody>
      </p:sp>
    </p:spTree>
    <p:extLst>
      <p:ext uri="{BB962C8B-B14F-4D97-AF65-F5344CB8AC3E}">
        <p14:creationId xmlns:p14="http://schemas.microsoft.com/office/powerpoint/2010/main" val="24431722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52</a:t>
            </a:fld>
            <a:endParaRPr lang="fr-FR" dirty="0"/>
          </a:p>
        </p:txBody>
      </p:sp>
    </p:spTree>
    <p:extLst>
      <p:ext uri="{BB962C8B-B14F-4D97-AF65-F5344CB8AC3E}">
        <p14:creationId xmlns:p14="http://schemas.microsoft.com/office/powerpoint/2010/main" val="34909304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53</a:t>
            </a:fld>
            <a:endParaRPr lang="fr-FR" dirty="0"/>
          </a:p>
        </p:txBody>
      </p:sp>
    </p:spTree>
    <p:extLst>
      <p:ext uri="{BB962C8B-B14F-4D97-AF65-F5344CB8AC3E}">
        <p14:creationId xmlns:p14="http://schemas.microsoft.com/office/powerpoint/2010/main" val="4277304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54</a:t>
            </a:fld>
            <a:endParaRPr lang="fr-FR" dirty="0"/>
          </a:p>
        </p:txBody>
      </p:sp>
    </p:spTree>
    <p:extLst>
      <p:ext uri="{BB962C8B-B14F-4D97-AF65-F5344CB8AC3E}">
        <p14:creationId xmlns:p14="http://schemas.microsoft.com/office/powerpoint/2010/main" val="129596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8</a:t>
            </a:fld>
            <a:endParaRPr lang="fr-FR" dirty="0"/>
          </a:p>
        </p:txBody>
      </p:sp>
    </p:spTree>
    <p:extLst>
      <p:ext uri="{BB962C8B-B14F-4D97-AF65-F5344CB8AC3E}">
        <p14:creationId xmlns:p14="http://schemas.microsoft.com/office/powerpoint/2010/main" val="25643908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55</a:t>
            </a:fld>
            <a:endParaRPr lang="fr-FR" dirty="0"/>
          </a:p>
        </p:txBody>
      </p:sp>
    </p:spTree>
    <p:extLst>
      <p:ext uri="{BB962C8B-B14F-4D97-AF65-F5344CB8AC3E}">
        <p14:creationId xmlns:p14="http://schemas.microsoft.com/office/powerpoint/2010/main" val="22741923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56</a:t>
            </a:fld>
            <a:endParaRPr lang="fr-FR" dirty="0"/>
          </a:p>
        </p:txBody>
      </p:sp>
    </p:spTree>
    <p:extLst>
      <p:ext uri="{BB962C8B-B14F-4D97-AF65-F5344CB8AC3E}">
        <p14:creationId xmlns:p14="http://schemas.microsoft.com/office/powerpoint/2010/main" val="40672109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57</a:t>
            </a:fld>
            <a:endParaRPr lang="fr-FR" dirty="0"/>
          </a:p>
        </p:txBody>
      </p:sp>
    </p:spTree>
    <p:extLst>
      <p:ext uri="{BB962C8B-B14F-4D97-AF65-F5344CB8AC3E}">
        <p14:creationId xmlns:p14="http://schemas.microsoft.com/office/powerpoint/2010/main" val="31007520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58</a:t>
            </a:fld>
            <a:endParaRPr lang="fr-FR" dirty="0"/>
          </a:p>
        </p:txBody>
      </p:sp>
    </p:spTree>
    <p:extLst>
      <p:ext uri="{BB962C8B-B14F-4D97-AF65-F5344CB8AC3E}">
        <p14:creationId xmlns:p14="http://schemas.microsoft.com/office/powerpoint/2010/main" val="19324038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59</a:t>
            </a:fld>
            <a:endParaRPr lang="fr-FR"/>
          </a:p>
        </p:txBody>
      </p:sp>
    </p:spTree>
    <p:extLst>
      <p:ext uri="{BB962C8B-B14F-4D97-AF65-F5344CB8AC3E}">
        <p14:creationId xmlns:p14="http://schemas.microsoft.com/office/powerpoint/2010/main" val="490387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60</a:t>
            </a:fld>
            <a:endParaRPr lang="fr-FR" dirty="0"/>
          </a:p>
        </p:txBody>
      </p:sp>
    </p:spTree>
    <p:extLst>
      <p:ext uri="{BB962C8B-B14F-4D97-AF65-F5344CB8AC3E}">
        <p14:creationId xmlns:p14="http://schemas.microsoft.com/office/powerpoint/2010/main" val="28643678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61</a:t>
            </a:fld>
            <a:endParaRPr lang="fr-FR" dirty="0"/>
          </a:p>
        </p:txBody>
      </p:sp>
    </p:spTree>
    <p:extLst>
      <p:ext uri="{BB962C8B-B14F-4D97-AF65-F5344CB8AC3E}">
        <p14:creationId xmlns:p14="http://schemas.microsoft.com/office/powerpoint/2010/main" val="29018234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62</a:t>
            </a:fld>
            <a:endParaRPr lang="fr-FR" dirty="0"/>
          </a:p>
        </p:txBody>
      </p:sp>
    </p:spTree>
    <p:extLst>
      <p:ext uri="{BB962C8B-B14F-4D97-AF65-F5344CB8AC3E}">
        <p14:creationId xmlns:p14="http://schemas.microsoft.com/office/powerpoint/2010/main" val="21688805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63</a:t>
            </a:fld>
            <a:endParaRPr lang="fr-FR" dirty="0"/>
          </a:p>
        </p:txBody>
      </p:sp>
    </p:spTree>
    <p:extLst>
      <p:ext uri="{BB962C8B-B14F-4D97-AF65-F5344CB8AC3E}">
        <p14:creationId xmlns:p14="http://schemas.microsoft.com/office/powerpoint/2010/main" val="2392982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9</a:t>
            </a:fld>
            <a:endParaRPr lang="fr-FR" dirty="0"/>
          </a:p>
        </p:txBody>
      </p:sp>
    </p:spTree>
    <p:extLst>
      <p:ext uri="{BB962C8B-B14F-4D97-AF65-F5344CB8AC3E}">
        <p14:creationId xmlns:p14="http://schemas.microsoft.com/office/powerpoint/2010/main" val="242420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10</a:t>
            </a:fld>
            <a:endParaRPr lang="fr-FR" dirty="0"/>
          </a:p>
        </p:txBody>
      </p:sp>
    </p:spTree>
    <p:extLst>
      <p:ext uri="{BB962C8B-B14F-4D97-AF65-F5344CB8AC3E}">
        <p14:creationId xmlns:p14="http://schemas.microsoft.com/office/powerpoint/2010/main" val="109519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11</a:t>
            </a:fld>
            <a:endParaRPr lang="fr-FR" dirty="0"/>
          </a:p>
        </p:txBody>
      </p:sp>
    </p:spTree>
    <p:extLst>
      <p:ext uri="{BB962C8B-B14F-4D97-AF65-F5344CB8AC3E}">
        <p14:creationId xmlns:p14="http://schemas.microsoft.com/office/powerpoint/2010/main" val="2995644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7C17D2-97F6-442D-8E69-9D298721DAF2}" type="slidenum">
              <a:rPr lang="fr-FR" smtClean="0"/>
              <a:t>12</a:t>
            </a:fld>
            <a:endParaRPr lang="fr-FR" dirty="0"/>
          </a:p>
        </p:txBody>
      </p:sp>
    </p:spTree>
    <p:extLst>
      <p:ext uri="{BB962C8B-B14F-4D97-AF65-F5344CB8AC3E}">
        <p14:creationId xmlns:p14="http://schemas.microsoft.com/office/powerpoint/2010/main" val="258513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ctrTitle"/>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fr-FR" noProof="0"/>
              <a:t>Modifiez le style du titre</a:t>
            </a:r>
          </a:p>
        </p:txBody>
      </p:sp>
      <p:sp>
        <p:nvSpPr>
          <p:cNvPr id="3" name="Sous-titre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p>
        </p:txBody>
      </p:sp>
      <p:sp>
        <p:nvSpPr>
          <p:cNvPr id="4" name="Espace réservé à la date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A19D660A-ECF6-481C-9B60-C152AC7044BB}" type="datetime1">
              <a:rPr lang="fr-FR" noProof="0" smtClean="0"/>
              <a:t>13/01/2022</a:t>
            </a:fld>
            <a:endParaRPr lang="fr-FR" noProof="0"/>
          </a:p>
        </p:txBody>
      </p:sp>
      <p:sp>
        <p:nvSpPr>
          <p:cNvPr id="5" name="Espace réservé du pied de page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fr-FR" noProof="0"/>
          </a:p>
        </p:txBody>
      </p:sp>
      <p:sp>
        <p:nvSpPr>
          <p:cNvPr id="6" name="Espace réservé au numéro de diapositive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D57F1E4F-1CFF-5643-939E-217C01CDF565}" type="slidenum">
              <a:rPr lang="fr-FR" noProof="0" smtClean="0"/>
              <a:pPr rtl="0"/>
              <a:t>‹N°›</a:t>
            </a:fld>
            <a:endParaRPr lang="fr-FR" noProof="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re 1"/>
          <p:cNvSpPr>
            <a:spLocks noGrp="1"/>
          </p:cNvSpPr>
          <p:nvPr>
            <p:ph type="title"/>
          </p:nvPr>
        </p:nvSpPr>
        <p:spPr>
          <a:xfrm>
            <a:off x="581192" y="702156"/>
            <a:ext cx="11029616" cy="1013800"/>
          </a:xfrm>
        </p:spPr>
        <p:txBody>
          <a:bodyPr rtlCol="0"/>
          <a:lstStyle/>
          <a:p>
            <a:pPr rtl="0"/>
            <a:r>
              <a:rPr lang="fr-FR" noProof="0"/>
              <a:t>Modifiez le style du titre</a:t>
            </a:r>
          </a:p>
        </p:txBody>
      </p:sp>
      <p:sp>
        <p:nvSpPr>
          <p:cNvPr id="3" name="Espace réservé au texte vertical 2"/>
          <p:cNvSpPr>
            <a:spLocks noGrp="1"/>
          </p:cNvSpPr>
          <p:nvPr>
            <p:ph type="body" orient="vert" idx="1" hasCustomPrompt="1"/>
          </p:nvPr>
        </p:nvSpPr>
        <p:spPr/>
        <p:txBody>
          <a:bodyPr vert="eaVert" rtlCol="0" anchor="t"/>
          <a:lstStyle>
            <a:lvl1pPr algn="l">
              <a:defRPr/>
            </a:lvl1pPr>
            <a:lvl2pPr algn="l">
              <a:defRPr/>
            </a:lvl2pPr>
            <a:lvl3pPr algn="l">
              <a:defRPr/>
            </a:lvl3pPr>
            <a:lvl4pPr algn="l">
              <a:defRPr/>
            </a:lvl4pPr>
            <a:lvl5pPr algn="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10"/>
          </p:nvPr>
        </p:nvSpPr>
        <p:spPr/>
        <p:txBody>
          <a:bodyPr rtlCol="0"/>
          <a:lstStyle/>
          <a:p>
            <a:pPr rtl="0"/>
            <a:fld id="{6444B737-BAAB-4FD6-992F-98A387278F79}" type="datetime1">
              <a:rPr lang="fr-FR" noProof="0" smtClean="0"/>
              <a:t>13/01/2022</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vertical 1"/>
          <p:cNvSpPr>
            <a:spLocks noGrp="1"/>
          </p:cNvSpPr>
          <p:nvPr>
            <p:ph type="title" orient="vert"/>
          </p:nvPr>
        </p:nvSpPr>
        <p:spPr>
          <a:xfrm>
            <a:off x="8839201" y="675726"/>
            <a:ext cx="2004164" cy="5183073"/>
          </a:xfrm>
        </p:spPr>
        <p:txBody>
          <a:bodyPr vert="eaVert" rtlCol="0"/>
          <a:lstStyle/>
          <a:p>
            <a:pPr rtl="0"/>
            <a:r>
              <a:rPr lang="fr-FR" noProof="0"/>
              <a:t>Modifiez le style du titre</a:t>
            </a:r>
          </a:p>
        </p:txBody>
      </p:sp>
      <p:sp>
        <p:nvSpPr>
          <p:cNvPr id="3" name="Espace réservé au texte vertical 2"/>
          <p:cNvSpPr>
            <a:spLocks noGrp="1"/>
          </p:cNvSpPr>
          <p:nvPr>
            <p:ph type="body" orient="vert" idx="1" hasCustomPrompt="1"/>
          </p:nvPr>
        </p:nvSpPr>
        <p:spPr>
          <a:xfrm>
            <a:off x="774923" y="675726"/>
            <a:ext cx="7896279" cy="5183073"/>
          </a:xfrm>
        </p:spPr>
        <p:txBody>
          <a:bodyPr vert="eaVert" rtlCol="0" anchor="t"/>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05F38C2D-E1AD-4379-A5CC-F384D07BF2BA}" type="datetime1">
              <a:rPr lang="fr-FR" noProof="0" smtClean="0"/>
              <a:t>13/01/2022</a:t>
            </a:fld>
            <a:endParaRPr lang="fr-FR" noProof="0"/>
          </a:p>
        </p:txBody>
      </p:sp>
      <p:sp>
        <p:nvSpPr>
          <p:cNvPr id="5" name="Espace réservé du pied de page 4"/>
          <p:cNvSpPr>
            <a:spLocks noGrp="1"/>
          </p:cNvSpPr>
          <p:nvPr>
            <p:ph type="ftr" sz="quarter" idx="11"/>
          </p:nvPr>
        </p:nvSpPr>
        <p:spPr>
          <a:xfrm>
            <a:off x="774923" y="5951811"/>
            <a:ext cx="7896279" cy="365125"/>
          </a:xfrm>
        </p:spPr>
        <p:txBody>
          <a:bodyPr rtlCol="0"/>
          <a:lstStyle/>
          <a:p>
            <a:pPr rtl="0"/>
            <a:endParaRPr lang="fr-FR" noProof="0"/>
          </a:p>
        </p:txBody>
      </p:sp>
      <p:sp>
        <p:nvSpPr>
          <p:cNvPr id="6" name="Espace réservé au numéro de diapositive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fr-FR" noProof="0" smtClean="0"/>
              <a:pPr rtl="0"/>
              <a:t>‹N°›</a:t>
            </a:fld>
            <a:endParaRPr lang="fr-FR" noProof="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2" y="702156"/>
            <a:ext cx="11029616" cy="1013800"/>
          </a:xfrm>
        </p:spPr>
        <p:txBody>
          <a:bodyPr rtlCol="0"/>
          <a:lstStyle/>
          <a:p>
            <a:pPr rtl="0"/>
            <a:r>
              <a:rPr lang="fr-FR" noProof="0"/>
              <a:t>Modifiez le style du titre</a:t>
            </a:r>
          </a:p>
        </p:txBody>
      </p:sp>
      <p:sp>
        <p:nvSpPr>
          <p:cNvPr id="3" name="Espace réservé du contenu 2"/>
          <p:cNvSpPr>
            <a:spLocks noGrp="1"/>
          </p:cNvSpPr>
          <p:nvPr>
            <p:ph idx="1" hasCustomPrompt="1"/>
          </p:nvPr>
        </p:nvSpPr>
        <p:spPr>
          <a:xfrm>
            <a:off x="581192" y="2180496"/>
            <a:ext cx="11029615" cy="3678303"/>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à la date 3"/>
          <p:cNvSpPr>
            <a:spLocks noGrp="1"/>
          </p:cNvSpPr>
          <p:nvPr>
            <p:ph type="dt" sz="half" idx="10"/>
          </p:nvPr>
        </p:nvSpPr>
        <p:spPr/>
        <p:txBody>
          <a:bodyPr rtlCol="0"/>
          <a:lstStyle/>
          <a:p>
            <a:pPr rtl="0"/>
            <a:fld id="{3D36F770-2C02-4913-A33E-F30119A8EF88}" type="datetime1">
              <a:rPr lang="fr-FR" noProof="0" smtClean="0"/>
              <a:t>13/01/2022</a:t>
            </a:fld>
            <a:endParaRPr lang="fr-FR" noProof="0"/>
          </a:p>
        </p:txBody>
      </p:sp>
      <p:sp>
        <p:nvSpPr>
          <p:cNvPr id="5" name="Espace réservé a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a:xfrm>
            <a:off x="10558300" y="5956137"/>
            <a:ext cx="1052508" cy="365125"/>
          </a:xfrm>
        </p:spPr>
        <p:txBody>
          <a:bodyPr rtlCol="0"/>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fr-FR" noProof="0"/>
              <a:t>Modifiez le style du titre</a:t>
            </a:r>
          </a:p>
        </p:txBody>
      </p:sp>
      <p:sp>
        <p:nvSpPr>
          <p:cNvPr id="3" name="Espace réservé du texte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FR" noProof="0"/>
              <a:t>Modifiez les styles du texte du masque</a:t>
            </a:r>
          </a:p>
        </p:txBody>
      </p:sp>
      <p:sp>
        <p:nvSpPr>
          <p:cNvPr id="4" name="Espace réservé à la date 3"/>
          <p:cNvSpPr>
            <a:spLocks noGrp="1"/>
          </p:cNvSpPr>
          <p:nvPr>
            <p:ph type="dt" sz="half" idx="10"/>
          </p:nvPr>
        </p:nvSpPr>
        <p:spPr/>
        <p:txBody>
          <a:bodyPr rtlCol="0"/>
          <a:lstStyle>
            <a:lvl1pPr>
              <a:defRPr>
                <a:solidFill>
                  <a:schemeClr val="accent1">
                    <a:lumMod val="75000"/>
                    <a:lumOff val="25000"/>
                  </a:schemeClr>
                </a:solidFill>
              </a:defRPr>
            </a:lvl1pPr>
          </a:lstStyle>
          <a:p>
            <a:pPr rtl="0"/>
            <a:fld id="{E4E4C2E9-EBCE-47E6-B14A-8CCFB5877A3A}" type="datetime1">
              <a:rPr lang="fr-FR" noProof="0" smtClean="0"/>
              <a:t>13/01/2022</a:t>
            </a:fld>
            <a:endParaRPr lang="fr-FR" noProof="0"/>
          </a:p>
        </p:txBody>
      </p:sp>
      <p:sp>
        <p:nvSpPr>
          <p:cNvPr id="5" name="Espace réservé au pied de page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fr-FR" noProof="0"/>
          </a:p>
        </p:txBody>
      </p:sp>
      <p:sp>
        <p:nvSpPr>
          <p:cNvPr id="6" name="Espace réservé du numéro de diapositive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 2">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3" y="729658"/>
            <a:ext cx="11029616" cy="988332"/>
          </a:xfrm>
        </p:spPr>
        <p:txBody>
          <a:bodyPr rtlCol="0"/>
          <a:lstStyle/>
          <a:p>
            <a:pPr rtl="0"/>
            <a:r>
              <a:rPr lang="fr-FR" noProof="0"/>
              <a:t>Modifiez le style du titre</a:t>
            </a:r>
          </a:p>
        </p:txBody>
      </p:sp>
      <p:sp>
        <p:nvSpPr>
          <p:cNvPr id="3" name="Espace réservé du contenu 2"/>
          <p:cNvSpPr>
            <a:spLocks noGrp="1"/>
          </p:cNvSpPr>
          <p:nvPr>
            <p:ph sz="half" idx="1" hasCustomPrompt="1"/>
          </p:nvPr>
        </p:nvSpPr>
        <p:spPr>
          <a:xfrm>
            <a:off x="581193" y="2228003"/>
            <a:ext cx="5422390" cy="363304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188417" y="2228003"/>
            <a:ext cx="5422392" cy="3633047"/>
          </a:xfrm>
        </p:spPr>
        <p:txBody>
          <a:bodyPr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à la date 4"/>
          <p:cNvSpPr>
            <a:spLocks noGrp="1"/>
          </p:cNvSpPr>
          <p:nvPr>
            <p:ph type="dt" sz="half" idx="10"/>
          </p:nvPr>
        </p:nvSpPr>
        <p:spPr/>
        <p:txBody>
          <a:bodyPr rtlCol="0"/>
          <a:lstStyle/>
          <a:p>
            <a:pPr rtl="0"/>
            <a:fld id="{796B395B-FC0A-4FB9-AB72-5EAD4FFFCBE3}" type="datetime1">
              <a:rPr lang="fr-FR" noProof="0" smtClean="0"/>
              <a:t>13/01/2022</a:t>
            </a:fld>
            <a:endParaRPr lang="fr-FR" noProof="0"/>
          </a:p>
        </p:txBody>
      </p:sp>
      <p:sp>
        <p:nvSpPr>
          <p:cNvPr id="6" name="Espace réservé a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re 1"/>
          <p:cNvSpPr>
            <a:spLocks noGrp="1"/>
          </p:cNvSpPr>
          <p:nvPr>
            <p:ph type="title"/>
          </p:nvPr>
        </p:nvSpPr>
        <p:spPr>
          <a:xfrm>
            <a:off x="581193" y="729658"/>
            <a:ext cx="11029616" cy="988332"/>
          </a:xfrm>
        </p:spPr>
        <p:txBody>
          <a:bodyPr rtlCol="0"/>
          <a:lstStyle/>
          <a:p>
            <a:pPr rtl="0"/>
            <a:r>
              <a:rPr lang="fr-FR" noProof="0"/>
              <a:t>Modifiez le style du titre</a:t>
            </a:r>
          </a:p>
        </p:txBody>
      </p:sp>
      <p:sp>
        <p:nvSpPr>
          <p:cNvPr id="3" name="Espace réservé du texte 2"/>
          <p:cNvSpPr>
            <a:spLocks noGrp="1"/>
          </p:cNvSpPr>
          <p:nvPr>
            <p:ph type="body" idx="1" hasCustomPrompt="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581194" y="2926052"/>
            <a:ext cx="5393100" cy="2934999"/>
          </a:xfrm>
        </p:spPr>
        <p:txBody>
          <a:bodyPr rtlCol="0" anchor="t">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6217709" y="2926052"/>
            <a:ext cx="5393100" cy="2934999"/>
          </a:xfrm>
        </p:spPr>
        <p:txBody>
          <a:bodyPr rtlCol="0" anchor="t">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à la date 6"/>
          <p:cNvSpPr>
            <a:spLocks noGrp="1"/>
          </p:cNvSpPr>
          <p:nvPr>
            <p:ph type="dt" sz="half" idx="10"/>
          </p:nvPr>
        </p:nvSpPr>
        <p:spPr/>
        <p:txBody>
          <a:bodyPr rtlCol="0"/>
          <a:lstStyle/>
          <a:p>
            <a:pPr rtl="0"/>
            <a:fld id="{A7201069-9664-47E2-8F0B-1AE85DF9CFA4}" type="datetime1">
              <a:rPr lang="fr-FR" noProof="0" smtClean="0"/>
              <a:t>13/01/2022</a:t>
            </a:fld>
            <a:endParaRPr lang="fr-FR" noProof="0"/>
          </a:p>
        </p:txBody>
      </p:sp>
      <p:sp>
        <p:nvSpPr>
          <p:cNvPr id="8" name="Espace réservé a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3" name="Espace réservé à la date 2"/>
          <p:cNvSpPr>
            <a:spLocks noGrp="1"/>
          </p:cNvSpPr>
          <p:nvPr>
            <p:ph type="dt" sz="half" idx="10"/>
          </p:nvPr>
        </p:nvSpPr>
        <p:spPr/>
        <p:txBody>
          <a:bodyPr rtlCol="0"/>
          <a:lstStyle/>
          <a:p>
            <a:pPr rtl="0"/>
            <a:fld id="{151FAC92-A9AF-4A07-9FBA-F647608AB07B}" type="datetime1">
              <a:rPr lang="fr-FR" noProof="0" smtClean="0"/>
              <a:t>13/01/2022</a:t>
            </a:fld>
            <a:endParaRPr lang="fr-FR" noProof="0"/>
          </a:p>
        </p:txBody>
      </p:sp>
      <p:sp>
        <p:nvSpPr>
          <p:cNvPr id="4" name="Espace réservé a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D57F1E4F-1CFF-5643-939E-217C01CDF565}" type="slidenum">
              <a:rPr lang="fr-FR" noProof="0" smtClean="0"/>
              <a:pPr rtl="0"/>
              <a:t>‹N°›</a:t>
            </a:fld>
            <a:endParaRPr lang="fr-FR" noProof="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re 1"/>
          <p:cNvSpPr>
            <a:spLocks noGrp="1"/>
          </p:cNvSpPr>
          <p:nvPr>
            <p:ph type="title"/>
          </p:nvPr>
        </p:nvSpPr>
        <p:spPr>
          <a:xfrm>
            <a:off x="575894" y="729658"/>
            <a:ext cx="11029616" cy="988332"/>
          </a:xfrm>
        </p:spPr>
        <p:txBody>
          <a:bodyPr rtlCol="0"/>
          <a:lstStyle/>
          <a:p>
            <a:pPr rtl="0"/>
            <a:r>
              <a:rPr lang="fr-FR" noProof="0"/>
              <a:t>Modifiez le style du titre</a:t>
            </a:r>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à la date 1"/>
          <p:cNvSpPr>
            <a:spLocks noGrp="1"/>
          </p:cNvSpPr>
          <p:nvPr>
            <p:ph type="dt" sz="half" idx="10"/>
          </p:nvPr>
        </p:nvSpPr>
        <p:spPr/>
        <p:txBody>
          <a:bodyPr rtlCol="0"/>
          <a:lstStyle/>
          <a:p>
            <a:pPr rtl="0"/>
            <a:fld id="{71DB2C01-F30B-4179-BA04-A8ECE0ECC909}" type="datetime1">
              <a:rPr lang="fr-FR" noProof="0" smtClean="0"/>
              <a:t>13/01/2022</a:t>
            </a:fld>
            <a:endParaRPr lang="fr-FR" noProof="0"/>
          </a:p>
        </p:txBody>
      </p:sp>
      <p:sp>
        <p:nvSpPr>
          <p:cNvPr id="3" name="Espace réservé a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p:cNvSpPr>
            <a:spLocks noGrp="1"/>
          </p:cNvSpPr>
          <p:nvPr>
            <p:ph type="title"/>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fr-FR" noProof="0"/>
              <a:t>Modifiez le style du titre</a:t>
            </a:r>
          </a:p>
        </p:txBody>
      </p:sp>
      <p:sp>
        <p:nvSpPr>
          <p:cNvPr id="3" name="Espace réservé du contenu 2"/>
          <p:cNvSpPr>
            <a:spLocks noGrp="1"/>
          </p:cNvSpPr>
          <p:nvPr>
            <p:ph idx="1" hasCustomPrompt="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à la date 4"/>
          <p:cNvSpPr>
            <a:spLocks noGrp="1"/>
          </p:cNvSpPr>
          <p:nvPr>
            <p:ph type="dt" sz="half" idx="10"/>
          </p:nvPr>
        </p:nvSpPr>
        <p:spPr/>
        <p:txBody>
          <a:bodyPr rtlCol="0"/>
          <a:lstStyle>
            <a:lvl1pPr>
              <a:defRPr>
                <a:solidFill>
                  <a:schemeClr val="accent1">
                    <a:lumMod val="75000"/>
                    <a:lumOff val="25000"/>
                  </a:schemeClr>
                </a:solidFill>
              </a:defRPr>
            </a:lvl1pPr>
          </a:lstStyle>
          <a:p>
            <a:pPr rtl="0"/>
            <a:fld id="{EA7744E9-9648-48DA-B33D-2DEAC9192E81}" type="datetime1">
              <a:rPr lang="fr-FR" noProof="0" smtClean="0"/>
              <a:t>13/01/2022</a:t>
            </a:fld>
            <a:endParaRPr lang="fr-FR" noProof="0"/>
          </a:p>
        </p:txBody>
      </p:sp>
      <p:sp>
        <p:nvSpPr>
          <p:cNvPr id="6" name="Espace réservé au pied de page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fr-FR" noProof="0"/>
          </a:p>
        </p:txBody>
      </p:sp>
      <p:sp>
        <p:nvSpPr>
          <p:cNvPr id="7" name="Espace réservé du numéro de diapositive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5" name="Espace réservé à la date 4"/>
          <p:cNvSpPr>
            <a:spLocks noGrp="1"/>
          </p:cNvSpPr>
          <p:nvPr>
            <p:ph type="dt" sz="half" idx="10"/>
          </p:nvPr>
        </p:nvSpPr>
        <p:spPr/>
        <p:txBody>
          <a:bodyPr rtlCol="0"/>
          <a:lstStyle/>
          <a:p>
            <a:pPr rtl="0"/>
            <a:fld id="{E780482B-311F-48A8-9A95-A022EF9D97A5}" type="datetime1">
              <a:rPr lang="fr-FR" noProof="0" smtClean="0"/>
              <a:t>13/01/2022</a:t>
            </a:fld>
            <a:endParaRPr lang="fr-FR" noProof="0"/>
          </a:p>
        </p:txBody>
      </p:sp>
      <p:sp>
        <p:nvSpPr>
          <p:cNvPr id="6" name="Espace réservé a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D57F1E4F-1CFF-5643-939E-217C01CDF565}" type="slidenum">
              <a:rPr lang="fr-FR" noProof="0" smtClean="0"/>
              <a:pPr/>
              <a:t>‹N°›</a:t>
            </a:fld>
            <a:endParaRPr lang="fr-FR" noProof="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au titre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fr-FR" noProof="0"/>
              <a:t>Modifiez le style du titre</a:t>
            </a:r>
          </a:p>
        </p:txBody>
      </p:sp>
      <p:sp>
        <p:nvSpPr>
          <p:cNvPr id="3" name="Espace réservé du texte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à la date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4B992562-C466-488D-88D1-41F3F31AF337}" type="datetime1">
              <a:rPr lang="fr-FR" noProof="0" smtClean="0"/>
              <a:t>13/01/2022</a:t>
            </a:fld>
            <a:endParaRPr lang="fr-FR" noProof="0"/>
          </a:p>
        </p:txBody>
      </p:sp>
      <p:sp>
        <p:nvSpPr>
          <p:cNvPr id="5" name="Espace réservé du pied de page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fr-FR" noProof="0"/>
          </a:p>
        </p:txBody>
      </p:sp>
      <p:sp>
        <p:nvSpPr>
          <p:cNvPr id="6" name="Espace réservé au numéro de diapositive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D57F1E4F-1CFF-5643-939E-217C01CDF565}" type="slidenum">
              <a:rPr lang="fr-FR" noProof="0" smtClean="0"/>
              <a:pPr/>
              <a:t>‹N°›</a:t>
            </a:fld>
            <a:endParaRPr lang="fr-FR" noProof="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eg"/><Relationship Id="rId7" Type="http://schemas.openxmlformats.org/officeDocument/2006/relationships/diagramColors" Target="../diagrams/colors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13224A3-440D-47B8-A09C-0E262832440A}"/>
              </a:ext>
            </a:extLst>
          </p:cNvPr>
          <p:cNvSpPr/>
          <p:nvPr/>
        </p:nvSpPr>
        <p:spPr>
          <a:xfrm>
            <a:off x="1250674" y="1490870"/>
            <a:ext cx="9690652" cy="2585323"/>
          </a:xfrm>
          <a:prstGeom prst="rect">
            <a:avLst/>
          </a:prstGeom>
          <a:noFill/>
        </p:spPr>
        <p:txBody>
          <a:bodyPr wrap="square" lIns="91440" tIns="45720" rIns="91440" bIns="45720">
            <a:spAutoFit/>
          </a:bodyPr>
          <a:lstStyle/>
          <a:p>
            <a:pPr algn="ctr"/>
            <a:r>
              <a:rPr lang="fr-FR" sz="5400" b="1" dirty="0">
                <a:ln w="22225">
                  <a:solidFill>
                    <a:schemeClr val="accent2"/>
                  </a:solidFill>
                  <a:prstDash val="solid"/>
                </a:ln>
                <a:solidFill>
                  <a:schemeClr val="accent2">
                    <a:lumMod val="40000"/>
                    <a:lumOff val="60000"/>
                  </a:schemeClr>
                </a:solidFill>
              </a:rPr>
              <a:t>LOGICIELS DE BASE ET LES OUTILS  BUREAUTIQUES:</a:t>
            </a:r>
          </a:p>
        </p:txBody>
      </p:sp>
    </p:spTree>
    <p:extLst>
      <p:ext uri="{BB962C8B-B14F-4D97-AF65-F5344CB8AC3E}">
        <p14:creationId xmlns:p14="http://schemas.microsoft.com/office/powerpoint/2010/main" val="3850909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576470" y="576470"/>
            <a:ext cx="11117690" cy="1172817"/>
          </a:xfrm>
        </p:spPr>
        <p:txBody>
          <a:bodyPr rtlCol="0">
            <a:normAutofit/>
          </a:bodyPr>
          <a:lstStyle/>
          <a:p>
            <a:pPr algn="ctr"/>
            <a:r>
              <a:rPr lang="fr-FR" b="1" dirty="0"/>
              <a:t>PROCÉDURE DE DÉMARRAGE ET D’ARRÊT D’UN ORDINATEUR</a:t>
            </a:r>
            <a:endParaRPr lang="fr-FR" dirty="0"/>
          </a:p>
        </p:txBody>
      </p:sp>
      <p:sp>
        <p:nvSpPr>
          <p:cNvPr id="8" name="Rectangle 7">
            <a:extLst>
              <a:ext uri="{FF2B5EF4-FFF2-40B4-BE49-F238E27FC236}">
                <a16:creationId xmlns:a16="http://schemas.microsoft.com/office/drawing/2014/main" xmlns="" id="{BAE359FF-787D-4065-B65A-E21AEDF4F4BE}"/>
              </a:ext>
            </a:extLst>
          </p:cNvPr>
          <p:cNvSpPr/>
          <p:nvPr/>
        </p:nvSpPr>
        <p:spPr>
          <a:xfrm>
            <a:off x="436880" y="1844768"/>
            <a:ext cx="11257280" cy="279724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nSpc>
                <a:spcPct val="150000"/>
              </a:lnSpc>
            </a:pPr>
            <a:r>
              <a:rPr lang="fr-FR" sz="2400" b="1" dirty="0"/>
              <a:t>Arrêt</a:t>
            </a:r>
            <a:r>
              <a:rPr lang="fr-FR" sz="2400" dirty="0"/>
              <a:t/>
            </a:r>
            <a:br>
              <a:rPr lang="fr-FR" sz="2400" dirty="0"/>
            </a:br>
            <a:r>
              <a:rPr lang="fr-FR" sz="2400" dirty="0"/>
              <a:t>Pour arrêter un ordinateur on doit d’abord l’aviser. Pour le faire.</a:t>
            </a:r>
            <a:br>
              <a:rPr lang="fr-FR" sz="2400" dirty="0"/>
            </a:br>
            <a:r>
              <a:rPr lang="fr-FR" sz="2400" dirty="0"/>
              <a:t> Cliquer sur démarrer</a:t>
            </a:r>
            <a:br>
              <a:rPr lang="fr-FR" sz="2400" dirty="0"/>
            </a:br>
            <a:r>
              <a:rPr lang="fr-FR" sz="2400" dirty="0"/>
              <a:t> Cliquer sur arrêter</a:t>
            </a:r>
            <a:br>
              <a:rPr lang="fr-FR" sz="2400" dirty="0"/>
            </a:br>
            <a:r>
              <a:rPr lang="fr-FR" sz="2400" dirty="0"/>
              <a:t> Cliquer sur ok</a:t>
            </a:r>
            <a:endParaRPr lang="fr-FR" sz="28700" cap="none" spc="0" dirty="0">
              <a:ln/>
              <a:solidFill>
                <a:schemeClr val="accent1">
                  <a:lumMod val="60000"/>
                  <a:lumOff val="40000"/>
                </a:schemeClr>
              </a:solidFill>
              <a:effectLst/>
            </a:endParaRPr>
          </a:p>
        </p:txBody>
      </p:sp>
    </p:spTree>
    <p:extLst>
      <p:ext uri="{BB962C8B-B14F-4D97-AF65-F5344CB8AC3E}">
        <p14:creationId xmlns:p14="http://schemas.microsoft.com/office/powerpoint/2010/main" val="1037384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576470" y="795130"/>
            <a:ext cx="11117690" cy="745435"/>
          </a:xfrm>
        </p:spPr>
        <p:txBody>
          <a:bodyPr rtlCol="0">
            <a:normAutofit/>
          </a:bodyPr>
          <a:lstStyle/>
          <a:p>
            <a:pPr algn="ctr"/>
            <a:r>
              <a:rPr lang="fr-FR" sz="3600" b="1" dirty="0"/>
              <a:t>NOTION DE RÉPERTOIRE (DOSSIER) </a:t>
            </a:r>
            <a:endParaRPr lang="fr-FR" sz="3600" dirty="0"/>
          </a:p>
        </p:txBody>
      </p:sp>
      <p:sp>
        <p:nvSpPr>
          <p:cNvPr id="8" name="Rectangle 7">
            <a:extLst>
              <a:ext uri="{FF2B5EF4-FFF2-40B4-BE49-F238E27FC236}">
                <a16:creationId xmlns:a16="http://schemas.microsoft.com/office/drawing/2014/main" xmlns="" id="{BAE359FF-787D-4065-B65A-E21AEDF4F4BE}"/>
              </a:ext>
            </a:extLst>
          </p:cNvPr>
          <p:cNvSpPr/>
          <p:nvPr/>
        </p:nvSpPr>
        <p:spPr>
          <a:xfrm>
            <a:off x="436880" y="1844768"/>
            <a:ext cx="11257280" cy="45407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nSpc>
                <a:spcPct val="150000"/>
              </a:lnSpc>
            </a:pPr>
            <a:r>
              <a:rPr lang="fr-FR" sz="2800" dirty="0"/>
              <a:t>Un répertoire encore appelé dossier est le lieu où nous classons nos documents.</a:t>
            </a:r>
            <a:br>
              <a:rPr lang="fr-FR" sz="2800" dirty="0"/>
            </a:br>
            <a:r>
              <a:rPr lang="fr-FR" sz="2800" dirty="0"/>
              <a:t>L’environnement qui nous permet de gérer ces répertoires est appelé Explorateur</a:t>
            </a:r>
            <a:br>
              <a:rPr lang="fr-FR" sz="2800" dirty="0"/>
            </a:br>
            <a:r>
              <a:rPr lang="fr-FR" sz="2800" dirty="0"/>
              <a:t>Windows. Il est divisé en deux parties :</a:t>
            </a:r>
            <a:br>
              <a:rPr lang="fr-FR" sz="2800" dirty="0"/>
            </a:br>
            <a:r>
              <a:rPr lang="fr-FR" sz="2800" dirty="0"/>
              <a:t>- La partie gauche, elle porte les disques et répertoires</a:t>
            </a:r>
            <a:br>
              <a:rPr lang="fr-FR" sz="2800" dirty="0"/>
            </a:br>
            <a:r>
              <a:rPr lang="fr-FR" sz="2800" dirty="0"/>
              <a:t>- La partie droite elle présente le contenu des disques et répertoires.</a:t>
            </a:r>
            <a:endParaRPr lang="fr-FR" sz="49600" cap="none" spc="0" dirty="0">
              <a:ln/>
              <a:solidFill>
                <a:schemeClr val="accent1">
                  <a:lumMod val="60000"/>
                  <a:lumOff val="40000"/>
                </a:schemeClr>
              </a:solidFill>
              <a:effectLst/>
            </a:endParaRPr>
          </a:p>
        </p:txBody>
      </p:sp>
    </p:spTree>
    <p:extLst>
      <p:ext uri="{BB962C8B-B14F-4D97-AF65-F5344CB8AC3E}">
        <p14:creationId xmlns:p14="http://schemas.microsoft.com/office/powerpoint/2010/main" val="2109838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576470" y="795130"/>
            <a:ext cx="11117690" cy="745435"/>
          </a:xfrm>
        </p:spPr>
        <p:txBody>
          <a:bodyPr rtlCol="0">
            <a:normAutofit/>
          </a:bodyPr>
          <a:lstStyle/>
          <a:p>
            <a:pPr algn="ctr"/>
            <a:r>
              <a:rPr lang="fr-FR" sz="3600" b="1" dirty="0"/>
              <a:t>NOTION DE RÉPERTOIRE (DOSSIER) </a:t>
            </a:r>
            <a:endParaRPr lang="fr-FR" sz="3600" dirty="0"/>
          </a:p>
        </p:txBody>
      </p:sp>
      <p:pic>
        <p:nvPicPr>
          <p:cNvPr id="6" name="Image 5">
            <a:extLst>
              <a:ext uri="{FF2B5EF4-FFF2-40B4-BE49-F238E27FC236}">
                <a16:creationId xmlns:a16="http://schemas.microsoft.com/office/drawing/2014/main" xmlns="" id="{F6F52D40-FE4F-4FEA-8BBE-3F1A1D1B995D}"/>
              </a:ext>
            </a:extLst>
          </p:cNvPr>
          <p:cNvPicPr>
            <a:picLocks noChangeAspect="1"/>
          </p:cNvPicPr>
          <p:nvPr/>
        </p:nvPicPr>
        <p:blipFill>
          <a:blip r:embed="rId3"/>
          <a:stretch>
            <a:fillRect/>
          </a:stretch>
        </p:blipFill>
        <p:spPr>
          <a:xfrm>
            <a:off x="576470" y="2276399"/>
            <a:ext cx="4850295" cy="4283876"/>
          </a:xfrm>
          <a:prstGeom prst="rect">
            <a:avLst/>
          </a:prstGeom>
          <a:ln w="228600" cap="sq" cmpd="thickThin">
            <a:noFill/>
            <a:prstDash val="solid"/>
            <a:miter lim="800000"/>
          </a:ln>
          <a:effectLst>
            <a:innerShdw blurRad="76200">
              <a:srgbClr val="000000"/>
            </a:innerShdw>
          </a:effectLst>
        </p:spPr>
      </p:pic>
      <p:pic>
        <p:nvPicPr>
          <p:cNvPr id="9" name="Image 8">
            <a:extLst>
              <a:ext uri="{FF2B5EF4-FFF2-40B4-BE49-F238E27FC236}">
                <a16:creationId xmlns:a16="http://schemas.microsoft.com/office/drawing/2014/main" xmlns="" id="{40031750-4A5B-43F2-8D8A-92B044BB1916}"/>
              </a:ext>
            </a:extLst>
          </p:cNvPr>
          <p:cNvPicPr>
            <a:picLocks noChangeAspect="1"/>
          </p:cNvPicPr>
          <p:nvPr/>
        </p:nvPicPr>
        <p:blipFill>
          <a:blip r:embed="rId4"/>
          <a:stretch>
            <a:fillRect/>
          </a:stretch>
        </p:blipFill>
        <p:spPr>
          <a:xfrm>
            <a:off x="5609568" y="2276400"/>
            <a:ext cx="6198119" cy="4283875"/>
          </a:xfrm>
          <a:prstGeom prst="rect">
            <a:avLst/>
          </a:prstGeom>
          <a:ln w="228600" cap="sq" cmpd="thickThin">
            <a:noFill/>
            <a:prstDash val="solid"/>
            <a:miter lim="800000"/>
          </a:ln>
          <a:effectLst>
            <a:innerShdw blurRad="76200">
              <a:srgbClr val="000000"/>
            </a:innerShdw>
          </a:effectLst>
        </p:spPr>
      </p:pic>
    </p:spTree>
    <p:extLst>
      <p:ext uri="{BB962C8B-B14F-4D97-AF65-F5344CB8AC3E}">
        <p14:creationId xmlns:p14="http://schemas.microsoft.com/office/powerpoint/2010/main" val="1329515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576470" y="795130"/>
            <a:ext cx="11117690" cy="745435"/>
          </a:xfrm>
        </p:spPr>
        <p:txBody>
          <a:bodyPr rtlCol="0">
            <a:normAutofit/>
          </a:bodyPr>
          <a:lstStyle/>
          <a:p>
            <a:pPr algn="ctr"/>
            <a:r>
              <a:rPr lang="fr-FR" sz="3600" b="1" dirty="0"/>
              <a:t>NOTION DE RÉPERTOIRE (DOSSIER) </a:t>
            </a:r>
            <a:endParaRPr lang="fr-FR" sz="3600" dirty="0"/>
          </a:p>
        </p:txBody>
      </p:sp>
      <p:pic>
        <p:nvPicPr>
          <p:cNvPr id="4" name="Image 3">
            <a:extLst>
              <a:ext uri="{FF2B5EF4-FFF2-40B4-BE49-F238E27FC236}">
                <a16:creationId xmlns:a16="http://schemas.microsoft.com/office/drawing/2014/main" xmlns="" id="{225A451A-856D-4067-9EA7-C5791E400C92}"/>
              </a:ext>
            </a:extLst>
          </p:cNvPr>
          <p:cNvPicPr>
            <a:picLocks noChangeAspect="1"/>
          </p:cNvPicPr>
          <p:nvPr/>
        </p:nvPicPr>
        <p:blipFill>
          <a:blip r:embed="rId3"/>
          <a:stretch>
            <a:fillRect/>
          </a:stretch>
        </p:blipFill>
        <p:spPr>
          <a:xfrm>
            <a:off x="2063000" y="2123661"/>
            <a:ext cx="8144630" cy="4326835"/>
          </a:xfrm>
          <a:prstGeom prst="rect">
            <a:avLst/>
          </a:prstGeom>
          <a:ln w="228600" cap="sq" cmpd="thickThin">
            <a:solidFill>
              <a:schemeClr val="bg1">
                <a:lumMod val="9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360085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576470" y="795130"/>
            <a:ext cx="11117690" cy="745435"/>
          </a:xfrm>
        </p:spPr>
        <p:txBody>
          <a:bodyPr rtlCol="0">
            <a:normAutofit/>
          </a:bodyPr>
          <a:lstStyle/>
          <a:p>
            <a:pPr algn="ctr"/>
            <a:r>
              <a:rPr lang="fr-FR" sz="3600" b="1" dirty="0"/>
              <a:t>Création des répertoires</a:t>
            </a:r>
            <a:endParaRPr lang="fr-FR" sz="4400" dirty="0"/>
          </a:p>
        </p:txBody>
      </p:sp>
      <p:sp>
        <p:nvSpPr>
          <p:cNvPr id="5" name="Rectangle 4">
            <a:extLst>
              <a:ext uri="{FF2B5EF4-FFF2-40B4-BE49-F238E27FC236}">
                <a16:creationId xmlns:a16="http://schemas.microsoft.com/office/drawing/2014/main" xmlns="" id="{08EEF721-3DE2-4405-8E45-6882C5864E39}"/>
              </a:ext>
            </a:extLst>
          </p:cNvPr>
          <p:cNvSpPr/>
          <p:nvPr/>
        </p:nvSpPr>
        <p:spPr>
          <a:xfrm>
            <a:off x="341243" y="2107096"/>
            <a:ext cx="11509513" cy="3539430"/>
          </a:xfrm>
          <a:prstGeom prst="rect">
            <a:avLst/>
          </a:prstGeom>
        </p:spPr>
        <p:txBody>
          <a:bodyPr wrap="square">
            <a:spAutoFit/>
          </a:bodyPr>
          <a:lstStyle/>
          <a:p>
            <a:pPr marL="457200" indent="-457200">
              <a:buFont typeface="Wingdings" panose="05000000000000000000" pitchFamily="2" charset="2"/>
              <a:buChar char="Ø"/>
            </a:pPr>
            <a:r>
              <a:rPr lang="fr-FR" sz="3200" dirty="0">
                <a:solidFill>
                  <a:srgbClr val="000000"/>
                </a:solidFill>
              </a:rPr>
              <a:t>Ouvrir explorateur Windows.</a:t>
            </a:r>
          </a:p>
          <a:p>
            <a:pPr marL="457200" indent="-457200">
              <a:buFont typeface="Wingdings" panose="05000000000000000000" pitchFamily="2" charset="2"/>
              <a:buChar char="Ø"/>
            </a:pPr>
            <a:r>
              <a:rPr lang="fr-FR" sz="3200" dirty="0"/>
              <a:t>Sélectionner le disque ou le répertoire dans lequel on veut créer</a:t>
            </a:r>
          </a:p>
          <a:p>
            <a:pPr marL="457200" indent="-457200">
              <a:buFont typeface="Wingdings" panose="05000000000000000000" pitchFamily="2" charset="2"/>
              <a:buChar char="Ø"/>
            </a:pPr>
            <a:r>
              <a:rPr lang="fr-FR" sz="3200" dirty="0"/>
              <a:t>un répertoire.</a:t>
            </a:r>
          </a:p>
          <a:p>
            <a:pPr marL="457200" indent="-457200">
              <a:buFont typeface="Wingdings" panose="05000000000000000000" pitchFamily="2" charset="2"/>
              <a:buChar char="Ø"/>
            </a:pPr>
            <a:r>
              <a:rPr lang="fr-FR" sz="3200" dirty="0"/>
              <a:t>Cliquer sur fichier.</a:t>
            </a:r>
          </a:p>
          <a:p>
            <a:pPr marL="457200" indent="-457200">
              <a:buFont typeface="Wingdings" panose="05000000000000000000" pitchFamily="2" charset="2"/>
              <a:buChar char="Ø"/>
            </a:pPr>
            <a:r>
              <a:rPr lang="fr-FR" sz="3200" dirty="0"/>
              <a:t>Pointer sur nouveau.</a:t>
            </a:r>
          </a:p>
          <a:p>
            <a:pPr marL="457200" indent="-457200">
              <a:buFont typeface="Wingdings" panose="05000000000000000000" pitchFamily="2" charset="2"/>
              <a:buChar char="Ø"/>
            </a:pPr>
            <a:r>
              <a:rPr lang="fr-FR" sz="3200" dirty="0"/>
              <a:t>Cliquer sur dossier.</a:t>
            </a:r>
          </a:p>
          <a:p>
            <a:pPr marL="457200" indent="-457200">
              <a:buFont typeface="Wingdings" panose="05000000000000000000" pitchFamily="2" charset="2"/>
              <a:buChar char="Ø"/>
            </a:pPr>
            <a:r>
              <a:rPr lang="fr-FR" sz="3200" dirty="0"/>
              <a:t>Saisir le nom du répertoire et valider.</a:t>
            </a:r>
            <a:endParaRPr lang="x-none" sz="3200" dirty="0"/>
          </a:p>
        </p:txBody>
      </p:sp>
    </p:spTree>
    <p:extLst>
      <p:ext uri="{BB962C8B-B14F-4D97-AF65-F5344CB8AC3E}">
        <p14:creationId xmlns:p14="http://schemas.microsoft.com/office/powerpoint/2010/main" val="1220263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493D4EDA-58E0-40CC-B3CA-14CDEB349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pic>
        <p:nvPicPr>
          <p:cNvPr id="7" name="Image 6" descr="Connexions numériques">
            <a:extLst>
              <a:ext uri="{FF2B5EF4-FFF2-40B4-BE49-F238E27FC236}">
                <a16:creationId xmlns:a16="http://schemas.microsoft.com/office/drawing/2014/main" xmlns=""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e 16">
            <a:extLst>
              <a:ext uri="{FF2B5EF4-FFF2-40B4-BE49-F238E27FC236}">
                <a16:creationId xmlns:a16="http://schemas.microsoft.com/office/drawing/2014/main" xmlns="" id="{AA9EB0BC-A85E-4C26-B355-5DFCEF6CCB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xmlns="" id="{3643E56B-BD42-413D-B17D-7958270F5D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xmlns="" id="{96C04F74-9467-4FA5-95DC-8D481A2974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xmlns="" id="{D73DE1C3-5C37-42E9-A3F0-256F193832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xmlns="" id="{4A2E7EC3-E07C-46CE-9B25-41865A5068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C02C5318-1A1E-49D0-B2E2-A4B0FA9E8A40}"/>
              </a:ext>
            </a:extLst>
          </p:cNvPr>
          <p:cNvSpPr>
            <a:spLocks noGrp="1"/>
          </p:cNvSpPr>
          <p:nvPr>
            <p:ph type="ctrTitle"/>
          </p:nvPr>
        </p:nvSpPr>
        <p:spPr>
          <a:xfrm>
            <a:off x="596715" y="4431624"/>
            <a:ext cx="10993549" cy="895244"/>
          </a:xfrm>
        </p:spPr>
        <p:txBody>
          <a:bodyPr rtlCol="0">
            <a:noAutofit/>
          </a:bodyPr>
          <a:lstStyle/>
          <a:p>
            <a:pPr rtl="0"/>
            <a:r>
              <a:rPr lang="fr-FR" sz="4200" dirty="0">
                <a:solidFill>
                  <a:schemeClr val="bg1"/>
                </a:solidFill>
              </a:rPr>
              <a:t>Microsoft office</a:t>
            </a:r>
          </a:p>
        </p:txBody>
      </p:sp>
      <p:sp>
        <p:nvSpPr>
          <p:cNvPr id="3" name="Sous-titre 2">
            <a:extLst>
              <a:ext uri="{FF2B5EF4-FFF2-40B4-BE49-F238E27FC236}">
                <a16:creationId xmlns:a16="http://schemas.microsoft.com/office/drawing/2014/main" xmlns="" id="{48B6CF59-4E5B-494D-A2F7-97ADD01E6497}"/>
              </a:ext>
            </a:extLst>
          </p:cNvPr>
          <p:cNvSpPr>
            <a:spLocks noGrp="1"/>
          </p:cNvSpPr>
          <p:nvPr>
            <p:ph type="subTitle" idx="1"/>
          </p:nvPr>
        </p:nvSpPr>
        <p:spPr>
          <a:xfrm>
            <a:off x="581194" y="5467246"/>
            <a:ext cx="10993546" cy="484822"/>
          </a:xfrm>
        </p:spPr>
        <p:txBody>
          <a:bodyPr rtlCol="0">
            <a:normAutofit/>
          </a:bodyPr>
          <a:lstStyle/>
          <a:p>
            <a:pPr rtl="0"/>
            <a:r>
              <a:rPr lang="fr-FR" sz="2000" dirty="0">
                <a:solidFill>
                  <a:srgbClr val="7CEBFF"/>
                </a:solidFill>
              </a:rPr>
              <a:t>Module de Word</a:t>
            </a:r>
          </a:p>
        </p:txBody>
      </p:sp>
    </p:spTree>
    <p:extLst>
      <p:ext uri="{BB962C8B-B14F-4D97-AF65-F5344CB8AC3E}">
        <p14:creationId xmlns:p14="http://schemas.microsoft.com/office/powerpoint/2010/main" val="3076008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2619911" y="894045"/>
            <a:ext cx="6200352" cy="611874"/>
          </a:xfrm>
        </p:spPr>
        <p:txBody>
          <a:bodyPr rtlCol="0">
            <a:normAutofit/>
          </a:bodyPr>
          <a:lstStyle/>
          <a:p>
            <a:pPr algn="ctr" rtl="0"/>
            <a:r>
              <a:rPr lang="fr-FR" dirty="0"/>
              <a:t>Les fonctions de base de Word</a:t>
            </a:r>
          </a:p>
        </p:txBody>
      </p:sp>
      <p:sp>
        <p:nvSpPr>
          <p:cNvPr id="8" name="Rectangle 7">
            <a:extLst>
              <a:ext uri="{FF2B5EF4-FFF2-40B4-BE49-F238E27FC236}">
                <a16:creationId xmlns:a16="http://schemas.microsoft.com/office/drawing/2014/main" xmlns="" id="{BAE359FF-787D-4065-B65A-E21AEDF4F4BE}"/>
              </a:ext>
            </a:extLst>
          </p:cNvPr>
          <p:cNvSpPr/>
          <p:nvPr/>
        </p:nvSpPr>
        <p:spPr>
          <a:xfrm>
            <a:off x="1631878" y="2514600"/>
            <a:ext cx="8928244" cy="286232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6000" b="1" cap="none" spc="0" dirty="0">
                <a:ln/>
                <a:solidFill>
                  <a:schemeClr val="accent1">
                    <a:lumMod val="60000"/>
                    <a:lumOff val="40000"/>
                  </a:schemeClr>
                </a:solidFill>
                <a:effectLst/>
              </a:rPr>
              <a:t>Préparons nous a l’environnement de Word</a:t>
            </a:r>
          </a:p>
        </p:txBody>
      </p:sp>
    </p:spTree>
    <p:extLst>
      <p:ext uri="{BB962C8B-B14F-4D97-AF65-F5344CB8AC3E}">
        <p14:creationId xmlns:p14="http://schemas.microsoft.com/office/powerpoint/2010/main" val="1435003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2619911" y="894045"/>
            <a:ext cx="6200352" cy="611874"/>
          </a:xfrm>
        </p:spPr>
        <p:txBody>
          <a:bodyPr rtlCol="0">
            <a:normAutofit fontScale="90000"/>
          </a:bodyPr>
          <a:lstStyle/>
          <a:p>
            <a:pPr algn="ctr" rtl="0"/>
            <a:r>
              <a:rPr lang="fr-FR" dirty="0"/>
              <a:t>DECOUVERTE ET LANCEMENT DE WORD</a:t>
            </a:r>
          </a:p>
        </p:txBody>
      </p:sp>
      <p:sp>
        <p:nvSpPr>
          <p:cNvPr id="6" name="ZoneTexte 5">
            <a:extLst>
              <a:ext uri="{FF2B5EF4-FFF2-40B4-BE49-F238E27FC236}">
                <a16:creationId xmlns:a16="http://schemas.microsoft.com/office/drawing/2014/main" xmlns="" id="{2E248296-BCD1-4090-85E7-B21643141344}"/>
              </a:ext>
            </a:extLst>
          </p:cNvPr>
          <p:cNvSpPr txBox="1"/>
          <p:nvPr/>
        </p:nvSpPr>
        <p:spPr>
          <a:xfrm>
            <a:off x="687572" y="1942764"/>
            <a:ext cx="11121655" cy="1931298"/>
          </a:xfrm>
          <a:prstGeom prst="rect">
            <a:avLst/>
          </a:prstGeom>
          <a:noFill/>
        </p:spPr>
        <p:txBody>
          <a:bodyPr wrap="square">
            <a:spAutoFit/>
          </a:bodyPr>
          <a:lstStyle/>
          <a:p>
            <a:pPr>
              <a:spcAft>
                <a:spcPts val="1125"/>
              </a:spcAft>
            </a:pPr>
            <a:r>
              <a:rPr lang="x-none" sz="1800" dirty="0">
                <a:effectLst/>
                <a:latin typeface="Arial" panose="020B0604020202020204" pitchFamily="34" charset="0"/>
                <a:ea typeface="Times New Roman" panose="02020603050405020304" pitchFamily="18" charset="0"/>
              </a:rPr>
              <a:t>Il existe différentes manières de lancer Word. Je vais vous en présenter quatre principales, mais gardez à l'esprit que cette liste n'est pas exhaustive :</a:t>
            </a:r>
            <a:endParaRPr lang="fr-FR" sz="1800" dirty="0">
              <a:effectLst/>
              <a:latin typeface="Arial" panose="020B0604020202020204" pitchFamily="34" charset="0"/>
              <a:ea typeface="Times New Roman" panose="02020603050405020304" pitchFamily="18" charset="0"/>
            </a:endParaRPr>
          </a:p>
          <a:p>
            <a:pPr>
              <a:spcAft>
                <a:spcPts val="1125"/>
              </a:spcAft>
            </a:pPr>
            <a:r>
              <a:rPr kumimoji="0" lang="x-none" altLang="x-non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façon la plus conventionnelle de lancer Word consiste à utiliser le menu</a:t>
            </a:r>
            <a:r>
              <a:rPr kumimoji="0" lang="fr-FR" altLang="x-non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x-none" altLang="x-none" sz="1600" b="1"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Démarrer</a:t>
            </a:r>
            <a:r>
              <a:rPr kumimoji="0" lang="x-none" altLang="x-non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fr-FR" altLang="x-non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spcAft>
                <a:spcPts val="1125"/>
              </a:spcAft>
            </a:pPr>
            <a:r>
              <a:rPr kumimoji="0" lang="x-none" altLang="x-non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Cliquez successivement sur</a:t>
            </a:r>
            <a:endParaRPr kumimoji="0" lang="fr-FR" altLang="x-non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spcAft>
                <a:spcPts val="1125"/>
              </a:spcAft>
            </a:pPr>
            <a:r>
              <a:rPr kumimoji="0" lang="x-none" altLang="x-none" sz="2000" b="1"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Démarrer</a:t>
            </a:r>
            <a:r>
              <a:rPr kumimoji="0" lang="fr-FR" altLang="x-none" sz="2000" b="1"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x-none" altLang="x-none"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&gt;</a:t>
            </a:r>
            <a:r>
              <a:rPr kumimoji="0" lang="fr-FR" altLang="x-none"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x-none" altLang="x-none" sz="2000" b="1" dirty="0">
                <a:solidFill>
                  <a:srgbClr val="000000"/>
                </a:solidFill>
                <a:latin typeface="Courier New" panose="02070309020205020404" pitchFamily="49" charset="0"/>
                <a:cs typeface="Courier New" panose="02070309020205020404" pitchFamily="49" charset="0"/>
              </a:rPr>
              <a:t>Tous les programmes</a:t>
            </a:r>
            <a:r>
              <a:rPr lang="fr-FR" altLang="x-none" sz="2000" b="1" dirty="0">
                <a:solidFill>
                  <a:srgbClr val="000000"/>
                </a:solidFill>
                <a:latin typeface="Courier New" panose="02070309020205020404" pitchFamily="49" charset="0"/>
                <a:cs typeface="Courier New" panose="02070309020205020404" pitchFamily="49" charset="0"/>
              </a:rPr>
              <a:t> </a:t>
            </a:r>
            <a:r>
              <a:rPr kumimoji="0" lang="x-none" altLang="x-none"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&gt;</a:t>
            </a:r>
            <a:r>
              <a:rPr kumimoji="0" lang="fr-FR" altLang="x-none"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x-none" altLang="x-none" sz="2000" b="1" dirty="0">
                <a:solidFill>
                  <a:srgbClr val="000000"/>
                </a:solidFill>
                <a:latin typeface="Courier New" panose="02070309020205020404" pitchFamily="49" charset="0"/>
                <a:cs typeface="Courier New" panose="02070309020205020404" pitchFamily="49" charset="0"/>
              </a:rPr>
              <a:t>Microsoft Office</a:t>
            </a:r>
            <a:r>
              <a:rPr lang="fr-FR" altLang="x-none" sz="2000" b="1" dirty="0">
                <a:solidFill>
                  <a:srgbClr val="000000"/>
                </a:solidFill>
                <a:latin typeface="Courier New" panose="02070309020205020404" pitchFamily="49" charset="0"/>
                <a:cs typeface="Courier New" panose="02070309020205020404" pitchFamily="49" charset="0"/>
              </a:rPr>
              <a:t> </a:t>
            </a:r>
            <a:r>
              <a:rPr kumimoji="0" lang="x-none" altLang="x-none"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&gt;</a:t>
            </a:r>
            <a:r>
              <a:rPr kumimoji="0" lang="fr-FR" altLang="x-none"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x-none" altLang="x-none" sz="2000" b="1" dirty="0">
                <a:solidFill>
                  <a:srgbClr val="000000"/>
                </a:solidFill>
                <a:latin typeface="Courier New" panose="02070309020205020404" pitchFamily="49" charset="0"/>
                <a:cs typeface="Courier New" panose="02070309020205020404" pitchFamily="49" charset="0"/>
              </a:rPr>
              <a:t>Microsoft Word</a:t>
            </a:r>
            <a:endParaRPr lang="fr-FR" altLang="x-none" sz="2000" b="1" dirty="0">
              <a:solidFill>
                <a:srgbClr val="000000"/>
              </a:solidFill>
              <a:latin typeface="Courier New" panose="02070309020205020404" pitchFamily="49" charset="0"/>
              <a:cs typeface="Courier New" panose="02070309020205020404" pitchFamily="49" charset="0"/>
            </a:endParaRPr>
          </a:p>
        </p:txBody>
      </p:sp>
      <p:pic>
        <p:nvPicPr>
          <p:cNvPr id="10" name="Image 9">
            <a:extLst>
              <a:ext uri="{FF2B5EF4-FFF2-40B4-BE49-F238E27FC236}">
                <a16:creationId xmlns:a16="http://schemas.microsoft.com/office/drawing/2014/main" xmlns="" id="{5340486D-4408-412A-A193-04C99B400FBD}"/>
              </a:ext>
            </a:extLst>
          </p:cNvPr>
          <p:cNvPicPr>
            <a:picLocks noChangeAspect="1"/>
          </p:cNvPicPr>
          <p:nvPr/>
        </p:nvPicPr>
        <p:blipFill>
          <a:blip r:embed="rId3"/>
          <a:stretch>
            <a:fillRect/>
          </a:stretch>
        </p:blipFill>
        <p:spPr>
          <a:xfrm>
            <a:off x="4243129" y="3774558"/>
            <a:ext cx="3705742" cy="3083442"/>
          </a:xfrm>
          <a:prstGeom prst="rect">
            <a:avLst/>
          </a:prstGeom>
        </p:spPr>
      </p:pic>
    </p:spTree>
    <p:extLst>
      <p:ext uri="{BB962C8B-B14F-4D97-AF65-F5344CB8AC3E}">
        <p14:creationId xmlns:p14="http://schemas.microsoft.com/office/powerpoint/2010/main" val="417794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2619911" y="894045"/>
            <a:ext cx="6200352" cy="611874"/>
          </a:xfrm>
        </p:spPr>
        <p:txBody>
          <a:bodyPr rtlCol="0">
            <a:normAutofit fontScale="90000"/>
          </a:bodyPr>
          <a:lstStyle/>
          <a:p>
            <a:pPr algn="ctr" rtl="0"/>
            <a:r>
              <a:rPr lang="fr-FR" dirty="0"/>
              <a:t>DECOUVERTE ET LANCEMENT DE WORD</a:t>
            </a:r>
          </a:p>
        </p:txBody>
      </p:sp>
      <p:sp>
        <p:nvSpPr>
          <p:cNvPr id="6" name="ZoneTexte 5">
            <a:extLst>
              <a:ext uri="{FF2B5EF4-FFF2-40B4-BE49-F238E27FC236}">
                <a16:creationId xmlns:a16="http://schemas.microsoft.com/office/drawing/2014/main" xmlns="" id="{2E248296-BCD1-4090-85E7-B21643141344}"/>
              </a:ext>
            </a:extLst>
          </p:cNvPr>
          <p:cNvSpPr txBox="1"/>
          <p:nvPr/>
        </p:nvSpPr>
        <p:spPr>
          <a:xfrm>
            <a:off x="687572" y="1942764"/>
            <a:ext cx="11121655" cy="646331"/>
          </a:xfrm>
          <a:prstGeom prst="rect">
            <a:avLst/>
          </a:prstGeom>
          <a:noFill/>
        </p:spPr>
        <p:txBody>
          <a:bodyPr wrap="square">
            <a:spAutoFit/>
          </a:bodyPr>
          <a:lstStyle/>
          <a:p>
            <a:pPr>
              <a:spcAft>
                <a:spcPts val="1125"/>
              </a:spcAft>
            </a:pPr>
            <a:r>
              <a:rPr lang="x-none" altLang="x-none" dirty="0">
                <a:solidFill>
                  <a:srgbClr val="000000"/>
                </a:solidFill>
                <a:latin typeface="Arial" panose="020B0604020202020204" pitchFamily="34" charset="0"/>
                <a:cs typeface="Arial" panose="020B0604020202020204" pitchFamily="34" charset="0"/>
              </a:rPr>
              <a:t>Si vous utilisez Windows 7 ou Vista, vous pouvez également cliquer sur</a:t>
            </a:r>
            <a:r>
              <a:rPr lang="fr-FR" altLang="x-none" dirty="0">
                <a:solidFill>
                  <a:srgbClr val="000000"/>
                </a:solidFill>
                <a:latin typeface="Arial" panose="020B0604020202020204" pitchFamily="34" charset="0"/>
                <a:cs typeface="Arial" panose="020B0604020202020204" pitchFamily="34" charset="0"/>
              </a:rPr>
              <a:t> </a:t>
            </a:r>
            <a:r>
              <a:rPr lang="x-none" altLang="x-none" dirty="0">
                <a:solidFill>
                  <a:srgbClr val="000000"/>
                </a:solidFill>
                <a:latin typeface="Arial" panose="020B0604020202020204" pitchFamily="34" charset="0"/>
                <a:cs typeface="Arial" panose="020B0604020202020204" pitchFamily="34" charset="0"/>
              </a:rPr>
              <a:t>Démarrer, taper</a:t>
            </a:r>
            <a:r>
              <a:rPr lang="fr-FR" altLang="x-none" dirty="0">
                <a:solidFill>
                  <a:srgbClr val="000000"/>
                </a:solidFill>
                <a:latin typeface="Arial" panose="020B0604020202020204" pitchFamily="34" charset="0"/>
                <a:cs typeface="Arial" panose="020B0604020202020204" pitchFamily="34" charset="0"/>
              </a:rPr>
              <a:t> </a:t>
            </a:r>
            <a:r>
              <a:rPr lang="x-none" altLang="x-none" dirty="0">
                <a:solidFill>
                  <a:srgbClr val="000000"/>
                </a:solidFill>
                <a:latin typeface="Arial" panose="020B0604020202020204" pitchFamily="34" charset="0"/>
                <a:cs typeface="Arial" panose="020B0604020202020204" pitchFamily="34" charset="0"/>
              </a:rPr>
              <a:t>Word</a:t>
            </a:r>
            <a:r>
              <a:rPr lang="fr-FR" altLang="x-none" dirty="0">
                <a:solidFill>
                  <a:srgbClr val="000000"/>
                </a:solidFill>
                <a:latin typeface="Arial" panose="020B0604020202020204" pitchFamily="34" charset="0"/>
                <a:cs typeface="Arial" panose="020B0604020202020204" pitchFamily="34" charset="0"/>
              </a:rPr>
              <a:t> </a:t>
            </a:r>
            <a:r>
              <a:rPr lang="x-none" altLang="x-none" dirty="0">
                <a:solidFill>
                  <a:srgbClr val="000000"/>
                </a:solidFill>
                <a:latin typeface="Arial" panose="020B0604020202020204" pitchFamily="34" charset="0"/>
                <a:cs typeface="Arial" panose="020B0604020202020204" pitchFamily="34" charset="0"/>
              </a:rPr>
              <a:t>dans la zone de recherche puis cliquer sur</a:t>
            </a:r>
            <a:r>
              <a:rPr lang="fr-FR" altLang="x-none" dirty="0">
                <a:solidFill>
                  <a:srgbClr val="000000"/>
                </a:solidFill>
                <a:latin typeface="Arial" panose="020B0604020202020204" pitchFamily="34" charset="0"/>
                <a:cs typeface="Arial" panose="020B0604020202020204" pitchFamily="34" charset="0"/>
              </a:rPr>
              <a:t> </a:t>
            </a:r>
            <a:r>
              <a:rPr lang="x-none" altLang="x-none" dirty="0">
                <a:solidFill>
                  <a:srgbClr val="000000"/>
                </a:solidFill>
                <a:latin typeface="Arial" panose="020B0604020202020204" pitchFamily="34" charset="0"/>
                <a:cs typeface="Arial" panose="020B0604020202020204" pitchFamily="34" charset="0"/>
              </a:rPr>
              <a:t>Microsoft Word, dans la partie supérieure du menu</a:t>
            </a:r>
            <a:r>
              <a:rPr lang="fr-FR" altLang="x-none" dirty="0">
                <a:solidFill>
                  <a:srgbClr val="000000"/>
                </a:solidFill>
                <a:latin typeface="Arial" panose="020B0604020202020204" pitchFamily="34" charset="0"/>
                <a:cs typeface="Arial" panose="020B0604020202020204" pitchFamily="34" charset="0"/>
              </a:rPr>
              <a:t> </a:t>
            </a:r>
            <a:r>
              <a:rPr lang="x-none" altLang="x-none" dirty="0">
                <a:solidFill>
                  <a:srgbClr val="000000"/>
                </a:solidFill>
                <a:latin typeface="Arial" panose="020B0604020202020204" pitchFamily="34" charset="0"/>
                <a:cs typeface="Arial" panose="020B0604020202020204" pitchFamily="34" charset="0"/>
              </a:rPr>
              <a:t>Démarrer</a:t>
            </a:r>
          </a:p>
        </p:txBody>
      </p:sp>
      <p:pic>
        <p:nvPicPr>
          <p:cNvPr id="4" name="Image 3">
            <a:extLst>
              <a:ext uri="{FF2B5EF4-FFF2-40B4-BE49-F238E27FC236}">
                <a16:creationId xmlns:a16="http://schemas.microsoft.com/office/drawing/2014/main" xmlns="" id="{1A774162-32D5-430F-8CE7-9284DE576D1C}"/>
              </a:ext>
            </a:extLst>
          </p:cNvPr>
          <p:cNvPicPr>
            <a:picLocks noChangeAspect="1"/>
          </p:cNvPicPr>
          <p:nvPr/>
        </p:nvPicPr>
        <p:blipFill>
          <a:blip r:embed="rId3"/>
          <a:stretch>
            <a:fillRect/>
          </a:stretch>
        </p:blipFill>
        <p:spPr>
          <a:xfrm>
            <a:off x="4243129" y="2589094"/>
            <a:ext cx="3705742" cy="4268905"/>
          </a:xfrm>
          <a:prstGeom prst="rect">
            <a:avLst/>
          </a:prstGeom>
        </p:spPr>
      </p:pic>
    </p:spTree>
    <p:extLst>
      <p:ext uri="{BB962C8B-B14F-4D97-AF65-F5344CB8AC3E}">
        <p14:creationId xmlns:p14="http://schemas.microsoft.com/office/powerpoint/2010/main" val="1577001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2619911" y="894045"/>
            <a:ext cx="6200352" cy="611874"/>
          </a:xfrm>
        </p:spPr>
        <p:txBody>
          <a:bodyPr rtlCol="0">
            <a:normAutofit fontScale="90000"/>
          </a:bodyPr>
          <a:lstStyle/>
          <a:p>
            <a:pPr algn="ctr" rtl="0"/>
            <a:r>
              <a:rPr lang="fr-FR" dirty="0"/>
              <a:t>DECOUVERTE ET LANCEMENT DE WORD</a:t>
            </a:r>
          </a:p>
        </p:txBody>
      </p:sp>
      <p:sp>
        <p:nvSpPr>
          <p:cNvPr id="6" name="ZoneTexte 5">
            <a:extLst>
              <a:ext uri="{FF2B5EF4-FFF2-40B4-BE49-F238E27FC236}">
                <a16:creationId xmlns:a16="http://schemas.microsoft.com/office/drawing/2014/main" xmlns="" id="{2E248296-BCD1-4090-85E7-B21643141344}"/>
              </a:ext>
            </a:extLst>
          </p:cNvPr>
          <p:cNvSpPr txBox="1"/>
          <p:nvPr/>
        </p:nvSpPr>
        <p:spPr>
          <a:xfrm>
            <a:off x="687572" y="1942764"/>
            <a:ext cx="11121655" cy="646331"/>
          </a:xfrm>
          <a:prstGeom prst="rect">
            <a:avLst/>
          </a:prstGeom>
          <a:noFill/>
        </p:spPr>
        <p:txBody>
          <a:bodyPr wrap="square">
            <a:spAutoFit/>
          </a:bodyPr>
          <a:lstStyle/>
          <a:p>
            <a:pPr>
              <a:spcAft>
                <a:spcPts val="1125"/>
              </a:spcAft>
            </a:pPr>
            <a:r>
              <a:rPr lang="x-none" sz="1800" dirty="0">
                <a:solidFill>
                  <a:srgbClr val="000000"/>
                </a:solidFill>
                <a:effectLst/>
                <a:latin typeface="Arial" panose="020B0604020202020204" pitchFamily="34" charset="0"/>
                <a:ea typeface="Times New Roman" panose="02020603050405020304" pitchFamily="18" charset="0"/>
              </a:rPr>
              <a:t>Enfin, si une icône de Word se trouve sur le Bureau de Windows, vous pouvez faire un double-clic dessus pour ouvrir l'application</a:t>
            </a:r>
            <a:endParaRPr lang="x-none" altLang="x-none" dirty="0">
              <a:solidFill>
                <a:srgbClr val="000000"/>
              </a:solidFill>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xmlns="" id="{A58AC582-1475-4FE3-A60C-F1E0879D9980}"/>
              </a:ext>
            </a:extLst>
          </p:cNvPr>
          <p:cNvPicPr>
            <a:picLocks noChangeAspect="1"/>
          </p:cNvPicPr>
          <p:nvPr/>
        </p:nvPicPr>
        <p:blipFill>
          <a:blip r:embed="rId3"/>
          <a:stretch>
            <a:fillRect/>
          </a:stretch>
        </p:blipFill>
        <p:spPr>
          <a:xfrm>
            <a:off x="4784652" y="3025940"/>
            <a:ext cx="2222204" cy="2222204"/>
          </a:xfrm>
          <a:prstGeom prst="rect">
            <a:avLst/>
          </a:prstGeom>
        </p:spPr>
      </p:pic>
    </p:spTree>
    <p:extLst>
      <p:ext uri="{BB962C8B-B14F-4D97-AF65-F5344CB8AC3E}">
        <p14:creationId xmlns:p14="http://schemas.microsoft.com/office/powerpoint/2010/main" val="1249248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10AFD57-EED5-489C-AF94-8B4689E141BB}"/>
              </a:ext>
            </a:extLst>
          </p:cNvPr>
          <p:cNvSpPr>
            <a:spLocks noGrp="1"/>
          </p:cNvSpPr>
          <p:nvPr>
            <p:ph type="title"/>
          </p:nvPr>
        </p:nvSpPr>
        <p:spPr>
          <a:xfrm>
            <a:off x="581192" y="702156"/>
            <a:ext cx="11029616" cy="898044"/>
          </a:xfrm>
        </p:spPr>
        <p:txBody>
          <a:bodyPr>
            <a:normAutofit/>
          </a:bodyPr>
          <a:lstStyle/>
          <a:p>
            <a:pPr algn="ctr"/>
            <a:r>
              <a:rPr lang="fr-FR" sz="4000" b="1" dirty="0"/>
              <a:t>PROGRAMME </a:t>
            </a:r>
            <a:r>
              <a:rPr lang="fr-FR" sz="4000" b="1" dirty="0" smtClean="0"/>
              <a:t>(1/2</a:t>
            </a:r>
            <a:r>
              <a:rPr lang="fr-FR" sz="4000" b="1" dirty="0"/>
              <a:t>)</a:t>
            </a:r>
            <a:endParaRPr lang="x-none" sz="4000" dirty="0"/>
          </a:p>
        </p:txBody>
      </p:sp>
      <p:sp>
        <p:nvSpPr>
          <p:cNvPr id="4" name="Rectangle 3">
            <a:extLst>
              <a:ext uri="{FF2B5EF4-FFF2-40B4-BE49-F238E27FC236}">
                <a16:creationId xmlns:a16="http://schemas.microsoft.com/office/drawing/2014/main" xmlns="" id="{6BB52607-782D-42C5-9888-D5A6E81C782B}"/>
              </a:ext>
            </a:extLst>
          </p:cNvPr>
          <p:cNvSpPr/>
          <p:nvPr/>
        </p:nvSpPr>
        <p:spPr>
          <a:xfrm>
            <a:off x="533401" y="1961734"/>
            <a:ext cx="11077407" cy="4770537"/>
          </a:xfrm>
          <a:prstGeom prst="rect">
            <a:avLst/>
          </a:prstGeom>
        </p:spPr>
        <p:txBody>
          <a:bodyPr wrap="square">
            <a:spAutoFit/>
          </a:bodyPr>
          <a:lstStyle/>
          <a:p>
            <a:r>
              <a:rPr lang="fr-FR" sz="2800" b="1" dirty="0"/>
              <a:t>L’environnement du système d’exploitation Windows</a:t>
            </a:r>
            <a:r>
              <a:rPr lang="fr-FR" sz="2400" dirty="0"/>
              <a:t/>
            </a:r>
            <a:br>
              <a:rPr lang="fr-FR" sz="2400" dirty="0"/>
            </a:br>
            <a:r>
              <a:rPr lang="fr-FR" sz="2400" dirty="0"/>
              <a:t>• Procédure de démarrage et d’arrêt de l'ordinateur sous Windows</a:t>
            </a:r>
            <a:br>
              <a:rPr lang="fr-FR" sz="2400" dirty="0"/>
            </a:br>
            <a:r>
              <a:rPr lang="fr-FR" sz="2400" dirty="0"/>
              <a:t>• Notion de répertoire(dossier)</a:t>
            </a:r>
            <a:br>
              <a:rPr lang="fr-FR" sz="2400" dirty="0"/>
            </a:br>
            <a:r>
              <a:rPr lang="fr-FR" sz="2400" dirty="0"/>
              <a:t>• Démarrer un logiciel sous Windows</a:t>
            </a:r>
            <a:r>
              <a:rPr lang="fr-FR" b="1" dirty="0">
                <a:solidFill>
                  <a:srgbClr val="666666"/>
                </a:solidFill>
                <a:latin typeface="SymbolMT"/>
              </a:rPr>
              <a:t/>
            </a:r>
            <a:br>
              <a:rPr lang="fr-FR" b="1" dirty="0">
                <a:solidFill>
                  <a:srgbClr val="666666"/>
                </a:solidFill>
                <a:latin typeface="SymbolMT"/>
              </a:rPr>
            </a:br>
            <a:r>
              <a:rPr lang="fr-FR" sz="2800" b="1" dirty="0"/>
              <a:t>Les fonctions de base de Word</a:t>
            </a:r>
            <a:r>
              <a:rPr lang="fr-FR" sz="2400" dirty="0"/>
              <a:t/>
            </a:r>
            <a:br>
              <a:rPr lang="fr-FR" sz="2400" dirty="0"/>
            </a:br>
            <a:r>
              <a:rPr lang="fr-FR" sz="2400" dirty="0"/>
              <a:t>• Se repérer dans l´environnement</a:t>
            </a:r>
            <a:br>
              <a:rPr lang="fr-FR" sz="2400" dirty="0"/>
            </a:br>
            <a:r>
              <a:rPr lang="fr-FR" sz="2400" dirty="0"/>
              <a:t>• Gérer les caractères et les paragraphes</a:t>
            </a:r>
            <a:br>
              <a:rPr lang="fr-FR" sz="2400" dirty="0"/>
            </a:br>
            <a:r>
              <a:rPr lang="fr-FR" sz="2400" dirty="0"/>
              <a:t>• Saisir, mettre en forme, sélectionner et corriger des textes</a:t>
            </a:r>
            <a:br>
              <a:rPr lang="fr-FR" sz="2400" dirty="0"/>
            </a:br>
            <a:r>
              <a:rPr lang="fr-FR" sz="2400" dirty="0"/>
              <a:t>• Vérifier l´orthographe</a:t>
            </a:r>
            <a:br>
              <a:rPr lang="fr-FR" sz="2400" dirty="0"/>
            </a:br>
            <a:r>
              <a:rPr lang="fr-FR" sz="2400" dirty="0"/>
              <a:t>• Mettre en page et imprimer</a:t>
            </a:r>
            <a:br>
              <a:rPr lang="fr-FR" sz="2400" dirty="0"/>
            </a:br>
            <a:r>
              <a:rPr lang="fr-FR" sz="2400" dirty="0"/>
              <a:t>• Enregistrer un document</a:t>
            </a:r>
            <a:r>
              <a:rPr lang="fr-FR" dirty="0">
                <a:solidFill>
                  <a:srgbClr val="666666"/>
                </a:solidFill>
                <a:latin typeface="SymbolMT"/>
              </a:rPr>
              <a:t/>
            </a:r>
            <a:br>
              <a:rPr lang="fr-FR" dirty="0">
                <a:solidFill>
                  <a:srgbClr val="666666"/>
                </a:solidFill>
                <a:latin typeface="SymbolMT"/>
              </a:rPr>
            </a:br>
            <a:r>
              <a:rPr lang="fr-FR" sz="1400" dirty="0">
                <a:solidFill>
                  <a:srgbClr val="666666"/>
                </a:solidFill>
                <a:latin typeface="SymbolMT"/>
              </a:rPr>
              <a:t/>
            </a:r>
            <a:br>
              <a:rPr lang="fr-FR" sz="1400" dirty="0">
                <a:solidFill>
                  <a:srgbClr val="666666"/>
                </a:solidFill>
                <a:latin typeface="SymbolMT"/>
              </a:rPr>
            </a:br>
            <a:endParaRPr lang="x-none" dirty="0"/>
          </a:p>
        </p:txBody>
      </p:sp>
    </p:spTree>
    <p:extLst>
      <p:ext uri="{BB962C8B-B14F-4D97-AF65-F5344CB8AC3E}">
        <p14:creationId xmlns:p14="http://schemas.microsoft.com/office/powerpoint/2010/main" val="2429353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BFDA9692-ECDC-4B59-86B2-8C90FDE1A0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4" name="Rectangle 23">
            <a:extLst>
              <a:ext uri="{FF2B5EF4-FFF2-40B4-BE49-F238E27FC236}">
                <a16:creationId xmlns:a16="http://schemas.microsoft.com/office/drawing/2014/main" xmlns="" id="{12C05506-42A1-49C0-9D87-081CCD9023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5B040558-A365-4CCE-92FA-5A48CD98F9C9}"/>
              </a:ext>
            </a:extLst>
          </p:cNvPr>
          <p:cNvSpPr>
            <a:spLocks noGrp="1"/>
          </p:cNvSpPr>
          <p:nvPr>
            <p:ph type="title"/>
          </p:nvPr>
        </p:nvSpPr>
        <p:spPr>
          <a:xfrm>
            <a:off x="622288" y="5334386"/>
            <a:ext cx="5991163" cy="718870"/>
          </a:xfrm>
        </p:spPr>
        <p:txBody>
          <a:bodyPr rtlCol="0">
            <a:normAutofit fontScale="90000"/>
          </a:bodyPr>
          <a:lstStyle/>
          <a:p>
            <a:pPr rtl="0"/>
            <a:r>
              <a:rPr lang="fr-FR" dirty="0">
                <a:solidFill>
                  <a:srgbClr val="FFFEFF"/>
                </a:solidFill>
              </a:rPr>
              <a:t>L’INTERFACE D’accueil DE WORD 2016</a:t>
            </a:r>
          </a:p>
        </p:txBody>
      </p:sp>
      <p:pic>
        <p:nvPicPr>
          <p:cNvPr id="7" name="Image 6">
            <a:extLst>
              <a:ext uri="{FF2B5EF4-FFF2-40B4-BE49-F238E27FC236}">
                <a16:creationId xmlns:a16="http://schemas.microsoft.com/office/drawing/2014/main" xmlns="" id="{CA51E6F5-2A3F-47E0-BBB2-A69BB9FE108C}"/>
              </a:ext>
            </a:extLst>
          </p:cNvPr>
          <p:cNvPicPr>
            <a:picLocks noChangeAspect="1"/>
          </p:cNvPicPr>
          <p:nvPr/>
        </p:nvPicPr>
        <p:blipFill>
          <a:blip r:embed="rId3"/>
          <a:stretch>
            <a:fillRect/>
          </a:stretch>
        </p:blipFill>
        <p:spPr>
          <a:xfrm>
            <a:off x="447816" y="154470"/>
            <a:ext cx="11290860" cy="4797674"/>
          </a:xfrm>
          <a:prstGeom prst="rect">
            <a:avLst/>
          </a:prstGeom>
        </p:spPr>
      </p:pic>
    </p:spTree>
    <p:extLst>
      <p:ext uri="{BB962C8B-B14F-4D97-AF65-F5344CB8AC3E}">
        <p14:creationId xmlns:p14="http://schemas.microsoft.com/office/powerpoint/2010/main" val="1703342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BFDA9692-ECDC-4B59-86B2-8C90FDE1A0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4" name="Rectangle 23">
            <a:extLst>
              <a:ext uri="{FF2B5EF4-FFF2-40B4-BE49-F238E27FC236}">
                <a16:creationId xmlns:a16="http://schemas.microsoft.com/office/drawing/2014/main" xmlns="" id="{12C05506-42A1-49C0-9D87-081CCD9023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5B040558-A365-4CCE-92FA-5A48CD98F9C9}"/>
              </a:ext>
            </a:extLst>
          </p:cNvPr>
          <p:cNvSpPr>
            <a:spLocks noGrp="1"/>
          </p:cNvSpPr>
          <p:nvPr>
            <p:ph type="title"/>
          </p:nvPr>
        </p:nvSpPr>
        <p:spPr>
          <a:xfrm>
            <a:off x="581192" y="5264487"/>
            <a:ext cx="11029616" cy="718870"/>
          </a:xfrm>
        </p:spPr>
        <p:txBody>
          <a:bodyPr rtlCol="0">
            <a:normAutofit/>
          </a:bodyPr>
          <a:lstStyle/>
          <a:p>
            <a:pPr rtl="0"/>
            <a:r>
              <a:rPr lang="fr-FR" dirty="0">
                <a:solidFill>
                  <a:srgbClr val="FFFEFF"/>
                </a:solidFill>
              </a:rPr>
              <a:t>PRESENTATION DES ONGLETS</a:t>
            </a:r>
          </a:p>
        </p:txBody>
      </p:sp>
      <p:pic>
        <p:nvPicPr>
          <p:cNvPr id="9" name="Image 8">
            <a:extLst>
              <a:ext uri="{FF2B5EF4-FFF2-40B4-BE49-F238E27FC236}">
                <a16:creationId xmlns:a16="http://schemas.microsoft.com/office/drawing/2014/main" xmlns="" id="{5A029781-E127-4C7A-8BED-C2A940024C5F}"/>
              </a:ext>
            </a:extLst>
          </p:cNvPr>
          <p:cNvPicPr>
            <a:picLocks noChangeAspect="1"/>
          </p:cNvPicPr>
          <p:nvPr/>
        </p:nvPicPr>
        <p:blipFill>
          <a:blip r:embed="rId3"/>
          <a:stretch>
            <a:fillRect/>
          </a:stretch>
        </p:blipFill>
        <p:spPr>
          <a:xfrm>
            <a:off x="447817" y="2074323"/>
            <a:ext cx="11290860" cy="1242060"/>
          </a:xfrm>
          <a:prstGeom prst="rect">
            <a:avLst/>
          </a:prstGeom>
        </p:spPr>
      </p:pic>
      <p:sp>
        <p:nvSpPr>
          <p:cNvPr id="11" name="Rectangle : coins arrondis 10">
            <a:extLst>
              <a:ext uri="{FF2B5EF4-FFF2-40B4-BE49-F238E27FC236}">
                <a16:creationId xmlns:a16="http://schemas.microsoft.com/office/drawing/2014/main" xmlns="" id="{C6363D6E-229E-4C48-91CC-2C2EC883ABF2}"/>
              </a:ext>
            </a:extLst>
          </p:cNvPr>
          <p:cNvSpPr/>
          <p:nvPr/>
        </p:nvSpPr>
        <p:spPr>
          <a:xfrm>
            <a:off x="861237" y="2328530"/>
            <a:ext cx="4933507" cy="22328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15" name="Connecteur droit avec flèche 14">
            <a:extLst>
              <a:ext uri="{FF2B5EF4-FFF2-40B4-BE49-F238E27FC236}">
                <a16:creationId xmlns:a16="http://schemas.microsoft.com/office/drawing/2014/main" xmlns="" id="{946A32CF-0E9E-4657-9013-8C6CCFCABB48}"/>
              </a:ext>
            </a:extLst>
          </p:cNvPr>
          <p:cNvCxnSpPr/>
          <p:nvPr/>
        </p:nvCxnSpPr>
        <p:spPr>
          <a:xfrm>
            <a:off x="2775098" y="1339702"/>
            <a:ext cx="0" cy="98882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xmlns="" id="{98987957-8DD2-45B2-AC20-054C6BE6F398}"/>
              </a:ext>
            </a:extLst>
          </p:cNvPr>
          <p:cNvSpPr txBox="1"/>
          <p:nvPr/>
        </p:nvSpPr>
        <p:spPr>
          <a:xfrm>
            <a:off x="2275368" y="1002040"/>
            <a:ext cx="2679404" cy="382772"/>
          </a:xfrm>
          <a:prstGeom prst="rect">
            <a:avLst/>
          </a:prstGeom>
          <a:noFill/>
        </p:spPr>
        <p:txBody>
          <a:bodyPr wrap="square" rtlCol="0">
            <a:spAutoFit/>
          </a:bodyPr>
          <a:lstStyle/>
          <a:p>
            <a:r>
              <a:rPr lang="fr-FR" dirty="0"/>
              <a:t>Les onglets</a:t>
            </a:r>
            <a:endParaRPr lang="x-none" dirty="0"/>
          </a:p>
        </p:txBody>
      </p:sp>
      <p:cxnSp>
        <p:nvCxnSpPr>
          <p:cNvPr id="19" name="Connecteur droit avec flèche 18">
            <a:extLst>
              <a:ext uri="{FF2B5EF4-FFF2-40B4-BE49-F238E27FC236}">
                <a16:creationId xmlns:a16="http://schemas.microsoft.com/office/drawing/2014/main" xmlns="" id="{866EACD7-0CC6-4A6F-A2E2-4BB20CBA9A08}"/>
              </a:ext>
            </a:extLst>
          </p:cNvPr>
          <p:cNvCxnSpPr>
            <a:cxnSpLocks/>
          </p:cNvCxnSpPr>
          <p:nvPr/>
        </p:nvCxnSpPr>
        <p:spPr>
          <a:xfrm flipV="1">
            <a:off x="1169582" y="2402958"/>
            <a:ext cx="0" cy="140988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xmlns="" id="{2B015092-F226-49F2-9121-FE48167259A8}"/>
              </a:ext>
            </a:extLst>
          </p:cNvPr>
          <p:cNvSpPr txBox="1"/>
          <p:nvPr/>
        </p:nvSpPr>
        <p:spPr>
          <a:xfrm>
            <a:off x="861237" y="3789561"/>
            <a:ext cx="2679404" cy="382772"/>
          </a:xfrm>
          <a:prstGeom prst="rect">
            <a:avLst/>
          </a:prstGeom>
          <a:noFill/>
        </p:spPr>
        <p:txBody>
          <a:bodyPr wrap="square" rtlCol="0">
            <a:spAutoFit/>
          </a:bodyPr>
          <a:lstStyle/>
          <a:p>
            <a:r>
              <a:rPr lang="fr-FR" dirty="0"/>
              <a:t>L’onglet actif est en blanc</a:t>
            </a:r>
            <a:endParaRPr lang="x-none" dirty="0"/>
          </a:p>
        </p:txBody>
      </p:sp>
      <p:cxnSp>
        <p:nvCxnSpPr>
          <p:cNvPr id="27" name="Connecteur droit avec flèche 26">
            <a:extLst>
              <a:ext uri="{FF2B5EF4-FFF2-40B4-BE49-F238E27FC236}">
                <a16:creationId xmlns:a16="http://schemas.microsoft.com/office/drawing/2014/main" xmlns="" id="{B60D8945-F1FF-40E7-9CF7-43183AEF8092}"/>
              </a:ext>
            </a:extLst>
          </p:cNvPr>
          <p:cNvCxnSpPr>
            <a:cxnSpLocks/>
          </p:cNvCxnSpPr>
          <p:nvPr/>
        </p:nvCxnSpPr>
        <p:spPr>
          <a:xfrm flipH="1" flipV="1">
            <a:off x="1499190" y="3241400"/>
            <a:ext cx="4295554" cy="93093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xmlns="" id="{01E60829-7634-448D-99B7-ADF3D5AFD2C1}"/>
              </a:ext>
            </a:extLst>
          </p:cNvPr>
          <p:cNvCxnSpPr>
            <a:cxnSpLocks/>
          </p:cNvCxnSpPr>
          <p:nvPr/>
        </p:nvCxnSpPr>
        <p:spPr>
          <a:xfrm flipH="1" flipV="1">
            <a:off x="3172046" y="3256858"/>
            <a:ext cx="2622698" cy="91547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xmlns="" id="{A50FED54-2C23-4DAF-B5F0-C34036A7BF63}"/>
              </a:ext>
            </a:extLst>
          </p:cNvPr>
          <p:cNvCxnSpPr>
            <a:cxnSpLocks/>
          </p:cNvCxnSpPr>
          <p:nvPr/>
        </p:nvCxnSpPr>
        <p:spPr>
          <a:xfrm flipH="1" flipV="1">
            <a:off x="4697818" y="3278893"/>
            <a:ext cx="1096926" cy="89344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xmlns="" id="{9C4D4DCD-1C68-46BC-9E7E-7D6BE5C98549}"/>
              </a:ext>
            </a:extLst>
          </p:cNvPr>
          <p:cNvCxnSpPr>
            <a:cxnSpLocks/>
          </p:cNvCxnSpPr>
          <p:nvPr/>
        </p:nvCxnSpPr>
        <p:spPr>
          <a:xfrm flipV="1">
            <a:off x="5794744" y="3260146"/>
            <a:ext cx="2204484" cy="91218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xmlns="" id="{C3F28457-DEF8-41BB-93FC-675ECF80C63B}"/>
              </a:ext>
            </a:extLst>
          </p:cNvPr>
          <p:cNvCxnSpPr>
            <a:cxnSpLocks/>
          </p:cNvCxnSpPr>
          <p:nvPr/>
        </p:nvCxnSpPr>
        <p:spPr>
          <a:xfrm flipV="1">
            <a:off x="5794744" y="3241401"/>
            <a:ext cx="5092997" cy="93093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xmlns="" id="{879E0E45-27A9-45B6-BE0C-282F0D23F25E}"/>
              </a:ext>
            </a:extLst>
          </p:cNvPr>
          <p:cNvSpPr txBox="1"/>
          <p:nvPr/>
        </p:nvSpPr>
        <p:spPr>
          <a:xfrm>
            <a:off x="4788195" y="4112424"/>
            <a:ext cx="2679404" cy="382772"/>
          </a:xfrm>
          <a:prstGeom prst="rect">
            <a:avLst/>
          </a:prstGeom>
          <a:noFill/>
        </p:spPr>
        <p:txBody>
          <a:bodyPr wrap="square" rtlCol="0">
            <a:spAutoFit/>
          </a:bodyPr>
          <a:lstStyle/>
          <a:p>
            <a:r>
              <a:rPr lang="fr-FR" dirty="0"/>
              <a:t>Les </a:t>
            </a:r>
            <a:r>
              <a:rPr lang="fr-FR" dirty="0" err="1"/>
              <a:t>differents</a:t>
            </a:r>
            <a:r>
              <a:rPr lang="fr-FR" dirty="0"/>
              <a:t> groupes</a:t>
            </a:r>
            <a:endParaRPr lang="x-none" dirty="0"/>
          </a:p>
        </p:txBody>
      </p:sp>
    </p:spTree>
    <p:extLst>
      <p:ext uri="{BB962C8B-B14F-4D97-AF65-F5344CB8AC3E}">
        <p14:creationId xmlns:p14="http://schemas.microsoft.com/office/powerpoint/2010/main" val="75834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BFDA9692-ECDC-4B59-86B2-8C90FDE1A0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4" name="Rectangle 23">
            <a:extLst>
              <a:ext uri="{FF2B5EF4-FFF2-40B4-BE49-F238E27FC236}">
                <a16:creationId xmlns:a16="http://schemas.microsoft.com/office/drawing/2014/main" xmlns="" id="{12C05506-42A1-49C0-9D87-081CCD9023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5B040558-A365-4CCE-92FA-5A48CD98F9C9}"/>
              </a:ext>
            </a:extLst>
          </p:cNvPr>
          <p:cNvSpPr>
            <a:spLocks noGrp="1"/>
          </p:cNvSpPr>
          <p:nvPr>
            <p:ph type="title"/>
          </p:nvPr>
        </p:nvSpPr>
        <p:spPr>
          <a:xfrm>
            <a:off x="581192" y="5264487"/>
            <a:ext cx="11029616" cy="718870"/>
          </a:xfrm>
        </p:spPr>
        <p:txBody>
          <a:bodyPr rtlCol="0">
            <a:normAutofit/>
          </a:bodyPr>
          <a:lstStyle/>
          <a:p>
            <a:pPr rtl="0"/>
            <a:r>
              <a:rPr lang="fr-FR" dirty="0">
                <a:solidFill>
                  <a:srgbClr val="FFFEFF"/>
                </a:solidFill>
              </a:rPr>
              <a:t>L’onglet accueil</a:t>
            </a:r>
          </a:p>
        </p:txBody>
      </p:sp>
      <p:pic>
        <p:nvPicPr>
          <p:cNvPr id="9" name="Image 8">
            <a:extLst>
              <a:ext uri="{FF2B5EF4-FFF2-40B4-BE49-F238E27FC236}">
                <a16:creationId xmlns:a16="http://schemas.microsoft.com/office/drawing/2014/main" xmlns="" id="{5A029781-E127-4C7A-8BED-C2A940024C5F}"/>
              </a:ext>
            </a:extLst>
          </p:cNvPr>
          <p:cNvPicPr>
            <a:picLocks noChangeAspect="1"/>
          </p:cNvPicPr>
          <p:nvPr/>
        </p:nvPicPr>
        <p:blipFill>
          <a:blip r:embed="rId3"/>
          <a:stretch>
            <a:fillRect/>
          </a:stretch>
        </p:blipFill>
        <p:spPr>
          <a:xfrm>
            <a:off x="319948" y="2218313"/>
            <a:ext cx="11290860" cy="1242060"/>
          </a:xfrm>
          <a:prstGeom prst="rect">
            <a:avLst/>
          </a:prstGeom>
        </p:spPr>
      </p:pic>
      <p:sp>
        <p:nvSpPr>
          <p:cNvPr id="11" name="Rectangle : coins arrondis 10">
            <a:extLst>
              <a:ext uri="{FF2B5EF4-FFF2-40B4-BE49-F238E27FC236}">
                <a16:creationId xmlns:a16="http://schemas.microsoft.com/office/drawing/2014/main" xmlns="" id="{C6363D6E-229E-4C48-91CC-2C2EC883ABF2}"/>
              </a:ext>
            </a:extLst>
          </p:cNvPr>
          <p:cNvSpPr/>
          <p:nvPr/>
        </p:nvSpPr>
        <p:spPr>
          <a:xfrm>
            <a:off x="1913861" y="2658140"/>
            <a:ext cx="1998920" cy="77086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19" name="Connecteur droit avec flèche 18">
            <a:extLst>
              <a:ext uri="{FF2B5EF4-FFF2-40B4-BE49-F238E27FC236}">
                <a16:creationId xmlns:a16="http://schemas.microsoft.com/office/drawing/2014/main" xmlns="" id="{866EACD7-0CC6-4A6F-A2E2-4BB20CBA9A08}"/>
              </a:ext>
            </a:extLst>
          </p:cNvPr>
          <p:cNvCxnSpPr>
            <a:cxnSpLocks/>
          </p:cNvCxnSpPr>
          <p:nvPr/>
        </p:nvCxnSpPr>
        <p:spPr>
          <a:xfrm flipV="1">
            <a:off x="2888457" y="3383506"/>
            <a:ext cx="0" cy="67813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xmlns="" id="{2B015092-F226-49F2-9121-FE48167259A8}"/>
              </a:ext>
            </a:extLst>
          </p:cNvPr>
          <p:cNvSpPr txBox="1"/>
          <p:nvPr/>
        </p:nvSpPr>
        <p:spPr>
          <a:xfrm>
            <a:off x="956929" y="4111221"/>
            <a:ext cx="7049369" cy="646331"/>
          </a:xfrm>
          <a:prstGeom prst="rect">
            <a:avLst/>
          </a:prstGeom>
          <a:noFill/>
        </p:spPr>
        <p:txBody>
          <a:bodyPr wrap="square" rtlCol="0">
            <a:spAutoFit/>
          </a:bodyPr>
          <a:lstStyle/>
          <a:p>
            <a:r>
              <a:rPr lang="fr-FR" dirty="0"/>
              <a:t>Le groupe police donne </a:t>
            </a:r>
            <a:r>
              <a:rPr lang="fr-FR" dirty="0" err="1"/>
              <a:t>acces</a:t>
            </a:r>
            <a:r>
              <a:rPr lang="fr-FR" dirty="0"/>
              <a:t> a plusieurs fonctions qui permettent de faire la mise en forme au niveau du texte</a:t>
            </a:r>
            <a:endParaRPr lang="x-none" dirty="0"/>
          </a:p>
        </p:txBody>
      </p:sp>
    </p:spTree>
    <p:extLst>
      <p:ext uri="{BB962C8B-B14F-4D97-AF65-F5344CB8AC3E}">
        <p14:creationId xmlns:p14="http://schemas.microsoft.com/office/powerpoint/2010/main" val="1954067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a:t>COMME EXEMPLE: </a:t>
            </a:r>
            <a:r>
              <a:rPr lang="fr-FR" sz="2000" dirty="0"/>
              <a:t>mettre le texte suivant en police </a:t>
            </a:r>
            <a:r>
              <a:rPr lang="fr-FR" sz="2000" dirty="0" err="1"/>
              <a:t>garamond</a:t>
            </a:r>
            <a:r>
              <a:rPr lang="fr-FR" sz="2000" dirty="0"/>
              <a:t>, taille 14, le titre en </a:t>
            </a:r>
            <a:r>
              <a:rPr lang="fr-FR" sz="2000" dirty="0" err="1"/>
              <a:t>gras,italic</a:t>
            </a:r>
            <a:r>
              <a:rPr lang="fr-FR" sz="2000" dirty="0"/>
              <a:t>, souligné de deux traits et de couleur rouge.</a:t>
            </a:r>
          </a:p>
        </p:txBody>
      </p:sp>
      <p:sp>
        <p:nvSpPr>
          <p:cNvPr id="3" name="Espace réservé du contenu 2"/>
          <p:cNvSpPr>
            <a:spLocks noGrp="1"/>
          </p:cNvSpPr>
          <p:nvPr>
            <p:ph idx="1"/>
          </p:nvPr>
        </p:nvSpPr>
        <p:spPr/>
        <p:txBody>
          <a:bodyPr/>
          <a:lstStyle/>
          <a:p>
            <a:pPr marL="0" indent="0">
              <a:buNone/>
            </a:pPr>
            <a:r>
              <a:rPr lang="fr-FR" sz="2400" dirty="0">
                <a:latin typeface="Times New Roman" panose="02020603050405020304" pitchFamily="18" charset="0"/>
                <a:cs typeface="Times New Roman" panose="02020603050405020304" pitchFamily="18" charset="0"/>
              </a:rPr>
              <a:t>Introduction</a:t>
            </a:r>
          </a:p>
          <a:p>
            <a:pPr marL="0" indent="0">
              <a:buNone/>
            </a:pPr>
            <a:r>
              <a:rPr lang="fr-FR" sz="2400" dirty="0">
                <a:latin typeface="Times New Roman" panose="02020603050405020304" pitchFamily="18" charset="0"/>
                <a:cs typeface="Times New Roman" panose="02020603050405020304" pitchFamily="18" charset="0"/>
              </a:rPr>
              <a:t>Localisé au cœur de l’Afrique occidentale, le Burkina Faso est constitué à plus de 80 % de sa superficie par des formations cristallines. Situé à cheval entre les zones arides à subarides et subhumides à humides, le Burkina Faso présente des conditions environnementales où se chevauchent les ressources à travers un gradient climatique soutenu par endroit par la géologie et les sols.</a:t>
            </a:r>
          </a:p>
          <a:p>
            <a:endParaRPr lang="fr-FR" dirty="0"/>
          </a:p>
        </p:txBody>
      </p:sp>
    </p:spTree>
    <p:extLst>
      <p:ext uri="{BB962C8B-B14F-4D97-AF65-F5344CB8AC3E}">
        <p14:creationId xmlns:p14="http://schemas.microsoft.com/office/powerpoint/2010/main" val="4256571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BFDA9692-ECDC-4B59-86B2-8C90FDE1A0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4" name="Rectangle 23">
            <a:extLst>
              <a:ext uri="{FF2B5EF4-FFF2-40B4-BE49-F238E27FC236}">
                <a16:creationId xmlns:a16="http://schemas.microsoft.com/office/drawing/2014/main" xmlns="" id="{12C05506-42A1-49C0-9D87-081CCD9023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5B040558-A365-4CCE-92FA-5A48CD98F9C9}"/>
              </a:ext>
            </a:extLst>
          </p:cNvPr>
          <p:cNvSpPr>
            <a:spLocks noGrp="1"/>
          </p:cNvSpPr>
          <p:nvPr>
            <p:ph type="title"/>
          </p:nvPr>
        </p:nvSpPr>
        <p:spPr>
          <a:xfrm>
            <a:off x="581192" y="5264487"/>
            <a:ext cx="11029616" cy="718870"/>
          </a:xfrm>
        </p:spPr>
        <p:txBody>
          <a:bodyPr rtlCol="0">
            <a:normAutofit/>
          </a:bodyPr>
          <a:lstStyle/>
          <a:p>
            <a:pPr rtl="0"/>
            <a:r>
              <a:rPr lang="fr-FR" dirty="0">
                <a:solidFill>
                  <a:srgbClr val="FFFEFF"/>
                </a:solidFill>
              </a:rPr>
              <a:t>L’onglet accueil</a:t>
            </a:r>
          </a:p>
        </p:txBody>
      </p:sp>
      <p:pic>
        <p:nvPicPr>
          <p:cNvPr id="9" name="Image 8">
            <a:extLst>
              <a:ext uri="{FF2B5EF4-FFF2-40B4-BE49-F238E27FC236}">
                <a16:creationId xmlns:a16="http://schemas.microsoft.com/office/drawing/2014/main" xmlns="" id="{5A029781-E127-4C7A-8BED-C2A940024C5F}"/>
              </a:ext>
            </a:extLst>
          </p:cNvPr>
          <p:cNvPicPr>
            <a:picLocks noChangeAspect="1"/>
          </p:cNvPicPr>
          <p:nvPr/>
        </p:nvPicPr>
        <p:blipFill>
          <a:blip r:embed="rId3"/>
          <a:stretch>
            <a:fillRect/>
          </a:stretch>
        </p:blipFill>
        <p:spPr>
          <a:xfrm>
            <a:off x="319948" y="2218313"/>
            <a:ext cx="11290860" cy="1242060"/>
          </a:xfrm>
          <a:prstGeom prst="rect">
            <a:avLst/>
          </a:prstGeom>
        </p:spPr>
      </p:pic>
      <p:sp>
        <p:nvSpPr>
          <p:cNvPr id="11" name="Rectangle : coins arrondis 10">
            <a:extLst>
              <a:ext uri="{FF2B5EF4-FFF2-40B4-BE49-F238E27FC236}">
                <a16:creationId xmlns:a16="http://schemas.microsoft.com/office/drawing/2014/main" xmlns="" id="{C6363D6E-229E-4C48-91CC-2C2EC883ABF2}"/>
              </a:ext>
            </a:extLst>
          </p:cNvPr>
          <p:cNvSpPr/>
          <p:nvPr/>
        </p:nvSpPr>
        <p:spPr>
          <a:xfrm>
            <a:off x="3848985" y="2658140"/>
            <a:ext cx="1632087" cy="77086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ZoneTexte 20">
            <a:extLst>
              <a:ext uri="{FF2B5EF4-FFF2-40B4-BE49-F238E27FC236}">
                <a16:creationId xmlns:a16="http://schemas.microsoft.com/office/drawing/2014/main" xmlns="" id="{2B015092-F226-49F2-9121-FE48167259A8}"/>
              </a:ext>
            </a:extLst>
          </p:cNvPr>
          <p:cNvSpPr txBox="1"/>
          <p:nvPr/>
        </p:nvSpPr>
        <p:spPr>
          <a:xfrm>
            <a:off x="1288266" y="915848"/>
            <a:ext cx="9631371" cy="92333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dirty="0">
                <a:ln>
                  <a:noFill/>
                </a:ln>
                <a:solidFill>
                  <a:schemeClr val="tx1"/>
                </a:solidFill>
                <a:effectLst/>
                <a:latin typeface="Montserrat"/>
              </a:rPr>
              <a:t>Un paragraphe est un bloc de texte terminé par un saut de ligne volontaire, en d'autres termes, lorsque l'on appuie sur la touche </a:t>
            </a:r>
            <a:r>
              <a:rPr lang="fr-FR" altLang="x-none" dirty="0">
                <a:latin typeface="Montserrat"/>
              </a:rPr>
              <a:t>ENTER du clavier sa mise en forme est faite par le groupe Paragraphe de l’onglet accueil</a:t>
            </a:r>
            <a:endParaRPr lang="x-none" altLang="x-none" dirty="0">
              <a:latin typeface="Montserrat"/>
            </a:endParaRPr>
          </a:p>
        </p:txBody>
      </p:sp>
      <p:cxnSp>
        <p:nvCxnSpPr>
          <p:cNvPr id="8" name="Connecteur droit avec flèche 7">
            <a:extLst>
              <a:ext uri="{FF2B5EF4-FFF2-40B4-BE49-F238E27FC236}">
                <a16:creationId xmlns:a16="http://schemas.microsoft.com/office/drawing/2014/main" xmlns="" id="{866EACD7-0CC6-4A6F-A2E2-4BB20CBA9A08}"/>
              </a:ext>
            </a:extLst>
          </p:cNvPr>
          <p:cNvCxnSpPr>
            <a:cxnSpLocks/>
          </p:cNvCxnSpPr>
          <p:nvPr/>
        </p:nvCxnSpPr>
        <p:spPr>
          <a:xfrm flipV="1">
            <a:off x="4561393" y="3429000"/>
            <a:ext cx="0" cy="67813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xmlns="" id="{2B015092-F226-49F2-9121-FE48167259A8}"/>
              </a:ext>
            </a:extLst>
          </p:cNvPr>
          <p:cNvSpPr txBox="1"/>
          <p:nvPr/>
        </p:nvSpPr>
        <p:spPr>
          <a:xfrm>
            <a:off x="2629865" y="4156715"/>
            <a:ext cx="7049369" cy="646331"/>
          </a:xfrm>
          <a:prstGeom prst="rect">
            <a:avLst/>
          </a:prstGeom>
          <a:noFill/>
        </p:spPr>
        <p:txBody>
          <a:bodyPr wrap="square" rtlCol="0">
            <a:spAutoFit/>
          </a:bodyPr>
          <a:lstStyle/>
          <a:p>
            <a:r>
              <a:rPr lang="fr-FR" dirty="0"/>
              <a:t>Le groupe paragraphe donne </a:t>
            </a:r>
            <a:r>
              <a:rPr lang="fr-FR" dirty="0" err="1"/>
              <a:t>acces</a:t>
            </a:r>
            <a:r>
              <a:rPr lang="fr-FR" dirty="0"/>
              <a:t> a plusieurs fonctions qui permettent de faire la mise en forme au niveau des paragraphes de votre document</a:t>
            </a:r>
            <a:endParaRPr lang="x-none" dirty="0"/>
          </a:p>
        </p:txBody>
      </p:sp>
    </p:spTree>
    <p:extLst>
      <p:ext uri="{BB962C8B-B14F-4D97-AF65-F5344CB8AC3E}">
        <p14:creationId xmlns:p14="http://schemas.microsoft.com/office/powerpoint/2010/main" val="2299503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dirty="0"/>
              <a:t>COMME EXEMPLE: </a:t>
            </a:r>
            <a:r>
              <a:rPr lang="fr-FR" sz="2000" dirty="0"/>
              <a:t>justifier le texte suivant, centrer ensuite le titre, interligne 1,5 , ajouter des puces aux deux dernières ligne.</a:t>
            </a:r>
            <a:endParaRPr lang="fr-FR" sz="1600" dirty="0"/>
          </a:p>
        </p:txBody>
      </p:sp>
      <p:sp>
        <p:nvSpPr>
          <p:cNvPr id="3" name="Espace réservé du contenu 2"/>
          <p:cNvSpPr>
            <a:spLocks noGrp="1"/>
          </p:cNvSpPr>
          <p:nvPr>
            <p:ph idx="1"/>
          </p:nvPr>
        </p:nvSpPr>
        <p:spPr/>
        <p:txBody>
          <a:bodyPr/>
          <a:lstStyle/>
          <a:p>
            <a:pPr marL="0" lvl="0" indent="0">
              <a:buNone/>
            </a:pPr>
            <a:r>
              <a:rPr lang="fr-FR" dirty="0"/>
              <a:t>Les sédiments gréseux, grès arkosiques à ciment calcaire </a:t>
            </a:r>
          </a:p>
          <a:p>
            <a:pPr marL="0" indent="0">
              <a:buNone/>
            </a:pPr>
            <a:r>
              <a:rPr lang="fr-FR" dirty="0"/>
              <a:t>Au Sud Est du Burkina entre </a:t>
            </a:r>
            <a:r>
              <a:rPr lang="fr-FR" dirty="0" err="1"/>
              <a:t>Pama</a:t>
            </a:r>
            <a:r>
              <a:rPr lang="fr-FR" dirty="0"/>
              <a:t> et Diapaga, le long de la frontière du BENIN se dresse une grande falaise (falaise du </a:t>
            </a:r>
            <a:r>
              <a:rPr lang="fr-FR" dirty="0" err="1"/>
              <a:t>Gobinangou</a:t>
            </a:r>
            <a:r>
              <a:rPr lang="fr-FR" dirty="0"/>
              <a:t>). Elle est composée de sédiments gréseux, grès arkosiques à ciment calcaire. </a:t>
            </a:r>
          </a:p>
          <a:p>
            <a:pPr marL="0" indent="0">
              <a:buNone/>
            </a:pPr>
            <a:r>
              <a:rPr lang="fr-FR" dirty="0"/>
              <a:t>Parallèlement, au Sud Est de cette falaise du </a:t>
            </a:r>
            <a:r>
              <a:rPr lang="fr-FR" dirty="0" err="1"/>
              <a:t>Gobinangou</a:t>
            </a:r>
            <a:r>
              <a:rPr lang="fr-FR" dirty="0"/>
              <a:t> viennent en juxtaposition deux autres types de formations rocheuses (le </a:t>
            </a:r>
            <a:r>
              <a:rPr lang="fr-FR" dirty="0" err="1"/>
              <a:t>Buem</a:t>
            </a:r>
            <a:r>
              <a:rPr lang="fr-FR" dirty="0"/>
              <a:t> et l'</a:t>
            </a:r>
            <a:r>
              <a:rPr lang="fr-FR" dirty="0" err="1"/>
              <a:t>Atacorien</a:t>
            </a:r>
            <a:r>
              <a:rPr lang="fr-FR" dirty="0"/>
              <a:t>) : </a:t>
            </a:r>
          </a:p>
          <a:p>
            <a:pPr marL="0" lvl="0" indent="0">
              <a:buNone/>
            </a:pPr>
            <a:r>
              <a:rPr lang="fr-FR" dirty="0"/>
              <a:t>le </a:t>
            </a:r>
            <a:r>
              <a:rPr lang="fr-FR" dirty="0" err="1"/>
              <a:t>Buem</a:t>
            </a:r>
            <a:r>
              <a:rPr lang="fr-FR" dirty="0"/>
              <a:t> : ce sont des sédiments détritiques grossier aux faciès plissés</a:t>
            </a:r>
          </a:p>
          <a:p>
            <a:pPr marL="0" lvl="0" indent="0">
              <a:buNone/>
            </a:pPr>
            <a:r>
              <a:rPr lang="fr-FR" dirty="0"/>
              <a:t>l'</a:t>
            </a:r>
            <a:r>
              <a:rPr lang="fr-FR" dirty="0" err="1"/>
              <a:t>Atacorien</a:t>
            </a:r>
            <a:r>
              <a:rPr lang="fr-FR" dirty="0"/>
              <a:t> :ce système est constitué de schistes et de </a:t>
            </a:r>
            <a:r>
              <a:rPr lang="fr-FR" dirty="0" err="1"/>
              <a:t>quarzites</a:t>
            </a:r>
            <a:r>
              <a:rPr lang="fr-FR" dirty="0"/>
              <a:t> métamorphisés à faciès plissé.</a:t>
            </a:r>
          </a:p>
          <a:p>
            <a:pPr marL="0" indent="0">
              <a:buNone/>
            </a:pPr>
            <a:endParaRPr lang="fr-FR" dirty="0"/>
          </a:p>
        </p:txBody>
      </p:sp>
    </p:spTree>
    <p:extLst>
      <p:ext uri="{BB962C8B-B14F-4D97-AF65-F5344CB8AC3E}">
        <p14:creationId xmlns:p14="http://schemas.microsoft.com/office/powerpoint/2010/main" val="83779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BFDA9692-ECDC-4B59-86B2-8C90FDE1A0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4" name="Rectangle 23">
            <a:extLst>
              <a:ext uri="{FF2B5EF4-FFF2-40B4-BE49-F238E27FC236}">
                <a16:creationId xmlns:a16="http://schemas.microsoft.com/office/drawing/2014/main" xmlns="" id="{12C05506-42A1-49C0-9D87-081CCD9023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5B040558-A365-4CCE-92FA-5A48CD98F9C9}"/>
              </a:ext>
            </a:extLst>
          </p:cNvPr>
          <p:cNvSpPr>
            <a:spLocks noGrp="1"/>
          </p:cNvSpPr>
          <p:nvPr>
            <p:ph type="title"/>
          </p:nvPr>
        </p:nvSpPr>
        <p:spPr>
          <a:xfrm>
            <a:off x="581192" y="5264487"/>
            <a:ext cx="11029616" cy="718870"/>
          </a:xfrm>
        </p:spPr>
        <p:txBody>
          <a:bodyPr rtlCol="0">
            <a:normAutofit/>
          </a:bodyPr>
          <a:lstStyle/>
          <a:p>
            <a:pPr rtl="0"/>
            <a:r>
              <a:rPr lang="fr-FR" dirty="0">
                <a:solidFill>
                  <a:srgbClr val="FFFEFF"/>
                </a:solidFill>
              </a:rPr>
              <a:t>L’onglet accueil</a:t>
            </a:r>
          </a:p>
        </p:txBody>
      </p:sp>
      <p:pic>
        <p:nvPicPr>
          <p:cNvPr id="9" name="Image 8">
            <a:extLst>
              <a:ext uri="{FF2B5EF4-FFF2-40B4-BE49-F238E27FC236}">
                <a16:creationId xmlns:a16="http://schemas.microsoft.com/office/drawing/2014/main" xmlns="" id="{5A029781-E127-4C7A-8BED-C2A940024C5F}"/>
              </a:ext>
            </a:extLst>
          </p:cNvPr>
          <p:cNvPicPr>
            <a:picLocks noChangeAspect="1"/>
          </p:cNvPicPr>
          <p:nvPr/>
        </p:nvPicPr>
        <p:blipFill>
          <a:blip r:embed="rId3"/>
          <a:stretch>
            <a:fillRect/>
          </a:stretch>
        </p:blipFill>
        <p:spPr>
          <a:xfrm>
            <a:off x="319948" y="761429"/>
            <a:ext cx="11290860" cy="1242060"/>
          </a:xfrm>
          <a:prstGeom prst="rect">
            <a:avLst/>
          </a:prstGeom>
        </p:spPr>
      </p:pic>
      <p:sp>
        <p:nvSpPr>
          <p:cNvPr id="11" name="Rectangle : coins arrondis 10">
            <a:extLst>
              <a:ext uri="{FF2B5EF4-FFF2-40B4-BE49-F238E27FC236}">
                <a16:creationId xmlns:a16="http://schemas.microsoft.com/office/drawing/2014/main" xmlns="" id="{C6363D6E-229E-4C48-91CC-2C2EC883ABF2}"/>
              </a:ext>
            </a:extLst>
          </p:cNvPr>
          <p:cNvSpPr/>
          <p:nvPr/>
        </p:nvSpPr>
        <p:spPr>
          <a:xfrm>
            <a:off x="5521922" y="1232629"/>
            <a:ext cx="4785860" cy="77086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8" name="Connecteur droit avec flèche 7">
            <a:extLst>
              <a:ext uri="{FF2B5EF4-FFF2-40B4-BE49-F238E27FC236}">
                <a16:creationId xmlns:a16="http://schemas.microsoft.com/office/drawing/2014/main" xmlns="" id="{866EACD7-0CC6-4A6F-A2E2-4BB20CBA9A08}"/>
              </a:ext>
            </a:extLst>
          </p:cNvPr>
          <p:cNvCxnSpPr>
            <a:cxnSpLocks/>
          </p:cNvCxnSpPr>
          <p:nvPr/>
        </p:nvCxnSpPr>
        <p:spPr>
          <a:xfrm flipV="1">
            <a:off x="7824139" y="2003489"/>
            <a:ext cx="0" cy="67813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xmlns="" id="{2B015092-F226-49F2-9121-FE48167259A8}"/>
              </a:ext>
            </a:extLst>
          </p:cNvPr>
          <p:cNvSpPr txBox="1"/>
          <p:nvPr/>
        </p:nvSpPr>
        <p:spPr>
          <a:xfrm>
            <a:off x="2972765" y="2681620"/>
            <a:ext cx="7049369" cy="923330"/>
          </a:xfrm>
          <a:prstGeom prst="rect">
            <a:avLst/>
          </a:prstGeom>
          <a:noFill/>
        </p:spPr>
        <p:txBody>
          <a:bodyPr wrap="square" rtlCol="0">
            <a:spAutoFit/>
          </a:bodyPr>
          <a:lstStyle/>
          <a:p>
            <a:r>
              <a:rPr lang="fr-FR" dirty="0"/>
              <a:t>Le groupe styles donne </a:t>
            </a:r>
            <a:r>
              <a:rPr lang="fr-FR" dirty="0" err="1"/>
              <a:t>acces</a:t>
            </a:r>
            <a:r>
              <a:rPr lang="fr-FR" dirty="0"/>
              <a:t> a plusieurs style d’</a:t>
            </a:r>
            <a:r>
              <a:rPr lang="fr-FR" dirty="0" err="1"/>
              <a:t>ecriture</a:t>
            </a:r>
            <a:r>
              <a:rPr lang="fr-FR" dirty="0"/>
              <a:t> qui sont déjà </a:t>
            </a:r>
            <a:r>
              <a:rPr lang="fr-FR" dirty="0" err="1"/>
              <a:t>predefinis</a:t>
            </a:r>
            <a:r>
              <a:rPr lang="fr-FR" dirty="0"/>
              <a:t>. Ces styles sont modifiables, ces avec eux que nous </a:t>
            </a:r>
            <a:r>
              <a:rPr lang="fr-FR" dirty="0" err="1"/>
              <a:t>definissons</a:t>
            </a:r>
            <a:r>
              <a:rPr lang="fr-FR" dirty="0"/>
              <a:t> les styles des grand titres et sous titres.</a:t>
            </a:r>
            <a:endParaRPr lang="x-none" dirty="0"/>
          </a:p>
        </p:txBody>
      </p:sp>
    </p:spTree>
    <p:extLst>
      <p:ext uri="{BB962C8B-B14F-4D97-AF65-F5344CB8AC3E}">
        <p14:creationId xmlns:p14="http://schemas.microsoft.com/office/powerpoint/2010/main" val="454485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BFDA9692-ECDC-4B59-86B2-8C90FDE1A0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17" y="796400"/>
            <a:ext cx="11370165" cy="1215976"/>
          </a:xfrm>
          <a:prstGeom prst="rect">
            <a:avLst/>
          </a:prstGeom>
        </p:spPr>
      </p:pic>
      <p:sp>
        <p:nvSpPr>
          <p:cNvPr id="24" name="Rectangle 23">
            <a:extLst>
              <a:ext uri="{FF2B5EF4-FFF2-40B4-BE49-F238E27FC236}">
                <a16:creationId xmlns:a16="http://schemas.microsoft.com/office/drawing/2014/main" xmlns="" id="{12C05506-42A1-49C0-9D87-081CCD9023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5B040558-A365-4CCE-92FA-5A48CD98F9C9}"/>
              </a:ext>
            </a:extLst>
          </p:cNvPr>
          <p:cNvSpPr>
            <a:spLocks noGrp="1"/>
          </p:cNvSpPr>
          <p:nvPr>
            <p:ph type="title"/>
          </p:nvPr>
        </p:nvSpPr>
        <p:spPr>
          <a:xfrm>
            <a:off x="581192" y="5264487"/>
            <a:ext cx="11029616" cy="718870"/>
          </a:xfrm>
        </p:spPr>
        <p:txBody>
          <a:bodyPr rtlCol="0">
            <a:normAutofit/>
          </a:bodyPr>
          <a:lstStyle/>
          <a:p>
            <a:pPr rtl="0"/>
            <a:r>
              <a:rPr lang="fr-FR" dirty="0">
                <a:solidFill>
                  <a:srgbClr val="FFFEFF"/>
                </a:solidFill>
              </a:rPr>
              <a:t>L’onglet insertion</a:t>
            </a:r>
          </a:p>
        </p:txBody>
      </p:sp>
      <p:sp>
        <p:nvSpPr>
          <p:cNvPr id="11" name="Rectangle : coins arrondis 10">
            <a:extLst>
              <a:ext uri="{FF2B5EF4-FFF2-40B4-BE49-F238E27FC236}">
                <a16:creationId xmlns:a16="http://schemas.microsoft.com/office/drawing/2014/main" xmlns="" id="{C6363D6E-229E-4C48-91CC-2C2EC883ABF2}"/>
              </a:ext>
            </a:extLst>
          </p:cNvPr>
          <p:cNvSpPr/>
          <p:nvPr/>
        </p:nvSpPr>
        <p:spPr>
          <a:xfrm>
            <a:off x="447817" y="1248018"/>
            <a:ext cx="986128" cy="77086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8" name="Connecteur droit avec flèche 7">
            <a:extLst>
              <a:ext uri="{FF2B5EF4-FFF2-40B4-BE49-F238E27FC236}">
                <a16:creationId xmlns:a16="http://schemas.microsoft.com/office/drawing/2014/main" xmlns="" id="{866EACD7-0CC6-4A6F-A2E2-4BB20CBA9A08}"/>
              </a:ext>
            </a:extLst>
          </p:cNvPr>
          <p:cNvCxnSpPr>
            <a:cxnSpLocks/>
          </p:cNvCxnSpPr>
          <p:nvPr/>
        </p:nvCxnSpPr>
        <p:spPr>
          <a:xfrm flipV="1">
            <a:off x="1049266" y="2018878"/>
            <a:ext cx="0" cy="67813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xmlns="" id="{2B015092-F226-49F2-9121-FE48167259A8}"/>
              </a:ext>
            </a:extLst>
          </p:cNvPr>
          <p:cNvSpPr txBox="1"/>
          <p:nvPr/>
        </p:nvSpPr>
        <p:spPr>
          <a:xfrm>
            <a:off x="581192" y="2650594"/>
            <a:ext cx="7049369" cy="646331"/>
          </a:xfrm>
          <a:prstGeom prst="rect">
            <a:avLst/>
          </a:prstGeom>
          <a:noFill/>
        </p:spPr>
        <p:txBody>
          <a:bodyPr wrap="square" rtlCol="0">
            <a:spAutoFit/>
          </a:bodyPr>
          <a:lstStyle/>
          <a:p>
            <a:r>
              <a:rPr lang="fr-FR" dirty="0"/>
              <a:t>Le groupe pages donne </a:t>
            </a:r>
            <a:r>
              <a:rPr lang="fr-FR" dirty="0" err="1"/>
              <a:t>acces</a:t>
            </a:r>
            <a:r>
              <a:rPr lang="fr-FR" dirty="0"/>
              <a:t> a trois menu qui vont nous permettre d’</a:t>
            </a:r>
            <a:r>
              <a:rPr lang="fr-FR" dirty="0" err="1"/>
              <a:t>inserer</a:t>
            </a:r>
            <a:r>
              <a:rPr lang="fr-FR" dirty="0"/>
              <a:t> une page de garde, une page vierge ou de faire des saut de page</a:t>
            </a:r>
            <a:endParaRPr lang="x-none" dirty="0"/>
          </a:p>
        </p:txBody>
      </p:sp>
    </p:spTree>
    <p:extLst>
      <p:ext uri="{BB962C8B-B14F-4D97-AF65-F5344CB8AC3E}">
        <p14:creationId xmlns:p14="http://schemas.microsoft.com/office/powerpoint/2010/main" val="3256557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BFDA9692-ECDC-4B59-86B2-8C90FDE1A0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80" y="741646"/>
            <a:ext cx="11370165" cy="1215976"/>
          </a:xfrm>
          <a:prstGeom prst="rect">
            <a:avLst/>
          </a:prstGeom>
        </p:spPr>
      </p:pic>
      <p:sp>
        <p:nvSpPr>
          <p:cNvPr id="24" name="Rectangle 23">
            <a:extLst>
              <a:ext uri="{FF2B5EF4-FFF2-40B4-BE49-F238E27FC236}">
                <a16:creationId xmlns:a16="http://schemas.microsoft.com/office/drawing/2014/main" xmlns="" id="{12C05506-42A1-49C0-9D87-081CCD9023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5B040558-A365-4CCE-92FA-5A48CD98F9C9}"/>
              </a:ext>
            </a:extLst>
          </p:cNvPr>
          <p:cNvSpPr>
            <a:spLocks noGrp="1"/>
          </p:cNvSpPr>
          <p:nvPr>
            <p:ph type="title"/>
          </p:nvPr>
        </p:nvSpPr>
        <p:spPr>
          <a:xfrm>
            <a:off x="581192" y="5264487"/>
            <a:ext cx="11029616" cy="718870"/>
          </a:xfrm>
        </p:spPr>
        <p:txBody>
          <a:bodyPr rtlCol="0">
            <a:normAutofit/>
          </a:bodyPr>
          <a:lstStyle/>
          <a:p>
            <a:pPr rtl="0"/>
            <a:r>
              <a:rPr lang="fr-FR" dirty="0">
                <a:solidFill>
                  <a:srgbClr val="FFFEFF"/>
                </a:solidFill>
              </a:rPr>
              <a:t>L’onglet insertion</a:t>
            </a:r>
          </a:p>
        </p:txBody>
      </p:sp>
      <p:sp>
        <p:nvSpPr>
          <p:cNvPr id="11" name="Rectangle : coins arrondis 10">
            <a:extLst>
              <a:ext uri="{FF2B5EF4-FFF2-40B4-BE49-F238E27FC236}">
                <a16:creationId xmlns:a16="http://schemas.microsoft.com/office/drawing/2014/main" xmlns="" id="{C6363D6E-229E-4C48-91CC-2C2EC883ABF2}"/>
              </a:ext>
            </a:extLst>
          </p:cNvPr>
          <p:cNvSpPr/>
          <p:nvPr/>
        </p:nvSpPr>
        <p:spPr>
          <a:xfrm>
            <a:off x="1423555" y="1176250"/>
            <a:ext cx="477982" cy="77086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8" name="Connecteur droit avec flèche 7">
            <a:extLst>
              <a:ext uri="{FF2B5EF4-FFF2-40B4-BE49-F238E27FC236}">
                <a16:creationId xmlns:a16="http://schemas.microsoft.com/office/drawing/2014/main" xmlns="" id="{866EACD7-0CC6-4A6F-A2E2-4BB20CBA9A08}"/>
              </a:ext>
            </a:extLst>
          </p:cNvPr>
          <p:cNvCxnSpPr>
            <a:cxnSpLocks/>
          </p:cNvCxnSpPr>
          <p:nvPr/>
        </p:nvCxnSpPr>
        <p:spPr>
          <a:xfrm flipV="1">
            <a:off x="1589593" y="1972463"/>
            <a:ext cx="0" cy="67813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xmlns="" id="{2B015092-F226-49F2-9121-FE48167259A8}"/>
              </a:ext>
            </a:extLst>
          </p:cNvPr>
          <p:cNvSpPr txBox="1"/>
          <p:nvPr/>
        </p:nvSpPr>
        <p:spPr>
          <a:xfrm>
            <a:off x="581193" y="2650594"/>
            <a:ext cx="5175372" cy="369332"/>
          </a:xfrm>
          <a:prstGeom prst="rect">
            <a:avLst/>
          </a:prstGeom>
          <a:noFill/>
        </p:spPr>
        <p:txBody>
          <a:bodyPr wrap="square" rtlCol="0">
            <a:spAutoFit/>
          </a:bodyPr>
          <a:lstStyle/>
          <a:p>
            <a:r>
              <a:rPr lang="fr-FR" dirty="0"/>
              <a:t>Le groupe tableaux vous permet d’</a:t>
            </a:r>
            <a:r>
              <a:rPr lang="fr-FR" dirty="0" err="1"/>
              <a:t>inserer</a:t>
            </a:r>
            <a:r>
              <a:rPr lang="fr-FR" dirty="0"/>
              <a:t> un tableau</a:t>
            </a:r>
            <a:endParaRPr lang="x-none" dirty="0"/>
          </a:p>
        </p:txBody>
      </p:sp>
    </p:spTree>
    <p:extLst>
      <p:ext uri="{BB962C8B-B14F-4D97-AF65-F5344CB8AC3E}">
        <p14:creationId xmlns:p14="http://schemas.microsoft.com/office/powerpoint/2010/main" val="1143436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BFDA9692-ECDC-4B59-86B2-8C90FDE1A0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80" y="741646"/>
            <a:ext cx="11370165" cy="1215976"/>
          </a:xfrm>
          <a:prstGeom prst="rect">
            <a:avLst/>
          </a:prstGeom>
        </p:spPr>
      </p:pic>
      <p:sp>
        <p:nvSpPr>
          <p:cNvPr id="24" name="Rectangle 23">
            <a:extLst>
              <a:ext uri="{FF2B5EF4-FFF2-40B4-BE49-F238E27FC236}">
                <a16:creationId xmlns:a16="http://schemas.microsoft.com/office/drawing/2014/main" xmlns="" id="{12C05506-42A1-49C0-9D87-081CCD9023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5B040558-A365-4CCE-92FA-5A48CD98F9C9}"/>
              </a:ext>
            </a:extLst>
          </p:cNvPr>
          <p:cNvSpPr>
            <a:spLocks noGrp="1"/>
          </p:cNvSpPr>
          <p:nvPr>
            <p:ph type="title"/>
          </p:nvPr>
        </p:nvSpPr>
        <p:spPr>
          <a:xfrm>
            <a:off x="581192" y="5264487"/>
            <a:ext cx="11029616" cy="718870"/>
          </a:xfrm>
        </p:spPr>
        <p:txBody>
          <a:bodyPr rtlCol="0">
            <a:normAutofit/>
          </a:bodyPr>
          <a:lstStyle/>
          <a:p>
            <a:pPr rtl="0"/>
            <a:r>
              <a:rPr lang="fr-FR" dirty="0">
                <a:solidFill>
                  <a:srgbClr val="FFFEFF"/>
                </a:solidFill>
              </a:rPr>
              <a:t>L’onglet insertion</a:t>
            </a:r>
          </a:p>
        </p:txBody>
      </p:sp>
      <p:sp>
        <p:nvSpPr>
          <p:cNvPr id="11" name="Rectangle : coins arrondis 10">
            <a:extLst>
              <a:ext uri="{FF2B5EF4-FFF2-40B4-BE49-F238E27FC236}">
                <a16:creationId xmlns:a16="http://schemas.microsoft.com/office/drawing/2014/main" xmlns="" id="{C6363D6E-229E-4C48-91CC-2C2EC883ABF2}"/>
              </a:ext>
            </a:extLst>
          </p:cNvPr>
          <p:cNvSpPr/>
          <p:nvPr/>
        </p:nvSpPr>
        <p:spPr>
          <a:xfrm>
            <a:off x="1901535" y="1176250"/>
            <a:ext cx="1787237" cy="77086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8" name="Connecteur droit avec flèche 7">
            <a:extLst>
              <a:ext uri="{FF2B5EF4-FFF2-40B4-BE49-F238E27FC236}">
                <a16:creationId xmlns:a16="http://schemas.microsoft.com/office/drawing/2014/main" xmlns="" id="{866EACD7-0CC6-4A6F-A2E2-4BB20CBA9A08}"/>
              </a:ext>
            </a:extLst>
          </p:cNvPr>
          <p:cNvCxnSpPr>
            <a:cxnSpLocks/>
          </p:cNvCxnSpPr>
          <p:nvPr/>
        </p:nvCxnSpPr>
        <p:spPr>
          <a:xfrm flipV="1">
            <a:off x="2794938" y="1947110"/>
            <a:ext cx="0" cy="67813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xmlns="" id="{2B015092-F226-49F2-9121-FE48167259A8}"/>
              </a:ext>
            </a:extLst>
          </p:cNvPr>
          <p:cNvSpPr txBox="1"/>
          <p:nvPr/>
        </p:nvSpPr>
        <p:spPr>
          <a:xfrm>
            <a:off x="581193" y="2650594"/>
            <a:ext cx="5175372" cy="646331"/>
          </a:xfrm>
          <a:prstGeom prst="rect">
            <a:avLst/>
          </a:prstGeom>
          <a:noFill/>
        </p:spPr>
        <p:txBody>
          <a:bodyPr wrap="square" rtlCol="0">
            <a:spAutoFit/>
          </a:bodyPr>
          <a:lstStyle/>
          <a:p>
            <a:r>
              <a:rPr lang="fr-FR" dirty="0"/>
              <a:t>Le groupe illustrations vous permet d’</a:t>
            </a:r>
            <a:r>
              <a:rPr lang="fr-FR" dirty="0" err="1"/>
              <a:t>inserer</a:t>
            </a:r>
            <a:r>
              <a:rPr lang="fr-FR" dirty="0"/>
              <a:t> des images, des formes ou des graphiques</a:t>
            </a:r>
            <a:endParaRPr lang="x-none" dirty="0"/>
          </a:p>
        </p:txBody>
      </p:sp>
    </p:spTree>
    <p:extLst>
      <p:ext uri="{BB962C8B-B14F-4D97-AF65-F5344CB8AC3E}">
        <p14:creationId xmlns:p14="http://schemas.microsoft.com/office/powerpoint/2010/main" val="3593739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10AFD57-EED5-489C-AF94-8B4689E141BB}"/>
              </a:ext>
            </a:extLst>
          </p:cNvPr>
          <p:cNvSpPr>
            <a:spLocks noGrp="1"/>
          </p:cNvSpPr>
          <p:nvPr>
            <p:ph type="title"/>
          </p:nvPr>
        </p:nvSpPr>
        <p:spPr>
          <a:xfrm>
            <a:off x="581192" y="702156"/>
            <a:ext cx="11029616" cy="898044"/>
          </a:xfrm>
        </p:spPr>
        <p:txBody>
          <a:bodyPr>
            <a:normAutofit/>
          </a:bodyPr>
          <a:lstStyle/>
          <a:p>
            <a:pPr algn="ctr"/>
            <a:r>
              <a:rPr lang="fr-FR" sz="4000" b="1" dirty="0"/>
              <a:t>PROGRAMME </a:t>
            </a:r>
            <a:r>
              <a:rPr lang="fr-FR" sz="4000" b="1" dirty="0" smtClean="0"/>
              <a:t>(</a:t>
            </a:r>
            <a:r>
              <a:rPr lang="fr-FR" sz="4000" b="1" dirty="0"/>
              <a:t>2/2)</a:t>
            </a:r>
            <a:endParaRPr lang="x-none" sz="4000" dirty="0"/>
          </a:p>
        </p:txBody>
      </p:sp>
      <p:sp>
        <p:nvSpPr>
          <p:cNvPr id="4" name="Rectangle 3">
            <a:extLst>
              <a:ext uri="{FF2B5EF4-FFF2-40B4-BE49-F238E27FC236}">
                <a16:creationId xmlns:a16="http://schemas.microsoft.com/office/drawing/2014/main" xmlns="" id="{6BB52607-782D-42C5-9888-D5A6E81C782B}"/>
              </a:ext>
            </a:extLst>
          </p:cNvPr>
          <p:cNvSpPr/>
          <p:nvPr/>
        </p:nvSpPr>
        <p:spPr>
          <a:xfrm>
            <a:off x="533401" y="1961734"/>
            <a:ext cx="11077407" cy="5047536"/>
          </a:xfrm>
          <a:prstGeom prst="rect">
            <a:avLst/>
          </a:prstGeom>
        </p:spPr>
        <p:txBody>
          <a:bodyPr wrap="square">
            <a:spAutoFit/>
          </a:bodyPr>
          <a:lstStyle/>
          <a:p>
            <a:r>
              <a:rPr lang="fr-FR" sz="2800" b="1" dirty="0"/>
              <a:t>Les fonctions de base d´Excel</a:t>
            </a:r>
            <a:r>
              <a:rPr lang="fr-FR" dirty="0"/>
              <a:t/>
            </a:r>
            <a:br>
              <a:rPr lang="fr-FR" dirty="0"/>
            </a:br>
            <a:r>
              <a:rPr lang="fr-FR" sz="2400" dirty="0"/>
              <a:t>• Saisir, mettre en forme un tableau, un imprimé, un planning</a:t>
            </a:r>
            <a:br>
              <a:rPr lang="fr-FR" sz="2400" dirty="0"/>
            </a:br>
            <a:r>
              <a:rPr lang="fr-FR" sz="2400" dirty="0"/>
              <a:t>• Écrire des formules de calcul Recopier des cellules, des formules</a:t>
            </a:r>
            <a:br>
              <a:rPr lang="fr-FR" sz="2400" dirty="0"/>
            </a:br>
            <a:r>
              <a:rPr lang="fr-FR" sz="2400" dirty="0"/>
              <a:t>• Créer un graphique, l´habiller</a:t>
            </a:r>
            <a:br>
              <a:rPr lang="fr-FR" sz="2400" dirty="0"/>
            </a:br>
            <a:r>
              <a:rPr lang="fr-FR" sz="2400" dirty="0"/>
              <a:t>• Mettre en page et imprimer</a:t>
            </a:r>
            <a:r>
              <a:rPr lang="fr-FR" dirty="0"/>
              <a:t/>
            </a:r>
            <a:br>
              <a:rPr lang="fr-FR" dirty="0"/>
            </a:br>
            <a:r>
              <a:rPr lang="fr-FR" sz="2800" b="1" dirty="0"/>
              <a:t>Les fonctions de base de PowerPoint</a:t>
            </a:r>
            <a:r>
              <a:rPr lang="fr-FR" dirty="0"/>
              <a:t/>
            </a:r>
            <a:br>
              <a:rPr lang="fr-FR" dirty="0"/>
            </a:br>
            <a:r>
              <a:rPr lang="fr-FR" sz="2400" dirty="0"/>
              <a:t>•</a:t>
            </a:r>
            <a:r>
              <a:rPr lang="fr-FR" dirty="0"/>
              <a:t> </a:t>
            </a:r>
            <a:r>
              <a:rPr lang="fr-FR" sz="2400" dirty="0"/>
              <a:t>Se familiariser à l'environnement PowerPoint et gérer ses documents</a:t>
            </a:r>
            <a:br>
              <a:rPr lang="fr-FR" sz="2400" dirty="0"/>
            </a:br>
            <a:r>
              <a:rPr lang="fr-FR" sz="2400" dirty="0"/>
              <a:t>• Concevoir des diapositives</a:t>
            </a:r>
            <a:br>
              <a:rPr lang="fr-FR" sz="2400" dirty="0"/>
            </a:br>
            <a:r>
              <a:rPr lang="fr-FR" sz="2400" dirty="0"/>
              <a:t>• Mettre en forme ses diapositives</a:t>
            </a:r>
            <a:br>
              <a:rPr lang="fr-FR" sz="2400" dirty="0"/>
            </a:br>
            <a:r>
              <a:rPr lang="fr-FR" sz="2400" dirty="0"/>
              <a:t>• Projeter un diaporama</a:t>
            </a:r>
            <a:br>
              <a:rPr lang="fr-FR" sz="2400" dirty="0"/>
            </a:br>
            <a:r>
              <a:rPr lang="fr-FR" sz="2400" dirty="0"/>
              <a:t>• Définir l'impression d'un diaporama</a:t>
            </a:r>
            <a:r>
              <a:rPr lang="fr-FR" dirty="0"/>
              <a:t/>
            </a:r>
            <a:br>
              <a:rPr lang="fr-FR" dirty="0"/>
            </a:br>
            <a:r>
              <a:rPr lang="fr-FR" dirty="0">
                <a:solidFill>
                  <a:srgbClr val="666666"/>
                </a:solidFill>
                <a:latin typeface="SymbolMT"/>
              </a:rPr>
              <a:t/>
            </a:r>
            <a:br>
              <a:rPr lang="fr-FR" dirty="0">
                <a:solidFill>
                  <a:srgbClr val="666666"/>
                </a:solidFill>
                <a:latin typeface="SymbolMT"/>
              </a:rPr>
            </a:br>
            <a:r>
              <a:rPr lang="fr-FR" sz="1400" dirty="0">
                <a:solidFill>
                  <a:srgbClr val="666666"/>
                </a:solidFill>
                <a:latin typeface="SymbolMT"/>
              </a:rPr>
              <a:t/>
            </a:r>
            <a:br>
              <a:rPr lang="fr-FR" sz="1400" dirty="0">
                <a:solidFill>
                  <a:srgbClr val="666666"/>
                </a:solidFill>
                <a:latin typeface="SymbolMT"/>
              </a:rPr>
            </a:br>
            <a:endParaRPr lang="x-none" dirty="0"/>
          </a:p>
        </p:txBody>
      </p:sp>
    </p:spTree>
    <p:extLst>
      <p:ext uri="{BB962C8B-B14F-4D97-AF65-F5344CB8AC3E}">
        <p14:creationId xmlns:p14="http://schemas.microsoft.com/office/powerpoint/2010/main" val="2625621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BFDA9692-ECDC-4B59-86B2-8C90FDE1A0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80" y="741646"/>
            <a:ext cx="11370165" cy="1215976"/>
          </a:xfrm>
          <a:prstGeom prst="rect">
            <a:avLst/>
          </a:prstGeom>
        </p:spPr>
      </p:pic>
      <p:sp>
        <p:nvSpPr>
          <p:cNvPr id="24" name="Rectangle 23">
            <a:extLst>
              <a:ext uri="{FF2B5EF4-FFF2-40B4-BE49-F238E27FC236}">
                <a16:creationId xmlns:a16="http://schemas.microsoft.com/office/drawing/2014/main" xmlns="" id="{12C05506-42A1-49C0-9D87-081CCD9023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5B040558-A365-4CCE-92FA-5A48CD98F9C9}"/>
              </a:ext>
            </a:extLst>
          </p:cNvPr>
          <p:cNvSpPr>
            <a:spLocks noGrp="1"/>
          </p:cNvSpPr>
          <p:nvPr>
            <p:ph type="title"/>
          </p:nvPr>
        </p:nvSpPr>
        <p:spPr>
          <a:xfrm>
            <a:off x="581192" y="5264487"/>
            <a:ext cx="11029616" cy="718870"/>
          </a:xfrm>
        </p:spPr>
        <p:txBody>
          <a:bodyPr rtlCol="0">
            <a:normAutofit/>
          </a:bodyPr>
          <a:lstStyle/>
          <a:p>
            <a:pPr rtl="0"/>
            <a:r>
              <a:rPr lang="fr-FR" dirty="0">
                <a:solidFill>
                  <a:srgbClr val="FFFEFF"/>
                </a:solidFill>
              </a:rPr>
              <a:t>L’onglet insertion</a:t>
            </a:r>
          </a:p>
        </p:txBody>
      </p:sp>
      <p:sp>
        <p:nvSpPr>
          <p:cNvPr id="11" name="Rectangle : coins arrondis 10">
            <a:extLst>
              <a:ext uri="{FF2B5EF4-FFF2-40B4-BE49-F238E27FC236}">
                <a16:creationId xmlns:a16="http://schemas.microsoft.com/office/drawing/2014/main" xmlns="" id="{C6363D6E-229E-4C48-91CC-2C2EC883ABF2}"/>
              </a:ext>
            </a:extLst>
          </p:cNvPr>
          <p:cNvSpPr/>
          <p:nvPr/>
        </p:nvSpPr>
        <p:spPr>
          <a:xfrm>
            <a:off x="7346373" y="1186762"/>
            <a:ext cx="1071887" cy="77086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8" name="Connecteur droit avec flèche 7">
            <a:extLst>
              <a:ext uri="{FF2B5EF4-FFF2-40B4-BE49-F238E27FC236}">
                <a16:creationId xmlns:a16="http://schemas.microsoft.com/office/drawing/2014/main" xmlns="" id="{866EACD7-0CC6-4A6F-A2E2-4BB20CBA9A08}"/>
              </a:ext>
            </a:extLst>
          </p:cNvPr>
          <p:cNvCxnSpPr>
            <a:cxnSpLocks/>
          </p:cNvCxnSpPr>
          <p:nvPr/>
        </p:nvCxnSpPr>
        <p:spPr>
          <a:xfrm flipV="1">
            <a:off x="7917656" y="1972463"/>
            <a:ext cx="0" cy="67813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xmlns="" id="{2B015092-F226-49F2-9121-FE48167259A8}"/>
              </a:ext>
            </a:extLst>
          </p:cNvPr>
          <p:cNvSpPr txBox="1"/>
          <p:nvPr/>
        </p:nvSpPr>
        <p:spPr>
          <a:xfrm>
            <a:off x="5184366" y="2650594"/>
            <a:ext cx="5175372" cy="923330"/>
          </a:xfrm>
          <a:prstGeom prst="rect">
            <a:avLst/>
          </a:prstGeom>
          <a:noFill/>
        </p:spPr>
        <p:txBody>
          <a:bodyPr wrap="square" rtlCol="0">
            <a:spAutoFit/>
          </a:bodyPr>
          <a:lstStyle/>
          <a:p>
            <a:r>
              <a:rPr lang="fr-FR" dirty="0"/>
              <a:t>Le groupe </a:t>
            </a:r>
            <a:r>
              <a:rPr lang="fr-FR" dirty="0" err="1"/>
              <a:t>en-tete</a:t>
            </a:r>
            <a:r>
              <a:rPr lang="fr-FR" dirty="0"/>
              <a:t> et pied de page vous permet d’</a:t>
            </a:r>
            <a:r>
              <a:rPr lang="fr-FR" dirty="0" err="1"/>
              <a:t>inserer</a:t>
            </a:r>
            <a:r>
              <a:rPr lang="fr-FR" dirty="0"/>
              <a:t> des </a:t>
            </a:r>
            <a:r>
              <a:rPr lang="fr-FR" dirty="0" err="1"/>
              <a:t>en-tetes</a:t>
            </a:r>
            <a:r>
              <a:rPr lang="fr-FR" dirty="0"/>
              <a:t> , des pieds de pages ou </a:t>
            </a:r>
            <a:r>
              <a:rPr lang="fr-FR" dirty="0" err="1"/>
              <a:t>numero</a:t>
            </a:r>
            <a:r>
              <a:rPr lang="fr-FR" dirty="0"/>
              <a:t> de page</a:t>
            </a:r>
            <a:endParaRPr lang="x-none" dirty="0"/>
          </a:p>
        </p:txBody>
      </p:sp>
    </p:spTree>
    <p:extLst>
      <p:ext uri="{BB962C8B-B14F-4D97-AF65-F5344CB8AC3E}">
        <p14:creationId xmlns:p14="http://schemas.microsoft.com/office/powerpoint/2010/main" val="491352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BFDA9692-ECDC-4B59-86B2-8C90FDE1A0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80" y="741646"/>
            <a:ext cx="11370165" cy="1215976"/>
          </a:xfrm>
          <a:prstGeom prst="rect">
            <a:avLst/>
          </a:prstGeom>
        </p:spPr>
      </p:pic>
      <p:sp>
        <p:nvSpPr>
          <p:cNvPr id="24" name="Rectangle 23">
            <a:extLst>
              <a:ext uri="{FF2B5EF4-FFF2-40B4-BE49-F238E27FC236}">
                <a16:creationId xmlns:a16="http://schemas.microsoft.com/office/drawing/2014/main" xmlns="" id="{12C05506-42A1-49C0-9D87-081CCD9023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5B040558-A365-4CCE-92FA-5A48CD98F9C9}"/>
              </a:ext>
            </a:extLst>
          </p:cNvPr>
          <p:cNvSpPr>
            <a:spLocks noGrp="1"/>
          </p:cNvSpPr>
          <p:nvPr>
            <p:ph type="title"/>
          </p:nvPr>
        </p:nvSpPr>
        <p:spPr>
          <a:xfrm>
            <a:off x="581192" y="5264487"/>
            <a:ext cx="11029616" cy="718870"/>
          </a:xfrm>
        </p:spPr>
        <p:txBody>
          <a:bodyPr rtlCol="0">
            <a:normAutofit/>
          </a:bodyPr>
          <a:lstStyle/>
          <a:p>
            <a:pPr rtl="0"/>
            <a:r>
              <a:rPr lang="fr-FR" dirty="0">
                <a:solidFill>
                  <a:srgbClr val="FFFEFF"/>
                </a:solidFill>
              </a:rPr>
              <a:t>L’onglet insertion</a:t>
            </a:r>
          </a:p>
        </p:txBody>
      </p:sp>
      <p:sp>
        <p:nvSpPr>
          <p:cNvPr id="11" name="Rectangle : coins arrondis 10">
            <a:extLst>
              <a:ext uri="{FF2B5EF4-FFF2-40B4-BE49-F238E27FC236}">
                <a16:creationId xmlns:a16="http://schemas.microsoft.com/office/drawing/2014/main" xmlns="" id="{C6363D6E-229E-4C48-91CC-2C2EC883ABF2}"/>
              </a:ext>
            </a:extLst>
          </p:cNvPr>
          <p:cNvSpPr/>
          <p:nvPr/>
        </p:nvSpPr>
        <p:spPr>
          <a:xfrm>
            <a:off x="8395855" y="1186762"/>
            <a:ext cx="1963883" cy="77086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8" name="Connecteur droit avec flèche 7">
            <a:extLst>
              <a:ext uri="{FF2B5EF4-FFF2-40B4-BE49-F238E27FC236}">
                <a16:creationId xmlns:a16="http://schemas.microsoft.com/office/drawing/2014/main" xmlns="" id="{866EACD7-0CC6-4A6F-A2E2-4BB20CBA9A08}"/>
              </a:ext>
            </a:extLst>
          </p:cNvPr>
          <p:cNvCxnSpPr>
            <a:cxnSpLocks/>
          </p:cNvCxnSpPr>
          <p:nvPr/>
        </p:nvCxnSpPr>
        <p:spPr>
          <a:xfrm flipV="1">
            <a:off x="9226910" y="1957622"/>
            <a:ext cx="0" cy="67813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xmlns="" id="{2B015092-F226-49F2-9121-FE48167259A8}"/>
              </a:ext>
            </a:extLst>
          </p:cNvPr>
          <p:cNvSpPr txBox="1"/>
          <p:nvPr/>
        </p:nvSpPr>
        <p:spPr>
          <a:xfrm>
            <a:off x="5184366" y="2650594"/>
            <a:ext cx="5175372" cy="646331"/>
          </a:xfrm>
          <a:prstGeom prst="rect">
            <a:avLst/>
          </a:prstGeom>
          <a:noFill/>
        </p:spPr>
        <p:txBody>
          <a:bodyPr wrap="square" rtlCol="0">
            <a:spAutoFit/>
          </a:bodyPr>
          <a:lstStyle/>
          <a:p>
            <a:r>
              <a:rPr lang="fr-FR" dirty="0"/>
              <a:t>Le groupe texte vous permet d’ajouter des zones de textes</a:t>
            </a:r>
            <a:endParaRPr lang="x-none" dirty="0"/>
          </a:p>
        </p:txBody>
      </p:sp>
    </p:spTree>
    <p:extLst>
      <p:ext uri="{BB962C8B-B14F-4D97-AF65-F5344CB8AC3E}">
        <p14:creationId xmlns:p14="http://schemas.microsoft.com/office/powerpoint/2010/main" val="3509339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BFDA9692-ECDC-4B59-86B2-8C90FDE1A0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17" y="669618"/>
            <a:ext cx="11290860" cy="1089660"/>
          </a:xfrm>
          <a:prstGeom prst="rect">
            <a:avLst/>
          </a:prstGeom>
        </p:spPr>
      </p:pic>
      <p:sp>
        <p:nvSpPr>
          <p:cNvPr id="24" name="Rectangle 23">
            <a:extLst>
              <a:ext uri="{FF2B5EF4-FFF2-40B4-BE49-F238E27FC236}">
                <a16:creationId xmlns:a16="http://schemas.microsoft.com/office/drawing/2014/main" xmlns="" id="{12C05506-42A1-49C0-9D87-081CCD9023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5B040558-A365-4CCE-92FA-5A48CD98F9C9}"/>
              </a:ext>
            </a:extLst>
          </p:cNvPr>
          <p:cNvSpPr>
            <a:spLocks noGrp="1"/>
          </p:cNvSpPr>
          <p:nvPr>
            <p:ph type="title"/>
          </p:nvPr>
        </p:nvSpPr>
        <p:spPr>
          <a:xfrm>
            <a:off x="581192" y="5264487"/>
            <a:ext cx="11029616" cy="718870"/>
          </a:xfrm>
        </p:spPr>
        <p:txBody>
          <a:bodyPr rtlCol="0">
            <a:normAutofit/>
          </a:bodyPr>
          <a:lstStyle/>
          <a:p>
            <a:pPr rtl="0"/>
            <a:r>
              <a:rPr lang="fr-FR" dirty="0">
                <a:solidFill>
                  <a:srgbClr val="FFFEFF"/>
                </a:solidFill>
              </a:rPr>
              <a:t>L’onglet </a:t>
            </a:r>
            <a:r>
              <a:rPr lang="fr-FR" dirty="0" err="1">
                <a:solidFill>
                  <a:srgbClr val="FFFEFF"/>
                </a:solidFill>
              </a:rPr>
              <a:t>creation</a:t>
            </a:r>
            <a:endParaRPr lang="fr-FR" dirty="0">
              <a:solidFill>
                <a:srgbClr val="FFFEFF"/>
              </a:solidFill>
            </a:endParaRPr>
          </a:p>
        </p:txBody>
      </p:sp>
      <p:sp>
        <p:nvSpPr>
          <p:cNvPr id="11" name="Rectangle : coins arrondis 10">
            <a:extLst>
              <a:ext uri="{FF2B5EF4-FFF2-40B4-BE49-F238E27FC236}">
                <a16:creationId xmlns:a16="http://schemas.microsoft.com/office/drawing/2014/main" xmlns="" id="{C6363D6E-229E-4C48-91CC-2C2EC883ABF2}"/>
              </a:ext>
            </a:extLst>
          </p:cNvPr>
          <p:cNvSpPr/>
          <p:nvPr/>
        </p:nvSpPr>
        <p:spPr>
          <a:xfrm>
            <a:off x="447817" y="1080654"/>
            <a:ext cx="9548238" cy="67862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8" name="Connecteur droit avec flèche 7">
            <a:extLst>
              <a:ext uri="{FF2B5EF4-FFF2-40B4-BE49-F238E27FC236}">
                <a16:creationId xmlns:a16="http://schemas.microsoft.com/office/drawing/2014/main" xmlns="" id="{866EACD7-0CC6-4A6F-A2E2-4BB20CBA9A08}"/>
              </a:ext>
            </a:extLst>
          </p:cNvPr>
          <p:cNvCxnSpPr>
            <a:cxnSpLocks/>
          </p:cNvCxnSpPr>
          <p:nvPr/>
        </p:nvCxnSpPr>
        <p:spPr>
          <a:xfrm flipV="1">
            <a:off x="4467874" y="1759277"/>
            <a:ext cx="0" cy="67813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xmlns="" id="{2B015092-F226-49F2-9121-FE48167259A8}"/>
              </a:ext>
            </a:extLst>
          </p:cNvPr>
          <p:cNvSpPr txBox="1"/>
          <p:nvPr/>
        </p:nvSpPr>
        <p:spPr>
          <a:xfrm>
            <a:off x="1620284" y="2527296"/>
            <a:ext cx="5175372" cy="923330"/>
          </a:xfrm>
          <a:prstGeom prst="rect">
            <a:avLst/>
          </a:prstGeom>
          <a:noFill/>
        </p:spPr>
        <p:txBody>
          <a:bodyPr wrap="square" rtlCol="0">
            <a:spAutoFit/>
          </a:bodyPr>
          <a:lstStyle/>
          <a:p>
            <a:r>
              <a:rPr lang="fr-FR" dirty="0"/>
              <a:t>Le groupe Mise en forme du document vous permet de changer le thème du texte la disposition des titres, la couleur, la police et l’espacement des paragraphes.</a:t>
            </a:r>
            <a:endParaRPr lang="x-none" dirty="0"/>
          </a:p>
        </p:txBody>
      </p:sp>
    </p:spTree>
    <p:extLst>
      <p:ext uri="{BB962C8B-B14F-4D97-AF65-F5344CB8AC3E}">
        <p14:creationId xmlns:p14="http://schemas.microsoft.com/office/powerpoint/2010/main" val="2659222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BFDA9692-ECDC-4B59-86B2-8C90FDE1A0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17" y="669618"/>
            <a:ext cx="11290860" cy="1089660"/>
          </a:xfrm>
          <a:prstGeom prst="rect">
            <a:avLst/>
          </a:prstGeom>
        </p:spPr>
      </p:pic>
      <p:sp>
        <p:nvSpPr>
          <p:cNvPr id="24" name="Rectangle 23">
            <a:extLst>
              <a:ext uri="{FF2B5EF4-FFF2-40B4-BE49-F238E27FC236}">
                <a16:creationId xmlns:a16="http://schemas.microsoft.com/office/drawing/2014/main" xmlns="" id="{12C05506-42A1-49C0-9D87-081CCD9023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5B040558-A365-4CCE-92FA-5A48CD98F9C9}"/>
              </a:ext>
            </a:extLst>
          </p:cNvPr>
          <p:cNvSpPr>
            <a:spLocks noGrp="1"/>
          </p:cNvSpPr>
          <p:nvPr>
            <p:ph type="title"/>
          </p:nvPr>
        </p:nvSpPr>
        <p:spPr>
          <a:xfrm>
            <a:off x="581192" y="5264487"/>
            <a:ext cx="11029616" cy="718870"/>
          </a:xfrm>
        </p:spPr>
        <p:txBody>
          <a:bodyPr rtlCol="0">
            <a:normAutofit/>
          </a:bodyPr>
          <a:lstStyle/>
          <a:p>
            <a:pPr rtl="0"/>
            <a:r>
              <a:rPr lang="fr-FR" dirty="0">
                <a:solidFill>
                  <a:srgbClr val="FFFEFF"/>
                </a:solidFill>
              </a:rPr>
              <a:t>L’onglet création</a:t>
            </a:r>
          </a:p>
        </p:txBody>
      </p:sp>
      <p:sp>
        <p:nvSpPr>
          <p:cNvPr id="11" name="Rectangle : coins arrondis 10">
            <a:extLst>
              <a:ext uri="{FF2B5EF4-FFF2-40B4-BE49-F238E27FC236}">
                <a16:creationId xmlns:a16="http://schemas.microsoft.com/office/drawing/2014/main" xmlns="" id="{C6363D6E-229E-4C48-91CC-2C2EC883ABF2}"/>
              </a:ext>
            </a:extLst>
          </p:cNvPr>
          <p:cNvSpPr/>
          <p:nvPr/>
        </p:nvSpPr>
        <p:spPr>
          <a:xfrm>
            <a:off x="9901094" y="1080409"/>
            <a:ext cx="1508123" cy="67862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8" name="Connecteur droit avec flèche 7">
            <a:extLst>
              <a:ext uri="{FF2B5EF4-FFF2-40B4-BE49-F238E27FC236}">
                <a16:creationId xmlns:a16="http://schemas.microsoft.com/office/drawing/2014/main" xmlns="" id="{866EACD7-0CC6-4A6F-A2E2-4BB20CBA9A08}"/>
              </a:ext>
            </a:extLst>
          </p:cNvPr>
          <p:cNvCxnSpPr>
            <a:cxnSpLocks/>
          </p:cNvCxnSpPr>
          <p:nvPr/>
        </p:nvCxnSpPr>
        <p:spPr>
          <a:xfrm flipV="1">
            <a:off x="10567338" y="1759032"/>
            <a:ext cx="0" cy="67813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xmlns="" id="{2B015092-F226-49F2-9121-FE48167259A8}"/>
              </a:ext>
            </a:extLst>
          </p:cNvPr>
          <p:cNvSpPr txBox="1"/>
          <p:nvPr/>
        </p:nvSpPr>
        <p:spPr>
          <a:xfrm>
            <a:off x="6233845" y="2437163"/>
            <a:ext cx="5175372" cy="923330"/>
          </a:xfrm>
          <a:prstGeom prst="rect">
            <a:avLst/>
          </a:prstGeom>
          <a:noFill/>
        </p:spPr>
        <p:txBody>
          <a:bodyPr wrap="square" rtlCol="0">
            <a:spAutoFit/>
          </a:bodyPr>
          <a:lstStyle/>
          <a:p>
            <a:r>
              <a:rPr lang="fr-FR" dirty="0"/>
              <a:t>Le groupe </a:t>
            </a:r>
            <a:r>
              <a:rPr lang="fr-FR" dirty="0" err="1"/>
              <a:t>arriere-plan</a:t>
            </a:r>
            <a:r>
              <a:rPr lang="fr-FR" dirty="0"/>
              <a:t> de la page nous permettra de mettre en premier lieu les </a:t>
            </a:r>
            <a:r>
              <a:rPr lang="fr-FR" dirty="0" err="1"/>
              <a:t>filigramme</a:t>
            </a:r>
            <a:r>
              <a:rPr lang="fr-FR" dirty="0"/>
              <a:t>, la couleur de page et les bordures de page</a:t>
            </a:r>
            <a:endParaRPr lang="x-none" dirty="0"/>
          </a:p>
        </p:txBody>
      </p:sp>
    </p:spTree>
    <p:extLst>
      <p:ext uri="{BB962C8B-B14F-4D97-AF65-F5344CB8AC3E}">
        <p14:creationId xmlns:p14="http://schemas.microsoft.com/office/powerpoint/2010/main" val="40878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2619911" y="894045"/>
            <a:ext cx="6200352" cy="611874"/>
          </a:xfrm>
        </p:spPr>
        <p:txBody>
          <a:bodyPr rtlCol="0">
            <a:normAutofit/>
          </a:bodyPr>
          <a:lstStyle/>
          <a:p>
            <a:pPr algn="ctr" rtl="0"/>
            <a:r>
              <a:rPr lang="fr-FR" dirty="0"/>
              <a:t>Les fonctions de base de Word</a:t>
            </a:r>
          </a:p>
        </p:txBody>
      </p:sp>
      <p:sp>
        <p:nvSpPr>
          <p:cNvPr id="8" name="Rectangle 7">
            <a:extLst>
              <a:ext uri="{FF2B5EF4-FFF2-40B4-BE49-F238E27FC236}">
                <a16:creationId xmlns:a16="http://schemas.microsoft.com/office/drawing/2014/main" xmlns="" id="{BAE359FF-787D-4065-B65A-E21AEDF4F4BE}"/>
              </a:ext>
            </a:extLst>
          </p:cNvPr>
          <p:cNvSpPr/>
          <p:nvPr/>
        </p:nvSpPr>
        <p:spPr>
          <a:xfrm>
            <a:off x="1631878" y="2514600"/>
            <a:ext cx="8928244" cy="286232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lvl="0" algn="ctr"/>
            <a:r>
              <a:rPr lang="fr-FR" sz="6000" b="1" dirty="0">
                <a:ln/>
                <a:solidFill>
                  <a:schemeClr val="accent1">
                    <a:lumMod val="60000"/>
                    <a:lumOff val="40000"/>
                  </a:schemeClr>
                </a:solidFill>
              </a:rPr>
              <a:t>Comment faire la mise en page et imprimer?</a:t>
            </a:r>
          </a:p>
          <a:p>
            <a:pPr algn="ctr"/>
            <a:endParaRPr lang="fr-FR" sz="6000" b="1" cap="none" spc="0" dirty="0">
              <a:ln/>
              <a:solidFill>
                <a:schemeClr val="accent1">
                  <a:lumMod val="60000"/>
                  <a:lumOff val="40000"/>
                </a:schemeClr>
              </a:solidFill>
              <a:effectLst/>
            </a:endParaRPr>
          </a:p>
        </p:txBody>
      </p:sp>
    </p:spTree>
    <p:extLst>
      <p:ext uri="{BB962C8B-B14F-4D97-AF65-F5344CB8AC3E}">
        <p14:creationId xmlns:p14="http://schemas.microsoft.com/office/powerpoint/2010/main" val="562229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BFDA9692-ECDC-4B59-86B2-8C90FDE1A0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4" name="Rectangle 23">
            <a:extLst>
              <a:ext uri="{FF2B5EF4-FFF2-40B4-BE49-F238E27FC236}">
                <a16:creationId xmlns:a16="http://schemas.microsoft.com/office/drawing/2014/main" xmlns="" id="{12C05506-42A1-49C0-9D87-081CCD9023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5B040558-A365-4CCE-92FA-5A48CD98F9C9}"/>
              </a:ext>
            </a:extLst>
          </p:cNvPr>
          <p:cNvSpPr>
            <a:spLocks noGrp="1"/>
          </p:cNvSpPr>
          <p:nvPr>
            <p:ph type="title"/>
          </p:nvPr>
        </p:nvSpPr>
        <p:spPr>
          <a:xfrm>
            <a:off x="581192" y="5264487"/>
            <a:ext cx="11029616" cy="718870"/>
          </a:xfrm>
        </p:spPr>
        <p:txBody>
          <a:bodyPr rtlCol="0">
            <a:normAutofit/>
          </a:bodyPr>
          <a:lstStyle/>
          <a:p>
            <a:pPr rtl="0"/>
            <a:r>
              <a:rPr lang="fr-FR" dirty="0">
                <a:solidFill>
                  <a:srgbClr val="FFFEFF"/>
                </a:solidFill>
              </a:rPr>
              <a:t>L’onglet Disposition</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17" y="711282"/>
            <a:ext cx="11290860" cy="1047750"/>
          </a:xfrm>
          <a:prstGeom prst="rect">
            <a:avLst/>
          </a:prstGeom>
        </p:spPr>
      </p:pic>
      <p:sp>
        <p:nvSpPr>
          <p:cNvPr id="11" name="Rectangle : coins arrondis 10">
            <a:extLst>
              <a:ext uri="{FF2B5EF4-FFF2-40B4-BE49-F238E27FC236}">
                <a16:creationId xmlns:a16="http://schemas.microsoft.com/office/drawing/2014/main" xmlns="" id="{C6363D6E-229E-4C48-91CC-2C2EC883ABF2}"/>
              </a:ext>
            </a:extLst>
          </p:cNvPr>
          <p:cNvSpPr/>
          <p:nvPr/>
        </p:nvSpPr>
        <p:spPr>
          <a:xfrm>
            <a:off x="447817" y="1080163"/>
            <a:ext cx="2752583" cy="67862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8" name="Connecteur droit avec flèche 7">
            <a:extLst>
              <a:ext uri="{FF2B5EF4-FFF2-40B4-BE49-F238E27FC236}">
                <a16:creationId xmlns:a16="http://schemas.microsoft.com/office/drawing/2014/main" xmlns="" id="{866EACD7-0CC6-4A6F-A2E2-4BB20CBA9A08}"/>
              </a:ext>
            </a:extLst>
          </p:cNvPr>
          <p:cNvCxnSpPr>
            <a:cxnSpLocks/>
          </p:cNvCxnSpPr>
          <p:nvPr/>
        </p:nvCxnSpPr>
        <p:spPr>
          <a:xfrm flipV="1">
            <a:off x="2129920" y="1759032"/>
            <a:ext cx="0" cy="67813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xmlns="" id="{2B015092-F226-49F2-9121-FE48167259A8}"/>
              </a:ext>
            </a:extLst>
          </p:cNvPr>
          <p:cNvSpPr txBox="1"/>
          <p:nvPr/>
        </p:nvSpPr>
        <p:spPr>
          <a:xfrm>
            <a:off x="747445" y="2559676"/>
            <a:ext cx="5175372" cy="923330"/>
          </a:xfrm>
          <a:prstGeom prst="rect">
            <a:avLst/>
          </a:prstGeom>
          <a:noFill/>
        </p:spPr>
        <p:txBody>
          <a:bodyPr wrap="square" rtlCol="0">
            <a:spAutoFit/>
          </a:bodyPr>
          <a:lstStyle/>
          <a:p>
            <a:r>
              <a:rPr lang="fr-FR" dirty="0"/>
              <a:t>La mise en page consiste a </a:t>
            </a:r>
            <a:r>
              <a:rPr lang="fr-FR" dirty="0" err="1"/>
              <a:t>gerer</a:t>
            </a:r>
            <a:r>
              <a:rPr lang="fr-FR" dirty="0"/>
              <a:t> les marges, orienter la page(portrait et paysage) , définir une taille des pages, faire des sauts de pages</a:t>
            </a:r>
            <a:endParaRPr lang="x-none" dirty="0"/>
          </a:p>
        </p:txBody>
      </p:sp>
    </p:spTree>
    <p:extLst>
      <p:ext uri="{BB962C8B-B14F-4D97-AF65-F5344CB8AC3E}">
        <p14:creationId xmlns:p14="http://schemas.microsoft.com/office/powerpoint/2010/main" val="561429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BFDA9692-ECDC-4B59-86B2-8C90FDE1A0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4" name="Rectangle 23">
            <a:extLst>
              <a:ext uri="{FF2B5EF4-FFF2-40B4-BE49-F238E27FC236}">
                <a16:creationId xmlns:a16="http://schemas.microsoft.com/office/drawing/2014/main" xmlns="" id="{12C05506-42A1-49C0-9D87-081CCD9023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5B040558-A365-4CCE-92FA-5A48CD98F9C9}"/>
              </a:ext>
            </a:extLst>
          </p:cNvPr>
          <p:cNvSpPr>
            <a:spLocks noGrp="1"/>
          </p:cNvSpPr>
          <p:nvPr>
            <p:ph type="title"/>
          </p:nvPr>
        </p:nvSpPr>
        <p:spPr>
          <a:xfrm>
            <a:off x="581192" y="5264487"/>
            <a:ext cx="11029616" cy="718870"/>
          </a:xfrm>
        </p:spPr>
        <p:txBody>
          <a:bodyPr rtlCol="0">
            <a:normAutofit/>
          </a:bodyPr>
          <a:lstStyle/>
          <a:p>
            <a:pPr rtl="0"/>
            <a:r>
              <a:rPr lang="fr-FR" dirty="0">
                <a:solidFill>
                  <a:srgbClr val="FFFEFF"/>
                </a:solidFill>
              </a:rPr>
              <a:t>L’onglet Fichier</a:t>
            </a:r>
          </a:p>
        </p:txBody>
      </p:sp>
      <p:pic>
        <p:nvPicPr>
          <p:cNvPr id="4" name="Image 3"/>
          <p:cNvPicPr>
            <a:picLocks noChangeAspect="1"/>
          </p:cNvPicPr>
          <p:nvPr/>
        </p:nvPicPr>
        <p:blipFill>
          <a:blip r:embed="rId3"/>
          <a:stretch>
            <a:fillRect/>
          </a:stretch>
        </p:blipFill>
        <p:spPr>
          <a:xfrm>
            <a:off x="462430" y="690130"/>
            <a:ext cx="5905864" cy="4156913"/>
          </a:xfrm>
          <a:prstGeom prst="rect">
            <a:avLst/>
          </a:prstGeom>
        </p:spPr>
      </p:pic>
      <p:sp>
        <p:nvSpPr>
          <p:cNvPr id="11" name="Rectangle : coins arrondis 10">
            <a:extLst>
              <a:ext uri="{FF2B5EF4-FFF2-40B4-BE49-F238E27FC236}">
                <a16:creationId xmlns:a16="http://schemas.microsoft.com/office/drawing/2014/main" xmlns="" id="{C6363D6E-229E-4C48-91CC-2C2EC883ABF2}"/>
              </a:ext>
            </a:extLst>
          </p:cNvPr>
          <p:cNvSpPr/>
          <p:nvPr/>
        </p:nvSpPr>
        <p:spPr>
          <a:xfrm>
            <a:off x="447818" y="2489149"/>
            <a:ext cx="986128" cy="347569"/>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8" name="Connecteur droit avec flèche 7">
            <a:extLst>
              <a:ext uri="{FF2B5EF4-FFF2-40B4-BE49-F238E27FC236}">
                <a16:creationId xmlns:a16="http://schemas.microsoft.com/office/drawing/2014/main" xmlns="" id="{866EACD7-0CC6-4A6F-A2E2-4BB20CBA9A08}"/>
              </a:ext>
            </a:extLst>
          </p:cNvPr>
          <p:cNvCxnSpPr>
            <a:cxnSpLocks/>
          </p:cNvCxnSpPr>
          <p:nvPr/>
        </p:nvCxnSpPr>
        <p:spPr>
          <a:xfrm flipH="1">
            <a:off x="1448559" y="2662933"/>
            <a:ext cx="5491868" cy="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xmlns="" id="{2B015092-F226-49F2-9121-FE48167259A8}"/>
              </a:ext>
            </a:extLst>
          </p:cNvPr>
          <p:cNvSpPr txBox="1"/>
          <p:nvPr/>
        </p:nvSpPr>
        <p:spPr>
          <a:xfrm>
            <a:off x="7016628" y="2306921"/>
            <a:ext cx="5175372" cy="1200329"/>
          </a:xfrm>
          <a:prstGeom prst="rect">
            <a:avLst/>
          </a:prstGeom>
          <a:noFill/>
        </p:spPr>
        <p:txBody>
          <a:bodyPr wrap="square" rtlCol="0">
            <a:spAutoFit/>
          </a:bodyPr>
          <a:lstStyle/>
          <a:p>
            <a:r>
              <a:rPr lang="fr-FR" dirty="0"/>
              <a:t>Nous pouvons faire un clic sur imprimer afin d’imprimer notre document. Nous pouvons aussi utiliser le raccourci clavier </a:t>
            </a:r>
            <a:r>
              <a:rPr lang="fr-FR" dirty="0" err="1"/>
              <a:t>ctrl+p</a:t>
            </a:r>
            <a:r>
              <a:rPr lang="fr-FR" dirty="0"/>
              <a:t> dans le document pour faire une impression du document.</a:t>
            </a:r>
            <a:endParaRPr lang="x-none" dirty="0"/>
          </a:p>
        </p:txBody>
      </p:sp>
    </p:spTree>
    <p:extLst>
      <p:ext uri="{BB962C8B-B14F-4D97-AF65-F5344CB8AC3E}">
        <p14:creationId xmlns:p14="http://schemas.microsoft.com/office/powerpoint/2010/main" val="4140971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2619911" y="894045"/>
            <a:ext cx="6200352" cy="611874"/>
          </a:xfrm>
        </p:spPr>
        <p:txBody>
          <a:bodyPr rtlCol="0">
            <a:normAutofit/>
          </a:bodyPr>
          <a:lstStyle/>
          <a:p>
            <a:pPr algn="ctr" rtl="0"/>
            <a:r>
              <a:rPr lang="fr-FR" dirty="0"/>
              <a:t>Les fonctions de base de Word</a:t>
            </a:r>
          </a:p>
        </p:txBody>
      </p:sp>
      <p:sp>
        <p:nvSpPr>
          <p:cNvPr id="8" name="Rectangle 7">
            <a:extLst>
              <a:ext uri="{FF2B5EF4-FFF2-40B4-BE49-F238E27FC236}">
                <a16:creationId xmlns:a16="http://schemas.microsoft.com/office/drawing/2014/main" xmlns="" id="{BAE359FF-787D-4065-B65A-E21AEDF4F4BE}"/>
              </a:ext>
            </a:extLst>
          </p:cNvPr>
          <p:cNvSpPr/>
          <p:nvPr/>
        </p:nvSpPr>
        <p:spPr>
          <a:xfrm>
            <a:off x="1631878" y="2514600"/>
            <a:ext cx="8928244" cy="286232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lvl="0" algn="ctr"/>
            <a:r>
              <a:rPr lang="fr-FR" sz="6000" b="1" dirty="0">
                <a:ln/>
                <a:solidFill>
                  <a:schemeClr val="accent1">
                    <a:lumMod val="60000"/>
                    <a:lumOff val="40000"/>
                  </a:schemeClr>
                </a:solidFill>
              </a:rPr>
              <a:t>Comment enregistrer un document?</a:t>
            </a:r>
          </a:p>
          <a:p>
            <a:pPr algn="ctr"/>
            <a:endParaRPr lang="fr-FR" sz="6000" b="1" cap="none" spc="0" dirty="0">
              <a:ln/>
              <a:solidFill>
                <a:schemeClr val="accent1">
                  <a:lumMod val="60000"/>
                  <a:lumOff val="40000"/>
                </a:schemeClr>
              </a:solidFill>
              <a:effectLst/>
            </a:endParaRPr>
          </a:p>
        </p:txBody>
      </p:sp>
    </p:spTree>
    <p:extLst>
      <p:ext uri="{BB962C8B-B14F-4D97-AF65-F5344CB8AC3E}">
        <p14:creationId xmlns:p14="http://schemas.microsoft.com/office/powerpoint/2010/main" val="848556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BFDA9692-ECDC-4B59-86B2-8C90FDE1A0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4" name="Rectangle 23">
            <a:extLst>
              <a:ext uri="{FF2B5EF4-FFF2-40B4-BE49-F238E27FC236}">
                <a16:creationId xmlns:a16="http://schemas.microsoft.com/office/drawing/2014/main" xmlns="" id="{12C05506-42A1-49C0-9D87-081CCD9023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5B040558-A365-4CCE-92FA-5A48CD98F9C9}"/>
              </a:ext>
            </a:extLst>
          </p:cNvPr>
          <p:cNvSpPr>
            <a:spLocks noGrp="1"/>
          </p:cNvSpPr>
          <p:nvPr>
            <p:ph type="title"/>
          </p:nvPr>
        </p:nvSpPr>
        <p:spPr>
          <a:xfrm>
            <a:off x="581192" y="5264487"/>
            <a:ext cx="11029616" cy="718870"/>
          </a:xfrm>
        </p:spPr>
        <p:txBody>
          <a:bodyPr rtlCol="0">
            <a:normAutofit/>
          </a:bodyPr>
          <a:lstStyle/>
          <a:p>
            <a:pPr rtl="0"/>
            <a:r>
              <a:rPr lang="fr-FR" dirty="0">
                <a:solidFill>
                  <a:srgbClr val="FFFEFF"/>
                </a:solidFill>
              </a:rPr>
              <a:t>L’onglet Fichier</a:t>
            </a:r>
          </a:p>
        </p:txBody>
      </p:sp>
      <p:pic>
        <p:nvPicPr>
          <p:cNvPr id="4" name="Image 3"/>
          <p:cNvPicPr>
            <a:picLocks noChangeAspect="1"/>
          </p:cNvPicPr>
          <p:nvPr/>
        </p:nvPicPr>
        <p:blipFill>
          <a:blip r:embed="rId3"/>
          <a:stretch>
            <a:fillRect/>
          </a:stretch>
        </p:blipFill>
        <p:spPr>
          <a:xfrm>
            <a:off x="462430" y="690130"/>
            <a:ext cx="5905864" cy="4156913"/>
          </a:xfrm>
          <a:prstGeom prst="rect">
            <a:avLst/>
          </a:prstGeom>
        </p:spPr>
      </p:pic>
      <p:sp>
        <p:nvSpPr>
          <p:cNvPr id="11" name="Rectangle : coins arrondis 10">
            <a:extLst>
              <a:ext uri="{FF2B5EF4-FFF2-40B4-BE49-F238E27FC236}">
                <a16:creationId xmlns:a16="http://schemas.microsoft.com/office/drawing/2014/main" xmlns="" id="{C6363D6E-229E-4C48-91CC-2C2EC883ABF2}"/>
              </a:ext>
            </a:extLst>
          </p:cNvPr>
          <p:cNvSpPr/>
          <p:nvPr/>
        </p:nvSpPr>
        <p:spPr>
          <a:xfrm>
            <a:off x="462430" y="2047009"/>
            <a:ext cx="986128" cy="48837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8" name="Connecteur droit avec flèche 7">
            <a:extLst>
              <a:ext uri="{FF2B5EF4-FFF2-40B4-BE49-F238E27FC236}">
                <a16:creationId xmlns:a16="http://schemas.microsoft.com/office/drawing/2014/main" xmlns="" id="{866EACD7-0CC6-4A6F-A2E2-4BB20CBA9A08}"/>
              </a:ext>
            </a:extLst>
          </p:cNvPr>
          <p:cNvCxnSpPr>
            <a:cxnSpLocks/>
          </p:cNvCxnSpPr>
          <p:nvPr/>
        </p:nvCxnSpPr>
        <p:spPr>
          <a:xfrm flipH="1">
            <a:off x="1448558" y="2306920"/>
            <a:ext cx="5491868" cy="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xmlns="" id="{2B015092-F226-49F2-9121-FE48167259A8}"/>
              </a:ext>
            </a:extLst>
          </p:cNvPr>
          <p:cNvSpPr txBox="1"/>
          <p:nvPr/>
        </p:nvSpPr>
        <p:spPr>
          <a:xfrm>
            <a:off x="6978527" y="2168421"/>
            <a:ext cx="5175372" cy="1200329"/>
          </a:xfrm>
          <a:prstGeom prst="rect">
            <a:avLst/>
          </a:prstGeom>
          <a:noFill/>
        </p:spPr>
        <p:txBody>
          <a:bodyPr wrap="square" rtlCol="0">
            <a:spAutoFit/>
          </a:bodyPr>
          <a:lstStyle/>
          <a:p>
            <a:r>
              <a:rPr lang="fr-FR" dirty="0"/>
              <a:t>Pour enregistrer un document nous pouvons dans le menu fichier cliquer sur enregistrer ou sur enregistrer sous si nous enregistrons pour la première fois.</a:t>
            </a:r>
            <a:endParaRPr lang="x-none" dirty="0"/>
          </a:p>
        </p:txBody>
      </p:sp>
    </p:spTree>
    <p:extLst>
      <p:ext uri="{BB962C8B-B14F-4D97-AF65-F5344CB8AC3E}">
        <p14:creationId xmlns:p14="http://schemas.microsoft.com/office/powerpoint/2010/main" val="19593217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493D4EDA-58E0-40CC-B3CA-14CDEB349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pic>
        <p:nvPicPr>
          <p:cNvPr id="7" name="Image 6" descr="Connexions numériques">
            <a:extLst>
              <a:ext uri="{FF2B5EF4-FFF2-40B4-BE49-F238E27FC236}">
                <a16:creationId xmlns:a16="http://schemas.microsoft.com/office/drawing/2014/main" xmlns=""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e 16">
            <a:extLst>
              <a:ext uri="{FF2B5EF4-FFF2-40B4-BE49-F238E27FC236}">
                <a16:creationId xmlns:a16="http://schemas.microsoft.com/office/drawing/2014/main" xmlns="" id="{AA9EB0BC-A85E-4C26-B355-5DFCEF6CCB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xmlns="" id="{3643E56B-BD42-413D-B17D-7958270F5D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xmlns="" id="{96C04F74-9467-4FA5-95DC-8D481A2974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xmlns="" id="{D73DE1C3-5C37-42E9-A3F0-256F193832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xmlns="" id="{4A2E7EC3-E07C-46CE-9B25-41865A5068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C02C5318-1A1E-49D0-B2E2-A4B0FA9E8A40}"/>
              </a:ext>
            </a:extLst>
          </p:cNvPr>
          <p:cNvSpPr>
            <a:spLocks noGrp="1"/>
          </p:cNvSpPr>
          <p:nvPr>
            <p:ph type="ctrTitle"/>
          </p:nvPr>
        </p:nvSpPr>
        <p:spPr>
          <a:xfrm>
            <a:off x="596715" y="4431624"/>
            <a:ext cx="10993549" cy="895244"/>
          </a:xfrm>
        </p:spPr>
        <p:txBody>
          <a:bodyPr rtlCol="0">
            <a:noAutofit/>
          </a:bodyPr>
          <a:lstStyle/>
          <a:p>
            <a:pPr rtl="0"/>
            <a:r>
              <a:rPr lang="fr-FR" sz="4200" dirty="0">
                <a:solidFill>
                  <a:schemeClr val="bg1"/>
                </a:solidFill>
              </a:rPr>
              <a:t>Microsoft office</a:t>
            </a:r>
          </a:p>
        </p:txBody>
      </p:sp>
      <p:sp>
        <p:nvSpPr>
          <p:cNvPr id="3" name="Sous-titre 2">
            <a:extLst>
              <a:ext uri="{FF2B5EF4-FFF2-40B4-BE49-F238E27FC236}">
                <a16:creationId xmlns:a16="http://schemas.microsoft.com/office/drawing/2014/main" xmlns="" id="{48B6CF59-4E5B-494D-A2F7-97ADD01E6497}"/>
              </a:ext>
            </a:extLst>
          </p:cNvPr>
          <p:cNvSpPr>
            <a:spLocks noGrp="1"/>
          </p:cNvSpPr>
          <p:nvPr>
            <p:ph type="subTitle" idx="1"/>
          </p:nvPr>
        </p:nvSpPr>
        <p:spPr>
          <a:xfrm>
            <a:off x="581194" y="5467246"/>
            <a:ext cx="10993546" cy="484822"/>
          </a:xfrm>
        </p:spPr>
        <p:txBody>
          <a:bodyPr rtlCol="0">
            <a:normAutofit/>
          </a:bodyPr>
          <a:lstStyle/>
          <a:p>
            <a:pPr rtl="0"/>
            <a:r>
              <a:rPr lang="fr-FR" sz="2000" dirty="0">
                <a:solidFill>
                  <a:srgbClr val="7CEBFF"/>
                </a:solidFill>
              </a:rPr>
              <a:t>Module de </a:t>
            </a:r>
            <a:r>
              <a:rPr lang="fr-FR" sz="2000" dirty="0" err="1">
                <a:solidFill>
                  <a:srgbClr val="7CEBFF"/>
                </a:solidFill>
              </a:rPr>
              <a:t>EXCel</a:t>
            </a:r>
            <a:endParaRPr lang="fr-FR" sz="2000" dirty="0">
              <a:solidFill>
                <a:srgbClr val="7CEBFF"/>
              </a:solidFill>
            </a:endParaRPr>
          </a:p>
        </p:txBody>
      </p:sp>
    </p:spTree>
    <p:extLst>
      <p:ext uri="{BB962C8B-B14F-4D97-AF65-F5344CB8AC3E}">
        <p14:creationId xmlns:p14="http://schemas.microsoft.com/office/powerpoint/2010/main" val="2089707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493D4EDA-58E0-40CC-B3CA-14CDEB349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pic>
        <p:nvPicPr>
          <p:cNvPr id="7" name="Image 6" descr="Connexions numériques">
            <a:extLst>
              <a:ext uri="{FF2B5EF4-FFF2-40B4-BE49-F238E27FC236}">
                <a16:creationId xmlns:a16="http://schemas.microsoft.com/office/drawing/2014/main" xmlns=""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e 16">
            <a:extLst>
              <a:ext uri="{FF2B5EF4-FFF2-40B4-BE49-F238E27FC236}">
                <a16:creationId xmlns:a16="http://schemas.microsoft.com/office/drawing/2014/main" xmlns="" id="{AA9EB0BC-A85E-4C26-B355-5DFCEF6CCB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xmlns="" id="{3643E56B-BD42-413D-B17D-7958270F5D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xmlns="" id="{96C04F74-9467-4FA5-95DC-8D481A2974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xmlns="" id="{D73DE1C3-5C37-42E9-A3F0-256F193832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xmlns="" id="{4A2E7EC3-E07C-46CE-9B25-41865A5068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C02C5318-1A1E-49D0-B2E2-A4B0FA9E8A40}"/>
              </a:ext>
            </a:extLst>
          </p:cNvPr>
          <p:cNvSpPr>
            <a:spLocks noGrp="1"/>
          </p:cNvSpPr>
          <p:nvPr>
            <p:ph type="ctrTitle"/>
          </p:nvPr>
        </p:nvSpPr>
        <p:spPr>
          <a:xfrm>
            <a:off x="582290" y="4663984"/>
            <a:ext cx="10993549" cy="1128382"/>
          </a:xfrm>
        </p:spPr>
        <p:txBody>
          <a:bodyPr rtlCol="0">
            <a:noAutofit/>
          </a:bodyPr>
          <a:lstStyle/>
          <a:p>
            <a:r>
              <a:rPr lang="fr-FR" b="1" dirty="0">
                <a:solidFill>
                  <a:schemeClr val="bg1"/>
                </a:solidFill>
              </a:rPr>
              <a:t>L’environnement du système d’exploitation Windows</a:t>
            </a:r>
            <a:endParaRPr lang="fr-FR" sz="4200" dirty="0">
              <a:solidFill>
                <a:schemeClr val="bg1"/>
              </a:solidFill>
            </a:endParaRPr>
          </a:p>
        </p:txBody>
      </p:sp>
    </p:spTree>
    <p:extLst>
      <p:ext uri="{BB962C8B-B14F-4D97-AF65-F5344CB8AC3E}">
        <p14:creationId xmlns:p14="http://schemas.microsoft.com/office/powerpoint/2010/main" val="1487700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4AE9D071-98CF-435C-BD2B-976514544D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8" name="Espace réservé au contenu 4" descr="Valeurs numériques">
            <a:extLst>
              <a:ext uri="{FF2B5EF4-FFF2-40B4-BE49-F238E27FC236}">
                <a16:creationId xmlns:a16="http://schemas.microsoft.com/office/drawing/2014/main" xmlns=""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1252" y="10643"/>
            <a:ext cx="12191980" cy="6857990"/>
          </a:xfrm>
          <a:prstGeom prst="rect">
            <a:avLst/>
          </a:prstGeom>
        </p:spPr>
      </p:pic>
      <p:grpSp>
        <p:nvGrpSpPr>
          <p:cNvPr id="15" name="Groupe 14">
            <a:extLst>
              <a:ext uri="{FF2B5EF4-FFF2-40B4-BE49-F238E27FC236}">
                <a16:creationId xmlns:a16="http://schemas.microsoft.com/office/drawing/2014/main" xmlns="" id="{D619FC33-16ED-4246-9596-BEFEB55E4CF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38067" y="457200"/>
            <a:ext cx="7507083" cy="5935132"/>
            <a:chOff x="438067" y="457200"/>
            <a:chExt cx="7507083" cy="5935132"/>
          </a:xfrm>
        </p:grpSpPr>
        <p:sp>
          <p:nvSpPr>
            <p:cNvPr id="16" name="Rectangle 15">
              <a:extLst>
                <a:ext uri="{FF2B5EF4-FFF2-40B4-BE49-F238E27FC236}">
                  <a16:creationId xmlns:a16="http://schemas.microsoft.com/office/drawing/2014/main" xmlns="" id="{2EEA80E1-F99F-4009-837F-2F72F8A5D5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xmlns="" id="{0230AF9A-4641-4BD8-9F95-9607CD3040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xmlns="" id="{8703D4EC-9389-41B6-B88B-B6FDC8CD33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xmlns="" id="{7F2616EE-270D-4F4C-BA1F-2708D387B800}"/>
              </a:ext>
            </a:extLst>
          </p:cNvPr>
          <p:cNvSpPr>
            <a:spLocks noGrp="1"/>
          </p:cNvSpPr>
          <p:nvPr>
            <p:ph type="title"/>
          </p:nvPr>
        </p:nvSpPr>
        <p:spPr>
          <a:xfrm>
            <a:off x="584200" y="1006956"/>
            <a:ext cx="7213600" cy="1121871"/>
          </a:xfrm>
        </p:spPr>
        <p:txBody>
          <a:bodyPr rtlCol="0" anchor="ctr">
            <a:normAutofit/>
          </a:bodyPr>
          <a:lstStyle/>
          <a:p>
            <a:pPr algn="ctr" rtl="0"/>
            <a:r>
              <a:rPr lang="fr-FR" sz="2800" b="1" dirty="0"/>
              <a:t>Les fonctions de base d´Excel</a:t>
            </a:r>
            <a:endParaRPr lang="fr-FR" dirty="0"/>
          </a:p>
        </p:txBody>
      </p:sp>
      <p:graphicFrame>
        <p:nvGraphicFramePr>
          <p:cNvPr id="6" name="Espace réservé au contenu 5" descr="Graphique SmartArt">
            <a:extLst>
              <a:ext uri="{FF2B5EF4-FFF2-40B4-BE49-F238E27FC236}">
                <a16:creationId xmlns:a16="http://schemas.microsoft.com/office/drawing/2014/main" xmlns="" id="{BF629521-FFD2-45DA-9D1D-A5F09BD5A2D9}"/>
              </a:ext>
            </a:extLst>
          </p:cNvPr>
          <p:cNvGraphicFramePr>
            <a:graphicFrameLocks noGrp="1"/>
          </p:cNvGraphicFramePr>
          <p:nvPr>
            <p:ph idx="1"/>
            <p:extLst>
              <p:ext uri="{D42A27DB-BD31-4B8C-83A1-F6EECF244321}">
                <p14:modId xmlns:p14="http://schemas.microsoft.com/office/powerpoint/2010/main" val="2316056601"/>
              </p:ext>
            </p:extLst>
          </p:nvPr>
        </p:nvGraphicFramePr>
        <p:xfrm>
          <a:off x="665808" y="2062342"/>
          <a:ext cx="6951160" cy="32819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9322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2619911" y="894045"/>
            <a:ext cx="6200352" cy="611874"/>
          </a:xfrm>
        </p:spPr>
        <p:txBody>
          <a:bodyPr rtlCol="0">
            <a:normAutofit/>
          </a:bodyPr>
          <a:lstStyle/>
          <a:p>
            <a:pPr algn="ctr" rtl="0"/>
            <a:r>
              <a:rPr lang="fr-FR" dirty="0"/>
              <a:t>Les fonctions de base d´Excel</a:t>
            </a:r>
          </a:p>
        </p:txBody>
      </p:sp>
      <p:sp>
        <p:nvSpPr>
          <p:cNvPr id="8" name="Rectangle 7">
            <a:extLst>
              <a:ext uri="{FF2B5EF4-FFF2-40B4-BE49-F238E27FC236}">
                <a16:creationId xmlns:a16="http://schemas.microsoft.com/office/drawing/2014/main" xmlns="" id="{BAE359FF-787D-4065-B65A-E21AEDF4F4BE}"/>
              </a:ext>
            </a:extLst>
          </p:cNvPr>
          <p:cNvSpPr/>
          <p:nvPr/>
        </p:nvSpPr>
        <p:spPr>
          <a:xfrm>
            <a:off x="1631878" y="2514600"/>
            <a:ext cx="8928244" cy="193899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6000" b="1" dirty="0">
                <a:ln/>
                <a:solidFill>
                  <a:schemeClr val="accent1">
                    <a:lumMod val="60000"/>
                    <a:lumOff val="40000"/>
                  </a:schemeClr>
                </a:solidFill>
              </a:rPr>
              <a:t>Saisir, mettre en forme un tableau</a:t>
            </a:r>
            <a:endParaRPr lang="fr-FR" sz="6000" b="1" cap="none" spc="0" dirty="0">
              <a:ln/>
              <a:solidFill>
                <a:schemeClr val="accent1">
                  <a:lumMod val="60000"/>
                  <a:lumOff val="40000"/>
                </a:schemeClr>
              </a:solidFill>
              <a:effectLst/>
            </a:endParaRPr>
          </a:p>
        </p:txBody>
      </p:sp>
    </p:spTree>
    <p:extLst>
      <p:ext uri="{BB962C8B-B14F-4D97-AF65-F5344CB8AC3E}">
        <p14:creationId xmlns:p14="http://schemas.microsoft.com/office/powerpoint/2010/main" val="2436789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2619911" y="894045"/>
            <a:ext cx="6200352" cy="611874"/>
          </a:xfrm>
        </p:spPr>
        <p:txBody>
          <a:bodyPr rtlCol="0">
            <a:normAutofit fontScale="90000"/>
          </a:bodyPr>
          <a:lstStyle/>
          <a:p>
            <a:pPr algn="ctr" rtl="0"/>
            <a:r>
              <a:rPr lang="fr-FR" dirty="0"/>
              <a:t>DECOUVERTE ET LANCEMENT De </a:t>
            </a:r>
            <a:r>
              <a:rPr lang="fr-FR" dirty="0" err="1"/>
              <a:t>excel</a:t>
            </a:r>
            <a:endParaRPr lang="fr-FR" dirty="0"/>
          </a:p>
        </p:txBody>
      </p:sp>
      <p:sp>
        <p:nvSpPr>
          <p:cNvPr id="6" name="ZoneTexte 5">
            <a:extLst>
              <a:ext uri="{FF2B5EF4-FFF2-40B4-BE49-F238E27FC236}">
                <a16:creationId xmlns:a16="http://schemas.microsoft.com/office/drawing/2014/main" xmlns="" id="{2E248296-BCD1-4090-85E7-B21643141344}"/>
              </a:ext>
            </a:extLst>
          </p:cNvPr>
          <p:cNvSpPr txBox="1"/>
          <p:nvPr/>
        </p:nvSpPr>
        <p:spPr>
          <a:xfrm>
            <a:off x="365760" y="1742466"/>
            <a:ext cx="11686903" cy="2344231"/>
          </a:xfrm>
          <a:prstGeom prst="rect">
            <a:avLst/>
          </a:prstGeom>
          <a:noFill/>
        </p:spPr>
        <p:txBody>
          <a:bodyPr wrap="square">
            <a:spAutoFit/>
          </a:bodyPr>
          <a:lstStyle/>
          <a:p>
            <a:pPr indent="685800"/>
            <a:r>
              <a:rPr lang="fr-FR" dirty="0">
                <a:latin typeface="Arial" panose="020B0604020202020204" pitchFamily="34" charset="0"/>
              </a:rPr>
              <a:t>Un tableur est une application dont la structure permet de réaliser des calculs, de dresser des tableaux et des graphiques. On utilise les tableurs dans différents domaines de la gestion informatique, la financière, les calculs de statistiques, etc. Il existe plusieurs tableurs : </a:t>
            </a:r>
            <a:r>
              <a:rPr lang="fr-FR" sz="1800" dirty="0">
                <a:solidFill>
                  <a:srgbClr val="000032"/>
                </a:solidFill>
                <a:effectLst/>
                <a:latin typeface="Arial Narrow" panose="020B0606020202030204" pitchFamily="34" charset="0"/>
                <a:ea typeface="Times New Roman" panose="02020603050405020304" pitchFamily="18" charset="0"/>
              </a:rPr>
              <a:t>Lotus; Excel et bien d’autres.</a:t>
            </a:r>
          </a:p>
          <a:p>
            <a:pPr>
              <a:spcAft>
                <a:spcPts val="1125"/>
              </a:spcAft>
            </a:pPr>
            <a:r>
              <a:rPr lang="fr-FR" sz="1800" dirty="0">
                <a:solidFill>
                  <a:srgbClr val="000032"/>
                </a:solidFill>
                <a:effectLst/>
                <a:latin typeface="Arial Narrow" panose="020B0606020202030204" pitchFamily="34" charset="0"/>
                <a:ea typeface="Times New Roman" panose="02020603050405020304" pitchFamily="18" charset="0"/>
              </a:rPr>
              <a:t>Pour notre cas nous allons voire </a:t>
            </a:r>
            <a:r>
              <a:rPr lang="fr-FR" sz="1800" dirty="0">
                <a:solidFill>
                  <a:srgbClr val="000032"/>
                </a:solidFill>
                <a:effectLst/>
                <a:latin typeface="Arial Narrow" panose="020B0606020202030204" pitchFamily="34" charset="0"/>
                <a:ea typeface="Times New Roman" panose="02020603050405020304" pitchFamily="18" charset="0"/>
                <a:cs typeface="Times New Roman" panose="02020603050405020304" pitchFamily="18" charset="0"/>
              </a:rPr>
              <a:t>le logiciel Excel de Microsoft qui est un des tableurs les plus utilisés aujourd’hui.</a:t>
            </a:r>
            <a:r>
              <a:rPr lang="fr-FR" sz="1800" dirty="0">
                <a:solidFill>
                  <a:srgbClr val="000032"/>
                </a:solidFill>
                <a:effectLst/>
                <a:latin typeface="Arial Narrow" panose="020B0606020202030204" pitchFamily="34" charset="0"/>
                <a:ea typeface="Times New Roman" panose="02020603050405020304" pitchFamily="18" charset="0"/>
              </a:rPr>
              <a:t>.</a:t>
            </a:r>
            <a:r>
              <a:rPr lang="fr-FR" sz="1800" dirty="0">
                <a:effectLst/>
                <a:latin typeface="Arial Narrow" panose="020B0606020202030204" pitchFamily="34" charset="0"/>
                <a:ea typeface="Times New Roman" panose="02020603050405020304" pitchFamily="18" charset="0"/>
                <a:cs typeface="Times New Roman" panose="02020603050405020304" pitchFamily="18" charset="0"/>
              </a:rPr>
              <a:t> </a:t>
            </a:r>
            <a:r>
              <a:rPr kumimoji="0" lang="x-none" altLang="x-non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façon la plus conventionnelle de lancer </a:t>
            </a:r>
            <a:r>
              <a:rPr kumimoji="0" lang="fr-FR" altLang="x-non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Excel</a:t>
            </a:r>
            <a:r>
              <a:rPr kumimoji="0" lang="x-none" altLang="x-non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consiste à utiliser le menu</a:t>
            </a:r>
            <a:r>
              <a:rPr kumimoji="0" lang="fr-FR" altLang="x-non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x-none" altLang="x-none" sz="1600" b="1"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Démarrer</a:t>
            </a:r>
            <a:r>
              <a:rPr kumimoji="0" lang="x-none" altLang="x-non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fr-FR" altLang="x-non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spcAft>
                <a:spcPts val="1125"/>
              </a:spcAft>
            </a:pPr>
            <a:r>
              <a:rPr kumimoji="0" lang="x-none" altLang="x-non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Cliquez successivement sur</a:t>
            </a:r>
            <a:endParaRPr kumimoji="0" lang="fr-FR" altLang="x-non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spcAft>
                <a:spcPts val="1125"/>
              </a:spcAft>
            </a:pPr>
            <a:r>
              <a:rPr kumimoji="0" lang="x-none" altLang="x-none" sz="2000" b="1"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Démarrer</a:t>
            </a:r>
            <a:r>
              <a:rPr kumimoji="0" lang="fr-FR" altLang="x-none" sz="2000" b="1"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x-none" altLang="x-none"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&gt;</a:t>
            </a:r>
            <a:r>
              <a:rPr kumimoji="0" lang="fr-FR" altLang="x-none"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x-none" altLang="x-none" sz="2000" b="1" dirty="0">
                <a:solidFill>
                  <a:srgbClr val="000000"/>
                </a:solidFill>
                <a:latin typeface="Courier New" panose="02070309020205020404" pitchFamily="49" charset="0"/>
                <a:cs typeface="Courier New" panose="02070309020205020404" pitchFamily="49" charset="0"/>
              </a:rPr>
              <a:t>Tous les programmes</a:t>
            </a:r>
            <a:r>
              <a:rPr lang="fr-FR" altLang="x-none" sz="2000" b="1" dirty="0">
                <a:solidFill>
                  <a:srgbClr val="000000"/>
                </a:solidFill>
                <a:latin typeface="Courier New" panose="02070309020205020404" pitchFamily="49" charset="0"/>
                <a:cs typeface="Courier New" panose="02070309020205020404" pitchFamily="49" charset="0"/>
              </a:rPr>
              <a:t> </a:t>
            </a:r>
            <a:r>
              <a:rPr kumimoji="0" lang="x-none" altLang="x-none"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&gt;</a:t>
            </a:r>
            <a:r>
              <a:rPr kumimoji="0" lang="fr-FR" altLang="x-none"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x-none" altLang="x-none" sz="2000" b="1" dirty="0">
                <a:solidFill>
                  <a:srgbClr val="000000"/>
                </a:solidFill>
                <a:latin typeface="Courier New" panose="02070309020205020404" pitchFamily="49" charset="0"/>
                <a:cs typeface="Courier New" panose="02070309020205020404" pitchFamily="49" charset="0"/>
              </a:rPr>
              <a:t>Microsoft Office</a:t>
            </a:r>
            <a:r>
              <a:rPr lang="fr-FR" altLang="x-none" sz="2000" b="1" dirty="0">
                <a:solidFill>
                  <a:srgbClr val="000000"/>
                </a:solidFill>
                <a:latin typeface="Courier New" panose="02070309020205020404" pitchFamily="49" charset="0"/>
                <a:cs typeface="Courier New" panose="02070309020205020404" pitchFamily="49" charset="0"/>
              </a:rPr>
              <a:t> </a:t>
            </a:r>
            <a:r>
              <a:rPr kumimoji="0" lang="x-none" altLang="x-none"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&gt;</a:t>
            </a:r>
            <a:r>
              <a:rPr kumimoji="0" lang="fr-FR" altLang="x-none"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x-none" altLang="x-none" sz="2000" b="1" dirty="0">
                <a:solidFill>
                  <a:srgbClr val="000000"/>
                </a:solidFill>
                <a:latin typeface="Courier New" panose="02070309020205020404" pitchFamily="49" charset="0"/>
                <a:cs typeface="Courier New" panose="02070309020205020404" pitchFamily="49" charset="0"/>
              </a:rPr>
              <a:t>Microsoft </a:t>
            </a:r>
            <a:r>
              <a:rPr lang="fr-FR" altLang="x-none" sz="2000" b="1" dirty="0">
                <a:solidFill>
                  <a:srgbClr val="000000"/>
                </a:solidFill>
                <a:latin typeface="Courier New" panose="02070309020205020404" pitchFamily="49" charset="0"/>
                <a:cs typeface="Courier New" panose="02070309020205020404" pitchFamily="49" charset="0"/>
              </a:rPr>
              <a:t>Excel</a:t>
            </a:r>
          </a:p>
        </p:txBody>
      </p:sp>
      <p:pic>
        <p:nvPicPr>
          <p:cNvPr id="5" name="Image 4">
            <a:extLst>
              <a:ext uri="{FF2B5EF4-FFF2-40B4-BE49-F238E27FC236}">
                <a16:creationId xmlns:a16="http://schemas.microsoft.com/office/drawing/2014/main" xmlns="" id="{2765BFA3-3AF7-4926-91DC-8E1618F02877}"/>
              </a:ext>
            </a:extLst>
          </p:cNvPr>
          <p:cNvPicPr>
            <a:picLocks noChangeAspect="1"/>
          </p:cNvPicPr>
          <p:nvPr/>
        </p:nvPicPr>
        <p:blipFill>
          <a:blip r:embed="rId3"/>
          <a:stretch>
            <a:fillRect/>
          </a:stretch>
        </p:blipFill>
        <p:spPr>
          <a:xfrm>
            <a:off x="4243129" y="4162696"/>
            <a:ext cx="3705742" cy="2695303"/>
          </a:xfrm>
          <a:prstGeom prst="rect">
            <a:avLst/>
          </a:prstGeom>
        </p:spPr>
      </p:pic>
      <p:sp>
        <p:nvSpPr>
          <p:cNvPr id="7" name="Rectangle : coins arrondis 6">
            <a:extLst>
              <a:ext uri="{FF2B5EF4-FFF2-40B4-BE49-F238E27FC236}">
                <a16:creationId xmlns:a16="http://schemas.microsoft.com/office/drawing/2014/main" xmlns="" id="{8071C1C5-B2DF-474D-9192-AD79EAEFDB40}"/>
              </a:ext>
            </a:extLst>
          </p:cNvPr>
          <p:cNvSpPr/>
          <p:nvPr/>
        </p:nvSpPr>
        <p:spPr>
          <a:xfrm>
            <a:off x="4415246" y="5164182"/>
            <a:ext cx="1291805" cy="16546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8" name="Connecteur droit avec flèche 7">
            <a:extLst>
              <a:ext uri="{FF2B5EF4-FFF2-40B4-BE49-F238E27FC236}">
                <a16:creationId xmlns:a16="http://schemas.microsoft.com/office/drawing/2014/main" xmlns="" id="{974BB668-B053-41E3-9A74-143BDCBA3AB3}"/>
              </a:ext>
            </a:extLst>
          </p:cNvPr>
          <p:cNvCxnSpPr>
            <a:cxnSpLocks/>
          </p:cNvCxnSpPr>
          <p:nvPr/>
        </p:nvCxnSpPr>
        <p:spPr>
          <a:xfrm flipH="1">
            <a:off x="5707051" y="5250418"/>
            <a:ext cx="275768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889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2619911" y="894045"/>
            <a:ext cx="6200352" cy="611874"/>
          </a:xfrm>
        </p:spPr>
        <p:txBody>
          <a:bodyPr rtlCol="0">
            <a:normAutofit fontScale="90000"/>
          </a:bodyPr>
          <a:lstStyle/>
          <a:p>
            <a:pPr algn="ctr" rtl="0"/>
            <a:r>
              <a:rPr lang="fr-FR" dirty="0"/>
              <a:t>DECOUVERTE ET LANCEMENT DE </a:t>
            </a:r>
            <a:r>
              <a:rPr lang="fr-FR" dirty="0" err="1"/>
              <a:t>excel</a:t>
            </a:r>
            <a:endParaRPr lang="fr-FR" dirty="0"/>
          </a:p>
        </p:txBody>
      </p:sp>
      <p:sp>
        <p:nvSpPr>
          <p:cNvPr id="6" name="ZoneTexte 5">
            <a:extLst>
              <a:ext uri="{FF2B5EF4-FFF2-40B4-BE49-F238E27FC236}">
                <a16:creationId xmlns:a16="http://schemas.microsoft.com/office/drawing/2014/main" xmlns="" id="{2E248296-BCD1-4090-85E7-B21643141344}"/>
              </a:ext>
            </a:extLst>
          </p:cNvPr>
          <p:cNvSpPr txBox="1"/>
          <p:nvPr/>
        </p:nvSpPr>
        <p:spPr>
          <a:xfrm>
            <a:off x="687572" y="1942764"/>
            <a:ext cx="11121655" cy="646331"/>
          </a:xfrm>
          <a:prstGeom prst="rect">
            <a:avLst/>
          </a:prstGeom>
          <a:noFill/>
        </p:spPr>
        <p:txBody>
          <a:bodyPr wrap="square">
            <a:spAutoFit/>
          </a:bodyPr>
          <a:lstStyle/>
          <a:p>
            <a:pPr>
              <a:spcAft>
                <a:spcPts val="1125"/>
              </a:spcAft>
            </a:pPr>
            <a:r>
              <a:rPr lang="x-none" sz="1800" dirty="0">
                <a:solidFill>
                  <a:srgbClr val="000000"/>
                </a:solidFill>
                <a:effectLst/>
                <a:latin typeface="Arial" panose="020B0604020202020204" pitchFamily="34" charset="0"/>
                <a:ea typeface="Times New Roman" panose="02020603050405020304" pitchFamily="18" charset="0"/>
              </a:rPr>
              <a:t>Enfin, si une icône de </a:t>
            </a:r>
            <a:r>
              <a:rPr lang="fr-FR" sz="1800" dirty="0">
                <a:solidFill>
                  <a:srgbClr val="000000"/>
                </a:solidFill>
                <a:effectLst/>
                <a:latin typeface="Arial" panose="020B0604020202020204" pitchFamily="34" charset="0"/>
                <a:ea typeface="Times New Roman" panose="02020603050405020304" pitchFamily="18" charset="0"/>
              </a:rPr>
              <a:t>E</a:t>
            </a:r>
            <a:r>
              <a:rPr lang="fr-FR" dirty="0">
                <a:solidFill>
                  <a:srgbClr val="000000"/>
                </a:solidFill>
                <a:latin typeface="Arial" panose="020B0604020202020204" pitchFamily="34" charset="0"/>
                <a:ea typeface="Times New Roman" panose="02020603050405020304" pitchFamily="18" charset="0"/>
              </a:rPr>
              <a:t>xcel</a:t>
            </a:r>
            <a:r>
              <a:rPr lang="x-none" sz="1800" dirty="0">
                <a:solidFill>
                  <a:srgbClr val="000000"/>
                </a:solidFill>
                <a:effectLst/>
                <a:latin typeface="Arial" panose="020B0604020202020204" pitchFamily="34" charset="0"/>
                <a:ea typeface="Times New Roman" panose="02020603050405020304" pitchFamily="18" charset="0"/>
              </a:rPr>
              <a:t> se trouve sur le Bureau de Windows, vous pouvez faire un double-clic dessus pour ouvrir l'application</a:t>
            </a:r>
            <a:endParaRPr lang="x-none" altLang="x-none" dirty="0">
              <a:solidFill>
                <a:srgbClr val="000000"/>
              </a:solidFill>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xmlns="" id="{93277258-0D94-42B2-A9A5-D2220C33EA04}"/>
              </a:ext>
            </a:extLst>
          </p:cNvPr>
          <p:cNvPicPr>
            <a:picLocks noChangeAspect="1"/>
          </p:cNvPicPr>
          <p:nvPr/>
        </p:nvPicPr>
        <p:blipFill>
          <a:blip r:embed="rId3"/>
          <a:stretch>
            <a:fillRect/>
          </a:stretch>
        </p:blipFill>
        <p:spPr>
          <a:xfrm>
            <a:off x="4972594" y="3429000"/>
            <a:ext cx="1531264" cy="1633350"/>
          </a:xfrm>
          <a:prstGeom prst="rect">
            <a:avLst/>
          </a:prstGeom>
        </p:spPr>
      </p:pic>
    </p:spTree>
    <p:extLst>
      <p:ext uri="{BB962C8B-B14F-4D97-AF65-F5344CB8AC3E}">
        <p14:creationId xmlns:p14="http://schemas.microsoft.com/office/powerpoint/2010/main" val="34617817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BFDA9692-ECDC-4B59-86B2-8C90FDE1A0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4" name="Rectangle 23">
            <a:extLst>
              <a:ext uri="{FF2B5EF4-FFF2-40B4-BE49-F238E27FC236}">
                <a16:creationId xmlns:a16="http://schemas.microsoft.com/office/drawing/2014/main" xmlns="" id="{12C05506-42A1-49C0-9D87-081CCD9023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5B040558-A365-4CCE-92FA-5A48CD98F9C9}"/>
              </a:ext>
            </a:extLst>
          </p:cNvPr>
          <p:cNvSpPr>
            <a:spLocks noGrp="1"/>
          </p:cNvSpPr>
          <p:nvPr>
            <p:ph type="title"/>
          </p:nvPr>
        </p:nvSpPr>
        <p:spPr>
          <a:xfrm>
            <a:off x="622288" y="5334386"/>
            <a:ext cx="5991163" cy="718870"/>
          </a:xfrm>
        </p:spPr>
        <p:txBody>
          <a:bodyPr rtlCol="0">
            <a:normAutofit fontScale="90000"/>
          </a:bodyPr>
          <a:lstStyle/>
          <a:p>
            <a:pPr rtl="0"/>
            <a:r>
              <a:rPr lang="fr-FR" dirty="0">
                <a:solidFill>
                  <a:srgbClr val="FFFEFF"/>
                </a:solidFill>
              </a:rPr>
              <a:t>L’INTERFACE D’accueil DE </a:t>
            </a:r>
            <a:r>
              <a:rPr lang="fr-FR" dirty="0" err="1">
                <a:solidFill>
                  <a:srgbClr val="FFFEFF"/>
                </a:solidFill>
              </a:rPr>
              <a:t>excel</a:t>
            </a:r>
            <a:r>
              <a:rPr lang="fr-FR" dirty="0">
                <a:solidFill>
                  <a:srgbClr val="FFFEFF"/>
                </a:solidFill>
              </a:rPr>
              <a:t> 2016</a:t>
            </a:r>
          </a:p>
        </p:txBody>
      </p:sp>
      <p:pic>
        <p:nvPicPr>
          <p:cNvPr id="4" name="Image 3">
            <a:extLst>
              <a:ext uri="{FF2B5EF4-FFF2-40B4-BE49-F238E27FC236}">
                <a16:creationId xmlns:a16="http://schemas.microsoft.com/office/drawing/2014/main" xmlns="" id="{1FDC35C4-9D48-434C-A480-519CC060253E}"/>
              </a:ext>
            </a:extLst>
          </p:cNvPr>
          <p:cNvPicPr>
            <a:picLocks noChangeAspect="1"/>
          </p:cNvPicPr>
          <p:nvPr/>
        </p:nvPicPr>
        <p:blipFill>
          <a:blip r:embed="rId3"/>
          <a:stretch>
            <a:fillRect/>
          </a:stretch>
        </p:blipFill>
        <p:spPr>
          <a:xfrm>
            <a:off x="447817" y="214012"/>
            <a:ext cx="11290861" cy="4927962"/>
          </a:xfrm>
          <a:prstGeom prst="rect">
            <a:avLst/>
          </a:prstGeom>
        </p:spPr>
      </p:pic>
    </p:spTree>
    <p:extLst>
      <p:ext uri="{BB962C8B-B14F-4D97-AF65-F5344CB8AC3E}">
        <p14:creationId xmlns:p14="http://schemas.microsoft.com/office/powerpoint/2010/main" val="2263920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BFDA9692-ECDC-4B59-86B2-8C90FDE1A0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4" name="Image 3">
            <a:extLst>
              <a:ext uri="{FF2B5EF4-FFF2-40B4-BE49-F238E27FC236}">
                <a16:creationId xmlns:a16="http://schemas.microsoft.com/office/drawing/2014/main" xmlns="" id="{B1D6840D-23E6-4F0A-BC3D-E8BB92898BFC}"/>
              </a:ext>
            </a:extLst>
          </p:cNvPr>
          <p:cNvPicPr>
            <a:picLocks noChangeAspect="1"/>
          </p:cNvPicPr>
          <p:nvPr/>
        </p:nvPicPr>
        <p:blipFill>
          <a:blip r:embed="rId3"/>
          <a:stretch>
            <a:fillRect/>
          </a:stretch>
        </p:blipFill>
        <p:spPr>
          <a:xfrm>
            <a:off x="447817" y="1917515"/>
            <a:ext cx="11290860" cy="1597966"/>
          </a:xfrm>
          <a:prstGeom prst="rect">
            <a:avLst/>
          </a:prstGeom>
        </p:spPr>
      </p:pic>
      <p:sp>
        <p:nvSpPr>
          <p:cNvPr id="24" name="Rectangle 23">
            <a:extLst>
              <a:ext uri="{FF2B5EF4-FFF2-40B4-BE49-F238E27FC236}">
                <a16:creationId xmlns:a16="http://schemas.microsoft.com/office/drawing/2014/main" xmlns="" id="{12C05506-42A1-49C0-9D87-081CCD9023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5B040558-A365-4CCE-92FA-5A48CD98F9C9}"/>
              </a:ext>
            </a:extLst>
          </p:cNvPr>
          <p:cNvSpPr>
            <a:spLocks noGrp="1"/>
          </p:cNvSpPr>
          <p:nvPr>
            <p:ph type="title"/>
          </p:nvPr>
        </p:nvSpPr>
        <p:spPr>
          <a:xfrm>
            <a:off x="581192" y="5264487"/>
            <a:ext cx="11029616" cy="718870"/>
          </a:xfrm>
        </p:spPr>
        <p:txBody>
          <a:bodyPr rtlCol="0">
            <a:normAutofit/>
          </a:bodyPr>
          <a:lstStyle/>
          <a:p>
            <a:pPr rtl="0"/>
            <a:r>
              <a:rPr lang="fr-FR" dirty="0">
                <a:solidFill>
                  <a:srgbClr val="FFFEFF"/>
                </a:solidFill>
              </a:rPr>
              <a:t>PRESENTATION DES ONGLETS</a:t>
            </a:r>
          </a:p>
        </p:txBody>
      </p:sp>
      <p:sp>
        <p:nvSpPr>
          <p:cNvPr id="11" name="Rectangle : coins arrondis 10">
            <a:extLst>
              <a:ext uri="{FF2B5EF4-FFF2-40B4-BE49-F238E27FC236}">
                <a16:creationId xmlns:a16="http://schemas.microsoft.com/office/drawing/2014/main" xmlns="" id="{C6363D6E-229E-4C48-91CC-2C2EC883ABF2}"/>
              </a:ext>
            </a:extLst>
          </p:cNvPr>
          <p:cNvSpPr/>
          <p:nvPr/>
        </p:nvSpPr>
        <p:spPr>
          <a:xfrm>
            <a:off x="447817" y="2178218"/>
            <a:ext cx="8234628" cy="37637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15" name="Connecteur droit avec flèche 14">
            <a:extLst>
              <a:ext uri="{FF2B5EF4-FFF2-40B4-BE49-F238E27FC236}">
                <a16:creationId xmlns:a16="http://schemas.microsoft.com/office/drawing/2014/main" xmlns="" id="{946A32CF-0E9E-4657-9013-8C6CCFCABB48}"/>
              </a:ext>
            </a:extLst>
          </p:cNvPr>
          <p:cNvCxnSpPr>
            <a:cxnSpLocks/>
          </p:cNvCxnSpPr>
          <p:nvPr/>
        </p:nvCxnSpPr>
        <p:spPr>
          <a:xfrm>
            <a:off x="2809932" y="1384812"/>
            <a:ext cx="0" cy="79340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xmlns="" id="{98987957-8DD2-45B2-AC20-054C6BE6F398}"/>
              </a:ext>
            </a:extLst>
          </p:cNvPr>
          <p:cNvSpPr txBox="1"/>
          <p:nvPr/>
        </p:nvSpPr>
        <p:spPr>
          <a:xfrm>
            <a:off x="2275368" y="1002040"/>
            <a:ext cx="2679404" cy="382772"/>
          </a:xfrm>
          <a:prstGeom prst="rect">
            <a:avLst/>
          </a:prstGeom>
          <a:noFill/>
        </p:spPr>
        <p:txBody>
          <a:bodyPr wrap="square" rtlCol="0">
            <a:spAutoFit/>
          </a:bodyPr>
          <a:lstStyle/>
          <a:p>
            <a:r>
              <a:rPr lang="fr-FR" dirty="0"/>
              <a:t>Les onglets</a:t>
            </a:r>
            <a:endParaRPr lang="x-none" dirty="0"/>
          </a:p>
        </p:txBody>
      </p:sp>
      <p:cxnSp>
        <p:nvCxnSpPr>
          <p:cNvPr id="19" name="Connecteur droit avec flèche 18">
            <a:extLst>
              <a:ext uri="{FF2B5EF4-FFF2-40B4-BE49-F238E27FC236}">
                <a16:creationId xmlns:a16="http://schemas.microsoft.com/office/drawing/2014/main" xmlns="" id="{866EACD7-0CC6-4A6F-A2E2-4BB20CBA9A08}"/>
              </a:ext>
            </a:extLst>
          </p:cNvPr>
          <p:cNvCxnSpPr>
            <a:cxnSpLocks/>
          </p:cNvCxnSpPr>
          <p:nvPr/>
        </p:nvCxnSpPr>
        <p:spPr>
          <a:xfrm flipV="1">
            <a:off x="1169582" y="2490651"/>
            <a:ext cx="0" cy="132219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xmlns="" id="{2B015092-F226-49F2-9121-FE48167259A8}"/>
              </a:ext>
            </a:extLst>
          </p:cNvPr>
          <p:cNvSpPr txBox="1"/>
          <p:nvPr/>
        </p:nvSpPr>
        <p:spPr>
          <a:xfrm>
            <a:off x="861237" y="3789561"/>
            <a:ext cx="2679404" cy="382772"/>
          </a:xfrm>
          <a:prstGeom prst="rect">
            <a:avLst/>
          </a:prstGeom>
          <a:noFill/>
        </p:spPr>
        <p:txBody>
          <a:bodyPr wrap="square" rtlCol="0">
            <a:spAutoFit/>
          </a:bodyPr>
          <a:lstStyle/>
          <a:p>
            <a:r>
              <a:rPr lang="fr-FR" dirty="0"/>
              <a:t>L’onglet actif est en blanc</a:t>
            </a:r>
            <a:endParaRPr lang="x-none" dirty="0"/>
          </a:p>
        </p:txBody>
      </p:sp>
      <p:cxnSp>
        <p:nvCxnSpPr>
          <p:cNvPr id="27" name="Connecteur droit avec flèche 26">
            <a:extLst>
              <a:ext uri="{FF2B5EF4-FFF2-40B4-BE49-F238E27FC236}">
                <a16:creationId xmlns:a16="http://schemas.microsoft.com/office/drawing/2014/main" xmlns="" id="{B60D8945-F1FF-40E7-9CF7-43183AEF8092}"/>
              </a:ext>
            </a:extLst>
          </p:cNvPr>
          <p:cNvCxnSpPr>
            <a:cxnSpLocks/>
          </p:cNvCxnSpPr>
          <p:nvPr/>
        </p:nvCxnSpPr>
        <p:spPr>
          <a:xfrm flipH="1" flipV="1">
            <a:off x="2195675" y="3241398"/>
            <a:ext cx="3599069" cy="9309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xmlns="" id="{01E60829-7634-448D-99B7-ADF3D5AFD2C1}"/>
              </a:ext>
            </a:extLst>
          </p:cNvPr>
          <p:cNvCxnSpPr>
            <a:cxnSpLocks/>
          </p:cNvCxnSpPr>
          <p:nvPr/>
        </p:nvCxnSpPr>
        <p:spPr>
          <a:xfrm flipH="1" flipV="1">
            <a:off x="3762103" y="3241398"/>
            <a:ext cx="2032641" cy="9309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xmlns="" id="{A50FED54-2C23-4DAF-B5F0-C34036A7BF63}"/>
              </a:ext>
            </a:extLst>
          </p:cNvPr>
          <p:cNvCxnSpPr>
            <a:cxnSpLocks/>
          </p:cNvCxnSpPr>
          <p:nvPr/>
        </p:nvCxnSpPr>
        <p:spPr>
          <a:xfrm flipH="1" flipV="1">
            <a:off x="5338354" y="3211445"/>
            <a:ext cx="456390" cy="96088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xmlns="" id="{9C4D4DCD-1C68-46BC-9E7E-7D6BE5C98549}"/>
              </a:ext>
            </a:extLst>
          </p:cNvPr>
          <p:cNvCxnSpPr>
            <a:cxnSpLocks/>
          </p:cNvCxnSpPr>
          <p:nvPr/>
        </p:nvCxnSpPr>
        <p:spPr>
          <a:xfrm flipV="1">
            <a:off x="5794744" y="3256858"/>
            <a:ext cx="1672855" cy="91547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xmlns="" id="{C3F28457-DEF8-41BB-93FC-675ECF80C63B}"/>
              </a:ext>
            </a:extLst>
          </p:cNvPr>
          <p:cNvCxnSpPr>
            <a:cxnSpLocks/>
          </p:cNvCxnSpPr>
          <p:nvPr/>
        </p:nvCxnSpPr>
        <p:spPr>
          <a:xfrm flipV="1">
            <a:off x="5794744" y="3256858"/>
            <a:ext cx="3289004" cy="91547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xmlns="" id="{879E0E45-27A9-45B6-BE0C-282F0D23F25E}"/>
              </a:ext>
            </a:extLst>
          </p:cNvPr>
          <p:cNvSpPr txBox="1"/>
          <p:nvPr/>
        </p:nvSpPr>
        <p:spPr>
          <a:xfrm>
            <a:off x="4788195" y="4112424"/>
            <a:ext cx="2679404" cy="382772"/>
          </a:xfrm>
          <a:prstGeom prst="rect">
            <a:avLst/>
          </a:prstGeom>
          <a:noFill/>
        </p:spPr>
        <p:txBody>
          <a:bodyPr wrap="square" rtlCol="0">
            <a:spAutoFit/>
          </a:bodyPr>
          <a:lstStyle/>
          <a:p>
            <a:r>
              <a:rPr lang="fr-FR" dirty="0"/>
              <a:t>Les </a:t>
            </a:r>
            <a:r>
              <a:rPr lang="fr-FR" dirty="0" err="1"/>
              <a:t>differents</a:t>
            </a:r>
            <a:r>
              <a:rPr lang="fr-FR" dirty="0"/>
              <a:t> groupes</a:t>
            </a:r>
            <a:endParaRPr lang="x-none" dirty="0"/>
          </a:p>
        </p:txBody>
      </p:sp>
      <p:cxnSp>
        <p:nvCxnSpPr>
          <p:cNvPr id="29" name="Connecteur droit avec flèche 28">
            <a:extLst>
              <a:ext uri="{FF2B5EF4-FFF2-40B4-BE49-F238E27FC236}">
                <a16:creationId xmlns:a16="http://schemas.microsoft.com/office/drawing/2014/main" xmlns="" id="{0E5226ED-D741-42E4-8590-8EF84337115B}"/>
              </a:ext>
            </a:extLst>
          </p:cNvPr>
          <p:cNvCxnSpPr>
            <a:cxnSpLocks/>
          </p:cNvCxnSpPr>
          <p:nvPr/>
        </p:nvCxnSpPr>
        <p:spPr>
          <a:xfrm flipV="1">
            <a:off x="5878286" y="3241398"/>
            <a:ext cx="4408122" cy="93968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xmlns="" id="{D757AF98-866C-4845-959F-76FB8A10A4ED}"/>
              </a:ext>
            </a:extLst>
          </p:cNvPr>
          <p:cNvCxnSpPr>
            <a:cxnSpLocks/>
          </p:cNvCxnSpPr>
          <p:nvPr/>
        </p:nvCxnSpPr>
        <p:spPr>
          <a:xfrm flipH="1" flipV="1">
            <a:off x="777695" y="3241398"/>
            <a:ext cx="5017049" cy="96088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913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BFDA9692-ECDC-4B59-86B2-8C90FDE1A0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7" name="Image 6">
            <a:extLst>
              <a:ext uri="{FF2B5EF4-FFF2-40B4-BE49-F238E27FC236}">
                <a16:creationId xmlns:a16="http://schemas.microsoft.com/office/drawing/2014/main" xmlns="" id="{036ECD87-1339-4BC1-9431-25B6F43E1F54}"/>
              </a:ext>
            </a:extLst>
          </p:cNvPr>
          <p:cNvPicPr>
            <a:picLocks noChangeAspect="1"/>
          </p:cNvPicPr>
          <p:nvPr/>
        </p:nvPicPr>
        <p:blipFill>
          <a:blip r:embed="rId3"/>
          <a:stretch>
            <a:fillRect/>
          </a:stretch>
        </p:blipFill>
        <p:spPr>
          <a:xfrm>
            <a:off x="447817" y="392766"/>
            <a:ext cx="11290860" cy="4749208"/>
          </a:xfrm>
          <a:prstGeom prst="rect">
            <a:avLst/>
          </a:prstGeom>
        </p:spPr>
      </p:pic>
      <p:sp>
        <p:nvSpPr>
          <p:cNvPr id="24" name="Rectangle 23">
            <a:extLst>
              <a:ext uri="{FF2B5EF4-FFF2-40B4-BE49-F238E27FC236}">
                <a16:creationId xmlns:a16="http://schemas.microsoft.com/office/drawing/2014/main" xmlns="" id="{12C05506-42A1-49C0-9D87-081CCD9023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5B040558-A365-4CCE-92FA-5A48CD98F9C9}"/>
              </a:ext>
            </a:extLst>
          </p:cNvPr>
          <p:cNvSpPr>
            <a:spLocks noGrp="1"/>
          </p:cNvSpPr>
          <p:nvPr>
            <p:ph type="title"/>
          </p:nvPr>
        </p:nvSpPr>
        <p:spPr>
          <a:xfrm>
            <a:off x="581192" y="5264487"/>
            <a:ext cx="11029616" cy="718870"/>
          </a:xfrm>
        </p:spPr>
        <p:txBody>
          <a:bodyPr rtlCol="0">
            <a:normAutofit/>
          </a:bodyPr>
          <a:lstStyle/>
          <a:p>
            <a:pPr rtl="0"/>
            <a:r>
              <a:rPr lang="fr-FR" dirty="0">
                <a:solidFill>
                  <a:srgbClr val="FFFEFF"/>
                </a:solidFill>
              </a:rPr>
              <a:t>PRESENTATION de la feuille de saisie</a:t>
            </a:r>
          </a:p>
        </p:txBody>
      </p:sp>
      <p:sp>
        <p:nvSpPr>
          <p:cNvPr id="11" name="Rectangle : coins arrondis 10">
            <a:extLst>
              <a:ext uri="{FF2B5EF4-FFF2-40B4-BE49-F238E27FC236}">
                <a16:creationId xmlns:a16="http://schemas.microsoft.com/office/drawing/2014/main" xmlns="" id="{C6363D6E-229E-4C48-91CC-2C2EC883ABF2}"/>
              </a:ext>
            </a:extLst>
          </p:cNvPr>
          <p:cNvSpPr/>
          <p:nvPr/>
        </p:nvSpPr>
        <p:spPr>
          <a:xfrm>
            <a:off x="2595153" y="384738"/>
            <a:ext cx="9143523" cy="29444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15" name="Connecteur droit avec flèche 14">
            <a:extLst>
              <a:ext uri="{FF2B5EF4-FFF2-40B4-BE49-F238E27FC236}">
                <a16:creationId xmlns:a16="http://schemas.microsoft.com/office/drawing/2014/main" xmlns="" id="{946A32CF-0E9E-4657-9013-8C6CCFCABB48}"/>
              </a:ext>
            </a:extLst>
          </p:cNvPr>
          <p:cNvCxnSpPr>
            <a:cxnSpLocks/>
            <a:endCxn id="23" idx="2"/>
          </p:cNvCxnSpPr>
          <p:nvPr/>
        </p:nvCxnSpPr>
        <p:spPr>
          <a:xfrm flipH="1" flipV="1">
            <a:off x="911885" y="701239"/>
            <a:ext cx="107020" cy="106318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xmlns="" id="{98987957-8DD2-45B2-AC20-054C6BE6F398}"/>
              </a:ext>
            </a:extLst>
          </p:cNvPr>
          <p:cNvSpPr txBox="1"/>
          <p:nvPr/>
        </p:nvSpPr>
        <p:spPr>
          <a:xfrm>
            <a:off x="606815" y="1764419"/>
            <a:ext cx="1657414" cy="382772"/>
          </a:xfrm>
          <a:prstGeom prst="rect">
            <a:avLst/>
          </a:prstGeom>
          <a:noFill/>
        </p:spPr>
        <p:txBody>
          <a:bodyPr wrap="square" rtlCol="0">
            <a:spAutoFit/>
          </a:bodyPr>
          <a:lstStyle/>
          <a:p>
            <a:r>
              <a:rPr lang="fr-FR" dirty="0"/>
              <a:t>Nom de cellule</a:t>
            </a:r>
            <a:endParaRPr lang="x-none" dirty="0"/>
          </a:p>
        </p:txBody>
      </p:sp>
      <p:cxnSp>
        <p:nvCxnSpPr>
          <p:cNvPr id="19" name="Connecteur droit avec flèche 18">
            <a:extLst>
              <a:ext uri="{FF2B5EF4-FFF2-40B4-BE49-F238E27FC236}">
                <a16:creationId xmlns:a16="http://schemas.microsoft.com/office/drawing/2014/main" xmlns="" id="{866EACD7-0CC6-4A6F-A2E2-4BB20CBA9A08}"/>
              </a:ext>
            </a:extLst>
          </p:cNvPr>
          <p:cNvCxnSpPr>
            <a:cxnSpLocks/>
          </p:cNvCxnSpPr>
          <p:nvPr/>
        </p:nvCxnSpPr>
        <p:spPr>
          <a:xfrm flipH="1" flipV="1">
            <a:off x="2195675" y="701240"/>
            <a:ext cx="686862" cy="144595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xmlns="" id="{2B015092-F226-49F2-9121-FE48167259A8}"/>
              </a:ext>
            </a:extLst>
          </p:cNvPr>
          <p:cNvSpPr txBox="1"/>
          <p:nvPr/>
        </p:nvSpPr>
        <p:spPr>
          <a:xfrm>
            <a:off x="2195675" y="2079427"/>
            <a:ext cx="2679404" cy="923330"/>
          </a:xfrm>
          <a:prstGeom prst="rect">
            <a:avLst/>
          </a:prstGeom>
          <a:noFill/>
        </p:spPr>
        <p:txBody>
          <a:bodyPr wrap="square" rtlCol="0">
            <a:spAutoFit/>
          </a:bodyPr>
          <a:lstStyle/>
          <a:p>
            <a:r>
              <a:rPr lang="fr-FR" dirty="0"/>
              <a:t>Bouton de validation, de suppression et de fonctions</a:t>
            </a:r>
            <a:endParaRPr lang="x-none" dirty="0"/>
          </a:p>
        </p:txBody>
      </p:sp>
      <p:cxnSp>
        <p:nvCxnSpPr>
          <p:cNvPr id="32" name="Connecteur droit avec flèche 31">
            <a:extLst>
              <a:ext uri="{FF2B5EF4-FFF2-40B4-BE49-F238E27FC236}">
                <a16:creationId xmlns:a16="http://schemas.microsoft.com/office/drawing/2014/main" xmlns="" id="{A50FED54-2C23-4DAF-B5F0-C34036A7BF63}"/>
              </a:ext>
            </a:extLst>
          </p:cNvPr>
          <p:cNvCxnSpPr>
            <a:cxnSpLocks/>
          </p:cNvCxnSpPr>
          <p:nvPr/>
        </p:nvCxnSpPr>
        <p:spPr>
          <a:xfrm flipH="1" flipV="1">
            <a:off x="5428021" y="659359"/>
            <a:ext cx="665226" cy="124920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xmlns="" id="{9C4D4DCD-1C68-46BC-9E7E-7D6BE5C98549}"/>
              </a:ext>
            </a:extLst>
          </p:cNvPr>
          <p:cNvCxnSpPr>
            <a:cxnSpLocks/>
          </p:cNvCxnSpPr>
          <p:nvPr/>
        </p:nvCxnSpPr>
        <p:spPr>
          <a:xfrm flipV="1">
            <a:off x="8596776" y="1590033"/>
            <a:ext cx="0" cy="73446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xmlns="" id="{879E0E45-27A9-45B6-BE0C-282F0D23F25E}"/>
              </a:ext>
            </a:extLst>
          </p:cNvPr>
          <p:cNvSpPr txBox="1"/>
          <p:nvPr/>
        </p:nvSpPr>
        <p:spPr>
          <a:xfrm>
            <a:off x="2471715" y="3146703"/>
            <a:ext cx="2679404" cy="382772"/>
          </a:xfrm>
          <a:prstGeom prst="rect">
            <a:avLst/>
          </a:prstGeom>
          <a:noFill/>
        </p:spPr>
        <p:txBody>
          <a:bodyPr wrap="square" rtlCol="0">
            <a:spAutoFit/>
          </a:bodyPr>
          <a:lstStyle/>
          <a:p>
            <a:r>
              <a:rPr lang="fr-FR" dirty="0" err="1"/>
              <a:t>Numero</a:t>
            </a:r>
            <a:r>
              <a:rPr lang="fr-FR" dirty="0"/>
              <a:t> de ligne</a:t>
            </a:r>
            <a:endParaRPr lang="x-none" dirty="0"/>
          </a:p>
        </p:txBody>
      </p:sp>
      <p:cxnSp>
        <p:nvCxnSpPr>
          <p:cNvPr id="33" name="Connecteur droit avec flèche 32">
            <a:extLst>
              <a:ext uri="{FF2B5EF4-FFF2-40B4-BE49-F238E27FC236}">
                <a16:creationId xmlns:a16="http://schemas.microsoft.com/office/drawing/2014/main" xmlns="" id="{D757AF98-866C-4845-959F-76FB8A10A4ED}"/>
              </a:ext>
            </a:extLst>
          </p:cNvPr>
          <p:cNvCxnSpPr>
            <a:cxnSpLocks/>
          </p:cNvCxnSpPr>
          <p:nvPr/>
        </p:nvCxnSpPr>
        <p:spPr>
          <a:xfrm flipH="1" flipV="1">
            <a:off x="777696" y="3241398"/>
            <a:ext cx="1761410" cy="14404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 coins arrondis 22">
            <a:extLst>
              <a:ext uri="{FF2B5EF4-FFF2-40B4-BE49-F238E27FC236}">
                <a16:creationId xmlns:a16="http://schemas.microsoft.com/office/drawing/2014/main" xmlns="" id="{646ED438-108A-477F-AE57-6FE9C97D7025}"/>
              </a:ext>
            </a:extLst>
          </p:cNvPr>
          <p:cNvSpPr/>
          <p:nvPr/>
        </p:nvSpPr>
        <p:spPr>
          <a:xfrm>
            <a:off x="447817" y="406799"/>
            <a:ext cx="928135" cy="29444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5" name="Rectangle : coins arrondis 24">
            <a:extLst>
              <a:ext uri="{FF2B5EF4-FFF2-40B4-BE49-F238E27FC236}">
                <a16:creationId xmlns:a16="http://schemas.microsoft.com/office/drawing/2014/main" xmlns="" id="{274EEB66-3423-455F-BCAF-614997493F27}"/>
              </a:ext>
            </a:extLst>
          </p:cNvPr>
          <p:cNvSpPr/>
          <p:nvPr/>
        </p:nvSpPr>
        <p:spPr>
          <a:xfrm>
            <a:off x="1550126" y="407789"/>
            <a:ext cx="1045026" cy="29444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6" name="Rectangle : coins arrondis 25">
            <a:extLst>
              <a:ext uri="{FF2B5EF4-FFF2-40B4-BE49-F238E27FC236}">
                <a16:creationId xmlns:a16="http://schemas.microsoft.com/office/drawing/2014/main" xmlns="" id="{4CA722A2-FB20-41BA-87CB-195DA2E675ED}"/>
              </a:ext>
            </a:extLst>
          </p:cNvPr>
          <p:cNvSpPr/>
          <p:nvPr/>
        </p:nvSpPr>
        <p:spPr>
          <a:xfrm>
            <a:off x="8429896" y="1384811"/>
            <a:ext cx="731519" cy="23405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1" name="ZoneTexte 30">
            <a:extLst>
              <a:ext uri="{FF2B5EF4-FFF2-40B4-BE49-F238E27FC236}">
                <a16:creationId xmlns:a16="http://schemas.microsoft.com/office/drawing/2014/main" xmlns="" id="{77B4DFEF-BAE1-48E5-AC62-5A2021ADD091}"/>
              </a:ext>
            </a:extLst>
          </p:cNvPr>
          <p:cNvSpPr txBox="1"/>
          <p:nvPr/>
        </p:nvSpPr>
        <p:spPr>
          <a:xfrm>
            <a:off x="5514081" y="1955805"/>
            <a:ext cx="1108856" cy="646331"/>
          </a:xfrm>
          <a:prstGeom prst="rect">
            <a:avLst/>
          </a:prstGeom>
          <a:noFill/>
        </p:spPr>
        <p:txBody>
          <a:bodyPr wrap="square" rtlCol="0">
            <a:spAutoFit/>
          </a:bodyPr>
          <a:lstStyle/>
          <a:p>
            <a:r>
              <a:rPr lang="fr-FR" dirty="0"/>
              <a:t>Barre de fonction</a:t>
            </a:r>
            <a:endParaRPr lang="x-none" dirty="0"/>
          </a:p>
        </p:txBody>
      </p:sp>
      <p:sp>
        <p:nvSpPr>
          <p:cNvPr id="35" name="ZoneTexte 34">
            <a:extLst>
              <a:ext uri="{FF2B5EF4-FFF2-40B4-BE49-F238E27FC236}">
                <a16:creationId xmlns:a16="http://schemas.microsoft.com/office/drawing/2014/main" xmlns="" id="{063C6F41-0440-4AAB-A58E-ED52A40AFE02}"/>
              </a:ext>
            </a:extLst>
          </p:cNvPr>
          <p:cNvSpPr txBox="1"/>
          <p:nvPr/>
        </p:nvSpPr>
        <p:spPr>
          <a:xfrm>
            <a:off x="8333459" y="2382831"/>
            <a:ext cx="924391" cy="369332"/>
          </a:xfrm>
          <a:prstGeom prst="rect">
            <a:avLst/>
          </a:prstGeom>
          <a:noFill/>
        </p:spPr>
        <p:txBody>
          <a:bodyPr wrap="square" rtlCol="0">
            <a:spAutoFit/>
          </a:bodyPr>
          <a:lstStyle/>
          <a:p>
            <a:r>
              <a:rPr lang="fr-FR" dirty="0"/>
              <a:t>Cellule</a:t>
            </a:r>
            <a:endParaRPr lang="x-none" dirty="0"/>
          </a:p>
        </p:txBody>
      </p:sp>
      <p:sp>
        <p:nvSpPr>
          <p:cNvPr id="36" name="Rectangle : coins arrondis 35">
            <a:extLst>
              <a:ext uri="{FF2B5EF4-FFF2-40B4-BE49-F238E27FC236}">
                <a16:creationId xmlns:a16="http://schemas.microsoft.com/office/drawing/2014/main" xmlns="" id="{76C29E10-D955-4E8A-B1D9-BBB66C3964B8}"/>
              </a:ext>
            </a:extLst>
          </p:cNvPr>
          <p:cNvSpPr/>
          <p:nvPr/>
        </p:nvSpPr>
        <p:spPr>
          <a:xfrm>
            <a:off x="9125298" y="725538"/>
            <a:ext cx="731519" cy="23405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7" name="ZoneTexte 36">
            <a:extLst>
              <a:ext uri="{FF2B5EF4-FFF2-40B4-BE49-F238E27FC236}">
                <a16:creationId xmlns:a16="http://schemas.microsoft.com/office/drawing/2014/main" xmlns="" id="{69898D11-106E-40D9-8BDE-2309DD32D052}"/>
              </a:ext>
            </a:extLst>
          </p:cNvPr>
          <p:cNvSpPr txBox="1"/>
          <p:nvPr/>
        </p:nvSpPr>
        <p:spPr>
          <a:xfrm>
            <a:off x="9573872" y="2077976"/>
            <a:ext cx="924391" cy="923330"/>
          </a:xfrm>
          <a:prstGeom prst="rect">
            <a:avLst/>
          </a:prstGeom>
          <a:noFill/>
        </p:spPr>
        <p:txBody>
          <a:bodyPr wrap="square" rtlCol="0">
            <a:spAutoFit/>
          </a:bodyPr>
          <a:lstStyle/>
          <a:p>
            <a:r>
              <a:rPr lang="fr-FR" dirty="0"/>
              <a:t>Nom de </a:t>
            </a:r>
            <a:r>
              <a:rPr lang="fr-FR" dirty="0" err="1"/>
              <a:t>colone</a:t>
            </a:r>
            <a:endParaRPr lang="x-none" dirty="0"/>
          </a:p>
        </p:txBody>
      </p:sp>
      <p:cxnSp>
        <p:nvCxnSpPr>
          <p:cNvPr id="38" name="Connecteur droit avec flèche 37">
            <a:extLst>
              <a:ext uri="{FF2B5EF4-FFF2-40B4-BE49-F238E27FC236}">
                <a16:creationId xmlns:a16="http://schemas.microsoft.com/office/drawing/2014/main" xmlns="" id="{D7107841-465E-49F2-959E-0A6F1604F606}"/>
              </a:ext>
            </a:extLst>
          </p:cNvPr>
          <p:cNvCxnSpPr>
            <a:cxnSpLocks/>
          </p:cNvCxnSpPr>
          <p:nvPr/>
        </p:nvCxnSpPr>
        <p:spPr>
          <a:xfrm flipV="1">
            <a:off x="9698411" y="1029953"/>
            <a:ext cx="0" cy="104802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 coins arrondis 39">
            <a:extLst>
              <a:ext uri="{FF2B5EF4-FFF2-40B4-BE49-F238E27FC236}">
                <a16:creationId xmlns:a16="http://schemas.microsoft.com/office/drawing/2014/main" xmlns="" id="{2251D3EB-4B60-4780-88CB-20F4FF2CEC4D}"/>
              </a:ext>
            </a:extLst>
          </p:cNvPr>
          <p:cNvSpPr/>
          <p:nvPr/>
        </p:nvSpPr>
        <p:spPr>
          <a:xfrm>
            <a:off x="215432" y="3007445"/>
            <a:ext cx="731519" cy="23405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2" name="Rectangle : coins arrondis 41">
            <a:extLst>
              <a:ext uri="{FF2B5EF4-FFF2-40B4-BE49-F238E27FC236}">
                <a16:creationId xmlns:a16="http://schemas.microsoft.com/office/drawing/2014/main" xmlns="" id="{3301BC0A-E8A5-48F5-AA5D-A35CAE59DFBD}"/>
              </a:ext>
            </a:extLst>
          </p:cNvPr>
          <p:cNvSpPr/>
          <p:nvPr/>
        </p:nvSpPr>
        <p:spPr>
          <a:xfrm>
            <a:off x="971319" y="4730015"/>
            <a:ext cx="731519" cy="23405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44" name="Connecteur droit avec flèche 43">
            <a:extLst>
              <a:ext uri="{FF2B5EF4-FFF2-40B4-BE49-F238E27FC236}">
                <a16:creationId xmlns:a16="http://schemas.microsoft.com/office/drawing/2014/main" xmlns="" id="{D84DF0B5-B0CC-42E0-9FBB-94690C2AF072}"/>
              </a:ext>
            </a:extLst>
          </p:cNvPr>
          <p:cNvCxnSpPr>
            <a:cxnSpLocks/>
          </p:cNvCxnSpPr>
          <p:nvPr/>
        </p:nvCxnSpPr>
        <p:spPr>
          <a:xfrm flipH="1">
            <a:off x="1269950" y="4129735"/>
            <a:ext cx="880705" cy="49636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a16="http://schemas.microsoft.com/office/drawing/2014/main" xmlns="" id="{9A6D263A-FAD6-46E9-8C37-295CE91A3B2E}"/>
              </a:ext>
            </a:extLst>
          </p:cNvPr>
          <p:cNvSpPr txBox="1"/>
          <p:nvPr/>
        </p:nvSpPr>
        <p:spPr>
          <a:xfrm>
            <a:off x="2150655" y="3808965"/>
            <a:ext cx="1559196" cy="382772"/>
          </a:xfrm>
          <a:prstGeom prst="rect">
            <a:avLst/>
          </a:prstGeom>
          <a:noFill/>
        </p:spPr>
        <p:txBody>
          <a:bodyPr wrap="square" rtlCol="0">
            <a:spAutoFit/>
          </a:bodyPr>
          <a:lstStyle/>
          <a:p>
            <a:r>
              <a:rPr lang="fr-FR" dirty="0"/>
              <a:t>Nom de feuille</a:t>
            </a:r>
            <a:endParaRPr lang="x-none" dirty="0"/>
          </a:p>
        </p:txBody>
      </p:sp>
    </p:spTree>
    <p:extLst>
      <p:ext uri="{BB962C8B-B14F-4D97-AF65-F5344CB8AC3E}">
        <p14:creationId xmlns:p14="http://schemas.microsoft.com/office/powerpoint/2010/main" val="674308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478971" y="818605"/>
            <a:ext cx="11234057" cy="513142"/>
          </a:xfrm>
        </p:spPr>
        <p:txBody>
          <a:bodyPr rtlCol="0">
            <a:normAutofit fontScale="90000"/>
          </a:bodyPr>
          <a:lstStyle/>
          <a:p>
            <a:pPr lvl="0" rtl="0">
              <a:lnSpc>
                <a:spcPct val="100000"/>
              </a:lnSpc>
            </a:pPr>
            <a:r>
              <a:rPr lang="fr-FR" dirty="0"/>
              <a:t>Écrire des formules de calcul Recopier des cellules, des formules</a:t>
            </a:r>
            <a:endParaRPr lang="fr-FR" noProof="0" dirty="0"/>
          </a:p>
        </p:txBody>
      </p:sp>
      <p:sp>
        <p:nvSpPr>
          <p:cNvPr id="8" name="Rectangle 7">
            <a:extLst>
              <a:ext uri="{FF2B5EF4-FFF2-40B4-BE49-F238E27FC236}">
                <a16:creationId xmlns:a16="http://schemas.microsoft.com/office/drawing/2014/main" xmlns="" id="{BAE359FF-787D-4065-B65A-E21AEDF4F4BE}"/>
              </a:ext>
            </a:extLst>
          </p:cNvPr>
          <p:cNvSpPr/>
          <p:nvPr/>
        </p:nvSpPr>
        <p:spPr>
          <a:xfrm>
            <a:off x="1631878" y="2514600"/>
            <a:ext cx="8928244" cy="378565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6000" b="1" dirty="0">
                <a:ln/>
                <a:solidFill>
                  <a:schemeClr val="accent1">
                    <a:lumMod val="60000"/>
                    <a:lumOff val="40000"/>
                  </a:schemeClr>
                </a:solidFill>
              </a:rPr>
              <a:t> Écrire des formules de calcul Recopier des cellules, des formules</a:t>
            </a:r>
          </a:p>
          <a:p>
            <a:pPr algn="ctr"/>
            <a:endParaRPr lang="fr-FR" sz="6000" b="1" cap="none" spc="0" dirty="0">
              <a:ln/>
              <a:solidFill>
                <a:schemeClr val="accent1">
                  <a:lumMod val="60000"/>
                  <a:lumOff val="40000"/>
                </a:schemeClr>
              </a:solidFill>
              <a:effectLst/>
            </a:endParaRPr>
          </a:p>
        </p:txBody>
      </p:sp>
    </p:spTree>
    <p:extLst>
      <p:ext uri="{BB962C8B-B14F-4D97-AF65-F5344CB8AC3E}">
        <p14:creationId xmlns:p14="http://schemas.microsoft.com/office/powerpoint/2010/main" val="13157194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2619911" y="894045"/>
            <a:ext cx="6200352" cy="611874"/>
          </a:xfrm>
        </p:spPr>
        <p:txBody>
          <a:bodyPr rtlCol="0">
            <a:normAutofit/>
          </a:bodyPr>
          <a:lstStyle/>
          <a:p>
            <a:pPr algn="ctr" rtl="0"/>
            <a:r>
              <a:rPr lang="fr-FR" dirty="0"/>
              <a:t>Les formules sur </a:t>
            </a:r>
            <a:r>
              <a:rPr lang="fr-FR" dirty="0" err="1"/>
              <a:t>excel</a:t>
            </a:r>
            <a:endParaRPr lang="fr-FR" dirty="0"/>
          </a:p>
        </p:txBody>
      </p:sp>
      <p:sp>
        <p:nvSpPr>
          <p:cNvPr id="6" name="ZoneTexte 5">
            <a:extLst>
              <a:ext uri="{FF2B5EF4-FFF2-40B4-BE49-F238E27FC236}">
                <a16:creationId xmlns:a16="http://schemas.microsoft.com/office/drawing/2014/main" xmlns="" id="{2E248296-BCD1-4090-85E7-B21643141344}"/>
              </a:ext>
            </a:extLst>
          </p:cNvPr>
          <p:cNvSpPr txBox="1"/>
          <p:nvPr/>
        </p:nvSpPr>
        <p:spPr>
          <a:xfrm>
            <a:off x="461553" y="2169186"/>
            <a:ext cx="11303727" cy="3011081"/>
          </a:xfrm>
          <a:prstGeom prst="rect">
            <a:avLst/>
          </a:prstGeom>
          <a:noFill/>
        </p:spPr>
        <p:txBody>
          <a:bodyPr wrap="square">
            <a:spAutoFit/>
          </a:bodyPr>
          <a:lstStyle/>
          <a:p>
            <a:pPr indent="685800"/>
            <a:r>
              <a:rPr lang="fr-FR" sz="1800" dirty="0">
                <a:effectLst/>
                <a:latin typeface="Arial Narrow" panose="020B0606020202030204" pitchFamily="34" charset="0"/>
                <a:ea typeface="Times New Roman" panose="02020603050405020304" pitchFamily="18" charset="0"/>
              </a:rPr>
              <a:t>Une formule est une expression combinant des </a:t>
            </a:r>
            <a:r>
              <a:rPr lang="fr-FR" sz="1800" b="1" dirty="0">
                <a:effectLst/>
                <a:latin typeface="Arial Narrow" panose="020B0606020202030204" pitchFamily="34" charset="0"/>
                <a:ea typeface="Times New Roman" panose="02020603050405020304" pitchFamily="18" charset="0"/>
              </a:rPr>
              <a:t>opérateurs</a:t>
            </a:r>
            <a:r>
              <a:rPr lang="fr-FR" sz="1800" dirty="0">
                <a:effectLst/>
                <a:latin typeface="Arial Narrow" panose="020B0606020202030204" pitchFamily="34" charset="0"/>
                <a:ea typeface="Times New Roman" panose="02020603050405020304" pitchFamily="18" charset="0"/>
              </a:rPr>
              <a:t> et de </a:t>
            </a:r>
            <a:r>
              <a:rPr lang="fr-FR" sz="1800" b="1" dirty="0">
                <a:effectLst/>
                <a:latin typeface="Arial Narrow" panose="020B0606020202030204" pitchFamily="34" charset="0"/>
                <a:ea typeface="Times New Roman" panose="02020603050405020304" pitchFamily="18" charset="0"/>
              </a:rPr>
              <a:t>valeurs</a:t>
            </a:r>
            <a:r>
              <a:rPr lang="fr-FR" sz="1800" dirty="0">
                <a:effectLst/>
                <a:latin typeface="Arial Narrow" panose="020B0606020202030204" pitchFamily="34" charset="0"/>
                <a:ea typeface="Times New Roman" panose="02020603050405020304" pitchFamily="18" charset="0"/>
              </a:rPr>
              <a:t> (nombres ou références des cellules) pouvant aboutir à un résultat.</a:t>
            </a:r>
            <a:endParaRPr lang="x-none" sz="1800" dirty="0">
              <a:effectLst/>
              <a:latin typeface="Times New Roman" panose="02020603050405020304" pitchFamily="18" charset="0"/>
              <a:ea typeface="Times New Roman" panose="02020603050405020304" pitchFamily="18" charset="0"/>
            </a:endParaRPr>
          </a:p>
          <a:p>
            <a:pPr>
              <a:spcAft>
                <a:spcPts val="1125"/>
              </a:spcAft>
            </a:pPr>
            <a:r>
              <a:rPr kumimoji="0" lang="x-none" altLang="x-non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Cliquez successivement sur</a:t>
            </a:r>
            <a:endParaRPr kumimoji="0" lang="fr-FR" altLang="x-non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indent="685800">
              <a:spcBef>
                <a:spcPts val="1200"/>
              </a:spcBef>
              <a:spcAft>
                <a:spcPts val="300"/>
              </a:spcAft>
            </a:pPr>
            <a:r>
              <a:rPr lang="fr-FR" sz="2400" b="1" dirty="0">
                <a:effectLst/>
                <a:latin typeface="Arial Narrow" panose="020B0606020202030204" pitchFamily="34" charset="0"/>
                <a:cs typeface="Times New Roman" panose="02020603050405020304" pitchFamily="18" charset="0"/>
              </a:rPr>
              <a:t>Opérateurs de calcul</a:t>
            </a:r>
            <a:endParaRPr lang="x-none" sz="2400" b="1" dirty="0">
              <a:effectLst/>
              <a:latin typeface="Arial" panose="020B0604020202020204" pitchFamily="34" charset="0"/>
            </a:endParaRPr>
          </a:p>
          <a:p>
            <a:pPr indent="685800"/>
            <a:r>
              <a:rPr lang="fr-FR" sz="1800" dirty="0">
                <a:solidFill>
                  <a:srgbClr val="000032"/>
                </a:solidFill>
                <a:effectLst/>
                <a:latin typeface="Arial Narrow" panose="020B0606020202030204" pitchFamily="34" charset="0"/>
                <a:ea typeface="Times New Roman" panose="02020603050405020304" pitchFamily="18" charset="0"/>
              </a:rPr>
              <a:t>Les opérateurs de calcul sont ceux connus déjà, on les retrouve sur le pavé numérique.</a:t>
            </a:r>
            <a:endParaRPr lang="x-none" sz="18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fr-FR" sz="1800" b="1" dirty="0">
                <a:solidFill>
                  <a:srgbClr val="000032"/>
                </a:solidFill>
                <a:effectLst/>
                <a:latin typeface="Arial Narrow" panose="020B0606020202030204" pitchFamily="34" charset="0"/>
                <a:ea typeface="Times New Roman" panose="02020603050405020304" pitchFamily="18" charset="0"/>
              </a:rPr>
              <a:t>+</a:t>
            </a:r>
            <a:r>
              <a:rPr lang="fr-FR" sz="1800" dirty="0">
                <a:solidFill>
                  <a:srgbClr val="000032"/>
                </a:solidFill>
                <a:effectLst/>
                <a:latin typeface="Arial Narrow" panose="020B0606020202030204" pitchFamily="34" charset="0"/>
                <a:ea typeface="Times New Roman" panose="02020603050405020304" pitchFamily="18" charset="0"/>
              </a:rPr>
              <a:t> pour l'addition </a:t>
            </a:r>
            <a:endParaRPr lang="x-none" sz="1800" dirty="0">
              <a:solidFill>
                <a:srgbClr val="000032"/>
              </a:solidFill>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fr-FR" sz="1800" b="1" dirty="0">
                <a:solidFill>
                  <a:srgbClr val="000032"/>
                </a:solidFill>
                <a:effectLst/>
                <a:latin typeface="Arial Narrow" panose="020B0606020202030204" pitchFamily="34" charset="0"/>
                <a:ea typeface="Times New Roman" panose="02020603050405020304" pitchFamily="18" charset="0"/>
              </a:rPr>
              <a:t>-</a:t>
            </a:r>
            <a:r>
              <a:rPr lang="fr-FR" sz="1800" dirty="0">
                <a:solidFill>
                  <a:srgbClr val="000032"/>
                </a:solidFill>
                <a:effectLst/>
                <a:latin typeface="Arial Narrow" panose="020B0606020202030204" pitchFamily="34" charset="0"/>
                <a:ea typeface="Times New Roman" panose="02020603050405020304" pitchFamily="18" charset="0"/>
              </a:rPr>
              <a:t> pour la soustraction </a:t>
            </a:r>
            <a:endParaRPr lang="x-none" sz="1800" dirty="0">
              <a:solidFill>
                <a:srgbClr val="000032"/>
              </a:solidFill>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fr-FR" sz="1800" b="1" dirty="0">
                <a:solidFill>
                  <a:srgbClr val="000032"/>
                </a:solidFill>
                <a:effectLst/>
                <a:latin typeface="Arial Narrow" panose="020B0606020202030204" pitchFamily="34" charset="0"/>
                <a:ea typeface="Times New Roman" panose="02020603050405020304" pitchFamily="18" charset="0"/>
              </a:rPr>
              <a:t>*</a:t>
            </a:r>
            <a:r>
              <a:rPr lang="fr-FR" sz="1800" dirty="0">
                <a:solidFill>
                  <a:srgbClr val="000032"/>
                </a:solidFill>
                <a:effectLst/>
                <a:latin typeface="Arial Narrow" panose="020B0606020202030204" pitchFamily="34" charset="0"/>
                <a:ea typeface="Times New Roman" panose="02020603050405020304" pitchFamily="18" charset="0"/>
              </a:rPr>
              <a:t> pour la multiplication (la lettre X n'est pas reconnue) </a:t>
            </a:r>
            <a:endParaRPr lang="x-none" sz="1800" dirty="0">
              <a:solidFill>
                <a:srgbClr val="000032"/>
              </a:solidFill>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fr-FR" sz="1800" b="1" dirty="0">
                <a:solidFill>
                  <a:srgbClr val="000032"/>
                </a:solidFill>
                <a:effectLst/>
                <a:latin typeface="Arial Narrow" panose="020B0606020202030204" pitchFamily="34" charset="0"/>
                <a:ea typeface="Times New Roman" panose="02020603050405020304" pitchFamily="18" charset="0"/>
              </a:rPr>
              <a:t>/</a:t>
            </a:r>
            <a:r>
              <a:rPr lang="fr-FR" sz="1800" dirty="0">
                <a:solidFill>
                  <a:srgbClr val="000032"/>
                </a:solidFill>
                <a:effectLst/>
                <a:latin typeface="Arial Narrow" panose="020B0606020202030204" pitchFamily="34" charset="0"/>
                <a:ea typeface="Times New Roman" panose="02020603050405020304" pitchFamily="18" charset="0"/>
              </a:rPr>
              <a:t> pour la division. </a:t>
            </a:r>
            <a:endParaRPr lang="x-none" sz="1800" dirty="0">
              <a:solidFill>
                <a:srgbClr val="000032"/>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47660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2619911" y="894045"/>
            <a:ext cx="6200352" cy="611874"/>
          </a:xfrm>
        </p:spPr>
        <p:txBody>
          <a:bodyPr rtlCol="0">
            <a:normAutofit/>
          </a:bodyPr>
          <a:lstStyle/>
          <a:p>
            <a:pPr algn="ctr" rtl="0"/>
            <a:r>
              <a:rPr lang="fr-FR" dirty="0"/>
              <a:t>Les formules sur </a:t>
            </a:r>
            <a:r>
              <a:rPr lang="fr-FR" dirty="0" err="1"/>
              <a:t>excel</a:t>
            </a:r>
            <a:endParaRPr lang="fr-FR" dirty="0"/>
          </a:p>
        </p:txBody>
      </p:sp>
      <p:graphicFrame>
        <p:nvGraphicFramePr>
          <p:cNvPr id="5" name="Tableau 4">
            <a:extLst>
              <a:ext uri="{FF2B5EF4-FFF2-40B4-BE49-F238E27FC236}">
                <a16:creationId xmlns:a16="http://schemas.microsoft.com/office/drawing/2014/main" xmlns="" id="{C9CECC9C-4E8F-4A27-BB86-DF2F8AC20EBB}"/>
              </a:ext>
            </a:extLst>
          </p:cNvPr>
          <p:cNvGraphicFramePr>
            <a:graphicFrameLocks noGrp="1"/>
          </p:cNvGraphicFramePr>
          <p:nvPr>
            <p:extLst>
              <p:ext uri="{D42A27DB-BD31-4B8C-83A1-F6EECF244321}">
                <p14:modId xmlns:p14="http://schemas.microsoft.com/office/powerpoint/2010/main" val="271890042"/>
              </p:ext>
            </p:extLst>
          </p:nvPr>
        </p:nvGraphicFramePr>
        <p:xfrm>
          <a:off x="2487862" y="2655523"/>
          <a:ext cx="7216276" cy="3571106"/>
        </p:xfrm>
        <a:graphic>
          <a:graphicData uri="http://schemas.openxmlformats.org/drawingml/2006/table">
            <a:tbl>
              <a:tblPr>
                <a:tableStyleId>{5C22544A-7EE6-4342-B048-85BDC9FD1C3A}</a:tableStyleId>
              </a:tblPr>
              <a:tblGrid>
                <a:gridCol w="3608138">
                  <a:extLst>
                    <a:ext uri="{9D8B030D-6E8A-4147-A177-3AD203B41FA5}">
                      <a16:colId xmlns:a16="http://schemas.microsoft.com/office/drawing/2014/main" xmlns="" val="2470462538"/>
                    </a:ext>
                  </a:extLst>
                </a:gridCol>
                <a:gridCol w="3608138">
                  <a:extLst>
                    <a:ext uri="{9D8B030D-6E8A-4147-A177-3AD203B41FA5}">
                      <a16:colId xmlns:a16="http://schemas.microsoft.com/office/drawing/2014/main" xmlns="" val="689030026"/>
                    </a:ext>
                  </a:extLst>
                </a:gridCol>
              </a:tblGrid>
              <a:tr h="451982">
                <a:tc>
                  <a:txBody>
                    <a:bodyPr/>
                    <a:lstStyle/>
                    <a:p>
                      <a:r>
                        <a:rPr lang="fr-FR" sz="2400">
                          <a:effectLst/>
                        </a:rPr>
                        <a:t>Supérieur</a:t>
                      </a:r>
                      <a:endParaRPr lang="x-none" sz="24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fr-FR" sz="2400">
                          <a:effectLst/>
                        </a:rPr>
                        <a:t>&gt; </a:t>
                      </a:r>
                      <a:endParaRPr lang="x-none" sz="2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xmlns="" val="1251738813"/>
                  </a:ext>
                </a:extLst>
              </a:tr>
              <a:tr h="881589">
                <a:tc>
                  <a:txBody>
                    <a:bodyPr/>
                    <a:lstStyle/>
                    <a:p>
                      <a:r>
                        <a:rPr lang="fr-FR" sz="2400">
                          <a:effectLst/>
                        </a:rPr>
                        <a:t>Supérieur ou égal</a:t>
                      </a:r>
                      <a:endParaRPr lang="x-none" sz="24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fr-FR" sz="2400">
                          <a:effectLst/>
                        </a:rPr>
                        <a:t>&gt;=</a:t>
                      </a:r>
                      <a:endParaRPr lang="x-none" sz="2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xmlns="" val="692941145"/>
                  </a:ext>
                </a:extLst>
              </a:tr>
              <a:tr h="451982">
                <a:tc>
                  <a:txBody>
                    <a:bodyPr/>
                    <a:lstStyle/>
                    <a:p>
                      <a:r>
                        <a:rPr lang="fr-FR" sz="2400">
                          <a:effectLst/>
                        </a:rPr>
                        <a:t>Inférieur</a:t>
                      </a:r>
                      <a:endParaRPr lang="x-none" sz="24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fr-FR" sz="2400">
                          <a:effectLst/>
                        </a:rPr>
                        <a:t>&lt; </a:t>
                      </a:r>
                      <a:endParaRPr lang="x-none" sz="2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xmlns="" val="942811505"/>
                  </a:ext>
                </a:extLst>
              </a:tr>
              <a:tr h="881589">
                <a:tc>
                  <a:txBody>
                    <a:bodyPr/>
                    <a:lstStyle/>
                    <a:p>
                      <a:r>
                        <a:rPr lang="fr-FR" sz="2400">
                          <a:effectLst/>
                        </a:rPr>
                        <a:t>Inférieur ou égale</a:t>
                      </a:r>
                      <a:endParaRPr lang="x-none" sz="24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fr-FR" sz="2400" dirty="0">
                          <a:effectLst/>
                        </a:rPr>
                        <a:t>&lt;=</a:t>
                      </a:r>
                      <a:endParaRPr lang="x-none" sz="24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xmlns="" val="3034947524"/>
                  </a:ext>
                </a:extLst>
              </a:tr>
              <a:tr h="451982">
                <a:tc>
                  <a:txBody>
                    <a:bodyPr/>
                    <a:lstStyle/>
                    <a:p>
                      <a:r>
                        <a:rPr lang="fr-FR" sz="2400">
                          <a:effectLst/>
                        </a:rPr>
                        <a:t>égal</a:t>
                      </a:r>
                      <a:endParaRPr lang="x-none" sz="24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fr-FR" sz="2400">
                          <a:effectLst/>
                        </a:rPr>
                        <a:t>=</a:t>
                      </a:r>
                      <a:endParaRPr lang="x-none" sz="240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xmlns="" val="2911309831"/>
                  </a:ext>
                </a:extLst>
              </a:tr>
              <a:tr h="451982">
                <a:tc>
                  <a:txBody>
                    <a:bodyPr/>
                    <a:lstStyle/>
                    <a:p>
                      <a:r>
                        <a:rPr lang="fr-FR" sz="2400">
                          <a:effectLst/>
                        </a:rPr>
                        <a:t>différent</a:t>
                      </a:r>
                      <a:endParaRPr lang="x-none" sz="2400">
                        <a:effectLst/>
                        <a:latin typeface="Times New Roman" panose="02020603050405020304" pitchFamily="18" charset="0"/>
                        <a:ea typeface="Times New Roman" panose="02020603050405020304" pitchFamily="18" charset="0"/>
                      </a:endParaRPr>
                    </a:p>
                  </a:txBody>
                  <a:tcPr marL="9525" marR="9525" marT="9525" marB="9525" anchor="ctr"/>
                </a:tc>
                <a:tc>
                  <a:txBody>
                    <a:bodyPr/>
                    <a:lstStyle/>
                    <a:p>
                      <a:r>
                        <a:rPr lang="fr-FR" sz="2400" dirty="0">
                          <a:effectLst/>
                        </a:rPr>
                        <a:t>&lt;&gt; </a:t>
                      </a:r>
                      <a:endParaRPr lang="x-none" sz="2400" dirty="0">
                        <a:effectLst/>
                        <a:latin typeface="Times New Roman" panose="02020603050405020304" pitchFamily="18" charset="0"/>
                        <a:ea typeface="Times New Roman" panose="02020603050405020304" pitchFamily="18" charset="0"/>
                      </a:endParaRPr>
                    </a:p>
                  </a:txBody>
                  <a:tcPr marL="9525" marR="9525" marT="9525" marB="9525" anchor="ctr"/>
                </a:tc>
                <a:extLst>
                  <a:ext uri="{0D108BD9-81ED-4DB2-BD59-A6C34878D82A}">
                    <a16:rowId xmlns:a16="http://schemas.microsoft.com/office/drawing/2014/main" xmlns="" val="2907393753"/>
                  </a:ext>
                </a:extLst>
              </a:tr>
            </a:tbl>
          </a:graphicData>
        </a:graphic>
      </p:graphicFrame>
      <p:sp>
        <p:nvSpPr>
          <p:cNvPr id="7" name="Rectangle 2">
            <a:extLst>
              <a:ext uri="{FF2B5EF4-FFF2-40B4-BE49-F238E27FC236}">
                <a16:creationId xmlns:a16="http://schemas.microsoft.com/office/drawing/2014/main" xmlns="" id="{A5BC3CB5-8AED-46BF-B0E9-FC9A87213802}"/>
              </a:ext>
            </a:extLst>
          </p:cNvPr>
          <p:cNvSpPr>
            <a:spLocks noChangeArrowheads="1"/>
          </p:cNvSpPr>
          <p:nvPr/>
        </p:nvSpPr>
        <p:spPr bwMode="auto">
          <a:xfrm>
            <a:off x="882695" y="2070022"/>
            <a:ext cx="953623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685800" algn="l" defTabSz="914400" rtl="0" eaLnBrk="0" fontAlgn="base" latinLnBrk="0" hangingPunct="0">
              <a:lnSpc>
                <a:spcPct val="100000"/>
              </a:lnSpc>
              <a:spcBef>
                <a:spcPct val="0"/>
              </a:spcBef>
              <a:spcAft>
                <a:spcPct val="0"/>
              </a:spcAft>
              <a:buClrTx/>
              <a:buSzTx/>
              <a:buFontTx/>
              <a:buNone/>
              <a:tabLst/>
            </a:pPr>
            <a:r>
              <a:rPr kumimoji="0" lang="fr-FR" altLang="x-none" sz="2400" b="0" i="0" u="none" strike="noStrike" cap="none" normalizeH="0" baseline="0" dirty="0">
                <a:ln>
                  <a:noFill/>
                </a:ln>
                <a:solidFill>
                  <a:srgbClr val="000032"/>
                </a:solidFill>
                <a:effectLst/>
                <a:latin typeface="Arial Narrow" panose="020B0606020202030204" pitchFamily="34" charset="0"/>
                <a:ea typeface="Times New Roman" panose="02020603050405020304" pitchFamily="18" charset="0"/>
              </a:rPr>
              <a:t>Les principaux signes de </a:t>
            </a:r>
            <a:r>
              <a:rPr kumimoji="0" lang="fr-FR" altLang="x-none" sz="2400" b="1" i="0" u="none" strike="noStrike" cap="none" normalizeH="0" baseline="0" dirty="0">
                <a:ln>
                  <a:noFill/>
                </a:ln>
                <a:solidFill>
                  <a:srgbClr val="000032"/>
                </a:solidFill>
                <a:effectLst/>
                <a:latin typeface="Arial Narrow" panose="020B0606020202030204" pitchFamily="34" charset="0"/>
                <a:ea typeface="Times New Roman" panose="02020603050405020304" pitchFamily="18" charset="0"/>
              </a:rPr>
              <a:t>comparaison</a:t>
            </a:r>
            <a:r>
              <a:rPr kumimoji="0" lang="fr-FR" altLang="x-none" sz="2400" b="0" i="0" u="none" strike="noStrike" cap="none" normalizeH="0" baseline="0" dirty="0">
                <a:ln>
                  <a:noFill/>
                </a:ln>
                <a:solidFill>
                  <a:srgbClr val="000032"/>
                </a:solidFill>
                <a:effectLst/>
                <a:latin typeface="Arial Narrow" panose="020B0606020202030204" pitchFamily="34" charset="0"/>
                <a:ea typeface="Times New Roman" panose="02020603050405020304" pitchFamily="18" charset="0"/>
              </a:rPr>
              <a:t> sont les suivants :</a:t>
            </a:r>
            <a:endParaRPr kumimoji="0" lang="fr-FR" altLang="x-none" sz="2400" b="0" i="0" u="none" strike="noStrike" cap="none" normalizeH="0" baseline="0" dirty="0">
              <a:ln>
                <a:noFill/>
              </a:ln>
              <a:solidFill>
                <a:schemeClr val="tx1"/>
              </a:solidFill>
              <a:effectLst/>
              <a:ea typeface="Times New Roman" panose="02020603050405020304" pitchFamily="18" charset="0"/>
            </a:endParaRPr>
          </a:p>
          <a:p>
            <a:pPr marL="0" marR="0" lvl="0" indent="685800" algn="l" defTabSz="914400" rtl="0" eaLnBrk="0" fontAlgn="base" latinLnBrk="0" hangingPunct="0">
              <a:lnSpc>
                <a:spcPct val="100000"/>
              </a:lnSpc>
              <a:spcBef>
                <a:spcPct val="0"/>
              </a:spcBef>
              <a:spcAft>
                <a:spcPct val="0"/>
              </a:spcAft>
              <a:buClrTx/>
              <a:buSzTx/>
              <a:buFontTx/>
              <a:buNone/>
              <a:tabLst/>
            </a:pPr>
            <a:endParaRPr kumimoji="0" lang="fr-FR" altLang="x-non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775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2619910" y="894045"/>
            <a:ext cx="7580729" cy="611874"/>
          </a:xfrm>
        </p:spPr>
        <p:txBody>
          <a:bodyPr rtlCol="0">
            <a:normAutofit/>
          </a:bodyPr>
          <a:lstStyle/>
          <a:p>
            <a:pPr algn="ctr" rtl="0"/>
            <a:r>
              <a:rPr lang="fr-FR" dirty="0"/>
              <a:t>QU’EST-CE-QU’UN SYSTÈME D’EXPLOITATION</a:t>
            </a:r>
          </a:p>
        </p:txBody>
      </p:sp>
      <p:sp>
        <p:nvSpPr>
          <p:cNvPr id="8" name="Rectangle 7">
            <a:extLst>
              <a:ext uri="{FF2B5EF4-FFF2-40B4-BE49-F238E27FC236}">
                <a16:creationId xmlns:a16="http://schemas.microsoft.com/office/drawing/2014/main" xmlns="" id="{BAE359FF-787D-4065-B65A-E21AEDF4F4BE}"/>
              </a:ext>
            </a:extLst>
          </p:cNvPr>
          <p:cNvSpPr/>
          <p:nvPr/>
        </p:nvSpPr>
        <p:spPr>
          <a:xfrm>
            <a:off x="568960" y="2727960"/>
            <a:ext cx="11054080" cy="267765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fr-FR" sz="2800" b="1" dirty="0"/>
              <a:t>un système d'exploitation (souvent appelé OS — de l'anglais Operating System) est un ensemble de programmes qui dirige l'utilisation des ressources d'un ordinateur par des logiciels applicatifs.</a:t>
            </a:r>
          </a:p>
          <a:p>
            <a:pPr algn="just"/>
            <a:r>
              <a:rPr lang="fr-FR" sz="2800" b="1" dirty="0"/>
              <a:t>Le système d'exploitation est un logiciel, le principal programme exécuté lors de la mise en marche de l'ordinateur</a:t>
            </a:r>
            <a:endParaRPr lang="fr-FR" sz="8000" b="1" cap="none" spc="0" dirty="0">
              <a:ln/>
              <a:solidFill>
                <a:schemeClr val="accent1">
                  <a:lumMod val="60000"/>
                  <a:lumOff val="40000"/>
                </a:schemeClr>
              </a:solidFill>
              <a:effectLst/>
            </a:endParaRPr>
          </a:p>
        </p:txBody>
      </p:sp>
    </p:spTree>
    <p:extLst>
      <p:ext uri="{BB962C8B-B14F-4D97-AF65-F5344CB8AC3E}">
        <p14:creationId xmlns:p14="http://schemas.microsoft.com/office/powerpoint/2010/main" val="4976075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2619911" y="894045"/>
            <a:ext cx="6200352" cy="611874"/>
          </a:xfrm>
        </p:spPr>
        <p:txBody>
          <a:bodyPr rtlCol="0">
            <a:normAutofit/>
          </a:bodyPr>
          <a:lstStyle/>
          <a:p>
            <a:pPr algn="ctr" rtl="0"/>
            <a:r>
              <a:rPr lang="fr-FR" dirty="0"/>
              <a:t>Les fonctions sur </a:t>
            </a:r>
            <a:r>
              <a:rPr lang="fr-FR" dirty="0" err="1"/>
              <a:t>excel</a:t>
            </a:r>
            <a:endParaRPr lang="fr-FR" dirty="0"/>
          </a:p>
        </p:txBody>
      </p:sp>
      <p:sp>
        <p:nvSpPr>
          <p:cNvPr id="7" name="Rectangle 2">
            <a:extLst>
              <a:ext uri="{FF2B5EF4-FFF2-40B4-BE49-F238E27FC236}">
                <a16:creationId xmlns:a16="http://schemas.microsoft.com/office/drawing/2014/main" xmlns="" id="{A5BC3CB5-8AED-46BF-B0E9-FC9A87213802}"/>
              </a:ext>
            </a:extLst>
          </p:cNvPr>
          <p:cNvSpPr>
            <a:spLocks noChangeArrowheads="1"/>
          </p:cNvSpPr>
          <p:nvPr/>
        </p:nvSpPr>
        <p:spPr bwMode="auto">
          <a:xfrm>
            <a:off x="978093" y="2040247"/>
            <a:ext cx="1060430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685800"/>
            <a:r>
              <a:rPr lang="fr-FR" sz="2400" dirty="0">
                <a:effectLst/>
                <a:latin typeface="Arial Narrow" panose="020B0606020202030204" pitchFamily="34" charset="0"/>
                <a:ea typeface="Times New Roman" panose="02020603050405020304" pitchFamily="18" charset="0"/>
              </a:rPr>
              <a:t>Une fonction est une instruction paramétré ou non qui conduit à un résultat. Il existe une variété de fonction sous Excel. On peut saisir une fonction ou l’insérer à partir du bouton </a:t>
            </a:r>
            <a:r>
              <a:rPr lang="fr-FR" sz="2400" b="1" dirty="0">
                <a:effectLst/>
                <a:latin typeface="Arial Narrow" panose="020B0606020202030204" pitchFamily="34" charset="0"/>
                <a:ea typeface="Times New Roman" panose="02020603050405020304" pitchFamily="18" charset="0"/>
              </a:rPr>
              <a:t>Insérer une fonction</a:t>
            </a:r>
            <a:r>
              <a:rPr lang="fr-FR" sz="2400" dirty="0">
                <a:effectLst/>
                <a:latin typeface="Arial Narrow" panose="020B0606020202030204" pitchFamily="34" charset="0"/>
                <a:ea typeface="Times New Roman" panose="02020603050405020304" pitchFamily="18" charset="0"/>
              </a:rPr>
              <a:t> de l’onglet </a:t>
            </a:r>
            <a:r>
              <a:rPr lang="fr-FR" sz="2400" b="1" dirty="0">
                <a:effectLst/>
                <a:latin typeface="Arial Narrow" panose="020B0606020202030204" pitchFamily="34" charset="0"/>
                <a:ea typeface="Times New Roman" panose="02020603050405020304" pitchFamily="18" charset="0"/>
              </a:rPr>
              <a:t>Formule</a:t>
            </a:r>
            <a:r>
              <a:rPr lang="fr-FR" sz="2400" dirty="0">
                <a:effectLst/>
                <a:latin typeface="Arial Narrow" panose="020B0606020202030204" pitchFamily="34" charset="0"/>
                <a:ea typeface="Times New Roman" panose="02020603050405020304" pitchFamily="18" charset="0"/>
              </a:rPr>
              <a:t>.</a:t>
            </a:r>
          </a:p>
          <a:p>
            <a:pPr indent="685800"/>
            <a:r>
              <a:rPr lang="fr-FR" sz="3600" b="1" dirty="0">
                <a:effectLst/>
                <a:latin typeface="Arial Narrow" panose="020B0606020202030204" pitchFamily="34" charset="0"/>
                <a:ea typeface="Times New Roman" panose="02020603050405020304" pitchFamily="18" charset="0"/>
                <a:cs typeface="Times New Roman" panose="02020603050405020304" pitchFamily="18" charset="0"/>
              </a:rPr>
              <a:t>Exemple de fonction: </a:t>
            </a:r>
          </a:p>
          <a:p>
            <a:pPr indent="685800"/>
            <a:r>
              <a:rPr lang="fr-FR" sz="3600" b="1" dirty="0">
                <a:effectLst/>
                <a:latin typeface="Arial Narrow" panose="020B0606020202030204" pitchFamily="34" charset="0"/>
                <a:ea typeface="Times New Roman" panose="02020603050405020304" pitchFamily="18" charset="0"/>
                <a:cs typeface="Times New Roman" panose="02020603050405020304" pitchFamily="18" charset="0"/>
              </a:rPr>
              <a:t>La fonction Somme() </a:t>
            </a:r>
            <a:r>
              <a:rPr lang="fr-FR" sz="3600" b="1" dirty="0">
                <a:solidFill>
                  <a:srgbClr val="000032"/>
                </a:solidFill>
                <a:effectLst/>
                <a:latin typeface="Arial Narrow" panose="020B0606020202030204" pitchFamily="34" charset="0"/>
                <a:ea typeface="Times New Roman" panose="02020603050405020304" pitchFamily="18" charset="0"/>
                <a:cs typeface="Times New Roman" panose="02020603050405020304" pitchFamily="18" charset="0"/>
              </a:rPr>
              <a:t>=Somme(A2:A15; C2:C10)</a:t>
            </a:r>
          </a:p>
          <a:p>
            <a:pPr indent="685800"/>
            <a:endParaRPr lang="fr-FR" sz="3600" b="1" dirty="0">
              <a:solidFill>
                <a:srgbClr val="000032"/>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indent="685800"/>
            <a:r>
              <a:rPr lang="fr-FR" sz="2800" dirty="0">
                <a:solidFill>
                  <a:srgbClr val="000032"/>
                </a:solidFill>
                <a:effectLst/>
                <a:latin typeface="Arial Narrow" panose="020B0606020202030204" pitchFamily="34" charset="0"/>
                <a:ea typeface="Times New Roman" panose="02020603050405020304" pitchFamily="18" charset="0"/>
              </a:rPr>
              <a:t>Le résultat ci-dessus reprendra donc la somme des cellules comprises entre A2 et A15 + la somme des cellules reprises entres les cellules C2 et C10.</a:t>
            </a:r>
            <a:endParaRPr lang="x-none" sz="3600" dirty="0">
              <a:effectLst/>
              <a:latin typeface="Times New Roman" panose="02020603050405020304" pitchFamily="18" charset="0"/>
              <a:ea typeface="Times New Roman" panose="02020603050405020304" pitchFamily="18" charset="0"/>
            </a:endParaRPr>
          </a:p>
          <a:p>
            <a:pPr marL="0" marR="0" lvl="0" indent="685800" algn="l" defTabSz="914400" rtl="0" eaLnBrk="0" fontAlgn="base" latinLnBrk="0" hangingPunct="0">
              <a:lnSpc>
                <a:spcPct val="100000"/>
              </a:lnSpc>
              <a:spcBef>
                <a:spcPct val="0"/>
              </a:spcBef>
              <a:spcAft>
                <a:spcPct val="0"/>
              </a:spcAft>
              <a:buClrTx/>
              <a:buSzTx/>
              <a:buFontTx/>
              <a:buNone/>
              <a:tabLst/>
            </a:pPr>
            <a:endParaRPr kumimoji="0" lang="fr-FR" altLang="x-none"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5274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2619911" y="894045"/>
            <a:ext cx="6200352" cy="611874"/>
          </a:xfrm>
        </p:spPr>
        <p:txBody>
          <a:bodyPr rtlCol="0">
            <a:normAutofit/>
          </a:bodyPr>
          <a:lstStyle/>
          <a:p>
            <a:pPr algn="ctr" rtl="0"/>
            <a:r>
              <a:rPr lang="fr-FR" dirty="0"/>
              <a:t>Les fonctions sur </a:t>
            </a:r>
            <a:r>
              <a:rPr lang="fr-FR" dirty="0" err="1"/>
              <a:t>excel</a:t>
            </a:r>
            <a:endParaRPr lang="fr-FR" dirty="0"/>
          </a:p>
        </p:txBody>
      </p:sp>
      <p:sp>
        <p:nvSpPr>
          <p:cNvPr id="7" name="Rectangle 2">
            <a:extLst>
              <a:ext uri="{FF2B5EF4-FFF2-40B4-BE49-F238E27FC236}">
                <a16:creationId xmlns:a16="http://schemas.microsoft.com/office/drawing/2014/main" xmlns="" id="{A5BC3CB5-8AED-46BF-B0E9-FC9A87213802}"/>
              </a:ext>
            </a:extLst>
          </p:cNvPr>
          <p:cNvSpPr>
            <a:spLocks noChangeArrowheads="1"/>
          </p:cNvSpPr>
          <p:nvPr/>
        </p:nvSpPr>
        <p:spPr bwMode="auto">
          <a:xfrm>
            <a:off x="557350" y="2497268"/>
            <a:ext cx="1084080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685800"/>
            <a:r>
              <a:rPr lang="fr-FR" sz="3200" dirty="0">
                <a:solidFill>
                  <a:srgbClr val="000032"/>
                </a:solidFill>
                <a:effectLst/>
                <a:latin typeface="Arial Narrow" panose="020B0606020202030204" pitchFamily="34" charset="0"/>
                <a:ea typeface="Times New Roman" panose="02020603050405020304" pitchFamily="18" charset="0"/>
              </a:rPr>
              <a:t>La fonction </a:t>
            </a:r>
            <a:r>
              <a:rPr lang="fr-FR" sz="3200" b="1" dirty="0">
                <a:solidFill>
                  <a:srgbClr val="000032"/>
                </a:solidFill>
                <a:effectLst/>
                <a:latin typeface="Arial Narrow" panose="020B0606020202030204" pitchFamily="34" charset="0"/>
                <a:ea typeface="Times New Roman" panose="02020603050405020304" pitchFamily="18" charset="0"/>
              </a:rPr>
              <a:t>SI</a:t>
            </a:r>
            <a:r>
              <a:rPr lang="fr-FR" sz="3200" dirty="0">
                <a:solidFill>
                  <a:srgbClr val="000032"/>
                </a:solidFill>
                <a:effectLst/>
                <a:latin typeface="Arial Narrow" panose="020B0606020202030204" pitchFamily="34" charset="0"/>
                <a:ea typeface="Times New Roman" panose="02020603050405020304" pitchFamily="18" charset="0"/>
              </a:rPr>
              <a:t> </a:t>
            </a:r>
            <a:r>
              <a:rPr lang="fr-FR" sz="2400" dirty="0">
                <a:solidFill>
                  <a:srgbClr val="000032"/>
                </a:solidFill>
                <a:effectLst/>
                <a:latin typeface="Arial Narrow" panose="020B0606020202030204" pitchFamily="34" charset="0"/>
                <a:ea typeface="Times New Roman" panose="02020603050405020304" pitchFamily="18" charset="0"/>
              </a:rPr>
              <a:t>permet d'exécuter une opération si la condition est remplie et une autre si cette condition n'est pas remplie.</a:t>
            </a:r>
            <a:endParaRPr lang="x-none" sz="2400" dirty="0">
              <a:effectLst/>
              <a:latin typeface="Times New Roman" panose="02020603050405020304" pitchFamily="18" charset="0"/>
              <a:ea typeface="Times New Roman" panose="02020603050405020304" pitchFamily="18" charset="0"/>
            </a:endParaRPr>
          </a:p>
          <a:p>
            <a:pPr algn="ctr"/>
            <a:r>
              <a:rPr lang="fr-FR" sz="2400" b="1" dirty="0">
                <a:solidFill>
                  <a:srgbClr val="000032"/>
                </a:solidFill>
                <a:effectLst/>
                <a:latin typeface="Arial Narrow" panose="020B0606020202030204" pitchFamily="34" charset="0"/>
                <a:ea typeface="Times New Roman" panose="02020603050405020304" pitchFamily="18" charset="0"/>
              </a:rPr>
              <a:t>=SI(Condition; opération à effectuer si VRAI; Opération à effectuer si FAUX)</a:t>
            </a:r>
            <a:endParaRPr lang="x-none" sz="2400" dirty="0">
              <a:effectLst/>
              <a:latin typeface="Times New Roman" panose="02020603050405020304" pitchFamily="18" charset="0"/>
              <a:ea typeface="Times New Roman" panose="02020603050405020304" pitchFamily="18" charset="0"/>
            </a:endParaRPr>
          </a:p>
          <a:p>
            <a:pPr indent="685800"/>
            <a:r>
              <a:rPr lang="fr-FR" sz="2400" dirty="0">
                <a:solidFill>
                  <a:srgbClr val="000032"/>
                </a:solidFill>
                <a:effectLst/>
                <a:latin typeface="Arial Narrow" panose="020B0606020202030204" pitchFamily="34" charset="0"/>
                <a:ea typeface="Times New Roman" panose="02020603050405020304" pitchFamily="18" charset="0"/>
              </a:rPr>
              <a:t>Prenons quelques exemples de cette fonction: </a:t>
            </a:r>
            <a:endParaRPr lang="x-none" sz="2400" dirty="0">
              <a:effectLst/>
              <a:latin typeface="Times New Roman" panose="02020603050405020304" pitchFamily="18" charset="0"/>
              <a:ea typeface="Times New Roman" panose="02020603050405020304" pitchFamily="18" charset="0"/>
            </a:endParaRPr>
          </a:p>
          <a:p>
            <a:r>
              <a:rPr lang="fr-FR" sz="2400" dirty="0">
                <a:solidFill>
                  <a:srgbClr val="000032"/>
                </a:solidFill>
                <a:effectLst/>
                <a:latin typeface="Arial Narrow" panose="020B0606020202030204" pitchFamily="34" charset="0"/>
                <a:ea typeface="Times New Roman" panose="02020603050405020304" pitchFamily="18" charset="0"/>
              </a:rPr>
              <a:t>&lt;A1&gt; </a:t>
            </a:r>
            <a:r>
              <a:rPr lang="fr-FR" sz="2400" b="1" dirty="0">
                <a:solidFill>
                  <a:srgbClr val="000032"/>
                </a:solidFill>
                <a:effectLst/>
                <a:latin typeface="Arial Narrow" panose="020B0606020202030204" pitchFamily="34" charset="0"/>
                <a:ea typeface="Times New Roman" panose="02020603050405020304" pitchFamily="18" charset="0"/>
              </a:rPr>
              <a:t>=SI(E3&lt;=10000;E3;E3*10%)</a:t>
            </a:r>
            <a:r>
              <a:rPr lang="fr-FR" sz="2400" dirty="0">
                <a:solidFill>
                  <a:srgbClr val="000032"/>
                </a:solidFill>
                <a:effectLst/>
                <a:latin typeface="Arial Narrow" panose="020B0606020202030204" pitchFamily="34" charset="0"/>
                <a:ea typeface="Times New Roman" panose="02020603050405020304" pitchFamily="18" charset="0"/>
              </a:rPr>
              <a:t> Si le Montant en E3, est inférieur ou égal à 10000, afficher ce montant le mot Facture, sinon, affiche le montant avec une remise de 10%.</a:t>
            </a:r>
            <a:endParaRPr lang="x-none" sz="2400" dirty="0">
              <a:effectLst/>
              <a:latin typeface="Times New Roman" panose="02020603050405020304" pitchFamily="18" charset="0"/>
              <a:ea typeface="Times New Roman" panose="02020603050405020304" pitchFamily="18" charset="0"/>
            </a:endParaRPr>
          </a:p>
          <a:p>
            <a:pPr marL="0" marR="0" lvl="0" indent="685800" algn="l" defTabSz="914400" rtl="0" eaLnBrk="0" fontAlgn="base" latinLnBrk="0" hangingPunct="0">
              <a:lnSpc>
                <a:spcPct val="100000"/>
              </a:lnSpc>
              <a:spcBef>
                <a:spcPct val="0"/>
              </a:spcBef>
              <a:spcAft>
                <a:spcPct val="0"/>
              </a:spcAft>
              <a:buClrTx/>
              <a:buSzTx/>
              <a:buFontTx/>
              <a:buNone/>
              <a:tabLst/>
            </a:pPr>
            <a:endParaRPr kumimoji="0" lang="fr-FR" altLang="x-none"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56330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2619911" y="894045"/>
            <a:ext cx="6200352" cy="611874"/>
          </a:xfrm>
        </p:spPr>
        <p:txBody>
          <a:bodyPr rtlCol="0">
            <a:normAutofit/>
          </a:bodyPr>
          <a:lstStyle/>
          <a:p>
            <a:pPr algn="ctr" rtl="0"/>
            <a:r>
              <a:rPr lang="fr-FR" dirty="0"/>
              <a:t>Les TABLEAUX</a:t>
            </a:r>
          </a:p>
        </p:txBody>
      </p:sp>
      <p:sp>
        <p:nvSpPr>
          <p:cNvPr id="7" name="Rectangle 2">
            <a:extLst>
              <a:ext uri="{FF2B5EF4-FFF2-40B4-BE49-F238E27FC236}">
                <a16:creationId xmlns:a16="http://schemas.microsoft.com/office/drawing/2014/main" xmlns="" id="{A5BC3CB5-8AED-46BF-B0E9-FC9A87213802}"/>
              </a:ext>
            </a:extLst>
          </p:cNvPr>
          <p:cNvSpPr>
            <a:spLocks noChangeArrowheads="1"/>
          </p:cNvSpPr>
          <p:nvPr/>
        </p:nvSpPr>
        <p:spPr bwMode="auto">
          <a:xfrm>
            <a:off x="557350" y="1912494"/>
            <a:ext cx="10840804"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685800"/>
            <a:r>
              <a:rPr lang="fr-FR" sz="2400" dirty="0">
                <a:effectLst/>
                <a:latin typeface="Arial Narrow" panose="020B0606020202030204" pitchFamily="34" charset="0"/>
                <a:ea typeface="Times New Roman" panose="02020603050405020304" pitchFamily="18" charset="0"/>
              </a:rPr>
              <a:t>Un tableau est un ensemble d’informations organisées en lignes et en colonnes. Ces informations peuvent être de diverses natures. Les informations de type quantitatif sont celles qui sont quantifiables donc numériques (âge, taille, Montant, etc.). Celles de type qualitatif font référence à des propriétés (teint, ethnie, classe, etc.). Un tableau est composé d’en-têtes (titres des lignes et colonnes) et de données (informations). Une cellule est un rectangle qui correspond à l’intersection entre une ligne et une colonne. Bien que ressemblant à un tableau, la feuille d’Excel présente à l’impression une page blanche. C’est pourquoi un tableau doit être bien délimité et si possible agrémenté par un trame de fond </a:t>
            </a:r>
            <a:endParaRPr lang="x-none" sz="2400" dirty="0">
              <a:effectLst/>
              <a:latin typeface="Times New Roman" panose="02020603050405020304" pitchFamily="18" charset="0"/>
              <a:ea typeface="Times New Roman" panose="02020603050405020304" pitchFamily="18" charset="0"/>
            </a:endParaRPr>
          </a:p>
          <a:p>
            <a:r>
              <a:rPr lang="fr-FR" sz="3200" dirty="0">
                <a:solidFill>
                  <a:srgbClr val="000032"/>
                </a:solidFill>
                <a:effectLst/>
                <a:latin typeface="Arial Narrow" panose="020B0606020202030204" pitchFamily="34" charset="0"/>
                <a:ea typeface="Times New Roman" panose="02020603050405020304" pitchFamily="18" charset="0"/>
              </a:rPr>
              <a:t>%.</a:t>
            </a:r>
            <a:endParaRPr lang="x-none" sz="3200" dirty="0">
              <a:effectLst/>
              <a:latin typeface="Times New Roman" panose="02020603050405020304" pitchFamily="18" charset="0"/>
              <a:ea typeface="Times New Roman" panose="02020603050405020304" pitchFamily="18" charset="0"/>
            </a:endParaRPr>
          </a:p>
          <a:p>
            <a:pPr marL="0" marR="0" lvl="0" indent="685800" algn="l" defTabSz="914400" rtl="0" eaLnBrk="0" fontAlgn="base" latinLnBrk="0" hangingPunct="0">
              <a:lnSpc>
                <a:spcPct val="100000"/>
              </a:lnSpc>
              <a:spcBef>
                <a:spcPct val="0"/>
              </a:spcBef>
              <a:spcAft>
                <a:spcPct val="0"/>
              </a:spcAft>
              <a:buClrTx/>
              <a:buSzTx/>
              <a:buFontTx/>
              <a:buNone/>
              <a:tabLst/>
            </a:pPr>
            <a:endParaRPr kumimoji="0" lang="fr-FR" altLang="x-none"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762461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2619911" y="894045"/>
            <a:ext cx="6200352" cy="611874"/>
          </a:xfrm>
        </p:spPr>
        <p:txBody>
          <a:bodyPr rtlCol="0">
            <a:normAutofit/>
          </a:bodyPr>
          <a:lstStyle/>
          <a:p>
            <a:pPr algn="ctr" rtl="0"/>
            <a:r>
              <a:rPr lang="fr-FR" dirty="0"/>
              <a:t>Les TABLEAUX</a:t>
            </a:r>
          </a:p>
        </p:txBody>
      </p:sp>
      <p:sp>
        <p:nvSpPr>
          <p:cNvPr id="7" name="Rectangle 2">
            <a:extLst>
              <a:ext uri="{FF2B5EF4-FFF2-40B4-BE49-F238E27FC236}">
                <a16:creationId xmlns:a16="http://schemas.microsoft.com/office/drawing/2014/main" xmlns="" id="{A5BC3CB5-8AED-46BF-B0E9-FC9A87213802}"/>
              </a:ext>
            </a:extLst>
          </p:cNvPr>
          <p:cNvSpPr>
            <a:spLocks noChangeArrowheads="1"/>
          </p:cNvSpPr>
          <p:nvPr/>
        </p:nvSpPr>
        <p:spPr bwMode="auto">
          <a:xfrm>
            <a:off x="539933" y="2003262"/>
            <a:ext cx="10840804"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683895"/>
            <a:r>
              <a:rPr lang="fr-FR" sz="2400" dirty="0">
                <a:effectLst/>
                <a:latin typeface="Arial Narrow" panose="020B0606020202030204" pitchFamily="34" charset="0"/>
                <a:ea typeface="Times New Roman" panose="02020603050405020304" pitchFamily="18" charset="0"/>
              </a:rPr>
              <a:t>Pour redimensionner les cellules, on peut procéder de deux manières :</a:t>
            </a:r>
            <a:endParaRPr lang="x-none" sz="2400" dirty="0">
              <a:effectLst/>
              <a:latin typeface="Times New Roman" panose="02020603050405020304" pitchFamily="18" charset="0"/>
              <a:ea typeface="Times New Roman" panose="02020603050405020304" pitchFamily="18" charset="0"/>
            </a:endParaRPr>
          </a:p>
          <a:p>
            <a:r>
              <a:rPr lang="fr-FR" sz="2400" dirty="0">
                <a:effectLst/>
                <a:latin typeface="Arial Narrow" panose="020B0606020202030204" pitchFamily="34" charset="0"/>
                <a:ea typeface="Times New Roman" panose="02020603050405020304" pitchFamily="18" charset="0"/>
              </a:rPr>
              <a:t>Manuellement : On faire un clique glisser entre deux références de lignes ou des colonnes. </a:t>
            </a:r>
            <a:endParaRPr lang="x-none" sz="2400" dirty="0">
              <a:effectLst/>
              <a:latin typeface="Times New Roman" panose="02020603050405020304" pitchFamily="18" charset="0"/>
              <a:ea typeface="Times New Roman" panose="02020603050405020304" pitchFamily="18" charset="0"/>
            </a:endParaRPr>
          </a:p>
          <a:p>
            <a:r>
              <a:rPr lang="fr-FR" sz="2400" dirty="0">
                <a:effectLst/>
                <a:latin typeface="Arial Narrow" panose="020B0606020202030204" pitchFamily="34" charset="0"/>
                <a:ea typeface="Times New Roman" panose="02020603050405020304" pitchFamily="18" charset="0"/>
              </a:rPr>
              <a:t>Automatiquement : on sélectionne d’abord  les lignes ou colonnes à redimensionner. Ensuite dans le sous menu </a:t>
            </a:r>
            <a:r>
              <a:rPr lang="fr-FR" sz="2400" b="1" dirty="0">
                <a:effectLst/>
                <a:latin typeface="Arial Narrow" panose="020B0606020202030204" pitchFamily="34" charset="0"/>
                <a:ea typeface="Times New Roman" panose="02020603050405020304" pitchFamily="18" charset="0"/>
              </a:rPr>
              <a:t>cellule</a:t>
            </a:r>
            <a:r>
              <a:rPr lang="fr-FR" sz="2400" dirty="0">
                <a:effectLst/>
                <a:latin typeface="Arial Narrow" panose="020B0606020202030204" pitchFamily="34" charset="0"/>
                <a:ea typeface="Times New Roman" panose="02020603050405020304" pitchFamily="18" charset="0"/>
              </a:rPr>
              <a:t> du menu </a:t>
            </a:r>
            <a:r>
              <a:rPr lang="fr-FR" sz="2400" b="1" dirty="0">
                <a:effectLst/>
                <a:latin typeface="Arial Narrow" panose="020B0606020202030204" pitchFamily="34" charset="0"/>
                <a:ea typeface="Times New Roman" panose="02020603050405020304" pitchFamily="18" charset="0"/>
              </a:rPr>
              <a:t>Accueil</a:t>
            </a:r>
            <a:r>
              <a:rPr lang="fr-FR" sz="2400" dirty="0">
                <a:effectLst/>
                <a:latin typeface="Arial Narrow" panose="020B0606020202030204" pitchFamily="34" charset="0"/>
                <a:ea typeface="Times New Roman" panose="02020603050405020304" pitchFamily="18" charset="0"/>
              </a:rPr>
              <a:t>, on prend l’option </a:t>
            </a:r>
            <a:r>
              <a:rPr lang="fr-FR" sz="2400" b="1" dirty="0">
                <a:effectLst/>
                <a:latin typeface="Arial Narrow" panose="020B0606020202030204" pitchFamily="34" charset="0"/>
                <a:ea typeface="Times New Roman" panose="02020603050405020304" pitchFamily="18" charset="0"/>
              </a:rPr>
              <a:t>format</a:t>
            </a:r>
            <a:r>
              <a:rPr lang="fr-FR" sz="2400" dirty="0">
                <a:effectLst/>
                <a:latin typeface="Arial Narrow" panose="020B0606020202030204" pitchFamily="34" charset="0"/>
                <a:ea typeface="Times New Roman" panose="02020603050405020304" pitchFamily="18" charset="0"/>
              </a:rPr>
              <a:t> puis hauteur de  ligne ou largeur de colonne et enfin on saisie la valeur qu’on souhaite. </a:t>
            </a:r>
            <a:endParaRPr lang="x-none" sz="2400" dirty="0">
              <a:effectLst/>
              <a:latin typeface="Times New Roman" panose="02020603050405020304" pitchFamily="18" charset="0"/>
              <a:ea typeface="Times New Roman" panose="02020603050405020304" pitchFamily="18" charset="0"/>
            </a:endParaRPr>
          </a:p>
          <a:p>
            <a:pPr marL="0" marR="0" lvl="0" indent="685800" algn="l" defTabSz="914400" rtl="0" eaLnBrk="0" fontAlgn="base" latinLnBrk="0" hangingPunct="0">
              <a:lnSpc>
                <a:spcPct val="100000"/>
              </a:lnSpc>
              <a:spcBef>
                <a:spcPct val="0"/>
              </a:spcBef>
              <a:spcAft>
                <a:spcPct val="0"/>
              </a:spcAft>
              <a:buClrTx/>
              <a:buSzTx/>
              <a:buFontTx/>
              <a:buNone/>
              <a:tabLst/>
            </a:pPr>
            <a:endParaRPr kumimoji="0" lang="fr-FR" altLang="x-none"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03296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2619911" y="894045"/>
            <a:ext cx="6200352" cy="611874"/>
          </a:xfrm>
        </p:spPr>
        <p:txBody>
          <a:bodyPr rtlCol="0">
            <a:normAutofit/>
          </a:bodyPr>
          <a:lstStyle/>
          <a:p>
            <a:pPr algn="ctr" rtl="0"/>
            <a:r>
              <a:rPr lang="fr-FR" dirty="0"/>
              <a:t>Les TABLEAUX</a:t>
            </a:r>
          </a:p>
        </p:txBody>
      </p:sp>
      <p:sp>
        <p:nvSpPr>
          <p:cNvPr id="7" name="Rectangle 2">
            <a:extLst>
              <a:ext uri="{FF2B5EF4-FFF2-40B4-BE49-F238E27FC236}">
                <a16:creationId xmlns:a16="http://schemas.microsoft.com/office/drawing/2014/main" xmlns="" id="{A5BC3CB5-8AED-46BF-B0E9-FC9A87213802}"/>
              </a:ext>
            </a:extLst>
          </p:cNvPr>
          <p:cNvSpPr>
            <a:spLocks noChangeArrowheads="1"/>
          </p:cNvSpPr>
          <p:nvPr/>
        </p:nvSpPr>
        <p:spPr bwMode="auto">
          <a:xfrm>
            <a:off x="566058" y="1857862"/>
            <a:ext cx="1084080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Font typeface="Wingdings" panose="05000000000000000000" pitchFamily="2" charset="2"/>
              <a:buChar char="q"/>
            </a:pPr>
            <a:r>
              <a:rPr lang="fr-FR" sz="2400" b="1" dirty="0">
                <a:effectLst/>
                <a:latin typeface="Arial Narrow" panose="020B0606020202030204" pitchFamily="34" charset="0"/>
                <a:ea typeface="Times New Roman" panose="02020603050405020304" pitchFamily="18" charset="0"/>
              </a:rPr>
              <a:t>Insérer ligne ou colonne</a:t>
            </a:r>
            <a:endParaRPr lang="x-none" sz="2400" dirty="0">
              <a:effectLst/>
              <a:latin typeface="Times New Roman" panose="02020603050405020304" pitchFamily="18" charset="0"/>
              <a:ea typeface="Times New Roman" panose="02020603050405020304" pitchFamily="18" charset="0"/>
            </a:endParaRPr>
          </a:p>
          <a:p>
            <a:pPr indent="685800"/>
            <a:r>
              <a:rPr lang="fr-FR" sz="2400" dirty="0">
                <a:effectLst/>
                <a:latin typeface="Arial Narrow" panose="020B0606020202030204" pitchFamily="34" charset="0"/>
                <a:ea typeface="Times New Roman" panose="02020603050405020304" pitchFamily="18" charset="0"/>
              </a:rPr>
              <a:t>Pour insérer une ligne ou une colonne, il faut d’abord faire une sélection ensuite dans le sous menu cellule, puis </a:t>
            </a:r>
            <a:r>
              <a:rPr lang="fr-FR" sz="2400" b="1" dirty="0">
                <a:effectLst/>
                <a:latin typeface="Arial Narrow" panose="020B0606020202030204" pitchFamily="34" charset="0"/>
                <a:ea typeface="Times New Roman" panose="02020603050405020304" pitchFamily="18" charset="0"/>
              </a:rPr>
              <a:t>insérer des lignes ou colonnes</a:t>
            </a:r>
            <a:r>
              <a:rPr lang="fr-FR" sz="2400" dirty="0">
                <a:effectLst/>
                <a:latin typeface="Arial Narrow" panose="020B0606020202030204" pitchFamily="34" charset="0"/>
                <a:ea typeface="Times New Roman" panose="02020603050405020304" pitchFamily="18" charset="0"/>
              </a:rPr>
              <a:t>. On peut aussi utiliser le menu contextuel. </a:t>
            </a:r>
            <a:endParaRPr lang="x-none" sz="2400" dirty="0">
              <a:effectLst/>
              <a:latin typeface="Times New Roman" panose="02020603050405020304" pitchFamily="18" charset="0"/>
              <a:ea typeface="Times New Roman" panose="02020603050405020304" pitchFamily="18" charset="0"/>
            </a:endParaRPr>
          </a:p>
          <a:p>
            <a:pPr marL="285750" indent="-285750">
              <a:buFont typeface="Wingdings" panose="05000000000000000000" pitchFamily="2" charset="2"/>
              <a:buChar char="q"/>
            </a:pPr>
            <a:r>
              <a:rPr lang="fr-FR" sz="2400" b="1" dirty="0">
                <a:effectLst/>
                <a:latin typeface="Arial Narrow" panose="020B0606020202030204" pitchFamily="34" charset="0"/>
                <a:ea typeface="Times New Roman" panose="02020603050405020304" pitchFamily="18" charset="0"/>
              </a:rPr>
              <a:t>Supprimer ligne ou colonne</a:t>
            </a:r>
            <a:endParaRPr lang="x-none" sz="2400" dirty="0">
              <a:effectLst/>
              <a:latin typeface="Times New Roman" panose="02020603050405020304" pitchFamily="18" charset="0"/>
              <a:ea typeface="Times New Roman" panose="02020603050405020304" pitchFamily="18" charset="0"/>
            </a:endParaRPr>
          </a:p>
          <a:p>
            <a:pPr indent="685800"/>
            <a:r>
              <a:rPr lang="fr-FR" sz="2400" dirty="0">
                <a:effectLst/>
                <a:latin typeface="Arial Narrow" panose="020B0606020202030204" pitchFamily="34" charset="0"/>
                <a:ea typeface="Times New Roman" panose="02020603050405020304" pitchFamily="18" charset="0"/>
              </a:rPr>
              <a:t>Pour supprimer une ligne ou une colonne, il faut d’abord faire une sélection ensuite dans le sous menu cellule puis </a:t>
            </a:r>
            <a:r>
              <a:rPr lang="fr-FR" sz="2400" b="1" dirty="0">
                <a:effectLst/>
                <a:latin typeface="Arial Narrow" panose="020B0606020202030204" pitchFamily="34" charset="0"/>
                <a:ea typeface="Times New Roman" panose="02020603050405020304" pitchFamily="18" charset="0"/>
              </a:rPr>
              <a:t>insérer des lignes ou colonnes</a:t>
            </a:r>
            <a:r>
              <a:rPr lang="fr-FR" sz="2400" dirty="0">
                <a:effectLst/>
                <a:latin typeface="Arial Narrow" panose="020B0606020202030204" pitchFamily="34" charset="0"/>
                <a:ea typeface="Times New Roman" panose="02020603050405020304" pitchFamily="18" charset="0"/>
              </a:rPr>
              <a:t>. On peut aussi utiliser le menu </a:t>
            </a:r>
            <a:r>
              <a:rPr lang="fr-FR" sz="2400" dirty="0" err="1">
                <a:effectLst/>
                <a:latin typeface="Arial Narrow" panose="020B0606020202030204" pitchFamily="34" charset="0"/>
                <a:ea typeface="Times New Roman" panose="02020603050405020304" pitchFamily="18" charset="0"/>
              </a:rPr>
              <a:t>contextue</a:t>
            </a:r>
            <a:endParaRPr lang="fr-FR" sz="2400" dirty="0">
              <a:latin typeface="Arial Narrow" panose="020B0606020202030204" pitchFamily="34" charset="0"/>
              <a:ea typeface="Times New Roman" panose="02020603050405020304" pitchFamily="18" charset="0"/>
            </a:endParaRPr>
          </a:p>
          <a:p>
            <a:pPr marL="285750" indent="-285750">
              <a:buFont typeface="Wingdings" panose="05000000000000000000" pitchFamily="2" charset="2"/>
              <a:buChar char="q"/>
            </a:pPr>
            <a:r>
              <a:rPr lang="fr-FR" sz="2400" b="1" dirty="0">
                <a:effectLst/>
                <a:latin typeface="Arial Narrow" panose="020B0606020202030204" pitchFamily="34" charset="0"/>
                <a:ea typeface="Times New Roman" panose="02020603050405020304" pitchFamily="18" charset="0"/>
              </a:rPr>
              <a:t>Fusionner </a:t>
            </a:r>
            <a:endParaRPr lang="x-none" sz="2400" dirty="0">
              <a:effectLst/>
              <a:latin typeface="Times New Roman" panose="02020603050405020304" pitchFamily="18" charset="0"/>
              <a:ea typeface="Times New Roman" panose="02020603050405020304" pitchFamily="18" charset="0"/>
            </a:endParaRPr>
          </a:p>
          <a:p>
            <a:r>
              <a:rPr lang="fr-FR" sz="2400" dirty="0">
                <a:effectLst/>
                <a:latin typeface="Arial Narrow" panose="020B0606020202030204" pitchFamily="34" charset="0"/>
                <a:ea typeface="Times New Roman" panose="02020603050405020304" pitchFamily="18" charset="0"/>
                <a:cs typeface="Times New Roman" panose="02020603050405020304" pitchFamily="18" charset="0"/>
              </a:rPr>
              <a:t> La fusion permet de transformer plusieurs cellules en une seule. Pour fusionner des cellules, il faut d’abord les sélectionner, ensuite aller dans l’onglet Alignement de la boite de dialogue </a:t>
            </a:r>
            <a:r>
              <a:rPr lang="fr-FR" sz="2400" b="1" dirty="0">
                <a:effectLst/>
                <a:latin typeface="Arial Narrow" panose="020B0606020202030204" pitchFamily="34" charset="0"/>
                <a:ea typeface="Times New Roman" panose="02020603050405020304" pitchFamily="18" charset="0"/>
                <a:cs typeface="Times New Roman" panose="02020603050405020304" pitchFamily="18" charset="0"/>
              </a:rPr>
              <a:t>Format de cellule</a:t>
            </a:r>
            <a:r>
              <a:rPr lang="fr-FR" sz="2400" dirty="0">
                <a:effectLst/>
                <a:latin typeface="Arial Narrow" panose="020B0606020202030204" pitchFamily="34" charset="0"/>
                <a:ea typeface="Times New Roman" panose="02020603050405020304" pitchFamily="18" charset="0"/>
                <a:cs typeface="Times New Roman" panose="02020603050405020304" pitchFamily="18" charset="0"/>
              </a:rPr>
              <a:t> et cocher la case fusionner des cellules.</a:t>
            </a:r>
            <a:endParaRPr kumimoji="0" lang="fr-FR" altLang="x-none" sz="3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91845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478971" y="557748"/>
            <a:ext cx="11234057" cy="1366845"/>
          </a:xfrm>
        </p:spPr>
        <p:txBody>
          <a:bodyPr rtlCol="0">
            <a:normAutofit/>
          </a:bodyPr>
          <a:lstStyle/>
          <a:p>
            <a:r>
              <a:rPr lang="fr-FR" dirty="0"/>
              <a:t>Créer un graphique, l´habiller</a:t>
            </a:r>
            <a:r>
              <a:rPr lang="fr-FR" noProof="0" dirty="0"/>
              <a:t/>
            </a:r>
            <a:br>
              <a:rPr lang="fr-FR" noProof="0" dirty="0"/>
            </a:br>
            <a:endParaRPr lang="fr-FR" noProof="0" dirty="0"/>
          </a:p>
        </p:txBody>
      </p:sp>
      <p:sp>
        <p:nvSpPr>
          <p:cNvPr id="8" name="Rectangle 7">
            <a:extLst>
              <a:ext uri="{FF2B5EF4-FFF2-40B4-BE49-F238E27FC236}">
                <a16:creationId xmlns:a16="http://schemas.microsoft.com/office/drawing/2014/main" xmlns="" id="{BAE359FF-787D-4065-B65A-E21AEDF4F4BE}"/>
              </a:ext>
            </a:extLst>
          </p:cNvPr>
          <p:cNvSpPr/>
          <p:nvPr/>
        </p:nvSpPr>
        <p:spPr>
          <a:xfrm>
            <a:off x="1631878" y="2514600"/>
            <a:ext cx="8928244" cy="378565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6000" b="1" dirty="0">
                <a:ln/>
                <a:solidFill>
                  <a:schemeClr val="accent1">
                    <a:lumMod val="60000"/>
                    <a:lumOff val="40000"/>
                  </a:schemeClr>
                </a:solidFill>
              </a:rPr>
              <a:t> Écrire des formules de calcul Recopier des cellules, des formules</a:t>
            </a:r>
          </a:p>
          <a:p>
            <a:pPr algn="ctr"/>
            <a:endParaRPr lang="fr-FR" sz="6000" b="1" cap="none" spc="0" dirty="0">
              <a:ln/>
              <a:solidFill>
                <a:schemeClr val="accent1">
                  <a:lumMod val="60000"/>
                  <a:lumOff val="40000"/>
                </a:schemeClr>
              </a:solidFill>
              <a:effectLst/>
            </a:endParaRPr>
          </a:p>
        </p:txBody>
      </p:sp>
    </p:spTree>
    <p:extLst>
      <p:ext uri="{BB962C8B-B14F-4D97-AF65-F5344CB8AC3E}">
        <p14:creationId xmlns:p14="http://schemas.microsoft.com/office/powerpoint/2010/main" val="2191524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2619911" y="894045"/>
            <a:ext cx="6200352" cy="611874"/>
          </a:xfrm>
        </p:spPr>
        <p:txBody>
          <a:bodyPr rtlCol="0">
            <a:normAutofit/>
          </a:bodyPr>
          <a:lstStyle/>
          <a:p>
            <a:pPr algn="ctr" rtl="0"/>
            <a:r>
              <a:rPr lang="fr-FR" dirty="0"/>
              <a:t>Créer un graphique</a:t>
            </a:r>
          </a:p>
        </p:txBody>
      </p:sp>
      <p:sp>
        <p:nvSpPr>
          <p:cNvPr id="7" name="Rectangle 2">
            <a:extLst>
              <a:ext uri="{FF2B5EF4-FFF2-40B4-BE49-F238E27FC236}">
                <a16:creationId xmlns:a16="http://schemas.microsoft.com/office/drawing/2014/main" xmlns="" id="{A5BC3CB5-8AED-46BF-B0E9-FC9A87213802}"/>
              </a:ext>
            </a:extLst>
          </p:cNvPr>
          <p:cNvSpPr>
            <a:spLocks noChangeArrowheads="1"/>
          </p:cNvSpPr>
          <p:nvPr/>
        </p:nvSpPr>
        <p:spPr bwMode="auto">
          <a:xfrm>
            <a:off x="675598" y="2521722"/>
            <a:ext cx="1084080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685800"/>
            <a:r>
              <a:rPr lang="fr-FR" sz="2400" dirty="0">
                <a:effectLst/>
                <a:latin typeface="Arial Narrow" panose="020B0606020202030204" pitchFamily="34" charset="0"/>
                <a:ea typeface="Times New Roman" panose="02020603050405020304" pitchFamily="18" charset="0"/>
              </a:rPr>
              <a:t>Un graphique est une représentation des données d’un tableau à l’aide d’une image. La lecture de ce graphique doit décrire fidèlement des données utilisées dans le tableau.</a:t>
            </a:r>
          </a:p>
          <a:p>
            <a:pPr marL="0" marR="0" lvl="0" indent="685800" defTabSz="914400" rtl="0" eaLnBrk="0" fontAlgn="base" latinLnBrk="0" hangingPunct="0">
              <a:lnSpc>
                <a:spcPct val="100000"/>
              </a:lnSpc>
              <a:spcBef>
                <a:spcPct val="0"/>
              </a:spcBef>
              <a:spcAft>
                <a:spcPct val="0"/>
              </a:spcAft>
              <a:buClrTx/>
              <a:buSzTx/>
              <a:buFontTx/>
              <a:buNone/>
              <a:tabLst/>
            </a:pPr>
            <a:r>
              <a:rPr kumimoji="0" lang="fr-FR" altLang="x-none" sz="2400" b="0" i="0" u="none" strike="noStrike" cap="none" normalizeH="0" baseline="0" dirty="0">
                <a:ln>
                  <a:noFill/>
                </a:ln>
                <a:solidFill>
                  <a:srgbClr val="000032"/>
                </a:solidFill>
                <a:effectLst/>
                <a:latin typeface="Arial Narrow" panose="020B0606020202030204" pitchFamily="34" charset="0"/>
                <a:ea typeface="Times New Roman" panose="02020603050405020304" pitchFamily="18" charset="0"/>
              </a:rPr>
              <a:t>La création d'un graphique Excel se déroule par étapes. </a:t>
            </a:r>
            <a:endParaRPr kumimoji="0" lang="fr-FR" altLang="x-none" sz="2400" b="0" i="0" u="none" strike="noStrike" cap="none" normalizeH="0" baseline="0" dirty="0">
              <a:ln>
                <a:noFill/>
              </a:ln>
              <a:solidFill>
                <a:schemeClr val="tx1"/>
              </a:solidFill>
              <a:effectLst/>
              <a:ea typeface="Times New Roman" panose="02020603050405020304" pitchFamily="18" charset="0"/>
            </a:endParaRPr>
          </a:p>
          <a:p>
            <a:pPr marL="0" marR="0" lvl="0" indent="685800" defTabSz="914400" rtl="0" eaLnBrk="0" fontAlgn="base" latinLnBrk="0" hangingPunct="0">
              <a:lnSpc>
                <a:spcPct val="100000"/>
              </a:lnSpc>
              <a:spcBef>
                <a:spcPct val="0"/>
              </a:spcBef>
              <a:spcAft>
                <a:spcPct val="0"/>
              </a:spcAft>
              <a:buClrTx/>
              <a:buSzTx/>
              <a:buFontTx/>
              <a:buNone/>
              <a:tabLst/>
            </a:pPr>
            <a:r>
              <a:rPr kumimoji="0" lang="fr-FR" altLang="x-none" sz="2400" b="1" i="0" u="none" strike="noStrike" cap="none" normalizeH="0" baseline="0" dirty="0">
                <a:ln>
                  <a:noFill/>
                </a:ln>
                <a:solidFill>
                  <a:srgbClr val="000032"/>
                </a:solidFill>
                <a:effectLst/>
                <a:latin typeface="Arial Narrow" panose="020B0606020202030204" pitchFamily="34" charset="0"/>
                <a:ea typeface="Times New Roman" panose="02020603050405020304" pitchFamily="18" charset="0"/>
              </a:rPr>
              <a:t>1- Etapes de création d’un graphique</a:t>
            </a:r>
            <a:endParaRPr kumimoji="0" lang="fr-FR" altLang="x-none" sz="2400" b="0" i="0" u="none" strike="noStrike" cap="none" normalizeH="0" baseline="0" dirty="0">
              <a:ln>
                <a:noFill/>
              </a:ln>
              <a:solidFill>
                <a:schemeClr val="tx1"/>
              </a:solidFill>
              <a:effectLst/>
              <a:ea typeface="Times New Roman" panose="02020603050405020304" pitchFamily="18" charset="0"/>
            </a:endParaRPr>
          </a:p>
          <a:p>
            <a:pPr marL="0" marR="0" lvl="0" indent="685800" defTabSz="914400" rtl="0" eaLnBrk="0" fontAlgn="base" latinLnBrk="0" hangingPunct="0">
              <a:lnSpc>
                <a:spcPct val="100000"/>
              </a:lnSpc>
              <a:spcBef>
                <a:spcPct val="0"/>
              </a:spcBef>
              <a:spcAft>
                <a:spcPct val="0"/>
              </a:spcAft>
              <a:buClrTx/>
              <a:buSzTx/>
              <a:buFontTx/>
              <a:buNone/>
              <a:tabLst/>
            </a:pPr>
            <a:r>
              <a:rPr kumimoji="0" lang="fr-FR" altLang="x-none" sz="2400" b="0" i="0" u="none" strike="noStrike" cap="none" normalizeH="0" baseline="0" dirty="0">
                <a:ln>
                  <a:noFill/>
                </a:ln>
                <a:solidFill>
                  <a:srgbClr val="000032"/>
                </a:solidFill>
                <a:effectLst/>
                <a:latin typeface="Arial Narrow" panose="020B0606020202030204" pitchFamily="34" charset="0"/>
                <a:ea typeface="Times New Roman" panose="02020603050405020304" pitchFamily="18" charset="0"/>
              </a:rPr>
              <a:t>Une fois le tableau réalisé, deux étapes sont essentielles pour la réalisation d’un graphique. </a:t>
            </a:r>
            <a:endParaRPr kumimoji="0" lang="fr-FR" altLang="x-none" sz="2400" b="0" i="0" u="none" strike="noStrike" cap="none" normalizeH="0" baseline="0" dirty="0">
              <a:ln>
                <a:noFill/>
              </a:ln>
              <a:solidFill>
                <a:schemeClr val="tx1"/>
              </a:solidFill>
              <a:effectLst/>
              <a:ea typeface="Times New Roman" panose="02020603050405020304" pitchFamily="18" charset="0"/>
            </a:endParaRPr>
          </a:p>
        </p:txBody>
      </p:sp>
      <p:sp>
        <p:nvSpPr>
          <p:cNvPr id="6" name="Rectangle 6">
            <a:extLst>
              <a:ext uri="{FF2B5EF4-FFF2-40B4-BE49-F238E27FC236}">
                <a16:creationId xmlns:a16="http://schemas.microsoft.com/office/drawing/2014/main" xmlns="" id="{F742B63D-8BE2-4DD1-8B21-5F53CD9DA83C}"/>
              </a:ext>
            </a:extLst>
          </p:cNvPr>
          <p:cNvSpPr>
            <a:spLocks noChangeArrowheads="1"/>
          </p:cNvSpPr>
          <p:nvPr/>
        </p:nvSpPr>
        <p:spPr bwMode="auto">
          <a:xfrm>
            <a:off x="1140822" y="513954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x-none"/>
          </a:p>
        </p:txBody>
      </p:sp>
    </p:spTree>
    <p:extLst>
      <p:ext uri="{BB962C8B-B14F-4D97-AF65-F5344CB8AC3E}">
        <p14:creationId xmlns:p14="http://schemas.microsoft.com/office/powerpoint/2010/main" val="28545881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2619911" y="894045"/>
            <a:ext cx="6200352" cy="611874"/>
          </a:xfrm>
        </p:spPr>
        <p:txBody>
          <a:bodyPr rtlCol="0">
            <a:normAutofit/>
          </a:bodyPr>
          <a:lstStyle/>
          <a:p>
            <a:pPr algn="ctr" rtl="0"/>
            <a:r>
              <a:rPr lang="fr-FR" dirty="0"/>
              <a:t>Créer un graphique</a:t>
            </a:r>
          </a:p>
        </p:txBody>
      </p:sp>
      <p:sp>
        <p:nvSpPr>
          <p:cNvPr id="7" name="Rectangle 2">
            <a:extLst>
              <a:ext uri="{FF2B5EF4-FFF2-40B4-BE49-F238E27FC236}">
                <a16:creationId xmlns:a16="http://schemas.microsoft.com/office/drawing/2014/main" xmlns="" id="{A5BC3CB5-8AED-46BF-B0E9-FC9A87213802}"/>
              </a:ext>
            </a:extLst>
          </p:cNvPr>
          <p:cNvSpPr>
            <a:spLocks noChangeArrowheads="1"/>
          </p:cNvSpPr>
          <p:nvPr/>
        </p:nvSpPr>
        <p:spPr bwMode="auto">
          <a:xfrm>
            <a:off x="574767" y="1893624"/>
            <a:ext cx="1084080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buFont typeface="Wingdings" panose="05000000000000000000" pitchFamily="2" charset="2"/>
              <a:buChar char=""/>
              <a:tabLst>
                <a:tab pos="685800" algn="l"/>
              </a:tabLst>
            </a:pPr>
            <a:r>
              <a:rPr lang="fr-FR" sz="2000" b="1" dirty="0">
                <a:solidFill>
                  <a:srgbClr val="000032"/>
                </a:solidFill>
                <a:effectLst/>
                <a:latin typeface="Arial Narrow" panose="020B0606020202030204" pitchFamily="34" charset="0"/>
                <a:ea typeface="Times New Roman" panose="02020603050405020304" pitchFamily="18" charset="0"/>
              </a:rPr>
              <a:t>Etape1 : </a:t>
            </a:r>
            <a:r>
              <a:rPr lang="fr-FR" sz="2000" dirty="0">
                <a:solidFill>
                  <a:srgbClr val="000032"/>
                </a:solidFill>
                <a:effectLst/>
                <a:latin typeface="Arial Narrow" panose="020B0606020202030204" pitchFamily="34" charset="0"/>
                <a:ea typeface="Times New Roman" panose="02020603050405020304" pitchFamily="18" charset="0"/>
              </a:rPr>
              <a:t>Choix des plages de données</a:t>
            </a:r>
            <a:endParaRPr lang="x-none" sz="2000" dirty="0">
              <a:effectLst/>
              <a:latin typeface="Times New Roman" panose="02020603050405020304" pitchFamily="18" charset="0"/>
              <a:ea typeface="Times New Roman" panose="02020603050405020304" pitchFamily="18" charset="0"/>
            </a:endParaRPr>
          </a:p>
          <a:p>
            <a:pPr indent="685800"/>
            <a:r>
              <a:rPr lang="fr-FR" sz="2000" dirty="0">
                <a:solidFill>
                  <a:srgbClr val="000032"/>
                </a:solidFill>
                <a:effectLst/>
                <a:latin typeface="Arial Narrow" panose="020B0606020202030204" pitchFamily="34" charset="0"/>
                <a:ea typeface="Times New Roman" panose="02020603050405020304" pitchFamily="18" charset="0"/>
              </a:rPr>
              <a:t>Sélectionnez les cellules qui seront nécessaires pour la réalisation du graphique sans oublier les en-têtes.</a:t>
            </a:r>
            <a:endParaRPr lang="x-none" sz="20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tabLst>
                <a:tab pos="685800" algn="l"/>
              </a:tabLst>
            </a:pPr>
            <a:r>
              <a:rPr lang="fr-FR" sz="2000" b="1" dirty="0">
                <a:solidFill>
                  <a:srgbClr val="000032"/>
                </a:solidFill>
                <a:effectLst/>
                <a:latin typeface="Arial Narrow" panose="020B0606020202030204" pitchFamily="34" charset="0"/>
                <a:ea typeface="Times New Roman" panose="02020603050405020304" pitchFamily="18" charset="0"/>
              </a:rPr>
              <a:t>Etape2 : </a:t>
            </a:r>
            <a:r>
              <a:rPr lang="fr-FR" sz="2000" dirty="0">
                <a:solidFill>
                  <a:srgbClr val="000032"/>
                </a:solidFill>
                <a:effectLst/>
                <a:latin typeface="Arial Narrow" panose="020B0606020202030204" pitchFamily="34" charset="0"/>
                <a:ea typeface="Times New Roman" panose="02020603050405020304" pitchFamily="18" charset="0"/>
              </a:rPr>
              <a:t>Sélection du type de graphique</a:t>
            </a:r>
            <a:endParaRPr lang="x-none" sz="2000" dirty="0">
              <a:effectLst/>
              <a:latin typeface="Times New Roman" panose="02020603050405020304" pitchFamily="18" charset="0"/>
              <a:ea typeface="Times New Roman" panose="02020603050405020304" pitchFamily="18" charset="0"/>
            </a:endParaRPr>
          </a:p>
          <a:p>
            <a:r>
              <a:rPr lang="fr-FR" sz="2000" dirty="0">
                <a:solidFill>
                  <a:srgbClr val="000032"/>
                </a:solidFill>
                <a:effectLst/>
                <a:latin typeface="Arial Narrow" panose="020B0606020202030204" pitchFamily="34" charset="0"/>
                <a:ea typeface="Times New Roman" panose="02020603050405020304" pitchFamily="18" charset="0"/>
                <a:cs typeface="Times New Roman" panose="02020603050405020304" pitchFamily="18" charset="0"/>
              </a:rPr>
              <a:t>On sélectionne le type de graphique qu’on souhaite dans le sous menu graphique. Automatiquement le graphique apparait sur la feuille avec un titre et une légende. </a:t>
            </a:r>
            <a:endParaRPr kumimoji="0" lang="fr-FR" altLang="x-none" sz="2800" b="0" i="0" u="none" strike="noStrike" cap="none" normalizeH="0" baseline="0" dirty="0">
              <a:ln>
                <a:noFill/>
              </a:ln>
              <a:solidFill>
                <a:schemeClr val="tx1"/>
              </a:solidFill>
              <a:effectLst/>
              <a:ea typeface="Times New Roman" panose="02020603050405020304" pitchFamily="18" charset="0"/>
            </a:endParaRPr>
          </a:p>
        </p:txBody>
      </p:sp>
      <p:pic>
        <p:nvPicPr>
          <p:cNvPr id="4" name="Image 3">
            <a:extLst>
              <a:ext uri="{FF2B5EF4-FFF2-40B4-BE49-F238E27FC236}">
                <a16:creationId xmlns:a16="http://schemas.microsoft.com/office/drawing/2014/main" xmlns="" id="{FF6A8A69-0230-48B7-92FE-916C62A5B102}"/>
              </a:ext>
            </a:extLst>
          </p:cNvPr>
          <p:cNvPicPr>
            <a:picLocks noChangeAspect="1"/>
          </p:cNvPicPr>
          <p:nvPr/>
        </p:nvPicPr>
        <p:blipFill>
          <a:blip r:embed="rId3"/>
          <a:stretch>
            <a:fillRect/>
          </a:stretch>
        </p:blipFill>
        <p:spPr>
          <a:xfrm>
            <a:off x="2619911" y="3524840"/>
            <a:ext cx="7546466" cy="3006587"/>
          </a:xfrm>
          <a:prstGeom prst="rect">
            <a:avLst/>
          </a:prstGeom>
        </p:spPr>
      </p:pic>
    </p:spTree>
    <p:extLst>
      <p:ext uri="{BB962C8B-B14F-4D97-AF65-F5344CB8AC3E}">
        <p14:creationId xmlns:p14="http://schemas.microsoft.com/office/powerpoint/2010/main" val="970268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493D4EDA-58E0-40CC-B3CA-14CDEB349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pic>
        <p:nvPicPr>
          <p:cNvPr id="7" name="Image 6" descr="Connexions numériques">
            <a:extLst>
              <a:ext uri="{FF2B5EF4-FFF2-40B4-BE49-F238E27FC236}">
                <a16:creationId xmlns:a16="http://schemas.microsoft.com/office/drawing/2014/main" xmlns=""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oupe 16">
            <a:extLst>
              <a:ext uri="{FF2B5EF4-FFF2-40B4-BE49-F238E27FC236}">
                <a16:creationId xmlns:a16="http://schemas.microsoft.com/office/drawing/2014/main" xmlns="" id="{AA9EB0BC-A85E-4C26-B355-5DFCEF6CCB4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46534" y="453643"/>
            <a:ext cx="11298933" cy="98554"/>
            <a:chOff x="446534" y="453643"/>
            <a:chExt cx="11298933" cy="98554"/>
          </a:xfrm>
        </p:grpSpPr>
        <p:sp>
          <p:nvSpPr>
            <p:cNvPr id="18" name="Rectangle 17">
              <a:extLst>
                <a:ext uri="{FF2B5EF4-FFF2-40B4-BE49-F238E27FC236}">
                  <a16:creationId xmlns:a16="http://schemas.microsoft.com/office/drawing/2014/main" xmlns="" id="{3643E56B-BD42-413D-B17D-7958270F5D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xmlns="" id="{96C04F74-9467-4FA5-95DC-8D481A2974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xmlns="" id="{D73DE1C3-5C37-42E9-A3F0-256F193832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xmlns="" id="{4A2E7EC3-E07C-46CE-9B25-41865A5068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C02C5318-1A1E-49D0-B2E2-A4B0FA9E8A40}"/>
              </a:ext>
            </a:extLst>
          </p:cNvPr>
          <p:cNvSpPr>
            <a:spLocks noGrp="1"/>
          </p:cNvSpPr>
          <p:nvPr>
            <p:ph type="ctrTitle"/>
          </p:nvPr>
        </p:nvSpPr>
        <p:spPr>
          <a:xfrm>
            <a:off x="582290" y="4663984"/>
            <a:ext cx="10993549" cy="1128382"/>
          </a:xfrm>
        </p:spPr>
        <p:txBody>
          <a:bodyPr rtlCol="0">
            <a:noAutofit/>
          </a:bodyPr>
          <a:lstStyle/>
          <a:p>
            <a:r>
              <a:rPr lang="fr-FR" sz="3600" dirty="0">
                <a:solidFill>
                  <a:schemeClr val="bg1"/>
                </a:solidFill>
              </a:rPr>
              <a:t>Microsoft office</a:t>
            </a:r>
            <a:br>
              <a:rPr lang="fr-FR" sz="3600" dirty="0">
                <a:solidFill>
                  <a:schemeClr val="bg1"/>
                </a:solidFill>
              </a:rPr>
            </a:br>
            <a:r>
              <a:rPr lang="fr-FR" sz="3600" dirty="0">
                <a:solidFill>
                  <a:schemeClr val="bg1"/>
                </a:solidFill>
              </a:rPr>
              <a:t>module de power point</a:t>
            </a:r>
            <a:endParaRPr lang="fr-FR" sz="4200" dirty="0">
              <a:solidFill>
                <a:schemeClr val="bg1"/>
              </a:solidFill>
            </a:endParaRPr>
          </a:p>
        </p:txBody>
      </p:sp>
    </p:spTree>
    <p:extLst>
      <p:ext uri="{BB962C8B-B14F-4D97-AF65-F5344CB8AC3E}">
        <p14:creationId xmlns:p14="http://schemas.microsoft.com/office/powerpoint/2010/main" val="2147025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4AE9D071-98CF-435C-BD2B-976514544D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8" name="Espace réservé au contenu 4" descr="Valeurs numériques">
            <a:extLst>
              <a:ext uri="{FF2B5EF4-FFF2-40B4-BE49-F238E27FC236}">
                <a16:creationId xmlns:a16="http://schemas.microsoft.com/office/drawing/2014/main" xmlns=""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0" y="10"/>
            <a:ext cx="12191980" cy="6857990"/>
          </a:xfrm>
          <a:prstGeom prst="rect">
            <a:avLst/>
          </a:prstGeom>
        </p:spPr>
      </p:pic>
      <p:grpSp>
        <p:nvGrpSpPr>
          <p:cNvPr id="15" name="Groupe 14">
            <a:extLst>
              <a:ext uri="{FF2B5EF4-FFF2-40B4-BE49-F238E27FC236}">
                <a16:creationId xmlns:a16="http://schemas.microsoft.com/office/drawing/2014/main" xmlns="" id="{D619FC33-16ED-4246-9596-BEFEB55E4CF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38067" y="457200"/>
            <a:ext cx="7507083" cy="5935132"/>
            <a:chOff x="438067" y="457200"/>
            <a:chExt cx="7507083" cy="5935132"/>
          </a:xfrm>
        </p:grpSpPr>
        <p:sp>
          <p:nvSpPr>
            <p:cNvPr id="16" name="Rectangle 15">
              <a:extLst>
                <a:ext uri="{FF2B5EF4-FFF2-40B4-BE49-F238E27FC236}">
                  <a16:creationId xmlns:a16="http://schemas.microsoft.com/office/drawing/2014/main" xmlns="" id="{2EEA80E1-F99F-4009-837F-2F72F8A5D5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xmlns="" id="{0230AF9A-4641-4BD8-9F95-9607CD3040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xmlns="" id="{8703D4EC-9389-41B6-B88B-B6FDC8CD33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xmlns="" id="{7F2616EE-270D-4F4C-BA1F-2708D387B800}"/>
              </a:ext>
            </a:extLst>
          </p:cNvPr>
          <p:cNvSpPr>
            <a:spLocks noGrp="1"/>
          </p:cNvSpPr>
          <p:nvPr>
            <p:ph type="title"/>
          </p:nvPr>
        </p:nvSpPr>
        <p:spPr>
          <a:xfrm>
            <a:off x="584200" y="1006956"/>
            <a:ext cx="7213600" cy="1121871"/>
          </a:xfrm>
        </p:spPr>
        <p:txBody>
          <a:bodyPr rtlCol="0" anchor="ctr">
            <a:normAutofit/>
          </a:bodyPr>
          <a:lstStyle/>
          <a:p>
            <a:pPr algn="ctr" rtl="0"/>
            <a:r>
              <a:rPr lang="fr-FR" sz="2800" b="1" dirty="0"/>
              <a:t>Les fonctions de base De</a:t>
            </a:r>
            <a:r>
              <a:rPr lang="fr-FR" b="1" dirty="0"/>
              <a:t> </a:t>
            </a:r>
            <a:r>
              <a:rPr lang="fr-FR" b="1" dirty="0" err="1"/>
              <a:t>powerpoint</a:t>
            </a:r>
            <a:endParaRPr lang="fr-FR" dirty="0"/>
          </a:p>
        </p:txBody>
      </p:sp>
      <p:graphicFrame>
        <p:nvGraphicFramePr>
          <p:cNvPr id="6" name="Espace réservé au contenu 5" descr="Graphique SmartArt">
            <a:extLst>
              <a:ext uri="{FF2B5EF4-FFF2-40B4-BE49-F238E27FC236}">
                <a16:creationId xmlns:a16="http://schemas.microsoft.com/office/drawing/2014/main" xmlns="" id="{BF629521-FFD2-45DA-9D1D-A5F09BD5A2D9}"/>
              </a:ext>
            </a:extLst>
          </p:cNvPr>
          <p:cNvGraphicFramePr>
            <a:graphicFrameLocks noGrp="1"/>
          </p:cNvGraphicFramePr>
          <p:nvPr>
            <p:ph idx="1"/>
            <p:extLst>
              <p:ext uri="{D42A27DB-BD31-4B8C-83A1-F6EECF244321}">
                <p14:modId xmlns:p14="http://schemas.microsoft.com/office/powerpoint/2010/main" val="2040965168"/>
              </p:ext>
            </p:extLst>
          </p:nvPr>
        </p:nvGraphicFramePr>
        <p:xfrm>
          <a:off x="665808" y="2062342"/>
          <a:ext cx="6951160" cy="32819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55133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711200" y="894045"/>
            <a:ext cx="10836953" cy="611874"/>
          </a:xfrm>
        </p:spPr>
        <p:txBody>
          <a:bodyPr rtlCol="0">
            <a:noAutofit/>
          </a:bodyPr>
          <a:lstStyle/>
          <a:p>
            <a:pPr algn="ctr" rtl="0"/>
            <a:r>
              <a:rPr lang="fr-FR" sz="3600" dirty="0"/>
              <a:t>LES SYSTEMES D’EXPLOITATIONS LES PLUS UTILISER</a:t>
            </a:r>
          </a:p>
        </p:txBody>
      </p:sp>
      <p:sp>
        <p:nvSpPr>
          <p:cNvPr id="8" name="Rectangle 7">
            <a:extLst>
              <a:ext uri="{FF2B5EF4-FFF2-40B4-BE49-F238E27FC236}">
                <a16:creationId xmlns:a16="http://schemas.microsoft.com/office/drawing/2014/main" xmlns="" id="{BAE359FF-787D-4065-B65A-E21AEDF4F4BE}"/>
              </a:ext>
            </a:extLst>
          </p:cNvPr>
          <p:cNvSpPr/>
          <p:nvPr/>
        </p:nvSpPr>
        <p:spPr>
          <a:xfrm>
            <a:off x="1631878" y="2514600"/>
            <a:ext cx="8928244" cy="101566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fr-FR" sz="6000" b="1" cap="none" spc="0" dirty="0">
              <a:ln/>
              <a:solidFill>
                <a:schemeClr val="accent1">
                  <a:lumMod val="60000"/>
                  <a:lumOff val="40000"/>
                </a:schemeClr>
              </a:solidFill>
              <a:effectLst/>
            </a:endParaRPr>
          </a:p>
        </p:txBody>
      </p:sp>
      <p:sp>
        <p:nvSpPr>
          <p:cNvPr id="3" name="Rectangle 2">
            <a:extLst>
              <a:ext uri="{FF2B5EF4-FFF2-40B4-BE49-F238E27FC236}">
                <a16:creationId xmlns:a16="http://schemas.microsoft.com/office/drawing/2014/main" xmlns="" id="{37D9B7F9-CC5F-4E65-9D78-A3C80F2C7A67}"/>
              </a:ext>
            </a:extLst>
          </p:cNvPr>
          <p:cNvSpPr/>
          <p:nvPr/>
        </p:nvSpPr>
        <p:spPr>
          <a:xfrm>
            <a:off x="457200" y="2690336"/>
            <a:ext cx="11236960" cy="2062103"/>
          </a:xfrm>
          <a:prstGeom prst="rect">
            <a:avLst/>
          </a:prstGeom>
        </p:spPr>
        <p:txBody>
          <a:bodyPr wrap="square">
            <a:spAutoFit/>
          </a:bodyPr>
          <a:lstStyle/>
          <a:p>
            <a:r>
              <a:rPr lang="fr-FR" sz="3200" b="1" dirty="0">
                <a:solidFill>
                  <a:srgbClr val="202122"/>
                </a:solidFill>
                <a:latin typeface="Arial" panose="020B0604020202020204" pitchFamily="34" charset="0"/>
              </a:rPr>
              <a:t>Il existe sur le marché des dizaines de systèmes d'exploitation différents, très souvent livrés avec l'appareil informatique. C'est le cas de </a:t>
            </a:r>
            <a:r>
              <a:rPr lang="fr-FR" sz="3200" b="1" dirty="0">
                <a:solidFill>
                  <a:srgbClr val="0645AD"/>
                </a:solidFill>
                <a:latin typeface="Arial" panose="020B0604020202020204" pitchFamily="34" charset="0"/>
              </a:rPr>
              <a:t>Windows</a:t>
            </a:r>
            <a:r>
              <a:rPr lang="fr-FR" sz="3200" b="1" dirty="0">
                <a:solidFill>
                  <a:srgbClr val="202122"/>
                </a:solidFill>
                <a:latin typeface="Arial" panose="020B0604020202020204" pitchFamily="34" charset="0"/>
              </a:rPr>
              <a:t>, </a:t>
            </a:r>
            <a:r>
              <a:rPr lang="fr-FR" sz="3200" b="1" dirty="0">
                <a:solidFill>
                  <a:srgbClr val="0645AD"/>
                </a:solidFill>
                <a:latin typeface="Arial" panose="020B0604020202020204" pitchFamily="34" charset="0"/>
              </a:rPr>
              <a:t>Mac OS</a:t>
            </a:r>
            <a:r>
              <a:rPr lang="fr-FR" sz="3200" b="1" dirty="0">
                <a:solidFill>
                  <a:srgbClr val="202122"/>
                </a:solidFill>
                <a:latin typeface="Arial" panose="020B0604020202020204" pitchFamily="34" charset="0"/>
              </a:rPr>
              <a:t>, </a:t>
            </a:r>
            <a:r>
              <a:rPr lang="fr-FR" sz="3200" b="1" dirty="0" err="1">
                <a:solidFill>
                  <a:srgbClr val="0645AD"/>
                </a:solidFill>
                <a:latin typeface="Arial" panose="020B0604020202020204" pitchFamily="34" charset="0"/>
              </a:rPr>
              <a:t>Irix</a:t>
            </a:r>
            <a:r>
              <a:rPr lang="fr-FR" sz="3200" b="1" dirty="0">
                <a:solidFill>
                  <a:srgbClr val="202122"/>
                </a:solidFill>
                <a:latin typeface="Arial" panose="020B0604020202020204" pitchFamily="34" charset="0"/>
              </a:rPr>
              <a:t>, </a:t>
            </a:r>
            <a:r>
              <a:rPr lang="fr-FR" sz="3200" b="1" dirty="0" err="1">
                <a:solidFill>
                  <a:srgbClr val="0645AD"/>
                </a:solidFill>
                <a:latin typeface="Arial" panose="020B0604020202020204" pitchFamily="34" charset="0"/>
              </a:rPr>
              <a:t>Symbien</a:t>
            </a:r>
            <a:r>
              <a:rPr lang="fr-FR" sz="3200" b="1" dirty="0">
                <a:solidFill>
                  <a:srgbClr val="0645AD"/>
                </a:solidFill>
                <a:latin typeface="Arial" panose="020B0604020202020204" pitchFamily="34" charset="0"/>
              </a:rPr>
              <a:t> OS</a:t>
            </a:r>
            <a:r>
              <a:rPr lang="fr-FR" sz="3200" b="1" dirty="0">
                <a:solidFill>
                  <a:srgbClr val="202122"/>
                </a:solidFill>
                <a:latin typeface="Arial" panose="020B0604020202020204" pitchFamily="34" charset="0"/>
              </a:rPr>
              <a:t>, </a:t>
            </a:r>
            <a:r>
              <a:rPr lang="fr-FR" sz="3200" b="1" dirty="0">
                <a:solidFill>
                  <a:srgbClr val="0645AD"/>
                </a:solidFill>
                <a:latin typeface="Arial" panose="020B0604020202020204" pitchFamily="34" charset="0"/>
              </a:rPr>
              <a:t>GNU/Linux </a:t>
            </a:r>
            <a:r>
              <a:rPr lang="fr-FR" sz="3200" b="1" dirty="0">
                <a:solidFill>
                  <a:srgbClr val="202122"/>
                </a:solidFill>
                <a:latin typeface="Arial" panose="020B0604020202020204" pitchFamily="34" charset="0"/>
              </a:rPr>
              <a:t>et </a:t>
            </a:r>
            <a:r>
              <a:rPr lang="fr-FR" sz="3200" b="1" dirty="0">
                <a:solidFill>
                  <a:srgbClr val="0645AD"/>
                </a:solidFill>
                <a:latin typeface="Arial" panose="020B0604020202020204" pitchFamily="34" charset="0"/>
              </a:rPr>
              <a:t>Android</a:t>
            </a:r>
            <a:endParaRPr lang="x-none" sz="3200" b="1" dirty="0"/>
          </a:p>
        </p:txBody>
      </p:sp>
    </p:spTree>
    <p:extLst>
      <p:ext uri="{BB962C8B-B14F-4D97-AF65-F5344CB8AC3E}">
        <p14:creationId xmlns:p14="http://schemas.microsoft.com/office/powerpoint/2010/main" val="33051625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1902823" y="798251"/>
            <a:ext cx="8386354" cy="664789"/>
          </a:xfrm>
        </p:spPr>
        <p:txBody>
          <a:bodyPr rtlCol="0">
            <a:normAutofit/>
          </a:bodyPr>
          <a:lstStyle/>
          <a:p>
            <a:pPr lvl="0">
              <a:lnSpc>
                <a:spcPct val="100000"/>
              </a:lnSpc>
            </a:pPr>
            <a:r>
              <a:rPr lang="fr-FR" sz="2800" b="1" dirty="0"/>
              <a:t>Les fonctions de base De</a:t>
            </a:r>
            <a:r>
              <a:rPr lang="fr-FR" b="1" dirty="0"/>
              <a:t> </a:t>
            </a:r>
            <a:r>
              <a:rPr lang="fr-FR" b="1" dirty="0" err="1"/>
              <a:t>powerpoint</a:t>
            </a:r>
            <a:endParaRPr lang="fr-FR" noProof="0" dirty="0"/>
          </a:p>
        </p:txBody>
      </p:sp>
      <p:sp>
        <p:nvSpPr>
          <p:cNvPr id="8" name="Rectangle 7">
            <a:extLst>
              <a:ext uri="{FF2B5EF4-FFF2-40B4-BE49-F238E27FC236}">
                <a16:creationId xmlns:a16="http://schemas.microsoft.com/office/drawing/2014/main" xmlns="" id="{BAE359FF-787D-4065-B65A-E21AEDF4F4BE}"/>
              </a:ext>
            </a:extLst>
          </p:cNvPr>
          <p:cNvSpPr/>
          <p:nvPr/>
        </p:nvSpPr>
        <p:spPr>
          <a:xfrm>
            <a:off x="1100654" y="2357846"/>
            <a:ext cx="10368533" cy="378565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6000" b="1" dirty="0">
                <a:ln/>
                <a:solidFill>
                  <a:schemeClr val="accent1">
                    <a:lumMod val="60000"/>
                    <a:lumOff val="40000"/>
                  </a:schemeClr>
                </a:solidFill>
              </a:rPr>
              <a:t>Se familiariser à l'environnement PowerPoint et gérer ses documents</a:t>
            </a:r>
          </a:p>
          <a:p>
            <a:pPr algn="ctr"/>
            <a:endParaRPr lang="fr-FR" sz="6000" b="1" cap="none" spc="0" dirty="0">
              <a:ln/>
              <a:solidFill>
                <a:schemeClr val="accent1">
                  <a:lumMod val="60000"/>
                  <a:lumOff val="40000"/>
                </a:schemeClr>
              </a:solidFill>
              <a:effectLst/>
            </a:endParaRPr>
          </a:p>
        </p:txBody>
      </p:sp>
    </p:spTree>
    <p:extLst>
      <p:ext uri="{BB962C8B-B14F-4D97-AF65-F5344CB8AC3E}">
        <p14:creationId xmlns:p14="http://schemas.microsoft.com/office/powerpoint/2010/main" val="29060222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1628504" y="696686"/>
            <a:ext cx="8917576" cy="966554"/>
          </a:xfrm>
        </p:spPr>
        <p:txBody>
          <a:bodyPr rtlCol="0">
            <a:normAutofit/>
          </a:bodyPr>
          <a:lstStyle/>
          <a:p>
            <a:pPr algn="ctr" rtl="0"/>
            <a:r>
              <a:rPr lang="fr-FR" dirty="0"/>
              <a:t>DECOUVERTE ET LANCEMENT De </a:t>
            </a:r>
            <a:r>
              <a:rPr lang="fr-FR" dirty="0" err="1"/>
              <a:t>powerpoint</a:t>
            </a:r>
            <a:endParaRPr lang="fr-FR" dirty="0"/>
          </a:p>
        </p:txBody>
      </p:sp>
      <p:sp>
        <p:nvSpPr>
          <p:cNvPr id="6" name="ZoneTexte 5">
            <a:extLst>
              <a:ext uri="{FF2B5EF4-FFF2-40B4-BE49-F238E27FC236}">
                <a16:creationId xmlns:a16="http://schemas.microsoft.com/office/drawing/2014/main" xmlns="" id="{2E248296-BCD1-4090-85E7-B21643141344}"/>
              </a:ext>
            </a:extLst>
          </p:cNvPr>
          <p:cNvSpPr txBox="1"/>
          <p:nvPr/>
        </p:nvSpPr>
        <p:spPr>
          <a:xfrm>
            <a:off x="339634" y="1900345"/>
            <a:ext cx="11686903" cy="1372171"/>
          </a:xfrm>
          <a:prstGeom prst="rect">
            <a:avLst/>
          </a:prstGeom>
          <a:noFill/>
        </p:spPr>
        <p:txBody>
          <a:bodyPr wrap="square">
            <a:spAutoFit/>
          </a:bodyPr>
          <a:lstStyle/>
          <a:p>
            <a:pPr indent="685800"/>
            <a:r>
              <a:rPr lang="fr-FR" dirty="0">
                <a:latin typeface="Arial" panose="020B0604020202020204" pitchFamily="34" charset="0"/>
              </a:rPr>
              <a:t>PowerPoint est une application dont la structure permet de réaliser des présentations de travaux a un grand public. </a:t>
            </a:r>
            <a:r>
              <a:rPr kumimoji="0" lang="x-none" altLang="x-non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façon la plus conventionnelle de lancer </a:t>
            </a:r>
            <a:r>
              <a:rPr lang="fr-FR" altLang="x-none" dirty="0">
                <a:solidFill>
                  <a:srgbClr val="000000"/>
                </a:solidFill>
                <a:latin typeface="Arial" panose="020B0604020202020204" pitchFamily="34" charset="0"/>
                <a:ea typeface="Times New Roman" panose="02020603050405020304" pitchFamily="18" charset="0"/>
                <a:cs typeface="Arial" panose="020B0604020202020204" pitchFamily="34" charset="0"/>
              </a:rPr>
              <a:t>PowerPoint</a:t>
            </a:r>
            <a:r>
              <a:rPr kumimoji="0" lang="x-none" altLang="x-non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consiste à utiliser le menu</a:t>
            </a:r>
            <a:r>
              <a:rPr kumimoji="0" lang="fr-FR" altLang="x-non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x-none" altLang="x-none" sz="1600" b="1"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Démarrer</a:t>
            </a:r>
            <a:r>
              <a:rPr kumimoji="0" lang="x-none" altLang="x-non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kumimoji="0" lang="fr-FR" altLang="x-non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spcAft>
                <a:spcPts val="1125"/>
              </a:spcAft>
            </a:pPr>
            <a:r>
              <a:rPr kumimoji="0" lang="x-none" altLang="x-non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Cliquez successivement sur</a:t>
            </a:r>
            <a:endParaRPr kumimoji="0" lang="fr-FR" altLang="x-none" sz="1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spcAft>
                <a:spcPts val="1125"/>
              </a:spcAft>
            </a:pPr>
            <a:r>
              <a:rPr kumimoji="0" lang="x-none" altLang="x-none" sz="2000" b="1"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Démarrer</a:t>
            </a:r>
            <a:r>
              <a:rPr kumimoji="0" lang="fr-FR" altLang="x-none" sz="2000" b="1" i="0" u="none" strike="noStrike" cap="none" normalizeH="0" baseline="0" dirty="0">
                <a:ln>
                  <a:noFill/>
                </a:ln>
                <a:solidFill>
                  <a:srgbClr val="000000"/>
                </a:solidFill>
                <a:effectLst/>
                <a:latin typeface="Courier New" panose="02070309020205020404" pitchFamily="49" charset="0"/>
                <a:ea typeface="Times New Roman" panose="02020603050405020304" pitchFamily="18" charset="0"/>
                <a:cs typeface="Courier New" panose="02070309020205020404" pitchFamily="49" charset="0"/>
              </a:rPr>
              <a:t> </a:t>
            </a:r>
            <a:r>
              <a:rPr kumimoji="0" lang="x-none" altLang="x-none"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&gt;</a:t>
            </a:r>
            <a:r>
              <a:rPr kumimoji="0" lang="fr-FR" altLang="x-none"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x-none" altLang="x-none" sz="2000" b="1" dirty="0">
                <a:solidFill>
                  <a:srgbClr val="000000"/>
                </a:solidFill>
                <a:latin typeface="Courier New" panose="02070309020205020404" pitchFamily="49" charset="0"/>
                <a:cs typeface="Courier New" panose="02070309020205020404" pitchFamily="49" charset="0"/>
              </a:rPr>
              <a:t>Tous les programmes</a:t>
            </a:r>
            <a:r>
              <a:rPr lang="fr-FR" altLang="x-none" sz="2000" b="1" dirty="0">
                <a:solidFill>
                  <a:srgbClr val="000000"/>
                </a:solidFill>
                <a:latin typeface="Courier New" panose="02070309020205020404" pitchFamily="49" charset="0"/>
                <a:cs typeface="Courier New" panose="02070309020205020404" pitchFamily="49" charset="0"/>
              </a:rPr>
              <a:t> </a:t>
            </a:r>
            <a:r>
              <a:rPr kumimoji="0" lang="x-none" altLang="x-none"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&gt;</a:t>
            </a:r>
            <a:r>
              <a:rPr kumimoji="0" lang="fr-FR" altLang="x-none"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x-none" altLang="x-none" sz="2000" b="1" dirty="0">
                <a:solidFill>
                  <a:srgbClr val="000000"/>
                </a:solidFill>
                <a:latin typeface="Courier New" panose="02070309020205020404" pitchFamily="49" charset="0"/>
                <a:cs typeface="Courier New" panose="02070309020205020404" pitchFamily="49" charset="0"/>
              </a:rPr>
              <a:t>Microsoft Office</a:t>
            </a:r>
            <a:r>
              <a:rPr lang="fr-FR" altLang="x-none" sz="2000" b="1" dirty="0">
                <a:solidFill>
                  <a:srgbClr val="000000"/>
                </a:solidFill>
                <a:latin typeface="Courier New" panose="02070309020205020404" pitchFamily="49" charset="0"/>
                <a:cs typeface="Courier New" panose="02070309020205020404" pitchFamily="49" charset="0"/>
              </a:rPr>
              <a:t> </a:t>
            </a:r>
            <a:r>
              <a:rPr kumimoji="0" lang="x-none" altLang="x-none"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&gt;</a:t>
            </a:r>
            <a:r>
              <a:rPr kumimoji="0" lang="fr-FR" altLang="x-none"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x-none" altLang="x-none" sz="2000" b="1" dirty="0">
                <a:solidFill>
                  <a:srgbClr val="000000"/>
                </a:solidFill>
                <a:latin typeface="Courier New" panose="02070309020205020404" pitchFamily="49" charset="0"/>
                <a:cs typeface="Courier New" panose="02070309020205020404" pitchFamily="49" charset="0"/>
              </a:rPr>
              <a:t>Microsoft </a:t>
            </a:r>
            <a:r>
              <a:rPr lang="fr-FR" altLang="x-none" sz="2000" b="1" dirty="0">
                <a:solidFill>
                  <a:srgbClr val="000000"/>
                </a:solidFill>
                <a:latin typeface="Courier New" panose="02070309020205020404" pitchFamily="49" charset="0"/>
                <a:cs typeface="Courier New" panose="02070309020205020404" pitchFamily="49" charset="0"/>
              </a:rPr>
              <a:t>PowerPoint</a:t>
            </a:r>
          </a:p>
        </p:txBody>
      </p:sp>
      <p:pic>
        <p:nvPicPr>
          <p:cNvPr id="5" name="Image 4">
            <a:extLst>
              <a:ext uri="{FF2B5EF4-FFF2-40B4-BE49-F238E27FC236}">
                <a16:creationId xmlns:a16="http://schemas.microsoft.com/office/drawing/2014/main" xmlns="" id="{2765BFA3-3AF7-4926-91DC-8E1618F02877}"/>
              </a:ext>
            </a:extLst>
          </p:cNvPr>
          <p:cNvPicPr>
            <a:picLocks noChangeAspect="1"/>
          </p:cNvPicPr>
          <p:nvPr/>
        </p:nvPicPr>
        <p:blipFill>
          <a:blip r:embed="rId3"/>
          <a:stretch>
            <a:fillRect/>
          </a:stretch>
        </p:blipFill>
        <p:spPr>
          <a:xfrm>
            <a:off x="4243129" y="4162696"/>
            <a:ext cx="3705742" cy="2695303"/>
          </a:xfrm>
          <a:prstGeom prst="rect">
            <a:avLst/>
          </a:prstGeom>
        </p:spPr>
      </p:pic>
      <p:sp>
        <p:nvSpPr>
          <p:cNvPr id="7" name="Rectangle : coins arrondis 6">
            <a:extLst>
              <a:ext uri="{FF2B5EF4-FFF2-40B4-BE49-F238E27FC236}">
                <a16:creationId xmlns:a16="http://schemas.microsoft.com/office/drawing/2014/main" xmlns="" id="{8071C1C5-B2DF-474D-9192-AD79EAEFDB40}"/>
              </a:ext>
            </a:extLst>
          </p:cNvPr>
          <p:cNvSpPr/>
          <p:nvPr/>
        </p:nvSpPr>
        <p:spPr>
          <a:xfrm>
            <a:off x="4415246" y="5510347"/>
            <a:ext cx="1291805" cy="16546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8" name="Connecteur droit avec flèche 7">
            <a:extLst>
              <a:ext uri="{FF2B5EF4-FFF2-40B4-BE49-F238E27FC236}">
                <a16:creationId xmlns:a16="http://schemas.microsoft.com/office/drawing/2014/main" xmlns="" id="{974BB668-B053-41E3-9A74-143BDCBA3AB3}"/>
              </a:ext>
            </a:extLst>
          </p:cNvPr>
          <p:cNvCxnSpPr>
            <a:cxnSpLocks/>
          </p:cNvCxnSpPr>
          <p:nvPr/>
        </p:nvCxnSpPr>
        <p:spPr>
          <a:xfrm flipH="1">
            <a:off x="5707051" y="5592227"/>
            <a:ext cx="275768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4795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BFDA9692-ECDC-4B59-86B2-8C90FDE1A0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24" name="Rectangle 23">
            <a:extLst>
              <a:ext uri="{FF2B5EF4-FFF2-40B4-BE49-F238E27FC236}">
                <a16:creationId xmlns:a16="http://schemas.microsoft.com/office/drawing/2014/main" xmlns="" id="{12C05506-42A1-49C0-9D87-081CCD9023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5B040558-A365-4CCE-92FA-5A48CD98F9C9}"/>
              </a:ext>
            </a:extLst>
          </p:cNvPr>
          <p:cNvSpPr>
            <a:spLocks noGrp="1"/>
          </p:cNvSpPr>
          <p:nvPr>
            <p:ph type="title"/>
          </p:nvPr>
        </p:nvSpPr>
        <p:spPr>
          <a:xfrm>
            <a:off x="622288" y="5334386"/>
            <a:ext cx="6092021" cy="718870"/>
          </a:xfrm>
        </p:spPr>
        <p:txBody>
          <a:bodyPr rtlCol="0">
            <a:normAutofit fontScale="90000"/>
          </a:bodyPr>
          <a:lstStyle/>
          <a:p>
            <a:pPr rtl="0"/>
            <a:r>
              <a:rPr lang="fr-FR" dirty="0">
                <a:solidFill>
                  <a:srgbClr val="FFFEFF"/>
                </a:solidFill>
              </a:rPr>
              <a:t>L’INTERFACE D’accueil DE </a:t>
            </a:r>
            <a:r>
              <a:rPr lang="fr-FR" dirty="0" err="1">
                <a:solidFill>
                  <a:srgbClr val="FFFEFF"/>
                </a:solidFill>
              </a:rPr>
              <a:t>powerpoint</a:t>
            </a:r>
            <a:r>
              <a:rPr lang="fr-FR" dirty="0">
                <a:solidFill>
                  <a:srgbClr val="FFFEFF"/>
                </a:solidFill>
              </a:rPr>
              <a:t> 2016</a:t>
            </a:r>
          </a:p>
        </p:txBody>
      </p:sp>
      <p:pic>
        <p:nvPicPr>
          <p:cNvPr id="5" name="Image 4">
            <a:extLst>
              <a:ext uri="{FF2B5EF4-FFF2-40B4-BE49-F238E27FC236}">
                <a16:creationId xmlns:a16="http://schemas.microsoft.com/office/drawing/2014/main" xmlns="" id="{6D00B3C2-EB24-4140-8B04-33597F305314}"/>
              </a:ext>
            </a:extLst>
          </p:cNvPr>
          <p:cNvPicPr>
            <a:picLocks noChangeAspect="1"/>
          </p:cNvPicPr>
          <p:nvPr/>
        </p:nvPicPr>
        <p:blipFill>
          <a:blip r:embed="rId3"/>
          <a:stretch>
            <a:fillRect/>
          </a:stretch>
        </p:blipFill>
        <p:spPr>
          <a:xfrm>
            <a:off x="447818" y="536711"/>
            <a:ext cx="11290859" cy="4605263"/>
          </a:xfrm>
          <a:prstGeom prst="rect">
            <a:avLst/>
          </a:prstGeom>
        </p:spPr>
      </p:pic>
    </p:spTree>
    <p:extLst>
      <p:ext uri="{BB962C8B-B14F-4D97-AF65-F5344CB8AC3E}">
        <p14:creationId xmlns:p14="http://schemas.microsoft.com/office/powerpoint/2010/main" val="14604309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BFDA9692-ECDC-4B59-86B2-8C90FDE1A05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pic>
        <p:nvPicPr>
          <p:cNvPr id="17" name="Image 16">
            <a:extLst>
              <a:ext uri="{FF2B5EF4-FFF2-40B4-BE49-F238E27FC236}">
                <a16:creationId xmlns:a16="http://schemas.microsoft.com/office/drawing/2014/main" xmlns="" id="{78C99F48-9861-49F1-B5AF-FD8407DBA9B2}"/>
              </a:ext>
            </a:extLst>
          </p:cNvPr>
          <p:cNvPicPr>
            <a:picLocks noChangeAspect="1"/>
          </p:cNvPicPr>
          <p:nvPr/>
        </p:nvPicPr>
        <p:blipFill>
          <a:blip r:embed="rId3"/>
          <a:stretch>
            <a:fillRect/>
          </a:stretch>
        </p:blipFill>
        <p:spPr>
          <a:xfrm>
            <a:off x="447818" y="536711"/>
            <a:ext cx="11290859" cy="4605263"/>
          </a:xfrm>
          <a:prstGeom prst="rect">
            <a:avLst/>
          </a:prstGeom>
        </p:spPr>
      </p:pic>
      <p:sp>
        <p:nvSpPr>
          <p:cNvPr id="24" name="Rectangle 23">
            <a:extLst>
              <a:ext uri="{FF2B5EF4-FFF2-40B4-BE49-F238E27FC236}">
                <a16:creationId xmlns:a16="http://schemas.microsoft.com/office/drawing/2014/main" xmlns="" id="{12C05506-42A1-49C0-9D87-081CCD9023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5B040558-A365-4CCE-92FA-5A48CD98F9C9}"/>
              </a:ext>
            </a:extLst>
          </p:cNvPr>
          <p:cNvSpPr>
            <a:spLocks noGrp="1"/>
          </p:cNvSpPr>
          <p:nvPr>
            <p:ph type="title"/>
          </p:nvPr>
        </p:nvSpPr>
        <p:spPr>
          <a:xfrm>
            <a:off x="581192" y="5264487"/>
            <a:ext cx="11029616" cy="718870"/>
          </a:xfrm>
        </p:spPr>
        <p:txBody>
          <a:bodyPr rtlCol="0">
            <a:normAutofit/>
          </a:bodyPr>
          <a:lstStyle/>
          <a:p>
            <a:pPr rtl="0"/>
            <a:r>
              <a:rPr lang="fr-FR" dirty="0">
                <a:solidFill>
                  <a:srgbClr val="FFFEFF"/>
                </a:solidFill>
              </a:rPr>
              <a:t>PRESENTATION DES ONGLETS</a:t>
            </a:r>
          </a:p>
        </p:txBody>
      </p:sp>
      <p:sp>
        <p:nvSpPr>
          <p:cNvPr id="11" name="Rectangle : coins arrondis 10">
            <a:extLst>
              <a:ext uri="{FF2B5EF4-FFF2-40B4-BE49-F238E27FC236}">
                <a16:creationId xmlns:a16="http://schemas.microsoft.com/office/drawing/2014/main" xmlns="" id="{C6363D6E-229E-4C48-91CC-2C2EC883ABF2}"/>
              </a:ext>
            </a:extLst>
          </p:cNvPr>
          <p:cNvSpPr/>
          <p:nvPr/>
        </p:nvSpPr>
        <p:spPr>
          <a:xfrm>
            <a:off x="670560" y="1596559"/>
            <a:ext cx="1375953" cy="62178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15" name="Connecteur droit avec flèche 14">
            <a:extLst>
              <a:ext uri="{FF2B5EF4-FFF2-40B4-BE49-F238E27FC236}">
                <a16:creationId xmlns:a16="http://schemas.microsoft.com/office/drawing/2014/main" xmlns="" id="{946A32CF-0E9E-4657-9013-8C6CCFCABB48}"/>
              </a:ext>
            </a:extLst>
          </p:cNvPr>
          <p:cNvCxnSpPr>
            <a:cxnSpLocks/>
          </p:cNvCxnSpPr>
          <p:nvPr/>
        </p:nvCxnSpPr>
        <p:spPr>
          <a:xfrm flipV="1">
            <a:off x="2046513" y="3247526"/>
            <a:ext cx="1010197" cy="113844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xmlns="" id="{98987957-8DD2-45B2-AC20-054C6BE6F398}"/>
              </a:ext>
            </a:extLst>
          </p:cNvPr>
          <p:cNvSpPr txBox="1"/>
          <p:nvPr/>
        </p:nvSpPr>
        <p:spPr>
          <a:xfrm>
            <a:off x="1091002" y="4302004"/>
            <a:ext cx="2078918" cy="382772"/>
          </a:xfrm>
          <a:prstGeom prst="rect">
            <a:avLst/>
          </a:prstGeom>
          <a:noFill/>
        </p:spPr>
        <p:txBody>
          <a:bodyPr wrap="square" rtlCol="0">
            <a:spAutoFit/>
          </a:bodyPr>
          <a:lstStyle/>
          <a:p>
            <a:r>
              <a:rPr lang="fr-FR" dirty="0"/>
              <a:t>La diapositive active</a:t>
            </a:r>
            <a:endParaRPr lang="x-none" dirty="0"/>
          </a:p>
        </p:txBody>
      </p:sp>
      <p:cxnSp>
        <p:nvCxnSpPr>
          <p:cNvPr id="19" name="Connecteur droit avec flèche 18">
            <a:extLst>
              <a:ext uri="{FF2B5EF4-FFF2-40B4-BE49-F238E27FC236}">
                <a16:creationId xmlns:a16="http://schemas.microsoft.com/office/drawing/2014/main" xmlns="" id="{866EACD7-0CC6-4A6F-A2E2-4BB20CBA9A08}"/>
              </a:ext>
            </a:extLst>
          </p:cNvPr>
          <p:cNvCxnSpPr>
            <a:cxnSpLocks/>
          </p:cNvCxnSpPr>
          <p:nvPr/>
        </p:nvCxnSpPr>
        <p:spPr>
          <a:xfrm flipV="1">
            <a:off x="1230542" y="2218343"/>
            <a:ext cx="0" cy="140988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xmlns="" id="{2B015092-F226-49F2-9121-FE48167259A8}"/>
              </a:ext>
            </a:extLst>
          </p:cNvPr>
          <p:cNvSpPr txBox="1"/>
          <p:nvPr/>
        </p:nvSpPr>
        <p:spPr>
          <a:xfrm>
            <a:off x="648254" y="3643687"/>
            <a:ext cx="1627113" cy="382772"/>
          </a:xfrm>
          <a:prstGeom prst="rect">
            <a:avLst/>
          </a:prstGeom>
          <a:noFill/>
        </p:spPr>
        <p:txBody>
          <a:bodyPr wrap="square" rtlCol="0">
            <a:spAutoFit/>
          </a:bodyPr>
          <a:lstStyle/>
          <a:p>
            <a:r>
              <a:rPr lang="fr-FR" dirty="0"/>
              <a:t>Une diapositive</a:t>
            </a:r>
            <a:endParaRPr lang="x-none" dirty="0"/>
          </a:p>
        </p:txBody>
      </p:sp>
      <p:cxnSp>
        <p:nvCxnSpPr>
          <p:cNvPr id="27" name="Connecteur droit avec flèche 26">
            <a:extLst>
              <a:ext uri="{FF2B5EF4-FFF2-40B4-BE49-F238E27FC236}">
                <a16:creationId xmlns:a16="http://schemas.microsoft.com/office/drawing/2014/main" xmlns="" id="{B60D8945-F1FF-40E7-9CF7-43183AEF8092}"/>
              </a:ext>
            </a:extLst>
          </p:cNvPr>
          <p:cNvCxnSpPr>
            <a:cxnSpLocks/>
          </p:cNvCxnSpPr>
          <p:nvPr/>
        </p:nvCxnSpPr>
        <p:spPr>
          <a:xfrm flipH="1" flipV="1">
            <a:off x="2366216" y="1533907"/>
            <a:ext cx="3799287" cy="83997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xmlns="" id="{01E60829-7634-448D-99B7-ADF3D5AFD2C1}"/>
              </a:ext>
            </a:extLst>
          </p:cNvPr>
          <p:cNvCxnSpPr>
            <a:cxnSpLocks/>
          </p:cNvCxnSpPr>
          <p:nvPr/>
        </p:nvCxnSpPr>
        <p:spPr>
          <a:xfrm flipH="1" flipV="1">
            <a:off x="4136571" y="1541636"/>
            <a:ext cx="2028932" cy="83224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xmlns="" id="{A50FED54-2C23-4DAF-B5F0-C34036A7BF63}"/>
              </a:ext>
            </a:extLst>
          </p:cNvPr>
          <p:cNvCxnSpPr>
            <a:cxnSpLocks/>
          </p:cNvCxnSpPr>
          <p:nvPr/>
        </p:nvCxnSpPr>
        <p:spPr>
          <a:xfrm flipH="1" flipV="1">
            <a:off x="6026498" y="1596559"/>
            <a:ext cx="139005" cy="77731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xmlns="" id="{9C4D4DCD-1C68-46BC-9E7E-7D6BE5C98549}"/>
              </a:ext>
            </a:extLst>
          </p:cNvPr>
          <p:cNvCxnSpPr>
            <a:cxnSpLocks/>
          </p:cNvCxnSpPr>
          <p:nvPr/>
        </p:nvCxnSpPr>
        <p:spPr>
          <a:xfrm flipV="1">
            <a:off x="6165503" y="1596559"/>
            <a:ext cx="2194726" cy="77731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xmlns="" id="{C3F28457-DEF8-41BB-93FC-675ECF80C63B}"/>
              </a:ext>
            </a:extLst>
          </p:cNvPr>
          <p:cNvCxnSpPr>
            <a:cxnSpLocks/>
          </p:cNvCxnSpPr>
          <p:nvPr/>
        </p:nvCxnSpPr>
        <p:spPr>
          <a:xfrm flipV="1">
            <a:off x="6165503" y="1533906"/>
            <a:ext cx="4577362" cy="83997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ZoneTexte 42">
            <a:extLst>
              <a:ext uri="{FF2B5EF4-FFF2-40B4-BE49-F238E27FC236}">
                <a16:creationId xmlns:a16="http://schemas.microsoft.com/office/drawing/2014/main" xmlns="" id="{879E0E45-27A9-45B6-BE0C-282F0D23F25E}"/>
              </a:ext>
            </a:extLst>
          </p:cNvPr>
          <p:cNvSpPr txBox="1"/>
          <p:nvPr/>
        </p:nvSpPr>
        <p:spPr>
          <a:xfrm>
            <a:off x="5249749" y="2381605"/>
            <a:ext cx="2679404" cy="382772"/>
          </a:xfrm>
          <a:prstGeom prst="rect">
            <a:avLst/>
          </a:prstGeom>
          <a:noFill/>
        </p:spPr>
        <p:txBody>
          <a:bodyPr wrap="square" rtlCol="0">
            <a:spAutoFit/>
          </a:bodyPr>
          <a:lstStyle/>
          <a:p>
            <a:r>
              <a:rPr lang="fr-FR" dirty="0"/>
              <a:t>Les </a:t>
            </a:r>
            <a:r>
              <a:rPr lang="fr-FR" dirty="0" err="1"/>
              <a:t>differents</a:t>
            </a:r>
            <a:r>
              <a:rPr lang="fr-FR" dirty="0"/>
              <a:t> groupes</a:t>
            </a:r>
            <a:endParaRPr lang="x-none" dirty="0"/>
          </a:p>
        </p:txBody>
      </p:sp>
    </p:spTree>
    <p:extLst>
      <p:ext uri="{BB962C8B-B14F-4D97-AF65-F5344CB8AC3E}">
        <p14:creationId xmlns:p14="http://schemas.microsoft.com/office/powerpoint/2010/main" val="274017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1631878" y="894045"/>
            <a:ext cx="9290121" cy="611874"/>
          </a:xfrm>
        </p:spPr>
        <p:txBody>
          <a:bodyPr rtlCol="0">
            <a:normAutofit/>
          </a:bodyPr>
          <a:lstStyle/>
          <a:p>
            <a:pPr algn="ctr" rtl="0"/>
            <a:r>
              <a:rPr lang="fr-FR" dirty="0"/>
              <a:t>LE CAS DU SYSTÈME D’EXPLOITATION Windows</a:t>
            </a:r>
          </a:p>
        </p:txBody>
      </p:sp>
      <p:sp>
        <p:nvSpPr>
          <p:cNvPr id="8" name="Rectangle 7">
            <a:extLst>
              <a:ext uri="{FF2B5EF4-FFF2-40B4-BE49-F238E27FC236}">
                <a16:creationId xmlns:a16="http://schemas.microsoft.com/office/drawing/2014/main" xmlns="" id="{BAE359FF-787D-4065-B65A-E21AEDF4F4BE}"/>
              </a:ext>
            </a:extLst>
          </p:cNvPr>
          <p:cNvSpPr/>
          <p:nvPr/>
        </p:nvSpPr>
        <p:spPr>
          <a:xfrm>
            <a:off x="436880" y="2514600"/>
            <a:ext cx="11257280" cy="41009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50000"/>
              </a:lnSpc>
            </a:pPr>
            <a:r>
              <a:rPr lang="fr-FR" sz="3200" dirty="0"/>
              <a:t>Windows est le système d'exploitation de Microsoft. Windows a succédé à MS-DOS. Il s'agit du système d'exploitation le plus répandu. Il équipe les ordinateurs de la gamme PC(</a:t>
            </a:r>
            <a:r>
              <a:rPr lang="fr-FR" sz="3200" dirty="0" err="1"/>
              <a:t>Personal</a:t>
            </a:r>
            <a:r>
              <a:rPr lang="fr-FR" sz="3200" dirty="0"/>
              <a:t> Computer).</a:t>
            </a:r>
            <a:r>
              <a:rPr lang="fr-FR" sz="8800" cap="none" spc="0" dirty="0">
                <a:ln/>
                <a:solidFill>
                  <a:schemeClr val="accent1">
                    <a:lumMod val="60000"/>
                    <a:lumOff val="40000"/>
                  </a:schemeClr>
                </a:solidFill>
                <a:effectLst/>
              </a:rPr>
              <a:t> </a:t>
            </a:r>
          </a:p>
        </p:txBody>
      </p:sp>
    </p:spTree>
    <p:extLst>
      <p:ext uri="{BB962C8B-B14F-4D97-AF65-F5344CB8AC3E}">
        <p14:creationId xmlns:p14="http://schemas.microsoft.com/office/powerpoint/2010/main" val="4204973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1631878" y="894045"/>
            <a:ext cx="9290121" cy="611874"/>
          </a:xfrm>
        </p:spPr>
        <p:txBody>
          <a:bodyPr rtlCol="0">
            <a:normAutofit/>
          </a:bodyPr>
          <a:lstStyle/>
          <a:p>
            <a:pPr algn="ctr" rtl="0"/>
            <a:r>
              <a:rPr lang="fr-FR" dirty="0"/>
              <a:t>Les version du système d’exploitation Windows</a:t>
            </a:r>
          </a:p>
        </p:txBody>
      </p:sp>
      <p:sp>
        <p:nvSpPr>
          <p:cNvPr id="8" name="Rectangle 7">
            <a:extLst>
              <a:ext uri="{FF2B5EF4-FFF2-40B4-BE49-F238E27FC236}">
                <a16:creationId xmlns:a16="http://schemas.microsoft.com/office/drawing/2014/main" xmlns="" id="{BAE359FF-787D-4065-B65A-E21AEDF4F4BE}"/>
              </a:ext>
            </a:extLst>
          </p:cNvPr>
          <p:cNvSpPr/>
          <p:nvPr/>
        </p:nvSpPr>
        <p:spPr>
          <a:xfrm>
            <a:off x="467360" y="1902726"/>
            <a:ext cx="11257280" cy="396499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lnSpc>
                <a:spcPct val="150000"/>
              </a:lnSpc>
            </a:pPr>
            <a:r>
              <a:rPr lang="fr-FR" sz="2000" dirty="0"/>
              <a:t>Windows 1.0 sortie en 1985</a:t>
            </a:r>
          </a:p>
          <a:p>
            <a:pPr algn="just">
              <a:lnSpc>
                <a:spcPct val="150000"/>
              </a:lnSpc>
            </a:pPr>
            <a:r>
              <a:rPr lang="fr-FR" sz="2000" dirty="0"/>
              <a:t>Windows 95 sortie en 1995</a:t>
            </a:r>
            <a:endParaRPr lang="fr-FR" sz="6600" dirty="0">
              <a:ln/>
              <a:solidFill>
                <a:schemeClr val="accent1">
                  <a:lumMod val="60000"/>
                  <a:lumOff val="40000"/>
                </a:schemeClr>
              </a:solidFill>
            </a:endParaRPr>
          </a:p>
          <a:p>
            <a:pPr algn="just">
              <a:lnSpc>
                <a:spcPct val="150000"/>
              </a:lnSpc>
            </a:pPr>
            <a:r>
              <a:rPr lang="fr-FR" sz="2400" dirty="0"/>
              <a:t>Windows XP sortie en 2001</a:t>
            </a:r>
            <a:endParaRPr lang="fr-FR" sz="7200" dirty="0">
              <a:ln/>
              <a:solidFill>
                <a:schemeClr val="accent1">
                  <a:lumMod val="60000"/>
                  <a:lumOff val="40000"/>
                </a:schemeClr>
              </a:solidFill>
            </a:endParaRPr>
          </a:p>
          <a:p>
            <a:pPr algn="just">
              <a:lnSpc>
                <a:spcPct val="150000"/>
              </a:lnSpc>
            </a:pPr>
            <a:r>
              <a:rPr lang="fr-FR" sz="2400" dirty="0"/>
              <a:t>Windows 7 sortie en 2009</a:t>
            </a:r>
            <a:endParaRPr lang="fr-FR" sz="7200" dirty="0">
              <a:ln/>
              <a:solidFill>
                <a:schemeClr val="accent1">
                  <a:lumMod val="60000"/>
                  <a:lumOff val="40000"/>
                </a:schemeClr>
              </a:solidFill>
            </a:endParaRPr>
          </a:p>
          <a:p>
            <a:pPr algn="just">
              <a:lnSpc>
                <a:spcPct val="150000"/>
              </a:lnSpc>
            </a:pPr>
            <a:r>
              <a:rPr lang="fr-FR" sz="2400" dirty="0"/>
              <a:t>Windows 8 sortie en 2012</a:t>
            </a:r>
          </a:p>
          <a:p>
            <a:pPr algn="just">
              <a:lnSpc>
                <a:spcPct val="150000"/>
              </a:lnSpc>
            </a:pPr>
            <a:r>
              <a:rPr lang="fr-FR" sz="2400" dirty="0"/>
              <a:t>Windows 10 sortie en 2015</a:t>
            </a:r>
            <a:endParaRPr lang="fr-FR" sz="7200" dirty="0">
              <a:ln/>
              <a:solidFill>
                <a:schemeClr val="accent1">
                  <a:lumMod val="60000"/>
                  <a:lumOff val="40000"/>
                </a:schemeClr>
              </a:solidFill>
            </a:endParaRPr>
          </a:p>
          <a:p>
            <a:pPr algn="just">
              <a:lnSpc>
                <a:spcPct val="150000"/>
              </a:lnSpc>
            </a:pPr>
            <a:endParaRPr lang="fr-FR" sz="3600" dirty="0"/>
          </a:p>
        </p:txBody>
      </p:sp>
    </p:spTree>
    <p:extLst>
      <p:ext uri="{BB962C8B-B14F-4D97-AF65-F5344CB8AC3E}">
        <p14:creationId xmlns:p14="http://schemas.microsoft.com/office/powerpoint/2010/main" val="321973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1633EB-7DCB-4DDC-80AF-C885A3EE1245}"/>
              </a:ext>
            </a:extLst>
          </p:cNvPr>
          <p:cNvSpPr>
            <a:spLocks noGrp="1"/>
          </p:cNvSpPr>
          <p:nvPr>
            <p:ph type="title"/>
          </p:nvPr>
        </p:nvSpPr>
        <p:spPr>
          <a:xfrm>
            <a:off x="576470" y="576470"/>
            <a:ext cx="11117690" cy="1172817"/>
          </a:xfrm>
        </p:spPr>
        <p:txBody>
          <a:bodyPr rtlCol="0">
            <a:normAutofit/>
          </a:bodyPr>
          <a:lstStyle/>
          <a:p>
            <a:pPr algn="ctr"/>
            <a:r>
              <a:rPr lang="fr-FR" b="1" dirty="0"/>
              <a:t>PROCÉDURE DE DÉMARRAGE ET D’ARRÊT D’UN ORDINATEUR</a:t>
            </a:r>
            <a:endParaRPr lang="fr-FR" dirty="0"/>
          </a:p>
        </p:txBody>
      </p:sp>
      <p:sp>
        <p:nvSpPr>
          <p:cNvPr id="8" name="Rectangle 7">
            <a:extLst>
              <a:ext uri="{FF2B5EF4-FFF2-40B4-BE49-F238E27FC236}">
                <a16:creationId xmlns:a16="http://schemas.microsoft.com/office/drawing/2014/main" xmlns="" id="{BAE359FF-787D-4065-B65A-E21AEDF4F4BE}"/>
              </a:ext>
            </a:extLst>
          </p:cNvPr>
          <p:cNvSpPr/>
          <p:nvPr/>
        </p:nvSpPr>
        <p:spPr>
          <a:xfrm>
            <a:off x="436880" y="1844768"/>
            <a:ext cx="11257280" cy="5013232"/>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nSpc>
                <a:spcPct val="150000"/>
              </a:lnSpc>
            </a:pPr>
            <a:r>
              <a:rPr lang="fr-FR" sz="2400" b="1" dirty="0"/>
              <a:t>Démarrage</a:t>
            </a:r>
            <a:r>
              <a:rPr lang="fr-FR" sz="2400" dirty="0"/>
              <a:t/>
            </a:r>
            <a:br>
              <a:rPr lang="fr-FR" sz="2400" dirty="0"/>
            </a:br>
            <a:r>
              <a:rPr lang="fr-FR" sz="2400" dirty="0"/>
              <a:t>Pour démarrer vous ordinateur il faut :</a:t>
            </a:r>
            <a:br>
              <a:rPr lang="fr-FR" sz="2400" dirty="0"/>
            </a:br>
            <a:r>
              <a:rPr lang="fr-FR" sz="2400" dirty="0"/>
              <a:t> Mettre l’onduleur en marche (si vous en avez)</a:t>
            </a:r>
            <a:br>
              <a:rPr lang="fr-FR" sz="2400" dirty="0"/>
            </a:br>
            <a:r>
              <a:rPr lang="fr-FR" sz="2400" dirty="0"/>
              <a:t> Mettre le moniteur en marche</a:t>
            </a:r>
            <a:br>
              <a:rPr lang="fr-FR" sz="2400" dirty="0"/>
            </a:br>
            <a:r>
              <a:rPr lang="fr-FR" sz="2400" dirty="0"/>
              <a:t> Mettre l’unité centrale en marche</a:t>
            </a:r>
            <a:br>
              <a:rPr lang="fr-FR" sz="2400" dirty="0"/>
            </a:br>
            <a:r>
              <a:rPr lang="fr-FR" sz="2400" dirty="0"/>
              <a:t>Une boite de dialogue s’ouvre vous demandant le mot de passe si vous en possédez,</a:t>
            </a:r>
            <a:br>
              <a:rPr lang="fr-FR" sz="2400" dirty="0"/>
            </a:br>
            <a:r>
              <a:rPr lang="fr-FR" sz="2400" dirty="0"/>
              <a:t>l’introduire et valider à l’aide du bouton OK. La fin du démarrage est marquée par</a:t>
            </a:r>
            <a:br>
              <a:rPr lang="fr-FR" sz="2400" dirty="0"/>
            </a:br>
            <a:r>
              <a:rPr lang="fr-FR" sz="2400" dirty="0"/>
              <a:t>l’apparition à l’écran de l’interface utilisateur de Windows, encore appelée bureau qui</a:t>
            </a:r>
            <a:br>
              <a:rPr lang="fr-FR" sz="2400" dirty="0"/>
            </a:br>
            <a:r>
              <a:rPr lang="fr-FR" sz="2400" dirty="0"/>
              <a:t>est constitué des icônes, de la barre de taches et du bouton démarrer.</a:t>
            </a:r>
            <a:endParaRPr lang="fr-FR" sz="19900" cap="none" spc="0" dirty="0">
              <a:ln/>
              <a:solidFill>
                <a:schemeClr val="accent1">
                  <a:lumMod val="60000"/>
                  <a:lumOff val="40000"/>
                </a:schemeClr>
              </a:solidFill>
              <a:effectLst/>
            </a:endParaRPr>
          </a:p>
        </p:txBody>
      </p:sp>
    </p:spTree>
    <p:extLst>
      <p:ext uri="{BB962C8B-B14F-4D97-AF65-F5344CB8AC3E}">
        <p14:creationId xmlns:p14="http://schemas.microsoft.com/office/powerpoint/2010/main" val="28277604"/>
      </p:ext>
    </p:extLst>
  </p:cSld>
  <p:clrMapOvr>
    <a:masterClrMapping/>
  </p:clrMapOvr>
</p:sld>
</file>

<file path=ppt/theme/theme1.xml><?xml version="1.0" encoding="utf-8"?>
<a:theme xmlns:a="http://schemas.openxmlformats.org/drawingml/2006/main" name="Dividende">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66F1C100-1D2B-4BEA-AD01-C4F230B3B96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BC12AA-1C15-4500-BC9C-8EE83A441DE9}">
  <ds:schemaRefs>
    <ds:schemaRef ds:uri="http://schemas.microsoft.com/office/infopath/2007/PartnerControls"/>
    <ds:schemaRef ds:uri="71af3243-3dd4-4a8d-8c0d-dd76da1f02a5"/>
    <ds:schemaRef ds:uri="http://schemas.microsoft.com/office/2006/metadata/properties"/>
    <ds:schemaRef ds:uri="http://purl.org/dc/dcmitype/"/>
    <ds:schemaRef ds:uri="16c05727-aa75-4e4a-9b5f-8a80a1165891"/>
    <ds:schemaRef ds:uri="http://purl.org/dc/terms/"/>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BA0CF3B2-1F0F-4FC5-8002-3E4869ABAD55}">
  <ds:schemaRefs>
    <ds:schemaRef ds:uri="http://schemas.microsoft.com/sharepoint/v3/contenttype/forms"/>
  </ds:schemaRefs>
</ds:datastoreItem>
</file>

<file path=customXml/itemProps3.xml><?xml version="1.0" encoding="utf-8"?>
<ds:datastoreItem xmlns:ds="http://schemas.openxmlformats.org/officeDocument/2006/customXml" ds:itemID="{1F69AFF4-BB30-4BA0-AD22-82CC3C432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tf56390039_win32 (1)</Template>
  <TotalTime>5680</TotalTime>
  <Words>1967</Words>
  <Application>Microsoft Office PowerPoint</Application>
  <PresentationFormat>Personnalisé</PresentationFormat>
  <Paragraphs>261</Paragraphs>
  <Slides>63</Slides>
  <Notes>58</Notes>
  <HiddenSlides>0</HiddenSlides>
  <MMClips>0</MMClips>
  <ScaleCrop>false</ScaleCrop>
  <HeadingPairs>
    <vt:vector size="4" baseType="variant">
      <vt:variant>
        <vt:lpstr>Thème</vt:lpstr>
      </vt:variant>
      <vt:variant>
        <vt:i4>1</vt:i4>
      </vt:variant>
      <vt:variant>
        <vt:lpstr>Titres des diapositives</vt:lpstr>
      </vt:variant>
      <vt:variant>
        <vt:i4>63</vt:i4>
      </vt:variant>
    </vt:vector>
  </HeadingPairs>
  <TitlesOfParts>
    <vt:vector size="64" baseType="lpstr">
      <vt:lpstr>Dividende</vt:lpstr>
      <vt:lpstr>Présentation PowerPoint</vt:lpstr>
      <vt:lpstr>PROGRAMME (1/2)</vt:lpstr>
      <vt:lpstr>PROGRAMME (2/2)</vt:lpstr>
      <vt:lpstr>L’environnement du système d’exploitation Windows</vt:lpstr>
      <vt:lpstr>QU’EST-CE-QU’UN SYSTÈME D’EXPLOITATION</vt:lpstr>
      <vt:lpstr>LES SYSTEMES D’EXPLOITATIONS LES PLUS UTILISER</vt:lpstr>
      <vt:lpstr>LE CAS DU SYSTÈME D’EXPLOITATION Windows</vt:lpstr>
      <vt:lpstr>Les version du système d’exploitation Windows</vt:lpstr>
      <vt:lpstr>PROCÉDURE DE DÉMARRAGE ET D’ARRÊT D’UN ORDINATEUR</vt:lpstr>
      <vt:lpstr>PROCÉDURE DE DÉMARRAGE ET D’ARRÊT D’UN ORDINATEUR</vt:lpstr>
      <vt:lpstr>NOTION DE RÉPERTOIRE (DOSSIER) </vt:lpstr>
      <vt:lpstr>NOTION DE RÉPERTOIRE (DOSSIER) </vt:lpstr>
      <vt:lpstr>NOTION DE RÉPERTOIRE (DOSSIER) </vt:lpstr>
      <vt:lpstr>Création des répertoires</vt:lpstr>
      <vt:lpstr>Microsoft office</vt:lpstr>
      <vt:lpstr>Les fonctions de base de Word</vt:lpstr>
      <vt:lpstr>DECOUVERTE ET LANCEMENT DE WORD</vt:lpstr>
      <vt:lpstr>DECOUVERTE ET LANCEMENT DE WORD</vt:lpstr>
      <vt:lpstr>DECOUVERTE ET LANCEMENT DE WORD</vt:lpstr>
      <vt:lpstr>L’INTERFACE D’accueil DE WORD 2016</vt:lpstr>
      <vt:lpstr>PRESENTATION DES ONGLETS</vt:lpstr>
      <vt:lpstr>L’onglet accueil</vt:lpstr>
      <vt:lpstr>COMME EXEMPLE: mettre le texte suivant en police garamond, taille 14, le titre en gras,italic, souligné de deux traits et de couleur rouge.</vt:lpstr>
      <vt:lpstr>L’onglet accueil</vt:lpstr>
      <vt:lpstr>COMME EXEMPLE: justifier le texte suivant, centrer ensuite le titre, interligne 1,5 , ajouter des puces aux deux dernières ligne.</vt:lpstr>
      <vt:lpstr>L’onglet accueil</vt:lpstr>
      <vt:lpstr>L’onglet insertion</vt:lpstr>
      <vt:lpstr>L’onglet insertion</vt:lpstr>
      <vt:lpstr>L’onglet insertion</vt:lpstr>
      <vt:lpstr>L’onglet insertion</vt:lpstr>
      <vt:lpstr>L’onglet insertion</vt:lpstr>
      <vt:lpstr>L’onglet creation</vt:lpstr>
      <vt:lpstr>L’onglet création</vt:lpstr>
      <vt:lpstr>Les fonctions de base de Word</vt:lpstr>
      <vt:lpstr>L’onglet Disposition</vt:lpstr>
      <vt:lpstr>L’onglet Fichier</vt:lpstr>
      <vt:lpstr>Les fonctions de base de Word</vt:lpstr>
      <vt:lpstr>L’onglet Fichier</vt:lpstr>
      <vt:lpstr>Microsoft office</vt:lpstr>
      <vt:lpstr>Les fonctions de base d´Excel</vt:lpstr>
      <vt:lpstr>Les fonctions de base d´Excel</vt:lpstr>
      <vt:lpstr>DECOUVERTE ET LANCEMENT De excel</vt:lpstr>
      <vt:lpstr>DECOUVERTE ET LANCEMENT DE excel</vt:lpstr>
      <vt:lpstr>L’INTERFACE D’accueil DE excel 2016</vt:lpstr>
      <vt:lpstr>PRESENTATION DES ONGLETS</vt:lpstr>
      <vt:lpstr>PRESENTATION de la feuille de saisie</vt:lpstr>
      <vt:lpstr>Écrire des formules de calcul Recopier des cellules, des formules</vt:lpstr>
      <vt:lpstr>Les formules sur excel</vt:lpstr>
      <vt:lpstr>Les formules sur excel</vt:lpstr>
      <vt:lpstr>Les fonctions sur excel</vt:lpstr>
      <vt:lpstr>Les fonctions sur excel</vt:lpstr>
      <vt:lpstr>Les TABLEAUX</vt:lpstr>
      <vt:lpstr>Les TABLEAUX</vt:lpstr>
      <vt:lpstr>Les TABLEAUX</vt:lpstr>
      <vt:lpstr>Créer un graphique, l´habiller </vt:lpstr>
      <vt:lpstr>Créer un graphique</vt:lpstr>
      <vt:lpstr>Créer un graphique</vt:lpstr>
      <vt:lpstr>Microsoft office module de power point</vt:lpstr>
      <vt:lpstr>Les fonctions de base De powerpoint</vt:lpstr>
      <vt:lpstr>Les fonctions de base De powerpoint</vt:lpstr>
      <vt:lpstr>DECOUVERTE ET LANCEMENT De powerpoint</vt:lpstr>
      <vt:lpstr>L’INTERFACE D’accueil DE powerpoint 2016</vt:lpstr>
      <vt:lpstr>PRESENTATION DES ONGLETS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Technologies - Conception Dividende</dc:title>
  <dc:creator>NafaVisionPC4</dc:creator>
  <cp:lastModifiedBy>Arouna</cp:lastModifiedBy>
  <cp:revision>74</cp:revision>
  <dcterms:created xsi:type="dcterms:W3CDTF">2020-08-11T14:09:24Z</dcterms:created>
  <dcterms:modified xsi:type="dcterms:W3CDTF">2022-01-13T17:44:51Z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