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60" r:id="rId3"/>
    <p:sldMasterId id="2147483674" r:id="rId4"/>
  </p:sldMasterIdLst>
  <p:notesMasterIdLst>
    <p:notesMasterId r:id="rId65"/>
  </p:notesMasterIdLst>
  <p:sldIdLst>
    <p:sldId id="385" r:id="rId5"/>
    <p:sldId id="319" r:id="rId6"/>
    <p:sldId id="386" r:id="rId7"/>
    <p:sldId id="320" r:id="rId8"/>
    <p:sldId id="305" r:id="rId9"/>
    <p:sldId id="367" r:id="rId10"/>
    <p:sldId id="368" r:id="rId11"/>
    <p:sldId id="369" r:id="rId12"/>
    <p:sldId id="358" r:id="rId13"/>
    <p:sldId id="366" r:id="rId14"/>
    <p:sldId id="371" r:id="rId15"/>
    <p:sldId id="359" r:id="rId16"/>
    <p:sldId id="360" r:id="rId17"/>
    <p:sldId id="361" r:id="rId18"/>
    <p:sldId id="372" r:id="rId19"/>
    <p:sldId id="363" r:id="rId20"/>
    <p:sldId id="364" r:id="rId21"/>
    <p:sldId id="365" r:id="rId22"/>
    <p:sldId id="373" r:id="rId23"/>
    <p:sldId id="382" r:id="rId24"/>
    <p:sldId id="350" r:id="rId25"/>
    <p:sldId id="352" r:id="rId26"/>
    <p:sldId id="351" r:id="rId27"/>
    <p:sldId id="342" r:id="rId28"/>
    <p:sldId id="378" r:id="rId29"/>
    <p:sldId id="377" r:id="rId30"/>
    <p:sldId id="374" r:id="rId31"/>
    <p:sldId id="384" r:id="rId32"/>
    <p:sldId id="310" r:id="rId33"/>
    <p:sldId id="381" r:id="rId34"/>
    <p:sldId id="314" r:id="rId35"/>
    <p:sldId id="315" r:id="rId36"/>
    <p:sldId id="349" r:id="rId37"/>
    <p:sldId id="312" r:id="rId38"/>
    <p:sldId id="380" r:id="rId39"/>
    <p:sldId id="325" r:id="rId40"/>
    <p:sldId id="383" r:id="rId41"/>
    <p:sldId id="286" r:id="rId42"/>
    <p:sldId id="376" r:id="rId43"/>
    <p:sldId id="287" r:id="rId44"/>
    <p:sldId id="296" r:id="rId45"/>
    <p:sldId id="288" r:id="rId46"/>
    <p:sldId id="318" r:id="rId47"/>
    <p:sldId id="290" r:id="rId48"/>
    <p:sldId id="326" r:id="rId49"/>
    <p:sldId id="297" r:id="rId50"/>
    <p:sldId id="327" r:id="rId51"/>
    <p:sldId id="328" r:id="rId52"/>
    <p:sldId id="329" r:id="rId53"/>
    <p:sldId id="330" r:id="rId54"/>
    <p:sldId id="331" r:id="rId55"/>
    <p:sldId id="332" r:id="rId56"/>
    <p:sldId id="333" r:id="rId57"/>
    <p:sldId id="334" r:id="rId58"/>
    <p:sldId id="335" r:id="rId59"/>
    <p:sldId id="336" r:id="rId60"/>
    <p:sldId id="337" r:id="rId61"/>
    <p:sldId id="338" r:id="rId62"/>
    <p:sldId id="339" r:id="rId63"/>
    <p:sldId id="340" r:id="rId6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74" autoAdjust="0"/>
    <p:restoredTop sz="94343" autoAdjust="0"/>
  </p:normalViewPr>
  <p:slideViewPr>
    <p:cSldViewPr snapToGrid="0">
      <p:cViewPr varScale="1">
        <p:scale>
          <a:sx n="69" d="100"/>
          <a:sy n="69" d="100"/>
        </p:scale>
        <p:origin x="876"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D4F8CA-596B-44B9-9E92-681C209BAD87}"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US"/>
        </a:p>
      </dgm:t>
    </dgm:pt>
    <dgm:pt modelId="{ABB62CBF-F6F5-48E2-A4B6-B67E94DC964C}">
      <dgm:prSet phldrT="[Text]" custT="1"/>
      <dgm:spPr>
        <a:solidFill>
          <a:srgbClr val="FFC000"/>
        </a:solidFill>
      </dgm:spPr>
      <dgm:t>
        <a:bodyPr/>
        <a:lstStyle/>
        <a:p>
          <a:r>
            <a:rPr lang="fr-FR" sz="1800" noProof="0" dirty="0" smtClean="0"/>
            <a:t>Droits a la santé sexuelle et reproductive</a:t>
          </a:r>
          <a:endParaRPr lang="fr-FR" sz="1800" noProof="0" dirty="0"/>
        </a:p>
      </dgm:t>
    </dgm:pt>
    <dgm:pt modelId="{4810EBD9-C67B-4A26-AB1E-B6DAE9D6EFA6}" type="parTrans" cxnId="{FB710981-350F-4EC9-BC38-02072E02E0DA}">
      <dgm:prSet/>
      <dgm:spPr/>
      <dgm:t>
        <a:bodyPr/>
        <a:lstStyle/>
        <a:p>
          <a:endParaRPr lang="en-US"/>
        </a:p>
      </dgm:t>
    </dgm:pt>
    <dgm:pt modelId="{C2557E88-AF5E-4A85-ABF1-A78BBA04FB29}" type="sibTrans" cxnId="{FB710981-350F-4EC9-BC38-02072E02E0DA}">
      <dgm:prSet/>
      <dgm:spPr/>
      <dgm:t>
        <a:bodyPr/>
        <a:lstStyle/>
        <a:p>
          <a:endParaRPr lang="en-US"/>
        </a:p>
      </dgm:t>
    </dgm:pt>
    <dgm:pt modelId="{254D4BC7-42E2-4203-9845-221C864122F1}">
      <dgm:prSet phldrT="[Text]"/>
      <dgm:spPr/>
      <dgm:t>
        <a:bodyPr/>
        <a:lstStyle/>
        <a:p>
          <a:r>
            <a:rPr lang="en-US" dirty="0" smtClean="0"/>
            <a:t>Le droit </a:t>
          </a:r>
          <a:r>
            <a:rPr lang="fr-FR" dirty="0" smtClean="0"/>
            <a:t>à</a:t>
          </a:r>
          <a:r>
            <a:rPr lang="en-US" dirty="0" smtClean="0"/>
            <a:t> la santé</a:t>
          </a:r>
          <a:endParaRPr lang="en-US" dirty="0"/>
        </a:p>
      </dgm:t>
    </dgm:pt>
    <dgm:pt modelId="{ADE1960A-7559-423A-95F6-FBCE51EE4E14}" type="parTrans" cxnId="{A2110885-1D51-4153-9C6D-8953C8414A4A}">
      <dgm:prSet/>
      <dgm:spPr/>
      <dgm:t>
        <a:bodyPr/>
        <a:lstStyle/>
        <a:p>
          <a:endParaRPr lang="en-US"/>
        </a:p>
      </dgm:t>
    </dgm:pt>
    <dgm:pt modelId="{D7C894BE-F38B-4C42-AFEE-AF1CBBBADBE2}" type="sibTrans" cxnId="{A2110885-1D51-4153-9C6D-8953C8414A4A}">
      <dgm:prSet/>
      <dgm:spPr/>
      <dgm:t>
        <a:bodyPr/>
        <a:lstStyle/>
        <a:p>
          <a:endParaRPr lang="en-US"/>
        </a:p>
      </dgm:t>
    </dgm:pt>
    <dgm:pt modelId="{375F91D1-A49C-4AFB-B216-B4E9F17F1807}">
      <dgm:prSet phldrT="[Text]"/>
      <dgm:spPr/>
      <dgm:t>
        <a:bodyPr/>
        <a:lstStyle/>
        <a:p>
          <a:r>
            <a:rPr lang="fr-FR" noProof="0" dirty="0" smtClean="0"/>
            <a:t>Le droit </a:t>
          </a:r>
          <a:r>
            <a:rPr lang="fr-FR" dirty="0" smtClean="0"/>
            <a:t>à</a:t>
          </a:r>
          <a:r>
            <a:rPr lang="fr-FR" noProof="0" dirty="0" smtClean="0"/>
            <a:t> l’éducation et a l’information </a:t>
          </a:r>
          <a:endParaRPr lang="fr-FR" noProof="0" dirty="0"/>
        </a:p>
      </dgm:t>
    </dgm:pt>
    <dgm:pt modelId="{B5C5096C-2873-40A1-B72C-C8B0CAD3227D}" type="parTrans" cxnId="{11DCEEB0-959C-40B2-B2FE-D6532B03E2E6}">
      <dgm:prSet/>
      <dgm:spPr/>
      <dgm:t>
        <a:bodyPr/>
        <a:lstStyle/>
        <a:p>
          <a:endParaRPr lang="en-US"/>
        </a:p>
      </dgm:t>
    </dgm:pt>
    <dgm:pt modelId="{41FA9126-D702-4FAA-A72D-A66D6A854E39}" type="sibTrans" cxnId="{11DCEEB0-959C-40B2-B2FE-D6532B03E2E6}">
      <dgm:prSet/>
      <dgm:spPr/>
      <dgm:t>
        <a:bodyPr/>
        <a:lstStyle/>
        <a:p>
          <a:endParaRPr lang="en-US"/>
        </a:p>
      </dgm:t>
    </dgm:pt>
    <dgm:pt modelId="{CDEBDC2B-C263-4C40-B3FC-B895C09F4BC0}">
      <dgm:prSet phldrT="[Text]" custT="1"/>
      <dgm:spPr/>
      <dgm:t>
        <a:bodyPr/>
        <a:lstStyle/>
        <a:p>
          <a:r>
            <a:rPr lang="fr-FR" sz="1400" noProof="0" dirty="0" smtClean="0"/>
            <a:t>Le droit de décider le nombre d’enfants et le moment de leur naissance</a:t>
          </a:r>
          <a:endParaRPr lang="fr-FR" sz="1400" noProof="0" dirty="0"/>
        </a:p>
      </dgm:t>
    </dgm:pt>
    <dgm:pt modelId="{4CD717D1-523E-4BC2-AEF5-34F77F09D8E8}" type="parTrans" cxnId="{EFADC190-D6EB-4F3E-A150-3B74332AF8AE}">
      <dgm:prSet/>
      <dgm:spPr/>
      <dgm:t>
        <a:bodyPr/>
        <a:lstStyle/>
        <a:p>
          <a:endParaRPr lang="en-US"/>
        </a:p>
      </dgm:t>
    </dgm:pt>
    <dgm:pt modelId="{1D083C79-4C24-46FF-9D82-131268ACE1AF}" type="sibTrans" cxnId="{EFADC190-D6EB-4F3E-A150-3B74332AF8AE}">
      <dgm:prSet/>
      <dgm:spPr/>
      <dgm:t>
        <a:bodyPr/>
        <a:lstStyle/>
        <a:p>
          <a:endParaRPr lang="en-US"/>
        </a:p>
      </dgm:t>
    </dgm:pt>
    <dgm:pt modelId="{ECE5FC13-2B43-45F6-802C-3A807CF4B7BE}">
      <dgm:prSet phldrT="[Text]" custT="1"/>
      <dgm:spPr/>
      <dgm:t>
        <a:bodyPr/>
        <a:lstStyle/>
        <a:p>
          <a:r>
            <a:rPr lang="en-US" sz="1400" dirty="0" smtClean="0"/>
            <a:t>Le droit </a:t>
          </a:r>
          <a:r>
            <a:rPr lang="fr-FR" sz="1400" dirty="0" smtClean="0"/>
            <a:t>à</a:t>
          </a:r>
          <a:r>
            <a:rPr lang="en-US" sz="1400" dirty="0" smtClean="0"/>
            <a:t> la non-discrimination </a:t>
          </a:r>
          <a:endParaRPr lang="en-US" sz="1400" dirty="0"/>
        </a:p>
      </dgm:t>
    </dgm:pt>
    <dgm:pt modelId="{B82D71B4-E8C1-4120-A66F-FEC5DB354FF8}" type="parTrans" cxnId="{11A85FC7-F47F-47B0-9786-31E74E3BC315}">
      <dgm:prSet/>
      <dgm:spPr/>
      <dgm:t>
        <a:bodyPr/>
        <a:lstStyle/>
        <a:p>
          <a:endParaRPr lang="en-US"/>
        </a:p>
      </dgm:t>
    </dgm:pt>
    <dgm:pt modelId="{FAF043CF-9E4E-4D89-879B-CC42BEE6A75C}" type="sibTrans" cxnId="{11A85FC7-F47F-47B0-9786-31E74E3BC315}">
      <dgm:prSet/>
      <dgm:spPr/>
      <dgm:t>
        <a:bodyPr/>
        <a:lstStyle/>
        <a:p>
          <a:endParaRPr lang="en-US"/>
        </a:p>
      </dgm:t>
    </dgm:pt>
    <dgm:pt modelId="{68CC9A8C-67BF-4C24-8BFF-9D7EAC7BC8C8}" type="pres">
      <dgm:prSet presAssocID="{45D4F8CA-596B-44B9-9E92-681C209BAD87}" presName="cycle" presStyleCnt="0">
        <dgm:presLayoutVars>
          <dgm:chMax val="1"/>
          <dgm:dir/>
          <dgm:animLvl val="ctr"/>
          <dgm:resizeHandles val="exact"/>
        </dgm:presLayoutVars>
      </dgm:prSet>
      <dgm:spPr/>
      <dgm:t>
        <a:bodyPr/>
        <a:lstStyle/>
        <a:p>
          <a:endParaRPr lang="en-US"/>
        </a:p>
      </dgm:t>
    </dgm:pt>
    <dgm:pt modelId="{E8E24F96-5168-4289-96FC-435B9B3B59CB}" type="pres">
      <dgm:prSet presAssocID="{ABB62CBF-F6F5-48E2-A4B6-B67E94DC964C}" presName="centerShape" presStyleLbl="node0" presStyleIdx="0" presStyleCnt="1" custScaleX="137805" custScaleY="91291"/>
      <dgm:spPr/>
      <dgm:t>
        <a:bodyPr/>
        <a:lstStyle/>
        <a:p>
          <a:endParaRPr lang="en-US"/>
        </a:p>
      </dgm:t>
    </dgm:pt>
    <dgm:pt modelId="{5E4B4693-B5AB-4E1B-BE86-7F7E83859BC6}" type="pres">
      <dgm:prSet presAssocID="{ADE1960A-7559-423A-95F6-FBCE51EE4E14}" presName="Name9" presStyleLbl="parChTrans1D2" presStyleIdx="0" presStyleCnt="4"/>
      <dgm:spPr/>
      <dgm:t>
        <a:bodyPr/>
        <a:lstStyle/>
        <a:p>
          <a:endParaRPr lang="en-US"/>
        </a:p>
      </dgm:t>
    </dgm:pt>
    <dgm:pt modelId="{951AA88D-45C2-4A2C-B508-31BA067CD58D}" type="pres">
      <dgm:prSet presAssocID="{ADE1960A-7559-423A-95F6-FBCE51EE4E14}" presName="connTx" presStyleLbl="parChTrans1D2" presStyleIdx="0" presStyleCnt="4"/>
      <dgm:spPr/>
      <dgm:t>
        <a:bodyPr/>
        <a:lstStyle/>
        <a:p>
          <a:endParaRPr lang="en-US"/>
        </a:p>
      </dgm:t>
    </dgm:pt>
    <dgm:pt modelId="{13A00793-C730-4670-BAC3-2BBACC02871D}" type="pres">
      <dgm:prSet presAssocID="{254D4BC7-42E2-4203-9845-221C864122F1}" presName="node" presStyleLbl="node1" presStyleIdx="0" presStyleCnt="4" custScaleX="131161" custScaleY="54972">
        <dgm:presLayoutVars>
          <dgm:bulletEnabled val="1"/>
        </dgm:presLayoutVars>
      </dgm:prSet>
      <dgm:spPr/>
      <dgm:t>
        <a:bodyPr/>
        <a:lstStyle/>
        <a:p>
          <a:endParaRPr lang="en-US"/>
        </a:p>
      </dgm:t>
    </dgm:pt>
    <dgm:pt modelId="{B077B618-BDCA-4383-A60B-DE3B6D5275CA}" type="pres">
      <dgm:prSet presAssocID="{B5C5096C-2873-40A1-B72C-C8B0CAD3227D}" presName="Name9" presStyleLbl="parChTrans1D2" presStyleIdx="1" presStyleCnt="4"/>
      <dgm:spPr/>
      <dgm:t>
        <a:bodyPr/>
        <a:lstStyle/>
        <a:p>
          <a:endParaRPr lang="en-US"/>
        </a:p>
      </dgm:t>
    </dgm:pt>
    <dgm:pt modelId="{363E66DB-5464-4CB6-A8A3-040152C86DF0}" type="pres">
      <dgm:prSet presAssocID="{B5C5096C-2873-40A1-B72C-C8B0CAD3227D}" presName="connTx" presStyleLbl="parChTrans1D2" presStyleIdx="1" presStyleCnt="4"/>
      <dgm:spPr/>
      <dgm:t>
        <a:bodyPr/>
        <a:lstStyle/>
        <a:p>
          <a:endParaRPr lang="en-US"/>
        </a:p>
      </dgm:t>
    </dgm:pt>
    <dgm:pt modelId="{4DDA5BC1-7DF4-4E1F-89F0-9B552047CB9A}" type="pres">
      <dgm:prSet presAssocID="{375F91D1-A49C-4AFB-B216-B4E9F17F1807}" presName="node" presStyleLbl="node1" presStyleIdx="1" presStyleCnt="4" custScaleX="133097" custScaleY="59959" custRadScaleRad="142494" custRadScaleInc="-31803">
        <dgm:presLayoutVars>
          <dgm:bulletEnabled val="1"/>
        </dgm:presLayoutVars>
      </dgm:prSet>
      <dgm:spPr/>
      <dgm:t>
        <a:bodyPr/>
        <a:lstStyle/>
        <a:p>
          <a:endParaRPr lang="en-US"/>
        </a:p>
      </dgm:t>
    </dgm:pt>
    <dgm:pt modelId="{4D20E252-6E99-4B5F-BC8B-24242388A239}" type="pres">
      <dgm:prSet presAssocID="{4CD717D1-523E-4BC2-AEF5-34F77F09D8E8}" presName="Name9" presStyleLbl="parChTrans1D2" presStyleIdx="2" presStyleCnt="4"/>
      <dgm:spPr/>
      <dgm:t>
        <a:bodyPr/>
        <a:lstStyle/>
        <a:p>
          <a:endParaRPr lang="en-US"/>
        </a:p>
      </dgm:t>
    </dgm:pt>
    <dgm:pt modelId="{B5FDB286-8AC2-485C-9913-1CF9B4719D40}" type="pres">
      <dgm:prSet presAssocID="{4CD717D1-523E-4BC2-AEF5-34F77F09D8E8}" presName="connTx" presStyleLbl="parChTrans1D2" presStyleIdx="2" presStyleCnt="4"/>
      <dgm:spPr/>
      <dgm:t>
        <a:bodyPr/>
        <a:lstStyle/>
        <a:p>
          <a:endParaRPr lang="en-US"/>
        </a:p>
      </dgm:t>
    </dgm:pt>
    <dgm:pt modelId="{3E3D00C8-F616-49C1-B969-3AC2AC695EB6}" type="pres">
      <dgm:prSet presAssocID="{CDEBDC2B-C263-4C40-B3FC-B895C09F4BC0}" presName="node" presStyleLbl="node1" presStyleIdx="2" presStyleCnt="4" custScaleX="170120" custScaleY="57585">
        <dgm:presLayoutVars>
          <dgm:bulletEnabled val="1"/>
        </dgm:presLayoutVars>
      </dgm:prSet>
      <dgm:spPr/>
      <dgm:t>
        <a:bodyPr/>
        <a:lstStyle/>
        <a:p>
          <a:endParaRPr lang="en-US"/>
        </a:p>
      </dgm:t>
    </dgm:pt>
    <dgm:pt modelId="{5BF67AF0-2A66-4A75-B659-814CA96819FF}" type="pres">
      <dgm:prSet presAssocID="{B82D71B4-E8C1-4120-A66F-FEC5DB354FF8}" presName="Name9" presStyleLbl="parChTrans1D2" presStyleIdx="3" presStyleCnt="4"/>
      <dgm:spPr/>
      <dgm:t>
        <a:bodyPr/>
        <a:lstStyle/>
        <a:p>
          <a:endParaRPr lang="en-US"/>
        </a:p>
      </dgm:t>
    </dgm:pt>
    <dgm:pt modelId="{26EC2400-99F1-4F15-963F-C91D72ED6907}" type="pres">
      <dgm:prSet presAssocID="{B82D71B4-E8C1-4120-A66F-FEC5DB354FF8}" presName="connTx" presStyleLbl="parChTrans1D2" presStyleIdx="3" presStyleCnt="4"/>
      <dgm:spPr/>
      <dgm:t>
        <a:bodyPr/>
        <a:lstStyle/>
        <a:p>
          <a:endParaRPr lang="en-US"/>
        </a:p>
      </dgm:t>
    </dgm:pt>
    <dgm:pt modelId="{1596A3A1-E9DB-48AC-B403-22CA95311F9B}" type="pres">
      <dgm:prSet presAssocID="{ECE5FC13-2B43-45F6-802C-3A807CF4B7BE}" presName="node" presStyleLbl="node1" presStyleIdx="3" presStyleCnt="4" custScaleX="114281" custScaleY="50009" custRadScaleRad="167306" custRadScaleInc="-14567">
        <dgm:presLayoutVars>
          <dgm:bulletEnabled val="1"/>
        </dgm:presLayoutVars>
      </dgm:prSet>
      <dgm:spPr/>
      <dgm:t>
        <a:bodyPr/>
        <a:lstStyle/>
        <a:p>
          <a:endParaRPr lang="en-US"/>
        </a:p>
      </dgm:t>
    </dgm:pt>
  </dgm:ptLst>
  <dgm:cxnLst>
    <dgm:cxn modelId="{EFADC190-D6EB-4F3E-A150-3B74332AF8AE}" srcId="{ABB62CBF-F6F5-48E2-A4B6-B67E94DC964C}" destId="{CDEBDC2B-C263-4C40-B3FC-B895C09F4BC0}" srcOrd="2" destOrd="0" parTransId="{4CD717D1-523E-4BC2-AEF5-34F77F09D8E8}" sibTransId="{1D083C79-4C24-46FF-9D82-131268ACE1AF}"/>
    <dgm:cxn modelId="{4FECA9F6-0B4A-4BFB-85B3-BDCCFDF11AEA}" type="presOf" srcId="{ABB62CBF-F6F5-48E2-A4B6-B67E94DC964C}" destId="{E8E24F96-5168-4289-96FC-435B9B3B59CB}" srcOrd="0" destOrd="0" presId="urn:microsoft.com/office/officeart/2005/8/layout/radial1"/>
    <dgm:cxn modelId="{D61F3F80-13A5-44E6-8D75-850EF793369F}" type="presOf" srcId="{B5C5096C-2873-40A1-B72C-C8B0CAD3227D}" destId="{B077B618-BDCA-4383-A60B-DE3B6D5275CA}" srcOrd="0" destOrd="0" presId="urn:microsoft.com/office/officeart/2005/8/layout/radial1"/>
    <dgm:cxn modelId="{A2110885-1D51-4153-9C6D-8953C8414A4A}" srcId="{ABB62CBF-F6F5-48E2-A4B6-B67E94DC964C}" destId="{254D4BC7-42E2-4203-9845-221C864122F1}" srcOrd="0" destOrd="0" parTransId="{ADE1960A-7559-423A-95F6-FBCE51EE4E14}" sibTransId="{D7C894BE-F38B-4C42-AFEE-AF1CBBBADBE2}"/>
    <dgm:cxn modelId="{B32FCA9A-4264-4EFB-B85C-3CCEA482B905}" type="presOf" srcId="{ECE5FC13-2B43-45F6-802C-3A807CF4B7BE}" destId="{1596A3A1-E9DB-48AC-B403-22CA95311F9B}" srcOrd="0" destOrd="0" presId="urn:microsoft.com/office/officeart/2005/8/layout/radial1"/>
    <dgm:cxn modelId="{EA5F96AC-E824-46C8-9D16-2D9EA7B7E5C9}" type="presOf" srcId="{254D4BC7-42E2-4203-9845-221C864122F1}" destId="{13A00793-C730-4670-BAC3-2BBACC02871D}" srcOrd="0" destOrd="0" presId="urn:microsoft.com/office/officeart/2005/8/layout/radial1"/>
    <dgm:cxn modelId="{11DCEEB0-959C-40B2-B2FE-D6532B03E2E6}" srcId="{ABB62CBF-F6F5-48E2-A4B6-B67E94DC964C}" destId="{375F91D1-A49C-4AFB-B216-B4E9F17F1807}" srcOrd="1" destOrd="0" parTransId="{B5C5096C-2873-40A1-B72C-C8B0CAD3227D}" sibTransId="{41FA9126-D702-4FAA-A72D-A66D6A854E39}"/>
    <dgm:cxn modelId="{FB710981-350F-4EC9-BC38-02072E02E0DA}" srcId="{45D4F8CA-596B-44B9-9E92-681C209BAD87}" destId="{ABB62CBF-F6F5-48E2-A4B6-B67E94DC964C}" srcOrd="0" destOrd="0" parTransId="{4810EBD9-C67B-4A26-AB1E-B6DAE9D6EFA6}" sibTransId="{C2557E88-AF5E-4A85-ABF1-A78BBA04FB29}"/>
    <dgm:cxn modelId="{4BCA009A-D49D-4F5C-AFFB-0556B7939B4B}" type="presOf" srcId="{B5C5096C-2873-40A1-B72C-C8B0CAD3227D}" destId="{363E66DB-5464-4CB6-A8A3-040152C86DF0}" srcOrd="1" destOrd="0" presId="urn:microsoft.com/office/officeart/2005/8/layout/radial1"/>
    <dgm:cxn modelId="{3B2DD8E8-2DBD-4DF3-9AC1-B815FBD3D62A}" type="presOf" srcId="{4CD717D1-523E-4BC2-AEF5-34F77F09D8E8}" destId="{B5FDB286-8AC2-485C-9913-1CF9B4719D40}" srcOrd="1" destOrd="0" presId="urn:microsoft.com/office/officeart/2005/8/layout/radial1"/>
    <dgm:cxn modelId="{4EBF800C-2732-4B92-9693-E452E270F820}" type="presOf" srcId="{CDEBDC2B-C263-4C40-B3FC-B895C09F4BC0}" destId="{3E3D00C8-F616-49C1-B969-3AC2AC695EB6}" srcOrd="0" destOrd="0" presId="urn:microsoft.com/office/officeart/2005/8/layout/radial1"/>
    <dgm:cxn modelId="{32AD4328-6F36-4F15-87EB-B3BD1A88193F}" type="presOf" srcId="{ADE1960A-7559-423A-95F6-FBCE51EE4E14}" destId="{951AA88D-45C2-4A2C-B508-31BA067CD58D}" srcOrd="1" destOrd="0" presId="urn:microsoft.com/office/officeart/2005/8/layout/radial1"/>
    <dgm:cxn modelId="{11A85FC7-F47F-47B0-9786-31E74E3BC315}" srcId="{ABB62CBF-F6F5-48E2-A4B6-B67E94DC964C}" destId="{ECE5FC13-2B43-45F6-802C-3A807CF4B7BE}" srcOrd="3" destOrd="0" parTransId="{B82D71B4-E8C1-4120-A66F-FEC5DB354FF8}" sibTransId="{FAF043CF-9E4E-4D89-879B-CC42BEE6A75C}"/>
    <dgm:cxn modelId="{E3ED0129-F90E-4624-852F-C261862882FC}" type="presOf" srcId="{45D4F8CA-596B-44B9-9E92-681C209BAD87}" destId="{68CC9A8C-67BF-4C24-8BFF-9D7EAC7BC8C8}" srcOrd="0" destOrd="0" presId="urn:microsoft.com/office/officeart/2005/8/layout/radial1"/>
    <dgm:cxn modelId="{08132E70-DA6B-43B2-B23B-7DCDA7AE7805}" type="presOf" srcId="{4CD717D1-523E-4BC2-AEF5-34F77F09D8E8}" destId="{4D20E252-6E99-4B5F-BC8B-24242388A239}" srcOrd="0" destOrd="0" presId="urn:microsoft.com/office/officeart/2005/8/layout/radial1"/>
    <dgm:cxn modelId="{0A31244E-C0D0-43BA-85E6-EA9B81CC2865}" type="presOf" srcId="{ADE1960A-7559-423A-95F6-FBCE51EE4E14}" destId="{5E4B4693-B5AB-4E1B-BE86-7F7E83859BC6}" srcOrd="0" destOrd="0" presId="urn:microsoft.com/office/officeart/2005/8/layout/radial1"/>
    <dgm:cxn modelId="{B62CBE96-3F05-4A6E-B414-AA548934DC78}" type="presOf" srcId="{375F91D1-A49C-4AFB-B216-B4E9F17F1807}" destId="{4DDA5BC1-7DF4-4E1F-89F0-9B552047CB9A}" srcOrd="0" destOrd="0" presId="urn:microsoft.com/office/officeart/2005/8/layout/radial1"/>
    <dgm:cxn modelId="{2656CB40-AC1D-486A-9743-086728A6081A}" type="presOf" srcId="{B82D71B4-E8C1-4120-A66F-FEC5DB354FF8}" destId="{5BF67AF0-2A66-4A75-B659-814CA96819FF}" srcOrd="0" destOrd="0" presId="urn:microsoft.com/office/officeart/2005/8/layout/radial1"/>
    <dgm:cxn modelId="{761606DE-BB13-445C-B917-3E1C64562CBE}" type="presOf" srcId="{B82D71B4-E8C1-4120-A66F-FEC5DB354FF8}" destId="{26EC2400-99F1-4F15-963F-C91D72ED6907}" srcOrd="1" destOrd="0" presId="urn:microsoft.com/office/officeart/2005/8/layout/radial1"/>
    <dgm:cxn modelId="{C4E85161-0DAB-4343-A968-356B2FAEAEDC}" type="presParOf" srcId="{68CC9A8C-67BF-4C24-8BFF-9D7EAC7BC8C8}" destId="{E8E24F96-5168-4289-96FC-435B9B3B59CB}" srcOrd="0" destOrd="0" presId="urn:microsoft.com/office/officeart/2005/8/layout/radial1"/>
    <dgm:cxn modelId="{34A73322-0EA3-4A7D-BE84-5C6B0965CB62}" type="presParOf" srcId="{68CC9A8C-67BF-4C24-8BFF-9D7EAC7BC8C8}" destId="{5E4B4693-B5AB-4E1B-BE86-7F7E83859BC6}" srcOrd="1" destOrd="0" presId="urn:microsoft.com/office/officeart/2005/8/layout/radial1"/>
    <dgm:cxn modelId="{86A9D540-5F94-4233-8F77-DE4B947869F3}" type="presParOf" srcId="{5E4B4693-B5AB-4E1B-BE86-7F7E83859BC6}" destId="{951AA88D-45C2-4A2C-B508-31BA067CD58D}" srcOrd="0" destOrd="0" presId="urn:microsoft.com/office/officeart/2005/8/layout/radial1"/>
    <dgm:cxn modelId="{EB332FAB-3C6F-4F88-98EE-3AE1AD13653E}" type="presParOf" srcId="{68CC9A8C-67BF-4C24-8BFF-9D7EAC7BC8C8}" destId="{13A00793-C730-4670-BAC3-2BBACC02871D}" srcOrd="2" destOrd="0" presId="urn:microsoft.com/office/officeart/2005/8/layout/radial1"/>
    <dgm:cxn modelId="{8F006A5A-0980-4CCB-9F88-A0906C9C9BDF}" type="presParOf" srcId="{68CC9A8C-67BF-4C24-8BFF-9D7EAC7BC8C8}" destId="{B077B618-BDCA-4383-A60B-DE3B6D5275CA}" srcOrd="3" destOrd="0" presId="urn:microsoft.com/office/officeart/2005/8/layout/radial1"/>
    <dgm:cxn modelId="{78EB5610-F290-44D4-BE94-3F02B533513D}" type="presParOf" srcId="{B077B618-BDCA-4383-A60B-DE3B6D5275CA}" destId="{363E66DB-5464-4CB6-A8A3-040152C86DF0}" srcOrd="0" destOrd="0" presId="urn:microsoft.com/office/officeart/2005/8/layout/radial1"/>
    <dgm:cxn modelId="{E1137160-689E-4F75-99A9-8A1078EF2F7A}" type="presParOf" srcId="{68CC9A8C-67BF-4C24-8BFF-9D7EAC7BC8C8}" destId="{4DDA5BC1-7DF4-4E1F-89F0-9B552047CB9A}" srcOrd="4" destOrd="0" presId="urn:microsoft.com/office/officeart/2005/8/layout/radial1"/>
    <dgm:cxn modelId="{CA6C31CF-294C-4E90-AF09-40565578AE36}" type="presParOf" srcId="{68CC9A8C-67BF-4C24-8BFF-9D7EAC7BC8C8}" destId="{4D20E252-6E99-4B5F-BC8B-24242388A239}" srcOrd="5" destOrd="0" presId="urn:microsoft.com/office/officeart/2005/8/layout/radial1"/>
    <dgm:cxn modelId="{4D925885-050F-4832-8A79-12B916724353}" type="presParOf" srcId="{4D20E252-6E99-4B5F-BC8B-24242388A239}" destId="{B5FDB286-8AC2-485C-9913-1CF9B4719D40}" srcOrd="0" destOrd="0" presId="urn:microsoft.com/office/officeart/2005/8/layout/radial1"/>
    <dgm:cxn modelId="{EEB1D8B7-EA4C-44D0-A82E-4065A0436D16}" type="presParOf" srcId="{68CC9A8C-67BF-4C24-8BFF-9D7EAC7BC8C8}" destId="{3E3D00C8-F616-49C1-B969-3AC2AC695EB6}" srcOrd="6" destOrd="0" presId="urn:microsoft.com/office/officeart/2005/8/layout/radial1"/>
    <dgm:cxn modelId="{E2D66379-F72A-44DF-A9D4-E5E59B705AFB}" type="presParOf" srcId="{68CC9A8C-67BF-4C24-8BFF-9D7EAC7BC8C8}" destId="{5BF67AF0-2A66-4A75-B659-814CA96819FF}" srcOrd="7" destOrd="0" presId="urn:microsoft.com/office/officeart/2005/8/layout/radial1"/>
    <dgm:cxn modelId="{4E67B5BE-C881-4103-A928-A30FFEDEA698}" type="presParOf" srcId="{5BF67AF0-2A66-4A75-B659-814CA96819FF}" destId="{26EC2400-99F1-4F15-963F-C91D72ED6907}" srcOrd="0" destOrd="0" presId="urn:microsoft.com/office/officeart/2005/8/layout/radial1"/>
    <dgm:cxn modelId="{A3CFCE9B-047A-4CD4-B1A1-862FA82E57BD}" type="presParOf" srcId="{68CC9A8C-67BF-4C24-8BFF-9D7EAC7BC8C8}" destId="{1596A3A1-E9DB-48AC-B403-22CA95311F9B}"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E24F96-5168-4289-96FC-435B9B3B59CB}">
      <dsp:nvSpPr>
        <dsp:cNvPr id="0" name=""/>
        <dsp:cNvSpPr/>
      </dsp:nvSpPr>
      <dsp:spPr>
        <a:xfrm>
          <a:off x="3097837" y="2049260"/>
          <a:ext cx="2086726" cy="1382383"/>
        </a:xfrm>
        <a:prstGeom prst="ellipse">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kern="1200" noProof="0" dirty="0" smtClean="0"/>
            <a:t>Droits a la santé sexuelle et reproductive</a:t>
          </a:r>
          <a:endParaRPr lang="fr-FR" sz="1800" kern="1200" noProof="0" dirty="0"/>
        </a:p>
      </dsp:txBody>
      <dsp:txXfrm>
        <a:off x="3403431" y="2251705"/>
        <a:ext cx="1475538" cy="977493"/>
      </dsp:txXfrm>
    </dsp:sp>
    <dsp:sp modelId="{5E4B4693-B5AB-4E1B-BE86-7F7E83859BC6}">
      <dsp:nvSpPr>
        <dsp:cNvPr id="0" name=""/>
        <dsp:cNvSpPr/>
      </dsp:nvSpPr>
      <dsp:spPr>
        <a:xfrm rot="16200000">
          <a:off x="3709499" y="1601383"/>
          <a:ext cx="863400" cy="32352"/>
        </a:xfrm>
        <a:custGeom>
          <a:avLst/>
          <a:gdLst/>
          <a:ahLst/>
          <a:cxnLst/>
          <a:rect l="0" t="0" r="0" b="0"/>
          <a:pathLst>
            <a:path>
              <a:moveTo>
                <a:pt x="0" y="16176"/>
              </a:moveTo>
              <a:lnTo>
                <a:pt x="863400" y="1617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19615" y="1595975"/>
        <a:ext cx="43170" cy="43170"/>
      </dsp:txXfrm>
    </dsp:sp>
    <dsp:sp modelId="{13A00793-C730-4670-BAC3-2BBACC02871D}">
      <dsp:nvSpPr>
        <dsp:cNvPr id="0" name=""/>
        <dsp:cNvSpPr/>
      </dsp:nvSpPr>
      <dsp:spPr>
        <a:xfrm>
          <a:off x="3148140" y="353440"/>
          <a:ext cx="1986118" cy="83241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Le droit </a:t>
          </a:r>
          <a:r>
            <a:rPr lang="fr-FR" sz="1400" kern="1200" dirty="0" smtClean="0"/>
            <a:t>à</a:t>
          </a:r>
          <a:r>
            <a:rPr lang="en-US" sz="1400" kern="1200" dirty="0" smtClean="0"/>
            <a:t> la santé</a:t>
          </a:r>
          <a:endParaRPr lang="en-US" sz="1400" kern="1200" dirty="0"/>
        </a:p>
      </dsp:txBody>
      <dsp:txXfrm>
        <a:off x="3439000" y="475345"/>
        <a:ext cx="1404398" cy="588609"/>
      </dsp:txXfrm>
    </dsp:sp>
    <dsp:sp modelId="{B077B618-BDCA-4383-A60B-DE3B6D5275CA}">
      <dsp:nvSpPr>
        <dsp:cNvPr id="0" name=""/>
        <dsp:cNvSpPr/>
      </dsp:nvSpPr>
      <dsp:spPr>
        <a:xfrm rot="20741319">
          <a:off x="5100923" y="2364840"/>
          <a:ext cx="898463" cy="32352"/>
        </a:xfrm>
        <a:custGeom>
          <a:avLst/>
          <a:gdLst/>
          <a:ahLst/>
          <a:cxnLst/>
          <a:rect l="0" t="0" r="0" b="0"/>
          <a:pathLst>
            <a:path>
              <a:moveTo>
                <a:pt x="0" y="16176"/>
              </a:moveTo>
              <a:lnTo>
                <a:pt x="898463" y="1617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527693" y="2358555"/>
        <a:ext cx="44923" cy="44923"/>
      </dsp:txXfrm>
    </dsp:sp>
    <dsp:sp modelId="{4DDA5BC1-7DF4-4E1F-89F0-9B552047CB9A}">
      <dsp:nvSpPr>
        <dsp:cNvPr id="0" name=""/>
        <dsp:cNvSpPr/>
      </dsp:nvSpPr>
      <dsp:spPr>
        <a:xfrm>
          <a:off x="5854607" y="1592304"/>
          <a:ext cx="2015434" cy="90793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fr-FR" sz="1400" kern="1200" noProof="0" dirty="0" smtClean="0"/>
            <a:t>Le droit </a:t>
          </a:r>
          <a:r>
            <a:rPr lang="fr-FR" sz="1400" kern="1200" dirty="0" smtClean="0"/>
            <a:t>à</a:t>
          </a:r>
          <a:r>
            <a:rPr lang="fr-FR" sz="1400" kern="1200" noProof="0" dirty="0" smtClean="0"/>
            <a:t> l’éducation et a l’information </a:t>
          </a:r>
          <a:endParaRPr lang="fr-FR" sz="1400" kern="1200" noProof="0" dirty="0"/>
        </a:p>
      </dsp:txBody>
      <dsp:txXfrm>
        <a:off x="6149760" y="1725268"/>
        <a:ext cx="1425128" cy="642007"/>
      </dsp:txXfrm>
    </dsp:sp>
    <dsp:sp modelId="{4D20E252-6E99-4B5F-BC8B-24242388A239}">
      <dsp:nvSpPr>
        <dsp:cNvPr id="0" name=""/>
        <dsp:cNvSpPr/>
      </dsp:nvSpPr>
      <dsp:spPr>
        <a:xfrm rot="5400000">
          <a:off x="3719391" y="3837275"/>
          <a:ext cx="843616" cy="32352"/>
        </a:xfrm>
        <a:custGeom>
          <a:avLst/>
          <a:gdLst/>
          <a:ahLst/>
          <a:cxnLst/>
          <a:rect l="0" t="0" r="0" b="0"/>
          <a:pathLst>
            <a:path>
              <a:moveTo>
                <a:pt x="0" y="16176"/>
              </a:moveTo>
              <a:lnTo>
                <a:pt x="843616" y="1617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20109" y="3832361"/>
        <a:ext cx="42180" cy="42180"/>
      </dsp:txXfrm>
    </dsp:sp>
    <dsp:sp modelId="{3E3D00C8-F616-49C1-B969-3AC2AC695EB6}">
      <dsp:nvSpPr>
        <dsp:cNvPr id="0" name=""/>
        <dsp:cNvSpPr/>
      </dsp:nvSpPr>
      <dsp:spPr>
        <a:xfrm>
          <a:off x="2853170" y="4275260"/>
          <a:ext cx="2576059" cy="87198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fr-FR" sz="1400" kern="1200" noProof="0" dirty="0" smtClean="0"/>
            <a:t>Le droit de décider le nombre d’enfants et le moment de leur naissance</a:t>
          </a:r>
          <a:endParaRPr lang="fr-FR" sz="1400" kern="1200" noProof="0" dirty="0"/>
        </a:p>
      </dsp:txBody>
      <dsp:txXfrm>
        <a:off x="3230425" y="4402959"/>
        <a:ext cx="1821549" cy="616588"/>
      </dsp:txXfrm>
    </dsp:sp>
    <dsp:sp modelId="{5BF67AF0-2A66-4A75-B659-814CA96819FF}">
      <dsp:nvSpPr>
        <dsp:cNvPr id="0" name=""/>
        <dsp:cNvSpPr/>
      </dsp:nvSpPr>
      <dsp:spPr>
        <a:xfrm rot="10406691">
          <a:off x="1697727" y="2923464"/>
          <a:ext cx="1420102" cy="32352"/>
        </a:xfrm>
        <a:custGeom>
          <a:avLst/>
          <a:gdLst/>
          <a:ahLst/>
          <a:cxnLst/>
          <a:rect l="0" t="0" r="0" b="0"/>
          <a:pathLst>
            <a:path>
              <a:moveTo>
                <a:pt x="0" y="16176"/>
              </a:moveTo>
              <a:lnTo>
                <a:pt x="1420102" y="1617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2372276" y="2904138"/>
        <a:ext cx="71005" cy="71005"/>
      </dsp:txXfrm>
    </dsp:sp>
    <dsp:sp modelId="{1596A3A1-E9DB-48AC-B403-22CA95311F9B}">
      <dsp:nvSpPr>
        <dsp:cNvPr id="0" name=""/>
        <dsp:cNvSpPr/>
      </dsp:nvSpPr>
      <dsp:spPr>
        <a:xfrm>
          <a:off x="231" y="2738233"/>
          <a:ext cx="1730511" cy="75726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Le droit </a:t>
          </a:r>
          <a:r>
            <a:rPr lang="fr-FR" sz="1400" kern="1200" dirty="0" smtClean="0"/>
            <a:t>à</a:t>
          </a:r>
          <a:r>
            <a:rPr lang="en-US" sz="1400" kern="1200" dirty="0" smtClean="0"/>
            <a:t> la non-discrimination </a:t>
          </a:r>
          <a:endParaRPr lang="en-US" sz="1400" kern="1200" dirty="0"/>
        </a:p>
      </dsp:txBody>
      <dsp:txXfrm>
        <a:off x="253658" y="2849132"/>
        <a:ext cx="1223657" cy="535468"/>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63E3EB-4F23-464E-AC2F-28D2B1CAF8C9}" type="datetimeFigureOut">
              <a:rPr lang="fr-FR" smtClean="0"/>
              <a:t>31/01/2022</a:t>
            </a:fld>
            <a:endParaRPr lang="fr-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BC363B-BD97-40DE-9E20-95680FE816BB}" type="slidenum">
              <a:rPr lang="fr-FR" smtClean="0"/>
              <a:t>‹#›</a:t>
            </a:fld>
            <a:endParaRPr lang="fr-FR"/>
          </a:p>
        </p:txBody>
      </p:sp>
    </p:spTree>
    <p:extLst>
      <p:ext uri="{BB962C8B-B14F-4D97-AF65-F5344CB8AC3E}">
        <p14:creationId xmlns:p14="http://schemas.microsoft.com/office/powerpoint/2010/main" val="18087363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BC363B-BD97-40DE-9E20-95680FE816BB}"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044194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7AA6A52B-C887-42DE-9DEA-8682C1995F2F}" type="slidenum">
              <a:rPr lang="fr-FR" smtClean="0">
                <a:solidFill>
                  <a:prstClr val="black"/>
                </a:solidFill>
              </a:rPr>
              <a:pPr/>
              <a:t>47</a:t>
            </a:fld>
            <a:endParaRPr lang="fr-FR">
              <a:solidFill>
                <a:prstClr val="black"/>
              </a:solidFill>
            </a:endParaRPr>
          </a:p>
        </p:txBody>
      </p:sp>
    </p:spTree>
    <p:extLst>
      <p:ext uri="{BB962C8B-B14F-4D97-AF65-F5344CB8AC3E}">
        <p14:creationId xmlns:p14="http://schemas.microsoft.com/office/powerpoint/2010/main" val="16573045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sz="1200" dirty="0" smtClean="0"/>
              <a:t>DMU- dispositif</a:t>
            </a:r>
            <a:r>
              <a:rPr lang="fr-FR" sz="1200" baseline="0" dirty="0" smtClean="0"/>
              <a:t> minimum d’urgence</a:t>
            </a:r>
          </a:p>
          <a:p>
            <a:r>
              <a:rPr lang="fr-FR" sz="1200" baseline="0" dirty="0" smtClean="0"/>
              <a:t>SSR – Sante sexuelle et reproductive </a:t>
            </a:r>
          </a:p>
          <a:p>
            <a:r>
              <a:rPr lang="fr-FR" sz="1200" baseline="0" dirty="0" smtClean="0"/>
              <a:t>VBG – Violence basée sur le genre </a:t>
            </a:r>
          </a:p>
          <a:p>
            <a:r>
              <a:rPr lang="fr-FR" sz="1200" baseline="0" dirty="0" smtClean="0"/>
              <a:t>VIH- Virus de l’Immunodéficience Humaine </a:t>
            </a:r>
            <a:endParaRPr lang="fr-FR" sz="1200" dirty="0"/>
          </a:p>
        </p:txBody>
      </p:sp>
      <p:sp>
        <p:nvSpPr>
          <p:cNvPr id="4" name="Slide Number Placeholder 3"/>
          <p:cNvSpPr>
            <a:spLocks noGrp="1"/>
          </p:cNvSpPr>
          <p:nvPr>
            <p:ph type="sldNum" sz="quarter" idx="10"/>
          </p:nvPr>
        </p:nvSpPr>
        <p:spPr/>
        <p:txBody>
          <a:bodyPr/>
          <a:lstStyle/>
          <a:p>
            <a:fld id="{7AA6A52B-C887-42DE-9DEA-8682C1995F2F}" type="slidenum">
              <a:rPr lang="fr-FR" smtClean="0">
                <a:solidFill>
                  <a:prstClr val="black"/>
                </a:solidFill>
              </a:rPr>
              <a:pPr/>
              <a:t>50</a:t>
            </a:fld>
            <a:endParaRPr lang="fr-FR">
              <a:solidFill>
                <a:prstClr val="black"/>
              </a:solidFill>
            </a:endParaRPr>
          </a:p>
        </p:txBody>
      </p:sp>
    </p:spTree>
    <p:extLst>
      <p:ext uri="{BB962C8B-B14F-4D97-AF65-F5344CB8AC3E}">
        <p14:creationId xmlns:p14="http://schemas.microsoft.com/office/powerpoint/2010/main" val="2695087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Question: Comment</a:t>
            </a:r>
            <a:r>
              <a:rPr lang="fr-FR" baseline="0" dirty="0" smtClean="0"/>
              <a:t> appuyer le coordinateur dans ses rôles et responsabilités? </a:t>
            </a:r>
            <a:endParaRPr lang="fr-FR" dirty="0"/>
          </a:p>
        </p:txBody>
      </p:sp>
      <p:sp>
        <p:nvSpPr>
          <p:cNvPr id="4" name="Slide Number Placeholder 3"/>
          <p:cNvSpPr>
            <a:spLocks noGrp="1"/>
          </p:cNvSpPr>
          <p:nvPr>
            <p:ph type="sldNum" sz="quarter" idx="10"/>
          </p:nvPr>
        </p:nvSpPr>
        <p:spPr/>
        <p:txBody>
          <a:bodyPr/>
          <a:lstStyle/>
          <a:p>
            <a:fld id="{7AA6A52B-C887-42DE-9DEA-8682C1995F2F}" type="slidenum">
              <a:rPr lang="fr-FR" smtClean="0">
                <a:solidFill>
                  <a:prstClr val="black"/>
                </a:solidFill>
              </a:rPr>
              <a:pPr/>
              <a:t>51</a:t>
            </a:fld>
            <a:endParaRPr lang="fr-FR">
              <a:solidFill>
                <a:prstClr val="black"/>
              </a:solidFill>
            </a:endParaRPr>
          </a:p>
        </p:txBody>
      </p:sp>
    </p:spTree>
    <p:extLst>
      <p:ext uri="{BB962C8B-B14F-4D97-AF65-F5344CB8AC3E}">
        <p14:creationId xmlns:p14="http://schemas.microsoft.com/office/powerpoint/2010/main" val="11949739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Question: Quels sont les autres attributions du coordinateur du groupe de travail SSR?</a:t>
            </a:r>
            <a:r>
              <a:rPr lang="fr-FR" baseline="0" dirty="0" smtClean="0"/>
              <a:t> </a:t>
            </a:r>
            <a:endParaRPr lang="fr-FR" dirty="0"/>
          </a:p>
        </p:txBody>
      </p:sp>
      <p:sp>
        <p:nvSpPr>
          <p:cNvPr id="4" name="Slide Number Placeholder 3"/>
          <p:cNvSpPr>
            <a:spLocks noGrp="1"/>
          </p:cNvSpPr>
          <p:nvPr>
            <p:ph type="sldNum" sz="quarter" idx="10"/>
          </p:nvPr>
        </p:nvSpPr>
        <p:spPr/>
        <p:txBody>
          <a:bodyPr/>
          <a:lstStyle/>
          <a:p>
            <a:fld id="{7AA6A52B-C887-42DE-9DEA-8682C1995F2F}" type="slidenum">
              <a:rPr lang="fr-FR" smtClean="0">
                <a:solidFill>
                  <a:prstClr val="black"/>
                </a:solidFill>
              </a:rPr>
              <a:pPr/>
              <a:t>54</a:t>
            </a:fld>
            <a:endParaRPr lang="fr-FR">
              <a:solidFill>
                <a:prstClr val="black"/>
              </a:solidFill>
            </a:endParaRPr>
          </a:p>
        </p:txBody>
      </p:sp>
    </p:spTree>
    <p:extLst>
      <p:ext uri="{BB962C8B-B14F-4D97-AF65-F5344CB8AC3E}">
        <p14:creationId xmlns:p14="http://schemas.microsoft.com/office/powerpoint/2010/main" val="3994835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smtClean="0"/>
              <a:t>Question:</a:t>
            </a:r>
            <a:r>
              <a:rPr lang="fr-FR" b="1" baseline="0" dirty="0" smtClean="0"/>
              <a:t> </a:t>
            </a:r>
            <a:r>
              <a:rPr lang="fr-FR" b="0" baseline="0" dirty="0" smtClean="0"/>
              <a:t>C</a:t>
            </a:r>
            <a:r>
              <a:rPr lang="fr-FR" baseline="0" dirty="0" smtClean="0"/>
              <a:t>omment s’assurer que le DMU en SSR est priorisé et est financé effectivement sur le plan humanitaire d’une crise. </a:t>
            </a:r>
            <a:endParaRPr lang="fr-FR" dirty="0"/>
          </a:p>
        </p:txBody>
      </p:sp>
      <p:sp>
        <p:nvSpPr>
          <p:cNvPr id="4" name="Slide Number Placeholder 3"/>
          <p:cNvSpPr>
            <a:spLocks noGrp="1"/>
          </p:cNvSpPr>
          <p:nvPr>
            <p:ph type="sldNum" sz="quarter" idx="10"/>
          </p:nvPr>
        </p:nvSpPr>
        <p:spPr/>
        <p:txBody>
          <a:bodyPr/>
          <a:lstStyle/>
          <a:p>
            <a:fld id="{7AA6A52B-C887-42DE-9DEA-8682C1995F2F}" type="slidenum">
              <a:rPr lang="fr-FR" smtClean="0">
                <a:solidFill>
                  <a:prstClr val="black"/>
                </a:solidFill>
              </a:rPr>
              <a:pPr/>
              <a:t>58</a:t>
            </a:fld>
            <a:endParaRPr lang="fr-FR">
              <a:solidFill>
                <a:prstClr val="black"/>
              </a:solidFill>
            </a:endParaRPr>
          </a:p>
        </p:txBody>
      </p:sp>
    </p:spTree>
    <p:extLst>
      <p:ext uri="{BB962C8B-B14F-4D97-AF65-F5344CB8AC3E}">
        <p14:creationId xmlns:p14="http://schemas.microsoft.com/office/powerpoint/2010/main" val="25807314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smtClean="0"/>
              <a:t>Questions:</a:t>
            </a:r>
          </a:p>
          <a:p>
            <a:pPr marL="0" marR="0">
              <a:spcBef>
                <a:spcPts val="0"/>
              </a:spcBef>
              <a:spcAft>
                <a:spcPts val="0"/>
              </a:spcAft>
            </a:pPr>
            <a:r>
              <a:rPr lang="fr-FR" sz="1200" kern="1200" dirty="0" smtClean="0">
                <a:solidFill>
                  <a:srgbClr val="000000"/>
                </a:solidFill>
                <a:effectLst/>
                <a:latin typeface="Calibri" panose="020F0502020204030204" pitchFamily="34" charset="0"/>
                <a:ea typeface="+mn-ea"/>
                <a:cs typeface="+mn-cs"/>
              </a:rPr>
              <a:t>Est-ce qu’un coordinateur doit, forcement, être un technicien en la matière?</a:t>
            </a:r>
            <a:endParaRPr lang="en-US" sz="1200" dirty="0" smtClean="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fr-FR" sz="1200" kern="1200" dirty="0" smtClean="0">
                <a:solidFill>
                  <a:srgbClr val="000000"/>
                </a:solidFill>
                <a:effectLst/>
                <a:latin typeface="Calibri" panose="020F0502020204030204" pitchFamily="34" charset="0"/>
                <a:ea typeface="+mn-ea"/>
                <a:cs typeface="+mn-cs"/>
              </a:rPr>
              <a:t>Quels les défis que les coordinateurs rencontres souvent dans l’exercice de la coordination? </a:t>
            </a:r>
            <a:endParaRPr lang="en-US" sz="1200" dirty="0" smtClean="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fr-FR" sz="1200" kern="1200" dirty="0" smtClean="0">
                <a:solidFill>
                  <a:srgbClr val="000000"/>
                </a:solidFill>
                <a:effectLst/>
                <a:latin typeface="Calibri" panose="020F0502020204030204" pitchFamily="34" charset="0"/>
                <a:ea typeface="+mn-ea"/>
                <a:cs typeface="+mn-cs"/>
              </a:rPr>
              <a:t>Qu’est-ce que le coordinateur doit faire pour surmonter ces difficultés? </a:t>
            </a:r>
            <a:endParaRPr lang="en-US" sz="1200" dirty="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7AA6A52B-C887-42DE-9DEA-8682C1995F2F}" type="slidenum">
              <a:rPr lang="fr-FR" smtClean="0">
                <a:solidFill>
                  <a:prstClr val="black"/>
                </a:solidFill>
              </a:rPr>
              <a:pPr/>
              <a:t>59</a:t>
            </a:fld>
            <a:endParaRPr lang="fr-FR">
              <a:solidFill>
                <a:prstClr val="black"/>
              </a:solidFill>
            </a:endParaRPr>
          </a:p>
        </p:txBody>
      </p:sp>
    </p:spTree>
    <p:extLst>
      <p:ext uri="{BB962C8B-B14F-4D97-AF65-F5344CB8AC3E}">
        <p14:creationId xmlns:p14="http://schemas.microsoft.com/office/powerpoint/2010/main" val="798793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BAF9E3D5-A16B-4D91-A768-4984D6DBEBDA}" type="slidenum">
              <a:rPr lang="en-US">
                <a:solidFill>
                  <a:srgbClr val="000000"/>
                </a:solidFill>
              </a:rPr>
              <a:pPr/>
              <a:t>5</a:t>
            </a:fld>
            <a:endParaRPr lang="en-US">
              <a:solidFill>
                <a:srgbClr val="000000"/>
              </a:solidFill>
            </a:endParaRPr>
          </a:p>
        </p:txBody>
      </p:sp>
      <p:sp>
        <p:nvSpPr>
          <p:cNvPr id="57347" name="Rectangle 2"/>
          <p:cNvSpPr>
            <a:spLocks noGrp="1" noRot="1" noChangeAspect="1" noChangeArrowheads="1" noTextEdit="1"/>
          </p:cNvSpPr>
          <p:nvPr>
            <p:ph type="sldImg"/>
          </p:nvPr>
        </p:nvSpPr>
        <p:spPr>
          <a:xfrm>
            <a:off x="26988" y="744538"/>
            <a:ext cx="6615112" cy="3722687"/>
          </a:xfrm>
          <a:ln/>
        </p:spPr>
      </p:sp>
      <p:sp>
        <p:nvSpPr>
          <p:cNvPr id="57348" name="Rectangle 3"/>
          <p:cNvSpPr>
            <a:spLocks noGrp="1" noChangeArrowheads="1"/>
          </p:cNvSpPr>
          <p:nvPr>
            <p:ph type="body" idx="1"/>
          </p:nvPr>
        </p:nvSpPr>
        <p:spPr>
          <a:xfrm>
            <a:off x="889000" y="4714875"/>
            <a:ext cx="4891088" cy="4467225"/>
          </a:xfrm>
          <a:noFill/>
          <a:ln/>
        </p:spPr>
        <p:txBody>
          <a:bodyPr/>
          <a:lstStyle/>
          <a:p>
            <a:r>
              <a:rPr lang="fr-FR" dirty="0" smtClean="0"/>
              <a:t>Les catastrophes sont souvent décrites comme le résultat d’une combinaison entre l’exposition à un danger, les conditions de vulnérabilité existantes, et l’insuffisance des capacités ou des mesures visant à réduire ou à faire face aux éventuelles conséquences négatives. Les catastrophes peuvent inclure mort, blessures, maladies et autres effets négatifs sur le physique, le mental et le bien-être social, ainsi que des dommages à la propriété, la destruction de biens, la perte de services, des bouleversements sociaux et économiques, ainsi que la dégradation de l’environnement.</a:t>
            </a:r>
            <a:endParaRPr lang="en-US" dirty="0" smtClean="0"/>
          </a:p>
        </p:txBody>
      </p:sp>
    </p:spTree>
    <p:extLst>
      <p:ext uri="{BB962C8B-B14F-4D97-AF65-F5344CB8AC3E}">
        <p14:creationId xmlns:p14="http://schemas.microsoft.com/office/powerpoint/2010/main" val="25586612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ALEA</a:t>
            </a:r>
          </a:p>
          <a:p>
            <a:r>
              <a:rPr lang="fr-FR" dirty="0" smtClean="0"/>
              <a:t>Un phénomène dangereux, une substance, activité humaine ou condition pouvant causer des pertes de vies humaines, des blessures ou d’autres effets sur la santé, des dommages aux biens, des pertes de moyens de subsistance et des services, des perturbations socio-économiques, ou des dommages à l’environnement.</a:t>
            </a:r>
          </a:p>
          <a:p>
            <a:r>
              <a:rPr lang="fr-FR" dirty="0" smtClean="0"/>
              <a:t>Ces risques proviennent d’une variété de caractéristiques géologiques, météorologiques, hydrologiques, océaniques, biologiques, technologiques et de sources, parfois en</a:t>
            </a:r>
            <a:r>
              <a:rPr lang="fr-FR" baseline="0" dirty="0" smtClean="0"/>
              <a:t> combinaison. </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BC363B-BD97-40DE-9E20-95680FE816BB}"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779612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p:spPr>
        <p:txBody>
          <a:bodyPr/>
          <a:lstStyle/>
          <a:p>
            <a:r>
              <a:rPr lang="en-US" smtClean="0"/>
              <a:t>Ask participants to share their experience of providing services for populations affected by crises.  Ask general questions around who these populations were, where they were and who they found where most adversely affected.</a:t>
            </a:r>
            <a:endParaRPr lang="en-AU" smtClean="0"/>
          </a:p>
          <a:p>
            <a:r>
              <a:rPr lang="en-US" smtClean="0"/>
              <a:t>Facilitate a brief discussion as a group.</a:t>
            </a:r>
            <a:endParaRPr lang="en-AU" smtClean="0"/>
          </a:p>
          <a:p>
            <a:endParaRPr lang="en-AU" smtClean="0"/>
          </a:p>
        </p:txBody>
      </p:sp>
      <p:sp>
        <p:nvSpPr>
          <p:cNvPr id="60420"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87CEF25-E4CE-49BF-B6E1-EAA15C9ED6F3}"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2852956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Il existe de nombreux aspects de la vulnérabilité, découlant de divers facteurs physiques, sociaux, économiques et environnementaux. Par exemple, il peut s’agir de la mauvaise conception et construction de bâtiments, de l’insuffisance de la protection de l’actif, du manque d’information du public et de sa sensibilisation, de la reconnaissance officielle de limiter les risques et des mesures de préparation, ou du mépris de sage gestion de l’environnement. La vulnérabilité varie sensiblement au sein d’une communauté et dans le temps. Cette définition identifie la vulnérabilité comme une caractéristique de l’élément d’intérêt (de la communauté ou du système) qui est indépendante de son exposition. Toutefois, dans l’usage commun, le mot est souvent utilisé plus largement pour inclure l’élément de l’exposition.</a:t>
            </a:r>
            <a:endParaRPr lang="fr-FR"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BBC363B-BD97-40DE-9E20-95680FE816BB}"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76306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lnSpc>
                <a:spcPct val="107000"/>
              </a:lnSpc>
              <a:spcBef>
                <a:spcPts val="0"/>
              </a:spcBef>
              <a:spcAft>
                <a:spcPts val="800"/>
              </a:spcAft>
            </a:pPr>
            <a:r>
              <a:rPr lang="fr-FR" sz="1200" spc="40" dirty="0" smtClean="0">
                <a:effectLst/>
                <a:latin typeface="Calibri" panose="020F0502020204030204" pitchFamily="34" charset="0"/>
                <a:ea typeface="Calibri" panose="020F0502020204030204" pitchFamily="34" charset="0"/>
                <a:cs typeface="Calibri" panose="020F0502020204030204" pitchFamily="34" charset="0"/>
              </a:rPr>
              <a:t>Il est important de comprendre que toutes ces phases se chevauchent et que les travaux entrepris durant chaque phase comportent des activités de planification des phases suivantes.  Dans les situations de catastrophes/conflits cycliques, les activités entreprises depuis la réponse précoce jusqu’au relèvement peuvent comprendre l’établissement de structures et de réseaux pour répondre à la prochaine crise.  Tout cadre de prévention doit prendre en considération toutes les phases de l’intervention humanitaire et tenter de prioriser les travaux en conséquence.</a:t>
            </a:r>
            <a:endParaRPr lang="en-US" sz="11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Slide Number Placeholder 3"/>
          <p:cNvSpPr>
            <a:spLocks noGrp="1"/>
          </p:cNvSpPr>
          <p:nvPr>
            <p:ph type="sldNum" sz="quarter" idx="10"/>
          </p:nvPr>
        </p:nvSpPr>
        <p:spPr/>
        <p:txBody>
          <a:bodyPr/>
          <a:lstStyle/>
          <a:p>
            <a:fld id="{6BBC363B-BD97-40DE-9E20-95680FE816BB}" type="slidenum">
              <a:rPr lang="fr-FR" smtClean="0"/>
              <a:t>21</a:t>
            </a:fld>
            <a:endParaRPr lang="fr-FR"/>
          </a:p>
        </p:txBody>
      </p:sp>
    </p:spTree>
    <p:extLst>
      <p:ext uri="{BB962C8B-B14F-4D97-AF65-F5344CB8AC3E}">
        <p14:creationId xmlns:p14="http://schemas.microsoft.com/office/powerpoint/2010/main" val="2698870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65960964-1297-400B-A15C-711BDD2C580E}" type="slidenum">
              <a:rPr lang="fr-FR" smtClean="0">
                <a:solidFill>
                  <a:prstClr val="black"/>
                </a:solidFill>
              </a:rPr>
              <a:pPr/>
              <a:t>32</a:t>
            </a:fld>
            <a:endParaRPr lang="fr-FR">
              <a:solidFill>
                <a:prstClr val="black"/>
              </a:solidFill>
            </a:endParaRPr>
          </a:p>
        </p:txBody>
      </p:sp>
    </p:spTree>
    <p:extLst>
      <p:ext uri="{BB962C8B-B14F-4D97-AF65-F5344CB8AC3E}">
        <p14:creationId xmlns:p14="http://schemas.microsoft.com/office/powerpoint/2010/main" val="1488834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1E95433B-C4E6-4A75-8804-FEA2EA06ACE6}" type="slidenum">
              <a:rPr lang="en-US">
                <a:solidFill>
                  <a:srgbClr val="000000"/>
                </a:solidFill>
              </a:rPr>
              <a:pPr/>
              <a:t>34</a:t>
            </a:fld>
            <a:endParaRPr lang="en-US">
              <a:solidFill>
                <a:srgbClr val="000000"/>
              </a:solidFill>
            </a:endParaRPr>
          </a:p>
        </p:txBody>
      </p:sp>
      <p:sp>
        <p:nvSpPr>
          <p:cNvPr id="69635" name="Rectangle 2"/>
          <p:cNvSpPr>
            <a:spLocks noGrp="1" noRot="1" noChangeAspect="1" noChangeArrowheads="1" noTextEdit="1"/>
          </p:cNvSpPr>
          <p:nvPr>
            <p:ph type="sldImg"/>
          </p:nvPr>
        </p:nvSpPr>
        <p:spPr>
          <a:xfrm>
            <a:off x="26988" y="744538"/>
            <a:ext cx="6615112" cy="3722687"/>
          </a:xfrm>
          <a:ln/>
        </p:spPr>
      </p:sp>
      <p:sp>
        <p:nvSpPr>
          <p:cNvPr id="69636" name="Rectangle 3"/>
          <p:cNvSpPr>
            <a:spLocks noGrp="1" noChangeArrowheads="1"/>
          </p:cNvSpPr>
          <p:nvPr>
            <p:ph type="body" idx="1"/>
          </p:nvPr>
        </p:nvSpPr>
        <p:spPr>
          <a:xfrm>
            <a:off x="889000" y="4714875"/>
            <a:ext cx="4891088" cy="4467225"/>
          </a:xfrm>
          <a:noFill/>
          <a:ln/>
        </p:spPr>
        <p:txBody>
          <a:bodyPr/>
          <a:lstStyle/>
          <a:p>
            <a:r>
              <a:rPr lang="en-US" smtClean="0"/>
              <a:t>Ask participants</a:t>
            </a:r>
            <a:endParaRPr lang="en-AU" smtClean="0"/>
          </a:p>
          <a:p>
            <a:r>
              <a:rPr lang="en-US" i="1" smtClean="0"/>
              <a:t>What are SRH services?</a:t>
            </a:r>
          </a:p>
          <a:p>
            <a:r>
              <a:rPr lang="en-US" smtClean="0"/>
              <a:t>Then:</a:t>
            </a:r>
          </a:p>
          <a:p>
            <a:r>
              <a:rPr lang="en-US" i="1" smtClean="0"/>
              <a:t>Which of these services is it feasible to provide during the acute phase of a crisis?</a:t>
            </a:r>
          </a:p>
          <a:p>
            <a:r>
              <a:rPr lang="en-US" smtClean="0"/>
              <a:t>Then:</a:t>
            </a:r>
          </a:p>
          <a:p>
            <a:r>
              <a:rPr lang="en-US" i="1" smtClean="0"/>
              <a:t>What is the MISP?</a:t>
            </a:r>
          </a:p>
          <a:p>
            <a:endParaRPr lang="en-AU" smtClean="0"/>
          </a:p>
          <a:p>
            <a:endParaRPr lang="en-AU" smtClean="0"/>
          </a:p>
          <a:p>
            <a:endParaRPr lang="en-GB" smtClean="0"/>
          </a:p>
        </p:txBody>
      </p:sp>
    </p:spTree>
    <p:extLst>
      <p:ext uri="{BB962C8B-B14F-4D97-AF65-F5344CB8AC3E}">
        <p14:creationId xmlns:p14="http://schemas.microsoft.com/office/powerpoint/2010/main" val="980572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just">
              <a:lnSpc>
                <a:spcPct val="107000"/>
              </a:lnSpc>
              <a:spcBef>
                <a:spcPts val="0"/>
              </a:spcBef>
              <a:spcAft>
                <a:spcPts val="800"/>
              </a:spcAft>
              <a:buFont typeface="+mj-lt"/>
              <a:buAutoNum type="arabicPeriod"/>
            </a:pPr>
            <a:r>
              <a:rPr lang="fr-FR" dirty="0" err="1" smtClean="0"/>
              <a:t>Queers</a:t>
            </a:r>
            <a:r>
              <a:rPr lang="fr-FR" dirty="0" smtClean="0"/>
              <a:t>: </a:t>
            </a:r>
            <a:r>
              <a:rPr lang="fr-FR" sz="1200" dirty="0" smtClean="0">
                <a:solidFill>
                  <a:srgbClr val="222222"/>
                </a:solidFill>
                <a:effectLst/>
                <a:latin typeface="Calibri" panose="020F0502020204030204" pitchFamily="34" charset="0"/>
                <a:ea typeface="Calibri" panose="020F0502020204030204" pitchFamily="34" charset="0"/>
                <a:cs typeface="Arial" panose="020B0604020202020204" pitchFamily="34" charset="0"/>
              </a:rPr>
              <a:t>Le terme </a:t>
            </a:r>
            <a:r>
              <a:rPr lang="fr-FR" sz="1200" dirty="0" err="1" smtClean="0">
                <a:solidFill>
                  <a:srgbClr val="222222"/>
                </a:solidFill>
                <a:effectLst/>
                <a:latin typeface="Calibri" panose="020F0502020204030204" pitchFamily="34" charset="0"/>
                <a:ea typeface="Calibri" panose="020F0502020204030204" pitchFamily="34" charset="0"/>
                <a:cs typeface="Arial" panose="020B0604020202020204" pitchFamily="34" charset="0"/>
              </a:rPr>
              <a:t>altersexualité</a:t>
            </a:r>
            <a:r>
              <a:rPr lang="fr-FR" sz="1200" dirty="0" smtClean="0">
                <a:solidFill>
                  <a:srgbClr val="222222"/>
                </a:solidFill>
                <a:effectLst/>
                <a:latin typeface="Calibri" panose="020F0502020204030204" pitchFamily="34" charset="0"/>
                <a:ea typeface="Calibri" panose="020F0502020204030204" pitchFamily="34" charset="0"/>
                <a:cs typeface="Arial" panose="020B0604020202020204" pitchFamily="34" charset="0"/>
              </a:rPr>
              <a:t> ou </a:t>
            </a:r>
            <a:r>
              <a:rPr lang="fr-FR" sz="1200" b="1" noProof="0" dirty="0" err="1" smtClean="0">
                <a:effectLst/>
                <a:latin typeface="Calibri" panose="020F0502020204030204" pitchFamily="34" charset="0"/>
                <a:ea typeface="Calibri" panose="020F0502020204030204" pitchFamily="34" charset="0"/>
                <a:cs typeface="Times New Roman" panose="02020603050405020304" pitchFamily="18" charset="0"/>
              </a:rPr>
              <a:t>queer</a:t>
            </a:r>
            <a:r>
              <a:rPr lang="fr-FR" sz="1200" noProof="0" dirty="0" smtClean="0">
                <a:effectLst/>
                <a:latin typeface="Calibri" panose="020F0502020204030204" pitchFamily="34" charset="0"/>
                <a:ea typeface="Calibri" panose="020F0502020204030204" pitchFamily="34" charset="0"/>
                <a:cs typeface="Times New Roman" panose="02020603050405020304" pitchFamily="18" charset="0"/>
              </a:rPr>
              <a:t> englobe tous les genres et les orientations sexuelles. Il s'agit d'un terme plus fluide (comparativement à gai, bisexuel, lesbienne, hétérosexuel, homme et femme, qui sont des termes plus fixes) qui permet de reconnaître une différence, sans avoir à la définir de manière rigide. </a:t>
            </a:r>
          </a:p>
          <a:p>
            <a:pPr marL="228600" marR="0" indent="-228600" algn="just">
              <a:lnSpc>
                <a:spcPct val="107000"/>
              </a:lnSpc>
              <a:spcBef>
                <a:spcPts val="0"/>
              </a:spcBef>
              <a:spcAft>
                <a:spcPts val="800"/>
              </a:spcAft>
              <a:buFont typeface="+mj-lt"/>
              <a:buAutoNum type="arabicPeriod"/>
            </a:pPr>
            <a:r>
              <a:rPr lang="fr-FR" sz="1200" b="1" dirty="0" smtClean="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Bisexuel</a:t>
            </a:r>
            <a:r>
              <a:rPr lang="fr-FR" sz="1200" dirty="0" smtClean="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 à la fois hétérosexuel et homosexuel. </a:t>
            </a:r>
          </a:p>
          <a:p>
            <a:pPr marL="228600" marR="0" indent="-228600" algn="just">
              <a:lnSpc>
                <a:spcPct val="107000"/>
              </a:lnSpc>
              <a:spcBef>
                <a:spcPts val="0"/>
              </a:spcBef>
              <a:spcAft>
                <a:spcPts val="800"/>
              </a:spcAft>
              <a:buFont typeface="+mj-lt"/>
              <a:buAutoNum type="arabicPeriod"/>
            </a:pPr>
            <a:r>
              <a:rPr lang="fr-FR" sz="1400" dirty="0" smtClean="0">
                <a:solidFill>
                  <a:srgbClr val="222222"/>
                </a:solidFill>
                <a:effectLst/>
                <a:latin typeface="Calibri" panose="020F0502020204030204" pitchFamily="34" charset="0"/>
                <a:ea typeface="Calibri" panose="020F0502020204030204" pitchFamily="34" charset="0"/>
                <a:cs typeface="Arial" panose="020B0604020202020204" pitchFamily="34" charset="0"/>
              </a:rPr>
              <a:t>Une personne </a:t>
            </a:r>
            <a:r>
              <a:rPr lang="en-US" sz="1400" b="1" dirty="0" err="1" smtClean="0">
                <a:effectLst/>
                <a:latin typeface="Calibri" panose="020F0502020204030204" pitchFamily="34" charset="0"/>
                <a:ea typeface="Calibri" panose="020F0502020204030204" pitchFamily="34" charset="0"/>
                <a:cs typeface="Times New Roman" panose="02020603050405020304" pitchFamily="18" charset="0"/>
              </a:rPr>
              <a:t>transgenre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adopte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l'apparence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et le mode de vie d'un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sexe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différent</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de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celui</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de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sa</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naissance.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Qu'elle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soit</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née homme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ou</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femme, la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personne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b="1" dirty="0" err="1" smtClean="0">
                <a:effectLst/>
                <a:latin typeface="Calibri" panose="020F0502020204030204" pitchFamily="34" charset="0"/>
                <a:ea typeface="Calibri" panose="020F0502020204030204" pitchFamily="34" charset="0"/>
                <a:cs typeface="Times New Roman" panose="02020603050405020304" pitchFamily="18" charset="0"/>
              </a:rPr>
              <a:t>transgenre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modifie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voire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rejette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son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identité</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sexuelle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d'origine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 Le </a:t>
            </a:r>
            <a:r>
              <a:rPr lang="en-US" sz="1400" b="1" dirty="0" err="1" smtClean="0">
                <a:effectLst/>
                <a:latin typeface="Calibri" panose="020F0502020204030204" pitchFamily="34" charset="0"/>
                <a:ea typeface="Calibri" panose="020F0502020204030204" pitchFamily="34" charset="0"/>
                <a:cs typeface="Times New Roman" panose="02020603050405020304" pitchFamily="18" charset="0"/>
              </a:rPr>
              <a:t>transgenre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présente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un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transsexualisme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sans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forcément</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passer par la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chirurgie</a:t>
            </a:r>
            <a:r>
              <a:rPr lang="en-US" sz="1400" dirty="0" smtClean="0">
                <a:effectLst/>
                <a:latin typeface="Calibri" panose="020F0502020204030204" pitchFamily="34" charset="0"/>
                <a:ea typeface="Calibri" panose="020F0502020204030204" pitchFamily="34" charset="0"/>
                <a:cs typeface="Times New Roman" panose="02020603050405020304" pitchFamily="18" charset="0"/>
              </a:rPr>
              <a:t> pour changer de </a:t>
            </a:r>
            <a:r>
              <a:rPr lang="en-US" sz="1400" dirty="0" err="1" smtClean="0">
                <a:effectLst/>
                <a:latin typeface="Calibri" panose="020F0502020204030204" pitchFamily="34" charset="0"/>
                <a:ea typeface="Calibri" panose="020F0502020204030204" pitchFamily="34" charset="0"/>
                <a:cs typeface="Times New Roman" panose="02020603050405020304" pitchFamily="18" charset="0"/>
              </a:rPr>
              <a:t>sexe</a:t>
            </a:r>
            <a:r>
              <a:rPr lang="en-US" sz="1400" smtClean="0">
                <a:effectLst/>
                <a:latin typeface="Calibri" panose="020F0502020204030204" pitchFamily="34" charset="0"/>
                <a:ea typeface="Calibri" panose="020F0502020204030204" pitchFamily="34" charset="0"/>
                <a:cs typeface="Times New Roman" panose="02020603050405020304" pitchFamily="18" charset="0"/>
              </a:rPr>
              <a:t>. </a:t>
            </a:r>
          </a:p>
          <a:p>
            <a:pPr marL="228600" marR="0" indent="-228600" algn="just">
              <a:lnSpc>
                <a:spcPct val="107000"/>
              </a:lnSpc>
              <a:spcBef>
                <a:spcPts val="0"/>
              </a:spcBef>
              <a:spcAft>
                <a:spcPts val="800"/>
              </a:spcAft>
              <a:buFont typeface="+mj-lt"/>
              <a:buAutoNum type="arabicPeriod"/>
            </a:pPr>
            <a:r>
              <a:rPr lang="fr-FR" sz="1400" b="0" i="0" smtClean="0">
                <a:solidFill>
                  <a:srgbClr val="222222"/>
                </a:solidFill>
                <a:effectLst/>
                <a:latin typeface="arial" panose="020B0604020202020204" pitchFamily="34" charset="0"/>
              </a:rPr>
              <a:t>L'</a:t>
            </a:r>
            <a:r>
              <a:rPr lang="fr-FR" sz="1400" b="0" i="0" dirty="0" err="1" smtClean="0">
                <a:solidFill>
                  <a:srgbClr val="222222"/>
                </a:solidFill>
                <a:effectLst/>
                <a:latin typeface="arial" panose="020B0604020202020204" pitchFamily="34" charset="0"/>
              </a:rPr>
              <a:t>intersexuation</a:t>
            </a:r>
            <a:r>
              <a:rPr lang="fr-FR" sz="1400" b="0" i="0" dirty="0" smtClean="0">
                <a:solidFill>
                  <a:srgbClr val="222222"/>
                </a:solidFill>
                <a:effectLst/>
                <a:latin typeface="arial" panose="020B0604020202020204" pitchFamily="34" charset="0"/>
              </a:rPr>
              <a:t>, anciennement appelée </a:t>
            </a:r>
            <a:r>
              <a:rPr lang="fr-FR" sz="1400" b="1" i="0" dirty="0" smtClean="0">
                <a:solidFill>
                  <a:srgbClr val="222222"/>
                </a:solidFill>
                <a:effectLst/>
                <a:latin typeface="arial" panose="020B0604020202020204" pitchFamily="34" charset="0"/>
              </a:rPr>
              <a:t>intersexualité</a:t>
            </a:r>
            <a:r>
              <a:rPr lang="fr-FR" sz="1400" b="0" i="0" dirty="0" smtClean="0">
                <a:solidFill>
                  <a:srgbClr val="222222"/>
                </a:solidFill>
                <a:effectLst/>
                <a:latin typeface="arial" panose="020B0604020202020204" pitchFamily="34" charset="0"/>
              </a:rPr>
              <a:t>, est un terme biologique décrivant des personnes « nées avec des caractéristiques sexuelles qui ne correspondent pas aux définitions typiques de « mâle » et « femelle » », selon l'ONU.</a:t>
            </a:r>
            <a:endParaRPr lang="en-US"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marR="0" indent="-228600" algn="just">
              <a:lnSpc>
                <a:spcPct val="107000"/>
              </a:lnSpc>
              <a:spcBef>
                <a:spcPts val="0"/>
              </a:spcBef>
              <a:spcAft>
                <a:spcPts val="800"/>
              </a:spcAft>
              <a:buFont typeface="+mj-lt"/>
              <a:buAutoNum type="arabicPeriod"/>
            </a:pPr>
            <a:endParaRPr lang="en-US"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marR="0" indent="-228600" algn="just">
              <a:lnSpc>
                <a:spcPct val="107000"/>
              </a:lnSpc>
              <a:spcBef>
                <a:spcPts val="0"/>
              </a:spcBef>
              <a:spcAft>
                <a:spcPts val="800"/>
              </a:spcAft>
              <a:buFont typeface="+mj-lt"/>
              <a:buAutoNum type="arabicPeriod"/>
            </a:pPr>
            <a:endParaRPr lang="en-US"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marR="0" indent="-228600" algn="just">
              <a:lnSpc>
                <a:spcPct val="107000"/>
              </a:lnSpc>
              <a:spcBef>
                <a:spcPts val="0"/>
              </a:spcBef>
              <a:spcAft>
                <a:spcPts val="800"/>
              </a:spcAft>
              <a:buFont typeface="+mj-lt"/>
              <a:buAutoNum type="arabicPeriod"/>
            </a:pPr>
            <a:endParaRPr lang="en-US"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0" marR="0" algn="just">
              <a:lnSpc>
                <a:spcPct val="107000"/>
              </a:lnSpc>
              <a:spcBef>
                <a:spcPts val="0"/>
              </a:spcBef>
              <a:spcAft>
                <a:spcPts val="800"/>
              </a:spcAft>
            </a:pP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p:cNvSpPr>
            <a:spLocks noGrp="1"/>
          </p:cNvSpPr>
          <p:nvPr>
            <p:ph type="sldNum" sz="quarter" idx="10"/>
          </p:nvPr>
        </p:nvSpPr>
        <p:spPr/>
        <p:txBody>
          <a:bodyPr/>
          <a:lstStyle/>
          <a:p>
            <a:fld id="{65960964-1297-400B-A15C-711BDD2C580E}" type="slidenum">
              <a:rPr lang="fr-FR" smtClean="0">
                <a:solidFill>
                  <a:prstClr val="black"/>
                </a:solidFill>
              </a:rPr>
              <a:pPr/>
              <a:t>42</a:t>
            </a:fld>
            <a:endParaRPr lang="fr-FR">
              <a:solidFill>
                <a:prstClr val="black"/>
              </a:solidFill>
            </a:endParaRPr>
          </a:p>
        </p:txBody>
      </p:sp>
    </p:spTree>
    <p:extLst>
      <p:ext uri="{BB962C8B-B14F-4D97-AF65-F5344CB8AC3E}">
        <p14:creationId xmlns:p14="http://schemas.microsoft.com/office/powerpoint/2010/main" val="15766006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BA1449AC-AB4C-4F0B-95B7-730642942610}"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spTree>
    <p:extLst>
      <p:ext uri="{BB962C8B-B14F-4D97-AF65-F5344CB8AC3E}">
        <p14:creationId xmlns:p14="http://schemas.microsoft.com/office/powerpoint/2010/main" val="27176050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82FBA1F4-85D5-46E9-80B6-0AD25CCFC4BB}"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pic>
        <p:nvPicPr>
          <p:cNvPr id="7" name="Picture 6"/>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586740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026847B-CE56-496E-B5C6-6AF885D973E2}"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pic>
        <p:nvPicPr>
          <p:cNvPr id="7" name="Picture 6"/>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30049574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re - Section">
    <p:bg>
      <p:bgPr>
        <a:blipFill rotWithShape="1">
          <a:blip r:embed="rId2">
            <a:alphaModFix/>
          </a:blip>
          <a:stretch>
            <a:fillRect/>
          </a:stretch>
        </a:blipFill>
        <a:effectLst/>
      </p:bgPr>
    </p:bg>
    <p:spTree>
      <p:nvGrpSpPr>
        <p:cNvPr id="1" name="Shape 85"/>
        <p:cNvGrpSpPr/>
        <p:nvPr/>
      </p:nvGrpSpPr>
      <p:grpSpPr>
        <a:xfrm>
          <a:off x="0" y="0"/>
          <a:ext cx="0" cy="0"/>
          <a:chOff x="0" y="0"/>
          <a:chExt cx="0" cy="0"/>
        </a:xfrm>
      </p:grpSpPr>
      <p:sp>
        <p:nvSpPr>
          <p:cNvPr id="86" name="Shape 86"/>
          <p:cNvSpPr/>
          <p:nvPr/>
        </p:nvSpPr>
        <p:spPr>
          <a:xfrm>
            <a:off x="1" y="-9027"/>
            <a:ext cx="853199" cy="6867027"/>
          </a:xfrm>
          <a:prstGeom prst="rect">
            <a:avLst/>
          </a:prstGeom>
          <a:solidFill>
            <a:srgbClr val="56A0D3">
              <a:alpha val="69803"/>
            </a:srgbClr>
          </a:solidFill>
          <a:ln>
            <a:noFill/>
          </a:ln>
        </p:spPr>
        <p:txBody>
          <a:bodyPr wrap="square" lIns="91433" tIns="45700" rIns="91433" bIns="4570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67" b="0" i="0" u="none" strike="noStrike" kern="0" cap="none" spc="0" normalizeH="0" baseline="0" noProof="0">
              <a:ln>
                <a:noFill/>
              </a:ln>
              <a:solidFill>
                <a:srgbClr val="FFFFFF"/>
              </a:solidFill>
              <a:effectLst/>
              <a:uLnTx/>
              <a:uFillTx/>
              <a:latin typeface="Calibri"/>
              <a:ea typeface="Calibri"/>
              <a:cs typeface="Calibri"/>
              <a:sym typeface="Calibri"/>
            </a:endParaRPr>
          </a:p>
        </p:txBody>
      </p:sp>
    </p:spTree>
    <p:extLst>
      <p:ext uri="{BB962C8B-B14F-4D97-AF65-F5344CB8AC3E}">
        <p14:creationId xmlns:p14="http://schemas.microsoft.com/office/powerpoint/2010/main" val="1621679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7086960D-9A79-4229-A5C4-D848A83E8097}" type="datetime1">
              <a:rPr lang="fr-FR" smtClean="0">
                <a:solidFill>
                  <a:prstClr val="black">
                    <a:tint val="75000"/>
                  </a:prstClr>
                </a:solidFill>
              </a:rPr>
              <a:pPr/>
              <a:t>31/01/2022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7557586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0872F6E5-60F5-4F38-936D-3F45F53E7101}" type="datetime1">
              <a:rPr lang="fr-FR" smtClean="0">
                <a:solidFill>
                  <a:prstClr val="black">
                    <a:tint val="75000"/>
                  </a:prstClr>
                </a:solidFill>
              </a:rPr>
              <a:pPr/>
              <a:t>31/01/2022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1749091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A2CAC13-ABFC-4CD6-92D3-842ED5897FC8}" type="datetime1">
              <a:rPr lang="fr-FR" smtClean="0">
                <a:solidFill>
                  <a:prstClr val="black">
                    <a:tint val="75000"/>
                  </a:prstClr>
                </a:solidFill>
              </a:rPr>
              <a:pPr/>
              <a:t>31/01/2022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4351307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E9950F2B-521D-4C21-8F6F-5D510C608392}" type="datetime1">
              <a:rPr lang="fr-FR" smtClean="0">
                <a:solidFill>
                  <a:prstClr val="black">
                    <a:tint val="75000"/>
                  </a:prstClr>
                </a:solidFill>
              </a:rPr>
              <a:pPr/>
              <a:t>31/01/2022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5158520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93A33226-3E60-4308-B9B9-D1451AC05BF5}" type="datetime1">
              <a:rPr lang="fr-FR" smtClean="0">
                <a:solidFill>
                  <a:prstClr val="black">
                    <a:tint val="75000"/>
                  </a:prstClr>
                </a:solidFill>
              </a:rPr>
              <a:pPr/>
              <a:t>31/01/2022</a:t>
            </a:fld>
            <a:endParaRPr lang="fr-FR">
              <a:solidFill>
                <a:prstClr val="black">
                  <a:tint val="75000"/>
                </a:prstClr>
              </a:solidFill>
            </a:endParaRPr>
          </a:p>
        </p:txBody>
      </p:sp>
      <p:sp>
        <p:nvSpPr>
          <p:cNvPr id="8" name="Footer Placeholder 7"/>
          <p:cNvSpPr>
            <a:spLocks noGrp="1"/>
          </p:cNvSpPr>
          <p:nvPr>
            <p:ph type="ftr" sz="quarter" idx="11"/>
          </p:nvPr>
        </p:nvSpPr>
        <p:spPr/>
        <p:txBody>
          <a:bodyPr/>
          <a:lstStyle/>
          <a:p>
            <a:endParaRPr lang="fr-FR">
              <a:solidFill>
                <a:prstClr val="black">
                  <a:tint val="75000"/>
                </a:prstClr>
              </a:solidFill>
            </a:endParaRPr>
          </a:p>
        </p:txBody>
      </p:sp>
      <p:sp>
        <p:nvSpPr>
          <p:cNvPr id="9" name="Slide Number Placeholder 8"/>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78161779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F09A812C-7011-4DE0-BD14-D15BBF5EC172}" type="datetime1">
              <a:rPr lang="fr-FR" smtClean="0">
                <a:solidFill>
                  <a:prstClr val="black">
                    <a:tint val="75000"/>
                  </a:prstClr>
                </a:solidFill>
              </a:rPr>
              <a:pPr/>
              <a:t>31/01/2022</a:t>
            </a:fld>
            <a:endParaRPr lang="fr-FR">
              <a:solidFill>
                <a:prstClr val="black">
                  <a:tint val="75000"/>
                </a:prstClr>
              </a:solidFill>
            </a:endParaRPr>
          </a:p>
        </p:txBody>
      </p:sp>
      <p:sp>
        <p:nvSpPr>
          <p:cNvPr id="4" name="Footer Placeholder 3"/>
          <p:cNvSpPr>
            <a:spLocks noGrp="1"/>
          </p:cNvSpPr>
          <p:nvPr>
            <p:ph type="ftr" sz="quarter" idx="11"/>
          </p:nvPr>
        </p:nvSpPr>
        <p:spPr/>
        <p:txBody>
          <a:bodyPr/>
          <a:lstStyle/>
          <a:p>
            <a:endParaRPr lang="fr-FR">
              <a:solidFill>
                <a:prstClr val="black">
                  <a:tint val="75000"/>
                </a:prstClr>
              </a:solidFill>
            </a:endParaRPr>
          </a:p>
        </p:txBody>
      </p:sp>
      <p:sp>
        <p:nvSpPr>
          <p:cNvPr id="5" name="Slide Number Placeholder 4"/>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1470080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D68585-F534-49F0-9599-ACABEB49F9CC}" type="datetime1">
              <a:rPr lang="fr-FR" smtClean="0">
                <a:solidFill>
                  <a:prstClr val="black">
                    <a:tint val="75000"/>
                  </a:prstClr>
                </a:solidFill>
              </a:rPr>
              <a:pPr/>
              <a:t>31/01/2022</a:t>
            </a:fld>
            <a:endParaRPr lang="fr-FR">
              <a:solidFill>
                <a:prstClr val="black">
                  <a:tint val="75000"/>
                </a:prstClr>
              </a:solidFill>
            </a:endParaRPr>
          </a:p>
        </p:txBody>
      </p:sp>
      <p:sp>
        <p:nvSpPr>
          <p:cNvPr id="3" name="Footer Placeholder 2"/>
          <p:cNvSpPr>
            <a:spLocks noGrp="1"/>
          </p:cNvSpPr>
          <p:nvPr>
            <p:ph type="ftr" sz="quarter" idx="11"/>
          </p:nvPr>
        </p:nvSpPr>
        <p:spPr/>
        <p:txBody>
          <a:bodyPr/>
          <a:lstStyle/>
          <a:p>
            <a:endParaRPr lang="fr-FR">
              <a:solidFill>
                <a:prstClr val="black">
                  <a:tint val="75000"/>
                </a:prstClr>
              </a:solidFill>
            </a:endParaRPr>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452682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E873414-C6C0-43E8-904C-0B0326957032}"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sp>
        <p:nvSpPr>
          <p:cNvPr id="7" name="AutoShape 2" descr="UNFPA Logo [ Download - Logo - icon ] png sv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8" name="Picture 7"/>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3143105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6D335B4-C9EE-4B78-B92E-53BD9C4EB68B}" type="datetime1">
              <a:rPr lang="fr-FR" smtClean="0">
                <a:solidFill>
                  <a:prstClr val="black">
                    <a:tint val="75000"/>
                  </a:prstClr>
                </a:solidFill>
              </a:rPr>
              <a:pPr/>
              <a:t>31/01/2022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9365102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963987-8D4A-4CA9-8C35-B3F9E4EF965D}" type="datetime1">
              <a:rPr lang="fr-FR" smtClean="0">
                <a:solidFill>
                  <a:prstClr val="black">
                    <a:tint val="75000"/>
                  </a:prstClr>
                </a:solidFill>
              </a:rPr>
              <a:pPr/>
              <a:t>31/01/2022</a:t>
            </a:fld>
            <a:endParaRPr lang="fr-FR">
              <a:solidFill>
                <a:prstClr val="black">
                  <a:tint val="75000"/>
                </a:prstClr>
              </a:solidFill>
            </a:endParaRPr>
          </a:p>
        </p:txBody>
      </p:sp>
      <p:sp>
        <p:nvSpPr>
          <p:cNvPr id="6" name="Footer Placeholder 5"/>
          <p:cNvSpPr>
            <a:spLocks noGrp="1"/>
          </p:cNvSpPr>
          <p:nvPr>
            <p:ph type="ftr" sz="quarter" idx="11"/>
          </p:nvPr>
        </p:nvSpPr>
        <p:spPr/>
        <p:txBody>
          <a:bodyPr/>
          <a:lstStyle/>
          <a:p>
            <a:endParaRPr lang="fr-FR">
              <a:solidFill>
                <a:prstClr val="black">
                  <a:tint val="75000"/>
                </a:prstClr>
              </a:solidFill>
            </a:endParaRPr>
          </a:p>
        </p:txBody>
      </p:sp>
      <p:sp>
        <p:nvSpPr>
          <p:cNvPr id="7" name="Slide Number Placeholder 6"/>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36110124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A67B19FE-294B-4473-8AA7-6B48BA225C56}" type="datetime1">
              <a:rPr lang="fr-FR" smtClean="0">
                <a:solidFill>
                  <a:prstClr val="black">
                    <a:tint val="75000"/>
                  </a:prstClr>
                </a:solidFill>
              </a:rPr>
              <a:pPr/>
              <a:t>31/01/2022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11080994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739DCDA9-C9AE-449F-A306-36CA403FB26A}" type="datetime1">
              <a:rPr lang="fr-FR" smtClean="0">
                <a:solidFill>
                  <a:prstClr val="black">
                    <a:tint val="75000"/>
                  </a:prstClr>
                </a:solidFill>
              </a:rPr>
              <a:pPr/>
              <a:t>31/01/2022</a:t>
            </a:fld>
            <a:endParaRPr lang="fr-FR">
              <a:solidFill>
                <a:prstClr val="black">
                  <a:tint val="75000"/>
                </a:prstClr>
              </a:solidFill>
            </a:endParaRPr>
          </a:p>
        </p:txBody>
      </p:sp>
      <p:sp>
        <p:nvSpPr>
          <p:cNvPr id="5" name="Footer Placeholder 4"/>
          <p:cNvSpPr>
            <a:spLocks noGrp="1"/>
          </p:cNvSpPr>
          <p:nvPr>
            <p:ph type="ftr" sz="quarter" idx="11"/>
          </p:nvPr>
        </p:nvSpPr>
        <p:spPr/>
        <p:txBody>
          <a:bodyPr/>
          <a:lstStyle/>
          <a:p>
            <a:endParaRPr lang="fr-FR">
              <a:solidFill>
                <a:prstClr val="black">
                  <a:tint val="75000"/>
                </a:prstClr>
              </a:solidFill>
            </a:endParaRPr>
          </a:p>
        </p:txBody>
      </p:sp>
      <p:sp>
        <p:nvSpPr>
          <p:cNvPr id="6" name="Slide Number Placeholder 5"/>
          <p:cNvSpPr>
            <a:spLocks noGrp="1"/>
          </p:cNvSpPr>
          <p:nvPr>
            <p:ph type="sldNum" sz="quarter" idx="12"/>
          </p:nvPr>
        </p:nvSpPr>
        <p:spPr/>
        <p:txBody>
          <a:body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736063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fr-F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BA1449AC-AB4C-4F0B-95B7-730642942610}"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spTree>
    <p:extLst>
      <p:ext uri="{BB962C8B-B14F-4D97-AF65-F5344CB8AC3E}">
        <p14:creationId xmlns:p14="http://schemas.microsoft.com/office/powerpoint/2010/main" val="33783127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DE873414-C6C0-43E8-904C-0B0326957032}"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sp>
        <p:nvSpPr>
          <p:cNvPr id="7" name="AutoShape 2" descr="UNFPA Logo [ Download - Logo - icon ] png svg"/>
          <p:cNvSpPr>
            <a:spLocks noChangeAspect="1" noChangeArrowheads="1"/>
          </p:cNvSpPr>
          <p:nvPr userDrawn="1"/>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pic>
        <p:nvPicPr>
          <p:cNvPr id="8" name="Picture 7"/>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243731912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7F169F-0E22-43F5-9B70-C227A31DCDCF}"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pic>
        <p:nvPicPr>
          <p:cNvPr id="7" name="Picture 6"/>
          <p:cNvPicPr>
            <a:picLocks noChangeAspect="1"/>
          </p:cNvPicPr>
          <p:nvPr userDrawn="1"/>
        </p:nvPicPr>
        <p:blipFill>
          <a:blip r:embed="rId2"/>
          <a:stretch>
            <a:fillRect/>
          </a:stretch>
        </p:blipFill>
        <p:spPr>
          <a:xfrm>
            <a:off x="5461961" y="3017484"/>
            <a:ext cx="1268078" cy="823031"/>
          </a:xfrm>
          <a:prstGeom prst="rect">
            <a:avLst/>
          </a:prstGeom>
        </p:spPr>
      </p:pic>
      <p:pic>
        <p:nvPicPr>
          <p:cNvPr id="8" name="Picture 7"/>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9861437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3945F460-3F53-4DE1-B508-F010C9DBA416}" type="datetime1">
              <a:rPr lang="fr-FR" smtClean="0"/>
              <a:t>31/01/2022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063C3D0-896B-476D-A309-AD5D90928676}" type="slidenum">
              <a:rPr lang="fr-FR" smtClean="0"/>
              <a:t>‹#›</a:t>
            </a:fld>
            <a:endParaRPr lang="fr-FR"/>
          </a:p>
        </p:txBody>
      </p:sp>
      <p:pic>
        <p:nvPicPr>
          <p:cNvPr id="8" name="Picture 7"/>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25034613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6A83DA5C-38A9-4227-AC3D-955C8243C480}" type="datetime1">
              <a:rPr lang="fr-FR" smtClean="0"/>
              <a:t>31/01/2022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A063C3D0-896B-476D-A309-AD5D90928676}" type="slidenum">
              <a:rPr lang="fr-FR" smtClean="0"/>
              <a:t>‹#›</a:t>
            </a:fld>
            <a:endParaRPr lang="fr-FR"/>
          </a:p>
        </p:txBody>
      </p:sp>
    </p:spTree>
    <p:extLst>
      <p:ext uri="{BB962C8B-B14F-4D97-AF65-F5344CB8AC3E}">
        <p14:creationId xmlns:p14="http://schemas.microsoft.com/office/powerpoint/2010/main" val="35562499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55DE19FC-E146-482C-9317-BF4844A94D2D}" type="datetime1">
              <a:rPr lang="fr-FR" smtClean="0"/>
              <a:t>31/01/2022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A063C3D0-896B-476D-A309-AD5D90928676}" type="slidenum">
              <a:rPr lang="fr-FR" smtClean="0"/>
              <a:t>‹#›</a:t>
            </a:fld>
            <a:endParaRPr lang="fr-FR"/>
          </a:p>
        </p:txBody>
      </p:sp>
      <p:pic>
        <p:nvPicPr>
          <p:cNvPr id="6" name="Picture 5"/>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40511274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fr-F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7F169F-0E22-43F5-9B70-C227A31DCDCF}"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pic>
        <p:nvPicPr>
          <p:cNvPr id="7" name="Picture 6"/>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4944696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921CB7-C63F-455B-BFB3-C971CCA75746}" type="datetime1">
              <a:rPr lang="fr-FR" smtClean="0"/>
              <a:t>31/01/2022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A063C3D0-896B-476D-A309-AD5D90928676}" type="slidenum">
              <a:rPr lang="fr-FR" smtClean="0"/>
              <a:t>‹#›</a:t>
            </a:fld>
            <a:endParaRPr lang="fr-FR"/>
          </a:p>
        </p:txBody>
      </p:sp>
    </p:spTree>
    <p:extLst>
      <p:ext uri="{BB962C8B-B14F-4D97-AF65-F5344CB8AC3E}">
        <p14:creationId xmlns:p14="http://schemas.microsoft.com/office/powerpoint/2010/main" val="22915630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D9683-1C1D-4CD4-830B-71E91D677656}" type="datetime1">
              <a:rPr lang="fr-FR" smtClean="0"/>
              <a:t>31/01/2022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063C3D0-896B-476D-A309-AD5D90928676}" type="slidenum">
              <a:rPr lang="fr-FR" smtClean="0"/>
              <a:t>‹#›</a:t>
            </a:fld>
            <a:endParaRPr lang="fr-FR"/>
          </a:p>
        </p:txBody>
      </p:sp>
    </p:spTree>
    <p:extLst>
      <p:ext uri="{BB962C8B-B14F-4D97-AF65-F5344CB8AC3E}">
        <p14:creationId xmlns:p14="http://schemas.microsoft.com/office/powerpoint/2010/main" val="7828252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5D7EF1-0006-4985-A21F-EE501A605427}" type="datetime1">
              <a:rPr lang="fr-FR" smtClean="0"/>
              <a:t>31/01/2022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063C3D0-896B-476D-A309-AD5D90928676}" type="slidenum">
              <a:rPr lang="fr-FR" smtClean="0"/>
              <a:t>‹#›</a:t>
            </a:fld>
            <a:endParaRPr lang="fr-FR"/>
          </a:p>
        </p:txBody>
      </p:sp>
    </p:spTree>
    <p:extLst>
      <p:ext uri="{BB962C8B-B14F-4D97-AF65-F5344CB8AC3E}">
        <p14:creationId xmlns:p14="http://schemas.microsoft.com/office/powerpoint/2010/main" val="17542782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82FBA1F4-85D5-46E9-80B6-0AD25CCFC4BB}"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spTree>
    <p:extLst>
      <p:ext uri="{BB962C8B-B14F-4D97-AF65-F5344CB8AC3E}">
        <p14:creationId xmlns:p14="http://schemas.microsoft.com/office/powerpoint/2010/main" val="5881963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C026847B-CE56-496E-B5C6-6AF885D973E2}" type="datetime1">
              <a:rPr lang="fr-FR" smtClean="0"/>
              <a:t>31/01/2022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063C3D0-896B-476D-A309-AD5D90928676}" type="slidenum">
              <a:rPr lang="fr-FR" smtClean="0"/>
              <a:t>‹#›</a:t>
            </a:fld>
            <a:endParaRPr lang="fr-FR"/>
          </a:p>
        </p:txBody>
      </p:sp>
    </p:spTree>
    <p:extLst>
      <p:ext uri="{BB962C8B-B14F-4D97-AF65-F5344CB8AC3E}">
        <p14:creationId xmlns:p14="http://schemas.microsoft.com/office/powerpoint/2010/main" val="1364071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3945F460-3F53-4DE1-B508-F010C9DBA416}" type="datetime1">
              <a:rPr lang="fr-FR" smtClean="0"/>
              <a:t>31/01/2022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063C3D0-896B-476D-A309-AD5D90928676}" type="slidenum">
              <a:rPr lang="fr-FR" smtClean="0"/>
              <a:t>‹#›</a:t>
            </a:fld>
            <a:endParaRPr lang="fr-FR"/>
          </a:p>
        </p:txBody>
      </p:sp>
      <p:pic>
        <p:nvPicPr>
          <p:cNvPr id="8" name="Picture 7"/>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2908063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6A83DA5C-38A9-4227-AC3D-955C8243C480}" type="datetime1">
              <a:rPr lang="fr-FR" smtClean="0"/>
              <a:t>31/01/2022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A063C3D0-896B-476D-A309-AD5D90928676}" type="slidenum">
              <a:rPr lang="fr-FR" smtClean="0"/>
              <a:t>‹#›</a:t>
            </a:fld>
            <a:endParaRPr lang="fr-FR"/>
          </a:p>
        </p:txBody>
      </p:sp>
      <p:pic>
        <p:nvPicPr>
          <p:cNvPr id="10" name="Picture 9"/>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438343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55DE19FC-E146-482C-9317-BF4844A94D2D}" type="datetime1">
              <a:rPr lang="fr-FR" smtClean="0"/>
              <a:t>31/01/2022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A063C3D0-896B-476D-A309-AD5D90928676}" type="slidenum">
              <a:rPr lang="fr-FR" smtClean="0"/>
              <a:t>‹#›</a:t>
            </a:fld>
            <a:endParaRPr lang="fr-FR"/>
          </a:p>
        </p:txBody>
      </p:sp>
    </p:spTree>
    <p:extLst>
      <p:ext uri="{BB962C8B-B14F-4D97-AF65-F5344CB8AC3E}">
        <p14:creationId xmlns:p14="http://schemas.microsoft.com/office/powerpoint/2010/main" val="1219039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921CB7-C63F-455B-BFB3-C971CCA75746}" type="datetime1">
              <a:rPr lang="fr-FR" smtClean="0"/>
              <a:t>31/01/2022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A063C3D0-896B-476D-A309-AD5D90928676}" type="slidenum">
              <a:rPr lang="fr-FR" smtClean="0"/>
              <a:t>‹#›</a:t>
            </a:fld>
            <a:endParaRPr lang="fr-FR"/>
          </a:p>
        </p:txBody>
      </p:sp>
      <p:pic>
        <p:nvPicPr>
          <p:cNvPr id="5" name="Picture 4"/>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457989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2D9683-1C1D-4CD4-830B-71E91D677656}" type="datetime1">
              <a:rPr lang="fr-FR" smtClean="0"/>
              <a:t>31/01/2022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063C3D0-896B-476D-A309-AD5D90928676}" type="slidenum">
              <a:rPr lang="fr-FR" smtClean="0"/>
              <a:t>‹#›</a:t>
            </a:fld>
            <a:endParaRPr lang="fr-FR"/>
          </a:p>
        </p:txBody>
      </p:sp>
      <p:pic>
        <p:nvPicPr>
          <p:cNvPr id="8" name="Picture 7"/>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2549913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fr-F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5D7EF1-0006-4985-A21F-EE501A605427}" type="datetime1">
              <a:rPr lang="fr-FR" smtClean="0"/>
              <a:t>31/01/2022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A063C3D0-896B-476D-A309-AD5D90928676}" type="slidenum">
              <a:rPr lang="fr-FR" smtClean="0"/>
              <a:t>‹#›</a:t>
            </a:fld>
            <a:endParaRPr lang="fr-FR"/>
          </a:p>
        </p:txBody>
      </p:sp>
      <p:pic>
        <p:nvPicPr>
          <p:cNvPr id="8" name="Picture 7"/>
          <p:cNvPicPr>
            <a:picLocks noChangeAspect="1"/>
          </p:cNvPicPr>
          <p:nvPr userDrawn="1"/>
        </p:nvPicPr>
        <p:blipFill>
          <a:blip r:embed="rId2"/>
          <a:stretch>
            <a:fillRect/>
          </a:stretch>
        </p:blipFill>
        <p:spPr>
          <a:xfrm>
            <a:off x="10923922" y="0"/>
            <a:ext cx="1268078" cy="823031"/>
          </a:xfrm>
          <a:prstGeom prst="rect">
            <a:avLst/>
          </a:prstGeom>
        </p:spPr>
      </p:pic>
    </p:spTree>
    <p:extLst>
      <p:ext uri="{BB962C8B-B14F-4D97-AF65-F5344CB8AC3E}">
        <p14:creationId xmlns:p14="http://schemas.microsoft.com/office/powerpoint/2010/main" val="13203406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4.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50364C-E11B-43AC-85BD-E07FE3413B93}" type="datetime1">
              <a:rPr lang="fr-FR" smtClean="0"/>
              <a:t>31/01/2022</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3C3D0-896B-476D-A309-AD5D90928676}" type="slidenum">
              <a:rPr lang="fr-FR" smtClean="0"/>
              <a:t>‹#›</a:t>
            </a:fld>
            <a:endParaRPr lang="fr-FR"/>
          </a:p>
        </p:txBody>
      </p:sp>
    </p:spTree>
    <p:extLst>
      <p:ext uri="{BB962C8B-B14F-4D97-AF65-F5344CB8AC3E}">
        <p14:creationId xmlns:p14="http://schemas.microsoft.com/office/powerpoint/2010/main" val="5509824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838201" y="365124"/>
            <a:ext cx="10515599" cy="1325563"/>
          </a:xfrm>
          <a:prstGeom prst="rect">
            <a:avLst/>
          </a:prstGeom>
          <a:noFill/>
          <a:ln>
            <a:noFill/>
          </a:ln>
        </p:spPr>
        <p:txBody>
          <a:bodyPr wrap="square" lIns="68575" tIns="68575" rIns="68575" bIns="68575" anchor="ctr" anchorCtr="0"/>
          <a:lstStyle>
            <a:lvl1pPr marL="0" marR="0" lvl="0" indent="0" algn="l" rtl="0">
              <a:lnSpc>
                <a:spcPct val="90000"/>
              </a:lnSpc>
              <a:spcBef>
                <a:spcPts val="0"/>
              </a:spcBef>
              <a:buClr>
                <a:schemeClr val="dk1"/>
              </a:buClr>
              <a:buSzPct val="33333"/>
              <a:buFont typeface="Calibri"/>
              <a:buNone/>
              <a:defRPr sz="3300" b="0" i="0" u="none" strike="noStrike" cap="none">
                <a:solidFill>
                  <a:schemeClr val="dk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52" name="Shape 52"/>
          <p:cNvSpPr txBox="1">
            <a:spLocks noGrp="1"/>
          </p:cNvSpPr>
          <p:nvPr>
            <p:ph type="body" idx="1"/>
          </p:nvPr>
        </p:nvSpPr>
        <p:spPr>
          <a:xfrm>
            <a:off x="838201" y="1825625"/>
            <a:ext cx="10515599" cy="4351337"/>
          </a:xfrm>
          <a:prstGeom prst="rect">
            <a:avLst/>
          </a:prstGeom>
          <a:noFill/>
          <a:ln>
            <a:noFill/>
          </a:ln>
        </p:spPr>
        <p:txBody>
          <a:bodyPr wrap="square" lIns="68575" tIns="68575" rIns="68575" bIns="68575" anchor="t" anchorCtr="0"/>
          <a:lstStyle>
            <a:lvl1pPr marL="177800" marR="0" lvl="0" indent="-38100" algn="l" rtl="0">
              <a:lnSpc>
                <a:spcPct val="90000"/>
              </a:lnSpc>
              <a:spcBef>
                <a:spcPts val="800"/>
              </a:spcBef>
              <a:buClr>
                <a:schemeClr val="dk1"/>
              </a:buClr>
              <a:buSzPct val="100000"/>
              <a:buFont typeface="Arial"/>
              <a:buChar char="•"/>
              <a:defRPr sz="2100" b="0" i="0" u="none" strike="noStrike" cap="none">
                <a:solidFill>
                  <a:schemeClr val="dk1"/>
                </a:solidFill>
                <a:latin typeface="Calibri"/>
                <a:ea typeface="Calibri"/>
                <a:cs typeface="Calibri"/>
                <a:sym typeface="Calibri"/>
              </a:defRPr>
            </a:lvl1pPr>
            <a:lvl2pPr marL="520700" marR="0" lvl="1" indent="-6350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863600" marR="0" lvl="2" indent="-7620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206500" marR="0" lvl="3"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549400" marR="0" lvl="4"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 name="Picture 4"/>
          <p:cNvPicPr>
            <a:picLocks noChangeAspect="1"/>
          </p:cNvPicPr>
          <p:nvPr userDrawn="1"/>
        </p:nvPicPr>
        <p:blipFill>
          <a:blip r:embed="rId3"/>
          <a:stretch>
            <a:fillRect/>
          </a:stretch>
        </p:blipFill>
        <p:spPr>
          <a:xfrm>
            <a:off x="10923922" y="0"/>
            <a:ext cx="1268078" cy="823031"/>
          </a:xfrm>
          <a:prstGeom prst="rect">
            <a:avLst/>
          </a:prstGeom>
        </p:spPr>
      </p:pic>
    </p:spTree>
    <p:extLst>
      <p:ext uri="{BB962C8B-B14F-4D97-AF65-F5344CB8AC3E}">
        <p14:creationId xmlns:p14="http://schemas.microsoft.com/office/powerpoint/2010/main" val="1637906544"/>
      </p:ext>
    </p:extLst>
  </p:cSld>
  <p:clrMap bg1="lt1" tx1="dk1" bg2="dk2" tx2="lt2" accent1="accent1" accent2="accent2" accent3="accent3" accent4="accent4" accent5="accent5" accent6="accent6" hlink="hlink" folHlink="folHlink"/>
  <p:sldLayoutIdLst>
    <p:sldLayoutId id="2147483673" r:id="rId1"/>
  </p:sldLayoutIdLst>
  <p:timing>
    <p:tnLst>
      <p:par>
        <p:cTn id="1" dur="indefinite" restart="never" nodeType="tmRoot"/>
      </p:par>
    </p:tnLst>
  </p:timing>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C5D67D-71B3-463E-A3A9-03884BE37C6D}" type="datetime1">
              <a:rPr lang="fr-FR" smtClean="0">
                <a:solidFill>
                  <a:prstClr val="black">
                    <a:tint val="75000"/>
                  </a:prstClr>
                </a:solidFill>
              </a:rPr>
              <a:pPr/>
              <a:t>31/01/2022</a:t>
            </a:fld>
            <a:endParaRPr lang="fr-FR">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371DD1-D9FE-4F55-B951-55DF6DE214C8}" type="slidenum">
              <a:rPr lang="fr-FR" smtClean="0">
                <a:solidFill>
                  <a:prstClr val="black">
                    <a:tint val="75000"/>
                  </a:prstClr>
                </a:solidFill>
              </a:rPr>
              <a:pPr/>
              <a:t>‹#›</a:t>
            </a:fld>
            <a:endParaRPr lang="fr-FR">
              <a:solidFill>
                <a:prstClr val="black">
                  <a:tint val="75000"/>
                </a:prstClr>
              </a:solidFill>
            </a:endParaRPr>
          </a:p>
        </p:txBody>
      </p:sp>
    </p:spTree>
    <p:extLst>
      <p:ext uri="{BB962C8B-B14F-4D97-AF65-F5344CB8AC3E}">
        <p14:creationId xmlns:p14="http://schemas.microsoft.com/office/powerpoint/2010/main" val="21534198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50364C-E11B-43AC-85BD-E07FE3413B93}" type="datetime1">
              <a:rPr lang="fr-FR" smtClean="0"/>
              <a:t>31/01/2022</a:t>
            </a:fld>
            <a:endParaRPr lang="fr-F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3C3D0-896B-476D-A309-AD5D90928676}" type="slidenum">
              <a:rPr lang="fr-FR" smtClean="0"/>
              <a:t>‹#›</a:t>
            </a:fld>
            <a:endParaRPr lang="fr-FR"/>
          </a:p>
        </p:txBody>
      </p:sp>
      <p:pic>
        <p:nvPicPr>
          <p:cNvPr id="7" name="Picture 6"/>
          <p:cNvPicPr>
            <a:picLocks noChangeAspect="1"/>
          </p:cNvPicPr>
          <p:nvPr userDrawn="1"/>
        </p:nvPicPr>
        <p:blipFill>
          <a:blip r:embed="rId13"/>
          <a:stretch>
            <a:fillRect/>
          </a:stretch>
        </p:blipFill>
        <p:spPr>
          <a:xfrm>
            <a:off x="10923922" y="0"/>
            <a:ext cx="1268078" cy="823031"/>
          </a:xfrm>
          <a:prstGeom prst="rect">
            <a:avLst/>
          </a:prstGeom>
        </p:spPr>
      </p:pic>
    </p:spTree>
    <p:extLst>
      <p:ext uri="{BB962C8B-B14F-4D97-AF65-F5344CB8AC3E}">
        <p14:creationId xmlns:p14="http://schemas.microsoft.com/office/powerpoint/2010/main" val="234088388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cdn.iawg.rygn.io/documents/MISP-French-web.pdf?mtime=20200403124835&amp;focal=none#asset:29588" TargetMode="External"/><Relationship Id="rId2" Type="http://schemas.openxmlformats.org/officeDocument/2006/relationships/hyperlink" Target="https://iawg.net/resources/minimum-initial-service-package-misp-resources" TargetMode="External"/><Relationship Id="rId1" Type="http://schemas.openxmlformats.org/officeDocument/2006/relationships/slideLayout" Target="../slideLayouts/slideLayout2.xml"/><Relationship Id="rId4" Type="http://schemas.openxmlformats.org/officeDocument/2006/relationships/hyperlink" Target="https://cdn.iawg.rygn.io/documents/IARH-Kits-6th-Edition_Manual_English.pdf?mtime=20210129161120&amp;focal=none"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3999" y="1439802"/>
            <a:ext cx="9521371" cy="2633434"/>
          </a:xfrm>
          <a:solidFill>
            <a:srgbClr val="92D050"/>
          </a:solidFill>
        </p:spPr>
        <p:txBody>
          <a:bodyPr anchor="t">
            <a:noAutofit/>
          </a:bodyPr>
          <a:lstStyle/>
          <a:p>
            <a:pPr lvl="0">
              <a:spcBef>
                <a:spcPts val="1000"/>
              </a:spcBef>
            </a:pPr>
            <a:r>
              <a:rPr lang="fr-FR" sz="4400" b="1" dirty="0" smtClean="0">
                <a:latin typeface="+mn-lt"/>
              </a:rPr>
              <a:t>Dispositif minimum d’urgence en santé sexuelle et reproductive (DMU-SSR) </a:t>
            </a:r>
            <a:br>
              <a:rPr lang="fr-FR" sz="4400" b="1" dirty="0" smtClean="0">
                <a:latin typeface="+mn-lt"/>
              </a:rPr>
            </a:br>
            <a:r>
              <a:rPr lang="fr-FR" sz="2800" dirty="0">
                <a:solidFill>
                  <a:prstClr val="black"/>
                </a:solidFill>
                <a:latin typeface="Calibri" panose="020F0502020204030204"/>
                <a:ea typeface="+mn-ea"/>
                <a:cs typeface="+mn-cs"/>
              </a:rPr>
              <a:t>En situation de crise humanitaire </a:t>
            </a:r>
            <a:r>
              <a:rPr lang="fr-FR" sz="2800" dirty="0" smtClean="0">
                <a:solidFill>
                  <a:prstClr val="black"/>
                </a:solidFill>
                <a:latin typeface="Calibri" panose="020F0502020204030204"/>
                <a:ea typeface="+mn-ea"/>
                <a:cs typeface="+mn-cs"/>
              </a:rPr>
              <a:t/>
            </a:r>
            <a:br>
              <a:rPr lang="fr-FR" sz="2800" dirty="0" smtClean="0">
                <a:solidFill>
                  <a:prstClr val="black"/>
                </a:solidFill>
                <a:latin typeface="Calibri" panose="020F0502020204030204"/>
                <a:ea typeface="+mn-ea"/>
                <a:cs typeface="+mn-cs"/>
              </a:rPr>
            </a:br>
            <a:r>
              <a:rPr lang="fr-FR" sz="2800" dirty="0" smtClean="0">
                <a:solidFill>
                  <a:prstClr val="black"/>
                </a:solidFill>
                <a:latin typeface="Calibri" panose="020F0502020204030204"/>
                <a:ea typeface="+mn-ea"/>
                <a:cs typeface="+mn-cs"/>
              </a:rPr>
              <a:t>Janvier 2022</a:t>
            </a:r>
            <a:br>
              <a:rPr lang="fr-FR" sz="2800" dirty="0" smtClean="0">
                <a:solidFill>
                  <a:prstClr val="black"/>
                </a:solidFill>
                <a:latin typeface="Calibri" panose="020F0502020204030204"/>
                <a:ea typeface="+mn-ea"/>
                <a:cs typeface="+mn-cs"/>
              </a:rPr>
            </a:br>
            <a:r>
              <a:rPr lang="fr-FR" sz="2800" b="1" dirty="0" smtClean="0">
                <a:solidFill>
                  <a:srgbClr val="FF0000"/>
                </a:solidFill>
                <a:latin typeface="Calibri" panose="020F0502020204030204"/>
                <a:ea typeface="+mn-ea"/>
                <a:cs typeface="+mn-cs"/>
              </a:rPr>
              <a:t>Introduction et DMU objectif no. 1</a:t>
            </a:r>
            <a:r>
              <a:rPr lang="fr-FR" sz="2400" dirty="0">
                <a:solidFill>
                  <a:prstClr val="black"/>
                </a:solidFill>
                <a:latin typeface="Calibri" panose="020F0502020204030204"/>
                <a:ea typeface="+mn-ea"/>
                <a:cs typeface="+mn-cs"/>
              </a:rPr>
              <a:t/>
            </a:r>
            <a:br>
              <a:rPr lang="fr-FR" sz="2400" dirty="0">
                <a:solidFill>
                  <a:prstClr val="black"/>
                </a:solidFill>
                <a:latin typeface="Calibri" panose="020F0502020204030204"/>
                <a:ea typeface="+mn-ea"/>
                <a:cs typeface="+mn-cs"/>
              </a:rPr>
            </a:br>
            <a:endParaRPr lang="fr-FR" sz="4800" b="1" dirty="0">
              <a:latin typeface="+mn-lt"/>
            </a:endParaRPr>
          </a:p>
        </p:txBody>
      </p:sp>
      <p:sp>
        <p:nvSpPr>
          <p:cNvPr id="3" name="Subtitle 2"/>
          <p:cNvSpPr>
            <a:spLocks noGrp="1"/>
          </p:cNvSpPr>
          <p:nvPr>
            <p:ph type="subTitle" idx="1"/>
          </p:nvPr>
        </p:nvSpPr>
        <p:spPr>
          <a:xfrm>
            <a:off x="5888182" y="4526335"/>
            <a:ext cx="5157188" cy="849230"/>
          </a:xfrm>
          <a:ln>
            <a:solidFill>
              <a:srgbClr val="FF0000"/>
            </a:solidFill>
          </a:ln>
        </p:spPr>
        <p:txBody>
          <a:bodyPr>
            <a:normAutofit fontScale="92500"/>
          </a:bodyPr>
          <a:lstStyle/>
          <a:p>
            <a:pPr algn="l"/>
            <a:r>
              <a:rPr lang="fr-FR" b="1" dirty="0" smtClean="0"/>
              <a:t>Présentateur: Dr. Jonathan B </a:t>
            </a:r>
            <a:r>
              <a:rPr lang="fr-FR" b="1" dirty="0" err="1" smtClean="0"/>
              <a:t>Ndzi</a:t>
            </a:r>
            <a:r>
              <a:rPr lang="fr-FR" b="1" dirty="0" smtClean="0"/>
              <a:t> (M.D.)</a:t>
            </a:r>
          </a:p>
          <a:p>
            <a:pPr algn="l"/>
            <a:r>
              <a:rPr lang="fr-FR" b="1" dirty="0" smtClean="0"/>
              <a:t>Spécialiste Humanitaire (Sant</a:t>
            </a:r>
            <a:r>
              <a:rPr lang="fr-FR" b="1" dirty="0" smtClean="0">
                <a:solidFill>
                  <a:prstClr val="black"/>
                </a:solidFill>
              </a:rPr>
              <a:t>é</a:t>
            </a:r>
            <a:r>
              <a:rPr lang="fr-FR" b="1" dirty="0" smtClean="0"/>
              <a:t>)</a:t>
            </a:r>
          </a:p>
          <a:p>
            <a:endParaRPr lang="fr-FR" b="1"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515209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001000" cy="1020330"/>
          </a:xfrm>
          <a:ln>
            <a:solidFill>
              <a:schemeClr val="accent2"/>
            </a:solidFill>
          </a:ln>
        </p:spPr>
        <p:txBody>
          <a:bodyPr>
            <a:normAutofit fontScale="90000"/>
          </a:bodyPr>
          <a:lstStyle/>
          <a:p>
            <a:pPr algn="ctr"/>
            <a:r>
              <a:rPr lang="fr-FR" sz="3600" b="1" dirty="0" smtClean="0">
                <a:ln>
                  <a:solidFill>
                    <a:schemeClr val="accent2"/>
                  </a:solidFill>
                </a:ln>
                <a:latin typeface="+mn-lt"/>
              </a:rPr>
              <a:t>Personnes touchées par la crise humanitaire </a:t>
            </a:r>
            <a:r>
              <a:rPr lang="fr-FR" sz="2700" b="1" dirty="0" smtClean="0">
                <a:ln>
                  <a:solidFill>
                    <a:schemeClr val="accent2"/>
                  </a:solidFill>
                </a:ln>
                <a:latin typeface="+mn-lt"/>
              </a:rPr>
              <a:t>(hommes, femmes, filles, garçons, enfants).</a:t>
            </a:r>
            <a:endParaRPr lang="fr-FR" sz="3600" b="1" dirty="0">
              <a:ln>
                <a:solidFill>
                  <a:schemeClr val="accent2"/>
                </a:solidFill>
              </a:ln>
              <a:latin typeface="+mn-lt"/>
            </a:endParaRPr>
          </a:p>
        </p:txBody>
      </p:sp>
      <p:sp>
        <p:nvSpPr>
          <p:cNvPr id="3" name="Content Placeholder 2"/>
          <p:cNvSpPr>
            <a:spLocks noGrp="1"/>
          </p:cNvSpPr>
          <p:nvPr>
            <p:ph idx="1"/>
          </p:nvPr>
        </p:nvSpPr>
        <p:spPr>
          <a:xfrm>
            <a:off x="838200" y="1690255"/>
            <a:ext cx="10515600" cy="4486707"/>
          </a:xfrm>
        </p:spPr>
        <p:txBody>
          <a:bodyPr>
            <a:normAutofit lnSpcReduction="10000"/>
          </a:bodyPr>
          <a:lstStyle/>
          <a:p>
            <a:pPr marL="514350" indent="-514350">
              <a:buFont typeface="+mj-lt"/>
              <a:buAutoNum type="alphaLcPeriod"/>
            </a:pPr>
            <a:r>
              <a:rPr lang="fr-FR" b="1" dirty="0" smtClean="0"/>
              <a:t>Personnes déplacées internes (</a:t>
            </a:r>
            <a:r>
              <a:rPr lang="fr-FR" b="1" dirty="0" err="1" smtClean="0"/>
              <a:t>PDIs</a:t>
            </a:r>
            <a:r>
              <a:rPr lang="fr-FR" b="1" dirty="0" smtClean="0"/>
              <a:t>):  </a:t>
            </a:r>
            <a:r>
              <a:rPr lang="fr-FR" sz="2400" dirty="0" smtClean="0"/>
              <a:t>« </a:t>
            </a:r>
            <a:r>
              <a:rPr lang="fr-FR" sz="2400" dirty="0"/>
              <a:t>des personnes ou des groupes de personnes qui ont été forcés ou contraints de fuir ou de quitter leur foyer ou leur lieu de résidence habituel, notamment en raison d’un conflit armé, </a:t>
            </a:r>
            <a:r>
              <a:rPr lang="fr-FR" sz="2400" dirty="0" smtClean="0"/>
              <a:t>de </a:t>
            </a:r>
            <a:r>
              <a:rPr lang="fr-FR" sz="2400" dirty="0"/>
              <a:t>situations de violence généralisée, de violations des droits de l’homme ou de catastrophes naturelles ou provoquées par l’homme ou pour en éviter les effets, et </a:t>
            </a:r>
            <a:r>
              <a:rPr lang="fr-FR" sz="2400" u="sng" dirty="0"/>
              <a:t>qui n’ont pas franchi les frontières internationalement reconnues d’un État </a:t>
            </a:r>
            <a:r>
              <a:rPr lang="fr-FR" sz="2400" dirty="0" smtClean="0"/>
              <a:t>» (OCHA, 2011)</a:t>
            </a:r>
            <a:endParaRPr lang="fr-FR" sz="2400" b="1" dirty="0" smtClean="0"/>
          </a:p>
          <a:p>
            <a:pPr marL="514350" indent="-514350">
              <a:buFont typeface="+mj-lt"/>
              <a:buAutoNum type="alphaLcPeriod"/>
            </a:pPr>
            <a:r>
              <a:rPr lang="fr-FR" b="1" dirty="0" smtClean="0">
                <a:solidFill>
                  <a:prstClr val="black"/>
                </a:solidFill>
              </a:rPr>
              <a:t>Réfugiés </a:t>
            </a:r>
            <a:r>
              <a:rPr lang="fr-FR" b="1" dirty="0" smtClean="0"/>
              <a:t>: </a:t>
            </a:r>
            <a:r>
              <a:rPr lang="fr-FR" sz="2400" dirty="0" smtClean="0"/>
              <a:t>personnes déplacées ayant franchies les frontières internationalement reconnues d’un état ou pays. </a:t>
            </a:r>
          </a:p>
          <a:p>
            <a:pPr marL="514350" indent="-514350">
              <a:buFont typeface="+mj-lt"/>
              <a:buAutoNum type="alphaLcPeriod"/>
            </a:pPr>
            <a:r>
              <a:rPr lang="fr-FR" b="1" dirty="0" smtClean="0"/>
              <a:t>Population/ communauté hôte: </a:t>
            </a:r>
            <a:r>
              <a:rPr lang="fr-FR" sz="2400" dirty="0" smtClean="0"/>
              <a:t>les communautés accueillant les </a:t>
            </a:r>
            <a:r>
              <a:rPr lang="fr-FR" sz="2400" dirty="0" err="1" smtClean="0"/>
              <a:t>PDIs</a:t>
            </a:r>
            <a:r>
              <a:rPr lang="fr-FR" sz="2400" dirty="0" smtClean="0"/>
              <a:t> ou les réfugiés. </a:t>
            </a:r>
          </a:p>
          <a:p>
            <a:pPr marL="514350" indent="-514350">
              <a:buFont typeface="+mj-lt"/>
              <a:buAutoNum type="alphaLcPeriod"/>
            </a:pPr>
            <a:r>
              <a:rPr lang="fr-FR" b="1" dirty="0" smtClean="0"/>
              <a:t>Les survivants</a:t>
            </a:r>
            <a:r>
              <a:rPr lang="fr-FR" b="1" dirty="0" smtClean="0">
                <a:solidFill>
                  <a:prstClr val="black"/>
                </a:solidFill>
                <a:ea typeface="MS PGothic" pitchFamily="34" charset="-128"/>
              </a:rPr>
              <a:t> </a:t>
            </a:r>
            <a:r>
              <a:rPr lang="fr-FR" b="1" dirty="0">
                <a:solidFill>
                  <a:prstClr val="black"/>
                </a:solidFill>
                <a:ea typeface="MS PGothic" pitchFamily="34" charset="-128"/>
              </a:rPr>
              <a:t>qui restent sur place</a:t>
            </a:r>
          </a:p>
          <a:p>
            <a:pPr marL="514350" indent="-514350">
              <a:buFont typeface="+mj-lt"/>
              <a:buAutoNum type="alphaLcPeriod"/>
            </a:pPr>
            <a:endParaRPr lang="fr-FR" sz="2400" dirty="0" smtClean="0"/>
          </a:p>
          <a:p>
            <a:endParaRPr lang="fr-FR" dirty="0" smtClean="0"/>
          </a:p>
          <a:p>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t>10</a:t>
            </a:fld>
            <a:endParaRPr lang="fr-FR"/>
          </a:p>
        </p:txBody>
      </p:sp>
    </p:spTree>
    <p:extLst>
      <p:ext uri="{BB962C8B-B14F-4D97-AF65-F5344CB8AC3E}">
        <p14:creationId xmlns:p14="http://schemas.microsoft.com/office/powerpoint/2010/main" val="1424862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914400" y="653172"/>
            <a:ext cx="9074727" cy="951057"/>
          </a:xfrm>
          <a:ln>
            <a:solidFill>
              <a:srgbClr val="FFC000"/>
            </a:solidFill>
          </a:ln>
        </p:spPr>
        <p:txBody>
          <a:bodyPr>
            <a:normAutofit fontScale="90000"/>
          </a:bodyPr>
          <a:lstStyle/>
          <a:p>
            <a:r>
              <a:rPr lang="fr-FR" sz="4000" b="1" dirty="0" smtClean="0">
                <a:ln>
                  <a:solidFill>
                    <a:schemeClr val="accent2"/>
                  </a:solidFill>
                </a:ln>
                <a:latin typeface="+mn-lt"/>
              </a:rPr>
              <a:t>Qui sont affectées par les crises humanitaires?</a:t>
            </a:r>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22531" name="TextBox 2"/>
          <p:cNvSpPr txBox="1">
            <a:spLocks noChangeArrowheads="1"/>
          </p:cNvSpPr>
          <p:nvPr/>
        </p:nvSpPr>
        <p:spPr bwMode="auto">
          <a:xfrm>
            <a:off x="914401" y="1964353"/>
            <a:ext cx="8631382" cy="4031873"/>
          </a:xfrm>
          <a:prstGeom prst="rect">
            <a:avLst/>
          </a:prstGeom>
          <a:noFill/>
          <a:ln w="9525">
            <a:noFill/>
            <a:miter lim="800000"/>
            <a:headEnd/>
            <a:tailEnd/>
          </a:ln>
        </p:spPr>
        <p:txBody>
          <a:bodyPr wrap="square">
            <a:spAutoFit/>
          </a:bodyPr>
          <a:lstStyle/>
          <a:p>
            <a:pPr marL="457200" marR="0" lvl="0" indent="-457200" algn="l" defTabSz="914400" rtl="0" eaLnBrk="0" fontAlgn="base" latinLnBrk="0" hangingPunct="0">
              <a:lnSpc>
                <a:spcPct val="100000"/>
              </a:lnSpc>
              <a:spcBef>
                <a:spcPct val="0"/>
              </a:spcBef>
              <a:spcAft>
                <a:spcPct val="0"/>
              </a:spcAft>
              <a:buClrTx/>
              <a:buSzTx/>
              <a:buFont typeface="Wingdings" pitchFamily="2" charset="2"/>
              <a:buChar char="§"/>
              <a:tabLst/>
              <a:defRPr/>
            </a:pPr>
            <a:r>
              <a:rPr kumimoji="0" lang="fr-FR" sz="2800" b="0" i="0" u="none" strike="noStrike" kern="1200" cap="none" spc="0" normalizeH="0" baseline="0" noProof="0" dirty="0">
                <a:ln>
                  <a:noFill/>
                </a:ln>
                <a:solidFill>
                  <a:prstClr val="black"/>
                </a:solidFill>
                <a:effectLst/>
                <a:uLnTx/>
                <a:uFillTx/>
                <a:latin typeface="Calibri"/>
                <a:ea typeface="MS PGothic" pitchFamily="34" charset="-128"/>
                <a:cs typeface="+mn-cs"/>
              </a:rPr>
              <a:t>Les populations affectées peuvent inclure : </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Réfugiés, </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personnes déplacées internes</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Communautés d’accueil ou populations locales</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Survivants qui restent sur place</a:t>
            </a:r>
          </a:p>
          <a:p>
            <a:pPr marL="457200" marR="0" lvl="0" indent="-457200" algn="l" defTabSz="914400" rtl="0" eaLnBrk="0" fontAlgn="base" latinLnBrk="0" hangingPunct="0">
              <a:lnSpc>
                <a:spcPct val="100000"/>
              </a:lnSpc>
              <a:spcBef>
                <a:spcPct val="0"/>
              </a:spcBef>
              <a:spcAft>
                <a:spcPct val="0"/>
              </a:spcAft>
              <a:buClrTx/>
              <a:buSzTx/>
              <a:buFont typeface="Wingdings" pitchFamily="2" charset="2"/>
              <a:buChar char="§"/>
              <a:tabLst/>
              <a:defRPr/>
            </a:pPr>
            <a:r>
              <a:rPr kumimoji="0" lang="fr-FR" sz="2800" b="0" i="0" u="none" strike="noStrike" kern="1200" cap="none" spc="0" normalizeH="0" baseline="0" noProof="0" dirty="0">
                <a:ln>
                  <a:noFill/>
                </a:ln>
                <a:solidFill>
                  <a:prstClr val="black"/>
                </a:solidFill>
                <a:effectLst/>
                <a:uLnTx/>
                <a:uFillTx/>
                <a:latin typeface="Calibri"/>
                <a:ea typeface="MS PGothic" pitchFamily="34" charset="-128"/>
                <a:cs typeface="+mn-cs"/>
              </a:rPr>
              <a:t>Les populations affectées peuvent </a:t>
            </a:r>
            <a:r>
              <a:rPr kumimoji="0" lang="fr-FR" sz="2800" b="0" i="0" u="none" strike="noStrike" kern="1200" cap="none" spc="0" normalizeH="0" baseline="0" noProof="0" dirty="0" smtClean="0">
                <a:ln>
                  <a:noFill/>
                </a:ln>
                <a:solidFill>
                  <a:prstClr val="black"/>
                </a:solidFill>
                <a:effectLst/>
                <a:uLnTx/>
                <a:uFillTx/>
                <a:latin typeface="Calibri"/>
                <a:ea typeface="MS PGothic" pitchFamily="34" charset="-128"/>
                <a:cs typeface="+mn-cs"/>
              </a:rPr>
              <a:t>se trouver </a:t>
            </a:r>
            <a:r>
              <a:rPr kumimoji="0" lang="fr-FR" sz="2800" b="0" i="0" u="none" strike="noStrike" kern="1200" cap="none" spc="0" normalizeH="0" baseline="0" noProof="0" dirty="0">
                <a:ln>
                  <a:noFill/>
                </a:ln>
                <a:solidFill>
                  <a:prstClr val="black"/>
                </a:solidFill>
                <a:effectLst/>
                <a:uLnTx/>
                <a:uFillTx/>
                <a:latin typeface="Calibri"/>
                <a:ea typeface="MS PGothic" pitchFamily="34" charset="-128"/>
                <a:cs typeface="+mn-cs"/>
              </a:rPr>
              <a:t>dans :</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des camps</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des centres temporaires d’évacuation, de transit </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leurs propres communautés et/ou maisons</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les maisons de leur famille ou amis</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les communautés environnantes</a:t>
            </a:r>
          </a:p>
          <a:p>
            <a:pPr marL="1371600" marR="0" lvl="2" indent="-457200" algn="l" defTabSz="914400" rtl="0" eaLnBrk="0" fontAlgn="base" latinLnBrk="0" hangingPunct="0">
              <a:lnSpc>
                <a:spcPct val="100000"/>
              </a:lnSpc>
              <a:spcBef>
                <a:spcPct val="0"/>
              </a:spcBef>
              <a:spcAft>
                <a:spcPct val="0"/>
              </a:spcAft>
              <a:buClrTx/>
              <a:buSzTx/>
              <a:buFont typeface="Wingdings" panose="05000000000000000000" pitchFamily="2" charset="2"/>
              <a:buChar char="ü"/>
              <a:tabLst/>
              <a:defRPr/>
            </a:pPr>
            <a:r>
              <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rPr>
              <a:t>des lieux de regroupement urbains/ de banlieue / </a:t>
            </a:r>
            <a:r>
              <a:rPr kumimoji="0" lang="fr-FR" sz="2000" b="0" i="0" u="none" strike="noStrike" kern="1200" cap="none" spc="0" normalizeH="0" baseline="0" noProof="0" dirty="0" smtClean="0">
                <a:ln>
                  <a:noFill/>
                </a:ln>
                <a:solidFill>
                  <a:prstClr val="black"/>
                </a:solidFill>
                <a:effectLst/>
                <a:uLnTx/>
                <a:uFillTx/>
                <a:latin typeface="Calibri"/>
                <a:ea typeface="MS PGothic" pitchFamily="34" charset="-128"/>
                <a:cs typeface="+mn-cs"/>
              </a:rPr>
              <a:t>périurbains.</a:t>
            </a:r>
            <a:endParaRPr kumimoji="0" lang="fr-FR" sz="2000" b="0" i="0" u="none" strike="noStrike" kern="1200" cap="none" spc="0" normalizeH="0" baseline="0" noProof="0" dirty="0">
              <a:ln>
                <a:noFill/>
              </a:ln>
              <a:solidFill>
                <a:prstClr val="black"/>
              </a:solidFill>
              <a:effectLst/>
              <a:uLnTx/>
              <a:uFillTx/>
              <a:latin typeface="Calibri"/>
              <a:ea typeface="MS PGothic" pitchFamily="34" charset="-128"/>
              <a:cs typeface="+mn-cs"/>
            </a:endParaRPr>
          </a:p>
        </p:txBody>
      </p:sp>
    </p:spTree>
    <p:extLst>
      <p:ext uri="{BB962C8B-B14F-4D97-AF65-F5344CB8AC3E}">
        <p14:creationId xmlns:p14="http://schemas.microsoft.com/office/powerpoint/2010/main" val="40203834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53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531">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531">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2531">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531">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531">
                                            <p:txEl>
                                              <p:pRg st="7" end="7"/>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531">
                                            <p:txEl>
                                              <p:pRg st="8" end="8"/>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531">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531">
                                            <p:txEl>
                                              <p:pRg st="10" end="1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2531">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2098964" cy="951057"/>
          </a:xfrm>
          <a:ln>
            <a:solidFill>
              <a:srgbClr val="FFC000"/>
            </a:solidFill>
          </a:ln>
        </p:spPr>
        <p:txBody>
          <a:bodyPr/>
          <a:lstStyle/>
          <a:p>
            <a:r>
              <a:rPr lang="fr-FR" b="1" dirty="0" smtClean="0">
                <a:ln>
                  <a:solidFill>
                    <a:schemeClr val="accent2"/>
                  </a:solidFill>
                </a:ln>
                <a:latin typeface="+mn-lt"/>
              </a:rPr>
              <a:t>Risque</a:t>
            </a:r>
            <a:endParaRPr lang="fr-FR" b="1" dirty="0">
              <a:ln>
                <a:solidFill>
                  <a:schemeClr val="accent2"/>
                </a:solidFill>
              </a:ln>
              <a:latin typeface="+mn-lt"/>
            </a:endParaRPr>
          </a:p>
        </p:txBody>
      </p:sp>
      <p:sp>
        <p:nvSpPr>
          <p:cNvPr id="3" name="Content Placeholder 2"/>
          <p:cNvSpPr>
            <a:spLocks noGrp="1"/>
          </p:cNvSpPr>
          <p:nvPr>
            <p:ph idx="1"/>
          </p:nvPr>
        </p:nvSpPr>
        <p:spPr>
          <a:xfrm>
            <a:off x="838200" y="1842655"/>
            <a:ext cx="10515600" cy="3366654"/>
          </a:xfrm>
        </p:spPr>
        <p:txBody>
          <a:bodyPr>
            <a:normAutofit/>
          </a:bodyPr>
          <a:lstStyle/>
          <a:p>
            <a:pPr marL="514350" lvl="0" indent="-514350" algn="just">
              <a:buFont typeface="+mj-lt"/>
              <a:buAutoNum type="arabicPeriod"/>
            </a:pPr>
            <a:r>
              <a:rPr lang="fr-FR" b="1" dirty="0" smtClean="0">
                <a:solidFill>
                  <a:srgbClr val="231F20"/>
                </a:solidFill>
              </a:rPr>
              <a:t>La probabilité</a:t>
            </a:r>
            <a:r>
              <a:rPr lang="fr-FR" dirty="0" smtClean="0">
                <a:solidFill>
                  <a:srgbClr val="231F20"/>
                </a:solidFill>
              </a:rPr>
              <a:t> </a:t>
            </a:r>
            <a:r>
              <a:rPr lang="fr-FR" dirty="0">
                <a:solidFill>
                  <a:srgbClr val="231F20"/>
                </a:solidFill>
              </a:rPr>
              <a:t>pour les communautés et les populations d’être </a:t>
            </a:r>
            <a:r>
              <a:rPr lang="fr-FR" u="sng" dirty="0">
                <a:solidFill>
                  <a:srgbClr val="231F20"/>
                </a:solidFill>
              </a:rPr>
              <a:t>exposées</a:t>
            </a:r>
            <a:r>
              <a:rPr lang="fr-FR" dirty="0">
                <a:solidFill>
                  <a:srgbClr val="231F20"/>
                </a:solidFill>
              </a:rPr>
              <a:t> aux aléas, de </a:t>
            </a:r>
            <a:r>
              <a:rPr lang="fr-FR" u="sng" dirty="0">
                <a:solidFill>
                  <a:srgbClr val="231F20"/>
                </a:solidFill>
              </a:rPr>
              <a:t>subir</a:t>
            </a:r>
            <a:r>
              <a:rPr lang="fr-FR" dirty="0">
                <a:solidFill>
                  <a:srgbClr val="231F20"/>
                </a:solidFill>
              </a:rPr>
              <a:t> les dommages humains, économiques, </a:t>
            </a:r>
            <a:r>
              <a:rPr lang="fr-FR" dirty="0" smtClean="0">
                <a:solidFill>
                  <a:srgbClr val="231F20"/>
                </a:solidFill>
              </a:rPr>
              <a:t>socio–cultuelles</a:t>
            </a:r>
            <a:r>
              <a:rPr lang="fr-FR" dirty="0">
                <a:solidFill>
                  <a:srgbClr val="231F20"/>
                </a:solidFill>
              </a:rPr>
              <a:t>, des destructions et de leurs biens et de leur environnement. </a:t>
            </a:r>
          </a:p>
          <a:p>
            <a:pPr marL="514350" lvl="0" indent="-514350" algn="just">
              <a:buFont typeface="+mj-lt"/>
              <a:buAutoNum type="arabicPeriod"/>
            </a:pPr>
            <a:r>
              <a:rPr lang="fr-FR" b="1" dirty="0" smtClean="0">
                <a:solidFill>
                  <a:srgbClr val="231F20"/>
                </a:solidFill>
              </a:rPr>
              <a:t>Risque de catastrophe: </a:t>
            </a:r>
            <a:r>
              <a:rPr lang="fr-FR" dirty="0" smtClean="0">
                <a:solidFill>
                  <a:srgbClr val="231F20"/>
                </a:solidFill>
              </a:rPr>
              <a:t>le p</a:t>
            </a:r>
            <a:r>
              <a:rPr lang="fr-FR" dirty="0" smtClean="0">
                <a:latin typeface="Calibri" panose="020F0502020204030204" pitchFamily="34" charset="0"/>
                <a:ea typeface="Calibri" panose="020F0502020204030204" pitchFamily="34" charset="0"/>
                <a:cs typeface="Times New Roman" panose="02020603050405020304" pitchFamily="18" charset="0"/>
              </a:rPr>
              <a:t>otentiel </a:t>
            </a:r>
            <a:r>
              <a:rPr lang="fr-FR" dirty="0">
                <a:latin typeface="Calibri" panose="020F0502020204030204" pitchFamily="34" charset="0"/>
                <a:ea typeface="Calibri" panose="020F0502020204030204" pitchFamily="34" charset="0"/>
                <a:cs typeface="Times New Roman" panose="02020603050405020304" pitchFamily="18" charset="0"/>
              </a:rPr>
              <a:t>de la catastrophe, en termes de vies humaines, des états de santé, des moyens de subsistance, des biens et services, qui pourraient se produire au sein d’une communauté ou une société, dans le futur.</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514350" lvl="0" indent="-514350" algn="just">
              <a:buFont typeface="+mj-lt"/>
              <a:buAutoNum type="arabicPeriod"/>
            </a:pPr>
            <a:endParaRPr lang="fr-FR" b="1" dirty="0" smtClean="0">
              <a:solidFill>
                <a:srgbClr val="231F20"/>
              </a:solidFill>
            </a:endParaRPr>
          </a:p>
          <a:p>
            <a:pPr marL="514350" lvl="0" indent="-514350" algn="just">
              <a:buFont typeface="+mj-lt"/>
              <a:buAutoNum type="arabicPeriod"/>
            </a:pPr>
            <a:endParaRPr lang="fr-FR" b="1" dirty="0">
              <a:solidFill>
                <a:srgbClr val="231F20"/>
              </a:solidFill>
            </a:endParaRPr>
          </a:p>
          <a:p>
            <a:pPr marL="0" indent="0">
              <a:buNone/>
            </a:pPr>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1398981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6854" y="653618"/>
            <a:ext cx="5978236" cy="992620"/>
          </a:xfrm>
          <a:ln>
            <a:solidFill>
              <a:srgbClr val="FFC000"/>
            </a:solidFill>
          </a:ln>
        </p:spPr>
        <p:txBody>
          <a:bodyPr>
            <a:normAutofit/>
          </a:bodyPr>
          <a:lstStyle/>
          <a:p>
            <a:r>
              <a:rPr lang="fr-FR" b="1" dirty="0" smtClean="0">
                <a:ln>
                  <a:solidFill>
                    <a:schemeClr val="accent2"/>
                  </a:solidFill>
                </a:ln>
                <a:solidFill>
                  <a:prstClr val="black"/>
                </a:solidFill>
                <a:latin typeface="Calibri"/>
                <a:ea typeface="+mn-ea"/>
                <a:cs typeface="+mn-cs"/>
              </a:rPr>
              <a:t>Vulnérabilité = fragilité</a:t>
            </a:r>
            <a:endParaRPr lang="fr-FR" sz="6600" dirty="0">
              <a:ln>
                <a:solidFill>
                  <a:schemeClr val="accent2"/>
                </a:solidFill>
              </a:ln>
            </a:endParaRPr>
          </a:p>
        </p:txBody>
      </p:sp>
      <p:sp>
        <p:nvSpPr>
          <p:cNvPr id="3" name="Content Placeholder 2"/>
          <p:cNvSpPr>
            <a:spLocks noGrp="1"/>
          </p:cNvSpPr>
          <p:nvPr>
            <p:ph idx="1"/>
          </p:nvPr>
        </p:nvSpPr>
        <p:spPr>
          <a:xfrm>
            <a:off x="838200" y="1825625"/>
            <a:ext cx="10938164" cy="4351338"/>
          </a:xfrm>
        </p:spPr>
        <p:txBody>
          <a:bodyPr>
            <a:normAutofit/>
          </a:bodyPr>
          <a:lstStyle/>
          <a:p>
            <a:r>
              <a:rPr lang="fr-FR" sz="3200" dirty="0"/>
              <a:t>Les caractéristiques et les circonstances d’une communauté ou d’un système qui le rendent susceptible de subir les effets d’un danger</a:t>
            </a:r>
            <a:r>
              <a:rPr lang="fr-FR" sz="3200" dirty="0" smtClean="0"/>
              <a:t>.</a:t>
            </a:r>
          </a:p>
          <a:p>
            <a:pPr lvl="0"/>
            <a:r>
              <a:rPr lang="fr-FR" sz="3200" dirty="0">
                <a:solidFill>
                  <a:prstClr val="black"/>
                </a:solidFill>
              </a:rPr>
              <a:t>La </a:t>
            </a:r>
            <a:r>
              <a:rPr lang="fr-FR" sz="3200" dirty="0">
                <a:solidFill>
                  <a:srgbClr val="000000"/>
                </a:solidFill>
              </a:rPr>
              <a:t>vulnérabilité fait référence à l'incapacité de résister aux effets d'un environnement hostile.</a:t>
            </a:r>
          </a:p>
          <a:p>
            <a:r>
              <a:rPr lang="fr-FR" sz="3200" dirty="0" smtClean="0">
                <a:solidFill>
                  <a:prstClr val="black"/>
                </a:solidFill>
              </a:rPr>
              <a:t>La capacité </a:t>
            </a:r>
            <a:r>
              <a:rPr lang="fr-FR" sz="3200" dirty="0">
                <a:solidFill>
                  <a:prstClr val="black"/>
                </a:solidFill>
              </a:rPr>
              <a:t>de résilience ou de résister des communautés, des populations et de l’environnement </a:t>
            </a:r>
            <a:r>
              <a:rPr lang="fr-FR" sz="3200" dirty="0">
                <a:solidFill>
                  <a:srgbClr val="231F20"/>
                </a:solidFill>
              </a:rPr>
              <a:t>à</a:t>
            </a:r>
            <a:r>
              <a:rPr lang="fr-FR" sz="3200" dirty="0">
                <a:solidFill>
                  <a:prstClr val="black"/>
                </a:solidFill>
              </a:rPr>
              <a:t> la menace. </a:t>
            </a:r>
            <a:r>
              <a:rPr lang="fr-FR" sz="3200" i="1" dirty="0">
                <a:solidFill>
                  <a:prstClr val="black"/>
                </a:solidFill>
              </a:rPr>
              <a:t>(effets néfastes prévisibles d’un enjeu  face </a:t>
            </a:r>
            <a:r>
              <a:rPr lang="fr-FR" sz="3200" i="1" dirty="0">
                <a:solidFill>
                  <a:srgbClr val="231F20"/>
                </a:solidFill>
              </a:rPr>
              <a:t>à</a:t>
            </a:r>
            <a:r>
              <a:rPr lang="fr-FR" sz="3200" i="1" dirty="0">
                <a:solidFill>
                  <a:prstClr val="black"/>
                </a:solidFill>
              </a:rPr>
              <a:t> un al</a:t>
            </a:r>
            <a:r>
              <a:rPr lang="fr-FR" sz="3200" i="1" dirty="0">
                <a:solidFill>
                  <a:srgbClr val="231F20"/>
                </a:solidFill>
              </a:rPr>
              <a:t>é</a:t>
            </a:r>
            <a:r>
              <a:rPr lang="fr-FR" sz="3200" i="1" dirty="0">
                <a:solidFill>
                  <a:prstClr val="black"/>
                </a:solidFill>
              </a:rPr>
              <a:t>a)</a:t>
            </a:r>
            <a:r>
              <a:rPr lang="fr-FR" sz="3200" i="1" dirty="0">
                <a:solidFill>
                  <a:srgbClr val="231F20"/>
                </a:solidFill>
              </a:rPr>
              <a:t>. </a:t>
            </a:r>
            <a:endParaRPr lang="fr-FR" sz="3200" i="1" dirty="0" smtClean="0">
              <a:solidFill>
                <a:srgbClr val="231F20"/>
              </a:solidFill>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700056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77944"/>
            <a:ext cx="9538855" cy="1006475"/>
          </a:xfrm>
          <a:ln>
            <a:solidFill>
              <a:srgbClr val="FFC000"/>
            </a:solidFill>
          </a:ln>
        </p:spPr>
        <p:txBody>
          <a:bodyPr>
            <a:noAutofit/>
          </a:bodyPr>
          <a:lstStyle/>
          <a:p>
            <a:r>
              <a:rPr lang="fr-FR" b="1" dirty="0" smtClean="0">
                <a:ln>
                  <a:solidFill>
                    <a:schemeClr val="accent2"/>
                  </a:solidFill>
                </a:ln>
                <a:latin typeface="+mn-lt"/>
              </a:rPr>
              <a:t>Les éléments et facteurs de vulnérabilité</a:t>
            </a:r>
            <a:endParaRPr lang="fr-FR" b="1" dirty="0">
              <a:ln>
                <a:solidFill>
                  <a:schemeClr val="accent2"/>
                </a:solidFill>
              </a:ln>
              <a:latin typeface="+mn-lt"/>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Hexagon 4"/>
          <p:cNvSpPr/>
          <p:nvPr/>
        </p:nvSpPr>
        <p:spPr>
          <a:xfrm>
            <a:off x="4461164" y="2092036"/>
            <a:ext cx="4102459" cy="2083485"/>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Facteurs </a:t>
            </a:r>
            <a:r>
              <a:rPr kumimoji="0" lang="fr-FR" sz="2000" b="1" i="0" u="none" strike="noStrike" kern="1200" cap="none" spc="0" normalizeH="0" baseline="0" noProof="0" dirty="0" smtClean="0">
                <a:ln>
                  <a:noFill/>
                </a:ln>
                <a:solidFill>
                  <a:prstClr val="black"/>
                </a:solidFill>
                <a:effectLst/>
                <a:uLnTx/>
                <a:uFillTx/>
                <a:latin typeface="Calibri"/>
                <a:ea typeface="+mn-ea"/>
                <a:cs typeface="+mn-cs"/>
              </a:rPr>
              <a:t>économiques</a:t>
            </a: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a:p>
            <a:pPr marL="342900" marR="0" lvl="0" indent="-342900" algn="l" defTabSz="914400" rtl="0" eaLnBrk="1" fontAlgn="auto" latinLnBrk="0" hangingPunct="1">
              <a:lnSpc>
                <a:spcPct val="90000"/>
              </a:lnSpc>
              <a:spcBef>
                <a:spcPts val="1000"/>
              </a:spcBef>
              <a:spcAft>
                <a:spcPts val="0"/>
              </a:spcAft>
              <a:buClrTx/>
              <a:buSzTx/>
              <a:buFont typeface="Arial" pitchFamily="34" charset="0"/>
              <a:buChar char="•"/>
              <a:tabLst/>
              <a:defRPr/>
            </a:pPr>
            <a:r>
              <a:rPr kumimoji="0" lang="fr-FR" sz="2000" b="0" i="0" u="none" strike="noStrike" kern="1200" cap="none" spc="0" normalizeH="0" baseline="0" noProof="0" dirty="0">
                <a:ln>
                  <a:noFill/>
                </a:ln>
                <a:solidFill>
                  <a:prstClr val="black"/>
                </a:solidFill>
                <a:effectLst/>
                <a:uLnTx/>
                <a:uFillTx/>
                <a:latin typeface="Calibri"/>
                <a:ea typeface="+mn-ea"/>
                <a:cs typeface="+mn-cs"/>
              </a:rPr>
              <a:t>Pauvreté,</a:t>
            </a:r>
          </a:p>
          <a:p>
            <a:pPr marL="342900" marR="0" lvl="0" indent="-342900" algn="l" defTabSz="914400" rtl="0" eaLnBrk="1" fontAlgn="auto" latinLnBrk="0" hangingPunct="1">
              <a:lnSpc>
                <a:spcPct val="90000"/>
              </a:lnSpc>
              <a:spcBef>
                <a:spcPts val="1000"/>
              </a:spcBef>
              <a:spcAft>
                <a:spcPts val="0"/>
              </a:spcAft>
              <a:buClrTx/>
              <a:buSzTx/>
              <a:buFont typeface="Arial" pitchFamily="34" charset="0"/>
              <a:buChar char="•"/>
              <a:tabLst/>
              <a:defRPr/>
            </a:pPr>
            <a:r>
              <a:rPr kumimoji="0" lang="fr-FR" sz="2000" b="0" i="0" u="none" strike="noStrike" kern="1200" cap="none" spc="0" normalizeH="0" baseline="0" noProof="0" dirty="0" smtClean="0">
                <a:ln>
                  <a:noFill/>
                </a:ln>
                <a:solidFill>
                  <a:prstClr val="black"/>
                </a:solidFill>
                <a:effectLst/>
                <a:uLnTx/>
                <a:uFillTx/>
                <a:latin typeface="Calibri"/>
                <a:ea typeface="+mn-ea"/>
                <a:cs typeface="+mn-cs"/>
              </a:rPr>
              <a:t>Paupérisation</a:t>
            </a:r>
            <a:endParaRPr kumimoji="0" lang="fr-FR" sz="2000" b="0" i="0" u="none" strike="noStrike" kern="1200" cap="none" spc="0" normalizeH="0" baseline="0" noProof="0" dirty="0">
              <a:ln>
                <a:noFill/>
              </a:ln>
              <a:solidFill>
                <a:prstClr val="black"/>
              </a:solidFill>
              <a:effectLst/>
              <a:uLnTx/>
              <a:uFillTx/>
              <a:latin typeface="Calibri"/>
              <a:ea typeface="+mn-ea"/>
              <a:cs typeface="+mn-cs"/>
            </a:endParaRPr>
          </a:p>
        </p:txBody>
      </p:sp>
      <p:sp>
        <p:nvSpPr>
          <p:cNvPr id="6" name="Hexagon 5"/>
          <p:cNvSpPr/>
          <p:nvPr/>
        </p:nvSpPr>
        <p:spPr>
          <a:xfrm>
            <a:off x="600075" y="3064669"/>
            <a:ext cx="4443413" cy="2221706"/>
          </a:xfrm>
          <a:prstGeom prst="hexagon">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Facteurs </a:t>
            </a:r>
            <a:r>
              <a:rPr kumimoji="0" lang="fr-FR" sz="2000" b="1" i="0" u="none" strike="noStrike" kern="1200" cap="none" spc="0" normalizeH="0" baseline="0" noProof="0" dirty="0" smtClean="0">
                <a:ln>
                  <a:noFill/>
                </a:ln>
                <a:solidFill>
                  <a:prstClr val="black"/>
                </a:solidFill>
                <a:effectLst/>
                <a:uLnTx/>
                <a:uFillTx/>
                <a:latin typeface="Calibri"/>
                <a:ea typeface="+mn-ea"/>
                <a:cs typeface="+mn-cs"/>
              </a:rPr>
              <a:t>socio-culturelles</a:t>
            </a:r>
            <a:endParaRPr kumimoji="0" lang="fr-FR" sz="1800" b="0" i="0" u="none" strike="noStrike" kern="1200" cap="none" spc="0" normalizeH="0" baseline="0" noProof="0" dirty="0">
              <a:ln>
                <a:noFill/>
              </a:ln>
              <a:solidFill>
                <a:prstClr val="black"/>
              </a:solidFill>
              <a:effectLst/>
              <a:uLnTx/>
              <a:uFillTx/>
              <a:latin typeface="Calibri"/>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Analphabétisme,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Ignorance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Calibri"/>
                <a:ea typeface="+mn-ea"/>
                <a:cs typeface="+mn-cs"/>
              </a:rPr>
              <a:t>Absence ou faiblesse d’informations ou de communication </a:t>
            </a:r>
          </a:p>
        </p:txBody>
      </p:sp>
      <p:sp>
        <p:nvSpPr>
          <p:cNvPr id="7" name="Hexagon 6"/>
          <p:cNvSpPr/>
          <p:nvPr/>
        </p:nvSpPr>
        <p:spPr>
          <a:xfrm>
            <a:off x="8029573" y="3115567"/>
            <a:ext cx="3357563" cy="2119909"/>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l" defTabSz="914400" rtl="0" eaLnBrk="1" fontAlgn="auto" latinLnBrk="0" hangingPunct="1">
              <a:lnSpc>
                <a:spcPct val="90000"/>
              </a:lnSpc>
              <a:spcBef>
                <a:spcPts val="1000"/>
              </a:spcBef>
              <a:spcAft>
                <a:spcPts val="0"/>
              </a:spcAft>
              <a:buClrTx/>
              <a:buSzTx/>
              <a:buFontTx/>
              <a:buNone/>
              <a:tabLst/>
              <a:defRPr/>
            </a:pPr>
            <a:r>
              <a:rPr kumimoji="0" lang="fr-FR" sz="2000" b="1" i="0" u="none" strike="noStrike" kern="1200" cap="none" spc="0" normalizeH="0" baseline="0" noProof="0" dirty="0">
                <a:ln>
                  <a:noFill/>
                </a:ln>
                <a:solidFill>
                  <a:prstClr val="black"/>
                </a:solidFill>
                <a:effectLst/>
                <a:uLnTx/>
                <a:uFillTx/>
                <a:latin typeface="Calibri"/>
                <a:ea typeface="+mn-ea"/>
                <a:cs typeface="+mn-cs"/>
              </a:rPr>
              <a:t>Facteurs politico-institutionnelles</a:t>
            </a:r>
          </a:p>
        </p:txBody>
      </p:sp>
    </p:spTree>
    <p:extLst>
      <p:ext uri="{BB962C8B-B14F-4D97-AF65-F5344CB8AC3E}">
        <p14:creationId xmlns:p14="http://schemas.microsoft.com/office/powerpoint/2010/main" val="397564936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199909" cy="1006475"/>
          </a:xfrm>
          <a:ln>
            <a:solidFill>
              <a:schemeClr val="accent2"/>
            </a:solidFill>
          </a:ln>
        </p:spPr>
        <p:txBody>
          <a:bodyPr>
            <a:normAutofit fontScale="90000"/>
          </a:bodyPr>
          <a:lstStyle/>
          <a:p>
            <a:r>
              <a:rPr lang="fr-FR" b="1" dirty="0" smtClean="0">
                <a:ln>
                  <a:solidFill>
                    <a:schemeClr val="accent2"/>
                  </a:solidFill>
                </a:ln>
                <a:latin typeface="+mn-lt"/>
              </a:rPr>
              <a:t>Les 4 Principes </a:t>
            </a:r>
            <a:r>
              <a:rPr lang="fr-FR" b="1" dirty="0" smtClean="0">
                <a:ln>
                  <a:solidFill>
                    <a:schemeClr val="accent2"/>
                  </a:solidFill>
                </a:ln>
                <a:latin typeface="+mn-lt"/>
              </a:rPr>
              <a:t>humanitaires </a:t>
            </a:r>
            <a:endParaRPr lang="fr-FR" b="1" dirty="0">
              <a:ln>
                <a:solidFill>
                  <a:schemeClr val="accent2"/>
                </a:solidFill>
              </a:ln>
              <a:latin typeface="+mn-lt"/>
            </a:endParaRPr>
          </a:p>
        </p:txBody>
      </p:sp>
      <p:sp>
        <p:nvSpPr>
          <p:cNvPr id="3" name="Content Placeholder 2"/>
          <p:cNvSpPr>
            <a:spLocks noGrp="1"/>
          </p:cNvSpPr>
          <p:nvPr>
            <p:ph idx="1"/>
          </p:nvPr>
        </p:nvSpPr>
        <p:spPr>
          <a:xfrm>
            <a:off x="838199" y="1496292"/>
            <a:ext cx="10661073" cy="4860058"/>
          </a:xfrm>
        </p:spPr>
        <p:txBody>
          <a:bodyPr>
            <a:noAutofit/>
          </a:bodyPr>
          <a:lstStyle/>
          <a:p>
            <a:pPr marL="571500" indent="-571500" algn="just">
              <a:buFont typeface="+mj-lt"/>
              <a:buAutoNum type="romanLcPeriod"/>
            </a:pPr>
            <a:r>
              <a:rPr lang="fr-FR" b="1" dirty="0" smtClean="0">
                <a:solidFill>
                  <a:srgbClr val="FF0066"/>
                </a:solidFill>
              </a:rPr>
              <a:t>Humanité:</a:t>
            </a:r>
            <a:r>
              <a:rPr lang="fr-FR" b="1" dirty="0" smtClean="0"/>
              <a:t> </a:t>
            </a:r>
            <a:r>
              <a:rPr lang="fr-FR" sz="2400" dirty="0" smtClean="0"/>
              <a:t>œuvrer pour sauver des vies et </a:t>
            </a:r>
            <a:r>
              <a:rPr lang="fr-FR" sz="2400" dirty="0"/>
              <a:t> </a:t>
            </a:r>
            <a:r>
              <a:rPr lang="fr-FR" sz="2400" dirty="0" smtClean="0"/>
              <a:t>alléger des </a:t>
            </a:r>
            <a:r>
              <a:rPr lang="fr-FR" sz="2400" dirty="0"/>
              <a:t>souffrances, dans le respect et le rétablissement de la dignité personnelle.</a:t>
            </a:r>
            <a:endParaRPr lang="fr-FR" sz="2400" dirty="0" smtClean="0"/>
          </a:p>
          <a:p>
            <a:pPr marL="571500" indent="-571500" algn="just">
              <a:buFont typeface="+mj-lt"/>
              <a:buAutoNum type="romanLcPeriod"/>
            </a:pPr>
            <a:r>
              <a:rPr lang="fr-FR" b="1" dirty="0" smtClean="0">
                <a:solidFill>
                  <a:srgbClr val="FF0066"/>
                </a:solidFill>
              </a:rPr>
              <a:t>Impartialité: </a:t>
            </a:r>
            <a:r>
              <a:rPr lang="fr-FR" dirty="0"/>
              <a:t> </a:t>
            </a:r>
            <a:r>
              <a:rPr lang="fr-FR" sz="2400" dirty="0"/>
              <a:t>l'action humanitaire est uniquement fondée sur </a:t>
            </a:r>
            <a:r>
              <a:rPr lang="fr-FR" sz="2400" dirty="0" smtClean="0"/>
              <a:t>le besoin</a:t>
            </a:r>
            <a:r>
              <a:rPr lang="fr-FR" sz="2400" b="1" dirty="0"/>
              <a:t>, </a:t>
            </a:r>
            <a:r>
              <a:rPr lang="fr-FR" sz="2400" dirty="0"/>
              <a:t>la priorité étant accordée aux cas les plus urgents, indépendamment de la race, de la nationalité, du genre, des croyances religieuses, de l'opinion politique ou de la classe.</a:t>
            </a:r>
            <a:endParaRPr lang="fr-FR" sz="2400" b="1" dirty="0" smtClean="0"/>
          </a:p>
          <a:p>
            <a:pPr marL="571500" indent="-571500" algn="just">
              <a:buFont typeface="+mj-lt"/>
              <a:buAutoNum type="romanLcPeriod"/>
            </a:pPr>
            <a:r>
              <a:rPr lang="fr-FR" b="1" dirty="0" smtClean="0">
                <a:solidFill>
                  <a:srgbClr val="FF0066"/>
                </a:solidFill>
              </a:rPr>
              <a:t>Neutralité:</a:t>
            </a:r>
            <a:r>
              <a:rPr lang="fr-FR" dirty="0">
                <a:solidFill>
                  <a:srgbClr val="FF0066"/>
                </a:solidFill>
              </a:rPr>
              <a:t> </a:t>
            </a:r>
            <a:r>
              <a:rPr lang="fr-FR" sz="2400" dirty="0"/>
              <a:t>les intervenants humanitaires évitent de prendre part aux hostilités ou d'intervenir dans des controverses à caractère politique, racial, religieux ou idéologique.</a:t>
            </a:r>
            <a:endParaRPr lang="fr-FR" sz="2400" b="1" dirty="0" smtClean="0"/>
          </a:p>
          <a:p>
            <a:pPr marL="571500" indent="-571500" algn="just">
              <a:buFont typeface="+mj-lt"/>
              <a:buAutoNum type="romanLcPeriod"/>
            </a:pPr>
            <a:r>
              <a:rPr lang="fr-FR" b="1" dirty="0" smtClean="0">
                <a:solidFill>
                  <a:srgbClr val="FF0066"/>
                </a:solidFill>
              </a:rPr>
              <a:t>L’indépendance:</a:t>
            </a:r>
            <a:r>
              <a:rPr lang="fr-FR" dirty="0">
                <a:solidFill>
                  <a:srgbClr val="FF0066"/>
                </a:solidFill>
              </a:rPr>
              <a:t> </a:t>
            </a:r>
            <a:r>
              <a:rPr lang="fr-FR" sz="2400" dirty="0"/>
              <a:t>une certaine autonomie de la part des acteurs humanitaires qui ne doivent pas être soumis ou subordonnés à des objectifs politiques, économiques, militaires ou à d'autres considérations non humanitaires.</a:t>
            </a:r>
            <a:r>
              <a:rPr lang="fr-FR" sz="2400" b="1" dirty="0" smtClean="0"/>
              <a:t> </a:t>
            </a:r>
            <a:endParaRPr lang="fr-FR" dirty="0"/>
          </a:p>
          <a:p>
            <a:pPr algn="just"/>
            <a:endParaRPr lang="fr-FR" dirty="0" smtClean="0"/>
          </a:p>
          <a:p>
            <a:endParaRPr lang="fr-FR" dirty="0" smtClean="0"/>
          </a:p>
          <a:p>
            <a:endParaRPr lang="fr-FR" dirty="0" smtClean="0"/>
          </a:p>
          <a:p>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9153537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388927" cy="940992"/>
          </a:xfrm>
          <a:ln>
            <a:solidFill>
              <a:schemeClr val="accent2"/>
            </a:solidFill>
          </a:ln>
        </p:spPr>
        <p:txBody>
          <a:bodyPr>
            <a:normAutofit/>
          </a:bodyPr>
          <a:lstStyle/>
          <a:p>
            <a:r>
              <a:rPr lang="fr-FR" sz="4000" b="1" dirty="0" smtClean="0">
                <a:ln>
                  <a:solidFill>
                    <a:schemeClr val="accent2"/>
                  </a:solidFill>
                </a:ln>
                <a:latin typeface="+mn-lt"/>
              </a:rPr>
              <a:t>Droits humains (droits de l’homme)</a:t>
            </a:r>
            <a:endParaRPr lang="fr-FR" sz="4000" b="1" dirty="0">
              <a:ln>
                <a:solidFill>
                  <a:schemeClr val="accent2"/>
                </a:solidFill>
              </a:ln>
              <a:latin typeface="+mn-lt"/>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Google Shape;248;p43"/>
          <p:cNvSpPr txBox="1">
            <a:spLocks/>
          </p:cNvSpPr>
          <p:nvPr/>
        </p:nvSpPr>
        <p:spPr>
          <a:xfrm>
            <a:off x="838200" y="1717964"/>
            <a:ext cx="10725150" cy="4045527"/>
          </a:xfrm>
          <a:prstGeom prst="rect">
            <a:avLst/>
          </a:prstGeom>
          <a:noFill/>
          <a:ln>
            <a:noFill/>
          </a:ln>
        </p:spPr>
        <p:txBody>
          <a:bodyPr spcFirstLastPara="1" wrap="square" lIns="91425" tIns="45700" rIns="91425" bIns="45700"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360"/>
              </a:spcBef>
              <a:spcAft>
                <a:spcPts val="0"/>
              </a:spcAft>
              <a:buClr>
                <a:schemeClr val="dk1"/>
              </a:buClr>
              <a:buSzPts val="1800"/>
              <a:buFont typeface="Arial"/>
              <a:buChar char="•"/>
              <a:defRPr sz="3200" b="0" i="0" u="none" strike="noStrike" cap="none">
                <a:solidFill>
                  <a:schemeClr val="dk1"/>
                </a:solidFill>
                <a:latin typeface="Calibri"/>
                <a:ea typeface="Calibri"/>
                <a:cs typeface="Calibri"/>
                <a:sym typeface="Calibri"/>
              </a:defRPr>
            </a:lvl1pPr>
            <a:lvl2pPr marL="914400" marR="0" lvl="1" indent="-342900" algn="l" rtl="0">
              <a:lnSpc>
                <a:spcPct val="100000"/>
              </a:lnSpc>
              <a:spcBef>
                <a:spcPts val="36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2pPr>
            <a:lvl3pPr marL="1371600" marR="0" lvl="2" indent="-342900" algn="l" rtl="0">
              <a:lnSpc>
                <a:spcPct val="100000"/>
              </a:lnSpc>
              <a:spcBef>
                <a:spcPts val="360"/>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3pPr>
            <a:lvl4pPr marL="1828800" marR="0" lvl="3"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4pPr>
            <a:lvl5pPr marL="2286000" marR="0" lvl="4"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5pPr>
            <a:lvl6pPr marL="2743200" marR="0" lvl="5"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6pPr>
            <a:lvl7pPr marL="3200400" marR="0" lvl="6"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7pPr>
            <a:lvl8pPr marL="3657600" marR="0" lvl="7"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8pPr>
            <a:lvl9pPr marL="4114800" marR="0" lvl="8" indent="-342900" algn="l" rtl="0">
              <a:lnSpc>
                <a:spcPct val="100000"/>
              </a:lnSpc>
              <a:spcBef>
                <a:spcPts val="36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9pPr>
          </a:lstStyle>
          <a:p>
            <a:pPr marL="685800" marR="0" lvl="0" indent="-228600" algn="l" defTabSz="914400" rtl="0" eaLnBrk="1" fontAlgn="auto" latinLnBrk="0" hangingPunct="1">
              <a:lnSpc>
                <a:spcPct val="70000"/>
              </a:lnSpc>
              <a:spcBef>
                <a:spcPts val="600"/>
              </a:spcBef>
              <a:spcAft>
                <a:spcPts val="0"/>
              </a:spcAft>
              <a:buClrTx/>
              <a:buSzPct val="100000"/>
              <a:buFont typeface="Arial"/>
              <a:buChar char="•"/>
              <a:tabLst/>
              <a:defRPr/>
            </a:pPr>
            <a:r>
              <a:rPr kumimoji="0" lang="en-US" sz="2800" b="0" i="0" u="none" strike="noStrike" kern="0" cap="none" spc="0" normalizeH="0" baseline="0" noProof="0" dirty="0" smtClean="0">
                <a:ln>
                  <a:noFill/>
                </a:ln>
                <a:solidFill>
                  <a:prstClr val="black"/>
                </a:solidFill>
                <a:effectLst/>
                <a:uLnTx/>
                <a:uFillTx/>
                <a:latin typeface="Calibri"/>
                <a:cs typeface="Calibri"/>
                <a:sym typeface="Calibri"/>
              </a:rPr>
              <a:t>“</a:t>
            </a:r>
            <a:r>
              <a:rPr kumimoji="0" lang="fr-FR" sz="2800" b="0" i="0" u="none" strike="noStrike" kern="1200" cap="none" spc="0" normalizeH="0" baseline="0" noProof="0" dirty="0">
                <a:ln>
                  <a:noFill/>
                </a:ln>
                <a:solidFill>
                  <a:prstClr val="black"/>
                </a:solidFill>
                <a:effectLst/>
                <a:uLnTx/>
                <a:uFillTx/>
                <a:latin typeface="Calibri"/>
                <a:cs typeface="Calibri"/>
                <a:sym typeface="Calibri"/>
              </a:rPr>
              <a:t>Tous les êtres humains naissent libres et égaux en dignité et en droits. </a:t>
            </a:r>
            <a:r>
              <a:rPr kumimoji="0" lang="fr-FR" sz="2800" b="0" i="0" u="none" strike="noStrike" kern="0" cap="none" spc="0" normalizeH="0" baseline="0" noProof="0" dirty="0" smtClean="0">
                <a:ln>
                  <a:noFill/>
                </a:ln>
                <a:solidFill>
                  <a:prstClr val="black"/>
                </a:solidFill>
                <a:effectLst/>
                <a:uLnTx/>
                <a:uFillTx/>
                <a:latin typeface="Calibri"/>
                <a:cs typeface="Calibri"/>
                <a:sym typeface="Calibri"/>
              </a:rPr>
              <a:t>” </a:t>
            </a:r>
            <a:r>
              <a:rPr kumimoji="0" lang="fr-FR" sz="2400" b="0" i="0" u="sng" strike="noStrike" kern="0" cap="none" spc="0" normalizeH="0" baseline="0" noProof="0" dirty="0" smtClean="0">
                <a:ln>
                  <a:noFill/>
                </a:ln>
                <a:solidFill>
                  <a:srgbClr val="FF0000"/>
                </a:solidFill>
                <a:effectLst/>
                <a:uLnTx/>
                <a:uFillTx/>
                <a:latin typeface="Calibri"/>
                <a:cs typeface="Calibri"/>
                <a:sym typeface="Calibri"/>
              </a:rPr>
              <a:t>(Déclaration universelle de droits de l’homme)</a:t>
            </a:r>
          </a:p>
          <a:p>
            <a:pPr marL="685800" marR="0" lvl="0" indent="-228600" algn="l" defTabSz="914400" rtl="0" eaLnBrk="1" fontAlgn="auto" latinLnBrk="0" hangingPunct="1">
              <a:lnSpc>
                <a:spcPct val="70000"/>
              </a:lnSpc>
              <a:spcBef>
                <a:spcPts val="600"/>
              </a:spcBef>
              <a:spcAft>
                <a:spcPts val="0"/>
              </a:spcAft>
              <a:buClrTx/>
              <a:buSzPct val="100000"/>
              <a:buFont typeface="Arial"/>
              <a:buChar char="•"/>
              <a:tabLst/>
              <a:defRPr/>
            </a:pPr>
            <a:r>
              <a:rPr kumimoji="0" lang="en-US" sz="2800" b="0" i="0" u="none" strike="noStrike" kern="0" cap="none" spc="0" normalizeH="0" baseline="0" noProof="0" dirty="0" smtClean="0">
                <a:ln>
                  <a:noFill/>
                </a:ln>
                <a:solidFill>
                  <a:prstClr val="black"/>
                </a:solidFill>
                <a:effectLst/>
                <a:uLnTx/>
                <a:uFillTx/>
                <a:latin typeface="Calibri"/>
                <a:cs typeface="Calibri"/>
                <a:sym typeface="Calibri"/>
              </a:rPr>
              <a:t>Les droits </a:t>
            </a:r>
            <a:r>
              <a:rPr kumimoji="0" lang="fr-FR" sz="2800" b="0" i="0" u="none" strike="noStrike" kern="0" cap="none" spc="0" normalizeH="0" baseline="0" noProof="0" dirty="0" smtClean="0">
                <a:ln>
                  <a:noFill/>
                </a:ln>
                <a:solidFill>
                  <a:prstClr val="black"/>
                </a:solidFill>
                <a:effectLst/>
                <a:uLnTx/>
                <a:uFillTx/>
                <a:latin typeface="Calibri"/>
                <a:cs typeface="Calibri"/>
                <a:sym typeface="Calibri"/>
              </a:rPr>
              <a:t>humains sont universels, inaliénables, indivisible, interconnecté, and interdépendants, </a:t>
            </a:r>
            <a:r>
              <a:rPr kumimoji="0" lang="fr-FR" sz="2800" b="0" i="0" u="none" strike="noStrike" kern="1200" cap="none" spc="0" normalizeH="0" baseline="0" noProof="0" dirty="0" smtClean="0">
                <a:ln>
                  <a:noFill/>
                </a:ln>
                <a:solidFill>
                  <a:prstClr val="black"/>
                </a:solidFill>
                <a:effectLst/>
                <a:uLnTx/>
                <a:uFillTx/>
                <a:latin typeface="Calibri"/>
                <a:cs typeface="Calibri"/>
                <a:sym typeface="Calibri"/>
              </a:rPr>
              <a:t>égaux</a:t>
            </a:r>
            <a:r>
              <a:rPr kumimoji="0" lang="en-US" sz="2800" b="0" i="0" u="none" strike="noStrike" kern="1200" cap="none" spc="0" normalizeH="0" baseline="0" noProof="0" dirty="0" smtClean="0">
                <a:ln>
                  <a:noFill/>
                </a:ln>
                <a:solidFill>
                  <a:prstClr val="black"/>
                </a:solidFill>
                <a:effectLst/>
                <a:uLnTx/>
                <a:uFillTx/>
                <a:latin typeface="Calibri"/>
                <a:cs typeface="Calibri"/>
                <a:sym typeface="Calibri"/>
              </a:rPr>
              <a:t> et non </a:t>
            </a:r>
            <a:r>
              <a:rPr kumimoji="0" lang="fr-FR" sz="2800" b="0" i="0" u="none" strike="noStrike" kern="1200" cap="none" spc="0" normalizeH="0" baseline="0" noProof="0" dirty="0" smtClean="0">
                <a:ln>
                  <a:noFill/>
                </a:ln>
                <a:solidFill>
                  <a:prstClr val="black"/>
                </a:solidFill>
                <a:effectLst/>
                <a:uLnTx/>
                <a:uFillTx/>
                <a:latin typeface="Calibri"/>
                <a:cs typeface="Calibri"/>
                <a:sym typeface="Calibri"/>
              </a:rPr>
              <a:t>discriminatoires</a:t>
            </a:r>
            <a:r>
              <a:rPr kumimoji="0" lang="fr-FR" sz="2800" b="0" i="0" u="none" strike="noStrike" kern="0" cap="none" spc="0" normalizeH="0" baseline="0" noProof="0" dirty="0" smtClean="0">
                <a:ln>
                  <a:noFill/>
                </a:ln>
                <a:solidFill>
                  <a:prstClr val="black"/>
                </a:solidFill>
                <a:effectLst/>
                <a:uLnTx/>
                <a:uFillTx/>
                <a:latin typeface="Calibri"/>
                <a:cs typeface="Calibri"/>
                <a:sym typeface="Calibri"/>
              </a:rPr>
              <a:t>.</a:t>
            </a:r>
          </a:p>
          <a:p>
            <a:pPr marL="685800" marR="0" lvl="0" indent="-228600" algn="l" defTabSz="914400" rtl="0" eaLnBrk="1" fontAlgn="auto" latinLnBrk="0" hangingPunct="1">
              <a:lnSpc>
                <a:spcPct val="70000"/>
              </a:lnSpc>
              <a:spcBef>
                <a:spcPts val="1200"/>
              </a:spcBef>
              <a:spcAft>
                <a:spcPts val="0"/>
              </a:spcAft>
              <a:buClrTx/>
              <a:buSzPct val="100000"/>
              <a:buFont typeface="Arial"/>
              <a:buChar char="•"/>
              <a:tabLst/>
              <a:defRPr/>
            </a:pPr>
            <a:r>
              <a:rPr kumimoji="0" lang="fr-FR" sz="2800" b="0" i="0" u="none" strike="noStrike" kern="1200" cap="none" spc="0" normalizeH="0" baseline="0" noProof="0" dirty="0" smtClean="0">
                <a:ln>
                  <a:noFill/>
                </a:ln>
                <a:solidFill>
                  <a:prstClr val="black"/>
                </a:solidFill>
                <a:effectLst/>
                <a:uLnTx/>
                <a:uFillTx/>
                <a:latin typeface="Calibri"/>
                <a:ea typeface="Calibri" panose="020F0502020204030204" pitchFamily="34" charset="0"/>
                <a:cs typeface="Times New Roman" panose="02020603050405020304" pitchFamily="18" charset="0"/>
                <a:sym typeface="Calibri"/>
              </a:rPr>
              <a:t>Chacun peut se prévaloir de tous les droits et de toutes les libertés, sans distinction aucune, notamment de race, de couleur, de sexe, de langue, de religion, d'opinion politique ou de toute autre situation</a:t>
            </a:r>
            <a:r>
              <a:rPr kumimoji="0" lang="en-US" sz="2800" b="0" i="0" u="none" strike="noStrike" kern="0" cap="none" spc="0" normalizeH="0" baseline="0" noProof="0" dirty="0" smtClean="0">
                <a:ln>
                  <a:noFill/>
                </a:ln>
                <a:solidFill>
                  <a:prstClr val="black"/>
                </a:solidFill>
                <a:effectLst/>
                <a:uLnTx/>
                <a:uFillTx/>
                <a:latin typeface="Calibri"/>
                <a:cs typeface="Calibri"/>
                <a:sym typeface="Calibri"/>
              </a:rPr>
              <a:t>. </a:t>
            </a:r>
          </a:p>
          <a:p>
            <a:pPr marL="685800" marR="0" lvl="0" indent="-228600" algn="l" defTabSz="914400" rtl="0" eaLnBrk="1" fontAlgn="auto" latinLnBrk="0" hangingPunct="1">
              <a:lnSpc>
                <a:spcPct val="70000"/>
              </a:lnSpc>
              <a:spcBef>
                <a:spcPts val="1200"/>
              </a:spcBef>
              <a:spcAft>
                <a:spcPts val="600"/>
              </a:spcAft>
              <a:buClrTx/>
              <a:buSzPct val="100000"/>
              <a:buFont typeface="Arial"/>
              <a:buChar char="•"/>
              <a:tabLst/>
              <a:defRPr/>
            </a:pPr>
            <a:r>
              <a:rPr kumimoji="0" lang="fr-FR" sz="2800" b="0" i="0" u="none" strike="noStrike" kern="0" cap="none" spc="0" normalizeH="0" baseline="0" noProof="0" dirty="0" smtClean="0">
                <a:ln>
                  <a:noFill/>
                </a:ln>
                <a:solidFill>
                  <a:prstClr val="black"/>
                </a:solidFill>
                <a:effectLst/>
                <a:uLnTx/>
                <a:uFillTx/>
                <a:latin typeface="Calibri"/>
                <a:cs typeface="Calibri"/>
                <a:sym typeface="Calibri"/>
              </a:rPr>
              <a:t>La prévention des et la réponse aux violences basées sur le genre sont ont un lien direct a la protection des droits humains. </a:t>
            </a:r>
            <a:endParaRPr kumimoji="0" lang="fr-FR" sz="2800" b="0" i="0" u="none" strike="noStrike" kern="0" cap="none" spc="0" normalizeH="0" baseline="0" noProof="0" dirty="0">
              <a:ln>
                <a:noFill/>
              </a:ln>
              <a:solidFill>
                <a:prstClr val="black"/>
              </a:solidFill>
              <a:effectLst/>
              <a:uLnTx/>
              <a:uFillTx/>
              <a:latin typeface="Calibri"/>
              <a:cs typeface="Calibri"/>
              <a:sym typeface="Calibri"/>
            </a:endParaRPr>
          </a:p>
        </p:txBody>
      </p:sp>
    </p:spTree>
    <p:extLst>
      <p:ext uri="{BB962C8B-B14F-4D97-AF65-F5344CB8AC3E}">
        <p14:creationId xmlns:p14="http://schemas.microsoft.com/office/powerpoint/2010/main" val="1597734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graphicFrame>
        <p:nvGraphicFramePr>
          <p:cNvPr id="5" name="Content Placeholder 4"/>
          <p:cNvGraphicFramePr>
            <a:graphicFrameLocks noGrp="1"/>
          </p:cNvGraphicFramePr>
          <p:nvPr>
            <p:ph idx="4294967295"/>
            <p:extLst>
              <p:ext uri="{D42A27DB-BD31-4B8C-83A1-F6EECF244321}">
                <p14:modId xmlns:p14="http://schemas.microsoft.com/office/powerpoint/2010/main" val="2661694091"/>
              </p:ext>
            </p:extLst>
          </p:nvPr>
        </p:nvGraphicFramePr>
        <p:xfrm>
          <a:off x="1986612" y="855662"/>
          <a:ext cx="8424862" cy="5500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Straight Connector 6"/>
          <p:cNvCxnSpPr/>
          <p:nvPr/>
        </p:nvCxnSpPr>
        <p:spPr>
          <a:xfrm flipV="1">
            <a:off x="6706466" y="2222581"/>
            <a:ext cx="948169" cy="893573"/>
          </a:xfrm>
          <a:prstGeom prst="line">
            <a:avLst/>
          </a:prstGeom>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7437301" y="1502694"/>
            <a:ext cx="1828800" cy="80356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0" lang="fr-FR" sz="1400" b="0" i="0" u="none" strike="noStrike" kern="1200" cap="none" spc="0" normalizeH="0" baseline="0" noProof="0" dirty="0" smtClean="0">
                <a:ln>
                  <a:noFill/>
                </a:ln>
                <a:solidFill>
                  <a:prstClr val="white"/>
                </a:solidFill>
                <a:effectLst/>
                <a:uLnTx/>
                <a:uFillTx/>
                <a:latin typeface="Calibri"/>
                <a:ea typeface="+mn-ea"/>
                <a:cs typeface="+mn-cs"/>
              </a:rPr>
              <a:t>Le droit </a:t>
            </a:r>
            <a:r>
              <a:rPr lang="fr-FR" sz="1400" dirty="0"/>
              <a:t>à</a:t>
            </a:r>
            <a:r>
              <a:rPr kumimoji="0" lang="fr-FR" sz="1400" b="0" i="0" u="none" strike="noStrike" kern="1200" cap="none" spc="0" normalizeH="0" baseline="0" noProof="0" dirty="0" smtClean="0">
                <a:ln>
                  <a:noFill/>
                </a:ln>
                <a:solidFill>
                  <a:prstClr val="white"/>
                </a:solidFill>
                <a:effectLst/>
                <a:uLnTx/>
                <a:uFillTx/>
                <a:latin typeface="Calibri"/>
                <a:ea typeface="+mn-ea"/>
                <a:cs typeface="+mn-cs"/>
              </a:rPr>
              <a:t> la vie</a:t>
            </a:r>
            <a:endParaRPr kumimoji="0" lang="fr-FR"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9" name="Oval 8"/>
          <p:cNvSpPr/>
          <p:nvPr/>
        </p:nvSpPr>
        <p:spPr>
          <a:xfrm>
            <a:off x="8015719" y="3978378"/>
            <a:ext cx="1911930" cy="7455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0" lang="fr-FR" sz="1400" b="0" i="0" u="none" strike="noStrike" kern="1200" cap="none" spc="0" normalizeH="0" baseline="0" noProof="0" dirty="0" smtClean="0">
                <a:ln>
                  <a:noFill/>
                </a:ln>
                <a:solidFill>
                  <a:prstClr val="white"/>
                </a:solidFill>
                <a:effectLst/>
                <a:uLnTx/>
                <a:uFillTx/>
                <a:latin typeface="Calibri"/>
                <a:ea typeface="+mn-ea"/>
                <a:cs typeface="+mn-cs"/>
              </a:rPr>
              <a:t>Le droit </a:t>
            </a:r>
            <a:r>
              <a:rPr lang="fr-FR" sz="1400" dirty="0"/>
              <a:t>à</a:t>
            </a:r>
            <a:r>
              <a:rPr kumimoji="0" lang="fr-FR" sz="1400" b="0" i="0" u="none" strike="noStrike" kern="1200" cap="none" spc="0" normalizeH="0" baseline="0" noProof="0" dirty="0" smtClean="0">
                <a:ln>
                  <a:noFill/>
                </a:ln>
                <a:solidFill>
                  <a:prstClr val="white"/>
                </a:solidFill>
                <a:effectLst/>
                <a:uLnTx/>
                <a:uFillTx/>
                <a:latin typeface="Calibri"/>
                <a:ea typeface="+mn-ea"/>
                <a:cs typeface="+mn-cs"/>
              </a:rPr>
              <a:t> la vie privée</a:t>
            </a:r>
            <a:endParaRPr kumimoji="0" lang="fr-FR" sz="14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11" name="Straight Connector 10"/>
          <p:cNvCxnSpPr/>
          <p:nvPr/>
        </p:nvCxnSpPr>
        <p:spPr>
          <a:xfrm>
            <a:off x="7073393" y="3851564"/>
            <a:ext cx="1139754" cy="491831"/>
          </a:xfrm>
          <a:prstGeom prst="line">
            <a:avLst/>
          </a:prstGeom>
        </p:spPr>
        <p:style>
          <a:lnRef idx="1">
            <a:schemeClr val="accent1"/>
          </a:lnRef>
          <a:fillRef idx="0">
            <a:schemeClr val="accent1"/>
          </a:fillRef>
          <a:effectRef idx="0">
            <a:schemeClr val="accent1"/>
          </a:effectRef>
          <a:fontRef idx="minor">
            <a:schemeClr val="tx1"/>
          </a:fontRef>
        </p:style>
      </p:cxnSp>
      <p:sp>
        <p:nvSpPr>
          <p:cNvPr id="12" name="Oval 11"/>
          <p:cNvSpPr/>
          <p:nvPr/>
        </p:nvSpPr>
        <p:spPr>
          <a:xfrm>
            <a:off x="7586237" y="5246027"/>
            <a:ext cx="2452256" cy="9460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kumimoji="0" lang="fr-FR" sz="1400" b="0" i="0" u="none" strike="noStrike" kern="1200" cap="none" spc="0" normalizeH="0" baseline="0" noProof="0" dirty="0" smtClean="0">
                <a:ln>
                  <a:noFill/>
                </a:ln>
                <a:solidFill>
                  <a:prstClr val="white"/>
                </a:solidFill>
                <a:effectLst/>
                <a:uLnTx/>
                <a:uFillTx/>
                <a:latin typeface="Calibri"/>
                <a:ea typeface="+mn-ea"/>
                <a:cs typeface="+mn-cs"/>
              </a:rPr>
              <a:t>Le droit de se marier et de droit </a:t>
            </a:r>
            <a:r>
              <a:rPr lang="fr-FR" sz="1400" dirty="0"/>
              <a:t>à</a:t>
            </a:r>
            <a:r>
              <a:rPr kumimoji="0" lang="fr-FR" sz="1400" b="0" i="0" u="none" strike="noStrike" kern="1200" cap="none" spc="0" normalizeH="0" baseline="0" noProof="0" dirty="0" smtClean="0">
                <a:ln>
                  <a:noFill/>
                </a:ln>
                <a:solidFill>
                  <a:prstClr val="white"/>
                </a:solidFill>
                <a:effectLst/>
                <a:uLnTx/>
                <a:uFillTx/>
                <a:latin typeface="Calibri"/>
                <a:ea typeface="+mn-ea"/>
                <a:cs typeface="+mn-cs"/>
              </a:rPr>
              <a:t> l'égalité au regard du mariage </a:t>
            </a:r>
            <a:endParaRPr kumimoji="0" lang="fr-FR" sz="14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14" name="Straight Connector 13"/>
          <p:cNvCxnSpPr/>
          <p:nvPr/>
        </p:nvCxnSpPr>
        <p:spPr>
          <a:xfrm flipH="1">
            <a:off x="3717353" y="4156364"/>
            <a:ext cx="1922098" cy="1413163"/>
          </a:xfrm>
          <a:prstGeom prst="line">
            <a:avLst/>
          </a:prstGeom>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1795574" y="1192145"/>
            <a:ext cx="2550965" cy="139036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white"/>
                </a:solidFill>
                <a:effectLst/>
                <a:uLnTx/>
                <a:uFillTx/>
                <a:latin typeface="Calibri"/>
                <a:ea typeface="+mn-ea"/>
                <a:cs typeface="+mn-cs"/>
              </a:rPr>
              <a:t>Le droit à des pratiques non préjudiciables pour les femmes et les jeunes filles</a:t>
            </a:r>
          </a:p>
        </p:txBody>
      </p:sp>
      <p:cxnSp>
        <p:nvCxnSpPr>
          <p:cNvPr id="27" name="Straight Connector 26"/>
          <p:cNvCxnSpPr/>
          <p:nvPr/>
        </p:nvCxnSpPr>
        <p:spPr>
          <a:xfrm>
            <a:off x="4212867" y="2263612"/>
            <a:ext cx="1167021" cy="852542"/>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6706466" y="4156364"/>
            <a:ext cx="1645235" cy="1274618"/>
          </a:xfrm>
          <a:prstGeom prst="line">
            <a:avLst/>
          </a:prstGeom>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1952627" y="5403365"/>
            <a:ext cx="1939637" cy="78867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a:ln>
                  <a:noFill/>
                </a:ln>
                <a:solidFill>
                  <a:prstClr val="white"/>
                </a:solidFill>
                <a:effectLst/>
                <a:uLnTx/>
                <a:uFillTx/>
                <a:latin typeface="Calibri"/>
                <a:ea typeface="+mn-ea"/>
                <a:cs typeface="+mn-cs"/>
              </a:rPr>
              <a:t>Le droit à la non-violence</a:t>
            </a:r>
          </a:p>
        </p:txBody>
      </p:sp>
      <p:sp>
        <p:nvSpPr>
          <p:cNvPr id="50" name="Content Placeholder 2"/>
          <p:cNvSpPr txBox="1">
            <a:spLocks/>
          </p:cNvSpPr>
          <p:nvPr/>
        </p:nvSpPr>
        <p:spPr>
          <a:xfrm>
            <a:off x="2144852" y="6138321"/>
            <a:ext cx="6470073" cy="64131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7000"/>
              </a:lnSpc>
              <a:spcBef>
                <a:spcPts val="0"/>
              </a:spcBef>
              <a:spcAft>
                <a:spcPts val="800"/>
              </a:spcAft>
              <a:buClrTx/>
              <a:buSzTx/>
              <a:buFont typeface="Arial" panose="020B0604020202020204" pitchFamily="34" charset="0"/>
              <a:buNone/>
              <a:tabLst/>
              <a:defRPr/>
            </a:pPr>
            <a:r>
              <a:rPr kumimoji="0" lang="fr-FR" sz="1800" b="0" i="0" u="none" strike="noStrike" kern="1200" cap="none" spc="0" normalizeH="0" baseline="0" noProof="0" dirty="0" smtClean="0">
                <a:ln>
                  <a:noFill/>
                </a:ln>
                <a:solidFill>
                  <a:srgbClr val="FF0000"/>
                </a:solidFill>
                <a:effectLst/>
                <a:uLnTx/>
                <a:uFillTx/>
                <a:latin typeface="Calibri" panose="020F0502020204030204" pitchFamily="34" charset="0"/>
                <a:ea typeface="Calibri" panose="020F0502020204030204" pitchFamily="34" charset="0"/>
                <a:cs typeface="Times New Roman" panose="02020603050405020304" pitchFamily="18" charset="0"/>
              </a:rPr>
              <a:t>Chaque personne a le droit de prendre les décisions qui concernent son corps et d’accéder à des services qui appuient ce droit. </a:t>
            </a:r>
            <a:endParaRPr kumimoji="0" lang="fr-FR" sz="1600" b="0" i="0" u="none" strike="noStrike" kern="1200" cap="none" spc="0" normalizeH="0" baseline="0" noProof="0" dirty="0">
              <a:ln>
                <a:noFill/>
              </a:ln>
              <a:solidFill>
                <a:srgbClr val="FF0000"/>
              </a:solidFill>
              <a:effectLst/>
              <a:uLnTx/>
              <a:uFillTx/>
              <a:latin typeface="Calibri"/>
              <a:ea typeface="+mn-ea"/>
              <a:cs typeface="+mn-cs"/>
            </a:endParaRPr>
          </a:p>
        </p:txBody>
      </p:sp>
      <p:sp>
        <p:nvSpPr>
          <p:cNvPr id="52" name="Oval 51"/>
          <p:cNvSpPr/>
          <p:nvPr/>
        </p:nvSpPr>
        <p:spPr>
          <a:xfrm>
            <a:off x="1634836" y="2615843"/>
            <a:ext cx="2257428"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a:ea typeface="+mn-ea"/>
                <a:cs typeface="+mn-cs"/>
              </a:rPr>
              <a:t>Le droit de bénéficier de son intégrité corporelle </a:t>
            </a:r>
            <a:endParaRPr kumimoji="0" lang="fr-FR" sz="14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54" name="Straight Connector 53"/>
          <p:cNvCxnSpPr/>
          <p:nvPr/>
        </p:nvCxnSpPr>
        <p:spPr>
          <a:xfrm>
            <a:off x="3892264" y="3116154"/>
            <a:ext cx="1202736" cy="264355"/>
          </a:xfrm>
          <a:prstGeom prst="line">
            <a:avLst/>
          </a:prstGeom>
        </p:spPr>
        <p:style>
          <a:lnRef idx="1">
            <a:schemeClr val="accent1"/>
          </a:lnRef>
          <a:fillRef idx="0">
            <a:schemeClr val="accent1"/>
          </a:fillRef>
          <a:effectRef idx="0">
            <a:schemeClr val="accent1"/>
          </a:effectRef>
          <a:fontRef idx="minor">
            <a:schemeClr val="tx1"/>
          </a:fontRef>
        </p:style>
      </p:cxnSp>
      <p:sp>
        <p:nvSpPr>
          <p:cNvPr id="55" name="Oval 54"/>
          <p:cNvSpPr/>
          <p:nvPr/>
        </p:nvSpPr>
        <p:spPr>
          <a:xfrm>
            <a:off x="1634836" y="4422537"/>
            <a:ext cx="1939638" cy="8165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smtClean="0">
                <a:ln>
                  <a:noFill/>
                </a:ln>
                <a:solidFill>
                  <a:prstClr val="white"/>
                </a:solidFill>
                <a:effectLst/>
                <a:uLnTx/>
                <a:uFillTx/>
                <a:latin typeface="Calibri"/>
                <a:ea typeface="+mn-ea"/>
                <a:cs typeface="+mn-cs"/>
              </a:rPr>
              <a:t>Définir librement de sa propre sexualité</a:t>
            </a:r>
            <a:endParaRPr kumimoji="0" lang="fr-FR" sz="14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57" name="Straight Connector 56"/>
          <p:cNvCxnSpPr>
            <a:stCxn id="55" idx="6"/>
          </p:cNvCxnSpPr>
          <p:nvPr/>
        </p:nvCxnSpPr>
        <p:spPr>
          <a:xfrm flipV="1">
            <a:off x="3574474" y="3978378"/>
            <a:ext cx="1713201" cy="852419"/>
          </a:xfrm>
          <a:prstGeom prst="line">
            <a:avLst/>
          </a:prstGeom>
        </p:spPr>
        <p:style>
          <a:lnRef idx="1">
            <a:schemeClr val="accent1"/>
          </a:lnRef>
          <a:fillRef idx="0">
            <a:schemeClr val="accent1"/>
          </a:fillRef>
          <a:effectRef idx="0">
            <a:schemeClr val="accent1"/>
          </a:effectRef>
          <a:fontRef idx="minor">
            <a:schemeClr val="tx1"/>
          </a:fontRef>
        </p:style>
      </p:cxnSp>
      <p:sp>
        <p:nvSpPr>
          <p:cNvPr id="20" name="Title 1"/>
          <p:cNvSpPr txBox="1">
            <a:spLocks/>
          </p:cNvSpPr>
          <p:nvPr/>
        </p:nvSpPr>
        <p:spPr>
          <a:xfrm>
            <a:off x="1708879" y="235997"/>
            <a:ext cx="7557222" cy="818562"/>
          </a:xfrm>
          <a:prstGeom prst="rect">
            <a:avLst/>
          </a:prstGeom>
          <a:ln>
            <a:solidFill>
              <a:schemeClr val="accent2"/>
            </a:solidFill>
          </a:ln>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3200" b="1" smtClean="0">
                <a:ln>
                  <a:solidFill>
                    <a:schemeClr val="accent2"/>
                  </a:solidFill>
                </a:ln>
                <a:solidFill>
                  <a:sysClr val="windowText" lastClr="000000"/>
                </a:solidFill>
                <a:latin typeface="+mn-lt"/>
              </a:rPr>
              <a:t>Les droits humains protégeant les droits à la sante sexuelle et reproductive </a:t>
            </a:r>
            <a:endParaRPr lang="fr-FR" sz="3200" b="1" dirty="0">
              <a:ln>
                <a:solidFill>
                  <a:schemeClr val="accent2"/>
                </a:solidFill>
              </a:ln>
              <a:solidFill>
                <a:sysClr val="windowText" lastClr="000000"/>
              </a:solidFill>
              <a:latin typeface="+mn-lt"/>
            </a:endParaRPr>
          </a:p>
        </p:txBody>
      </p:sp>
    </p:spTree>
    <p:extLst>
      <p:ext uri="{BB962C8B-B14F-4D97-AF65-F5344CB8AC3E}">
        <p14:creationId xmlns:p14="http://schemas.microsoft.com/office/powerpoint/2010/main" val="3529684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365125"/>
            <a:ext cx="7917873" cy="1048039"/>
          </a:xfrm>
          <a:ln>
            <a:solidFill>
              <a:schemeClr val="accent2"/>
            </a:solidFill>
          </a:ln>
        </p:spPr>
        <p:txBody>
          <a:bodyPr>
            <a:normAutofit/>
          </a:bodyPr>
          <a:lstStyle/>
          <a:p>
            <a:r>
              <a:rPr lang="fr-FR" sz="4000" b="1" dirty="0" smtClean="0">
                <a:ln>
                  <a:solidFill>
                    <a:schemeClr val="accent2"/>
                  </a:solidFill>
                </a:ln>
                <a:latin typeface="+mn-lt"/>
              </a:rPr>
              <a:t>VBG et violation des droits humains </a:t>
            </a:r>
            <a:endParaRPr lang="fr-FR" sz="4000" b="1" dirty="0">
              <a:ln>
                <a:solidFill>
                  <a:schemeClr val="accent2"/>
                </a:solidFill>
              </a:ln>
              <a:latin typeface="+mn-lt"/>
            </a:endParaRPr>
          </a:p>
        </p:txBody>
      </p:sp>
      <p:sp>
        <p:nvSpPr>
          <p:cNvPr id="4" name="Content Placeholder 3"/>
          <p:cNvSpPr>
            <a:spLocks noGrp="1"/>
          </p:cNvSpPr>
          <p:nvPr>
            <p:ph idx="1"/>
          </p:nvPr>
        </p:nvSpPr>
        <p:spPr>
          <a:xfrm>
            <a:off x="838200" y="1579418"/>
            <a:ext cx="10515600" cy="4597545"/>
          </a:xfrm>
        </p:spPr>
        <p:txBody>
          <a:bodyPr/>
          <a:lstStyle/>
          <a:p>
            <a:pPr lvl="1" algn="just">
              <a:lnSpc>
                <a:spcPct val="100000"/>
              </a:lnSpc>
              <a:buClr>
                <a:srgbClr val="506687"/>
              </a:buClr>
              <a:buSzPts val="1760"/>
              <a:buFont typeface="Arial"/>
              <a:buChar char="•"/>
            </a:pPr>
            <a:r>
              <a:rPr lang="fr-FR" sz="2000" dirty="0" smtClean="0"/>
              <a:t>Le droit </a:t>
            </a:r>
            <a:r>
              <a:rPr lang="fr-FR" sz="2000" dirty="0"/>
              <a:t>à la vie, à la liberté et à la sûreté de sa personne. </a:t>
            </a:r>
            <a:endParaRPr lang="fr-FR" sz="2000" dirty="0" smtClean="0"/>
          </a:p>
          <a:p>
            <a:pPr lvl="1" algn="just">
              <a:lnSpc>
                <a:spcPct val="100000"/>
              </a:lnSpc>
              <a:buClr>
                <a:srgbClr val="506687"/>
              </a:buClr>
              <a:buSzPts val="1760"/>
              <a:buFont typeface="Arial"/>
              <a:buChar char="•"/>
            </a:pPr>
            <a:r>
              <a:rPr lang="fr-FR" sz="2000" dirty="0"/>
              <a:t>Nul ne sera soumis à la torture, ni à des peines ou traitements cruels, inhumains ou dégradants. </a:t>
            </a:r>
            <a:endParaRPr lang="fr-FR" sz="2000" dirty="0" smtClean="0"/>
          </a:p>
          <a:p>
            <a:pPr lvl="1" algn="just">
              <a:lnSpc>
                <a:spcPct val="100000"/>
              </a:lnSpc>
              <a:buClr>
                <a:srgbClr val="506687"/>
              </a:buClr>
              <a:buSzPts val="1760"/>
              <a:buFont typeface="Arial"/>
              <a:buChar char="•"/>
            </a:pPr>
            <a:r>
              <a:rPr lang="fr-FR" sz="2000" dirty="0"/>
              <a:t>le droit de circuler </a:t>
            </a:r>
            <a:r>
              <a:rPr lang="fr-FR" sz="2000" dirty="0" smtClean="0"/>
              <a:t>librement,</a:t>
            </a:r>
            <a:r>
              <a:rPr lang="fr-FR" sz="2000" kern="0" dirty="0" smtClean="0">
                <a:cs typeface="Calibri"/>
                <a:sym typeface="Calibri"/>
              </a:rPr>
              <a:t> </a:t>
            </a:r>
            <a:r>
              <a:rPr lang="fr-FR" sz="2000" dirty="0"/>
              <a:t>la liberté de pensée, de </a:t>
            </a:r>
            <a:r>
              <a:rPr lang="fr-FR" sz="2000" dirty="0" smtClean="0"/>
              <a:t>conscience </a:t>
            </a:r>
            <a:r>
              <a:rPr lang="fr-FR" sz="2000" kern="0" dirty="0" smtClean="0">
                <a:cs typeface="Calibri"/>
                <a:sym typeface="Calibri"/>
              </a:rPr>
              <a:t>et </a:t>
            </a:r>
            <a:r>
              <a:rPr lang="fr-FR" sz="2000" dirty="0" smtClean="0"/>
              <a:t>d'association</a:t>
            </a:r>
            <a:r>
              <a:rPr lang="en-US" sz="2000" dirty="0" smtClean="0"/>
              <a:t> </a:t>
            </a:r>
            <a:r>
              <a:rPr lang="fr-FR" sz="2000" dirty="0" smtClean="0"/>
              <a:t>pacifique</a:t>
            </a:r>
            <a:r>
              <a:rPr lang="en-US" sz="2000" dirty="0" smtClean="0"/>
              <a:t>.</a:t>
            </a:r>
          </a:p>
          <a:p>
            <a:pPr lvl="1" algn="just">
              <a:lnSpc>
                <a:spcPct val="100000"/>
              </a:lnSpc>
              <a:buClr>
                <a:srgbClr val="506687"/>
              </a:buClr>
              <a:buSzPts val="1760"/>
              <a:buFont typeface="Arial"/>
              <a:buChar char="•"/>
            </a:pPr>
            <a:r>
              <a:rPr lang="fr-FR" sz="2000" dirty="0"/>
              <a:t>Le mariage ne peut être conclu qu'avec le libre et plein consentement des futurs époux et Ils ont des droits égaux au regard du mariage, durant le mariage et lors de sa dissolution. </a:t>
            </a:r>
            <a:endParaRPr lang="fr-FR" sz="2000" dirty="0" smtClean="0"/>
          </a:p>
          <a:p>
            <a:pPr lvl="1" algn="just">
              <a:lnSpc>
                <a:spcPct val="100000"/>
              </a:lnSpc>
              <a:buClr>
                <a:srgbClr val="506687"/>
              </a:buClr>
              <a:buSzPts val="1760"/>
              <a:buFont typeface="Arial"/>
              <a:buChar char="•"/>
            </a:pPr>
            <a:r>
              <a:rPr lang="fr-FR" sz="2000" dirty="0"/>
              <a:t>Tous sont égaux devant la loi et ont droit sans distinction à une égale protection de la </a:t>
            </a:r>
            <a:r>
              <a:rPr lang="fr-FR" sz="2000" dirty="0" smtClean="0"/>
              <a:t>loi y compris pendant une crise humanitaire. </a:t>
            </a:r>
          </a:p>
          <a:p>
            <a:pPr lvl="1" algn="just">
              <a:lnSpc>
                <a:spcPct val="100000"/>
              </a:lnSpc>
              <a:buClr>
                <a:srgbClr val="506687"/>
              </a:buClr>
              <a:buSzPts val="1760"/>
              <a:buFont typeface="Arial"/>
              <a:buChar char="•"/>
            </a:pPr>
            <a:r>
              <a:rPr lang="fr-FR" sz="2000" kern="0" dirty="0" smtClean="0">
                <a:cs typeface="Calibri"/>
                <a:sym typeface="Calibri"/>
              </a:rPr>
              <a:t>La dignité humaine, complétée, </a:t>
            </a:r>
            <a:r>
              <a:rPr lang="fr-FR" sz="2000" dirty="0" smtClean="0"/>
              <a:t>s'il </a:t>
            </a:r>
            <a:r>
              <a:rPr lang="fr-FR" sz="2000" dirty="0"/>
              <a:t>y a lieu, par tous autres moyens de protection sociale. </a:t>
            </a:r>
            <a:r>
              <a:rPr lang="fr-FR" sz="2000" kern="0" dirty="0" smtClean="0">
                <a:cs typeface="Calibri"/>
                <a:sym typeface="Calibri"/>
              </a:rPr>
              <a:t>  </a:t>
            </a:r>
          </a:p>
          <a:p>
            <a:pPr lvl="1" algn="just">
              <a:lnSpc>
                <a:spcPct val="100000"/>
              </a:lnSpc>
              <a:buClr>
                <a:srgbClr val="506687"/>
              </a:buClr>
              <a:buSzPts val="1760"/>
              <a:buFont typeface="Arial"/>
              <a:buChar char="•"/>
            </a:pPr>
            <a:r>
              <a:rPr lang="fr-FR" sz="2000" dirty="0"/>
              <a:t>Tous ont droit, sans aucune </a:t>
            </a:r>
            <a:r>
              <a:rPr lang="fr-FR" sz="2000" dirty="0" smtClean="0"/>
              <a:t>discrimination sous tous les formes. </a:t>
            </a:r>
          </a:p>
          <a:p>
            <a:pPr lvl="1" algn="just">
              <a:lnSpc>
                <a:spcPct val="100000"/>
              </a:lnSpc>
              <a:buClr>
                <a:srgbClr val="506687"/>
              </a:buClr>
              <a:buSzPts val="1760"/>
              <a:buFont typeface="Arial"/>
              <a:buChar char="•"/>
            </a:pPr>
            <a:r>
              <a:rPr lang="fr-FR" sz="2000" kern="0" dirty="0" smtClean="0">
                <a:cs typeface="Calibri"/>
                <a:sym typeface="Calibri"/>
              </a:rPr>
              <a:t>Egalite au sein de la famille</a:t>
            </a:r>
          </a:p>
          <a:p>
            <a:pPr lvl="1" algn="just">
              <a:lnSpc>
                <a:spcPct val="100000"/>
              </a:lnSpc>
              <a:buClr>
                <a:srgbClr val="506687"/>
              </a:buClr>
              <a:buSzPts val="1760"/>
              <a:buFont typeface="Arial"/>
              <a:buChar char="•"/>
            </a:pPr>
            <a:r>
              <a:rPr lang="fr-FR" sz="2000" dirty="0" smtClean="0"/>
              <a:t>Toute </a:t>
            </a:r>
            <a:r>
              <a:rPr lang="fr-FR" sz="2000" dirty="0"/>
              <a:t>personne a droit à un niveau de vie suffisant pour assurer sa santé, son bien-être et ceux de sa </a:t>
            </a:r>
            <a:r>
              <a:rPr lang="fr-FR" sz="2000" dirty="0" smtClean="0"/>
              <a:t>famille. </a:t>
            </a:r>
            <a:endParaRPr lang="fr-FR" dirty="0"/>
          </a:p>
        </p:txBody>
      </p:sp>
      <p:sp>
        <p:nvSpPr>
          <p:cNvPr id="2" name="Slide Number Placeholder 1"/>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62013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8391525" cy="1077913"/>
          </a:xfrm>
          <a:ln>
            <a:solidFill>
              <a:srgbClr val="FFC000"/>
            </a:solidFill>
          </a:ln>
        </p:spPr>
        <p:txBody>
          <a:bodyPr>
            <a:normAutofit/>
          </a:bodyPr>
          <a:lstStyle/>
          <a:p>
            <a:r>
              <a:rPr lang="fr-FR" sz="4000" b="1" dirty="0" smtClean="0">
                <a:ln>
                  <a:solidFill>
                    <a:schemeClr val="accent2"/>
                  </a:solidFill>
                </a:ln>
                <a:latin typeface="+mn-lt"/>
              </a:rPr>
              <a:t>Sant</a:t>
            </a:r>
            <a:r>
              <a:rPr kumimoji="0" lang="fr-FR" sz="4000" b="1" i="0" u="none" strike="noStrike" kern="0" cap="none" spc="0" normalizeH="0" baseline="0" noProof="0" dirty="0" smtClean="0">
                <a:ln>
                  <a:solidFill>
                    <a:schemeClr val="accent2"/>
                  </a:solidFill>
                </a:ln>
                <a:effectLst/>
                <a:uLnTx/>
                <a:uFillTx/>
                <a:latin typeface="+mn-lt"/>
                <a:cs typeface="Arial" charset="0"/>
              </a:rPr>
              <a:t>é</a:t>
            </a:r>
            <a:r>
              <a:rPr lang="fr-FR" sz="4000" b="1" dirty="0" smtClean="0">
                <a:ln>
                  <a:solidFill>
                    <a:schemeClr val="accent2"/>
                  </a:solidFill>
                </a:ln>
                <a:latin typeface="+mn-lt"/>
              </a:rPr>
              <a:t> sexuelle et reproductive (SSR) </a:t>
            </a:r>
            <a:endParaRPr lang="fr-FR" sz="4000" b="1" dirty="0">
              <a:ln>
                <a:solidFill>
                  <a:schemeClr val="accent2"/>
                </a:solidFill>
              </a:ln>
              <a:latin typeface="+mn-lt"/>
            </a:endParaRPr>
          </a:p>
        </p:txBody>
      </p:sp>
      <p:sp>
        <p:nvSpPr>
          <p:cNvPr id="3" name="Content Placeholder 2"/>
          <p:cNvSpPr>
            <a:spLocks noGrp="1"/>
          </p:cNvSpPr>
          <p:nvPr>
            <p:ph idx="1"/>
          </p:nvPr>
        </p:nvSpPr>
        <p:spPr>
          <a:xfrm>
            <a:off x="838200" y="1514475"/>
            <a:ext cx="10515600" cy="4662488"/>
          </a:xfrm>
        </p:spPr>
        <p:txBody>
          <a:bodyPr>
            <a:normAutofit lnSpcReduction="10000"/>
          </a:bodyPr>
          <a:lstStyle/>
          <a:p>
            <a:pPr marL="273050" lvl="0" indent="-273050" fontAlgn="base">
              <a:lnSpc>
                <a:spcPct val="100000"/>
              </a:lnSpc>
              <a:spcBef>
                <a:spcPct val="0"/>
              </a:spcBef>
              <a:spcAft>
                <a:spcPct val="0"/>
              </a:spcAft>
              <a:buClr>
                <a:srgbClr val="0099FF"/>
              </a:buClr>
              <a:buSzPct val="90000"/>
              <a:buNone/>
            </a:pPr>
            <a:r>
              <a:rPr lang="fr-FR" sz="2400" kern="0" dirty="0" smtClean="0">
                <a:latin typeface="Calibri" pitchFamily="34" charset="0"/>
                <a:cs typeface="Times New Roman" pitchFamily="18" charset="0"/>
              </a:rPr>
              <a:t>    </a:t>
            </a:r>
            <a:r>
              <a:rPr lang="fr-FR" sz="3200" kern="0" dirty="0" smtClean="0">
                <a:latin typeface="Calibri" pitchFamily="34" charset="0"/>
                <a:cs typeface="Times New Roman" pitchFamily="18" charset="0"/>
              </a:rPr>
              <a:t>Un </a:t>
            </a:r>
            <a:r>
              <a:rPr lang="fr-FR" sz="3200" kern="0" dirty="0">
                <a:latin typeface="Calibri" pitchFamily="34" charset="0"/>
                <a:cs typeface="Times New Roman" pitchFamily="18" charset="0"/>
              </a:rPr>
              <a:t>état de bien-être </a:t>
            </a:r>
            <a:r>
              <a:rPr lang="fr-FR" sz="3200" b="1" kern="0" dirty="0">
                <a:latin typeface="Calibri" pitchFamily="34" charset="0"/>
                <a:cs typeface="Times New Roman" pitchFamily="18" charset="0"/>
              </a:rPr>
              <a:t>physique</a:t>
            </a:r>
            <a:r>
              <a:rPr lang="fr-FR" sz="3200" kern="0" dirty="0">
                <a:latin typeface="Calibri" pitchFamily="34" charset="0"/>
                <a:cs typeface="Times New Roman" pitchFamily="18" charset="0"/>
              </a:rPr>
              <a:t>, </a:t>
            </a:r>
            <a:r>
              <a:rPr lang="fr-FR" sz="3200" b="1" kern="0" dirty="0">
                <a:latin typeface="Calibri" pitchFamily="34" charset="0"/>
                <a:cs typeface="Times New Roman" pitchFamily="18" charset="0"/>
              </a:rPr>
              <a:t>mental</a:t>
            </a:r>
            <a:r>
              <a:rPr lang="fr-FR" sz="3200" kern="0" dirty="0">
                <a:latin typeface="Calibri" pitchFamily="34" charset="0"/>
                <a:cs typeface="Times New Roman" pitchFamily="18" charset="0"/>
              </a:rPr>
              <a:t> et </a:t>
            </a:r>
            <a:r>
              <a:rPr lang="fr-FR" sz="3200" b="1" kern="0" dirty="0">
                <a:latin typeface="Calibri" pitchFamily="34" charset="0"/>
                <a:cs typeface="Times New Roman" pitchFamily="18" charset="0"/>
              </a:rPr>
              <a:t>social</a:t>
            </a:r>
            <a:r>
              <a:rPr lang="fr-FR" sz="3200" kern="0" dirty="0">
                <a:latin typeface="Calibri" pitchFamily="34" charset="0"/>
                <a:cs typeface="Times New Roman" pitchFamily="18" charset="0"/>
              </a:rPr>
              <a:t>, </a:t>
            </a:r>
            <a:r>
              <a:rPr lang="fr-FR" sz="3200" b="1" kern="0" dirty="0">
                <a:latin typeface="Calibri" pitchFamily="34" charset="0"/>
                <a:cs typeface="Times New Roman" pitchFamily="18" charset="0"/>
              </a:rPr>
              <a:t>total </a:t>
            </a:r>
            <a:r>
              <a:rPr kumimoji="0" lang="fr-FR" sz="3200" b="0" i="0" u="none" strike="noStrike" kern="0" cap="none" spc="0" normalizeH="0" baseline="0" noProof="0" dirty="0" smtClean="0">
                <a:ln>
                  <a:noFill/>
                </a:ln>
                <a:effectLst/>
                <a:uLnTx/>
                <a:uFillTx/>
                <a:latin typeface="Calibri" pitchFamily="34" charset="0"/>
                <a:cs typeface="Times New Roman" pitchFamily="18" charset="0"/>
              </a:rPr>
              <a:t>et non la simple absence de maladies ou d'infirmités, pour tout ce qui concerne l'appareil reproducteur, ses fonctions et son fonctionnement. </a:t>
            </a:r>
          </a:p>
          <a:p>
            <a:pPr marL="342900" lvl="0" indent="-342900" algn="ctr" fontAlgn="base">
              <a:spcBef>
                <a:spcPct val="20000"/>
              </a:spcBef>
              <a:spcAft>
                <a:spcPct val="0"/>
              </a:spcAft>
              <a:buClr>
                <a:srgbClr val="0099FF"/>
              </a:buClr>
              <a:buSzPct val="90000"/>
              <a:buNone/>
            </a:pPr>
            <a:endParaRPr kumimoji="0" lang="fr-FR" sz="2400" b="0" i="0" u="none" strike="noStrike" kern="0" cap="none" spc="0" normalizeH="0" baseline="0" noProof="0" dirty="0" smtClean="0">
              <a:ln>
                <a:noFill/>
              </a:ln>
              <a:effectLst/>
              <a:uLnTx/>
              <a:uFillTx/>
              <a:latin typeface="Calibri" pitchFamily="34" charset="0"/>
              <a:cs typeface="Times New Roman" pitchFamily="18" charset="0"/>
            </a:endParaRPr>
          </a:p>
          <a:p>
            <a:pPr marL="285750" indent="-285750" fontAlgn="base">
              <a:spcBef>
                <a:spcPct val="20000"/>
              </a:spcBef>
              <a:spcAft>
                <a:spcPct val="0"/>
              </a:spcAft>
              <a:buClr>
                <a:srgbClr val="0099FF"/>
              </a:buClr>
              <a:buSzPct val="90000"/>
              <a:buNone/>
            </a:pPr>
            <a:r>
              <a:rPr lang="fr-FR" sz="2400" kern="0" dirty="0" smtClean="0">
                <a:latin typeface="Calibri" pitchFamily="34" charset="0"/>
                <a:cs typeface="Times New Roman" pitchFamily="18" charset="0"/>
              </a:rPr>
              <a:t>   La </a:t>
            </a:r>
            <a:r>
              <a:rPr lang="fr-FR" sz="2400" kern="0" dirty="0">
                <a:latin typeface="Calibri" pitchFamily="34" charset="0"/>
                <a:cs typeface="Times New Roman" pitchFamily="18" charset="0"/>
              </a:rPr>
              <a:t>santé reproductive suppose, par conséquent, le </a:t>
            </a:r>
            <a:r>
              <a:rPr lang="fr-FR" sz="2400" kern="0" dirty="0" smtClean="0">
                <a:latin typeface="Calibri" pitchFamily="34" charset="0"/>
                <a:cs typeface="Times New Roman" pitchFamily="18" charset="0"/>
              </a:rPr>
              <a:t>droit de </a:t>
            </a:r>
            <a:r>
              <a:rPr lang="fr-FR" sz="2400" kern="0" dirty="0">
                <a:latin typeface="Calibri" pitchFamily="34" charset="0"/>
                <a:cs typeface="Times New Roman" pitchFamily="18" charset="0"/>
              </a:rPr>
              <a:t>mener </a:t>
            </a:r>
            <a:r>
              <a:rPr lang="fr-FR" sz="2400" kern="0" dirty="0" smtClean="0">
                <a:latin typeface="Calibri" pitchFamily="34" charset="0"/>
                <a:cs typeface="Times New Roman" pitchFamily="18" charset="0"/>
              </a:rPr>
              <a:t>une vie sexuelle </a:t>
            </a:r>
            <a:r>
              <a:rPr lang="fr-FR" sz="2400" kern="0" dirty="0">
                <a:latin typeface="Calibri" pitchFamily="34" charset="0"/>
                <a:cs typeface="Times New Roman" pitchFamily="18" charset="0"/>
              </a:rPr>
              <a:t>satisfaisante et sans risque</a:t>
            </a:r>
            <a:r>
              <a:rPr lang="fr-FR" sz="2400" kern="0" dirty="0" smtClean="0">
                <a:latin typeface="Calibri" pitchFamily="34" charset="0"/>
                <a:cs typeface="Times New Roman" pitchFamily="18" charset="0"/>
              </a:rPr>
              <a:t>, et </a:t>
            </a:r>
            <a:r>
              <a:rPr lang="fr-FR" sz="2400" kern="0" dirty="0">
                <a:latin typeface="Calibri" pitchFamily="34" charset="0"/>
                <a:cs typeface="Times New Roman" pitchFamily="18" charset="0"/>
              </a:rPr>
              <a:t>la liberté et la possibilité </a:t>
            </a:r>
            <a:r>
              <a:rPr lang="fr-FR" sz="2400" kern="0" dirty="0" smtClean="0">
                <a:latin typeface="Calibri" pitchFamily="34" charset="0"/>
                <a:cs typeface="Times New Roman" pitchFamily="18" charset="0"/>
              </a:rPr>
              <a:t>de décider </a:t>
            </a:r>
            <a:r>
              <a:rPr lang="fr-FR" sz="2400" kern="0" dirty="0">
                <a:latin typeface="Calibri" pitchFamily="34" charset="0"/>
                <a:cs typeface="Times New Roman" pitchFamily="18" charset="0"/>
              </a:rPr>
              <a:t>si et quand </a:t>
            </a:r>
            <a:r>
              <a:rPr lang="fr-FR" sz="2400" kern="0" dirty="0" smtClean="0">
                <a:latin typeface="Calibri" pitchFamily="34" charset="0"/>
                <a:cs typeface="Times New Roman" pitchFamily="18" charset="0"/>
              </a:rPr>
              <a:t>on veut </a:t>
            </a:r>
            <a:r>
              <a:rPr lang="fr-FR" sz="2400" kern="0" dirty="0">
                <a:latin typeface="Calibri" pitchFamily="34" charset="0"/>
                <a:cs typeface="Times New Roman" pitchFamily="18" charset="0"/>
              </a:rPr>
              <a:t>avoir des enfants. Elle inclut </a:t>
            </a:r>
            <a:r>
              <a:rPr lang="fr-FR" sz="2400" kern="0" dirty="0" smtClean="0">
                <a:latin typeface="Calibri" pitchFamily="34" charset="0"/>
                <a:cs typeface="Times New Roman" pitchFamily="18" charset="0"/>
              </a:rPr>
              <a:t> également </a:t>
            </a:r>
            <a:r>
              <a:rPr lang="fr-FR" sz="2400" kern="0" dirty="0">
                <a:latin typeface="Calibri" pitchFamily="34" charset="0"/>
                <a:cs typeface="Times New Roman" pitchFamily="18" charset="0"/>
              </a:rPr>
              <a:t>la </a:t>
            </a:r>
            <a:r>
              <a:rPr lang="fr-FR" sz="2400" kern="0" dirty="0" smtClean="0">
                <a:latin typeface="Calibri" pitchFamily="34" charset="0"/>
                <a:cs typeface="Times New Roman" pitchFamily="18" charset="0"/>
              </a:rPr>
              <a:t>santé  </a:t>
            </a:r>
            <a:r>
              <a:rPr lang="fr-FR" sz="2400" kern="0" dirty="0">
                <a:latin typeface="Calibri" pitchFamily="34" charset="0"/>
                <a:cs typeface="Times New Roman" pitchFamily="18" charset="0"/>
              </a:rPr>
              <a:t>sexuelle dont le but est d'améliorer la qualité de vie et </a:t>
            </a:r>
            <a:r>
              <a:rPr lang="fr-FR" sz="2400" kern="0" dirty="0" smtClean="0">
                <a:latin typeface="Calibri" pitchFamily="34" charset="0"/>
                <a:cs typeface="Times New Roman" pitchFamily="18" charset="0"/>
              </a:rPr>
              <a:t>les </a:t>
            </a:r>
            <a:r>
              <a:rPr lang="fr-FR" sz="2400" kern="0" dirty="0">
                <a:latin typeface="Calibri" pitchFamily="34" charset="0"/>
                <a:cs typeface="Times New Roman" pitchFamily="18" charset="0"/>
              </a:rPr>
              <a:t>relations interpersonnelles.</a:t>
            </a:r>
          </a:p>
          <a:p>
            <a:pPr marL="742950" lvl="1" indent="-285750" fontAlgn="base">
              <a:spcBef>
                <a:spcPct val="20000"/>
              </a:spcBef>
              <a:spcAft>
                <a:spcPct val="0"/>
              </a:spcAft>
              <a:buClr>
                <a:srgbClr val="0099FF"/>
              </a:buClr>
              <a:buSzPct val="90000"/>
              <a:buNone/>
            </a:pPr>
            <a:endParaRPr lang="fr-FR" kern="0" dirty="0">
              <a:solidFill>
                <a:srgbClr val="0070C0"/>
              </a:solidFill>
              <a:latin typeface="Trebuchet MS"/>
              <a:cs typeface="Times New Roman" pitchFamily="18" charset="0"/>
            </a:endParaRPr>
          </a:p>
          <a:p>
            <a:pPr marL="342900" lvl="0" indent="-342900" algn="ctr" fontAlgn="base">
              <a:spcBef>
                <a:spcPts val="600"/>
              </a:spcBef>
              <a:spcAft>
                <a:spcPct val="0"/>
              </a:spcAft>
              <a:buClr>
                <a:srgbClr val="0099FF"/>
              </a:buClr>
              <a:buSzPct val="90000"/>
              <a:buNone/>
            </a:pPr>
            <a:r>
              <a:rPr kumimoji="0" lang="fr-FR" sz="1600" b="0" i="1" u="none" strike="noStrike" kern="0" cap="none" spc="0" normalizeH="0" baseline="0" noProof="0" dirty="0" smtClean="0">
                <a:ln>
                  <a:noFill/>
                </a:ln>
                <a:solidFill>
                  <a:srgbClr val="0070C0"/>
                </a:solidFill>
                <a:effectLst/>
                <a:uLnTx/>
                <a:uFillTx/>
                <a:latin typeface="Trebuchet MS"/>
                <a:cs typeface="Times New Roman" pitchFamily="18" charset="0"/>
              </a:rPr>
              <a:t>(Le Caire, Programme d‘Action de la Conférence Internationale sur la Population et le Développement (CIPD), paragraphe 7.2) </a:t>
            </a:r>
          </a:p>
          <a:p>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31821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912" y="608012"/>
            <a:ext cx="5161252" cy="1006475"/>
          </a:xfrm>
          <a:ln>
            <a:solidFill>
              <a:srgbClr val="FFC000"/>
            </a:solidFill>
          </a:ln>
        </p:spPr>
        <p:txBody>
          <a:bodyPr>
            <a:normAutofit/>
          </a:bodyPr>
          <a:lstStyle/>
          <a:p>
            <a:r>
              <a:rPr lang="fr-FR" b="1" dirty="0" smtClean="0">
                <a:ln>
                  <a:solidFill>
                    <a:schemeClr val="accent2"/>
                  </a:solidFill>
                </a:ln>
                <a:latin typeface="+mn-lt"/>
              </a:rPr>
              <a:t>But de la formation</a:t>
            </a:r>
            <a:endParaRPr lang="fr-FR" b="1" dirty="0">
              <a:ln>
                <a:solidFill>
                  <a:schemeClr val="accent2"/>
                </a:solidFill>
              </a:ln>
              <a:latin typeface="+mn-lt"/>
            </a:endParaRPr>
          </a:p>
        </p:txBody>
      </p:sp>
      <p:sp>
        <p:nvSpPr>
          <p:cNvPr id="3" name="Content Placeholder 2"/>
          <p:cNvSpPr>
            <a:spLocks noGrp="1"/>
          </p:cNvSpPr>
          <p:nvPr>
            <p:ph idx="1"/>
          </p:nvPr>
        </p:nvSpPr>
        <p:spPr>
          <a:xfrm>
            <a:off x="838200" y="2850861"/>
            <a:ext cx="10515600" cy="1790411"/>
          </a:xfrm>
        </p:spPr>
        <p:txBody>
          <a:bodyPr>
            <a:normAutofit/>
          </a:bodyPr>
          <a:lstStyle/>
          <a:p>
            <a:pPr marL="0" indent="0" algn="just">
              <a:buNone/>
            </a:pPr>
            <a:r>
              <a:rPr lang="fr-FR" sz="3600" dirty="0">
                <a:solidFill>
                  <a:srgbClr val="000000"/>
                </a:solidFill>
              </a:rPr>
              <a:t>Renforcer les </a:t>
            </a:r>
            <a:r>
              <a:rPr lang="fr-FR" sz="3600" dirty="0" smtClean="0">
                <a:solidFill>
                  <a:srgbClr val="000000"/>
                </a:solidFill>
              </a:rPr>
              <a:t>capacités et les compétences </a:t>
            </a:r>
            <a:r>
              <a:rPr lang="fr-FR" sz="3600" dirty="0">
                <a:solidFill>
                  <a:srgbClr val="000000"/>
                </a:solidFill>
              </a:rPr>
              <a:t>des </a:t>
            </a:r>
            <a:r>
              <a:rPr lang="fr-FR" sz="3600" dirty="0" smtClean="0">
                <a:solidFill>
                  <a:srgbClr val="000000"/>
                </a:solidFill>
              </a:rPr>
              <a:t>bénéficier(e)s en santé sexuelle et reproductive dans les situations humanitaires. </a:t>
            </a:r>
            <a:endParaRPr lang="en-US" sz="3600" dirty="0">
              <a:effectLst/>
              <a:ea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A063C3D0-896B-476D-A309-AD5D90928676}" type="slidenum">
              <a:rPr lang="fr-FR" smtClean="0">
                <a:solidFill>
                  <a:prstClr val="black">
                    <a:tint val="75000"/>
                  </a:prstClr>
                </a:solidFill>
              </a:rPr>
              <a:pPr/>
              <a:t>2</a:t>
            </a:fld>
            <a:endParaRPr lang="fr-FR">
              <a:solidFill>
                <a:prstClr val="black">
                  <a:tint val="75000"/>
                </a:prstClr>
              </a:solidFill>
            </a:endParaRPr>
          </a:p>
        </p:txBody>
      </p:sp>
    </p:spTree>
    <p:extLst>
      <p:ext uri="{BB962C8B-B14F-4D97-AF65-F5344CB8AC3E}">
        <p14:creationId xmlns:p14="http://schemas.microsoft.com/office/powerpoint/2010/main" val="33181453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17" name="Title 1"/>
          <p:cNvSpPr>
            <a:spLocks noGrp="1"/>
          </p:cNvSpPr>
          <p:nvPr>
            <p:ph type="title"/>
          </p:nvPr>
        </p:nvSpPr>
        <p:spPr>
          <a:xfrm>
            <a:off x="838200" y="483010"/>
            <a:ext cx="7450431" cy="1002476"/>
          </a:xfrm>
          <a:ln>
            <a:solidFill>
              <a:schemeClr val="accent2"/>
            </a:solidFill>
          </a:ln>
        </p:spPr>
        <p:txBody>
          <a:bodyPr>
            <a:normAutofit/>
          </a:bodyPr>
          <a:lstStyle/>
          <a:p>
            <a:r>
              <a:rPr lang="fr-FR" sz="3800" b="1" dirty="0" smtClean="0">
                <a:ln>
                  <a:solidFill>
                    <a:schemeClr val="accent2"/>
                  </a:solidFill>
                </a:ln>
                <a:latin typeface="+mn-lt"/>
              </a:rPr>
              <a:t>Les étapes d’une crise humanitaire</a:t>
            </a:r>
            <a:endParaRPr lang="fr-FR" sz="3800" b="1" dirty="0">
              <a:ln>
                <a:solidFill>
                  <a:schemeClr val="accent2"/>
                </a:solidFill>
              </a:ln>
              <a:latin typeface="+mn-lt"/>
            </a:endParaRPr>
          </a:p>
        </p:txBody>
      </p:sp>
      <p:sp>
        <p:nvSpPr>
          <p:cNvPr id="18" name="Oval 17"/>
          <p:cNvSpPr/>
          <p:nvPr/>
        </p:nvSpPr>
        <p:spPr>
          <a:xfrm>
            <a:off x="838200" y="1676400"/>
            <a:ext cx="2450487" cy="7758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smtClean="0">
                <a:ln>
                  <a:noFill/>
                </a:ln>
                <a:solidFill>
                  <a:prstClr val="black"/>
                </a:solidFill>
                <a:effectLst/>
                <a:uLnTx/>
                <a:uFillTx/>
                <a:latin typeface="Calibri"/>
                <a:ea typeface="+mn-ea"/>
                <a:cs typeface="+mn-cs"/>
              </a:rPr>
              <a:t>1. phase pré-crise</a:t>
            </a:r>
            <a:endParaRPr kumimoji="0" lang="fr-FR" sz="2400" b="1" i="0" u="none" strike="noStrike" kern="1200" cap="none" spc="0" normalizeH="0" baseline="0" noProof="0" dirty="0">
              <a:ln>
                <a:noFill/>
              </a:ln>
              <a:solidFill>
                <a:prstClr val="black"/>
              </a:solidFill>
              <a:effectLst/>
              <a:uLnTx/>
              <a:uFillTx/>
              <a:latin typeface="Calibri"/>
              <a:ea typeface="+mn-ea"/>
              <a:cs typeface="+mn-cs"/>
            </a:endParaRPr>
          </a:p>
        </p:txBody>
      </p:sp>
      <p:sp>
        <p:nvSpPr>
          <p:cNvPr id="19" name="Oval 18"/>
          <p:cNvSpPr/>
          <p:nvPr/>
        </p:nvSpPr>
        <p:spPr>
          <a:xfrm>
            <a:off x="3920836" y="1684386"/>
            <a:ext cx="3117273" cy="721873"/>
          </a:xfrm>
          <a:prstGeom prst="ellipse">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smtClean="0">
                <a:ln>
                  <a:noFill/>
                </a:ln>
                <a:solidFill>
                  <a:prstClr val="black"/>
                </a:solidFill>
                <a:effectLst/>
                <a:uLnTx/>
                <a:uFillTx/>
                <a:latin typeface="Calibri"/>
                <a:ea typeface="+mn-ea"/>
                <a:cs typeface="+mn-cs"/>
              </a:rPr>
              <a:t>2. Phase de crise  </a:t>
            </a:r>
            <a:endParaRPr kumimoji="0" lang="fr-FR" sz="2400" b="1" i="0" u="none" strike="noStrike" kern="1200" cap="none" spc="0" normalizeH="0" baseline="0" noProof="0" dirty="0">
              <a:ln>
                <a:noFill/>
              </a:ln>
              <a:solidFill>
                <a:prstClr val="black"/>
              </a:solidFill>
              <a:effectLst/>
              <a:uLnTx/>
              <a:uFillTx/>
              <a:latin typeface="Calibri"/>
              <a:ea typeface="+mn-ea"/>
              <a:cs typeface="+mn-cs"/>
            </a:endParaRPr>
          </a:p>
        </p:txBody>
      </p:sp>
      <p:sp>
        <p:nvSpPr>
          <p:cNvPr id="20" name="Oval 19"/>
          <p:cNvSpPr/>
          <p:nvPr/>
        </p:nvSpPr>
        <p:spPr>
          <a:xfrm>
            <a:off x="7511282" y="1702144"/>
            <a:ext cx="2886445" cy="724366"/>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0" normalizeH="0" baseline="0" noProof="0" dirty="0" smtClean="0">
                <a:ln>
                  <a:noFill/>
                </a:ln>
                <a:solidFill>
                  <a:prstClr val="black"/>
                </a:solidFill>
                <a:effectLst/>
                <a:uLnTx/>
                <a:uFillTx/>
                <a:latin typeface="Calibri"/>
                <a:ea typeface="+mn-ea"/>
                <a:cs typeface="+mn-cs"/>
              </a:rPr>
              <a:t>3. Phase post crise </a:t>
            </a:r>
            <a:endParaRPr kumimoji="0" lang="fr-FR" sz="2400" b="1" i="0" u="none" strike="noStrike" kern="1200" cap="none" spc="0" normalizeH="0" baseline="0" noProof="0" dirty="0">
              <a:ln>
                <a:noFill/>
              </a:ln>
              <a:solidFill>
                <a:prstClr val="black"/>
              </a:solidFill>
              <a:effectLst/>
              <a:uLnTx/>
              <a:uFillTx/>
              <a:latin typeface="Calibri"/>
              <a:ea typeface="+mn-ea"/>
              <a:cs typeface="+mn-cs"/>
            </a:endParaRPr>
          </a:p>
        </p:txBody>
      </p:sp>
      <p:grpSp>
        <p:nvGrpSpPr>
          <p:cNvPr id="21" name="Group 20"/>
          <p:cNvGrpSpPr>
            <a:grpSpLocks/>
          </p:cNvGrpSpPr>
          <p:nvPr/>
        </p:nvGrpSpPr>
        <p:grpSpPr bwMode="auto">
          <a:xfrm>
            <a:off x="1353919" y="2798369"/>
            <a:ext cx="9203244" cy="3112270"/>
            <a:chOff x="0" y="1829124"/>
            <a:chExt cx="9414654" cy="3112270"/>
          </a:xfrm>
        </p:grpSpPr>
        <p:sp>
          <p:nvSpPr>
            <p:cNvPr id="22" name="AutoShape 3"/>
            <p:cNvSpPr>
              <a:spLocks noChangeArrowheads="1"/>
            </p:cNvSpPr>
            <p:nvPr/>
          </p:nvSpPr>
          <p:spPr bwMode="auto">
            <a:xfrm>
              <a:off x="6256338" y="2743200"/>
              <a:ext cx="3158316" cy="1447800"/>
            </a:xfrm>
            <a:prstGeom prst="homePlate">
              <a:avLst>
                <a:gd name="adj" fmla="val 96151"/>
              </a:avLst>
            </a:prstGeom>
            <a:gradFill rotWithShape="0">
              <a:gsLst>
                <a:gs pos="0">
                  <a:srgbClr val="339933"/>
                </a:gs>
                <a:gs pos="100000">
                  <a:srgbClr val="0033CC"/>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AU" altLang="en-US" sz="2400" b="0" i="0" u="none" strike="noStrike" kern="1200" cap="none" spc="0" normalizeH="0" baseline="0" noProof="0">
                <a:ln>
                  <a:noFill/>
                </a:ln>
                <a:solidFill>
                  <a:srgbClr val="122068"/>
                </a:solidFill>
                <a:effectLst/>
                <a:uLnTx/>
                <a:uFillTx/>
                <a:latin typeface="Arial" panose="020B0604020202020204" pitchFamily="34" charset="0"/>
                <a:ea typeface="MS PGothic" panose="020B0600070205080204" pitchFamily="34" charset="-128"/>
                <a:cs typeface="Lucida Sans Unicode" panose="020B0602030504020204" pitchFamily="34" charset="0"/>
              </a:endParaRPr>
            </a:p>
          </p:txBody>
        </p:sp>
        <p:sp>
          <p:nvSpPr>
            <p:cNvPr id="23" name="AutoShape 4"/>
            <p:cNvSpPr>
              <a:spLocks noChangeArrowheads="1"/>
            </p:cNvSpPr>
            <p:nvPr/>
          </p:nvSpPr>
          <p:spPr bwMode="auto">
            <a:xfrm>
              <a:off x="3635375" y="2667000"/>
              <a:ext cx="2792413" cy="1524000"/>
            </a:xfrm>
            <a:prstGeom prst="homePlate">
              <a:avLst>
                <a:gd name="adj" fmla="val 92036"/>
              </a:avLst>
            </a:prstGeom>
            <a:solidFill>
              <a:srgbClr val="FF681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AU" altLang="en-US" sz="2200" b="0" i="0" u="none" strike="noStrike" kern="1200" cap="none" spc="0" normalizeH="0" baseline="0" noProof="0" dirty="0">
                <a:ln>
                  <a:noFill/>
                </a:ln>
                <a:solidFill>
                  <a:srgbClr val="122068"/>
                </a:solidFill>
                <a:effectLst/>
                <a:uLnTx/>
                <a:uFillTx/>
                <a:latin typeface="Arial" panose="020B0604020202020204" pitchFamily="34" charset="0"/>
                <a:ea typeface="MS PGothic" panose="020B0600070205080204" pitchFamily="34" charset="-128"/>
                <a:cs typeface="Lucida Sans Unicode" panose="020B0602030504020204" pitchFamily="34" charset="0"/>
              </a:endParaRPr>
            </a:p>
          </p:txBody>
        </p:sp>
        <p:sp>
          <p:nvSpPr>
            <p:cNvPr id="24" name="AutoShape 5"/>
            <p:cNvSpPr>
              <a:spLocks noChangeArrowheads="1"/>
            </p:cNvSpPr>
            <p:nvPr/>
          </p:nvSpPr>
          <p:spPr bwMode="auto">
            <a:xfrm>
              <a:off x="2133600" y="2667000"/>
              <a:ext cx="2151063" cy="1524000"/>
            </a:xfrm>
            <a:prstGeom prst="homePlate">
              <a:avLst>
                <a:gd name="adj" fmla="val 61183"/>
              </a:avLst>
            </a:prstGeom>
            <a:solidFill>
              <a:schemeClr val="accent4">
                <a:lumMod val="75000"/>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AU" altLang="en-US" sz="2400" b="0" i="0" u="none" strike="noStrike" kern="1200" cap="none" spc="0" normalizeH="0" baseline="0" noProof="0">
                <a:ln>
                  <a:noFill/>
                </a:ln>
                <a:solidFill>
                  <a:srgbClr val="122068"/>
                </a:solidFill>
                <a:effectLst/>
                <a:uLnTx/>
                <a:uFillTx/>
                <a:latin typeface="Arial" panose="020B0604020202020204" pitchFamily="34" charset="0"/>
                <a:ea typeface="MS PGothic" panose="020B0600070205080204" pitchFamily="34" charset="-128"/>
                <a:cs typeface="Lucida Sans Unicode" panose="020B0602030504020204" pitchFamily="34" charset="0"/>
              </a:endParaRPr>
            </a:p>
          </p:txBody>
        </p:sp>
        <p:sp>
          <p:nvSpPr>
            <p:cNvPr id="25" name="AutoShape 6"/>
            <p:cNvSpPr>
              <a:spLocks noChangeArrowheads="1"/>
            </p:cNvSpPr>
            <p:nvPr/>
          </p:nvSpPr>
          <p:spPr bwMode="auto">
            <a:xfrm>
              <a:off x="0" y="2636838"/>
              <a:ext cx="2514600" cy="1524000"/>
            </a:xfrm>
            <a:prstGeom prst="homePlate">
              <a:avLst>
                <a:gd name="adj" fmla="val 75304"/>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AU" altLang="en-US" sz="2400" b="0" i="0" u="none" strike="noStrike" kern="1200" cap="none" spc="0" normalizeH="0" baseline="0" noProof="0">
                <a:ln>
                  <a:noFill/>
                </a:ln>
                <a:solidFill>
                  <a:srgbClr val="122068"/>
                </a:solidFill>
                <a:effectLst/>
                <a:uLnTx/>
                <a:uFillTx/>
                <a:latin typeface="Arial" panose="020B0604020202020204" pitchFamily="34" charset="0"/>
                <a:ea typeface="MS PGothic" panose="020B0600070205080204" pitchFamily="34" charset="-128"/>
                <a:cs typeface="Lucida Sans Unicode" panose="020B0602030504020204" pitchFamily="34" charset="0"/>
              </a:endParaRPr>
            </a:p>
          </p:txBody>
        </p:sp>
        <p:sp>
          <p:nvSpPr>
            <p:cNvPr id="26" name="AutoShape 7"/>
            <p:cNvSpPr>
              <a:spLocks noChangeArrowheads="1"/>
            </p:cNvSpPr>
            <p:nvPr/>
          </p:nvSpPr>
          <p:spPr bwMode="auto">
            <a:xfrm rot="5473264">
              <a:off x="3223754" y="3246925"/>
              <a:ext cx="742280" cy="2646657"/>
            </a:xfrm>
            <a:prstGeom prst="curvedLeftArrow">
              <a:avLst>
                <a:gd name="adj1" fmla="val 43873"/>
                <a:gd name="adj2" fmla="val 168758"/>
                <a:gd name="adj3" fmla="val 3723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AU" altLang="en-US" sz="2400" b="0" i="0" u="none" strike="noStrike" kern="1200" cap="none" spc="0" normalizeH="0" baseline="0" noProof="0">
                <a:ln>
                  <a:noFill/>
                </a:ln>
                <a:solidFill>
                  <a:srgbClr val="122068"/>
                </a:solidFill>
                <a:effectLst/>
                <a:uLnTx/>
                <a:uFillTx/>
                <a:latin typeface="Arial" panose="020B0604020202020204" pitchFamily="34" charset="0"/>
                <a:ea typeface="MS PGothic" panose="020B0600070205080204" pitchFamily="34" charset="-128"/>
                <a:cs typeface="Lucida Sans Unicode" panose="020B0602030504020204" pitchFamily="34" charset="0"/>
              </a:endParaRPr>
            </a:p>
          </p:txBody>
        </p:sp>
        <p:sp>
          <p:nvSpPr>
            <p:cNvPr id="27" name="AutoShape 8"/>
            <p:cNvSpPr>
              <a:spLocks noChangeArrowheads="1"/>
            </p:cNvSpPr>
            <p:nvPr/>
          </p:nvSpPr>
          <p:spPr bwMode="auto">
            <a:xfrm rot="10800000">
              <a:off x="1942245" y="1829124"/>
              <a:ext cx="5557251" cy="884238"/>
            </a:xfrm>
            <a:prstGeom prst="curvedUpArrow">
              <a:avLst>
                <a:gd name="adj1" fmla="val 53989"/>
                <a:gd name="adj2" fmla="val 191446"/>
                <a:gd name="adj3" fmla="val 59532"/>
              </a:avLst>
            </a:prstGeom>
            <a:solidFill>
              <a:srgbClr val="CC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AU" altLang="en-US" sz="2400" b="0" i="0" u="none" strike="noStrike" kern="1200" cap="none" spc="0" normalizeH="0" baseline="0" noProof="0">
                <a:ln>
                  <a:noFill/>
                </a:ln>
                <a:solidFill>
                  <a:srgbClr val="122068"/>
                </a:solidFill>
                <a:effectLst/>
                <a:uLnTx/>
                <a:uFillTx/>
                <a:latin typeface="Arial" panose="020B0604020202020204" pitchFamily="34" charset="0"/>
                <a:ea typeface="MS PGothic" panose="020B0600070205080204" pitchFamily="34" charset="-128"/>
                <a:cs typeface="Lucida Sans Unicode" panose="020B0602030504020204" pitchFamily="34" charset="0"/>
              </a:endParaRPr>
            </a:p>
          </p:txBody>
        </p:sp>
        <p:sp>
          <p:nvSpPr>
            <p:cNvPr id="28" name="Text Box 9"/>
            <p:cNvSpPr txBox="1">
              <a:spLocks noChangeArrowheads="1"/>
            </p:cNvSpPr>
            <p:nvPr/>
          </p:nvSpPr>
          <p:spPr bwMode="auto">
            <a:xfrm>
              <a:off x="2447132" y="3185043"/>
              <a:ext cx="156924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srgbClr val="FFFFFF"/>
                  </a:solidFill>
                  <a:effectLst/>
                  <a:uLnTx/>
                  <a:uFillTx/>
                  <a:latin typeface="Calibri"/>
                  <a:ea typeface="MS PGothic" panose="020B0600070205080204" pitchFamily="34" charset="-128"/>
                  <a:cs typeface="Lucida Sans Unicode" panose="020B0602030504020204" pitchFamily="34" charset="0"/>
                </a:rPr>
                <a:t>Phase aiguë</a:t>
              </a:r>
            </a:p>
          </p:txBody>
        </p:sp>
        <p:sp>
          <p:nvSpPr>
            <p:cNvPr id="29" name="Text Box 10"/>
            <p:cNvSpPr txBox="1">
              <a:spLocks noChangeArrowheads="1"/>
            </p:cNvSpPr>
            <p:nvPr/>
          </p:nvSpPr>
          <p:spPr bwMode="auto">
            <a:xfrm>
              <a:off x="4117976" y="2852738"/>
              <a:ext cx="2138363"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GB" altLang="en-US" sz="2000" b="1" i="0" u="none" strike="noStrike" kern="1200" cap="none" spc="0" normalizeH="0" baseline="0" noProof="0" dirty="0">
                  <a:ln>
                    <a:noFill/>
                  </a:ln>
                  <a:solidFill>
                    <a:prstClr val="white"/>
                  </a:solidFill>
                  <a:effectLst/>
                  <a:uLnTx/>
                  <a:uFillTx/>
                  <a:latin typeface="Calibri"/>
                  <a:ea typeface="MS PGothic" panose="020B0600070205080204" pitchFamily="34" charset="-128"/>
                  <a:cs typeface="Lucida Sans Unicode" panose="020B0602030504020204" pitchFamily="34" charset="0"/>
                </a:rPr>
                <a:t>Après la phase aiguë </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altLang="en-US" sz="1800" b="1" i="0" u="none" strike="noStrike" kern="1200" cap="none" spc="0" normalizeH="0" baseline="0" noProof="0" dirty="0">
                  <a:ln>
                    <a:noFill/>
                  </a:ln>
                  <a:solidFill>
                    <a:prstClr val="white"/>
                  </a:solidFill>
                  <a:effectLst/>
                  <a:uLnTx/>
                  <a:uFillTx/>
                  <a:latin typeface="Calibri"/>
                  <a:ea typeface="MS PGothic" panose="020B0600070205080204" pitchFamily="34" charset="-128"/>
                  <a:cs typeface="Lucida Sans Unicode" panose="020B0602030504020204" pitchFamily="34" charset="0"/>
                </a:rPr>
                <a:t>(</a:t>
              </a:r>
              <a:r>
                <a:rPr kumimoji="0" lang="fr-FR" altLang="en-US" sz="1400" b="1" i="0" u="none" strike="noStrike" kern="1200" cap="none" spc="0" normalizeH="0" baseline="0" noProof="0" dirty="0">
                  <a:ln>
                    <a:noFill/>
                  </a:ln>
                  <a:solidFill>
                    <a:prstClr val="white"/>
                  </a:solidFill>
                  <a:effectLst/>
                  <a:uLnTx/>
                  <a:uFillTx/>
                  <a:latin typeface="Calibri"/>
                  <a:ea typeface="MS PGothic" panose="020B0600070205080204" pitchFamily="34" charset="-128"/>
                  <a:cs typeface="Lucida Sans Unicode" panose="020B0602030504020204" pitchFamily="34" charset="0"/>
                </a:rPr>
                <a:t>Peut être chronique</a:t>
              </a:r>
              <a:r>
                <a:rPr kumimoji="0" lang="fr-FR" altLang="en-US" sz="1800" b="1" i="0" u="none" strike="noStrike" kern="1200" cap="none" spc="0" normalizeH="0" baseline="0" noProof="0" dirty="0">
                  <a:ln>
                    <a:noFill/>
                  </a:ln>
                  <a:solidFill>
                    <a:prstClr val="white"/>
                  </a:solidFill>
                  <a:effectLst/>
                  <a:uLnTx/>
                  <a:uFillTx/>
                  <a:latin typeface="Calibri"/>
                  <a:ea typeface="MS PGothic" panose="020B0600070205080204" pitchFamily="34" charset="-128"/>
                  <a:cs typeface="Lucida Sans Unicode" panose="020B0602030504020204" pitchFamily="34" charset="0"/>
                </a:rPr>
                <a:t>)</a:t>
              </a:r>
            </a:p>
          </p:txBody>
        </p:sp>
        <p:sp>
          <p:nvSpPr>
            <p:cNvPr id="30" name="Text Box 11"/>
            <p:cNvSpPr txBox="1">
              <a:spLocks noChangeArrowheads="1"/>
            </p:cNvSpPr>
            <p:nvPr/>
          </p:nvSpPr>
          <p:spPr bwMode="auto">
            <a:xfrm>
              <a:off x="6732588" y="3056369"/>
              <a:ext cx="208518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5000"/>
                </a:lnSpc>
                <a:spcBef>
                  <a:spcPct val="50000"/>
                </a:spcBef>
                <a:spcAft>
                  <a:spcPct val="0"/>
                </a:spcAft>
                <a:buClrTx/>
                <a:buSzTx/>
                <a:buFontTx/>
                <a:buNone/>
                <a:tabLst/>
                <a:defRPr/>
              </a:pPr>
              <a:r>
                <a:rPr kumimoji="0" lang="fr-CA" altLang="en-US" sz="2000" b="1" i="0" u="none" strike="noStrike" kern="1200" cap="none" spc="0" normalizeH="0" baseline="0" noProof="0" dirty="0">
                  <a:ln>
                    <a:noFill/>
                  </a:ln>
                  <a:solidFill>
                    <a:prstClr val="white"/>
                  </a:solidFill>
                  <a:effectLst/>
                  <a:uLnTx/>
                  <a:uFillTx/>
                  <a:latin typeface="Calibri"/>
                  <a:ea typeface="MS PGothic" panose="020B0600070205080204" pitchFamily="34" charset="-128"/>
                  <a:cs typeface="Lucida Sans Unicode" panose="020B0602030504020204" pitchFamily="34" charset="0"/>
                </a:rPr>
                <a:t>Réhabilitation</a:t>
              </a:r>
              <a:r>
                <a:rPr kumimoji="0" lang="en-GB" altLang="en-US" sz="2000" b="1" i="0" u="none" strike="noStrike" kern="1200" cap="none" spc="0" normalizeH="0" baseline="0" noProof="0" dirty="0">
                  <a:ln>
                    <a:noFill/>
                  </a:ln>
                  <a:solidFill>
                    <a:prstClr val="white"/>
                  </a:solidFill>
                  <a:effectLst/>
                  <a:uLnTx/>
                  <a:uFillTx/>
                  <a:latin typeface="Calibri"/>
                  <a:ea typeface="MS PGothic" panose="020B0600070205080204" pitchFamily="34" charset="-128"/>
                  <a:cs typeface="Lucida Sans Unicode" panose="020B0602030504020204" pitchFamily="34" charset="0"/>
                </a:rPr>
                <a:t>/ reconstruction</a:t>
              </a:r>
            </a:p>
          </p:txBody>
        </p:sp>
        <p:sp>
          <p:nvSpPr>
            <p:cNvPr id="31" name="AutoShape 12"/>
            <p:cNvSpPr>
              <a:spLocks noChangeArrowheads="1"/>
            </p:cNvSpPr>
            <p:nvPr/>
          </p:nvSpPr>
          <p:spPr bwMode="auto">
            <a:xfrm>
              <a:off x="0" y="2667000"/>
              <a:ext cx="762000" cy="1524000"/>
            </a:xfrm>
            <a:prstGeom prst="homePlate">
              <a:avLst>
                <a:gd name="adj" fmla="val 87796"/>
              </a:avLst>
            </a:prstGeom>
            <a:gradFill rotWithShape="0">
              <a:gsLst>
                <a:gs pos="0">
                  <a:srgbClr val="339933"/>
                </a:gs>
                <a:gs pos="100000">
                  <a:srgbClr val="0033CC"/>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AU" altLang="en-US" sz="2400" b="0" i="0" u="none" strike="noStrike" kern="1200" cap="none" spc="0" normalizeH="0" baseline="0" noProof="0">
                <a:ln>
                  <a:noFill/>
                </a:ln>
                <a:solidFill>
                  <a:srgbClr val="122068"/>
                </a:solidFill>
                <a:effectLst/>
                <a:uLnTx/>
                <a:uFillTx/>
                <a:latin typeface="Arial" panose="020B0604020202020204" pitchFamily="34" charset="0"/>
                <a:ea typeface="MS PGothic" panose="020B0600070205080204" pitchFamily="34" charset="-128"/>
                <a:cs typeface="Lucida Sans Unicode" panose="020B0602030504020204" pitchFamily="34" charset="0"/>
              </a:endParaRPr>
            </a:p>
          </p:txBody>
        </p:sp>
        <p:sp>
          <p:nvSpPr>
            <p:cNvPr id="32" name="Text Box 13"/>
            <p:cNvSpPr txBox="1">
              <a:spLocks noChangeArrowheads="1"/>
            </p:cNvSpPr>
            <p:nvPr/>
          </p:nvSpPr>
          <p:spPr bwMode="auto">
            <a:xfrm>
              <a:off x="161925" y="3141663"/>
              <a:ext cx="16795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fr-FR" altLang="en-US" sz="2000" b="1" i="0" u="none" strike="noStrike" kern="1200" cap="none" spc="0" normalizeH="0" baseline="0" noProof="0" dirty="0" smtClean="0">
                  <a:ln>
                    <a:noFill/>
                  </a:ln>
                  <a:solidFill>
                    <a:srgbClr val="FFFFFF"/>
                  </a:solidFill>
                  <a:effectLst/>
                  <a:uLnTx/>
                  <a:uFillTx/>
                  <a:latin typeface="Calibri"/>
                  <a:ea typeface="MS PGothic" panose="020B0600070205080204" pitchFamily="34" charset="-128"/>
                  <a:cs typeface="Lucida Sans Unicode" panose="020B0602030504020204" pitchFamily="34" charset="0"/>
                </a:rPr>
                <a:t>Préparation</a:t>
              </a:r>
              <a:endParaRPr kumimoji="0" lang="fr-FR" altLang="en-US" sz="2000" b="1" i="0" u="none" strike="noStrike" kern="1200" cap="none" spc="0" normalizeH="0" baseline="0" noProof="0" dirty="0">
                <a:ln>
                  <a:noFill/>
                </a:ln>
                <a:solidFill>
                  <a:srgbClr val="FFFFFF"/>
                </a:solidFill>
                <a:effectLst/>
                <a:uLnTx/>
                <a:uFillTx/>
                <a:latin typeface="Calibri"/>
                <a:ea typeface="MS PGothic" panose="020B0600070205080204" pitchFamily="34" charset="-128"/>
                <a:cs typeface="Lucida Sans Unicode" panose="020B0602030504020204" pitchFamily="34" charset="0"/>
              </a:endParaRPr>
            </a:p>
          </p:txBody>
        </p:sp>
      </p:grpSp>
    </p:spTree>
    <p:extLst>
      <p:ext uri="{BB962C8B-B14F-4D97-AF65-F5344CB8AC3E}">
        <p14:creationId xmlns:p14="http://schemas.microsoft.com/office/powerpoint/2010/main" val="1213876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83009"/>
            <a:ext cx="7100455" cy="1163229"/>
          </a:xfrm>
          <a:ln>
            <a:solidFill>
              <a:schemeClr val="accent2"/>
            </a:solidFill>
          </a:ln>
        </p:spPr>
        <p:txBody>
          <a:bodyPr>
            <a:normAutofit/>
          </a:bodyPr>
          <a:lstStyle/>
          <a:p>
            <a:r>
              <a:rPr lang="fr-FR" sz="3800" b="1" dirty="0" smtClean="0">
                <a:ln>
                  <a:solidFill>
                    <a:schemeClr val="accent2"/>
                  </a:solidFill>
                </a:ln>
                <a:latin typeface="+mn-lt"/>
              </a:rPr>
              <a:t>Les étapes de crise humanitaire</a:t>
            </a:r>
            <a:endParaRPr lang="fr-FR" sz="3800" b="1" dirty="0">
              <a:ln>
                <a:solidFill>
                  <a:schemeClr val="accent2"/>
                </a:solidFill>
              </a:ln>
              <a:latin typeface="+mn-lt"/>
            </a:endParaRPr>
          </a:p>
        </p:txBody>
      </p:sp>
      <p:sp>
        <p:nvSpPr>
          <p:cNvPr id="3" name="Content Placeholder 2"/>
          <p:cNvSpPr>
            <a:spLocks noGrp="1"/>
          </p:cNvSpPr>
          <p:nvPr>
            <p:ph idx="1"/>
          </p:nvPr>
        </p:nvSpPr>
        <p:spPr/>
        <p:txBody>
          <a:bodyPr>
            <a:normAutofit fontScale="92500" lnSpcReduction="10000"/>
          </a:bodyPr>
          <a:lstStyle/>
          <a:p>
            <a:pPr marL="571500" indent="-571500">
              <a:buFont typeface="+mj-lt"/>
              <a:buAutoNum type="romanLcPeriod"/>
            </a:pPr>
            <a:r>
              <a:rPr lang="fr-FR" dirty="0" smtClean="0">
                <a:solidFill>
                  <a:srgbClr val="FF0000"/>
                </a:solidFill>
              </a:rPr>
              <a:t>Pré-crise: </a:t>
            </a:r>
            <a:r>
              <a:rPr lang="fr-FR" sz="2400" dirty="0" smtClean="0"/>
              <a:t>avant la survenue de la catastrophe </a:t>
            </a:r>
            <a:endParaRPr lang="fr-FR" dirty="0" smtClean="0"/>
          </a:p>
          <a:p>
            <a:pPr lvl="1">
              <a:buFont typeface="Wingdings" panose="05000000000000000000" pitchFamily="2" charset="2"/>
              <a:buChar char="Ø"/>
            </a:pPr>
            <a:r>
              <a:rPr lang="fr-FR" dirty="0" smtClean="0"/>
              <a:t>Phase de préparation</a:t>
            </a:r>
          </a:p>
          <a:p>
            <a:pPr lvl="1">
              <a:buFont typeface="Wingdings" panose="05000000000000000000" pitchFamily="2" charset="2"/>
              <a:buChar char="Ø"/>
            </a:pPr>
            <a:r>
              <a:rPr lang="fr-FR" dirty="0" smtClean="0"/>
              <a:t>Phase de contingence</a:t>
            </a:r>
          </a:p>
          <a:p>
            <a:pPr marL="571500" indent="-571500">
              <a:buFont typeface="+mj-lt"/>
              <a:buAutoNum type="romanLcPeriod"/>
            </a:pPr>
            <a:r>
              <a:rPr lang="fr-FR" dirty="0" smtClean="0">
                <a:solidFill>
                  <a:srgbClr val="FF0000"/>
                </a:solidFill>
              </a:rPr>
              <a:t>Crise: </a:t>
            </a:r>
            <a:r>
              <a:rPr lang="fr-FR" sz="2400" dirty="0" smtClean="0"/>
              <a:t>la survenue </a:t>
            </a:r>
            <a:r>
              <a:rPr lang="fr-FR" sz="2400" dirty="0"/>
              <a:t>ou paroxysme de la catastrophe, causant souvent des déplacements de population importants</a:t>
            </a:r>
            <a:r>
              <a:rPr lang="fr-FR" sz="2400" dirty="0" smtClean="0"/>
              <a:t> </a:t>
            </a:r>
          </a:p>
          <a:p>
            <a:pPr lvl="1">
              <a:buFont typeface="Wingdings" panose="05000000000000000000" pitchFamily="2" charset="2"/>
              <a:buChar char="Ø"/>
            </a:pPr>
            <a:r>
              <a:rPr lang="fr-FR" dirty="0" smtClean="0"/>
              <a:t>Phase aigue (environs six mois)</a:t>
            </a:r>
          </a:p>
          <a:p>
            <a:pPr lvl="1">
              <a:buFont typeface="Wingdings" panose="05000000000000000000" pitchFamily="2" charset="2"/>
              <a:buChar char="Ø"/>
            </a:pPr>
            <a:r>
              <a:rPr lang="fr-FR" dirty="0" smtClean="0"/>
              <a:t>Phase chronique ou de stabilisation </a:t>
            </a:r>
            <a:r>
              <a:rPr lang="fr-FR" sz="2200" dirty="0" smtClean="0"/>
              <a:t>(après </a:t>
            </a:r>
            <a:r>
              <a:rPr lang="fr-FR" sz="2200" dirty="0"/>
              <a:t>que l’on a répondu aux besoins </a:t>
            </a:r>
            <a:r>
              <a:rPr lang="fr-FR" sz="2200" dirty="0" smtClean="0"/>
              <a:t>immédiats) </a:t>
            </a:r>
            <a:endParaRPr lang="fr-FR" dirty="0" smtClean="0"/>
          </a:p>
          <a:p>
            <a:pPr marL="571500" indent="-571500">
              <a:buFont typeface="+mj-lt"/>
              <a:buAutoNum type="romanLcPeriod"/>
            </a:pPr>
            <a:r>
              <a:rPr lang="fr-FR" dirty="0" smtClean="0">
                <a:solidFill>
                  <a:srgbClr val="FF0000"/>
                </a:solidFill>
              </a:rPr>
              <a:t>Post-crise: </a:t>
            </a:r>
            <a:r>
              <a:rPr lang="fr-FR" sz="2400" dirty="0" smtClean="0"/>
              <a:t>retour/ relèvement </a:t>
            </a:r>
          </a:p>
          <a:p>
            <a:pPr lvl="1">
              <a:buFont typeface="Wingdings" panose="05000000000000000000" pitchFamily="2" charset="2"/>
              <a:buChar char="Ø"/>
            </a:pPr>
            <a:r>
              <a:rPr lang="fr-FR" dirty="0" smtClean="0"/>
              <a:t>Phase de relève ou récupération </a:t>
            </a:r>
            <a:r>
              <a:rPr lang="fr-FR" sz="2200" dirty="0" smtClean="0"/>
              <a:t>(phase </a:t>
            </a:r>
            <a:r>
              <a:rPr lang="fr-FR" sz="2200" dirty="0"/>
              <a:t>de retour chez elles des personnes déplacées et/ou de reconstruction des systèmes et des structures pour assurer la reprise du </a:t>
            </a:r>
            <a:r>
              <a:rPr lang="fr-FR" sz="2200" dirty="0" smtClean="0"/>
              <a:t>développement)</a:t>
            </a:r>
          </a:p>
          <a:p>
            <a:pPr lvl="1">
              <a:buFont typeface="Wingdings" panose="05000000000000000000" pitchFamily="2" charset="2"/>
              <a:buChar char="Ø"/>
            </a:pPr>
            <a:r>
              <a:rPr lang="fr-FR" dirty="0" smtClean="0"/>
              <a:t>Développement </a:t>
            </a:r>
          </a:p>
          <a:p>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2471511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042564" cy="1019538"/>
          </a:xfrm>
          <a:ln>
            <a:solidFill>
              <a:schemeClr val="accent2"/>
            </a:solidFill>
          </a:ln>
        </p:spPr>
        <p:txBody>
          <a:bodyPr/>
          <a:lstStyle/>
          <a:p>
            <a:r>
              <a:rPr lang="fr-FR" b="1" dirty="0" smtClean="0">
                <a:ln>
                  <a:solidFill>
                    <a:schemeClr val="accent2"/>
                  </a:solidFill>
                </a:ln>
                <a:latin typeface="+mn-lt"/>
              </a:rPr>
              <a:t>La préparation  et la contingence </a:t>
            </a:r>
            <a:endParaRPr lang="fr-FR" b="1" dirty="0">
              <a:ln>
                <a:solidFill>
                  <a:schemeClr val="accent2"/>
                </a:solidFill>
              </a:ln>
              <a:latin typeface="+mn-lt"/>
            </a:endParaRPr>
          </a:p>
        </p:txBody>
      </p:sp>
      <p:sp>
        <p:nvSpPr>
          <p:cNvPr id="3" name="Content Placeholder 2"/>
          <p:cNvSpPr>
            <a:spLocks noGrp="1"/>
          </p:cNvSpPr>
          <p:nvPr>
            <p:ph idx="1"/>
          </p:nvPr>
        </p:nvSpPr>
        <p:spPr>
          <a:xfrm>
            <a:off x="838200" y="1694838"/>
            <a:ext cx="10515600" cy="4351338"/>
          </a:xfrm>
        </p:spPr>
        <p:txBody>
          <a:bodyPr>
            <a:normAutofit lnSpcReduction="10000"/>
          </a:bodyPr>
          <a:lstStyle/>
          <a:p>
            <a:pPr marL="0" indent="0">
              <a:buNone/>
            </a:pPr>
            <a:r>
              <a:rPr lang="fr-FR" dirty="0" smtClean="0"/>
              <a:t>PREPARATION:</a:t>
            </a:r>
          </a:p>
          <a:p>
            <a:r>
              <a:rPr lang="fr-FR" dirty="0" smtClean="0"/>
              <a:t>La phase </a:t>
            </a:r>
            <a:r>
              <a:rPr lang="fr-FR" dirty="0"/>
              <a:t>permet d’anticiper les situations d’urgence susceptibles de se produire et de définir au préalable les composantes clés des interventions.</a:t>
            </a:r>
          </a:p>
          <a:p>
            <a:r>
              <a:rPr lang="fr-FR" dirty="0" smtClean="0"/>
              <a:t>Les </a:t>
            </a:r>
            <a:r>
              <a:rPr lang="fr-FR" dirty="0"/>
              <a:t>activités de préparation en prévision d’une situation d’urgence permettent d’assurer une intervention plus opportune et mieux adaptée au contexte local, voire plus rentable</a:t>
            </a:r>
            <a:r>
              <a:rPr lang="fr-FR" dirty="0" smtClean="0"/>
              <a:t>.</a:t>
            </a:r>
          </a:p>
          <a:p>
            <a:pPr marL="0" indent="0">
              <a:buNone/>
            </a:pPr>
            <a:r>
              <a:rPr lang="fr-FR" dirty="0" smtClean="0"/>
              <a:t>CONTINGENCE:</a:t>
            </a:r>
          </a:p>
          <a:p>
            <a:pPr marL="0" indent="0">
              <a:buNone/>
            </a:pPr>
            <a:r>
              <a:rPr lang="fr-FR" dirty="0"/>
              <a:t>la </a:t>
            </a:r>
            <a:r>
              <a:rPr lang="fr-FR" b="1" dirty="0"/>
              <a:t>contingence</a:t>
            </a:r>
            <a:r>
              <a:rPr lang="fr-FR" dirty="0"/>
              <a:t> est la possibilité qu'une chose arrive ou n'arrive pas</a:t>
            </a:r>
            <a:r>
              <a:rPr lang="fr-FR" dirty="0" smtClean="0"/>
              <a:t>. La crise est imminent. </a:t>
            </a:r>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t>22</a:t>
            </a:fld>
            <a:endParaRPr lang="fr-FR"/>
          </a:p>
        </p:txBody>
      </p:sp>
    </p:spTree>
    <p:extLst>
      <p:ext uri="{BB962C8B-B14F-4D97-AF65-F5344CB8AC3E}">
        <p14:creationId xmlns:p14="http://schemas.microsoft.com/office/powerpoint/2010/main" val="25957167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6490855" cy="923348"/>
          </a:xfrm>
          <a:ln>
            <a:solidFill>
              <a:schemeClr val="accent2"/>
            </a:solidFill>
          </a:ln>
        </p:spPr>
        <p:txBody>
          <a:bodyPr/>
          <a:lstStyle/>
          <a:p>
            <a:r>
              <a:rPr lang="fr-FR" b="1" dirty="0" smtClean="0">
                <a:ln>
                  <a:solidFill>
                    <a:schemeClr val="accent2"/>
                  </a:solidFill>
                </a:ln>
                <a:latin typeface="+mn-lt"/>
              </a:rPr>
              <a:t>La phase aigue d’une crise </a:t>
            </a:r>
            <a:endParaRPr lang="fr-FR" b="1" dirty="0">
              <a:ln>
                <a:solidFill>
                  <a:schemeClr val="accent2"/>
                </a:solidFill>
              </a:ln>
              <a:latin typeface="+mn-lt"/>
            </a:endParaRPr>
          </a:p>
        </p:txBody>
      </p:sp>
      <p:sp>
        <p:nvSpPr>
          <p:cNvPr id="3" name="Content Placeholder 2"/>
          <p:cNvSpPr>
            <a:spLocks noGrp="1"/>
          </p:cNvSpPr>
          <p:nvPr>
            <p:ph idx="1"/>
          </p:nvPr>
        </p:nvSpPr>
        <p:spPr>
          <a:xfrm>
            <a:off x="838200" y="1593669"/>
            <a:ext cx="10515600" cy="4583294"/>
          </a:xfrm>
        </p:spPr>
        <p:txBody>
          <a:bodyPr/>
          <a:lstStyle/>
          <a:p>
            <a:pPr marL="0" indent="0">
              <a:buNone/>
            </a:pPr>
            <a:r>
              <a:rPr lang="fr-FR" dirty="0">
                <a:solidFill>
                  <a:srgbClr val="FF0000"/>
                </a:solidFill>
              </a:rPr>
              <a:t>Six éléments </a:t>
            </a:r>
            <a:r>
              <a:rPr lang="fr-FR" dirty="0" smtClean="0">
                <a:solidFill>
                  <a:srgbClr val="FF0000"/>
                </a:solidFill>
              </a:rPr>
              <a:t>clés:</a:t>
            </a:r>
          </a:p>
          <a:p>
            <a:pPr marL="1028700" lvl="1" indent="-571500">
              <a:buFont typeface="+mj-lt"/>
              <a:buAutoNum type="romanLcPeriod"/>
            </a:pPr>
            <a:r>
              <a:rPr lang="fr-FR" dirty="0" smtClean="0"/>
              <a:t>Préparation </a:t>
            </a:r>
            <a:r>
              <a:rPr lang="fr-FR" dirty="0"/>
              <a:t>aux mesures d’intervention d’urgence </a:t>
            </a:r>
            <a:endParaRPr lang="fr-FR" dirty="0" smtClean="0"/>
          </a:p>
          <a:p>
            <a:pPr marL="1028700" lvl="1" indent="-571500">
              <a:buFont typeface="+mj-lt"/>
              <a:buAutoNum type="romanLcPeriod"/>
            </a:pPr>
            <a:r>
              <a:rPr lang="fr-FR" dirty="0" smtClean="0"/>
              <a:t>Évaluation </a:t>
            </a:r>
            <a:r>
              <a:rPr lang="fr-FR" dirty="0"/>
              <a:t>et analyse des besoins </a:t>
            </a:r>
            <a:endParaRPr lang="fr-FR" dirty="0" smtClean="0"/>
          </a:p>
          <a:p>
            <a:pPr marL="1028700" lvl="1" indent="-571500">
              <a:buFont typeface="+mj-lt"/>
              <a:buAutoNum type="romanLcPeriod"/>
            </a:pPr>
            <a:r>
              <a:rPr lang="fr-FR" dirty="0" smtClean="0"/>
              <a:t>Planification </a:t>
            </a:r>
            <a:r>
              <a:rPr lang="fr-FR" dirty="0"/>
              <a:t>stratégique des interventions </a:t>
            </a:r>
            <a:endParaRPr lang="fr-FR" dirty="0" smtClean="0"/>
          </a:p>
          <a:p>
            <a:pPr marL="1028700" lvl="1" indent="-571500">
              <a:buFont typeface="+mj-lt"/>
              <a:buAutoNum type="romanLcPeriod"/>
            </a:pPr>
            <a:r>
              <a:rPr lang="fr-FR" dirty="0" smtClean="0"/>
              <a:t>Mise </a:t>
            </a:r>
            <a:r>
              <a:rPr lang="fr-FR" dirty="0"/>
              <a:t>en œuvre et suivi </a:t>
            </a:r>
            <a:endParaRPr lang="fr-FR" dirty="0" smtClean="0"/>
          </a:p>
          <a:p>
            <a:pPr marL="1028700" lvl="1" indent="-571500">
              <a:buFont typeface="+mj-lt"/>
              <a:buAutoNum type="romanLcPeriod"/>
            </a:pPr>
            <a:r>
              <a:rPr lang="fr-FR" dirty="0" smtClean="0"/>
              <a:t>Mobilisation </a:t>
            </a:r>
            <a:r>
              <a:rPr lang="fr-FR" dirty="0"/>
              <a:t>des ressources </a:t>
            </a:r>
            <a:endParaRPr lang="fr-FR" dirty="0" smtClean="0"/>
          </a:p>
          <a:p>
            <a:pPr marL="1028700" lvl="1" indent="-571500">
              <a:buFont typeface="+mj-lt"/>
              <a:buAutoNum type="romanLcPeriod"/>
            </a:pPr>
            <a:r>
              <a:rPr lang="fr-FR" dirty="0" smtClean="0"/>
              <a:t>Examen </a:t>
            </a:r>
            <a:r>
              <a:rPr lang="fr-FR" dirty="0"/>
              <a:t>opérationnel par les pairs et </a:t>
            </a:r>
            <a:r>
              <a:rPr lang="fr-FR" dirty="0" smtClean="0"/>
              <a:t>évaluation</a:t>
            </a:r>
          </a:p>
          <a:p>
            <a:pPr marL="0" indent="0">
              <a:buNone/>
            </a:pPr>
            <a:r>
              <a:rPr lang="fr-FR" dirty="0" smtClean="0">
                <a:solidFill>
                  <a:srgbClr val="FF0000"/>
                </a:solidFill>
              </a:rPr>
              <a:t>Deux éléments clés:</a:t>
            </a:r>
          </a:p>
          <a:p>
            <a:pPr marL="971550" lvl="1" indent="-514350">
              <a:buFont typeface="+mj-lt"/>
              <a:buAutoNum type="alphaLcPeriod"/>
            </a:pPr>
            <a:r>
              <a:rPr lang="fr-FR" dirty="0"/>
              <a:t>Coordination </a:t>
            </a:r>
            <a:endParaRPr lang="fr-FR" dirty="0" smtClean="0"/>
          </a:p>
          <a:p>
            <a:pPr marL="971550" lvl="1" indent="-514350">
              <a:buFont typeface="+mj-lt"/>
              <a:buAutoNum type="alphaLcPeriod"/>
            </a:pPr>
            <a:r>
              <a:rPr lang="fr-FR" dirty="0" smtClean="0"/>
              <a:t>Gestion </a:t>
            </a:r>
            <a:r>
              <a:rPr lang="fr-FR" dirty="0"/>
              <a:t>de l’information</a:t>
            </a:r>
            <a:endParaRPr lang="fr-FR" dirty="0" smtClean="0"/>
          </a:p>
          <a:p>
            <a:pPr marL="0" indent="0">
              <a:buNone/>
            </a:pPr>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5226684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5"/>
            <a:ext cx="9372600" cy="895639"/>
          </a:xfrm>
          <a:solidFill>
            <a:schemeClr val="bg1"/>
          </a:solidFill>
          <a:ln>
            <a:solidFill>
              <a:srgbClr val="FFC000"/>
            </a:solidFill>
          </a:ln>
        </p:spPr>
        <p:txBody>
          <a:bodyPr>
            <a:normAutofit fontScale="90000"/>
          </a:bodyPr>
          <a:lstStyle/>
          <a:p>
            <a:r>
              <a:rPr lang="fr-FR" sz="4000" b="1" dirty="0" smtClean="0">
                <a:ln>
                  <a:solidFill>
                    <a:schemeClr val="accent2"/>
                  </a:solidFill>
                </a:ln>
                <a:latin typeface="+mn-lt"/>
              </a:rPr>
              <a:t>Qui peut déclarer un état de crise humanitaire? </a:t>
            </a:r>
            <a:endParaRPr lang="fr-FR" sz="4000" b="1" dirty="0">
              <a:ln>
                <a:solidFill>
                  <a:schemeClr val="accent2"/>
                </a:solidFill>
              </a:ln>
              <a:latin typeface="+mn-lt"/>
            </a:endParaRPr>
          </a:p>
        </p:txBody>
      </p:sp>
      <p:sp>
        <p:nvSpPr>
          <p:cNvPr id="4" name="Slide Number Placeholder 3"/>
          <p:cNvSpPr>
            <a:spLocks noGrp="1"/>
          </p:cNvSpPr>
          <p:nvPr>
            <p:ph type="sldNum" sz="quarter" idx="12"/>
          </p:nvPr>
        </p:nvSpPr>
        <p:spPr/>
        <p:txBody>
          <a:bodyPr/>
          <a:lstStyle/>
          <a:p>
            <a:fld id="{A063C3D0-896B-476D-A309-AD5D90928676}" type="slidenum">
              <a:rPr lang="fr-FR" smtClean="0"/>
              <a:t>24</a:t>
            </a:fld>
            <a:endParaRPr lang="fr-FR"/>
          </a:p>
        </p:txBody>
      </p:sp>
      <p:sp>
        <p:nvSpPr>
          <p:cNvPr id="6" name="Oval Callout 5"/>
          <p:cNvSpPr/>
          <p:nvPr/>
        </p:nvSpPr>
        <p:spPr>
          <a:xfrm>
            <a:off x="1897039" y="1965278"/>
            <a:ext cx="9389660" cy="3848667"/>
          </a:xfrm>
          <a:prstGeom prst="wedgeEllipseCallout">
            <a:avLst/>
          </a:prstGeom>
        </p:spPr>
        <p:style>
          <a:lnRef idx="0">
            <a:schemeClr val="accent4"/>
          </a:lnRef>
          <a:fillRef idx="3">
            <a:schemeClr val="accent4"/>
          </a:fillRef>
          <a:effectRef idx="3">
            <a:schemeClr val="accent4"/>
          </a:effectRef>
          <a:fontRef idx="minor">
            <a:schemeClr val="lt1"/>
          </a:fontRef>
        </p:style>
        <p:txBody>
          <a:bodyPr rtlCol="0" anchor="ctr"/>
          <a:lstStyle/>
          <a:p>
            <a:pPr lvl="0" algn="just">
              <a:lnSpc>
                <a:spcPct val="90000"/>
              </a:lnSpc>
              <a:spcBef>
                <a:spcPts val="1000"/>
              </a:spcBef>
            </a:pPr>
            <a:r>
              <a:rPr lang="fr-FR" sz="3600" b="1" dirty="0">
                <a:solidFill>
                  <a:prstClr val="black"/>
                </a:solidFill>
              </a:rPr>
              <a:t>La déclaration de l’état de crise humanitaire relève de la compétence du président d’un pays et son gouvernement. </a:t>
            </a:r>
          </a:p>
        </p:txBody>
      </p:sp>
    </p:spTree>
    <p:extLst>
      <p:ext uri="{BB962C8B-B14F-4D97-AF65-F5344CB8AC3E}">
        <p14:creationId xmlns:p14="http://schemas.microsoft.com/office/powerpoint/2010/main" val="10204946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63C3D0-896B-476D-A309-AD5D90928676}" type="slidenum">
              <a:rPr lang="fr-FR" smtClean="0"/>
              <a:t>25</a:t>
            </a:fld>
            <a:endParaRPr lang="fr-FR"/>
          </a:p>
        </p:txBody>
      </p:sp>
      <p:pic>
        <p:nvPicPr>
          <p:cNvPr id="5" name="Picture 4"/>
          <p:cNvPicPr/>
          <p:nvPr/>
        </p:nvPicPr>
        <p:blipFill rotWithShape="1">
          <a:blip r:embed="rId2"/>
          <a:srcRect l="41987" t="25656" r="21154" b="8495"/>
          <a:stretch/>
        </p:blipFill>
        <p:spPr bwMode="auto">
          <a:xfrm>
            <a:off x="1259897" y="721735"/>
            <a:ext cx="8659957" cy="563461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049110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9040091" cy="1325563"/>
          </a:xfrm>
          <a:ln>
            <a:solidFill>
              <a:schemeClr val="accent2"/>
            </a:solidFill>
          </a:ln>
        </p:spPr>
        <p:txBody>
          <a:bodyPr>
            <a:noAutofit/>
          </a:bodyPr>
          <a:lstStyle/>
          <a:p>
            <a:r>
              <a:rPr lang="fr-FR" sz="3200" b="1" dirty="0" smtClean="0">
                <a:ln>
                  <a:solidFill>
                    <a:schemeClr val="accent2"/>
                  </a:solidFill>
                </a:ln>
                <a:latin typeface="+mn-lt"/>
              </a:rPr>
              <a:t>L’</a:t>
            </a:r>
            <a:r>
              <a:rPr lang="fr-FR" sz="3200" b="1" dirty="0" smtClean="0">
                <a:ln>
                  <a:solidFill>
                    <a:schemeClr val="accent2"/>
                  </a:solidFill>
                </a:ln>
                <a:solidFill>
                  <a:srgbClr val="343A40"/>
                </a:solidFill>
                <a:latin typeface="+mn-lt"/>
              </a:rPr>
              <a:t>obligation </a:t>
            </a:r>
            <a:r>
              <a:rPr lang="fr-FR" sz="3200" b="1" dirty="0">
                <a:ln>
                  <a:solidFill>
                    <a:schemeClr val="accent2"/>
                  </a:solidFill>
                </a:ln>
                <a:solidFill>
                  <a:srgbClr val="343A40"/>
                </a:solidFill>
                <a:latin typeface="+mn-lt"/>
              </a:rPr>
              <a:t>redditionnelle </a:t>
            </a:r>
            <a:r>
              <a:rPr lang="fr-FR" sz="3200" b="1" dirty="0" smtClean="0">
                <a:ln>
                  <a:solidFill>
                    <a:schemeClr val="accent2"/>
                  </a:solidFill>
                </a:ln>
                <a:solidFill>
                  <a:srgbClr val="343A40"/>
                </a:solidFill>
                <a:latin typeface="+mn-lt"/>
              </a:rPr>
              <a:t>des intervenants humanitaires à </a:t>
            </a:r>
            <a:r>
              <a:rPr lang="fr-FR" sz="3200" b="1" dirty="0">
                <a:ln>
                  <a:solidFill>
                    <a:schemeClr val="accent2"/>
                  </a:solidFill>
                </a:ln>
                <a:solidFill>
                  <a:srgbClr val="343A40"/>
                </a:solidFill>
                <a:latin typeface="+mn-lt"/>
              </a:rPr>
              <a:t>leur </a:t>
            </a:r>
            <a:r>
              <a:rPr lang="fr-FR" sz="3200" b="1" dirty="0" smtClean="0">
                <a:ln>
                  <a:solidFill>
                    <a:schemeClr val="accent2"/>
                  </a:solidFill>
                </a:ln>
                <a:solidFill>
                  <a:srgbClr val="343A40"/>
                </a:solidFill>
                <a:latin typeface="+mn-lt"/>
              </a:rPr>
              <a:t>égard des populations touchées.  </a:t>
            </a:r>
            <a:endParaRPr lang="fr-FR" sz="3200" b="1" dirty="0">
              <a:ln>
                <a:solidFill>
                  <a:schemeClr val="accent2"/>
                </a:solidFill>
              </a:ln>
              <a:latin typeface="+mn-lt"/>
            </a:endParaRPr>
          </a:p>
        </p:txBody>
      </p:sp>
      <p:sp>
        <p:nvSpPr>
          <p:cNvPr id="3" name="Content Placeholder 2"/>
          <p:cNvSpPr>
            <a:spLocks noGrp="1"/>
          </p:cNvSpPr>
          <p:nvPr>
            <p:ph idx="1"/>
          </p:nvPr>
        </p:nvSpPr>
        <p:spPr>
          <a:xfrm>
            <a:off x="838200" y="1995055"/>
            <a:ext cx="10515600" cy="2549236"/>
          </a:xfrm>
        </p:spPr>
        <p:txBody>
          <a:bodyPr/>
          <a:lstStyle/>
          <a:p>
            <a:pPr algn="just"/>
            <a:r>
              <a:rPr lang="fr-FR" dirty="0"/>
              <a:t>L</a:t>
            </a:r>
            <a:r>
              <a:rPr lang="fr-FR" dirty="0" smtClean="0"/>
              <a:t>e comite Permanent </a:t>
            </a:r>
            <a:r>
              <a:rPr lang="fr-FR" dirty="0" err="1" smtClean="0"/>
              <a:t>interorganisationnels</a:t>
            </a:r>
            <a:r>
              <a:rPr lang="fr-FR" dirty="0"/>
              <a:t> </a:t>
            </a:r>
            <a:r>
              <a:rPr lang="fr-FR" dirty="0" smtClean="0"/>
              <a:t>(IASC) décrit cette responsabilité comme </a:t>
            </a:r>
            <a:r>
              <a:rPr lang="fr-FR" dirty="0"/>
              <a:t> </a:t>
            </a:r>
            <a:r>
              <a:rPr lang="fr-FR" i="1" dirty="0"/>
              <a:t>« un engagement actif des acteurs humanitaires à utiliser le pouvoir de manière responsable en tenant compte des personnes qu'ils cherchent à aider, en leur rendant des comptes et en étant tenu par cette obligation redditionnelle à leur égard ».</a:t>
            </a:r>
            <a:r>
              <a:rPr lang="fr-FR" dirty="0"/>
              <a:t>   </a:t>
            </a:r>
          </a:p>
        </p:txBody>
      </p:sp>
      <p:sp>
        <p:nvSpPr>
          <p:cNvPr id="4" name="Slide Number Placeholder 3"/>
          <p:cNvSpPr>
            <a:spLocks noGrp="1"/>
          </p:cNvSpPr>
          <p:nvPr>
            <p:ph type="sldNum" sz="quarter" idx="12"/>
          </p:nvPr>
        </p:nvSpPr>
        <p:spPr/>
        <p:txBody>
          <a:bodyPr/>
          <a:lstStyle/>
          <a:p>
            <a:fld id="{A063C3D0-896B-476D-A309-AD5D90928676}" type="slidenum">
              <a:rPr lang="fr-FR" smtClean="0"/>
              <a:t>26</a:t>
            </a:fld>
            <a:endParaRPr lang="fr-FR"/>
          </a:p>
        </p:txBody>
      </p:sp>
    </p:spTree>
    <p:extLst>
      <p:ext uri="{BB962C8B-B14F-4D97-AF65-F5344CB8AC3E}">
        <p14:creationId xmlns:p14="http://schemas.microsoft.com/office/powerpoint/2010/main" val="28482190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4273" y="2692688"/>
            <a:ext cx="7529945" cy="1325563"/>
          </a:xfrm>
          <a:ln>
            <a:solidFill>
              <a:schemeClr val="accent2"/>
            </a:solidFill>
          </a:ln>
        </p:spPr>
        <p:txBody>
          <a:bodyPr/>
          <a:lstStyle/>
          <a:p>
            <a:r>
              <a:rPr lang="fr-FR" b="1" dirty="0" smtClean="0">
                <a:ln>
                  <a:solidFill>
                    <a:schemeClr val="accent2"/>
                  </a:solidFill>
                </a:ln>
                <a:latin typeface="+mn-lt"/>
              </a:rPr>
              <a:t>La SSR en situation d’urgence </a:t>
            </a:r>
            <a:endParaRPr lang="fr-FR" b="1" dirty="0">
              <a:ln>
                <a:solidFill>
                  <a:schemeClr val="accent2"/>
                </a:solidFill>
              </a:ln>
              <a:latin typeface="+mn-lt"/>
            </a:endParaRPr>
          </a:p>
        </p:txBody>
      </p:sp>
      <p:sp>
        <p:nvSpPr>
          <p:cNvPr id="4" name="Slide Number Placeholder 3"/>
          <p:cNvSpPr>
            <a:spLocks noGrp="1"/>
          </p:cNvSpPr>
          <p:nvPr>
            <p:ph type="sldNum" sz="quarter" idx="12"/>
          </p:nvPr>
        </p:nvSpPr>
        <p:spPr/>
        <p:txBody>
          <a:bodyPr/>
          <a:lstStyle/>
          <a:p>
            <a:fld id="{A063C3D0-896B-476D-A309-AD5D90928676}" type="slidenum">
              <a:rPr lang="fr-FR" smtClean="0"/>
              <a:t>27</a:t>
            </a:fld>
            <a:endParaRPr lang="fr-FR"/>
          </a:p>
        </p:txBody>
      </p:sp>
    </p:spTree>
    <p:extLst>
      <p:ext uri="{BB962C8B-B14F-4D97-AF65-F5344CB8AC3E}">
        <p14:creationId xmlns:p14="http://schemas.microsoft.com/office/powerpoint/2010/main" val="13873691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182" y="365125"/>
            <a:ext cx="9538854" cy="1325563"/>
          </a:xfrm>
          <a:ln>
            <a:solidFill>
              <a:schemeClr val="accent2"/>
            </a:solidFill>
          </a:ln>
        </p:spPr>
        <p:txBody>
          <a:bodyPr>
            <a:normAutofit/>
          </a:bodyPr>
          <a:lstStyle/>
          <a:p>
            <a:r>
              <a:rPr lang="fr-FR" sz="3600" b="1" dirty="0" smtClean="0">
                <a:ln>
                  <a:solidFill>
                    <a:schemeClr val="accent2"/>
                  </a:solidFill>
                </a:ln>
                <a:latin typeface="+mn-lt"/>
              </a:rPr>
              <a:t>Pourquoi prioriser la SSR en situations de crise?</a:t>
            </a:r>
            <a:endParaRPr lang="fr-FR" sz="3600" b="1" dirty="0">
              <a:ln>
                <a:solidFill>
                  <a:schemeClr val="accent2"/>
                </a:solidFill>
              </a:ln>
              <a:latin typeface="+mn-lt"/>
            </a:endParaRPr>
          </a:p>
        </p:txBody>
      </p:sp>
      <p:sp>
        <p:nvSpPr>
          <p:cNvPr id="3" name="Content Placeholder 2"/>
          <p:cNvSpPr>
            <a:spLocks noGrp="1"/>
          </p:cNvSpPr>
          <p:nvPr>
            <p:ph idx="1"/>
          </p:nvPr>
        </p:nvSpPr>
        <p:spPr>
          <a:xfrm>
            <a:off x="838200" y="2498725"/>
            <a:ext cx="9004300" cy="3583420"/>
          </a:xfrm>
        </p:spPr>
        <p:txBody>
          <a:bodyPr>
            <a:normAutofit/>
          </a:bodyPr>
          <a:lstStyle/>
          <a:p>
            <a:pPr marL="571500" indent="-571500" algn="just">
              <a:buFont typeface="+mj-lt"/>
              <a:buAutoNum type="romanLcPeriod"/>
            </a:pPr>
            <a:r>
              <a:rPr lang="fr-FR" dirty="0" smtClean="0"/>
              <a:t>35 de 134 millions de personnes qui ont besoins d’assistance humanitaires sont des femmes et filles en âge de procréer.</a:t>
            </a:r>
          </a:p>
          <a:p>
            <a:pPr marL="571500" indent="-571500" algn="just">
              <a:buFont typeface="+mj-lt"/>
              <a:buAutoNum type="romanLcPeriod"/>
            </a:pPr>
            <a:r>
              <a:rPr lang="fr-FR" dirty="0" smtClean="0"/>
              <a:t>D’où la nécessite de mettre en œuvre le DMU-SSR des le début de la crise humanitaire. </a:t>
            </a:r>
          </a:p>
          <a:p>
            <a:pPr marL="571500" indent="-571500" algn="just">
              <a:buFont typeface="+mj-lt"/>
              <a:buAutoNum type="romanLcPeriod"/>
            </a:pPr>
            <a:r>
              <a:rPr lang="fr-FR" dirty="0" smtClean="0"/>
              <a:t>Pour </a:t>
            </a:r>
            <a:r>
              <a:rPr lang="fr-FR" u="sng" dirty="0" smtClean="0"/>
              <a:t>éviter</a:t>
            </a:r>
            <a:r>
              <a:rPr lang="fr-FR" dirty="0" smtClean="0"/>
              <a:t> la souffrance et le perte de vies </a:t>
            </a:r>
            <a:r>
              <a:rPr lang="fr-FR" u="sng" dirty="0" smtClean="0"/>
              <a:t>évitables</a:t>
            </a:r>
            <a:r>
              <a:rPr lang="fr-FR" dirty="0" smtClean="0"/>
              <a:t>. </a:t>
            </a:r>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t>28</a:t>
            </a:fld>
            <a:endParaRPr lang="fr-FR"/>
          </a:p>
        </p:txBody>
      </p:sp>
    </p:spTree>
    <p:extLst>
      <p:ext uri="{BB962C8B-B14F-4D97-AF65-F5344CB8AC3E}">
        <p14:creationId xmlns:p14="http://schemas.microsoft.com/office/powerpoint/2010/main" val="25029048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7325" y="531380"/>
            <a:ext cx="8624456" cy="1325563"/>
          </a:xfrm>
          <a:ln>
            <a:solidFill>
              <a:srgbClr val="FFC000"/>
            </a:solidFill>
          </a:ln>
        </p:spPr>
        <p:txBody>
          <a:bodyPr>
            <a:normAutofit fontScale="90000"/>
          </a:bodyPr>
          <a:lstStyle/>
          <a:p>
            <a:pPr algn="ctr"/>
            <a:r>
              <a:rPr lang="fr-FR" b="1" dirty="0" smtClean="0">
                <a:ln>
                  <a:solidFill>
                    <a:schemeClr val="accent2"/>
                  </a:solidFill>
                </a:ln>
                <a:latin typeface="+mn-lt"/>
              </a:rPr>
              <a:t>Le dispositif minimum d’urgence (DMU) en santé sexuelle et reproductive (SSR) </a:t>
            </a:r>
            <a:endParaRPr lang="fr-FR" b="1" dirty="0">
              <a:ln>
                <a:solidFill>
                  <a:schemeClr val="accent2"/>
                </a:solidFill>
              </a:ln>
              <a:latin typeface="+mn-lt"/>
            </a:endParaRPr>
          </a:p>
        </p:txBody>
      </p:sp>
      <p:sp>
        <p:nvSpPr>
          <p:cNvPr id="3" name="Content Placeholder 2"/>
          <p:cNvSpPr>
            <a:spLocks noGrp="1"/>
          </p:cNvSpPr>
          <p:nvPr>
            <p:ph idx="1"/>
          </p:nvPr>
        </p:nvSpPr>
        <p:spPr>
          <a:xfrm>
            <a:off x="1457325" y="2382837"/>
            <a:ext cx="9925050" cy="2489200"/>
          </a:xfrm>
        </p:spPr>
        <p:txBody>
          <a:bodyPr>
            <a:normAutofit/>
          </a:bodyPr>
          <a:lstStyle/>
          <a:p>
            <a:pPr marL="0" indent="0" algn="just">
              <a:buNone/>
            </a:pPr>
            <a:r>
              <a:rPr lang="fr-FR" sz="3200" dirty="0">
                <a:solidFill>
                  <a:srgbClr val="000000"/>
                </a:solidFill>
                <a:latin typeface="Calibri" panose="020F0502020204030204" pitchFamily="34" charset="0"/>
              </a:rPr>
              <a:t>Un ensemble de services et d'activités de SSR </a:t>
            </a:r>
            <a:r>
              <a:rPr lang="fr-FR" sz="3200" dirty="0" smtClean="0">
                <a:solidFill>
                  <a:srgbClr val="000000"/>
                </a:solidFill>
                <a:latin typeface="Calibri" panose="020F0502020204030204" pitchFamily="34" charset="0"/>
              </a:rPr>
              <a:t>vitaux, </a:t>
            </a:r>
            <a:r>
              <a:rPr lang="fr-FR" sz="3200" dirty="0">
                <a:solidFill>
                  <a:srgbClr val="000000"/>
                </a:solidFill>
                <a:latin typeface="Calibri" panose="020F0502020204030204" pitchFamily="34" charset="0"/>
              </a:rPr>
              <a:t>à mettre en œuvre </a:t>
            </a:r>
            <a:r>
              <a:rPr lang="fr-FR" sz="3200" dirty="0" smtClean="0"/>
              <a:t>au </a:t>
            </a:r>
            <a:r>
              <a:rPr lang="fr-FR" sz="3200" dirty="0"/>
              <a:t>début </a:t>
            </a:r>
            <a:r>
              <a:rPr lang="fr-FR" sz="3200" dirty="0" smtClean="0"/>
              <a:t>de chaque urgence humanitaire pour </a:t>
            </a:r>
            <a:r>
              <a:rPr lang="fr-FR" sz="3200" dirty="0"/>
              <a:t>prévenir </a:t>
            </a:r>
            <a:r>
              <a:rPr lang="fr-FR" sz="3200" dirty="0" smtClean="0"/>
              <a:t>l’excès de morbidité (</a:t>
            </a:r>
            <a:r>
              <a:rPr lang="fr-FR" sz="3200" dirty="0" err="1" smtClean="0"/>
              <a:t>surmorbidité</a:t>
            </a:r>
            <a:r>
              <a:rPr lang="fr-FR" sz="3200" dirty="0" smtClean="0"/>
              <a:t>) </a:t>
            </a:r>
            <a:r>
              <a:rPr lang="fr-FR" sz="3200" dirty="0"/>
              <a:t>et </a:t>
            </a:r>
            <a:r>
              <a:rPr lang="fr-FR" sz="3200" dirty="0" smtClean="0"/>
              <a:t>l’excès de décès (surmortalité) </a:t>
            </a:r>
            <a:r>
              <a:rPr lang="fr-FR" sz="3200" dirty="0"/>
              <a:t>liées à la santé sexuelle et reproductive.</a:t>
            </a:r>
          </a:p>
        </p:txBody>
      </p:sp>
      <p:sp>
        <p:nvSpPr>
          <p:cNvPr id="4" name="Slide Number Placeholder 3"/>
          <p:cNvSpPr>
            <a:spLocks noGrp="1"/>
          </p:cNvSpPr>
          <p:nvPr>
            <p:ph type="sldNum" sz="quarter" idx="12"/>
          </p:nvPr>
        </p:nvSpPr>
        <p:spPr/>
        <p:txBody>
          <a:bodyPr/>
          <a:lstStyle/>
          <a:p>
            <a:fld id="{A063C3D0-896B-476D-A309-AD5D90928676}" type="slidenum">
              <a:rPr lang="fr-FR" smtClean="0"/>
              <a:t>29</a:t>
            </a:fld>
            <a:endParaRPr lang="fr-FR"/>
          </a:p>
        </p:txBody>
      </p:sp>
    </p:spTree>
    <p:extLst>
      <p:ext uri="{BB962C8B-B14F-4D97-AF65-F5344CB8AC3E}">
        <p14:creationId xmlns:p14="http://schemas.microsoft.com/office/powerpoint/2010/main" val="4997178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6255327" cy="845489"/>
          </a:xfrm>
          <a:ln>
            <a:solidFill>
              <a:srgbClr val="FF0000"/>
            </a:solidFill>
          </a:ln>
        </p:spPr>
        <p:txBody>
          <a:bodyPr anchor="t"/>
          <a:lstStyle/>
          <a:p>
            <a:r>
              <a:rPr lang="fr-FR" b="1" dirty="0" smtClean="0">
                <a:ln>
                  <a:solidFill>
                    <a:schemeClr val="accent2"/>
                  </a:solidFill>
                </a:ln>
                <a:latin typeface="+mn-lt"/>
              </a:rPr>
              <a:t>Objectifs d’apprentissage </a:t>
            </a:r>
            <a:endParaRPr lang="fr-FR" b="1" dirty="0">
              <a:ln>
                <a:solidFill>
                  <a:schemeClr val="accent2"/>
                </a:solidFill>
              </a:ln>
              <a:latin typeface="+mn-lt"/>
            </a:endParaRPr>
          </a:p>
        </p:txBody>
      </p:sp>
      <p:sp>
        <p:nvSpPr>
          <p:cNvPr id="3" name="Content Placeholder 2"/>
          <p:cNvSpPr>
            <a:spLocks noGrp="1"/>
          </p:cNvSpPr>
          <p:nvPr>
            <p:ph idx="1"/>
          </p:nvPr>
        </p:nvSpPr>
        <p:spPr>
          <a:xfrm>
            <a:off x="838200" y="1491175"/>
            <a:ext cx="10515600" cy="5077050"/>
          </a:xfrm>
        </p:spPr>
        <p:txBody>
          <a:bodyPr>
            <a:normAutofit lnSpcReduction="10000"/>
          </a:bodyPr>
          <a:lstStyle/>
          <a:p>
            <a:pPr marL="0" lvl="0" indent="0">
              <a:spcBef>
                <a:spcPts val="0"/>
              </a:spcBef>
              <a:buNone/>
              <a:tabLst>
                <a:tab pos="457200" algn="l"/>
              </a:tabLst>
            </a:pPr>
            <a:r>
              <a:rPr lang="fr-FR" sz="3200" dirty="0" smtClean="0">
                <a:solidFill>
                  <a:srgbClr val="000000"/>
                </a:solidFill>
                <a:latin typeface="Calibri" panose="020F0502020204030204" pitchFamily="34" charset="0"/>
              </a:rPr>
              <a:t>A la fin de la formation, chaque participant doit être en mesure de:</a:t>
            </a:r>
          </a:p>
          <a:p>
            <a:pPr marL="800100" lvl="1" indent="-342900">
              <a:spcBef>
                <a:spcPts val="0"/>
              </a:spcBef>
              <a:buFont typeface="+mj-lt"/>
              <a:buAutoNum type="alphaLcPeriod"/>
              <a:tabLst>
                <a:tab pos="457200" algn="l"/>
              </a:tabLst>
            </a:pPr>
            <a:r>
              <a:rPr lang="fr-FR" sz="2600" dirty="0"/>
              <a:t>D</a:t>
            </a:r>
            <a:r>
              <a:rPr lang="fr-FR" sz="2600" dirty="0" smtClean="0"/>
              <a:t>éfinir les concepts de base de crise humanitaire, les causes et les conséquences sur une population touchée;</a:t>
            </a:r>
          </a:p>
          <a:p>
            <a:pPr marL="800100" lvl="1" indent="-342900">
              <a:spcBef>
                <a:spcPts val="0"/>
              </a:spcBef>
              <a:buFont typeface="+mj-lt"/>
              <a:buAutoNum type="alphaLcPeriod"/>
              <a:tabLst>
                <a:tab pos="457200" algn="l"/>
              </a:tabLst>
            </a:pPr>
            <a:r>
              <a:rPr lang="fr-FR" sz="2600" dirty="0" smtClean="0">
                <a:ea typeface="Times New Roman" panose="02020603050405020304" pitchFamily="18" charset="0"/>
              </a:rPr>
              <a:t>Comprendre le lien entre les droits humains et la SSR.</a:t>
            </a:r>
            <a:endParaRPr lang="en-US" sz="2600" dirty="0">
              <a:ea typeface="Times New Roman" panose="02020603050405020304" pitchFamily="18" charset="0"/>
            </a:endParaRPr>
          </a:p>
          <a:p>
            <a:pPr marL="800100" lvl="1" indent="-342900">
              <a:spcBef>
                <a:spcPts val="0"/>
              </a:spcBef>
              <a:buFont typeface="+mj-lt"/>
              <a:buAutoNum type="alphaLcPeriod"/>
              <a:tabLst>
                <a:tab pos="457200" algn="l"/>
              </a:tabLst>
            </a:pPr>
            <a:r>
              <a:rPr lang="fr-FR" sz="2600" dirty="0"/>
              <a:t>Expliquer pourquoi le </a:t>
            </a:r>
            <a:r>
              <a:rPr lang="fr-FR" sz="2600" dirty="0" smtClean="0"/>
              <a:t>DMU-SSR </a:t>
            </a:r>
            <a:r>
              <a:rPr lang="fr-FR" sz="2600" dirty="0"/>
              <a:t>est une composante clé du secteur </a:t>
            </a:r>
            <a:r>
              <a:rPr lang="fr-FR" sz="2600" dirty="0" smtClean="0"/>
              <a:t>santé, </a:t>
            </a:r>
            <a:r>
              <a:rPr lang="fr-FR" sz="2600" dirty="0"/>
              <a:t>en </a:t>
            </a:r>
            <a:r>
              <a:rPr lang="fr-FR" sz="2600" dirty="0" smtClean="0"/>
              <a:t>générale et action humanitaire, en particulière;</a:t>
            </a:r>
            <a:endParaRPr lang="en-US" sz="2600" dirty="0">
              <a:ea typeface="Times New Roman"/>
            </a:endParaRPr>
          </a:p>
          <a:p>
            <a:pPr marL="800100" lvl="1" indent="-342900">
              <a:spcBef>
                <a:spcPts val="0"/>
              </a:spcBef>
              <a:buFont typeface="+mj-lt"/>
              <a:buAutoNum type="alphaLcPeriod"/>
              <a:tabLst>
                <a:tab pos="457200" algn="l"/>
              </a:tabLst>
            </a:pPr>
            <a:r>
              <a:rPr lang="fr-FR" sz="2600" dirty="0" smtClean="0"/>
              <a:t>Identifier et maitriser les sept objectifs du DMU-SSR;</a:t>
            </a:r>
          </a:p>
          <a:p>
            <a:pPr marL="800100" lvl="1" indent="-342900">
              <a:spcBef>
                <a:spcPts val="0"/>
              </a:spcBef>
              <a:buFont typeface="+mj-lt"/>
              <a:buAutoNum type="alphaLcPeriod"/>
              <a:tabLst>
                <a:tab pos="457200" algn="l"/>
              </a:tabLst>
            </a:pPr>
            <a:r>
              <a:rPr lang="fr-FR" sz="2600" dirty="0" smtClean="0"/>
              <a:t>Comprendre la programmation DMU-SSR chez les jeunes; </a:t>
            </a:r>
          </a:p>
          <a:p>
            <a:pPr marL="800100" lvl="1" indent="-342900">
              <a:spcBef>
                <a:spcPts val="0"/>
              </a:spcBef>
              <a:buFont typeface="+mj-lt"/>
              <a:buAutoNum type="alphaLcPeriod"/>
              <a:tabLst>
                <a:tab pos="457200" algn="l"/>
              </a:tabLst>
            </a:pPr>
            <a:r>
              <a:rPr lang="fr-FR" sz="2600" dirty="0" smtClean="0"/>
              <a:t>Comprendre comment planifier l’intégration du DMU-SSR dans les soins de sant</a:t>
            </a:r>
            <a:r>
              <a:rPr lang="fr-FR" sz="2600" dirty="0"/>
              <a:t>é</a:t>
            </a:r>
            <a:r>
              <a:rPr lang="fr-FR" sz="2600" dirty="0" smtClean="0"/>
              <a:t> primaire, </a:t>
            </a:r>
            <a:r>
              <a:rPr lang="en-US" dirty="0">
                <a:ea typeface="Times New Roman" panose="02020603050405020304" pitchFamily="18" charset="0"/>
                <a:cs typeface="Calibri" panose="020F0502020204030204" pitchFamily="34" charset="0"/>
              </a:rPr>
              <a:t>au fur et à </a:t>
            </a:r>
            <a:r>
              <a:rPr lang="fr-FR" dirty="0" smtClean="0">
                <a:ea typeface="Times New Roman" panose="02020603050405020304" pitchFamily="18" charset="0"/>
                <a:cs typeface="Calibri" panose="020F0502020204030204" pitchFamily="34" charset="0"/>
              </a:rPr>
              <a:t>mesure;</a:t>
            </a:r>
            <a:endParaRPr lang="fr-FR" sz="2600" dirty="0" smtClean="0"/>
          </a:p>
          <a:p>
            <a:pPr marL="800100" lvl="1" indent="-342900">
              <a:spcBef>
                <a:spcPts val="0"/>
              </a:spcBef>
              <a:buFont typeface="+mj-lt"/>
              <a:buAutoNum type="alphaLcPeriod"/>
              <a:tabLst>
                <a:tab pos="457200" algn="l"/>
              </a:tabLst>
            </a:pPr>
            <a:r>
              <a:rPr lang="fr-FR" sz="2600" dirty="0" smtClean="0"/>
              <a:t>Décrire </a:t>
            </a:r>
            <a:r>
              <a:rPr lang="fr-FR" sz="2600" dirty="0"/>
              <a:t>la gestion logistique des </a:t>
            </a:r>
            <a:r>
              <a:rPr lang="fr-FR" sz="2600" dirty="0" smtClean="0"/>
              <a:t>médicaments essentiels et urgents et autres produits  </a:t>
            </a:r>
            <a:r>
              <a:rPr lang="fr-FR" sz="2600" dirty="0"/>
              <a:t>essentiels </a:t>
            </a:r>
            <a:r>
              <a:rPr lang="fr-FR" sz="2600" dirty="0">
                <a:solidFill>
                  <a:srgbClr val="000000"/>
                </a:solidFill>
              </a:rPr>
              <a:t>à</a:t>
            </a:r>
            <a:r>
              <a:rPr lang="fr-FR" sz="2600" dirty="0" smtClean="0"/>
              <a:t> </a:t>
            </a:r>
            <a:r>
              <a:rPr lang="fr-FR" sz="2600" dirty="0"/>
              <a:t>la SSR en situation </a:t>
            </a:r>
            <a:r>
              <a:rPr lang="fr-FR" sz="2600" dirty="0" smtClean="0"/>
              <a:t>d’urgence; </a:t>
            </a:r>
          </a:p>
          <a:p>
            <a:pPr marL="800100" lvl="1" indent="-342900">
              <a:spcBef>
                <a:spcPts val="0"/>
              </a:spcBef>
              <a:buFont typeface="+mj-lt"/>
              <a:buAutoNum type="alphaLcPeriod"/>
              <a:tabLst>
                <a:tab pos="457200" algn="l"/>
              </a:tabLst>
            </a:pPr>
            <a:r>
              <a:rPr lang="fr-FR" sz="2600" dirty="0" smtClean="0"/>
              <a:t>Identifier les indicateurs clés pour le suivi de la mise en œuvre et l’évaluation du DMU-SSR.   </a:t>
            </a:r>
            <a:endParaRPr lang="en-US" sz="2600" dirty="0">
              <a:ea typeface="Times New Roman" panose="02020603050405020304" pitchFamily="18" charset="0"/>
            </a:endParaRPr>
          </a:p>
          <a:p>
            <a:pPr marL="457200" lvl="1" indent="0">
              <a:spcBef>
                <a:spcPts val="0"/>
              </a:spcBef>
              <a:buNone/>
              <a:tabLst>
                <a:tab pos="457200" algn="l"/>
              </a:tabLst>
            </a:pPr>
            <a:endParaRPr lang="en-US" dirty="0">
              <a:solidFill>
                <a:prstClr val="black"/>
              </a:solidFill>
              <a:ea typeface="Times New Roman" panose="02020603050405020304" pitchFamily="18" charset="0"/>
            </a:endParaRPr>
          </a:p>
          <a:p>
            <a:pPr marL="514350" indent="-514350">
              <a:buFont typeface="+mj-lt"/>
              <a:buAutoNum type="alphaLcPeriod"/>
            </a:pPr>
            <a:endParaRPr lang="fr-FR" dirty="0" smtClean="0"/>
          </a:p>
          <a:p>
            <a:pPr marL="514350" indent="-514350">
              <a:buFont typeface="+mj-lt"/>
              <a:buAutoNum type="alphaLcPeriod"/>
            </a:pPr>
            <a:endParaRPr lang="fr-FR" dirty="0" smtClean="0"/>
          </a:p>
          <a:p>
            <a:pPr marL="514350" indent="-514350">
              <a:buFont typeface="+mj-lt"/>
              <a:buAutoNum type="alphaLcPeriod"/>
            </a:pPr>
            <a:endParaRPr lang="fr-FR" dirty="0" smtClean="0"/>
          </a:p>
          <a:p>
            <a:pPr marL="514350" indent="-514350">
              <a:buFont typeface="+mj-lt"/>
              <a:buAutoNum type="alphaLcPeriod"/>
            </a:pPr>
            <a:endParaRPr lang="fr-FR" dirty="0" smtClean="0"/>
          </a:p>
          <a:p>
            <a:endParaRPr lang="fr-FR" dirty="0" smtClean="0"/>
          </a:p>
          <a:p>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574654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fr-FR" u="sng" dirty="0" smtClean="0">
                <a:solidFill>
                  <a:srgbClr val="FF0000"/>
                </a:solidFill>
              </a:rPr>
              <a:t>Afin de:</a:t>
            </a:r>
          </a:p>
          <a:p>
            <a:pPr marL="514350" lvl="0" indent="-514350">
              <a:buFont typeface="+mj-lt"/>
              <a:buAutoNum type="romanLcPeriod"/>
            </a:pPr>
            <a:r>
              <a:rPr lang="fr-FR" sz="2400" dirty="0">
                <a:solidFill>
                  <a:prstClr val="black"/>
                </a:solidFill>
              </a:rPr>
              <a:t>Réduire l’excès de morbidité et de </a:t>
            </a:r>
            <a:r>
              <a:rPr lang="fr-FR" sz="2400" dirty="0" smtClean="0">
                <a:solidFill>
                  <a:prstClr val="black"/>
                </a:solidFill>
              </a:rPr>
              <a:t>mortalité associées </a:t>
            </a:r>
            <a:r>
              <a:rPr lang="fr-FR" sz="2400" dirty="0">
                <a:solidFill>
                  <a:prstClr val="black"/>
                </a:solidFill>
              </a:rPr>
              <a:t>à</a:t>
            </a:r>
            <a:r>
              <a:rPr lang="fr-FR" sz="2400" dirty="0" smtClean="0">
                <a:solidFill>
                  <a:prstClr val="black"/>
                </a:solidFill>
              </a:rPr>
              <a:t> la SSR;</a:t>
            </a:r>
            <a:endParaRPr lang="fr-FR" sz="2400" dirty="0">
              <a:solidFill>
                <a:prstClr val="black"/>
              </a:solidFill>
            </a:endParaRPr>
          </a:p>
          <a:p>
            <a:pPr marL="514350" lvl="0" indent="-514350">
              <a:buFont typeface="+mj-lt"/>
              <a:buAutoNum type="romanLcPeriod"/>
            </a:pPr>
            <a:r>
              <a:rPr lang="fr-FR" sz="2400" dirty="0">
                <a:solidFill>
                  <a:prstClr val="black"/>
                </a:solidFill>
              </a:rPr>
              <a:t>Sauver la vie; restaurer la dignité humaine. </a:t>
            </a:r>
          </a:p>
          <a:p>
            <a:pPr marL="514350" lvl="0" indent="-514350">
              <a:buFont typeface="+mj-lt"/>
              <a:buAutoNum type="romanLcPeriod"/>
            </a:pPr>
            <a:r>
              <a:rPr lang="fr-FR" sz="2400" dirty="0">
                <a:solidFill>
                  <a:prstClr val="black"/>
                </a:solidFill>
              </a:rPr>
              <a:t>Protéger le droit à la vie (droit humain) – ceci implique que la dignité de la personne soit </a:t>
            </a:r>
            <a:r>
              <a:rPr lang="fr-FR" sz="2400" dirty="0" smtClean="0">
                <a:solidFill>
                  <a:prstClr val="black"/>
                </a:solidFill>
              </a:rPr>
              <a:t>respectée.</a:t>
            </a:r>
          </a:p>
          <a:p>
            <a:pPr marL="0" lvl="0" indent="0">
              <a:buNone/>
            </a:pPr>
            <a:r>
              <a:rPr lang="fr-FR" sz="2400" u="sng" dirty="0" smtClean="0">
                <a:solidFill>
                  <a:srgbClr val="FF0000"/>
                </a:solidFill>
              </a:rPr>
              <a:t>Parce ce que le DMU-SSR est: </a:t>
            </a:r>
          </a:p>
          <a:p>
            <a:pPr marL="514350" lvl="0" indent="-514350">
              <a:buFont typeface="+mj-lt"/>
              <a:buAutoNum type="romanLcPeriod" startAt="4"/>
            </a:pPr>
            <a:r>
              <a:rPr lang="fr-FR" sz="2400" dirty="0" smtClean="0">
                <a:solidFill>
                  <a:prstClr val="black"/>
                </a:solidFill>
              </a:rPr>
              <a:t> </a:t>
            </a:r>
            <a:r>
              <a:rPr lang="fr-FR" sz="2400" dirty="0">
                <a:solidFill>
                  <a:prstClr val="black"/>
                </a:solidFill>
              </a:rPr>
              <a:t>Reconnu par la « Charte humanitaire et normes minimales pour les interventions lors de </a:t>
            </a:r>
            <a:r>
              <a:rPr lang="fr-FR" sz="2400" dirty="0" smtClean="0">
                <a:solidFill>
                  <a:prstClr val="black"/>
                </a:solidFill>
              </a:rPr>
              <a:t>catastrophes ».</a:t>
            </a:r>
          </a:p>
          <a:p>
            <a:pPr marL="514350" lvl="0" indent="-514350">
              <a:buFont typeface="+mj-lt"/>
              <a:buAutoNum type="romanLcPeriod" startAt="4"/>
            </a:pPr>
            <a:r>
              <a:rPr lang="fr-FR" sz="2400" dirty="0">
                <a:solidFill>
                  <a:prstClr val="black"/>
                </a:solidFill>
              </a:rPr>
              <a:t>Une critère pour accéder aux fonds </a:t>
            </a:r>
            <a:r>
              <a:rPr lang="fr-FR" sz="2400" dirty="0" smtClean="0">
                <a:solidFill>
                  <a:prstClr val="black"/>
                </a:solidFill>
              </a:rPr>
              <a:t>CERF.</a:t>
            </a:r>
          </a:p>
          <a:p>
            <a:pPr marL="514350" lvl="0" indent="-514350">
              <a:buFont typeface="+mj-lt"/>
              <a:buAutoNum type="romanLcPeriod" startAt="4"/>
            </a:pPr>
            <a:r>
              <a:rPr lang="fr-FR" sz="2400" dirty="0" smtClean="0">
                <a:solidFill>
                  <a:prstClr val="black"/>
                </a:solidFill>
              </a:rPr>
              <a:t>Intégré dans le </a:t>
            </a:r>
            <a:r>
              <a:rPr lang="fr-FR" sz="2400" dirty="0">
                <a:solidFill>
                  <a:prstClr val="black"/>
                </a:solidFill>
              </a:rPr>
              <a:t>guide du cluster santé au niveau </a:t>
            </a:r>
            <a:r>
              <a:rPr lang="fr-FR" sz="2400" dirty="0" smtClean="0">
                <a:solidFill>
                  <a:prstClr val="black"/>
                </a:solidFill>
              </a:rPr>
              <a:t>global.   </a:t>
            </a:r>
          </a:p>
          <a:p>
            <a:pPr marL="514350" lvl="0" indent="-514350">
              <a:buFont typeface="+mj-lt"/>
              <a:buAutoNum type="romanLcPeriod" startAt="4"/>
            </a:pPr>
            <a:endParaRPr lang="fr-FR" sz="2400" dirty="0">
              <a:solidFill>
                <a:prstClr val="black"/>
              </a:solidFill>
            </a:endParaRPr>
          </a:p>
          <a:p>
            <a:pPr marL="571500" indent="-571500">
              <a:buFont typeface="+mj-lt"/>
              <a:buAutoNum type="romanLcPeriod" startAt="4"/>
            </a:pPr>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Title 1"/>
          <p:cNvSpPr>
            <a:spLocks noGrp="1"/>
          </p:cNvSpPr>
          <p:nvPr>
            <p:ph type="title"/>
          </p:nvPr>
        </p:nvSpPr>
        <p:spPr>
          <a:xfrm>
            <a:off x="828675" y="879475"/>
            <a:ext cx="9589943" cy="735013"/>
          </a:xfrm>
          <a:ln>
            <a:solidFill>
              <a:srgbClr val="FFC000"/>
            </a:solidFill>
          </a:ln>
        </p:spPr>
        <p:txBody>
          <a:bodyPr anchor="t">
            <a:normAutofit fontScale="90000"/>
          </a:bodyPr>
          <a:lstStyle/>
          <a:p>
            <a:pPr algn="ctr"/>
            <a:r>
              <a:rPr lang="fr-FR" sz="4000" b="1" dirty="0" smtClean="0">
                <a:ln>
                  <a:solidFill>
                    <a:schemeClr val="accent2"/>
                  </a:solidFill>
                </a:ln>
                <a:latin typeface="+mn-lt"/>
              </a:rPr>
              <a:t>Pourquoi prioriser le DMU-SSR en début de crise? </a:t>
            </a:r>
            <a:endParaRPr lang="fr-FR" sz="4000" b="1" dirty="0">
              <a:ln>
                <a:solidFill>
                  <a:schemeClr val="accent2"/>
                </a:solidFill>
              </a:ln>
              <a:latin typeface="+mn-lt"/>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51818" y="1646238"/>
            <a:ext cx="2171122" cy="15403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30693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8675" y="879475"/>
            <a:ext cx="9589943" cy="735013"/>
          </a:xfrm>
          <a:ln>
            <a:solidFill>
              <a:srgbClr val="FFC000"/>
            </a:solidFill>
          </a:ln>
        </p:spPr>
        <p:txBody>
          <a:bodyPr anchor="t">
            <a:normAutofit fontScale="90000"/>
          </a:bodyPr>
          <a:lstStyle/>
          <a:p>
            <a:pPr algn="ctr"/>
            <a:r>
              <a:rPr lang="fr-FR" sz="4000" b="1" dirty="0" smtClean="0">
                <a:ln>
                  <a:solidFill>
                    <a:schemeClr val="accent2"/>
                  </a:solidFill>
                </a:ln>
                <a:latin typeface="+mn-lt"/>
              </a:rPr>
              <a:t>Pourquoi prioriser le DMU-SSR en début de crise? </a:t>
            </a:r>
            <a:endParaRPr lang="fr-FR" sz="4000" b="1" dirty="0">
              <a:ln>
                <a:solidFill>
                  <a:schemeClr val="accent2"/>
                </a:solidFill>
              </a:ln>
              <a:latin typeface="+mn-lt"/>
            </a:endParaRPr>
          </a:p>
        </p:txBody>
      </p:sp>
      <p:sp>
        <p:nvSpPr>
          <p:cNvPr id="3" name="Content Placeholder 2"/>
          <p:cNvSpPr>
            <a:spLocks noGrp="1"/>
          </p:cNvSpPr>
          <p:nvPr>
            <p:ph idx="1"/>
          </p:nvPr>
        </p:nvSpPr>
        <p:spPr>
          <a:xfrm>
            <a:off x="838200" y="2414587"/>
            <a:ext cx="10515600" cy="3214687"/>
          </a:xfrm>
        </p:spPr>
        <p:txBody>
          <a:bodyPr>
            <a:normAutofit/>
          </a:bodyPr>
          <a:lstStyle/>
          <a:p>
            <a:pPr marL="0" indent="0">
              <a:buNone/>
            </a:pPr>
            <a:r>
              <a:rPr lang="fr-FR" sz="2600" u="sng" dirty="0" smtClean="0"/>
              <a:t>Les interventions en DMU-SSR contribuent </a:t>
            </a:r>
            <a:r>
              <a:rPr lang="fr-FR" sz="2400" u="sng" dirty="0" smtClean="0">
                <a:solidFill>
                  <a:prstClr val="black"/>
                </a:solidFill>
              </a:rPr>
              <a:t>à</a:t>
            </a:r>
            <a:r>
              <a:rPr lang="fr-FR" sz="2600" u="sng" dirty="0" smtClean="0"/>
              <a:t>: </a:t>
            </a:r>
          </a:p>
          <a:p>
            <a:pPr marL="514350" indent="-514350">
              <a:buFont typeface="+mj-lt"/>
              <a:buAutoNum type="arabicPeriod"/>
            </a:pPr>
            <a:r>
              <a:rPr lang="fr-FR" sz="2400" dirty="0" smtClean="0"/>
              <a:t>Réduire l’excès de morbidité et de mortalité associée </a:t>
            </a:r>
            <a:r>
              <a:rPr lang="fr-FR" sz="2400" dirty="0">
                <a:solidFill>
                  <a:prstClr val="black"/>
                </a:solidFill>
              </a:rPr>
              <a:t>à</a:t>
            </a:r>
            <a:r>
              <a:rPr lang="fr-FR" sz="2400" dirty="0" smtClean="0"/>
              <a:t> la SSR ainsi que l’handicap y associée;</a:t>
            </a:r>
          </a:p>
          <a:p>
            <a:pPr marL="514350" indent="-514350">
              <a:buFont typeface="+mj-lt"/>
              <a:buAutoNum type="arabicPeriod"/>
            </a:pPr>
            <a:r>
              <a:rPr lang="fr-FR" sz="2400" dirty="0" smtClean="0">
                <a:solidFill>
                  <a:prstClr val="black"/>
                </a:solidFill>
              </a:rPr>
              <a:t>Sauver </a:t>
            </a:r>
            <a:r>
              <a:rPr lang="fr-FR" sz="2400" dirty="0">
                <a:solidFill>
                  <a:prstClr val="black"/>
                </a:solidFill>
              </a:rPr>
              <a:t>la </a:t>
            </a:r>
            <a:r>
              <a:rPr lang="fr-FR" sz="2400" dirty="0" smtClean="0">
                <a:solidFill>
                  <a:prstClr val="black"/>
                </a:solidFill>
              </a:rPr>
              <a:t>vie; restaurer la dignité humaine. </a:t>
            </a:r>
            <a:endParaRPr lang="fr-FR" sz="2400" dirty="0" smtClean="0"/>
          </a:p>
          <a:p>
            <a:pPr marL="514350" indent="-514350">
              <a:buFont typeface="+mj-lt"/>
              <a:buAutoNum type="arabicPeriod"/>
            </a:pPr>
            <a:r>
              <a:rPr lang="fr-FR" sz="2400" dirty="0" smtClean="0"/>
              <a:t>Protéger le droit </a:t>
            </a:r>
            <a:r>
              <a:rPr lang="fr-FR" sz="2400" dirty="0">
                <a:solidFill>
                  <a:prstClr val="black"/>
                </a:solidFill>
              </a:rPr>
              <a:t>à</a:t>
            </a:r>
            <a:r>
              <a:rPr lang="fr-FR" sz="2400" dirty="0" smtClean="0"/>
              <a:t> la vie (droit humain) – ceci implique que la dignité de la personne soit respectée ce qui passe, avant tout, par la protection de son droit de vivre. </a:t>
            </a:r>
          </a:p>
          <a:p>
            <a:endParaRPr lang="fr-FR" dirty="0" smtClean="0"/>
          </a:p>
          <a:p>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solidFill>
                  <a:prstClr val="black">
                    <a:tint val="75000"/>
                  </a:prstClr>
                </a:solidFill>
              </a:rPr>
              <a:pPr/>
              <a:t>31</a:t>
            </a:fld>
            <a:endParaRPr lang="fr-FR">
              <a:solidFill>
                <a:prstClr val="black">
                  <a:tint val="75000"/>
                </a:prstClr>
              </a:solidFill>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3050" y="1900238"/>
            <a:ext cx="1828800" cy="71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19436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3913" y="606994"/>
            <a:ext cx="9635836" cy="838302"/>
          </a:xfrm>
          <a:ln>
            <a:solidFill>
              <a:srgbClr val="FFC000"/>
            </a:solidFill>
          </a:ln>
        </p:spPr>
        <p:txBody>
          <a:bodyPr>
            <a:normAutofit fontScale="90000"/>
          </a:bodyPr>
          <a:lstStyle/>
          <a:p>
            <a:pPr algn="ctr"/>
            <a:r>
              <a:rPr lang="fr-FR" sz="4000" b="1" dirty="0" smtClean="0">
                <a:ln>
                  <a:solidFill>
                    <a:schemeClr val="accent2"/>
                  </a:solidFill>
                </a:ln>
                <a:latin typeface="+mn-lt"/>
              </a:rPr>
              <a:t>Pourquoi prioriser la SSR en début d’une crise (2)</a:t>
            </a:r>
            <a:endParaRPr lang="fr-FR" sz="4000" b="1" dirty="0">
              <a:ln>
                <a:solidFill>
                  <a:schemeClr val="accent2"/>
                </a:solidFill>
              </a:ln>
              <a:latin typeface="+mn-lt"/>
            </a:endParaRPr>
          </a:p>
        </p:txBody>
      </p:sp>
      <p:sp>
        <p:nvSpPr>
          <p:cNvPr id="3" name="Content Placeholder 2"/>
          <p:cNvSpPr>
            <a:spLocks noGrp="1"/>
          </p:cNvSpPr>
          <p:nvPr>
            <p:ph idx="1"/>
          </p:nvPr>
        </p:nvSpPr>
        <p:spPr>
          <a:xfrm>
            <a:off x="823913" y="1904305"/>
            <a:ext cx="6176547" cy="4351338"/>
          </a:xfrm>
        </p:spPr>
        <p:txBody>
          <a:bodyPr>
            <a:normAutofit/>
          </a:bodyPr>
          <a:lstStyle/>
          <a:p>
            <a:pPr marL="0" lvl="0" indent="0">
              <a:buNone/>
            </a:pPr>
            <a:r>
              <a:rPr lang="fr-FR" sz="2400" dirty="0" smtClean="0">
                <a:solidFill>
                  <a:prstClr val="black"/>
                </a:solidFill>
              </a:rPr>
              <a:t>La SSR en situation humanitaire est: </a:t>
            </a:r>
            <a:endParaRPr lang="fr-FR" sz="2400" dirty="0">
              <a:solidFill>
                <a:prstClr val="black"/>
              </a:solidFill>
            </a:endParaRPr>
          </a:p>
          <a:p>
            <a:pPr marL="514350" lvl="0" indent="-514350">
              <a:buFont typeface="+mj-lt"/>
              <a:buAutoNum type="arabicPeriod" startAt="4"/>
            </a:pPr>
            <a:r>
              <a:rPr lang="fr-FR" sz="2400" dirty="0">
                <a:solidFill>
                  <a:prstClr val="black"/>
                </a:solidFill>
              </a:rPr>
              <a:t>Reconnu par la « Charte humanitaire et normes minimales pour les interventions lors de catastrophes (projet Sphère, 2018) »;</a:t>
            </a:r>
          </a:p>
          <a:p>
            <a:pPr marL="514350" lvl="0" indent="-514350">
              <a:buFont typeface="+mj-lt"/>
              <a:buAutoNum type="arabicPeriod" startAt="4"/>
            </a:pPr>
            <a:r>
              <a:rPr lang="fr-FR" sz="2400" dirty="0" smtClean="0">
                <a:solidFill>
                  <a:prstClr val="black"/>
                </a:solidFill>
              </a:rPr>
              <a:t>Une critère pour accéder aux fonds CERF </a:t>
            </a:r>
            <a:r>
              <a:rPr lang="fr-FR" sz="2400" dirty="0">
                <a:solidFill>
                  <a:prstClr val="black"/>
                </a:solidFill>
              </a:rPr>
              <a:t>(fonds d’urgence pour la réponse humanitaire</a:t>
            </a:r>
            <a:r>
              <a:rPr lang="fr-FR" sz="2400" dirty="0" smtClean="0">
                <a:solidFill>
                  <a:prstClr val="black"/>
                </a:solidFill>
              </a:rPr>
              <a:t>).  </a:t>
            </a:r>
            <a:endParaRPr lang="fr-FR" sz="2400" dirty="0">
              <a:solidFill>
                <a:prstClr val="black"/>
              </a:solidFill>
            </a:endParaRPr>
          </a:p>
          <a:p>
            <a:pPr marL="514350" lvl="0" indent="-514350">
              <a:buFont typeface="+mj-lt"/>
              <a:buAutoNum type="arabicPeriod" startAt="4"/>
            </a:pPr>
            <a:r>
              <a:rPr lang="fr-FR" sz="2400" dirty="0">
                <a:solidFill>
                  <a:prstClr val="black"/>
                </a:solidFill>
              </a:rPr>
              <a:t>Intégré dans le guide du cluster santé au niveau global (voir niveau de soins, sous-secteurs et services essentiels initiaux).  </a:t>
            </a:r>
          </a:p>
          <a:p>
            <a:endParaRPr lang="fr-FR" sz="2400" dirty="0"/>
          </a:p>
        </p:txBody>
      </p:sp>
      <p:sp>
        <p:nvSpPr>
          <p:cNvPr id="5" name="Slide Number Placeholder 4"/>
          <p:cNvSpPr>
            <a:spLocks noGrp="1"/>
          </p:cNvSpPr>
          <p:nvPr>
            <p:ph type="sldNum" sz="quarter" idx="12"/>
          </p:nvPr>
        </p:nvSpPr>
        <p:spPr/>
        <p:txBody>
          <a:bodyPr/>
          <a:lstStyle/>
          <a:p>
            <a:fld id="{A063C3D0-896B-476D-A309-AD5D90928676}" type="slidenum">
              <a:rPr lang="fr-FR" smtClean="0">
                <a:solidFill>
                  <a:prstClr val="black">
                    <a:tint val="75000"/>
                  </a:prstClr>
                </a:solidFill>
              </a:rPr>
              <a:pPr/>
              <a:t>32</a:t>
            </a:fld>
            <a:endParaRPr lang="fr-FR">
              <a:solidFill>
                <a:prstClr val="black">
                  <a:tint val="75000"/>
                </a:prstClr>
              </a:solidFill>
            </a:endParaRPr>
          </a:p>
        </p:txBody>
      </p:sp>
      <p:pic>
        <p:nvPicPr>
          <p:cNvPr id="4" name="Picture 3"/>
          <p:cNvPicPr>
            <a:picLocks noChangeAspect="1"/>
          </p:cNvPicPr>
          <p:nvPr/>
        </p:nvPicPr>
        <p:blipFill>
          <a:blip r:embed="rId3"/>
          <a:stretch>
            <a:fillRect/>
          </a:stretch>
        </p:blipFill>
        <p:spPr>
          <a:xfrm rot="2940000">
            <a:off x="7832333" y="1955542"/>
            <a:ext cx="3581213" cy="3836536"/>
          </a:xfrm>
          <a:prstGeom prst="rect">
            <a:avLst/>
          </a:prstGeom>
        </p:spPr>
      </p:pic>
      <p:sp>
        <p:nvSpPr>
          <p:cNvPr id="6" name="Oval Callout 5"/>
          <p:cNvSpPr/>
          <p:nvPr/>
        </p:nvSpPr>
        <p:spPr>
          <a:xfrm>
            <a:off x="7295375" y="1574845"/>
            <a:ext cx="1807061" cy="612648"/>
          </a:xfrm>
          <a:prstGeom prst="wedgeEllipseCallout">
            <a:avLst/>
          </a:prstGeom>
          <a:solidFill>
            <a:srgbClr val="FFFF00"/>
          </a:solidFill>
        </p:spPr>
        <p:style>
          <a:lnRef idx="2">
            <a:schemeClr val="accent6"/>
          </a:lnRef>
          <a:fillRef idx="1">
            <a:schemeClr val="lt1"/>
          </a:fillRef>
          <a:effectRef idx="0">
            <a:schemeClr val="accent6"/>
          </a:effectRef>
          <a:fontRef idx="minor">
            <a:schemeClr val="dk1"/>
          </a:fontRef>
        </p:style>
        <p:txBody>
          <a:bodyPr rtlCol="0" anchor="ctr"/>
          <a:lstStyle/>
          <a:p>
            <a:pPr algn="ctr"/>
            <a:r>
              <a:rPr lang="fr-FR" dirty="0" smtClean="0">
                <a:solidFill>
                  <a:prstClr val="black"/>
                </a:solidFill>
              </a:rPr>
              <a:t>plaidoyer</a:t>
            </a:r>
            <a:endParaRPr lang="fr-FR" dirty="0">
              <a:solidFill>
                <a:prstClr val="black"/>
              </a:solidFill>
            </a:endParaRPr>
          </a:p>
        </p:txBody>
      </p:sp>
    </p:spTree>
    <p:extLst>
      <p:ext uri="{BB962C8B-B14F-4D97-AF65-F5344CB8AC3E}">
        <p14:creationId xmlns:p14="http://schemas.microsoft.com/office/powerpoint/2010/main" val="41889150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052946" y="498764"/>
            <a:ext cx="9088582" cy="831272"/>
          </a:xfrm>
          <a:ln>
            <a:solidFill>
              <a:srgbClr val="FFC000"/>
            </a:solidFill>
          </a:ln>
        </p:spPr>
        <p:txBody>
          <a:bodyPr>
            <a:normAutofit/>
          </a:bodyPr>
          <a:lstStyle/>
          <a:p>
            <a:r>
              <a:rPr lang="fr-FR" sz="3600" b="1" dirty="0" smtClean="0">
                <a:ln>
                  <a:solidFill>
                    <a:schemeClr val="accent2"/>
                  </a:solidFill>
                </a:ln>
                <a:latin typeface="+mn-lt"/>
              </a:rPr>
              <a:t>Guide de prestation de services- cluster santé</a:t>
            </a:r>
            <a:endParaRPr lang="fr-FR" sz="3600" b="1" dirty="0">
              <a:ln>
                <a:solidFill>
                  <a:schemeClr val="accent2"/>
                </a:solidFill>
              </a:ln>
              <a:latin typeface="+mn-lt"/>
            </a:endParaRPr>
          </a:p>
        </p:txBody>
      </p:sp>
      <p:pic>
        <p:nvPicPr>
          <p:cNvPr id="8" name="Content Placeholder 7"/>
          <p:cNvPicPr>
            <a:picLocks noGrp="1" noChangeAspect="1"/>
          </p:cNvPicPr>
          <p:nvPr>
            <p:ph sz="half" idx="2"/>
          </p:nvPr>
        </p:nvPicPr>
        <p:blipFill>
          <a:blip r:embed="rId2"/>
          <a:stretch>
            <a:fillRect/>
          </a:stretch>
        </p:blipFill>
        <p:spPr>
          <a:xfrm>
            <a:off x="734292" y="1607126"/>
            <a:ext cx="10210799" cy="4987637"/>
          </a:xfrm>
          <a:prstGeom prst="rect">
            <a:avLst/>
          </a:prstGeom>
        </p:spPr>
      </p:pic>
      <p:sp>
        <p:nvSpPr>
          <p:cNvPr id="4" name="Slide Number Placeholder 3"/>
          <p:cNvSpPr>
            <a:spLocks noGrp="1"/>
          </p:cNvSpPr>
          <p:nvPr>
            <p:ph type="sldNum" sz="quarter" idx="12"/>
          </p:nvPr>
        </p:nvSpPr>
        <p:spPr/>
        <p:txBody>
          <a:bodyPr/>
          <a:lstStyle/>
          <a:p>
            <a:fld id="{A063C3D0-896B-476D-A309-AD5D90928676}" type="slidenum">
              <a:rPr lang="fr-FR" smtClean="0"/>
              <a:t>33</a:t>
            </a:fld>
            <a:endParaRPr lang="fr-FR"/>
          </a:p>
        </p:txBody>
      </p:sp>
      <p:pic>
        <p:nvPicPr>
          <p:cNvPr id="9" name="Picture 8"/>
          <p:cNvPicPr>
            <a:picLocks noChangeAspect="1"/>
          </p:cNvPicPr>
          <p:nvPr/>
        </p:nvPicPr>
        <p:blipFill>
          <a:blip r:embed="rId3"/>
          <a:stretch>
            <a:fillRect/>
          </a:stretch>
        </p:blipFill>
        <p:spPr>
          <a:xfrm>
            <a:off x="10323781" y="154853"/>
            <a:ext cx="1658256" cy="951058"/>
          </a:xfrm>
          <a:prstGeom prst="rect">
            <a:avLst/>
          </a:prstGeom>
        </p:spPr>
      </p:pic>
    </p:spTree>
    <p:extLst>
      <p:ext uri="{BB962C8B-B14F-4D97-AF65-F5344CB8AC3E}">
        <p14:creationId xmlns:p14="http://schemas.microsoft.com/office/powerpoint/2010/main" val="40309508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Title 4"/>
          <p:cNvSpPr>
            <a:spLocks noGrp="1"/>
          </p:cNvSpPr>
          <p:nvPr>
            <p:ph type="title"/>
          </p:nvPr>
        </p:nvSpPr>
        <p:spPr>
          <a:xfrm>
            <a:off x="771525" y="438925"/>
            <a:ext cx="9619384" cy="968875"/>
          </a:xfrm>
          <a:ln>
            <a:solidFill>
              <a:srgbClr val="FFC000"/>
            </a:solidFill>
          </a:ln>
        </p:spPr>
        <p:txBody>
          <a:bodyPr anchor="t">
            <a:noAutofit/>
          </a:bodyPr>
          <a:lstStyle/>
          <a:p>
            <a:pPr algn="ctr"/>
            <a:r>
              <a:rPr lang="fr-FR" sz="3600" b="1" dirty="0" smtClean="0">
                <a:ln>
                  <a:solidFill>
                    <a:schemeClr val="accent2"/>
                  </a:solidFill>
                </a:ln>
                <a:latin typeface="+mn-lt"/>
              </a:rPr>
              <a:t>Les services de SSR pour les population en crise</a:t>
            </a:r>
            <a:br>
              <a:rPr lang="fr-FR" sz="3600" b="1" dirty="0" smtClean="0">
                <a:ln>
                  <a:solidFill>
                    <a:schemeClr val="accent2"/>
                  </a:solidFill>
                </a:ln>
                <a:latin typeface="+mn-lt"/>
              </a:rPr>
            </a:br>
            <a:r>
              <a:rPr lang="fr-FR" sz="3600" b="1" dirty="0" smtClean="0">
                <a:ln>
                  <a:solidFill>
                    <a:schemeClr val="accent2"/>
                  </a:solidFill>
                </a:ln>
                <a:latin typeface="+mn-lt"/>
              </a:rPr>
              <a:t>le DMU</a:t>
            </a:r>
            <a:endParaRPr lang="fr-FR" sz="2800" dirty="0">
              <a:ln>
                <a:solidFill>
                  <a:schemeClr val="accent2"/>
                </a:solidFill>
              </a:ln>
              <a:latin typeface="+mn-lt"/>
            </a:endParaRPr>
          </a:p>
        </p:txBody>
      </p:sp>
      <p:sp>
        <p:nvSpPr>
          <p:cNvPr id="270339" name="Rectangle 3"/>
          <p:cNvSpPr>
            <a:spLocks noGrp="1" noChangeArrowheads="1"/>
          </p:cNvSpPr>
          <p:nvPr>
            <p:ph idx="1"/>
          </p:nvPr>
        </p:nvSpPr>
        <p:spPr>
          <a:xfrm>
            <a:off x="6029325" y="1839778"/>
            <a:ext cx="5524500" cy="4351339"/>
          </a:xfrm>
        </p:spPr>
        <p:txBody>
          <a:bodyPr>
            <a:noAutofit/>
          </a:bodyPr>
          <a:lstStyle/>
          <a:p>
            <a:pPr marL="400050" indent="-342900"/>
            <a:r>
              <a:rPr lang="fr-FR" sz="2400" dirty="0">
                <a:cs typeface="Times New Roman" pitchFamily="18" charset="0"/>
              </a:rPr>
              <a:t>fournitures (par </a:t>
            </a:r>
            <a:r>
              <a:rPr lang="fr-FR" sz="2400" dirty="0" smtClean="0">
                <a:cs typeface="Times New Roman" pitchFamily="18" charset="0"/>
              </a:rPr>
              <a:t>exemple. </a:t>
            </a:r>
            <a:r>
              <a:rPr lang="fr-FR" sz="2400" dirty="0">
                <a:cs typeface="Times New Roman" pitchFamily="18" charset="0"/>
              </a:rPr>
              <a:t>Kits SR) et activités</a:t>
            </a:r>
          </a:p>
          <a:p>
            <a:pPr marL="400050" indent="-342900"/>
            <a:r>
              <a:rPr lang="fr-FR" sz="2400" dirty="0">
                <a:cs typeface="Times New Roman" pitchFamily="18" charset="0"/>
              </a:rPr>
              <a:t>coordination et planning</a:t>
            </a:r>
          </a:p>
          <a:p>
            <a:pPr marL="400050" indent="-342900"/>
            <a:r>
              <a:rPr lang="fr-FR" sz="2400" dirty="0">
                <a:cs typeface="Times New Roman" pitchFamily="18" charset="0"/>
              </a:rPr>
              <a:t>services à fournir à la </a:t>
            </a:r>
            <a:r>
              <a:rPr lang="fr-FR" sz="2400" dirty="0" smtClean="0">
                <a:cs typeface="Times New Roman" pitchFamily="18" charset="0"/>
              </a:rPr>
              <a:t>population</a:t>
            </a:r>
          </a:p>
          <a:p>
            <a:pPr marL="57150" indent="0">
              <a:buNone/>
            </a:pPr>
            <a:endParaRPr lang="fr-FR" sz="2400" dirty="0">
              <a:cs typeface="Times New Roman" pitchFamily="18" charset="0"/>
            </a:endParaRPr>
          </a:p>
          <a:p>
            <a:pPr marL="400050" indent="-342900"/>
            <a:r>
              <a:rPr lang="fr-FR" sz="2400" dirty="0" smtClean="0">
                <a:cs typeface="Times New Roman" pitchFamily="18" charset="0"/>
              </a:rPr>
              <a:t>SSR </a:t>
            </a:r>
            <a:r>
              <a:rPr lang="fr-FR" sz="2400" dirty="0">
                <a:cs typeface="Times New Roman" pitchFamily="18" charset="0"/>
              </a:rPr>
              <a:t>limitée, de </a:t>
            </a:r>
            <a:r>
              <a:rPr lang="fr-FR" sz="2400" dirty="0" smtClean="0">
                <a:cs typeface="Times New Roman" pitchFamily="18" charset="0"/>
              </a:rPr>
              <a:t>base pour sauver la vie.</a:t>
            </a:r>
            <a:endParaRPr lang="fr-FR" sz="2400" dirty="0">
              <a:cs typeface="Times New Roman" pitchFamily="18" charset="0"/>
            </a:endParaRPr>
          </a:p>
          <a:p>
            <a:pPr marL="57150" indent="0">
              <a:buNone/>
            </a:pPr>
            <a:endParaRPr lang="fr-FR" sz="1200" i="1" dirty="0">
              <a:cs typeface="Times New Roman" pitchFamily="18" charset="0"/>
            </a:endParaRPr>
          </a:p>
          <a:p>
            <a:pPr marL="57150" indent="0">
              <a:buNone/>
            </a:pPr>
            <a:endParaRPr lang="fr-FR" sz="1200" i="1" dirty="0">
              <a:cs typeface="Times New Roman" pitchFamily="18" charset="0"/>
            </a:endParaRPr>
          </a:p>
          <a:p>
            <a:pPr marL="400050" indent="-342900"/>
            <a:r>
              <a:rPr lang="fr-FR" sz="2400" dirty="0">
                <a:cs typeface="Times New Roman" pitchFamily="18" charset="0"/>
              </a:rPr>
              <a:t>à utiliser en situation d'urgence</a:t>
            </a:r>
            <a:r>
              <a:rPr lang="fr-FR" sz="2400" dirty="0" smtClean="0">
                <a:cs typeface="Times New Roman" pitchFamily="18" charset="0"/>
              </a:rPr>
              <a:t>,</a:t>
            </a:r>
          </a:p>
          <a:p>
            <a:pPr marL="400050" indent="-342900"/>
            <a:r>
              <a:rPr lang="fr-FR" sz="2400" dirty="0" smtClean="0">
                <a:cs typeface="Times New Roman" pitchFamily="18" charset="0"/>
              </a:rPr>
              <a:t>sans </a:t>
            </a:r>
            <a:r>
              <a:rPr lang="fr-FR" sz="2400" dirty="0">
                <a:cs typeface="Times New Roman" pitchFamily="18" charset="0"/>
              </a:rPr>
              <a:t>évaluation des besoins spécifiques au site</a:t>
            </a:r>
          </a:p>
          <a:p>
            <a:pPr eaLnBrk="1" hangingPunct="1">
              <a:buFont typeface="Wingdings" pitchFamily="2" charset="2"/>
              <a:buNone/>
            </a:pPr>
            <a:endParaRPr lang="fr-FR" sz="2000" dirty="0">
              <a:cs typeface="Times New Roman" pitchFamily="18" charset="0"/>
            </a:endParaRPr>
          </a:p>
        </p:txBody>
      </p:sp>
      <p:sp>
        <p:nvSpPr>
          <p:cNvPr id="18436" name="Rectangle 4"/>
          <p:cNvSpPr>
            <a:spLocks noGrp="1" noChangeArrowheads="1"/>
          </p:cNvSpPr>
          <p:nvPr>
            <p:ph sz="half" idx="4294967295"/>
          </p:nvPr>
        </p:nvSpPr>
        <p:spPr>
          <a:xfrm>
            <a:off x="1523144" y="1976305"/>
            <a:ext cx="2160588" cy="4214812"/>
          </a:xfrm>
        </p:spPr>
        <p:txBody>
          <a:bodyPr>
            <a:normAutofit/>
          </a:bodyPr>
          <a:lstStyle/>
          <a:p>
            <a:pPr eaLnBrk="1" hangingPunct="1">
              <a:buFont typeface="Wingdings" pitchFamily="2" charset="2"/>
              <a:buNone/>
            </a:pPr>
            <a:r>
              <a:rPr lang="fr-FR" b="1" dirty="0" smtClean="0">
                <a:solidFill>
                  <a:srgbClr val="FF0000"/>
                </a:solidFill>
              </a:rPr>
              <a:t>D</a:t>
            </a:r>
            <a:r>
              <a:rPr lang="fr-FR" b="1" dirty="0" smtClean="0">
                <a:solidFill>
                  <a:srgbClr val="0000CC"/>
                </a:solidFill>
              </a:rPr>
              <a:t>ispositif</a:t>
            </a:r>
          </a:p>
          <a:p>
            <a:pPr eaLnBrk="1" hangingPunct="1">
              <a:buFont typeface="Wingdings" pitchFamily="2" charset="2"/>
              <a:buNone/>
            </a:pPr>
            <a:endParaRPr lang="fr-FR" sz="2300" dirty="0"/>
          </a:p>
          <a:p>
            <a:pPr eaLnBrk="1" hangingPunct="1">
              <a:buFont typeface="Wingdings" pitchFamily="2" charset="2"/>
              <a:buNone/>
            </a:pPr>
            <a:endParaRPr lang="fr-FR" b="1" dirty="0" smtClean="0">
              <a:solidFill>
                <a:srgbClr val="FF0000"/>
              </a:solidFill>
            </a:endParaRPr>
          </a:p>
          <a:p>
            <a:pPr eaLnBrk="1" hangingPunct="1">
              <a:buFont typeface="Wingdings" pitchFamily="2" charset="2"/>
              <a:buNone/>
            </a:pPr>
            <a:endParaRPr lang="fr-FR" b="1" dirty="0" smtClean="0">
              <a:solidFill>
                <a:srgbClr val="FF0000"/>
              </a:solidFill>
            </a:endParaRPr>
          </a:p>
          <a:p>
            <a:pPr eaLnBrk="1" hangingPunct="1">
              <a:buFont typeface="Wingdings" pitchFamily="2" charset="2"/>
              <a:buNone/>
            </a:pPr>
            <a:r>
              <a:rPr lang="fr-FR" b="1" dirty="0" smtClean="0">
                <a:solidFill>
                  <a:srgbClr val="FF0000"/>
                </a:solidFill>
              </a:rPr>
              <a:t>M</a:t>
            </a:r>
            <a:r>
              <a:rPr lang="fr-FR" b="1" dirty="0" smtClean="0">
                <a:solidFill>
                  <a:srgbClr val="0000CC"/>
                </a:solidFill>
              </a:rPr>
              <a:t>inimum</a:t>
            </a:r>
            <a:endParaRPr lang="fr-FR" b="1" dirty="0">
              <a:solidFill>
                <a:srgbClr val="0000CC"/>
              </a:solidFill>
            </a:endParaRPr>
          </a:p>
          <a:p>
            <a:pPr eaLnBrk="1" hangingPunct="1">
              <a:buFont typeface="Wingdings" pitchFamily="2" charset="2"/>
              <a:buNone/>
            </a:pPr>
            <a:endParaRPr lang="fr-FR" b="1" dirty="0" smtClean="0">
              <a:solidFill>
                <a:srgbClr val="0000CC"/>
              </a:solidFill>
            </a:endParaRPr>
          </a:p>
          <a:p>
            <a:pPr eaLnBrk="1" hangingPunct="1">
              <a:buFont typeface="Wingdings" pitchFamily="2" charset="2"/>
              <a:buNone/>
            </a:pPr>
            <a:r>
              <a:rPr lang="fr-FR" b="1" dirty="0" smtClean="0">
                <a:solidFill>
                  <a:srgbClr val="FF0000"/>
                </a:solidFill>
              </a:rPr>
              <a:t>U</a:t>
            </a:r>
            <a:r>
              <a:rPr lang="fr-FR" b="1" dirty="0" smtClean="0">
                <a:solidFill>
                  <a:srgbClr val="0000CC"/>
                </a:solidFill>
              </a:rPr>
              <a:t>rgence</a:t>
            </a:r>
          </a:p>
        </p:txBody>
      </p:sp>
      <p:sp>
        <p:nvSpPr>
          <p:cNvPr id="7" name="Rectangle 6"/>
          <p:cNvSpPr/>
          <p:nvPr/>
        </p:nvSpPr>
        <p:spPr>
          <a:xfrm>
            <a:off x="3431840" y="6191117"/>
            <a:ext cx="4566692" cy="461665"/>
          </a:xfrm>
          <a:prstGeom prst="rect">
            <a:avLst/>
          </a:prstGeom>
        </p:spPr>
        <p:txBody>
          <a:bodyPr wrap="square">
            <a:spAutoFit/>
          </a:bodyPr>
          <a:lstStyle/>
          <a:p>
            <a:pPr eaLnBrk="0" fontAlgn="base" hangingPunct="0">
              <a:spcBef>
                <a:spcPct val="0"/>
              </a:spcBef>
              <a:spcAft>
                <a:spcPct val="0"/>
              </a:spcAft>
            </a:pPr>
            <a:r>
              <a:rPr lang="fr-FR" sz="2400" dirty="0">
                <a:solidFill>
                  <a:prstClr val="black"/>
                </a:solidFill>
                <a:latin typeface="Arial" charset="0"/>
                <a:ea typeface="MS PGothic" pitchFamily="34" charset="-128"/>
              </a:rPr>
              <a:t>(</a:t>
            </a:r>
            <a:r>
              <a:rPr lang="fr-FR" sz="1600" dirty="0">
                <a:solidFill>
                  <a:prstClr val="black"/>
                </a:solidFill>
                <a:ea typeface="MS PGothic" pitchFamily="34" charset="-128"/>
              </a:rPr>
              <a:t>en anglais MISP: Minimum Initial Service Package</a:t>
            </a:r>
            <a:r>
              <a:rPr lang="fr-FR" sz="2400" dirty="0">
                <a:solidFill>
                  <a:prstClr val="black"/>
                </a:solidFill>
                <a:latin typeface="Arial" charset="0"/>
                <a:ea typeface="MS PGothic" pitchFamily="34" charset="-128"/>
              </a:rPr>
              <a:t>)</a:t>
            </a:r>
          </a:p>
        </p:txBody>
      </p:sp>
      <p:cxnSp>
        <p:nvCxnSpPr>
          <p:cNvPr id="3" name="Straight Arrow Connector 2"/>
          <p:cNvCxnSpPr/>
          <p:nvPr/>
        </p:nvCxnSpPr>
        <p:spPr>
          <a:xfrm flipV="1">
            <a:off x="3257550" y="2028825"/>
            <a:ext cx="2771775" cy="1362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3257550" y="2165037"/>
            <a:ext cx="2771775" cy="6210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3257550" y="2165037"/>
            <a:ext cx="2771775" cy="10639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3431840" y="4149081"/>
            <a:ext cx="245461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257550" y="5157164"/>
            <a:ext cx="2771775" cy="1006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3257550" y="5157163"/>
            <a:ext cx="2771775" cy="4149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45853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8436">
                                            <p:txEl>
                                              <p:pRg st="0" end="0"/>
                                            </p:txEl>
                                          </p:spTgt>
                                        </p:tgtEl>
                                        <p:attrNameLst>
                                          <p:attrName>style.visibility</p:attrName>
                                        </p:attrNameLst>
                                      </p:cBhvr>
                                      <p:to>
                                        <p:strVal val="visible"/>
                                      </p:to>
                                    </p:set>
                                    <p:animEffect transition="in" filter="dissolve">
                                      <p:cBhvr>
                                        <p:cTn id="7" dur="500"/>
                                        <p:tgtEl>
                                          <p:spTgt spid="18436">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8436">
                                            <p:txEl>
                                              <p:pRg st="4" end="4"/>
                                            </p:txEl>
                                          </p:spTgt>
                                        </p:tgtEl>
                                        <p:attrNameLst>
                                          <p:attrName>style.visibility</p:attrName>
                                        </p:attrNameLst>
                                      </p:cBhvr>
                                      <p:to>
                                        <p:strVal val="visible"/>
                                      </p:to>
                                    </p:set>
                                    <p:animEffect transition="in" filter="dissolve">
                                      <p:cBhvr>
                                        <p:cTn id="10" dur="500"/>
                                        <p:tgtEl>
                                          <p:spTgt spid="18436">
                                            <p:txEl>
                                              <p:pRg st="4" end="4"/>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8436">
                                            <p:txEl>
                                              <p:pRg st="6" end="6"/>
                                            </p:txEl>
                                          </p:spTgt>
                                        </p:tgtEl>
                                        <p:attrNameLst>
                                          <p:attrName>style.visibility</p:attrName>
                                        </p:attrNameLst>
                                      </p:cBhvr>
                                      <p:to>
                                        <p:strVal val="visible"/>
                                      </p:to>
                                    </p:set>
                                    <p:animEffect transition="in" filter="dissolve">
                                      <p:cBhvr>
                                        <p:cTn id="13" dur="500"/>
                                        <p:tgtEl>
                                          <p:spTgt spid="1843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262563" cy="1135063"/>
          </a:xfrm>
          <a:ln>
            <a:solidFill>
              <a:srgbClr val="FFC000"/>
            </a:solidFill>
          </a:ln>
        </p:spPr>
        <p:txBody>
          <a:bodyPr>
            <a:normAutofit/>
          </a:bodyPr>
          <a:lstStyle/>
          <a:p>
            <a:r>
              <a:rPr lang="fr-FR" sz="4000" b="1" dirty="0" smtClean="0">
                <a:ln>
                  <a:solidFill>
                    <a:schemeClr val="accent2"/>
                  </a:solidFill>
                </a:ln>
                <a:latin typeface="+mn-lt"/>
              </a:rPr>
              <a:t>Les Objectifs du DMU</a:t>
            </a:r>
            <a:endParaRPr lang="fr-FR" sz="4000" b="1" dirty="0">
              <a:ln>
                <a:solidFill>
                  <a:schemeClr val="accent2"/>
                </a:solidFill>
              </a:ln>
              <a:latin typeface="+mn-lt"/>
            </a:endParaRPr>
          </a:p>
        </p:txBody>
      </p:sp>
      <p:sp>
        <p:nvSpPr>
          <p:cNvPr id="3" name="Content Placeholder 2"/>
          <p:cNvSpPr>
            <a:spLocks noGrp="1"/>
          </p:cNvSpPr>
          <p:nvPr>
            <p:ph idx="1"/>
          </p:nvPr>
        </p:nvSpPr>
        <p:spPr>
          <a:xfrm>
            <a:off x="838200" y="1825625"/>
            <a:ext cx="10515600" cy="4895850"/>
          </a:xfrm>
        </p:spPr>
        <p:txBody>
          <a:bodyPr>
            <a:normAutofit fontScale="92500" lnSpcReduction="10000"/>
          </a:bodyPr>
          <a:lstStyle/>
          <a:p>
            <a:pPr marL="514350" indent="-514350">
              <a:buFont typeface="+mj-lt"/>
              <a:buAutoNum type="arabicPeriod"/>
            </a:pPr>
            <a:r>
              <a:rPr lang="fr-FR" dirty="0" smtClean="0"/>
              <a:t>Veiller </a:t>
            </a:r>
            <a:r>
              <a:rPr lang="fr-FR" dirty="0"/>
              <a:t> à </a:t>
            </a:r>
            <a:r>
              <a:rPr lang="fr-FR" dirty="0" smtClean="0"/>
              <a:t>ce que le secteur/cluster santé identifie une organisation pour assurer la mise en œuvre du DMU.</a:t>
            </a:r>
          </a:p>
          <a:p>
            <a:pPr marL="514350" indent="-514350">
              <a:buFont typeface="+mj-lt"/>
              <a:buAutoNum type="arabicPeriod"/>
            </a:pPr>
            <a:r>
              <a:rPr lang="fr-FR" dirty="0" smtClean="0"/>
              <a:t>Assurer la prévention de la violence sexuelle et la réponse aux besoins des survivantes/ victimes.</a:t>
            </a:r>
          </a:p>
          <a:p>
            <a:pPr marL="514350" indent="-514350">
              <a:buFont typeface="+mj-lt"/>
              <a:buAutoNum type="arabicPeriod"/>
            </a:pPr>
            <a:r>
              <a:rPr lang="fr-FR" dirty="0" smtClean="0"/>
              <a:t>Prévenir la transmission et réduire la morbidité et la mortalité dues au VIH et </a:t>
            </a:r>
            <a:r>
              <a:rPr lang="fr-FR" dirty="0"/>
              <a:t>à d’autres </a:t>
            </a:r>
            <a:r>
              <a:rPr lang="fr-FR" dirty="0" smtClean="0"/>
              <a:t>infections sexuellement transmissibles (</a:t>
            </a:r>
            <a:r>
              <a:rPr lang="fr-FR" dirty="0" err="1" smtClean="0"/>
              <a:t>ISTs</a:t>
            </a:r>
            <a:r>
              <a:rPr lang="fr-FR" dirty="0" smtClean="0"/>
              <a:t>).</a:t>
            </a:r>
          </a:p>
          <a:p>
            <a:pPr marL="514350" indent="-514350">
              <a:buFont typeface="+mj-lt"/>
              <a:buAutoNum type="arabicPeriod"/>
            </a:pPr>
            <a:r>
              <a:rPr lang="fr-FR" dirty="0" smtClean="0"/>
              <a:t>Prévenir l’excès de la morbidité et la mortalité maternelles et néonatales. </a:t>
            </a:r>
          </a:p>
          <a:p>
            <a:pPr marL="514350" indent="-514350">
              <a:buFont typeface="+mj-lt"/>
              <a:buAutoNum type="arabicPeriod"/>
            </a:pPr>
            <a:r>
              <a:rPr lang="fr-FR" dirty="0" smtClean="0"/>
              <a:t>Prévenir les grossesses non-désirées. </a:t>
            </a:r>
          </a:p>
          <a:p>
            <a:pPr marL="514350" indent="-514350">
              <a:buFont typeface="+mj-lt"/>
              <a:buAutoNum type="arabicPeriod"/>
            </a:pPr>
            <a:r>
              <a:rPr lang="fr-FR" dirty="0" smtClean="0"/>
              <a:t>Planifier des services SSR complets intégrés dans les soins de santé primaire, d</a:t>
            </a:r>
            <a:r>
              <a:rPr lang="fr-FR" dirty="0">
                <a:solidFill>
                  <a:prstClr val="black"/>
                </a:solidFill>
              </a:rPr>
              <a:t>è</a:t>
            </a:r>
            <a:r>
              <a:rPr lang="fr-FR" dirty="0" smtClean="0"/>
              <a:t>s que possible. </a:t>
            </a:r>
          </a:p>
          <a:p>
            <a:pPr marL="514350" indent="-514350">
              <a:buFont typeface="+mj-lt"/>
              <a:buAutoNum type="arabicPeriod"/>
            </a:pPr>
            <a:r>
              <a:rPr lang="fr-FR" dirty="0" smtClean="0"/>
              <a:t>Autres priorités – assurer l’accès </a:t>
            </a:r>
            <a:r>
              <a:rPr lang="fr-FR" dirty="0">
                <a:solidFill>
                  <a:prstClr val="black"/>
                </a:solidFill>
              </a:rPr>
              <a:t>à</a:t>
            </a:r>
            <a:r>
              <a:rPr lang="fr-FR" dirty="0" smtClean="0"/>
              <a:t> et la disponibilité de soins d’</a:t>
            </a:r>
            <a:r>
              <a:rPr lang="fr-FR" dirty="0"/>
              <a:t>a</a:t>
            </a:r>
            <a:r>
              <a:rPr lang="fr-FR" dirty="0" smtClean="0"/>
              <a:t>vortement sécurisé, </a:t>
            </a:r>
            <a:r>
              <a:rPr lang="fr-FR" u="sng" dirty="0" smtClean="0">
                <a:solidFill>
                  <a:prstClr val="black"/>
                </a:solidFill>
                <a:ea typeface="+mj-ea"/>
                <a:cs typeface="+mj-cs"/>
              </a:rPr>
              <a:t>dans </a:t>
            </a:r>
            <a:r>
              <a:rPr lang="fr-FR" u="sng" dirty="0">
                <a:solidFill>
                  <a:prstClr val="black"/>
                </a:solidFill>
                <a:ea typeface="+mj-ea"/>
                <a:cs typeface="+mj-cs"/>
              </a:rPr>
              <a:t>les limites prévues par la loi, en vigueur.</a:t>
            </a:r>
            <a:endParaRPr lang="fr-FR" u="sng" dirty="0"/>
          </a:p>
          <a:p>
            <a:pPr marL="514350" indent="-514350">
              <a:buFont typeface="+mj-lt"/>
              <a:buAutoNum type="arabicPeriod"/>
            </a:pPr>
            <a:endParaRPr lang="fr-FR" dirty="0" smtClean="0"/>
          </a:p>
          <a:p>
            <a:pPr marL="514350" indent="-514350">
              <a:buFont typeface="+mj-lt"/>
              <a:buAutoNum type="arabicPeriod"/>
            </a:pPr>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296230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483436" cy="951057"/>
          </a:xfrm>
          <a:ln>
            <a:solidFill>
              <a:srgbClr val="FFC000"/>
            </a:solidFill>
          </a:ln>
        </p:spPr>
        <p:txBody>
          <a:bodyPr/>
          <a:lstStyle/>
          <a:p>
            <a:r>
              <a:rPr lang="fr-FR" b="1" dirty="0" smtClean="0">
                <a:ln>
                  <a:solidFill>
                    <a:schemeClr val="accent2"/>
                  </a:solidFill>
                </a:ln>
                <a:latin typeface="+mn-lt"/>
              </a:rPr>
              <a:t>Autres nécessit</a:t>
            </a:r>
            <a:r>
              <a:rPr lang="fr-FR" b="1" dirty="0">
                <a:ln>
                  <a:solidFill>
                    <a:schemeClr val="accent2"/>
                  </a:solidFill>
                </a:ln>
                <a:latin typeface="+mn-lt"/>
                <a:ea typeface="+mn-ea"/>
                <a:cs typeface="+mn-cs"/>
              </a:rPr>
              <a:t>é</a:t>
            </a:r>
            <a:r>
              <a:rPr lang="fr-FR" b="1" dirty="0" smtClean="0">
                <a:ln>
                  <a:solidFill>
                    <a:schemeClr val="accent2"/>
                  </a:solidFill>
                </a:ln>
                <a:latin typeface="+mn-lt"/>
              </a:rPr>
              <a:t>s </a:t>
            </a:r>
            <a:r>
              <a:rPr lang="fr-FR" b="1" dirty="0">
                <a:ln>
                  <a:solidFill>
                    <a:schemeClr val="accent2"/>
                  </a:solidFill>
                </a:ln>
                <a:solidFill>
                  <a:prstClr val="black"/>
                </a:solidFill>
                <a:latin typeface="Calibri"/>
                <a:ea typeface="+mn-ea"/>
                <a:cs typeface="+mn-cs"/>
              </a:rPr>
              <a:t>à</a:t>
            </a:r>
            <a:r>
              <a:rPr lang="fr-FR" b="1" dirty="0" smtClean="0">
                <a:ln>
                  <a:solidFill>
                    <a:schemeClr val="accent2"/>
                  </a:solidFill>
                </a:ln>
                <a:latin typeface="+mn-lt"/>
              </a:rPr>
              <a:t> prendre en compte </a:t>
            </a:r>
            <a:endParaRPr lang="fr-FR" b="1" dirty="0">
              <a:ln>
                <a:solidFill>
                  <a:schemeClr val="accent2"/>
                </a:solidFill>
              </a:ln>
              <a:latin typeface="+mn-lt"/>
            </a:endParaRPr>
          </a:p>
        </p:txBody>
      </p:sp>
      <p:sp>
        <p:nvSpPr>
          <p:cNvPr id="3" name="Content Placeholder 2"/>
          <p:cNvSpPr>
            <a:spLocks noGrp="1"/>
          </p:cNvSpPr>
          <p:nvPr>
            <p:ph idx="1"/>
          </p:nvPr>
        </p:nvSpPr>
        <p:spPr/>
        <p:txBody>
          <a:bodyPr>
            <a:normAutofit/>
          </a:bodyPr>
          <a:lstStyle/>
          <a:p>
            <a:r>
              <a:rPr lang="fr-FR" dirty="0" smtClean="0"/>
              <a:t>Le plaidoyer pour certains aspects des objectifs du DMU et les croyances traditionnelles néfastes </a:t>
            </a:r>
            <a:r>
              <a:rPr lang="fr-FR" dirty="0">
                <a:solidFill>
                  <a:prstClr val="black"/>
                </a:solidFill>
              </a:rPr>
              <a:t>à</a:t>
            </a:r>
            <a:r>
              <a:rPr lang="fr-FR" sz="2600" dirty="0">
                <a:solidFill>
                  <a:prstClr val="black"/>
                </a:solidFill>
              </a:rPr>
              <a:t> </a:t>
            </a:r>
            <a:r>
              <a:rPr lang="fr-FR" dirty="0" smtClean="0"/>
              <a:t>la santé.</a:t>
            </a:r>
          </a:p>
          <a:p>
            <a:r>
              <a:rPr lang="fr-FR" dirty="0" smtClean="0"/>
              <a:t>La sant</a:t>
            </a:r>
            <a:r>
              <a:rPr lang="fr-FR" dirty="0">
                <a:solidFill>
                  <a:prstClr val="black"/>
                </a:solidFill>
              </a:rPr>
              <a:t>é</a:t>
            </a:r>
            <a:r>
              <a:rPr lang="fr-FR" dirty="0" smtClean="0"/>
              <a:t> des jeunes, y compris les adolescents. </a:t>
            </a:r>
          </a:p>
          <a:p>
            <a:r>
              <a:rPr lang="fr-FR" dirty="0" smtClean="0"/>
              <a:t>Les couches plus vulnérables de la population touchée: les enfants, les hommes, les handicapées, les différentes orientations sexuelles. </a:t>
            </a:r>
          </a:p>
          <a:p>
            <a:r>
              <a:rPr lang="fr-FR" dirty="0" smtClean="0"/>
              <a:t>La logistique et sa gestion</a:t>
            </a:r>
          </a:p>
          <a:p>
            <a:r>
              <a:rPr lang="fr-FR" dirty="0" smtClean="0"/>
              <a:t>Le suivi – évaluation des interventions </a:t>
            </a:r>
          </a:p>
          <a:p>
            <a:r>
              <a:rPr lang="fr-FR" dirty="0" smtClean="0"/>
              <a:t>La mobilisation des ressources </a:t>
            </a:r>
          </a:p>
          <a:p>
            <a:pPr marL="0" indent="0">
              <a:buNone/>
            </a:pPr>
            <a:endParaRPr lang="fr-FR" dirty="0" smtClean="0"/>
          </a:p>
          <a:p>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solidFill>
                  <a:prstClr val="black">
                    <a:tint val="75000"/>
                  </a:prstClr>
                </a:solidFill>
              </a:rPr>
              <a:pPr/>
              <a:t>36</a:t>
            </a:fld>
            <a:endParaRPr lang="fr-FR" dirty="0">
              <a:solidFill>
                <a:prstClr val="black">
                  <a:tint val="75000"/>
                </a:prstClr>
              </a:solidFill>
            </a:endParaRPr>
          </a:p>
        </p:txBody>
      </p:sp>
    </p:spTree>
    <p:extLst>
      <p:ext uri="{BB962C8B-B14F-4D97-AF65-F5344CB8AC3E}">
        <p14:creationId xmlns:p14="http://schemas.microsoft.com/office/powerpoint/2010/main" val="1428229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063C3D0-896B-476D-A309-AD5D90928676}" type="slidenum">
              <a:rPr lang="fr-FR" smtClean="0"/>
              <a:t>37</a:t>
            </a:fld>
            <a:endParaRPr lang="fr-FR"/>
          </a:p>
        </p:txBody>
      </p:sp>
      <p:sp>
        <p:nvSpPr>
          <p:cNvPr id="17" name="Title 1"/>
          <p:cNvSpPr>
            <a:spLocks noGrp="1"/>
          </p:cNvSpPr>
          <p:nvPr>
            <p:ph type="title"/>
          </p:nvPr>
        </p:nvSpPr>
        <p:spPr>
          <a:xfrm>
            <a:off x="838200" y="483010"/>
            <a:ext cx="7450431" cy="1002476"/>
          </a:xfrm>
          <a:ln>
            <a:solidFill>
              <a:schemeClr val="accent2"/>
            </a:solidFill>
          </a:ln>
        </p:spPr>
        <p:txBody>
          <a:bodyPr>
            <a:normAutofit/>
          </a:bodyPr>
          <a:lstStyle/>
          <a:p>
            <a:r>
              <a:rPr lang="fr-FR" sz="3800" b="1" dirty="0" smtClean="0">
                <a:ln>
                  <a:solidFill>
                    <a:schemeClr val="accent2"/>
                  </a:solidFill>
                </a:ln>
                <a:latin typeface="+mn-lt"/>
              </a:rPr>
              <a:t>Les étapes d’une crise humanitaire</a:t>
            </a:r>
            <a:endParaRPr lang="fr-FR" sz="3800" b="1" dirty="0">
              <a:ln>
                <a:solidFill>
                  <a:schemeClr val="accent2"/>
                </a:solidFill>
              </a:ln>
              <a:latin typeface="+mn-lt"/>
            </a:endParaRPr>
          </a:p>
        </p:txBody>
      </p:sp>
      <p:sp>
        <p:nvSpPr>
          <p:cNvPr id="18" name="Oval 17"/>
          <p:cNvSpPr/>
          <p:nvPr/>
        </p:nvSpPr>
        <p:spPr>
          <a:xfrm>
            <a:off x="838200" y="1676400"/>
            <a:ext cx="2450487" cy="7758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1. phase pré-crise</a:t>
            </a:r>
            <a:endParaRPr lang="fr-FR" sz="2400" b="1" dirty="0">
              <a:solidFill>
                <a:schemeClr val="tx1"/>
              </a:solidFill>
            </a:endParaRPr>
          </a:p>
        </p:txBody>
      </p:sp>
      <p:sp>
        <p:nvSpPr>
          <p:cNvPr id="19" name="Oval 18"/>
          <p:cNvSpPr/>
          <p:nvPr/>
        </p:nvSpPr>
        <p:spPr>
          <a:xfrm>
            <a:off x="3920836" y="1684386"/>
            <a:ext cx="3117273" cy="721873"/>
          </a:xfrm>
          <a:prstGeom prst="ellipse">
            <a:avLst/>
          </a:prstGeom>
          <a:solidFill>
            <a:srgbClr val="FF0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2. Phase de crise  </a:t>
            </a:r>
            <a:endParaRPr lang="fr-FR" sz="2400" b="1" dirty="0">
              <a:solidFill>
                <a:schemeClr val="tx1"/>
              </a:solidFill>
            </a:endParaRPr>
          </a:p>
        </p:txBody>
      </p:sp>
      <p:sp>
        <p:nvSpPr>
          <p:cNvPr id="20" name="Oval 19"/>
          <p:cNvSpPr/>
          <p:nvPr/>
        </p:nvSpPr>
        <p:spPr>
          <a:xfrm>
            <a:off x="7511282" y="1702144"/>
            <a:ext cx="2886445" cy="724366"/>
          </a:xfrm>
          <a:prstGeom prst="ellipse">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3. Phase post crise </a:t>
            </a:r>
            <a:endParaRPr lang="fr-FR" sz="2400" b="1" dirty="0">
              <a:solidFill>
                <a:schemeClr val="tx1"/>
              </a:solidFill>
            </a:endParaRPr>
          </a:p>
        </p:txBody>
      </p:sp>
      <p:grpSp>
        <p:nvGrpSpPr>
          <p:cNvPr id="21" name="Group 20"/>
          <p:cNvGrpSpPr>
            <a:grpSpLocks/>
          </p:cNvGrpSpPr>
          <p:nvPr/>
        </p:nvGrpSpPr>
        <p:grpSpPr bwMode="auto">
          <a:xfrm>
            <a:off x="1353919" y="2798369"/>
            <a:ext cx="9203244" cy="3112270"/>
            <a:chOff x="0" y="1829124"/>
            <a:chExt cx="9414654" cy="3112270"/>
          </a:xfrm>
        </p:grpSpPr>
        <p:sp>
          <p:nvSpPr>
            <p:cNvPr id="22" name="AutoShape 3"/>
            <p:cNvSpPr>
              <a:spLocks noChangeArrowheads="1"/>
            </p:cNvSpPr>
            <p:nvPr/>
          </p:nvSpPr>
          <p:spPr bwMode="auto">
            <a:xfrm>
              <a:off x="6256338" y="2743200"/>
              <a:ext cx="3158316" cy="1447800"/>
            </a:xfrm>
            <a:prstGeom prst="homePlate">
              <a:avLst>
                <a:gd name="adj" fmla="val 96151"/>
              </a:avLst>
            </a:prstGeom>
            <a:gradFill rotWithShape="0">
              <a:gsLst>
                <a:gs pos="0">
                  <a:srgbClr val="339933"/>
                </a:gs>
                <a:gs pos="100000">
                  <a:srgbClr val="0033CC"/>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0"/>
                </a:spcBef>
                <a:spcAft>
                  <a:spcPct val="0"/>
                </a:spcAft>
                <a:buClrTx/>
                <a:buSzTx/>
                <a:buFontTx/>
                <a:buNone/>
              </a:pPr>
              <a:endParaRPr lang="en-AU" altLang="en-US" sz="2400">
                <a:solidFill>
                  <a:srgbClr val="122068"/>
                </a:solidFill>
                <a:latin typeface="Arial" panose="020B0604020202020204" pitchFamily="34" charset="0"/>
                <a:ea typeface="MS PGothic" panose="020B0600070205080204" pitchFamily="34" charset="-128"/>
              </a:endParaRPr>
            </a:p>
          </p:txBody>
        </p:sp>
        <p:sp>
          <p:nvSpPr>
            <p:cNvPr id="23" name="AutoShape 4"/>
            <p:cNvSpPr>
              <a:spLocks noChangeArrowheads="1"/>
            </p:cNvSpPr>
            <p:nvPr/>
          </p:nvSpPr>
          <p:spPr bwMode="auto">
            <a:xfrm>
              <a:off x="3635375" y="2667000"/>
              <a:ext cx="2792413" cy="1524000"/>
            </a:xfrm>
            <a:prstGeom prst="homePlate">
              <a:avLst>
                <a:gd name="adj" fmla="val 92036"/>
              </a:avLst>
            </a:prstGeom>
            <a:solidFill>
              <a:srgbClr val="FF681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0"/>
                </a:spcBef>
                <a:spcAft>
                  <a:spcPct val="0"/>
                </a:spcAft>
                <a:buClrTx/>
                <a:buSzTx/>
                <a:buFontTx/>
                <a:buNone/>
              </a:pPr>
              <a:endParaRPr lang="en-AU" altLang="en-US" sz="2200" dirty="0">
                <a:solidFill>
                  <a:srgbClr val="122068"/>
                </a:solidFill>
                <a:latin typeface="Arial" panose="020B0604020202020204" pitchFamily="34" charset="0"/>
                <a:ea typeface="MS PGothic" panose="020B0600070205080204" pitchFamily="34" charset="-128"/>
              </a:endParaRPr>
            </a:p>
          </p:txBody>
        </p:sp>
        <p:sp>
          <p:nvSpPr>
            <p:cNvPr id="24" name="AutoShape 5"/>
            <p:cNvSpPr>
              <a:spLocks noChangeArrowheads="1"/>
            </p:cNvSpPr>
            <p:nvPr/>
          </p:nvSpPr>
          <p:spPr bwMode="auto">
            <a:xfrm>
              <a:off x="2133600" y="2667000"/>
              <a:ext cx="2151063" cy="1524000"/>
            </a:xfrm>
            <a:prstGeom prst="homePlate">
              <a:avLst>
                <a:gd name="adj" fmla="val 61183"/>
              </a:avLst>
            </a:prstGeom>
            <a:solidFill>
              <a:schemeClr val="accent4">
                <a:lumMod val="75000"/>
              </a:schemeClr>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0"/>
                </a:spcBef>
                <a:spcAft>
                  <a:spcPct val="0"/>
                </a:spcAft>
                <a:buClrTx/>
                <a:buSzTx/>
                <a:buFontTx/>
                <a:buNone/>
              </a:pPr>
              <a:endParaRPr lang="en-AU" altLang="en-US" sz="2400">
                <a:solidFill>
                  <a:srgbClr val="122068"/>
                </a:solidFill>
                <a:latin typeface="Arial" panose="020B0604020202020204" pitchFamily="34" charset="0"/>
                <a:ea typeface="MS PGothic" panose="020B0600070205080204" pitchFamily="34" charset="-128"/>
              </a:endParaRPr>
            </a:p>
          </p:txBody>
        </p:sp>
        <p:sp>
          <p:nvSpPr>
            <p:cNvPr id="25" name="AutoShape 6"/>
            <p:cNvSpPr>
              <a:spLocks noChangeArrowheads="1"/>
            </p:cNvSpPr>
            <p:nvPr/>
          </p:nvSpPr>
          <p:spPr bwMode="auto">
            <a:xfrm>
              <a:off x="0" y="2636838"/>
              <a:ext cx="2514600" cy="1524000"/>
            </a:xfrm>
            <a:prstGeom prst="homePlate">
              <a:avLst>
                <a:gd name="adj" fmla="val 75304"/>
              </a:avLst>
            </a:prstGeom>
            <a:solidFill>
              <a:srgbClr val="0000FF"/>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0"/>
                </a:spcBef>
                <a:spcAft>
                  <a:spcPct val="0"/>
                </a:spcAft>
                <a:buClrTx/>
                <a:buSzTx/>
                <a:buFontTx/>
                <a:buNone/>
              </a:pPr>
              <a:endParaRPr lang="en-AU" altLang="en-US" sz="2400">
                <a:solidFill>
                  <a:srgbClr val="122068"/>
                </a:solidFill>
                <a:latin typeface="Arial" panose="020B0604020202020204" pitchFamily="34" charset="0"/>
                <a:ea typeface="MS PGothic" panose="020B0600070205080204" pitchFamily="34" charset="-128"/>
              </a:endParaRPr>
            </a:p>
          </p:txBody>
        </p:sp>
        <p:sp>
          <p:nvSpPr>
            <p:cNvPr id="26" name="AutoShape 7"/>
            <p:cNvSpPr>
              <a:spLocks noChangeArrowheads="1"/>
            </p:cNvSpPr>
            <p:nvPr/>
          </p:nvSpPr>
          <p:spPr bwMode="auto">
            <a:xfrm rot="5473264">
              <a:off x="3223754" y="3246925"/>
              <a:ext cx="742280" cy="2646657"/>
            </a:xfrm>
            <a:prstGeom prst="curvedLeftArrow">
              <a:avLst>
                <a:gd name="adj1" fmla="val 43873"/>
                <a:gd name="adj2" fmla="val 168758"/>
                <a:gd name="adj3" fmla="val 37231"/>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0"/>
                </a:spcBef>
                <a:spcAft>
                  <a:spcPct val="0"/>
                </a:spcAft>
                <a:buClrTx/>
                <a:buSzTx/>
                <a:buFontTx/>
                <a:buNone/>
              </a:pPr>
              <a:endParaRPr lang="en-AU" altLang="en-US" sz="2400">
                <a:solidFill>
                  <a:srgbClr val="122068"/>
                </a:solidFill>
                <a:latin typeface="Arial" panose="020B0604020202020204" pitchFamily="34" charset="0"/>
                <a:ea typeface="MS PGothic" panose="020B0600070205080204" pitchFamily="34" charset="-128"/>
              </a:endParaRPr>
            </a:p>
          </p:txBody>
        </p:sp>
        <p:sp>
          <p:nvSpPr>
            <p:cNvPr id="27" name="AutoShape 8"/>
            <p:cNvSpPr>
              <a:spLocks noChangeArrowheads="1"/>
            </p:cNvSpPr>
            <p:nvPr/>
          </p:nvSpPr>
          <p:spPr bwMode="auto">
            <a:xfrm rot="10800000">
              <a:off x="1942245" y="1829124"/>
              <a:ext cx="5557251" cy="884238"/>
            </a:xfrm>
            <a:prstGeom prst="curvedUpArrow">
              <a:avLst>
                <a:gd name="adj1" fmla="val 53989"/>
                <a:gd name="adj2" fmla="val 191446"/>
                <a:gd name="adj3" fmla="val 59532"/>
              </a:avLst>
            </a:prstGeom>
            <a:solidFill>
              <a:srgbClr val="CC33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0"/>
                </a:spcBef>
                <a:spcAft>
                  <a:spcPct val="0"/>
                </a:spcAft>
                <a:buClrTx/>
                <a:buSzTx/>
                <a:buFontTx/>
                <a:buNone/>
              </a:pPr>
              <a:endParaRPr lang="en-AU" altLang="en-US" sz="2400">
                <a:solidFill>
                  <a:srgbClr val="122068"/>
                </a:solidFill>
                <a:latin typeface="Arial" panose="020B0604020202020204" pitchFamily="34" charset="0"/>
                <a:ea typeface="MS PGothic" panose="020B0600070205080204" pitchFamily="34" charset="-128"/>
              </a:endParaRPr>
            </a:p>
          </p:txBody>
        </p:sp>
        <p:sp>
          <p:nvSpPr>
            <p:cNvPr id="28" name="Text Box 9"/>
            <p:cNvSpPr txBox="1">
              <a:spLocks noChangeArrowheads="1"/>
            </p:cNvSpPr>
            <p:nvPr/>
          </p:nvSpPr>
          <p:spPr bwMode="auto">
            <a:xfrm>
              <a:off x="2447132" y="3185043"/>
              <a:ext cx="156924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50000"/>
                </a:spcBef>
                <a:spcAft>
                  <a:spcPct val="0"/>
                </a:spcAft>
                <a:buClrTx/>
                <a:buSzTx/>
                <a:buFontTx/>
                <a:buNone/>
              </a:pPr>
              <a:r>
                <a:rPr lang="en-GB" altLang="en-US" sz="2000" b="1" dirty="0">
                  <a:solidFill>
                    <a:srgbClr val="FFFFFF"/>
                  </a:solidFill>
                  <a:latin typeface="+mn-lt"/>
                  <a:ea typeface="MS PGothic" panose="020B0600070205080204" pitchFamily="34" charset="-128"/>
                </a:rPr>
                <a:t>Phase aiguë</a:t>
              </a:r>
            </a:p>
          </p:txBody>
        </p:sp>
        <p:sp>
          <p:nvSpPr>
            <p:cNvPr id="29" name="Text Box 10"/>
            <p:cNvSpPr txBox="1">
              <a:spLocks noChangeArrowheads="1"/>
            </p:cNvSpPr>
            <p:nvPr/>
          </p:nvSpPr>
          <p:spPr bwMode="auto">
            <a:xfrm>
              <a:off x="4117976" y="2852738"/>
              <a:ext cx="2138363" cy="984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50000"/>
                </a:spcBef>
                <a:spcAft>
                  <a:spcPct val="0"/>
                </a:spcAft>
                <a:buClrTx/>
                <a:buSzTx/>
                <a:buFontTx/>
                <a:buNone/>
              </a:pPr>
              <a:r>
                <a:rPr lang="en-GB" altLang="en-US" sz="2000" b="1" dirty="0">
                  <a:solidFill>
                    <a:schemeClr val="bg1"/>
                  </a:solidFill>
                  <a:latin typeface="+mn-lt"/>
                  <a:ea typeface="MS PGothic" panose="020B0600070205080204" pitchFamily="34" charset="-128"/>
                </a:rPr>
                <a:t>Après la phase aiguë </a:t>
              </a:r>
            </a:p>
            <a:p>
              <a:pPr eaLnBrk="0" fontAlgn="base" hangingPunct="0">
                <a:spcBef>
                  <a:spcPct val="0"/>
                </a:spcBef>
                <a:spcAft>
                  <a:spcPct val="0"/>
                </a:spcAft>
                <a:buClrTx/>
                <a:buSzTx/>
                <a:buFontTx/>
                <a:buNone/>
              </a:pPr>
              <a:r>
                <a:rPr lang="en-GB" altLang="en-US" sz="1800" b="1" dirty="0">
                  <a:solidFill>
                    <a:schemeClr val="bg1"/>
                  </a:solidFill>
                  <a:latin typeface="+mn-lt"/>
                  <a:ea typeface="MS PGothic" panose="020B0600070205080204" pitchFamily="34" charset="-128"/>
                </a:rPr>
                <a:t>(</a:t>
              </a:r>
              <a:r>
                <a:rPr lang="fr-FR" altLang="en-US" sz="1400" b="1" dirty="0">
                  <a:solidFill>
                    <a:schemeClr val="bg1"/>
                  </a:solidFill>
                  <a:latin typeface="+mn-lt"/>
                  <a:ea typeface="MS PGothic" panose="020B0600070205080204" pitchFamily="34" charset="-128"/>
                </a:rPr>
                <a:t>Peut être chronique</a:t>
              </a:r>
              <a:r>
                <a:rPr lang="fr-FR" altLang="en-US" sz="1800" b="1" dirty="0">
                  <a:solidFill>
                    <a:schemeClr val="bg1"/>
                  </a:solidFill>
                  <a:latin typeface="+mn-lt"/>
                  <a:ea typeface="MS PGothic" panose="020B0600070205080204" pitchFamily="34" charset="-128"/>
                </a:rPr>
                <a:t>)</a:t>
              </a:r>
            </a:p>
          </p:txBody>
        </p:sp>
        <p:sp>
          <p:nvSpPr>
            <p:cNvPr id="30" name="Text Box 11"/>
            <p:cNvSpPr txBox="1">
              <a:spLocks noChangeArrowheads="1"/>
            </p:cNvSpPr>
            <p:nvPr/>
          </p:nvSpPr>
          <p:spPr bwMode="auto">
            <a:xfrm>
              <a:off x="6732588" y="3056369"/>
              <a:ext cx="2085186"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lnSpc>
                  <a:spcPct val="105000"/>
                </a:lnSpc>
                <a:spcBef>
                  <a:spcPct val="50000"/>
                </a:spcBef>
                <a:spcAft>
                  <a:spcPct val="0"/>
                </a:spcAft>
                <a:buClrTx/>
                <a:buSzTx/>
                <a:buFontTx/>
                <a:buNone/>
              </a:pPr>
              <a:r>
                <a:rPr lang="fr-CA" altLang="en-US" sz="2000" b="1" dirty="0">
                  <a:solidFill>
                    <a:schemeClr val="bg1"/>
                  </a:solidFill>
                  <a:latin typeface="+mn-lt"/>
                  <a:ea typeface="MS PGothic" panose="020B0600070205080204" pitchFamily="34" charset="-128"/>
                </a:rPr>
                <a:t>Réhabilitation</a:t>
              </a:r>
              <a:r>
                <a:rPr lang="en-GB" altLang="en-US" sz="2000" b="1" dirty="0">
                  <a:solidFill>
                    <a:schemeClr val="bg1"/>
                  </a:solidFill>
                  <a:latin typeface="+mn-lt"/>
                  <a:ea typeface="MS PGothic" panose="020B0600070205080204" pitchFamily="34" charset="-128"/>
                </a:rPr>
                <a:t>/ reconstruction</a:t>
              </a:r>
            </a:p>
          </p:txBody>
        </p:sp>
        <p:sp>
          <p:nvSpPr>
            <p:cNvPr id="31" name="AutoShape 12"/>
            <p:cNvSpPr>
              <a:spLocks noChangeArrowheads="1"/>
            </p:cNvSpPr>
            <p:nvPr/>
          </p:nvSpPr>
          <p:spPr bwMode="auto">
            <a:xfrm>
              <a:off x="0" y="2667000"/>
              <a:ext cx="762000" cy="1524000"/>
            </a:xfrm>
            <a:prstGeom prst="homePlate">
              <a:avLst>
                <a:gd name="adj" fmla="val 87796"/>
              </a:avLst>
            </a:prstGeom>
            <a:gradFill rotWithShape="0">
              <a:gsLst>
                <a:gs pos="0">
                  <a:srgbClr val="339933"/>
                </a:gs>
                <a:gs pos="100000">
                  <a:srgbClr val="0033CC"/>
                </a:gs>
              </a:gsLst>
              <a:lin ang="0" scaled="1"/>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0"/>
                </a:spcBef>
                <a:spcAft>
                  <a:spcPct val="0"/>
                </a:spcAft>
                <a:buClrTx/>
                <a:buSzTx/>
                <a:buFontTx/>
                <a:buNone/>
              </a:pPr>
              <a:endParaRPr lang="en-AU" altLang="en-US" sz="2400">
                <a:solidFill>
                  <a:srgbClr val="122068"/>
                </a:solidFill>
                <a:latin typeface="Arial" panose="020B0604020202020204" pitchFamily="34" charset="0"/>
                <a:ea typeface="MS PGothic" panose="020B0600070205080204" pitchFamily="34" charset="-128"/>
              </a:endParaRPr>
            </a:p>
          </p:txBody>
        </p:sp>
        <p:sp>
          <p:nvSpPr>
            <p:cNvPr id="32" name="Text Box 13"/>
            <p:cNvSpPr txBox="1">
              <a:spLocks noChangeArrowheads="1"/>
            </p:cNvSpPr>
            <p:nvPr/>
          </p:nvSpPr>
          <p:spPr bwMode="auto">
            <a:xfrm>
              <a:off x="161925" y="3141663"/>
              <a:ext cx="1679576"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lr>
                  <a:schemeClr val="tx2"/>
                </a:buClr>
                <a:buSzPct val="90000"/>
                <a:buFont typeface="Wingdings" panose="05000000000000000000" pitchFamily="2" charset="2"/>
                <a:buChar char="n"/>
                <a:defRPr sz="26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1pPr>
              <a:lvl2pPr marL="742950" indent="-285750">
                <a:spcBef>
                  <a:spcPct val="20000"/>
                </a:spcBef>
                <a:buClr>
                  <a:schemeClr val="tx2"/>
                </a:buClr>
                <a:buSzPct val="90000"/>
                <a:buFont typeface="Wingdings" panose="05000000000000000000" pitchFamily="2" charset="2"/>
                <a:buChar char="n"/>
                <a:defRPr sz="23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2pPr>
              <a:lvl3pPr marL="1143000" indent="-228600">
                <a:spcBef>
                  <a:spcPct val="20000"/>
                </a:spcBef>
                <a:buClr>
                  <a:schemeClr val="tx2"/>
                </a:buClr>
                <a:buSzPct val="90000"/>
                <a:buFont typeface="Wingdings" panose="05000000000000000000" pitchFamily="2" charset="2"/>
                <a:buChar char="n"/>
                <a:defRPr sz="20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3pPr>
              <a:lvl4pPr marL="1600200" indent="-228600">
                <a:spcBef>
                  <a:spcPct val="20000"/>
                </a:spcBef>
                <a:buClr>
                  <a:schemeClr val="tx2"/>
                </a:buClr>
                <a:buSzPct val="90000"/>
                <a:buFont typeface="Wingdings" panose="05000000000000000000" pitchFamily="2" charset="2"/>
                <a:buChar char="n"/>
                <a:defRPr sz="17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4pPr>
              <a:lvl5pPr marL="2057400" indent="-228600">
                <a:spcBef>
                  <a:spcPct val="20000"/>
                </a:spcBef>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5pPr>
              <a:lvl6pPr marL="25146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6pPr>
              <a:lvl7pPr marL="29718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7pPr>
              <a:lvl8pPr marL="34290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8pPr>
              <a:lvl9pPr marL="3886200" indent="-228600" eaLnBrk="0" fontAlgn="base" hangingPunct="0">
                <a:spcBef>
                  <a:spcPct val="20000"/>
                </a:spcBef>
                <a:spcAft>
                  <a:spcPct val="0"/>
                </a:spcAft>
                <a:buClr>
                  <a:schemeClr val="tx2"/>
                </a:buClr>
                <a:buSzPct val="90000"/>
                <a:buFont typeface="Wingdings" panose="05000000000000000000" pitchFamily="2" charset="2"/>
                <a:buChar char="n"/>
                <a:defRPr sz="1400">
                  <a:solidFill>
                    <a:schemeClr val="tx1"/>
                  </a:solidFill>
                  <a:latin typeface="Trebuchet MS" panose="020B0603020202020204" pitchFamily="34" charset="0"/>
                  <a:ea typeface="Lucida Sans Unicode" panose="020B0602030504020204" pitchFamily="34" charset="0"/>
                  <a:cs typeface="Lucida Sans Unicode" panose="020B0602030504020204" pitchFamily="34" charset="0"/>
                </a:defRPr>
              </a:lvl9pPr>
            </a:lstStyle>
            <a:p>
              <a:pPr eaLnBrk="0" fontAlgn="base" hangingPunct="0">
                <a:spcBef>
                  <a:spcPct val="50000"/>
                </a:spcBef>
                <a:spcAft>
                  <a:spcPct val="0"/>
                </a:spcAft>
                <a:buClrTx/>
                <a:buSzTx/>
                <a:buFontTx/>
                <a:buNone/>
              </a:pPr>
              <a:r>
                <a:rPr lang="fr-FR" altLang="en-US" sz="2000" b="1" dirty="0" smtClean="0">
                  <a:solidFill>
                    <a:srgbClr val="FFFFFF"/>
                  </a:solidFill>
                  <a:latin typeface="+mn-lt"/>
                  <a:ea typeface="MS PGothic" panose="020B0600070205080204" pitchFamily="34" charset="-128"/>
                </a:rPr>
                <a:t>Préparation</a:t>
              </a:r>
              <a:endParaRPr lang="fr-FR" altLang="en-US" sz="2000" b="1" dirty="0">
                <a:solidFill>
                  <a:srgbClr val="FFFFFF"/>
                </a:solidFill>
                <a:latin typeface="+mn-lt"/>
                <a:ea typeface="MS PGothic" panose="020B0600070205080204" pitchFamily="34" charset="-128"/>
              </a:endParaRPr>
            </a:p>
          </p:txBody>
        </p:sp>
      </p:grpSp>
    </p:spTree>
    <p:extLst>
      <p:ext uri="{BB962C8B-B14F-4D97-AF65-F5344CB8AC3E}">
        <p14:creationId xmlns:p14="http://schemas.microsoft.com/office/powerpoint/2010/main" val="376387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9728200" cy="883104"/>
          </a:xfrm>
          <a:ln>
            <a:solidFill>
              <a:schemeClr val="accent2"/>
            </a:solidFill>
          </a:ln>
        </p:spPr>
        <p:txBody>
          <a:bodyPr>
            <a:normAutofit/>
          </a:bodyPr>
          <a:lstStyle/>
          <a:p>
            <a:r>
              <a:rPr lang="fr-FR" sz="4000" b="1" dirty="0" smtClean="0">
                <a:ln>
                  <a:solidFill>
                    <a:schemeClr val="accent2"/>
                  </a:solidFill>
                </a:ln>
                <a:latin typeface="+mn-lt"/>
              </a:rPr>
              <a:t>Responsable pour la mise en œuvre du DMU</a:t>
            </a:r>
            <a:endParaRPr lang="fr-FR" sz="4000" b="1" dirty="0">
              <a:ln>
                <a:solidFill>
                  <a:schemeClr val="accent2"/>
                </a:solidFill>
              </a:ln>
              <a:latin typeface="+mn-lt"/>
            </a:endParaRPr>
          </a:p>
        </p:txBody>
      </p:sp>
      <p:sp>
        <p:nvSpPr>
          <p:cNvPr id="3" name="Content Placeholder 2"/>
          <p:cNvSpPr>
            <a:spLocks noGrp="1"/>
          </p:cNvSpPr>
          <p:nvPr>
            <p:ph idx="1"/>
          </p:nvPr>
        </p:nvSpPr>
        <p:spPr>
          <a:xfrm>
            <a:off x="838200" y="2424545"/>
            <a:ext cx="10515600" cy="2424546"/>
          </a:xfrm>
        </p:spPr>
        <p:txBody>
          <a:bodyPr/>
          <a:lstStyle/>
          <a:p>
            <a:pPr marL="571500" indent="-571500">
              <a:buFont typeface="+mj-lt"/>
              <a:buAutoNum type="romanLcPeriod"/>
            </a:pPr>
            <a:r>
              <a:rPr lang="fr-FR" dirty="0" smtClean="0"/>
              <a:t>le Ministère de la sant</a:t>
            </a:r>
            <a:r>
              <a:rPr lang="fr-FR" dirty="0">
                <a:solidFill>
                  <a:prstClr val="black"/>
                </a:solidFill>
                <a:ea typeface="+mj-ea"/>
                <a:cs typeface="+mj-cs"/>
              </a:rPr>
              <a:t>é</a:t>
            </a:r>
            <a:r>
              <a:rPr lang="fr-FR" dirty="0" smtClean="0"/>
              <a:t> </a:t>
            </a:r>
          </a:p>
          <a:p>
            <a:pPr marL="571500" indent="-571500">
              <a:buFont typeface="+mj-lt"/>
              <a:buAutoNum type="romanLcPeriod"/>
            </a:pPr>
            <a:r>
              <a:rPr lang="fr-FR" dirty="0">
                <a:solidFill>
                  <a:prstClr val="black"/>
                </a:solidFill>
              </a:rPr>
              <a:t>Le cluster/ secteur </a:t>
            </a:r>
            <a:r>
              <a:rPr lang="fr-FR" dirty="0" smtClean="0">
                <a:solidFill>
                  <a:prstClr val="black"/>
                </a:solidFill>
              </a:rPr>
              <a:t>santé</a:t>
            </a:r>
            <a:endParaRPr lang="fr-FR" dirty="0" smtClean="0"/>
          </a:p>
          <a:p>
            <a:pPr marL="571500" indent="-571500">
              <a:buFont typeface="+mj-lt"/>
              <a:buAutoNum type="romanLcPeriod"/>
            </a:pPr>
            <a:r>
              <a:rPr lang="fr-FR" dirty="0" smtClean="0"/>
              <a:t>De façon transversale par d’autres acteurs humanitaires (protection, alimentation et nourriture, </a:t>
            </a:r>
            <a:r>
              <a:rPr lang="fr-FR" dirty="0" smtClean="0"/>
              <a:t>Eau, hygiène et assainissement </a:t>
            </a:r>
            <a:r>
              <a:rPr lang="fr-FR" dirty="0"/>
              <a:t>(</a:t>
            </a:r>
            <a:r>
              <a:rPr lang="fr-FR" dirty="0" smtClean="0"/>
              <a:t>WASH) </a:t>
            </a:r>
            <a:r>
              <a:rPr lang="fr-FR" dirty="0" smtClean="0"/>
              <a:t>et autres. </a:t>
            </a:r>
          </a:p>
          <a:p>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t>38</a:t>
            </a:fld>
            <a:endParaRPr lang="fr-FR"/>
          </a:p>
        </p:txBody>
      </p:sp>
    </p:spTree>
    <p:extLst>
      <p:ext uri="{BB962C8B-B14F-4D97-AF65-F5344CB8AC3E}">
        <p14:creationId xmlns:p14="http://schemas.microsoft.com/office/powerpoint/2010/main" val="62380831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pPr marL="457200" indent="-457200">
              <a:buFont typeface="+mj-lt"/>
              <a:buAutoNum type="alphaLcPeriod"/>
            </a:pPr>
            <a:r>
              <a:rPr lang="fr-FR" sz="2600" dirty="0" smtClean="0"/>
              <a:t>Partenariat respectueux,</a:t>
            </a:r>
          </a:p>
          <a:p>
            <a:pPr marL="457200" indent="-457200">
              <a:buFont typeface="+mj-lt"/>
              <a:buAutoNum type="alphaLcPeriod"/>
            </a:pPr>
            <a:r>
              <a:rPr lang="fr-FR" sz="2600" dirty="0" smtClean="0"/>
              <a:t>Prôner l‘égalité,</a:t>
            </a:r>
          </a:p>
          <a:p>
            <a:pPr marL="457200" indent="-457200">
              <a:buFont typeface="+mj-lt"/>
              <a:buAutoNum type="alphaLcPeriod"/>
            </a:pPr>
            <a:r>
              <a:rPr lang="fr-FR" sz="2600" dirty="0"/>
              <a:t>Promouvoir l’équité par rapport a l'âge, le sexe, le genre et l’identité sexuelle, l’état </a:t>
            </a:r>
            <a:r>
              <a:rPr lang="fr-FR" sz="2600" dirty="0" smtClean="0"/>
              <a:t>matrimonial etc.</a:t>
            </a:r>
          </a:p>
          <a:p>
            <a:pPr marL="457200" indent="-457200">
              <a:buFont typeface="+mj-lt"/>
              <a:buAutoNum type="alphaLcPeriod"/>
            </a:pPr>
            <a:r>
              <a:rPr lang="fr-FR" sz="2600" dirty="0"/>
              <a:t>Faire avancer les droits humains et les droits  </a:t>
            </a:r>
            <a:r>
              <a:rPr lang="fr-FR" sz="2600" dirty="0" smtClean="0"/>
              <a:t>reproductifs</a:t>
            </a:r>
          </a:p>
          <a:p>
            <a:pPr marL="514350" lvl="0" indent="-514350">
              <a:buFont typeface="+mj-lt"/>
              <a:buAutoNum type="alphaLcPeriod" startAt="5"/>
            </a:pPr>
            <a:r>
              <a:rPr lang="fr-FR" sz="2600" dirty="0"/>
              <a:t>Garantir la  solidité en matière </a:t>
            </a:r>
            <a:r>
              <a:rPr lang="fr-FR" sz="2600" dirty="0" smtClean="0"/>
              <a:t>technique.</a:t>
            </a:r>
            <a:endParaRPr lang="fr-FR" sz="2600" dirty="0"/>
          </a:p>
          <a:p>
            <a:pPr marL="514350" lvl="0" indent="-514350">
              <a:buFont typeface="+mj-lt"/>
              <a:buAutoNum type="alphaLcPeriod" startAt="5"/>
            </a:pPr>
            <a:r>
              <a:rPr lang="fr-FR" sz="2600" dirty="0"/>
              <a:t>Apporter les informations et choix complètes, factuelle et accessible sur les fournitures et les services.   </a:t>
            </a:r>
          </a:p>
          <a:p>
            <a:pPr marL="514350" lvl="0" indent="-514350">
              <a:buFont typeface="+mj-lt"/>
              <a:buAutoNum type="alphaLcPeriod" startAt="5"/>
            </a:pPr>
            <a:r>
              <a:rPr lang="fr-FR" sz="2600" dirty="0"/>
              <a:t>Mobiliser les </a:t>
            </a:r>
            <a:r>
              <a:rPr lang="fr-FR" sz="2600" dirty="0" smtClean="0"/>
              <a:t>communautés a </a:t>
            </a:r>
            <a:r>
              <a:rPr lang="fr-FR" sz="2600" dirty="0"/>
              <a:t>travers les stratégies </a:t>
            </a:r>
            <a:r>
              <a:rPr lang="fr-FR" sz="2600" dirty="0" smtClean="0"/>
              <a:t>avancées.</a:t>
            </a:r>
            <a:endParaRPr lang="fr-FR" sz="2600" dirty="0"/>
          </a:p>
          <a:p>
            <a:pPr marL="514350" lvl="0" indent="-514350">
              <a:buFont typeface="+mj-lt"/>
              <a:buAutoNum type="alphaLcPeriod" startAt="5"/>
            </a:pPr>
            <a:r>
              <a:rPr lang="fr-FR" sz="2600" dirty="0"/>
              <a:t>Faire le suivi des services et fournitures et partager les informations et les résultats pour améliorer l’offre de services. </a:t>
            </a:r>
          </a:p>
          <a:p>
            <a:pPr marL="457200" indent="-457200">
              <a:buFont typeface="+mj-lt"/>
              <a:buAutoNum type="alphaLcPeriod"/>
            </a:pPr>
            <a:endParaRPr lang="fr-FR" sz="2400" dirty="0" smtClean="0"/>
          </a:p>
          <a:p>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t>39</a:t>
            </a:fld>
            <a:endParaRPr lang="fr-FR"/>
          </a:p>
        </p:txBody>
      </p:sp>
      <p:sp>
        <p:nvSpPr>
          <p:cNvPr id="5" name="Title 1"/>
          <p:cNvSpPr>
            <a:spLocks noGrp="1"/>
          </p:cNvSpPr>
          <p:nvPr>
            <p:ph type="title"/>
          </p:nvPr>
        </p:nvSpPr>
        <p:spPr>
          <a:xfrm>
            <a:off x="838200" y="365125"/>
            <a:ext cx="9594273" cy="1073931"/>
          </a:xfrm>
          <a:ln>
            <a:solidFill>
              <a:schemeClr val="accent4"/>
            </a:solidFill>
          </a:ln>
        </p:spPr>
        <p:txBody>
          <a:bodyPr>
            <a:noAutofit/>
          </a:bodyPr>
          <a:lstStyle/>
          <a:p>
            <a:pPr algn="ctr"/>
            <a:r>
              <a:rPr lang="fr-FR" sz="3600" b="1" dirty="0" smtClean="0">
                <a:ln>
                  <a:solidFill>
                    <a:schemeClr val="accent2"/>
                  </a:solidFill>
                </a:ln>
                <a:latin typeface="+mn-lt"/>
              </a:rPr>
              <a:t>Principes fondamentaux de la programmation en SSR dans le contexte humanitaire </a:t>
            </a:r>
            <a:endParaRPr lang="fr-FR" sz="3600" b="1" dirty="0">
              <a:ln>
                <a:solidFill>
                  <a:schemeClr val="accent2"/>
                </a:solidFill>
              </a:ln>
              <a:latin typeface="+mn-lt"/>
            </a:endParaRPr>
          </a:p>
        </p:txBody>
      </p:sp>
    </p:spTree>
    <p:extLst>
      <p:ext uri="{BB962C8B-B14F-4D97-AF65-F5344CB8AC3E}">
        <p14:creationId xmlns:p14="http://schemas.microsoft.com/office/powerpoint/2010/main" val="12842810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3976" y="2551112"/>
            <a:ext cx="9034462" cy="1325563"/>
          </a:xfrm>
          <a:ln>
            <a:solidFill>
              <a:srgbClr val="FFC000"/>
            </a:solidFill>
          </a:ln>
        </p:spPr>
        <p:txBody>
          <a:bodyPr>
            <a:normAutofit/>
          </a:bodyPr>
          <a:lstStyle/>
          <a:p>
            <a:pPr algn="ctr"/>
            <a:r>
              <a:rPr lang="fr-FR" sz="4800" b="1" dirty="0" smtClean="0">
                <a:ln>
                  <a:solidFill>
                    <a:schemeClr val="accent2"/>
                  </a:solidFill>
                </a:ln>
                <a:latin typeface="+mn-lt"/>
              </a:rPr>
              <a:t>Définition des concepts de base </a:t>
            </a:r>
            <a:endParaRPr lang="fr-FR" sz="4800" b="1" dirty="0">
              <a:ln>
                <a:solidFill>
                  <a:schemeClr val="accent2"/>
                </a:solidFill>
              </a:ln>
              <a:latin typeface="+mn-lt"/>
            </a:endParaRPr>
          </a:p>
        </p:txBody>
      </p:sp>
      <p:sp>
        <p:nvSpPr>
          <p:cNvPr id="4" name="Slide Number Placeholder 3"/>
          <p:cNvSpPr>
            <a:spLocks noGrp="1"/>
          </p:cNvSpPr>
          <p:nvPr>
            <p:ph type="sldNum" sz="quarter" idx="12"/>
          </p:nvPr>
        </p:nvSpPr>
        <p:spPr/>
        <p:txBody>
          <a:bodyPr/>
          <a:lstStyle/>
          <a:p>
            <a:fld id="{A063C3D0-896B-476D-A309-AD5D90928676}" type="slidenum">
              <a:rPr lang="fr-FR" smtClean="0"/>
              <a:t>4</a:t>
            </a:fld>
            <a:endParaRPr lang="fr-FR"/>
          </a:p>
        </p:txBody>
      </p:sp>
    </p:spTree>
    <p:extLst>
      <p:ext uri="{BB962C8B-B14F-4D97-AF65-F5344CB8AC3E}">
        <p14:creationId xmlns:p14="http://schemas.microsoft.com/office/powerpoint/2010/main" val="34631330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594273" cy="1073931"/>
          </a:xfrm>
          <a:ln>
            <a:solidFill>
              <a:schemeClr val="accent4"/>
            </a:solidFill>
          </a:ln>
        </p:spPr>
        <p:txBody>
          <a:bodyPr>
            <a:noAutofit/>
          </a:bodyPr>
          <a:lstStyle/>
          <a:p>
            <a:pPr algn="ctr"/>
            <a:r>
              <a:rPr lang="fr-FR" sz="3600" b="1" dirty="0" smtClean="0">
                <a:ln>
                  <a:solidFill>
                    <a:schemeClr val="accent2"/>
                  </a:solidFill>
                </a:ln>
                <a:latin typeface="+mn-lt"/>
              </a:rPr>
              <a:t>Principes fondamentaux de la programmation en SSR dans le contexte humanitaire (1) </a:t>
            </a:r>
            <a:endParaRPr lang="fr-FR" sz="3600" b="1" dirty="0">
              <a:ln>
                <a:solidFill>
                  <a:schemeClr val="accent2"/>
                </a:solidFill>
              </a:ln>
              <a:latin typeface="+mn-lt"/>
            </a:endParaRPr>
          </a:p>
        </p:txBody>
      </p:sp>
      <p:sp>
        <p:nvSpPr>
          <p:cNvPr id="3" name="Content Placeholder 2"/>
          <p:cNvSpPr>
            <a:spLocks noGrp="1"/>
          </p:cNvSpPr>
          <p:nvPr>
            <p:ph idx="1"/>
          </p:nvPr>
        </p:nvSpPr>
        <p:spPr>
          <a:xfrm>
            <a:off x="838199" y="1825625"/>
            <a:ext cx="10914089" cy="4351338"/>
          </a:xfrm>
        </p:spPr>
        <p:txBody>
          <a:bodyPr>
            <a:normAutofit fontScale="92500" lnSpcReduction="10000"/>
          </a:bodyPr>
          <a:lstStyle/>
          <a:p>
            <a:pPr marL="514350" indent="-514350">
              <a:buFont typeface="+mj-lt"/>
              <a:buAutoNum type="alphaLcPeriod"/>
            </a:pPr>
            <a:r>
              <a:rPr lang="fr-FR" dirty="0" smtClean="0"/>
              <a:t>Travailler dans le cadre d’un </a:t>
            </a:r>
            <a:r>
              <a:rPr lang="fr-FR" dirty="0" smtClean="0">
                <a:solidFill>
                  <a:srgbClr val="FF0000"/>
                </a:solidFill>
              </a:rPr>
              <a:t>partenariat respectueux </a:t>
            </a:r>
            <a:r>
              <a:rPr lang="fr-FR" dirty="0" smtClean="0"/>
              <a:t>avec les communautés affectées, les prestataires de service, les parties prenantes locale et internationale. </a:t>
            </a:r>
          </a:p>
          <a:p>
            <a:pPr marL="514350" lvl="0" indent="-514350">
              <a:buFont typeface="+mj-lt"/>
              <a:buAutoNum type="alphaLcPeriod"/>
            </a:pPr>
            <a:r>
              <a:rPr lang="fr-FR" dirty="0" smtClean="0"/>
              <a:t>Prôner </a:t>
            </a:r>
            <a:r>
              <a:rPr lang="fr-FR" dirty="0" smtClean="0">
                <a:solidFill>
                  <a:srgbClr val="FF0000"/>
                </a:solidFill>
              </a:rPr>
              <a:t>l’égalité </a:t>
            </a:r>
            <a:r>
              <a:rPr lang="fr-FR" dirty="0" smtClean="0"/>
              <a:t>en s’assurant que les besoins variées des populations affectées sont fournis et que les services et les fournitures sont offerts gratuitement ou a un cout abordable, accessible a tous et de haute qualité.</a:t>
            </a:r>
            <a:r>
              <a:rPr lang="fr-FR" dirty="0">
                <a:solidFill>
                  <a:prstClr val="black"/>
                </a:solidFill>
              </a:rPr>
              <a:t> </a:t>
            </a:r>
            <a:endParaRPr lang="fr-FR" dirty="0" smtClean="0">
              <a:solidFill>
                <a:prstClr val="black"/>
              </a:solidFill>
            </a:endParaRPr>
          </a:p>
          <a:p>
            <a:pPr marL="514350" lvl="0" indent="-514350">
              <a:buFont typeface="+mj-lt"/>
              <a:buAutoNum type="alphaLcPeriod"/>
            </a:pPr>
            <a:r>
              <a:rPr lang="fr-FR" dirty="0" smtClean="0">
                <a:solidFill>
                  <a:prstClr val="black"/>
                </a:solidFill>
              </a:rPr>
              <a:t>Promouvoir </a:t>
            </a:r>
            <a:r>
              <a:rPr lang="fr-FR" dirty="0">
                <a:solidFill>
                  <a:prstClr val="black"/>
                </a:solidFill>
              </a:rPr>
              <a:t>l’équité par rapport a l'âge, le sexe, le genre et l’identité sexuelle, l’état matrimonial, l’orientation sexuelle, la localité (urbaine/ rurale), l’handicap, le race, l’ethnie, la langue, la religion etc. </a:t>
            </a:r>
            <a:endParaRPr lang="fr-FR" dirty="0" smtClean="0">
              <a:solidFill>
                <a:prstClr val="black"/>
              </a:solidFill>
            </a:endParaRPr>
          </a:p>
          <a:p>
            <a:pPr marL="514350" indent="-514350">
              <a:buFont typeface="+mj-lt"/>
              <a:buAutoNum type="alphaLcPeriod"/>
            </a:pPr>
            <a:r>
              <a:rPr lang="fr-FR" dirty="0" smtClean="0"/>
              <a:t>Faire </a:t>
            </a:r>
            <a:r>
              <a:rPr lang="fr-FR" dirty="0" smtClean="0">
                <a:solidFill>
                  <a:srgbClr val="FF0000"/>
                </a:solidFill>
              </a:rPr>
              <a:t>avancer les droits humains </a:t>
            </a:r>
            <a:r>
              <a:rPr lang="fr-FR" dirty="0" smtClean="0"/>
              <a:t>et les droits  reproductifs par le biais de programmes de santé sexuelle et reproductive.</a:t>
            </a:r>
          </a:p>
          <a:p>
            <a:endParaRPr lang="fr-FR" dirty="0" smtClean="0"/>
          </a:p>
          <a:p>
            <a:endParaRPr lang="fr-FR" dirty="0" smtClean="0"/>
          </a:p>
        </p:txBody>
      </p:sp>
      <p:sp>
        <p:nvSpPr>
          <p:cNvPr id="4" name="Slide Number Placeholder 3"/>
          <p:cNvSpPr>
            <a:spLocks noGrp="1"/>
          </p:cNvSpPr>
          <p:nvPr>
            <p:ph type="sldNum" sz="quarter" idx="12"/>
          </p:nvPr>
        </p:nvSpPr>
        <p:spPr/>
        <p:txBody>
          <a:bodyPr/>
          <a:lstStyle/>
          <a:p>
            <a:fld id="{A063C3D0-896B-476D-A309-AD5D90928676}" type="slidenum">
              <a:rPr lang="fr-FR" smtClean="0"/>
              <a:t>40</a:t>
            </a:fld>
            <a:endParaRPr lang="fr-FR"/>
          </a:p>
        </p:txBody>
      </p:sp>
    </p:spTree>
    <p:extLst>
      <p:ext uri="{BB962C8B-B14F-4D97-AF65-F5344CB8AC3E}">
        <p14:creationId xmlns:p14="http://schemas.microsoft.com/office/powerpoint/2010/main" val="5911977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344891" cy="1073931"/>
          </a:xfrm>
          <a:ln>
            <a:solidFill>
              <a:schemeClr val="accent4"/>
            </a:solidFill>
          </a:ln>
        </p:spPr>
        <p:txBody>
          <a:bodyPr>
            <a:noAutofit/>
          </a:bodyPr>
          <a:lstStyle/>
          <a:p>
            <a:pPr algn="ctr"/>
            <a:r>
              <a:rPr lang="fr-FR" sz="3600" b="1" dirty="0" smtClean="0">
                <a:ln>
                  <a:solidFill>
                    <a:schemeClr val="accent2"/>
                  </a:solidFill>
                </a:ln>
                <a:latin typeface="+mn-lt"/>
              </a:rPr>
              <a:t>Principes fondamentaux de la programmation en SSR dans le contexte humanitaire (2) </a:t>
            </a:r>
            <a:endParaRPr lang="fr-FR" sz="3600" b="1" dirty="0">
              <a:ln>
                <a:solidFill>
                  <a:schemeClr val="accent2"/>
                </a:solidFill>
              </a:ln>
              <a:latin typeface="+mn-lt"/>
            </a:endParaRPr>
          </a:p>
        </p:txBody>
      </p:sp>
      <p:sp>
        <p:nvSpPr>
          <p:cNvPr id="3" name="Content Placeholder 2"/>
          <p:cNvSpPr>
            <a:spLocks noGrp="1"/>
          </p:cNvSpPr>
          <p:nvPr>
            <p:ph idx="1"/>
          </p:nvPr>
        </p:nvSpPr>
        <p:spPr>
          <a:xfrm>
            <a:off x="838199" y="1825625"/>
            <a:ext cx="10914089" cy="4351338"/>
          </a:xfrm>
        </p:spPr>
        <p:txBody>
          <a:bodyPr>
            <a:normAutofit/>
          </a:bodyPr>
          <a:lstStyle/>
          <a:p>
            <a:pPr marL="514350" indent="-514350">
              <a:buFont typeface="+mj-lt"/>
              <a:buAutoNum type="alphaLcPeriod" startAt="5"/>
            </a:pPr>
            <a:r>
              <a:rPr lang="fr-FR" dirty="0" smtClean="0"/>
              <a:t>Garantir la  solidité en </a:t>
            </a:r>
            <a:r>
              <a:rPr lang="fr-FR" dirty="0" smtClean="0">
                <a:solidFill>
                  <a:srgbClr val="FF0000"/>
                </a:solidFill>
              </a:rPr>
              <a:t>matière technique</a:t>
            </a:r>
            <a:r>
              <a:rPr lang="fr-FR" dirty="0" smtClean="0"/>
              <a:t>, sur le plan des droits humains et des finances.</a:t>
            </a:r>
            <a:endParaRPr lang="fr-FR" dirty="0"/>
          </a:p>
          <a:p>
            <a:pPr marL="514350" indent="-514350">
              <a:buFont typeface="+mj-lt"/>
              <a:buAutoNum type="alphaLcPeriod" startAt="5"/>
            </a:pPr>
            <a:r>
              <a:rPr lang="fr-FR" dirty="0" smtClean="0">
                <a:solidFill>
                  <a:prstClr val="black"/>
                </a:solidFill>
              </a:rPr>
              <a:t>Apporter </a:t>
            </a:r>
            <a:r>
              <a:rPr lang="fr-FR" dirty="0">
                <a:solidFill>
                  <a:prstClr val="black"/>
                </a:solidFill>
              </a:rPr>
              <a:t>les </a:t>
            </a:r>
            <a:r>
              <a:rPr lang="fr-FR" dirty="0">
                <a:solidFill>
                  <a:srgbClr val="FF0000"/>
                </a:solidFill>
              </a:rPr>
              <a:t>informations et choix complètes</a:t>
            </a:r>
            <a:r>
              <a:rPr lang="fr-FR" dirty="0">
                <a:solidFill>
                  <a:prstClr val="black"/>
                </a:solidFill>
              </a:rPr>
              <a:t>, factuelle et accessible sur les fournitures et les services.   </a:t>
            </a:r>
            <a:endParaRPr lang="fr-FR" dirty="0" smtClean="0">
              <a:solidFill>
                <a:prstClr val="black"/>
              </a:solidFill>
            </a:endParaRPr>
          </a:p>
          <a:p>
            <a:pPr marL="514350" indent="-514350">
              <a:buFont typeface="+mj-lt"/>
              <a:buAutoNum type="alphaLcPeriod" startAt="5"/>
            </a:pPr>
            <a:r>
              <a:rPr lang="fr-FR" dirty="0" smtClean="0">
                <a:solidFill>
                  <a:srgbClr val="FF0000"/>
                </a:solidFill>
              </a:rPr>
              <a:t>Mobiliser les communautés</a:t>
            </a:r>
            <a:r>
              <a:rPr lang="fr-FR" dirty="0" smtClean="0"/>
              <a:t>, y compris populations marginalisées telles les adolescents, a travers les stratégies avancées  afin de les informer sur la disponibilité des services du DMU;</a:t>
            </a:r>
          </a:p>
          <a:p>
            <a:pPr marL="514350" indent="-514350">
              <a:buFont typeface="+mj-lt"/>
              <a:buAutoNum type="alphaLcPeriod" startAt="5"/>
            </a:pPr>
            <a:r>
              <a:rPr lang="fr-FR" dirty="0" smtClean="0"/>
              <a:t>Faire </a:t>
            </a:r>
            <a:r>
              <a:rPr lang="fr-FR" dirty="0" smtClean="0">
                <a:solidFill>
                  <a:srgbClr val="FF0000"/>
                </a:solidFill>
              </a:rPr>
              <a:t>le suivi des services et fournitures </a:t>
            </a:r>
            <a:r>
              <a:rPr lang="fr-FR" dirty="0" smtClean="0"/>
              <a:t>et </a:t>
            </a:r>
            <a:r>
              <a:rPr lang="fr-FR" dirty="0" smtClean="0">
                <a:solidFill>
                  <a:prstClr val="black"/>
                </a:solidFill>
              </a:rPr>
              <a:t>partager </a:t>
            </a:r>
            <a:r>
              <a:rPr lang="fr-FR" dirty="0">
                <a:solidFill>
                  <a:prstClr val="black"/>
                </a:solidFill>
              </a:rPr>
              <a:t>les informations et les </a:t>
            </a:r>
            <a:r>
              <a:rPr lang="fr-FR" dirty="0" smtClean="0">
                <a:solidFill>
                  <a:prstClr val="black"/>
                </a:solidFill>
              </a:rPr>
              <a:t>résultats pour améliorer l’offre de services. </a:t>
            </a:r>
            <a:endParaRPr lang="fr-FR" dirty="0">
              <a:solidFill>
                <a:prstClr val="black"/>
              </a:solidFill>
            </a:endParaRPr>
          </a:p>
          <a:p>
            <a:endParaRPr lang="fr-FR" dirty="0" smtClean="0"/>
          </a:p>
          <a:p>
            <a:endParaRPr lang="fr-FR" dirty="0" smtClean="0"/>
          </a:p>
        </p:txBody>
      </p:sp>
      <p:sp>
        <p:nvSpPr>
          <p:cNvPr id="4" name="Slide Number Placeholder 3"/>
          <p:cNvSpPr>
            <a:spLocks noGrp="1"/>
          </p:cNvSpPr>
          <p:nvPr>
            <p:ph type="sldNum" sz="quarter" idx="12"/>
          </p:nvPr>
        </p:nvSpPr>
        <p:spPr/>
        <p:txBody>
          <a:bodyPr/>
          <a:lstStyle/>
          <a:p>
            <a:fld id="{A063C3D0-896B-476D-A309-AD5D90928676}" type="slidenum">
              <a:rPr lang="fr-FR" smtClean="0"/>
              <a:t>41</a:t>
            </a:fld>
            <a:endParaRPr lang="fr-FR"/>
          </a:p>
        </p:txBody>
      </p:sp>
    </p:spTree>
    <p:extLst>
      <p:ext uri="{BB962C8B-B14F-4D97-AF65-F5344CB8AC3E}">
        <p14:creationId xmlns:p14="http://schemas.microsoft.com/office/powerpoint/2010/main" val="28286241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897471" cy="845110"/>
          </a:xfrm>
          <a:ln>
            <a:solidFill>
              <a:schemeClr val="accent4"/>
            </a:solidFill>
          </a:ln>
        </p:spPr>
        <p:txBody>
          <a:bodyPr/>
          <a:lstStyle/>
          <a:p>
            <a:r>
              <a:rPr lang="fr-FR" b="1" dirty="0" smtClean="0">
                <a:ln>
                  <a:solidFill>
                    <a:schemeClr val="accent2"/>
                  </a:solidFill>
                </a:ln>
                <a:latin typeface="+mn-lt"/>
              </a:rPr>
              <a:t>Implication des populations affectées </a:t>
            </a:r>
            <a:endParaRPr lang="fr-FR" b="1" dirty="0">
              <a:ln>
                <a:solidFill>
                  <a:schemeClr val="accent2"/>
                </a:solidFill>
              </a:ln>
              <a:latin typeface="+mn-lt"/>
            </a:endParaRPr>
          </a:p>
        </p:txBody>
      </p:sp>
      <p:sp>
        <p:nvSpPr>
          <p:cNvPr id="3" name="Content Placeholder 2"/>
          <p:cNvSpPr>
            <a:spLocks noGrp="1"/>
          </p:cNvSpPr>
          <p:nvPr>
            <p:ph idx="1"/>
          </p:nvPr>
        </p:nvSpPr>
        <p:spPr>
          <a:xfrm>
            <a:off x="838200" y="2515861"/>
            <a:ext cx="10515600" cy="3015316"/>
          </a:xfrm>
        </p:spPr>
        <p:txBody>
          <a:bodyPr/>
          <a:lstStyle/>
          <a:p>
            <a:r>
              <a:rPr lang="fr-FR" dirty="0" smtClean="0"/>
              <a:t>S’assurer que les populations jouent un rôle actif dans la programmation et la mise en œuvre des interventions du DMU;</a:t>
            </a:r>
          </a:p>
          <a:p>
            <a:r>
              <a:rPr lang="fr-FR" dirty="0" smtClean="0"/>
              <a:t>Intégrer les populations les plus </a:t>
            </a:r>
            <a:r>
              <a:rPr lang="fr-FR" dirty="0"/>
              <a:t>vulnérables marginalisées, les </a:t>
            </a:r>
            <a:r>
              <a:rPr lang="fr-FR" dirty="0" smtClean="0"/>
              <a:t>handicapées, les communautés </a:t>
            </a:r>
            <a:r>
              <a:rPr lang="fr-FR" dirty="0"/>
              <a:t>lesbiennes, gays, bisexuelles, transgenres, </a:t>
            </a:r>
            <a:r>
              <a:rPr lang="fr-FR" dirty="0" err="1"/>
              <a:t>queers</a:t>
            </a:r>
            <a:r>
              <a:rPr lang="fr-FR" dirty="0"/>
              <a:t> et intersexuées (LGTBQI</a:t>
            </a:r>
            <a:r>
              <a:rPr lang="fr-FR" dirty="0" smtClean="0"/>
              <a:t>)</a:t>
            </a:r>
            <a:r>
              <a:rPr lang="fr-FR" dirty="0"/>
              <a:t> </a:t>
            </a:r>
            <a:r>
              <a:rPr lang="fr-FR" dirty="0" smtClean="0"/>
              <a:t>en prenant soins d’assurer leurs protection. </a:t>
            </a:r>
          </a:p>
          <a:p>
            <a:endParaRPr lang="fr-FR" dirty="0" smtClean="0">
              <a:solidFill>
                <a:srgbClr val="3C3C3C"/>
              </a:solidFill>
            </a:endParaRPr>
          </a:p>
          <a:p>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t>42</a:t>
            </a:fld>
            <a:endParaRPr lang="fr-FR"/>
          </a:p>
        </p:txBody>
      </p:sp>
    </p:spTree>
    <p:extLst>
      <p:ext uri="{BB962C8B-B14F-4D97-AF65-F5344CB8AC3E}">
        <p14:creationId xmlns:p14="http://schemas.microsoft.com/office/powerpoint/2010/main" val="26109059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50837"/>
            <a:ext cx="9327776" cy="1325563"/>
          </a:xfrm>
          <a:ln>
            <a:solidFill>
              <a:schemeClr val="accent4"/>
            </a:solidFill>
          </a:ln>
        </p:spPr>
        <p:txBody>
          <a:bodyPr anchor="t">
            <a:normAutofit/>
          </a:bodyPr>
          <a:lstStyle/>
          <a:p>
            <a:pPr marL="457200">
              <a:spcBef>
                <a:spcPts val="0"/>
              </a:spcBef>
            </a:pPr>
            <a:r>
              <a:rPr lang="fr-FR" sz="4000" b="1" dirty="0">
                <a:ln>
                  <a:solidFill>
                    <a:schemeClr val="accent2"/>
                  </a:solidFill>
                </a:ln>
                <a:latin typeface="Calibri" panose="020F0502020204030204" pitchFamily="34" charset="0"/>
              </a:rPr>
              <a:t>Conséquences suite à une négligence de prendre  en compte le DMU en SSR</a:t>
            </a:r>
            <a:endParaRPr lang="en-US" sz="1200" dirty="0">
              <a:ln>
                <a:solidFill>
                  <a:schemeClr val="accent2"/>
                </a:solidFill>
              </a:ln>
              <a:effectLst/>
              <a:latin typeface="Times New Roman" panose="02020603050405020304" pitchFamily="18" charset="0"/>
              <a:ea typeface="Times New Roman" panose="02020603050405020304" pitchFamily="18" charset="0"/>
            </a:endParaRPr>
          </a:p>
        </p:txBody>
      </p:sp>
      <p:sp>
        <p:nvSpPr>
          <p:cNvPr id="3" name="Content Placeholder 2"/>
          <p:cNvSpPr>
            <a:spLocks noGrp="1"/>
          </p:cNvSpPr>
          <p:nvPr>
            <p:ph idx="1"/>
          </p:nvPr>
        </p:nvSpPr>
        <p:spPr>
          <a:xfrm>
            <a:off x="838200" y="1985283"/>
            <a:ext cx="10515600" cy="4351338"/>
          </a:xfrm>
        </p:spPr>
        <p:txBody>
          <a:bodyPr>
            <a:normAutofit/>
          </a:bodyPr>
          <a:lstStyle/>
          <a:p>
            <a:pPr marL="0"/>
            <a:r>
              <a:rPr lang="fr-FR" dirty="0">
                <a:solidFill>
                  <a:srgbClr val="000000"/>
                </a:solidFill>
              </a:rPr>
              <a:t>Plus de souffrances des femmes et filles:</a:t>
            </a:r>
            <a:endParaRPr lang="en-US" dirty="0">
              <a:ea typeface="Times New Roman" panose="02020603050405020304" pitchFamily="18" charset="0"/>
            </a:endParaRPr>
          </a:p>
          <a:p>
            <a:pPr marL="742950" lvl="1" indent="-285750">
              <a:spcBef>
                <a:spcPts val="0"/>
              </a:spcBef>
              <a:buFont typeface="Wingdings" panose="05000000000000000000" pitchFamily="2" charset="2"/>
              <a:buChar char=""/>
              <a:tabLst>
                <a:tab pos="914400" algn="l"/>
              </a:tabLst>
            </a:pPr>
            <a:r>
              <a:rPr lang="fr-FR" dirty="0">
                <a:solidFill>
                  <a:srgbClr val="000000"/>
                </a:solidFill>
              </a:rPr>
              <a:t>L’abri n’offrira pas la protection requise lorsque les femmes iront à la recherche de la nourriture, l’eau, bois de chauffage et l’accès aux latrines pour faire ses besoins.</a:t>
            </a:r>
            <a:endParaRPr lang="en-US" dirty="0">
              <a:solidFill>
                <a:prstClr val="black"/>
              </a:solidFill>
              <a:ea typeface="Times New Roman" panose="02020603050405020304" pitchFamily="18" charset="0"/>
            </a:endParaRPr>
          </a:p>
          <a:p>
            <a:pPr marL="742950" lvl="1" indent="-285750">
              <a:spcBef>
                <a:spcPts val="0"/>
              </a:spcBef>
              <a:buFont typeface="Wingdings" panose="05000000000000000000" pitchFamily="2" charset="2"/>
              <a:buChar char=""/>
              <a:tabLst>
                <a:tab pos="914400" algn="l"/>
              </a:tabLst>
            </a:pPr>
            <a:r>
              <a:rPr lang="fr-FR" dirty="0" smtClean="0">
                <a:solidFill>
                  <a:srgbClr val="000000"/>
                </a:solidFill>
              </a:rPr>
              <a:t>Risque </a:t>
            </a:r>
            <a:r>
              <a:rPr lang="fr-FR" dirty="0">
                <a:solidFill>
                  <a:srgbClr val="000000"/>
                </a:solidFill>
              </a:rPr>
              <a:t>accru de violences sexuelles sans secours aux victimes;</a:t>
            </a:r>
            <a:endParaRPr lang="en-US" dirty="0">
              <a:ea typeface="Times New Roman" panose="02020603050405020304" pitchFamily="18" charset="0"/>
            </a:endParaRPr>
          </a:p>
          <a:p>
            <a:pPr marL="742950" lvl="1" indent="-285750">
              <a:spcBef>
                <a:spcPts val="0"/>
              </a:spcBef>
              <a:buFont typeface="Wingdings" panose="05000000000000000000" pitchFamily="2" charset="2"/>
              <a:buChar char=""/>
              <a:tabLst>
                <a:tab pos="914400" algn="l"/>
              </a:tabLst>
            </a:pPr>
            <a:r>
              <a:rPr lang="fr-FR" dirty="0" smtClean="0">
                <a:solidFill>
                  <a:srgbClr val="000000"/>
                </a:solidFill>
              </a:rPr>
              <a:t>Manque </a:t>
            </a:r>
            <a:r>
              <a:rPr lang="fr-FR" dirty="0">
                <a:solidFill>
                  <a:srgbClr val="000000"/>
                </a:solidFill>
              </a:rPr>
              <a:t>de services adéquat de gestion clinique de violence sexuelle.</a:t>
            </a:r>
            <a:endParaRPr lang="en-US" dirty="0">
              <a:ea typeface="Times New Roman" panose="02020603050405020304" pitchFamily="18" charset="0"/>
            </a:endParaRPr>
          </a:p>
          <a:p>
            <a:pPr marL="742950" lvl="1" indent="-285750">
              <a:spcBef>
                <a:spcPts val="0"/>
              </a:spcBef>
              <a:buFont typeface="Wingdings" panose="05000000000000000000" pitchFamily="2" charset="2"/>
              <a:buChar char=""/>
              <a:tabLst>
                <a:tab pos="914400" algn="l"/>
              </a:tabLst>
            </a:pPr>
            <a:r>
              <a:rPr lang="fr-FR" dirty="0">
                <a:solidFill>
                  <a:srgbClr val="000000"/>
                </a:solidFill>
              </a:rPr>
              <a:t>Risque de transmission de VIH en milieu hospitalier suite aux services inadéquats. </a:t>
            </a:r>
            <a:endParaRPr lang="en-US" dirty="0">
              <a:ea typeface="Times New Roman" panose="02020603050405020304" pitchFamily="18" charset="0"/>
            </a:endParaRPr>
          </a:p>
          <a:p>
            <a:pPr marL="742950" lvl="1" indent="-285750">
              <a:spcBef>
                <a:spcPts val="0"/>
              </a:spcBef>
              <a:buFont typeface="Wingdings" panose="05000000000000000000" pitchFamily="2" charset="2"/>
              <a:buChar char=""/>
              <a:tabLst>
                <a:tab pos="914400" algn="l"/>
              </a:tabLst>
            </a:pPr>
            <a:r>
              <a:rPr lang="fr-FR" dirty="0">
                <a:solidFill>
                  <a:srgbClr val="000000"/>
                </a:solidFill>
              </a:rPr>
              <a:t>Risque de grossesse non-désirées accru</a:t>
            </a:r>
            <a:endParaRPr lang="en-US" dirty="0">
              <a:ea typeface="Times New Roman" panose="02020603050405020304" pitchFamily="18" charset="0"/>
            </a:endParaRPr>
          </a:p>
          <a:p>
            <a:pPr marL="742950" lvl="1" indent="-285750">
              <a:spcBef>
                <a:spcPts val="0"/>
              </a:spcBef>
              <a:buFont typeface="Wingdings" panose="05000000000000000000" pitchFamily="2" charset="2"/>
              <a:buChar char=""/>
              <a:tabLst>
                <a:tab pos="914400" algn="l"/>
              </a:tabLst>
            </a:pPr>
            <a:r>
              <a:rPr lang="fr-FR" dirty="0">
                <a:solidFill>
                  <a:srgbClr val="000000"/>
                </a:solidFill>
              </a:rPr>
              <a:t>Risque de services inadéquat de SONU avec les conséquences néfastes. </a:t>
            </a:r>
            <a:endParaRPr lang="fr-FR" dirty="0" smtClean="0">
              <a:solidFill>
                <a:srgbClr val="000000"/>
              </a:solidFill>
            </a:endParaRPr>
          </a:p>
          <a:p>
            <a:pPr marL="457200" lvl="1" indent="0">
              <a:spcBef>
                <a:spcPts val="0"/>
              </a:spcBef>
              <a:buNone/>
              <a:tabLst>
                <a:tab pos="914400" algn="l"/>
              </a:tabLst>
            </a:pPr>
            <a:endParaRPr lang="fr-FR" dirty="0" smtClean="0">
              <a:solidFill>
                <a:srgbClr val="000000"/>
              </a:solidFill>
              <a:ea typeface="Times New Roman" panose="02020603050405020304" pitchFamily="18" charset="0"/>
            </a:endParaRPr>
          </a:p>
          <a:p>
            <a:pPr marL="0" indent="0">
              <a:spcBef>
                <a:spcPts val="0"/>
              </a:spcBef>
              <a:buNone/>
              <a:tabLst>
                <a:tab pos="914400" algn="l"/>
              </a:tabLst>
            </a:pPr>
            <a:r>
              <a:rPr lang="fr-FR" dirty="0" smtClean="0">
                <a:solidFill>
                  <a:srgbClr val="000000"/>
                </a:solidFill>
                <a:ea typeface="Times New Roman" panose="02020603050405020304" pitchFamily="18" charset="0"/>
              </a:rPr>
              <a:t>En résumé: risque accru de morbidité et de mortalité. </a:t>
            </a:r>
            <a:endParaRPr lang="en-US" dirty="0">
              <a:ea typeface="Times New Roman" panose="02020603050405020304" pitchFamily="18" charset="0"/>
            </a:endParaRPr>
          </a:p>
          <a:p>
            <a:pPr marL="457200" lvl="1" indent="0">
              <a:buNone/>
            </a:pPr>
            <a:endParaRPr lang="fr-FR" dirty="0" smtClean="0"/>
          </a:p>
          <a:p>
            <a:pPr lvl="1">
              <a:buFont typeface="Wingdings" panose="05000000000000000000" pitchFamily="2" charset="2"/>
              <a:buChar char="v"/>
            </a:pPr>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solidFill>
                  <a:prstClr val="black">
                    <a:tint val="75000"/>
                  </a:prstClr>
                </a:solidFill>
              </a:rPr>
              <a:pPr/>
              <a:t>43</a:t>
            </a:fld>
            <a:endParaRPr lang="fr-FR">
              <a:solidFill>
                <a:prstClr val="black">
                  <a:tint val="75000"/>
                </a:prstClr>
              </a:solidFill>
            </a:endParaRPr>
          </a:p>
        </p:txBody>
      </p:sp>
    </p:spTree>
    <p:extLst>
      <p:ext uri="{BB962C8B-B14F-4D97-AF65-F5344CB8AC3E}">
        <p14:creationId xmlns:p14="http://schemas.microsoft.com/office/powerpoint/2010/main" val="8453944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9650506" cy="796018"/>
          </a:xfrm>
          <a:ln>
            <a:solidFill>
              <a:schemeClr val="accent4"/>
            </a:solidFill>
          </a:ln>
        </p:spPr>
        <p:txBody>
          <a:bodyPr anchor="t">
            <a:normAutofit fontScale="90000"/>
          </a:bodyPr>
          <a:lstStyle/>
          <a:p>
            <a:r>
              <a:rPr lang="fr-FR" b="1" dirty="0" smtClean="0">
                <a:ln>
                  <a:solidFill>
                    <a:schemeClr val="accent2"/>
                  </a:solidFill>
                </a:ln>
                <a:latin typeface="+mn-lt"/>
              </a:rPr>
              <a:t>Financement des programmes du DMU SSR </a:t>
            </a:r>
            <a:endParaRPr lang="fr-FR" b="1" dirty="0">
              <a:ln>
                <a:solidFill>
                  <a:schemeClr val="accent2"/>
                </a:solidFill>
              </a:ln>
              <a:latin typeface="+mn-lt"/>
            </a:endParaRPr>
          </a:p>
        </p:txBody>
      </p:sp>
      <p:sp>
        <p:nvSpPr>
          <p:cNvPr id="3" name="Content Placeholder 2"/>
          <p:cNvSpPr>
            <a:spLocks noGrp="1"/>
          </p:cNvSpPr>
          <p:nvPr>
            <p:ph idx="1"/>
          </p:nvPr>
        </p:nvSpPr>
        <p:spPr>
          <a:xfrm>
            <a:off x="838199" y="1465943"/>
            <a:ext cx="10802257" cy="4876800"/>
          </a:xfrm>
        </p:spPr>
        <p:txBody>
          <a:bodyPr>
            <a:normAutofit fontScale="92500" lnSpcReduction="20000"/>
          </a:bodyPr>
          <a:lstStyle/>
          <a:p>
            <a:r>
              <a:rPr lang="fr-FR" dirty="0" smtClean="0"/>
              <a:t>CERF (fonds d’urgence des Nations Unies), accessible aux </a:t>
            </a:r>
            <a:r>
              <a:rPr lang="fr-FR" dirty="0" err="1" smtClean="0"/>
              <a:t>ONGs</a:t>
            </a:r>
            <a:r>
              <a:rPr lang="fr-FR" dirty="0" smtClean="0"/>
              <a:t>, aussi)</a:t>
            </a:r>
          </a:p>
          <a:p>
            <a:r>
              <a:rPr lang="fr-FR" dirty="0" smtClean="0"/>
              <a:t>Autres bailleurs de fonds du DMU:</a:t>
            </a:r>
            <a:br>
              <a:rPr lang="fr-FR" dirty="0" smtClean="0"/>
            </a:br>
            <a:r>
              <a:rPr lang="fr-FR" dirty="0" smtClean="0"/>
              <a:t>          </a:t>
            </a:r>
          </a:p>
          <a:p>
            <a:pPr lvl="1">
              <a:buFont typeface="Wingdings" panose="05000000000000000000" pitchFamily="2" charset="2"/>
              <a:buChar char="q"/>
            </a:pPr>
            <a:r>
              <a:rPr lang="fr-FR" dirty="0"/>
              <a:t> </a:t>
            </a:r>
            <a:r>
              <a:rPr lang="fr-FR" dirty="0" smtClean="0"/>
              <a:t> </a:t>
            </a:r>
            <a:r>
              <a:rPr lang="en-US" dirty="0" smtClean="0"/>
              <a:t>Australian </a:t>
            </a:r>
            <a:r>
              <a:rPr lang="en-US" dirty="0"/>
              <a:t>Department of Foreign Affairs and Trade (DFAT</a:t>
            </a:r>
            <a:r>
              <a:rPr lang="en-US" dirty="0" smtClean="0"/>
              <a:t>),</a:t>
            </a:r>
          </a:p>
          <a:p>
            <a:pPr lvl="1">
              <a:buFont typeface="Wingdings" panose="05000000000000000000" pitchFamily="2" charset="2"/>
              <a:buChar char="q"/>
            </a:pPr>
            <a:r>
              <a:rPr lang="en-US" dirty="0"/>
              <a:t> United States (U.S.) Bureau for Population, Refugees, and Migration (BPRM</a:t>
            </a:r>
            <a:r>
              <a:rPr lang="en-US" dirty="0" smtClean="0"/>
              <a:t>),</a:t>
            </a:r>
          </a:p>
          <a:p>
            <a:pPr lvl="1">
              <a:buFont typeface="Wingdings" panose="05000000000000000000" pitchFamily="2" charset="2"/>
              <a:buChar char="q"/>
            </a:pPr>
            <a:r>
              <a:rPr lang="fr-FR" dirty="0"/>
              <a:t>Global </a:t>
            </a:r>
            <a:r>
              <a:rPr lang="fr-FR" dirty="0" err="1"/>
              <a:t>Affairs</a:t>
            </a:r>
            <a:r>
              <a:rPr lang="fr-FR" dirty="0"/>
              <a:t> Canada (GAC</a:t>
            </a:r>
            <a:r>
              <a:rPr lang="fr-FR" dirty="0" smtClean="0"/>
              <a:t>)</a:t>
            </a:r>
          </a:p>
          <a:p>
            <a:pPr lvl="1">
              <a:buFont typeface="Wingdings" panose="05000000000000000000" pitchFamily="2" charset="2"/>
              <a:buChar char="q"/>
            </a:pPr>
            <a:r>
              <a:rPr lang="en-US" dirty="0"/>
              <a:t>Department for International Development (DFID) of the United </a:t>
            </a:r>
            <a:r>
              <a:rPr lang="en-US" dirty="0" smtClean="0"/>
              <a:t>Kingdom</a:t>
            </a:r>
          </a:p>
          <a:p>
            <a:pPr lvl="1">
              <a:buFont typeface="Wingdings" panose="05000000000000000000" pitchFamily="2" charset="2"/>
              <a:buChar char="q"/>
            </a:pPr>
            <a:r>
              <a:rPr lang="en-US" dirty="0"/>
              <a:t>European Civil Protection and Humanitarian Aid Operations (ECHO), </a:t>
            </a:r>
            <a:endParaRPr lang="en-US" dirty="0" smtClean="0"/>
          </a:p>
          <a:p>
            <a:pPr lvl="1">
              <a:buFont typeface="Wingdings" panose="05000000000000000000" pitchFamily="2" charset="2"/>
              <a:buChar char="q"/>
            </a:pPr>
            <a:r>
              <a:rPr lang="en-US" dirty="0"/>
              <a:t>Ministry of Foreign Affairs Denmark</a:t>
            </a:r>
            <a:r>
              <a:rPr lang="en-US" dirty="0" smtClean="0"/>
              <a:t>, </a:t>
            </a:r>
          </a:p>
          <a:p>
            <a:pPr lvl="1">
              <a:buFont typeface="Wingdings" panose="05000000000000000000" pitchFamily="2" charset="2"/>
              <a:buChar char="q"/>
            </a:pPr>
            <a:r>
              <a:rPr lang="en-US" dirty="0" smtClean="0"/>
              <a:t>Ministry </a:t>
            </a:r>
            <a:r>
              <a:rPr lang="en-US" dirty="0"/>
              <a:t>of Foreign Affairs of the Netherlands, </a:t>
            </a:r>
            <a:endParaRPr lang="en-US" dirty="0" smtClean="0"/>
          </a:p>
          <a:p>
            <a:pPr lvl="1">
              <a:buFont typeface="Wingdings" panose="05000000000000000000" pitchFamily="2" charset="2"/>
              <a:buChar char="q"/>
            </a:pPr>
            <a:r>
              <a:rPr lang="en-US" dirty="0" smtClean="0"/>
              <a:t>Norwegian </a:t>
            </a:r>
            <a:r>
              <a:rPr lang="en-US" dirty="0"/>
              <a:t>Agency for Development Cooperation, </a:t>
            </a:r>
          </a:p>
          <a:p>
            <a:pPr lvl="1">
              <a:buFont typeface="Wingdings" panose="05000000000000000000" pitchFamily="2" charset="2"/>
              <a:buChar char="q"/>
            </a:pPr>
            <a:r>
              <a:rPr lang="en-US" dirty="0" smtClean="0"/>
              <a:t>Office </a:t>
            </a:r>
            <a:r>
              <a:rPr lang="en-US" dirty="0"/>
              <a:t>of U.S. Foreign Disaster Assistance (OFDA</a:t>
            </a:r>
            <a:r>
              <a:rPr lang="en-US" dirty="0" smtClean="0"/>
              <a:t>),</a:t>
            </a:r>
          </a:p>
          <a:p>
            <a:pPr lvl="1">
              <a:buFont typeface="Wingdings" panose="05000000000000000000" pitchFamily="2" charset="2"/>
              <a:buChar char="q"/>
            </a:pPr>
            <a:r>
              <a:rPr lang="en-US" dirty="0"/>
              <a:t>Swedish International Development Cooperation Agency (</a:t>
            </a:r>
            <a:r>
              <a:rPr lang="en-US" dirty="0" smtClean="0"/>
              <a:t>SIDA), </a:t>
            </a:r>
            <a:endParaRPr lang="en-US" dirty="0"/>
          </a:p>
          <a:p>
            <a:pPr lvl="1">
              <a:buFont typeface="Wingdings" panose="05000000000000000000" pitchFamily="2" charset="2"/>
              <a:buChar char="q"/>
            </a:pPr>
            <a:r>
              <a:rPr lang="en-US" dirty="0" smtClean="0"/>
              <a:t>UNHCR</a:t>
            </a:r>
            <a:r>
              <a:rPr lang="en-US" dirty="0"/>
              <a:t>, </a:t>
            </a:r>
          </a:p>
          <a:p>
            <a:pPr lvl="1">
              <a:buFont typeface="Wingdings" panose="05000000000000000000" pitchFamily="2" charset="2"/>
              <a:buChar char="q"/>
            </a:pPr>
            <a:r>
              <a:rPr lang="en-US" dirty="0" smtClean="0"/>
              <a:t>United </a:t>
            </a:r>
            <a:r>
              <a:rPr lang="en-US" dirty="0"/>
              <a:t>Nations Population Fund (UNFPA</a:t>
            </a:r>
            <a:r>
              <a:rPr lang="en-US" dirty="0" smtClean="0"/>
              <a:t>).</a:t>
            </a:r>
            <a:endParaRPr lang="en-US" dirty="0"/>
          </a:p>
        </p:txBody>
      </p:sp>
      <p:sp>
        <p:nvSpPr>
          <p:cNvPr id="4" name="Slide Number Placeholder 3"/>
          <p:cNvSpPr>
            <a:spLocks noGrp="1"/>
          </p:cNvSpPr>
          <p:nvPr>
            <p:ph type="sldNum" sz="quarter" idx="12"/>
          </p:nvPr>
        </p:nvSpPr>
        <p:spPr/>
        <p:txBody>
          <a:bodyPr/>
          <a:lstStyle/>
          <a:p>
            <a:fld id="{A063C3D0-896B-476D-A309-AD5D90928676}" type="slidenum">
              <a:rPr lang="fr-FR" smtClean="0"/>
              <a:t>44</a:t>
            </a:fld>
            <a:endParaRPr lang="fr-FR"/>
          </a:p>
        </p:txBody>
      </p:sp>
    </p:spTree>
    <p:extLst>
      <p:ext uri="{BB962C8B-B14F-4D97-AF65-F5344CB8AC3E}">
        <p14:creationId xmlns:p14="http://schemas.microsoft.com/office/powerpoint/2010/main" val="35984198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81250" y="2665412"/>
            <a:ext cx="7434263" cy="1325563"/>
          </a:xfrm>
        </p:spPr>
        <p:txBody>
          <a:bodyPr/>
          <a:lstStyle/>
          <a:p>
            <a:pPr algn="ctr"/>
            <a:r>
              <a:rPr lang="fr-FR" b="1" dirty="0" smtClean="0">
                <a:solidFill>
                  <a:schemeClr val="accent2"/>
                </a:solidFill>
                <a:latin typeface="+mn-lt"/>
              </a:rPr>
              <a:t>Fin de présentation </a:t>
            </a:r>
            <a:endParaRPr lang="fr-FR" b="1" dirty="0">
              <a:solidFill>
                <a:schemeClr val="accent2"/>
              </a:solidFill>
              <a:latin typeface="+mn-lt"/>
            </a:endParaRPr>
          </a:p>
        </p:txBody>
      </p:sp>
      <p:sp>
        <p:nvSpPr>
          <p:cNvPr id="4" name="Slide Number Placeholder 3"/>
          <p:cNvSpPr>
            <a:spLocks noGrp="1"/>
          </p:cNvSpPr>
          <p:nvPr>
            <p:ph type="sldNum" sz="quarter" idx="12"/>
          </p:nvPr>
        </p:nvSpPr>
        <p:spPr/>
        <p:txBody>
          <a:bodyPr/>
          <a:lstStyle/>
          <a:p>
            <a:fld id="{A063C3D0-896B-476D-A309-AD5D90928676}" type="slidenum">
              <a:rPr lang="fr-FR" smtClean="0"/>
              <a:t>45</a:t>
            </a:fld>
            <a:endParaRPr lang="fr-FR"/>
          </a:p>
        </p:txBody>
      </p:sp>
    </p:spTree>
    <p:extLst>
      <p:ext uri="{BB962C8B-B14F-4D97-AF65-F5344CB8AC3E}">
        <p14:creationId xmlns:p14="http://schemas.microsoft.com/office/powerpoint/2010/main" val="36561475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3080657" cy="1325563"/>
          </a:xfrm>
          <a:ln>
            <a:solidFill>
              <a:srgbClr val="FF0000"/>
            </a:solidFill>
          </a:ln>
        </p:spPr>
        <p:txBody>
          <a:bodyPr/>
          <a:lstStyle/>
          <a:p>
            <a:r>
              <a:rPr lang="fr-FR" b="1" dirty="0" smtClean="0">
                <a:latin typeface="+mn-lt"/>
              </a:rPr>
              <a:t>Références </a:t>
            </a:r>
            <a:endParaRPr lang="fr-FR" b="1" dirty="0">
              <a:latin typeface="+mn-lt"/>
            </a:endParaRPr>
          </a:p>
        </p:txBody>
      </p:sp>
      <p:sp>
        <p:nvSpPr>
          <p:cNvPr id="3" name="Content Placeholder 2"/>
          <p:cNvSpPr>
            <a:spLocks noGrp="1"/>
          </p:cNvSpPr>
          <p:nvPr>
            <p:ph idx="1"/>
          </p:nvPr>
        </p:nvSpPr>
        <p:spPr>
          <a:xfrm>
            <a:off x="838200" y="1825625"/>
            <a:ext cx="10515600" cy="3360738"/>
          </a:xfrm>
        </p:spPr>
        <p:txBody>
          <a:bodyPr>
            <a:normAutofit lnSpcReduction="10000"/>
          </a:bodyPr>
          <a:lstStyle/>
          <a:p>
            <a:pPr marL="342900" marR="0" lvl="0" indent="-342900">
              <a:spcBef>
                <a:spcPts val="0"/>
              </a:spcBef>
              <a:spcAft>
                <a:spcPts val="0"/>
              </a:spcAft>
              <a:buFont typeface="+mj-lt"/>
              <a:buAutoNum type="arabicPeriod"/>
            </a:pPr>
            <a:r>
              <a:rPr lang="fr-FR" sz="2400" dirty="0" smtClean="0">
                <a:latin typeface="Calibri" panose="020F0502020204030204" pitchFamily="34" charset="0"/>
                <a:ea typeface="Times New Roman" panose="02020603050405020304" pitchFamily="18" charset="0"/>
              </a:rPr>
              <a:t>Manuel de terrain du Groupe </a:t>
            </a:r>
            <a:r>
              <a:rPr lang="fr-FR" sz="2400" dirty="0" err="1" smtClean="0">
                <a:latin typeface="Calibri" panose="020F0502020204030204" pitchFamily="34" charset="0"/>
                <a:ea typeface="Times New Roman" panose="02020603050405020304" pitchFamily="18" charset="0"/>
              </a:rPr>
              <a:t>interorganisations</a:t>
            </a:r>
            <a:r>
              <a:rPr lang="fr-FR" sz="2400" dirty="0" smtClean="0">
                <a:latin typeface="Calibri" panose="020F0502020204030204" pitchFamily="34" charset="0"/>
                <a:ea typeface="Times New Roman" panose="02020603050405020304" pitchFamily="18" charset="0"/>
              </a:rPr>
              <a:t> sur la santé reproductive en situations de crise humanitaire </a:t>
            </a:r>
            <a:r>
              <a:rPr lang="en-US" sz="2400" dirty="0" smtClean="0">
                <a:latin typeface="Calibri" panose="020F0502020204030204" pitchFamily="34" charset="0"/>
                <a:ea typeface="Times New Roman" panose="02020603050405020304" pitchFamily="18" charset="0"/>
              </a:rPr>
              <a:t>(</a:t>
            </a:r>
            <a:r>
              <a:rPr lang="en-US" sz="2400" dirty="0">
                <a:latin typeface="Calibri" panose="020F0502020204030204" pitchFamily="34" charset="0"/>
                <a:ea typeface="Times New Roman" panose="02020603050405020304" pitchFamily="18" charset="0"/>
              </a:rPr>
              <a:t>2018) publication de IAWG (</a:t>
            </a:r>
            <a:r>
              <a:rPr lang="en-US" sz="2400" u="sng" dirty="0">
                <a:solidFill>
                  <a:srgbClr val="0000FF"/>
                </a:solidFill>
                <a:latin typeface="Calibri" panose="020F0502020204030204" pitchFamily="34" charset="0"/>
                <a:ea typeface="Times New Roman" panose="02020603050405020304" pitchFamily="18" charset="0"/>
                <a:hlinkClick r:id="rId2"/>
              </a:rPr>
              <a:t>https://iawg.net/resources/minimum-initial-service-package-misp-resources</a:t>
            </a:r>
            <a:r>
              <a:rPr lang="en-US" sz="2400" dirty="0">
                <a:latin typeface="Calibri" panose="020F0502020204030204" pitchFamily="34" charset="0"/>
                <a:ea typeface="Times New Roman" panose="02020603050405020304" pitchFamily="18" charset="0"/>
              </a:rPr>
              <a:t>) </a:t>
            </a:r>
          </a:p>
          <a:p>
            <a:pPr marL="342900" marR="0" lvl="0" indent="-342900">
              <a:spcBef>
                <a:spcPts val="0"/>
              </a:spcBef>
              <a:spcAft>
                <a:spcPts val="0"/>
              </a:spcAft>
              <a:buFont typeface="+mj-lt"/>
              <a:buAutoNum type="arabicPeriod"/>
            </a:pPr>
            <a:r>
              <a:rPr lang="en-US" sz="2400" dirty="0">
                <a:latin typeface="Calibri" panose="020F0502020204030204" pitchFamily="34" charset="0"/>
                <a:ea typeface="Times New Roman" panose="02020603050405020304" pitchFamily="18" charset="0"/>
              </a:rPr>
              <a:t>Resume du DMU-SSR –(MISP cheat sheet) - </a:t>
            </a:r>
            <a:r>
              <a:rPr lang="en-US" sz="2400" u="sng" dirty="0">
                <a:solidFill>
                  <a:srgbClr val="0000FF"/>
                </a:solidFill>
                <a:latin typeface="Calibri" panose="020F0502020204030204" pitchFamily="34" charset="0"/>
                <a:ea typeface="Times New Roman" panose="02020603050405020304" pitchFamily="18" charset="0"/>
                <a:hlinkClick r:id="rId3"/>
              </a:rPr>
              <a:t>https://cdn.iawg.rygn.io/documents/MISP-French-web.pdf?mtime=20200403124835&amp;focal=none#asset:29588</a:t>
            </a:r>
            <a:r>
              <a:rPr lang="en-US" sz="2400" dirty="0" smtClean="0">
                <a:latin typeface="Calibri" panose="020F0502020204030204" pitchFamily="34" charset="0"/>
                <a:ea typeface="Times New Roman" panose="02020603050405020304" pitchFamily="18" charset="0"/>
              </a:rPr>
              <a:t>.</a:t>
            </a:r>
          </a:p>
          <a:p>
            <a:pPr marL="342900" marR="0" lvl="0" indent="-342900">
              <a:spcBef>
                <a:spcPts val="0"/>
              </a:spcBef>
              <a:spcAft>
                <a:spcPts val="0"/>
              </a:spcAft>
              <a:buFont typeface="+mj-lt"/>
              <a:buAutoNum type="arabicPeriod"/>
            </a:pPr>
            <a:r>
              <a:rPr lang="en-US" sz="2400" dirty="0" smtClean="0">
                <a:latin typeface="Calibri" panose="020F0502020204030204" pitchFamily="34" charset="0"/>
                <a:ea typeface="Times New Roman" panose="02020603050405020304" pitchFamily="18" charset="0"/>
              </a:rPr>
              <a:t>Manuel de Kits de SR (kits </a:t>
            </a:r>
            <a:r>
              <a:rPr lang="en-US" sz="2400" dirty="0" err="1" smtClean="0">
                <a:latin typeface="Calibri" panose="020F0502020204030204" pitchFamily="34" charset="0"/>
                <a:ea typeface="Times New Roman" panose="02020603050405020304" pitchFamily="18" charset="0"/>
              </a:rPr>
              <a:t>interorganisations</a:t>
            </a:r>
            <a:r>
              <a:rPr lang="en-US" sz="2400" dirty="0" smtClean="0">
                <a:latin typeface="Calibri" panose="020F0502020204030204" pitchFamily="34" charset="0"/>
                <a:ea typeface="Times New Roman" panose="02020603050405020304" pitchFamily="18" charset="0"/>
              </a:rPr>
              <a:t>). 6e edition (2019). </a:t>
            </a:r>
            <a:r>
              <a:rPr lang="en-US" sz="2400" dirty="0">
                <a:latin typeface="Calibri" panose="020F0502020204030204" pitchFamily="34" charset="0"/>
                <a:ea typeface="Times New Roman" panose="02020603050405020304" pitchFamily="18" charset="0"/>
              </a:rPr>
              <a:t>-   </a:t>
            </a:r>
            <a:r>
              <a:rPr lang="en-US" sz="2400" dirty="0">
                <a:latin typeface="Calibri" panose="020F0502020204030204" pitchFamily="34" charset="0"/>
                <a:ea typeface="Times New Roman" panose="02020603050405020304" pitchFamily="18" charset="0"/>
                <a:hlinkClick r:id="rId4"/>
              </a:rPr>
              <a:t>https://</a:t>
            </a:r>
            <a:r>
              <a:rPr lang="en-US" sz="2400" dirty="0" smtClean="0">
                <a:latin typeface="Calibri" panose="020F0502020204030204" pitchFamily="34" charset="0"/>
                <a:ea typeface="Times New Roman" panose="02020603050405020304" pitchFamily="18" charset="0"/>
                <a:hlinkClick r:id="rId4"/>
              </a:rPr>
              <a:t>cdn.iawg.rygn.io/documents/IARH-Kits-6th-Edition_Manual_English.pdf?mtime=20210129161120&amp;focal=none</a:t>
            </a:r>
            <a:r>
              <a:rPr lang="en-US" sz="2400" dirty="0" smtClean="0">
                <a:latin typeface="Calibri" panose="020F0502020204030204" pitchFamily="34" charset="0"/>
                <a:ea typeface="Times New Roman" panose="02020603050405020304" pitchFamily="18" charset="0"/>
              </a:rPr>
              <a:t/>
            </a:r>
            <a:br>
              <a:rPr lang="en-US" sz="2400" dirty="0" smtClean="0">
                <a:latin typeface="Calibri" panose="020F0502020204030204" pitchFamily="34" charset="0"/>
                <a:ea typeface="Times New Roman" panose="02020603050405020304" pitchFamily="18" charset="0"/>
              </a:rPr>
            </a:br>
            <a:endParaRPr lang="en-US" sz="2400" dirty="0">
              <a:latin typeface="Calibri" panose="020F0502020204030204" pitchFamily="34" charset="0"/>
              <a:ea typeface="Times New Roman" panose="02020603050405020304" pitchFamily="18" charset="0"/>
            </a:endParaRPr>
          </a:p>
          <a:p>
            <a:endParaRPr lang="fr-FR" dirty="0"/>
          </a:p>
        </p:txBody>
      </p:sp>
      <p:sp>
        <p:nvSpPr>
          <p:cNvPr id="4" name="Slide Number Placeholder 3"/>
          <p:cNvSpPr>
            <a:spLocks noGrp="1"/>
          </p:cNvSpPr>
          <p:nvPr>
            <p:ph type="sldNum" sz="quarter" idx="12"/>
          </p:nvPr>
        </p:nvSpPr>
        <p:spPr/>
        <p:txBody>
          <a:bodyPr/>
          <a:lstStyle/>
          <a:p>
            <a:fld id="{A063C3D0-896B-476D-A309-AD5D90928676}" type="slidenum">
              <a:rPr lang="fr-FR" smtClean="0"/>
              <a:t>46</a:t>
            </a:fld>
            <a:endParaRPr lang="fr-FR"/>
          </a:p>
        </p:txBody>
      </p:sp>
    </p:spTree>
    <p:extLst>
      <p:ext uri="{BB962C8B-B14F-4D97-AF65-F5344CB8AC3E}">
        <p14:creationId xmlns:p14="http://schemas.microsoft.com/office/powerpoint/2010/main" val="62913075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79226" y="1009185"/>
            <a:ext cx="9973456" cy="2114530"/>
          </a:xfrm>
          <a:solidFill>
            <a:srgbClr val="92D050"/>
          </a:solidFill>
        </p:spPr>
        <p:txBody>
          <a:bodyPr anchor="t">
            <a:noAutofit/>
          </a:bodyPr>
          <a:lstStyle/>
          <a:p>
            <a:pPr lvl="0">
              <a:spcBef>
                <a:spcPts val="1000"/>
              </a:spcBef>
            </a:pPr>
            <a:r>
              <a:rPr lang="fr-FR" sz="4800" b="1" dirty="0">
                <a:solidFill>
                  <a:prstClr val="black"/>
                </a:solidFill>
                <a:latin typeface="Calibri" panose="020F0502020204030204"/>
              </a:rPr>
              <a:t>Dispositif minimum d’urgence (DMU) en santé </a:t>
            </a:r>
            <a:r>
              <a:rPr lang="fr-FR" sz="4800" b="1" dirty="0" smtClean="0">
                <a:solidFill>
                  <a:prstClr val="black"/>
                </a:solidFill>
                <a:latin typeface="Calibri" panose="020F0502020204030204"/>
              </a:rPr>
              <a:t>sexuelle et reproductive</a:t>
            </a:r>
            <a:br>
              <a:rPr lang="fr-FR" sz="4800" b="1" dirty="0" smtClean="0">
                <a:solidFill>
                  <a:prstClr val="black"/>
                </a:solidFill>
                <a:latin typeface="Calibri" panose="020F0502020204030204"/>
              </a:rPr>
            </a:br>
            <a:r>
              <a:rPr lang="fr-FR" sz="2800" dirty="0" smtClean="0">
                <a:solidFill>
                  <a:prstClr val="black"/>
                </a:solidFill>
                <a:latin typeface="Calibri" panose="020F0502020204030204"/>
              </a:rPr>
              <a:t>En situation </a:t>
            </a:r>
            <a:r>
              <a:rPr lang="fr-FR" sz="2800" dirty="0">
                <a:solidFill>
                  <a:prstClr val="black"/>
                </a:solidFill>
                <a:latin typeface="Calibri" panose="020F0502020204030204"/>
              </a:rPr>
              <a:t>de crise humanitaire </a:t>
            </a:r>
            <a:br>
              <a:rPr lang="fr-FR" sz="2800" dirty="0">
                <a:solidFill>
                  <a:prstClr val="black"/>
                </a:solidFill>
                <a:latin typeface="Calibri" panose="020F0502020204030204"/>
              </a:rPr>
            </a:br>
            <a:r>
              <a:rPr lang="fr-FR" sz="2800" dirty="0" smtClean="0">
                <a:solidFill>
                  <a:prstClr val="black"/>
                </a:solidFill>
                <a:latin typeface="Calibri" panose="020F0502020204030204"/>
              </a:rPr>
              <a:t>Janvier 2022</a:t>
            </a:r>
            <a:r>
              <a:rPr lang="fr-FR" b="1" dirty="0" smtClean="0">
                <a:solidFill>
                  <a:prstClr val="black"/>
                </a:solidFill>
                <a:latin typeface="Calibri" panose="020F0502020204030204"/>
              </a:rPr>
              <a:t/>
            </a:r>
            <a:br>
              <a:rPr lang="fr-FR" b="1" dirty="0" smtClean="0">
                <a:solidFill>
                  <a:prstClr val="black"/>
                </a:solidFill>
                <a:latin typeface="Calibri" panose="020F0502020204030204"/>
              </a:rPr>
            </a:br>
            <a:endParaRPr lang="fr-FR" dirty="0"/>
          </a:p>
        </p:txBody>
      </p:sp>
      <p:sp>
        <p:nvSpPr>
          <p:cNvPr id="3" name="Subtitle 2"/>
          <p:cNvSpPr>
            <a:spLocks noGrp="1"/>
          </p:cNvSpPr>
          <p:nvPr>
            <p:ph type="subTitle" idx="1"/>
          </p:nvPr>
        </p:nvSpPr>
        <p:spPr>
          <a:xfrm>
            <a:off x="6453945" y="4859929"/>
            <a:ext cx="4698736" cy="756632"/>
          </a:xfrm>
          <a:ln>
            <a:solidFill>
              <a:srgbClr val="FF0000"/>
            </a:solidFill>
          </a:ln>
        </p:spPr>
        <p:txBody>
          <a:bodyPr>
            <a:noAutofit/>
          </a:bodyPr>
          <a:lstStyle/>
          <a:p>
            <a:pPr lvl="0" algn="l"/>
            <a:r>
              <a:rPr lang="fr-FR" sz="2000" b="1" dirty="0">
                <a:solidFill>
                  <a:prstClr val="black"/>
                </a:solidFill>
              </a:rPr>
              <a:t>Présentateur: Dr. Jonathan </a:t>
            </a:r>
            <a:r>
              <a:rPr lang="fr-FR" sz="2000" b="1" dirty="0" smtClean="0">
                <a:solidFill>
                  <a:prstClr val="black"/>
                </a:solidFill>
              </a:rPr>
              <a:t>B. </a:t>
            </a:r>
            <a:r>
              <a:rPr lang="fr-FR" sz="2000" b="1" dirty="0" err="1">
                <a:solidFill>
                  <a:prstClr val="black"/>
                </a:solidFill>
              </a:rPr>
              <a:t>Ndzi</a:t>
            </a:r>
            <a:r>
              <a:rPr lang="fr-FR" sz="2000" b="1" dirty="0">
                <a:solidFill>
                  <a:prstClr val="black"/>
                </a:solidFill>
              </a:rPr>
              <a:t> (MD)</a:t>
            </a:r>
          </a:p>
          <a:p>
            <a:pPr lvl="0" algn="l"/>
            <a:r>
              <a:rPr lang="fr-FR" sz="2000" b="1" dirty="0">
                <a:solidFill>
                  <a:prstClr val="black"/>
                </a:solidFill>
              </a:rPr>
              <a:t>Spécialiste Humanitaire</a:t>
            </a:r>
          </a:p>
          <a:p>
            <a:pPr lvl="0" algn="l"/>
            <a:r>
              <a:rPr lang="fr-FR" sz="2000" b="1" dirty="0" smtClean="0">
                <a:solidFill>
                  <a:prstClr val="black"/>
                </a:solidFill>
              </a:rPr>
              <a:t> </a:t>
            </a:r>
            <a:endParaRPr lang="fr-FR" sz="2000" b="1" dirty="0">
              <a:solidFill>
                <a:prstClr val="black"/>
              </a:solidFill>
            </a:endParaRPr>
          </a:p>
          <a:p>
            <a:endParaRPr lang="fr-FR" sz="2000" dirty="0"/>
          </a:p>
        </p:txBody>
      </p:sp>
      <p:sp>
        <p:nvSpPr>
          <p:cNvPr id="5" name="Slide Number Placeholder 4"/>
          <p:cNvSpPr>
            <a:spLocks noGrp="1"/>
          </p:cNvSpPr>
          <p:nvPr>
            <p:ph type="sldNum" sz="quarter" idx="12"/>
          </p:nvPr>
        </p:nvSpPr>
        <p:spPr/>
        <p:txBody>
          <a:bodyPr/>
          <a:lstStyle/>
          <a:p>
            <a:fld id="{FD371DD1-D9FE-4F55-B951-55DF6DE214C8}" type="slidenum">
              <a:rPr lang="fr-FR" smtClean="0">
                <a:solidFill>
                  <a:prstClr val="black">
                    <a:tint val="75000"/>
                  </a:prstClr>
                </a:solidFill>
              </a:rPr>
              <a:pPr/>
              <a:t>47</a:t>
            </a:fld>
            <a:endParaRPr lang="fr-FR">
              <a:solidFill>
                <a:prstClr val="black">
                  <a:tint val="75000"/>
                </a:prstClr>
              </a:solidFill>
            </a:endParaRPr>
          </a:p>
        </p:txBody>
      </p:sp>
      <p:sp>
        <p:nvSpPr>
          <p:cNvPr id="4" name="Rectangle 3"/>
          <p:cNvSpPr/>
          <p:nvPr/>
        </p:nvSpPr>
        <p:spPr>
          <a:xfrm>
            <a:off x="1179226" y="3123715"/>
            <a:ext cx="9973455" cy="914400"/>
          </a:xfrm>
          <a:prstGeom prst="rect">
            <a:avLst/>
          </a:prstGeom>
          <a:solidFill>
            <a:srgbClr val="FF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800" b="1" dirty="0">
                <a:solidFill>
                  <a:srgbClr val="FF0000"/>
                </a:solidFill>
              </a:rPr>
              <a:t>Module 2: </a:t>
            </a:r>
            <a:r>
              <a:rPr lang="fr-FR" sz="2800" b="1" dirty="0">
                <a:solidFill>
                  <a:prstClr val="black"/>
                </a:solidFill>
              </a:rPr>
              <a:t>Veiller  à ce que le </a:t>
            </a:r>
            <a:r>
              <a:rPr lang="fr-FR" sz="2800" b="1" dirty="0" smtClean="0">
                <a:solidFill>
                  <a:prstClr val="black"/>
                </a:solidFill>
              </a:rPr>
              <a:t>secteur/</a:t>
            </a:r>
            <a:r>
              <a:rPr lang="en-US" sz="2800" b="1" dirty="0">
                <a:solidFill>
                  <a:prstClr val="black"/>
                </a:solidFill>
                <a:ea typeface="Calibri" panose="020F0502020204030204" pitchFamily="34" charset="0"/>
                <a:cs typeface="Times New Roman" panose="02020603050405020304" pitchFamily="18" charset="0"/>
              </a:rPr>
              <a:t> p</a:t>
            </a:r>
            <a:r>
              <a:rPr lang="fr-FR" sz="2800" b="1" dirty="0">
                <a:solidFill>
                  <a:srgbClr val="000000"/>
                </a:solidFill>
              </a:rPr>
              <a:t>ô</a:t>
            </a:r>
            <a:r>
              <a:rPr lang="en-US" sz="2800" b="1" dirty="0">
                <a:solidFill>
                  <a:prstClr val="black"/>
                </a:solidFill>
                <a:ea typeface="Calibri" panose="020F0502020204030204" pitchFamily="34" charset="0"/>
                <a:cs typeface="Times New Roman" panose="02020603050405020304" pitchFamily="18" charset="0"/>
              </a:rPr>
              <a:t>le</a:t>
            </a:r>
            <a:r>
              <a:rPr lang="fr-FR" sz="2800" b="1" dirty="0" smtClean="0">
                <a:solidFill>
                  <a:prstClr val="black"/>
                </a:solidFill>
              </a:rPr>
              <a:t> de </a:t>
            </a:r>
            <a:r>
              <a:rPr lang="fr-FR" sz="2800" b="1" dirty="0">
                <a:solidFill>
                  <a:prstClr val="black"/>
                </a:solidFill>
              </a:rPr>
              <a:t>santé identifie une organisation pour assurer la mise en œuvre du DMU.</a:t>
            </a:r>
            <a:endParaRPr lang="fr-FR" b="1" dirty="0">
              <a:solidFill>
                <a:srgbClr val="FFC000"/>
              </a:solidFill>
            </a:endParaRPr>
          </a:p>
        </p:txBody>
      </p:sp>
    </p:spTree>
    <p:extLst>
      <p:ext uri="{BB962C8B-B14F-4D97-AF65-F5344CB8AC3E}">
        <p14:creationId xmlns:p14="http://schemas.microsoft.com/office/powerpoint/2010/main" val="183302487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5307767" cy="764427"/>
          </a:xfrm>
          <a:ln>
            <a:solidFill>
              <a:schemeClr val="accent4"/>
            </a:solidFill>
          </a:ln>
        </p:spPr>
        <p:txBody>
          <a:bodyPr/>
          <a:lstStyle/>
          <a:p>
            <a:r>
              <a:rPr lang="fr-FR" b="1" dirty="0" smtClean="0">
                <a:ln>
                  <a:solidFill>
                    <a:schemeClr val="accent2"/>
                  </a:solidFill>
                </a:ln>
                <a:latin typeface="+mn-lt"/>
              </a:rPr>
              <a:t>Plan de présentation</a:t>
            </a:r>
            <a:endParaRPr lang="fr-FR" b="1" dirty="0">
              <a:ln>
                <a:solidFill>
                  <a:schemeClr val="accent2"/>
                </a:solidFill>
              </a:ln>
              <a:latin typeface="+mn-lt"/>
            </a:endParaRPr>
          </a:p>
        </p:txBody>
      </p:sp>
      <p:sp>
        <p:nvSpPr>
          <p:cNvPr id="3" name="Content Placeholder 2"/>
          <p:cNvSpPr>
            <a:spLocks noGrp="1"/>
          </p:cNvSpPr>
          <p:nvPr>
            <p:ph idx="1"/>
          </p:nvPr>
        </p:nvSpPr>
        <p:spPr>
          <a:xfrm>
            <a:off x="838200" y="1825625"/>
            <a:ext cx="10515600" cy="3660775"/>
          </a:xfrm>
        </p:spPr>
        <p:txBody>
          <a:bodyPr>
            <a:normAutofit fontScale="92500" lnSpcReduction="10000"/>
          </a:bodyPr>
          <a:lstStyle/>
          <a:p>
            <a:pPr marL="571500" indent="-571500">
              <a:buFont typeface="+mj-lt"/>
              <a:buAutoNum type="romanLcPeriod"/>
            </a:pPr>
            <a:r>
              <a:rPr lang="fr-FR" dirty="0" smtClean="0"/>
              <a:t>Les objectifs d’apprentissage</a:t>
            </a:r>
          </a:p>
          <a:p>
            <a:pPr marL="571500" indent="-571500">
              <a:buFont typeface="+mj-lt"/>
              <a:buAutoNum type="romanLcPeriod"/>
            </a:pPr>
            <a:r>
              <a:rPr lang="fr-FR" dirty="0" smtClean="0"/>
              <a:t>L’objectif no. 1 du DMU </a:t>
            </a:r>
          </a:p>
          <a:p>
            <a:pPr marL="571500" indent="-571500">
              <a:buFont typeface="+mj-lt"/>
              <a:buAutoNum type="romanLcPeriod"/>
            </a:pPr>
            <a:r>
              <a:rPr lang="fr-FR" dirty="0" smtClean="0"/>
              <a:t>Justification pour le recrutement du coordinateur DMU SSR </a:t>
            </a:r>
            <a:r>
              <a:rPr lang="fr-FR" dirty="0" err="1" smtClean="0"/>
              <a:t>interorganisations</a:t>
            </a:r>
            <a:r>
              <a:rPr lang="fr-FR" dirty="0" smtClean="0"/>
              <a:t>, en situation d’urgence.</a:t>
            </a:r>
          </a:p>
          <a:p>
            <a:pPr marL="571500" indent="-571500">
              <a:buFont typeface="+mj-lt"/>
              <a:buAutoNum type="romanLcPeriod"/>
            </a:pPr>
            <a:r>
              <a:rPr lang="fr-FR" dirty="0" smtClean="0"/>
              <a:t>Les rôles et responsabilités du coordinateur SSR </a:t>
            </a:r>
            <a:r>
              <a:rPr lang="fr-FR" dirty="0" err="1" smtClean="0"/>
              <a:t>interorganisations</a:t>
            </a:r>
            <a:r>
              <a:rPr lang="fr-FR" dirty="0" smtClean="0"/>
              <a:t>.</a:t>
            </a:r>
          </a:p>
          <a:p>
            <a:pPr marL="571500" indent="-571500">
              <a:buFont typeface="+mj-lt"/>
              <a:buAutoNum type="romanLcPeriod"/>
            </a:pPr>
            <a:r>
              <a:rPr lang="fr-FR" dirty="0" smtClean="0"/>
              <a:t>Le rôle de chef de pole de santé (l’</a:t>
            </a:r>
            <a:r>
              <a:rPr lang="fr-FR" b="1" dirty="0" smtClean="0"/>
              <a:t>O</a:t>
            </a:r>
            <a:r>
              <a:rPr lang="fr-FR" dirty="0" smtClean="0"/>
              <a:t>rganisation </a:t>
            </a:r>
            <a:r>
              <a:rPr lang="fr-FR" b="1" dirty="0" smtClean="0"/>
              <a:t>M</a:t>
            </a:r>
            <a:r>
              <a:rPr lang="fr-FR" dirty="0" smtClean="0"/>
              <a:t>ondiale de la </a:t>
            </a:r>
            <a:r>
              <a:rPr lang="fr-FR" b="1" dirty="0" smtClean="0"/>
              <a:t>S</a:t>
            </a:r>
            <a:r>
              <a:rPr lang="fr-FR" dirty="0" smtClean="0"/>
              <a:t>ant</a:t>
            </a:r>
            <a:r>
              <a:rPr lang="fr-FR" dirty="0" smtClean="0">
                <a:solidFill>
                  <a:prstClr val="black"/>
                </a:solidFill>
              </a:rPr>
              <a:t>é</a:t>
            </a:r>
            <a:r>
              <a:rPr lang="fr-FR" dirty="0" smtClean="0"/>
              <a:t>) </a:t>
            </a:r>
          </a:p>
          <a:p>
            <a:pPr marL="571500" indent="-571500">
              <a:buFont typeface="+mj-lt"/>
              <a:buAutoNum type="romanLcPeriod"/>
            </a:pPr>
            <a:r>
              <a:rPr lang="fr-FR" dirty="0" smtClean="0"/>
              <a:t>Bonnes pratiques pour faciliter les réunions de coordination.</a:t>
            </a:r>
          </a:p>
          <a:p>
            <a:pPr marL="571500" indent="-571500">
              <a:buFont typeface="+mj-lt"/>
              <a:buAutoNum type="romanLcPeriod"/>
            </a:pPr>
            <a:r>
              <a:rPr lang="fr-FR" dirty="0" smtClean="0"/>
              <a:t> les messages clés du DMU No. 1. </a:t>
            </a:r>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48</a:t>
            </a:fld>
            <a:endParaRPr lang="fr-FR">
              <a:solidFill>
                <a:prstClr val="black">
                  <a:tint val="75000"/>
                </a:prstClr>
              </a:solidFill>
            </a:endParaRPr>
          </a:p>
        </p:txBody>
      </p:sp>
    </p:spTree>
    <p:extLst>
      <p:ext uri="{BB962C8B-B14F-4D97-AF65-F5344CB8AC3E}">
        <p14:creationId xmlns:p14="http://schemas.microsoft.com/office/powerpoint/2010/main" val="10300580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4753" y="714748"/>
            <a:ext cx="6536961" cy="979581"/>
          </a:xfrm>
          <a:ln>
            <a:solidFill>
              <a:schemeClr val="accent4"/>
            </a:solidFill>
          </a:ln>
        </p:spPr>
        <p:txBody>
          <a:bodyPr/>
          <a:lstStyle/>
          <a:p>
            <a:r>
              <a:rPr lang="fr-FR" b="1" dirty="0" smtClean="0">
                <a:ln>
                  <a:solidFill>
                    <a:schemeClr val="accent2"/>
                  </a:solidFill>
                </a:ln>
                <a:latin typeface="+mn-lt"/>
              </a:rPr>
              <a:t>Objectifs d’apprentissage </a:t>
            </a:r>
            <a:endParaRPr lang="fr-FR" b="1" dirty="0">
              <a:ln>
                <a:solidFill>
                  <a:schemeClr val="accent2"/>
                </a:solidFill>
              </a:ln>
              <a:latin typeface="+mn-lt"/>
            </a:endParaRPr>
          </a:p>
        </p:txBody>
      </p:sp>
      <p:sp>
        <p:nvSpPr>
          <p:cNvPr id="3" name="Content Placeholder 2"/>
          <p:cNvSpPr>
            <a:spLocks noGrp="1"/>
          </p:cNvSpPr>
          <p:nvPr>
            <p:ph idx="1"/>
          </p:nvPr>
        </p:nvSpPr>
        <p:spPr>
          <a:xfrm>
            <a:off x="1016391" y="2438399"/>
            <a:ext cx="10337409" cy="2812474"/>
          </a:xfrm>
        </p:spPr>
        <p:txBody>
          <a:bodyPr>
            <a:normAutofit lnSpcReduction="10000"/>
          </a:bodyPr>
          <a:lstStyle/>
          <a:p>
            <a:pPr marL="514350" indent="-514350">
              <a:buFont typeface="+mj-lt"/>
              <a:buAutoNum type="alphaLcPeriod"/>
            </a:pPr>
            <a:r>
              <a:rPr lang="fr-FR" sz="3000" dirty="0" smtClean="0"/>
              <a:t>Décrire l’importance d’engager une organisation, chef de file, pour coordonner la SSR en situation d’urgence;</a:t>
            </a:r>
          </a:p>
          <a:p>
            <a:pPr marL="514350" indent="-514350">
              <a:buFont typeface="+mj-lt"/>
              <a:buAutoNum type="alphaLcPeriod"/>
            </a:pPr>
            <a:r>
              <a:rPr lang="fr-FR" sz="3000" dirty="0" smtClean="0"/>
              <a:t>Enumérer les rôles et responsabilités du coordinateur  des interventions SSR;</a:t>
            </a:r>
          </a:p>
          <a:p>
            <a:pPr marL="514350" indent="-514350">
              <a:buFont typeface="+mj-lt"/>
              <a:buAutoNum type="alphaLcPeriod"/>
            </a:pPr>
            <a:r>
              <a:rPr lang="fr-FR" sz="3000" dirty="0" smtClean="0"/>
              <a:t>Reconnaitre le rôle de l’Organisation Mondiale de la Sant</a:t>
            </a:r>
            <a:r>
              <a:rPr lang="fr-FR" sz="3000" dirty="0">
                <a:solidFill>
                  <a:prstClr val="black"/>
                </a:solidFill>
              </a:rPr>
              <a:t>é</a:t>
            </a:r>
            <a:r>
              <a:rPr lang="fr-FR" sz="3000" dirty="0" smtClean="0"/>
              <a:t> (OMS) dans la coordination de la SSR en situation d’urgence. </a:t>
            </a:r>
          </a:p>
          <a:p>
            <a:pPr marL="0" indent="0">
              <a:buNone/>
            </a:pPr>
            <a:endParaRPr lang="fr-FR" dirty="0" smtClean="0"/>
          </a:p>
          <a:p>
            <a:endParaRPr lang="fr-FR" dirty="0"/>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49</a:t>
            </a:fld>
            <a:endParaRPr lang="fr-FR" dirty="0">
              <a:solidFill>
                <a:prstClr val="black">
                  <a:tint val="75000"/>
                </a:prstClr>
              </a:solidFill>
            </a:endParaRPr>
          </a:p>
        </p:txBody>
      </p:sp>
    </p:spTree>
    <p:extLst>
      <p:ext uri="{BB962C8B-B14F-4D97-AF65-F5344CB8AC3E}">
        <p14:creationId xmlns:p14="http://schemas.microsoft.com/office/powerpoint/2010/main" val="10333073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838200" y="546684"/>
            <a:ext cx="8319655" cy="1099553"/>
          </a:xfrm>
          <a:ln>
            <a:solidFill>
              <a:srgbClr val="FFC000"/>
            </a:solidFill>
          </a:ln>
        </p:spPr>
        <p:txBody>
          <a:bodyPr anchor="t">
            <a:normAutofit fontScale="90000"/>
          </a:bodyPr>
          <a:lstStyle/>
          <a:p>
            <a:pPr algn="ctr" eaLnBrk="1" hangingPunct="1"/>
            <a:r>
              <a:rPr lang="fr-FR" sz="4000" b="1" dirty="0" smtClean="0">
                <a:ln>
                  <a:solidFill>
                    <a:schemeClr val="accent2"/>
                  </a:solidFill>
                </a:ln>
                <a:latin typeface="+mn-lt"/>
              </a:rPr>
              <a:t>Une crise ou urgence humanitaire/  </a:t>
            </a:r>
            <a:r>
              <a:rPr lang="fr-FR" sz="4000" b="1" dirty="0" smtClean="0">
                <a:ln>
                  <a:solidFill>
                    <a:schemeClr val="accent2"/>
                  </a:solidFill>
                </a:ln>
                <a:solidFill>
                  <a:srgbClr val="FF0000"/>
                </a:solidFill>
                <a:latin typeface="+mn-lt"/>
              </a:rPr>
              <a:t>une catastrophe / un désastre humanitaire  </a:t>
            </a:r>
            <a:endParaRPr lang="fr-FR" sz="4000" b="1" dirty="0">
              <a:ln>
                <a:solidFill>
                  <a:schemeClr val="accent2"/>
                </a:solidFill>
              </a:ln>
              <a:solidFill>
                <a:srgbClr val="FF0000"/>
              </a:solidFill>
              <a:latin typeface="+mn-lt"/>
            </a:endParaRPr>
          </a:p>
        </p:txBody>
      </p:sp>
      <p:sp>
        <p:nvSpPr>
          <p:cNvPr id="6147" name="Rectangle 3"/>
          <p:cNvSpPr>
            <a:spLocks noGrp="1" noChangeArrowheads="1"/>
          </p:cNvSpPr>
          <p:nvPr>
            <p:ph idx="1"/>
          </p:nvPr>
        </p:nvSpPr>
        <p:spPr/>
        <p:txBody>
          <a:bodyPr>
            <a:normAutofit/>
          </a:bodyPr>
          <a:lstStyle/>
          <a:p>
            <a:pPr eaLnBrk="1" hangingPunct="1">
              <a:buFont typeface="Wingdings" pitchFamily="2" charset="2"/>
              <a:buChar char="Ø"/>
            </a:pPr>
            <a:r>
              <a:rPr lang="fr-FR" dirty="0"/>
              <a:t>Rupture grave du </a:t>
            </a:r>
            <a:r>
              <a:rPr lang="fr-FR" dirty="0" smtClean="0"/>
              <a:t>fonctionnement d’une </a:t>
            </a:r>
            <a:r>
              <a:rPr lang="fr-FR" dirty="0"/>
              <a:t>communauté ou </a:t>
            </a:r>
            <a:r>
              <a:rPr lang="fr-FR" dirty="0" smtClean="0"/>
              <a:t>d’une société </a:t>
            </a:r>
          </a:p>
          <a:p>
            <a:pPr lvl="1">
              <a:buFont typeface="Wingdings" pitchFamily="2" charset="2"/>
              <a:buChar char="Ø"/>
            </a:pPr>
            <a:r>
              <a:rPr lang="fr-FR" sz="2600" dirty="0" smtClean="0"/>
              <a:t>impliquant des conséquences importantes telles que le dégât matériel et économique </a:t>
            </a:r>
          </a:p>
          <a:p>
            <a:pPr lvl="1">
              <a:buFont typeface="Wingdings" pitchFamily="2" charset="2"/>
              <a:buChar char="Ø"/>
            </a:pPr>
            <a:r>
              <a:rPr lang="fr-FR" sz="2600" dirty="0" smtClean="0"/>
              <a:t>Résultant en la perte significative en vies humaines</a:t>
            </a:r>
            <a:r>
              <a:rPr lang="fr-FR" sz="2600" dirty="0"/>
              <a:t>, </a:t>
            </a:r>
            <a:r>
              <a:rPr lang="fr-FR" sz="2600" dirty="0" smtClean="0"/>
              <a:t>ou </a:t>
            </a:r>
          </a:p>
          <a:p>
            <a:pPr lvl="1">
              <a:buFont typeface="Wingdings" pitchFamily="2" charset="2"/>
              <a:buChar char="Ø"/>
            </a:pPr>
            <a:r>
              <a:rPr lang="fr-FR" sz="2600" dirty="0" smtClean="0"/>
              <a:t> impliquant un impact environnemental</a:t>
            </a:r>
          </a:p>
          <a:p>
            <a:pPr marL="0" indent="0" eaLnBrk="1" hangingPunct="1">
              <a:buNone/>
            </a:pPr>
            <a:r>
              <a:rPr lang="fr-FR" sz="3000" b="1" u="sng" dirty="0" smtClean="0"/>
              <a:t>la communauté ou la société affectée ne peut surmonter les conséquences avec ses seules ressources</a:t>
            </a:r>
            <a:r>
              <a:rPr lang="fr-FR" sz="3000" b="1" dirty="0" smtClean="0"/>
              <a:t>. (UNISDR)</a:t>
            </a:r>
          </a:p>
          <a:p>
            <a:pPr>
              <a:buFont typeface="Wingdings" pitchFamily="2" charset="2"/>
              <a:buChar char="Ø"/>
            </a:pPr>
            <a:endParaRPr lang="fr-FR" sz="2400" dirty="0" smtClean="0">
              <a:solidFill>
                <a:srgbClr val="231F20"/>
              </a:solidFill>
            </a:endParaRPr>
          </a:p>
          <a:p>
            <a:pPr marL="0" indent="0" eaLnBrk="1" hangingPunct="1">
              <a:buNone/>
            </a:pPr>
            <a:endParaRPr lang="fr-FR" i="1" dirty="0"/>
          </a:p>
        </p:txBody>
      </p:sp>
      <p:sp>
        <p:nvSpPr>
          <p:cNvPr id="3" name="Slide Number Placeholder 2"/>
          <p:cNvSpPr>
            <a:spLocks noGrp="1"/>
          </p:cNvSpPr>
          <p:nvPr>
            <p:ph type="sldNum" sz="quarter" idx="12"/>
          </p:nvPr>
        </p:nvSpPr>
        <p:spPr/>
        <p:txBody>
          <a:bodyPr/>
          <a:lstStyle/>
          <a:p>
            <a:fld id="{A063C3D0-896B-476D-A309-AD5D90928676}" type="slidenum">
              <a:rPr lang="fr-FR" smtClean="0">
                <a:solidFill>
                  <a:prstClr val="black">
                    <a:tint val="75000"/>
                  </a:prstClr>
                </a:solidFill>
              </a:rPr>
              <a:pPr/>
              <a:t>5</a:t>
            </a:fld>
            <a:endParaRPr lang="fr-FR">
              <a:solidFill>
                <a:prstClr val="black">
                  <a:tint val="75000"/>
                </a:prstClr>
              </a:solidFill>
            </a:endParaRPr>
          </a:p>
        </p:txBody>
      </p:sp>
      <p:sp>
        <p:nvSpPr>
          <p:cNvPr id="2" name="Flowchart: Alternate Process 1"/>
          <p:cNvSpPr/>
          <p:nvPr/>
        </p:nvSpPr>
        <p:spPr bwMode="auto">
          <a:xfrm>
            <a:off x="1097646" y="5833268"/>
            <a:ext cx="9698353" cy="288926"/>
          </a:xfrm>
          <a:prstGeom prst="flowChartAlternateProcess">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eaLnBrk="0" fontAlgn="base" hangingPunct="0">
              <a:lnSpc>
                <a:spcPts val="1320"/>
              </a:lnSpc>
              <a:spcAft>
                <a:spcPts val="1200"/>
              </a:spcAft>
            </a:pPr>
            <a:r>
              <a:rPr lang="fr-FR" b="1" kern="1800" dirty="0">
                <a:solidFill>
                  <a:srgbClr val="62545B"/>
                </a:solidFill>
                <a:latin typeface="Arial" panose="020B0604020202020204" pitchFamily="34" charset="0"/>
                <a:ea typeface="Times New Roman" panose="02020603050405020304" pitchFamily="18" charset="0"/>
                <a:cs typeface="Times New Roman" panose="02020603050405020304" pitchFamily="18" charset="0"/>
              </a:rPr>
              <a:t>UNISDR</a:t>
            </a:r>
            <a:r>
              <a:rPr lang="fr-FR" kern="1800" dirty="0">
                <a:solidFill>
                  <a:srgbClr val="62545B"/>
                </a:solidFill>
                <a:latin typeface="Arial" panose="020B0604020202020204" pitchFamily="34" charset="0"/>
                <a:ea typeface="Times New Roman" panose="02020603050405020304" pitchFamily="18" charset="0"/>
                <a:cs typeface="Times New Roman" panose="02020603050405020304" pitchFamily="18" charset="0"/>
              </a:rPr>
              <a:t>=Bureau des Nations Unies pour la Réduction des Risques de Catastrophes</a:t>
            </a:r>
            <a:endParaRPr lang="en-US" sz="1600" dirty="0">
              <a:solidFill>
                <a:srgbClr val="122068"/>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5193686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5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fade">
                                      <p:cBhvr>
                                        <p:cTn id="12" dur="5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fade">
                                      <p:cBhvr>
                                        <p:cTn id="17" dur="500"/>
                                        <p:tgtEl>
                                          <p:spTgt spid="61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fade">
                                      <p:cBhvr>
                                        <p:cTn id="22" dur="500"/>
                                        <p:tgtEl>
                                          <p:spTgt spid="61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fade">
                                      <p:cBhvr>
                                        <p:cTn id="27" dur="500"/>
                                        <p:tgtEl>
                                          <p:spTgt spid="614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7720" y="1005840"/>
            <a:ext cx="10515600" cy="3733800"/>
          </a:xfrm>
          <a:ln>
            <a:solidFill>
              <a:schemeClr val="accent4"/>
            </a:solidFill>
          </a:ln>
        </p:spPr>
        <p:txBody>
          <a:bodyPr anchor="ctr">
            <a:noAutofit/>
          </a:bodyPr>
          <a:lstStyle/>
          <a:p>
            <a:pPr lvl="0" algn="ctr">
              <a:spcBef>
                <a:spcPts val="1000"/>
              </a:spcBef>
            </a:pPr>
            <a:r>
              <a:rPr lang="fr-FR" sz="4000" b="1" dirty="0" smtClean="0">
                <a:ln>
                  <a:solidFill>
                    <a:schemeClr val="accent2"/>
                  </a:solidFill>
                </a:ln>
                <a:solidFill>
                  <a:srgbClr val="FF0000"/>
                </a:solidFill>
                <a:latin typeface="Calibri" panose="020F0502020204030204"/>
                <a:ea typeface="+mn-ea"/>
                <a:cs typeface="+mn-cs"/>
              </a:rPr>
              <a:t>DMU-Objectif 1 : </a:t>
            </a:r>
            <a:r>
              <a:rPr lang="fr-FR" sz="4000" b="1" dirty="0">
                <a:ln>
                  <a:solidFill>
                    <a:schemeClr val="accent2"/>
                  </a:solidFill>
                </a:ln>
                <a:solidFill>
                  <a:srgbClr val="FF0000"/>
                </a:solidFill>
                <a:latin typeface="Calibri" panose="020F0502020204030204"/>
                <a:ea typeface="+mn-ea"/>
                <a:cs typeface="+mn-cs"/>
              </a:rPr>
              <a:t>Veiller  à ce que le secteur/cluster santé identifie une organisation pour assurer la mise en œuvre du </a:t>
            </a:r>
            <a:r>
              <a:rPr lang="fr-FR" sz="4000" b="1" dirty="0" smtClean="0">
                <a:ln>
                  <a:solidFill>
                    <a:schemeClr val="accent2"/>
                  </a:solidFill>
                </a:ln>
                <a:solidFill>
                  <a:srgbClr val="FF0000"/>
                </a:solidFill>
                <a:latin typeface="Calibri" panose="020F0502020204030204"/>
                <a:ea typeface="+mn-ea"/>
                <a:cs typeface="+mn-cs"/>
              </a:rPr>
              <a:t>DMU-SSR.</a:t>
            </a:r>
            <a:r>
              <a:rPr lang="fr-FR" sz="4000" b="1" dirty="0">
                <a:ln>
                  <a:solidFill>
                    <a:schemeClr val="accent2"/>
                  </a:solidFill>
                </a:ln>
                <a:solidFill>
                  <a:srgbClr val="FF0000"/>
                </a:solidFill>
                <a:latin typeface="Calibri" panose="020F0502020204030204"/>
                <a:ea typeface="+mn-ea"/>
                <a:cs typeface="+mn-cs"/>
              </a:rPr>
              <a:t/>
            </a:r>
            <a:br>
              <a:rPr lang="fr-FR" sz="4000" b="1" dirty="0">
                <a:ln>
                  <a:solidFill>
                    <a:schemeClr val="accent2"/>
                  </a:solidFill>
                </a:ln>
                <a:solidFill>
                  <a:srgbClr val="FF0000"/>
                </a:solidFill>
                <a:latin typeface="Calibri" panose="020F0502020204030204"/>
                <a:ea typeface="+mn-ea"/>
                <a:cs typeface="+mn-cs"/>
              </a:rPr>
            </a:br>
            <a:endParaRPr lang="fr-FR" sz="4000" b="1" dirty="0">
              <a:ln>
                <a:solidFill>
                  <a:schemeClr val="accent2"/>
                </a:solidFill>
              </a:ln>
              <a:solidFill>
                <a:srgbClr val="FF0000"/>
              </a:solidFill>
            </a:endParaRPr>
          </a:p>
        </p:txBody>
      </p:sp>
      <p:sp>
        <p:nvSpPr>
          <p:cNvPr id="4" name="Slide Number Placeholder 3"/>
          <p:cNvSpPr>
            <a:spLocks noGrp="1"/>
          </p:cNvSpPr>
          <p:nvPr>
            <p:ph type="sldNum" sz="quarter" idx="12"/>
          </p:nvPr>
        </p:nvSpPr>
        <p:spPr/>
        <p:txBody>
          <a:bodyPr/>
          <a:lstStyle/>
          <a:p>
            <a:fld id="{A063C3D0-896B-476D-A309-AD5D90928676}" type="slidenum">
              <a:rPr lang="fr-FR" smtClean="0">
                <a:solidFill>
                  <a:prstClr val="black">
                    <a:tint val="75000"/>
                  </a:prstClr>
                </a:solidFill>
              </a:rPr>
              <a:pPr/>
              <a:t>50</a:t>
            </a:fld>
            <a:endParaRPr lang="fr-FR">
              <a:solidFill>
                <a:prstClr val="black">
                  <a:tint val="75000"/>
                </a:prstClr>
              </a:solidFill>
            </a:endParaRPr>
          </a:p>
        </p:txBody>
      </p:sp>
    </p:spTree>
    <p:extLst>
      <p:ext uri="{BB962C8B-B14F-4D97-AF65-F5344CB8AC3E}">
        <p14:creationId xmlns:p14="http://schemas.microsoft.com/office/powerpoint/2010/main" val="36878370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9012382" cy="1015440"/>
          </a:xfrm>
          <a:ln>
            <a:solidFill>
              <a:schemeClr val="accent2"/>
            </a:solidFill>
          </a:ln>
        </p:spPr>
        <p:txBody>
          <a:bodyPr>
            <a:normAutofit fontScale="90000"/>
          </a:bodyPr>
          <a:lstStyle/>
          <a:p>
            <a:r>
              <a:rPr lang="fr-FR" sz="4800" b="1" dirty="0" smtClean="0">
                <a:ln>
                  <a:solidFill>
                    <a:schemeClr val="accent2"/>
                  </a:solidFill>
                </a:ln>
                <a:solidFill>
                  <a:sysClr val="windowText" lastClr="000000"/>
                </a:solidFill>
                <a:latin typeface="+mn-lt"/>
              </a:rPr>
              <a:t>Pourquoi un coordinateur pour la SSR?</a:t>
            </a:r>
            <a:endParaRPr lang="fr-FR" sz="4800" b="1" dirty="0">
              <a:ln>
                <a:solidFill>
                  <a:schemeClr val="accent2"/>
                </a:solidFill>
              </a:ln>
              <a:solidFill>
                <a:sysClr val="windowText" lastClr="000000"/>
              </a:solidFill>
              <a:latin typeface="+mn-lt"/>
            </a:endParaRPr>
          </a:p>
        </p:txBody>
      </p:sp>
      <p:sp>
        <p:nvSpPr>
          <p:cNvPr id="3" name="Content Placeholder 2"/>
          <p:cNvSpPr>
            <a:spLocks noGrp="1"/>
          </p:cNvSpPr>
          <p:nvPr>
            <p:ph idx="1"/>
          </p:nvPr>
        </p:nvSpPr>
        <p:spPr>
          <a:xfrm>
            <a:off x="599607" y="1825624"/>
            <a:ext cx="11407514" cy="4698267"/>
          </a:xfrm>
        </p:spPr>
        <p:txBody>
          <a:bodyPr>
            <a:noAutofit/>
          </a:bodyPr>
          <a:lstStyle/>
          <a:p>
            <a:pPr marL="0" indent="0">
              <a:buNone/>
            </a:pPr>
            <a:r>
              <a:rPr lang="fr-FR" sz="3200" dirty="0">
                <a:solidFill>
                  <a:srgbClr val="000000"/>
                </a:solidFill>
              </a:rPr>
              <a:t>D’après l’expérience, la SSR a besoin d’un appui technique approprié et une coordination robuste afin de s’assurer que</a:t>
            </a:r>
            <a:r>
              <a:rPr lang="fr-FR" sz="3200" dirty="0" smtClean="0">
                <a:solidFill>
                  <a:srgbClr val="000000"/>
                </a:solidFill>
              </a:rPr>
              <a:t>:</a:t>
            </a:r>
          </a:p>
          <a:p>
            <a:pPr marL="971550" lvl="1" indent="-514350">
              <a:buFont typeface="+mj-lt"/>
              <a:buAutoNum type="romanLcPeriod"/>
            </a:pPr>
            <a:r>
              <a:rPr lang="fr-FR" sz="2800" dirty="0" smtClean="0">
                <a:solidFill>
                  <a:srgbClr val="000000"/>
                </a:solidFill>
              </a:rPr>
              <a:t> la </a:t>
            </a:r>
            <a:r>
              <a:rPr lang="fr-FR" sz="2800" dirty="0">
                <a:solidFill>
                  <a:srgbClr val="000000"/>
                </a:solidFill>
              </a:rPr>
              <a:t>SSR n’est pas </a:t>
            </a:r>
            <a:r>
              <a:rPr lang="fr-FR" sz="2800" dirty="0" smtClean="0">
                <a:solidFill>
                  <a:srgbClr val="000000"/>
                </a:solidFill>
              </a:rPr>
              <a:t>négligée voire oubliée. </a:t>
            </a:r>
          </a:p>
          <a:p>
            <a:pPr marL="971550" lvl="1" indent="-514350">
              <a:spcBef>
                <a:spcPts val="0"/>
              </a:spcBef>
              <a:buFont typeface="+mj-lt"/>
              <a:buAutoNum type="romanLcPeriod"/>
              <a:tabLst>
                <a:tab pos="457200" algn="l"/>
              </a:tabLst>
            </a:pPr>
            <a:r>
              <a:rPr lang="fr-FR" sz="2800" dirty="0" smtClean="0">
                <a:solidFill>
                  <a:srgbClr val="000000"/>
                </a:solidFill>
              </a:rPr>
              <a:t>La SSR figure </a:t>
            </a:r>
            <a:r>
              <a:rPr lang="fr-FR" sz="2800" dirty="0">
                <a:solidFill>
                  <a:srgbClr val="000000"/>
                </a:solidFill>
              </a:rPr>
              <a:t>parmi les interventions prioritaires</a:t>
            </a:r>
            <a:r>
              <a:rPr lang="fr-FR" sz="2800" dirty="0" smtClean="0">
                <a:solidFill>
                  <a:srgbClr val="000000"/>
                </a:solidFill>
              </a:rPr>
              <a:t>.</a:t>
            </a:r>
          </a:p>
          <a:p>
            <a:pPr marL="971550" lvl="1" indent="-514350">
              <a:spcBef>
                <a:spcPts val="0"/>
              </a:spcBef>
              <a:buFont typeface="+mj-lt"/>
              <a:buAutoNum type="romanLcPeriod"/>
              <a:tabLst>
                <a:tab pos="457200" algn="l"/>
              </a:tabLst>
            </a:pPr>
            <a:r>
              <a:rPr lang="fr-FR" sz="2800" dirty="0" smtClean="0">
                <a:ea typeface="Times New Roman" panose="02020603050405020304" pitchFamily="18" charset="0"/>
                <a:cs typeface="Times New Roman" panose="02020603050405020304" pitchFamily="18" charset="0"/>
              </a:rPr>
              <a:t>La SRR bénéficie d’un financement </a:t>
            </a:r>
            <a:r>
              <a:rPr lang="fr-FR" sz="2800" dirty="0">
                <a:solidFill>
                  <a:prstClr val="black"/>
                </a:solidFill>
                <a:ea typeface="+mj-ea"/>
                <a:cs typeface="+mj-cs"/>
              </a:rPr>
              <a:t>à</a:t>
            </a:r>
            <a:r>
              <a:rPr lang="fr-FR" sz="2800" dirty="0" smtClean="0">
                <a:ea typeface="Times New Roman" panose="02020603050405020304" pitchFamily="18" charset="0"/>
                <a:cs typeface="Times New Roman" panose="02020603050405020304" pitchFamily="18" charset="0"/>
              </a:rPr>
              <a:t> long terme.</a:t>
            </a:r>
          </a:p>
          <a:p>
            <a:pPr marL="971550" lvl="1" indent="-514350">
              <a:spcBef>
                <a:spcPts val="0"/>
              </a:spcBef>
              <a:buFont typeface="+mj-lt"/>
              <a:buAutoNum type="romanLcPeriod"/>
              <a:tabLst>
                <a:tab pos="457200" algn="l"/>
              </a:tabLst>
            </a:pPr>
            <a:r>
              <a:rPr lang="fr-FR" sz="2800" dirty="0" smtClean="0">
                <a:ea typeface="Times New Roman" panose="02020603050405020304" pitchFamily="18" charset="0"/>
                <a:cs typeface="Times New Roman" panose="02020603050405020304" pitchFamily="18" charset="0"/>
              </a:rPr>
              <a:t>Les besoins en SSR sont satisfaits. </a:t>
            </a:r>
          </a:p>
          <a:p>
            <a:pPr marL="971550" lvl="1" indent="-514350">
              <a:spcBef>
                <a:spcPts val="0"/>
              </a:spcBef>
              <a:buFont typeface="+mj-lt"/>
              <a:buAutoNum type="romanLcPeriod"/>
              <a:tabLst>
                <a:tab pos="457200" algn="l"/>
              </a:tabLst>
            </a:pPr>
            <a:r>
              <a:rPr lang="fr-FR" sz="2800" dirty="0">
                <a:solidFill>
                  <a:srgbClr val="000000"/>
                </a:solidFill>
              </a:rPr>
              <a:t>L</a:t>
            </a:r>
            <a:r>
              <a:rPr lang="fr-FR" sz="2800" dirty="0" smtClean="0">
                <a:solidFill>
                  <a:srgbClr val="000000"/>
                </a:solidFill>
              </a:rPr>
              <a:t>a </a:t>
            </a:r>
            <a:r>
              <a:rPr lang="fr-FR" sz="2800" dirty="0">
                <a:solidFill>
                  <a:srgbClr val="000000"/>
                </a:solidFill>
              </a:rPr>
              <a:t>duplication des interventions </a:t>
            </a:r>
            <a:r>
              <a:rPr lang="fr-FR" sz="2800" dirty="0" smtClean="0">
                <a:solidFill>
                  <a:srgbClr val="000000"/>
                </a:solidFill>
              </a:rPr>
              <a:t>par les intervenants est évitée, action qui tend </a:t>
            </a:r>
            <a:r>
              <a:rPr lang="fr-FR" sz="2800" dirty="0">
                <a:solidFill>
                  <a:prstClr val="black"/>
                </a:solidFill>
                <a:ea typeface="+mj-ea"/>
                <a:cs typeface="+mj-cs"/>
              </a:rPr>
              <a:t>à</a:t>
            </a:r>
            <a:r>
              <a:rPr lang="fr-FR" sz="2800" dirty="0" smtClean="0">
                <a:solidFill>
                  <a:srgbClr val="000000"/>
                </a:solidFill>
              </a:rPr>
              <a:t> défavoriser </a:t>
            </a:r>
            <a:r>
              <a:rPr lang="fr-FR" sz="2800" dirty="0">
                <a:solidFill>
                  <a:srgbClr val="000000"/>
                </a:solidFill>
              </a:rPr>
              <a:t>certaines couches vulnérables des populations affectées. </a:t>
            </a:r>
            <a:endParaRPr lang="en-US" sz="2800" dirty="0">
              <a:ea typeface="Times New Roman" panose="02020603050405020304" pitchFamily="18" charset="0"/>
              <a:cs typeface="Times New Roman" panose="02020603050405020304" pitchFamily="18" charset="0"/>
            </a:endParaRPr>
          </a:p>
          <a:p>
            <a:pPr marL="971550" lvl="1" indent="-514350">
              <a:spcBef>
                <a:spcPts val="0"/>
              </a:spcBef>
              <a:buFont typeface="+mj-lt"/>
              <a:buAutoNum type="romanLcPeriod"/>
              <a:tabLst>
                <a:tab pos="457200" algn="l"/>
              </a:tabLst>
            </a:pPr>
            <a:r>
              <a:rPr lang="fr-FR" sz="2800" dirty="0">
                <a:solidFill>
                  <a:srgbClr val="000000"/>
                </a:solidFill>
              </a:rPr>
              <a:t>Les problématiques de la SSR sont prises en comptes lors de réunions de coordination santé, VBG, </a:t>
            </a:r>
            <a:r>
              <a:rPr lang="fr-FR" sz="2800" dirty="0" err="1" smtClean="0">
                <a:solidFill>
                  <a:srgbClr val="000000"/>
                </a:solidFill>
              </a:rPr>
              <a:t>interorganisations</a:t>
            </a:r>
            <a:r>
              <a:rPr lang="fr-FR" sz="2800" dirty="0" smtClean="0">
                <a:solidFill>
                  <a:srgbClr val="000000"/>
                </a:solidFill>
              </a:rPr>
              <a:t> </a:t>
            </a:r>
            <a:r>
              <a:rPr lang="fr-FR" sz="2800" dirty="0">
                <a:solidFill>
                  <a:srgbClr val="000000"/>
                </a:solidFill>
              </a:rPr>
              <a:t>à tous les niveaux.  </a:t>
            </a:r>
            <a:endParaRPr lang="en-US" sz="2800" dirty="0">
              <a:effectLst/>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51</a:t>
            </a:fld>
            <a:endParaRPr lang="fr-FR">
              <a:solidFill>
                <a:prstClr val="black">
                  <a:tint val="75000"/>
                </a:prstClr>
              </a:solidFill>
            </a:endParaRPr>
          </a:p>
        </p:txBody>
      </p:sp>
    </p:spTree>
    <p:extLst>
      <p:ext uri="{BB962C8B-B14F-4D97-AF65-F5344CB8AC3E}">
        <p14:creationId xmlns:p14="http://schemas.microsoft.com/office/powerpoint/2010/main" val="344594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714748"/>
            <a:ext cx="9314329" cy="683745"/>
          </a:xfrm>
          <a:ln>
            <a:solidFill>
              <a:schemeClr val="accent4"/>
            </a:solidFill>
          </a:ln>
        </p:spPr>
        <p:txBody>
          <a:bodyPr anchor="t">
            <a:noAutofit/>
          </a:bodyPr>
          <a:lstStyle/>
          <a:p>
            <a:r>
              <a:rPr lang="fr-FR" sz="4000" b="1" dirty="0" smtClean="0">
                <a:ln>
                  <a:solidFill>
                    <a:schemeClr val="accent2"/>
                  </a:solidFill>
                </a:ln>
                <a:latin typeface="+mn-lt"/>
              </a:rPr>
              <a:t>Rôle de Chef pôle</a:t>
            </a:r>
            <a:r>
              <a:rPr lang="en-US" sz="4000" b="1" dirty="0" smtClean="0">
                <a:ln>
                  <a:solidFill>
                    <a:schemeClr val="accent2"/>
                  </a:solidFill>
                </a:ln>
                <a:latin typeface="+mn-lt"/>
              </a:rPr>
              <a:t> / cluster </a:t>
            </a:r>
            <a:r>
              <a:rPr lang="fr-FR" sz="4000" b="1" dirty="0" smtClean="0">
                <a:ln>
                  <a:solidFill>
                    <a:schemeClr val="accent2"/>
                  </a:solidFill>
                </a:ln>
                <a:latin typeface="+mn-lt"/>
              </a:rPr>
              <a:t>de santé (OMS) </a:t>
            </a:r>
            <a:r>
              <a:rPr lang="fr-FR" sz="4000" b="1" dirty="0">
                <a:ln>
                  <a:solidFill>
                    <a:schemeClr val="accent2"/>
                  </a:solidFill>
                </a:ln>
                <a:latin typeface="+mn-lt"/>
              </a:rPr>
              <a:t/>
            </a:r>
            <a:br>
              <a:rPr lang="fr-FR" sz="4000" b="1" dirty="0">
                <a:ln>
                  <a:solidFill>
                    <a:schemeClr val="accent2"/>
                  </a:solidFill>
                </a:ln>
                <a:latin typeface="+mn-lt"/>
              </a:rPr>
            </a:br>
            <a:endParaRPr lang="fr-FR" sz="4000" b="1" dirty="0" smtClean="0">
              <a:ln>
                <a:solidFill>
                  <a:schemeClr val="accent2"/>
                </a:solidFill>
              </a:ln>
              <a:latin typeface="+mn-lt"/>
            </a:endParaRPr>
          </a:p>
        </p:txBody>
      </p:sp>
      <p:sp>
        <p:nvSpPr>
          <p:cNvPr id="3" name="Content Placeholder 2"/>
          <p:cNvSpPr>
            <a:spLocks noGrp="1"/>
          </p:cNvSpPr>
          <p:nvPr>
            <p:ph idx="1"/>
          </p:nvPr>
        </p:nvSpPr>
        <p:spPr/>
        <p:txBody>
          <a:bodyPr/>
          <a:lstStyle/>
          <a:p>
            <a:pPr marL="514350" indent="-514350">
              <a:buFont typeface="+mj-lt"/>
              <a:buAutoNum type="arabicPeriod"/>
            </a:pPr>
            <a:r>
              <a:rPr lang="fr-FR" dirty="0" smtClean="0"/>
              <a:t>Designer une organisation pour gérer la coordination SSR;</a:t>
            </a:r>
          </a:p>
          <a:p>
            <a:pPr marL="514350" indent="-514350">
              <a:buFont typeface="+mj-lt"/>
              <a:buAutoNum type="arabicPeriod"/>
            </a:pPr>
            <a:r>
              <a:rPr lang="fr-FR" dirty="0" smtClean="0"/>
              <a:t>Veiller </a:t>
            </a:r>
            <a:r>
              <a:rPr lang="fr-FR" dirty="0">
                <a:solidFill>
                  <a:prstClr val="black"/>
                </a:solidFill>
              </a:rPr>
              <a:t>à</a:t>
            </a:r>
            <a:r>
              <a:rPr lang="fr-FR" dirty="0" smtClean="0"/>
              <a:t> ce que la SSR fait partie intégrante de soins de santé primaire. </a:t>
            </a:r>
          </a:p>
          <a:p>
            <a:pPr marL="514350" indent="-514350">
              <a:buFont typeface="+mj-lt"/>
              <a:buAutoNum type="arabicPeriod"/>
            </a:pPr>
            <a:r>
              <a:rPr lang="fr-FR" dirty="0" smtClean="0"/>
              <a:t>Inscrire la SSR sur l’agenda des réunions de coordination du </a:t>
            </a:r>
            <a:r>
              <a:rPr lang="fr-FR" dirty="0">
                <a:solidFill>
                  <a:srgbClr val="222222"/>
                </a:solidFill>
                <a:ea typeface="Calibri" panose="020F0502020204030204" pitchFamily="34" charset="0"/>
                <a:cs typeface="Arial" panose="020B0604020202020204" pitchFamily="34" charset="0"/>
              </a:rPr>
              <a:t>pôle</a:t>
            </a:r>
            <a:r>
              <a:rPr lang="fr-FR" sz="2200" dirty="0">
                <a:solidFill>
                  <a:srgbClr val="222222"/>
                </a:solidFill>
                <a:ea typeface="Calibri" panose="020F0502020204030204" pitchFamily="34" charset="0"/>
                <a:cs typeface="Arial" panose="020B0604020202020204" pitchFamily="34" charset="0"/>
              </a:rPr>
              <a:t> </a:t>
            </a:r>
            <a:r>
              <a:rPr lang="fr-FR" dirty="0" smtClean="0"/>
              <a:t>/ cluster/ secteur </a:t>
            </a:r>
            <a:r>
              <a:rPr lang="fr-FR" dirty="0">
                <a:solidFill>
                  <a:prstClr val="black"/>
                </a:solidFill>
              </a:rPr>
              <a:t>santé</a:t>
            </a:r>
            <a:r>
              <a:rPr lang="fr-FR" dirty="0" smtClean="0"/>
              <a:t>.</a:t>
            </a:r>
          </a:p>
          <a:p>
            <a:pPr marL="514350" indent="-514350">
              <a:buFont typeface="+mj-lt"/>
              <a:buAutoNum type="arabicPeriod"/>
            </a:pPr>
            <a:r>
              <a:rPr lang="fr-FR" dirty="0" smtClean="0"/>
              <a:t>Mobiliser les ressources financières pour les interventions SSR</a:t>
            </a:r>
          </a:p>
          <a:p>
            <a:pPr marL="514350" indent="-514350">
              <a:buFont typeface="+mj-lt"/>
              <a:buAutoNum type="arabicPeriod"/>
            </a:pPr>
            <a:r>
              <a:rPr lang="fr-FR" dirty="0" smtClean="0"/>
              <a:t>Fournisseur en dernier ressort. </a:t>
            </a:r>
            <a:endParaRPr lang="fr-FR" dirty="0"/>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52</a:t>
            </a:fld>
            <a:endParaRPr lang="fr-FR">
              <a:solidFill>
                <a:prstClr val="black">
                  <a:tint val="75000"/>
                </a:prstClr>
              </a:solidFill>
            </a:endParaRPr>
          </a:p>
        </p:txBody>
      </p:sp>
    </p:spTree>
    <p:extLst>
      <p:ext uri="{BB962C8B-B14F-4D97-AF65-F5344CB8AC3E}">
        <p14:creationId xmlns:p14="http://schemas.microsoft.com/office/powerpoint/2010/main" val="255770064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22729"/>
            <a:ext cx="9596718" cy="858957"/>
          </a:xfrm>
          <a:ln>
            <a:solidFill>
              <a:schemeClr val="accent4"/>
            </a:solidFill>
          </a:ln>
        </p:spPr>
        <p:txBody>
          <a:bodyPr>
            <a:noAutofit/>
          </a:bodyPr>
          <a:lstStyle/>
          <a:p>
            <a:pPr algn="ctr"/>
            <a:r>
              <a:rPr lang="fr-FR" sz="3600" b="1" dirty="0" smtClean="0">
                <a:ln>
                  <a:solidFill>
                    <a:schemeClr val="accent2"/>
                  </a:solidFill>
                </a:ln>
                <a:latin typeface="+mn-lt"/>
              </a:rPr>
              <a:t>Responsabilités de l’organisation chef de file: </a:t>
            </a:r>
            <a:r>
              <a:rPr lang="fr-FR" sz="3200" b="1" dirty="0" smtClean="0">
                <a:ln>
                  <a:solidFill>
                    <a:schemeClr val="accent2"/>
                  </a:solidFill>
                </a:ln>
                <a:solidFill>
                  <a:srgbClr val="FF0000"/>
                </a:solidFill>
                <a:latin typeface="+mn-lt"/>
              </a:rPr>
              <a:t>coordination SSR</a:t>
            </a:r>
            <a:endParaRPr lang="fr-FR" sz="3200" b="1" dirty="0">
              <a:ln>
                <a:solidFill>
                  <a:schemeClr val="accent2"/>
                </a:solidFill>
              </a:ln>
              <a:solidFill>
                <a:srgbClr val="FF0000"/>
              </a:solidFill>
              <a:latin typeface="+mn-lt"/>
            </a:endParaRPr>
          </a:p>
        </p:txBody>
      </p:sp>
      <p:sp>
        <p:nvSpPr>
          <p:cNvPr id="3" name="Content Placeholder 2"/>
          <p:cNvSpPr>
            <a:spLocks noGrp="1"/>
          </p:cNvSpPr>
          <p:nvPr>
            <p:ph idx="1"/>
          </p:nvPr>
        </p:nvSpPr>
        <p:spPr>
          <a:xfrm>
            <a:off x="838200" y="1304428"/>
            <a:ext cx="11123951" cy="5261264"/>
          </a:xfrm>
        </p:spPr>
        <p:txBody>
          <a:bodyPr>
            <a:noAutofit/>
          </a:bodyPr>
          <a:lstStyle/>
          <a:p>
            <a:pPr marL="457200" lvl="0" indent="-457200">
              <a:lnSpc>
                <a:spcPct val="106000"/>
              </a:lnSpc>
              <a:spcBef>
                <a:spcPts val="0"/>
              </a:spcBef>
              <a:buFont typeface="+mj-lt"/>
              <a:buAutoNum type="alphaLcPeriod"/>
              <a:tabLst>
                <a:tab pos="457200" algn="l"/>
              </a:tabLst>
            </a:pPr>
            <a:r>
              <a:rPr lang="fr-FR" sz="2200" dirty="0">
                <a:solidFill>
                  <a:srgbClr val="000000"/>
                </a:solidFill>
              </a:rPr>
              <a:t>Designer un coordinateur pour </a:t>
            </a:r>
            <a:r>
              <a:rPr lang="fr-FR" sz="2200" dirty="0">
                <a:solidFill>
                  <a:srgbClr val="222222"/>
                </a:solidFill>
                <a:ea typeface="Calibri" panose="020F0502020204030204" pitchFamily="34" charset="0"/>
                <a:cs typeface="Arial" panose="020B0604020202020204" pitchFamily="34" charset="0"/>
              </a:rPr>
              <a:t>appuyer les partenaires du secteur/ pôle de santé </a:t>
            </a:r>
            <a:r>
              <a:rPr lang="fr-FR" sz="2200" dirty="0" smtClean="0">
                <a:solidFill>
                  <a:srgbClr val="222222"/>
                </a:solidFill>
                <a:ea typeface="Calibri" panose="020F0502020204030204" pitchFamily="34" charset="0"/>
                <a:cs typeface="Arial" panose="020B0604020202020204" pitchFamily="34" charset="0"/>
              </a:rPr>
              <a:t>dans la mise en œuvre du </a:t>
            </a:r>
            <a:r>
              <a:rPr lang="fr-FR" sz="2200" dirty="0">
                <a:solidFill>
                  <a:srgbClr val="222222"/>
                </a:solidFill>
                <a:ea typeface="Calibri" panose="020F0502020204030204" pitchFamily="34" charset="0"/>
                <a:cs typeface="Arial" panose="020B0604020202020204" pitchFamily="34" charset="0"/>
              </a:rPr>
              <a:t>DMU et le plan de prestation des services complets de SSR. </a:t>
            </a:r>
            <a:endParaRPr lang="en-US" sz="2200" dirty="0">
              <a:ea typeface="Times New Roman" panose="02020603050405020304" pitchFamily="18" charset="0"/>
              <a:cs typeface="Times New Roman" panose="02020603050405020304" pitchFamily="18" charset="0"/>
            </a:endParaRPr>
          </a:p>
          <a:p>
            <a:pPr marL="457200" lvl="0" indent="-457200">
              <a:lnSpc>
                <a:spcPct val="106000"/>
              </a:lnSpc>
              <a:spcBef>
                <a:spcPts val="0"/>
              </a:spcBef>
              <a:buFont typeface="+mj-lt"/>
              <a:buAutoNum type="alphaLcPeriod"/>
              <a:tabLst>
                <a:tab pos="457200" algn="l"/>
              </a:tabLst>
            </a:pPr>
            <a:r>
              <a:rPr lang="fr-FR" sz="2200" dirty="0">
                <a:solidFill>
                  <a:srgbClr val="222222"/>
                </a:solidFill>
                <a:ea typeface="Calibri" panose="020F0502020204030204" pitchFamily="34" charset="0"/>
                <a:cs typeface="Arial" panose="020B0604020202020204" pitchFamily="34" charset="0"/>
              </a:rPr>
              <a:t>Organiser régulièrement des réunions de coordination sur la SSR aux niveaux  national et régional et local concernés, avec des parties prenantes clés afin de faciliter la mise en œuvre et le suivi du DMU. </a:t>
            </a:r>
            <a:endParaRPr lang="en-US" sz="2200" dirty="0">
              <a:ea typeface="Times New Roman" panose="02020603050405020304" pitchFamily="18" charset="0"/>
              <a:cs typeface="Times New Roman" panose="02020603050405020304" pitchFamily="18" charset="0"/>
            </a:endParaRPr>
          </a:p>
          <a:p>
            <a:pPr marL="457200" lvl="0" indent="-457200">
              <a:lnSpc>
                <a:spcPct val="106000"/>
              </a:lnSpc>
              <a:spcBef>
                <a:spcPts val="0"/>
              </a:spcBef>
              <a:buFont typeface="+mj-lt"/>
              <a:buAutoNum type="alphaLcPeriod"/>
              <a:tabLst>
                <a:tab pos="457200" algn="l"/>
              </a:tabLst>
            </a:pPr>
            <a:r>
              <a:rPr lang="fr-FR" sz="2200" dirty="0">
                <a:solidFill>
                  <a:srgbClr val="000000"/>
                </a:solidFill>
                <a:ea typeface="Calibri" panose="020F0502020204030204" pitchFamily="34" charset="0"/>
                <a:cs typeface="Times New Roman" panose="02020603050405020304" pitchFamily="18" charset="0"/>
              </a:rPr>
              <a:t>Rendre compte au </a:t>
            </a:r>
            <a:r>
              <a:rPr lang="fr-FR" sz="2200" dirty="0">
                <a:solidFill>
                  <a:srgbClr val="222222"/>
                </a:solidFill>
                <a:ea typeface="Calibri" panose="020F0502020204030204" pitchFamily="34" charset="0"/>
                <a:cs typeface="Arial" panose="020B0604020202020204" pitchFamily="34" charset="0"/>
              </a:rPr>
              <a:t>pôle </a:t>
            </a:r>
            <a:r>
              <a:rPr lang="fr-FR" sz="2200" dirty="0" smtClean="0">
                <a:solidFill>
                  <a:srgbClr val="000000"/>
                </a:solidFill>
                <a:ea typeface="Calibri" panose="020F0502020204030204" pitchFamily="34" charset="0"/>
                <a:cs typeface="Times New Roman" panose="02020603050405020304" pitchFamily="18" charset="0"/>
              </a:rPr>
              <a:t>/ cluster </a:t>
            </a:r>
            <a:r>
              <a:rPr lang="fr-FR" sz="2200" dirty="0">
                <a:solidFill>
                  <a:srgbClr val="000000"/>
                </a:solidFill>
                <a:ea typeface="Calibri" panose="020F0502020204030204" pitchFamily="34" charset="0"/>
                <a:cs typeface="Times New Roman" panose="02020603050405020304" pitchFamily="18" charset="0"/>
              </a:rPr>
              <a:t>santé, </a:t>
            </a:r>
            <a:r>
              <a:rPr lang="fr-FR" sz="2200" dirty="0" smtClean="0">
                <a:solidFill>
                  <a:srgbClr val="000000"/>
                </a:solidFill>
                <a:ea typeface="Calibri" panose="020F0502020204030204" pitchFamily="34" charset="0"/>
                <a:cs typeface="Times New Roman" panose="02020603050405020304" pitchFamily="18" charset="0"/>
              </a:rPr>
              <a:t>le sous-cluster </a:t>
            </a:r>
            <a:r>
              <a:rPr lang="fr-FR" sz="2200" dirty="0">
                <a:solidFill>
                  <a:srgbClr val="000000"/>
                </a:solidFill>
                <a:ea typeface="Calibri" panose="020F0502020204030204" pitchFamily="34" charset="0"/>
                <a:cs typeface="Times New Roman" panose="02020603050405020304" pitchFamily="18" charset="0"/>
              </a:rPr>
              <a:t>VBG et aux réunions de coordination nationale </a:t>
            </a:r>
            <a:r>
              <a:rPr lang="fr-FR" sz="2200" dirty="0" smtClean="0">
                <a:solidFill>
                  <a:srgbClr val="000000"/>
                </a:solidFill>
                <a:ea typeface="Calibri" panose="020F0502020204030204" pitchFamily="34" charset="0"/>
                <a:cs typeface="Times New Roman" panose="02020603050405020304" pitchFamily="18" charset="0"/>
              </a:rPr>
              <a:t>de lutte contre le VIH </a:t>
            </a:r>
            <a:r>
              <a:rPr lang="fr-FR" sz="2200" dirty="0">
                <a:solidFill>
                  <a:srgbClr val="000000"/>
                </a:solidFill>
                <a:ea typeface="Calibri" panose="020F0502020204030204" pitchFamily="34" charset="0"/>
                <a:cs typeface="Times New Roman" panose="02020603050405020304" pitchFamily="18" charset="0"/>
              </a:rPr>
              <a:t>sur le déroulement de la mise en œuvre du </a:t>
            </a:r>
            <a:r>
              <a:rPr lang="fr-FR" sz="2200" dirty="0" smtClean="0">
                <a:solidFill>
                  <a:srgbClr val="000000"/>
                </a:solidFill>
                <a:ea typeface="Calibri" panose="020F0502020204030204" pitchFamily="34" charset="0"/>
                <a:cs typeface="Times New Roman" panose="02020603050405020304" pitchFamily="18" charset="0"/>
              </a:rPr>
              <a:t>DMU.</a:t>
            </a:r>
            <a:endParaRPr lang="en-US" sz="2200" dirty="0">
              <a:ea typeface="Times New Roman" panose="02020603050405020304" pitchFamily="18" charset="0"/>
              <a:cs typeface="Times New Roman" panose="02020603050405020304" pitchFamily="18" charset="0"/>
            </a:endParaRPr>
          </a:p>
          <a:p>
            <a:pPr marL="457200" lvl="0" indent="-457200">
              <a:lnSpc>
                <a:spcPct val="106000"/>
              </a:lnSpc>
              <a:spcBef>
                <a:spcPts val="0"/>
              </a:spcBef>
              <a:buFont typeface="+mj-lt"/>
              <a:buAutoNum type="alphaLcPeriod"/>
              <a:tabLst>
                <a:tab pos="457200" algn="l"/>
              </a:tabLst>
            </a:pPr>
            <a:r>
              <a:rPr lang="fr-FR" sz="2200" dirty="0">
                <a:solidFill>
                  <a:srgbClr val="000000"/>
                </a:solidFill>
                <a:ea typeface="Calibri" panose="020F0502020204030204" pitchFamily="34" charset="0"/>
                <a:cs typeface="Times New Roman" panose="02020603050405020304" pitchFamily="18" charset="0"/>
              </a:rPr>
              <a:t>S</a:t>
            </a:r>
            <a:r>
              <a:rPr lang="fr-FR" sz="2200" dirty="0" smtClean="0">
                <a:solidFill>
                  <a:srgbClr val="000000"/>
                </a:solidFill>
                <a:ea typeface="Calibri" panose="020F0502020204030204" pitchFamily="34" charset="0"/>
                <a:cs typeface="Times New Roman" panose="02020603050405020304" pitchFamily="18" charset="0"/>
              </a:rPr>
              <a:t>’assurer l’existence de </a:t>
            </a:r>
            <a:r>
              <a:rPr lang="fr-FR" sz="2200" dirty="0">
                <a:solidFill>
                  <a:srgbClr val="000000"/>
                </a:solidFill>
                <a:ea typeface="Calibri" panose="020F0502020204030204" pitchFamily="34" charset="0"/>
                <a:cs typeface="Times New Roman" panose="02020603050405020304" pitchFamily="18" charset="0"/>
              </a:rPr>
              <a:t>la cartographie (</a:t>
            </a:r>
            <a:r>
              <a:rPr lang="fr-FR" sz="2200" dirty="0" err="1">
                <a:solidFill>
                  <a:srgbClr val="000000"/>
                </a:solidFill>
                <a:ea typeface="Calibri" panose="020F0502020204030204" pitchFamily="34" charset="0"/>
                <a:cs typeface="Times New Roman" panose="02020603050405020304" pitchFamily="18" charset="0"/>
              </a:rPr>
              <a:t>mapping</a:t>
            </a:r>
            <a:r>
              <a:rPr lang="fr-FR" sz="2200" dirty="0">
                <a:solidFill>
                  <a:srgbClr val="000000"/>
                </a:solidFill>
                <a:ea typeface="Calibri" panose="020F0502020204030204" pitchFamily="34" charset="0"/>
                <a:cs typeface="Times New Roman" panose="02020603050405020304" pitchFamily="18" charset="0"/>
              </a:rPr>
              <a:t>)  et analyse des services </a:t>
            </a:r>
            <a:r>
              <a:rPr lang="fr-FR" sz="2200" dirty="0" smtClean="0">
                <a:solidFill>
                  <a:srgbClr val="000000"/>
                </a:solidFill>
                <a:ea typeface="Calibri" panose="020F0502020204030204" pitchFamily="34" charset="0"/>
                <a:cs typeface="Times New Roman" panose="02020603050405020304" pitchFamily="18" charset="0"/>
              </a:rPr>
              <a:t>de SSR, </a:t>
            </a:r>
            <a:r>
              <a:rPr lang="fr-FR" sz="2200" dirty="0">
                <a:solidFill>
                  <a:srgbClr val="000000"/>
                </a:solidFill>
                <a:ea typeface="Calibri" panose="020F0502020204030204" pitchFamily="34" charset="0"/>
                <a:cs typeface="Times New Roman" panose="02020603050405020304" pitchFamily="18" charset="0"/>
              </a:rPr>
              <a:t>Ensemble avec les mécanismes de coordination santé/ </a:t>
            </a:r>
            <a:r>
              <a:rPr lang="fr-FR" sz="2200" dirty="0" smtClean="0">
                <a:solidFill>
                  <a:srgbClr val="000000"/>
                </a:solidFill>
                <a:ea typeface="Calibri" panose="020F0502020204030204" pitchFamily="34" charset="0"/>
                <a:cs typeface="Times New Roman" panose="02020603050405020304" pitchFamily="18" charset="0"/>
              </a:rPr>
              <a:t>VBG/VIH. </a:t>
            </a:r>
            <a:endParaRPr lang="en-US" sz="2200" dirty="0">
              <a:ea typeface="Times New Roman" panose="02020603050405020304" pitchFamily="18" charset="0"/>
              <a:cs typeface="Times New Roman" panose="02020603050405020304" pitchFamily="18" charset="0"/>
            </a:endParaRPr>
          </a:p>
          <a:p>
            <a:pPr marL="457200" lvl="0" indent="-457200">
              <a:lnSpc>
                <a:spcPct val="106000"/>
              </a:lnSpc>
              <a:spcBef>
                <a:spcPts val="0"/>
              </a:spcBef>
              <a:buFont typeface="+mj-lt"/>
              <a:buAutoNum type="alphaLcPeriod"/>
              <a:tabLst>
                <a:tab pos="457200" algn="l"/>
              </a:tabLst>
            </a:pPr>
            <a:r>
              <a:rPr lang="fr-FR" sz="2200" dirty="0">
                <a:solidFill>
                  <a:srgbClr val="000000"/>
                </a:solidFill>
                <a:ea typeface="Calibri" panose="020F0502020204030204" pitchFamily="34" charset="0"/>
                <a:cs typeface="Times New Roman" panose="02020603050405020304" pitchFamily="18" charset="0"/>
              </a:rPr>
              <a:t>Disséminer l’information sur la disponibilité des services et commodités SSR  en coordination avec le secteur/ cluster santé et logistique. </a:t>
            </a:r>
            <a:endParaRPr lang="en-US" sz="2200" dirty="0">
              <a:ea typeface="Times New Roman" panose="02020603050405020304" pitchFamily="18" charset="0"/>
              <a:cs typeface="Times New Roman" panose="02020603050405020304" pitchFamily="18" charset="0"/>
            </a:endParaRPr>
          </a:p>
          <a:p>
            <a:pPr marL="457200" lvl="0" indent="-457200">
              <a:lnSpc>
                <a:spcPct val="106000"/>
              </a:lnSpc>
              <a:spcBef>
                <a:spcPts val="0"/>
              </a:spcBef>
              <a:buFont typeface="+mj-lt"/>
              <a:buAutoNum type="alphaLcPeriod"/>
              <a:tabLst>
                <a:tab pos="457200" algn="l"/>
              </a:tabLst>
            </a:pPr>
            <a:r>
              <a:rPr lang="fr-FR" sz="2200" dirty="0">
                <a:solidFill>
                  <a:srgbClr val="000000"/>
                </a:solidFill>
                <a:ea typeface="Calibri" panose="020F0502020204030204" pitchFamily="34" charset="0"/>
                <a:cs typeface="Times New Roman" panose="02020603050405020304" pitchFamily="18" charset="0"/>
              </a:rPr>
              <a:t>S’assurer que les populations affectées sont au courant de la disponibilité et l’emplacement de différents services SSR </a:t>
            </a:r>
            <a:r>
              <a:rPr lang="fr-FR" sz="22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a:t>
            </a:r>
            <a:endParaRPr lang="fr-FR" sz="2200" dirty="0" smtClean="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2200" dirty="0">
              <a:ea typeface="Calibri" panose="020F0502020204030204" pitchFamily="34" charset="0"/>
              <a:cs typeface="Times New Roman" panose="02020603050405020304" pitchFamily="18" charset="0"/>
            </a:endParaRPr>
          </a:p>
          <a:p>
            <a:endParaRPr lang="fr-FR" sz="2200" dirty="0"/>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53</a:t>
            </a:fld>
            <a:endParaRPr lang="fr-FR">
              <a:solidFill>
                <a:prstClr val="black">
                  <a:tint val="75000"/>
                </a:prstClr>
              </a:solidFill>
            </a:endParaRPr>
          </a:p>
        </p:txBody>
      </p:sp>
    </p:spTree>
    <p:extLst>
      <p:ext uri="{BB962C8B-B14F-4D97-AF65-F5344CB8AC3E}">
        <p14:creationId xmlns:p14="http://schemas.microsoft.com/office/powerpoint/2010/main" val="354783905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9070298" cy="1100604"/>
          </a:xfrm>
          <a:ln>
            <a:solidFill>
              <a:schemeClr val="accent4"/>
            </a:solidFill>
          </a:ln>
        </p:spPr>
        <p:txBody>
          <a:bodyPr>
            <a:normAutofit/>
          </a:bodyPr>
          <a:lstStyle/>
          <a:p>
            <a:pPr algn="ctr"/>
            <a:r>
              <a:rPr lang="fr-FR" sz="3600" b="1" dirty="0" smtClean="0">
                <a:ln>
                  <a:solidFill>
                    <a:schemeClr val="accent2"/>
                  </a:solidFill>
                </a:ln>
                <a:latin typeface="+mn-lt"/>
              </a:rPr>
              <a:t>Rôles et responsabilités du </a:t>
            </a:r>
            <a:r>
              <a:rPr lang="fr-FR" sz="3600" b="1" dirty="0" smtClean="0">
                <a:ln>
                  <a:solidFill>
                    <a:schemeClr val="accent2"/>
                  </a:solidFill>
                </a:ln>
                <a:solidFill>
                  <a:srgbClr val="FF0000"/>
                </a:solidFill>
                <a:latin typeface="+mn-lt"/>
              </a:rPr>
              <a:t>coordinateur SSR</a:t>
            </a:r>
            <a:r>
              <a:rPr lang="fr-FR" sz="3600" b="1" dirty="0" smtClean="0">
                <a:ln>
                  <a:solidFill>
                    <a:schemeClr val="accent2"/>
                  </a:solidFill>
                </a:ln>
                <a:solidFill>
                  <a:schemeClr val="accent2"/>
                </a:solidFill>
                <a:latin typeface="+mn-lt"/>
              </a:rPr>
              <a:t/>
            </a:r>
            <a:br>
              <a:rPr lang="fr-FR" sz="3600" b="1" dirty="0" smtClean="0">
                <a:ln>
                  <a:solidFill>
                    <a:schemeClr val="accent2"/>
                  </a:solidFill>
                </a:ln>
                <a:solidFill>
                  <a:schemeClr val="accent2"/>
                </a:solidFill>
                <a:latin typeface="+mn-lt"/>
              </a:rPr>
            </a:br>
            <a:r>
              <a:rPr lang="fr-FR" sz="3200" b="1" dirty="0" smtClean="0">
                <a:ln>
                  <a:solidFill>
                    <a:schemeClr val="accent2"/>
                  </a:solidFill>
                </a:ln>
                <a:latin typeface="+mn-lt"/>
              </a:rPr>
              <a:t>(fonctionne au sein du secteur/ p</a:t>
            </a:r>
            <a:r>
              <a:rPr lang="fr-FR" sz="3200" b="1" dirty="0">
                <a:ln>
                  <a:solidFill>
                    <a:schemeClr val="accent2"/>
                  </a:solidFill>
                </a:ln>
                <a:latin typeface="+mn-lt"/>
              </a:rPr>
              <a:t>ô</a:t>
            </a:r>
            <a:r>
              <a:rPr lang="fr-FR" sz="3200" b="1" dirty="0" smtClean="0">
                <a:ln>
                  <a:solidFill>
                    <a:schemeClr val="accent2"/>
                  </a:solidFill>
                </a:ln>
                <a:latin typeface="+mn-lt"/>
              </a:rPr>
              <a:t>le de santé) -1</a:t>
            </a:r>
            <a:endParaRPr lang="fr-FR" sz="3200" b="1" dirty="0">
              <a:ln>
                <a:solidFill>
                  <a:schemeClr val="accent2"/>
                </a:solidFill>
              </a:ln>
              <a:latin typeface="+mn-lt"/>
            </a:endParaRPr>
          </a:p>
        </p:txBody>
      </p:sp>
      <p:sp>
        <p:nvSpPr>
          <p:cNvPr id="3" name="Content Placeholder 2"/>
          <p:cNvSpPr>
            <a:spLocks noGrp="1"/>
          </p:cNvSpPr>
          <p:nvPr>
            <p:ph idx="1"/>
          </p:nvPr>
        </p:nvSpPr>
        <p:spPr>
          <a:xfrm>
            <a:off x="838200" y="1825625"/>
            <a:ext cx="11078980" cy="4050519"/>
          </a:xfrm>
        </p:spPr>
        <p:txBody>
          <a:bodyPr>
            <a:normAutofit fontScale="92500" lnSpcReduction="10000"/>
          </a:bodyPr>
          <a:lstStyle/>
          <a:p>
            <a:pPr marL="342900" lvl="0" indent="-342900">
              <a:spcBef>
                <a:spcPts val="0"/>
              </a:spcBef>
              <a:buFont typeface="+mj-lt"/>
              <a:buAutoNum type="arabicPeriod"/>
              <a:tabLst>
                <a:tab pos="457200" algn="l"/>
              </a:tabLst>
            </a:pPr>
            <a:r>
              <a:rPr lang="fr-FR" sz="2600" dirty="0"/>
              <a:t>Coordonner, communiquer et collaborer avec les secteurs/ pôles de/ parties prenantes de la santé, VBG et </a:t>
            </a:r>
            <a:r>
              <a:rPr lang="fr-FR" sz="2600" dirty="0" smtClean="0"/>
              <a:t>VIH;</a:t>
            </a:r>
            <a:endParaRPr lang="en-US" sz="2600" dirty="0">
              <a:ea typeface="Times New Roman" panose="02020603050405020304" pitchFamily="18" charset="0"/>
            </a:endParaRPr>
          </a:p>
          <a:p>
            <a:pPr marL="342900" lvl="0" indent="-342900">
              <a:spcBef>
                <a:spcPts val="0"/>
              </a:spcBef>
              <a:buFont typeface="+mj-lt"/>
              <a:buAutoNum type="arabicPeriod"/>
              <a:tabLst>
                <a:tab pos="457200" algn="l"/>
              </a:tabLst>
            </a:pPr>
            <a:r>
              <a:rPr lang="fr-FR" sz="2600" dirty="0"/>
              <a:t>Participer </a:t>
            </a:r>
            <a:r>
              <a:rPr lang="fr-FR" sz="2600" u="sng" dirty="0"/>
              <a:t>activement</a:t>
            </a:r>
            <a:r>
              <a:rPr lang="fr-FR" sz="2600" dirty="0"/>
              <a:t> aux réunions de </a:t>
            </a:r>
            <a:r>
              <a:rPr lang="fr-FR" sz="2600" dirty="0" smtClean="0"/>
              <a:t>coordination </a:t>
            </a:r>
            <a:r>
              <a:rPr lang="fr-FR" sz="2600" dirty="0" err="1" smtClean="0"/>
              <a:t>interorganisations</a:t>
            </a:r>
            <a:r>
              <a:rPr lang="fr-FR" sz="2600" dirty="0" smtClean="0"/>
              <a:t> et  du secteur/ </a:t>
            </a:r>
            <a:r>
              <a:rPr lang="fr-FR" sz="2600" dirty="0">
                <a:solidFill>
                  <a:prstClr val="black"/>
                </a:solidFill>
                <a:ea typeface="+mj-ea"/>
                <a:cs typeface="+mj-cs"/>
              </a:rPr>
              <a:t>pôle</a:t>
            </a:r>
            <a:r>
              <a:rPr lang="fr-FR" sz="2600" dirty="0" smtClean="0"/>
              <a:t> SANTE, </a:t>
            </a:r>
            <a:r>
              <a:rPr lang="fr-FR" sz="2600" dirty="0">
                <a:ea typeface="Calibri" panose="020F0502020204030204" pitchFamily="34" charset="0"/>
                <a:cs typeface="Arial" panose="020B0604020202020204" pitchFamily="34" charset="0"/>
              </a:rPr>
              <a:t>rendant compte par rapport aux </a:t>
            </a:r>
            <a:r>
              <a:rPr lang="fr-FR" sz="2600" dirty="0" smtClean="0">
                <a:ea typeface="Calibri" panose="020F0502020204030204" pitchFamily="34" charset="0"/>
                <a:cs typeface="Arial" panose="020B0604020202020204" pitchFamily="34" charset="0"/>
              </a:rPr>
              <a:t>conclusions et </a:t>
            </a:r>
            <a:r>
              <a:rPr lang="fr-FR" sz="2600" dirty="0">
                <a:ea typeface="Calibri" panose="020F0502020204030204" pitchFamily="34" charset="0"/>
                <a:cs typeface="Arial" panose="020B0604020202020204" pitchFamily="34" charset="0"/>
              </a:rPr>
              <a:t>difficultés clés </a:t>
            </a:r>
            <a:r>
              <a:rPr lang="fr-FR" sz="2600" dirty="0">
                <a:solidFill>
                  <a:prstClr val="black"/>
                </a:solidFill>
                <a:ea typeface="Calibri" panose="020F0502020204030204" pitchFamily="34" charset="0"/>
                <a:cs typeface="Arial" panose="020B0604020202020204" pitchFamily="34" charset="0"/>
              </a:rPr>
              <a:t>du groupe de travail </a:t>
            </a:r>
            <a:r>
              <a:rPr lang="fr-FR" sz="2600" dirty="0" smtClean="0">
                <a:solidFill>
                  <a:prstClr val="black"/>
                </a:solidFill>
                <a:ea typeface="Calibri" panose="020F0502020204030204" pitchFamily="34" charset="0"/>
                <a:cs typeface="Arial" panose="020B0604020202020204" pitchFamily="34" charset="0"/>
              </a:rPr>
              <a:t>SSR, </a:t>
            </a:r>
            <a:r>
              <a:rPr lang="fr-FR" sz="2600" dirty="0" smtClean="0">
                <a:ea typeface="Calibri" panose="020F0502020204030204" pitchFamily="34" charset="0"/>
                <a:cs typeface="Arial" panose="020B0604020202020204" pitchFamily="34" charset="0"/>
              </a:rPr>
              <a:t>afin de trouver les solutions. </a:t>
            </a:r>
            <a:endParaRPr lang="en-US" sz="2600" dirty="0">
              <a:ea typeface="Times New Roman" panose="02020603050405020304" pitchFamily="18" charset="0"/>
            </a:endParaRPr>
          </a:p>
          <a:p>
            <a:pPr marL="342900" lvl="0" indent="-342900">
              <a:spcBef>
                <a:spcPts val="0"/>
              </a:spcBef>
              <a:buFont typeface="+mj-lt"/>
              <a:buAutoNum type="arabicPeriod"/>
              <a:tabLst>
                <a:tab pos="457200" algn="l"/>
              </a:tabLst>
            </a:pPr>
            <a:r>
              <a:rPr lang="fr-FR" sz="2600" dirty="0">
                <a:ea typeface="Calibri" panose="020F0502020204030204" pitchFamily="34" charset="0"/>
                <a:cs typeface="Arial" panose="020B0604020202020204" pitchFamily="34" charset="0"/>
              </a:rPr>
              <a:t>Organiser les réunions de coordination régulièrement </a:t>
            </a:r>
            <a:r>
              <a:rPr lang="fr-FR" sz="2600" dirty="0"/>
              <a:t>à</a:t>
            </a:r>
            <a:r>
              <a:rPr lang="fr-FR" sz="2600" dirty="0">
                <a:ea typeface="Calibri" panose="020F0502020204030204" pitchFamily="34" charset="0"/>
                <a:cs typeface="Arial" panose="020B0604020202020204" pitchFamily="34" charset="0"/>
              </a:rPr>
              <a:t> tous les niveaux (national, régional, district, local) en collaboration avec le Ministère de la Santé (lead) avec la participation des parties prenantes afin de partager les informations, les données sur les interventions, les défis afin de trouver les ébauches des solutions. </a:t>
            </a:r>
            <a:endParaRPr lang="en-US" sz="2600" dirty="0">
              <a:ea typeface="Times New Roman" panose="02020603050405020304" pitchFamily="18" charset="0"/>
            </a:endParaRPr>
          </a:p>
          <a:p>
            <a:pPr marL="342900" lvl="0" indent="-342900">
              <a:spcBef>
                <a:spcPts val="0"/>
              </a:spcBef>
              <a:buFont typeface="+mj-lt"/>
              <a:buAutoNum type="arabicPeriod"/>
              <a:tabLst>
                <a:tab pos="457200" algn="l"/>
              </a:tabLst>
            </a:pPr>
            <a:r>
              <a:rPr lang="fr-FR" sz="2600" dirty="0">
                <a:ea typeface="Calibri" panose="020F0502020204030204" pitchFamily="34" charset="0"/>
                <a:cs typeface="Arial" panose="020B0604020202020204" pitchFamily="34" charset="0"/>
              </a:rPr>
              <a:t>En collaborations avec les autres clusters/ sous clusters, s’assurer de la participation du groupe de travail aux évaluations sur le terrain, y compris les exercices de </a:t>
            </a:r>
            <a:r>
              <a:rPr lang="fr-FR" sz="2600" dirty="0" err="1">
                <a:ea typeface="Calibri" panose="020F0502020204030204" pitchFamily="34" charset="0"/>
                <a:cs typeface="Arial" panose="020B0604020202020204" pitchFamily="34" charset="0"/>
              </a:rPr>
              <a:t>mapping</a:t>
            </a:r>
            <a:r>
              <a:rPr lang="fr-FR" sz="2600" dirty="0">
                <a:ea typeface="Calibri" panose="020F0502020204030204" pitchFamily="34" charset="0"/>
                <a:cs typeface="Arial" panose="020B0604020202020204" pitchFamily="34" charset="0"/>
              </a:rPr>
              <a:t> des services existants, l’analyse de la situation afin d’identifier les besoins de programmation en SSR,  la capacité existante, les défis</a:t>
            </a:r>
            <a:r>
              <a:rPr lang="fr-FR" sz="2600" dirty="0" smtClean="0">
                <a:ea typeface="Calibri" panose="020F0502020204030204" pitchFamily="34" charset="0"/>
                <a:cs typeface="Arial" panose="020B0604020202020204" pitchFamily="34" charset="0"/>
              </a:rPr>
              <a:t>.</a:t>
            </a:r>
            <a:endParaRPr lang="en-US" sz="2000" dirty="0">
              <a:ea typeface="Calibri" panose="020F0502020204030204" pitchFamily="34" charset="0"/>
              <a:cs typeface="Times New Roman" panose="02020603050405020304" pitchFamily="18" charset="0"/>
            </a:endParaRPr>
          </a:p>
          <a:p>
            <a:endParaRPr lang="fr-FR" dirty="0"/>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54</a:t>
            </a:fld>
            <a:endParaRPr lang="fr-FR">
              <a:solidFill>
                <a:prstClr val="black">
                  <a:tint val="75000"/>
                </a:prstClr>
              </a:solidFill>
            </a:endParaRPr>
          </a:p>
        </p:txBody>
      </p:sp>
    </p:spTree>
    <p:extLst>
      <p:ext uri="{BB962C8B-B14F-4D97-AF65-F5344CB8AC3E}">
        <p14:creationId xmlns:p14="http://schemas.microsoft.com/office/powerpoint/2010/main" val="38914685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9663953" cy="1325563"/>
          </a:xfrm>
          <a:ln>
            <a:solidFill>
              <a:schemeClr val="accent4"/>
            </a:solidFill>
          </a:ln>
        </p:spPr>
        <p:txBody>
          <a:bodyPr/>
          <a:lstStyle/>
          <a:p>
            <a:pPr algn="ctr"/>
            <a:r>
              <a:rPr lang="fr-FR" sz="3600" b="1" dirty="0">
                <a:ln>
                  <a:solidFill>
                    <a:schemeClr val="accent2"/>
                  </a:solidFill>
                </a:ln>
                <a:latin typeface="Calibri" panose="020F0502020204030204"/>
              </a:rPr>
              <a:t>Rôles et responsabilités du </a:t>
            </a:r>
            <a:r>
              <a:rPr lang="fr-FR" sz="3600" b="1" dirty="0">
                <a:ln>
                  <a:solidFill>
                    <a:schemeClr val="accent2"/>
                  </a:solidFill>
                </a:ln>
                <a:solidFill>
                  <a:srgbClr val="FF0000"/>
                </a:solidFill>
                <a:latin typeface="Calibri" panose="020F0502020204030204"/>
              </a:rPr>
              <a:t>coordinateur SSR</a:t>
            </a:r>
            <a:r>
              <a:rPr lang="fr-FR" sz="3600" b="1" dirty="0">
                <a:ln>
                  <a:solidFill>
                    <a:schemeClr val="accent2"/>
                  </a:solidFill>
                </a:ln>
                <a:solidFill>
                  <a:schemeClr val="accent2"/>
                </a:solidFill>
                <a:latin typeface="Calibri" panose="020F0502020204030204"/>
              </a:rPr>
              <a:t/>
            </a:r>
            <a:br>
              <a:rPr lang="fr-FR" sz="3600" b="1" dirty="0">
                <a:ln>
                  <a:solidFill>
                    <a:schemeClr val="accent2"/>
                  </a:solidFill>
                </a:ln>
                <a:solidFill>
                  <a:schemeClr val="accent2"/>
                </a:solidFill>
                <a:latin typeface="Calibri" panose="020F0502020204030204"/>
              </a:rPr>
            </a:br>
            <a:r>
              <a:rPr lang="fr-FR" sz="3600" b="1" dirty="0">
                <a:ln>
                  <a:solidFill>
                    <a:schemeClr val="accent2"/>
                  </a:solidFill>
                </a:ln>
                <a:latin typeface="Calibri" panose="020F0502020204030204"/>
              </a:rPr>
              <a:t>(fonctionne au sein du secteur/ pôle de santé</a:t>
            </a:r>
            <a:r>
              <a:rPr lang="fr-FR" sz="3600" b="1" dirty="0" smtClean="0">
                <a:ln>
                  <a:solidFill>
                    <a:schemeClr val="accent2"/>
                  </a:solidFill>
                </a:ln>
                <a:latin typeface="Calibri" panose="020F0502020204030204"/>
              </a:rPr>
              <a:t>) - 2</a:t>
            </a:r>
            <a:endParaRPr lang="fr-FR" dirty="0">
              <a:ln>
                <a:solidFill>
                  <a:schemeClr val="accent2"/>
                </a:solidFill>
              </a:ln>
            </a:endParaRPr>
          </a:p>
        </p:txBody>
      </p:sp>
      <p:sp>
        <p:nvSpPr>
          <p:cNvPr id="3" name="Content Placeholder 2"/>
          <p:cNvSpPr>
            <a:spLocks noGrp="1"/>
          </p:cNvSpPr>
          <p:nvPr>
            <p:ph idx="1"/>
          </p:nvPr>
        </p:nvSpPr>
        <p:spPr>
          <a:xfrm>
            <a:off x="838200" y="2245597"/>
            <a:ext cx="10515600" cy="3555844"/>
          </a:xfrm>
        </p:spPr>
        <p:txBody>
          <a:bodyPr>
            <a:normAutofit fontScale="92500" lnSpcReduction="20000"/>
          </a:bodyPr>
          <a:lstStyle/>
          <a:p>
            <a:pPr marL="514350" lvl="0" indent="-514350">
              <a:buFont typeface="+mj-lt"/>
              <a:buAutoNum type="arabicPeriod" startAt="5"/>
            </a:pPr>
            <a:r>
              <a:rPr lang="fr-FR" dirty="0">
                <a:solidFill>
                  <a:srgbClr val="222222"/>
                </a:solidFill>
                <a:ea typeface="Calibri" panose="020F0502020204030204" pitchFamily="34" charset="0"/>
                <a:cs typeface="Arial" panose="020B0604020202020204" pitchFamily="34" charset="0"/>
              </a:rPr>
              <a:t>S’assurer de la participation du groupe de travail </a:t>
            </a:r>
            <a:r>
              <a:rPr lang="fr-FR" dirty="0" smtClean="0">
                <a:solidFill>
                  <a:srgbClr val="222222"/>
                </a:solidFill>
                <a:ea typeface="Calibri" panose="020F0502020204030204" pitchFamily="34" charset="0"/>
                <a:cs typeface="Arial" panose="020B0604020202020204" pitchFamily="34" charset="0"/>
              </a:rPr>
              <a:t>SSR aux </a:t>
            </a:r>
            <a:r>
              <a:rPr lang="fr-FR" dirty="0">
                <a:solidFill>
                  <a:srgbClr val="222222"/>
                </a:solidFill>
                <a:ea typeface="Calibri" panose="020F0502020204030204" pitchFamily="34" charset="0"/>
                <a:cs typeface="Arial" panose="020B0604020202020204" pitchFamily="34" charset="0"/>
              </a:rPr>
              <a:t>exercices de </a:t>
            </a:r>
            <a:r>
              <a:rPr lang="fr-FR" dirty="0" smtClean="0">
                <a:solidFill>
                  <a:srgbClr val="222222"/>
                </a:solidFill>
                <a:ea typeface="Calibri" panose="020F0502020204030204" pitchFamily="34" charset="0"/>
                <a:cs typeface="Arial" panose="020B0604020202020204" pitchFamily="34" charset="0"/>
              </a:rPr>
              <a:t>programmation du secteur SANTE. </a:t>
            </a:r>
            <a:endParaRPr lang="en-US" dirty="0">
              <a:solidFill>
                <a:prstClr val="black"/>
              </a:solidFill>
              <a:ea typeface="Calibri" panose="020F0502020204030204" pitchFamily="34" charset="0"/>
              <a:cs typeface="Times New Roman" panose="02020603050405020304" pitchFamily="18" charset="0"/>
            </a:endParaRPr>
          </a:p>
          <a:p>
            <a:pPr marL="514350" lvl="0" indent="-514350">
              <a:lnSpc>
                <a:spcPct val="107000"/>
              </a:lnSpc>
              <a:spcBef>
                <a:spcPts val="0"/>
              </a:spcBef>
              <a:spcAft>
                <a:spcPts val="800"/>
              </a:spcAft>
              <a:buFont typeface="+mj-lt"/>
              <a:buAutoNum type="arabicPeriod" startAt="5"/>
              <a:tabLst>
                <a:tab pos="1828800" algn="l"/>
              </a:tabLst>
            </a:pPr>
            <a:r>
              <a:rPr lang="fr-FR" dirty="0">
                <a:solidFill>
                  <a:prstClr val="black"/>
                </a:solidFill>
                <a:ea typeface="Calibri" panose="020F0502020204030204" pitchFamily="34" charset="0"/>
                <a:cs typeface="Times New Roman" panose="02020603050405020304" pitchFamily="18" charset="0"/>
              </a:rPr>
              <a:t>Apporter un soutien opérationnel et technique aux partenaires de la santé et autres acteurs pour la mise en œuvre effectif du DMU dans toutes les zones affectées par </a:t>
            </a:r>
            <a:r>
              <a:rPr lang="fr-FR" dirty="0" smtClean="0">
                <a:solidFill>
                  <a:prstClr val="black"/>
                </a:solidFill>
                <a:ea typeface="Calibri" panose="020F0502020204030204" pitchFamily="34" charset="0"/>
                <a:cs typeface="Times New Roman" panose="02020603050405020304" pitchFamily="18" charset="0"/>
              </a:rPr>
              <a:t>l’urgence humanitaire.</a:t>
            </a:r>
            <a:endParaRPr lang="fr-FR" dirty="0">
              <a:solidFill>
                <a:prstClr val="black"/>
              </a:solidFill>
              <a:ea typeface="Calibri" panose="020F0502020204030204" pitchFamily="34" charset="0"/>
              <a:cs typeface="Times New Roman" panose="02020603050405020304" pitchFamily="18" charset="0"/>
            </a:endParaRPr>
          </a:p>
          <a:p>
            <a:pPr marL="514350" lvl="0" indent="-514350">
              <a:lnSpc>
                <a:spcPct val="107000"/>
              </a:lnSpc>
              <a:spcBef>
                <a:spcPts val="0"/>
              </a:spcBef>
              <a:spcAft>
                <a:spcPts val="800"/>
              </a:spcAft>
              <a:buFont typeface="+mj-lt"/>
              <a:buAutoNum type="arabicPeriod" startAt="5"/>
              <a:tabLst>
                <a:tab pos="1828800" algn="l"/>
              </a:tabLst>
            </a:pPr>
            <a:r>
              <a:rPr lang="fr-FR" dirty="0">
                <a:solidFill>
                  <a:prstClr val="black"/>
                </a:solidFill>
                <a:ea typeface="Calibri" panose="020F0502020204030204" pitchFamily="34" charset="0"/>
                <a:cs typeface="Times New Roman" panose="02020603050405020304" pitchFamily="18" charset="0"/>
              </a:rPr>
              <a:t>Mobiliser les fonds pour les interventions du DMU, en collaboration avec le secteur santé/ protection (VBG)/ </a:t>
            </a:r>
            <a:r>
              <a:rPr lang="fr-FR" dirty="0">
                <a:solidFill>
                  <a:prstClr val="black"/>
                </a:solidFill>
              </a:rPr>
              <a:t>Eau, hygiène et assainissement (WASH) </a:t>
            </a:r>
            <a:r>
              <a:rPr lang="fr-FR" dirty="0" smtClean="0">
                <a:solidFill>
                  <a:prstClr val="black"/>
                </a:solidFill>
                <a:ea typeface="Calibri" panose="020F0502020204030204" pitchFamily="34" charset="0"/>
                <a:cs typeface="Times New Roman" panose="02020603050405020304" pitchFamily="18" charset="0"/>
              </a:rPr>
              <a:t>etc</a:t>
            </a:r>
            <a:r>
              <a:rPr lang="fr-FR" dirty="0" smtClean="0">
                <a:solidFill>
                  <a:prstClr val="black"/>
                </a:solidFill>
                <a:ea typeface="Calibri" panose="020F0502020204030204" pitchFamily="34" charset="0"/>
                <a:cs typeface="Times New Roman" panose="02020603050405020304" pitchFamily="18" charset="0"/>
              </a:rPr>
              <a:t>.</a:t>
            </a:r>
          </a:p>
          <a:p>
            <a:pPr marL="514350" lvl="0" indent="-514350">
              <a:lnSpc>
                <a:spcPct val="107000"/>
              </a:lnSpc>
              <a:spcBef>
                <a:spcPts val="0"/>
              </a:spcBef>
              <a:spcAft>
                <a:spcPts val="800"/>
              </a:spcAft>
              <a:buFont typeface="+mj-lt"/>
              <a:buAutoNum type="arabicPeriod" startAt="5"/>
              <a:tabLst>
                <a:tab pos="1828800" algn="l"/>
              </a:tabLst>
            </a:pPr>
            <a:r>
              <a:rPr lang="fr-FR" dirty="0" smtClean="0">
                <a:solidFill>
                  <a:prstClr val="black"/>
                </a:solidFill>
                <a:ea typeface="Calibri" panose="020F0502020204030204" pitchFamily="34" charset="0"/>
                <a:cs typeface="Times New Roman" panose="02020603050405020304" pitchFamily="18" charset="0"/>
              </a:rPr>
              <a:t>Défendre les intérêts des services SSR </a:t>
            </a:r>
            <a:r>
              <a:rPr lang="fr-FR" dirty="0">
                <a:solidFill>
                  <a:prstClr val="black"/>
                </a:solidFill>
              </a:rPr>
              <a:t>à</a:t>
            </a:r>
            <a:r>
              <a:rPr lang="fr-FR" dirty="0" smtClean="0">
                <a:solidFill>
                  <a:prstClr val="black"/>
                </a:solidFill>
                <a:ea typeface="Calibri" panose="020F0502020204030204" pitchFamily="34" charset="0"/>
                <a:cs typeface="Times New Roman" panose="02020603050405020304" pitchFamily="18" charset="0"/>
              </a:rPr>
              <a:t> tous les niveaux.  </a:t>
            </a:r>
            <a:endParaRPr lang="en-US" dirty="0">
              <a:solidFill>
                <a:prstClr val="black"/>
              </a:solidFill>
              <a:ea typeface="Calibri" panose="020F0502020204030204" pitchFamily="34" charset="0"/>
              <a:cs typeface="Times New Roman" panose="02020603050405020304" pitchFamily="18" charset="0"/>
            </a:endParaRPr>
          </a:p>
          <a:p>
            <a:endParaRPr lang="fr-FR" dirty="0"/>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55</a:t>
            </a:fld>
            <a:endParaRPr lang="fr-FR">
              <a:solidFill>
                <a:prstClr val="black">
                  <a:tint val="75000"/>
                </a:prstClr>
              </a:solidFill>
            </a:endParaRPr>
          </a:p>
        </p:txBody>
      </p:sp>
    </p:spTree>
    <p:extLst>
      <p:ext uri="{BB962C8B-B14F-4D97-AF65-F5344CB8AC3E}">
        <p14:creationId xmlns:p14="http://schemas.microsoft.com/office/powerpoint/2010/main" val="27341093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365125"/>
            <a:ext cx="9596718" cy="744147"/>
          </a:xfrm>
          <a:ln>
            <a:solidFill>
              <a:schemeClr val="accent4"/>
            </a:solidFill>
          </a:ln>
        </p:spPr>
        <p:txBody>
          <a:bodyPr anchor="t">
            <a:normAutofit fontScale="90000"/>
          </a:bodyPr>
          <a:lstStyle/>
          <a:p>
            <a:r>
              <a:rPr lang="fr-FR" sz="4000" b="1" dirty="0" smtClean="0">
                <a:ln>
                  <a:solidFill>
                    <a:schemeClr val="accent2"/>
                  </a:solidFill>
                </a:ln>
                <a:latin typeface="+mn-lt"/>
              </a:rPr>
              <a:t>Attributs d’une coordination forte et prospère</a:t>
            </a:r>
            <a:endParaRPr lang="fr-FR" sz="4000" b="1" dirty="0">
              <a:ln>
                <a:solidFill>
                  <a:schemeClr val="accent2"/>
                </a:solidFill>
              </a:ln>
              <a:latin typeface="+mn-lt"/>
            </a:endParaRPr>
          </a:p>
        </p:txBody>
      </p:sp>
      <p:sp>
        <p:nvSpPr>
          <p:cNvPr id="3" name="Content Placeholder 2"/>
          <p:cNvSpPr>
            <a:spLocks noGrp="1"/>
          </p:cNvSpPr>
          <p:nvPr>
            <p:ph idx="1"/>
          </p:nvPr>
        </p:nvSpPr>
        <p:spPr>
          <a:xfrm>
            <a:off x="838200" y="1825625"/>
            <a:ext cx="10884108" cy="4351338"/>
          </a:xfrm>
        </p:spPr>
        <p:txBody>
          <a:bodyPr>
            <a:normAutofit fontScale="92500" lnSpcReduction="20000"/>
          </a:bodyPr>
          <a:lstStyle/>
          <a:p>
            <a:pPr marL="571500" indent="-571500">
              <a:buFont typeface="+mj-lt"/>
              <a:buAutoNum type="romanLcPeriod"/>
            </a:pPr>
            <a:r>
              <a:rPr lang="fr-FR" dirty="0" smtClean="0"/>
              <a:t>Termes de référence (</a:t>
            </a:r>
            <a:r>
              <a:rPr lang="fr-FR" dirty="0" err="1" smtClean="0"/>
              <a:t>TdRs</a:t>
            </a:r>
            <a:r>
              <a:rPr lang="fr-FR" dirty="0"/>
              <a:t>)</a:t>
            </a:r>
            <a:r>
              <a:rPr lang="fr-FR" dirty="0" smtClean="0"/>
              <a:t> du groupe de travail disponibles et le groupe est fonctionnel et s’en sert des </a:t>
            </a:r>
            <a:r>
              <a:rPr lang="fr-FR" dirty="0" err="1" smtClean="0"/>
              <a:t>TdRs</a:t>
            </a:r>
            <a:r>
              <a:rPr lang="fr-FR" dirty="0" smtClean="0"/>
              <a:t>. </a:t>
            </a:r>
          </a:p>
          <a:p>
            <a:pPr marL="571500" indent="-571500">
              <a:buFont typeface="+mj-lt"/>
              <a:buAutoNum type="romanLcPeriod"/>
            </a:pPr>
            <a:r>
              <a:rPr lang="fr-FR" dirty="0" err="1" smtClean="0"/>
              <a:t>TdRs</a:t>
            </a:r>
            <a:r>
              <a:rPr lang="fr-FR" dirty="0" smtClean="0"/>
              <a:t> de bonne qualité et servent </a:t>
            </a:r>
            <a:r>
              <a:rPr lang="fr-FR" dirty="0">
                <a:solidFill>
                  <a:prstClr val="black"/>
                </a:solidFill>
              </a:rPr>
              <a:t>à</a:t>
            </a:r>
            <a:r>
              <a:rPr lang="fr-FR" dirty="0" smtClean="0"/>
              <a:t> résoudre les défis du développement des plan de travail, de mise en œuvre et le suivi du DMU. </a:t>
            </a:r>
          </a:p>
          <a:p>
            <a:pPr marL="571500" indent="-571500">
              <a:buFont typeface="+mj-lt"/>
              <a:buAutoNum type="romanLcPeriod"/>
            </a:pPr>
            <a:r>
              <a:rPr lang="fr-FR" dirty="0" smtClean="0"/>
              <a:t>La bonne coordination existe au sein du groupe de travail et avec les autres intervenants, sous la direction (leadership) du </a:t>
            </a:r>
            <a:r>
              <a:rPr lang="fr-FR" i="1" dirty="0" err="1" smtClean="0"/>
              <a:t>MinSanté</a:t>
            </a:r>
            <a:r>
              <a:rPr lang="fr-FR" dirty="0" smtClean="0"/>
              <a:t>, avec l’organisation de coordination de SSR (comme </a:t>
            </a:r>
            <a:r>
              <a:rPr lang="fr-FR" dirty="0" err="1" smtClean="0"/>
              <a:t>co</a:t>
            </a:r>
            <a:r>
              <a:rPr lang="fr-FR" dirty="0" smtClean="0"/>
              <a:t>-lead). </a:t>
            </a:r>
          </a:p>
          <a:p>
            <a:pPr marL="571500" indent="-571500">
              <a:buFont typeface="+mj-lt"/>
              <a:buAutoNum type="romanLcPeriod"/>
            </a:pPr>
            <a:r>
              <a:rPr lang="fr-FR" dirty="0" smtClean="0"/>
              <a:t>Toutes les parties prenantes conviées et participent, régulièrement,</a:t>
            </a:r>
            <a:r>
              <a:rPr lang="fr-FR" sz="2600" dirty="0" smtClean="0">
                <a:solidFill>
                  <a:prstClr val="black"/>
                </a:solidFill>
              </a:rPr>
              <a:t> aux </a:t>
            </a:r>
            <a:r>
              <a:rPr lang="fr-FR" dirty="0" smtClean="0"/>
              <a:t>réunions de coordination du groupe de travail SSR. </a:t>
            </a:r>
          </a:p>
          <a:p>
            <a:pPr marL="571500" indent="-571500">
              <a:buFont typeface="+mj-lt"/>
              <a:buAutoNum type="romanLcPeriod"/>
            </a:pPr>
            <a:r>
              <a:rPr lang="fr-FR" dirty="0" smtClean="0"/>
              <a:t>Les réunions de coordination se tiennent dans un local convivial, avec accès facile. </a:t>
            </a:r>
          </a:p>
          <a:p>
            <a:pPr marL="571500" indent="-571500">
              <a:buFont typeface="+mj-lt"/>
              <a:buAutoNum type="romanLcPeriod"/>
            </a:pPr>
            <a:r>
              <a:rPr lang="fr-FR" dirty="0" smtClean="0"/>
              <a:t>L’utilisation efficace du temps lors de la réunion, avec un agenda orienté vers les actions concrètes (points d’action) avec résultats satisfaisants. </a:t>
            </a:r>
            <a:endParaRPr lang="fr-FR" dirty="0"/>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56</a:t>
            </a:fld>
            <a:endParaRPr lang="fr-FR">
              <a:solidFill>
                <a:prstClr val="black">
                  <a:tint val="75000"/>
                </a:prstClr>
              </a:solidFill>
            </a:endParaRPr>
          </a:p>
        </p:txBody>
      </p:sp>
    </p:spTree>
    <p:extLst>
      <p:ext uri="{BB962C8B-B14F-4D97-AF65-F5344CB8AC3E}">
        <p14:creationId xmlns:p14="http://schemas.microsoft.com/office/powerpoint/2010/main" val="177129261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0624" y="701302"/>
            <a:ext cx="9717741" cy="603063"/>
          </a:xfrm>
          <a:ln>
            <a:solidFill>
              <a:schemeClr val="accent4"/>
            </a:solidFill>
          </a:ln>
        </p:spPr>
        <p:txBody>
          <a:bodyPr anchor="t">
            <a:normAutofit fontScale="90000"/>
          </a:bodyPr>
          <a:lstStyle/>
          <a:p>
            <a:r>
              <a:rPr lang="fr-FR" sz="4000" b="1" dirty="0" smtClean="0">
                <a:ln>
                  <a:solidFill>
                    <a:schemeClr val="accent2"/>
                  </a:solidFill>
                </a:ln>
                <a:latin typeface="+mn-lt"/>
              </a:rPr>
              <a:t>Bonnes pratiques de facilitation lors des réunions </a:t>
            </a:r>
            <a:endParaRPr lang="fr-FR" sz="4000" b="1" dirty="0">
              <a:ln>
                <a:solidFill>
                  <a:schemeClr val="accent2"/>
                </a:solidFill>
              </a:ln>
              <a:latin typeface="+mn-lt"/>
            </a:endParaRPr>
          </a:p>
        </p:txBody>
      </p:sp>
      <p:sp>
        <p:nvSpPr>
          <p:cNvPr id="3" name="Content Placeholder 2"/>
          <p:cNvSpPr>
            <a:spLocks noGrp="1"/>
          </p:cNvSpPr>
          <p:nvPr>
            <p:ph idx="1"/>
          </p:nvPr>
        </p:nvSpPr>
        <p:spPr/>
        <p:txBody>
          <a:bodyPr>
            <a:normAutofit lnSpcReduction="10000"/>
          </a:bodyPr>
          <a:lstStyle/>
          <a:p>
            <a:r>
              <a:rPr lang="fr-FR" dirty="0" smtClean="0"/>
              <a:t>Favoriser la participation équitable. </a:t>
            </a:r>
          </a:p>
          <a:p>
            <a:r>
              <a:rPr lang="fr-FR" dirty="0" smtClean="0"/>
              <a:t>Écouter attentivement. </a:t>
            </a:r>
          </a:p>
          <a:p>
            <a:pPr lvl="0"/>
            <a:r>
              <a:rPr lang="fr-FR" dirty="0">
                <a:solidFill>
                  <a:prstClr val="black"/>
                </a:solidFill>
              </a:rPr>
              <a:t>reconnaitre les nouveaux arrivants, en début de chaque réunion. </a:t>
            </a:r>
          </a:p>
          <a:p>
            <a:r>
              <a:rPr lang="fr-FR" dirty="0" smtClean="0"/>
              <a:t>Prendre les notes au fur </a:t>
            </a:r>
            <a:r>
              <a:rPr lang="en-US" dirty="0">
                <a:solidFill>
                  <a:srgbClr val="181818"/>
                </a:solidFill>
              </a:rPr>
              <a:t>à</a:t>
            </a:r>
            <a:r>
              <a:rPr lang="fr-FR" dirty="0" smtClean="0"/>
              <a:t> mesure.</a:t>
            </a:r>
          </a:p>
          <a:p>
            <a:r>
              <a:rPr lang="fr-FR" dirty="0" smtClean="0"/>
              <a:t>Ne pas rendre la réunion, trop technique. </a:t>
            </a:r>
          </a:p>
          <a:p>
            <a:r>
              <a:rPr lang="fr-FR" dirty="0" smtClean="0"/>
              <a:t>Distribuer le compte-rendu de la dernière réunion (y compris  les points d’action, le responsable et le délai) avant la prochaine réunion (pas le même jour de la réunion).</a:t>
            </a:r>
          </a:p>
          <a:p>
            <a:r>
              <a:rPr lang="fr-FR" dirty="0" smtClean="0"/>
              <a:t> </a:t>
            </a:r>
            <a:r>
              <a:rPr lang="fr-FR" dirty="0"/>
              <a:t>P</a:t>
            </a:r>
            <a:r>
              <a:rPr lang="fr-FR" dirty="0" smtClean="0"/>
              <a:t>rocéder </a:t>
            </a:r>
            <a:r>
              <a:rPr lang="fr-FR" dirty="0" smtClean="0">
                <a:solidFill>
                  <a:prstClr val="black"/>
                </a:solidFill>
              </a:rPr>
              <a:t>à</a:t>
            </a:r>
            <a:r>
              <a:rPr lang="fr-FR" dirty="0" smtClean="0"/>
              <a:t> une revue constante du plan d’action du DMU, lors des réunions.</a:t>
            </a:r>
            <a:endParaRPr lang="fr-FR" dirty="0"/>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57</a:t>
            </a:fld>
            <a:endParaRPr lang="fr-FR">
              <a:solidFill>
                <a:prstClr val="black">
                  <a:tint val="75000"/>
                </a:prstClr>
              </a:solidFill>
            </a:endParaRPr>
          </a:p>
        </p:txBody>
      </p:sp>
    </p:spTree>
    <p:extLst>
      <p:ext uri="{BB962C8B-B14F-4D97-AF65-F5344CB8AC3E}">
        <p14:creationId xmlns:p14="http://schemas.microsoft.com/office/powerpoint/2010/main" val="15616532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4204447" cy="697193"/>
          </a:xfrm>
          <a:ln>
            <a:solidFill>
              <a:schemeClr val="accent4"/>
            </a:solidFill>
          </a:ln>
        </p:spPr>
        <p:txBody>
          <a:bodyPr/>
          <a:lstStyle/>
          <a:p>
            <a:r>
              <a:rPr lang="fr-FR" b="1" dirty="0" smtClean="0">
                <a:ln>
                  <a:solidFill>
                    <a:schemeClr val="accent2"/>
                  </a:solidFill>
                </a:ln>
                <a:latin typeface="+mn-lt"/>
              </a:rPr>
              <a:t>Messages clés</a:t>
            </a:r>
            <a:endParaRPr lang="fr-FR" b="1" dirty="0">
              <a:ln>
                <a:solidFill>
                  <a:schemeClr val="accent2"/>
                </a:solidFill>
              </a:ln>
              <a:latin typeface="+mn-lt"/>
            </a:endParaRPr>
          </a:p>
        </p:txBody>
      </p:sp>
      <p:sp>
        <p:nvSpPr>
          <p:cNvPr id="3" name="Content Placeholder 2"/>
          <p:cNvSpPr>
            <a:spLocks noGrp="1"/>
          </p:cNvSpPr>
          <p:nvPr>
            <p:ph idx="1"/>
          </p:nvPr>
        </p:nvSpPr>
        <p:spPr>
          <a:xfrm>
            <a:off x="838200" y="1573967"/>
            <a:ext cx="10515600" cy="4602996"/>
          </a:xfrm>
        </p:spPr>
        <p:txBody>
          <a:bodyPr>
            <a:normAutofit fontScale="92500" lnSpcReduction="20000"/>
          </a:bodyPr>
          <a:lstStyle/>
          <a:p>
            <a:pPr marL="0" marR="0">
              <a:lnSpc>
                <a:spcPct val="107000"/>
              </a:lnSpc>
              <a:spcBef>
                <a:spcPts val="0"/>
              </a:spcBef>
              <a:spcAft>
                <a:spcPts val="800"/>
              </a:spcAft>
            </a:pPr>
            <a:r>
              <a:rPr lang="fr-FR" dirty="0">
                <a:latin typeface="Calibri" panose="020F0502020204030204" pitchFamily="34" charset="0"/>
                <a:ea typeface="Calibri" panose="020F0502020204030204" pitchFamily="34" charset="0"/>
                <a:cs typeface="Times New Roman" panose="02020603050405020304" pitchFamily="18" charset="0"/>
              </a:rPr>
              <a:t>Il est important d’avoir </a:t>
            </a:r>
            <a:r>
              <a:rPr lang="fr-FR" dirty="0" smtClean="0">
                <a:latin typeface="Calibri" panose="020F0502020204030204" pitchFamily="34" charset="0"/>
                <a:ea typeface="Calibri" panose="020F0502020204030204" pitchFamily="34" charset="0"/>
                <a:cs typeface="Times New Roman" panose="02020603050405020304" pitchFamily="18" charset="0"/>
              </a:rPr>
              <a:t>une organisation </a:t>
            </a:r>
            <a:r>
              <a:rPr lang="fr-FR" dirty="0">
                <a:latin typeface="Calibri" panose="020F0502020204030204" pitchFamily="34" charset="0"/>
                <a:ea typeface="Calibri" panose="020F0502020204030204" pitchFamily="34" charset="0"/>
                <a:cs typeface="Times New Roman" panose="02020603050405020304" pitchFamily="18" charset="0"/>
              </a:rPr>
              <a:t>responsable de la coordination </a:t>
            </a:r>
            <a:r>
              <a:rPr lang="fr-FR" dirty="0" smtClean="0">
                <a:latin typeface="Calibri" panose="020F0502020204030204" pitchFamily="34" charset="0"/>
                <a:ea typeface="Calibri" panose="020F0502020204030204" pitchFamily="34" charset="0"/>
                <a:cs typeface="Times New Roman" panose="02020603050405020304" pitchFamily="18" charset="0"/>
              </a:rPr>
              <a:t>SSR afin </a:t>
            </a:r>
            <a:r>
              <a:rPr lang="fr-FR" dirty="0">
                <a:latin typeface="Calibri" panose="020F0502020204030204" pitchFamily="34" charset="0"/>
                <a:ea typeface="Calibri" panose="020F0502020204030204" pitchFamily="34" charset="0"/>
                <a:cs typeface="Times New Roman" panose="02020603050405020304" pitchFamily="18" charset="0"/>
              </a:rPr>
              <a:t>d’assurer que le DMU est priorisé en situation d’urgence. </a:t>
            </a:r>
            <a:endParaRPr lang="fr-FR" dirty="0" smtClean="0">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fr-FR" dirty="0">
                <a:latin typeface="Calibri" panose="020F0502020204030204" pitchFamily="34" charset="0"/>
                <a:ea typeface="Calibri" panose="020F0502020204030204" pitchFamily="34" charset="0"/>
                <a:cs typeface="Times New Roman" panose="02020603050405020304" pitchFamily="18" charset="0"/>
              </a:rPr>
              <a:t>Les attributions du coordinateur SSR comprennent, entre autre, </a:t>
            </a:r>
            <a:r>
              <a:rPr lang="fr-FR" dirty="0" smtClean="0">
                <a:latin typeface="Calibri" panose="020F0502020204030204" pitchFamily="34" charset="0"/>
                <a:ea typeface="Calibri" panose="020F0502020204030204" pitchFamily="34" charset="0"/>
                <a:cs typeface="Times New Roman" panose="02020603050405020304" pitchFamily="18" charset="0"/>
              </a:rPr>
              <a:t>d’organiser l’appui </a:t>
            </a:r>
            <a:r>
              <a:rPr lang="fr-FR" dirty="0">
                <a:latin typeface="Calibri" panose="020F0502020204030204" pitchFamily="34" charset="0"/>
                <a:ea typeface="Calibri" panose="020F0502020204030204" pitchFamily="34" charset="0"/>
                <a:cs typeface="Times New Roman" panose="02020603050405020304" pitchFamily="18" charset="0"/>
              </a:rPr>
              <a:t>technique, organiser les réunions de coordination du sous-groupe SSR en urgence, disséminer les informations sur la prestation des services et commodités, tenir les communautés informées sur les services SSR disponibles, et collaborer avec la coordination des secteurs/ sous-secteurs sante/ VBG/VIH etc. pour l’évaluation des </a:t>
            </a:r>
            <a:r>
              <a:rPr lang="fr-FR" dirty="0" smtClean="0">
                <a:latin typeface="Calibri" panose="020F0502020204030204" pitchFamily="34" charset="0"/>
                <a:ea typeface="Calibri" panose="020F0502020204030204" pitchFamily="34" charset="0"/>
                <a:cs typeface="Times New Roman" panose="02020603050405020304" pitchFamily="18" charset="0"/>
              </a:rPr>
              <a:t>besoins.</a:t>
            </a:r>
          </a:p>
          <a:p>
            <a:pPr marL="0" marR="0">
              <a:lnSpc>
                <a:spcPct val="107000"/>
              </a:lnSpc>
              <a:spcBef>
                <a:spcPts val="0"/>
              </a:spcBef>
              <a:spcAft>
                <a:spcPts val="800"/>
              </a:spcAft>
            </a:pPr>
            <a:r>
              <a:rPr lang="fr-FR" dirty="0" smtClean="0">
                <a:latin typeface="Calibri" panose="020F0502020204030204" pitchFamily="34" charset="0"/>
                <a:ea typeface="Calibri" panose="020F0502020204030204" pitchFamily="34" charset="0"/>
                <a:cs typeface="Times New Roman" panose="02020603050405020304" pitchFamily="18" charset="0"/>
              </a:rPr>
              <a:t>Veiller </a:t>
            </a:r>
            <a:r>
              <a:rPr lang="fr-FR" dirty="0">
                <a:solidFill>
                  <a:prstClr val="black"/>
                </a:solidFill>
              </a:rPr>
              <a:t>à</a:t>
            </a:r>
            <a:r>
              <a:rPr lang="fr-FR" dirty="0" smtClean="0">
                <a:latin typeface="Calibri" panose="020F0502020204030204" pitchFamily="34" charset="0"/>
                <a:ea typeface="Calibri" panose="020F0502020204030204" pitchFamily="34" charset="0"/>
                <a:cs typeface="Times New Roman" panose="02020603050405020304" pitchFamily="18" charset="0"/>
              </a:rPr>
              <a:t> ce que les parties prenantes assistent </a:t>
            </a:r>
            <a:r>
              <a:rPr lang="fr-FR" dirty="0" smtClean="0">
                <a:solidFill>
                  <a:prstClr val="black"/>
                </a:solidFill>
              </a:rPr>
              <a:t>régulièrement aux </a:t>
            </a:r>
            <a:r>
              <a:rPr lang="fr-FR" dirty="0" smtClean="0">
                <a:latin typeface="Calibri" panose="020F0502020204030204" pitchFamily="34" charset="0"/>
                <a:ea typeface="Calibri" panose="020F0502020204030204" pitchFamily="34" charset="0"/>
                <a:cs typeface="Times New Roman" panose="02020603050405020304" pitchFamily="18" charset="0"/>
              </a:rPr>
              <a:t>réunions de coordination en SSR, y compris les représentants d’autres secteurs/ pôles concernés, tel que le sous cluster - violences basées sur le genre.</a:t>
            </a:r>
          </a:p>
          <a:p>
            <a:pPr marL="0" marR="0">
              <a:lnSpc>
                <a:spcPct val="107000"/>
              </a:lnSpc>
              <a:spcBef>
                <a:spcPts val="0"/>
              </a:spcBef>
              <a:spcAft>
                <a:spcPts val="800"/>
              </a:spcAft>
            </a:pPr>
            <a:endParaRPr lang="en-US" dirty="0">
              <a:latin typeface="Calibri" panose="020F0502020204030204" pitchFamily="34" charset="0"/>
              <a:ea typeface="Calibri" panose="020F0502020204030204" pitchFamily="34" charset="0"/>
              <a:cs typeface="Times New Roman" panose="02020603050405020304" pitchFamily="18" charset="0"/>
            </a:endParaRPr>
          </a:p>
          <a:p>
            <a:endParaRPr lang="fr-FR" dirty="0"/>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58</a:t>
            </a:fld>
            <a:endParaRPr lang="fr-FR">
              <a:solidFill>
                <a:prstClr val="black">
                  <a:tint val="75000"/>
                </a:prstClr>
              </a:solidFill>
            </a:endParaRPr>
          </a:p>
        </p:txBody>
      </p:sp>
    </p:spTree>
    <p:extLst>
      <p:ext uri="{BB962C8B-B14F-4D97-AF65-F5344CB8AC3E}">
        <p14:creationId xmlns:p14="http://schemas.microsoft.com/office/powerpoint/2010/main" val="9368466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59137"/>
          </a:xfrm>
        </p:spPr>
        <p:txBody>
          <a:bodyPr anchor="t"/>
          <a:lstStyle/>
          <a:p>
            <a:r>
              <a:rPr lang="fr-FR" b="1" dirty="0" smtClean="0">
                <a:latin typeface="+mn-lt"/>
              </a:rPr>
              <a:t>Les ressources </a:t>
            </a:r>
            <a:endParaRPr lang="fr-FR" b="1" dirty="0">
              <a:latin typeface="+mn-lt"/>
            </a:endParaRPr>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59</a:t>
            </a:fld>
            <a:endParaRPr lang="fr-FR">
              <a:solidFill>
                <a:prstClr val="black">
                  <a:tint val="75000"/>
                </a:prstClr>
              </a:solidFill>
            </a:endParaRPr>
          </a:p>
        </p:txBody>
      </p:sp>
      <p:pic>
        <p:nvPicPr>
          <p:cNvPr id="5" name="Picture 4"/>
          <p:cNvPicPr>
            <a:picLocks noChangeAspect="1"/>
          </p:cNvPicPr>
          <p:nvPr/>
        </p:nvPicPr>
        <p:blipFill>
          <a:blip r:embed="rId3"/>
          <a:stretch>
            <a:fillRect/>
          </a:stretch>
        </p:blipFill>
        <p:spPr>
          <a:xfrm rot="1020000">
            <a:off x="723346" y="1327821"/>
            <a:ext cx="1841152" cy="2493480"/>
          </a:xfrm>
          <a:prstGeom prst="rect">
            <a:avLst/>
          </a:prstGeom>
        </p:spPr>
      </p:pic>
      <p:pic>
        <p:nvPicPr>
          <p:cNvPr id="6" name="Picture 5"/>
          <p:cNvPicPr>
            <a:picLocks noChangeAspect="1"/>
          </p:cNvPicPr>
          <p:nvPr/>
        </p:nvPicPr>
        <p:blipFill>
          <a:blip r:embed="rId4"/>
          <a:stretch>
            <a:fillRect/>
          </a:stretch>
        </p:blipFill>
        <p:spPr>
          <a:xfrm>
            <a:off x="7931263" y="365125"/>
            <a:ext cx="3694679" cy="5129083"/>
          </a:xfrm>
          <a:prstGeom prst="rect">
            <a:avLst/>
          </a:prstGeom>
        </p:spPr>
      </p:pic>
      <p:pic>
        <p:nvPicPr>
          <p:cNvPr id="7" name="Picture 6"/>
          <p:cNvPicPr>
            <a:picLocks noChangeAspect="1"/>
          </p:cNvPicPr>
          <p:nvPr/>
        </p:nvPicPr>
        <p:blipFill>
          <a:blip r:embed="rId5"/>
          <a:stretch>
            <a:fillRect/>
          </a:stretch>
        </p:blipFill>
        <p:spPr>
          <a:xfrm rot="1020000">
            <a:off x="4014175" y="1006048"/>
            <a:ext cx="3767555" cy="2534537"/>
          </a:xfrm>
          <a:prstGeom prst="rect">
            <a:avLst/>
          </a:prstGeom>
        </p:spPr>
      </p:pic>
      <p:pic>
        <p:nvPicPr>
          <p:cNvPr id="8" name="Picture 7"/>
          <p:cNvPicPr/>
          <p:nvPr/>
        </p:nvPicPr>
        <p:blipFill rotWithShape="1">
          <a:blip r:embed="rId6"/>
          <a:srcRect l="32859" t="4055" r="29914" b="3682"/>
          <a:stretch/>
        </p:blipFill>
        <p:spPr bwMode="auto">
          <a:xfrm>
            <a:off x="2695971" y="2446953"/>
            <a:ext cx="2491849" cy="3047255"/>
          </a:xfrm>
          <a:prstGeom prst="rect">
            <a:avLst/>
          </a:prstGeom>
          <a:ln>
            <a:noFill/>
          </a:ln>
          <a:extLst>
            <a:ext uri="{53640926-AAD7-44D8-BBD7-CCE9431645EC}">
              <a14:shadowObscured xmlns:a14="http://schemas.microsoft.com/office/drawing/2010/main"/>
            </a:ext>
          </a:extLst>
        </p:spPr>
      </p:pic>
      <p:pic>
        <p:nvPicPr>
          <p:cNvPr id="9" name="Picture 8"/>
          <p:cNvPicPr/>
          <p:nvPr/>
        </p:nvPicPr>
        <p:blipFill rotWithShape="1">
          <a:blip r:embed="rId7"/>
          <a:srcRect l="21463" t="13517" r="37702"/>
          <a:stretch/>
        </p:blipFill>
        <p:spPr bwMode="auto">
          <a:xfrm>
            <a:off x="723603" y="4129135"/>
            <a:ext cx="1647825" cy="1962150"/>
          </a:xfrm>
          <a:prstGeom prst="rect">
            <a:avLst/>
          </a:prstGeom>
          <a:ln>
            <a:noFill/>
          </a:ln>
          <a:extLst>
            <a:ext uri="{53640926-AAD7-44D8-BBD7-CCE9431645EC}">
              <a14:shadowObscured xmlns:a14="http://schemas.microsoft.com/office/drawing/2010/main"/>
            </a:ext>
          </a:extLst>
        </p:spPr>
      </p:pic>
      <p:pic>
        <p:nvPicPr>
          <p:cNvPr id="10" name="Picture 9"/>
          <p:cNvPicPr/>
          <p:nvPr/>
        </p:nvPicPr>
        <p:blipFill rotWithShape="1">
          <a:blip r:embed="rId8"/>
          <a:srcRect l="12726" t="5069" r="16809" b="3688"/>
          <a:stretch/>
        </p:blipFill>
        <p:spPr bwMode="auto">
          <a:xfrm rot="6660000">
            <a:off x="4853374" y="3199856"/>
            <a:ext cx="3227705" cy="2349500"/>
          </a:xfrm>
          <a:prstGeom prst="rect">
            <a:avLst/>
          </a:prstGeom>
          <a:ln>
            <a:noFill/>
          </a:ln>
          <a:extLst>
            <a:ext uri="{53640926-AAD7-44D8-BBD7-CCE9431645EC}">
              <a14:shadowObscured xmlns:a14="http://schemas.microsoft.com/office/drawing/2010/main"/>
            </a:ext>
          </a:extLst>
        </p:spPr>
      </p:pic>
      <p:pic>
        <p:nvPicPr>
          <p:cNvPr id="11" name="Picture 10"/>
          <p:cNvPicPr>
            <a:picLocks noChangeAspect="1"/>
          </p:cNvPicPr>
          <p:nvPr/>
        </p:nvPicPr>
        <p:blipFill>
          <a:blip r:embed="rId9"/>
          <a:stretch>
            <a:fillRect/>
          </a:stretch>
        </p:blipFill>
        <p:spPr>
          <a:xfrm rot="-360000">
            <a:off x="8416406" y="2955141"/>
            <a:ext cx="3499407" cy="3456732"/>
          </a:xfrm>
          <a:prstGeom prst="rect">
            <a:avLst/>
          </a:prstGeom>
        </p:spPr>
      </p:pic>
    </p:spTree>
    <p:extLst>
      <p:ext uri="{BB962C8B-B14F-4D97-AF65-F5344CB8AC3E}">
        <p14:creationId xmlns:p14="http://schemas.microsoft.com/office/powerpoint/2010/main" val="5823962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8278091" cy="1054242"/>
          </a:xfrm>
          <a:ln>
            <a:solidFill>
              <a:srgbClr val="FFC000"/>
            </a:solidFill>
          </a:ln>
        </p:spPr>
        <p:txBody>
          <a:bodyPr>
            <a:normAutofit/>
          </a:bodyPr>
          <a:lstStyle/>
          <a:p>
            <a:r>
              <a:rPr lang="fr-FR" b="1" dirty="0" smtClean="0">
                <a:ln>
                  <a:solidFill>
                    <a:schemeClr val="accent2"/>
                  </a:solidFill>
                </a:ln>
                <a:latin typeface="+mn-lt"/>
              </a:rPr>
              <a:t>Exemples</a:t>
            </a:r>
            <a:r>
              <a:rPr lang="fr-FR" sz="5400" b="1" dirty="0" smtClean="0">
                <a:ln>
                  <a:solidFill>
                    <a:schemeClr val="accent2"/>
                  </a:solidFill>
                </a:ln>
                <a:latin typeface="+mn-lt"/>
              </a:rPr>
              <a:t> - </a:t>
            </a:r>
            <a:r>
              <a:rPr lang="fr-FR" sz="4000" b="1" dirty="0">
                <a:ln>
                  <a:solidFill>
                    <a:schemeClr val="accent2"/>
                  </a:solidFill>
                </a:ln>
                <a:solidFill>
                  <a:srgbClr val="FF0000"/>
                </a:solidFill>
                <a:latin typeface="+mn-lt"/>
                <a:ea typeface="+mn-ea"/>
                <a:cs typeface="+mn-cs"/>
              </a:rPr>
              <a:t>Catastrophes </a:t>
            </a:r>
            <a:r>
              <a:rPr lang="fr-FR" sz="4000" b="1" dirty="0" smtClean="0">
                <a:ln>
                  <a:solidFill>
                    <a:schemeClr val="accent2"/>
                  </a:solidFill>
                </a:ln>
                <a:solidFill>
                  <a:srgbClr val="FF0000"/>
                </a:solidFill>
                <a:latin typeface="+mn-lt"/>
                <a:ea typeface="+mn-ea"/>
                <a:cs typeface="+mn-cs"/>
              </a:rPr>
              <a:t>naturelles</a:t>
            </a:r>
            <a:endParaRPr lang="fr-FR" sz="6600" b="1" dirty="0">
              <a:ln>
                <a:solidFill>
                  <a:schemeClr val="accent2"/>
                </a:solidFill>
              </a:ln>
              <a:solidFill>
                <a:srgbClr val="FF0000"/>
              </a:solidFill>
              <a:latin typeface="+mn-lt"/>
            </a:endParaRPr>
          </a:p>
        </p:txBody>
      </p:sp>
      <p:sp>
        <p:nvSpPr>
          <p:cNvPr id="3" name="Content Placeholder 2"/>
          <p:cNvSpPr>
            <a:spLocks noGrp="1"/>
          </p:cNvSpPr>
          <p:nvPr>
            <p:ph idx="1"/>
          </p:nvPr>
        </p:nvSpPr>
        <p:spPr/>
        <p:txBody>
          <a:bodyPr/>
          <a:lstStyle/>
          <a:p>
            <a:pPr marL="571500" lvl="0" indent="-571500">
              <a:buFont typeface="+mj-lt"/>
              <a:buAutoNum type="romanLcPeriod"/>
            </a:pPr>
            <a:r>
              <a:rPr lang="fr-FR" sz="3200" b="1" dirty="0" smtClean="0">
                <a:solidFill>
                  <a:srgbClr val="FF0000"/>
                </a:solidFill>
              </a:rPr>
              <a:t>géophysiques</a:t>
            </a:r>
            <a:r>
              <a:rPr lang="fr-FR" sz="3200" b="1" dirty="0" smtClean="0">
                <a:solidFill>
                  <a:srgbClr val="231F20"/>
                </a:solidFill>
              </a:rPr>
              <a:t> </a:t>
            </a:r>
            <a:r>
              <a:rPr lang="fr-FR" sz="3200" dirty="0" smtClean="0">
                <a:solidFill>
                  <a:srgbClr val="231F20"/>
                </a:solidFill>
              </a:rPr>
              <a:t>- tremblements </a:t>
            </a:r>
            <a:r>
              <a:rPr lang="fr-FR" sz="3200" dirty="0">
                <a:solidFill>
                  <a:srgbClr val="231F20"/>
                </a:solidFill>
              </a:rPr>
              <a:t>de terre, tsunamis et éruptions </a:t>
            </a:r>
            <a:r>
              <a:rPr lang="fr-FR" sz="3200" dirty="0" smtClean="0">
                <a:solidFill>
                  <a:srgbClr val="231F20"/>
                </a:solidFill>
              </a:rPr>
              <a:t>volcaniques; </a:t>
            </a:r>
          </a:p>
          <a:p>
            <a:pPr marL="571500" lvl="0" indent="-571500">
              <a:buFont typeface="+mj-lt"/>
              <a:buAutoNum type="romanLcPeriod"/>
            </a:pPr>
            <a:r>
              <a:rPr lang="fr-FR" sz="3200" b="1" dirty="0" smtClean="0">
                <a:solidFill>
                  <a:srgbClr val="FF0000"/>
                </a:solidFill>
              </a:rPr>
              <a:t>océanographiques</a:t>
            </a:r>
            <a:r>
              <a:rPr lang="fr-FR" sz="3200" dirty="0" smtClean="0">
                <a:solidFill>
                  <a:srgbClr val="231F20"/>
                </a:solidFill>
              </a:rPr>
              <a:t> - inondations</a:t>
            </a:r>
            <a:r>
              <a:rPr lang="fr-FR" sz="3200" dirty="0">
                <a:solidFill>
                  <a:srgbClr val="231F20"/>
                </a:solidFill>
              </a:rPr>
              <a:t>, </a:t>
            </a:r>
            <a:r>
              <a:rPr lang="fr-FR" sz="3200" dirty="0" smtClean="0">
                <a:solidFill>
                  <a:srgbClr val="231F20"/>
                </a:solidFill>
              </a:rPr>
              <a:t>avalanches; </a:t>
            </a:r>
          </a:p>
          <a:p>
            <a:pPr marL="571500" lvl="0" indent="-571500">
              <a:buFont typeface="+mj-lt"/>
              <a:buAutoNum type="romanLcPeriod"/>
            </a:pPr>
            <a:r>
              <a:rPr lang="fr-FR" sz="3200" b="1" dirty="0" smtClean="0">
                <a:solidFill>
                  <a:srgbClr val="FF0000"/>
                </a:solidFill>
              </a:rPr>
              <a:t>climatologiques</a:t>
            </a:r>
            <a:r>
              <a:rPr lang="fr-FR" sz="3200" dirty="0" smtClean="0">
                <a:solidFill>
                  <a:srgbClr val="231F20"/>
                </a:solidFill>
              </a:rPr>
              <a:t> - sécheresses, pluies diluviennes;</a:t>
            </a:r>
          </a:p>
          <a:p>
            <a:pPr marL="571500" lvl="0" indent="-571500">
              <a:buFont typeface="+mj-lt"/>
              <a:buAutoNum type="romanLcPeriod"/>
            </a:pPr>
            <a:r>
              <a:rPr lang="fr-FR" sz="3200" b="1" dirty="0" smtClean="0">
                <a:solidFill>
                  <a:srgbClr val="FF0000"/>
                </a:solidFill>
              </a:rPr>
              <a:t>météorologiques</a:t>
            </a:r>
            <a:r>
              <a:rPr lang="fr-FR" sz="3200" dirty="0" smtClean="0">
                <a:solidFill>
                  <a:srgbClr val="FF0000"/>
                </a:solidFill>
              </a:rPr>
              <a:t> </a:t>
            </a:r>
            <a:r>
              <a:rPr lang="fr-FR" sz="3200" dirty="0" smtClean="0">
                <a:solidFill>
                  <a:srgbClr val="231F20"/>
                </a:solidFill>
              </a:rPr>
              <a:t>- tempêtes</a:t>
            </a:r>
            <a:r>
              <a:rPr lang="fr-FR" sz="3200" dirty="0">
                <a:solidFill>
                  <a:srgbClr val="231F20"/>
                </a:solidFill>
              </a:rPr>
              <a:t>, </a:t>
            </a:r>
            <a:r>
              <a:rPr lang="fr-FR" sz="3200" dirty="0" smtClean="0">
                <a:solidFill>
                  <a:srgbClr val="231F20"/>
                </a:solidFill>
              </a:rPr>
              <a:t>ouragans, cyclones; </a:t>
            </a:r>
          </a:p>
          <a:p>
            <a:pPr marL="571500" lvl="0" indent="-571500">
              <a:buFont typeface="+mj-lt"/>
              <a:buAutoNum type="romanLcPeriod"/>
            </a:pPr>
            <a:r>
              <a:rPr lang="fr-FR" sz="3200" b="1" dirty="0" smtClean="0">
                <a:solidFill>
                  <a:srgbClr val="FF0000"/>
                </a:solidFill>
              </a:rPr>
              <a:t>biologiques</a:t>
            </a:r>
            <a:r>
              <a:rPr lang="fr-FR" sz="3200" dirty="0" smtClean="0">
                <a:solidFill>
                  <a:srgbClr val="5B9BD5">
                    <a:lumMod val="75000"/>
                  </a:srgbClr>
                </a:solidFill>
              </a:rPr>
              <a:t> </a:t>
            </a:r>
            <a:r>
              <a:rPr lang="fr-FR" sz="3200" dirty="0" smtClean="0">
                <a:solidFill>
                  <a:srgbClr val="231F20"/>
                </a:solidFill>
              </a:rPr>
              <a:t>- épidémies</a:t>
            </a:r>
            <a:r>
              <a:rPr lang="fr-FR" sz="3200" dirty="0">
                <a:solidFill>
                  <a:srgbClr val="231F20"/>
                </a:solidFill>
              </a:rPr>
              <a:t>, </a:t>
            </a:r>
            <a:r>
              <a:rPr lang="fr-FR" sz="3200" dirty="0" smtClean="0">
                <a:solidFill>
                  <a:srgbClr val="231F20"/>
                </a:solidFill>
              </a:rPr>
              <a:t>pandémies, pestes.</a:t>
            </a:r>
            <a:endParaRPr lang="fr-FR" sz="3200" dirty="0">
              <a:solidFill>
                <a:srgbClr val="231F20"/>
              </a:solidFill>
            </a:endParaRPr>
          </a:p>
          <a:p>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0872644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3866"/>
            <a:ext cx="10515600" cy="1443007"/>
          </a:xfrm>
          <a:ln>
            <a:solidFill>
              <a:schemeClr val="accent4"/>
            </a:solidFill>
          </a:ln>
        </p:spPr>
        <p:txBody>
          <a:bodyPr anchor="t">
            <a:noAutofit/>
          </a:bodyPr>
          <a:lstStyle/>
          <a:p>
            <a:pPr algn="ctr"/>
            <a:r>
              <a:rPr lang="fr-FR" b="1" dirty="0" smtClean="0">
                <a:ln>
                  <a:solidFill>
                    <a:schemeClr val="accent2"/>
                  </a:solidFill>
                </a:ln>
                <a:solidFill>
                  <a:sysClr val="windowText" lastClr="000000"/>
                </a:solidFill>
                <a:latin typeface="+mn-lt"/>
              </a:rPr>
              <a:t>Merci pour votre attention et </a:t>
            </a:r>
            <a:r>
              <a:rPr lang="fr-FR" b="1" dirty="0" smtClean="0">
                <a:ln>
                  <a:solidFill>
                    <a:schemeClr val="accent2"/>
                  </a:solidFill>
                </a:ln>
                <a:solidFill>
                  <a:sysClr val="windowText" lastClr="000000"/>
                </a:solidFill>
                <a:latin typeface="+mn-lt"/>
              </a:rPr>
              <a:t>poser vos questions </a:t>
            </a:r>
            <a:r>
              <a:rPr lang="fr-FR" b="1" dirty="0">
                <a:ln>
                  <a:solidFill>
                    <a:schemeClr val="accent2"/>
                  </a:solidFill>
                </a:ln>
                <a:solidFill>
                  <a:sysClr val="windowText" lastClr="000000"/>
                </a:solidFill>
                <a:latin typeface="+mn-lt"/>
              </a:rPr>
              <a:t>à</a:t>
            </a:r>
            <a:r>
              <a:rPr lang="fr-FR" b="1" dirty="0" smtClean="0">
                <a:ln>
                  <a:solidFill>
                    <a:schemeClr val="accent2"/>
                  </a:solidFill>
                </a:ln>
                <a:solidFill>
                  <a:sysClr val="windowText" lastClr="000000"/>
                </a:solidFill>
                <a:latin typeface="+mn-lt"/>
              </a:rPr>
              <a:t> travers la plateforme </a:t>
            </a:r>
            <a:r>
              <a:rPr lang="fr-FR" b="1" dirty="0" smtClean="0">
                <a:ln>
                  <a:solidFill>
                    <a:schemeClr val="accent2"/>
                  </a:solidFill>
                </a:ln>
                <a:latin typeface="+mn-lt"/>
              </a:rPr>
              <a:t/>
            </a:r>
            <a:br>
              <a:rPr lang="fr-FR" b="1" dirty="0" smtClean="0">
                <a:ln>
                  <a:solidFill>
                    <a:schemeClr val="accent2"/>
                  </a:solidFill>
                </a:ln>
                <a:latin typeface="+mn-lt"/>
              </a:rPr>
            </a:br>
            <a:endParaRPr lang="fr-FR" b="1" dirty="0">
              <a:ln>
                <a:solidFill>
                  <a:schemeClr val="accent2"/>
                </a:solidFill>
              </a:ln>
              <a:latin typeface="+mn-lt"/>
            </a:endParaRPr>
          </a:p>
        </p:txBody>
      </p:sp>
      <p:sp>
        <p:nvSpPr>
          <p:cNvPr id="4" name="Slide Number Placeholder 3"/>
          <p:cNvSpPr>
            <a:spLocks noGrp="1"/>
          </p:cNvSpPr>
          <p:nvPr>
            <p:ph type="sldNum" sz="quarter" idx="12"/>
          </p:nvPr>
        </p:nvSpPr>
        <p:spPr/>
        <p:txBody>
          <a:bodyPr/>
          <a:lstStyle/>
          <a:p>
            <a:fld id="{FD371DD1-D9FE-4F55-B951-55DF6DE214C8}" type="slidenum">
              <a:rPr lang="fr-FR" smtClean="0">
                <a:solidFill>
                  <a:prstClr val="black">
                    <a:tint val="75000"/>
                  </a:prstClr>
                </a:solidFill>
              </a:rPr>
              <a:pPr/>
              <a:t>60</a:t>
            </a:fld>
            <a:endParaRPr lang="fr-FR">
              <a:solidFill>
                <a:prstClr val="black">
                  <a:tint val="75000"/>
                </a:prstClr>
              </a:solidFill>
            </a:endParaRPr>
          </a:p>
        </p:txBody>
      </p:sp>
    </p:spTree>
    <p:extLst>
      <p:ext uri="{BB962C8B-B14F-4D97-AF65-F5344CB8AC3E}">
        <p14:creationId xmlns:p14="http://schemas.microsoft.com/office/powerpoint/2010/main" val="599332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438399"/>
            <a:ext cx="10515600" cy="2230583"/>
          </a:xfrm>
        </p:spPr>
        <p:txBody>
          <a:bodyPr/>
          <a:lstStyle/>
          <a:p>
            <a:pPr marL="514350" indent="-514350">
              <a:buFont typeface="+mj-lt"/>
              <a:buAutoNum type="alphaLcPeriod"/>
            </a:pPr>
            <a:r>
              <a:rPr lang="fr-FR" dirty="0" smtClean="0"/>
              <a:t>Conflit armée</a:t>
            </a:r>
          </a:p>
          <a:p>
            <a:pPr marL="514350" indent="-514350">
              <a:buFont typeface="+mj-lt"/>
              <a:buAutoNum type="alphaLcPeriod"/>
            </a:pPr>
            <a:r>
              <a:rPr lang="fr-FR" dirty="0" smtClean="0"/>
              <a:t>Incendies/ feux de brousse  </a:t>
            </a:r>
          </a:p>
          <a:p>
            <a:pPr marL="514350" indent="-514350">
              <a:buFont typeface="+mj-lt"/>
              <a:buAutoNum type="alphaLcPeriod"/>
            </a:pPr>
            <a:endParaRPr lang="fr-FR" dirty="0"/>
          </a:p>
          <a:p>
            <a:pPr marL="514350" indent="-514350">
              <a:buFont typeface="+mj-lt"/>
              <a:buAutoNum type="alphaLcPeriod"/>
            </a:pPr>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Title 1"/>
          <p:cNvSpPr>
            <a:spLocks noGrp="1"/>
          </p:cNvSpPr>
          <p:nvPr>
            <p:ph type="title"/>
          </p:nvPr>
        </p:nvSpPr>
        <p:spPr>
          <a:xfrm>
            <a:off x="838200" y="850035"/>
            <a:ext cx="9164782" cy="923348"/>
          </a:xfrm>
          <a:ln>
            <a:solidFill>
              <a:srgbClr val="FFC000"/>
            </a:solidFill>
          </a:ln>
        </p:spPr>
        <p:txBody>
          <a:bodyPr>
            <a:normAutofit/>
          </a:bodyPr>
          <a:lstStyle/>
          <a:p>
            <a:r>
              <a:rPr lang="fr-FR" b="1" dirty="0" smtClean="0">
                <a:ln>
                  <a:solidFill>
                    <a:schemeClr val="accent2"/>
                  </a:solidFill>
                </a:ln>
                <a:latin typeface="+mn-lt"/>
              </a:rPr>
              <a:t>Exemples -</a:t>
            </a:r>
            <a:r>
              <a:rPr lang="fr-FR" b="1" dirty="0" smtClean="0">
                <a:ln>
                  <a:solidFill>
                    <a:schemeClr val="accent2"/>
                  </a:solidFill>
                </a:ln>
                <a:solidFill>
                  <a:schemeClr val="accent2"/>
                </a:solidFill>
                <a:latin typeface="+mn-lt"/>
              </a:rPr>
              <a:t> </a:t>
            </a:r>
            <a:r>
              <a:rPr lang="fr-FR" sz="3600" b="1" dirty="0">
                <a:ln>
                  <a:solidFill>
                    <a:schemeClr val="accent2"/>
                  </a:solidFill>
                </a:ln>
                <a:solidFill>
                  <a:srgbClr val="FF0000"/>
                </a:solidFill>
                <a:latin typeface="+mn-lt"/>
                <a:ea typeface="+mn-ea"/>
                <a:cs typeface="+mn-cs"/>
              </a:rPr>
              <a:t>Catastrophes </a:t>
            </a:r>
            <a:r>
              <a:rPr lang="fr-FR" sz="3600" b="1" dirty="0" smtClean="0">
                <a:ln>
                  <a:solidFill>
                    <a:schemeClr val="accent2"/>
                  </a:solidFill>
                </a:ln>
                <a:solidFill>
                  <a:srgbClr val="FF0000"/>
                </a:solidFill>
                <a:latin typeface="+mn-lt"/>
                <a:ea typeface="+mn-ea"/>
                <a:cs typeface="+mn-cs"/>
              </a:rPr>
              <a:t>crées par l’homme</a:t>
            </a:r>
            <a:endParaRPr lang="fr-FR" sz="3600" b="1" dirty="0">
              <a:ln>
                <a:solidFill>
                  <a:schemeClr val="accent2"/>
                </a:solidFill>
              </a:ln>
              <a:solidFill>
                <a:srgbClr val="FF0000"/>
              </a:solidFill>
              <a:latin typeface="+mn-lt"/>
            </a:endParaRPr>
          </a:p>
        </p:txBody>
      </p:sp>
    </p:spTree>
    <p:extLst>
      <p:ext uri="{BB962C8B-B14F-4D97-AF65-F5344CB8AC3E}">
        <p14:creationId xmlns:p14="http://schemas.microsoft.com/office/powerpoint/2010/main" val="42257467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12618"/>
            <a:ext cx="9428018" cy="928256"/>
          </a:xfrm>
          <a:ln>
            <a:solidFill>
              <a:srgbClr val="FFC000"/>
            </a:solidFill>
          </a:ln>
        </p:spPr>
        <p:txBody>
          <a:bodyPr>
            <a:normAutofit/>
          </a:bodyPr>
          <a:lstStyle/>
          <a:p>
            <a:r>
              <a:rPr lang="fr-FR" sz="3600" b="1" dirty="0" smtClean="0">
                <a:ln>
                  <a:solidFill>
                    <a:schemeClr val="accent2"/>
                  </a:solidFill>
                </a:ln>
                <a:latin typeface="+mn-lt"/>
              </a:rPr>
              <a:t>Caractéristiques de crise humanitaire complexe </a:t>
            </a:r>
            <a:endParaRPr lang="fr-FR" sz="3600" b="1" dirty="0">
              <a:ln>
                <a:solidFill>
                  <a:schemeClr val="accent2"/>
                </a:solidFill>
              </a:ln>
              <a:latin typeface="+mn-lt"/>
            </a:endParaRPr>
          </a:p>
        </p:txBody>
      </p:sp>
      <p:sp>
        <p:nvSpPr>
          <p:cNvPr id="3" name="Content Placeholder 2"/>
          <p:cNvSpPr>
            <a:spLocks noGrp="1"/>
          </p:cNvSpPr>
          <p:nvPr>
            <p:ph idx="1"/>
          </p:nvPr>
        </p:nvSpPr>
        <p:spPr/>
        <p:txBody>
          <a:bodyPr/>
          <a:lstStyle/>
          <a:p>
            <a:pPr marL="571500" indent="-571500">
              <a:buFont typeface="+mj-lt"/>
              <a:buAutoNum type="romanLcPeriod"/>
            </a:pPr>
            <a:r>
              <a:rPr lang="fr-FR" sz="2400" dirty="0" smtClean="0">
                <a:solidFill>
                  <a:srgbClr val="000000"/>
                </a:solidFill>
              </a:rPr>
              <a:t>Une </a:t>
            </a:r>
            <a:r>
              <a:rPr lang="fr-FR" sz="2400" dirty="0">
                <a:solidFill>
                  <a:srgbClr val="000000"/>
                </a:solidFill>
              </a:rPr>
              <a:t>violence excessive et la perte de </a:t>
            </a:r>
            <a:r>
              <a:rPr lang="fr-FR" sz="2400" dirty="0" smtClean="0">
                <a:solidFill>
                  <a:srgbClr val="000000"/>
                </a:solidFill>
              </a:rPr>
              <a:t>vie.</a:t>
            </a:r>
            <a:endParaRPr lang="fr-FR" sz="2400" dirty="0">
              <a:solidFill>
                <a:srgbClr val="000000"/>
              </a:solidFill>
            </a:endParaRPr>
          </a:p>
          <a:p>
            <a:pPr marL="571500" indent="-571500">
              <a:buFont typeface="+mj-lt"/>
              <a:buAutoNum type="romanLcPeriod"/>
            </a:pPr>
            <a:r>
              <a:rPr lang="fr-FR" sz="2400" dirty="0" smtClean="0">
                <a:solidFill>
                  <a:srgbClr val="000000"/>
                </a:solidFill>
              </a:rPr>
              <a:t>Des </a:t>
            </a:r>
            <a:r>
              <a:rPr lang="fr-FR" sz="2400" dirty="0">
                <a:solidFill>
                  <a:srgbClr val="000000"/>
                </a:solidFill>
              </a:rPr>
              <a:t>déplacements forcés de </a:t>
            </a:r>
            <a:r>
              <a:rPr lang="fr-FR" sz="2400" dirty="0" smtClean="0">
                <a:solidFill>
                  <a:srgbClr val="000000"/>
                </a:solidFill>
              </a:rPr>
              <a:t>populations.</a:t>
            </a:r>
            <a:endParaRPr lang="fr-FR" sz="2400" dirty="0">
              <a:solidFill>
                <a:srgbClr val="000000"/>
              </a:solidFill>
            </a:endParaRPr>
          </a:p>
          <a:p>
            <a:pPr marL="571500" indent="-571500">
              <a:buFont typeface="+mj-lt"/>
              <a:buAutoNum type="romanLcPeriod"/>
            </a:pPr>
            <a:r>
              <a:rPr lang="fr-FR" sz="2400" dirty="0" smtClean="0">
                <a:solidFill>
                  <a:srgbClr val="000000"/>
                </a:solidFill>
              </a:rPr>
              <a:t>La </a:t>
            </a:r>
            <a:r>
              <a:rPr lang="fr-FR" sz="2400" dirty="0">
                <a:solidFill>
                  <a:srgbClr val="000000"/>
                </a:solidFill>
              </a:rPr>
              <a:t>dégradation de la société et de </a:t>
            </a:r>
            <a:r>
              <a:rPr lang="fr-FR" sz="2400" dirty="0" smtClean="0">
                <a:solidFill>
                  <a:srgbClr val="000000"/>
                </a:solidFill>
              </a:rPr>
              <a:t>l’économie.</a:t>
            </a:r>
            <a:endParaRPr lang="fr-FR" sz="2400" dirty="0">
              <a:solidFill>
                <a:srgbClr val="000000"/>
              </a:solidFill>
            </a:endParaRPr>
          </a:p>
          <a:p>
            <a:pPr marL="571500" indent="-571500">
              <a:buFont typeface="+mj-lt"/>
              <a:buAutoNum type="romanLcPeriod"/>
            </a:pPr>
            <a:r>
              <a:rPr lang="fr-FR" sz="2400" dirty="0" smtClean="0">
                <a:solidFill>
                  <a:srgbClr val="000000"/>
                </a:solidFill>
              </a:rPr>
              <a:t>Une </a:t>
            </a:r>
            <a:r>
              <a:rPr lang="fr-FR" sz="2400" dirty="0">
                <a:solidFill>
                  <a:srgbClr val="000000"/>
                </a:solidFill>
              </a:rPr>
              <a:t>nécessité, à grande échelle, de l'aide </a:t>
            </a:r>
            <a:r>
              <a:rPr lang="fr-FR" sz="2400" dirty="0" smtClean="0">
                <a:solidFill>
                  <a:srgbClr val="000000"/>
                </a:solidFill>
              </a:rPr>
              <a:t>humanitaire.</a:t>
            </a:r>
            <a:endParaRPr lang="fr-FR" sz="2400" dirty="0">
              <a:solidFill>
                <a:srgbClr val="000000"/>
              </a:solidFill>
            </a:endParaRPr>
          </a:p>
          <a:p>
            <a:pPr marL="571500" indent="-571500">
              <a:buFont typeface="+mj-lt"/>
              <a:buAutoNum type="romanLcPeriod"/>
            </a:pPr>
            <a:r>
              <a:rPr lang="fr-FR" sz="2400" dirty="0" smtClean="0">
                <a:solidFill>
                  <a:srgbClr val="000000"/>
                </a:solidFill>
              </a:rPr>
              <a:t>L'entrave </a:t>
            </a:r>
            <a:r>
              <a:rPr lang="fr-FR" sz="2400" dirty="0">
                <a:solidFill>
                  <a:srgbClr val="000000"/>
                </a:solidFill>
              </a:rPr>
              <a:t>à la prestation de l'aide humanitaire par des contraintes politiques et/ou </a:t>
            </a:r>
            <a:r>
              <a:rPr lang="fr-FR" sz="2400" dirty="0" smtClean="0">
                <a:solidFill>
                  <a:srgbClr val="000000"/>
                </a:solidFill>
              </a:rPr>
              <a:t>militaires.</a:t>
            </a:r>
            <a:endParaRPr lang="fr-FR" sz="2400" dirty="0">
              <a:solidFill>
                <a:srgbClr val="000000"/>
              </a:solidFill>
            </a:endParaRPr>
          </a:p>
          <a:p>
            <a:pPr marL="571500" indent="-571500">
              <a:buFont typeface="+mj-lt"/>
              <a:buAutoNum type="romanLcPeriod"/>
            </a:pPr>
            <a:r>
              <a:rPr lang="fr-FR" sz="2400" dirty="0" smtClean="0">
                <a:solidFill>
                  <a:srgbClr val="000000"/>
                </a:solidFill>
              </a:rPr>
              <a:t>Des </a:t>
            </a:r>
            <a:r>
              <a:rPr lang="fr-FR" sz="2400" dirty="0">
                <a:solidFill>
                  <a:srgbClr val="000000"/>
                </a:solidFill>
              </a:rPr>
              <a:t>risques sécuritaires importants pour les travailleurs humanitaires dans certaines </a:t>
            </a:r>
            <a:r>
              <a:rPr lang="fr-FR" sz="2400" dirty="0" smtClean="0">
                <a:solidFill>
                  <a:srgbClr val="000000"/>
                </a:solidFill>
              </a:rPr>
              <a:t>régions.</a:t>
            </a:r>
            <a:endParaRPr lang="fr-FR" sz="2400" dirty="0">
              <a:solidFill>
                <a:srgbClr val="000000"/>
              </a:solidFill>
            </a:endParaRPr>
          </a:p>
          <a:p>
            <a:endParaRPr lang="fr-FR" dirty="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261770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1" y="500062"/>
            <a:ext cx="5077690" cy="971551"/>
          </a:xfrm>
          <a:ln>
            <a:solidFill>
              <a:srgbClr val="FFC000"/>
            </a:solidFill>
          </a:ln>
        </p:spPr>
        <p:txBody>
          <a:bodyPr>
            <a:normAutofit/>
          </a:bodyPr>
          <a:lstStyle/>
          <a:p>
            <a:r>
              <a:rPr lang="fr-FR" sz="5400" b="1" dirty="0">
                <a:ln>
                  <a:solidFill>
                    <a:schemeClr val="accent2"/>
                  </a:solidFill>
                </a:ln>
                <a:latin typeface="Calibri"/>
                <a:ea typeface="+mn-ea"/>
                <a:cs typeface="+mn-cs"/>
              </a:rPr>
              <a:t>Aléa ou </a:t>
            </a:r>
            <a:r>
              <a:rPr lang="fr-FR" sz="5400" b="1" dirty="0" smtClean="0">
                <a:ln>
                  <a:solidFill>
                    <a:schemeClr val="accent2"/>
                  </a:solidFill>
                </a:ln>
                <a:latin typeface="Calibri"/>
                <a:ea typeface="+mn-ea"/>
                <a:cs typeface="+mn-cs"/>
              </a:rPr>
              <a:t>menace</a:t>
            </a:r>
            <a:endParaRPr lang="fr-FR" sz="8000" b="1" dirty="0">
              <a:ln>
                <a:solidFill>
                  <a:schemeClr val="accent2"/>
                </a:solidFill>
              </a:ln>
              <a:latin typeface="+mn-lt"/>
            </a:endParaRPr>
          </a:p>
        </p:txBody>
      </p:sp>
      <p:sp>
        <p:nvSpPr>
          <p:cNvPr id="3" name="Content Placeholder 2"/>
          <p:cNvSpPr>
            <a:spLocks noGrp="1"/>
          </p:cNvSpPr>
          <p:nvPr>
            <p:ph idx="1"/>
          </p:nvPr>
        </p:nvSpPr>
        <p:spPr>
          <a:xfrm>
            <a:off x="838200" y="1700213"/>
            <a:ext cx="10515600" cy="4476750"/>
          </a:xfrm>
        </p:spPr>
        <p:txBody>
          <a:bodyPr>
            <a:normAutofit/>
          </a:bodyPr>
          <a:lstStyle/>
          <a:p>
            <a:pPr marL="0" indent="0">
              <a:buNone/>
            </a:pPr>
            <a:r>
              <a:rPr lang="fr-FR" dirty="0"/>
              <a:t>P</a:t>
            </a:r>
            <a:r>
              <a:rPr lang="fr-FR" dirty="0" smtClean="0"/>
              <a:t>hénomène ou évènement, naturel ou humain, </a:t>
            </a:r>
            <a:r>
              <a:rPr lang="fr-FR" u="sng" dirty="0" smtClean="0"/>
              <a:t>potentiellement</a:t>
            </a:r>
            <a:r>
              <a:rPr lang="fr-FR" dirty="0" smtClean="0"/>
              <a:t> dommageable en terme de perte en vies humaine et matériel, de sante, susceptibles d’interrompre les activités économiques et socio-culturelles et de détruire l’environnement et les biens. </a:t>
            </a:r>
          </a:p>
          <a:p>
            <a:pPr marL="0" indent="0">
              <a:buNone/>
            </a:pPr>
            <a:r>
              <a:rPr lang="fr-FR" sz="3200" dirty="0" smtClean="0"/>
              <a:t>Exemples: </a:t>
            </a:r>
          </a:p>
          <a:p>
            <a:pPr lvl="1"/>
            <a:r>
              <a:rPr lang="fr-FR" dirty="0" smtClean="0"/>
              <a:t>Séisme</a:t>
            </a:r>
            <a:r>
              <a:rPr lang="en-US" dirty="0" smtClean="0"/>
              <a:t>, </a:t>
            </a:r>
            <a:r>
              <a:rPr lang="en-US" dirty="0"/>
              <a:t>tsunami, </a:t>
            </a:r>
            <a:r>
              <a:rPr lang="fr-FR" dirty="0" smtClean="0"/>
              <a:t>éruption volcanique (géophysique). </a:t>
            </a:r>
          </a:p>
          <a:p>
            <a:pPr lvl="1"/>
            <a:r>
              <a:rPr lang="fr-FR" dirty="0" smtClean="0"/>
              <a:t>Tempête, orage, pluie torrentielle, inondation, avalanche,  canicule, sècheresse (météorologique - climatique).</a:t>
            </a:r>
          </a:p>
          <a:p>
            <a:pPr lvl="1"/>
            <a:r>
              <a:rPr lang="fr-FR" dirty="0" smtClean="0"/>
              <a:t>Rupture de </a:t>
            </a:r>
            <a:r>
              <a:rPr lang="fr-FR" dirty="0"/>
              <a:t>barrage, pollution (marée noire...), affaissement minier, accident de centrale </a:t>
            </a:r>
            <a:r>
              <a:rPr lang="fr-FR" dirty="0" smtClean="0"/>
              <a:t>nucléaire (technologique).</a:t>
            </a:r>
          </a:p>
          <a:p>
            <a:pPr lvl="1"/>
            <a:endParaRPr lang="fr-FR" dirty="0">
              <a:solidFill>
                <a:srgbClr val="202124"/>
              </a:solidFill>
            </a:endParaRPr>
          </a:p>
          <a:p>
            <a:pPr lvl="1"/>
            <a:endParaRPr lang="fr-FR" dirty="0" smtClean="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063C3D0-896B-476D-A309-AD5D90928676}" type="slidenum">
              <a:rPr kumimoji="0" lang="fr-FR" sz="12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fr-FR" sz="12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8482876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ur work">
  <a:themeElements>
    <a:clrScheme name="Kontor">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2377</TotalTime>
  <Words>4627</Words>
  <Application>Microsoft Office PowerPoint</Application>
  <PresentationFormat>Widescreen</PresentationFormat>
  <Paragraphs>470</Paragraphs>
  <Slides>60</Slides>
  <Notes>15</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60</vt:i4>
      </vt:variant>
    </vt:vector>
  </HeadingPairs>
  <TitlesOfParts>
    <vt:vector size="73" baseType="lpstr">
      <vt:lpstr>MS PGothic</vt:lpstr>
      <vt:lpstr>Arial</vt:lpstr>
      <vt:lpstr>Arial</vt:lpstr>
      <vt:lpstr>Calibri</vt:lpstr>
      <vt:lpstr>Calibri Light</vt:lpstr>
      <vt:lpstr>Lucida Sans Unicode</vt:lpstr>
      <vt:lpstr>Times New Roman</vt:lpstr>
      <vt:lpstr>Trebuchet MS</vt:lpstr>
      <vt:lpstr>Wingdings</vt:lpstr>
      <vt:lpstr>Office Theme</vt:lpstr>
      <vt:lpstr>Our work</vt:lpstr>
      <vt:lpstr>1_Office Theme</vt:lpstr>
      <vt:lpstr>2_Office Theme</vt:lpstr>
      <vt:lpstr>Dispositif minimum d’urgence en santé sexuelle et reproductive (DMU-SSR)  En situation de crise humanitaire  Janvier 2022 Introduction et DMU objectif no. 1 </vt:lpstr>
      <vt:lpstr>But de la formation</vt:lpstr>
      <vt:lpstr>Objectifs d’apprentissage </vt:lpstr>
      <vt:lpstr>Définition des concepts de base </vt:lpstr>
      <vt:lpstr>Une crise ou urgence humanitaire/  une catastrophe / un désastre humanitaire  </vt:lpstr>
      <vt:lpstr>Exemples - Catastrophes naturelles</vt:lpstr>
      <vt:lpstr>Exemples - Catastrophes crées par l’homme</vt:lpstr>
      <vt:lpstr>Caractéristiques de crise humanitaire complexe </vt:lpstr>
      <vt:lpstr>Aléa ou menace</vt:lpstr>
      <vt:lpstr>Personnes touchées par la crise humanitaire (hommes, femmes, filles, garçons, enfants).</vt:lpstr>
      <vt:lpstr>Qui sont affectées par les crises humanitaires?</vt:lpstr>
      <vt:lpstr>Risque</vt:lpstr>
      <vt:lpstr>Vulnérabilité = fragilité</vt:lpstr>
      <vt:lpstr>Les éléments et facteurs de vulnérabilité</vt:lpstr>
      <vt:lpstr>Les 4 Principes humanitaires </vt:lpstr>
      <vt:lpstr>Droits humains (droits de l’homme)</vt:lpstr>
      <vt:lpstr>PowerPoint Presentation</vt:lpstr>
      <vt:lpstr>VBG et violation des droits humains </vt:lpstr>
      <vt:lpstr>Santé sexuelle et reproductive (SSR) </vt:lpstr>
      <vt:lpstr>Les étapes d’une crise humanitaire</vt:lpstr>
      <vt:lpstr>Les étapes de crise humanitaire</vt:lpstr>
      <vt:lpstr>La préparation  et la contingence </vt:lpstr>
      <vt:lpstr>La phase aigue d’une crise </vt:lpstr>
      <vt:lpstr>Qui peut déclarer un état de crise humanitaire? </vt:lpstr>
      <vt:lpstr>PowerPoint Presentation</vt:lpstr>
      <vt:lpstr>L’obligation redditionnelle des intervenants humanitaires à leur égard des populations touchées.  </vt:lpstr>
      <vt:lpstr>La SSR en situation d’urgence </vt:lpstr>
      <vt:lpstr>Pourquoi prioriser la SSR en situations de crise?</vt:lpstr>
      <vt:lpstr>Le dispositif minimum d’urgence (DMU) en santé sexuelle et reproductive (SSR) </vt:lpstr>
      <vt:lpstr>Pourquoi prioriser le DMU-SSR en début de crise? </vt:lpstr>
      <vt:lpstr>Pourquoi prioriser le DMU-SSR en début de crise? </vt:lpstr>
      <vt:lpstr>Pourquoi prioriser la SSR en début d’une crise (2)</vt:lpstr>
      <vt:lpstr>Guide de prestation de services- cluster santé</vt:lpstr>
      <vt:lpstr>Les services de SSR pour les population en crise le DMU</vt:lpstr>
      <vt:lpstr>Les Objectifs du DMU</vt:lpstr>
      <vt:lpstr>Autres nécessités à prendre en compte </vt:lpstr>
      <vt:lpstr>Les étapes d’une crise humanitaire</vt:lpstr>
      <vt:lpstr>Responsable pour la mise en œuvre du DMU</vt:lpstr>
      <vt:lpstr>Principes fondamentaux de la programmation en SSR dans le contexte humanitaire </vt:lpstr>
      <vt:lpstr>Principes fondamentaux de la programmation en SSR dans le contexte humanitaire (1) </vt:lpstr>
      <vt:lpstr>Principes fondamentaux de la programmation en SSR dans le contexte humanitaire (2) </vt:lpstr>
      <vt:lpstr>Implication des populations affectées </vt:lpstr>
      <vt:lpstr>Conséquences suite à une négligence de prendre  en compte le DMU en SSR</vt:lpstr>
      <vt:lpstr>Financement des programmes du DMU SSR </vt:lpstr>
      <vt:lpstr>Fin de présentation </vt:lpstr>
      <vt:lpstr>Références </vt:lpstr>
      <vt:lpstr>Dispositif minimum d’urgence (DMU) en santé sexuelle et reproductive En situation de crise humanitaire  Janvier 2022 </vt:lpstr>
      <vt:lpstr>Plan de présentation</vt:lpstr>
      <vt:lpstr>Objectifs d’apprentissage </vt:lpstr>
      <vt:lpstr>DMU-Objectif 1 : Veiller  à ce que le secteur/cluster santé identifie une organisation pour assurer la mise en œuvre du DMU-SSR. </vt:lpstr>
      <vt:lpstr>Pourquoi un coordinateur pour la SSR?</vt:lpstr>
      <vt:lpstr>Rôle de Chef pôle / cluster de santé (OMS)  </vt:lpstr>
      <vt:lpstr>Responsabilités de l’organisation chef de file: coordination SSR</vt:lpstr>
      <vt:lpstr>Rôles et responsabilités du coordinateur SSR (fonctionne au sein du secteur/ pôle de santé) -1</vt:lpstr>
      <vt:lpstr>Rôles et responsabilités du coordinateur SSR (fonctionne au sein du secteur/ pôle de santé) - 2</vt:lpstr>
      <vt:lpstr>Attributs d’une coordination forte et prospère</vt:lpstr>
      <vt:lpstr>Bonnes pratiques de facilitation lors des réunions </vt:lpstr>
      <vt:lpstr>Messages clés</vt:lpstr>
      <vt:lpstr>Les ressources </vt:lpstr>
      <vt:lpstr>Merci pour votre attention et poser vos questions à travers la plateforme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Dispositif minimum d’urgence en santé de la reproduction</dc:title>
  <dc:creator>JBN</dc:creator>
  <cp:lastModifiedBy>user</cp:lastModifiedBy>
  <cp:revision>154</cp:revision>
  <dcterms:created xsi:type="dcterms:W3CDTF">2020-08-02T02:25:07Z</dcterms:created>
  <dcterms:modified xsi:type="dcterms:W3CDTF">2022-01-31T11:13:47Z</dcterms:modified>
</cp:coreProperties>
</file>