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4"/>
  </p:sldMasterIdLst>
  <p:notesMasterIdLst>
    <p:notesMasterId r:id="rId47"/>
  </p:notesMasterIdLst>
  <p:handoutMasterIdLst>
    <p:handoutMasterId r:id="rId48"/>
  </p:handoutMasterIdLst>
  <p:sldIdLst>
    <p:sldId id="256" r:id="rId5"/>
    <p:sldId id="304" r:id="rId6"/>
    <p:sldId id="305" r:id="rId7"/>
    <p:sldId id="362" r:id="rId8"/>
    <p:sldId id="364" r:id="rId9"/>
    <p:sldId id="365" r:id="rId10"/>
    <p:sldId id="366" r:id="rId11"/>
    <p:sldId id="370" r:id="rId12"/>
    <p:sldId id="369" r:id="rId13"/>
    <p:sldId id="374" r:id="rId14"/>
    <p:sldId id="371" r:id="rId15"/>
    <p:sldId id="372" r:id="rId16"/>
    <p:sldId id="373" r:id="rId17"/>
    <p:sldId id="368" r:id="rId18"/>
    <p:sldId id="363" r:id="rId19"/>
    <p:sldId id="375" r:id="rId20"/>
    <p:sldId id="376" r:id="rId21"/>
    <p:sldId id="379" r:id="rId22"/>
    <p:sldId id="380" r:id="rId23"/>
    <p:sldId id="381" r:id="rId24"/>
    <p:sldId id="382" r:id="rId25"/>
    <p:sldId id="383" r:id="rId26"/>
    <p:sldId id="385" r:id="rId27"/>
    <p:sldId id="384" r:id="rId28"/>
    <p:sldId id="386" r:id="rId29"/>
    <p:sldId id="387" r:id="rId30"/>
    <p:sldId id="389" r:id="rId31"/>
    <p:sldId id="390" r:id="rId32"/>
    <p:sldId id="377" r:id="rId33"/>
    <p:sldId id="388" r:id="rId34"/>
    <p:sldId id="393" r:id="rId35"/>
    <p:sldId id="394" r:id="rId36"/>
    <p:sldId id="395" r:id="rId37"/>
    <p:sldId id="396" r:id="rId38"/>
    <p:sldId id="392" r:id="rId39"/>
    <p:sldId id="391" r:id="rId40"/>
    <p:sldId id="378" r:id="rId41"/>
    <p:sldId id="397" r:id="rId42"/>
    <p:sldId id="398" r:id="rId43"/>
    <p:sldId id="399" r:id="rId44"/>
    <p:sldId id="400" r:id="rId45"/>
    <p:sldId id="328" r:id="rId46"/>
  </p:sldIdLst>
  <p:sldSz cx="9144000" cy="6858000" type="screen4x3"/>
  <p:notesSz cx="6858000" cy="9144000"/>
  <p:defaultTextStyle>
    <a:defPPr rtl="0"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1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71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79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57FDB26-16AF-4C82-AF7A-92449513F3F4}" type="datetime1">
              <a:rPr lang="fr-FR" smtClean="0"/>
              <a:t>27/01/2022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B53ADFC-ABB8-401A-BB24-33FDAFEDCEB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32493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0E9541-3375-4528-AC9C-1D7FD00C3017}" type="datetime1">
              <a:rPr lang="fr-FR" noProof="0" smtClean="0"/>
              <a:t>27/01/2022</a:t>
            </a:fld>
            <a:endParaRPr lang="fr-FR" noProof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/>
          </a:p>
        </p:txBody>
      </p:sp>
      <p:sp>
        <p:nvSpPr>
          <p:cNvPr id="5" name="Espace réservé des commentaires 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B725628-3A68-42F4-BA86-981817953149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6492586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B725628-3A68-42F4-BA86-981817953149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92577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B725628-3A68-42F4-BA86-981817953149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25479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B725628-3A68-42F4-BA86-981817953149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45162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B725628-3A68-42F4-BA86-981817953149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53495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B725628-3A68-42F4-BA86-981817953149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30413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fr-FR" dirty="0"/>
              <a:t>r k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B725628-3A68-42F4-BA86-981817953149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68797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B725628-3A68-42F4-BA86-981817953149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20347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B725628-3A68-42F4-BA86-981817953149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83909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B725628-3A68-42F4-BA86-981817953149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23536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B725628-3A68-42F4-BA86-981817953149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67309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B725628-3A68-42F4-BA86-981817953149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4666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B725628-3A68-42F4-BA86-981817953149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27707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B725628-3A68-42F4-BA86-981817953149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64159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B725628-3A68-42F4-BA86-981817953149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01374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B725628-3A68-42F4-BA86-981817953149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37582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B725628-3A68-42F4-BA86-981817953149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15288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B725628-3A68-42F4-BA86-981817953149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34730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fr-FR" dirty="0"/>
              <a:t>ln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B725628-3A68-42F4-BA86-981817953149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067069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B725628-3A68-42F4-BA86-981817953149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591288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B725628-3A68-42F4-BA86-981817953149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62996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B725628-3A68-42F4-BA86-981817953149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716287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B725628-3A68-42F4-BA86-981817953149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0135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B725628-3A68-42F4-BA86-981817953149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163799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B725628-3A68-42F4-BA86-981817953149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141678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B725628-3A68-42F4-BA86-981817953149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244211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fr-FR" dirty="0" err="1"/>
              <a:t>yb</a:t>
            </a:r>
            <a:endParaRPr lang="fr-FR" dirty="0"/>
          </a:p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B725628-3A68-42F4-BA86-981817953149}" type="slidenum">
              <a:rPr lang="fr-FR" smtClean="0"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328460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B725628-3A68-42F4-BA86-981817953149}" type="slidenum">
              <a:rPr lang="fr-FR" smtClean="0"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431491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B725628-3A68-42F4-BA86-981817953149}" type="slidenum">
              <a:rPr lang="fr-FR" smtClean="0"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100753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B725628-3A68-42F4-BA86-981817953149}" type="slidenum">
              <a:rPr lang="fr-FR" smtClean="0"/>
              <a:t>39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896922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B725628-3A68-42F4-BA86-981817953149}" type="slidenum">
              <a:rPr lang="fr-FR" smtClean="0"/>
              <a:t>40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125568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B725628-3A68-42F4-BA86-981817953149}" type="slidenum">
              <a:rPr lang="fr-FR" smtClean="0"/>
              <a:t>41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181663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B725628-3A68-42F4-BA86-981817953149}" type="slidenum">
              <a:rPr lang="fr-FR" smtClean="0"/>
              <a:t>42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1122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B725628-3A68-42F4-BA86-981817953149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54841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B725628-3A68-42F4-BA86-981817953149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17478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B725628-3A68-42F4-BA86-981817953149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33504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B725628-3A68-42F4-BA86-981817953149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53540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B725628-3A68-42F4-BA86-981817953149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16601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B725628-3A68-42F4-BA86-981817953149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0552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 9"/>
          <p:cNvSpPr/>
          <p:nvPr/>
        </p:nvSpPr>
        <p:spPr>
          <a:xfrm>
            <a:off x="0" y="1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e 5"/>
          <p:cNvSpPr/>
          <p:nvPr/>
        </p:nvSpPr>
        <p:spPr>
          <a:xfrm>
            <a:off x="-1" y="1"/>
            <a:ext cx="9144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rtlCol="0" anchor="ctr">
            <a:normAutofit/>
          </a:bodyPr>
          <a:lstStyle>
            <a:lvl1pPr algn="r">
              <a:defRPr sz="3750" spc="150" baseline="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6457950" y="4960137"/>
            <a:ext cx="2400300" cy="1463040"/>
          </a:xfrm>
        </p:spPr>
        <p:txBody>
          <a:bodyPr lIns="91440" rIns="91440" rtlCol="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5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 algn="ctr">
              <a:buNone/>
              <a:defRPr sz="135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350"/>
            </a:lvl4pPr>
            <a:lvl5pPr marL="1371600" indent="0" algn="ctr">
              <a:buNone/>
              <a:defRPr sz="1350"/>
            </a:lvl5pPr>
            <a:lvl6pPr marL="1714500" indent="0" algn="ctr">
              <a:buNone/>
              <a:defRPr sz="1350"/>
            </a:lvl6pPr>
            <a:lvl7pPr marL="2057400" indent="0" algn="ctr">
              <a:buNone/>
              <a:defRPr sz="1350"/>
            </a:lvl7pPr>
            <a:lvl8pPr marL="2400300" indent="0" algn="ctr">
              <a:buNone/>
              <a:defRPr sz="1350"/>
            </a:lvl8pPr>
            <a:lvl9pPr marL="2743200" indent="0" algn="ctr">
              <a:buNone/>
              <a:defRPr sz="1350"/>
            </a:lvl9pPr>
          </a:lstStyle>
          <a:p>
            <a:pPr rtl="0"/>
            <a:r>
              <a:rPr lang="fr-FR" noProof="0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>
              <a:defRPr/>
            </a:lvl1pPr>
          </a:lstStyle>
          <a:p>
            <a:pPr rtl="0"/>
            <a:fld id="{359B2DAD-3213-499C-B357-A002CC979D34}" type="datetime1">
              <a:rPr lang="fr-FR" noProof="0" smtClean="0"/>
              <a:t>27/01/2022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fr-FR" noProof="0" smtClean="0"/>
              <a:t>‹N°›</a:t>
            </a:fld>
            <a:endParaRPr lang="fr-FR" noProof="0"/>
          </a:p>
        </p:txBody>
      </p:sp>
      <p:cxnSp>
        <p:nvCxnSpPr>
          <p:cNvPr id="8" name="Connecteur droit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13EB1D7-44D6-4A84-A1D7-4A78B4D69E0A}" type="datetime1">
              <a:rPr lang="fr-FR" noProof="0" smtClean="0"/>
              <a:t>27/01/2022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fr-FR" noProof="0" smtClean="0"/>
              <a:t>‹N°›</a:t>
            </a:fld>
            <a:endParaRPr lang="fr-FR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 1"/>
          <p:cNvSpPr>
            <a:spLocks noGrp="1"/>
          </p:cNvSpPr>
          <p:nvPr>
            <p:ph type="title" orient="vert" hasCustomPrompt="1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 rtlCol="0"/>
          <a:lstStyle/>
          <a:p>
            <a:pPr rtl="0"/>
            <a:r>
              <a:rPr lang="fr-FR" noProof="0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742951" y="762000"/>
            <a:ext cx="5686425" cy="5410200"/>
          </a:xfrm>
        </p:spPr>
        <p:txBody>
          <a:bodyPr vert="eaVert"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E324669-602B-4A0A-83F2-4A0F42230BF5}" type="datetime1">
              <a:rPr lang="fr-FR" noProof="0" smtClean="0"/>
              <a:t>27/01/2022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fr-FR" noProof="0" smtClean="0"/>
              <a:t>‹N°›</a:t>
            </a:fld>
            <a:endParaRPr lang="fr-FR" noProof="0"/>
          </a:p>
        </p:txBody>
      </p:sp>
      <p:cxnSp>
        <p:nvCxnSpPr>
          <p:cNvPr id="7" name="Connecteur droit 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996B60A-C0C7-4D67-87A1-9DA42ED5583B}" type="datetime1">
              <a:rPr lang="fr-FR" noProof="0" smtClean="0"/>
              <a:t>27/01/2022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fr-FR" noProof="0" smtClean="0"/>
              <a:t>‹N°›</a:t>
            </a:fld>
            <a:endParaRPr lang="fr-FR" noProof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e 5"/>
          <p:cNvSpPr/>
          <p:nvPr/>
        </p:nvSpPr>
        <p:spPr>
          <a:xfrm>
            <a:off x="-1" y="1"/>
            <a:ext cx="9144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rtlCol="0" anchor="ctr">
            <a:normAutofit/>
          </a:bodyPr>
          <a:lstStyle>
            <a:lvl1pPr algn="r">
              <a:defRPr sz="3750" b="0" spc="150" baseline="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6457950" y="4960137"/>
            <a:ext cx="2400300" cy="1463040"/>
          </a:xfrm>
        </p:spPr>
        <p:txBody>
          <a:bodyPr lIns="91440" rIns="91440" rtlCol="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5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 dirty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5E73CDF-1B92-41A7-86D5-B65768B11448}" type="datetime1">
              <a:rPr lang="fr-FR" noProof="0" smtClean="0"/>
              <a:t>27/01/2022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fr-FR" noProof="0" smtClean="0"/>
              <a:t>‹N°›</a:t>
            </a:fld>
            <a:endParaRPr lang="fr-FR" noProof="0"/>
          </a:p>
        </p:txBody>
      </p:sp>
      <p:cxnSp>
        <p:nvCxnSpPr>
          <p:cNvPr id="8" name="Connecteur droit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768095" y="2286000"/>
            <a:ext cx="3566160" cy="4023360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491990" y="2286000"/>
            <a:ext cx="3566160" cy="4023360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8E21F83-CB9C-43C1-856C-AC05FF28FD22}" type="datetime1">
              <a:rPr lang="fr-FR" noProof="0" smtClean="0"/>
              <a:t>27/01/2022</a:t>
            </a:fld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fr-FR" noProof="0" smtClean="0"/>
              <a:t>‹N°›</a:t>
            </a:fld>
            <a:endParaRPr lang="fr-FR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768096" y="2179636"/>
            <a:ext cx="3566160" cy="822960"/>
          </a:xfrm>
        </p:spPr>
        <p:txBody>
          <a:bodyPr lIns="137160" rIns="137160" rtlCol="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725" b="0" cap="none" baseline="0">
                <a:solidFill>
                  <a:schemeClr val="accent1"/>
                </a:solidFill>
                <a:latin typeface="+mn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68096" y="2967788"/>
            <a:ext cx="3566160" cy="3341572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493166" y="2179636"/>
            <a:ext cx="3566160" cy="822960"/>
          </a:xfrm>
        </p:spPr>
        <p:txBody>
          <a:bodyPr lIns="137160" rIns="137160" rtlCol="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725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fr-FR" noProof="0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4493166" y="2967788"/>
            <a:ext cx="3566160" cy="3341572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6B10F3F-D146-4CBC-8449-E2887A36C60D}" type="datetime1">
              <a:rPr lang="fr-FR" noProof="0" smtClean="0"/>
              <a:t>27/01/2022</a:t>
            </a:fld>
            <a:endParaRPr lang="fr-FR" noProof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fr-FR" noProof="0" smtClean="0"/>
              <a:t>‹N°›</a:t>
            </a:fld>
            <a:endParaRPr lang="fr-FR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6F19D99-9F05-4276-9F62-E687A7A7D99F}" type="datetime1">
              <a:rPr lang="fr-FR" noProof="0" smtClean="0"/>
              <a:t>27/01/2022</a:t>
            </a:fld>
            <a:endParaRPr lang="fr-FR" noProof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fr-FR" noProof="0" smtClean="0"/>
              <a:t>‹N°›</a:t>
            </a:fld>
            <a:endParaRPr lang="fr-FR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22C206E-3746-43EA-9B84-67A52FAAAEF9}" type="datetime1">
              <a:rPr lang="fr-FR" noProof="0" smtClean="0"/>
              <a:t>27/01/2022</a:t>
            </a:fld>
            <a:endParaRPr lang="fr-FR" noProof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fr-FR" noProof="0" smtClean="0"/>
              <a:t>‹N°›</a:t>
            </a:fld>
            <a:endParaRPr lang="fr-FR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 hasCustomPrompt="1"/>
          </p:nvPr>
        </p:nvSpPr>
        <p:spPr>
          <a:xfrm>
            <a:off x="768096" y="471509"/>
            <a:ext cx="3291840" cy="1737360"/>
          </a:xfrm>
        </p:spPr>
        <p:txBody>
          <a:bodyPr rtlCol="0">
            <a:noAutofit/>
          </a:bodyPr>
          <a:lstStyle>
            <a:lvl1pPr>
              <a:lnSpc>
                <a:spcPct val="80000"/>
              </a:lnSpc>
              <a:defRPr sz="3000"/>
            </a:lvl1pPr>
          </a:lstStyle>
          <a:p>
            <a:pPr rtl="0"/>
            <a:r>
              <a:rPr lang="fr-FR" noProof="0"/>
              <a:t>Modifiez le style du titre du masque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286250" y="822960"/>
            <a:ext cx="4258818" cy="5184648"/>
          </a:xfrm>
        </p:spPr>
        <p:txBody>
          <a:bodyPr rtlCol="0"/>
          <a:lstStyle>
            <a:lvl1pPr>
              <a:defRPr sz="1800"/>
            </a:lvl1pPr>
            <a:lvl2pPr>
              <a:defRPr sz="15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768096" y="2257506"/>
            <a:ext cx="3291840" cy="3762294"/>
          </a:xfrm>
        </p:spPr>
        <p:txBody>
          <a:bodyPr lIns="91440" rIns="91440" rtlCol="0">
            <a:normAutofit/>
          </a:bodyPr>
          <a:lstStyle>
            <a:lvl1pPr marL="0" indent="0">
              <a:lnSpc>
                <a:spcPct val="108000"/>
              </a:lnSpc>
              <a:spcBef>
                <a:spcPts val="450"/>
              </a:spcBef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869E6AE-D1A9-46E1-A403-6810356AD109}" type="datetime1">
              <a:rPr lang="fr-FR" noProof="0" smtClean="0"/>
              <a:t>27/01/2022</a:t>
            </a:fld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fr-FR" noProof="0" smtClean="0"/>
              <a:t>‹N°›</a:t>
            </a:fld>
            <a:endParaRPr lang="fr-FR" noProof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rtlCol="0" anchor="ctr">
            <a:normAutofit/>
          </a:bodyPr>
          <a:lstStyle>
            <a:lvl1pPr algn="r">
              <a:defRPr sz="3750" spc="150" baseline="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’image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rtlCol="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457950" y="4960138"/>
            <a:ext cx="2400300" cy="1463040"/>
          </a:xfrm>
        </p:spPr>
        <p:txBody>
          <a:bodyPr lIns="91440" rIns="91440" rtlCol="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5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fr-FR" noProof="0" dirty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7BC5C77-1989-4F63-B330-AEA265674271}" type="datetime1">
              <a:rPr lang="fr-FR" noProof="0" smtClean="0"/>
              <a:t>27/01/2022</a:t>
            </a:fld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67E5644-1E61-4311-A31E-84CB9C7AA8A9}" type="slidenum">
              <a:rPr lang="fr-FR" noProof="0" smtClean="0"/>
              <a:t>‹N°›</a:t>
            </a:fld>
            <a:endParaRPr lang="fr-FR" noProof="0"/>
          </a:p>
        </p:txBody>
      </p:sp>
      <p:cxnSp>
        <p:nvCxnSpPr>
          <p:cNvPr id="8" name="Connecteur droit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126256CF-06D5-4145-B63A-7FBB3861DFCD}" type="datetime1">
              <a:rPr lang="fr-FR" noProof="0" smtClean="0"/>
              <a:t>27/01/2022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cxnSp>
        <p:nvCxnSpPr>
          <p:cNvPr id="7" name="Connecteur droit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hf hdr="0" ftr="0" dt="0"/>
  <p:txStyles>
    <p:titleStyle>
      <a:lvl1pPr algn="l" defTabSz="685800" rtl="0" eaLnBrk="1" latinLnBrk="0" hangingPunct="1">
        <a:lnSpc>
          <a:spcPct val="80000"/>
        </a:lnSpc>
        <a:spcBef>
          <a:spcPct val="0"/>
        </a:spcBef>
        <a:buNone/>
        <a:defRPr sz="3750" kern="1200" cap="all" spc="75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198882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336042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445770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582930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685800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795528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912114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021842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aOX0pIwBCvw?feature=oembed" TargetMode="Externa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dnuggets.com/2019/06/select-rows-columns-pandas.html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achinelearningmastery.com/statistical-hypothesis-tests-in-python-cheat-sheet/" TargetMode="External"/><Relationship Id="rId4" Type="http://schemas.openxmlformats.org/officeDocument/2006/relationships/hyperlink" Target="https://pandas.pydata.org/pandas-docs/stable/reference/api/pandas.DataFrame.merge.html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5" y="857251"/>
            <a:ext cx="9141545" cy="5144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350"/>
          </a:p>
        </p:txBody>
      </p:sp>
      <p:sp>
        <p:nvSpPr>
          <p:cNvPr id="21" name="Rectangle 20">
            <a:extLst>
              <a:ext uri="{FF2B5EF4-FFF2-40B4-BE49-F238E27FC236}">
                <a16:creationId xmlns:a16="http://schemas.microsoft.com/office/drawing/2014/main" id="{EAA48FC5-3C83-4F1B-BC33-DF0B588F8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22590" y="3155948"/>
            <a:ext cx="6221411" cy="1866426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350"/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62F01714-1A39-4194-BD47-8A9960C599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32012" y="4357110"/>
            <a:ext cx="5124374" cy="0"/>
          </a:xfrm>
          <a:prstGeom prst="line">
            <a:avLst/>
          </a:prstGeom>
          <a:ln w="22225">
            <a:solidFill>
              <a:srgbClr val="4AC4E3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" name="Image 4">
            <a:extLst>
              <a:ext uri="{FF2B5EF4-FFF2-40B4-BE49-F238E27FC236}">
                <a16:creationId xmlns:a16="http://schemas.microsoft.com/office/drawing/2014/main" id="{230BD1B1-AA22-48F1-B3ED-579CD28460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2444" b="-1"/>
          <a:stretch/>
        </p:blipFill>
        <p:spPr>
          <a:xfrm>
            <a:off x="2471" y="0"/>
            <a:ext cx="9141529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E3D84FB-5D02-47D2-98FD-4F01A02E2A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6981" y="698741"/>
            <a:ext cx="7927676" cy="5607168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b">
            <a:normAutofit/>
          </a:bodyPr>
          <a:lstStyle/>
          <a:p>
            <a:pPr algn="ctr"/>
            <a:r>
              <a:rPr lang="fr-FR" b="1" dirty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9F6641D-ADF3-40BD-9BA3-E740E77C88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883" y="2862033"/>
            <a:ext cx="7763774" cy="612835"/>
          </a:xfrm>
        </p:spPr>
        <p:txBody>
          <a:bodyPr rtlCol="0" anchor="t">
            <a:normAutofit/>
          </a:bodyPr>
          <a:lstStyle/>
          <a:p>
            <a:pPr algn="ctr" rtl="0"/>
            <a:r>
              <a:rPr lang="fr-FR" sz="2800" dirty="0">
                <a:solidFill>
                  <a:schemeClr val="tx1"/>
                </a:solidFill>
              </a:rPr>
              <a:t>3</a:t>
            </a:r>
            <a:r>
              <a:rPr lang="fr-FR" sz="2800" baseline="30000" dirty="0">
                <a:solidFill>
                  <a:schemeClr val="tx1"/>
                </a:solidFill>
              </a:rPr>
              <a:t>è</a:t>
            </a:r>
            <a:r>
              <a:rPr lang="fr-FR" sz="2800" dirty="0">
                <a:solidFill>
                  <a:schemeClr val="tx1"/>
                </a:solidFill>
              </a:rPr>
              <a:t> Partie: Apprentissage supervisé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127AD88-9A01-4693-B221-7D09D9C419CD}"/>
              </a:ext>
            </a:extLst>
          </p:cNvPr>
          <p:cNvSpPr txBox="1"/>
          <p:nvPr/>
        </p:nvSpPr>
        <p:spPr>
          <a:xfrm>
            <a:off x="810883" y="2001369"/>
            <a:ext cx="7686136" cy="76944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/>
                </a:solidFill>
              </a:rPr>
              <a:t>COURS DE </a:t>
            </a:r>
            <a:r>
              <a:rPr lang="fr-FR" sz="4400" b="1" i="1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/>
                </a:solidFill>
              </a:rPr>
              <a:t>DATA SCIENCE</a:t>
            </a:r>
            <a:endParaRPr lang="fr-FR" sz="4400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8AB98F0-B9EC-4F9E-8808-29067BCFAE0B}"/>
              </a:ext>
            </a:extLst>
          </p:cNvPr>
          <p:cNvSpPr txBox="1"/>
          <p:nvPr/>
        </p:nvSpPr>
        <p:spPr>
          <a:xfrm>
            <a:off x="2273501" y="4836754"/>
            <a:ext cx="4674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n w="0">
                  <a:solidFill>
                    <a:schemeClr val="accent2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Dr. Pegdwendé Nicolas Sawadogo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883AE91-EF4C-443E-81B3-203EC81ED441}"/>
              </a:ext>
            </a:extLst>
          </p:cNvPr>
          <p:cNvSpPr txBox="1"/>
          <p:nvPr/>
        </p:nvSpPr>
        <p:spPr>
          <a:xfrm>
            <a:off x="750498" y="5327440"/>
            <a:ext cx="7686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/>
              <a:t>sawadogonicholas44@gmail.com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7716DD63-1255-40A8-8E73-C706365B97D3}"/>
              </a:ext>
            </a:extLst>
          </p:cNvPr>
          <p:cNvCxnSpPr/>
          <p:nvPr/>
        </p:nvCxnSpPr>
        <p:spPr>
          <a:xfrm>
            <a:off x="1621766" y="3691847"/>
            <a:ext cx="6228272" cy="0"/>
          </a:xfrm>
          <a:prstGeom prst="lin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</p:spTree>
    <p:extLst>
      <p:ext uri="{BB962C8B-B14F-4D97-AF65-F5344CB8AC3E}">
        <p14:creationId xmlns:p14="http://schemas.microsoft.com/office/powerpoint/2010/main" val="2806257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585216"/>
            <a:ext cx="7953210" cy="1499616"/>
          </a:xfrm>
        </p:spPr>
        <p:txBody>
          <a:bodyPr rtlCol="0">
            <a:normAutofit/>
          </a:bodyPr>
          <a:lstStyle/>
          <a:p>
            <a:r>
              <a:rPr lang="fr-FR" sz="3200" dirty="0">
                <a:ln w="0">
                  <a:solidFill>
                    <a:schemeClr val="accent2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Problématiques récurrentes</a:t>
            </a:r>
            <a:endParaRPr lang="fr-FR" sz="3200" dirty="0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30943CE9-D9B2-43E7-A161-BDDA75382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96" y="1733909"/>
            <a:ext cx="7953210" cy="5124091"/>
          </a:xfrm>
        </p:spPr>
        <p:txBody>
          <a:bodyPr>
            <a:normAutofit/>
          </a:bodyPr>
          <a:lstStyle/>
          <a:p>
            <a:pPr lvl="4">
              <a:buFont typeface="Wingdings" panose="05000000000000000000" pitchFamily="2" charset="2"/>
              <a:buChar char="§"/>
            </a:pPr>
            <a:r>
              <a:rPr lang="fr-FR" sz="2800" dirty="0"/>
              <a:t>   Sur-apprentissage ou </a:t>
            </a:r>
            <a:r>
              <a:rPr lang="fr-FR" sz="2800" dirty="0" err="1"/>
              <a:t>overfitting</a:t>
            </a:r>
            <a:endParaRPr lang="fr-FR" sz="2800" dirty="0"/>
          </a:p>
          <a:p>
            <a:pPr lvl="8">
              <a:buFont typeface="Arial" panose="020B0604020202020204" pitchFamily="34" charset="0"/>
              <a:buChar char="•"/>
            </a:pPr>
            <a:r>
              <a:rPr lang="fr-FR" sz="2000" dirty="0"/>
              <a:t>   </a:t>
            </a:r>
            <a:r>
              <a:rPr lang="fr-FR" sz="2000" dirty="0">
                <a:latin typeface="Book Antiqua" panose="02040602050305030304" pitchFamily="18" charset="0"/>
              </a:rPr>
              <a:t>Le modèle apprend parfois trop des données</a:t>
            </a:r>
          </a:p>
          <a:p>
            <a:pPr lvl="8">
              <a:buFont typeface="Arial" panose="020B0604020202020204" pitchFamily="34" charset="0"/>
              <a:buChar char="•"/>
            </a:pPr>
            <a:r>
              <a:rPr lang="fr-FR" sz="2000" dirty="0">
                <a:latin typeface="Book Antiqua" panose="02040602050305030304" pitchFamily="18" charset="0"/>
              </a:rPr>
              <a:t>   Cela l’empêche de rester générique, et de s’adapter à de nouvelles données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0DC1719-686A-4B2A-B1D5-44FD98324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28000" y="6470704"/>
            <a:ext cx="730250" cy="274320"/>
          </a:xfrm>
        </p:spPr>
        <p:txBody>
          <a:bodyPr/>
          <a:lstStyle/>
          <a:p>
            <a:fld id="{4FAB73BC-B049-4115-A692-8D63A059BFB8}" type="slidenum">
              <a:rPr lang="fr-FR" sz="2000" noProof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pPr/>
              <a:t>10</a:t>
            </a:fld>
            <a:endParaRPr lang="fr-FR" sz="2000" noProof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fr-FR" noProof="0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D1D6215-6124-40E4-A046-CBC266A753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025" y="3500228"/>
            <a:ext cx="798195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863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585216"/>
            <a:ext cx="7953210" cy="1499616"/>
          </a:xfrm>
        </p:spPr>
        <p:txBody>
          <a:bodyPr rtlCol="0">
            <a:normAutofit/>
          </a:bodyPr>
          <a:lstStyle/>
          <a:p>
            <a:r>
              <a:rPr lang="fr-FR" sz="3200" dirty="0">
                <a:ln w="0">
                  <a:solidFill>
                    <a:schemeClr val="accent2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Problématiques récurrentes</a:t>
            </a:r>
            <a:endParaRPr lang="fr-FR" sz="3200" dirty="0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30943CE9-D9B2-43E7-A161-BDDA75382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96" y="1733909"/>
            <a:ext cx="7953210" cy="5124091"/>
          </a:xfrm>
        </p:spPr>
        <p:txBody>
          <a:bodyPr>
            <a:normAutofit/>
          </a:bodyPr>
          <a:lstStyle/>
          <a:p>
            <a:pPr lvl="4">
              <a:buFont typeface="Wingdings" panose="05000000000000000000" pitchFamily="2" charset="2"/>
              <a:buChar char="§"/>
            </a:pPr>
            <a:r>
              <a:rPr lang="fr-FR" sz="2800" dirty="0"/>
              <a:t>   Corrélation n’est pas causalité</a:t>
            </a:r>
          </a:p>
          <a:p>
            <a:pPr lvl="8">
              <a:buFont typeface="Arial" panose="020B0604020202020204" pitchFamily="34" charset="0"/>
              <a:buChar char="•"/>
            </a:pPr>
            <a:r>
              <a:rPr lang="fr-FR" sz="2000" dirty="0"/>
              <a:t>   </a:t>
            </a:r>
            <a:r>
              <a:rPr lang="fr-FR" sz="2000" dirty="0">
                <a:latin typeface="Book Antiqua" panose="02040602050305030304" pitchFamily="18" charset="0"/>
              </a:rPr>
              <a:t>La corrélation correspond à une évolution similaire (ou contraire) entre deux évènements. </a:t>
            </a:r>
          </a:p>
          <a:p>
            <a:pPr lvl="8">
              <a:buFont typeface="Arial" panose="020B0604020202020204" pitchFamily="34" charset="0"/>
              <a:buChar char="•"/>
            </a:pPr>
            <a:r>
              <a:rPr lang="fr-FR" sz="2000" dirty="0">
                <a:latin typeface="Book Antiqua" panose="02040602050305030304" pitchFamily="18" charset="0"/>
              </a:rPr>
              <a:t>   Elle est parfois interprétée à tort comme un lien de cause à effet</a:t>
            </a:r>
          </a:p>
          <a:p>
            <a:pPr lvl="8">
              <a:buFont typeface="Arial" panose="020B0604020202020204" pitchFamily="34" charset="0"/>
              <a:buChar char="•"/>
            </a:pPr>
            <a:r>
              <a:rPr lang="fr-FR" sz="2000" dirty="0">
                <a:latin typeface="Book Antiqua" panose="02040602050305030304" pitchFamily="18" charset="0"/>
              </a:rPr>
              <a:t> Exemple: comme il y’a davantage de naissances en campagne, là où l’on compte </a:t>
            </a:r>
            <a:r>
              <a:rPr lang="fr-FR" sz="2000" dirty="0" err="1">
                <a:latin typeface="Book Antiqua" panose="02040602050305030304" pitchFamily="18" charset="0"/>
              </a:rPr>
              <a:t>davantages</a:t>
            </a:r>
            <a:r>
              <a:rPr lang="fr-FR" sz="2000" dirty="0">
                <a:latin typeface="Book Antiqua" panose="02040602050305030304" pitchFamily="18" charset="0"/>
              </a:rPr>
              <a:t> de cigognes, qu’en ville, c’est bien la preuve que celles-ci apportent les bébés</a:t>
            </a:r>
            <a:endParaRPr lang="fr-FR" sz="2800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0DC1719-686A-4B2A-B1D5-44FD98324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28000" y="6470704"/>
            <a:ext cx="730250" cy="274320"/>
          </a:xfrm>
        </p:spPr>
        <p:txBody>
          <a:bodyPr/>
          <a:lstStyle/>
          <a:p>
            <a:fld id="{4FAB73BC-B049-4115-A692-8D63A059BFB8}" type="slidenum">
              <a:rPr lang="fr-FR" sz="2000" noProof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pPr/>
              <a:t>11</a:t>
            </a:fld>
            <a:endParaRPr lang="fr-FR" sz="2000" noProof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fr-FR" noProof="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7F15957-502A-4774-B91A-2813383BA4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2244" y="4383167"/>
            <a:ext cx="3164914" cy="2485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9548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585216"/>
            <a:ext cx="7953210" cy="1499616"/>
          </a:xfrm>
        </p:spPr>
        <p:txBody>
          <a:bodyPr rtlCol="0">
            <a:normAutofit/>
          </a:bodyPr>
          <a:lstStyle/>
          <a:p>
            <a:r>
              <a:rPr lang="fr-FR" sz="3200">
                <a:ln w="0">
                  <a:solidFill>
                    <a:schemeClr val="accent2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Problématiques récurrentes</a:t>
            </a:r>
            <a:endParaRPr lang="fr-FR" sz="3200" dirty="0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30943CE9-D9B2-43E7-A161-BDDA75382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96" y="1733910"/>
            <a:ext cx="7953210" cy="3735238"/>
          </a:xfrm>
        </p:spPr>
        <p:txBody>
          <a:bodyPr>
            <a:normAutofit/>
          </a:bodyPr>
          <a:lstStyle/>
          <a:p>
            <a:pPr lvl="4">
              <a:buFont typeface="Wingdings" panose="05000000000000000000" pitchFamily="2" charset="2"/>
              <a:buChar char="§"/>
            </a:pPr>
            <a:r>
              <a:rPr lang="fr-FR" sz="2800" dirty="0"/>
              <a:t>   Corrélation n’est pas causalité</a:t>
            </a:r>
          </a:p>
          <a:p>
            <a:pPr lvl="8">
              <a:buFont typeface="Arial" panose="020B0604020202020204" pitchFamily="34" charset="0"/>
              <a:buChar char="•"/>
            </a:pPr>
            <a:r>
              <a:rPr lang="fr-FR" sz="2000" dirty="0"/>
              <a:t>   </a:t>
            </a:r>
            <a:r>
              <a:rPr lang="fr-FR" sz="2000" dirty="0">
                <a:latin typeface="Book Antiqua" panose="02040602050305030304" pitchFamily="18" charset="0"/>
              </a:rPr>
              <a:t>Ce problème est connu sous l’appellation « effet cigogne »</a:t>
            </a:r>
          </a:p>
          <a:p>
            <a:pPr lvl="8">
              <a:buFont typeface="Arial" panose="020B0604020202020204" pitchFamily="34" charset="0"/>
              <a:buChar char="•"/>
            </a:pPr>
            <a:r>
              <a:rPr lang="fr-FR" sz="2000" dirty="0">
                <a:latin typeface="Book Antiqua" panose="02040602050305030304" pitchFamily="18" charset="0"/>
              </a:rPr>
              <a:t>   Un évènement A est corrélé à un évènement B, donc A cause B</a:t>
            </a:r>
          </a:p>
          <a:p>
            <a:pPr marL="480060" lvl="4" indent="0">
              <a:buNone/>
            </a:pPr>
            <a:endParaRPr lang="fr-FR" sz="2800" dirty="0">
              <a:latin typeface="Book Antiqua" panose="02040602050305030304" pitchFamily="18" charset="0"/>
            </a:endParaRPr>
          </a:p>
          <a:p>
            <a:pPr lvl="4">
              <a:buFont typeface="Wingdings" panose="05000000000000000000" pitchFamily="2" charset="2"/>
              <a:buChar char="§"/>
            </a:pPr>
            <a:r>
              <a:rPr lang="fr-FR" sz="2800" dirty="0">
                <a:latin typeface="Book Antiqua" panose="02040602050305030304" pitchFamily="18" charset="0"/>
              </a:rPr>
              <a:t>   Autres interprétations possibles</a:t>
            </a:r>
          </a:p>
          <a:p>
            <a:pPr lvl="8">
              <a:buFont typeface="Arial" panose="020B0604020202020204" pitchFamily="34" charset="0"/>
              <a:buChar char="•"/>
            </a:pPr>
            <a:r>
              <a:rPr lang="fr-FR" sz="2000" dirty="0">
                <a:latin typeface="Book Antiqua" panose="02040602050305030304" pitchFamily="18" charset="0"/>
              </a:rPr>
              <a:t>   B cause A</a:t>
            </a:r>
          </a:p>
          <a:p>
            <a:pPr lvl="8">
              <a:buFont typeface="Arial" panose="020B0604020202020204" pitchFamily="34" charset="0"/>
              <a:buChar char="•"/>
            </a:pPr>
            <a:r>
              <a:rPr lang="fr-FR" sz="2000" dirty="0">
                <a:latin typeface="Book Antiqua" panose="02040602050305030304" pitchFamily="18" charset="0"/>
              </a:rPr>
              <a:t>   A et B ont une cause commune C</a:t>
            </a:r>
          </a:p>
          <a:p>
            <a:pPr lvl="8">
              <a:buFont typeface="Arial" panose="020B0604020202020204" pitchFamily="34" charset="0"/>
              <a:buChar char="•"/>
            </a:pPr>
            <a:r>
              <a:rPr lang="fr-FR" sz="2000" dirty="0">
                <a:latin typeface="Book Antiqua" panose="02040602050305030304" pitchFamily="18" charset="0"/>
              </a:rPr>
              <a:t>   A et B sont accidentellement liés sans lien de causalité.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0DC1719-686A-4B2A-B1D5-44FD98324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28000" y="6470704"/>
            <a:ext cx="730250" cy="274320"/>
          </a:xfrm>
        </p:spPr>
        <p:txBody>
          <a:bodyPr/>
          <a:lstStyle/>
          <a:p>
            <a:fld id="{4FAB73BC-B049-4115-A692-8D63A059BFB8}" type="slidenum">
              <a:rPr lang="fr-FR" sz="2000" noProof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pPr/>
              <a:t>12</a:t>
            </a:fld>
            <a:endParaRPr lang="fr-FR" sz="2000" noProof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2663725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585216"/>
            <a:ext cx="7953210" cy="1499616"/>
          </a:xfrm>
        </p:spPr>
        <p:txBody>
          <a:bodyPr rtlCol="0">
            <a:normAutofit/>
          </a:bodyPr>
          <a:lstStyle/>
          <a:p>
            <a:r>
              <a:rPr lang="fr-FR" sz="3200" dirty="0">
                <a:ln w="0">
                  <a:solidFill>
                    <a:schemeClr val="accent2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Problématiques récurrentes</a:t>
            </a:r>
            <a:endParaRPr lang="fr-FR" sz="3200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0DC1719-686A-4B2A-B1D5-44FD98324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28000" y="6470704"/>
            <a:ext cx="730250" cy="274320"/>
          </a:xfrm>
        </p:spPr>
        <p:txBody>
          <a:bodyPr/>
          <a:lstStyle/>
          <a:p>
            <a:fld id="{4FAB73BC-B049-4115-A692-8D63A059BFB8}" type="slidenum">
              <a:rPr lang="fr-FR" sz="2000" noProof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pPr/>
              <a:t>13</a:t>
            </a:fld>
            <a:endParaRPr lang="fr-FR" sz="2000" noProof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fr-FR" noProof="0" dirty="0"/>
          </a:p>
        </p:txBody>
      </p:sp>
      <p:pic>
        <p:nvPicPr>
          <p:cNvPr id="3" name="Média en ligne 2" title="Chocolat, corrélation et moustache de chat">
            <a:hlinkClick r:id="" action="ppaction://media"/>
            <a:extLst>
              <a:ext uri="{FF2B5EF4-FFF2-40B4-BE49-F238E27FC236}">
                <a16:creationId xmlns:a16="http://schemas.microsoft.com/office/drawing/2014/main" id="{7DAC0846-D67B-40F9-98C1-4C6D5094477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768096" y="1904704"/>
            <a:ext cx="7896619" cy="4461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912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585216"/>
            <a:ext cx="7953210" cy="1499616"/>
          </a:xfrm>
        </p:spPr>
        <p:txBody>
          <a:bodyPr rtlCol="0">
            <a:normAutofit/>
          </a:bodyPr>
          <a:lstStyle/>
          <a:p>
            <a:r>
              <a:rPr lang="fr-FR" sz="3200" dirty="0">
                <a:ln w="0">
                  <a:solidFill>
                    <a:schemeClr val="accent2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Critères de définition d’un bon modèle</a:t>
            </a:r>
            <a:endParaRPr lang="fr-FR" sz="3200" dirty="0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30943CE9-D9B2-43E7-A161-BDDA75382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96" y="1733909"/>
            <a:ext cx="7953210" cy="4736795"/>
          </a:xfrm>
        </p:spPr>
        <p:txBody>
          <a:bodyPr>
            <a:normAutofit lnSpcReduction="10000"/>
          </a:bodyPr>
          <a:lstStyle/>
          <a:p>
            <a:pPr lvl="4">
              <a:buFont typeface="Wingdings" panose="05000000000000000000" pitchFamily="2" charset="2"/>
              <a:buChar char="§"/>
            </a:pPr>
            <a:r>
              <a:rPr lang="fr-FR" sz="2800" dirty="0"/>
              <a:t>   </a:t>
            </a:r>
            <a:r>
              <a:rPr lang="fr-FR" sz="2800" dirty="0" err="1"/>
              <a:t>Déployabilité</a:t>
            </a:r>
            <a:endParaRPr lang="fr-FR" sz="2800" dirty="0"/>
          </a:p>
          <a:p>
            <a:pPr lvl="8">
              <a:buFont typeface="Arial" panose="020B0604020202020204" pitchFamily="34" charset="0"/>
              <a:buChar char="•"/>
            </a:pPr>
            <a:r>
              <a:rPr lang="fr-FR" sz="2000" dirty="0"/>
              <a:t>   </a:t>
            </a:r>
            <a:r>
              <a:rPr lang="fr-FR" sz="2000" dirty="0">
                <a:latin typeface="Book Antiqua" panose="02040602050305030304" pitchFamily="18" charset="0"/>
              </a:rPr>
              <a:t>Pour être applicable, un modèle doit pouvoir passer à l’échelle</a:t>
            </a:r>
            <a:endParaRPr lang="fr-FR" sz="2800" dirty="0"/>
          </a:p>
          <a:p>
            <a:pPr lvl="4">
              <a:buFont typeface="Wingdings" panose="05000000000000000000" pitchFamily="2" charset="2"/>
              <a:buChar char="§"/>
            </a:pPr>
            <a:r>
              <a:rPr lang="fr-FR" sz="2800" dirty="0"/>
              <a:t>  Robustesse</a:t>
            </a:r>
          </a:p>
          <a:p>
            <a:pPr lvl="8">
              <a:buFont typeface="Arial" panose="020B0604020202020204" pitchFamily="34" charset="0"/>
              <a:buChar char="•"/>
            </a:pPr>
            <a:r>
              <a:rPr lang="fr-FR" sz="2000" dirty="0">
                <a:latin typeface="Book Antiqua" panose="02040602050305030304" pitchFamily="18" charset="0"/>
              </a:rPr>
              <a:t>   Le modèle doit s’adapter à des données sales</a:t>
            </a:r>
          </a:p>
          <a:p>
            <a:pPr lvl="8">
              <a:buFont typeface="Arial" panose="020B0604020202020204" pitchFamily="34" charset="0"/>
              <a:buChar char="•"/>
            </a:pPr>
            <a:r>
              <a:rPr lang="fr-FR" sz="2000" dirty="0">
                <a:latin typeface="Book Antiqua" panose="02040602050305030304" pitchFamily="18" charset="0"/>
              </a:rPr>
              <a:t>   Dans la vraie vie, il faut compter avec des données incohérentes et incomplètes</a:t>
            </a:r>
          </a:p>
          <a:p>
            <a:pPr lvl="4">
              <a:buFont typeface="Wingdings" panose="05000000000000000000" pitchFamily="2" charset="2"/>
              <a:buChar char="§"/>
            </a:pPr>
            <a:r>
              <a:rPr lang="fr-FR" sz="2800" dirty="0"/>
              <a:t>   Interprétabilité</a:t>
            </a:r>
          </a:p>
          <a:p>
            <a:pPr lvl="8">
              <a:buFont typeface="Arial" panose="020B0604020202020204" pitchFamily="34" charset="0"/>
              <a:buChar char="•"/>
            </a:pPr>
            <a:r>
              <a:rPr lang="fr-FR" sz="2000" dirty="0">
                <a:latin typeface="Book Antiqua" panose="02040602050305030304" pitchFamily="18" charset="0"/>
              </a:rPr>
              <a:t>   Au-delà du résultat, le modèle doit être transparent sur les variables clés</a:t>
            </a:r>
          </a:p>
          <a:p>
            <a:pPr lvl="8">
              <a:buFont typeface="Arial" panose="020B0604020202020204" pitchFamily="34" charset="0"/>
              <a:buChar char="•"/>
            </a:pPr>
            <a:r>
              <a:rPr lang="fr-FR" sz="2000" dirty="0">
                <a:latin typeface="Book Antiqua" panose="02040602050305030304" pitchFamily="18" charset="0"/>
              </a:rPr>
              <a:t>   C’est une des problématiques du </a:t>
            </a:r>
            <a:r>
              <a:rPr lang="fr-FR" sz="2000" dirty="0" err="1">
                <a:latin typeface="Book Antiqua" panose="02040602050305030304" pitchFamily="18" charset="0"/>
              </a:rPr>
              <a:t>deep</a:t>
            </a:r>
            <a:r>
              <a:rPr lang="fr-FR" sz="2000" dirty="0">
                <a:latin typeface="Book Antiqua" panose="02040602050305030304" pitchFamily="18" charset="0"/>
              </a:rPr>
              <a:t> </a:t>
            </a:r>
            <a:r>
              <a:rPr lang="fr-FR" sz="2000" dirty="0" err="1">
                <a:latin typeface="Book Antiqua" panose="02040602050305030304" pitchFamily="18" charset="0"/>
              </a:rPr>
              <a:t>learning</a:t>
            </a:r>
            <a:r>
              <a:rPr lang="fr-FR" sz="2000" dirty="0">
                <a:latin typeface="Book Antiqua" panose="02040602050305030304" pitchFamily="18" charset="0"/>
              </a:rPr>
              <a:t>. </a:t>
            </a:r>
          </a:p>
          <a:p>
            <a:pPr lvl="4">
              <a:buFont typeface="Wingdings" panose="05000000000000000000" pitchFamily="2" charset="2"/>
              <a:buChar char="§"/>
            </a:pPr>
            <a:r>
              <a:rPr lang="fr-FR" sz="2800" dirty="0"/>
              <a:t>   Proportionnalité</a:t>
            </a:r>
          </a:p>
          <a:p>
            <a:pPr lvl="8">
              <a:buFont typeface="Arial" panose="020B0604020202020204" pitchFamily="34" charset="0"/>
              <a:buChar char="•"/>
            </a:pPr>
            <a:r>
              <a:rPr lang="fr-FR" sz="2000" dirty="0">
                <a:latin typeface="Book Antiqua" panose="02040602050305030304" pitchFamily="18" charset="0"/>
              </a:rPr>
              <a:t>   La quantité de temps ou d’énergie consacrée à l’amélioration d’un modèle doit être proportionnée au gain</a:t>
            </a:r>
          </a:p>
          <a:p>
            <a:pPr lvl="8">
              <a:buFont typeface="Arial" panose="020B0604020202020204" pitchFamily="34" charset="0"/>
              <a:buChar char="•"/>
            </a:pPr>
            <a:endParaRPr lang="fr-FR" sz="2000" dirty="0">
              <a:latin typeface="Book Antiqua" panose="02040602050305030304" pitchFamily="18" charset="0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0DC1719-686A-4B2A-B1D5-44FD98324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28000" y="6470704"/>
            <a:ext cx="730250" cy="274320"/>
          </a:xfrm>
        </p:spPr>
        <p:txBody>
          <a:bodyPr/>
          <a:lstStyle/>
          <a:p>
            <a:fld id="{4FAB73BC-B049-4115-A692-8D63A059BFB8}" type="slidenum">
              <a:rPr lang="fr-FR" sz="2000" noProof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pPr/>
              <a:t>14</a:t>
            </a:fld>
            <a:endParaRPr lang="fr-FR" sz="2000" noProof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0744309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585216"/>
            <a:ext cx="7953210" cy="1499616"/>
          </a:xfrm>
        </p:spPr>
        <p:txBody>
          <a:bodyPr rtlCol="0">
            <a:normAutofit/>
          </a:bodyPr>
          <a:lstStyle/>
          <a:p>
            <a:r>
              <a:rPr lang="fr-FR" sz="3200" dirty="0">
                <a:ln w="0">
                  <a:solidFill>
                    <a:schemeClr val="accent2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PETIT POINT D’ETAPE…</a:t>
            </a:r>
            <a:endParaRPr lang="fr-FR" sz="3200" dirty="0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30943CE9-D9B2-43E7-A161-BDDA75382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96" y="1889185"/>
            <a:ext cx="7953210" cy="4613521"/>
          </a:xfrm>
        </p:spPr>
        <p:txBody>
          <a:bodyPr>
            <a:normAutofit/>
          </a:bodyPr>
          <a:lstStyle/>
          <a:p>
            <a:pPr marL="480060" lvl="4" indent="0">
              <a:buNone/>
            </a:pPr>
            <a:r>
              <a:rPr lang="fr-FR" sz="2800" dirty="0">
                <a:latin typeface="Book Antiqua" panose="02040602050305030304" pitchFamily="18" charset="0"/>
              </a:rPr>
              <a:t>Un modèle qui est parfait sur les données d’entrainement a de grandes chances d’avoir subi un sur-apprentissage:</a:t>
            </a:r>
          </a:p>
          <a:p>
            <a:pPr marL="480060" lvl="4" indent="0">
              <a:buNone/>
            </a:pPr>
            <a:endParaRPr lang="fr-FR" sz="2800" dirty="0">
              <a:latin typeface="Book Antiqua" panose="02040602050305030304" pitchFamily="18" charset="0"/>
            </a:endParaRPr>
          </a:p>
          <a:p>
            <a:pPr marL="994410" lvl="4" indent="-514350">
              <a:buFont typeface="+mj-lt"/>
              <a:buAutoNum type="alphaUcPeriod"/>
            </a:pPr>
            <a:r>
              <a:rPr lang="fr-FR" sz="2800" dirty="0">
                <a:latin typeface="Book Antiqua" panose="02040602050305030304" pitchFamily="18" charset="0"/>
              </a:rPr>
              <a:t>Vrai</a:t>
            </a:r>
          </a:p>
          <a:p>
            <a:pPr marL="994410" lvl="4" indent="-514350">
              <a:buFont typeface="+mj-lt"/>
              <a:buAutoNum type="alphaUcPeriod"/>
            </a:pPr>
            <a:endParaRPr lang="fr-FR" sz="2800" dirty="0">
              <a:latin typeface="Book Antiqua" panose="02040602050305030304" pitchFamily="18" charset="0"/>
            </a:endParaRPr>
          </a:p>
          <a:p>
            <a:pPr marL="994410" lvl="4" indent="-514350">
              <a:buFont typeface="+mj-lt"/>
              <a:buAutoNum type="alphaUcPeriod"/>
            </a:pPr>
            <a:r>
              <a:rPr lang="fr-FR" sz="2800" dirty="0">
                <a:latin typeface="Book Antiqua" panose="02040602050305030304" pitchFamily="18" charset="0"/>
              </a:rPr>
              <a:t>Faux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0DC1719-686A-4B2A-B1D5-44FD98324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28000" y="6470704"/>
            <a:ext cx="730250" cy="274320"/>
          </a:xfrm>
        </p:spPr>
        <p:txBody>
          <a:bodyPr/>
          <a:lstStyle/>
          <a:p>
            <a:fld id="{4FAB73BC-B049-4115-A692-8D63A059BFB8}" type="slidenum">
              <a:rPr lang="fr-FR" sz="2000" noProof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pPr/>
              <a:t>15</a:t>
            </a:fld>
            <a:endParaRPr lang="fr-FR" sz="2000" noProof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fr-FR" noProof="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0F15DC7-A2B2-4E6C-85A0-B89FB8A6A0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1210" y="358613"/>
            <a:ext cx="1656718" cy="1530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3058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953" y="580170"/>
            <a:ext cx="7290054" cy="1124712"/>
          </a:xfrm>
        </p:spPr>
        <p:txBody>
          <a:bodyPr rtlCol="0">
            <a:normAutofit/>
          </a:bodyPr>
          <a:lstStyle/>
          <a:p>
            <a:r>
              <a:rPr lang="fr-FR" sz="3200" dirty="0">
                <a:ln w="0">
                  <a:solidFill>
                    <a:schemeClr val="accent2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PROGRAMME DE LA Séance 3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EAA4AC3-156F-4998-B0F0-D6158F52CB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96" y="2432649"/>
            <a:ext cx="7290055" cy="3876711"/>
          </a:xfrm>
        </p:spPr>
        <p:txBody>
          <a:bodyPr>
            <a:normAutofit/>
          </a:bodyPr>
          <a:lstStyle/>
          <a:p>
            <a:pPr marL="822960" lvl="4" indent="-342900">
              <a:buClr>
                <a:schemeClr val="accent2"/>
              </a:buClr>
              <a:buFont typeface="+mj-lt"/>
              <a:buAutoNum type="arabicPeriod"/>
            </a:pPr>
            <a:r>
              <a:rPr lang="fr-FR" sz="2800" dirty="0">
                <a:latin typeface="+mj-lt"/>
              </a:rPr>
              <a:t>   </a:t>
            </a:r>
            <a:r>
              <a:rPr lang="fr-FR" sz="28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Introduction au machine </a:t>
            </a:r>
            <a:r>
              <a:rPr lang="fr-FR" sz="2800" dirty="0" err="1">
                <a:solidFill>
                  <a:schemeClr val="bg1">
                    <a:lumMod val="65000"/>
                  </a:schemeClr>
                </a:solidFill>
                <a:latin typeface="+mj-lt"/>
              </a:rPr>
              <a:t>learning</a:t>
            </a:r>
            <a:endParaRPr lang="fr-FR" sz="2800" dirty="0">
              <a:solidFill>
                <a:schemeClr val="bg1">
                  <a:lumMod val="65000"/>
                </a:schemeClr>
              </a:solidFill>
              <a:latin typeface="+mj-lt"/>
            </a:endParaRPr>
          </a:p>
          <a:p>
            <a:pPr marL="822960" lvl="4" indent="-342900">
              <a:buClr>
                <a:schemeClr val="accent2"/>
              </a:buClr>
              <a:buFont typeface="+mj-lt"/>
              <a:buAutoNum type="arabicPeriod"/>
            </a:pPr>
            <a:r>
              <a:rPr lang="fr-FR" sz="2800" dirty="0">
                <a:latin typeface="+mj-lt"/>
              </a:rPr>
              <a:t>   Modèles de classification</a:t>
            </a:r>
          </a:p>
          <a:p>
            <a:pPr marL="822960" lvl="4" indent="-342900">
              <a:buClr>
                <a:schemeClr val="accent2"/>
              </a:buClr>
              <a:buFont typeface="+mj-lt"/>
              <a:buAutoNum type="arabicPeriod"/>
            </a:pPr>
            <a:r>
              <a:rPr lang="fr-FR" sz="2800" dirty="0">
                <a:latin typeface="+mj-lt"/>
              </a:rPr>
              <a:t>   Modèles de régression</a:t>
            </a:r>
          </a:p>
          <a:p>
            <a:pPr marL="822960" lvl="4" indent="-342900">
              <a:buClr>
                <a:schemeClr val="accent2"/>
              </a:buClr>
              <a:buFont typeface="+mj-lt"/>
              <a:buAutoNum type="arabicPeriod"/>
            </a:pPr>
            <a:r>
              <a:rPr lang="fr-FR" sz="2800" dirty="0">
                <a:latin typeface="+mj-lt"/>
              </a:rPr>
              <a:t>   Apprentissage supervisé sous Python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0DC1719-686A-4B2A-B1D5-44FD98324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fr-FR" sz="2000" noProof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16</a:t>
            </a:fld>
            <a:endParaRPr lang="fr-FR" sz="2000" noProof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604716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CA575F-0B1B-432F-8886-18C973E3D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/>
              <a:t>MODELES DE classification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2002826-43FA-43F6-B874-FDDEAA9872C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fr-FR" sz="3600" dirty="0">
                <a:solidFill>
                  <a:schemeClr val="accent1">
                    <a:lumMod val="75000"/>
                  </a:schemeClr>
                </a:solidFill>
              </a:rPr>
              <a:t>SECTION 2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1DB3624-AA86-422D-AF47-B89D1762D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67E5644-1E61-4311-A31E-84CB9C7AA8A9}" type="slidenum">
              <a:rPr lang="fr-FR" noProof="0" smtClean="0"/>
              <a:t>17</a:t>
            </a:fld>
            <a:endParaRPr lang="fr-FR" noProof="0"/>
          </a:p>
        </p:txBody>
      </p:sp>
      <p:pic>
        <p:nvPicPr>
          <p:cNvPr id="9" name="Espace réservé pour une image  8" descr="Une image contenant ciel, jouet, différent, groupe&#10;&#10;Description générée automatiquement">
            <a:extLst>
              <a:ext uri="{FF2B5EF4-FFF2-40B4-BE49-F238E27FC236}">
                <a16:creationId xmlns:a16="http://schemas.microsoft.com/office/drawing/2014/main" id="{2DB8815C-C51C-4A20-8883-D4DD29517ED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8276" b="827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290114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585216"/>
            <a:ext cx="7953210" cy="1499616"/>
          </a:xfrm>
        </p:spPr>
        <p:txBody>
          <a:bodyPr rtlCol="0">
            <a:normAutofit/>
          </a:bodyPr>
          <a:lstStyle/>
          <a:p>
            <a:r>
              <a:rPr lang="fr-FR" sz="3200" dirty="0">
                <a:ln w="0">
                  <a:solidFill>
                    <a:schemeClr val="accent2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MODELES DE Classification</a:t>
            </a:r>
            <a:endParaRPr lang="fr-FR" sz="3200" dirty="0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30943CE9-D9B2-43E7-A161-BDDA75382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96" y="1733909"/>
            <a:ext cx="7953210" cy="5124091"/>
          </a:xfrm>
        </p:spPr>
        <p:txBody>
          <a:bodyPr>
            <a:normAutofit/>
          </a:bodyPr>
          <a:lstStyle/>
          <a:p>
            <a:pPr lvl="4">
              <a:buFont typeface="Wingdings" panose="05000000000000000000" pitchFamily="2" charset="2"/>
              <a:buChar char="§"/>
            </a:pPr>
            <a:r>
              <a:rPr lang="fr-FR" sz="2800" dirty="0"/>
              <a:t>   Catégorie de modèles dont la variable cible est qualitative</a:t>
            </a:r>
          </a:p>
          <a:p>
            <a:pPr lvl="8">
              <a:buFont typeface="Arial" panose="020B0604020202020204" pitchFamily="34" charset="0"/>
              <a:buChar char="•"/>
            </a:pPr>
            <a:r>
              <a:rPr lang="fr-FR" sz="2000" dirty="0"/>
              <a:t>   </a:t>
            </a:r>
            <a:r>
              <a:rPr lang="fr-FR" sz="2000" dirty="0">
                <a:latin typeface="Book Antiqua" panose="02040602050305030304" pitchFamily="18" charset="0"/>
              </a:rPr>
              <a:t>La variable cible peut être nominale ou ordinale</a:t>
            </a:r>
          </a:p>
          <a:p>
            <a:pPr lvl="8">
              <a:buFont typeface="Arial" panose="020B0604020202020204" pitchFamily="34" charset="0"/>
              <a:buChar char="•"/>
            </a:pPr>
            <a:r>
              <a:rPr lang="fr-FR" sz="2000" dirty="0">
                <a:latin typeface="Book Antiqua" panose="02040602050305030304" pitchFamily="18" charset="0"/>
              </a:rPr>
              <a:t>   On peut avoir 2 ou plusieurs classes à prédire</a:t>
            </a:r>
            <a:endParaRPr lang="fr-FR" sz="2800" dirty="0"/>
          </a:p>
          <a:p>
            <a:pPr lvl="4">
              <a:buFont typeface="Wingdings" panose="05000000000000000000" pitchFamily="2" charset="2"/>
              <a:buChar char="§"/>
            </a:pPr>
            <a:r>
              <a:rPr lang="fr-FR" sz="2800" dirty="0"/>
              <a:t>  Exemples</a:t>
            </a:r>
          </a:p>
          <a:p>
            <a:pPr lvl="8">
              <a:buFont typeface="Arial" panose="020B0604020202020204" pitchFamily="34" charset="0"/>
              <a:buChar char="•"/>
            </a:pPr>
            <a:r>
              <a:rPr lang="fr-FR" sz="2000" dirty="0">
                <a:latin typeface="Book Antiqua" panose="02040602050305030304" pitchFamily="18" charset="0"/>
              </a:rPr>
              <a:t>   Régression logistique</a:t>
            </a:r>
          </a:p>
          <a:p>
            <a:pPr lvl="8">
              <a:buFont typeface="Arial" panose="020B0604020202020204" pitchFamily="34" charset="0"/>
              <a:buChar char="•"/>
            </a:pPr>
            <a:r>
              <a:rPr lang="fr-FR" sz="2000" dirty="0">
                <a:latin typeface="Book Antiqua" panose="02040602050305030304" pitchFamily="18" charset="0"/>
              </a:rPr>
              <a:t>   K-plus proches voisins</a:t>
            </a:r>
          </a:p>
          <a:p>
            <a:pPr lvl="8">
              <a:buFont typeface="Arial" panose="020B0604020202020204" pitchFamily="34" charset="0"/>
              <a:buChar char="•"/>
            </a:pPr>
            <a:r>
              <a:rPr lang="fr-FR" sz="2000" dirty="0">
                <a:latin typeface="Book Antiqua" panose="02040602050305030304" pitchFamily="18" charset="0"/>
              </a:rPr>
              <a:t>   Classification naïve bayésienne</a:t>
            </a:r>
          </a:p>
          <a:p>
            <a:pPr lvl="8">
              <a:buFont typeface="Arial" panose="020B0604020202020204" pitchFamily="34" charset="0"/>
              <a:buChar char="•"/>
            </a:pPr>
            <a:r>
              <a:rPr lang="fr-FR" sz="2000" dirty="0">
                <a:latin typeface="Book Antiqua" panose="02040602050305030304" pitchFamily="18" charset="0"/>
              </a:rPr>
              <a:t>   Arbres de décision</a:t>
            </a:r>
          </a:p>
          <a:p>
            <a:pPr lvl="8">
              <a:buFont typeface="Arial" panose="020B0604020202020204" pitchFamily="34" charset="0"/>
              <a:buChar char="•"/>
            </a:pPr>
            <a:r>
              <a:rPr lang="fr-FR" sz="2000" dirty="0">
                <a:latin typeface="Book Antiqua" panose="02040602050305030304" pitchFamily="18" charset="0"/>
              </a:rPr>
              <a:t>   Forêts aléatoires</a:t>
            </a:r>
          </a:p>
          <a:p>
            <a:pPr lvl="8">
              <a:buFont typeface="Arial" panose="020B0604020202020204" pitchFamily="34" charset="0"/>
              <a:buChar char="•"/>
            </a:pPr>
            <a:r>
              <a:rPr lang="fr-FR" sz="2000" dirty="0">
                <a:latin typeface="Book Antiqua" panose="02040602050305030304" pitchFamily="18" charset="0"/>
              </a:rPr>
              <a:t>   Machines à vecteurs de support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0DC1719-686A-4B2A-B1D5-44FD98324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28000" y="6470704"/>
            <a:ext cx="730250" cy="274320"/>
          </a:xfrm>
        </p:spPr>
        <p:txBody>
          <a:bodyPr/>
          <a:lstStyle/>
          <a:p>
            <a:fld id="{4FAB73BC-B049-4115-A692-8D63A059BFB8}" type="slidenum">
              <a:rPr lang="fr-FR" sz="2000" noProof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pPr/>
              <a:t>18</a:t>
            </a:fld>
            <a:endParaRPr lang="fr-FR" sz="2000" noProof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7831176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585216"/>
            <a:ext cx="7953210" cy="1499616"/>
          </a:xfrm>
        </p:spPr>
        <p:txBody>
          <a:bodyPr rtlCol="0">
            <a:normAutofit/>
          </a:bodyPr>
          <a:lstStyle/>
          <a:p>
            <a:r>
              <a:rPr lang="fr-FR" sz="3200" dirty="0">
                <a:ln w="0">
                  <a:solidFill>
                    <a:schemeClr val="accent2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MODELES DE Classification</a:t>
            </a:r>
            <a:endParaRPr lang="fr-FR" sz="3200" dirty="0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30943CE9-D9B2-43E7-A161-BDDA75382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96" y="1733909"/>
            <a:ext cx="7953210" cy="5124091"/>
          </a:xfrm>
        </p:spPr>
        <p:txBody>
          <a:bodyPr>
            <a:normAutofit/>
          </a:bodyPr>
          <a:lstStyle/>
          <a:p>
            <a:pPr marL="480060" lvl="4" indent="0">
              <a:buNone/>
            </a:pPr>
            <a:r>
              <a:rPr lang="fr-FR" sz="2800" dirty="0">
                <a:solidFill>
                  <a:schemeClr val="accent2"/>
                </a:solidFill>
              </a:rPr>
              <a:t>Classification naïve bayésienne </a:t>
            </a:r>
          </a:p>
          <a:p>
            <a:pPr lvl="4">
              <a:buFont typeface="Wingdings" panose="05000000000000000000" pitchFamily="2" charset="2"/>
              <a:buChar char="§"/>
            </a:pPr>
            <a:r>
              <a:rPr lang="fr-FR" sz="2800" dirty="0"/>
              <a:t>  Principe</a:t>
            </a:r>
          </a:p>
          <a:p>
            <a:pPr lvl="8">
              <a:buFont typeface="Arial" panose="020B0604020202020204" pitchFamily="34" charset="0"/>
              <a:buChar char="•"/>
            </a:pPr>
            <a:r>
              <a:rPr lang="fr-FR" sz="2000" dirty="0"/>
              <a:t>   </a:t>
            </a:r>
            <a:r>
              <a:rPr lang="fr-FR" sz="2000" dirty="0">
                <a:latin typeface="Book Antiqua" panose="02040602050305030304" pitchFamily="18" charset="0"/>
              </a:rPr>
              <a:t>Le modèle se base sur des probabilités conditionnelles et une hypothèse d’indépendance des variables</a:t>
            </a:r>
          </a:p>
          <a:p>
            <a:pPr lvl="8">
              <a:buFont typeface="Arial" panose="020B0604020202020204" pitchFamily="34" charset="0"/>
              <a:buChar char="•"/>
            </a:pPr>
            <a:r>
              <a:rPr lang="fr-FR" sz="2000" dirty="0">
                <a:latin typeface="Book Antiqua" panose="02040602050305030304" pitchFamily="18" charset="0"/>
              </a:rPr>
              <a:t>   Quelle est la probabilité qu’il ait un crédit sachant qu’il a un statut cadre ?</a:t>
            </a:r>
          </a:p>
          <a:p>
            <a:pPr lvl="8">
              <a:buFont typeface="Arial" panose="020B0604020202020204" pitchFamily="34" charset="0"/>
              <a:buChar char="•"/>
            </a:pPr>
            <a:r>
              <a:rPr lang="fr-FR" sz="2000" dirty="0">
                <a:latin typeface="Book Antiqua" panose="02040602050305030304" pitchFamily="18" charset="0"/>
              </a:rPr>
              <a:t>   Les probabilités conditionnelle servent ensuite à prédire</a:t>
            </a:r>
            <a:endParaRPr lang="fr-FR" sz="2800" dirty="0"/>
          </a:p>
          <a:p>
            <a:pPr lvl="4">
              <a:buFont typeface="Wingdings" panose="05000000000000000000" pitchFamily="2" charset="2"/>
              <a:buChar char="§"/>
            </a:pPr>
            <a:r>
              <a:rPr lang="fr-FR" sz="2800" dirty="0"/>
              <a:t>  Exemple</a:t>
            </a:r>
          </a:p>
          <a:p>
            <a:pPr lvl="7">
              <a:buFont typeface="Arial" panose="020B0604020202020204" pitchFamily="34" charset="0"/>
              <a:buChar char="•"/>
            </a:pPr>
            <a:r>
              <a:rPr lang="fr-FR" sz="2000" dirty="0">
                <a:latin typeface="Book Antiqua" panose="02040602050305030304" pitchFamily="18" charset="0"/>
              </a:rPr>
              <a:t>   P(oui/cadre)=2/3=0,66</a:t>
            </a:r>
          </a:p>
          <a:p>
            <a:pPr lvl="7">
              <a:buFont typeface="Arial" panose="020B0604020202020204" pitchFamily="34" charset="0"/>
              <a:buChar char="•"/>
            </a:pPr>
            <a:r>
              <a:rPr lang="fr-FR" sz="2000" dirty="0">
                <a:latin typeface="Book Antiqua" panose="02040602050305030304" pitchFamily="18" charset="0"/>
              </a:rPr>
              <a:t>   P(oui/retraité)=1/2=0,50</a:t>
            </a:r>
          </a:p>
          <a:p>
            <a:pPr lvl="7">
              <a:buFont typeface="Arial" panose="020B0604020202020204" pitchFamily="34" charset="0"/>
              <a:buChar char="•"/>
            </a:pPr>
            <a:r>
              <a:rPr lang="fr-FR" sz="2000" dirty="0">
                <a:latin typeface="Book Antiqua" panose="02040602050305030304" pitchFamily="18" charset="0"/>
              </a:rPr>
              <a:t>   Jo est cadre, donc….</a:t>
            </a:r>
          </a:p>
          <a:p>
            <a:pPr marL="918972" lvl="8" indent="0">
              <a:buNone/>
            </a:pPr>
            <a:endParaRPr lang="fr-FR" sz="2000" dirty="0">
              <a:latin typeface="Book Antiqua" panose="02040602050305030304" pitchFamily="18" charset="0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0DC1719-686A-4B2A-B1D5-44FD98324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28000" y="6470704"/>
            <a:ext cx="730250" cy="274320"/>
          </a:xfrm>
        </p:spPr>
        <p:txBody>
          <a:bodyPr/>
          <a:lstStyle/>
          <a:p>
            <a:fld id="{4FAB73BC-B049-4115-A692-8D63A059BFB8}" type="slidenum">
              <a:rPr lang="fr-FR" sz="2000" noProof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pPr/>
              <a:t>19</a:t>
            </a:fld>
            <a:endParaRPr lang="fr-FR" sz="2000" noProof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fr-FR" noProof="0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391BE93-76F3-4CC1-8CAA-758C3C9FAE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4701" y="4222609"/>
            <a:ext cx="3139712" cy="224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653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953" y="580170"/>
            <a:ext cx="7290054" cy="1124712"/>
          </a:xfrm>
        </p:spPr>
        <p:txBody>
          <a:bodyPr rtlCol="0">
            <a:normAutofit/>
          </a:bodyPr>
          <a:lstStyle/>
          <a:p>
            <a:r>
              <a:rPr lang="fr-FR" sz="3200" dirty="0">
                <a:ln w="0">
                  <a:solidFill>
                    <a:schemeClr val="accent2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PROGRAMME DE LA Séance 3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EAA4AC3-156F-4998-B0F0-D6158F52CB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96" y="2432649"/>
            <a:ext cx="7290055" cy="3876711"/>
          </a:xfrm>
        </p:spPr>
        <p:txBody>
          <a:bodyPr>
            <a:normAutofit/>
          </a:bodyPr>
          <a:lstStyle/>
          <a:p>
            <a:pPr marL="822960" lvl="4" indent="-342900">
              <a:buClr>
                <a:schemeClr val="accent2"/>
              </a:buClr>
              <a:buFont typeface="+mj-lt"/>
              <a:buAutoNum type="arabicPeriod"/>
            </a:pPr>
            <a:r>
              <a:rPr lang="fr-FR" sz="2800" dirty="0">
                <a:latin typeface="+mj-lt"/>
              </a:rPr>
              <a:t>   Introduction au machine </a:t>
            </a:r>
            <a:r>
              <a:rPr lang="fr-FR" sz="2800" dirty="0" err="1">
                <a:latin typeface="+mj-lt"/>
              </a:rPr>
              <a:t>learning</a:t>
            </a:r>
            <a:endParaRPr lang="fr-FR" sz="2800" dirty="0">
              <a:latin typeface="+mj-lt"/>
            </a:endParaRPr>
          </a:p>
          <a:p>
            <a:pPr marL="822960" lvl="4" indent="-342900">
              <a:buClr>
                <a:schemeClr val="accent2"/>
              </a:buClr>
              <a:buFont typeface="+mj-lt"/>
              <a:buAutoNum type="arabicPeriod"/>
            </a:pPr>
            <a:r>
              <a:rPr lang="fr-FR" sz="2800" dirty="0">
                <a:latin typeface="+mj-lt"/>
              </a:rPr>
              <a:t>   Modèles de classification</a:t>
            </a:r>
          </a:p>
          <a:p>
            <a:pPr marL="822960" lvl="4" indent="-342900">
              <a:buClr>
                <a:schemeClr val="accent2"/>
              </a:buClr>
              <a:buFont typeface="+mj-lt"/>
              <a:buAutoNum type="arabicPeriod"/>
            </a:pPr>
            <a:r>
              <a:rPr lang="fr-FR" sz="2800" dirty="0">
                <a:latin typeface="+mj-lt"/>
              </a:rPr>
              <a:t>   Modèles de régression</a:t>
            </a:r>
          </a:p>
          <a:p>
            <a:pPr marL="822960" lvl="4" indent="-342900">
              <a:buClr>
                <a:schemeClr val="accent2"/>
              </a:buClr>
              <a:buFont typeface="+mj-lt"/>
              <a:buAutoNum type="arabicPeriod"/>
            </a:pPr>
            <a:r>
              <a:rPr lang="fr-FR" sz="2800" dirty="0">
                <a:latin typeface="+mj-lt"/>
              </a:rPr>
              <a:t>   Apprentissage supervisé sous Python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0DC1719-686A-4B2A-B1D5-44FD98324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fr-FR" sz="2000" noProof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</a:t>
            </a:fld>
            <a:endParaRPr lang="fr-FR" sz="2000" noProof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706916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585216"/>
            <a:ext cx="7953210" cy="1499616"/>
          </a:xfrm>
        </p:spPr>
        <p:txBody>
          <a:bodyPr rtlCol="0">
            <a:normAutofit/>
          </a:bodyPr>
          <a:lstStyle/>
          <a:p>
            <a:r>
              <a:rPr lang="fr-FR" sz="3200" dirty="0">
                <a:ln w="0">
                  <a:solidFill>
                    <a:schemeClr val="accent2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MODELES DE Classification</a:t>
            </a:r>
            <a:endParaRPr lang="fr-FR" sz="3200" dirty="0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30943CE9-D9B2-43E7-A161-BDDA75382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96" y="1733909"/>
            <a:ext cx="7953210" cy="5124091"/>
          </a:xfrm>
        </p:spPr>
        <p:txBody>
          <a:bodyPr>
            <a:normAutofit/>
          </a:bodyPr>
          <a:lstStyle/>
          <a:p>
            <a:pPr marL="480060" lvl="4" indent="0">
              <a:buNone/>
            </a:pPr>
            <a:r>
              <a:rPr lang="fr-FR" sz="2800" dirty="0">
                <a:solidFill>
                  <a:schemeClr val="accent2"/>
                </a:solidFill>
              </a:rPr>
              <a:t>Classification naïve </a:t>
            </a:r>
            <a:r>
              <a:rPr lang="fr-FR" sz="2800" dirty="0" err="1">
                <a:solidFill>
                  <a:schemeClr val="accent2"/>
                </a:solidFill>
              </a:rPr>
              <a:t>bayesienne</a:t>
            </a:r>
            <a:r>
              <a:rPr lang="fr-FR" sz="2800" dirty="0">
                <a:solidFill>
                  <a:schemeClr val="accent2"/>
                </a:solidFill>
              </a:rPr>
              <a:t> </a:t>
            </a:r>
          </a:p>
          <a:p>
            <a:pPr lvl="4">
              <a:buFont typeface="Wingdings" panose="05000000000000000000" pitchFamily="2" charset="2"/>
              <a:buChar char="§"/>
            </a:pPr>
            <a:r>
              <a:rPr lang="fr-FR" sz="2800" dirty="0"/>
              <a:t>  Avantages</a:t>
            </a:r>
          </a:p>
          <a:p>
            <a:pPr lvl="8">
              <a:buFont typeface="Arial" panose="020B0604020202020204" pitchFamily="34" charset="0"/>
              <a:buChar char="•"/>
            </a:pPr>
            <a:r>
              <a:rPr lang="fr-FR" sz="2000" dirty="0"/>
              <a:t>   </a:t>
            </a:r>
            <a:r>
              <a:rPr lang="fr-FR" sz="2000" dirty="0">
                <a:latin typeface="Book Antiqua" panose="02040602050305030304" pitchFamily="18" charset="0"/>
              </a:rPr>
              <a:t>La simplicité du modèle lui assure une bonne performance</a:t>
            </a:r>
          </a:p>
          <a:p>
            <a:pPr lvl="8">
              <a:buFont typeface="Arial" panose="020B0604020202020204" pitchFamily="34" charset="0"/>
              <a:buChar char="•"/>
            </a:pPr>
            <a:r>
              <a:rPr lang="fr-FR" sz="2000" dirty="0">
                <a:latin typeface="Book Antiqua" panose="02040602050305030304" pitchFamily="18" charset="0"/>
              </a:rPr>
              <a:t>   L’algorithme a généralement de bonnes performances</a:t>
            </a:r>
            <a:endParaRPr lang="fr-FR" sz="2800" dirty="0"/>
          </a:p>
          <a:p>
            <a:pPr lvl="4">
              <a:buFont typeface="Wingdings" panose="05000000000000000000" pitchFamily="2" charset="2"/>
              <a:buChar char="§"/>
            </a:pPr>
            <a:r>
              <a:rPr lang="fr-FR" sz="2800" dirty="0"/>
              <a:t>  Inconvénients</a:t>
            </a:r>
          </a:p>
          <a:p>
            <a:pPr lvl="8">
              <a:buFont typeface="Arial" panose="020B0604020202020204" pitchFamily="34" charset="0"/>
              <a:buChar char="•"/>
            </a:pPr>
            <a:r>
              <a:rPr lang="fr-FR" sz="2000" dirty="0">
                <a:latin typeface="Book Antiqua" panose="02040602050305030304" pitchFamily="18" charset="0"/>
              </a:rPr>
              <a:t>   Les prédictions sont erronées lorsque l’hypothèse d’indépendance ne tient plus</a:t>
            </a:r>
          </a:p>
          <a:p>
            <a:pPr lvl="8">
              <a:buFont typeface="Arial" panose="020B0604020202020204" pitchFamily="34" charset="0"/>
              <a:buChar char="•"/>
            </a:pPr>
            <a:r>
              <a:rPr lang="fr-FR" sz="2000" dirty="0">
                <a:latin typeface="Book Antiqua" panose="02040602050305030304" pitchFamily="18" charset="0"/>
              </a:rPr>
              <a:t>   Pas de solution directe pour les descripteurs continus: discrétisation</a:t>
            </a:r>
          </a:p>
          <a:p>
            <a:pPr lvl="8">
              <a:buFont typeface="Arial" panose="020B0604020202020204" pitchFamily="34" charset="0"/>
              <a:buChar char="•"/>
            </a:pPr>
            <a:r>
              <a:rPr lang="fr-FR" sz="2000" dirty="0">
                <a:latin typeface="Book Antiqua" panose="02040602050305030304" pitchFamily="18" charset="0"/>
              </a:rPr>
              <a:t>   Problème de calculabilité avec la dimensionnalité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0DC1719-686A-4B2A-B1D5-44FD98324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28000" y="6470704"/>
            <a:ext cx="730250" cy="274320"/>
          </a:xfrm>
        </p:spPr>
        <p:txBody>
          <a:bodyPr/>
          <a:lstStyle/>
          <a:p>
            <a:fld id="{4FAB73BC-B049-4115-A692-8D63A059BFB8}" type="slidenum">
              <a:rPr lang="fr-FR" sz="2000" noProof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pPr/>
              <a:t>20</a:t>
            </a:fld>
            <a:endParaRPr lang="fr-FR" sz="2000" noProof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1010067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585216"/>
            <a:ext cx="7953210" cy="1499616"/>
          </a:xfrm>
        </p:spPr>
        <p:txBody>
          <a:bodyPr rtlCol="0">
            <a:normAutofit/>
          </a:bodyPr>
          <a:lstStyle/>
          <a:p>
            <a:r>
              <a:rPr lang="fr-FR" sz="3200" dirty="0">
                <a:ln w="0">
                  <a:solidFill>
                    <a:schemeClr val="accent2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MODELES DE Classification</a:t>
            </a:r>
            <a:endParaRPr lang="fr-FR" sz="3200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0DC1719-686A-4B2A-B1D5-44FD98324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28000" y="6470704"/>
            <a:ext cx="730250" cy="274320"/>
          </a:xfrm>
        </p:spPr>
        <p:txBody>
          <a:bodyPr/>
          <a:lstStyle/>
          <a:p>
            <a:fld id="{4FAB73BC-B049-4115-A692-8D63A059BFB8}" type="slidenum">
              <a:rPr lang="fr-FR" sz="2000" noProof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pPr/>
              <a:t>21</a:t>
            </a:fld>
            <a:endParaRPr lang="fr-FR" sz="2000" noProof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fr-FR" noProof="0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AA226B56-E9F9-489A-B0FE-947BAE73A9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180" y="1671111"/>
            <a:ext cx="4252820" cy="1737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30943CE9-D9B2-43E7-A161-BDDA75382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693" y="1620933"/>
            <a:ext cx="6003985" cy="5124091"/>
          </a:xfrm>
        </p:spPr>
        <p:txBody>
          <a:bodyPr>
            <a:normAutofit/>
          </a:bodyPr>
          <a:lstStyle/>
          <a:p>
            <a:pPr marL="480060" lvl="4" indent="0">
              <a:buNone/>
            </a:pPr>
            <a:r>
              <a:rPr lang="fr-FR" sz="2800" dirty="0">
                <a:solidFill>
                  <a:schemeClr val="accent2"/>
                </a:solidFill>
              </a:rPr>
              <a:t>Arbres de décision</a:t>
            </a:r>
          </a:p>
          <a:p>
            <a:pPr lvl="4">
              <a:buFont typeface="Wingdings" panose="05000000000000000000" pitchFamily="2" charset="2"/>
              <a:buChar char="§"/>
            </a:pPr>
            <a:r>
              <a:rPr lang="fr-FR" sz="2800" dirty="0"/>
              <a:t>  Principe</a:t>
            </a:r>
          </a:p>
          <a:p>
            <a:pPr lvl="8">
              <a:buFont typeface="Arial" panose="020B0604020202020204" pitchFamily="34" charset="0"/>
              <a:buChar char="•"/>
            </a:pPr>
            <a:r>
              <a:rPr lang="fr-FR" sz="2000" dirty="0"/>
              <a:t>   </a:t>
            </a:r>
            <a:r>
              <a:rPr lang="fr-FR" sz="2000" dirty="0">
                <a:latin typeface="Book Antiqua" panose="02040602050305030304" pitchFamily="18" charset="0"/>
              </a:rPr>
              <a:t>Le modèle construit un ensemble de règles de décision imbriquées</a:t>
            </a:r>
          </a:p>
          <a:p>
            <a:pPr lvl="8">
              <a:buFont typeface="Arial" panose="020B0604020202020204" pitchFamily="34" charset="0"/>
              <a:buChar char="•"/>
            </a:pPr>
            <a:r>
              <a:rPr lang="fr-FR" sz="2000" dirty="0">
                <a:latin typeface="Book Antiqua" panose="02040602050305030304" pitchFamily="18" charset="0"/>
              </a:rPr>
              <a:t>   Pour chaque individu, on parcourt l’arborescence pour réaliser la prédiction </a:t>
            </a:r>
            <a:endParaRPr lang="fr-FR" sz="2800" dirty="0"/>
          </a:p>
          <a:p>
            <a:pPr lvl="4">
              <a:buFont typeface="Wingdings" panose="05000000000000000000" pitchFamily="2" charset="2"/>
              <a:buChar char="§"/>
            </a:pPr>
            <a:r>
              <a:rPr lang="fr-FR" sz="2800" dirty="0"/>
              <a:t>  Exemple</a:t>
            </a:r>
          </a:p>
          <a:p>
            <a:pPr marL="918972" lvl="8" indent="0">
              <a:buNone/>
            </a:pPr>
            <a:endParaRPr lang="fr-FR" sz="2000" dirty="0">
              <a:latin typeface="Book Antiqua" panose="02040602050305030304" pitchFamily="18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647EAB28-526F-4037-BD38-A9AC39E0FB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7996" y="4611764"/>
            <a:ext cx="2474256" cy="1737772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A011CF97-95A2-4350-8207-8E564B6A1A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3029" y="4187811"/>
            <a:ext cx="3200677" cy="231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0841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585216"/>
            <a:ext cx="7953210" cy="1499616"/>
          </a:xfrm>
        </p:spPr>
        <p:txBody>
          <a:bodyPr rtlCol="0">
            <a:normAutofit/>
          </a:bodyPr>
          <a:lstStyle/>
          <a:p>
            <a:r>
              <a:rPr lang="fr-FR" sz="3200" dirty="0">
                <a:ln w="0">
                  <a:solidFill>
                    <a:schemeClr val="accent2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MODELES DE Classification</a:t>
            </a:r>
            <a:endParaRPr lang="fr-FR" sz="3200" dirty="0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30943CE9-D9B2-43E7-A161-BDDA75382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96" y="1733909"/>
            <a:ext cx="7953210" cy="5124091"/>
          </a:xfrm>
        </p:spPr>
        <p:txBody>
          <a:bodyPr>
            <a:normAutofit/>
          </a:bodyPr>
          <a:lstStyle/>
          <a:p>
            <a:pPr marL="480060" lvl="4" indent="0">
              <a:buNone/>
            </a:pPr>
            <a:r>
              <a:rPr lang="fr-FR" sz="2800" dirty="0">
                <a:solidFill>
                  <a:schemeClr val="accent2"/>
                </a:solidFill>
              </a:rPr>
              <a:t>Arbres de décision</a:t>
            </a:r>
          </a:p>
          <a:p>
            <a:pPr lvl="4">
              <a:buFont typeface="Wingdings" panose="05000000000000000000" pitchFamily="2" charset="2"/>
              <a:buChar char="§"/>
            </a:pPr>
            <a:r>
              <a:rPr lang="fr-FR" sz="2800" dirty="0"/>
              <a:t>  Avantages</a:t>
            </a:r>
          </a:p>
          <a:p>
            <a:pPr lvl="8">
              <a:buFont typeface="Arial" panose="020B0604020202020204" pitchFamily="34" charset="0"/>
              <a:buChar char="•"/>
            </a:pPr>
            <a:r>
              <a:rPr lang="fr-FR" sz="2000" dirty="0"/>
              <a:t>   </a:t>
            </a:r>
            <a:r>
              <a:rPr lang="fr-FR" sz="2000" dirty="0">
                <a:latin typeface="Book Antiqua" panose="02040602050305030304" pitchFamily="18" charset="0"/>
              </a:rPr>
              <a:t>S’adapte bien aux variables prédictives quantitatives et qualitatives</a:t>
            </a:r>
          </a:p>
          <a:p>
            <a:pPr lvl="8">
              <a:buFont typeface="Arial" panose="020B0604020202020204" pitchFamily="34" charset="0"/>
              <a:buChar char="•"/>
            </a:pPr>
            <a:r>
              <a:rPr lang="fr-FR" sz="2000" dirty="0">
                <a:latin typeface="Book Antiqua" panose="02040602050305030304" pitchFamily="18" charset="0"/>
              </a:rPr>
              <a:t>   Il est souvent possible d’interpréter le processus de classification</a:t>
            </a:r>
          </a:p>
          <a:p>
            <a:pPr marL="918972" lvl="8" indent="0">
              <a:buNone/>
            </a:pPr>
            <a:endParaRPr lang="fr-FR" sz="2800" dirty="0"/>
          </a:p>
          <a:p>
            <a:pPr lvl="4">
              <a:buFont typeface="Wingdings" panose="05000000000000000000" pitchFamily="2" charset="2"/>
              <a:buChar char="§"/>
            </a:pPr>
            <a:r>
              <a:rPr lang="fr-FR" sz="2800" dirty="0"/>
              <a:t>  Inconvénients</a:t>
            </a:r>
          </a:p>
          <a:p>
            <a:pPr lvl="8">
              <a:buFont typeface="Arial" panose="020B0604020202020204" pitchFamily="34" charset="0"/>
              <a:buChar char="•"/>
            </a:pPr>
            <a:r>
              <a:rPr lang="fr-FR" sz="2000" dirty="0">
                <a:latin typeface="Book Antiqua" panose="02040602050305030304" pitchFamily="18" charset="0"/>
              </a:rPr>
              <a:t>   Il existe un risque de sur-apprentissage</a:t>
            </a:r>
          </a:p>
          <a:p>
            <a:pPr lvl="8">
              <a:buFont typeface="Arial" panose="020B0604020202020204" pitchFamily="34" charset="0"/>
              <a:buChar char="•"/>
            </a:pPr>
            <a:r>
              <a:rPr lang="fr-FR" sz="2000" dirty="0">
                <a:latin typeface="Book Antiqua" panose="02040602050305030304" pitchFamily="18" charset="0"/>
              </a:rPr>
              <a:t>   Le critère de segmentation affecté au premier nœud possède une grande influence sur le modèle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0DC1719-686A-4B2A-B1D5-44FD98324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28000" y="6470704"/>
            <a:ext cx="730250" cy="274320"/>
          </a:xfrm>
        </p:spPr>
        <p:txBody>
          <a:bodyPr/>
          <a:lstStyle/>
          <a:p>
            <a:fld id="{4FAB73BC-B049-4115-A692-8D63A059BFB8}" type="slidenum">
              <a:rPr lang="fr-FR" sz="2000" noProof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pPr/>
              <a:t>22</a:t>
            </a:fld>
            <a:endParaRPr lang="fr-FR" sz="2000" noProof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0464707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585216"/>
            <a:ext cx="7953210" cy="1499616"/>
          </a:xfrm>
        </p:spPr>
        <p:txBody>
          <a:bodyPr rtlCol="0">
            <a:normAutofit/>
          </a:bodyPr>
          <a:lstStyle/>
          <a:p>
            <a:r>
              <a:rPr lang="fr-FR" sz="3200" dirty="0">
                <a:ln w="0">
                  <a:solidFill>
                    <a:schemeClr val="accent2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MODELES DE Classification</a:t>
            </a:r>
            <a:endParaRPr lang="fr-FR" sz="3200" dirty="0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30943CE9-D9B2-43E7-A161-BDDA75382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96" y="1733909"/>
            <a:ext cx="6434961" cy="5124091"/>
          </a:xfrm>
        </p:spPr>
        <p:txBody>
          <a:bodyPr>
            <a:normAutofit/>
          </a:bodyPr>
          <a:lstStyle/>
          <a:p>
            <a:pPr marL="480060" lvl="4" indent="0">
              <a:buNone/>
            </a:pPr>
            <a:r>
              <a:rPr lang="fr-FR" sz="2800" dirty="0">
                <a:solidFill>
                  <a:schemeClr val="accent2"/>
                </a:solidFill>
              </a:rPr>
              <a:t>K-plus proches voisins (KNN)</a:t>
            </a:r>
          </a:p>
          <a:p>
            <a:pPr lvl="4">
              <a:buFont typeface="Wingdings" panose="05000000000000000000" pitchFamily="2" charset="2"/>
              <a:buChar char="§"/>
            </a:pPr>
            <a:r>
              <a:rPr lang="fr-FR" sz="2800" dirty="0"/>
              <a:t>  Principe</a:t>
            </a:r>
          </a:p>
          <a:p>
            <a:pPr lvl="8">
              <a:buFont typeface="Arial" panose="020B0604020202020204" pitchFamily="34" charset="0"/>
              <a:buChar char="•"/>
            </a:pPr>
            <a:r>
              <a:rPr lang="fr-FR" sz="2000" dirty="0"/>
              <a:t>   </a:t>
            </a:r>
            <a:r>
              <a:rPr lang="fr-FR" sz="2000" dirty="0">
                <a:latin typeface="Book Antiqua" panose="02040602050305030304" pitchFamily="18" charset="0"/>
              </a:rPr>
              <a:t>KNN pour K </a:t>
            </a:r>
            <a:r>
              <a:rPr lang="fr-FR" sz="2000" dirty="0" err="1">
                <a:latin typeface="Book Antiqua" panose="02040602050305030304" pitchFamily="18" charset="0"/>
              </a:rPr>
              <a:t>Nearest</a:t>
            </a:r>
            <a:r>
              <a:rPr lang="fr-FR" sz="2000" dirty="0">
                <a:latin typeface="Book Antiqua" panose="02040602050305030304" pitchFamily="18" charset="0"/>
              </a:rPr>
              <a:t> Neighbors</a:t>
            </a:r>
          </a:p>
          <a:p>
            <a:pPr lvl="8">
              <a:buFont typeface="Arial" panose="020B0604020202020204" pitchFamily="34" charset="0"/>
              <a:buChar char="•"/>
            </a:pPr>
            <a:r>
              <a:rPr lang="fr-FR" sz="2000" dirty="0">
                <a:latin typeface="Book Antiqua" panose="02040602050305030304" pitchFamily="18" charset="0"/>
              </a:rPr>
              <a:t>   Part de l’hypothèse que la classe d’une observation est similaire à celle de ses voisins </a:t>
            </a:r>
          </a:p>
          <a:p>
            <a:pPr lvl="8">
              <a:buFont typeface="Arial" panose="020B0604020202020204" pitchFamily="34" charset="0"/>
              <a:buChar char="•"/>
            </a:pPr>
            <a:r>
              <a:rPr lang="fr-FR" sz="2000" dirty="0">
                <a:latin typeface="Book Antiqua" panose="02040602050305030304" pitchFamily="18" charset="0"/>
              </a:rPr>
              <a:t>  On cherche parmi les k voisins immédiats la classe majoritaire</a:t>
            </a:r>
            <a:endParaRPr lang="fr-FR" sz="2800" dirty="0"/>
          </a:p>
          <a:p>
            <a:pPr lvl="4">
              <a:buFont typeface="Wingdings" panose="05000000000000000000" pitchFamily="2" charset="2"/>
              <a:buChar char="§"/>
            </a:pPr>
            <a:r>
              <a:rPr lang="fr-FR" sz="2800" dirty="0"/>
              <a:t>  Exemple</a:t>
            </a:r>
          </a:p>
          <a:p>
            <a:pPr marL="809244" lvl="7" indent="0">
              <a:buNone/>
            </a:pPr>
            <a:endParaRPr lang="fr-FR" sz="2000" dirty="0">
              <a:latin typeface="Book Antiqua" panose="02040602050305030304" pitchFamily="18" charset="0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0DC1719-686A-4B2A-B1D5-44FD98324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28000" y="6470704"/>
            <a:ext cx="730250" cy="274320"/>
          </a:xfrm>
        </p:spPr>
        <p:txBody>
          <a:bodyPr/>
          <a:lstStyle/>
          <a:p>
            <a:fld id="{4FAB73BC-B049-4115-A692-8D63A059BFB8}" type="slidenum">
              <a:rPr lang="fr-FR" sz="2000" noProof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pPr/>
              <a:t>23</a:t>
            </a:fld>
            <a:endParaRPr lang="fr-FR" sz="2000" noProof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fr-FR" noProof="0" dirty="0"/>
          </a:p>
        </p:txBody>
      </p:sp>
      <p:pic>
        <p:nvPicPr>
          <p:cNvPr id="9" name="Picture 2" descr="k-nearest neighbors - classification example">
            <a:extLst>
              <a:ext uri="{FF2B5EF4-FFF2-40B4-BE49-F238E27FC236}">
                <a16:creationId xmlns:a16="http://schemas.microsoft.com/office/drawing/2014/main" id="{2BB4893E-FA92-4D2C-9E1F-79B2411FE6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20"/>
          <a:stretch/>
        </p:blipFill>
        <p:spPr bwMode="auto">
          <a:xfrm>
            <a:off x="6527342" y="1246328"/>
            <a:ext cx="2276374" cy="196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8A2D62F6-3DA2-4FD4-B0BF-B17AAE1D29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7114" y="4643780"/>
            <a:ext cx="4931105" cy="210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7910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585216"/>
            <a:ext cx="7953210" cy="1499616"/>
          </a:xfrm>
        </p:spPr>
        <p:txBody>
          <a:bodyPr rtlCol="0">
            <a:normAutofit/>
          </a:bodyPr>
          <a:lstStyle/>
          <a:p>
            <a:r>
              <a:rPr lang="fr-FR" sz="3200" dirty="0">
                <a:ln w="0">
                  <a:solidFill>
                    <a:schemeClr val="accent2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MODELES DE Classification</a:t>
            </a:r>
            <a:endParaRPr lang="fr-FR" sz="3200" dirty="0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30943CE9-D9B2-43E7-A161-BDDA75382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96" y="1733909"/>
            <a:ext cx="7953210" cy="5124091"/>
          </a:xfrm>
        </p:spPr>
        <p:txBody>
          <a:bodyPr>
            <a:normAutofit/>
          </a:bodyPr>
          <a:lstStyle/>
          <a:p>
            <a:pPr marL="480060" lvl="4" indent="0">
              <a:buNone/>
            </a:pPr>
            <a:r>
              <a:rPr lang="fr-FR" sz="2800" dirty="0">
                <a:solidFill>
                  <a:schemeClr val="accent2"/>
                </a:solidFill>
              </a:rPr>
              <a:t>K-plus proches voisins (KNN)</a:t>
            </a:r>
          </a:p>
          <a:p>
            <a:pPr lvl="4">
              <a:buFont typeface="Wingdings" panose="05000000000000000000" pitchFamily="2" charset="2"/>
              <a:buChar char="§"/>
            </a:pPr>
            <a:r>
              <a:rPr lang="fr-FR" sz="2800" dirty="0"/>
              <a:t>  Avantages</a:t>
            </a:r>
          </a:p>
          <a:p>
            <a:pPr lvl="8">
              <a:buFont typeface="Arial" panose="020B0604020202020204" pitchFamily="34" charset="0"/>
              <a:buChar char="•"/>
            </a:pPr>
            <a:r>
              <a:rPr lang="fr-FR" sz="2000" dirty="0"/>
              <a:t>   </a:t>
            </a:r>
            <a:r>
              <a:rPr lang="fr-FR" sz="2000" dirty="0">
                <a:latin typeface="Book Antiqua" panose="02040602050305030304" pitchFamily="18" charset="0"/>
              </a:rPr>
              <a:t>On ne présuppose rien de la distribution des données, si ce n’est l’existence d’une similarité</a:t>
            </a:r>
          </a:p>
          <a:p>
            <a:pPr lvl="8">
              <a:buFont typeface="Arial" panose="020B0604020202020204" pitchFamily="34" charset="0"/>
              <a:buChar char="•"/>
            </a:pPr>
            <a:r>
              <a:rPr lang="fr-FR" sz="2000" dirty="0">
                <a:latin typeface="Book Antiqua" panose="02040602050305030304" pitchFamily="18" charset="0"/>
              </a:rPr>
              <a:t>   L’algorithme est assez rapide et peut être parallélisé</a:t>
            </a:r>
          </a:p>
          <a:p>
            <a:pPr lvl="8">
              <a:buFont typeface="Arial" panose="020B0604020202020204" pitchFamily="34" charset="0"/>
              <a:buChar char="•"/>
            </a:pPr>
            <a:r>
              <a:rPr lang="fr-FR" sz="2000" dirty="0">
                <a:latin typeface="Book Antiqua" panose="02040602050305030304" pitchFamily="18" charset="0"/>
              </a:rPr>
              <a:t>   Il est de plus simple à conceptualiser</a:t>
            </a:r>
            <a:endParaRPr lang="fr-FR" sz="2800" dirty="0"/>
          </a:p>
          <a:p>
            <a:pPr lvl="4">
              <a:buFont typeface="Wingdings" panose="05000000000000000000" pitchFamily="2" charset="2"/>
              <a:buChar char="§"/>
            </a:pPr>
            <a:r>
              <a:rPr lang="fr-FR" sz="2800" dirty="0"/>
              <a:t>  Inconvénients</a:t>
            </a:r>
          </a:p>
          <a:p>
            <a:pPr lvl="8">
              <a:buFont typeface="Arial" panose="020B0604020202020204" pitchFamily="34" charset="0"/>
              <a:buChar char="•"/>
            </a:pPr>
            <a:r>
              <a:rPr lang="fr-FR" sz="2000" dirty="0">
                <a:latin typeface="Book Antiqua" panose="02040602050305030304" pitchFamily="18" charset="0"/>
              </a:rPr>
              <a:t>   L’algorithme est très sensible au bruit</a:t>
            </a:r>
          </a:p>
          <a:p>
            <a:pPr lvl="8">
              <a:buFont typeface="Arial" panose="020B0604020202020204" pitchFamily="34" charset="0"/>
              <a:buChar char="•"/>
            </a:pPr>
            <a:r>
              <a:rPr lang="fr-FR" sz="2000" dirty="0">
                <a:latin typeface="Book Antiqua" panose="02040602050305030304" pitchFamily="18" charset="0"/>
              </a:rPr>
              <a:t>   L’apprentissage est uniquement local</a:t>
            </a:r>
          </a:p>
          <a:p>
            <a:pPr lvl="8">
              <a:buFont typeface="Arial" panose="020B0604020202020204" pitchFamily="34" charset="0"/>
              <a:buChar char="•"/>
            </a:pPr>
            <a:r>
              <a:rPr lang="fr-FR" sz="2000" dirty="0">
                <a:latin typeface="Book Antiqua" panose="02040602050305030304" pitchFamily="18" charset="0"/>
              </a:rPr>
              <a:t>   Lorsque le nombre de variables est grand, le calcul de distance est complexifié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0DC1719-686A-4B2A-B1D5-44FD98324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28000" y="6470704"/>
            <a:ext cx="730250" cy="274320"/>
          </a:xfrm>
        </p:spPr>
        <p:txBody>
          <a:bodyPr/>
          <a:lstStyle/>
          <a:p>
            <a:fld id="{4FAB73BC-B049-4115-A692-8D63A059BFB8}" type="slidenum">
              <a:rPr lang="fr-FR" sz="2000" noProof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pPr/>
              <a:t>24</a:t>
            </a:fld>
            <a:endParaRPr lang="fr-FR" sz="2000" noProof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4976353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585216"/>
            <a:ext cx="7953210" cy="1499616"/>
          </a:xfrm>
        </p:spPr>
        <p:txBody>
          <a:bodyPr rtlCol="0">
            <a:normAutofit/>
          </a:bodyPr>
          <a:lstStyle/>
          <a:p>
            <a:r>
              <a:rPr lang="fr-FR" sz="3200" dirty="0">
                <a:ln w="0">
                  <a:solidFill>
                    <a:schemeClr val="accent2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Evaluation de MODELES DE Classification</a:t>
            </a:r>
            <a:endParaRPr lang="fr-FR" sz="3200" dirty="0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30943CE9-D9B2-43E7-A161-BDDA75382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96" y="1733909"/>
            <a:ext cx="7953210" cy="5124091"/>
          </a:xfrm>
        </p:spPr>
        <p:txBody>
          <a:bodyPr>
            <a:normAutofit/>
          </a:bodyPr>
          <a:lstStyle/>
          <a:p>
            <a:pPr lvl="4">
              <a:buFont typeface="Wingdings" panose="05000000000000000000" pitchFamily="2" charset="2"/>
              <a:buChar char="§"/>
            </a:pPr>
            <a:r>
              <a:rPr lang="fr-FR" sz="2800" dirty="0"/>
              <a:t>  Matrice de confusion</a:t>
            </a:r>
          </a:p>
          <a:p>
            <a:pPr lvl="8">
              <a:buFont typeface="Arial" panose="020B0604020202020204" pitchFamily="34" charset="0"/>
              <a:buChar char="•"/>
            </a:pPr>
            <a:r>
              <a:rPr lang="fr-FR" sz="2000" dirty="0"/>
              <a:t>   </a:t>
            </a:r>
            <a:r>
              <a:rPr lang="fr-FR" sz="2000" dirty="0">
                <a:latin typeface="Book Antiqua" panose="02040602050305030304" pitchFamily="18" charset="0"/>
              </a:rPr>
              <a:t>Tableau croisé confrontant les prédictions avec la réalité terrain</a:t>
            </a:r>
          </a:p>
          <a:p>
            <a:pPr lvl="8">
              <a:buFont typeface="Arial" panose="020B0604020202020204" pitchFamily="34" charset="0"/>
              <a:buChar char="•"/>
            </a:pPr>
            <a:r>
              <a:rPr lang="fr-FR" sz="2000" dirty="0">
                <a:latin typeface="Book Antiqua" panose="02040602050305030304" pitchFamily="18" charset="0"/>
              </a:rPr>
              <a:t>   Elle sert de base à la plupart des autres métriques</a:t>
            </a:r>
          </a:p>
          <a:p>
            <a:pPr lvl="8">
              <a:buFont typeface="Arial" panose="020B0604020202020204" pitchFamily="34" charset="0"/>
              <a:buChar char="•"/>
            </a:pPr>
            <a:endParaRPr lang="fr-FR" sz="2000" dirty="0">
              <a:latin typeface="Book Antiqua" panose="02040602050305030304" pitchFamily="18" charset="0"/>
            </a:endParaRPr>
          </a:p>
          <a:p>
            <a:pPr lvl="8">
              <a:buFont typeface="Arial" panose="020B0604020202020204" pitchFamily="34" charset="0"/>
              <a:buChar char="•"/>
            </a:pPr>
            <a:endParaRPr lang="fr-FR" sz="2000" dirty="0">
              <a:latin typeface="Book Antiqua" panose="02040602050305030304" pitchFamily="18" charset="0"/>
            </a:endParaRPr>
          </a:p>
          <a:p>
            <a:pPr lvl="8">
              <a:buFont typeface="Arial" panose="020B0604020202020204" pitchFamily="34" charset="0"/>
              <a:buChar char="•"/>
            </a:pPr>
            <a:endParaRPr lang="fr-FR" sz="2800" dirty="0"/>
          </a:p>
          <a:p>
            <a:pPr lvl="8">
              <a:buFont typeface="Arial" panose="020B0604020202020204" pitchFamily="34" charset="0"/>
              <a:buChar char="•"/>
            </a:pPr>
            <a:endParaRPr lang="fr-FR" sz="2800" dirty="0"/>
          </a:p>
          <a:p>
            <a:pPr lvl="8">
              <a:buFont typeface="Arial" panose="020B0604020202020204" pitchFamily="34" charset="0"/>
              <a:buChar char="•"/>
            </a:pPr>
            <a:endParaRPr lang="fr-FR" sz="2800" dirty="0"/>
          </a:p>
          <a:p>
            <a:pPr lvl="4">
              <a:buFont typeface="Wingdings" panose="05000000000000000000" pitchFamily="2" charset="2"/>
              <a:buChar char="§"/>
            </a:pPr>
            <a:r>
              <a:rPr lang="fr-FR" sz="2800" dirty="0"/>
              <a:t>  Efficacité</a:t>
            </a:r>
          </a:p>
          <a:p>
            <a:pPr lvl="8">
              <a:buFont typeface="Arial" panose="020B0604020202020204" pitchFamily="34" charset="0"/>
              <a:buChar char="•"/>
            </a:pPr>
            <a:r>
              <a:rPr lang="fr-FR" sz="2000" dirty="0">
                <a:latin typeface="Book Antiqua" panose="02040602050305030304" pitchFamily="18" charset="0"/>
              </a:rPr>
              <a:t>   = (A + C) / (A + B + C + D)</a:t>
            </a:r>
          </a:p>
          <a:p>
            <a:pPr lvl="4">
              <a:buFont typeface="Wingdings" panose="05000000000000000000" pitchFamily="2" charset="2"/>
              <a:buChar char="§"/>
            </a:pPr>
            <a:r>
              <a:rPr lang="fr-FR" sz="2800" dirty="0"/>
              <a:t>   Taux d’erreur</a:t>
            </a:r>
          </a:p>
          <a:p>
            <a:pPr lvl="8">
              <a:buFont typeface="Arial" panose="020B0604020202020204" pitchFamily="34" charset="0"/>
              <a:buChar char="•"/>
            </a:pPr>
            <a:r>
              <a:rPr lang="fr-FR" sz="2000" dirty="0">
                <a:latin typeface="Book Antiqua" panose="02040602050305030304" pitchFamily="18" charset="0"/>
              </a:rPr>
              <a:t>   = 1 - efficacité</a:t>
            </a:r>
          </a:p>
          <a:p>
            <a:pPr marL="480060" lvl="4" indent="0">
              <a:buNone/>
            </a:pPr>
            <a:endParaRPr lang="fr-FR" sz="2000" dirty="0">
              <a:latin typeface="Book Antiqua" panose="02040602050305030304" pitchFamily="18" charset="0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0DC1719-686A-4B2A-B1D5-44FD98324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28000" y="6470704"/>
            <a:ext cx="730250" cy="274320"/>
          </a:xfrm>
        </p:spPr>
        <p:txBody>
          <a:bodyPr/>
          <a:lstStyle/>
          <a:p>
            <a:fld id="{4FAB73BC-B049-4115-A692-8D63A059BFB8}" type="slidenum">
              <a:rPr lang="fr-FR" sz="2000" noProof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pPr/>
              <a:t>25</a:t>
            </a:fld>
            <a:endParaRPr lang="fr-FR" sz="2000" noProof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fr-FR" noProof="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C16E782-69BB-428F-B6B6-A8782AA310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1838" y="3233525"/>
            <a:ext cx="4968671" cy="171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1452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585216"/>
            <a:ext cx="7953210" cy="1499616"/>
          </a:xfrm>
        </p:spPr>
        <p:txBody>
          <a:bodyPr rtlCol="0">
            <a:normAutofit/>
          </a:bodyPr>
          <a:lstStyle/>
          <a:p>
            <a:r>
              <a:rPr lang="fr-FR" sz="3200" dirty="0">
                <a:ln w="0">
                  <a:solidFill>
                    <a:schemeClr val="accent2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Evaluation de MODELES DE Classification</a:t>
            </a:r>
            <a:endParaRPr lang="fr-FR" sz="3200" dirty="0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30943CE9-D9B2-43E7-A161-BDDA75382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96" y="3743864"/>
            <a:ext cx="7953210" cy="3114136"/>
          </a:xfrm>
        </p:spPr>
        <p:txBody>
          <a:bodyPr>
            <a:normAutofit/>
          </a:bodyPr>
          <a:lstStyle/>
          <a:p>
            <a:pPr lvl="4">
              <a:buFont typeface="Wingdings" panose="05000000000000000000" pitchFamily="2" charset="2"/>
              <a:buChar char="§"/>
            </a:pPr>
            <a:r>
              <a:rPr lang="fr-FR" sz="2800" dirty="0"/>
              <a:t>  Précision</a:t>
            </a:r>
          </a:p>
          <a:p>
            <a:pPr lvl="8">
              <a:buFont typeface="Arial" panose="020B0604020202020204" pitchFamily="34" charset="0"/>
              <a:buChar char="•"/>
            </a:pPr>
            <a:r>
              <a:rPr lang="fr-FR" sz="2000" dirty="0"/>
              <a:t>   </a:t>
            </a:r>
            <a:r>
              <a:rPr lang="fr-FR" sz="2000" dirty="0">
                <a:latin typeface="Book Antiqua" panose="02040602050305030304" pitchFamily="18" charset="0"/>
              </a:rPr>
              <a:t>Propension à ne pas donner de faux positifs</a:t>
            </a:r>
          </a:p>
          <a:p>
            <a:pPr lvl="8">
              <a:buFont typeface="Arial" panose="020B0604020202020204" pitchFamily="34" charset="0"/>
              <a:buChar char="•"/>
            </a:pPr>
            <a:r>
              <a:rPr lang="fr-FR" sz="2000" dirty="0">
                <a:latin typeface="Book Antiqua" panose="02040602050305030304" pitchFamily="18" charset="0"/>
              </a:rPr>
              <a:t>   = A /(A + C)</a:t>
            </a:r>
            <a:endParaRPr lang="fr-FR" sz="2800" dirty="0"/>
          </a:p>
          <a:p>
            <a:pPr lvl="4">
              <a:buFont typeface="Wingdings" panose="05000000000000000000" pitchFamily="2" charset="2"/>
              <a:buChar char="§"/>
            </a:pPr>
            <a:r>
              <a:rPr lang="fr-FR" sz="2800" dirty="0"/>
              <a:t>  Rappel</a:t>
            </a:r>
          </a:p>
          <a:p>
            <a:pPr lvl="8">
              <a:buFont typeface="Arial" panose="020B0604020202020204" pitchFamily="34" charset="0"/>
              <a:buChar char="•"/>
            </a:pPr>
            <a:r>
              <a:rPr lang="fr-FR" sz="2000" dirty="0">
                <a:latin typeface="Book Antiqua" panose="02040602050305030304" pitchFamily="18" charset="0"/>
              </a:rPr>
              <a:t>   Propension à ne pas donner de faux négatifs</a:t>
            </a:r>
          </a:p>
          <a:p>
            <a:pPr lvl="8">
              <a:buFont typeface="Arial" panose="020B0604020202020204" pitchFamily="34" charset="0"/>
              <a:buChar char="•"/>
            </a:pPr>
            <a:r>
              <a:rPr lang="fr-FR" sz="2000" dirty="0">
                <a:latin typeface="Book Antiqua" panose="02040602050305030304" pitchFamily="18" charset="0"/>
              </a:rPr>
              <a:t>   = A / (A + B)</a:t>
            </a:r>
          </a:p>
          <a:p>
            <a:pPr lvl="4">
              <a:buFont typeface="Wingdings" panose="05000000000000000000" pitchFamily="2" charset="2"/>
              <a:buChar char="§"/>
            </a:pPr>
            <a:r>
              <a:rPr lang="fr-FR" sz="2800" dirty="0"/>
              <a:t>   Taux d’erreur</a:t>
            </a:r>
          </a:p>
          <a:p>
            <a:pPr lvl="8">
              <a:buFont typeface="Arial" panose="020B0604020202020204" pitchFamily="34" charset="0"/>
              <a:buChar char="•"/>
            </a:pPr>
            <a:r>
              <a:rPr lang="fr-FR" sz="2000" dirty="0">
                <a:latin typeface="Book Antiqua" panose="02040602050305030304" pitchFamily="18" charset="0"/>
              </a:rPr>
              <a:t>   = 1 - efficacité</a:t>
            </a:r>
          </a:p>
          <a:p>
            <a:pPr marL="480060" lvl="4" indent="0">
              <a:buNone/>
            </a:pPr>
            <a:endParaRPr lang="fr-FR" sz="2000" dirty="0">
              <a:latin typeface="Book Antiqua" panose="02040602050305030304" pitchFamily="18" charset="0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0DC1719-686A-4B2A-B1D5-44FD98324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28000" y="6470704"/>
            <a:ext cx="730250" cy="274320"/>
          </a:xfrm>
        </p:spPr>
        <p:txBody>
          <a:bodyPr/>
          <a:lstStyle/>
          <a:p>
            <a:fld id="{4FAB73BC-B049-4115-A692-8D63A059BFB8}" type="slidenum">
              <a:rPr lang="fr-FR" sz="2000" noProof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pPr/>
              <a:t>26</a:t>
            </a:fld>
            <a:endParaRPr lang="fr-FR" sz="2000" noProof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fr-FR" noProof="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8A86AEA-6248-43EF-89E0-464948200C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0365" y="1714351"/>
            <a:ext cx="4968671" cy="171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4454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585216"/>
            <a:ext cx="7953210" cy="1499616"/>
          </a:xfrm>
        </p:spPr>
        <p:txBody>
          <a:bodyPr rtlCol="0">
            <a:normAutofit/>
          </a:bodyPr>
          <a:lstStyle/>
          <a:p>
            <a:r>
              <a:rPr lang="fr-FR" sz="3200" dirty="0">
                <a:ln w="0">
                  <a:solidFill>
                    <a:schemeClr val="accent2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PETIT POINT D’ETAPE…</a:t>
            </a:r>
            <a:endParaRPr lang="fr-FR" sz="3200" dirty="0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30943CE9-D9B2-43E7-A161-BDDA75382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96" y="1889185"/>
            <a:ext cx="7953210" cy="4613521"/>
          </a:xfrm>
        </p:spPr>
        <p:txBody>
          <a:bodyPr>
            <a:normAutofit/>
          </a:bodyPr>
          <a:lstStyle/>
          <a:p>
            <a:pPr marL="480060" lvl="4" indent="0">
              <a:buNone/>
            </a:pPr>
            <a:r>
              <a:rPr lang="fr-FR" sz="2800" dirty="0">
                <a:latin typeface="Book Antiqua" panose="02040602050305030304" pitchFamily="18" charset="0"/>
              </a:rPr>
              <a:t>La classification KNN est un modèle géométrique</a:t>
            </a:r>
          </a:p>
          <a:p>
            <a:pPr marL="480060" lvl="4" indent="0">
              <a:buNone/>
            </a:pPr>
            <a:endParaRPr lang="fr-FR" sz="2800" dirty="0">
              <a:latin typeface="Book Antiqua" panose="02040602050305030304" pitchFamily="18" charset="0"/>
            </a:endParaRPr>
          </a:p>
          <a:p>
            <a:pPr marL="994410" lvl="4" indent="-514350">
              <a:buFont typeface="+mj-lt"/>
              <a:buAutoNum type="alphaUcPeriod"/>
            </a:pPr>
            <a:r>
              <a:rPr lang="fr-FR" sz="2800" dirty="0">
                <a:latin typeface="Book Antiqua" panose="02040602050305030304" pitchFamily="18" charset="0"/>
              </a:rPr>
              <a:t>Vrai</a:t>
            </a:r>
          </a:p>
          <a:p>
            <a:pPr marL="994410" lvl="4" indent="-514350">
              <a:buFont typeface="+mj-lt"/>
              <a:buAutoNum type="alphaUcPeriod"/>
            </a:pPr>
            <a:endParaRPr lang="fr-FR" sz="2800" dirty="0">
              <a:latin typeface="Book Antiqua" panose="02040602050305030304" pitchFamily="18" charset="0"/>
            </a:endParaRPr>
          </a:p>
          <a:p>
            <a:pPr marL="994410" lvl="4" indent="-514350">
              <a:buFont typeface="+mj-lt"/>
              <a:buAutoNum type="alphaUcPeriod"/>
            </a:pPr>
            <a:r>
              <a:rPr lang="fr-FR" sz="2800" dirty="0">
                <a:latin typeface="Book Antiqua" panose="02040602050305030304" pitchFamily="18" charset="0"/>
              </a:rPr>
              <a:t>Faux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0DC1719-686A-4B2A-B1D5-44FD98324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28000" y="6470704"/>
            <a:ext cx="730250" cy="274320"/>
          </a:xfrm>
        </p:spPr>
        <p:txBody>
          <a:bodyPr/>
          <a:lstStyle/>
          <a:p>
            <a:fld id="{4FAB73BC-B049-4115-A692-8D63A059BFB8}" type="slidenum">
              <a:rPr lang="fr-FR" sz="2000" noProof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pPr/>
              <a:t>27</a:t>
            </a:fld>
            <a:endParaRPr lang="fr-FR" sz="2000" noProof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fr-FR" noProof="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9BCFF17-BA32-4631-A63B-073857DB76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8234" y="4338411"/>
            <a:ext cx="1584318" cy="162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8852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953" y="580170"/>
            <a:ext cx="7290054" cy="1124712"/>
          </a:xfrm>
        </p:spPr>
        <p:txBody>
          <a:bodyPr rtlCol="0">
            <a:normAutofit/>
          </a:bodyPr>
          <a:lstStyle/>
          <a:p>
            <a:r>
              <a:rPr lang="fr-FR" sz="3200" dirty="0">
                <a:ln w="0">
                  <a:solidFill>
                    <a:schemeClr val="accent2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PROGRAMME DE LA Séance 3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EAA4AC3-156F-4998-B0F0-D6158F52CB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96" y="2432649"/>
            <a:ext cx="7290055" cy="3876711"/>
          </a:xfrm>
        </p:spPr>
        <p:txBody>
          <a:bodyPr>
            <a:normAutofit/>
          </a:bodyPr>
          <a:lstStyle/>
          <a:p>
            <a:pPr marL="822960" lvl="4" indent="-342900">
              <a:buClr>
                <a:schemeClr val="accent2"/>
              </a:buClr>
              <a:buFont typeface="+mj-lt"/>
              <a:buAutoNum type="arabicPeriod"/>
            </a:pPr>
            <a:r>
              <a:rPr lang="fr-FR" sz="2800" dirty="0">
                <a:latin typeface="+mj-lt"/>
              </a:rPr>
              <a:t>   </a:t>
            </a:r>
            <a:r>
              <a:rPr lang="fr-FR" sz="28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Introduction au machine </a:t>
            </a:r>
            <a:r>
              <a:rPr lang="fr-FR" sz="2800" dirty="0" err="1">
                <a:solidFill>
                  <a:schemeClr val="bg1">
                    <a:lumMod val="65000"/>
                  </a:schemeClr>
                </a:solidFill>
                <a:latin typeface="+mj-lt"/>
              </a:rPr>
              <a:t>learning</a:t>
            </a:r>
            <a:endParaRPr lang="fr-FR" sz="2800" dirty="0">
              <a:solidFill>
                <a:schemeClr val="bg1">
                  <a:lumMod val="65000"/>
                </a:schemeClr>
              </a:solidFill>
              <a:latin typeface="+mj-lt"/>
            </a:endParaRPr>
          </a:p>
          <a:p>
            <a:pPr marL="822960" lvl="4" indent="-342900">
              <a:buClr>
                <a:schemeClr val="accent2"/>
              </a:buClr>
              <a:buFont typeface="+mj-lt"/>
              <a:buAutoNum type="arabicPeriod"/>
            </a:pPr>
            <a:r>
              <a:rPr lang="fr-FR" sz="2800" dirty="0">
                <a:latin typeface="+mj-lt"/>
              </a:rPr>
              <a:t>   </a:t>
            </a:r>
            <a:r>
              <a:rPr lang="fr-FR" sz="28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Modèles de classification</a:t>
            </a:r>
          </a:p>
          <a:p>
            <a:pPr marL="822960" lvl="4" indent="-342900">
              <a:buClr>
                <a:schemeClr val="accent2"/>
              </a:buClr>
              <a:buFont typeface="+mj-lt"/>
              <a:buAutoNum type="arabicPeriod"/>
            </a:pPr>
            <a:r>
              <a:rPr lang="fr-FR" sz="2800" dirty="0">
                <a:latin typeface="+mj-lt"/>
              </a:rPr>
              <a:t>   Modèles de régression</a:t>
            </a:r>
          </a:p>
          <a:p>
            <a:pPr marL="822960" lvl="4" indent="-342900">
              <a:buClr>
                <a:schemeClr val="accent2"/>
              </a:buClr>
              <a:buFont typeface="+mj-lt"/>
              <a:buAutoNum type="arabicPeriod"/>
            </a:pPr>
            <a:r>
              <a:rPr lang="fr-FR" sz="2800" dirty="0">
                <a:latin typeface="+mj-lt"/>
              </a:rPr>
              <a:t>   Apprentissage supervisé sous Python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0DC1719-686A-4B2A-B1D5-44FD98324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fr-FR" sz="2000" noProof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28</a:t>
            </a:fld>
            <a:endParaRPr lang="fr-FR" sz="2000" noProof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530013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CA575F-0B1B-432F-8886-18C973E3D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/>
              <a:t>MODELES DE REGRESSION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2002826-43FA-43F6-B874-FDDEAA9872C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fr-FR" sz="3600" dirty="0">
                <a:solidFill>
                  <a:schemeClr val="accent1">
                    <a:lumMod val="75000"/>
                  </a:schemeClr>
                </a:solidFill>
              </a:rPr>
              <a:t>SECTION 3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1DB3624-AA86-422D-AF47-B89D1762D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67E5644-1E61-4311-A31E-84CB9C7AA8A9}" type="slidenum">
              <a:rPr lang="fr-FR" noProof="0" smtClean="0"/>
              <a:t>29</a:t>
            </a:fld>
            <a:endParaRPr lang="fr-FR" noProof="0"/>
          </a:p>
        </p:txBody>
      </p:sp>
      <p:pic>
        <p:nvPicPr>
          <p:cNvPr id="8" name="Espace réservé pour une image  7">
            <a:extLst>
              <a:ext uri="{FF2B5EF4-FFF2-40B4-BE49-F238E27FC236}">
                <a16:creationId xmlns:a16="http://schemas.microsoft.com/office/drawing/2014/main" id="{723DCE85-0388-415A-ACCD-D02C8337BAC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8211" b="1821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67406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CA575F-0B1B-432F-8886-18C973E3D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/>
              <a:t>INTRODUCTION AU MACHINE LEARNING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2002826-43FA-43F6-B874-FDDEAA9872C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fr-FR" sz="3600" dirty="0">
                <a:solidFill>
                  <a:schemeClr val="accent1">
                    <a:lumMod val="75000"/>
                  </a:schemeClr>
                </a:solidFill>
              </a:rPr>
              <a:t>SECTION 1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1DB3624-AA86-422D-AF47-B89D1762D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67E5644-1E61-4311-A31E-84CB9C7AA8A9}" type="slidenum">
              <a:rPr lang="fr-FR" noProof="0" smtClean="0"/>
              <a:t>3</a:t>
            </a:fld>
            <a:endParaRPr lang="fr-FR" noProof="0"/>
          </a:p>
        </p:txBody>
      </p:sp>
      <p:pic>
        <p:nvPicPr>
          <p:cNvPr id="8" name="Espace réservé pour une image  7" descr="Une image contenant texte&#10;&#10;Description générée automatiquement">
            <a:extLst>
              <a:ext uri="{FF2B5EF4-FFF2-40B4-BE49-F238E27FC236}">
                <a16:creationId xmlns:a16="http://schemas.microsoft.com/office/drawing/2014/main" id="{54BF32F9-FB1F-4C14-8D2A-84BF4A5EEA3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1777" b="1177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241809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585216"/>
            <a:ext cx="7953210" cy="1499616"/>
          </a:xfrm>
        </p:spPr>
        <p:txBody>
          <a:bodyPr rtlCol="0">
            <a:normAutofit/>
          </a:bodyPr>
          <a:lstStyle/>
          <a:p>
            <a:r>
              <a:rPr lang="fr-FR" sz="3200" dirty="0">
                <a:ln w="0">
                  <a:solidFill>
                    <a:schemeClr val="accent2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MODELES DE REGRESSION</a:t>
            </a:r>
            <a:endParaRPr lang="fr-FR" sz="3200" dirty="0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30943CE9-D9B2-43E7-A161-BDDA75382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96" y="1733909"/>
            <a:ext cx="7953210" cy="5124091"/>
          </a:xfrm>
        </p:spPr>
        <p:txBody>
          <a:bodyPr>
            <a:normAutofit/>
          </a:bodyPr>
          <a:lstStyle/>
          <a:p>
            <a:pPr lvl="4">
              <a:buFont typeface="Wingdings" panose="05000000000000000000" pitchFamily="2" charset="2"/>
              <a:buChar char="§"/>
            </a:pPr>
            <a:r>
              <a:rPr lang="fr-FR" sz="2800" dirty="0"/>
              <a:t>   Catégorie de modèles dont la variable cible est quantitative</a:t>
            </a:r>
          </a:p>
          <a:p>
            <a:pPr lvl="8">
              <a:buFont typeface="Arial" panose="020B0604020202020204" pitchFamily="34" charset="0"/>
              <a:buChar char="•"/>
            </a:pPr>
            <a:r>
              <a:rPr lang="fr-FR" sz="2000" dirty="0"/>
              <a:t>   </a:t>
            </a:r>
            <a:r>
              <a:rPr lang="fr-FR" sz="2000" dirty="0">
                <a:latin typeface="Book Antiqua" panose="02040602050305030304" pitchFamily="18" charset="0"/>
              </a:rPr>
              <a:t>Prédiction d’un prix ou d’une quantité par exemple</a:t>
            </a:r>
          </a:p>
          <a:p>
            <a:pPr lvl="8">
              <a:buFont typeface="Arial" panose="020B0604020202020204" pitchFamily="34" charset="0"/>
              <a:buChar char="•"/>
            </a:pPr>
            <a:r>
              <a:rPr lang="fr-FR" sz="2000" dirty="0">
                <a:latin typeface="Book Antiqua" panose="02040602050305030304" pitchFamily="18" charset="0"/>
              </a:rPr>
              <a:t>   Les modèles de régression sont moins fréquents que les modèles de classification</a:t>
            </a:r>
            <a:endParaRPr lang="fr-FR" sz="2800" dirty="0"/>
          </a:p>
          <a:p>
            <a:pPr lvl="4">
              <a:buFont typeface="Wingdings" panose="05000000000000000000" pitchFamily="2" charset="2"/>
              <a:buChar char="§"/>
            </a:pPr>
            <a:r>
              <a:rPr lang="fr-FR" sz="2800" dirty="0"/>
              <a:t>  Exemples</a:t>
            </a:r>
          </a:p>
          <a:p>
            <a:pPr lvl="8">
              <a:buFont typeface="Arial" panose="020B0604020202020204" pitchFamily="34" charset="0"/>
              <a:buChar char="•"/>
            </a:pPr>
            <a:r>
              <a:rPr lang="fr-FR" sz="2000" dirty="0">
                <a:latin typeface="Book Antiqua" panose="02040602050305030304" pitchFamily="18" charset="0"/>
              </a:rPr>
              <a:t>   Régression linéaire</a:t>
            </a:r>
          </a:p>
          <a:p>
            <a:pPr lvl="8">
              <a:buFont typeface="Arial" panose="020B0604020202020204" pitchFamily="34" charset="0"/>
              <a:buChar char="•"/>
            </a:pPr>
            <a:r>
              <a:rPr lang="fr-FR" sz="2000" dirty="0">
                <a:latin typeface="Book Antiqua" panose="02040602050305030304" pitchFamily="18" charset="0"/>
              </a:rPr>
              <a:t>   K-plus proches voisins (oui </a:t>
            </a:r>
            <a:r>
              <a:rPr lang="fr-FR" sz="2000" dirty="0" err="1">
                <a:latin typeface="Book Antiqua" panose="02040602050305030304" pitchFamily="18" charset="0"/>
              </a:rPr>
              <a:t>oui</a:t>
            </a:r>
            <a:r>
              <a:rPr lang="fr-FR" sz="2000" dirty="0">
                <a:latin typeface="Book Antiqua" panose="02040602050305030304" pitchFamily="18" charset="0"/>
              </a:rPr>
              <a:t>!)</a:t>
            </a:r>
          </a:p>
          <a:p>
            <a:pPr lvl="8">
              <a:buFont typeface="Arial" panose="020B0604020202020204" pitchFamily="34" charset="0"/>
              <a:buChar char="•"/>
            </a:pPr>
            <a:r>
              <a:rPr lang="fr-FR" sz="2000" dirty="0">
                <a:latin typeface="Book Antiqua" panose="02040602050305030304" pitchFamily="18" charset="0"/>
              </a:rPr>
              <a:t>   Machines à vecteurs de support (aussi!)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0DC1719-686A-4B2A-B1D5-44FD98324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28000" y="6470704"/>
            <a:ext cx="730250" cy="274320"/>
          </a:xfrm>
        </p:spPr>
        <p:txBody>
          <a:bodyPr/>
          <a:lstStyle/>
          <a:p>
            <a:fld id="{4FAB73BC-B049-4115-A692-8D63A059BFB8}" type="slidenum">
              <a:rPr lang="fr-FR" sz="2000" noProof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pPr/>
              <a:t>30</a:t>
            </a:fld>
            <a:endParaRPr lang="fr-FR" sz="2000" noProof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479177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585216"/>
            <a:ext cx="7953210" cy="1499616"/>
          </a:xfrm>
        </p:spPr>
        <p:txBody>
          <a:bodyPr rtlCol="0">
            <a:normAutofit/>
          </a:bodyPr>
          <a:lstStyle/>
          <a:p>
            <a:r>
              <a:rPr lang="fr-FR" sz="3200" dirty="0">
                <a:ln w="0">
                  <a:solidFill>
                    <a:schemeClr val="accent2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MODELES DE </a:t>
            </a:r>
            <a:r>
              <a:rPr lang="fr-FR" sz="3200" dirty="0" err="1">
                <a:ln w="0">
                  <a:solidFill>
                    <a:schemeClr val="accent2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Regression</a:t>
            </a:r>
            <a:endParaRPr lang="fr-FR" sz="3200" dirty="0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30943CE9-D9B2-43E7-A161-BDDA75382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96" y="1733909"/>
            <a:ext cx="7677164" cy="5124091"/>
          </a:xfrm>
        </p:spPr>
        <p:txBody>
          <a:bodyPr>
            <a:normAutofit/>
          </a:bodyPr>
          <a:lstStyle/>
          <a:p>
            <a:pPr marL="480060" lvl="4" indent="0">
              <a:buNone/>
            </a:pPr>
            <a:r>
              <a:rPr lang="fr-FR" sz="2800" dirty="0">
                <a:solidFill>
                  <a:schemeClr val="accent2"/>
                </a:solidFill>
              </a:rPr>
              <a:t>Régression linéaire multiple</a:t>
            </a:r>
          </a:p>
          <a:p>
            <a:pPr lvl="4">
              <a:buFont typeface="Wingdings" panose="05000000000000000000" pitchFamily="2" charset="2"/>
              <a:buChar char="§"/>
            </a:pPr>
            <a:r>
              <a:rPr lang="fr-FR" sz="2800" dirty="0"/>
              <a:t>  Principe</a:t>
            </a:r>
          </a:p>
          <a:p>
            <a:pPr lvl="8">
              <a:buFont typeface="Arial" panose="020B0604020202020204" pitchFamily="34" charset="0"/>
              <a:buChar char="•"/>
            </a:pPr>
            <a:r>
              <a:rPr lang="fr-FR" sz="2000" dirty="0"/>
              <a:t>   </a:t>
            </a:r>
            <a:r>
              <a:rPr lang="fr-FR" sz="2000" dirty="0">
                <a:latin typeface="Book Antiqua" panose="02040602050305030304" pitchFamily="18" charset="0"/>
              </a:rPr>
              <a:t>Il vise à établir une fonction de prédiction de type f(x) = a</a:t>
            </a:r>
            <a:r>
              <a:rPr lang="fr-FR" sz="2000" baseline="-25000" dirty="0">
                <a:latin typeface="Book Antiqua" panose="02040602050305030304" pitchFamily="18" charset="0"/>
              </a:rPr>
              <a:t>1</a:t>
            </a:r>
            <a:r>
              <a:rPr lang="fr-FR" sz="2000" dirty="0">
                <a:latin typeface="Book Antiqua" panose="02040602050305030304" pitchFamily="18" charset="0"/>
              </a:rPr>
              <a:t>.X</a:t>
            </a:r>
            <a:r>
              <a:rPr lang="fr-FR" sz="2000" baseline="-25000" dirty="0">
                <a:latin typeface="Book Antiqua" panose="02040602050305030304" pitchFamily="18" charset="0"/>
              </a:rPr>
              <a:t>1</a:t>
            </a:r>
            <a:r>
              <a:rPr lang="fr-FR" sz="2000" dirty="0">
                <a:latin typeface="Book Antiqua" panose="02040602050305030304" pitchFamily="18" charset="0"/>
              </a:rPr>
              <a:t> + a</a:t>
            </a:r>
            <a:r>
              <a:rPr lang="fr-FR" sz="2000" baseline="-25000" dirty="0">
                <a:latin typeface="Book Antiqua" panose="02040602050305030304" pitchFamily="18" charset="0"/>
              </a:rPr>
              <a:t>2</a:t>
            </a:r>
            <a:r>
              <a:rPr lang="fr-FR" sz="2000" dirty="0">
                <a:latin typeface="Book Antiqua" panose="02040602050305030304" pitchFamily="18" charset="0"/>
              </a:rPr>
              <a:t>.X</a:t>
            </a:r>
            <a:r>
              <a:rPr lang="fr-FR" sz="2000" baseline="-25000" dirty="0">
                <a:latin typeface="Book Antiqua" panose="02040602050305030304" pitchFamily="18" charset="0"/>
              </a:rPr>
              <a:t>2</a:t>
            </a:r>
            <a:r>
              <a:rPr lang="fr-FR" sz="2000" dirty="0">
                <a:latin typeface="Book Antiqua" panose="02040602050305030304" pitchFamily="18" charset="0"/>
              </a:rPr>
              <a:t> + … + </a:t>
            </a:r>
            <a:r>
              <a:rPr lang="fr-FR" sz="2000" dirty="0" err="1">
                <a:latin typeface="Book Antiqua" panose="02040602050305030304" pitchFamily="18" charset="0"/>
              </a:rPr>
              <a:t>a</a:t>
            </a:r>
            <a:r>
              <a:rPr lang="fr-FR" sz="2000" baseline="-25000" dirty="0" err="1">
                <a:latin typeface="Book Antiqua" panose="02040602050305030304" pitchFamily="18" charset="0"/>
              </a:rPr>
              <a:t>p</a:t>
            </a:r>
            <a:r>
              <a:rPr lang="fr-FR" sz="2000" dirty="0" err="1">
                <a:latin typeface="Book Antiqua" panose="02040602050305030304" pitchFamily="18" charset="0"/>
              </a:rPr>
              <a:t>.X</a:t>
            </a:r>
            <a:r>
              <a:rPr lang="fr-FR" sz="2000" baseline="-25000" dirty="0" err="1">
                <a:latin typeface="Book Antiqua" panose="02040602050305030304" pitchFamily="18" charset="0"/>
              </a:rPr>
              <a:t>p</a:t>
            </a:r>
            <a:r>
              <a:rPr lang="fr-FR" sz="2000" dirty="0">
                <a:latin typeface="Book Antiqua" panose="02040602050305030304" pitchFamily="18" charset="0"/>
              </a:rPr>
              <a:t> + b</a:t>
            </a:r>
          </a:p>
          <a:p>
            <a:pPr lvl="8">
              <a:buFont typeface="Arial" panose="020B0604020202020204" pitchFamily="34" charset="0"/>
              <a:buChar char="•"/>
            </a:pPr>
            <a:r>
              <a:rPr lang="fr-FR" sz="2000" dirty="0">
                <a:latin typeface="Book Antiqua" panose="02040602050305030304" pitchFamily="18" charset="0"/>
              </a:rPr>
              <a:t>   L’apprentissage du modèle consiste à calculer les coefficients a et b qui minimisent une erreur de prédiction</a:t>
            </a:r>
          </a:p>
          <a:p>
            <a:pPr lvl="8">
              <a:buFont typeface="Arial" panose="020B0604020202020204" pitchFamily="34" charset="0"/>
              <a:buChar char="•"/>
            </a:pPr>
            <a:r>
              <a:rPr lang="fr-FR" sz="2000" dirty="0">
                <a:latin typeface="Book Antiqua" panose="02040602050305030304" pitchFamily="18" charset="0"/>
              </a:rPr>
              <a:t>   L’erreur est souvent définie comme la somme des carrés des différences entre prédiction et réalité.  </a:t>
            </a:r>
            <a:endParaRPr lang="fr-FR" sz="2800" dirty="0"/>
          </a:p>
          <a:p>
            <a:pPr lvl="4">
              <a:buFont typeface="Wingdings" panose="05000000000000000000" pitchFamily="2" charset="2"/>
              <a:buChar char="§"/>
            </a:pPr>
            <a:r>
              <a:rPr lang="fr-FR" sz="2800" dirty="0"/>
              <a:t>  Variantes</a:t>
            </a:r>
          </a:p>
          <a:p>
            <a:pPr lvl="8">
              <a:buFont typeface="Arial" panose="020B0604020202020204" pitchFamily="34" charset="0"/>
              <a:buChar char="•"/>
            </a:pPr>
            <a:r>
              <a:rPr lang="fr-FR" sz="2000" dirty="0">
                <a:latin typeface="Book Antiqua" panose="02040602050305030304" pitchFamily="18" charset="0"/>
              </a:rPr>
              <a:t>   Le modèle dans sa version élémentaire est particulièrement sensible aux valeurs aberrantes</a:t>
            </a:r>
          </a:p>
          <a:p>
            <a:pPr lvl="8">
              <a:buFont typeface="Arial" panose="020B0604020202020204" pitchFamily="34" charset="0"/>
              <a:buChar char="•"/>
            </a:pPr>
            <a:r>
              <a:rPr lang="fr-FR" sz="2000" dirty="0">
                <a:latin typeface="Book Antiqua" panose="02040602050305030304" pitchFamily="18" charset="0"/>
              </a:rPr>
              <a:t>   Des méthodes de régularisation permettent de pénaliser les coefficients trop élevés preuves de sur-apprentissage</a:t>
            </a:r>
          </a:p>
          <a:p>
            <a:pPr marL="809244" lvl="7" indent="0">
              <a:buNone/>
            </a:pPr>
            <a:endParaRPr lang="fr-FR" sz="2000" dirty="0">
              <a:latin typeface="Book Antiqua" panose="02040602050305030304" pitchFamily="18" charset="0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0DC1719-686A-4B2A-B1D5-44FD98324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28000" y="6470704"/>
            <a:ext cx="730250" cy="274320"/>
          </a:xfrm>
        </p:spPr>
        <p:txBody>
          <a:bodyPr/>
          <a:lstStyle/>
          <a:p>
            <a:fld id="{4FAB73BC-B049-4115-A692-8D63A059BFB8}" type="slidenum">
              <a:rPr lang="fr-FR" sz="2000" noProof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pPr/>
              <a:t>31</a:t>
            </a:fld>
            <a:endParaRPr lang="fr-FR" sz="2000" noProof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6981135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585216"/>
            <a:ext cx="7953210" cy="1499616"/>
          </a:xfrm>
        </p:spPr>
        <p:txBody>
          <a:bodyPr rtlCol="0">
            <a:normAutofit/>
          </a:bodyPr>
          <a:lstStyle/>
          <a:p>
            <a:r>
              <a:rPr lang="fr-FR" sz="3200" dirty="0">
                <a:ln w="0">
                  <a:solidFill>
                    <a:schemeClr val="accent2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MODELES DE </a:t>
            </a:r>
            <a:r>
              <a:rPr lang="fr-FR" sz="3200" dirty="0" err="1">
                <a:ln w="0">
                  <a:solidFill>
                    <a:schemeClr val="accent2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Regression</a:t>
            </a:r>
            <a:endParaRPr lang="fr-FR" sz="3200" dirty="0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30943CE9-D9B2-43E7-A161-BDDA75382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96" y="1733909"/>
            <a:ext cx="7677164" cy="5124091"/>
          </a:xfrm>
        </p:spPr>
        <p:txBody>
          <a:bodyPr>
            <a:normAutofit/>
          </a:bodyPr>
          <a:lstStyle/>
          <a:p>
            <a:pPr marL="480060" lvl="4" indent="0">
              <a:buNone/>
            </a:pPr>
            <a:r>
              <a:rPr lang="fr-FR" sz="2800" dirty="0">
                <a:solidFill>
                  <a:schemeClr val="accent2"/>
                </a:solidFill>
              </a:rPr>
              <a:t>Régression linéaire multiple</a:t>
            </a:r>
          </a:p>
          <a:p>
            <a:pPr lvl="4">
              <a:buFont typeface="Wingdings" panose="05000000000000000000" pitchFamily="2" charset="2"/>
              <a:buChar char="§"/>
            </a:pPr>
            <a:r>
              <a:rPr lang="fr-FR" sz="2800" dirty="0"/>
              <a:t>  Avantages</a:t>
            </a:r>
          </a:p>
          <a:p>
            <a:pPr lvl="8">
              <a:buFont typeface="Arial" panose="020B0604020202020204" pitchFamily="34" charset="0"/>
              <a:buChar char="•"/>
            </a:pPr>
            <a:r>
              <a:rPr lang="fr-FR" sz="2000" dirty="0"/>
              <a:t>   </a:t>
            </a:r>
            <a:r>
              <a:rPr lang="fr-FR" sz="2000" dirty="0">
                <a:latin typeface="Book Antiqua" panose="02040602050305030304" pitchFamily="18" charset="0"/>
              </a:rPr>
              <a:t>L’apprentissage se résume à l’inversion d’une matrice</a:t>
            </a:r>
          </a:p>
          <a:p>
            <a:pPr lvl="8">
              <a:buFont typeface="Arial" panose="020B0604020202020204" pitchFamily="34" charset="0"/>
              <a:buChar char="•"/>
            </a:pPr>
            <a:r>
              <a:rPr lang="fr-FR" sz="2000" dirty="0">
                <a:latin typeface="Book Antiqua" panose="02040602050305030304" pitchFamily="18" charset="0"/>
              </a:rPr>
              <a:t>   Le calcul des prédictions est rapide et intuitif</a:t>
            </a:r>
          </a:p>
          <a:p>
            <a:pPr lvl="8">
              <a:buFont typeface="Arial" panose="020B0604020202020204" pitchFamily="34" charset="0"/>
              <a:buChar char="•"/>
            </a:pPr>
            <a:r>
              <a:rPr lang="fr-FR" sz="2000" dirty="0">
                <a:latin typeface="Book Antiqua" panose="02040602050305030304" pitchFamily="18" charset="0"/>
              </a:rPr>
              <a:t>   Le modèle offre une grande interprétabilité</a:t>
            </a:r>
            <a:endParaRPr lang="fr-FR" sz="2800" dirty="0"/>
          </a:p>
          <a:p>
            <a:pPr lvl="4">
              <a:buFont typeface="Wingdings" panose="05000000000000000000" pitchFamily="2" charset="2"/>
              <a:buChar char="§"/>
            </a:pPr>
            <a:r>
              <a:rPr lang="fr-FR" sz="2800" dirty="0"/>
              <a:t>  Inconvénients</a:t>
            </a:r>
          </a:p>
          <a:p>
            <a:pPr lvl="8">
              <a:buFont typeface="Arial" panose="020B0604020202020204" pitchFamily="34" charset="0"/>
              <a:buChar char="•"/>
            </a:pPr>
            <a:r>
              <a:rPr lang="fr-FR" sz="2000" dirty="0">
                <a:latin typeface="Book Antiqua" panose="02040602050305030304" pitchFamily="18" charset="0"/>
              </a:rPr>
              <a:t>   Les relations ne sont pas toujours linéaires</a:t>
            </a:r>
          </a:p>
          <a:p>
            <a:pPr lvl="8">
              <a:buFont typeface="Arial" panose="020B0604020202020204" pitchFamily="34" charset="0"/>
              <a:buChar char="•"/>
            </a:pPr>
            <a:r>
              <a:rPr lang="fr-FR" sz="2000" dirty="0">
                <a:latin typeface="Book Antiqua" panose="02040602050305030304" pitchFamily="18" charset="0"/>
              </a:rPr>
              <a:t>   Le modèle non régularisé est sensible aux valeurs aberrantes</a:t>
            </a:r>
          </a:p>
          <a:p>
            <a:pPr marL="809244" lvl="7" indent="0">
              <a:buNone/>
            </a:pPr>
            <a:endParaRPr lang="fr-FR" sz="2000" dirty="0">
              <a:latin typeface="Book Antiqua" panose="02040602050305030304" pitchFamily="18" charset="0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0DC1719-686A-4B2A-B1D5-44FD98324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28000" y="6470704"/>
            <a:ext cx="730250" cy="274320"/>
          </a:xfrm>
        </p:spPr>
        <p:txBody>
          <a:bodyPr/>
          <a:lstStyle/>
          <a:p>
            <a:fld id="{4FAB73BC-B049-4115-A692-8D63A059BFB8}" type="slidenum">
              <a:rPr lang="fr-FR" sz="2000" noProof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pPr/>
              <a:t>32</a:t>
            </a:fld>
            <a:endParaRPr lang="fr-FR" sz="2000" noProof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6051463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585216"/>
            <a:ext cx="7953210" cy="1499616"/>
          </a:xfrm>
        </p:spPr>
        <p:txBody>
          <a:bodyPr rtlCol="0">
            <a:normAutofit/>
          </a:bodyPr>
          <a:lstStyle/>
          <a:p>
            <a:r>
              <a:rPr lang="fr-FR" sz="3200" dirty="0">
                <a:ln w="0">
                  <a:solidFill>
                    <a:schemeClr val="accent2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MODELES DE Régression</a:t>
            </a:r>
            <a:endParaRPr lang="fr-FR" sz="3200" dirty="0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30943CE9-D9B2-43E7-A161-BDDA75382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96" y="1733909"/>
            <a:ext cx="7677164" cy="5124091"/>
          </a:xfrm>
        </p:spPr>
        <p:txBody>
          <a:bodyPr>
            <a:normAutofit/>
          </a:bodyPr>
          <a:lstStyle/>
          <a:p>
            <a:pPr lvl="4">
              <a:buFont typeface="Wingdings" panose="05000000000000000000" pitchFamily="2" charset="2"/>
              <a:buChar char="§"/>
            </a:pPr>
            <a:r>
              <a:rPr lang="fr-FR" sz="2800" dirty="0"/>
              <a:t>  KNN </a:t>
            </a:r>
            <a:r>
              <a:rPr lang="fr-FR" sz="2800" dirty="0" err="1"/>
              <a:t>regressor</a:t>
            </a:r>
            <a:endParaRPr lang="fr-FR" sz="2800" dirty="0"/>
          </a:p>
          <a:p>
            <a:pPr lvl="8">
              <a:buFont typeface="Arial" panose="020B0604020202020204" pitchFamily="34" charset="0"/>
              <a:buChar char="•"/>
            </a:pPr>
            <a:r>
              <a:rPr lang="fr-FR" sz="2000" dirty="0"/>
              <a:t>   </a:t>
            </a:r>
            <a:r>
              <a:rPr lang="fr-FR" sz="2000" dirty="0">
                <a:latin typeface="Book Antiqua" panose="02040602050305030304" pitchFamily="18" charset="0"/>
              </a:rPr>
              <a:t>Utiliser la proximité pour prédire des valeurs numériques</a:t>
            </a:r>
          </a:p>
          <a:p>
            <a:pPr lvl="8">
              <a:buFont typeface="Arial" panose="020B0604020202020204" pitchFamily="34" charset="0"/>
              <a:buChar char="•"/>
            </a:pPr>
            <a:r>
              <a:rPr lang="fr-FR" sz="2000" dirty="0">
                <a:latin typeface="Book Antiqua" panose="02040602050305030304" pitchFamily="18" charset="0"/>
              </a:rPr>
              <a:t>   Adopte une politique d’agrégation des valeurs des voisins</a:t>
            </a:r>
            <a:endParaRPr lang="fr-FR" sz="2800" dirty="0"/>
          </a:p>
          <a:p>
            <a:pPr lvl="4">
              <a:buFont typeface="Wingdings" panose="05000000000000000000" pitchFamily="2" charset="2"/>
              <a:buChar char="§"/>
            </a:pPr>
            <a:r>
              <a:rPr lang="fr-FR" sz="2800" dirty="0"/>
              <a:t>  Arbres de régression</a:t>
            </a:r>
          </a:p>
          <a:p>
            <a:pPr lvl="8">
              <a:buFont typeface="Arial" panose="020B0604020202020204" pitchFamily="34" charset="0"/>
              <a:buChar char="•"/>
            </a:pPr>
            <a:r>
              <a:rPr lang="fr-FR" sz="2000" dirty="0">
                <a:latin typeface="Book Antiqua" panose="02040602050305030304" pitchFamily="18" charset="0"/>
              </a:rPr>
              <a:t>   Similaire à l’arbre de décision</a:t>
            </a:r>
          </a:p>
          <a:p>
            <a:pPr lvl="8">
              <a:buFont typeface="Arial" panose="020B0604020202020204" pitchFamily="34" charset="0"/>
              <a:buChar char="•"/>
            </a:pPr>
            <a:r>
              <a:rPr lang="fr-FR" sz="2000" dirty="0">
                <a:latin typeface="Book Antiqua" panose="02040602050305030304" pitchFamily="18" charset="0"/>
              </a:rPr>
              <a:t>   Il conduit parfois à un surajustement du modèle</a:t>
            </a:r>
          </a:p>
          <a:p>
            <a:pPr marL="809244" lvl="7" indent="0">
              <a:buNone/>
            </a:pPr>
            <a:endParaRPr lang="fr-FR" sz="2000" dirty="0">
              <a:latin typeface="Book Antiqua" panose="02040602050305030304" pitchFamily="18" charset="0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0DC1719-686A-4B2A-B1D5-44FD98324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28000" y="6470704"/>
            <a:ext cx="730250" cy="274320"/>
          </a:xfrm>
        </p:spPr>
        <p:txBody>
          <a:bodyPr/>
          <a:lstStyle/>
          <a:p>
            <a:fld id="{4FAB73BC-B049-4115-A692-8D63A059BFB8}" type="slidenum">
              <a:rPr lang="fr-FR" sz="2000" noProof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pPr/>
              <a:t>33</a:t>
            </a:fld>
            <a:endParaRPr lang="fr-FR" sz="2000" noProof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fr-FR" noProof="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EA22395-1201-4EBC-8270-BFD23622C2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9375" y="4560941"/>
            <a:ext cx="3176588" cy="190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3513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585216"/>
            <a:ext cx="7953210" cy="1499616"/>
          </a:xfrm>
        </p:spPr>
        <p:txBody>
          <a:bodyPr rtlCol="0">
            <a:normAutofit/>
          </a:bodyPr>
          <a:lstStyle/>
          <a:p>
            <a:r>
              <a:rPr lang="fr-FR" sz="3200" dirty="0">
                <a:ln w="0">
                  <a:solidFill>
                    <a:schemeClr val="accent2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EVALUATION DE MODELES DE Régression</a:t>
            </a:r>
            <a:endParaRPr lang="fr-FR" sz="3200" dirty="0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30943CE9-D9B2-43E7-A161-BDDA75382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96" y="1733909"/>
            <a:ext cx="7677164" cy="5124091"/>
          </a:xfrm>
        </p:spPr>
        <p:txBody>
          <a:bodyPr>
            <a:normAutofit/>
          </a:bodyPr>
          <a:lstStyle/>
          <a:p>
            <a:pPr lvl="4">
              <a:buFont typeface="Wingdings" panose="05000000000000000000" pitchFamily="2" charset="2"/>
              <a:buChar char="§"/>
            </a:pPr>
            <a:r>
              <a:rPr lang="fr-FR" sz="2800" dirty="0"/>
              <a:t>  Carré moyen des erreurs</a:t>
            </a:r>
          </a:p>
          <a:p>
            <a:pPr lvl="8">
              <a:buFont typeface="Arial" panose="020B0604020202020204" pitchFamily="34" charset="0"/>
              <a:buChar char="•"/>
            </a:pPr>
            <a:r>
              <a:rPr lang="fr-FR" sz="2000" dirty="0"/>
              <a:t>   </a:t>
            </a:r>
            <a:r>
              <a:rPr lang="fr-FR" sz="2000" dirty="0">
                <a:latin typeface="Book Antiqua" panose="02040602050305030304" pitchFamily="18" charset="0"/>
              </a:rPr>
              <a:t>MSE pour </a:t>
            </a:r>
            <a:r>
              <a:rPr lang="fr-FR" sz="2000" dirty="0" err="1">
                <a:latin typeface="Book Antiqua" panose="02040602050305030304" pitchFamily="18" charset="0"/>
              </a:rPr>
              <a:t>Mean</a:t>
            </a:r>
            <a:r>
              <a:rPr lang="fr-FR" sz="2000" dirty="0">
                <a:latin typeface="Book Antiqua" panose="02040602050305030304" pitchFamily="18" charset="0"/>
              </a:rPr>
              <a:t> </a:t>
            </a:r>
            <a:r>
              <a:rPr lang="fr-FR" sz="2000" dirty="0" err="1">
                <a:latin typeface="Book Antiqua" panose="02040602050305030304" pitchFamily="18" charset="0"/>
              </a:rPr>
              <a:t>Squared</a:t>
            </a:r>
            <a:r>
              <a:rPr lang="fr-FR" sz="2000" dirty="0">
                <a:latin typeface="Book Antiqua" panose="02040602050305030304" pitchFamily="18" charset="0"/>
              </a:rPr>
              <a:t> </a:t>
            </a:r>
            <a:r>
              <a:rPr lang="fr-FR" sz="2000" dirty="0" err="1">
                <a:latin typeface="Book Antiqua" panose="02040602050305030304" pitchFamily="18" charset="0"/>
              </a:rPr>
              <a:t>Errors</a:t>
            </a:r>
            <a:endParaRPr lang="fr-FR" sz="2000" dirty="0">
              <a:latin typeface="Book Antiqua" panose="02040602050305030304" pitchFamily="18" charset="0"/>
            </a:endParaRPr>
          </a:p>
          <a:p>
            <a:pPr lvl="8">
              <a:buFont typeface="Arial" panose="020B0604020202020204" pitchFamily="34" charset="0"/>
              <a:buChar char="•"/>
            </a:pPr>
            <a:r>
              <a:rPr lang="fr-FR" sz="2000" dirty="0">
                <a:latin typeface="Book Antiqua" panose="02040602050305030304" pitchFamily="18" charset="0"/>
              </a:rPr>
              <a:t>   Moyenne arithmétique des carrés des écarts entre prédictions et observations</a:t>
            </a:r>
          </a:p>
          <a:p>
            <a:pPr marL="918972" lvl="8" indent="0">
              <a:buNone/>
            </a:pPr>
            <a:endParaRPr lang="fr-FR" sz="2800" dirty="0"/>
          </a:p>
          <a:p>
            <a:pPr lvl="4">
              <a:buFont typeface="Wingdings" panose="05000000000000000000" pitchFamily="2" charset="2"/>
              <a:buChar char="§"/>
            </a:pPr>
            <a:r>
              <a:rPr lang="fr-FR" sz="2800" dirty="0"/>
              <a:t>  Erreur quadratique moyenne</a:t>
            </a:r>
          </a:p>
          <a:p>
            <a:pPr lvl="8">
              <a:buFont typeface="Arial" panose="020B0604020202020204" pitchFamily="34" charset="0"/>
              <a:buChar char="•"/>
            </a:pPr>
            <a:r>
              <a:rPr lang="fr-FR" sz="2000" dirty="0">
                <a:latin typeface="Book Antiqua" panose="02040602050305030304" pitchFamily="18" charset="0"/>
              </a:rPr>
              <a:t>   RMSE pour Root-</a:t>
            </a:r>
            <a:r>
              <a:rPr lang="fr-FR" sz="2000" dirty="0" err="1">
                <a:latin typeface="Book Antiqua" panose="02040602050305030304" pitchFamily="18" charset="0"/>
              </a:rPr>
              <a:t>Mean</a:t>
            </a:r>
            <a:r>
              <a:rPr lang="fr-FR" sz="2000" dirty="0">
                <a:latin typeface="Book Antiqua" panose="02040602050305030304" pitchFamily="18" charset="0"/>
              </a:rPr>
              <a:t> </a:t>
            </a:r>
            <a:r>
              <a:rPr lang="fr-FR" sz="2000" dirty="0" err="1">
                <a:latin typeface="Book Antiqua" panose="02040602050305030304" pitchFamily="18" charset="0"/>
              </a:rPr>
              <a:t>Squared</a:t>
            </a:r>
            <a:r>
              <a:rPr lang="fr-FR" sz="2000" dirty="0">
                <a:latin typeface="Book Antiqua" panose="02040602050305030304" pitchFamily="18" charset="0"/>
              </a:rPr>
              <a:t> </a:t>
            </a:r>
            <a:r>
              <a:rPr lang="fr-FR" sz="2000" dirty="0" err="1">
                <a:latin typeface="Book Antiqua" panose="02040602050305030304" pitchFamily="18" charset="0"/>
              </a:rPr>
              <a:t>Error</a:t>
            </a:r>
            <a:endParaRPr lang="fr-FR" sz="2000" dirty="0">
              <a:latin typeface="Book Antiqua" panose="02040602050305030304" pitchFamily="18" charset="0"/>
            </a:endParaRPr>
          </a:p>
          <a:p>
            <a:pPr lvl="8">
              <a:buFont typeface="Arial" panose="020B0604020202020204" pitchFamily="34" charset="0"/>
              <a:buChar char="•"/>
            </a:pPr>
            <a:r>
              <a:rPr lang="fr-FR" sz="2000" dirty="0">
                <a:latin typeface="Book Antiqua" panose="02040602050305030304" pitchFamily="18" charset="0"/>
              </a:rPr>
              <a:t>   Il conduit parfois à un surajustement du modèle</a:t>
            </a:r>
          </a:p>
          <a:p>
            <a:pPr marL="918972" lvl="8" indent="0">
              <a:buNone/>
            </a:pPr>
            <a:endParaRPr lang="fr-FR" sz="2000" dirty="0">
              <a:latin typeface="Book Antiqua" panose="02040602050305030304" pitchFamily="18" charset="0"/>
            </a:endParaRPr>
          </a:p>
          <a:p>
            <a:pPr lvl="4">
              <a:buFont typeface="Wingdings" panose="05000000000000000000" pitchFamily="2" charset="2"/>
              <a:buChar char="§"/>
            </a:pPr>
            <a:r>
              <a:rPr lang="fr-FR" sz="2800" dirty="0"/>
              <a:t>  Coefficient de détermination (R</a:t>
            </a:r>
            <a:r>
              <a:rPr lang="fr-FR" sz="2800" baseline="30000" dirty="0"/>
              <a:t>2</a:t>
            </a:r>
            <a:r>
              <a:rPr lang="fr-FR" sz="2800" dirty="0"/>
              <a:t>)</a:t>
            </a:r>
          </a:p>
          <a:p>
            <a:pPr lvl="8">
              <a:buFont typeface="Arial" panose="020B0604020202020204" pitchFamily="34" charset="0"/>
              <a:buChar char="•"/>
            </a:pPr>
            <a:r>
              <a:rPr lang="fr-FR" sz="2000" dirty="0">
                <a:latin typeface="Book Antiqua" panose="02040602050305030304" pitchFamily="18" charset="0"/>
              </a:rPr>
              <a:t>   Il mesure la qualité de la prédiction</a:t>
            </a:r>
          </a:p>
          <a:p>
            <a:pPr lvl="8">
              <a:buFont typeface="Arial" panose="020B0604020202020204" pitchFamily="34" charset="0"/>
              <a:buChar char="•"/>
            </a:pPr>
            <a:r>
              <a:rPr lang="fr-FR" sz="2000" dirty="0">
                <a:latin typeface="Book Antiqua" panose="02040602050305030304" pitchFamily="18" charset="0"/>
              </a:rPr>
              <a:t>   Si R2 à 1, la droite de régression colle parfaitement</a:t>
            </a:r>
          </a:p>
          <a:p>
            <a:pPr lvl="8">
              <a:buFont typeface="Arial" panose="020B0604020202020204" pitchFamily="34" charset="0"/>
              <a:buChar char="•"/>
            </a:pPr>
            <a:r>
              <a:rPr lang="fr-FR" sz="2000" dirty="0">
                <a:latin typeface="Book Antiqua" panose="02040602050305030304" pitchFamily="18" charset="0"/>
              </a:rPr>
              <a:t>   Si R2 à 0, ou proche, la droite de régression colle à 0%</a:t>
            </a:r>
          </a:p>
          <a:p>
            <a:pPr marL="480060" lvl="4" indent="0">
              <a:buNone/>
            </a:pPr>
            <a:endParaRPr lang="fr-FR" sz="2000" dirty="0">
              <a:latin typeface="Book Antiqua" panose="02040602050305030304" pitchFamily="18" charset="0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0DC1719-686A-4B2A-B1D5-44FD98324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28000" y="6470704"/>
            <a:ext cx="730250" cy="274320"/>
          </a:xfrm>
        </p:spPr>
        <p:txBody>
          <a:bodyPr/>
          <a:lstStyle/>
          <a:p>
            <a:fld id="{4FAB73BC-B049-4115-A692-8D63A059BFB8}" type="slidenum">
              <a:rPr lang="fr-FR" sz="2000" noProof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pPr/>
              <a:t>34</a:t>
            </a:fld>
            <a:endParaRPr lang="fr-FR" sz="2000" noProof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fr-FR" noProof="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89BF74B-E58C-4DF9-BBED-7D19414A02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403"/>
          <a:stretch/>
        </p:blipFill>
        <p:spPr>
          <a:xfrm>
            <a:off x="2335047" y="3062391"/>
            <a:ext cx="2834886" cy="56412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F3816113-79E4-42A6-874E-38F14E19C0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6719" y="4679252"/>
            <a:ext cx="1752752" cy="358171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6C39BA1C-1DD6-4514-949C-581FED0E20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0213" y="6454105"/>
            <a:ext cx="3383573" cy="40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9123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585216"/>
            <a:ext cx="7953210" cy="1499616"/>
          </a:xfrm>
        </p:spPr>
        <p:txBody>
          <a:bodyPr rtlCol="0">
            <a:normAutofit/>
          </a:bodyPr>
          <a:lstStyle/>
          <a:p>
            <a:r>
              <a:rPr lang="fr-FR" sz="3200" dirty="0">
                <a:ln w="0">
                  <a:solidFill>
                    <a:schemeClr val="accent2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PETIT POINT D’ETAPE…</a:t>
            </a:r>
            <a:endParaRPr lang="fr-FR" sz="3200" dirty="0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30943CE9-D9B2-43E7-A161-BDDA75382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96" y="1889185"/>
            <a:ext cx="7953210" cy="4613521"/>
          </a:xfrm>
        </p:spPr>
        <p:txBody>
          <a:bodyPr>
            <a:normAutofit/>
          </a:bodyPr>
          <a:lstStyle/>
          <a:p>
            <a:pPr marL="480060" lvl="4" indent="0">
              <a:buNone/>
            </a:pPr>
            <a:r>
              <a:rPr lang="fr-FR" sz="2800" dirty="0">
                <a:latin typeface="Book Antiqua" panose="02040602050305030304" pitchFamily="18" charset="0"/>
              </a:rPr>
              <a:t>Le RMSE peut être utilisé pour comparer des modèles entraînés sur des jeux de données différents. </a:t>
            </a:r>
          </a:p>
          <a:p>
            <a:pPr marL="480060" lvl="4" indent="0">
              <a:buNone/>
            </a:pPr>
            <a:endParaRPr lang="fr-FR" sz="2800" dirty="0">
              <a:latin typeface="Book Antiqua" panose="02040602050305030304" pitchFamily="18" charset="0"/>
            </a:endParaRPr>
          </a:p>
          <a:p>
            <a:pPr marL="994410" lvl="4" indent="-514350">
              <a:buFont typeface="+mj-lt"/>
              <a:buAutoNum type="alphaUcPeriod"/>
            </a:pPr>
            <a:r>
              <a:rPr lang="fr-FR" sz="2800" dirty="0">
                <a:latin typeface="Book Antiqua" panose="02040602050305030304" pitchFamily="18" charset="0"/>
              </a:rPr>
              <a:t>Oui</a:t>
            </a:r>
          </a:p>
          <a:p>
            <a:pPr marL="994410" lvl="4" indent="-514350">
              <a:buFont typeface="+mj-lt"/>
              <a:buAutoNum type="alphaUcPeriod"/>
            </a:pPr>
            <a:endParaRPr lang="fr-FR" sz="2800" dirty="0">
              <a:latin typeface="Book Antiqua" panose="02040602050305030304" pitchFamily="18" charset="0"/>
            </a:endParaRPr>
          </a:p>
          <a:p>
            <a:pPr marL="994410" lvl="4" indent="-514350">
              <a:buFont typeface="+mj-lt"/>
              <a:buAutoNum type="alphaUcPeriod"/>
            </a:pPr>
            <a:r>
              <a:rPr lang="fr-FR" sz="2800" dirty="0">
                <a:latin typeface="Book Antiqua" panose="02040602050305030304" pitchFamily="18" charset="0"/>
              </a:rPr>
              <a:t>Non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0DC1719-686A-4B2A-B1D5-44FD98324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28000" y="6470704"/>
            <a:ext cx="730250" cy="274320"/>
          </a:xfrm>
        </p:spPr>
        <p:txBody>
          <a:bodyPr/>
          <a:lstStyle/>
          <a:p>
            <a:fld id="{4FAB73BC-B049-4115-A692-8D63A059BFB8}" type="slidenum">
              <a:rPr lang="fr-FR" sz="2000" noProof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pPr/>
              <a:t>35</a:t>
            </a:fld>
            <a:endParaRPr lang="fr-FR" sz="2000" noProof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fr-FR" noProof="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7E692AD-20EF-4E1B-A523-C8205BE1C1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361" y="3734211"/>
            <a:ext cx="2129152" cy="2077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0814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953" y="580170"/>
            <a:ext cx="7290054" cy="1124712"/>
          </a:xfrm>
        </p:spPr>
        <p:txBody>
          <a:bodyPr rtlCol="0">
            <a:normAutofit/>
          </a:bodyPr>
          <a:lstStyle/>
          <a:p>
            <a:r>
              <a:rPr lang="fr-FR" sz="3200" dirty="0">
                <a:ln w="0">
                  <a:solidFill>
                    <a:schemeClr val="accent2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PROGRAMME DE LA Séance 3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EAA4AC3-156F-4998-B0F0-D6158F52CB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96" y="2432649"/>
            <a:ext cx="7290055" cy="3876711"/>
          </a:xfrm>
        </p:spPr>
        <p:txBody>
          <a:bodyPr>
            <a:normAutofit/>
          </a:bodyPr>
          <a:lstStyle/>
          <a:p>
            <a:pPr marL="822960" lvl="4" indent="-342900">
              <a:buClr>
                <a:schemeClr val="accent2"/>
              </a:buClr>
              <a:buFont typeface="+mj-lt"/>
              <a:buAutoNum type="arabicPeriod"/>
            </a:pPr>
            <a:r>
              <a:rPr lang="fr-FR" sz="2800" dirty="0">
                <a:latin typeface="+mj-lt"/>
              </a:rPr>
              <a:t>   </a:t>
            </a:r>
            <a:r>
              <a:rPr lang="fr-FR" sz="28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Introduction au machine </a:t>
            </a:r>
            <a:r>
              <a:rPr lang="fr-FR" sz="2800" dirty="0" err="1">
                <a:solidFill>
                  <a:schemeClr val="bg1">
                    <a:lumMod val="65000"/>
                  </a:schemeClr>
                </a:solidFill>
                <a:latin typeface="+mj-lt"/>
              </a:rPr>
              <a:t>learning</a:t>
            </a:r>
            <a:endParaRPr lang="fr-FR" sz="2800" dirty="0">
              <a:solidFill>
                <a:schemeClr val="bg1">
                  <a:lumMod val="65000"/>
                </a:schemeClr>
              </a:solidFill>
              <a:latin typeface="+mj-lt"/>
            </a:endParaRPr>
          </a:p>
          <a:p>
            <a:pPr marL="822960" lvl="4" indent="-342900">
              <a:buClr>
                <a:schemeClr val="accent2"/>
              </a:buClr>
              <a:buFont typeface="+mj-lt"/>
              <a:buAutoNum type="arabicPeriod"/>
            </a:pPr>
            <a:r>
              <a:rPr lang="fr-FR" sz="2800" dirty="0">
                <a:latin typeface="+mj-lt"/>
              </a:rPr>
              <a:t>   </a:t>
            </a:r>
            <a:r>
              <a:rPr lang="fr-FR" sz="28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Modèles de classification</a:t>
            </a:r>
          </a:p>
          <a:p>
            <a:pPr marL="822960" lvl="4" indent="-342900">
              <a:buClr>
                <a:schemeClr val="accent2"/>
              </a:buClr>
              <a:buFont typeface="+mj-lt"/>
              <a:buAutoNum type="arabicPeriod"/>
            </a:pPr>
            <a:r>
              <a:rPr lang="fr-FR" sz="2800" dirty="0">
                <a:latin typeface="+mj-lt"/>
              </a:rPr>
              <a:t>   </a:t>
            </a:r>
            <a:r>
              <a:rPr lang="fr-FR" sz="28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Modèles de régression</a:t>
            </a:r>
          </a:p>
          <a:p>
            <a:pPr marL="822960" lvl="4" indent="-342900">
              <a:buClr>
                <a:schemeClr val="accent2"/>
              </a:buClr>
              <a:buFont typeface="+mj-lt"/>
              <a:buAutoNum type="arabicPeriod"/>
            </a:pPr>
            <a:r>
              <a:rPr lang="fr-FR" sz="2800" dirty="0">
                <a:latin typeface="+mj-lt"/>
              </a:rPr>
              <a:t>   Apprentissage supervisé sous Python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0DC1719-686A-4B2A-B1D5-44FD98324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FAB73BC-B049-4115-A692-8D63A059BFB8}" type="slidenum">
              <a:rPr lang="fr-FR" sz="2000" noProof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36</a:t>
            </a:fld>
            <a:endParaRPr lang="fr-FR" sz="2000" noProof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401677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CA575F-0B1B-432F-8886-18C973E3D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/>
              <a:t>APPRENTISSAGE Supervisé sous python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2002826-43FA-43F6-B874-FDDEAA9872C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fr-FR" sz="3600" dirty="0">
                <a:solidFill>
                  <a:schemeClr val="accent1">
                    <a:lumMod val="75000"/>
                  </a:schemeClr>
                </a:solidFill>
              </a:rPr>
              <a:t>SECTION 4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1DB3624-AA86-422D-AF47-B89D1762D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67E5644-1E61-4311-A31E-84CB9C7AA8A9}" type="slidenum">
              <a:rPr lang="fr-FR" noProof="0" smtClean="0"/>
              <a:t>37</a:t>
            </a:fld>
            <a:endParaRPr lang="fr-FR" noProof="0"/>
          </a:p>
        </p:txBody>
      </p:sp>
      <p:pic>
        <p:nvPicPr>
          <p:cNvPr id="8" name="Espace réservé pour une image  7">
            <a:extLst>
              <a:ext uri="{FF2B5EF4-FFF2-40B4-BE49-F238E27FC236}">
                <a16:creationId xmlns:a16="http://schemas.microsoft.com/office/drawing/2014/main" id="{2A6AD5C9-BDB3-4A6E-AE5C-0630696F213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463" r="463"/>
          <a:stretch>
            <a:fillRect/>
          </a:stretch>
        </p:blipFill>
        <p:spPr>
          <a:xfrm>
            <a:off x="0" y="-26988"/>
            <a:ext cx="9142413" cy="4572001"/>
          </a:xfrm>
        </p:spPr>
      </p:pic>
    </p:spTree>
    <p:extLst>
      <p:ext uri="{BB962C8B-B14F-4D97-AF65-F5344CB8AC3E}">
        <p14:creationId xmlns:p14="http://schemas.microsoft.com/office/powerpoint/2010/main" val="26250253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585216"/>
            <a:ext cx="7953210" cy="1499616"/>
          </a:xfrm>
        </p:spPr>
        <p:txBody>
          <a:bodyPr rtlCol="0">
            <a:normAutofit/>
          </a:bodyPr>
          <a:lstStyle/>
          <a:p>
            <a:r>
              <a:rPr lang="fr-FR" sz="3200" dirty="0">
                <a:ln w="0">
                  <a:solidFill>
                    <a:schemeClr val="accent2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ECHANTILLONNAGE</a:t>
            </a:r>
            <a:endParaRPr lang="fr-FR" sz="3200" dirty="0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30943CE9-D9B2-43E7-A161-BDDA75382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96" y="1733909"/>
            <a:ext cx="7677164" cy="5124091"/>
          </a:xfrm>
        </p:spPr>
        <p:txBody>
          <a:bodyPr>
            <a:normAutofit/>
          </a:bodyPr>
          <a:lstStyle/>
          <a:p>
            <a:pPr lvl="4">
              <a:buFont typeface="Wingdings" panose="05000000000000000000" pitchFamily="2" charset="2"/>
              <a:buChar char="§"/>
            </a:pPr>
            <a:r>
              <a:rPr lang="fr-FR" sz="2800" dirty="0"/>
              <a:t>  Pour entrainer et appliquer un modèle d’apprentissage supervisé il faut échantillonner</a:t>
            </a:r>
          </a:p>
          <a:p>
            <a:pPr lvl="8">
              <a:buFont typeface="Arial" panose="020B0604020202020204" pitchFamily="34" charset="0"/>
              <a:buChar char="•"/>
            </a:pPr>
            <a:r>
              <a:rPr lang="fr-FR" sz="2000" dirty="0"/>
              <a:t>   </a:t>
            </a:r>
            <a:r>
              <a:rPr lang="fr-FR" sz="2000" dirty="0">
                <a:latin typeface="Book Antiqua" panose="02040602050305030304" pitchFamily="18" charset="0"/>
              </a:rPr>
              <a:t>Séparer les variables prédictives X et la variable cible y</a:t>
            </a:r>
          </a:p>
          <a:p>
            <a:pPr lvl="8">
              <a:buFont typeface="Arial" panose="020B0604020202020204" pitchFamily="34" charset="0"/>
              <a:buChar char="•"/>
            </a:pPr>
            <a:r>
              <a:rPr lang="fr-FR" sz="2000" dirty="0">
                <a:latin typeface="Book Antiqua" panose="02040602050305030304" pitchFamily="18" charset="0"/>
              </a:rPr>
              <a:t>   Diviser chacune des deux variables en deux parties pour l’apprentissage et le test, respectivement. </a:t>
            </a:r>
            <a:endParaRPr lang="fr-FR" sz="2800" dirty="0"/>
          </a:p>
          <a:p>
            <a:pPr lvl="4">
              <a:buFont typeface="Wingdings" panose="05000000000000000000" pitchFamily="2" charset="2"/>
              <a:buChar char="§"/>
            </a:pPr>
            <a:r>
              <a:rPr lang="fr-FR" sz="2800" dirty="0"/>
              <a:t>  Définition de l’échantillon test en pourcentage</a:t>
            </a:r>
          </a:p>
          <a:p>
            <a:pPr marL="918972" lvl="8" indent="0">
              <a:buNone/>
            </a:pPr>
            <a:endParaRPr lang="fr-FR" sz="2000" dirty="0">
              <a:latin typeface="Book Antiqua" panose="02040602050305030304" pitchFamily="18" charset="0"/>
            </a:endParaRPr>
          </a:p>
          <a:p>
            <a:pPr marL="918972" lvl="8" indent="0">
              <a:buNone/>
            </a:pPr>
            <a:endParaRPr lang="fr-FR" sz="2000" dirty="0">
              <a:latin typeface="Book Antiqua" panose="02040602050305030304" pitchFamily="18" charset="0"/>
            </a:endParaRPr>
          </a:p>
          <a:p>
            <a:pPr marL="918972" lvl="8" indent="0">
              <a:buNone/>
            </a:pPr>
            <a:endParaRPr lang="fr-FR" sz="2000" dirty="0">
              <a:latin typeface="Book Antiqua" panose="02040602050305030304" pitchFamily="18" charset="0"/>
            </a:endParaRPr>
          </a:p>
          <a:p>
            <a:pPr lvl="4">
              <a:buFont typeface="Wingdings" panose="05000000000000000000" pitchFamily="2" charset="2"/>
              <a:buChar char="§"/>
            </a:pPr>
            <a:r>
              <a:rPr lang="fr-FR" sz="2800" dirty="0"/>
              <a:t>  Prise en compte de la distribution</a:t>
            </a:r>
          </a:p>
          <a:p>
            <a:pPr marL="918972" lvl="8" indent="0">
              <a:buNone/>
            </a:pPr>
            <a:endParaRPr lang="fr-FR" sz="2000" dirty="0">
              <a:latin typeface="Book Antiqua" panose="02040602050305030304" pitchFamily="18" charset="0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0DC1719-686A-4B2A-B1D5-44FD98324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28000" y="6470704"/>
            <a:ext cx="730250" cy="274320"/>
          </a:xfrm>
        </p:spPr>
        <p:txBody>
          <a:bodyPr/>
          <a:lstStyle/>
          <a:p>
            <a:fld id="{4FAB73BC-B049-4115-A692-8D63A059BFB8}" type="slidenum">
              <a:rPr lang="fr-FR" sz="2000" noProof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pPr/>
              <a:t>38</a:t>
            </a:fld>
            <a:endParaRPr lang="fr-FR" sz="2000" noProof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fr-FR" noProof="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BEF2637-CC9F-4FA5-AF8D-F708598FEA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4214" y="3913385"/>
            <a:ext cx="6014670" cy="87117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BAF91113-F99C-4B13-9C0B-256D0BB1CB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5116" y="5486554"/>
            <a:ext cx="6976583" cy="871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7530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585216"/>
            <a:ext cx="7953210" cy="1499616"/>
          </a:xfrm>
        </p:spPr>
        <p:txBody>
          <a:bodyPr rtlCol="0">
            <a:normAutofit/>
          </a:bodyPr>
          <a:lstStyle/>
          <a:p>
            <a:r>
              <a:rPr lang="fr-FR" sz="3200" dirty="0">
                <a:ln w="0">
                  <a:solidFill>
                    <a:schemeClr val="accent2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ETAPE DE MISE EN ŒUVRE D’un </a:t>
            </a:r>
            <a:r>
              <a:rPr lang="fr-FR" sz="3200" dirty="0" err="1">
                <a:ln w="0">
                  <a:solidFill>
                    <a:schemeClr val="accent2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modele</a:t>
            </a:r>
            <a:endParaRPr lang="fr-FR" sz="3200" dirty="0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30943CE9-D9B2-43E7-A161-BDDA75382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96" y="1733909"/>
            <a:ext cx="7677164" cy="5124091"/>
          </a:xfrm>
        </p:spPr>
        <p:txBody>
          <a:bodyPr>
            <a:normAutofit/>
          </a:bodyPr>
          <a:lstStyle/>
          <a:p>
            <a:pPr marL="994410" lvl="4" indent="-514350">
              <a:buFont typeface="+mj-lt"/>
              <a:buAutoNum type="arabicPeriod"/>
            </a:pPr>
            <a:r>
              <a:rPr lang="fr-FR" sz="2800" dirty="0"/>
              <a:t>Echantillonnage</a:t>
            </a:r>
          </a:p>
          <a:p>
            <a:pPr marL="994410" lvl="4" indent="-514350">
              <a:buFont typeface="+mj-lt"/>
              <a:buAutoNum type="arabicPeriod"/>
            </a:pPr>
            <a:r>
              <a:rPr lang="fr-FR" sz="2800" dirty="0"/>
              <a:t> Chargement et instanciation du modèle</a:t>
            </a:r>
          </a:p>
          <a:p>
            <a:pPr marL="480060" lvl="4" indent="0">
              <a:buNone/>
            </a:pPr>
            <a:endParaRPr lang="fr-FR" sz="2800" dirty="0"/>
          </a:p>
          <a:p>
            <a:pPr marL="480060" lvl="4" indent="0">
              <a:buNone/>
            </a:pPr>
            <a:r>
              <a:rPr lang="fr-FR" sz="2800" dirty="0"/>
              <a:t> </a:t>
            </a:r>
          </a:p>
          <a:p>
            <a:pPr marL="994410" lvl="4" indent="-514350">
              <a:buFont typeface="+mj-lt"/>
              <a:buAutoNum type="arabicPeriod" startAt="3"/>
            </a:pPr>
            <a:r>
              <a:rPr lang="fr-FR" sz="2800" dirty="0"/>
              <a:t>Entrainement du modèle</a:t>
            </a:r>
          </a:p>
          <a:p>
            <a:pPr marL="994410" lvl="4" indent="-514350">
              <a:buFont typeface="+mj-lt"/>
              <a:buAutoNum type="arabicPeriod" startAt="3"/>
            </a:pPr>
            <a:endParaRPr lang="fr-FR" sz="2800" dirty="0"/>
          </a:p>
          <a:p>
            <a:pPr marL="480060" lvl="4" indent="0">
              <a:buNone/>
            </a:pPr>
            <a:endParaRPr lang="fr-FR" sz="2800" dirty="0"/>
          </a:p>
          <a:p>
            <a:pPr marL="994410" lvl="4" indent="-514350">
              <a:buFont typeface="+mj-lt"/>
              <a:buAutoNum type="arabicPeriod" startAt="4"/>
            </a:pPr>
            <a:r>
              <a:rPr lang="fr-FR" sz="2800" dirty="0"/>
              <a:t> Prédiction sur les données de test</a:t>
            </a:r>
          </a:p>
          <a:p>
            <a:pPr marL="480060" lvl="4" indent="0">
              <a:buNone/>
            </a:pPr>
            <a:endParaRPr lang="fr-FR" sz="2800" dirty="0"/>
          </a:p>
          <a:p>
            <a:pPr marL="480060" lvl="4" indent="0">
              <a:buNone/>
            </a:pPr>
            <a:endParaRPr lang="fr-FR" sz="2800" dirty="0"/>
          </a:p>
          <a:p>
            <a:pPr marL="994410" lvl="4" indent="-514350">
              <a:buFont typeface="+mj-lt"/>
              <a:buAutoNum type="arabicPeriod" startAt="5"/>
            </a:pPr>
            <a:r>
              <a:rPr lang="fr-FR" sz="2800" dirty="0"/>
              <a:t> Evaluation</a:t>
            </a:r>
            <a:r>
              <a:rPr lang="fr-FR" sz="2000" dirty="0">
                <a:latin typeface="Book Antiqua" panose="02040602050305030304" pitchFamily="18" charset="0"/>
              </a:rPr>
              <a:t> </a:t>
            </a:r>
            <a:endParaRPr lang="fr-FR" sz="2800" dirty="0"/>
          </a:p>
          <a:p>
            <a:pPr lvl="4">
              <a:buFont typeface="Wingdings" panose="05000000000000000000" pitchFamily="2" charset="2"/>
              <a:buChar char="§"/>
            </a:pPr>
            <a:endParaRPr lang="fr-FR" sz="2000" dirty="0">
              <a:latin typeface="Book Antiqua" panose="02040602050305030304" pitchFamily="18" charset="0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0DC1719-686A-4B2A-B1D5-44FD98324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28000" y="6470704"/>
            <a:ext cx="730250" cy="274320"/>
          </a:xfrm>
        </p:spPr>
        <p:txBody>
          <a:bodyPr/>
          <a:lstStyle/>
          <a:p>
            <a:fld id="{4FAB73BC-B049-4115-A692-8D63A059BFB8}" type="slidenum">
              <a:rPr lang="fr-FR" sz="2000" noProof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pPr/>
              <a:t>39</a:t>
            </a:fld>
            <a:endParaRPr lang="fr-FR" sz="2000" noProof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fr-FR" noProof="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54BDCCE-6C5A-4423-9FE7-CF7EE41CF1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2256" y="2742618"/>
            <a:ext cx="6321316" cy="64147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1965CB6-C0A0-4328-A360-8FD09D031A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2256" y="4034755"/>
            <a:ext cx="4267570" cy="403895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D5341B97-C7BD-4F8C-AAE3-9359935FE8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2256" y="5328240"/>
            <a:ext cx="6911939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622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585216"/>
            <a:ext cx="7953210" cy="1499616"/>
          </a:xfrm>
        </p:spPr>
        <p:txBody>
          <a:bodyPr rtlCol="0">
            <a:normAutofit/>
          </a:bodyPr>
          <a:lstStyle/>
          <a:p>
            <a:r>
              <a:rPr lang="fr-FR" sz="3200" dirty="0">
                <a:ln w="0">
                  <a:solidFill>
                    <a:schemeClr val="accent2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Besoin de comprendre et de prédire</a:t>
            </a:r>
            <a:endParaRPr lang="fr-FR" sz="3200" dirty="0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30943CE9-D9B2-43E7-A161-BDDA75382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96" y="1889185"/>
            <a:ext cx="7953210" cy="4613521"/>
          </a:xfrm>
        </p:spPr>
        <p:txBody>
          <a:bodyPr>
            <a:normAutofit/>
          </a:bodyPr>
          <a:lstStyle/>
          <a:p>
            <a:pPr lvl="4">
              <a:buFont typeface="Wingdings" panose="05000000000000000000" pitchFamily="2" charset="2"/>
              <a:buChar char="§"/>
            </a:pPr>
            <a:r>
              <a:rPr lang="fr-FR" sz="2800" dirty="0"/>
              <a:t>   Depuis l’antiquité, l’homme tend à développer des capacités à comprendre comment les choses fonctionnent, à trouver des lois </a:t>
            </a:r>
            <a:r>
              <a:rPr lang="fr-FR" sz="2800" dirty="0" err="1"/>
              <a:t>deterministes</a:t>
            </a:r>
            <a:r>
              <a:rPr lang="fr-FR" sz="2800" dirty="0"/>
              <a:t>.</a:t>
            </a:r>
          </a:p>
          <a:p>
            <a:pPr lvl="8">
              <a:buFont typeface="Arial" panose="020B0604020202020204" pitchFamily="34" charset="0"/>
              <a:buChar char="•"/>
            </a:pPr>
            <a:r>
              <a:rPr lang="fr-FR" sz="2800" dirty="0"/>
              <a:t>   </a:t>
            </a:r>
            <a:r>
              <a:rPr lang="fr-FR" sz="2000" dirty="0">
                <a:latin typeface="Book Antiqua" panose="02040602050305030304" pitchFamily="18" charset="0"/>
              </a:rPr>
              <a:t>Faire le lien entre certains fruits et des maladies provoquées ou soignées</a:t>
            </a:r>
          </a:p>
          <a:p>
            <a:pPr lvl="8">
              <a:buFont typeface="Arial" panose="020B0604020202020204" pitchFamily="34" charset="0"/>
              <a:buChar char="•"/>
            </a:pPr>
            <a:r>
              <a:rPr lang="fr-FR" sz="2000" dirty="0">
                <a:latin typeface="Book Antiqua" panose="02040602050305030304" pitchFamily="18" charset="0"/>
              </a:rPr>
              <a:t>   Anticiper la dangerosité de certains animaux (les taureaux n’aiment pas le rouge!)</a:t>
            </a:r>
          </a:p>
          <a:p>
            <a:pPr lvl="8">
              <a:buFont typeface="Arial" panose="020B0604020202020204" pitchFamily="34" charset="0"/>
              <a:buChar char="•"/>
            </a:pPr>
            <a:r>
              <a:rPr lang="fr-FR" sz="2000" dirty="0">
                <a:latin typeface="Book Antiqua" panose="02040602050305030304" pitchFamily="18" charset="0"/>
              </a:rPr>
              <a:t>   Connaître la survenue des pleines lunes, des éclipses</a:t>
            </a:r>
          </a:p>
          <a:p>
            <a:pPr lvl="8">
              <a:buFont typeface="Arial" panose="020B0604020202020204" pitchFamily="34" charset="0"/>
              <a:buChar char="•"/>
            </a:pPr>
            <a:r>
              <a:rPr lang="fr-FR" sz="2000" dirty="0">
                <a:latin typeface="Book Antiqua" panose="02040602050305030304" pitchFamily="18" charset="0"/>
              </a:rPr>
              <a:t>   Faire le lien entre pleine lune et marées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0DC1719-686A-4B2A-B1D5-44FD98324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28000" y="6470704"/>
            <a:ext cx="730250" cy="274320"/>
          </a:xfrm>
        </p:spPr>
        <p:txBody>
          <a:bodyPr/>
          <a:lstStyle/>
          <a:p>
            <a:fld id="{4FAB73BC-B049-4115-A692-8D63A059BFB8}" type="slidenum">
              <a:rPr lang="fr-FR" sz="2000" noProof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pPr/>
              <a:t>4</a:t>
            </a:fld>
            <a:endParaRPr lang="fr-FR" sz="2000" noProof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406485699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585216"/>
            <a:ext cx="7953210" cy="1499616"/>
          </a:xfrm>
        </p:spPr>
        <p:txBody>
          <a:bodyPr rtlCol="0">
            <a:normAutofit/>
          </a:bodyPr>
          <a:lstStyle/>
          <a:p>
            <a:r>
              <a:rPr lang="fr-FR" sz="3200" dirty="0">
                <a:ln w="0">
                  <a:solidFill>
                    <a:schemeClr val="accent2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METRIQUES D’évaluations : classification</a:t>
            </a:r>
            <a:endParaRPr lang="fr-FR" sz="3200" dirty="0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30943CE9-D9B2-43E7-A161-BDDA75382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96" y="1733909"/>
            <a:ext cx="7677164" cy="5124091"/>
          </a:xfrm>
        </p:spPr>
        <p:txBody>
          <a:bodyPr>
            <a:normAutofit/>
          </a:bodyPr>
          <a:lstStyle/>
          <a:p>
            <a:pPr lvl="4">
              <a:buFont typeface="Wingdings" panose="05000000000000000000" pitchFamily="2" charset="2"/>
              <a:buChar char="§"/>
            </a:pPr>
            <a:r>
              <a:rPr lang="fr-FR" sz="2800" dirty="0"/>
              <a:t>   Matrice de confusion</a:t>
            </a:r>
          </a:p>
          <a:p>
            <a:pPr lvl="4">
              <a:buFont typeface="Wingdings" panose="05000000000000000000" pitchFamily="2" charset="2"/>
              <a:buChar char="§"/>
            </a:pPr>
            <a:endParaRPr lang="fr-FR" sz="2800" dirty="0"/>
          </a:p>
          <a:p>
            <a:pPr marL="480060" lvl="4" indent="0">
              <a:buNone/>
            </a:pPr>
            <a:endParaRPr lang="fr-FR" sz="2800" dirty="0"/>
          </a:p>
          <a:p>
            <a:pPr lvl="4">
              <a:buFont typeface="Wingdings" panose="05000000000000000000" pitchFamily="2" charset="2"/>
              <a:buChar char="§"/>
            </a:pPr>
            <a:r>
              <a:rPr lang="fr-FR" sz="2800" dirty="0"/>
              <a:t>   Efficacité</a:t>
            </a:r>
          </a:p>
          <a:p>
            <a:pPr lvl="4">
              <a:buFont typeface="Wingdings" panose="05000000000000000000" pitchFamily="2" charset="2"/>
              <a:buChar char="§"/>
            </a:pPr>
            <a:endParaRPr lang="fr-FR" sz="2800" dirty="0"/>
          </a:p>
          <a:p>
            <a:pPr lvl="4">
              <a:buFont typeface="Wingdings" panose="05000000000000000000" pitchFamily="2" charset="2"/>
              <a:buChar char="§"/>
            </a:pPr>
            <a:endParaRPr lang="fr-FR" sz="2800" dirty="0"/>
          </a:p>
          <a:p>
            <a:pPr lvl="4">
              <a:buFont typeface="Wingdings" panose="05000000000000000000" pitchFamily="2" charset="2"/>
              <a:buChar char="§"/>
            </a:pPr>
            <a:r>
              <a:rPr lang="fr-FR" sz="2800" dirty="0"/>
              <a:t>   Précision</a:t>
            </a:r>
          </a:p>
          <a:p>
            <a:pPr lvl="4">
              <a:buFont typeface="Wingdings" panose="05000000000000000000" pitchFamily="2" charset="2"/>
              <a:buChar char="§"/>
            </a:pPr>
            <a:endParaRPr lang="fr-FR" sz="2800" dirty="0"/>
          </a:p>
          <a:p>
            <a:pPr lvl="4">
              <a:buFont typeface="Wingdings" panose="05000000000000000000" pitchFamily="2" charset="2"/>
              <a:buChar char="§"/>
            </a:pPr>
            <a:endParaRPr lang="fr-FR" sz="2800" dirty="0"/>
          </a:p>
          <a:p>
            <a:pPr lvl="4">
              <a:buFont typeface="Wingdings" panose="05000000000000000000" pitchFamily="2" charset="2"/>
              <a:buChar char="§"/>
            </a:pPr>
            <a:r>
              <a:rPr lang="fr-FR" sz="2800" dirty="0"/>
              <a:t>   Rappel</a:t>
            </a:r>
          </a:p>
          <a:p>
            <a:pPr marL="480060" lvl="4" indent="0">
              <a:buNone/>
            </a:pPr>
            <a:endParaRPr lang="fr-FR" sz="2000" dirty="0">
              <a:latin typeface="Book Antiqua" panose="02040602050305030304" pitchFamily="18" charset="0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0DC1719-686A-4B2A-B1D5-44FD98324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28000" y="6470704"/>
            <a:ext cx="730250" cy="274320"/>
          </a:xfrm>
        </p:spPr>
        <p:txBody>
          <a:bodyPr/>
          <a:lstStyle/>
          <a:p>
            <a:fld id="{4FAB73BC-B049-4115-A692-8D63A059BFB8}" type="slidenum">
              <a:rPr lang="fr-FR" sz="2000" noProof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pPr/>
              <a:t>40</a:t>
            </a:fld>
            <a:endParaRPr lang="fr-FR" sz="2000" noProof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fr-FR" noProof="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2A7182D-C687-49DB-9C9C-4C44DDCBA2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7344" y="2084832"/>
            <a:ext cx="6698560" cy="792549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0E62D93A-15D8-4EC7-BF17-3002E329EA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7344" y="3549129"/>
            <a:ext cx="6256562" cy="746825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1EBDF435-0A52-40A4-B459-41E477FD27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7344" y="4893227"/>
            <a:ext cx="6530906" cy="784928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3E679070-117D-457A-A17D-EF39D51B4C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01150" y="6170120"/>
            <a:ext cx="5298390" cy="700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448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585216"/>
            <a:ext cx="7953210" cy="1499616"/>
          </a:xfrm>
        </p:spPr>
        <p:txBody>
          <a:bodyPr rtlCol="0">
            <a:normAutofit/>
          </a:bodyPr>
          <a:lstStyle/>
          <a:p>
            <a:r>
              <a:rPr lang="fr-FR" sz="3200" dirty="0">
                <a:ln w="0">
                  <a:solidFill>
                    <a:schemeClr val="accent2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METRIQUES D’évaluations : REGRESSION</a:t>
            </a:r>
            <a:endParaRPr lang="fr-FR" sz="3200" dirty="0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30943CE9-D9B2-43E7-A161-BDDA75382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96" y="1733909"/>
            <a:ext cx="7677164" cy="5124091"/>
          </a:xfrm>
        </p:spPr>
        <p:txBody>
          <a:bodyPr>
            <a:normAutofit/>
          </a:bodyPr>
          <a:lstStyle/>
          <a:p>
            <a:pPr lvl="4">
              <a:buFont typeface="Wingdings" panose="05000000000000000000" pitchFamily="2" charset="2"/>
              <a:buChar char="§"/>
            </a:pPr>
            <a:r>
              <a:rPr lang="fr-FR" sz="2800" dirty="0"/>
              <a:t>   Carré moyen des erreurs (MSE)</a:t>
            </a:r>
          </a:p>
          <a:p>
            <a:pPr lvl="4">
              <a:buFont typeface="Wingdings" panose="05000000000000000000" pitchFamily="2" charset="2"/>
              <a:buChar char="§"/>
            </a:pPr>
            <a:endParaRPr lang="fr-FR" sz="2800" dirty="0"/>
          </a:p>
          <a:p>
            <a:pPr marL="480060" lvl="4" indent="0">
              <a:buNone/>
            </a:pPr>
            <a:endParaRPr lang="fr-FR" sz="2800" dirty="0"/>
          </a:p>
          <a:p>
            <a:pPr lvl="4">
              <a:buFont typeface="Wingdings" panose="05000000000000000000" pitchFamily="2" charset="2"/>
              <a:buChar char="§"/>
            </a:pPr>
            <a:r>
              <a:rPr lang="fr-FR" sz="2800" dirty="0"/>
              <a:t>   Erreur quadratique moyenne (RMSE)</a:t>
            </a:r>
          </a:p>
          <a:p>
            <a:pPr lvl="4">
              <a:buFont typeface="Wingdings" panose="05000000000000000000" pitchFamily="2" charset="2"/>
              <a:buChar char="§"/>
            </a:pPr>
            <a:endParaRPr lang="fr-FR" sz="2800" dirty="0"/>
          </a:p>
          <a:p>
            <a:pPr lvl="4">
              <a:buFont typeface="Wingdings" panose="05000000000000000000" pitchFamily="2" charset="2"/>
              <a:buChar char="§"/>
            </a:pPr>
            <a:endParaRPr lang="fr-FR" sz="2800" dirty="0"/>
          </a:p>
          <a:p>
            <a:pPr marL="480060" lvl="4" indent="0">
              <a:buNone/>
            </a:pPr>
            <a:r>
              <a:rPr lang="fr-FR" sz="2800" dirty="0"/>
              <a:t> </a:t>
            </a:r>
          </a:p>
          <a:p>
            <a:pPr lvl="4">
              <a:buFont typeface="Wingdings" panose="05000000000000000000" pitchFamily="2" charset="2"/>
              <a:buChar char="§"/>
            </a:pPr>
            <a:r>
              <a:rPr lang="fr-FR" sz="2800" dirty="0"/>
              <a:t>   Coefficient de détermination (R2)</a:t>
            </a:r>
          </a:p>
          <a:p>
            <a:pPr lvl="4">
              <a:buFont typeface="Wingdings" panose="05000000000000000000" pitchFamily="2" charset="2"/>
              <a:buChar char="§"/>
            </a:pPr>
            <a:endParaRPr lang="fr-FR" sz="2800" dirty="0"/>
          </a:p>
          <a:p>
            <a:pPr lvl="4">
              <a:buFont typeface="Wingdings" panose="05000000000000000000" pitchFamily="2" charset="2"/>
              <a:buChar char="§"/>
            </a:pPr>
            <a:endParaRPr lang="fr-FR" sz="2800" dirty="0"/>
          </a:p>
          <a:p>
            <a:pPr marL="480060" lvl="4" indent="0">
              <a:buNone/>
            </a:pPr>
            <a:endParaRPr lang="fr-FR" sz="2000" dirty="0">
              <a:latin typeface="Book Antiqua" panose="02040602050305030304" pitchFamily="18" charset="0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0DC1719-686A-4B2A-B1D5-44FD98324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28000" y="6470704"/>
            <a:ext cx="730250" cy="274320"/>
          </a:xfrm>
        </p:spPr>
        <p:txBody>
          <a:bodyPr/>
          <a:lstStyle/>
          <a:p>
            <a:fld id="{4FAB73BC-B049-4115-A692-8D63A059BFB8}" type="slidenum">
              <a:rPr lang="fr-FR" sz="2000" noProof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pPr/>
              <a:t>41</a:t>
            </a:fld>
            <a:endParaRPr lang="fr-FR" sz="2000" noProof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fr-FR" noProof="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1A91275-6AC8-4DDE-B030-B202C147D9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0932" y="2317314"/>
            <a:ext cx="6820491" cy="67061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4E5FBAB-F881-4F85-8550-7C9D53EC24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7114" y="3433313"/>
            <a:ext cx="6988146" cy="1097375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CD3DDF9A-7D20-4356-9AF1-FA443EE79C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0932" y="5324742"/>
            <a:ext cx="5479255" cy="739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7249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585216"/>
            <a:ext cx="7953210" cy="1499616"/>
          </a:xfrm>
        </p:spPr>
        <p:txBody>
          <a:bodyPr rtlCol="0">
            <a:normAutofit/>
          </a:bodyPr>
          <a:lstStyle/>
          <a:p>
            <a:r>
              <a:rPr lang="fr-FR" sz="3200" dirty="0">
                <a:ln w="0">
                  <a:solidFill>
                    <a:schemeClr val="accent2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Quelques ressources</a:t>
            </a:r>
            <a:endParaRPr lang="fr-FR" sz="3200" dirty="0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30943CE9-D9B2-43E7-A161-BDDA75382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95" y="1889185"/>
            <a:ext cx="8186123" cy="4613521"/>
          </a:xfrm>
        </p:spPr>
        <p:txBody>
          <a:bodyPr>
            <a:normAutofit/>
          </a:bodyPr>
          <a:lstStyle/>
          <a:p>
            <a:pPr lvl="4"/>
            <a:r>
              <a:rPr lang="fr-FR" sz="1800" dirty="0">
                <a:latin typeface="Book Antiqua" panose="02040602050305030304" pitchFamily="18" charset="0"/>
              </a:rPr>
              <a:t>   </a:t>
            </a:r>
            <a:r>
              <a:rPr lang="fr-FR" sz="1800" dirty="0">
                <a:latin typeface="Book Antiqua" panose="02040602050305030304" pitchFamily="18" charset="0"/>
                <a:hlinkClick r:id="rId3"/>
              </a:rPr>
              <a:t>https://www.kdnuggets.com/2019/06/select-rows-columns-pandas.html</a:t>
            </a:r>
            <a:endParaRPr lang="fr-FR" sz="1800" dirty="0">
              <a:latin typeface="Book Antiqua" panose="02040602050305030304" pitchFamily="18" charset="0"/>
            </a:endParaRPr>
          </a:p>
          <a:p>
            <a:pPr lvl="4"/>
            <a:r>
              <a:rPr lang="fr-FR" sz="1800" dirty="0">
                <a:latin typeface="Book Antiqua" panose="02040602050305030304" pitchFamily="18" charset="0"/>
              </a:rPr>
              <a:t>   </a:t>
            </a:r>
            <a:r>
              <a:rPr lang="fr-FR" sz="1800" dirty="0">
                <a:latin typeface="Book Antiqua" panose="02040602050305030304" pitchFamily="18" charset="0"/>
                <a:hlinkClick r:id="rId4"/>
              </a:rPr>
              <a:t>https://pandas.pydata.org/pandas-docs/stable/reference/api/pandas.DataFrame.merge.html</a:t>
            </a:r>
            <a:endParaRPr lang="fr-FR" sz="1800" dirty="0">
              <a:latin typeface="Book Antiqua" panose="02040602050305030304" pitchFamily="18" charset="0"/>
            </a:endParaRPr>
          </a:p>
          <a:p>
            <a:pPr lvl="4"/>
            <a:r>
              <a:rPr lang="fr-FR" sz="1800" dirty="0">
                <a:latin typeface="Book Antiqua" panose="02040602050305030304" pitchFamily="18" charset="0"/>
              </a:rPr>
              <a:t>   </a:t>
            </a:r>
            <a:r>
              <a:rPr lang="fr-FR" sz="1800" dirty="0">
                <a:latin typeface="Book Antiqua" panose="02040602050305030304" pitchFamily="18" charset="0"/>
                <a:hlinkClick r:id="rId5"/>
              </a:rPr>
              <a:t>https://machinelearningmastery.com/statistical-hypothesis-tests-in-python-cheat-sheet/</a:t>
            </a:r>
            <a:endParaRPr lang="fr-FR" sz="1800" dirty="0">
              <a:latin typeface="Book Antiqua" panose="02040602050305030304" pitchFamily="18" charset="0"/>
            </a:endParaRPr>
          </a:p>
          <a:p>
            <a:pPr lvl="4"/>
            <a:endParaRPr lang="fr-FR" sz="1800" dirty="0">
              <a:latin typeface="Book Antiqua" panose="02040602050305030304" pitchFamily="18" charset="0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0DC1719-686A-4B2A-B1D5-44FD98324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28000" y="6470704"/>
            <a:ext cx="730250" cy="274320"/>
          </a:xfrm>
        </p:spPr>
        <p:txBody>
          <a:bodyPr/>
          <a:lstStyle/>
          <a:p>
            <a:fld id="{4FAB73BC-B049-4115-A692-8D63A059BFB8}" type="slidenum">
              <a:rPr lang="fr-FR" sz="2000" noProof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pPr/>
              <a:t>42</a:t>
            </a:fld>
            <a:endParaRPr lang="fr-FR" sz="2000" noProof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939050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585216"/>
            <a:ext cx="7953210" cy="1499616"/>
          </a:xfrm>
        </p:spPr>
        <p:txBody>
          <a:bodyPr rtlCol="0">
            <a:normAutofit/>
          </a:bodyPr>
          <a:lstStyle/>
          <a:p>
            <a:r>
              <a:rPr lang="fr-FR" sz="3200" dirty="0">
                <a:ln w="0">
                  <a:solidFill>
                    <a:schemeClr val="accent2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Besoin de comprendre et de prédire</a:t>
            </a:r>
            <a:endParaRPr lang="fr-FR" sz="3200" dirty="0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30943CE9-D9B2-43E7-A161-BDDA75382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96" y="1733909"/>
            <a:ext cx="7953210" cy="5124091"/>
          </a:xfrm>
        </p:spPr>
        <p:txBody>
          <a:bodyPr>
            <a:normAutofit/>
          </a:bodyPr>
          <a:lstStyle/>
          <a:p>
            <a:pPr lvl="4">
              <a:buFont typeface="Wingdings" panose="05000000000000000000" pitchFamily="2" charset="2"/>
              <a:buChar char="§"/>
            </a:pPr>
            <a:r>
              <a:rPr lang="fr-FR" sz="2800" dirty="0"/>
              <a:t>   De plus en plus de besoins de prédictions à l’époque contemporaine</a:t>
            </a:r>
          </a:p>
          <a:p>
            <a:pPr lvl="8">
              <a:buFont typeface="Arial" panose="020B0604020202020204" pitchFamily="34" charset="0"/>
              <a:buChar char="•"/>
            </a:pPr>
            <a:r>
              <a:rPr lang="fr-FR" sz="2000" dirty="0"/>
              <a:t>   </a:t>
            </a:r>
            <a:r>
              <a:rPr lang="fr-FR" sz="2000" dirty="0">
                <a:latin typeface="Book Antiqua" panose="02040602050305030304" pitchFamily="18" charset="0"/>
              </a:rPr>
              <a:t>Détecter des comportements frauduleux lors d’une transaction en ligne </a:t>
            </a:r>
          </a:p>
          <a:p>
            <a:pPr lvl="8">
              <a:buFont typeface="Arial" panose="020B0604020202020204" pitchFamily="34" charset="0"/>
              <a:buChar char="•"/>
            </a:pPr>
            <a:r>
              <a:rPr lang="fr-FR" sz="2000" dirty="0">
                <a:latin typeface="Book Antiqua" panose="02040602050305030304" pitchFamily="18" charset="0"/>
              </a:rPr>
              <a:t>   Prédire les risques de non-solvabilité d’un client en fonction de son profil socio-professionnel (banques)</a:t>
            </a:r>
          </a:p>
          <a:p>
            <a:pPr lvl="8">
              <a:buFont typeface="Arial" panose="020B0604020202020204" pitchFamily="34" charset="0"/>
              <a:buChar char="•"/>
            </a:pPr>
            <a:r>
              <a:rPr lang="fr-FR" sz="2000" dirty="0">
                <a:latin typeface="Book Antiqua" panose="02040602050305030304" pitchFamily="18" charset="0"/>
              </a:rPr>
              <a:t>   Anticiper les intentions de résiliation d’un service en fonction des activités du souscripteur</a:t>
            </a:r>
          </a:p>
          <a:p>
            <a:pPr lvl="8">
              <a:buFont typeface="Arial" panose="020B0604020202020204" pitchFamily="34" charset="0"/>
              <a:buChar char="•"/>
            </a:pPr>
            <a:r>
              <a:rPr lang="fr-FR" sz="2000" dirty="0">
                <a:latin typeface="Book Antiqua" panose="02040602050305030304" pitchFamily="18" charset="0"/>
              </a:rPr>
              <a:t>   Découvrir les préférences d’un client pour la publicité </a:t>
            </a:r>
            <a:endParaRPr lang="fr-FR" sz="2800" dirty="0"/>
          </a:p>
          <a:p>
            <a:pPr lvl="4">
              <a:buFont typeface="Wingdings" panose="05000000000000000000" pitchFamily="2" charset="2"/>
              <a:buChar char="§"/>
            </a:pPr>
            <a:r>
              <a:rPr lang="fr-FR" sz="2800" dirty="0"/>
              <a:t>  Ces nouveaux besoins surpassent les capacités d’un simple cerveau humain.</a:t>
            </a:r>
          </a:p>
          <a:p>
            <a:pPr lvl="8">
              <a:buFont typeface="Arial" panose="020B0604020202020204" pitchFamily="34" charset="0"/>
              <a:buChar char="•"/>
            </a:pPr>
            <a:r>
              <a:rPr lang="fr-FR" sz="2000" dirty="0">
                <a:latin typeface="Book Antiqua" panose="02040602050305030304" pitchFamily="18" charset="0"/>
              </a:rPr>
              <a:t>   On fait donc appel à des machines </a:t>
            </a:r>
          </a:p>
          <a:p>
            <a:pPr lvl="8">
              <a:buFont typeface="Arial" panose="020B0604020202020204" pitchFamily="34" charset="0"/>
              <a:buChar char="•"/>
            </a:pPr>
            <a:r>
              <a:rPr lang="fr-FR" sz="2000" dirty="0">
                <a:latin typeface="Book Antiqua" panose="02040602050305030304" pitchFamily="18" charset="0"/>
              </a:rPr>
              <a:t>   Elle est bête, mais a une grande mémoire, et calcule vite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0DC1719-686A-4B2A-B1D5-44FD98324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28000" y="6470704"/>
            <a:ext cx="730250" cy="274320"/>
          </a:xfrm>
        </p:spPr>
        <p:txBody>
          <a:bodyPr/>
          <a:lstStyle/>
          <a:p>
            <a:fld id="{4FAB73BC-B049-4115-A692-8D63A059BFB8}" type="slidenum">
              <a:rPr lang="fr-FR" sz="2000" noProof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pPr/>
              <a:t>5</a:t>
            </a:fld>
            <a:endParaRPr lang="fr-FR" sz="2000" noProof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690233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585216"/>
            <a:ext cx="7953210" cy="1499616"/>
          </a:xfrm>
        </p:spPr>
        <p:txBody>
          <a:bodyPr rtlCol="0">
            <a:normAutofit/>
          </a:bodyPr>
          <a:lstStyle/>
          <a:p>
            <a:r>
              <a:rPr lang="fr-FR" sz="3200" dirty="0">
                <a:ln w="0">
                  <a:solidFill>
                    <a:schemeClr val="accent2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Branches du machine Learning</a:t>
            </a:r>
            <a:endParaRPr lang="fr-FR" sz="3200" dirty="0"/>
          </a:p>
        </p:txBody>
      </p:sp>
      <p:pic>
        <p:nvPicPr>
          <p:cNvPr id="12" name="Espace réservé du contenu 11">
            <a:extLst>
              <a:ext uri="{FF2B5EF4-FFF2-40B4-BE49-F238E27FC236}">
                <a16:creationId xmlns:a16="http://schemas.microsoft.com/office/drawing/2014/main" id="{F028395D-A33B-4051-A7DC-DB592AAF28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5276" y="1946754"/>
            <a:ext cx="8384876" cy="4911246"/>
          </a:xfr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0DC1719-686A-4B2A-B1D5-44FD98324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28000" y="6470704"/>
            <a:ext cx="730250" cy="274320"/>
          </a:xfrm>
        </p:spPr>
        <p:txBody>
          <a:bodyPr/>
          <a:lstStyle/>
          <a:p>
            <a:fld id="{4FAB73BC-B049-4115-A692-8D63A059BFB8}" type="slidenum">
              <a:rPr lang="fr-FR" sz="2000" noProof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pPr/>
              <a:t>6</a:t>
            </a:fld>
            <a:endParaRPr lang="fr-FR" sz="2000" noProof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498774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585216"/>
            <a:ext cx="7953210" cy="1499616"/>
          </a:xfrm>
        </p:spPr>
        <p:txBody>
          <a:bodyPr rtlCol="0">
            <a:normAutofit/>
          </a:bodyPr>
          <a:lstStyle/>
          <a:p>
            <a:r>
              <a:rPr lang="fr-FR" sz="3200" dirty="0">
                <a:ln w="0">
                  <a:solidFill>
                    <a:schemeClr val="accent2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Branches du machine Learning</a:t>
            </a:r>
            <a:endParaRPr lang="fr-FR" sz="3200" dirty="0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30943CE9-D9B2-43E7-A161-BDDA75382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96" y="1733909"/>
            <a:ext cx="7953210" cy="5124091"/>
          </a:xfrm>
        </p:spPr>
        <p:txBody>
          <a:bodyPr>
            <a:normAutofit/>
          </a:bodyPr>
          <a:lstStyle/>
          <a:p>
            <a:pPr lvl="4">
              <a:buFont typeface="Wingdings" panose="05000000000000000000" pitchFamily="2" charset="2"/>
              <a:buChar char="§"/>
            </a:pPr>
            <a:r>
              <a:rPr lang="fr-FR" sz="2800" dirty="0"/>
              <a:t>   Apprentissage supervisé</a:t>
            </a:r>
          </a:p>
          <a:p>
            <a:pPr lvl="8">
              <a:buFont typeface="Arial" panose="020B0604020202020204" pitchFamily="34" charset="0"/>
              <a:buChar char="•"/>
            </a:pPr>
            <a:r>
              <a:rPr lang="fr-FR" sz="2000" dirty="0"/>
              <a:t>   </a:t>
            </a:r>
            <a:r>
              <a:rPr lang="fr-FR" sz="2000" dirty="0">
                <a:latin typeface="Book Antiqua" panose="02040602050305030304" pitchFamily="18" charset="0"/>
              </a:rPr>
              <a:t>C’est la forme la plus courante de machine </a:t>
            </a:r>
            <a:r>
              <a:rPr lang="fr-FR" sz="2000" dirty="0" err="1">
                <a:latin typeface="Book Antiqua" panose="02040602050305030304" pitchFamily="18" charset="0"/>
              </a:rPr>
              <a:t>learning</a:t>
            </a:r>
            <a:endParaRPr lang="fr-FR" sz="2000" dirty="0">
              <a:latin typeface="Book Antiqua" panose="02040602050305030304" pitchFamily="18" charset="0"/>
            </a:endParaRPr>
          </a:p>
          <a:p>
            <a:pPr lvl="8">
              <a:buFont typeface="Arial" panose="020B0604020202020204" pitchFamily="34" charset="0"/>
              <a:buChar char="•"/>
            </a:pPr>
            <a:r>
              <a:rPr lang="fr-FR" sz="2000" dirty="0">
                <a:latin typeface="Book Antiqua" panose="02040602050305030304" pitchFamily="18" charset="0"/>
              </a:rPr>
              <a:t>   Suppose l’existence de variable cible, à prédire</a:t>
            </a:r>
          </a:p>
          <a:p>
            <a:pPr lvl="8">
              <a:buFont typeface="Arial" panose="020B0604020202020204" pitchFamily="34" charset="0"/>
              <a:buChar char="•"/>
            </a:pPr>
            <a:r>
              <a:rPr lang="fr-FR" sz="2000" dirty="0">
                <a:latin typeface="Book Antiqua" panose="02040602050305030304" pitchFamily="18" charset="0"/>
              </a:rPr>
              <a:t>   Nécessite des données sur lesquelles le modèle sera entrainé</a:t>
            </a:r>
            <a:endParaRPr lang="fr-FR" sz="2800" dirty="0"/>
          </a:p>
          <a:p>
            <a:pPr lvl="4">
              <a:buFont typeface="Wingdings" panose="05000000000000000000" pitchFamily="2" charset="2"/>
              <a:buChar char="§"/>
            </a:pPr>
            <a:r>
              <a:rPr lang="fr-FR" sz="2800" dirty="0"/>
              <a:t>  Apprentissage non supervisé ou clustering</a:t>
            </a:r>
          </a:p>
          <a:p>
            <a:pPr lvl="8">
              <a:buFont typeface="Arial" panose="020B0604020202020204" pitchFamily="34" charset="0"/>
              <a:buChar char="•"/>
            </a:pPr>
            <a:r>
              <a:rPr lang="fr-FR" sz="2000" dirty="0">
                <a:latin typeface="Book Antiqua" panose="02040602050305030304" pitchFamily="18" charset="0"/>
              </a:rPr>
              <a:t>   Ne présuppose ni variable cible, ni données d’entrainement</a:t>
            </a:r>
          </a:p>
          <a:p>
            <a:pPr lvl="8">
              <a:buFont typeface="Arial" panose="020B0604020202020204" pitchFamily="34" charset="0"/>
              <a:buChar char="•"/>
            </a:pPr>
            <a:r>
              <a:rPr lang="fr-FR" sz="2000" dirty="0">
                <a:latin typeface="Book Antiqua" panose="02040602050305030304" pitchFamily="18" charset="0"/>
              </a:rPr>
              <a:t>   Le modèle doit parvenir par lui-même à regrouper des individus similaires. </a:t>
            </a:r>
          </a:p>
          <a:p>
            <a:pPr lvl="8">
              <a:buFont typeface="Arial" panose="020B0604020202020204" pitchFamily="34" charset="0"/>
              <a:buChar char="•"/>
            </a:pPr>
            <a:r>
              <a:rPr lang="fr-FR" sz="2000" dirty="0">
                <a:latin typeface="Book Antiqua" panose="02040602050305030304" pitchFamily="18" charset="0"/>
              </a:rPr>
              <a:t>   L’</a:t>
            </a:r>
            <a:r>
              <a:rPr lang="fr-FR" sz="2000" dirty="0" err="1">
                <a:latin typeface="Book Antiqua" panose="02040602050305030304" pitchFamily="18" charset="0"/>
              </a:rPr>
              <a:t>interpretation</a:t>
            </a:r>
            <a:r>
              <a:rPr lang="fr-FR" sz="2000" dirty="0">
                <a:latin typeface="Book Antiqua" panose="02040602050305030304" pitchFamily="18" charset="0"/>
              </a:rPr>
              <a:t> des catégories identifiées reste à la charge d’un humain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0DC1719-686A-4B2A-B1D5-44FD98324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28000" y="6470704"/>
            <a:ext cx="730250" cy="274320"/>
          </a:xfrm>
        </p:spPr>
        <p:txBody>
          <a:bodyPr/>
          <a:lstStyle/>
          <a:p>
            <a:fld id="{4FAB73BC-B049-4115-A692-8D63A059BFB8}" type="slidenum">
              <a:rPr lang="fr-FR" sz="2000" noProof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pPr/>
              <a:t>7</a:t>
            </a:fld>
            <a:endParaRPr lang="fr-FR" sz="2000" noProof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418088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585216"/>
            <a:ext cx="7953210" cy="1499616"/>
          </a:xfrm>
        </p:spPr>
        <p:txBody>
          <a:bodyPr rtlCol="0">
            <a:normAutofit/>
          </a:bodyPr>
          <a:lstStyle/>
          <a:p>
            <a:r>
              <a:rPr lang="fr-FR" sz="3200" dirty="0">
                <a:ln w="0">
                  <a:solidFill>
                    <a:schemeClr val="accent2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Branches du machine Learning: exemples</a:t>
            </a:r>
            <a:endParaRPr lang="fr-FR" sz="3200" dirty="0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30943CE9-D9B2-43E7-A161-BDDA75382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96" y="1733909"/>
            <a:ext cx="7953210" cy="5124091"/>
          </a:xfrm>
        </p:spPr>
        <p:txBody>
          <a:bodyPr>
            <a:normAutofit/>
          </a:bodyPr>
          <a:lstStyle/>
          <a:p>
            <a:pPr lvl="4">
              <a:buFont typeface="Wingdings" panose="05000000000000000000" pitchFamily="2" charset="2"/>
              <a:buChar char="§"/>
            </a:pPr>
            <a:r>
              <a:rPr lang="fr-FR" sz="2800" dirty="0"/>
              <a:t>   Apprentissage supervisé</a:t>
            </a:r>
          </a:p>
          <a:p>
            <a:pPr lvl="8">
              <a:buFont typeface="Arial" panose="020B0604020202020204" pitchFamily="34" charset="0"/>
              <a:buChar char="•"/>
            </a:pPr>
            <a:r>
              <a:rPr lang="fr-FR" sz="2000" dirty="0"/>
              <a:t>   </a:t>
            </a:r>
            <a:r>
              <a:rPr lang="fr-FR" sz="2000" dirty="0">
                <a:latin typeface="Book Antiqua" panose="02040602050305030304" pitchFamily="18" charset="0"/>
              </a:rPr>
              <a:t>Prédire les ventes de glaces en fonctions des données historiques et de la météo</a:t>
            </a:r>
          </a:p>
          <a:p>
            <a:pPr lvl="8">
              <a:buFont typeface="Arial" panose="020B0604020202020204" pitchFamily="34" charset="0"/>
              <a:buChar char="•"/>
            </a:pPr>
            <a:r>
              <a:rPr lang="fr-FR" sz="2000" dirty="0">
                <a:latin typeface="Book Antiqua" panose="02040602050305030304" pitchFamily="18" charset="0"/>
              </a:rPr>
              <a:t>   Variable cible: nombre de ventes</a:t>
            </a:r>
          </a:p>
          <a:p>
            <a:pPr lvl="8">
              <a:buFont typeface="Arial" panose="020B0604020202020204" pitchFamily="34" charset="0"/>
              <a:buChar char="•"/>
            </a:pPr>
            <a:r>
              <a:rPr lang="fr-FR" sz="2000" dirty="0">
                <a:latin typeface="Book Antiqua" panose="02040602050305030304" pitchFamily="18" charset="0"/>
              </a:rPr>
              <a:t>   Données d’apprentissage: historique des ventes et de la météo</a:t>
            </a:r>
            <a:endParaRPr lang="fr-FR" sz="2800" dirty="0"/>
          </a:p>
          <a:p>
            <a:pPr lvl="4">
              <a:buFont typeface="Wingdings" panose="05000000000000000000" pitchFamily="2" charset="2"/>
              <a:buChar char="§"/>
            </a:pPr>
            <a:r>
              <a:rPr lang="fr-FR" sz="2800" dirty="0"/>
              <a:t>  Apprentissage non supervisé </a:t>
            </a:r>
          </a:p>
          <a:p>
            <a:pPr lvl="8">
              <a:buFont typeface="Arial" panose="020B0604020202020204" pitchFamily="34" charset="0"/>
              <a:buChar char="•"/>
            </a:pPr>
            <a:r>
              <a:rPr lang="fr-FR" sz="2000" dirty="0">
                <a:latin typeface="Book Antiqua" panose="02040602050305030304" pitchFamily="18" charset="0"/>
              </a:rPr>
              <a:t>   Classer automatiquement des clients d’une société téléphonique en fonction de leurs utilisations des services</a:t>
            </a:r>
          </a:p>
          <a:p>
            <a:pPr lvl="8">
              <a:buFont typeface="Arial" panose="020B0604020202020204" pitchFamily="34" charset="0"/>
              <a:buChar char="•"/>
            </a:pPr>
            <a:r>
              <a:rPr lang="fr-FR" sz="2000" dirty="0">
                <a:latin typeface="Book Antiqua" panose="02040602050305030304" pitchFamily="18" charset="0"/>
              </a:rPr>
              <a:t>   Pas de données d’apprentissage, ni d’</a:t>
            </a:r>
            <a:r>
              <a:rPr lang="fr-FR" sz="2000" dirty="0" err="1">
                <a:latin typeface="Book Antiqua" panose="02040602050305030304" pitchFamily="18" charset="0"/>
              </a:rPr>
              <a:t>interpretation</a:t>
            </a:r>
            <a:r>
              <a:rPr lang="fr-FR" sz="2000" dirty="0">
                <a:latin typeface="Book Antiqua" panose="02040602050305030304" pitchFamily="18" charset="0"/>
              </a:rPr>
              <a:t> apriori des groupes à former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0DC1719-686A-4B2A-B1D5-44FD98324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28000" y="6470704"/>
            <a:ext cx="730250" cy="274320"/>
          </a:xfrm>
        </p:spPr>
        <p:txBody>
          <a:bodyPr/>
          <a:lstStyle/>
          <a:p>
            <a:fld id="{4FAB73BC-B049-4115-A692-8D63A059BFB8}" type="slidenum">
              <a:rPr lang="fr-FR" sz="2000" noProof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pPr/>
              <a:t>8</a:t>
            </a:fld>
            <a:endParaRPr lang="fr-FR" sz="2000" noProof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138961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096" y="585216"/>
            <a:ext cx="7953210" cy="1499616"/>
          </a:xfrm>
        </p:spPr>
        <p:txBody>
          <a:bodyPr rtlCol="0">
            <a:normAutofit/>
          </a:bodyPr>
          <a:lstStyle/>
          <a:p>
            <a:r>
              <a:rPr lang="fr-FR" sz="3200" dirty="0">
                <a:ln w="0">
                  <a:solidFill>
                    <a:schemeClr val="accent2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Problématiques récurrentes</a:t>
            </a:r>
            <a:endParaRPr lang="fr-FR" sz="3200" dirty="0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30943CE9-D9B2-43E7-A161-BDDA75382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096" y="1733909"/>
            <a:ext cx="7953210" cy="5124091"/>
          </a:xfrm>
        </p:spPr>
        <p:txBody>
          <a:bodyPr>
            <a:normAutofit/>
          </a:bodyPr>
          <a:lstStyle/>
          <a:p>
            <a:pPr lvl="4">
              <a:buFont typeface="Wingdings" panose="05000000000000000000" pitchFamily="2" charset="2"/>
              <a:buChar char="§"/>
            </a:pPr>
            <a:r>
              <a:rPr lang="fr-FR" sz="2800" dirty="0"/>
              <a:t>   Problème de dimensionnalité</a:t>
            </a:r>
          </a:p>
          <a:p>
            <a:pPr lvl="8">
              <a:buFont typeface="Arial" panose="020B0604020202020204" pitchFamily="34" charset="0"/>
              <a:buChar char="•"/>
            </a:pPr>
            <a:r>
              <a:rPr lang="fr-FR" sz="2000" dirty="0"/>
              <a:t>   </a:t>
            </a:r>
            <a:r>
              <a:rPr lang="fr-FR" sz="2000" dirty="0">
                <a:latin typeface="Book Antiqua" panose="02040602050305030304" pitchFamily="18" charset="0"/>
              </a:rPr>
              <a:t>La taille des données accessible étant très élevée, on en vient à traiter des tableaux de dimensions énormes</a:t>
            </a:r>
          </a:p>
          <a:p>
            <a:pPr lvl="8">
              <a:buFont typeface="Arial" panose="020B0604020202020204" pitchFamily="34" charset="0"/>
              <a:buChar char="•"/>
            </a:pPr>
            <a:r>
              <a:rPr lang="fr-FR" sz="2000" dirty="0">
                <a:latin typeface="Book Antiqua" panose="02040602050305030304" pitchFamily="18" charset="0"/>
              </a:rPr>
              <a:t>   De plus en plus d’individus, et de plus en plus de variables</a:t>
            </a:r>
          </a:p>
          <a:p>
            <a:pPr lvl="8">
              <a:buFont typeface="Arial" panose="020B0604020202020204" pitchFamily="34" charset="0"/>
              <a:buChar char="•"/>
            </a:pPr>
            <a:r>
              <a:rPr lang="fr-FR" sz="2000" dirty="0">
                <a:latin typeface="Book Antiqua" panose="02040602050305030304" pitchFamily="18" charset="0"/>
              </a:rPr>
              <a:t>   Associé parfois à un problème d’</a:t>
            </a:r>
            <a:r>
              <a:rPr lang="fr-FR" sz="2000" dirty="0" err="1">
                <a:latin typeface="Book Antiqua" panose="02040602050305030304" pitchFamily="18" charset="0"/>
              </a:rPr>
              <a:t>éparsité</a:t>
            </a:r>
            <a:r>
              <a:rPr lang="fr-FR" sz="2000" dirty="0">
                <a:latin typeface="Book Antiqua" panose="02040602050305030304" pitchFamily="18" charset="0"/>
              </a:rPr>
              <a:t> des données</a:t>
            </a:r>
            <a:endParaRPr lang="fr-FR" sz="2800" dirty="0"/>
          </a:p>
          <a:p>
            <a:pPr lvl="4">
              <a:buFont typeface="Wingdings" panose="05000000000000000000" pitchFamily="2" charset="2"/>
              <a:buChar char="§"/>
            </a:pPr>
            <a:r>
              <a:rPr lang="fr-FR" sz="2800" dirty="0"/>
              <a:t>  Techniques de réduction dimensionnelles</a:t>
            </a:r>
          </a:p>
          <a:p>
            <a:pPr lvl="8">
              <a:buFont typeface="Arial" panose="020B0604020202020204" pitchFamily="34" charset="0"/>
              <a:buChar char="•"/>
            </a:pPr>
            <a:r>
              <a:rPr lang="fr-FR" sz="2000" dirty="0">
                <a:latin typeface="Book Antiqua" panose="02040602050305030304" pitchFamily="18" charset="0"/>
              </a:rPr>
              <a:t>   Eliminer les variables inutiles, ou corrélées avec d’autres</a:t>
            </a:r>
          </a:p>
          <a:p>
            <a:pPr lvl="8">
              <a:buFont typeface="Arial" panose="020B0604020202020204" pitchFamily="34" charset="0"/>
              <a:buChar char="•"/>
            </a:pPr>
            <a:r>
              <a:rPr lang="fr-FR" sz="2000" dirty="0">
                <a:latin typeface="Book Antiqua" panose="02040602050305030304" pitchFamily="18" charset="0"/>
              </a:rPr>
              <a:t>   Faire une ACP, et utiliser les projections des individus sur les axes factoriels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0DC1719-686A-4B2A-B1D5-44FD98324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28000" y="6470704"/>
            <a:ext cx="730250" cy="274320"/>
          </a:xfrm>
        </p:spPr>
        <p:txBody>
          <a:bodyPr/>
          <a:lstStyle/>
          <a:p>
            <a:fld id="{4FAB73BC-B049-4115-A692-8D63A059BFB8}" type="slidenum">
              <a:rPr lang="fr-FR" sz="2000" noProof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pPr/>
              <a:t>9</a:t>
            </a:fld>
            <a:endParaRPr lang="fr-FR" sz="2000" noProof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42460330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égral">
  <a:themeElements>
    <a:clrScheme name="Orange roug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erre givré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804943_TF22378848.potx" id="{64A03BB9-641C-4E3F-A694-C453BE723143}" vid="{428F3FFD-DDE8-4CA6-BE65-84BE1BF156DB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B61EAB5F-88FC-4FAE-AE3C-037A3C365E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F44C90D-2A62-4985-9618-3460247437B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88A2F88-55C5-4ED1-9541-807C65424763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Conception intégrale</Template>
  <TotalTime>1429</TotalTime>
  <Words>1957</Words>
  <Application>Microsoft Office PowerPoint</Application>
  <PresentationFormat>Affichage à l'écran (4:3)</PresentationFormat>
  <Paragraphs>380</Paragraphs>
  <Slides>42</Slides>
  <Notes>38</Notes>
  <HiddenSlides>0</HiddenSlides>
  <MMClips>1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42</vt:i4>
      </vt:variant>
    </vt:vector>
  </HeadingPairs>
  <TitlesOfParts>
    <vt:vector size="49" baseType="lpstr">
      <vt:lpstr>Arial</vt:lpstr>
      <vt:lpstr>Book Antiqua</vt:lpstr>
      <vt:lpstr>Calibri</vt:lpstr>
      <vt:lpstr>Tw Cen MT</vt:lpstr>
      <vt:lpstr>Wingdings</vt:lpstr>
      <vt:lpstr>Wingdings 3</vt:lpstr>
      <vt:lpstr>Intégral</vt:lpstr>
      <vt:lpstr> </vt:lpstr>
      <vt:lpstr>PROGRAMME DE LA Séance 3</vt:lpstr>
      <vt:lpstr>INTRODUCTION AU MACHINE LEARNING</vt:lpstr>
      <vt:lpstr>Besoin de comprendre et de prédire</vt:lpstr>
      <vt:lpstr>Besoin de comprendre et de prédire</vt:lpstr>
      <vt:lpstr>Branches du machine Learning</vt:lpstr>
      <vt:lpstr>Branches du machine Learning</vt:lpstr>
      <vt:lpstr>Branches du machine Learning: exemples</vt:lpstr>
      <vt:lpstr>Problématiques récurrentes</vt:lpstr>
      <vt:lpstr>Problématiques récurrentes</vt:lpstr>
      <vt:lpstr>Problématiques récurrentes</vt:lpstr>
      <vt:lpstr>Problématiques récurrentes</vt:lpstr>
      <vt:lpstr>Problématiques récurrentes</vt:lpstr>
      <vt:lpstr>Critères de définition d’un bon modèle</vt:lpstr>
      <vt:lpstr>PETIT POINT D’ETAPE…</vt:lpstr>
      <vt:lpstr>PROGRAMME DE LA Séance 3</vt:lpstr>
      <vt:lpstr>MODELES DE classification</vt:lpstr>
      <vt:lpstr>MODELES DE Classification</vt:lpstr>
      <vt:lpstr>MODELES DE Classification</vt:lpstr>
      <vt:lpstr>MODELES DE Classification</vt:lpstr>
      <vt:lpstr>MODELES DE Classification</vt:lpstr>
      <vt:lpstr>MODELES DE Classification</vt:lpstr>
      <vt:lpstr>MODELES DE Classification</vt:lpstr>
      <vt:lpstr>MODELES DE Classification</vt:lpstr>
      <vt:lpstr>Evaluation de MODELES DE Classification</vt:lpstr>
      <vt:lpstr>Evaluation de MODELES DE Classification</vt:lpstr>
      <vt:lpstr>PETIT POINT D’ETAPE…</vt:lpstr>
      <vt:lpstr>PROGRAMME DE LA Séance 3</vt:lpstr>
      <vt:lpstr>MODELES DE REGRESSION</vt:lpstr>
      <vt:lpstr>MODELES DE REGRESSION</vt:lpstr>
      <vt:lpstr>MODELES DE Regression</vt:lpstr>
      <vt:lpstr>MODELES DE Regression</vt:lpstr>
      <vt:lpstr>MODELES DE Régression</vt:lpstr>
      <vt:lpstr>EVALUATION DE MODELES DE Régression</vt:lpstr>
      <vt:lpstr>PETIT POINT D’ETAPE…</vt:lpstr>
      <vt:lpstr>PROGRAMME DE LA Séance 3</vt:lpstr>
      <vt:lpstr>APPRENTISSAGE Supervisé sous python</vt:lpstr>
      <vt:lpstr>ECHANTILLONNAGE</vt:lpstr>
      <vt:lpstr>ETAPE DE MISE EN ŒUVRE D’un modele</vt:lpstr>
      <vt:lpstr>METRIQUES D’évaluations : classification</vt:lpstr>
      <vt:lpstr>METRIQUES D’évaluations : REGRESSION</vt:lpstr>
      <vt:lpstr>Quelques ressources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Lorem Ipsum</dc:title>
  <dc:creator>Pegdwende Sawadogo</dc:creator>
  <cp:lastModifiedBy>Pegdwende Sawadogo</cp:lastModifiedBy>
  <cp:revision>279</cp:revision>
  <dcterms:created xsi:type="dcterms:W3CDTF">2022-01-19T13:36:02Z</dcterms:created>
  <dcterms:modified xsi:type="dcterms:W3CDTF">2022-01-27T09:20:49Z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