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313" r:id="rId4"/>
    <p:sldId id="316" r:id="rId5"/>
    <p:sldId id="311" r:id="rId6"/>
    <p:sldId id="320" r:id="rId7"/>
    <p:sldId id="312" r:id="rId8"/>
    <p:sldId id="322" r:id="rId9"/>
    <p:sldId id="317" r:id="rId10"/>
    <p:sldId id="321" r:id="rId11"/>
    <p:sldId id="314" r:id="rId12"/>
    <p:sldId id="319" r:id="rId13"/>
    <p:sldId id="315" r:id="rId14"/>
    <p:sldId id="323" r:id="rId15"/>
    <p:sldId id="259" r:id="rId16"/>
    <p:sldId id="306" r:id="rId17"/>
    <p:sldId id="267" r:id="rId18"/>
    <p:sldId id="268" r:id="rId19"/>
    <p:sldId id="269" r:id="rId20"/>
    <p:sldId id="270" r:id="rId21"/>
    <p:sldId id="272" r:id="rId22"/>
    <p:sldId id="275" r:id="rId23"/>
    <p:sldId id="277" r:id="rId24"/>
    <p:sldId id="276" r:id="rId25"/>
    <p:sldId id="271" r:id="rId26"/>
    <p:sldId id="308" r:id="rId27"/>
    <p:sldId id="278" r:id="rId28"/>
    <p:sldId id="279" r:id="rId29"/>
    <p:sldId id="280" r:id="rId30"/>
    <p:sldId id="281" r:id="rId31"/>
    <p:sldId id="282" r:id="rId32"/>
    <p:sldId id="283" r:id="rId33"/>
    <p:sldId id="284" r:id="rId34"/>
    <p:sldId id="285" r:id="rId35"/>
    <p:sldId id="294" r:id="rId36"/>
    <p:sldId id="286" r:id="rId37"/>
    <p:sldId id="295" r:id="rId38"/>
    <p:sldId id="288" r:id="rId39"/>
    <p:sldId id="289" r:id="rId40"/>
    <p:sldId id="290" r:id="rId41"/>
    <p:sldId id="291" r:id="rId42"/>
    <p:sldId id="293" r:id="rId43"/>
    <p:sldId id="292" r:id="rId44"/>
    <p:sldId id="296" r:id="rId45"/>
    <p:sldId id="309" r:id="rId46"/>
    <p:sldId id="297" r:id="rId47"/>
    <p:sldId id="303" r:id="rId48"/>
    <p:sldId id="304" r:id="rId49"/>
    <p:sldId id="298" r:id="rId50"/>
    <p:sldId id="310" r:id="rId51"/>
    <p:sldId id="299" r:id="rId52"/>
    <p:sldId id="300" r:id="rId53"/>
    <p:sldId id="301" r:id="rId54"/>
    <p:sldId id="302"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C25C0D-F915-4013-809F-62D32F657EF9}" type="datetimeFigureOut">
              <a:rPr lang="en-US" smtClean="0"/>
              <a:t>12/26/2021</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A629C-64A2-42A0-B32B-E7AC0FA8A8CA}" type="slidenum">
              <a:rPr lang="en-US" smtClean="0"/>
              <a:t>‹N°›</a:t>
            </a:fld>
            <a:endParaRPr lang="en-US"/>
          </a:p>
        </p:txBody>
      </p:sp>
    </p:spTree>
    <p:extLst>
      <p:ext uri="{BB962C8B-B14F-4D97-AF65-F5344CB8AC3E}">
        <p14:creationId xmlns:p14="http://schemas.microsoft.com/office/powerpoint/2010/main" val="3933125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a:p>
        </p:txBody>
      </p:sp>
      <p:sp>
        <p:nvSpPr>
          <p:cNvPr id="4" name="Espace réservé de la date 3"/>
          <p:cNvSpPr>
            <a:spLocks noGrp="1"/>
          </p:cNvSpPr>
          <p:nvPr>
            <p:ph type="dt" sz="half" idx="10"/>
          </p:nvPr>
        </p:nvSpPr>
        <p:spPr/>
        <p:txBody>
          <a:body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99841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189661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182246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322519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2500374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48E9BBEB-49C6-426B-88B4-BB8749FADD06}" type="datetimeFigureOut">
              <a:rPr lang="en-US" smtClean="0"/>
              <a:t>12/26/2021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57831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48E9BBEB-49C6-426B-88B4-BB8749FADD06}" type="datetimeFigureOut">
              <a:rPr lang="en-US" smtClean="0"/>
              <a:t>12/26/2021</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3150119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48E9BBEB-49C6-426B-88B4-BB8749FADD06}" type="datetimeFigureOut">
              <a:rPr lang="en-US" smtClean="0"/>
              <a:t>12/26/2021</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423391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E9BBEB-49C6-426B-88B4-BB8749FADD06}" type="datetimeFigureOut">
              <a:rPr lang="en-US" smtClean="0"/>
              <a:t>12/26/2021</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50016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E9BBEB-49C6-426B-88B4-BB8749FADD06}" type="datetimeFigureOut">
              <a:rPr lang="en-US" smtClean="0"/>
              <a:t>12/26/2021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214987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8E9BBEB-49C6-426B-88B4-BB8749FADD06}" type="datetimeFigureOut">
              <a:rPr lang="en-US" smtClean="0"/>
              <a:t>12/26/2021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4FF294E-D4BF-460B-9520-9F2B2DA0B3F2}" type="slidenum">
              <a:rPr lang="en-US" smtClean="0"/>
              <a:t>‹N°›</a:t>
            </a:fld>
            <a:endParaRPr lang="en-US"/>
          </a:p>
        </p:txBody>
      </p:sp>
    </p:spTree>
    <p:extLst>
      <p:ext uri="{BB962C8B-B14F-4D97-AF65-F5344CB8AC3E}">
        <p14:creationId xmlns:p14="http://schemas.microsoft.com/office/powerpoint/2010/main" val="411365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9BBEB-49C6-426B-88B4-BB8749FADD06}" type="datetimeFigureOut">
              <a:rPr lang="en-US" smtClean="0"/>
              <a:t>12/26/2021</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FF294E-D4BF-460B-9520-9F2B2DA0B3F2}" type="slidenum">
              <a:rPr lang="en-US" smtClean="0"/>
              <a:t>‹N°›</a:t>
            </a:fld>
            <a:endParaRPr lang="en-US"/>
          </a:p>
        </p:txBody>
      </p:sp>
    </p:spTree>
    <p:extLst>
      <p:ext uri="{BB962C8B-B14F-4D97-AF65-F5344CB8AC3E}">
        <p14:creationId xmlns:p14="http://schemas.microsoft.com/office/powerpoint/2010/main" val="2463988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wikipedia.org/wiki/Conf%C3%A9rence_mondiale_de_l'alimentation" TargetMode="External"/><Relationship Id="rId2" Type="http://schemas.openxmlformats.org/officeDocument/2006/relationships/hyperlink" Target="https://fr.wikipedia.org/wiki/S%C3%A9curit%C3%A9_alimentaire#cite_note-fao.org-1"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fao.org/fao-who-codexalimentarius/home/fr/" TargetMode="External"/><Relationship Id="rId2" Type="http://schemas.openxmlformats.org/officeDocument/2006/relationships/hyperlink" Target="http://www.fao.org/food-safety/background/fr/" TargetMode="External"/><Relationship Id="rId1" Type="http://schemas.openxmlformats.org/officeDocument/2006/relationships/slideLayout" Target="../slideLayouts/slideLayout2.xml"/><Relationship Id="rId6" Type="http://schemas.openxmlformats.org/officeDocument/2006/relationships/hyperlink" Target="https://fr.wikipedia.org/wiki/S%C3%A9curit%C3%A9_alimentaire" TargetMode="External"/><Relationship Id="rId5" Type="http://schemas.openxmlformats.org/officeDocument/2006/relationships/hyperlink" Target="file:///C:\Users\User\Desktop\securit&#195;&#169;%20sanitaire%20des%20aliments\S&#195;&#169;curit&#195;&#169;%20Sanitaire%20des%20Aliments%20-%20G&#195;&#169;nie%20Alimentaire.html" TargetMode="External"/><Relationship Id="rId4" Type="http://schemas.openxmlformats.org/officeDocument/2006/relationships/hyperlink" Target="https://www.un.org/fr/observances/food-safety-da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Sécurité alimentaire </a:t>
            </a:r>
            <a:endParaRPr lang="en-US" dirty="0"/>
          </a:p>
        </p:txBody>
      </p:sp>
      <p:sp>
        <p:nvSpPr>
          <p:cNvPr id="3" name="Rectangle 2"/>
          <p:cNvSpPr/>
          <p:nvPr/>
        </p:nvSpPr>
        <p:spPr>
          <a:xfrm>
            <a:off x="2412274" y="4206240"/>
            <a:ext cx="7367452"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t>Chargé du cours: SANDWIDI Lucienne </a:t>
            </a:r>
          </a:p>
          <a:p>
            <a:pPr algn="ctr"/>
            <a:r>
              <a:rPr lang="fr-FR" sz="2000" b="1" dirty="0" smtClean="0"/>
              <a:t>Ingénieur en management-qualité-sécurité-environnement </a:t>
            </a:r>
            <a:endParaRPr lang="en-US" sz="2000" b="1" dirty="0"/>
          </a:p>
        </p:txBody>
      </p:sp>
      <p:sp>
        <p:nvSpPr>
          <p:cNvPr id="4" name="Espace réservé de la date 3"/>
          <p:cNvSpPr>
            <a:spLocks noGrp="1"/>
          </p:cNvSpPr>
          <p:nvPr>
            <p:ph type="dt" sz="half" idx="10"/>
          </p:nvPr>
        </p:nvSpPr>
        <p:spPr/>
        <p:txBody>
          <a:bodyPr/>
          <a:lstStyle/>
          <a:p>
            <a:fld id="{4ACCE756-EBD1-44DC-9588-4E1FBF7D2DA7}" type="datetime1">
              <a:rPr lang="en-US" smtClean="0"/>
              <a:t>12/26/2021</a:t>
            </a:fld>
            <a:endParaRPr lang="en-US"/>
          </a:p>
        </p:txBody>
      </p:sp>
      <p:sp>
        <p:nvSpPr>
          <p:cNvPr id="5" name="Espace réservé du numéro de diapositive 4"/>
          <p:cNvSpPr>
            <a:spLocks noGrp="1"/>
          </p:cNvSpPr>
          <p:nvPr>
            <p:ph type="sldNum" sz="quarter" idx="12"/>
          </p:nvPr>
        </p:nvSpPr>
        <p:spPr/>
        <p:txBody>
          <a:bodyPr/>
          <a:lstStyle/>
          <a:p>
            <a:fld id="{34FF294E-D4BF-460B-9520-9F2B2DA0B3F2}" type="slidenum">
              <a:rPr lang="en-US" smtClean="0"/>
              <a:t>1</a:t>
            </a:fld>
            <a:endParaRPr lang="en-US"/>
          </a:p>
        </p:txBody>
      </p:sp>
    </p:spTree>
    <p:extLst>
      <p:ext uri="{BB962C8B-B14F-4D97-AF65-F5344CB8AC3E}">
        <p14:creationId xmlns:p14="http://schemas.microsoft.com/office/powerpoint/2010/main" val="3353862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84406"/>
          </a:xfrm>
        </p:spPr>
        <p:txBody>
          <a:bodyPr>
            <a:normAutofit fontScale="90000"/>
          </a:bodyPr>
          <a:lstStyle/>
          <a:p>
            <a:r>
              <a:rPr lang="en-US" dirty="0" smtClean="0"/>
              <a:t>Dimensions </a:t>
            </a:r>
            <a:r>
              <a:rPr lang="en-US" dirty="0" err="1"/>
              <a:t>ou</a:t>
            </a:r>
            <a:r>
              <a:rPr lang="en-US" dirty="0"/>
              <a:t> "</a:t>
            </a:r>
            <a:r>
              <a:rPr lang="en-US" dirty="0" err="1"/>
              <a:t>piliers</a:t>
            </a:r>
            <a:r>
              <a:rPr lang="en-US" dirty="0"/>
              <a:t>" </a:t>
            </a:r>
            <a:r>
              <a:rPr lang="en-US" dirty="0" smtClean="0"/>
              <a:t>de la </a:t>
            </a:r>
            <a:r>
              <a:rPr lang="en-US" dirty="0" err="1" smtClean="0"/>
              <a:t>sécurité</a:t>
            </a:r>
            <a:r>
              <a:rPr lang="en-US" dirty="0" smtClean="0"/>
              <a:t> </a:t>
            </a:r>
            <a:r>
              <a:rPr lang="en-US" dirty="0" err="1" smtClean="0"/>
              <a:t>alimentaire</a:t>
            </a:r>
            <a:r>
              <a:rPr lang="en-US" dirty="0" smtClean="0"/>
              <a:t> </a:t>
            </a:r>
            <a:endParaRPr lang="en-US" dirty="0"/>
          </a:p>
        </p:txBody>
      </p:sp>
      <p:sp>
        <p:nvSpPr>
          <p:cNvPr id="3" name="Espace réservé du contenu 2"/>
          <p:cNvSpPr>
            <a:spLocks noGrp="1"/>
          </p:cNvSpPr>
          <p:nvPr>
            <p:ph idx="1"/>
          </p:nvPr>
        </p:nvSpPr>
        <p:spPr>
          <a:xfrm>
            <a:off x="838200" y="1149532"/>
            <a:ext cx="10515600" cy="4741817"/>
          </a:xfrm>
        </p:spPr>
        <p:txBody>
          <a:bodyPr>
            <a:normAutofit/>
          </a:bodyPr>
          <a:lstStyle/>
          <a:p>
            <a:pPr marL="0" indent="0" algn="just">
              <a:buNone/>
            </a:pPr>
            <a:r>
              <a:rPr lang="fr-FR" b="1" u="sng" dirty="0" smtClean="0"/>
              <a:t>Stabilité: </a:t>
            </a:r>
          </a:p>
          <a:p>
            <a:pPr algn="just"/>
            <a:r>
              <a:rPr lang="fr-FR" dirty="0" smtClean="0"/>
              <a:t>des </a:t>
            </a:r>
            <a:r>
              <a:rPr lang="fr-FR" dirty="0"/>
              <a:t>capacités d'accès et donc des prix et du pouvoir d'achat, des disponibilités et de la qualité des aliments et des régimes </a:t>
            </a:r>
            <a:r>
              <a:rPr lang="fr-FR" dirty="0" smtClean="0"/>
              <a:t>alimentaires</a:t>
            </a:r>
            <a:endParaRPr lang="fr-FR" dirty="0" smtClean="0"/>
          </a:p>
          <a:p>
            <a:pPr algn="just"/>
            <a:r>
              <a:rPr lang="fr-FR" dirty="0"/>
              <a:t>Même si votre apport alimentaire est adéquat aujourd’hui, vous êtes toujours considéré à </a:t>
            </a:r>
            <a:r>
              <a:rPr lang="fr-FR" dirty="0" smtClean="0"/>
              <a:t>risque de </a:t>
            </a:r>
            <a:r>
              <a:rPr lang="fr-FR" dirty="0"/>
              <a:t>souffrir d’insécurité alimentaire si sur une base régulière, vous avez un accès inadéquat </a:t>
            </a:r>
            <a:r>
              <a:rPr lang="fr-FR" dirty="0" smtClean="0"/>
              <a:t>aux aliments</a:t>
            </a:r>
            <a:r>
              <a:rPr lang="fr-FR" dirty="0"/>
              <a:t>, et vous risquez une détérioration de votre état nutritionnel. </a:t>
            </a:r>
            <a:endParaRPr lang="fr-FR" dirty="0" smtClean="0"/>
          </a:p>
          <a:p>
            <a:pPr algn="just"/>
            <a:r>
              <a:rPr lang="fr-FR" dirty="0" smtClean="0"/>
              <a:t>Les </a:t>
            </a:r>
            <a:r>
              <a:rPr lang="fr-FR" dirty="0"/>
              <a:t>conditions </a:t>
            </a:r>
            <a:r>
              <a:rPr lang="fr-FR" dirty="0" smtClean="0"/>
              <a:t>climatiques défavorables </a:t>
            </a:r>
            <a:r>
              <a:rPr lang="fr-FR" dirty="0"/>
              <a:t>(sécheresses, inondations), l’instabilité politique (troubles sociaux), ou les </a:t>
            </a:r>
            <a:r>
              <a:rPr lang="fr-FR" dirty="0" smtClean="0"/>
              <a:t>facteurs économiques </a:t>
            </a:r>
            <a:r>
              <a:rPr lang="fr-FR" dirty="0"/>
              <a:t>(chômage, augmentation du prix des aliments) pourraient avoir un impact sur </a:t>
            </a:r>
            <a:r>
              <a:rPr lang="fr-FR" dirty="0" smtClean="0"/>
              <a:t>votre tat </a:t>
            </a:r>
            <a:r>
              <a:rPr lang="fr-FR" dirty="0"/>
              <a:t>de sécurité alimentaire</a:t>
            </a:r>
            <a:endParaRPr lang="en-US" dirty="0"/>
          </a:p>
        </p:txBody>
      </p:sp>
    </p:spTree>
    <p:extLst>
      <p:ext uri="{BB962C8B-B14F-4D97-AF65-F5344CB8AC3E}">
        <p14:creationId xmlns:p14="http://schemas.microsoft.com/office/powerpoint/2010/main" val="326049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40714"/>
          </a:xfrm>
        </p:spPr>
        <p:txBody>
          <a:bodyPr>
            <a:normAutofit fontScale="90000"/>
          </a:bodyPr>
          <a:lstStyle/>
          <a:p>
            <a:r>
              <a:rPr lang="en-US" dirty="0" err="1"/>
              <a:t>Facteurs</a:t>
            </a:r>
            <a:r>
              <a:rPr lang="en-US" dirty="0"/>
              <a:t> </a:t>
            </a:r>
            <a:r>
              <a:rPr lang="en-US" dirty="0" err="1" smtClean="0"/>
              <a:t>d'insécurité</a:t>
            </a:r>
            <a:r>
              <a:rPr lang="en-US" dirty="0" smtClean="0"/>
              <a:t> </a:t>
            </a:r>
            <a:r>
              <a:rPr lang="en-US" dirty="0" err="1"/>
              <a:t>alimentaire</a:t>
            </a:r>
            <a:endParaRPr lang="en-US" dirty="0"/>
          </a:p>
        </p:txBody>
      </p:sp>
      <p:sp>
        <p:nvSpPr>
          <p:cNvPr id="3" name="Espace réservé du contenu 2"/>
          <p:cNvSpPr>
            <a:spLocks noGrp="1"/>
          </p:cNvSpPr>
          <p:nvPr>
            <p:ph idx="1"/>
          </p:nvPr>
        </p:nvSpPr>
        <p:spPr>
          <a:xfrm>
            <a:off x="838200" y="1123407"/>
            <a:ext cx="10515600" cy="4519748"/>
          </a:xfrm>
        </p:spPr>
        <p:txBody>
          <a:bodyPr>
            <a:normAutofit fontScale="92500" lnSpcReduction="10000"/>
          </a:bodyPr>
          <a:lstStyle/>
          <a:p>
            <a:pPr marL="0" indent="0" algn="just">
              <a:buNone/>
            </a:pPr>
            <a:endParaRPr lang="fr-FR" dirty="0" smtClean="0"/>
          </a:p>
          <a:p>
            <a:pPr marL="0" indent="0" algn="just">
              <a:buNone/>
            </a:pPr>
            <a:endParaRPr lang="fr-FR" dirty="0"/>
          </a:p>
          <a:p>
            <a:pPr marL="0" indent="0" algn="just">
              <a:buNone/>
            </a:pPr>
            <a:r>
              <a:rPr lang="fr-FR" dirty="0" smtClean="0"/>
              <a:t>Plusieurs </a:t>
            </a:r>
            <a:r>
              <a:rPr lang="fr-FR" dirty="0"/>
              <a:t>facteurs entrent en ligne de compte. </a:t>
            </a:r>
            <a:endParaRPr lang="fr-FR" dirty="0" smtClean="0"/>
          </a:p>
          <a:p>
            <a:pPr marL="0" indent="0" algn="just">
              <a:buNone/>
            </a:pPr>
            <a:r>
              <a:rPr lang="fr-FR" dirty="0" smtClean="0"/>
              <a:t>Si </a:t>
            </a:r>
            <a:r>
              <a:rPr lang="fr-FR" dirty="0"/>
              <a:t>on reprend la définition de la sécurité alimentaire et de ses 4 dimensions, les facteurs de risque d'une insécurité se situent au </a:t>
            </a:r>
            <a:r>
              <a:rPr lang="fr-FR" dirty="0" smtClean="0"/>
              <a:t>niveau:</a:t>
            </a:r>
          </a:p>
          <a:p>
            <a:pPr algn="just"/>
            <a:r>
              <a:rPr lang="fr-FR" dirty="0" smtClean="0"/>
              <a:t>L’individu,</a:t>
            </a:r>
          </a:p>
          <a:p>
            <a:pPr algn="just"/>
            <a:r>
              <a:rPr lang="fr-FR" dirty="0" smtClean="0"/>
              <a:t>Les infrastructures </a:t>
            </a:r>
          </a:p>
          <a:p>
            <a:pPr algn="just"/>
            <a:r>
              <a:rPr lang="fr-FR" dirty="0">
                <a:solidFill>
                  <a:prstClr val="black"/>
                </a:solidFill>
              </a:rPr>
              <a:t>Impact des changements climatiques et de la pollution</a:t>
            </a:r>
            <a:endParaRPr lang="fr-FR" dirty="0" smtClean="0"/>
          </a:p>
          <a:p>
            <a:pPr marL="0" indent="0" algn="just">
              <a:buNone/>
            </a:pPr>
            <a:endParaRPr lang="fr-FR" dirty="0" smtClean="0"/>
          </a:p>
          <a:p>
            <a:pPr marL="0" indent="0" algn="just">
              <a:buNone/>
            </a:pPr>
            <a:r>
              <a:rPr lang="fr-FR" dirty="0" smtClean="0"/>
              <a:t> </a:t>
            </a:r>
            <a:endParaRPr lang="en-US" dirty="0"/>
          </a:p>
        </p:txBody>
      </p:sp>
    </p:spTree>
    <p:extLst>
      <p:ext uri="{BB962C8B-B14F-4D97-AF65-F5344CB8AC3E}">
        <p14:creationId xmlns:p14="http://schemas.microsoft.com/office/powerpoint/2010/main" val="116726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40714"/>
          </a:xfrm>
        </p:spPr>
        <p:txBody>
          <a:bodyPr>
            <a:normAutofit fontScale="90000"/>
          </a:bodyPr>
          <a:lstStyle/>
          <a:p>
            <a:r>
              <a:rPr lang="en-US" dirty="0" err="1"/>
              <a:t>Facteurs</a:t>
            </a:r>
            <a:r>
              <a:rPr lang="en-US" dirty="0"/>
              <a:t> </a:t>
            </a:r>
            <a:r>
              <a:rPr lang="en-US" dirty="0" err="1" smtClean="0"/>
              <a:t>d'insécurité</a:t>
            </a:r>
            <a:r>
              <a:rPr lang="en-US" dirty="0" smtClean="0"/>
              <a:t> </a:t>
            </a:r>
            <a:r>
              <a:rPr lang="en-US" dirty="0" err="1"/>
              <a:t>alimentaire</a:t>
            </a:r>
            <a:endParaRPr lang="en-US" dirty="0"/>
          </a:p>
        </p:txBody>
      </p:sp>
      <p:sp>
        <p:nvSpPr>
          <p:cNvPr id="3" name="Espace réservé du contenu 2"/>
          <p:cNvSpPr>
            <a:spLocks noGrp="1"/>
          </p:cNvSpPr>
          <p:nvPr>
            <p:ph idx="1"/>
          </p:nvPr>
        </p:nvSpPr>
        <p:spPr>
          <a:xfrm>
            <a:off x="838200" y="1123406"/>
            <a:ext cx="10515600" cy="5053557"/>
          </a:xfrm>
        </p:spPr>
        <p:txBody>
          <a:bodyPr>
            <a:normAutofit fontScale="92500" lnSpcReduction="10000"/>
          </a:bodyPr>
          <a:lstStyle/>
          <a:p>
            <a:pPr marL="0" indent="0" algn="just">
              <a:buNone/>
            </a:pPr>
            <a:r>
              <a:rPr lang="fr-FR" b="1" u="sng" dirty="0" smtClean="0"/>
              <a:t>l'individu </a:t>
            </a:r>
            <a:r>
              <a:rPr lang="fr-FR" b="1" u="sng" dirty="0" smtClean="0"/>
              <a:t>:</a:t>
            </a:r>
            <a:endParaRPr lang="fr-FR" b="1" u="sng" dirty="0"/>
          </a:p>
          <a:p>
            <a:pPr algn="just"/>
            <a:r>
              <a:rPr lang="fr-FR" dirty="0"/>
              <a:t>manque de moyens financiers (non-accès à des denrées de qualité à cause de leur prix mais aussi non-accès car pas de moyen de se payer les transports en commun pour accéder à l'infrastructure qui propose des denrées de qualité et en quantité suffisantes).</a:t>
            </a:r>
          </a:p>
          <a:p>
            <a:pPr algn="just"/>
            <a:r>
              <a:rPr lang="fr-FR" dirty="0"/>
              <a:t>Qualité/hygiène : manque d'hygiène et d'endroit de stockage adéquat pour les aliments (réfrigérateur et congélateur aux normes de salubrité). Les aliments peuvent être de mauvaise qualité et rendre les personnes malades (date de péremption dépassée pour les aliments du commerce, aliments pourris…).</a:t>
            </a:r>
          </a:p>
          <a:p>
            <a:pPr algn="just"/>
            <a:r>
              <a:rPr lang="fr-FR" dirty="0"/>
              <a:t>Isolement de l'individu dans un endroit peu desservi (pas d'infrastructure assez proche de chez lui).</a:t>
            </a:r>
          </a:p>
          <a:p>
            <a:pPr algn="just"/>
            <a:r>
              <a:rPr lang="fr-FR" dirty="0"/>
              <a:t>Indisponibilité de terres agricoles pour l'individu</a:t>
            </a:r>
            <a:r>
              <a:rPr lang="fr-FR" dirty="0" smtClean="0"/>
              <a:t>.</a:t>
            </a:r>
            <a:endParaRPr lang="en-US" dirty="0"/>
          </a:p>
        </p:txBody>
      </p:sp>
    </p:spTree>
    <p:extLst>
      <p:ext uri="{BB962C8B-B14F-4D97-AF65-F5344CB8AC3E}">
        <p14:creationId xmlns:p14="http://schemas.microsoft.com/office/powerpoint/2010/main" val="3809813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88909"/>
          </a:xfrm>
        </p:spPr>
        <p:txBody>
          <a:bodyPr/>
          <a:lstStyle/>
          <a:p>
            <a:r>
              <a:rPr lang="en-US" dirty="0" err="1"/>
              <a:t>Facteurs</a:t>
            </a:r>
            <a:r>
              <a:rPr lang="en-US" dirty="0"/>
              <a:t> </a:t>
            </a:r>
            <a:r>
              <a:rPr lang="en-US" dirty="0" err="1"/>
              <a:t>d'insécurité</a:t>
            </a:r>
            <a:r>
              <a:rPr lang="en-US" dirty="0"/>
              <a:t> </a:t>
            </a:r>
            <a:r>
              <a:rPr lang="en-US" dirty="0" err="1"/>
              <a:t>alimentaire</a:t>
            </a:r>
            <a:endParaRPr lang="en-US" dirty="0"/>
          </a:p>
        </p:txBody>
      </p:sp>
      <p:sp>
        <p:nvSpPr>
          <p:cNvPr id="3" name="Espace réservé du contenu 2"/>
          <p:cNvSpPr>
            <a:spLocks noGrp="1"/>
          </p:cNvSpPr>
          <p:nvPr>
            <p:ph idx="1"/>
          </p:nvPr>
        </p:nvSpPr>
        <p:spPr>
          <a:xfrm>
            <a:off x="838200" y="1512117"/>
            <a:ext cx="10515600" cy="4351338"/>
          </a:xfrm>
        </p:spPr>
        <p:txBody>
          <a:bodyPr>
            <a:normAutofit fontScale="92500" lnSpcReduction="20000"/>
          </a:bodyPr>
          <a:lstStyle/>
          <a:p>
            <a:pPr marL="0" indent="0" algn="just">
              <a:buNone/>
            </a:pPr>
            <a:r>
              <a:rPr lang="fr-FR" b="1" u="sng" dirty="0" smtClean="0"/>
              <a:t>infrastructures </a:t>
            </a:r>
            <a:r>
              <a:rPr lang="fr-FR" b="1" u="sng" dirty="0" smtClean="0"/>
              <a:t>:</a:t>
            </a:r>
            <a:endParaRPr lang="fr-FR" b="1" u="sng" dirty="0"/>
          </a:p>
          <a:p>
            <a:pPr algn="just"/>
            <a:r>
              <a:rPr lang="fr-FR" dirty="0"/>
              <a:t>Manque d’infrastructures capables de distribuer des aliments sains en quantité suffisante (risque de famine).</a:t>
            </a:r>
          </a:p>
          <a:p>
            <a:pPr algn="just"/>
            <a:r>
              <a:rPr lang="fr-FR" dirty="0"/>
              <a:t>Manque de moyens de transport disponibles pour aller vers ces infrastructures.</a:t>
            </a:r>
          </a:p>
          <a:p>
            <a:pPr algn="just"/>
            <a:r>
              <a:rPr lang="fr-FR" dirty="0"/>
              <a:t>Problème au niveau de la stabilité des infrastructures (faillite…désert alimentaire), de leur capacité à stocker correctement (dans les règles d'hygiène et salubrité) les denrées.</a:t>
            </a:r>
          </a:p>
          <a:p>
            <a:pPr marL="0" indent="0" algn="just">
              <a:buNone/>
            </a:pPr>
            <a:r>
              <a:rPr lang="fr-FR" b="1" u="sng" dirty="0"/>
              <a:t>Autres facteurs </a:t>
            </a:r>
            <a:r>
              <a:rPr lang="fr-FR" dirty="0" smtClean="0"/>
              <a:t>:</a:t>
            </a:r>
            <a:endParaRPr lang="fr-FR" dirty="0"/>
          </a:p>
          <a:p>
            <a:pPr algn="just"/>
            <a:r>
              <a:rPr lang="fr-FR" dirty="0"/>
              <a:t>Impact des changements climatiques et de la pollution sur les circuits alimentaires traditionnels pour plusieurs communautés autochtones. 22</a:t>
            </a:r>
          </a:p>
          <a:p>
            <a:pPr marL="0" indent="0" algn="just">
              <a:buNone/>
            </a:pPr>
            <a:r>
              <a:rPr lang="fr-FR" dirty="0"/>
              <a:t>Tous ces facteurs peuvent créer de l'insécurité alimentaire chez des individus</a:t>
            </a:r>
            <a:endParaRPr lang="en-US" dirty="0"/>
          </a:p>
        </p:txBody>
      </p:sp>
    </p:spTree>
    <p:extLst>
      <p:ext uri="{BB962C8B-B14F-4D97-AF65-F5344CB8AC3E}">
        <p14:creationId xmlns:p14="http://schemas.microsoft.com/office/powerpoint/2010/main" val="4218788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54224"/>
          </a:xfrm>
        </p:spPr>
        <p:txBody>
          <a:bodyPr/>
          <a:lstStyle/>
          <a:p>
            <a:r>
              <a:rPr lang="fr-FR" dirty="0" smtClean="0"/>
              <a:t>Sécurité sanitaire des aliments </a:t>
            </a:r>
            <a:endParaRPr lang="en-US" dirty="0"/>
          </a:p>
        </p:txBody>
      </p:sp>
      <p:sp>
        <p:nvSpPr>
          <p:cNvPr id="3" name="Espace réservé du contenu 2"/>
          <p:cNvSpPr>
            <a:spLocks noGrp="1"/>
          </p:cNvSpPr>
          <p:nvPr>
            <p:ph idx="1"/>
          </p:nvPr>
        </p:nvSpPr>
        <p:spPr>
          <a:xfrm>
            <a:off x="838200" y="1685109"/>
            <a:ext cx="10515600" cy="4297680"/>
          </a:xfrm>
        </p:spPr>
        <p:txBody>
          <a:bodyPr/>
          <a:lstStyle/>
          <a:p>
            <a:pPr marL="0" lvl="0" indent="0">
              <a:buNone/>
            </a:pPr>
            <a:r>
              <a:rPr lang="fr-FR" b="1" dirty="0"/>
              <a:t>Sécurité des aliments/sécurité sanitaire des aliments </a:t>
            </a:r>
            <a:endParaRPr lang="en-US" dirty="0"/>
          </a:p>
          <a:p>
            <a:r>
              <a:rPr lang="fr-FR" dirty="0"/>
              <a:t>La « sécurité des aliments » et la « sécurité sanitaire des aliments » sont deux termes utilisés pour exprimer la même chose</a:t>
            </a:r>
            <a:r>
              <a:rPr lang="fr-FR" dirty="0" smtClean="0"/>
              <a:t>.</a:t>
            </a:r>
          </a:p>
          <a:p>
            <a:endParaRPr lang="fr-FR" dirty="0" smtClean="0"/>
          </a:p>
          <a:p>
            <a:r>
              <a:rPr lang="fr-FR" dirty="0" smtClean="0"/>
              <a:t> </a:t>
            </a:r>
            <a:r>
              <a:rPr lang="fr-FR" dirty="0"/>
              <a:t>Si on a parfois recours à l’utilisation du deuxième terme (sécurité sanitaire des aliments), c’est juste pour marquer la différence entre « sécurité des aliments » et « sécurité alimentaire ».</a:t>
            </a:r>
            <a:endParaRPr lang="en-US" dirty="0"/>
          </a:p>
          <a:p>
            <a:endParaRPr lang="en-US" dirty="0"/>
          </a:p>
        </p:txBody>
      </p:sp>
    </p:spTree>
    <p:extLst>
      <p:ext uri="{BB962C8B-B14F-4D97-AF65-F5344CB8AC3E}">
        <p14:creationId xmlns:p14="http://schemas.microsoft.com/office/powerpoint/2010/main" val="380333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163229"/>
          </a:xfrm>
        </p:spPr>
        <p:txBody>
          <a:bodyPr/>
          <a:lstStyle/>
          <a:p>
            <a:r>
              <a:rPr lang="fr-FR" dirty="0" smtClean="0"/>
              <a:t>Sécurité sanitaire des aliments  </a:t>
            </a:r>
            <a:endParaRPr lang="en-US" dirty="0"/>
          </a:p>
        </p:txBody>
      </p:sp>
      <p:sp>
        <p:nvSpPr>
          <p:cNvPr id="3" name="Espace réservé du contenu 2"/>
          <p:cNvSpPr>
            <a:spLocks noGrp="1"/>
          </p:cNvSpPr>
          <p:nvPr>
            <p:ph idx="1"/>
          </p:nvPr>
        </p:nvSpPr>
        <p:spPr>
          <a:xfrm>
            <a:off x="838200" y="1528354"/>
            <a:ext cx="10515600" cy="4648609"/>
          </a:xfrm>
        </p:spPr>
        <p:txBody>
          <a:bodyPr/>
          <a:lstStyle/>
          <a:p>
            <a:pPr algn="just"/>
            <a:r>
              <a:rPr lang="fr-FR" dirty="0"/>
              <a:t>Il existe plusieurs dangers, associés aux aliments, qui peuvent causer des préjudices à la santé humaine. </a:t>
            </a:r>
            <a:endParaRPr lang="fr-FR" dirty="0" smtClean="0"/>
          </a:p>
          <a:p>
            <a:pPr algn="just"/>
            <a:r>
              <a:rPr lang="fr-FR" dirty="0" smtClean="0"/>
              <a:t>Tous </a:t>
            </a:r>
            <a:r>
              <a:rPr lang="fr-FR" dirty="0"/>
              <a:t>les ans, à travers le monde, des millions de personnes souffrent de toxi-infections alimentaires de toute sorte</a:t>
            </a:r>
            <a:r>
              <a:rPr lang="fr-FR" dirty="0" smtClean="0"/>
              <a:t>.</a:t>
            </a:r>
          </a:p>
          <a:p>
            <a:pPr algn="just"/>
            <a:r>
              <a:rPr lang="fr-FR" dirty="0" smtClean="0"/>
              <a:t> </a:t>
            </a:r>
            <a:r>
              <a:rPr lang="fr-FR" dirty="0"/>
              <a:t>L'application non contrôlée de produits chimiques en agriculture, la contamination par l'environnement, l'utilisation d'additifs non autorisés, les dangers microbiologiques, ou d'autres abus effectués sur les aliments tout au long de la chaîne alimentaire peuvent contribuer à introduire des dangers directement liés aux aliments ou empêcher de réduire ces derniers.</a:t>
            </a:r>
            <a:endParaRPr lang="en-US" dirty="0"/>
          </a:p>
          <a:p>
            <a:pPr algn="just"/>
            <a:endParaRPr lang="en-US" dirty="0"/>
          </a:p>
        </p:txBody>
      </p:sp>
    </p:spTree>
    <p:extLst>
      <p:ext uri="{BB962C8B-B14F-4D97-AF65-F5344CB8AC3E}">
        <p14:creationId xmlns:p14="http://schemas.microsoft.com/office/powerpoint/2010/main" val="3061266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6737" y="2651126"/>
            <a:ext cx="8423366" cy="993412"/>
          </a:xfrm>
        </p:spPr>
        <p:txBody>
          <a:bodyPr/>
          <a:lstStyle/>
          <a:p>
            <a:r>
              <a:rPr lang="fr-FR" dirty="0"/>
              <a:t>Dangers d’origine alimentaire </a:t>
            </a:r>
            <a:endParaRPr lang="en-US" dirty="0"/>
          </a:p>
        </p:txBody>
      </p:sp>
    </p:spTree>
    <p:extLst>
      <p:ext uri="{BB962C8B-B14F-4D97-AF65-F5344CB8AC3E}">
        <p14:creationId xmlns:p14="http://schemas.microsoft.com/office/powerpoint/2010/main" val="1764855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94788"/>
            <a:ext cx="10515600" cy="760290"/>
          </a:xfrm>
        </p:spPr>
        <p:txBody>
          <a:bodyPr/>
          <a:lstStyle/>
          <a:p>
            <a:r>
              <a:rPr lang="fr-FR" dirty="0" smtClean="0"/>
              <a:t>Dangers d’origine alimentaire </a:t>
            </a:r>
            <a:endParaRPr lang="en-US" dirty="0"/>
          </a:p>
        </p:txBody>
      </p:sp>
      <p:sp>
        <p:nvSpPr>
          <p:cNvPr id="3" name="Espace réservé du contenu 2"/>
          <p:cNvSpPr>
            <a:spLocks noGrp="1"/>
          </p:cNvSpPr>
          <p:nvPr>
            <p:ph idx="1"/>
          </p:nvPr>
        </p:nvSpPr>
        <p:spPr>
          <a:xfrm>
            <a:off x="838200" y="1266092"/>
            <a:ext cx="10515600" cy="4910871"/>
          </a:xfrm>
        </p:spPr>
        <p:txBody>
          <a:bodyPr>
            <a:normAutofit lnSpcReduction="10000"/>
          </a:bodyPr>
          <a:lstStyle/>
          <a:p>
            <a:pPr algn="just"/>
            <a:r>
              <a:rPr lang="fr-FR" dirty="0"/>
              <a:t>La sécurité sanitaire des aliments est un problème essentiel de santé publique pour tous les pays. </a:t>
            </a:r>
            <a:endParaRPr lang="fr-FR" dirty="0" smtClean="0"/>
          </a:p>
          <a:p>
            <a:pPr algn="just"/>
            <a:endParaRPr lang="fr-FR" dirty="0" smtClean="0"/>
          </a:p>
          <a:p>
            <a:pPr algn="just"/>
            <a:r>
              <a:rPr lang="fr-FR" dirty="0" smtClean="0"/>
              <a:t>Les </a:t>
            </a:r>
            <a:r>
              <a:rPr lang="fr-FR" dirty="0"/>
              <a:t>maladies d’origine alimentaire dues aux agents pathogènes microbiens, aux </a:t>
            </a:r>
            <a:r>
              <a:rPr lang="fr-FR" dirty="0" err="1"/>
              <a:t>biotoxines</a:t>
            </a:r>
            <a:r>
              <a:rPr lang="fr-FR" dirty="0"/>
              <a:t> et aux polluants chimiques présents dans les aliments représentent de graves menaces pour la santé de milliards de personnes. </a:t>
            </a:r>
            <a:endParaRPr lang="fr-FR" dirty="0" smtClean="0"/>
          </a:p>
          <a:p>
            <a:pPr algn="just"/>
            <a:endParaRPr lang="fr-FR" dirty="0" smtClean="0"/>
          </a:p>
          <a:p>
            <a:pPr algn="just"/>
            <a:r>
              <a:rPr lang="fr-FR" dirty="0" smtClean="0"/>
              <a:t>De </a:t>
            </a:r>
            <a:r>
              <a:rPr lang="fr-FR" dirty="0"/>
              <a:t>graves épidémies de maladies d’origine alimentaire ont été inventoriées sur tous les continents au cours des décennies passées, faisant apparaître leur </a:t>
            </a:r>
            <a:r>
              <a:rPr lang="fr-FR" dirty="0" smtClean="0"/>
              <a:t>importance </a:t>
            </a:r>
            <a:r>
              <a:rPr lang="fr-FR" dirty="0"/>
              <a:t>tant pour la santé publique que du point de vue social</a:t>
            </a:r>
            <a:endParaRPr lang="en-US" dirty="0"/>
          </a:p>
          <a:p>
            <a:endParaRPr lang="en-US" dirty="0"/>
          </a:p>
        </p:txBody>
      </p:sp>
    </p:spTree>
    <p:extLst>
      <p:ext uri="{BB962C8B-B14F-4D97-AF65-F5344CB8AC3E}">
        <p14:creationId xmlns:p14="http://schemas.microsoft.com/office/powerpoint/2010/main" val="1613262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54075"/>
          </a:xfrm>
        </p:spPr>
        <p:txBody>
          <a:bodyPr>
            <a:normAutofit fontScale="90000"/>
          </a:bodyPr>
          <a:lstStyle/>
          <a:p>
            <a:r>
              <a:rPr lang="fr-FR" b="1" dirty="0" smtClean="0"/>
              <a:t/>
            </a:r>
            <a:br>
              <a:rPr lang="fr-FR" b="1" dirty="0" smtClean="0"/>
            </a:br>
            <a:r>
              <a:rPr lang="fr-FR" b="1" dirty="0" smtClean="0"/>
              <a:t>Les </a:t>
            </a:r>
            <a:r>
              <a:rPr lang="fr-FR" b="1" dirty="0"/>
              <a:t>contaminants microbiologiques</a:t>
            </a:r>
            <a:r>
              <a:rPr lang="en-US" dirty="0"/>
              <a:t/>
            </a:r>
            <a:br>
              <a:rPr lang="en-US" dirty="0"/>
            </a:br>
            <a:endParaRPr lang="en-US" dirty="0"/>
          </a:p>
        </p:txBody>
      </p:sp>
      <p:sp>
        <p:nvSpPr>
          <p:cNvPr id="3" name="Espace réservé du contenu 2"/>
          <p:cNvSpPr>
            <a:spLocks noGrp="1"/>
          </p:cNvSpPr>
          <p:nvPr>
            <p:ph idx="1"/>
          </p:nvPr>
        </p:nvSpPr>
        <p:spPr>
          <a:xfrm>
            <a:off x="838200" y="1219200"/>
            <a:ext cx="10515600" cy="4957763"/>
          </a:xfrm>
        </p:spPr>
        <p:txBody>
          <a:bodyPr/>
          <a:lstStyle/>
          <a:p>
            <a:r>
              <a:rPr lang="fr-FR" dirty="0"/>
              <a:t>Les dangers des microorganismes pathogènes d’origine alimentaire sont connus depuis des décennies. </a:t>
            </a:r>
            <a:endParaRPr lang="fr-FR" dirty="0" smtClean="0"/>
          </a:p>
          <a:p>
            <a:pPr marL="0" indent="0">
              <a:buNone/>
            </a:pPr>
            <a:endParaRPr lang="fr-FR" dirty="0"/>
          </a:p>
          <a:p>
            <a:pPr marL="0" indent="0">
              <a:buNone/>
            </a:pPr>
            <a:endParaRPr lang="fr-FR" dirty="0" smtClean="0"/>
          </a:p>
          <a:p>
            <a:r>
              <a:rPr lang="fr-FR" dirty="0" smtClean="0"/>
              <a:t>Ainsi</a:t>
            </a:r>
            <a:r>
              <a:rPr lang="fr-FR" dirty="0"/>
              <a:t>, le risque de transmission de la tuberculose et des salmonelloses par le lait a été découvert au début du vingtième siècle; le recours à la pasteurisation comptait parmi les premières mesures de lutte adoptées</a:t>
            </a:r>
            <a:endParaRPr lang="en-US" dirty="0"/>
          </a:p>
        </p:txBody>
      </p:sp>
    </p:spTree>
    <p:extLst>
      <p:ext uri="{BB962C8B-B14F-4D97-AF65-F5344CB8AC3E}">
        <p14:creationId xmlns:p14="http://schemas.microsoft.com/office/powerpoint/2010/main" val="14120480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430215"/>
            <a:ext cx="10515600" cy="4746748"/>
          </a:xfrm>
        </p:spPr>
        <p:txBody>
          <a:bodyPr>
            <a:normAutofit/>
          </a:bodyPr>
          <a:lstStyle/>
          <a:p>
            <a:pPr algn="just"/>
            <a:r>
              <a:rPr lang="fr-FR" dirty="0"/>
              <a:t>Les contaminants chimiques peuvent exister naturellement dans les aliments ou y être ajoutés pendant leur traitement. </a:t>
            </a:r>
            <a:endParaRPr lang="fr-FR" dirty="0" smtClean="0"/>
          </a:p>
          <a:p>
            <a:pPr algn="just"/>
            <a:r>
              <a:rPr lang="fr-FR" dirty="0" smtClean="0"/>
              <a:t>À </a:t>
            </a:r>
            <a:r>
              <a:rPr lang="fr-FR" dirty="0"/>
              <a:t>dose élevée, des produits chimiques nocifs ont été associés à des intoxications alimentaires aiguës et, à faible dose et répétitive, peuvent être responsables de maladies chroniques.</a:t>
            </a:r>
            <a:endParaRPr lang="en-US" dirty="0"/>
          </a:p>
        </p:txBody>
      </p:sp>
    </p:spTree>
    <p:extLst>
      <p:ext uri="{BB962C8B-B14F-4D97-AF65-F5344CB8AC3E}">
        <p14:creationId xmlns:p14="http://schemas.microsoft.com/office/powerpoint/2010/main" val="329969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202418"/>
          </a:xfrm>
        </p:spPr>
        <p:txBody>
          <a:bodyPr/>
          <a:lstStyle/>
          <a:p>
            <a:r>
              <a:rPr lang="fr-FR" dirty="0" smtClean="0"/>
              <a:t>Objectifs  </a:t>
            </a:r>
            <a:endParaRPr lang="en-US" dirty="0"/>
          </a:p>
        </p:txBody>
      </p:sp>
      <p:sp>
        <p:nvSpPr>
          <p:cNvPr id="3" name="Espace réservé du contenu 2"/>
          <p:cNvSpPr>
            <a:spLocks noGrp="1"/>
          </p:cNvSpPr>
          <p:nvPr>
            <p:ph idx="1"/>
          </p:nvPr>
        </p:nvSpPr>
        <p:spPr>
          <a:xfrm>
            <a:off x="838200" y="1698171"/>
            <a:ext cx="10515600" cy="4478792"/>
          </a:xfrm>
        </p:spPr>
        <p:txBody>
          <a:bodyPr>
            <a:normAutofit fontScale="92500" lnSpcReduction="20000"/>
          </a:bodyPr>
          <a:lstStyle/>
          <a:p>
            <a:pPr marL="0" indent="0" algn="just">
              <a:buNone/>
            </a:pPr>
            <a:r>
              <a:rPr lang="fr-FR" b="1" dirty="0" smtClean="0"/>
              <a:t>Objectif général</a:t>
            </a:r>
            <a:r>
              <a:rPr lang="fr-FR" dirty="0" smtClean="0"/>
              <a:t>:  Renforcer la sécurité sanitaire des aliments  </a:t>
            </a:r>
          </a:p>
          <a:p>
            <a:pPr marL="0" indent="0" algn="just">
              <a:buNone/>
            </a:pPr>
            <a:r>
              <a:rPr lang="fr-FR" b="1" dirty="0" smtClean="0"/>
              <a:t>Objectifs spécifiques </a:t>
            </a:r>
          </a:p>
          <a:p>
            <a:pPr algn="just"/>
            <a:r>
              <a:rPr lang="fr-FR" dirty="0" smtClean="0"/>
              <a:t>Définir la sécurité alimentaire </a:t>
            </a:r>
          </a:p>
          <a:p>
            <a:pPr algn="just"/>
            <a:r>
              <a:rPr lang="fr-FR" dirty="0" smtClean="0"/>
              <a:t>Connaitre les </a:t>
            </a:r>
            <a:r>
              <a:rPr lang="fr-FR" dirty="0" smtClean="0"/>
              <a:t>dimensions </a:t>
            </a:r>
            <a:r>
              <a:rPr lang="fr-FR" dirty="0" smtClean="0"/>
              <a:t>de la sécurité alimentaires </a:t>
            </a:r>
          </a:p>
          <a:p>
            <a:pPr algn="just"/>
            <a:r>
              <a:rPr lang="fr-FR" dirty="0" smtClean="0"/>
              <a:t>Connaitre</a:t>
            </a:r>
            <a:r>
              <a:rPr lang="en-US" dirty="0" smtClean="0"/>
              <a:t> </a:t>
            </a:r>
            <a:r>
              <a:rPr lang="en-US" dirty="0" smtClean="0"/>
              <a:t>les </a:t>
            </a:r>
            <a:r>
              <a:rPr lang="fr-FR" dirty="0" smtClean="0"/>
              <a:t>facteurs</a:t>
            </a:r>
            <a:r>
              <a:rPr lang="en-US" dirty="0" smtClean="0"/>
              <a:t> </a:t>
            </a:r>
            <a:r>
              <a:rPr lang="fr-FR" dirty="0" smtClean="0"/>
              <a:t>d'insécurité</a:t>
            </a:r>
            <a:r>
              <a:rPr lang="en-US" dirty="0" smtClean="0"/>
              <a:t> </a:t>
            </a:r>
            <a:r>
              <a:rPr lang="fr-FR" dirty="0" smtClean="0"/>
              <a:t>alimentaire</a:t>
            </a:r>
          </a:p>
          <a:p>
            <a:pPr algn="just"/>
            <a:r>
              <a:rPr lang="fr-FR" dirty="0" smtClean="0"/>
              <a:t>Décrire </a:t>
            </a:r>
            <a:r>
              <a:rPr lang="fr-FR" dirty="0" smtClean="0"/>
              <a:t>la sécurité sanitaire des aliments </a:t>
            </a:r>
          </a:p>
          <a:p>
            <a:pPr lvl="1" algn="just">
              <a:buFont typeface="Courier New" panose="02070309020205020404" pitchFamily="49" charset="0"/>
              <a:buChar char="o"/>
            </a:pPr>
            <a:r>
              <a:rPr lang="fr-FR" dirty="0" smtClean="0"/>
              <a:t>les dangers d’origines alimentaires </a:t>
            </a:r>
          </a:p>
          <a:p>
            <a:pPr lvl="1" algn="just">
              <a:buFont typeface="Courier New" panose="02070309020205020404" pitchFamily="49" charset="0"/>
              <a:buChar char="o"/>
            </a:pPr>
            <a:r>
              <a:rPr lang="fr-FR" dirty="0" smtClean="0"/>
              <a:t>le Code d’usages international/principes généraux d’hygiène alimentaires </a:t>
            </a:r>
          </a:p>
          <a:p>
            <a:pPr lvl="1" algn="just">
              <a:buFont typeface="Courier New" panose="02070309020205020404" pitchFamily="49" charset="0"/>
              <a:buChar char="o"/>
            </a:pPr>
            <a:r>
              <a:rPr lang="fr-FR" dirty="0" smtClean="0"/>
              <a:t> les bonnes pratiques d’hygiène alimentaires </a:t>
            </a:r>
          </a:p>
          <a:p>
            <a:pPr lvl="1" algn="just">
              <a:buFont typeface="Courier New" panose="02070309020205020404" pitchFamily="49" charset="0"/>
              <a:buChar char="o"/>
            </a:pPr>
            <a:r>
              <a:rPr lang="fr-FR" dirty="0" smtClean="0"/>
              <a:t> le Système </a:t>
            </a:r>
            <a:r>
              <a:rPr lang="fr-FR" dirty="0"/>
              <a:t>de l'analyse des risques - points critiques pour leur maîtrise (HACCP) dans le contrôle des produits alimentaires</a:t>
            </a:r>
            <a:endParaRPr lang="fr-FR" dirty="0" smtClean="0"/>
          </a:p>
          <a:p>
            <a:pPr lvl="1" algn="just">
              <a:buFont typeface="Courier New" panose="02070309020205020404" pitchFamily="49" charset="0"/>
              <a:buChar char="o"/>
            </a:pPr>
            <a:r>
              <a:rPr lang="fr-FR" dirty="0" smtClean="0"/>
              <a:t>les lignes </a:t>
            </a:r>
            <a:r>
              <a:rPr lang="fr-FR" dirty="0"/>
              <a:t>directrices du Codex pour l'application du système </a:t>
            </a:r>
            <a:r>
              <a:rPr lang="fr-FR" dirty="0" smtClean="0"/>
              <a:t>HACCP </a:t>
            </a:r>
            <a:endParaRPr lang="en-US" dirty="0"/>
          </a:p>
        </p:txBody>
      </p:sp>
    </p:spTree>
    <p:extLst>
      <p:ext uri="{BB962C8B-B14F-4D97-AF65-F5344CB8AC3E}">
        <p14:creationId xmlns:p14="http://schemas.microsoft.com/office/powerpoint/2010/main" val="674922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430215"/>
            <a:ext cx="10515600" cy="4746748"/>
          </a:xfrm>
        </p:spPr>
        <p:txBody>
          <a:bodyPr>
            <a:normAutofit/>
          </a:bodyPr>
          <a:lstStyle/>
          <a:p>
            <a:pPr marL="0" indent="0">
              <a:buNone/>
            </a:pPr>
            <a:r>
              <a:rPr lang="en-US" b="1" dirty="0" err="1"/>
              <a:t>Composés</a:t>
            </a:r>
            <a:r>
              <a:rPr lang="en-US" b="1" dirty="0"/>
              <a:t> </a:t>
            </a:r>
            <a:r>
              <a:rPr lang="en-US" b="1" dirty="0" err="1"/>
              <a:t>chimiques</a:t>
            </a:r>
            <a:r>
              <a:rPr lang="en-US" b="1" dirty="0"/>
              <a:t> </a:t>
            </a:r>
            <a:r>
              <a:rPr lang="en-US" b="1" dirty="0" err="1"/>
              <a:t>naturels</a:t>
            </a:r>
            <a:endParaRPr lang="en-US" dirty="0"/>
          </a:p>
          <a:p>
            <a:r>
              <a:rPr lang="en-US" dirty="0" err="1" smtClean="0"/>
              <a:t>Allergènes</a:t>
            </a:r>
            <a:r>
              <a:rPr lang="en-US" dirty="0" smtClean="0"/>
              <a:t>, </a:t>
            </a:r>
            <a:r>
              <a:rPr lang="en-US" dirty="0" err="1" smtClean="0"/>
              <a:t>Mycotoxines</a:t>
            </a:r>
            <a:r>
              <a:rPr lang="en-US" dirty="0" smtClean="0"/>
              <a:t>, </a:t>
            </a:r>
            <a:r>
              <a:rPr lang="en-US" dirty="0" err="1" smtClean="0"/>
              <a:t>Scombrotoxines</a:t>
            </a:r>
            <a:r>
              <a:rPr lang="en-US" dirty="0" smtClean="0"/>
              <a:t> </a:t>
            </a:r>
            <a:r>
              <a:rPr lang="en-US" dirty="0"/>
              <a:t>(</a:t>
            </a:r>
            <a:r>
              <a:rPr lang="en-US" dirty="0" smtClean="0"/>
              <a:t>histamine), </a:t>
            </a:r>
            <a:r>
              <a:rPr lang="en-US" dirty="0" err="1" smtClean="0"/>
              <a:t>Ciguatoxine</a:t>
            </a:r>
            <a:r>
              <a:rPr lang="en-US" dirty="0" smtClean="0"/>
              <a:t>, </a:t>
            </a:r>
            <a:r>
              <a:rPr lang="en-US" dirty="0" err="1" smtClean="0"/>
              <a:t>Toxines</a:t>
            </a:r>
            <a:r>
              <a:rPr lang="en-US" dirty="0" smtClean="0"/>
              <a:t> </a:t>
            </a:r>
            <a:r>
              <a:rPr lang="en-US" dirty="0"/>
              <a:t>de </a:t>
            </a:r>
            <a:r>
              <a:rPr lang="en-US" dirty="0" smtClean="0"/>
              <a:t>champignons, </a:t>
            </a:r>
            <a:r>
              <a:rPr lang="en-US" dirty="0" err="1" smtClean="0"/>
              <a:t>Toxines</a:t>
            </a:r>
            <a:r>
              <a:rPr lang="en-US" dirty="0" smtClean="0"/>
              <a:t> </a:t>
            </a:r>
            <a:r>
              <a:rPr lang="en-US" dirty="0"/>
              <a:t>de </a:t>
            </a:r>
            <a:r>
              <a:rPr lang="en-US" dirty="0" err="1"/>
              <a:t>coquillages</a:t>
            </a:r>
            <a:endParaRPr lang="en-US" dirty="0"/>
          </a:p>
          <a:p>
            <a:pPr marL="0" indent="0">
              <a:buNone/>
            </a:pPr>
            <a:r>
              <a:rPr lang="en-US" dirty="0"/>
              <a:t>À syndrome </a:t>
            </a:r>
            <a:r>
              <a:rPr lang="en-US" dirty="0" err="1"/>
              <a:t>paralytique</a:t>
            </a:r>
            <a:r>
              <a:rPr lang="en-US" dirty="0"/>
              <a:t> (PSP)</a:t>
            </a:r>
          </a:p>
          <a:p>
            <a:pPr marL="0" indent="0">
              <a:buNone/>
            </a:pPr>
            <a:r>
              <a:rPr lang="en-US" dirty="0"/>
              <a:t>À syndrome </a:t>
            </a:r>
            <a:r>
              <a:rPr lang="en-US" dirty="0" err="1"/>
              <a:t>diarrhéique</a:t>
            </a:r>
            <a:r>
              <a:rPr lang="en-US" dirty="0"/>
              <a:t> (DSP)</a:t>
            </a:r>
          </a:p>
          <a:p>
            <a:pPr marL="0" indent="0">
              <a:buNone/>
            </a:pPr>
            <a:r>
              <a:rPr lang="en-US" dirty="0"/>
              <a:t>À syndrome </a:t>
            </a:r>
            <a:r>
              <a:rPr lang="en-US" dirty="0" err="1"/>
              <a:t>neurologique</a:t>
            </a:r>
            <a:r>
              <a:rPr lang="en-US" dirty="0"/>
              <a:t> (NSP)</a:t>
            </a:r>
          </a:p>
          <a:p>
            <a:pPr marL="0" indent="0">
              <a:buNone/>
            </a:pPr>
            <a:r>
              <a:rPr lang="en-US" dirty="0"/>
              <a:t>À syndrome </a:t>
            </a:r>
            <a:r>
              <a:rPr lang="en-US" dirty="0" err="1"/>
              <a:t>amnésique</a:t>
            </a:r>
            <a:r>
              <a:rPr lang="en-US" dirty="0"/>
              <a:t> (ASP</a:t>
            </a:r>
          </a:p>
          <a:p>
            <a:pPr marL="0" indent="0">
              <a:buNone/>
            </a:pPr>
            <a:r>
              <a:rPr lang="en-US" dirty="0" err="1"/>
              <a:t>Alcaloïdes</a:t>
            </a:r>
            <a:r>
              <a:rPr lang="en-US" dirty="0"/>
              <a:t> pyrrolizidine</a:t>
            </a:r>
          </a:p>
          <a:p>
            <a:pPr marL="0" indent="0">
              <a:buNone/>
            </a:pPr>
            <a:r>
              <a:rPr lang="en-US" dirty="0" err="1"/>
              <a:t>Phytohémagglutinines</a:t>
            </a:r>
            <a:endParaRPr lang="en-US" dirty="0"/>
          </a:p>
          <a:p>
            <a:endParaRPr lang="en-US" dirty="0"/>
          </a:p>
        </p:txBody>
      </p:sp>
    </p:spTree>
    <p:extLst>
      <p:ext uri="{BB962C8B-B14F-4D97-AF65-F5344CB8AC3E}">
        <p14:creationId xmlns:p14="http://schemas.microsoft.com/office/powerpoint/2010/main" val="2453269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430215"/>
            <a:ext cx="10515600" cy="4746748"/>
          </a:xfrm>
        </p:spPr>
        <p:txBody>
          <a:bodyPr>
            <a:normAutofit/>
          </a:bodyPr>
          <a:lstStyle/>
          <a:p>
            <a:pPr marL="0" indent="0">
              <a:buNone/>
            </a:pPr>
            <a:r>
              <a:rPr lang="fr-FR" b="1" dirty="0"/>
              <a:t>Contaminants chimiques industriels</a:t>
            </a:r>
            <a:endParaRPr lang="fr-FR" dirty="0"/>
          </a:p>
          <a:p>
            <a:pPr marL="0" indent="0">
              <a:buNone/>
            </a:pPr>
            <a:r>
              <a:rPr lang="fr-FR" b="1" i="1" dirty="0"/>
              <a:t>Polychlorures de </a:t>
            </a:r>
            <a:r>
              <a:rPr lang="fr-FR" b="1" i="1" dirty="0" err="1"/>
              <a:t>biphényles</a:t>
            </a:r>
            <a:r>
              <a:rPr lang="fr-FR" b="1" i="1" dirty="0"/>
              <a:t> (</a:t>
            </a:r>
            <a:r>
              <a:rPr lang="fr-FR" b="1" i="1" dirty="0" smtClean="0"/>
              <a:t>PCB)/Produits </a:t>
            </a:r>
            <a:r>
              <a:rPr lang="fr-FR" b="1" i="1" dirty="0"/>
              <a:t>d'agriculture</a:t>
            </a:r>
          </a:p>
          <a:p>
            <a:r>
              <a:rPr lang="fr-FR" dirty="0"/>
              <a:t>Pesticides</a:t>
            </a:r>
          </a:p>
          <a:p>
            <a:r>
              <a:rPr lang="fr-FR" dirty="0"/>
              <a:t>Fertilisants</a:t>
            </a:r>
          </a:p>
          <a:p>
            <a:r>
              <a:rPr lang="fr-FR" dirty="0"/>
              <a:t>Antibiotique</a:t>
            </a:r>
          </a:p>
          <a:p>
            <a:r>
              <a:rPr lang="fr-FR" dirty="0"/>
              <a:t>Hormones de </a:t>
            </a:r>
            <a:r>
              <a:rPr lang="fr-FR" dirty="0" smtClean="0"/>
              <a:t>croissance Produits </a:t>
            </a:r>
            <a:r>
              <a:rPr lang="fr-FR" dirty="0"/>
              <a:t>interdits</a:t>
            </a:r>
          </a:p>
          <a:p>
            <a:r>
              <a:rPr lang="fr-FR" dirty="0"/>
              <a:t>Directs</a:t>
            </a:r>
          </a:p>
          <a:p>
            <a:r>
              <a:rPr lang="fr-FR" dirty="0"/>
              <a:t>Indirects</a:t>
            </a:r>
          </a:p>
        </p:txBody>
      </p:sp>
    </p:spTree>
    <p:extLst>
      <p:ext uri="{BB962C8B-B14F-4D97-AF65-F5344CB8AC3E}">
        <p14:creationId xmlns:p14="http://schemas.microsoft.com/office/powerpoint/2010/main" val="2046531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430215"/>
            <a:ext cx="10515600" cy="4746748"/>
          </a:xfrm>
        </p:spPr>
        <p:txBody>
          <a:bodyPr>
            <a:normAutofit/>
          </a:bodyPr>
          <a:lstStyle/>
          <a:p>
            <a:pPr marL="0" indent="0">
              <a:buNone/>
            </a:pPr>
            <a:r>
              <a:rPr lang="fr-FR" b="1" dirty="0"/>
              <a:t>Contaminants chimiques </a:t>
            </a:r>
            <a:r>
              <a:rPr lang="fr-FR" b="1" dirty="0" smtClean="0"/>
              <a:t>industriels</a:t>
            </a:r>
          </a:p>
          <a:p>
            <a:pPr marL="0" indent="0">
              <a:buNone/>
            </a:pPr>
            <a:r>
              <a:rPr lang="fr-FR" b="1" i="1" dirty="0"/>
              <a:t>Composés et éléments toxiques</a:t>
            </a:r>
          </a:p>
          <a:p>
            <a:r>
              <a:rPr lang="fr-FR" dirty="0"/>
              <a:t>Plomb</a:t>
            </a:r>
          </a:p>
          <a:p>
            <a:r>
              <a:rPr lang="fr-FR" dirty="0"/>
              <a:t>Zinc</a:t>
            </a:r>
          </a:p>
          <a:p>
            <a:r>
              <a:rPr lang="fr-FR" dirty="0"/>
              <a:t>Cadmium</a:t>
            </a:r>
          </a:p>
          <a:p>
            <a:r>
              <a:rPr lang="fr-FR" dirty="0"/>
              <a:t>Mercure</a:t>
            </a:r>
          </a:p>
          <a:p>
            <a:r>
              <a:rPr lang="fr-FR" dirty="0"/>
              <a:t>Arsenic</a:t>
            </a:r>
          </a:p>
          <a:p>
            <a:r>
              <a:rPr lang="fr-FR" dirty="0"/>
              <a:t>Cyanures</a:t>
            </a:r>
          </a:p>
          <a:p>
            <a:endParaRPr lang="fr-FR" dirty="0"/>
          </a:p>
        </p:txBody>
      </p:sp>
    </p:spTree>
    <p:extLst>
      <p:ext uri="{BB962C8B-B14F-4D97-AF65-F5344CB8AC3E}">
        <p14:creationId xmlns:p14="http://schemas.microsoft.com/office/powerpoint/2010/main" val="2948186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242647"/>
            <a:ext cx="10515600" cy="4746748"/>
          </a:xfrm>
        </p:spPr>
        <p:txBody>
          <a:bodyPr>
            <a:normAutofit fontScale="85000" lnSpcReduction="20000"/>
          </a:bodyPr>
          <a:lstStyle/>
          <a:p>
            <a:pPr marL="0" indent="0">
              <a:buNone/>
            </a:pPr>
            <a:r>
              <a:rPr lang="fr-FR" b="1" dirty="0" smtClean="0"/>
              <a:t>Contaminants chimiques industriels</a:t>
            </a:r>
          </a:p>
          <a:p>
            <a:pPr marL="0" indent="0">
              <a:buNone/>
            </a:pPr>
            <a:r>
              <a:rPr lang="fr-FR" b="1" i="1" dirty="0"/>
              <a:t>Additifs alimentaires</a:t>
            </a:r>
          </a:p>
          <a:p>
            <a:r>
              <a:rPr lang="fr-FR" dirty="0"/>
              <a:t>Vitamines et minéraux</a:t>
            </a:r>
          </a:p>
          <a:p>
            <a:r>
              <a:rPr lang="fr-FR" dirty="0"/>
              <a:t>Contaminants</a:t>
            </a:r>
          </a:p>
          <a:p>
            <a:r>
              <a:rPr lang="fr-FR" dirty="0"/>
              <a:t>Lubrifiants )</a:t>
            </a:r>
          </a:p>
          <a:p>
            <a:r>
              <a:rPr lang="fr-FR" dirty="0"/>
              <a:t>Agents de nettoyage</a:t>
            </a:r>
          </a:p>
          <a:p>
            <a:r>
              <a:rPr lang="fr-FR" dirty="0"/>
              <a:t>Agents de désinfection</a:t>
            </a:r>
          </a:p>
          <a:p>
            <a:r>
              <a:rPr lang="fr-FR" dirty="0"/>
              <a:t>Agents de protection</a:t>
            </a:r>
          </a:p>
          <a:p>
            <a:r>
              <a:rPr lang="fr-FR" dirty="0"/>
              <a:t>Peintures</a:t>
            </a:r>
          </a:p>
          <a:p>
            <a:r>
              <a:rPr lang="fr-FR" dirty="0"/>
              <a:t>Réfrigérants</a:t>
            </a:r>
          </a:p>
          <a:p>
            <a:r>
              <a:rPr lang="fr-FR" dirty="0"/>
              <a:t>Agents de traitement de l'eau et chaudière</a:t>
            </a:r>
          </a:p>
          <a:p>
            <a:r>
              <a:rPr lang="fr-FR" dirty="0"/>
              <a:t>Raticides/insecticide</a:t>
            </a:r>
          </a:p>
          <a:p>
            <a:endParaRPr lang="fr-FR" dirty="0"/>
          </a:p>
        </p:txBody>
      </p:sp>
    </p:spTree>
    <p:extLst>
      <p:ext uri="{BB962C8B-B14F-4D97-AF65-F5344CB8AC3E}">
        <p14:creationId xmlns:p14="http://schemas.microsoft.com/office/powerpoint/2010/main" val="3882844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4801"/>
            <a:ext cx="10515600" cy="937846"/>
          </a:xfrm>
        </p:spPr>
        <p:txBody>
          <a:bodyPr>
            <a:normAutofit fontScale="90000"/>
          </a:bodyPr>
          <a:lstStyle/>
          <a:p>
            <a:r>
              <a:rPr lang="fr-FR" b="1" dirty="0" smtClean="0"/>
              <a:t/>
            </a:r>
            <a:br>
              <a:rPr lang="fr-FR" b="1" dirty="0" smtClean="0"/>
            </a:br>
            <a:r>
              <a:rPr lang="fr-FR" b="1" dirty="0" smtClean="0"/>
              <a:t>Dangers </a:t>
            </a:r>
            <a:r>
              <a:rPr lang="fr-FR" b="1" dirty="0"/>
              <a:t>chimiques</a:t>
            </a:r>
            <a:r>
              <a:rPr lang="en-US" dirty="0"/>
              <a:t/>
            </a:r>
            <a:br>
              <a:rPr lang="en-US" dirty="0"/>
            </a:br>
            <a:endParaRPr lang="en-US" dirty="0"/>
          </a:p>
        </p:txBody>
      </p:sp>
      <p:sp>
        <p:nvSpPr>
          <p:cNvPr id="3" name="Espace réservé du contenu 2"/>
          <p:cNvSpPr>
            <a:spLocks noGrp="1"/>
          </p:cNvSpPr>
          <p:nvPr>
            <p:ph idx="1"/>
          </p:nvPr>
        </p:nvSpPr>
        <p:spPr>
          <a:xfrm>
            <a:off x="838200" y="1430215"/>
            <a:ext cx="10515600" cy="4746748"/>
          </a:xfrm>
        </p:spPr>
        <p:txBody>
          <a:bodyPr>
            <a:normAutofit/>
          </a:bodyPr>
          <a:lstStyle/>
          <a:p>
            <a:pPr marL="0" indent="0">
              <a:buNone/>
            </a:pPr>
            <a:r>
              <a:rPr lang="fr-FR" b="1" dirty="0"/>
              <a:t>Contaminants provenant de l'emballage</a:t>
            </a:r>
            <a:endParaRPr lang="fr-FR" dirty="0"/>
          </a:p>
          <a:p>
            <a:r>
              <a:rPr lang="fr-FR" dirty="0"/>
              <a:t>Composés de plastification</a:t>
            </a:r>
          </a:p>
          <a:p>
            <a:r>
              <a:rPr lang="fr-FR" dirty="0"/>
              <a:t>Chlorure de vinyle</a:t>
            </a:r>
          </a:p>
          <a:p>
            <a:r>
              <a:rPr lang="fr-FR" dirty="0"/>
              <a:t>Encre d'étiquetage/codage</a:t>
            </a:r>
          </a:p>
          <a:p>
            <a:r>
              <a:rPr lang="fr-FR" dirty="0"/>
              <a:t>Adhésifs</a:t>
            </a:r>
          </a:p>
          <a:p>
            <a:r>
              <a:rPr lang="fr-FR" dirty="0"/>
              <a:t>Plomb</a:t>
            </a:r>
          </a:p>
          <a:p>
            <a:r>
              <a:rPr lang="fr-FR" dirty="0"/>
              <a:t>Étain</a:t>
            </a:r>
          </a:p>
          <a:p>
            <a:endParaRPr lang="fr-FR" dirty="0"/>
          </a:p>
        </p:txBody>
      </p:sp>
    </p:spTree>
    <p:extLst>
      <p:ext uri="{BB962C8B-B14F-4D97-AF65-F5344CB8AC3E}">
        <p14:creationId xmlns:p14="http://schemas.microsoft.com/office/powerpoint/2010/main" val="2481592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54075"/>
          </a:xfrm>
        </p:spPr>
        <p:txBody>
          <a:bodyPr/>
          <a:lstStyle/>
          <a:p>
            <a:r>
              <a:rPr lang="fr-FR" dirty="0" smtClean="0"/>
              <a:t>Dangers physique </a:t>
            </a:r>
            <a:endParaRPr lang="en-US" dirty="0"/>
          </a:p>
        </p:txBody>
      </p:sp>
      <p:sp>
        <p:nvSpPr>
          <p:cNvPr id="3" name="Espace réservé du contenu 2"/>
          <p:cNvSpPr>
            <a:spLocks noGrp="1"/>
          </p:cNvSpPr>
          <p:nvPr>
            <p:ph idx="1"/>
          </p:nvPr>
        </p:nvSpPr>
        <p:spPr>
          <a:xfrm>
            <a:off x="838200" y="1403420"/>
            <a:ext cx="10515600" cy="4512286"/>
          </a:xfrm>
        </p:spPr>
        <p:txBody>
          <a:bodyPr/>
          <a:lstStyle/>
          <a:p>
            <a:pPr algn="just" fontAlgn="base"/>
            <a:r>
              <a:rPr lang="fr-FR" dirty="0"/>
              <a:t>Les dangers physiques sont représentés par tous les corps étrangers qui peuvent contaminer les aliments : insectes, cheveux, débris de plastique, de métal ou de verre…</a:t>
            </a:r>
          </a:p>
          <a:p>
            <a:pPr algn="just" fontAlgn="base"/>
            <a:r>
              <a:rPr lang="fr-FR" dirty="0"/>
              <a:t>En raison de leur composition, de leur matière ou de leur forme, certains peuvent </a:t>
            </a:r>
            <a:r>
              <a:rPr lang="fr-FR" b="1" dirty="0"/>
              <a:t>porter préjudice à la santé de vos clients</a:t>
            </a:r>
            <a:r>
              <a:rPr lang="fr-FR" dirty="0" smtClean="0"/>
              <a:t>.</a:t>
            </a:r>
          </a:p>
          <a:p>
            <a:pPr algn="just" fontAlgn="base"/>
            <a:r>
              <a:rPr lang="fr-FR" dirty="0" smtClean="0"/>
              <a:t> </a:t>
            </a:r>
            <a:r>
              <a:rPr lang="fr-FR" dirty="0"/>
              <a:t>D’autres sont inoffensifs sur le plan sanitaire, mais peuvent avoir de </a:t>
            </a:r>
            <a:r>
              <a:rPr lang="fr-FR" b="1" dirty="0"/>
              <a:t>lourdes conséquences pour l’image ou la réputation de votre établissement</a:t>
            </a:r>
            <a:r>
              <a:rPr lang="fr-FR" dirty="0"/>
              <a:t>.</a:t>
            </a:r>
          </a:p>
          <a:p>
            <a:endParaRPr lang="en-US" dirty="0"/>
          </a:p>
        </p:txBody>
      </p:sp>
    </p:spTree>
    <p:extLst>
      <p:ext uri="{BB962C8B-B14F-4D97-AF65-F5344CB8AC3E}">
        <p14:creationId xmlns:p14="http://schemas.microsoft.com/office/powerpoint/2010/main" val="770963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4954" y="2259874"/>
            <a:ext cx="10515600" cy="1658983"/>
          </a:xfrm>
        </p:spPr>
        <p:txBody>
          <a:bodyPr>
            <a:normAutofit fontScale="90000"/>
          </a:bodyPr>
          <a:lstStyle/>
          <a:p>
            <a:r>
              <a:rPr lang="fr-FR" b="1" dirty="0"/>
              <a:t>Principes généraux d’hygiène alimentaires (code d’usage international recommandé)</a:t>
            </a:r>
            <a:r>
              <a:rPr lang="en-US" dirty="0"/>
              <a:t/>
            </a:r>
            <a:br>
              <a:rPr lang="en-US" dirty="0"/>
            </a:br>
            <a:endParaRPr lang="en-US" dirty="0"/>
          </a:p>
        </p:txBody>
      </p:sp>
    </p:spTree>
    <p:extLst>
      <p:ext uri="{BB962C8B-B14F-4D97-AF65-F5344CB8AC3E}">
        <p14:creationId xmlns:p14="http://schemas.microsoft.com/office/powerpoint/2010/main" val="4206018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pPr algn="just"/>
            <a:r>
              <a:rPr lang="fr-FR" dirty="0" smtClean="0"/>
              <a:t>(i) La sécurité sanitaire et la salubrité des aliments devraient être contrôlées à l'aide d'une approche préventive fondée sur la science, par exemple un système d'hygiène alimentaire.</a:t>
            </a:r>
          </a:p>
          <a:p>
            <a:pPr algn="just"/>
            <a:r>
              <a:rPr lang="fr-FR" dirty="0" smtClean="0"/>
              <a:t> Les </a:t>
            </a:r>
            <a:r>
              <a:rPr lang="fr-FR" dirty="0" smtClean="0"/>
              <a:t>BPH (bonnes pratiques d’hygiène) </a:t>
            </a:r>
            <a:r>
              <a:rPr lang="fr-FR" dirty="0" smtClean="0"/>
              <a:t>devraient garantir que les aliments sont produits et manipulés dans un environnement qui minimise la présence de contaminants</a:t>
            </a:r>
            <a:endParaRPr lang="en-US" dirty="0"/>
          </a:p>
        </p:txBody>
      </p:sp>
    </p:spTree>
    <p:extLst>
      <p:ext uri="{BB962C8B-B14F-4D97-AF65-F5344CB8AC3E}">
        <p14:creationId xmlns:p14="http://schemas.microsoft.com/office/powerpoint/2010/main" val="2208326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pPr algn="just"/>
            <a:r>
              <a:rPr lang="fr-FR" dirty="0"/>
              <a:t>(ii) Des programmes préalables correctement appliqués, qui incluent les BPH, devraient fournir la base d'un système HACCP efficace</a:t>
            </a:r>
            <a:r>
              <a:rPr lang="fr-FR" dirty="0" smtClean="0"/>
              <a:t>.</a:t>
            </a:r>
          </a:p>
          <a:p>
            <a:pPr algn="just"/>
            <a:endParaRPr lang="en-US" dirty="0"/>
          </a:p>
          <a:p>
            <a:pPr algn="just"/>
            <a:r>
              <a:rPr lang="fr-FR" dirty="0"/>
              <a:t>(iii) Chaque FBO </a:t>
            </a:r>
            <a:r>
              <a:rPr lang="fr-FR" dirty="0" smtClean="0"/>
              <a:t>(Food business </a:t>
            </a:r>
            <a:r>
              <a:rPr lang="fr-FR" dirty="0" err="1" smtClean="0"/>
              <a:t>operator</a:t>
            </a:r>
            <a:r>
              <a:rPr lang="fr-FR" dirty="0" smtClean="0"/>
              <a:t>)doit </a:t>
            </a:r>
            <a:r>
              <a:rPr lang="fr-FR" dirty="0"/>
              <a:t>être conscient des dangers associés aux matières premières et autres ingrédients, le processus de production ou de préparation, et l'environnement dans lequel l'aliment est produit et/ou manipulés, en fonction de l'industrie </a:t>
            </a:r>
            <a:r>
              <a:rPr lang="fr-FR" dirty="0" smtClean="0"/>
              <a:t>alimentaire </a:t>
            </a:r>
            <a:endParaRPr lang="en-US" dirty="0"/>
          </a:p>
        </p:txBody>
      </p:sp>
    </p:spTree>
    <p:extLst>
      <p:ext uri="{BB962C8B-B14F-4D97-AF65-F5344CB8AC3E}">
        <p14:creationId xmlns:p14="http://schemas.microsoft.com/office/powerpoint/2010/main" val="4217906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r>
              <a:rPr lang="fr-FR" dirty="0"/>
              <a:t>(iv) Selon la nature de l'aliment, le procédé alimentaire et le potentiel d'effets nocifs sur la santé, contrôler les dangers, il peut être suffisant d'appliquer les BPH, y compris, le cas échéant, certaines qui nécessitent plus d’attention que d'autres, car ils ont un impact plus important sur la sécurité alimentaire. </a:t>
            </a:r>
            <a:endParaRPr lang="fr-FR" dirty="0" smtClean="0"/>
          </a:p>
          <a:p>
            <a:endParaRPr lang="fr-FR" dirty="0" smtClean="0"/>
          </a:p>
          <a:p>
            <a:r>
              <a:rPr lang="fr-FR" dirty="0" smtClean="0"/>
              <a:t>Lorsque </a:t>
            </a:r>
            <a:r>
              <a:rPr lang="fr-FR" dirty="0"/>
              <a:t>l'application des BPH ne suffit pas, une combinaison de BPH et de mesures de contrôle supplémentaires au niveau des CCP devrait être appliqué.</a:t>
            </a:r>
            <a:endParaRPr lang="en-US" dirty="0"/>
          </a:p>
        </p:txBody>
      </p:sp>
    </p:spTree>
    <p:extLst>
      <p:ext uri="{BB962C8B-B14F-4D97-AF65-F5344CB8AC3E}">
        <p14:creationId xmlns:p14="http://schemas.microsoft.com/office/powerpoint/2010/main" val="7485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28098"/>
          </a:xfrm>
        </p:spPr>
        <p:txBody>
          <a:bodyPr/>
          <a:lstStyle/>
          <a:p>
            <a:r>
              <a:rPr lang="fr-FR" dirty="0" smtClean="0"/>
              <a:t>Introduction </a:t>
            </a:r>
            <a:endParaRPr lang="en-US" dirty="0"/>
          </a:p>
        </p:txBody>
      </p:sp>
      <p:sp>
        <p:nvSpPr>
          <p:cNvPr id="3" name="Espace réservé du contenu 2"/>
          <p:cNvSpPr>
            <a:spLocks noGrp="1"/>
          </p:cNvSpPr>
          <p:nvPr>
            <p:ph idx="1"/>
          </p:nvPr>
        </p:nvSpPr>
        <p:spPr>
          <a:xfrm>
            <a:off x="838200" y="1515291"/>
            <a:ext cx="10515600" cy="4661672"/>
          </a:xfrm>
        </p:spPr>
        <p:txBody>
          <a:bodyPr>
            <a:normAutofit fontScale="92500"/>
          </a:bodyPr>
          <a:lstStyle/>
          <a:p>
            <a:pPr algn="just"/>
            <a:r>
              <a:rPr lang="fr-FR" dirty="0"/>
              <a:t>La sécurité alimentaire s'inscrit dans le contexte de l'émergence du droit à l'alimentation tel que formulé dans la déclaration universelle des droits de l'homme et du concept de sécurité </a:t>
            </a:r>
            <a:endParaRPr lang="fr-FR" dirty="0" smtClean="0"/>
          </a:p>
          <a:p>
            <a:pPr algn="just"/>
            <a:r>
              <a:rPr lang="fr-FR" dirty="0" smtClean="0"/>
              <a:t>Selon </a:t>
            </a:r>
            <a:r>
              <a:rPr lang="fr-FR" dirty="0"/>
              <a:t>le Comité de la sécurité alimentaire mondiale, le concept de sécurité alimentaire est apparu dans les années 1970, dans un contexte de flambée des prix des céréales sur les marchés internationaux liée à une succession de mauvaises récoltes, de diminution des stocks et de hausse des prix du </a:t>
            </a:r>
            <a:r>
              <a:rPr lang="fr-FR" dirty="0" smtClean="0"/>
              <a:t>pétrole. </a:t>
            </a:r>
            <a:endParaRPr lang="fr-FR" dirty="0" smtClean="0"/>
          </a:p>
          <a:p>
            <a:pPr algn="just"/>
            <a:r>
              <a:rPr lang="fr-FR" dirty="0" smtClean="0"/>
              <a:t>À </a:t>
            </a:r>
            <a:r>
              <a:rPr lang="fr-FR" dirty="0"/>
              <a:t>l'époque, de nombreuses régions du monde souffraient d'insuffisance de productions alimentaires pour nourrir leur population et étaient particulièrement vulnérables aux accidents climatiques (sécheresses, inondations) ou aux attaques de prédateurs (sauterelles par exemple).</a:t>
            </a:r>
            <a:endParaRPr lang="en-US" dirty="0"/>
          </a:p>
        </p:txBody>
      </p:sp>
    </p:spTree>
    <p:extLst>
      <p:ext uri="{BB962C8B-B14F-4D97-AF65-F5344CB8AC3E}">
        <p14:creationId xmlns:p14="http://schemas.microsoft.com/office/powerpoint/2010/main" val="3527256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r>
              <a:rPr lang="fr-FR" dirty="0"/>
              <a:t>(v) Les mesures de contrôle qui sont essentielles pour atteindre un niveau acceptable de sécurité sanitaire des aliments devraient être scientifiquement </a:t>
            </a:r>
            <a:r>
              <a:rPr lang="fr-FR" dirty="0" smtClean="0"/>
              <a:t>validé</a:t>
            </a:r>
          </a:p>
          <a:p>
            <a:endParaRPr lang="en-US" dirty="0"/>
          </a:p>
          <a:p>
            <a:r>
              <a:rPr lang="fr-FR" dirty="0"/>
              <a:t>(vi) L'application des mesures de contrôle devrait être soumise à une surveillance, à des actions correctives, à une vérification, et la documentation, en fonction de la nature du produit alimentaire et de la taille de l'entreprise alimentaire.</a:t>
            </a:r>
            <a:endParaRPr lang="en-US" dirty="0"/>
          </a:p>
          <a:p>
            <a:pPr marL="0" indent="0">
              <a:buNone/>
            </a:pPr>
            <a:endParaRPr lang="en-US" dirty="0"/>
          </a:p>
        </p:txBody>
      </p:sp>
    </p:spTree>
    <p:extLst>
      <p:ext uri="{BB962C8B-B14F-4D97-AF65-F5344CB8AC3E}">
        <p14:creationId xmlns:p14="http://schemas.microsoft.com/office/powerpoint/2010/main" val="3196409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pPr marL="0" indent="0" algn="just">
              <a:buNone/>
            </a:pPr>
            <a:r>
              <a:rPr lang="fr-FR" dirty="0"/>
              <a:t>(vii) Les systèmes d'hygiène alimentaire devraient être examinés pour déterminer si des modifications sont nécessaires. </a:t>
            </a:r>
            <a:endParaRPr lang="fr-FR" dirty="0" smtClean="0"/>
          </a:p>
          <a:p>
            <a:pPr marL="0" indent="0" algn="just">
              <a:buNone/>
            </a:pPr>
            <a:r>
              <a:rPr lang="fr-FR" dirty="0" smtClean="0"/>
              <a:t>Cela </a:t>
            </a:r>
            <a:r>
              <a:rPr lang="fr-FR" dirty="0"/>
              <a:t>devrait être fait périodiquement et chaque fois qu'il y a un changement important qui pourrait avoir un impact sur les dangers potentiels et/ou les mesures de contrôle (par exemple, nouveau procédé, nouvel ingrédient, nouveau produit, nouvel équipement, nouveau connaissances scientifiques) associées à l'industrie alimentaire.</a:t>
            </a:r>
            <a:endParaRPr lang="en-US" dirty="0"/>
          </a:p>
          <a:p>
            <a:pPr marL="0" indent="0" algn="just">
              <a:buNone/>
            </a:pPr>
            <a:endParaRPr lang="en-US" dirty="0"/>
          </a:p>
        </p:txBody>
      </p:sp>
    </p:spTree>
    <p:extLst>
      <p:ext uri="{BB962C8B-B14F-4D97-AF65-F5344CB8AC3E}">
        <p14:creationId xmlns:p14="http://schemas.microsoft.com/office/powerpoint/2010/main" val="1342414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smtClean="0"/>
              <a:t>Principes </a:t>
            </a:r>
            <a:r>
              <a:rPr lang="fr-FR" b="1" dirty="0"/>
              <a:t>généraux d’hygiène alimentaires (code d’usage international recommandé)</a:t>
            </a:r>
            <a:r>
              <a:rPr lang="en-US" dirty="0"/>
              <a:t/>
            </a:r>
            <a:br>
              <a:rPr lang="en-US" dirty="0"/>
            </a:br>
            <a:endParaRPr lang="en-US" dirty="0"/>
          </a:p>
        </p:txBody>
      </p:sp>
      <p:sp>
        <p:nvSpPr>
          <p:cNvPr id="3" name="Espace réservé du contenu 2"/>
          <p:cNvSpPr>
            <a:spLocks noGrp="1"/>
          </p:cNvSpPr>
          <p:nvPr>
            <p:ph idx="1"/>
          </p:nvPr>
        </p:nvSpPr>
        <p:spPr/>
        <p:txBody>
          <a:bodyPr/>
          <a:lstStyle/>
          <a:p>
            <a:r>
              <a:rPr lang="fr-FR" dirty="0"/>
              <a:t>(viii) Une communication appropriée sur les aliments et le processus alimentaire doit être maintenue entre tous les parties pour garantir la sécurité et la salubrité des aliments tout au long de la chaîne alimentaire.</a:t>
            </a:r>
            <a:endParaRPr lang="en-US" dirty="0"/>
          </a:p>
        </p:txBody>
      </p:sp>
    </p:spTree>
    <p:extLst>
      <p:ext uri="{BB962C8B-B14F-4D97-AF65-F5344CB8AC3E}">
        <p14:creationId xmlns:p14="http://schemas.microsoft.com/office/powerpoint/2010/main" val="3182910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5770" y="2404941"/>
            <a:ext cx="10515600" cy="1325563"/>
          </a:xfrm>
        </p:spPr>
        <p:txBody>
          <a:bodyPr/>
          <a:lstStyle/>
          <a:p>
            <a:r>
              <a:rPr lang="fr-FR" b="1" dirty="0" smtClean="0"/>
              <a:t>Bonnes pratiques d’hygiène alimentaire </a:t>
            </a:r>
            <a:endParaRPr lang="en-US" b="1" dirty="0"/>
          </a:p>
        </p:txBody>
      </p:sp>
    </p:spTree>
    <p:extLst>
      <p:ext uri="{BB962C8B-B14F-4D97-AF65-F5344CB8AC3E}">
        <p14:creationId xmlns:p14="http://schemas.microsoft.com/office/powerpoint/2010/main" val="1069625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59386"/>
            <a:ext cx="10515600" cy="836369"/>
          </a:xfrm>
        </p:spPr>
        <p:txBody>
          <a:bodyPr/>
          <a:lstStyle/>
          <a:p>
            <a:r>
              <a:rPr lang="fr-FR" b="1" dirty="0"/>
              <a:t>Production primaire </a:t>
            </a:r>
            <a:endParaRPr lang="en-US" dirty="0"/>
          </a:p>
        </p:txBody>
      </p:sp>
      <p:sp>
        <p:nvSpPr>
          <p:cNvPr id="3" name="Espace réservé du contenu 2"/>
          <p:cNvSpPr>
            <a:spLocks noGrp="1"/>
          </p:cNvSpPr>
          <p:nvPr>
            <p:ph idx="1"/>
          </p:nvPr>
        </p:nvSpPr>
        <p:spPr>
          <a:xfrm>
            <a:off x="838200" y="1383323"/>
            <a:ext cx="10515600" cy="4793640"/>
          </a:xfrm>
        </p:spPr>
        <p:txBody>
          <a:bodyPr>
            <a:normAutofit/>
          </a:bodyPr>
          <a:lstStyle/>
          <a:p>
            <a:pPr marL="0" indent="0" algn="just">
              <a:buNone/>
            </a:pPr>
            <a:r>
              <a:rPr lang="fr-FR" dirty="0"/>
              <a:t>La production primaire doit être gérée de manière à garantir que les aliments sont sûrs et adaptés à l'usage auquel ils sont destinés</a:t>
            </a:r>
            <a:r>
              <a:rPr lang="fr-FR" dirty="0" smtClean="0"/>
              <a:t>.</a:t>
            </a:r>
            <a:r>
              <a:rPr lang="en-US" dirty="0" smtClean="0"/>
              <a:t> </a:t>
            </a:r>
            <a:r>
              <a:rPr lang="fr-FR" dirty="0" smtClean="0"/>
              <a:t> </a:t>
            </a:r>
            <a:r>
              <a:rPr lang="fr-FR" dirty="0"/>
              <a:t>Le cas échéant, cela comprendra :</a:t>
            </a:r>
            <a:endParaRPr lang="en-US" dirty="0"/>
          </a:p>
          <a:p>
            <a:pPr marL="0" indent="0" algn="just">
              <a:buNone/>
            </a:pPr>
            <a:r>
              <a:rPr lang="fr-FR" dirty="0" smtClean="0"/>
              <a:t> - une </a:t>
            </a:r>
            <a:r>
              <a:rPr lang="fr-FR" dirty="0"/>
              <a:t>évaluation de l'adéquation de l'eau utilisée lorsqu'elle peut présenter un danger, par exemple, l'irrigation des cultures, activités de rinçage, etc.</a:t>
            </a:r>
            <a:endParaRPr lang="en-US" dirty="0"/>
          </a:p>
          <a:p>
            <a:pPr marL="0" indent="0" algn="just">
              <a:buNone/>
            </a:pPr>
            <a:r>
              <a:rPr lang="fr-FR" dirty="0" smtClean="0"/>
              <a:t>- éviter </a:t>
            </a:r>
            <a:r>
              <a:rPr lang="fr-FR" dirty="0"/>
              <a:t>l'utilisation de zones où l'environnement constitue une menace pour la sécurité des aliments (par exemple des sites);</a:t>
            </a:r>
            <a:endParaRPr lang="en-US" dirty="0"/>
          </a:p>
          <a:p>
            <a:pPr marL="0" indent="0" algn="just">
              <a:buNone/>
            </a:pPr>
            <a:endParaRPr lang="en-US" dirty="0"/>
          </a:p>
        </p:txBody>
      </p:sp>
    </p:spTree>
    <p:extLst>
      <p:ext uri="{BB962C8B-B14F-4D97-AF65-F5344CB8AC3E}">
        <p14:creationId xmlns:p14="http://schemas.microsoft.com/office/powerpoint/2010/main" val="1327024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59386"/>
            <a:ext cx="10515600" cy="836369"/>
          </a:xfrm>
        </p:spPr>
        <p:txBody>
          <a:bodyPr/>
          <a:lstStyle/>
          <a:p>
            <a:r>
              <a:rPr lang="fr-FR" b="1" dirty="0"/>
              <a:t>Production primaire </a:t>
            </a:r>
            <a:endParaRPr lang="en-US" dirty="0"/>
          </a:p>
        </p:txBody>
      </p:sp>
      <p:sp>
        <p:nvSpPr>
          <p:cNvPr id="3" name="Espace réservé du contenu 2"/>
          <p:cNvSpPr>
            <a:spLocks noGrp="1"/>
          </p:cNvSpPr>
          <p:nvPr>
            <p:ph idx="1"/>
          </p:nvPr>
        </p:nvSpPr>
        <p:spPr>
          <a:xfrm>
            <a:off x="838200" y="1383323"/>
            <a:ext cx="10515600" cy="4793640"/>
          </a:xfrm>
        </p:spPr>
        <p:txBody>
          <a:bodyPr>
            <a:normAutofit/>
          </a:bodyPr>
          <a:lstStyle/>
          <a:p>
            <a:pPr marL="0" indent="0" algn="just">
              <a:buNone/>
            </a:pPr>
            <a:r>
              <a:rPr lang="fr-FR" dirty="0"/>
              <a:t>La production primaire doit être gérée de manière à garantir que les aliments sont sûrs et adaptés à l'usage auquel ils sont destinés</a:t>
            </a:r>
            <a:r>
              <a:rPr lang="fr-FR" dirty="0" smtClean="0"/>
              <a:t>.</a:t>
            </a:r>
            <a:r>
              <a:rPr lang="en-US" dirty="0" smtClean="0"/>
              <a:t> </a:t>
            </a:r>
            <a:r>
              <a:rPr lang="fr-FR" dirty="0" smtClean="0"/>
              <a:t> </a:t>
            </a:r>
            <a:r>
              <a:rPr lang="fr-FR" dirty="0"/>
              <a:t>Le cas échéant, cela comprendra :</a:t>
            </a:r>
            <a:endParaRPr lang="en-US" dirty="0"/>
          </a:p>
          <a:p>
            <a:pPr marL="0" indent="0" algn="just">
              <a:buNone/>
            </a:pPr>
            <a:r>
              <a:rPr lang="fr-FR" dirty="0" smtClean="0"/>
              <a:t>- contrôler </a:t>
            </a:r>
            <a:r>
              <a:rPr lang="fr-FR" dirty="0"/>
              <a:t>les contaminants, les parasites et les maladies des animaux et des plantes, dans la mesure du possible, pour minimiser la menace pour la sécurité sanitaire des aliments (par exemple, l'utilisation appropriée de pesticides et de médicaments vétérinaires) </a:t>
            </a:r>
            <a:r>
              <a:rPr lang="fr-FR" dirty="0" smtClean="0"/>
              <a:t>;</a:t>
            </a:r>
            <a:endParaRPr lang="en-US" dirty="0" smtClean="0"/>
          </a:p>
          <a:p>
            <a:pPr marL="0" indent="0" algn="just">
              <a:buNone/>
            </a:pPr>
            <a:r>
              <a:rPr lang="fr-FR" dirty="0" smtClean="0"/>
              <a:t>- adopter </a:t>
            </a:r>
            <a:r>
              <a:rPr lang="fr-FR" dirty="0"/>
              <a:t>des pratiques et des mesures pour garantir que les aliments sont produits dans des conditions d'hygiène appropriées (par ex. nettoyage et entretien du matériel de récolte, rinçage, pratiques de traite hygiéniques).</a:t>
            </a:r>
            <a:endParaRPr lang="en-US" dirty="0"/>
          </a:p>
          <a:p>
            <a:pPr algn="just"/>
            <a:endParaRPr lang="en-US" dirty="0"/>
          </a:p>
        </p:txBody>
      </p:sp>
    </p:spTree>
    <p:extLst>
      <p:ext uri="{BB962C8B-B14F-4D97-AF65-F5344CB8AC3E}">
        <p14:creationId xmlns:p14="http://schemas.microsoft.com/office/powerpoint/2010/main" val="1326668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9451" y="365125"/>
            <a:ext cx="11051177" cy="1325563"/>
          </a:xfrm>
        </p:spPr>
        <p:txBody>
          <a:bodyPr>
            <a:normAutofit/>
          </a:bodyPr>
          <a:lstStyle/>
          <a:p>
            <a:r>
              <a:rPr lang="fr-FR" sz="3600" b="1" dirty="0" smtClean="0"/>
              <a:t>Établissement - conception des installations et des équipements</a:t>
            </a:r>
            <a:endParaRPr lang="en-US" sz="3600" b="1" dirty="0"/>
          </a:p>
        </p:txBody>
      </p:sp>
      <p:sp>
        <p:nvSpPr>
          <p:cNvPr id="3" name="Espace réservé du contenu 2"/>
          <p:cNvSpPr>
            <a:spLocks noGrp="1"/>
          </p:cNvSpPr>
          <p:nvPr>
            <p:ph idx="1"/>
          </p:nvPr>
        </p:nvSpPr>
        <p:spPr/>
        <p:txBody>
          <a:bodyPr>
            <a:normAutofit/>
          </a:bodyPr>
          <a:lstStyle/>
          <a:p>
            <a:pPr marL="0" indent="0" algn="just">
              <a:buNone/>
            </a:pPr>
            <a:r>
              <a:rPr lang="fr-FR" dirty="0"/>
              <a:t>En fonction de la nature des opérations et des risques associés, locaux, équipements et installations doivent être situés, conçus et construits de manière à garantir que :</a:t>
            </a:r>
            <a:endParaRPr lang="en-US" dirty="0"/>
          </a:p>
          <a:p>
            <a:pPr algn="just"/>
            <a:r>
              <a:rPr lang="fr-FR" dirty="0" smtClean="0"/>
              <a:t>la </a:t>
            </a:r>
            <a:r>
              <a:rPr lang="fr-FR" dirty="0"/>
              <a:t>contamination est minimisée ;</a:t>
            </a:r>
            <a:endParaRPr lang="en-US" dirty="0"/>
          </a:p>
          <a:p>
            <a:pPr algn="just"/>
            <a:r>
              <a:rPr lang="fr-FR" dirty="0" smtClean="0"/>
              <a:t> </a:t>
            </a:r>
            <a:r>
              <a:rPr lang="fr-FR" dirty="0"/>
              <a:t>la conception et l'aménagement permettent un entretien, un nettoyage et une désinfection appropriés et minimisent les émissions atmosphériques </a:t>
            </a:r>
            <a:r>
              <a:rPr lang="fr-FR" dirty="0" smtClean="0"/>
              <a:t>contamination;</a:t>
            </a:r>
            <a:endParaRPr lang="en-US" dirty="0" smtClean="0"/>
          </a:p>
          <a:p>
            <a:pPr algn="just"/>
            <a:r>
              <a:rPr lang="fr-FR" dirty="0" smtClean="0"/>
              <a:t>les </a:t>
            </a:r>
            <a:r>
              <a:rPr lang="fr-FR" dirty="0"/>
              <a:t>surfaces et matériaux, notamment ceux en contact avec les aliments, ne sont pas toxiques pour l'usage auquel ils sont destinés </a:t>
            </a:r>
            <a:r>
              <a:rPr lang="fr-FR" dirty="0" smtClean="0"/>
              <a:t>;</a:t>
            </a:r>
            <a:endParaRPr lang="en-US" dirty="0" smtClean="0"/>
          </a:p>
        </p:txBody>
      </p:sp>
    </p:spTree>
    <p:extLst>
      <p:ext uri="{BB962C8B-B14F-4D97-AF65-F5344CB8AC3E}">
        <p14:creationId xmlns:p14="http://schemas.microsoft.com/office/powerpoint/2010/main" val="3858263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Établissement - conception des installations et des équipements</a:t>
            </a:r>
            <a:endParaRPr lang="en-US" sz="3600" b="1" dirty="0"/>
          </a:p>
        </p:txBody>
      </p:sp>
      <p:sp>
        <p:nvSpPr>
          <p:cNvPr id="3" name="Espace réservé du contenu 2"/>
          <p:cNvSpPr>
            <a:spLocks noGrp="1"/>
          </p:cNvSpPr>
          <p:nvPr>
            <p:ph idx="1"/>
          </p:nvPr>
        </p:nvSpPr>
        <p:spPr/>
        <p:txBody>
          <a:bodyPr>
            <a:normAutofit/>
          </a:bodyPr>
          <a:lstStyle/>
          <a:p>
            <a:pPr marL="0" indent="0">
              <a:buNone/>
            </a:pPr>
            <a:r>
              <a:rPr lang="fr-FR" dirty="0"/>
              <a:t>En fonction de la nature des opérations et des risques associés, locaux, équipements et installations doivent être situés, conçus et construits de manière à garantir que :</a:t>
            </a:r>
            <a:endParaRPr lang="en-US" dirty="0"/>
          </a:p>
          <a:p>
            <a:r>
              <a:rPr lang="fr-FR" dirty="0" smtClean="0"/>
              <a:t>le </a:t>
            </a:r>
            <a:r>
              <a:rPr lang="fr-FR" dirty="0"/>
              <a:t>cas échéant, des installations appropriées sont disponibles pour les contrôles de température, d'humidité et autres </a:t>
            </a:r>
            <a:r>
              <a:rPr lang="fr-FR" dirty="0" smtClean="0"/>
              <a:t>;</a:t>
            </a:r>
            <a:endParaRPr lang="en-US" dirty="0" smtClean="0"/>
          </a:p>
          <a:p>
            <a:r>
              <a:rPr lang="fr-FR" dirty="0" smtClean="0"/>
              <a:t>il </a:t>
            </a:r>
            <a:r>
              <a:rPr lang="fr-FR" dirty="0"/>
              <a:t>existe une protection efficace contre l'accès et l'hébergement des ravageurs; </a:t>
            </a:r>
            <a:r>
              <a:rPr lang="fr-FR" dirty="0" smtClean="0"/>
              <a:t>et</a:t>
            </a:r>
            <a:endParaRPr lang="en-US" dirty="0" smtClean="0"/>
          </a:p>
          <a:p>
            <a:r>
              <a:rPr lang="fr-FR" dirty="0" smtClean="0"/>
              <a:t>il </a:t>
            </a:r>
            <a:r>
              <a:rPr lang="fr-FR" dirty="0"/>
              <a:t>existe des installations sanitaires suffisantes et appropriées pour le personnel</a:t>
            </a:r>
            <a:endParaRPr lang="en-US" dirty="0"/>
          </a:p>
        </p:txBody>
      </p:sp>
    </p:spTree>
    <p:extLst>
      <p:ext uri="{BB962C8B-B14F-4D97-AF65-F5344CB8AC3E}">
        <p14:creationId xmlns:p14="http://schemas.microsoft.com/office/powerpoint/2010/main" val="1613829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83737"/>
          </a:xfrm>
        </p:spPr>
        <p:txBody>
          <a:bodyPr>
            <a:normAutofit fontScale="90000"/>
          </a:bodyPr>
          <a:lstStyle/>
          <a:p>
            <a:r>
              <a:rPr lang="fr-FR" b="1" dirty="0" smtClean="0"/>
              <a:t/>
            </a:r>
            <a:br>
              <a:rPr lang="fr-FR" b="1" dirty="0" smtClean="0"/>
            </a:br>
            <a:r>
              <a:rPr lang="fr-FR" b="1" dirty="0" smtClean="0"/>
              <a:t>Formation </a:t>
            </a:r>
            <a:r>
              <a:rPr lang="fr-FR" b="1" dirty="0"/>
              <a:t>et compétence </a:t>
            </a:r>
            <a:r>
              <a:rPr lang="en-US" b="1" dirty="0"/>
              <a:t/>
            </a:r>
            <a:br>
              <a:rPr lang="en-US" b="1" dirty="0"/>
            </a:br>
            <a:endParaRPr lang="en-US" b="1" dirty="0"/>
          </a:p>
        </p:txBody>
      </p:sp>
      <p:sp>
        <p:nvSpPr>
          <p:cNvPr id="3" name="Espace réservé du contenu 2"/>
          <p:cNvSpPr>
            <a:spLocks noGrp="1"/>
          </p:cNvSpPr>
          <p:nvPr>
            <p:ph idx="1"/>
          </p:nvPr>
        </p:nvSpPr>
        <p:spPr>
          <a:xfrm>
            <a:off x="838200" y="1148862"/>
            <a:ext cx="10515600" cy="5028101"/>
          </a:xfrm>
        </p:spPr>
        <p:txBody>
          <a:bodyPr/>
          <a:lstStyle/>
          <a:p>
            <a:pPr marL="0" indent="0">
              <a:buNone/>
            </a:pPr>
            <a:endParaRPr lang="en-US" dirty="0"/>
          </a:p>
          <a:p>
            <a:pPr marL="0" indent="0" algn="just">
              <a:buNone/>
            </a:pPr>
            <a:r>
              <a:rPr lang="fr-FR" dirty="0"/>
              <a:t>Toutes les personnes impliquées dans des opérations alimentaires qui entrent directement ou indirectement en contact avec des denrées alimentaires devraient avoir compréhension suffisante de l'hygiène alimentaire pour s'assurer qu'ils ont les compétences appropriées aux opérations ils sont à exécuter</a:t>
            </a:r>
            <a:endParaRPr lang="en-US" dirty="0"/>
          </a:p>
        </p:txBody>
      </p:sp>
    </p:spTree>
    <p:extLst>
      <p:ext uri="{BB962C8B-B14F-4D97-AF65-F5344CB8AC3E}">
        <p14:creationId xmlns:p14="http://schemas.microsoft.com/office/powerpoint/2010/main" val="945143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83737"/>
          </a:xfrm>
        </p:spPr>
        <p:txBody>
          <a:bodyPr>
            <a:normAutofit fontScale="90000"/>
          </a:bodyPr>
          <a:lstStyle/>
          <a:p>
            <a:r>
              <a:rPr lang="fr-FR" b="1" dirty="0" smtClean="0"/>
              <a:t/>
            </a:r>
            <a:br>
              <a:rPr lang="fr-FR" b="1" dirty="0" smtClean="0"/>
            </a:br>
            <a:r>
              <a:rPr lang="fr-FR" b="1" dirty="0" smtClean="0"/>
              <a:t>Hygiène du personnel </a:t>
            </a:r>
            <a:r>
              <a:rPr lang="en-US" dirty="0"/>
              <a:t/>
            </a:r>
            <a:br>
              <a:rPr lang="en-US" dirty="0"/>
            </a:br>
            <a:endParaRPr lang="en-US" dirty="0"/>
          </a:p>
        </p:txBody>
      </p:sp>
      <p:sp>
        <p:nvSpPr>
          <p:cNvPr id="3" name="Espace réservé du contenu 2"/>
          <p:cNvSpPr>
            <a:spLocks noGrp="1"/>
          </p:cNvSpPr>
          <p:nvPr>
            <p:ph idx="1"/>
          </p:nvPr>
        </p:nvSpPr>
        <p:spPr>
          <a:xfrm>
            <a:off x="838200" y="1148862"/>
            <a:ext cx="10515600" cy="5028101"/>
          </a:xfrm>
        </p:spPr>
        <p:txBody>
          <a:bodyPr/>
          <a:lstStyle/>
          <a:p>
            <a:pPr marL="0" indent="0">
              <a:buNone/>
            </a:pPr>
            <a:r>
              <a:rPr lang="fr-FR" dirty="0"/>
              <a:t>Pour s'assurer que ceux qui entrent directement ou indirectement en contact avec les aliments :</a:t>
            </a:r>
            <a:endParaRPr lang="en-US" dirty="0"/>
          </a:p>
          <a:p>
            <a:pPr marL="0" indent="0">
              <a:buNone/>
            </a:pPr>
            <a:r>
              <a:rPr lang="fr-FR" dirty="0"/>
              <a:t>• maintenir une santé personnelle appropriée;</a:t>
            </a:r>
            <a:endParaRPr lang="en-US" dirty="0"/>
          </a:p>
          <a:p>
            <a:pPr marL="0" indent="0">
              <a:buNone/>
            </a:pPr>
            <a:r>
              <a:rPr lang="fr-FR" dirty="0"/>
              <a:t>• maintenir un degré approprié de propreté personnelle; et</a:t>
            </a:r>
            <a:endParaRPr lang="en-US" dirty="0"/>
          </a:p>
          <a:p>
            <a:pPr marL="0" indent="0">
              <a:buNone/>
            </a:pPr>
            <a:r>
              <a:rPr lang="fr-FR" dirty="0"/>
              <a:t>• se comporter et fonctionner de manière appropriée.</a:t>
            </a:r>
            <a:endParaRPr lang="en-US" dirty="0"/>
          </a:p>
          <a:p>
            <a:pPr marL="0" indent="0">
              <a:buNone/>
            </a:pPr>
            <a:endParaRPr lang="en-US" dirty="0"/>
          </a:p>
        </p:txBody>
      </p:sp>
    </p:spTree>
    <p:extLst>
      <p:ext uri="{BB962C8B-B14F-4D97-AF65-F5344CB8AC3E}">
        <p14:creationId xmlns:p14="http://schemas.microsoft.com/office/powerpoint/2010/main" val="1671669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41161"/>
          </a:xfrm>
        </p:spPr>
        <p:txBody>
          <a:bodyPr/>
          <a:lstStyle/>
          <a:p>
            <a:r>
              <a:rPr lang="fr-FR" dirty="0" smtClean="0"/>
              <a:t>Définition </a:t>
            </a:r>
            <a:endParaRPr lang="en-US" dirty="0"/>
          </a:p>
        </p:txBody>
      </p:sp>
      <p:sp>
        <p:nvSpPr>
          <p:cNvPr id="3" name="Espace réservé du contenu 2"/>
          <p:cNvSpPr>
            <a:spLocks noGrp="1"/>
          </p:cNvSpPr>
          <p:nvPr>
            <p:ph idx="1"/>
          </p:nvPr>
        </p:nvSpPr>
        <p:spPr/>
        <p:txBody>
          <a:bodyPr/>
          <a:lstStyle/>
          <a:p>
            <a:pPr algn="just"/>
            <a:r>
              <a:rPr lang="fr-FR" dirty="0"/>
              <a:t>L</a:t>
            </a:r>
            <a:r>
              <a:rPr lang="fr-FR" dirty="0" smtClean="0"/>
              <a:t>e </a:t>
            </a:r>
            <a:r>
              <a:rPr lang="fr-FR" dirty="0"/>
              <a:t>concept de sécurité alimentaire a été constamment élargi depuis sa première définition </a:t>
            </a:r>
            <a:r>
              <a:rPr lang="fr-FR" dirty="0" smtClean="0"/>
              <a:t>en 1974</a:t>
            </a:r>
            <a:r>
              <a:rPr lang="fr-FR" dirty="0"/>
              <a:t>. </a:t>
            </a:r>
            <a:endParaRPr lang="fr-FR" dirty="0" smtClean="0"/>
          </a:p>
          <a:p>
            <a:pPr algn="just"/>
            <a:endParaRPr lang="fr-FR" dirty="0" smtClean="0"/>
          </a:p>
          <a:p>
            <a:pPr algn="just"/>
            <a:r>
              <a:rPr lang="fr-FR" dirty="0" smtClean="0"/>
              <a:t>Axé </a:t>
            </a:r>
            <a:r>
              <a:rPr lang="fr-FR" dirty="0"/>
              <a:t>initialement sur la quantité de nourriture disponible, il a évolué notamment vers </a:t>
            </a:r>
            <a:r>
              <a:rPr lang="fr-FR" dirty="0" smtClean="0"/>
              <a:t>la notion </a:t>
            </a:r>
            <a:r>
              <a:rPr lang="fr-FR" dirty="0"/>
              <a:t>d’accès des populations à l’alimentation. </a:t>
            </a:r>
            <a:endParaRPr lang="fr-FR" dirty="0" smtClean="0"/>
          </a:p>
          <a:p>
            <a:pPr algn="just"/>
            <a:endParaRPr lang="fr-FR" dirty="0" smtClean="0"/>
          </a:p>
          <a:p>
            <a:pPr algn="just"/>
            <a:r>
              <a:rPr lang="fr-FR" dirty="0" smtClean="0"/>
              <a:t>La définition </a:t>
            </a:r>
            <a:r>
              <a:rPr lang="fr-FR" dirty="0"/>
              <a:t>la plus consensuelle aujourd’hui est </a:t>
            </a:r>
            <a:r>
              <a:rPr lang="fr-FR" dirty="0" smtClean="0"/>
              <a:t>celle du </a:t>
            </a:r>
            <a:r>
              <a:rPr lang="fr-FR" dirty="0"/>
              <a:t>Sommet mondial de l’alimentation de 2009</a:t>
            </a:r>
            <a:endParaRPr lang="en-US" dirty="0"/>
          </a:p>
        </p:txBody>
      </p:sp>
    </p:spTree>
    <p:extLst>
      <p:ext uri="{BB962C8B-B14F-4D97-AF65-F5344CB8AC3E}">
        <p14:creationId xmlns:p14="http://schemas.microsoft.com/office/powerpoint/2010/main" val="13992304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83737"/>
          </a:xfrm>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Contrôle </a:t>
            </a:r>
            <a:r>
              <a:rPr lang="fr-FR" b="1" dirty="0"/>
              <a:t>de fonctionnement </a:t>
            </a:r>
            <a:r>
              <a:rPr lang="en-US" dirty="0"/>
              <a:t/>
            </a:r>
            <a:br>
              <a:rPr lang="en-US" dirty="0"/>
            </a:br>
            <a:r>
              <a:rPr lang="en-US" dirty="0"/>
              <a:t/>
            </a:r>
            <a:br>
              <a:rPr lang="en-US" dirty="0"/>
            </a:br>
            <a:endParaRPr lang="en-US" dirty="0"/>
          </a:p>
        </p:txBody>
      </p:sp>
      <p:sp>
        <p:nvSpPr>
          <p:cNvPr id="3" name="Espace réservé du contenu 2"/>
          <p:cNvSpPr>
            <a:spLocks noGrp="1"/>
          </p:cNvSpPr>
          <p:nvPr>
            <p:ph idx="1"/>
          </p:nvPr>
        </p:nvSpPr>
        <p:spPr>
          <a:xfrm>
            <a:off x="838200" y="1148862"/>
            <a:ext cx="10515600" cy="5028101"/>
          </a:xfrm>
        </p:spPr>
        <p:txBody>
          <a:bodyPr/>
          <a:lstStyle/>
          <a:p>
            <a:pPr marL="0" indent="0" algn="just">
              <a:buNone/>
            </a:pPr>
            <a:r>
              <a:rPr lang="fr-FR" dirty="0"/>
              <a:t>Produire des aliments sûrs et propres à la consommation humaine en :</a:t>
            </a:r>
            <a:endParaRPr lang="en-US" dirty="0"/>
          </a:p>
          <a:p>
            <a:pPr marL="0" indent="0" algn="just">
              <a:buNone/>
            </a:pPr>
            <a:r>
              <a:rPr lang="fr-FR" dirty="0"/>
              <a:t>• formuler des exigences de conception en ce qui concerne les matières premières et autres ingrédients, la composition/formulation, la production, la transformation, la distribution et l'utilisation par les consommateurs doivent être respectées adapté à l'industrie alimentaire ;</a:t>
            </a:r>
            <a:endParaRPr lang="en-US" dirty="0"/>
          </a:p>
          <a:p>
            <a:pPr marL="0" indent="0" algn="just">
              <a:buNone/>
            </a:pPr>
            <a:r>
              <a:rPr lang="fr-FR" dirty="0"/>
              <a:t>• la conception, la mise en œuvre, le suivi et la révision de systèmes de contrôle efficaces adaptés aux entreprise alimentaire.</a:t>
            </a:r>
            <a:endParaRPr lang="en-US" dirty="0"/>
          </a:p>
          <a:p>
            <a:pPr marL="0" indent="0" algn="just">
              <a:buNone/>
            </a:pPr>
            <a:endParaRPr lang="en-US" dirty="0"/>
          </a:p>
        </p:txBody>
      </p:sp>
    </p:spTree>
    <p:extLst>
      <p:ext uri="{BB962C8B-B14F-4D97-AF65-F5344CB8AC3E}">
        <p14:creationId xmlns:p14="http://schemas.microsoft.com/office/powerpoint/2010/main" val="466697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sz="4000" b="1" dirty="0" smtClean="0"/>
              <a:t>Informations sur les produits et sensibilisation des consommateurs</a:t>
            </a:r>
            <a:r>
              <a:rPr lang="en-US" sz="4000" dirty="0" smtClean="0"/>
              <a:t/>
            </a:r>
            <a:br>
              <a:rPr lang="en-US" sz="4000" dirty="0" smtClean="0"/>
            </a:br>
            <a:endParaRPr lang="en-US" sz="4000" dirty="0"/>
          </a:p>
        </p:txBody>
      </p:sp>
      <p:sp>
        <p:nvSpPr>
          <p:cNvPr id="3" name="Espace réservé du contenu 2"/>
          <p:cNvSpPr>
            <a:spLocks noGrp="1"/>
          </p:cNvSpPr>
          <p:nvPr>
            <p:ph idx="1"/>
          </p:nvPr>
        </p:nvSpPr>
        <p:spPr/>
        <p:txBody>
          <a:bodyPr>
            <a:normAutofit/>
          </a:bodyPr>
          <a:lstStyle/>
          <a:p>
            <a:pPr marL="0" indent="0" algn="just">
              <a:buNone/>
            </a:pPr>
            <a:r>
              <a:rPr lang="fr-FR" dirty="0"/>
              <a:t>Des informations appropriées sur les aliments devraient garantir que :</a:t>
            </a:r>
            <a:endParaRPr lang="en-US" dirty="0"/>
          </a:p>
          <a:p>
            <a:pPr marL="0" indent="0" algn="just">
              <a:buNone/>
            </a:pPr>
            <a:r>
              <a:rPr lang="fr-FR" dirty="0"/>
              <a:t>• des informations adéquates et accessibles sont disponibles pour le prochain FBO dans la chaîne alimentaire ou le consommateur pour leur permettre de manipuler, stocker, traiter, préparer et présenter le produit en toute sécurité et correctement ;</a:t>
            </a:r>
            <a:endParaRPr lang="en-US" dirty="0"/>
          </a:p>
          <a:p>
            <a:pPr marL="0" indent="0" algn="just">
              <a:buNone/>
            </a:pPr>
            <a:r>
              <a:rPr lang="fr-FR" dirty="0"/>
              <a:t>• les consommateurs peuvent identifier les allergènes présents dans les aliments ; et</a:t>
            </a:r>
            <a:endParaRPr lang="en-US" dirty="0"/>
          </a:p>
          <a:p>
            <a:pPr marL="0" indent="0" algn="just">
              <a:buNone/>
            </a:pPr>
            <a:endParaRPr lang="en-US" dirty="0"/>
          </a:p>
        </p:txBody>
      </p:sp>
    </p:spTree>
    <p:extLst>
      <p:ext uri="{BB962C8B-B14F-4D97-AF65-F5344CB8AC3E}">
        <p14:creationId xmlns:p14="http://schemas.microsoft.com/office/powerpoint/2010/main" val="29765767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sz="4000" b="1" dirty="0" smtClean="0"/>
              <a:t>Informations sur les produits et sensibilisation des consommateurs</a:t>
            </a:r>
            <a:r>
              <a:rPr lang="en-US" sz="4000" dirty="0" smtClean="0"/>
              <a:t/>
            </a:r>
            <a:br>
              <a:rPr lang="en-US" sz="4000" dirty="0" smtClean="0"/>
            </a:br>
            <a:endParaRPr lang="en-US" sz="4000" dirty="0"/>
          </a:p>
        </p:txBody>
      </p:sp>
      <p:sp>
        <p:nvSpPr>
          <p:cNvPr id="3" name="Espace réservé du contenu 2"/>
          <p:cNvSpPr>
            <a:spLocks noGrp="1"/>
          </p:cNvSpPr>
          <p:nvPr>
            <p:ph idx="1"/>
          </p:nvPr>
        </p:nvSpPr>
        <p:spPr/>
        <p:txBody>
          <a:bodyPr>
            <a:normAutofit lnSpcReduction="10000"/>
          </a:bodyPr>
          <a:lstStyle/>
          <a:p>
            <a:pPr marL="0" indent="0" algn="just">
              <a:buNone/>
            </a:pPr>
            <a:r>
              <a:rPr lang="fr-FR" dirty="0"/>
              <a:t>Des informations appropriées sur les aliments devraient garantir que :</a:t>
            </a:r>
            <a:endParaRPr lang="en-US" dirty="0"/>
          </a:p>
          <a:p>
            <a:pPr marL="0" indent="0" algn="just">
              <a:buNone/>
            </a:pPr>
            <a:r>
              <a:rPr lang="fr-FR" dirty="0" smtClean="0"/>
              <a:t>• </a:t>
            </a:r>
            <a:r>
              <a:rPr lang="fr-FR" dirty="0"/>
              <a:t>le lot ou le lot peut être facilement identifié et retiré/retourné si nécessaire. Les consommateurs devraient recevoir suffisamment d'informations sur l'hygiène alimentaire pour leur permettre de :</a:t>
            </a:r>
            <a:endParaRPr lang="en-US" dirty="0"/>
          </a:p>
          <a:p>
            <a:pPr marL="0" indent="0" algn="just">
              <a:buNone/>
            </a:pPr>
            <a:r>
              <a:rPr lang="fr-FR" dirty="0"/>
              <a:t>• être conscient de l'importance de lire et de comprendre l'étiquette ;</a:t>
            </a:r>
            <a:endParaRPr lang="en-US" dirty="0"/>
          </a:p>
          <a:p>
            <a:pPr marL="0" indent="0" algn="just">
              <a:buNone/>
            </a:pPr>
            <a:r>
              <a:rPr lang="fr-FR" dirty="0"/>
              <a:t>• faire des choix éclairés adaptés à la personne, y compris en ce qui concerne les allergènes ; et</a:t>
            </a:r>
            <a:endParaRPr lang="en-US" dirty="0"/>
          </a:p>
          <a:p>
            <a:pPr marL="0" indent="0" algn="just">
              <a:buNone/>
            </a:pPr>
            <a:r>
              <a:rPr lang="fr-FR" dirty="0"/>
              <a:t>• prévenir la contamination et la croissance ou la survie des agents pathogènes d'origine alimentaire en stockant, en préparant et en utiliser correctement les aliments.</a:t>
            </a:r>
            <a:endParaRPr lang="en-US" dirty="0"/>
          </a:p>
          <a:p>
            <a:pPr algn="just"/>
            <a:endParaRPr lang="en-US" dirty="0"/>
          </a:p>
        </p:txBody>
      </p:sp>
    </p:spTree>
    <p:extLst>
      <p:ext uri="{BB962C8B-B14F-4D97-AF65-F5344CB8AC3E}">
        <p14:creationId xmlns:p14="http://schemas.microsoft.com/office/powerpoint/2010/main" val="15986948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54075"/>
          </a:xfrm>
        </p:spPr>
        <p:txBody>
          <a:bodyPr>
            <a:normAutofit fontScale="90000"/>
          </a:bodyPr>
          <a:lstStyle/>
          <a:p>
            <a:r>
              <a:rPr lang="fr-FR" b="1" dirty="0"/>
              <a:t>Transport </a:t>
            </a:r>
            <a:r>
              <a:rPr lang="en-US" dirty="0"/>
              <a:t/>
            </a:r>
            <a:br>
              <a:rPr lang="en-US" dirty="0"/>
            </a:br>
            <a:endParaRPr lang="en-US" dirty="0"/>
          </a:p>
        </p:txBody>
      </p:sp>
      <p:sp>
        <p:nvSpPr>
          <p:cNvPr id="3" name="Espace réservé du contenu 2"/>
          <p:cNvSpPr>
            <a:spLocks noGrp="1"/>
          </p:cNvSpPr>
          <p:nvPr>
            <p:ph idx="1"/>
          </p:nvPr>
        </p:nvSpPr>
        <p:spPr>
          <a:xfrm>
            <a:off x="838200" y="1219200"/>
            <a:ext cx="10515600" cy="4957763"/>
          </a:xfrm>
        </p:spPr>
        <p:txBody>
          <a:bodyPr>
            <a:normAutofit/>
          </a:bodyPr>
          <a:lstStyle/>
          <a:p>
            <a:pPr marL="0" indent="0" algn="just">
              <a:buNone/>
            </a:pPr>
            <a:r>
              <a:rPr lang="fr-FR" dirty="0"/>
              <a:t>OBJECTIFS:</a:t>
            </a:r>
            <a:endParaRPr lang="en-US" dirty="0"/>
          </a:p>
          <a:p>
            <a:pPr marL="0" indent="0" algn="just">
              <a:buNone/>
            </a:pPr>
            <a:r>
              <a:rPr lang="fr-FR" dirty="0"/>
              <a:t>Pendant le transport, des mesures doivent être prises si nécessaire pour :</a:t>
            </a:r>
            <a:endParaRPr lang="en-US" dirty="0"/>
          </a:p>
          <a:p>
            <a:pPr marL="0" indent="0" algn="just">
              <a:buNone/>
            </a:pPr>
            <a:r>
              <a:rPr lang="fr-FR" dirty="0"/>
              <a:t>• protéger les aliments des sources potentielles de contamination, y compris le contact croisé avec les allergènes ;</a:t>
            </a:r>
            <a:endParaRPr lang="en-US" dirty="0"/>
          </a:p>
          <a:p>
            <a:pPr marL="0" indent="0" algn="just">
              <a:buNone/>
            </a:pPr>
            <a:r>
              <a:rPr lang="fr-FR" dirty="0"/>
              <a:t>• protéger les aliments des dommages susceptibles de les rendre impropres à la consommation ; et</a:t>
            </a:r>
            <a:endParaRPr lang="en-US" dirty="0"/>
          </a:p>
          <a:p>
            <a:pPr marL="0" indent="0" algn="just">
              <a:buNone/>
            </a:pPr>
            <a:r>
              <a:rPr lang="fr-FR" dirty="0"/>
              <a:t>• fournir un environnement qui contrôle efficacement la croissance de micro-organismes pathogènes ou d'altération et la production de toxines dans les aliments.</a:t>
            </a:r>
            <a:endParaRPr lang="en-US" dirty="0"/>
          </a:p>
          <a:p>
            <a:pPr algn="just"/>
            <a:endParaRPr lang="en-US" dirty="0"/>
          </a:p>
        </p:txBody>
      </p:sp>
    </p:spTree>
    <p:extLst>
      <p:ext uri="{BB962C8B-B14F-4D97-AF65-F5344CB8AC3E}">
        <p14:creationId xmlns:p14="http://schemas.microsoft.com/office/powerpoint/2010/main" val="4737927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3332" y="2664824"/>
            <a:ext cx="10515600" cy="731520"/>
          </a:xfrm>
        </p:spPr>
        <p:txBody>
          <a:bodyPr>
            <a:normAutofit fontScale="90000"/>
          </a:bodyPr>
          <a:lstStyle/>
          <a:p>
            <a:r>
              <a:rPr lang="fr-FR" sz="3200" b="1" dirty="0"/>
              <a:t>Système de l'analyse des risques - points critiques pour leur maîtrise (HACCP) dans le contrôle des produits alimentaires</a:t>
            </a:r>
            <a:endParaRPr lang="en-US" sz="3200" b="1" dirty="0"/>
          </a:p>
        </p:txBody>
      </p:sp>
    </p:spTree>
    <p:extLst>
      <p:ext uri="{BB962C8B-B14F-4D97-AF65-F5344CB8AC3E}">
        <p14:creationId xmlns:p14="http://schemas.microsoft.com/office/powerpoint/2010/main" val="12150263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0447"/>
            <a:ext cx="10515600" cy="731520"/>
          </a:xfrm>
        </p:spPr>
        <p:txBody>
          <a:bodyPr>
            <a:normAutofit fontScale="90000"/>
          </a:bodyPr>
          <a:lstStyle/>
          <a:p>
            <a:r>
              <a:rPr lang="fr-FR" sz="3200" dirty="0"/>
              <a:t>Système de l'analyse des risques - points critiques pour leur maîtrise (HACCP) dans le contrôle des produits alimentaires</a:t>
            </a:r>
            <a:endParaRPr lang="en-US" sz="3200" dirty="0"/>
          </a:p>
        </p:txBody>
      </p:sp>
      <p:sp>
        <p:nvSpPr>
          <p:cNvPr id="3" name="Espace réservé du contenu 2"/>
          <p:cNvSpPr>
            <a:spLocks noGrp="1"/>
          </p:cNvSpPr>
          <p:nvPr>
            <p:ph idx="1"/>
          </p:nvPr>
        </p:nvSpPr>
        <p:spPr>
          <a:xfrm>
            <a:off x="838200" y="1345474"/>
            <a:ext cx="10515600" cy="4831489"/>
          </a:xfrm>
        </p:spPr>
        <p:txBody>
          <a:bodyPr>
            <a:normAutofit/>
          </a:bodyPr>
          <a:lstStyle/>
          <a:p>
            <a:pPr algn="just"/>
            <a:r>
              <a:rPr lang="fr-FR" dirty="0"/>
              <a:t>Le système HACCP est devenu synonyme de sécurité sanitaire des aliments. </a:t>
            </a:r>
            <a:endParaRPr lang="fr-FR" dirty="0" smtClean="0"/>
          </a:p>
          <a:p>
            <a:pPr algn="just"/>
            <a:r>
              <a:rPr lang="fr-FR" dirty="0" smtClean="0"/>
              <a:t>Il </a:t>
            </a:r>
            <a:r>
              <a:rPr lang="fr-FR" dirty="0"/>
              <a:t>est reconnu à travers le monde en tant qu'approche systématique et préventive pour maîtriser des dangers biologiques, chimiques et physiques par l'anticipation et la prévention, plutôt que par l'inspection et les analyses sur le produit fini</a:t>
            </a:r>
            <a:r>
              <a:rPr lang="fr-FR" dirty="0" smtClean="0"/>
              <a:t>.</a:t>
            </a:r>
          </a:p>
          <a:p>
            <a:pPr algn="just"/>
            <a:r>
              <a:rPr lang="fr-FR" dirty="0"/>
              <a:t>Le système HACCP, en tant qu'outil de gestion de la sécurité sanitaire des aliments, utilise une approche de maîtrise de points critiques pendant la transformation des produits afin de prévenir les problèmes de sécurité sanitaire des aliments</a:t>
            </a:r>
            <a:r>
              <a:rPr lang="fr-FR" dirty="0" smtClean="0"/>
              <a:t>.</a:t>
            </a:r>
          </a:p>
        </p:txBody>
      </p:sp>
    </p:spTree>
    <p:extLst>
      <p:ext uri="{BB962C8B-B14F-4D97-AF65-F5344CB8AC3E}">
        <p14:creationId xmlns:p14="http://schemas.microsoft.com/office/powerpoint/2010/main" val="1645219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00447"/>
            <a:ext cx="10515600" cy="731520"/>
          </a:xfrm>
        </p:spPr>
        <p:txBody>
          <a:bodyPr>
            <a:normAutofit fontScale="90000"/>
          </a:bodyPr>
          <a:lstStyle/>
          <a:p>
            <a:r>
              <a:rPr lang="fr-FR" sz="3200" dirty="0"/>
              <a:t>Système de l'analyse des risques - points critiques pour leur maîtrise (HACCP) dans le contrôle des produits alimentaires</a:t>
            </a:r>
            <a:endParaRPr lang="en-US" sz="3200" dirty="0"/>
          </a:p>
        </p:txBody>
      </p:sp>
      <p:sp>
        <p:nvSpPr>
          <p:cNvPr id="3" name="Espace réservé du contenu 2"/>
          <p:cNvSpPr>
            <a:spLocks noGrp="1"/>
          </p:cNvSpPr>
          <p:nvPr>
            <p:ph idx="1"/>
          </p:nvPr>
        </p:nvSpPr>
        <p:spPr>
          <a:xfrm>
            <a:off x="838200" y="1345474"/>
            <a:ext cx="10515600" cy="4831489"/>
          </a:xfrm>
        </p:spPr>
        <p:txBody>
          <a:bodyPr>
            <a:normAutofit/>
          </a:bodyPr>
          <a:lstStyle/>
          <a:p>
            <a:pPr algn="just"/>
            <a:r>
              <a:rPr lang="fr-FR" dirty="0" smtClean="0"/>
              <a:t>Ce </a:t>
            </a:r>
            <a:r>
              <a:rPr lang="fr-FR" dirty="0"/>
              <a:t>système, qui s'appuie sur des bases scientifiques, identifie de façon systématique les dangers spécifiques et les mesures pour leur maîtrise afin d'assurer la sécurité sanitaire des aliments. </a:t>
            </a:r>
            <a:endParaRPr lang="fr-FR" dirty="0" smtClean="0"/>
          </a:p>
          <a:p>
            <a:pPr algn="just"/>
            <a:r>
              <a:rPr lang="fr-FR" dirty="0" smtClean="0"/>
              <a:t>Le </a:t>
            </a:r>
            <a:r>
              <a:rPr lang="fr-FR" dirty="0"/>
              <a:t>HACCP est basé sur la prévention et réduit la dépendance des inspections et tests sur les produits finis.</a:t>
            </a:r>
          </a:p>
          <a:p>
            <a:pPr algn="just"/>
            <a:r>
              <a:rPr lang="fr-FR" dirty="0"/>
              <a:t>Il peut être appliqué tout au long de la chaîne alimentaire, du producteur primaire jusqu'au consommateur</a:t>
            </a:r>
            <a:r>
              <a:rPr lang="fr-FR" dirty="0" smtClean="0"/>
              <a:t>.</a:t>
            </a:r>
          </a:p>
          <a:p>
            <a:pPr algn="just"/>
            <a:r>
              <a:rPr lang="fr-FR" dirty="0" smtClean="0"/>
              <a:t> </a:t>
            </a:r>
            <a:r>
              <a:rPr lang="fr-FR" dirty="0"/>
              <a:t>En plus de l'amélioration de la sécurité sanitaire des aliments, l'application du système HACCP permet une meilleure utilisation des ressources, des économies pour l'industrie alimentaire et une réaction rapide aux problèmes de sécurité sanitaire des aliments.</a:t>
            </a:r>
          </a:p>
          <a:p>
            <a:pPr algn="just"/>
            <a:endParaRPr lang="en-US" dirty="0"/>
          </a:p>
        </p:txBody>
      </p:sp>
    </p:spTree>
    <p:extLst>
      <p:ext uri="{BB962C8B-B14F-4D97-AF65-F5344CB8AC3E}">
        <p14:creationId xmlns:p14="http://schemas.microsoft.com/office/powerpoint/2010/main" val="9485309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40714"/>
          </a:xfrm>
        </p:spPr>
        <p:txBody>
          <a:bodyPr>
            <a:normAutofit fontScale="90000"/>
          </a:bodyPr>
          <a:lstStyle/>
          <a:p>
            <a:r>
              <a:rPr lang="fr-FR" dirty="0" smtClean="0"/>
              <a:t/>
            </a:r>
            <a:br>
              <a:rPr lang="fr-FR" dirty="0" smtClean="0"/>
            </a:br>
            <a:r>
              <a:rPr lang="fr-FR" sz="3600" dirty="0" smtClean="0"/>
              <a:t>Principes du système HACCP</a:t>
            </a:r>
            <a:br>
              <a:rPr lang="fr-FR" sz="3600" dirty="0" smtClean="0"/>
            </a:br>
            <a:endParaRPr lang="en-US" sz="3600" dirty="0"/>
          </a:p>
        </p:txBody>
      </p:sp>
      <p:sp>
        <p:nvSpPr>
          <p:cNvPr id="3" name="Espace réservé du contenu 2"/>
          <p:cNvSpPr>
            <a:spLocks noGrp="1"/>
          </p:cNvSpPr>
          <p:nvPr>
            <p:ph idx="1"/>
          </p:nvPr>
        </p:nvSpPr>
        <p:spPr>
          <a:xfrm>
            <a:off x="838200" y="1175658"/>
            <a:ext cx="10515600" cy="5001305"/>
          </a:xfrm>
        </p:spPr>
        <p:txBody>
          <a:bodyPr>
            <a:normAutofit fontScale="92500" lnSpcReduction="20000"/>
          </a:bodyPr>
          <a:lstStyle/>
          <a:p>
            <a:pPr marL="0" indent="0" algn="just">
              <a:buNone/>
            </a:pPr>
            <a:r>
              <a:rPr lang="fr-FR" dirty="0" smtClean="0"/>
              <a:t>Le </a:t>
            </a:r>
            <a:r>
              <a:rPr lang="fr-FR" dirty="0"/>
              <a:t>système HACCP repose sur les sept principes suivants</a:t>
            </a:r>
            <a:r>
              <a:rPr lang="fr-FR" dirty="0" smtClean="0"/>
              <a:t>:</a:t>
            </a:r>
            <a:endParaRPr lang="fr-FR" dirty="0"/>
          </a:p>
          <a:p>
            <a:pPr marL="0" indent="0" algn="just">
              <a:buNone/>
            </a:pPr>
            <a:r>
              <a:rPr lang="fr-FR" b="1" dirty="0"/>
              <a:t>Principe </a:t>
            </a:r>
            <a:r>
              <a:rPr lang="fr-FR" b="1" dirty="0" smtClean="0"/>
              <a:t>1:  Procéder </a:t>
            </a:r>
            <a:r>
              <a:rPr lang="fr-FR" b="1" dirty="0"/>
              <a:t>à une analyse des </a:t>
            </a:r>
            <a:r>
              <a:rPr lang="fr-FR" b="1" dirty="0" smtClean="0"/>
              <a:t>risques</a:t>
            </a:r>
            <a:endParaRPr lang="fr-FR" b="1" dirty="0"/>
          </a:p>
          <a:p>
            <a:pPr algn="just"/>
            <a:r>
              <a:rPr lang="fr-FR" dirty="0"/>
              <a:t>Identifier le(s) danger(s) potentiel(s) associé(s) à toutes les étapes de la chaîne alimentaire, depuis la production primaire, à travers le traitement, la transformation et la distribution jusqu'à la consommation. Déterminer la probabilité de manifestation du(des) danger(s) et identifier les mesures pour leur maîtrise</a:t>
            </a:r>
            <a:r>
              <a:rPr lang="fr-FR" dirty="0" smtClean="0"/>
              <a:t>.</a:t>
            </a:r>
            <a:endParaRPr lang="fr-FR" dirty="0"/>
          </a:p>
          <a:p>
            <a:pPr marL="0" indent="0" algn="just">
              <a:buNone/>
            </a:pPr>
            <a:r>
              <a:rPr lang="fr-FR" b="1" dirty="0"/>
              <a:t>Principe </a:t>
            </a:r>
            <a:r>
              <a:rPr lang="fr-FR" b="1" dirty="0" smtClean="0"/>
              <a:t>2: Déterminer </a:t>
            </a:r>
            <a:r>
              <a:rPr lang="fr-FR" b="1" dirty="0"/>
              <a:t>les points critiques pour la maîtrise (CCP</a:t>
            </a:r>
            <a:r>
              <a:rPr lang="fr-FR" b="1" dirty="0" smtClean="0"/>
              <a:t>)</a:t>
            </a:r>
            <a:endParaRPr lang="fr-FR" b="1" dirty="0"/>
          </a:p>
          <a:p>
            <a:pPr algn="just"/>
            <a:r>
              <a:rPr lang="fr-FR" dirty="0"/>
              <a:t>Déterminer les points, les procédures ou les étapes de traitement qui peuvent être maîtrisés pour éliminer le(s) danger(s) ou minimiser leur probabilité de manifestation</a:t>
            </a:r>
            <a:r>
              <a:rPr lang="fr-FR" dirty="0" smtClean="0"/>
              <a:t>.</a:t>
            </a:r>
            <a:endParaRPr lang="fr-FR" dirty="0"/>
          </a:p>
          <a:p>
            <a:pPr algn="just"/>
            <a:r>
              <a:rPr lang="fr-FR" dirty="0"/>
              <a:t>Une «étape» représente toute étape de production alimentaire et/ou de transformation incluant la réception et/ou la production de la matière première, la récolte, le transport, la formulation, le traitement, le stockage, etc</a:t>
            </a:r>
            <a:r>
              <a:rPr lang="fr-FR" dirty="0" smtClean="0"/>
              <a:t>.</a:t>
            </a:r>
            <a:endParaRPr lang="fr-FR" dirty="0"/>
          </a:p>
        </p:txBody>
      </p:sp>
    </p:spTree>
    <p:extLst>
      <p:ext uri="{BB962C8B-B14F-4D97-AF65-F5344CB8AC3E}">
        <p14:creationId xmlns:p14="http://schemas.microsoft.com/office/powerpoint/2010/main" val="662714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40714"/>
          </a:xfrm>
        </p:spPr>
        <p:txBody>
          <a:bodyPr>
            <a:normAutofit fontScale="90000"/>
          </a:bodyPr>
          <a:lstStyle/>
          <a:p>
            <a:r>
              <a:rPr lang="fr-FR" dirty="0" smtClean="0"/>
              <a:t/>
            </a:r>
            <a:br>
              <a:rPr lang="fr-FR" dirty="0" smtClean="0"/>
            </a:br>
            <a:r>
              <a:rPr lang="fr-FR" sz="3600" dirty="0" smtClean="0"/>
              <a:t>Principes du système HACCP</a:t>
            </a:r>
            <a:br>
              <a:rPr lang="fr-FR" sz="3600" dirty="0" smtClean="0"/>
            </a:br>
            <a:endParaRPr lang="en-US" sz="3600" dirty="0"/>
          </a:p>
        </p:txBody>
      </p:sp>
      <p:sp>
        <p:nvSpPr>
          <p:cNvPr id="3" name="Espace réservé du contenu 2"/>
          <p:cNvSpPr>
            <a:spLocks noGrp="1"/>
          </p:cNvSpPr>
          <p:nvPr>
            <p:ph idx="1"/>
          </p:nvPr>
        </p:nvSpPr>
        <p:spPr>
          <a:xfrm>
            <a:off x="838200" y="1175658"/>
            <a:ext cx="10515600" cy="5001305"/>
          </a:xfrm>
        </p:spPr>
        <p:txBody>
          <a:bodyPr>
            <a:normAutofit fontScale="85000" lnSpcReduction="20000"/>
          </a:bodyPr>
          <a:lstStyle/>
          <a:p>
            <a:pPr marL="0" indent="0">
              <a:buNone/>
            </a:pPr>
            <a:r>
              <a:rPr lang="fr-FR" dirty="0" smtClean="0"/>
              <a:t>Le </a:t>
            </a:r>
            <a:r>
              <a:rPr lang="fr-FR" dirty="0"/>
              <a:t>système HACCP repose sur les sept principes suivants</a:t>
            </a:r>
            <a:r>
              <a:rPr lang="fr-FR" dirty="0" smtClean="0"/>
              <a:t>:</a:t>
            </a:r>
            <a:endParaRPr lang="fr-FR" dirty="0"/>
          </a:p>
          <a:p>
            <a:pPr marL="0" indent="0">
              <a:buNone/>
            </a:pPr>
            <a:r>
              <a:rPr lang="fr-FR" b="1" dirty="0" smtClean="0"/>
              <a:t>Principe 3:  Établir </a:t>
            </a:r>
            <a:r>
              <a:rPr lang="fr-FR" b="1" dirty="0"/>
              <a:t>les limites ( seuils) </a:t>
            </a:r>
            <a:r>
              <a:rPr lang="fr-FR" b="1" dirty="0" smtClean="0"/>
              <a:t>critiques</a:t>
            </a:r>
            <a:endParaRPr lang="fr-FR" b="1" dirty="0"/>
          </a:p>
          <a:p>
            <a:r>
              <a:rPr lang="fr-FR" dirty="0"/>
              <a:t>Établir les limites critiques qui doivent être respectées pour garantir que les CCP sont sous contrôle</a:t>
            </a:r>
            <a:r>
              <a:rPr lang="fr-FR" dirty="0" smtClean="0"/>
              <a:t>.</a:t>
            </a:r>
            <a:endParaRPr lang="fr-FR" dirty="0"/>
          </a:p>
          <a:p>
            <a:pPr marL="0" indent="0">
              <a:buNone/>
            </a:pPr>
            <a:r>
              <a:rPr lang="fr-FR" b="1" dirty="0"/>
              <a:t>Principe </a:t>
            </a:r>
            <a:r>
              <a:rPr lang="fr-FR" b="1" dirty="0" smtClean="0"/>
              <a:t>4: Mettre </a:t>
            </a:r>
            <a:r>
              <a:rPr lang="fr-FR" b="1" dirty="0"/>
              <a:t>en place un système de surveillance permettant de maîtriser les </a:t>
            </a:r>
            <a:r>
              <a:rPr lang="fr-FR" b="1" dirty="0" smtClean="0"/>
              <a:t>CCP</a:t>
            </a:r>
            <a:endParaRPr lang="fr-FR" b="1" dirty="0"/>
          </a:p>
          <a:p>
            <a:r>
              <a:rPr lang="fr-FR" dirty="0"/>
              <a:t>Établir un système pour surveiller la maîtrise des CCP à l'aide d'observations et d'analyses programmées</a:t>
            </a:r>
            <a:r>
              <a:rPr lang="fr-FR" dirty="0" smtClean="0"/>
              <a:t>.</a:t>
            </a:r>
            <a:endParaRPr lang="fr-FR" dirty="0"/>
          </a:p>
          <a:p>
            <a:pPr marL="0" indent="0">
              <a:buNone/>
            </a:pPr>
            <a:r>
              <a:rPr lang="fr-FR" b="1" dirty="0"/>
              <a:t>Principe </a:t>
            </a:r>
            <a:r>
              <a:rPr lang="fr-FR" b="1" dirty="0" smtClean="0"/>
              <a:t>5:  Déterminer </a:t>
            </a:r>
            <a:r>
              <a:rPr lang="fr-FR" b="1" dirty="0"/>
              <a:t>les mesures correctives à prendre lorsque la surveillance révèle qu'un CCP donné n'est pas </a:t>
            </a:r>
            <a:r>
              <a:rPr lang="fr-FR" b="1" dirty="0" smtClean="0"/>
              <a:t>maîtrisé </a:t>
            </a:r>
            <a:endParaRPr lang="fr-FR" b="1" dirty="0"/>
          </a:p>
          <a:p>
            <a:pPr marL="0" indent="0">
              <a:buNone/>
            </a:pPr>
            <a:r>
              <a:rPr lang="fr-FR" b="1" dirty="0"/>
              <a:t>Principe </a:t>
            </a:r>
            <a:r>
              <a:rPr lang="fr-FR" b="1" dirty="0" smtClean="0"/>
              <a:t>6: Appliquer </a:t>
            </a:r>
            <a:r>
              <a:rPr lang="fr-FR" b="1" dirty="0"/>
              <a:t>des procédures de vérification afin de confirmer que le système HACCP fonctionne </a:t>
            </a:r>
            <a:r>
              <a:rPr lang="fr-FR" b="1" dirty="0" smtClean="0"/>
              <a:t>efficacement</a:t>
            </a:r>
            <a:endParaRPr lang="fr-FR" b="1" dirty="0"/>
          </a:p>
          <a:p>
            <a:pPr marL="0" indent="0">
              <a:buNone/>
            </a:pPr>
            <a:r>
              <a:rPr lang="fr-FR" b="1" dirty="0"/>
              <a:t>Principe </a:t>
            </a:r>
            <a:r>
              <a:rPr lang="fr-FR" b="1" dirty="0" smtClean="0"/>
              <a:t>7: Constituer </a:t>
            </a:r>
            <a:r>
              <a:rPr lang="fr-FR" b="1" dirty="0"/>
              <a:t>un dossier dans lequel figureront toutes les procédures et tous les relevés concernant ces principes et leur mise en application</a:t>
            </a:r>
            <a:endParaRPr lang="en-US" b="1" dirty="0"/>
          </a:p>
        </p:txBody>
      </p:sp>
    </p:spTree>
    <p:extLst>
      <p:ext uri="{BB962C8B-B14F-4D97-AF65-F5344CB8AC3E}">
        <p14:creationId xmlns:p14="http://schemas.microsoft.com/office/powerpoint/2010/main" val="37403385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1263" y="2755629"/>
            <a:ext cx="10515600" cy="810532"/>
          </a:xfrm>
        </p:spPr>
        <p:txBody>
          <a:bodyPr>
            <a:normAutofit/>
          </a:bodyPr>
          <a:lstStyle/>
          <a:p>
            <a:r>
              <a:rPr lang="fr-FR" sz="3200" b="1" dirty="0"/>
              <a:t>Lignes directrices du Codex pour l'application du système HACCP</a:t>
            </a:r>
          </a:p>
        </p:txBody>
      </p:sp>
    </p:spTree>
    <p:extLst>
      <p:ext uri="{BB962C8B-B14F-4D97-AF65-F5344CB8AC3E}">
        <p14:creationId xmlns:p14="http://schemas.microsoft.com/office/powerpoint/2010/main" val="3125466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 </a:t>
            </a:r>
            <a:endParaRPr lang="en-US" dirty="0"/>
          </a:p>
        </p:txBody>
      </p:sp>
      <p:sp>
        <p:nvSpPr>
          <p:cNvPr id="3" name="Espace réservé du contenu 2"/>
          <p:cNvSpPr>
            <a:spLocks noGrp="1"/>
          </p:cNvSpPr>
          <p:nvPr>
            <p:ph idx="1"/>
          </p:nvPr>
        </p:nvSpPr>
        <p:spPr/>
        <p:txBody>
          <a:bodyPr/>
          <a:lstStyle/>
          <a:p>
            <a:pPr algn="just"/>
            <a:r>
              <a:rPr lang="fr-FR" dirty="0"/>
              <a:t> La </a:t>
            </a:r>
            <a:r>
              <a:rPr lang="fr-FR" b="1" dirty="0"/>
              <a:t>sécurité alimentaire</a:t>
            </a:r>
            <a:r>
              <a:rPr lang="fr-FR" dirty="0"/>
              <a:t> existe lorsque tous les êtres humains ont, à tout moment, la possibilité physique, sociale et économique de se procurer une nourriture suffisante, saine et nutritive leur permettant de satisfaire leurs besoins et préférences alimentaires pour mener une vie saine et active »</a:t>
            </a:r>
            <a:r>
              <a:rPr lang="fr-FR" baseline="30000" dirty="0">
                <a:hlinkClick r:id="rId2"/>
              </a:rPr>
              <a:t>1</a:t>
            </a:r>
            <a:r>
              <a:rPr lang="fr-FR" dirty="0"/>
              <a:t> est la définition formelle du concept de sécurité alimentaire selon le Comité de la Sécurité alimentaire mondiale. </a:t>
            </a:r>
            <a:endParaRPr lang="fr-FR" dirty="0" smtClean="0"/>
          </a:p>
          <a:p>
            <a:r>
              <a:rPr lang="fr-FR" dirty="0" smtClean="0"/>
              <a:t>Cette </a:t>
            </a:r>
            <a:r>
              <a:rPr lang="fr-FR" dirty="0"/>
              <a:t>définition a été adoptée par un consensus international depuis le </a:t>
            </a:r>
            <a:r>
              <a:rPr lang="fr-FR" dirty="0">
                <a:hlinkClick r:id="rId3" tooltip="Conférence mondiale de l'alimentation"/>
              </a:rPr>
              <a:t>Sommet Mondial de l'Alimentation</a:t>
            </a:r>
            <a:r>
              <a:rPr lang="fr-FR" dirty="0"/>
              <a:t> réuni à Rome en 1996.</a:t>
            </a:r>
            <a:endParaRPr lang="en-US" dirty="0"/>
          </a:p>
        </p:txBody>
      </p:sp>
    </p:spTree>
    <p:extLst>
      <p:ext uri="{BB962C8B-B14F-4D97-AF65-F5344CB8AC3E}">
        <p14:creationId xmlns:p14="http://schemas.microsoft.com/office/powerpoint/2010/main" val="10514466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10532"/>
          </a:xfrm>
        </p:spPr>
        <p:txBody>
          <a:bodyPr>
            <a:normAutofit/>
          </a:bodyPr>
          <a:lstStyle/>
          <a:p>
            <a:r>
              <a:rPr lang="fr-FR" sz="3200" b="1" dirty="0"/>
              <a:t>Lignes directrices du Codex pour l'application du système HACCP</a:t>
            </a:r>
          </a:p>
        </p:txBody>
      </p:sp>
      <p:sp>
        <p:nvSpPr>
          <p:cNvPr id="3" name="Espace réservé du contenu 2"/>
          <p:cNvSpPr>
            <a:spLocks noGrp="1"/>
          </p:cNvSpPr>
          <p:nvPr>
            <p:ph idx="1"/>
          </p:nvPr>
        </p:nvSpPr>
        <p:spPr>
          <a:xfrm>
            <a:off x="838200" y="1175658"/>
            <a:ext cx="10515600" cy="5001305"/>
          </a:xfrm>
        </p:spPr>
        <p:txBody>
          <a:bodyPr>
            <a:normAutofit/>
          </a:bodyPr>
          <a:lstStyle/>
          <a:p>
            <a:r>
              <a:rPr lang="fr-FR" dirty="0"/>
              <a:t>Avant d'appliquer le système HACCP à un secteur quelconque de la chaîne alimentaire, il faut que ce secteur fonctionne conformément aux Principes généraux d'hygiène alimentaire du Codex, aux codes d'usages correspondants du Codex et à la législation appropriée en matière de sécurité sanitaire des aliments. </a:t>
            </a:r>
            <a:endParaRPr lang="fr-FR" dirty="0" smtClean="0"/>
          </a:p>
          <a:p>
            <a:pPr marL="0" indent="0">
              <a:buNone/>
            </a:pPr>
            <a:endParaRPr lang="fr-FR" dirty="0" smtClean="0"/>
          </a:p>
          <a:p>
            <a:r>
              <a:rPr lang="fr-FR" dirty="0" smtClean="0"/>
              <a:t>Pour </a:t>
            </a:r>
            <a:r>
              <a:rPr lang="fr-FR" dirty="0"/>
              <a:t>qu'un système HACCP soit efficace, il faut que la direction soit déterminée à le mettre en </a:t>
            </a:r>
            <a:r>
              <a:rPr lang="fr-FR" dirty="0" err="1"/>
              <a:t>oeuvre</a:t>
            </a:r>
            <a:r>
              <a:rPr lang="fr-FR" dirty="0" smtClean="0"/>
              <a:t>.</a:t>
            </a:r>
          </a:p>
          <a:p>
            <a:endParaRPr lang="en-US" dirty="0"/>
          </a:p>
        </p:txBody>
      </p:sp>
    </p:spTree>
    <p:extLst>
      <p:ext uri="{BB962C8B-B14F-4D97-AF65-F5344CB8AC3E}">
        <p14:creationId xmlns:p14="http://schemas.microsoft.com/office/powerpoint/2010/main" val="3038174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10532"/>
          </a:xfrm>
        </p:spPr>
        <p:txBody>
          <a:bodyPr>
            <a:normAutofit/>
          </a:bodyPr>
          <a:lstStyle/>
          <a:p>
            <a:r>
              <a:rPr lang="fr-FR" sz="3200" b="1" dirty="0"/>
              <a:t>Lignes directrices du Codex pour l'application du système HACCP</a:t>
            </a:r>
          </a:p>
        </p:txBody>
      </p:sp>
      <p:sp>
        <p:nvSpPr>
          <p:cNvPr id="3" name="Espace réservé du contenu 2"/>
          <p:cNvSpPr>
            <a:spLocks noGrp="1"/>
          </p:cNvSpPr>
          <p:nvPr>
            <p:ph idx="1"/>
          </p:nvPr>
        </p:nvSpPr>
        <p:spPr>
          <a:xfrm>
            <a:off x="838200" y="1175658"/>
            <a:ext cx="10515600" cy="5001305"/>
          </a:xfrm>
        </p:spPr>
        <p:txBody>
          <a:bodyPr>
            <a:normAutofit/>
          </a:bodyPr>
          <a:lstStyle/>
          <a:p>
            <a:pPr algn="just"/>
            <a:r>
              <a:rPr lang="fr-FR" dirty="0" smtClean="0"/>
              <a:t>Lors </a:t>
            </a:r>
            <a:r>
              <a:rPr lang="fr-FR" dirty="0"/>
              <a:t>de l'identification et de l'évaluation des dangers, ainsi que des opérations successives que comportent l'élaboration et la mise en </a:t>
            </a:r>
            <a:r>
              <a:rPr lang="fr-FR" dirty="0" err="1"/>
              <a:t>oeuvre</a:t>
            </a:r>
            <a:r>
              <a:rPr lang="fr-FR" dirty="0"/>
              <a:t> d'un système HACCP, il faut tenir compte de l'importance que peuvent avoir les matières premières, les ingrédients, les pratiques et procédés de fabrication, la destination probable du produit fini, les catégories de consommateurs visées et les données épidémiologiques concernant la sécurité sanitaire de l'aliment.</a:t>
            </a:r>
          </a:p>
          <a:p>
            <a:r>
              <a:rPr lang="fr-FR" dirty="0"/>
              <a:t>Le système HACCP a pour but d'exercer des contrôles au niveau des CCP. Il faudrait envisager une nouvelle conception de l'opération, si l'on constate qu'un danger doit être maîtrisé, sans qu'aucun CCP n'y corresponde.</a:t>
            </a:r>
          </a:p>
          <a:p>
            <a:endParaRPr lang="en-US" dirty="0"/>
          </a:p>
        </p:txBody>
      </p:sp>
    </p:spTree>
    <p:extLst>
      <p:ext uri="{BB962C8B-B14F-4D97-AF65-F5344CB8AC3E}">
        <p14:creationId xmlns:p14="http://schemas.microsoft.com/office/powerpoint/2010/main" val="4216442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10532"/>
          </a:xfrm>
        </p:spPr>
        <p:txBody>
          <a:bodyPr>
            <a:normAutofit fontScale="90000"/>
          </a:bodyPr>
          <a:lstStyle/>
          <a:p>
            <a:r>
              <a:rPr lang="fr-FR" sz="3200" dirty="0"/>
              <a:t>Lignes directrices du Codex pour l'application du système HACCP</a:t>
            </a:r>
          </a:p>
        </p:txBody>
      </p:sp>
      <p:sp>
        <p:nvSpPr>
          <p:cNvPr id="3" name="Espace réservé du contenu 2"/>
          <p:cNvSpPr>
            <a:spLocks noGrp="1"/>
          </p:cNvSpPr>
          <p:nvPr>
            <p:ph idx="1"/>
          </p:nvPr>
        </p:nvSpPr>
        <p:spPr>
          <a:xfrm>
            <a:off x="838200" y="1175658"/>
            <a:ext cx="10515600" cy="5001305"/>
          </a:xfrm>
        </p:spPr>
        <p:txBody>
          <a:bodyPr>
            <a:normAutofit/>
          </a:bodyPr>
          <a:lstStyle/>
          <a:p>
            <a:pPr algn="just"/>
            <a:r>
              <a:rPr lang="fr-FR" dirty="0" smtClean="0"/>
              <a:t>Le </a:t>
            </a:r>
            <a:r>
              <a:rPr lang="fr-FR" dirty="0"/>
              <a:t>système HACCP devrait être appliqué séparément à chacune des opérations. Les CCP indiqués à titre d'exemple, dans un Code d'usages du Codex en matière d'hygiène, ne sont pas forcément les seuls qui correspondent à un cas précis ou encore ils peuvent être de nature différente.</a:t>
            </a:r>
          </a:p>
          <a:p>
            <a:pPr algn="just"/>
            <a:r>
              <a:rPr lang="fr-FR" dirty="0"/>
              <a:t>Les modalités d'application du système HACCP doivent être révisées et ils faut y apporter les changements requis chaque fois que le produit, le procédé ou l'une des étapes subissent une modification.</a:t>
            </a:r>
          </a:p>
          <a:p>
            <a:pPr algn="just"/>
            <a:r>
              <a:rPr lang="fr-FR" dirty="0"/>
              <a:t>Il importe de faire preuve de souplesse, dans la mesure du possible, dans l'application du système HACCP, en tenant compte du contexte de l'application et de la nature et de la taille des opérations.</a:t>
            </a:r>
          </a:p>
          <a:p>
            <a:pPr algn="just"/>
            <a:endParaRPr lang="en-US" dirty="0"/>
          </a:p>
        </p:txBody>
      </p:sp>
    </p:spTree>
    <p:extLst>
      <p:ext uri="{BB962C8B-B14F-4D97-AF65-F5344CB8AC3E}">
        <p14:creationId xmlns:p14="http://schemas.microsoft.com/office/powerpoint/2010/main" val="871464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 </a:t>
            </a:r>
            <a:endParaRPr lang="en-US" dirty="0"/>
          </a:p>
        </p:txBody>
      </p:sp>
      <p:sp>
        <p:nvSpPr>
          <p:cNvPr id="3" name="Espace réservé du contenu 2"/>
          <p:cNvSpPr>
            <a:spLocks noGrp="1"/>
          </p:cNvSpPr>
          <p:nvPr>
            <p:ph idx="1"/>
          </p:nvPr>
        </p:nvSpPr>
        <p:spPr>
          <a:xfrm>
            <a:off x="838199" y="1825625"/>
            <a:ext cx="10905309" cy="4351338"/>
          </a:xfrm>
        </p:spPr>
        <p:txBody>
          <a:bodyPr/>
          <a:lstStyle/>
          <a:p>
            <a:pPr algn="just"/>
            <a:r>
              <a:rPr lang="fr-FR" dirty="0"/>
              <a:t>La sécurité sanitaire et la qualité des aliments sont </a:t>
            </a:r>
            <a:r>
              <a:rPr lang="fr-FR" dirty="0" smtClean="0"/>
              <a:t>des préoccupations </a:t>
            </a:r>
            <a:r>
              <a:rPr lang="fr-FR" dirty="0"/>
              <a:t>fondamentales de santé publique</a:t>
            </a:r>
            <a:r>
              <a:rPr lang="fr-FR" dirty="0" smtClean="0"/>
              <a:t>.</a:t>
            </a:r>
          </a:p>
          <a:p>
            <a:pPr algn="just"/>
            <a:r>
              <a:rPr lang="fr-FR" dirty="0" smtClean="0"/>
              <a:t> </a:t>
            </a:r>
            <a:r>
              <a:rPr lang="fr-FR" dirty="0"/>
              <a:t>Les aliments peuvent être contaminés par des métaux toxiques, des pesticides et des résidus de médicaments vétérinaires, ainsi que par des polluants organiques, des radionucléides et des mycotoxines. </a:t>
            </a:r>
            <a:endParaRPr lang="fr-FR" dirty="0" smtClean="0"/>
          </a:p>
          <a:p>
            <a:pPr algn="just"/>
            <a:r>
              <a:rPr lang="fr-FR" dirty="0" smtClean="0"/>
              <a:t>Des </a:t>
            </a:r>
            <a:r>
              <a:rPr lang="fr-FR" dirty="0"/>
              <a:t>techniques radiométriques et connexes adaptées </a:t>
            </a:r>
            <a:r>
              <a:rPr lang="fr-FR" dirty="0" smtClean="0"/>
              <a:t>aux besoins </a:t>
            </a:r>
            <a:r>
              <a:rPr lang="fr-FR" dirty="0"/>
              <a:t>locaux </a:t>
            </a:r>
            <a:r>
              <a:rPr lang="fr-FR" dirty="0" smtClean="0"/>
              <a:t>doivent donc être utilisées </a:t>
            </a:r>
            <a:r>
              <a:rPr lang="fr-FR" dirty="0"/>
              <a:t>pour soutenir les programmes nationaux de lutte contre ces contaminants.</a:t>
            </a:r>
            <a:endParaRPr lang="en-US" dirty="0"/>
          </a:p>
        </p:txBody>
      </p:sp>
    </p:spTree>
    <p:extLst>
      <p:ext uri="{BB962C8B-B14F-4D97-AF65-F5344CB8AC3E}">
        <p14:creationId xmlns:p14="http://schemas.microsoft.com/office/powerpoint/2010/main" val="41778543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64772" y="81294"/>
            <a:ext cx="10515600" cy="614589"/>
          </a:xfrm>
        </p:spPr>
        <p:txBody>
          <a:bodyPr>
            <a:normAutofit fontScale="90000"/>
          </a:bodyPr>
          <a:lstStyle/>
          <a:p>
            <a:r>
              <a:rPr lang="fr-FR" dirty="0" smtClean="0"/>
              <a:t>Bibliographie </a:t>
            </a:r>
            <a:endParaRPr lang="en-US" dirty="0"/>
          </a:p>
        </p:txBody>
      </p:sp>
      <p:sp>
        <p:nvSpPr>
          <p:cNvPr id="3" name="Espace réservé du contenu 2"/>
          <p:cNvSpPr>
            <a:spLocks noGrp="1"/>
          </p:cNvSpPr>
          <p:nvPr>
            <p:ph idx="1"/>
          </p:nvPr>
        </p:nvSpPr>
        <p:spPr>
          <a:xfrm>
            <a:off x="838200" y="1305680"/>
            <a:ext cx="10515600" cy="5368833"/>
          </a:xfrm>
        </p:spPr>
        <p:txBody>
          <a:bodyPr>
            <a:normAutofit fontScale="92500" lnSpcReduction="20000"/>
          </a:bodyPr>
          <a:lstStyle/>
          <a:p>
            <a:pPr marL="514350" indent="-514350" fontAlgn="base">
              <a:buFont typeface="+mj-lt"/>
              <a:buAutoNum type="arabicPeriod"/>
            </a:pPr>
            <a:r>
              <a:rPr lang="fr-FR" u="sng" dirty="0" smtClean="0">
                <a:hlinkClick r:id="rId2"/>
              </a:rPr>
              <a:t>http</a:t>
            </a:r>
            <a:r>
              <a:rPr lang="fr-FR" u="sng" dirty="0">
                <a:hlinkClick r:id="rId2"/>
              </a:rPr>
              <a:t>://www.fao.org/food-safety/background/fr/</a:t>
            </a:r>
            <a:r>
              <a:rPr lang="fr-FR" dirty="0"/>
              <a:t>  Sécurité sanitaire et qualité des aliments</a:t>
            </a:r>
            <a:endParaRPr lang="en-US" dirty="0"/>
          </a:p>
          <a:p>
            <a:pPr marL="514350" indent="-514350" fontAlgn="base">
              <a:buFont typeface="+mj-lt"/>
              <a:buAutoNum type="arabicPeriod"/>
            </a:pPr>
            <a:r>
              <a:rPr lang="fr-FR" u="sng" dirty="0">
                <a:hlinkClick r:id="rId3"/>
              </a:rPr>
              <a:t>http://www.fao.org/fao-who-codexalimentarius/home/fr/</a:t>
            </a:r>
            <a:r>
              <a:rPr lang="fr-FR" dirty="0"/>
              <a:t> </a:t>
            </a:r>
            <a:endParaRPr lang="en-US" dirty="0"/>
          </a:p>
          <a:p>
            <a:pPr marL="514350" indent="-514350">
              <a:buFont typeface="+mj-lt"/>
              <a:buAutoNum type="arabicPeriod"/>
            </a:pPr>
            <a:r>
              <a:rPr lang="fr-FR" u="sng" dirty="0">
                <a:hlinkClick r:id="rId4"/>
              </a:rPr>
              <a:t>https://</a:t>
            </a:r>
            <a:r>
              <a:rPr lang="fr-FR" u="sng" dirty="0" smtClean="0">
                <a:hlinkClick r:id="rId4"/>
              </a:rPr>
              <a:t>www.un.org/fr/observances/food-safety-day</a:t>
            </a:r>
            <a:r>
              <a:rPr lang="en-US" dirty="0" smtClean="0"/>
              <a:t> </a:t>
            </a:r>
          </a:p>
          <a:p>
            <a:pPr marL="514350" indent="-514350">
              <a:buFont typeface="+mj-lt"/>
              <a:buAutoNum type="arabicPeriod"/>
            </a:pPr>
            <a:r>
              <a:rPr lang="fr-FR" dirty="0" smtClean="0"/>
              <a:t>Les bonnes pratiques d’hygiène en restauration/10 règles d’or </a:t>
            </a:r>
            <a:r>
              <a:rPr lang="fr-FR" dirty="0" err="1" smtClean="0"/>
              <a:t>nièvre</a:t>
            </a:r>
            <a:r>
              <a:rPr lang="fr-FR" dirty="0" smtClean="0"/>
              <a:t>, conseil départemental </a:t>
            </a:r>
          </a:p>
          <a:p>
            <a:pPr marL="514350" indent="-514350">
              <a:buFont typeface="+mj-lt"/>
              <a:buAutoNum type="arabicPeriod"/>
            </a:pPr>
            <a:r>
              <a:rPr lang="en-US" dirty="0"/>
              <a:t>GENERAL PRINCIPLES OF FOOD </a:t>
            </a:r>
            <a:r>
              <a:rPr lang="en-US" dirty="0" smtClean="0"/>
              <a:t>HYGIENE, CXC 1-1969, Adopted </a:t>
            </a:r>
            <a:r>
              <a:rPr lang="en-US" dirty="0"/>
              <a:t>in 1969. Amended in 1999. Revised in 1997, 2003, 2020. </a:t>
            </a:r>
            <a:r>
              <a:rPr lang="en-US" dirty="0" smtClean="0"/>
              <a:t>Editorial , corrections </a:t>
            </a:r>
            <a:r>
              <a:rPr lang="en-US" dirty="0"/>
              <a:t>in </a:t>
            </a:r>
            <a:r>
              <a:rPr lang="en-US" dirty="0" smtClean="0"/>
              <a:t>2011- CODEX </a:t>
            </a:r>
            <a:r>
              <a:rPr lang="en-US" dirty="0" err="1" smtClean="0"/>
              <a:t>Alimentarus</a:t>
            </a:r>
            <a:r>
              <a:rPr lang="en-US" dirty="0" smtClean="0"/>
              <a:t>, international food standards </a:t>
            </a:r>
          </a:p>
          <a:p>
            <a:pPr marL="514350" indent="-514350">
              <a:buFont typeface="+mj-lt"/>
              <a:buAutoNum type="arabicPeriod"/>
            </a:pPr>
            <a:r>
              <a:rPr lang="fr-FR" dirty="0"/>
              <a:t>GARANTIR LA </a:t>
            </a:r>
            <a:r>
              <a:rPr lang="fr-FR" dirty="0" smtClean="0"/>
              <a:t>SÉCURITÉ SANITAIRE </a:t>
            </a:r>
            <a:r>
              <a:rPr lang="fr-FR" dirty="0"/>
              <a:t>ET LA </a:t>
            </a:r>
            <a:r>
              <a:rPr lang="fr-FR" dirty="0" smtClean="0"/>
              <a:t>QUALITÉ DES ALIMENTS:/DIRECTIVES </a:t>
            </a:r>
            <a:r>
              <a:rPr lang="fr-FR" dirty="0"/>
              <a:t>POUR LE </a:t>
            </a:r>
            <a:r>
              <a:rPr lang="fr-FR" dirty="0" smtClean="0"/>
              <a:t>RENFORCEMENT DES </a:t>
            </a:r>
            <a:r>
              <a:rPr lang="fr-FR" dirty="0"/>
              <a:t>SYSTÈMES </a:t>
            </a:r>
            <a:r>
              <a:rPr lang="fr-FR" dirty="0" smtClean="0"/>
              <a:t>NATIONAUX DE </a:t>
            </a:r>
            <a:r>
              <a:rPr lang="fr-FR" dirty="0"/>
              <a:t>CONTRÔLE </a:t>
            </a:r>
            <a:r>
              <a:rPr lang="fr-FR" dirty="0" smtClean="0"/>
              <a:t>ALIMENTAIRE- FAO, OMS-2003</a:t>
            </a:r>
          </a:p>
          <a:p>
            <a:pPr marL="514350" indent="-514350">
              <a:buFont typeface="+mj-lt"/>
              <a:buAutoNum type="arabicPeriod"/>
            </a:pPr>
            <a:r>
              <a:rPr lang="fr-FR" dirty="0">
                <a:hlinkClick r:id="rId5"/>
              </a:rPr>
              <a:t>Sécurité Sanitaire des Aliments - Génie </a:t>
            </a:r>
            <a:r>
              <a:rPr lang="fr-FR" dirty="0" smtClean="0">
                <a:hlinkClick r:id="rId5"/>
              </a:rPr>
              <a:t>Alimentaire</a:t>
            </a:r>
            <a:endParaRPr lang="fr-FR" dirty="0" smtClean="0"/>
          </a:p>
          <a:p>
            <a:pPr marL="514350" indent="-514350">
              <a:buFont typeface="+mj-lt"/>
              <a:buAutoNum type="arabicPeriod"/>
            </a:pPr>
            <a:r>
              <a:rPr lang="en-US" altLang="en-US" u="sng" dirty="0">
                <a:solidFill>
                  <a:srgbClr val="202124"/>
                </a:solidFill>
                <a:latin typeface="Arial" panose="020B0604020202020204" pitchFamily="34" charset="0"/>
                <a:cs typeface="Arial" panose="020B0604020202020204" pitchFamily="34" charset="0"/>
              </a:rPr>
              <a:t>h</a:t>
            </a:r>
            <a:r>
              <a:rPr lang="en-US" altLang="en-US" u="sng" dirty="0">
                <a:solidFill>
                  <a:srgbClr val="202124"/>
                </a:solidFill>
                <a:latin typeface="Arial" panose="020B0604020202020204" pitchFamily="34" charset="0"/>
                <a:cs typeface="Arial" panose="020B0604020202020204" pitchFamily="34" charset="0"/>
                <a:hlinkClick r:id="rId6"/>
              </a:rPr>
              <a:t>ttps://fr.wikipedia.org</a:t>
            </a:r>
            <a:r>
              <a:rPr lang="en-US" altLang="en-US" u="sng" dirty="0">
                <a:solidFill>
                  <a:srgbClr val="5F6368"/>
                </a:solidFill>
                <a:latin typeface="Arial" panose="020B0604020202020204" pitchFamily="34" charset="0"/>
                <a:cs typeface="Arial" panose="020B0604020202020204" pitchFamily="34" charset="0"/>
                <a:hlinkClick r:id="rId6"/>
              </a:rPr>
              <a:t> › wiki › </a:t>
            </a:r>
            <a:r>
              <a:rPr lang="en-US" altLang="en-US" u="sng" dirty="0" err="1" smtClean="0">
                <a:solidFill>
                  <a:srgbClr val="5F6368"/>
                </a:solidFill>
                <a:latin typeface="Arial" panose="020B0604020202020204" pitchFamily="34" charset="0"/>
                <a:cs typeface="Arial" panose="020B0604020202020204" pitchFamily="34" charset="0"/>
                <a:hlinkClick r:id="rId6"/>
              </a:rPr>
              <a:t>Sécurité_alimentaire</a:t>
            </a:r>
            <a:endParaRPr lang="en-US" altLang="en-US" u="sng" dirty="0" smtClean="0">
              <a:solidFill>
                <a:srgbClr val="5F6368"/>
              </a:solidFill>
              <a:latin typeface="Arial" panose="020B0604020202020204" pitchFamily="34" charset="0"/>
              <a:cs typeface="Arial" panose="020B0604020202020204" pitchFamily="34" charset="0"/>
            </a:endParaRPr>
          </a:p>
        </p:txBody>
      </p:sp>
      <p:sp>
        <p:nvSpPr>
          <p:cNvPr id="7" name="AutoShape 4" descr="data:image/png;base64,iVBORw0KGgoAAAANSUhEUgAAABAAAAAQCAYAAAAf8/9hAAAACXBIWXMAAAsSAAALEgHS3X78AAAB3ElEQVQ4jY2TPWhTURTH/+e8l7QNJg0qCJpCSdEnONTFDk5udfILs9mS6iJYpI4VnURXUcRJrFG3gm3tXLpIxaUUIVA/iLRJayQ2Nk1q7cu99zjUF/JhQv7jOff/O+fcwyERAQAQEaoVjsdOirgP93L+W5svJpeq8xVfPWD/yPkepekBWbjETl8nM0h9XtkRV72xLbmdn5hJ/xdw4OaVkC6U7oBwg6MRH0d7fGTbQDoLIYKUXa2/rO5C6SdWOHh/4/HrLQCwvZZUoZi2Dh/ysdPbRZ0dNeOQCMj2WXTiaMCUtsdUKn0dQHcNAEZCVr+DViJjYAW6/NqI34txS0eVIqEwRgfONMTbApyORDE3PIbF9dX2AKPHTyESCFbMExeGMTL9EguZVHuAxY3vmBscwtkjfS3NTQELuQzi72bwaGAQ8elEUzNQtQUiLsmf3X3eCt/n1uBMPQUy2bqSDCIuNXQgjHnJ5kzTUt47rUQY8w0AG2ZcLX/bkc2t5m5mlJdTv22Y8QZAPjGbBPHl8oePRb2yruu9BjBu8msRGrF8YjZZGb3+mA5ePee4ip9xoKOfj/UGSRuYtR/b+ldxyW/paz+fv/0EtLhGT91DF2NgubtXnu4VXk1N1vzFP99f037PUFbu4yIAAAAASUVORK5CYII=">
            <a:hlinkClick r:id="rId6"/>
          </p:cNvPr>
          <p:cNvSpPr>
            <a:spLocks noChangeAspect="1" noChangeArrowheads="1"/>
          </p:cNvSpPr>
          <p:nvPr/>
        </p:nvSpPr>
        <p:spPr bwMode="auto">
          <a:xfrm>
            <a:off x="38100" y="0"/>
            <a:ext cx="152400" cy="16258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99112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58281"/>
          </a:xfrm>
        </p:spPr>
        <p:txBody>
          <a:bodyPr/>
          <a:lstStyle/>
          <a:p>
            <a:r>
              <a:rPr lang="fr-FR" dirty="0" smtClean="0"/>
              <a:t>La malnutrition </a:t>
            </a:r>
            <a:endParaRPr lang="en-US" dirty="0"/>
          </a:p>
        </p:txBody>
      </p:sp>
      <p:sp>
        <p:nvSpPr>
          <p:cNvPr id="3" name="Espace réservé du contenu 2"/>
          <p:cNvSpPr>
            <a:spLocks noGrp="1"/>
          </p:cNvSpPr>
          <p:nvPr>
            <p:ph idx="1"/>
          </p:nvPr>
        </p:nvSpPr>
        <p:spPr>
          <a:xfrm>
            <a:off x="838200" y="1123406"/>
            <a:ext cx="10515600" cy="5053557"/>
          </a:xfrm>
        </p:spPr>
        <p:txBody>
          <a:bodyPr/>
          <a:lstStyle/>
          <a:p>
            <a:pPr algn="just"/>
            <a:r>
              <a:rPr lang="fr-FR" dirty="0"/>
              <a:t>La malnutrition est le résultat de carences, </a:t>
            </a:r>
            <a:r>
              <a:rPr lang="fr-FR" dirty="0" smtClean="0"/>
              <a:t>d’excès, ou </a:t>
            </a:r>
            <a:r>
              <a:rPr lang="fr-FR" dirty="0"/>
              <a:t>de déséquilibres d’énergie, de protéines et </a:t>
            </a:r>
            <a:r>
              <a:rPr lang="fr-FR" dirty="0" smtClean="0"/>
              <a:t>d’autres nutriments</a:t>
            </a:r>
            <a:r>
              <a:rPr lang="fr-FR" dirty="0"/>
              <a:t>. </a:t>
            </a:r>
            <a:endParaRPr lang="fr-FR" dirty="0" smtClean="0"/>
          </a:p>
          <a:p>
            <a:pPr algn="just"/>
            <a:r>
              <a:rPr lang="fr-FR" dirty="0" smtClean="0"/>
              <a:t>La </a:t>
            </a:r>
            <a:r>
              <a:rPr lang="fr-FR" dirty="0"/>
              <a:t>malnutrition pourrait être le </a:t>
            </a:r>
            <a:r>
              <a:rPr lang="fr-FR" dirty="0" smtClean="0"/>
              <a:t>résultat de </a:t>
            </a:r>
            <a:r>
              <a:rPr lang="fr-FR" dirty="0"/>
              <a:t>l’insécurité alimentaire, ou bien, elle </a:t>
            </a:r>
            <a:r>
              <a:rPr lang="fr-FR" dirty="0" smtClean="0"/>
              <a:t>pourrait être </a:t>
            </a:r>
            <a:r>
              <a:rPr lang="fr-FR" dirty="0"/>
              <a:t>liée à des facteurs non alimentaires, tel que:</a:t>
            </a:r>
          </a:p>
          <a:p>
            <a:pPr lvl="1" algn="just">
              <a:buFont typeface="Courier New" panose="02070309020205020404" pitchFamily="49" charset="0"/>
              <a:buChar char="o"/>
            </a:pPr>
            <a:r>
              <a:rPr lang="fr-FR" dirty="0" smtClean="0"/>
              <a:t>les </a:t>
            </a:r>
            <a:r>
              <a:rPr lang="fr-FR" dirty="0"/>
              <a:t>pratiques inadéquates de soins aux enfants:</a:t>
            </a:r>
          </a:p>
          <a:p>
            <a:pPr lvl="1" algn="just">
              <a:buFont typeface="Courier New" panose="02070309020205020404" pitchFamily="49" charset="0"/>
              <a:buChar char="o"/>
            </a:pPr>
            <a:r>
              <a:rPr lang="fr-FR" dirty="0" smtClean="0"/>
              <a:t> </a:t>
            </a:r>
            <a:r>
              <a:rPr lang="fr-FR" dirty="0"/>
              <a:t>l’insuffisance des services sanitaires: et</a:t>
            </a:r>
          </a:p>
          <a:p>
            <a:pPr lvl="1" algn="just">
              <a:buFont typeface="Courier New" panose="02070309020205020404" pitchFamily="49" charset="0"/>
              <a:buChar char="o"/>
            </a:pPr>
            <a:r>
              <a:rPr lang="fr-FR" dirty="0" smtClean="0"/>
              <a:t> </a:t>
            </a:r>
            <a:r>
              <a:rPr lang="fr-FR" dirty="0"/>
              <a:t>un environnement malsain. </a:t>
            </a:r>
            <a:endParaRPr lang="en-US" dirty="0"/>
          </a:p>
        </p:txBody>
      </p:sp>
    </p:spTree>
    <p:extLst>
      <p:ext uri="{BB962C8B-B14F-4D97-AF65-F5344CB8AC3E}">
        <p14:creationId xmlns:p14="http://schemas.microsoft.com/office/powerpoint/2010/main" val="13404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84406"/>
          </a:xfrm>
        </p:spPr>
        <p:txBody>
          <a:bodyPr>
            <a:normAutofit fontScale="90000"/>
          </a:bodyPr>
          <a:lstStyle/>
          <a:p>
            <a:r>
              <a:rPr lang="en-US" dirty="0" smtClean="0"/>
              <a:t>Dimensions </a:t>
            </a:r>
            <a:r>
              <a:rPr lang="fr-FR" dirty="0" smtClean="0"/>
              <a:t>ou</a:t>
            </a:r>
            <a:r>
              <a:rPr lang="en-US" dirty="0" smtClean="0"/>
              <a:t> "</a:t>
            </a:r>
            <a:r>
              <a:rPr lang="fr-FR" dirty="0" smtClean="0"/>
              <a:t>piliers</a:t>
            </a:r>
            <a:r>
              <a:rPr lang="en-US" dirty="0" smtClean="0"/>
              <a:t>" </a:t>
            </a:r>
            <a:r>
              <a:rPr lang="en-US" dirty="0" smtClean="0"/>
              <a:t>de la </a:t>
            </a:r>
            <a:r>
              <a:rPr lang="fr-FR" dirty="0" smtClean="0"/>
              <a:t>sécurité</a:t>
            </a:r>
            <a:r>
              <a:rPr lang="en-US" dirty="0" smtClean="0"/>
              <a:t> </a:t>
            </a:r>
            <a:r>
              <a:rPr lang="fr-FR" dirty="0" smtClean="0"/>
              <a:t>alimentaire</a:t>
            </a:r>
            <a:r>
              <a:rPr lang="en-US" dirty="0" smtClean="0"/>
              <a:t> </a:t>
            </a:r>
            <a:endParaRPr lang="en-US" dirty="0"/>
          </a:p>
        </p:txBody>
      </p:sp>
      <p:sp>
        <p:nvSpPr>
          <p:cNvPr id="3" name="Espace réservé du contenu 2"/>
          <p:cNvSpPr>
            <a:spLocks noGrp="1"/>
          </p:cNvSpPr>
          <p:nvPr>
            <p:ph idx="1"/>
          </p:nvPr>
        </p:nvSpPr>
        <p:spPr>
          <a:xfrm>
            <a:off x="838200" y="1149532"/>
            <a:ext cx="10515600" cy="4415246"/>
          </a:xfrm>
        </p:spPr>
        <p:txBody>
          <a:bodyPr>
            <a:normAutofit/>
          </a:bodyPr>
          <a:lstStyle/>
          <a:p>
            <a:pPr marL="0" indent="0" algn="just">
              <a:buNone/>
            </a:pPr>
            <a:r>
              <a:rPr lang="fr-FR" b="1" u="sng" dirty="0" smtClean="0"/>
              <a:t>Accès</a:t>
            </a:r>
            <a:r>
              <a:rPr lang="fr-FR" dirty="0" smtClean="0"/>
              <a:t>:</a:t>
            </a:r>
          </a:p>
          <a:p>
            <a:pPr algn="just"/>
            <a:r>
              <a:rPr lang="fr-FR" dirty="0" smtClean="0"/>
              <a:t>capacité </a:t>
            </a:r>
            <a:r>
              <a:rPr lang="fr-FR" dirty="0"/>
              <a:t>de produire sa propre alimentation et donc de disposer des moyens de le faire, ou capacité d'acheter sa nourriture et donc de disposer d'un pouvoir d'achat suffisant pour le faire) </a:t>
            </a:r>
            <a:r>
              <a:rPr lang="fr-FR" dirty="0" smtClean="0"/>
              <a:t>;</a:t>
            </a:r>
          </a:p>
          <a:p>
            <a:pPr marL="0" indent="0" algn="just">
              <a:buNone/>
            </a:pPr>
            <a:endParaRPr lang="fr-FR" dirty="0" smtClean="0"/>
          </a:p>
          <a:p>
            <a:pPr algn="just"/>
            <a:r>
              <a:rPr lang="fr-FR" dirty="0"/>
              <a:t>La disponibilité alimentaire porte sur le « côté de l’offre » de la sécurité alimentaire et </a:t>
            </a:r>
            <a:r>
              <a:rPr lang="fr-FR" dirty="0" smtClean="0"/>
              <a:t>est déterminé </a:t>
            </a:r>
            <a:r>
              <a:rPr lang="fr-FR" dirty="0"/>
              <a:t>par le niveau de production alimentaire, les niveaux de provisions, et le commerce net</a:t>
            </a:r>
            <a:r>
              <a:rPr lang="fr-FR" dirty="0" smtClean="0"/>
              <a:t>.</a:t>
            </a:r>
          </a:p>
        </p:txBody>
      </p:sp>
    </p:spTree>
    <p:extLst>
      <p:ext uri="{BB962C8B-B14F-4D97-AF65-F5344CB8AC3E}">
        <p14:creationId xmlns:p14="http://schemas.microsoft.com/office/powerpoint/2010/main" val="102150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84406"/>
          </a:xfrm>
        </p:spPr>
        <p:txBody>
          <a:bodyPr>
            <a:normAutofit fontScale="90000"/>
          </a:bodyPr>
          <a:lstStyle/>
          <a:p>
            <a:r>
              <a:rPr lang="en-US" dirty="0" smtClean="0"/>
              <a:t>Dimensions </a:t>
            </a:r>
            <a:r>
              <a:rPr lang="fr-FR" dirty="0" smtClean="0"/>
              <a:t>ou</a:t>
            </a:r>
            <a:r>
              <a:rPr lang="en-US" dirty="0" smtClean="0"/>
              <a:t> </a:t>
            </a:r>
            <a:r>
              <a:rPr lang="en-US" dirty="0"/>
              <a:t>"</a:t>
            </a:r>
            <a:r>
              <a:rPr lang="en-US" dirty="0" err="1"/>
              <a:t>piliers</a:t>
            </a:r>
            <a:r>
              <a:rPr lang="en-US" dirty="0"/>
              <a:t>" </a:t>
            </a:r>
            <a:r>
              <a:rPr lang="en-US" dirty="0" smtClean="0"/>
              <a:t>de la </a:t>
            </a:r>
            <a:r>
              <a:rPr lang="en-US" dirty="0" err="1" smtClean="0"/>
              <a:t>sécurité</a:t>
            </a:r>
            <a:r>
              <a:rPr lang="en-US" dirty="0" smtClean="0"/>
              <a:t> </a:t>
            </a:r>
            <a:r>
              <a:rPr lang="en-US" dirty="0" err="1" smtClean="0"/>
              <a:t>alimentaire</a:t>
            </a:r>
            <a:r>
              <a:rPr lang="en-US" dirty="0" smtClean="0"/>
              <a:t> </a:t>
            </a:r>
            <a:endParaRPr lang="en-US" dirty="0"/>
          </a:p>
        </p:txBody>
      </p:sp>
      <p:sp>
        <p:nvSpPr>
          <p:cNvPr id="3" name="Espace réservé du contenu 2"/>
          <p:cNvSpPr>
            <a:spLocks noGrp="1"/>
          </p:cNvSpPr>
          <p:nvPr>
            <p:ph idx="1"/>
          </p:nvPr>
        </p:nvSpPr>
        <p:spPr>
          <a:xfrm>
            <a:off x="838200" y="1149532"/>
            <a:ext cx="10515600" cy="4415246"/>
          </a:xfrm>
        </p:spPr>
        <p:txBody>
          <a:bodyPr>
            <a:normAutofit/>
          </a:bodyPr>
          <a:lstStyle/>
          <a:p>
            <a:pPr marL="0" indent="0" algn="just">
              <a:buNone/>
            </a:pPr>
            <a:r>
              <a:rPr lang="fr-FR" b="1" u="sng" dirty="0" smtClean="0"/>
              <a:t>Disponibilité:</a:t>
            </a:r>
          </a:p>
          <a:p>
            <a:pPr algn="just"/>
            <a:r>
              <a:rPr lang="fr-FR" dirty="0" smtClean="0"/>
              <a:t>quantités </a:t>
            </a:r>
            <a:r>
              <a:rPr lang="fr-FR" dirty="0" smtClean="0"/>
              <a:t>suffisantes d'aliments, qu'ils proviennent de la production intérieure, de stocks, d'importations ou </a:t>
            </a:r>
            <a:r>
              <a:rPr lang="fr-FR" dirty="0" smtClean="0"/>
              <a:t>d'aides </a:t>
            </a:r>
            <a:r>
              <a:rPr lang="fr-FR" dirty="0" smtClean="0"/>
              <a:t>;</a:t>
            </a:r>
          </a:p>
          <a:p>
            <a:pPr algn="just"/>
            <a:r>
              <a:rPr lang="fr-FR" dirty="0"/>
              <a:t>De bonnes provisions alimentaires au niveau national ou international ne garantissent pas en soi </a:t>
            </a:r>
            <a:r>
              <a:rPr lang="fr-FR" dirty="0" smtClean="0"/>
              <a:t>la sécurité </a:t>
            </a:r>
            <a:r>
              <a:rPr lang="fr-FR" dirty="0"/>
              <a:t>alimentaire des ménages</a:t>
            </a:r>
            <a:r>
              <a:rPr lang="fr-FR" dirty="0" smtClean="0"/>
              <a:t>.</a:t>
            </a:r>
          </a:p>
          <a:p>
            <a:pPr algn="just"/>
            <a:r>
              <a:rPr lang="fr-FR" dirty="0" smtClean="0"/>
              <a:t> </a:t>
            </a:r>
            <a:r>
              <a:rPr lang="fr-FR" dirty="0"/>
              <a:t>Les inquiétudes par rapport à l’accès insuffisant aux </a:t>
            </a:r>
            <a:r>
              <a:rPr lang="fr-FR" dirty="0" smtClean="0"/>
              <a:t>aliments ont </a:t>
            </a:r>
            <a:r>
              <a:rPr lang="fr-FR" dirty="0"/>
              <a:t>mené à une concentration sérieuse des politiques sur le revenu, les dépenses, le marché et </a:t>
            </a:r>
            <a:r>
              <a:rPr lang="fr-FR" dirty="0" smtClean="0"/>
              <a:t>le prix </a:t>
            </a:r>
            <a:r>
              <a:rPr lang="fr-FR" dirty="0"/>
              <a:t>des aliments pour atteindre les objectifs de sécurité alimentaire</a:t>
            </a:r>
          </a:p>
        </p:txBody>
      </p:sp>
    </p:spTree>
    <p:extLst>
      <p:ext uri="{BB962C8B-B14F-4D97-AF65-F5344CB8AC3E}">
        <p14:creationId xmlns:p14="http://schemas.microsoft.com/office/powerpoint/2010/main" val="1503679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84406"/>
          </a:xfrm>
        </p:spPr>
        <p:txBody>
          <a:bodyPr>
            <a:normAutofit/>
          </a:bodyPr>
          <a:lstStyle/>
          <a:p>
            <a:r>
              <a:rPr lang="en-US" sz="3200" dirty="0" smtClean="0"/>
              <a:t>Dimensions </a:t>
            </a:r>
            <a:r>
              <a:rPr lang="en-US" sz="3200" dirty="0" err="1"/>
              <a:t>ou</a:t>
            </a:r>
            <a:r>
              <a:rPr lang="en-US" sz="3200" dirty="0"/>
              <a:t> "</a:t>
            </a:r>
            <a:r>
              <a:rPr lang="en-US" sz="3200" dirty="0" err="1"/>
              <a:t>piliers</a:t>
            </a:r>
            <a:r>
              <a:rPr lang="en-US" sz="3200" dirty="0"/>
              <a:t>" </a:t>
            </a:r>
            <a:r>
              <a:rPr lang="en-US" sz="3200" dirty="0" smtClean="0"/>
              <a:t>de la </a:t>
            </a:r>
            <a:r>
              <a:rPr lang="en-US" sz="3200" dirty="0" err="1" smtClean="0"/>
              <a:t>sécurité</a:t>
            </a:r>
            <a:r>
              <a:rPr lang="en-US" sz="3200" dirty="0" smtClean="0"/>
              <a:t> </a:t>
            </a:r>
            <a:r>
              <a:rPr lang="en-US" sz="3200" dirty="0" err="1" smtClean="0"/>
              <a:t>alimentaire</a:t>
            </a:r>
            <a:r>
              <a:rPr lang="en-US" sz="3200" dirty="0" smtClean="0"/>
              <a:t> </a:t>
            </a:r>
            <a:endParaRPr lang="en-US" sz="3200" dirty="0"/>
          </a:p>
        </p:txBody>
      </p:sp>
      <p:sp>
        <p:nvSpPr>
          <p:cNvPr id="3" name="Espace réservé du contenu 2"/>
          <p:cNvSpPr>
            <a:spLocks noGrp="1"/>
          </p:cNvSpPr>
          <p:nvPr>
            <p:ph idx="1"/>
          </p:nvPr>
        </p:nvSpPr>
        <p:spPr>
          <a:xfrm>
            <a:off x="838200" y="1332412"/>
            <a:ext cx="10515600" cy="5421085"/>
          </a:xfrm>
        </p:spPr>
        <p:txBody>
          <a:bodyPr>
            <a:normAutofit lnSpcReduction="10000"/>
          </a:bodyPr>
          <a:lstStyle/>
          <a:p>
            <a:pPr marL="0" indent="0" algn="just">
              <a:buNone/>
            </a:pPr>
            <a:r>
              <a:rPr lang="fr-FR" b="1" u="sng" dirty="0" smtClean="0"/>
              <a:t>Qualité:</a:t>
            </a:r>
          </a:p>
          <a:p>
            <a:pPr algn="just"/>
            <a:r>
              <a:rPr lang="fr-FR" dirty="0" smtClean="0"/>
              <a:t> des </a:t>
            </a:r>
            <a:r>
              <a:rPr lang="fr-FR" dirty="0"/>
              <a:t>aliments et des régimes alimentaires des points de vue nutritionnel, sanitaire, mais aussi sociaux-culturels) </a:t>
            </a:r>
            <a:r>
              <a:rPr lang="fr-FR" dirty="0" smtClean="0"/>
              <a:t>;</a:t>
            </a:r>
          </a:p>
          <a:p>
            <a:pPr algn="just"/>
            <a:r>
              <a:rPr lang="fr-FR" dirty="0"/>
              <a:t>L’utilisation porte sur la façon dont le corps optimise les différents nutriments présents dans</a:t>
            </a:r>
          </a:p>
          <a:p>
            <a:pPr algn="just"/>
            <a:r>
              <a:rPr lang="fr-FR" dirty="0"/>
              <a:t>les aliments. De bonnes pratiques de soins et d’alimentation, de préparation des aliments, de</a:t>
            </a:r>
          </a:p>
          <a:p>
            <a:pPr algn="just"/>
            <a:r>
              <a:rPr lang="fr-FR" dirty="0"/>
              <a:t>diversité du régime alimentaire, et de distribution des aliments à l’intérieur du ménage ont pour</a:t>
            </a:r>
          </a:p>
          <a:p>
            <a:pPr algn="just"/>
            <a:r>
              <a:rPr lang="fr-FR" dirty="0"/>
              <a:t>résultat un apport adéquat d’énergie et de nutriments. Ceci s’ajoute à une bonne utilisation</a:t>
            </a:r>
          </a:p>
          <a:p>
            <a:pPr algn="just"/>
            <a:r>
              <a:rPr lang="fr-FR" dirty="0"/>
              <a:t>biologique des aliments consommés, et détermine l’état nutritionnel des individus.</a:t>
            </a:r>
          </a:p>
          <a:p>
            <a:pPr algn="just"/>
            <a:endParaRPr lang="fr-FR" dirty="0"/>
          </a:p>
          <a:p>
            <a:pPr marL="0" indent="0" algn="just">
              <a:buNone/>
            </a:pPr>
            <a:endParaRPr lang="fr-FR" dirty="0"/>
          </a:p>
        </p:txBody>
      </p:sp>
    </p:spTree>
    <p:extLst>
      <p:ext uri="{BB962C8B-B14F-4D97-AF65-F5344CB8AC3E}">
        <p14:creationId xmlns:p14="http://schemas.microsoft.com/office/powerpoint/2010/main" val="5923636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3524</Words>
  <Application>Microsoft Office PowerPoint</Application>
  <PresentationFormat>Grand écran</PresentationFormat>
  <Paragraphs>278</Paragraphs>
  <Slides>54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54</vt:i4>
      </vt:variant>
    </vt:vector>
  </HeadingPairs>
  <TitlesOfParts>
    <vt:vector size="59" baseType="lpstr">
      <vt:lpstr>Arial</vt:lpstr>
      <vt:lpstr>Calibri</vt:lpstr>
      <vt:lpstr>Calibri Light</vt:lpstr>
      <vt:lpstr>Courier New</vt:lpstr>
      <vt:lpstr>Thème Office</vt:lpstr>
      <vt:lpstr>Sécurité alimentaire </vt:lpstr>
      <vt:lpstr>Objectifs  </vt:lpstr>
      <vt:lpstr>Introduction </vt:lpstr>
      <vt:lpstr>Définition </vt:lpstr>
      <vt:lpstr>Définition </vt:lpstr>
      <vt:lpstr>La malnutrition </vt:lpstr>
      <vt:lpstr>Dimensions ou "piliers" de la sécurité alimentaire </vt:lpstr>
      <vt:lpstr>Dimensions ou "piliers" de la sécurité alimentaire </vt:lpstr>
      <vt:lpstr>Dimensions ou "piliers" de la sécurité alimentaire </vt:lpstr>
      <vt:lpstr>Dimensions ou "piliers" de la sécurité alimentaire </vt:lpstr>
      <vt:lpstr>Facteurs d'insécurité alimentaire</vt:lpstr>
      <vt:lpstr>Facteurs d'insécurité alimentaire</vt:lpstr>
      <vt:lpstr>Facteurs d'insécurité alimentaire</vt:lpstr>
      <vt:lpstr>Sécurité sanitaire des aliments </vt:lpstr>
      <vt:lpstr>Sécurité sanitaire des aliments  </vt:lpstr>
      <vt:lpstr>Dangers d’origine alimentaire </vt:lpstr>
      <vt:lpstr>Dangers d’origine alimentaire </vt:lpstr>
      <vt:lpstr> Les contaminants microbiologiques </vt:lpstr>
      <vt:lpstr> Dangers chimiques </vt:lpstr>
      <vt:lpstr> Dangers chimiques </vt:lpstr>
      <vt:lpstr> Dangers chimiques </vt:lpstr>
      <vt:lpstr> Dangers chimiques </vt:lpstr>
      <vt:lpstr> Dangers chimiques </vt:lpstr>
      <vt:lpstr> Dangers chimiques </vt:lpstr>
      <vt:lpstr>Dangers physique </vt:lpstr>
      <vt:lpstr>Principes généraux d’hygiène alimentaires (code d’usage international recommandé) </vt:lpstr>
      <vt:lpstr> Principes généraux d’hygiène alimentaires (code d’usage international recommandé) </vt:lpstr>
      <vt:lpstr> Principes généraux d’hygiène alimentaires (code d’usage international recommandé) </vt:lpstr>
      <vt:lpstr> Principes généraux d’hygiène alimentaires (code d’usage international recommandé) </vt:lpstr>
      <vt:lpstr> Principes généraux d’hygiène alimentaires (code d’usage international recommandé) </vt:lpstr>
      <vt:lpstr> Principes généraux d’hygiène alimentaires (code d’usage international recommandé) </vt:lpstr>
      <vt:lpstr> Principes généraux d’hygiène alimentaires (code d’usage international recommandé) </vt:lpstr>
      <vt:lpstr>Bonnes pratiques d’hygiène alimentaire </vt:lpstr>
      <vt:lpstr>Production primaire </vt:lpstr>
      <vt:lpstr>Production primaire </vt:lpstr>
      <vt:lpstr>Établissement - conception des installations et des équipements</vt:lpstr>
      <vt:lpstr>Établissement - conception des installations et des équipements</vt:lpstr>
      <vt:lpstr> Formation et compétence  </vt:lpstr>
      <vt:lpstr> Hygiène du personnel  </vt:lpstr>
      <vt:lpstr>  Contrôle de fonctionnement   </vt:lpstr>
      <vt:lpstr> Informations sur les produits et sensibilisation des consommateurs </vt:lpstr>
      <vt:lpstr> Informations sur les produits et sensibilisation des consommateurs </vt:lpstr>
      <vt:lpstr>Transport  </vt:lpstr>
      <vt:lpstr>Système de l'analyse des risques - points critiques pour leur maîtrise (HACCP) dans le contrôle des produits alimentaires</vt:lpstr>
      <vt:lpstr>Système de l'analyse des risques - points critiques pour leur maîtrise (HACCP) dans le contrôle des produits alimentaires</vt:lpstr>
      <vt:lpstr>Système de l'analyse des risques - points critiques pour leur maîtrise (HACCP) dans le contrôle des produits alimentaires</vt:lpstr>
      <vt:lpstr> Principes du système HACCP </vt:lpstr>
      <vt:lpstr> Principes du système HACCP </vt:lpstr>
      <vt:lpstr>Lignes directrices du Codex pour l'application du système HACCP</vt:lpstr>
      <vt:lpstr>Lignes directrices du Codex pour l'application du système HACCP</vt:lpstr>
      <vt:lpstr>Lignes directrices du Codex pour l'application du système HACCP</vt:lpstr>
      <vt:lpstr>Lignes directrices du Codex pour l'application du système HACCP</vt:lpstr>
      <vt:lpstr>Conclusion </vt:lpstr>
      <vt:lpstr>Bibliographie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Sécurité sanitaire des aliments</dc:title>
  <dc:creator>User</dc:creator>
  <cp:lastModifiedBy>User</cp:lastModifiedBy>
  <cp:revision>98</cp:revision>
  <dcterms:created xsi:type="dcterms:W3CDTF">2021-07-15T18:32:01Z</dcterms:created>
  <dcterms:modified xsi:type="dcterms:W3CDTF">2021-12-26T05:15:24Z</dcterms:modified>
</cp:coreProperties>
</file>