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324" r:id="rId3"/>
    <p:sldId id="325" r:id="rId4"/>
    <p:sldId id="326" r:id="rId5"/>
    <p:sldId id="277" r:id="rId6"/>
    <p:sldId id="257" r:id="rId7"/>
    <p:sldId id="258" r:id="rId8"/>
    <p:sldId id="259" r:id="rId9"/>
    <p:sldId id="260" r:id="rId10"/>
    <p:sldId id="261" r:id="rId11"/>
    <p:sldId id="262" r:id="rId12"/>
    <p:sldId id="263" r:id="rId13"/>
    <p:sldId id="264" r:id="rId14"/>
    <p:sldId id="265" r:id="rId15"/>
    <p:sldId id="266" r:id="rId16"/>
    <p:sldId id="272" r:id="rId17"/>
    <p:sldId id="271" r:id="rId18"/>
    <p:sldId id="273" r:id="rId19"/>
    <p:sldId id="274" r:id="rId20"/>
    <p:sldId id="275" r:id="rId21"/>
    <p:sldId id="276" r:id="rId22"/>
    <p:sldId id="278" r:id="rId23"/>
    <p:sldId id="279" r:id="rId24"/>
    <p:sldId id="280" r:id="rId25"/>
    <p:sldId id="281" r:id="rId26"/>
    <p:sldId id="282" r:id="rId27"/>
    <p:sldId id="283" r:id="rId28"/>
    <p:sldId id="285" r:id="rId29"/>
    <p:sldId id="284" r:id="rId30"/>
    <p:sldId id="286" r:id="rId31"/>
    <p:sldId id="287"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8" r:id="rId50"/>
    <p:sldId id="309" r:id="rId51"/>
    <p:sldId id="307" r:id="rId52"/>
    <p:sldId id="310" r:id="rId53"/>
    <p:sldId id="311" r:id="rId54"/>
    <p:sldId id="312" r:id="rId55"/>
    <p:sldId id="313" r:id="rId56"/>
    <p:sldId id="314" r:id="rId57"/>
    <p:sldId id="315" r:id="rId58"/>
    <p:sldId id="316" r:id="rId59"/>
    <p:sldId id="317" r:id="rId60"/>
    <p:sldId id="318" r:id="rId61"/>
    <p:sldId id="321" r:id="rId62"/>
    <p:sldId id="322" r:id="rId63"/>
    <p:sldId id="323" r:id="rId6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27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BB259D-30FD-439E-B068-1D1E6705CDE0}" type="datetimeFigureOut">
              <a:rPr lang="fr-FR" smtClean="0"/>
              <a:pPr/>
              <a:t>14/11/2021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9A058D-6A75-4FE0-A34D-7C97B248E73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14/11/2021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14/11/2021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14/11/2021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14/11/2021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14/11/2021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14/11/2021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14/11/2021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14/11/2021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14/11/2021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14/11/2021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14/11/2021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                                         </a:t>
            </a:r>
            <a:endParaRPr lang="fr-BE"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BE"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14/11/2021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dirty="0" smtClean="0"/>
              <a:t>UE: SRMN</a:t>
            </a:r>
          </a:p>
          <a:p>
            <a:r>
              <a:rPr lang="fr-BE" dirty="0" smtClean="0"/>
              <a:t>Standard de soins maternels et néonatals</a:t>
            </a:r>
            <a:endParaRPr lang="fr-BE"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CF4668DC-857F-487D-BFFA-8C0CA5037977}" type="slidenum">
              <a:rPr lang="fr-BE" smtClean="0"/>
              <a:pPr/>
              <a:t>‹N°›</a:t>
            </a:fld>
            <a:endParaRPr lang="fr-B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0070C0"/>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Wingdings" pitchFamily="2" charset="2"/>
        <a:buChar char="v"/>
        <a:defRPr sz="2400" kern="1200">
          <a:solidFill>
            <a:schemeClr val="tx1"/>
          </a:solidFill>
          <a:latin typeface="+mn-lt"/>
          <a:ea typeface="+mn-ea"/>
          <a:cs typeface="+mn-cs"/>
        </a:defRPr>
      </a:lvl1pPr>
      <a:lvl2pPr marL="742950" indent="-28575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7158" y="857232"/>
            <a:ext cx="8572560" cy="3714776"/>
          </a:xfrm>
        </p:spPr>
        <p:txBody>
          <a:bodyPr>
            <a:noAutofit/>
          </a:bodyPr>
          <a:lstStyle/>
          <a:p>
            <a:r>
              <a:rPr lang="fr-FR" sz="3200" b="1" dirty="0" smtClean="0"/>
              <a:t>STANDARDS POUR L’AMÉLIORATION</a:t>
            </a:r>
            <a:br>
              <a:rPr lang="fr-FR" sz="3200" b="1" dirty="0" smtClean="0"/>
            </a:br>
            <a:r>
              <a:rPr lang="fr-FR" sz="3200" b="1" dirty="0" smtClean="0"/>
              <a:t>DE LA QUALITÉ DES SOINS</a:t>
            </a:r>
            <a:br>
              <a:rPr lang="fr-FR" sz="3200" b="1" dirty="0" smtClean="0"/>
            </a:br>
            <a:r>
              <a:rPr lang="fr-FR" sz="3200" b="1" dirty="0" smtClean="0"/>
              <a:t>MATERNELS ET NÉONATALS DANS LES</a:t>
            </a:r>
            <a:br>
              <a:rPr lang="fr-FR" sz="3200" b="1" dirty="0" smtClean="0"/>
            </a:br>
            <a:r>
              <a:rPr lang="fr-FR" sz="3200" b="1" dirty="0" smtClean="0"/>
              <a:t>ÉTABLISSEMENTS DE </a:t>
            </a:r>
            <a:r>
              <a:rPr lang="fr-FR" sz="3200" b="1" dirty="0" smtClean="0"/>
              <a:t>SANTÉ</a:t>
            </a:r>
            <a:br>
              <a:rPr lang="fr-FR" sz="3200" b="1" dirty="0" smtClean="0"/>
            </a:br>
            <a:r>
              <a:rPr lang="fr-FR" sz="3200" b="1" dirty="0" smtClean="0"/>
              <a:t/>
            </a:r>
            <a:br>
              <a:rPr lang="fr-FR" sz="3200" b="1" dirty="0" smtClean="0"/>
            </a:br>
            <a:r>
              <a:rPr lang="fr-FR" sz="3200" b="1" dirty="0" smtClean="0"/>
              <a:t/>
            </a:r>
            <a:br>
              <a:rPr lang="fr-FR" sz="3200" b="1" dirty="0" smtClean="0"/>
            </a:br>
            <a:r>
              <a:rPr lang="fr-FR" sz="3200" b="1" dirty="0" smtClean="0">
                <a:solidFill>
                  <a:srgbClr val="FF0000"/>
                </a:solidFill>
              </a:rPr>
              <a:t>1ERE PARTIE</a:t>
            </a:r>
            <a:br>
              <a:rPr lang="fr-FR" sz="3200" b="1" dirty="0" smtClean="0">
                <a:solidFill>
                  <a:srgbClr val="FF0000"/>
                </a:solidFill>
              </a:rPr>
            </a:br>
            <a:endParaRPr lang="fr-FR" sz="3200" dirty="0">
              <a:solidFill>
                <a:srgbClr val="FF0000"/>
              </a:solidFill>
            </a:endParaRPr>
          </a:p>
        </p:txBody>
      </p:sp>
      <p:sp>
        <p:nvSpPr>
          <p:cNvPr id="3" name="Sous-titre 2"/>
          <p:cNvSpPr>
            <a:spLocks noGrp="1"/>
          </p:cNvSpPr>
          <p:nvPr>
            <p:ph type="subTitle" idx="1"/>
          </p:nvPr>
        </p:nvSpPr>
        <p:spPr>
          <a:xfrm>
            <a:off x="1371600" y="5072074"/>
            <a:ext cx="6400800" cy="1071570"/>
          </a:xfrm>
        </p:spPr>
        <p:txBody>
          <a:bodyPr>
            <a:normAutofit/>
          </a:bodyPr>
          <a:lstStyle/>
          <a:p>
            <a:r>
              <a:rPr lang="fr-FR" dirty="0" smtClean="0"/>
              <a:t>Dr OUATTARA </a:t>
            </a:r>
            <a:r>
              <a:rPr lang="fr-FR" dirty="0" err="1" smtClean="0"/>
              <a:t>Adama</a:t>
            </a:r>
            <a:endParaRPr lang="fr-FR" dirty="0" smtClean="0"/>
          </a:p>
          <a:p>
            <a:r>
              <a:rPr lang="fr-FR" dirty="0" smtClean="0"/>
              <a:t>Maitre assistant, gynécologie obstétrique</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Priorités 2/2</a:t>
            </a:r>
            <a:endParaRPr lang="fr-FR" dirty="0"/>
          </a:p>
        </p:txBody>
      </p:sp>
      <p:sp>
        <p:nvSpPr>
          <p:cNvPr id="3" name="Espace réservé du contenu 2"/>
          <p:cNvSpPr>
            <a:spLocks noGrp="1"/>
          </p:cNvSpPr>
          <p:nvPr>
            <p:ph idx="1"/>
          </p:nvPr>
        </p:nvSpPr>
        <p:spPr/>
        <p:txBody>
          <a:bodyPr>
            <a:normAutofit fontScale="92500" lnSpcReduction="10000"/>
          </a:bodyPr>
          <a:lstStyle/>
          <a:p>
            <a:pPr algn="ctr">
              <a:buNone/>
            </a:pPr>
            <a:r>
              <a:rPr lang="fr-FR" dirty="0" smtClean="0"/>
              <a:t> </a:t>
            </a:r>
            <a:r>
              <a:rPr lang="fr-FR" b="1" dirty="0" smtClean="0"/>
              <a:t>Domaines thématiques hautement prioritaires</a:t>
            </a:r>
            <a:endParaRPr lang="fr-FR" b="1" i="1" dirty="0" smtClean="0"/>
          </a:p>
          <a:p>
            <a:pPr marL="457200" indent="-457200">
              <a:buFont typeface="+mj-lt"/>
              <a:buAutoNum type="arabicPeriod"/>
            </a:pPr>
            <a:r>
              <a:rPr lang="fr-FR" dirty="0" smtClean="0"/>
              <a:t> Soins courants comprenant la surveillance du travail, soins essentiels;</a:t>
            </a:r>
          </a:p>
          <a:p>
            <a:pPr marL="457200" indent="-457200">
              <a:buFont typeface="+mj-lt"/>
              <a:buAutoNum type="arabicPeriod"/>
            </a:pPr>
            <a:r>
              <a:rPr lang="fr-FR" dirty="0" smtClean="0"/>
              <a:t> Prise en charge de la pré éclampsie, de l’éclampsie et de ses complications ;</a:t>
            </a:r>
          </a:p>
          <a:p>
            <a:pPr marL="457200" indent="-457200">
              <a:buFont typeface="+mj-lt"/>
              <a:buAutoNum type="arabicPeriod"/>
            </a:pPr>
            <a:r>
              <a:rPr lang="fr-FR" dirty="0" smtClean="0"/>
              <a:t>Prise en charge des difficultés du travail au moyen de techniques médicales sûres et appropriées ;</a:t>
            </a:r>
          </a:p>
          <a:p>
            <a:pPr marL="457200" indent="-457200">
              <a:buFont typeface="+mj-lt"/>
              <a:buAutoNum type="arabicPeriod"/>
            </a:pPr>
            <a:r>
              <a:rPr lang="fr-FR" dirty="0" smtClean="0"/>
              <a:t> Prise en charge de l’hémorragie post-partum ;</a:t>
            </a:r>
          </a:p>
          <a:p>
            <a:pPr marL="457200" indent="-457200">
              <a:buFont typeface="+mj-lt"/>
              <a:buAutoNum type="arabicPeriod"/>
            </a:pPr>
            <a:r>
              <a:rPr lang="fr-FR" dirty="0" smtClean="0"/>
              <a:t>Réanimation du nouveau-né ;</a:t>
            </a:r>
          </a:p>
          <a:p>
            <a:pPr marL="457200" indent="-457200">
              <a:buFont typeface="+mj-lt"/>
              <a:buAutoNum type="arabicPeriod"/>
            </a:pPr>
            <a:r>
              <a:rPr lang="fr-FR" dirty="0" smtClean="0"/>
              <a:t>Prise en charge du travail et de la naissance prématurés et soins appropriés aux nouveau-nés prématurés et de faible poids ; </a:t>
            </a:r>
          </a:p>
          <a:p>
            <a:pPr marL="457200" indent="-457200">
              <a:buFont typeface="+mj-lt"/>
              <a:buAutoNum type="arabicPeriod"/>
            </a:pPr>
            <a:r>
              <a:rPr lang="fr-FR" dirty="0" smtClean="0"/>
              <a:t>Prise en charge des infections maternelles et néonatales.</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Justification 1/2</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solidFill>
                  <a:srgbClr val="FF0000"/>
                </a:solidFill>
              </a:rPr>
              <a:t>La qualité des soins </a:t>
            </a:r>
            <a:r>
              <a:rPr lang="fr-FR" dirty="0" smtClean="0"/>
              <a:t>est comme un aspect crucial du programme inachevé de santé maternelle et néonatale essentiellement quant à la qualité des soins entourant le travail et l’accouchement et au cours de la période postnatale immédiate </a:t>
            </a:r>
          </a:p>
          <a:p>
            <a:endParaRPr lang="fr-FR" i="1" dirty="0" smtClean="0"/>
          </a:p>
          <a:p>
            <a:r>
              <a:rPr lang="fr-FR" dirty="0" smtClean="0"/>
              <a:t>Il est reconnu qu’une couverture de soins élevée ne suffit pas à elle seule à réduire la mortalité. </a:t>
            </a:r>
          </a:p>
          <a:p>
            <a:endParaRPr lang="fr-FR" dirty="0" smtClean="0"/>
          </a:p>
          <a:p>
            <a:r>
              <a:rPr lang="fr-FR" dirty="0" smtClean="0"/>
              <a:t>Pour réduire la mortalité maternelle et néonatale de manière significative et progresser vers l’élimination </a:t>
            </a:r>
            <a:r>
              <a:rPr lang="fr-FR" dirty="0" smtClean="0">
                <a:solidFill>
                  <a:srgbClr val="FF0000"/>
                </a:solidFill>
              </a:rPr>
              <a:t>des causes évitables de décès chez les mères et les nouveau-nés</a:t>
            </a:r>
            <a:r>
              <a:rPr lang="fr-FR" dirty="0" smtClean="0"/>
              <a:t>, l’amélioration de la couverture doit s’accompagner d’une amélioration de la qualité dans toute la gamme des soins</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Justification 2/2</a:t>
            </a:r>
            <a:endParaRPr lang="fr-FR" dirty="0"/>
          </a:p>
        </p:txBody>
      </p:sp>
      <p:sp>
        <p:nvSpPr>
          <p:cNvPr id="3" name="Espace réservé du contenu 2"/>
          <p:cNvSpPr>
            <a:spLocks noGrp="1"/>
          </p:cNvSpPr>
          <p:nvPr>
            <p:ph idx="1"/>
          </p:nvPr>
        </p:nvSpPr>
        <p:spPr>
          <a:xfrm>
            <a:off x="457200" y="1428736"/>
            <a:ext cx="8229600" cy="4697427"/>
          </a:xfrm>
        </p:spPr>
        <p:txBody>
          <a:bodyPr>
            <a:normAutofit lnSpcReduction="10000"/>
          </a:bodyPr>
          <a:lstStyle/>
          <a:p>
            <a:endParaRPr lang="fr-FR" dirty="0" smtClean="0"/>
          </a:p>
          <a:p>
            <a:r>
              <a:rPr lang="fr-FR" dirty="0" smtClean="0"/>
              <a:t>Enquête multi pays de l’OMS sur la santé maternelle et néonatale </a:t>
            </a:r>
            <a:r>
              <a:rPr lang="fr-FR" i="1" dirty="0" smtClean="0"/>
              <a:t>rassemblant des données sur </a:t>
            </a:r>
            <a:r>
              <a:rPr lang="fr-FR" dirty="0" smtClean="0"/>
              <a:t>plus de 300 000 femmes se rendant en consultation dans </a:t>
            </a:r>
            <a:r>
              <a:rPr lang="fr-FR" dirty="0" smtClean="0">
                <a:solidFill>
                  <a:srgbClr val="FF0000"/>
                </a:solidFill>
              </a:rPr>
              <a:t>359 établissements </a:t>
            </a:r>
            <a:r>
              <a:rPr lang="fr-FR" dirty="0" smtClean="0"/>
              <a:t>de santé dans </a:t>
            </a:r>
            <a:r>
              <a:rPr lang="fr-FR" dirty="0" smtClean="0">
                <a:solidFill>
                  <a:srgbClr val="FF0000"/>
                </a:solidFill>
              </a:rPr>
              <a:t>29 pays, </a:t>
            </a:r>
          </a:p>
          <a:p>
            <a:endParaRPr lang="fr-FR" dirty="0" smtClean="0"/>
          </a:p>
          <a:p>
            <a:pPr lvl="1"/>
            <a:r>
              <a:rPr lang="fr-FR" dirty="0" smtClean="0"/>
              <a:t>une faible corrélation entre la couverture par les « interventions </a:t>
            </a:r>
            <a:r>
              <a:rPr lang="fr-FR" dirty="0" smtClean="0"/>
              <a:t>essentielles</a:t>
            </a:r>
            <a:endParaRPr lang="fr-FR" dirty="0" smtClean="0"/>
          </a:p>
          <a:p>
            <a:pPr lvl="1"/>
            <a:endParaRPr lang="fr-FR" dirty="0" smtClean="0"/>
          </a:p>
          <a:p>
            <a:pPr lvl="1"/>
            <a:r>
              <a:rPr lang="fr-FR" dirty="0" smtClean="0"/>
              <a:t>Le droit à la santé est essentiel pour accélérer la réduction de la mortalité et de la morbidité chez la mère, le nouveau-né et l’enfant</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fr-FR" b="1" dirty="0" smtClean="0"/>
              <a:t>Public </a:t>
            </a:r>
            <a:r>
              <a:rPr lang="fr-FR" b="1" dirty="0" smtClean="0"/>
              <a:t>cible 1/3</a:t>
            </a:r>
            <a:endParaRPr lang="fr-FR" dirty="0"/>
          </a:p>
        </p:txBody>
      </p:sp>
      <p:sp>
        <p:nvSpPr>
          <p:cNvPr id="3" name="Espace réservé du contenu 2"/>
          <p:cNvSpPr>
            <a:spLocks noGrp="1"/>
          </p:cNvSpPr>
          <p:nvPr>
            <p:ph idx="1"/>
          </p:nvPr>
        </p:nvSpPr>
        <p:spPr>
          <a:xfrm>
            <a:off x="457200" y="1357298"/>
            <a:ext cx="8229600" cy="4768865"/>
          </a:xfrm>
        </p:spPr>
        <p:txBody>
          <a:bodyPr>
            <a:normAutofit/>
          </a:bodyPr>
          <a:lstStyle/>
          <a:p>
            <a:r>
              <a:rPr lang="fr-FR" dirty="0" smtClean="0"/>
              <a:t>Le cadre de référence pour orienter l’élaboration des standards nationaux de soins et des mesures visant à améliorer, évaluer et suivre la qualité des soins fournis aux mères et aux nouveau-nés dans les établissements de santé. </a:t>
            </a:r>
          </a:p>
          <a:p>
            <a:endParaRPr lang="fr-FR" dirty="0" smtClean="0"/>
          </a:p>
          <a:p>
            <a:r>
              <a:rPr lang="fr-FR" dirty="0" smtClean="0"/>
              <a:t>Le cadre de référence peut aussi être utilisé comme fondement des stratégies et des activités d’amélioration de la qualité et pour intégrer la qualité aux programmes nationaux existants. </a:t>
            </a:r>
          </a:p>
          <a:p>
            <a:endParaRPr lang="fr-FR"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fr-FR" b="1" dirty="0" smtClean="0"/>
              <a:t>Public </a:t>
            </a:r>
            <a:r>
              <a:rPr lang="fr-FR" b="1" dirty="0" smtClean="0"/>
              <a:t>cible 2/3</a:t>
            </a:r>
            <a:endParaRPr lang="fr-FR" dirty="0"/>
          </a:p>
        </p:txBody>
      </p:sp>
      <p:sp>
        <p:nvSpPr>
          <p:cNvPr id="3" name="Espace réservé du contenu 2"/>
          <p:cNvSpPr>
            <a:spLocks noGrp="1"/>
          </p:cNvSpPr>
          <p:nvPr>
            <p:ph idx="1"/>
          </p:nvPr>
        </p:nvSpPr>
        <p:spPr>
          <a:xfrm>
            <a:off x="457200" y="1357298"/>
            <a:ext cx="8229600" cy="4768865"/>
          </a:xfrm>
        </p:spPr>
        <p:txBody>
          <a:bodyPr>
            <a:normAutofit/>
          </a:bodyPr>
          <a:lstStyle/>
          <a:p>
            <a:r>
              <a:rPr lang="fr-FR" dirty="0" smtClean="0"/>
              <a:t>Le cadre de référence doit être utilisé par les décideurs politiques, les directeurs de programme, les responsables de la planification dans le domaine de la santé au niveau national, infranational, des districts et des  établissements, les professionnels des soins maternels et néonatals, et par les organismes professionnels ou partenaires techniques. </a:t>
            </a:r>
          </a:p>
          <a:p>
            <a:endParaRPr lang="fr-FR" dirty="0" smtClean="0"/>
          </a:p>
          <a:p>
            <a:r>
              <a:rPr lang="fr-FR" dirty="0" smtClean="0"/>
              <a:t>Le cadre de référence doit être utilisé comme ressource par les établissements de formation médicale.</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Public </a:t>
            </a:r>
            <a:r>
              <a:rPr lang="fr-FR" b="1" dirty="0" smtClean="0"/>
              <a:t>cible 3/3</a:t>
            </a:r>
            <a:endParaRPr lang="fr-FR" dirty="0"/>
          </a:p>
        </p:txBody>
      </p:sp>
      <p:sp>
        <p:nvSpPr>
          <p:cNvPr id="3" name="Espace réservé du contenu 2"/>
          <p:cNvSpPr>
            <a:spLocks noGrp="1"/>
          </p:cNvSpPr>
          <p:nvPr>
            <p:ph idx="1"/>
          </p:nvPr>
        </p:nvSpPr>
        <p:spPr/>
        <p:txBody>
          <a:bodyPr/>
          <a:lstStyle/>
          <a:p>
            <a:r>
              <a:rPr lang="fr-FR" dirty="0" smtClean="0"/>
              <a:t>Les standards de soins et les mesures de qualité doivent être adaptés au contexte local pour garantir leur applicabilité</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714620"/>
            <a:ext cx="8229600" cy="1357322"/>
          </a:xfrm>
        </p:spPr>
        <p:txBody>
          <a:bodyPr/>
          <a:lstStyle/>
          <a:p>
            <a:r>
              <a:rPr lang="fr-FR" b="1" dirty="0" smtClean="0"/>
              <a:t>2-Méthode et processus</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fr-FR" b="1" dirty="0" smtClean="0"/>
              <a:t>Aperçu 1/2</a:t>
            </a:r>
            <a:endParaRPr lang="fr-FR" dirty="0"/>
          </a:p>
        </p:txBody>
      </p:sp>
      <p:sp>
        <p:nvSpPr>
          <p:cNvPr id="3" name="Espace réservé du contenu 2"/>
          <p:cNvSpPr>
            <a:spLocks noGrp="1"/>
          </p:cNvSpPr>
          <p:nvPr>
            <p:ph idx="1"/>
          </p:nvPr>
        </p:nvSpPr>
        <p:spPr>
          <a:xfrm>
            <a:off x="457200" y="1428736"/>
            <a:ext cx="8229600" cy="4697427"/>
          </a:xfrm>
        </p:spPr>
        <p:txBody>
          <a:bodyPr>
            <a:normAutofit lnSpcReduction="10000"/>
          </a:bodyPr>
          <a:lstStyle/>
          <a:p>
            <a:r>
              <a:rPr lang="fr-FR" dirty="0" smtClean="0"/>
              <a:t>La vision de la qualité des soins, du cadre de référence, des standards de soins et des mesures de qualité a été définie en trois étapes. </a:t>
            </a:r>
          </a:p>
          <a:p>
            <a:endParaRPr lang="fr-FR" dirty="0" smtClean="0"/>
          </a:p>
          <a:p>
            <a:pPr lvl="1"/>
            <a:r>
              <a:rPr lang="fr-FR" dirty="0" smtClean="0">
                <a:solidFill>
                  <a:srgbClr val="FF0000"/>
                </a:solidFill>
              </a:rPr>
              <a:t>Au cours de la première</a:t>
            </a:r>
            <a:r>
              <a:rPr lang="fr-FR" dirty="0" smtClean="0"/>
              <a:t>, un consensus a été obtenu sur la vision de l’OMS, et l’on a défini la qualité des soins maternels et néonatals.</a:t>
            </a:r>
          </a:p>
          <a:p>
            <a:pPr lvl="1"/>
            <a:endParaRPr lang="fr-FR" dirty="0" smtClean="0"/>
          </a:p>
          <a:p>
            <a:pPr lvl="1"/>
            <a:r>
              <a:rPr lang="fr-FR" dirty="0" smtClean="0"/>
              <a:t> </a:t>
            </a:r>
            <a:r>
              <a:rPr lang="fr-FR" dirty="0" smtClean="0">
                <a:solidFill>
                  <a:srgbClr val="FF0000"/>
                </a:solidFill>
              </a:rPr>
              <a:t>Au cours de la deuxième étape</a:t>
            </a:r>
            <a:r>
              <a:rPr lang="fr-FR" dirty="0" smtClean="0"/>
              <a:t>, un accord a été conclu sur un cadre conceptuel pour la qualité des soins, une approche stratégique de la mise en œuvre et les domaines stratégiques pour l’amélioration de la qualité des soins.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fr-FR" b="1" dirty="0" smtClean="0"/>
              <a:t>Aperçu 2/2</a:t>
            </a:r>
            <a:endParaRPr lang="fr-FR" dirty="0"/>
          </a:p>
        </p:txBody>
      </p:sp>
      <p:sp>
        <p:nvSpPr>
          <p:cNvPr id="3" name="Espace réservé du contenu 2"/>
          <p:cNvSpPr>
            <a:spLocks noGrp="1"/>
          </p:cNvSpPr>
          <p:nvPr>
            <p:ph idx="1"/>
          </p:nvPr>
        </p:nvSpPr>
        <p:spPr>
          <a:xfrm>
            <a:off x="457200" y="1428736"/>
            <a:ext cx="8229600" cy="4697427"/>
          </a:xfrm>
        </p:spPr>
        <p:txBody>
          <a:bodyPr>
            <a:normAutofit/>
          </a:bodyPr>
          <a:lstStyle/>
          <a:p>
            <a:pPr lvl="1"/>
            <a:endParaRPr lang="fr-FR" dirty="0" smtClean="0"/>
          </a:p>
          <a:p>
            <a:pPr lvl="1"/>
            <a:r>
              <a:rPr lang="fr-FR" dirty="0" smtClean="0">
                <a:solidFill>
                  <a:srgbClr val="FF0000"/>
                </a:solidFill>
              </a:rPr>
              <a:t>Au cours de la troisième étape,</a:t>
            </a:r>
          </a:p>
          <a:p>
            <a:pPr lvl="2"/>
            <a:r>
              <a:rPr lang="fr-FR" dirty="0" smtClean="0"/>
              <a:t> le groupe a axé ses travaux sur les lacunes identifiées dans les domaines d’activité stratégiques et a défini des standards de soins et des indicateurs de suivi des améliorations dans la qualité des soins dans les établissements de santé. </a:t>
            </a:r>
          </a:p>
          <a:p>
            <a:pPr lvl="2"/>
            <a:r>
              <a:rPr lang="fr-FR" dirty="0" smtClean="0"/>
              <a:t>Ces étapes ont inclus une revue de la littérature, des consultations d’experts et une recherche de consensus par la méthode Delphi.</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Portée 1/2</a:t>
            </a:r>
            <a:endParaRPr lang="fr-FR" dirty="0"/>
          </a:p>
        </p:txBody>
      </p:sp>
      <p:sp>
        <p:nvSpPr>
          <p:cNvPr id="3" name="Espace réservé du contenu 2"/>
          <p:cNvSpPr>
            <a:spLocks noGrp="1"/>
          </p:cNvSpPr>
          <p:nvPr>
            <p:ph idx="1"/>
          </p:nvPr>
        </p:nvSpPr>
        <p:spPr/>
        <p:txBody>
          <a:bodyPr>
            <a:normAutofit/>
          </a:bodyPr>
          <a:lstStyle/>
          <a:p>
            <a:r>
              <a:rPr lang="fr-FR" dirty="0" smtClean="0"/>
              <a:t>La portée des travaux vise à fournir des orientations complètes aux acteurs au niveau national et international pour répondre à la vision globale de l’OMS : améliorer la qualité des soins aux mères et aux nouveau-nés.</a:t>
            </a:r>
          </a:p>
          <a:p>
            <a:endParaRPr lang="fr-FR" dirty="0" smtClean="0"/>
          </a:p>
          <a:p>
            <a:r>
              <a:rPr lang="fr-FR" dirty="0" smtClean="0"/>
              <a:t> Un cadre était par conséquent nécessaire pour définir les domaines d’évaluation, les moyens grâce auxquels les interventions peuvent permettre d’obtenir les résultats sanitaires escomptés et les indicateurs requis pour l’évaluation.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 PEDAGOGIQUES</a:t>
            </a:r>
            <a:endParaRPr lang="fr-FR" dirty="0"/>
          </a:p>
        </p:txBody>
      </p:sp>
      <p:sp>
        <p:nvSpPr>
          <p:cNvPr id="3" name="Espace réservé du contenu 2"/>
          <p:cNvSpPr>
            <a:spLocks noGrp="1"/>
          </p:cNvSpPr>
          <p:nvPr>
            <p:ph idx="1"/>
          </p:nvPr>
        </p:nvSpPr>
        <p:spPr>
          <a:xfrm>
            <a:off x="457200" y="1600200"/>
            <a:ext cx="8229600" cy="4972072"/>
          </a:xfrm>
        </p:spPr>
        <p:txBody>
          <a:bodyPr>
            <a:normAutofit/>
          </a:bodyPr>
          <a:lstStyle/>
          <a:p>
            <a:pPr marL="457200" indent="-457200">
              <a:buFont typeface="+mj-lt"/>
              <a:buAutoNum type="arabicPeriod"/>
            </a:pPr>
            <a:r>
              <a:rPr lang="fr-FR" dirty="0" smtClean="0"/>
              <a:t>Définir le concept des standards pour l’amélioration de la santé maternelle et néonatale</a:t>
            </a:r>
          </a:p>
          <a:p>
            <a:pPr marL="457200" indent="-457200">
              <a:buFont typeface="+mj-lt"/>
              <a:buAutoNum type="arabicPeriod"/>
            </a:pPr>
            <a:endParaRPr lang="fr-FR" dirty="0" smtClean="0"/>
          </a:p>
          <a:p>
            <a:pPr marL="457200" indent="-457200">
              <a:buFont typeface="+mj-lt"/>
              <a:buAutoNum type="arabicPeriod"/>
            </a:pPr>
            <a:r>
              <a:rPr lang="fr-FR" dirty="0" smtClean="0"/>
              <a:t>Elucider les motivations et les priorités du concept</a:t>
            </a:r>
          </a:p>
          <a:p>
            <a:pPr marL="457200" indent="-457200">
              <a:buFont typeface="+mj-lt"/>
              <a:buAutoNum type="arabicPeriod"/>
            </a:pPr>
            <a:endParaRPr lang="fr-FR" dirty="0" smtClean="0"/>
          </a:p>
          <a:p>
            <a:pPr marL="457200" indent="-457200">
              <a:buFont typeface="+mj-lt"/>
              <a:buAutoNum type="arabicPeriod"/>
            </a:pPr>
            <a:r>
              <a:rPr lang="fr-FR" dirty="0" smtClean="0"/>
              <a:t>Décrire le cadre conceptuel de la qualité des soins en </a:t>
            </a:r>
            <a:r>
              <a:rPr lang="fr-FR" dirty="0" smtClean="0"/>
              <a:t>maternelle et </a:t>
            </a:r>
            <a:r>
              <a:rPr lang="fr-FR" dirty="0" smtClean="0"/>
              <a:t>néonatale</a:t>
            </a:r>
          </a:p>
          <a:p>
            <a:pPr marL="457200" indent="-457200">
              <a:buFont typeface="+mj-lt"/>
              <a:buAutoNum type="arabicPeriod"/>
            </a:pPr>
            <a:r>
              <a:rPr lang="fr-FR" dirty="0" smtClean="0"/>
              <a:t>Énumérer les standards en santé </a:t>
            </a:r>
            <a:r>
              <a:rPr lang="fr-FR" dirty="0" smtClean="0"/>
              <a:t>maternelle et néonatale</a:t>
            </a:r>
            <a:endParaRPr lang="fr-FR" dirty="0" smtClean="0"/>
          </a:p>
          <a:p>
            <a:pPr marL="457200" indent="-457200">
              <a:buFont typeface="+mj-lt"/>
              <a:buAutoNum type="arabicPeriod"/>
            </a:pPr>
            <a:endParaRPr lang="fr-FR" dirty="0" smtClean="0"/>
          </a:p>
          <a:p>
            <a:pPr marL="457200" indent="-457200">
              <a:buFont typeface="+mj-lt"/>
              <a:buAutoNum type="arabicPeriod"/>
            </a:pPr>
            <a:r>
              <a:rPr lang="fr-FR" dirty="0" smtClean="0"/>
              <a:t>Répertorier les différents chartes par standard </a:t>
            </a:r>
            <a:r>
              <a:rPr lang="fr-FR" dirty="0" smtClean="0"/>
              <a:t>en </a:t>
            </a:r>
            <a:r>
              <a:rPr lang="fr-FR" dirty="0" smtClean="0"/>
              <a:t>santé maternelle et néonatale</a:t>
            </a:r>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Portée 2/2</a:t>
            </a:r>
            <a:endParaRPr lang="fr-FR" dirty="0"/>
          </a:p>
        </p:txBody>
      </p:sp>
      <p:sp>
        <p:nvSpPr>
          <p:cNvPr id="3" name="Espace réservé du contenu 2"/>
          <p:cNvSpPr>
            <a:spLocks noGrp="1"/>
          </p:cNvSpPr>
          <p:nvPr>
            <p:ph idx="1"/>
          </p:nvPr>
        </p:nvSpPr>
        <p:spPr/>
        <p:txBody>
          <a:bodyPr>
            <a:normAutofit/>
          </a:bodyPr>
          <a:lstStyle/>
          <a:p>
            <a:r>
              <a:rPr lang="fr-FR" dirty="0" smtClean="0"/>
              <a:t>Un groupe de travail principal composé de membres des Départements de Santé de la mère, du nouveau-né, de l’enfant et de l’adolescent et Santé reproductive et recherche ont mené les travaux de recherche des données et de synthèse, et assuré la coordination</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Élaboration du cadre de référence et des </a:t>
            </a:r>
            <a:r>
              <a:rPr lang="fr-FR" b="1" dirty="0" smtClean="0"/>
              <a:t>standards 1/1</a:t>
            </a:r>
            <a:endParaRPr lang="fr-FR" dirty="0"/>
          </a:p>
        </p:txBody>
      </p:sp>
      <p:sp>
        <p:nvSpPr>
          <p:cNvPr id="3" name="Espace réservé du contenu 2"/>
          <p:cNvSpPr>
            <a:spLocks noGrp="1"/>
          </p:cNvSpPr>
          <p:nvPr>
            <p:ph idx="1"/>
          </p:nvPr>
        </p:nvSpPr>
        <p:spPr/>
        <p:txBody>
          <a:bodyPr/>
          <a:lstStyle/>
          <a:p>
            <a:endParaRPr lang="fr-FR" b="1" dirty="0" smtClean="0"/>
          </a:p>
          <a:p>
            <a:endParaRPr lang="fr-FR" b="1" dirty="0" smtClean="0"/>
          </a:p>
          <a:p>
            <a:r>
              <a:rPr lang="fr-FR" dirty="0" smtClean="0"/>
              <a:t>Recherche des preuves et synthèse</a:t>
            </a:r>
          </a:p>
          <a:p>
            <a:endParaRPr lang="fr-FR" dirty="0" smtClean="0"/>
          </a:p>
          <a:p>
            <a:endParaRPr lang="fr-FR" dirty="0" smtClean="0"/>
          </a:p>
          <a:p>
            <a:r>
              <a:rPr lang="fr-FR" dirty="0" smtClean="0"/>
              <a:t>Examen par les experts et obtention d’un consensus</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Élaboration des chartes de </a:t>
            </a:r>
            <a:r>
              <a:rPr lang="fr-FR" b="1" dirty="0" smtClean="0"/>
              <a:t>qualité 1/2</a:t>
            </a:r>
            <a:endParaRPr lang="fr-FR" dirty="0"/>
          </a:p>
        </p:txBody>
      </p:sp>
      <p:sp>
        <p:nvSpPr>
          <p:cNvPr id="3" name="Espace réservé du contenu 2"/>
          <p:cNvSpPr>
            <a:spLocks noGrp="1"/>
          </p:cNvSpPr>
          <p:nvPr>
            <p:ph idx="1"/>
          </p:nvPr>
        </p:nvSpPr>
        <p:spPr/>
        <p:txBody>
          <a:bodyPr>
            <a:normAutofit/>
          </a:bodyPr>
          <a:lstStyle/>
          <a:p>
            <a:r>
              <a:rPr lang="fr-FR" dirty="0" smtClean="0"/>
              <a:t>Les mesures de qualité sont une composante fondamentale des standards de soins. </a:t>
            </a:r>
          </a:p>
          <a:p>
            <a:endParaRPr lang="fr-FR" dirty="0" smtClean="0"/>
          </a:p>
          <a:p>
            <a:r>
              <a:rPr lang="fr-FR" dirty="0" smtClean="0"/>
              <a:t>Ils sont nécessaires pour évaluer</a:t>
            </a:r>
          </a:p>
          <a:p>
            <a:pPr lvl="1"/>
            <a:r>
              <a:rPr lang="fr-FR" dirty="0" smtClean="0"/>
              <a:t> les éléments à apporter (intrants), </a:t>
            </a:r>
          </a:p>
          <a:p>
            <a:pPr lvl="1"/>
            <a:r>
              <a:rPr lang="fr-FR" dirty="0" smtClean="0"/>
              <a:t>le processus de prestation des soins ou des services et, </a:t>
            </a:r>
          </a:p>
          <a:p>
            <a:pPr lvl="1"/>
            <a:r>
              <a:rPr lang="fr-FR" dirty="0" smtClean="0"/>
              <a:t>le cas échéant, le résultat des soins, et par conséquent pour suivre les progrès accomplis vers la réalisation d’un standard de soins particulier. </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Élaboration des chartes de </a:t>
            </a:r>
            <a:r>
              <a:rPr lang="fr-FR" b="1" dirty="0" smtClean="0"/>
              <a:t>qualité 2/2</a:t>
            </a:r>
            <a:endParaRPr lang="fr-FR" dirty="0"/>
          </a:p>
        </p:txBody>
      </p:sp>
      <p:sp>
        <p:nvSpPr>
          <p:cNvPr id="3" name="Espace réservé du contenu 2"/>
          <p:cNvSpPr>
            <a:spLocks noGrp="1"/>
          </p:cNvSpPr>
          <p:nvPr>
            <p:ph idx="1"/>
          </p:nvPr>
        </p:nvSpPr>
        <p:spPr/>
        <p:txBody>
          <a:bodyPr>
            <a:normAutofit/>
          </a:bodyPr>
          <a:lstStyle/>
          <a:p>
            <a:r>
              <a:rPr lang="fr-FR" dirty="0" smtClean="0"/>
              <a:t>Le groupe s’est efforcé de trouver des paramètres réalistes et une approche équilibrée de l’évaluation des interventions dans les établissements de santé. Il a cherché à la fois des mesures directes adaptées et des mesures qui soient le reflet de l’effet combiné des interventions.</a:t>
            </a:r>
          </a:p>
          <a:p>
            <a:endParaRPr lang="fr-FR" dirty="0" smtClean="0"/>
          </a:p>
          <a:p>
            <a:r>
              <a:rPr lang="fr-FR" dirty="0" smtClean="0"/>
              <a:t>Une liste mesures de qualité a ensuite été compilée, et l’unité technique de l’OMS compétente a formulé une charte de qualité</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85926"/>
            <a:ext cx="8229600" cy="3000396"/>
          </a:xfrm>
        </p:spPr>
        <p:txBody>
          <a:bodyPr>
            <a:normAutofit/>
          </a:bodyPr>
          <a:lstStyle/>
          <a:p>
            <a:r>
              <a:rPr lang="fr-FR" b="1" dirty="0" smtClean="0"/>
              <a:t>3-Définition et cadre de référence pour</a:t>
            </a:r>
            <a:br>
              <a:rPr lang="fr-FR" b="1" dirty="0" smtClean="0"/>
            </a:br>
            <a:r>
              <a:rPr lang="fr-FR" b="1" dirty="0" smtClean="0"/>
              <a:t>la qualité des soins</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Données factuelles et résumé des </a:t>
            </a:r>
            <a:r>
              <a:rPr lang="fr-FR" b="1" dirty="0" smtClean="0"/>
              <a:t>conclusions 1/1</a:t>
            </a:r>
            <a:endParaRPr lang="fr-FR" dirty="0"/>
          </a:p>
        </p:txBody>
      </p:sp>
      <p:sp>
        <p:nvSpPr>
          <p:cNvPr id="3" name="Espace réservé du contenu 2"/>
          <p:cNvSpPr>
            <a:spLocks noGrp="1"/>
          </p:cNvSpPr>
          <p:nvPr>
            <p:ph idx="1"/>
          </p:nvPr>
        </p:nvSpPr>
        <p:spPr/>
        <p:txBody>
          <a:bodyPr>
            <a:normAutofit/>
          </a:bodyPr>
          <a:lstStyle/>
          <a:p>
            <a:r>
              <a:rPr lang="fr-FR" dirty="0" smtClean="0"/>
              <a:t>L’examen de la littérature n’a pas permis d’isoler une définition de la qualité des soins qui soit universellement reconnue </a:t>
            </a:r>
          </a:p>
          <a:p>
            <a:r>
              <a:rPr lang="fr-FR" i="1" dirty="0" smtClean="0"/>
              <a:t>La qualité des soins présente de multiples </a:t>
            </a:r>
            <a:r>
              <a:rPr lang="fr-FR" dirty="0" smtClean="0"/>
              <a:t>facettes et fait l’objet de descriptions selon des perspectives et des dimensions différentes, y compris par les prestataires de soins, les gestionnaires ou les patients et le système de soins ; sur la base de critères de qualité tels que la sécurité, l’efficacité, la rapidité, le rapport coût/efficacité (ou l’efficience), l’équité et le fait d’être centré sur le patient ; ainsi que la prestation des soins et l’expérience des patientes</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Définition de la qualité des </a:t>
            </a:r>
            <a:r>
              <a:rPr lang="fr-FR" b="1" dirty="0" smtClean="0"/>
              <a:t>soins 1/5 </a:t>
            </a:r>
            <a:endParaRPr lang="fr-FR" dirty="0"/>
          </a:p>
        </p:txBody>
      </p:sp>
      <p:sp>
        <p:nvSpPr>
          <p:cNvPr id="3" name="Espace réservé du contenu 2"/>
          <p:cNvSpPr>
            <a:spLocks noGrp="1"/>
          </p:cNvSpPr>
          <p:nvPr>
            <p:ph idx="1"/>
          </p:nvPr>
        </p:nvSpPr>
        <p:spPr/>
        <p:txBody>
          <a:bodyPr/>
          <a:lstStyle/>
          <a:p>
            <a:r>
              <a:rPr lang="fr-FR" dirty="0" smtClean="0"/>
              <a:t>Un certain nombre de modèles de la qualité des soins ont été proposés depuis celui de </a:t>
            </a:r>
            <a:r>
              <a:rPr lang="fr-FR" dirty="0" err="1" smtClean="0"/>
              <a:t>Donabedian</a:t>
            </a:r>
            <a:r>
              <a:rPr lang="fr-FR" dirty="0" smtClean="0"/>
              <a:t> en 1988 , </a:t>
            </a:r>
            <a:r>
              <a:rPr lang="fr-FR" i="1" dirty="0" smtClean="0"/>
              <a:t>Maxwell , </a:t>
            </a:r>
            <a:r>
              <a:rPr lang="fr-FR" i="1" dirty="0" err="1" smtClean="0"/>
              <a:t>Ovretveit</a:t>
            </a:r>
            <a:r>
              <a:rPr lang="fr-FR" i="1" dirty="0" smtClean="0"/>
              <a:t>, </a:t>
            </a:r>
            <a:r>
              <a:rPr lang="fr-FR" i="1" dirty="0" err="1" smtClean="0"/>
              <a:t>Hulton</a:t>
            </a:r>
            <a:r>
              <a:rPr lang="fr-FR" i="1" dirty="0" smtClean="0"/>
              <a:t>, l’Institute of </a:t>
            </a:r>
            <a:r>
              <a:rPr lang="fr-FR" i="1" dirty="0" err="1" smtClean="0"/>
              <a:t>Medicine</a:t>
            </a:r>
            <a:r>
              <a:rPr lang="fr-FR" i="1" dirty="0" smtClean="0"/>
              <a:t> et l’OMS (17).</a:t>
            </a:r>
          </a:p>
          <a:p>
            <a:endParaRPr lang="fr-FR" i="1" dirty="0" smtClean="0"/>
          </a:p>
          <a:p>
            <a:endParaRPr lang="fr-FR" i="1" dirty="0" smtClean="0"/>
          </a:p>
          <a:p>
            <a:r>
              <a:rPr lang="fr-FR" dirty="0" smtClean="0"/>
              <a:t>Le plus convaincant est le modèle de l’OMS </a:t>
            </a:r>
            <a:r>
              <a:rPr lang="fr-FR" i="1" dirty="0" smtClean="0"/>
              <a:t>qui innove dans la réflexion sur les systèmes de santé en recensant six éléments constitutifs</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Définition de la qualité des </a:t>
            </a:r>
            <a:r>
              <a:rPr lang="fr-FR" b="1" dirty="0" smtClean="0"/>
              <a:t>soins 2/5</a:t>
            </a:r>
            <a:endParaRPr lang="fr-FR" dirty="0"/>
          </a:p>
        </p:txBody>
      </p:sp>
      <p:sp>
        <p:nvSpPr>
          <p:cNvPr id="3" name="Espace réservé du contenu 2"/>
          <p:cNvSpPr>
            <a:spLocks noGrp="1"/>
          </p:cNvSpPr>
          <p:nvPr>
            <p:ph idx="1"/>
          </p:nvPr>
        </p:nvSpPr>
        <p:spPr/>
        <p:txBody>
          <a:bodyPr/>
          <a:lstStyle/>
          <a:p>
            <a:pPr algn="ctr">
              <a:buNone/>
            </a:pPr>
            <a:r>
              <a:rPr lang="fr-FR" b="1" dirty="0" smtClean="0">
                <a:solidFill>
                  <a:srgbClr val="FF0000"/>
                </a:solidFill>
              </a:rPr>
              <a:t>Les 6 éléments constitutifs</a:t>
            </a:r>
          </a:p>
          <a:p>
            <a:r>
              <a:rPr lang="fr-FR" dirty="0" smtClean="0"/>
              <a:t>La prestation des services ; </a:t>
            </a:r>
          </a:p>
          <a:p>
            <a:r>
              <a:rPr lang="fr-FR" dirty="0" smtClean="0"/>
              <a:t>Les personnels de santé ; </a:t>
            </a:r>
          </a:p>
          <a:p>
            <a:r>
              <a:rPr lang="fr-FR" dirty="0" smtClean="0"/>
              <a:t>L’information,</a:t>
            </a:r>
          </a:p>
          <a:p>
            <a:r>
              <a:rPr lang="fr-FR" dirty="0" smtClean="0"/>
              <a:t> Les produits médicaux, les vaccins et la technologie ; </a:t>
            </a:r>
          </a:p>
          <a:p>
            <a:r>
              <a:rPr lang="fr-FR" dirty="0" smtClean="0"/>
              <a:t>Le financement, le leadership et la gouvernance ; </a:t>
            </a:r>
          </a:p>
          <a:p>
            <a:r>
              <a:rPr lang="fr-FR" dirty="0" smtClean="0"/>
              <a:t>une structure d’analyse des systèmes de santé, et la mise en place de points d’intervention</a:t>
            </a: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Définition de la qualité des </a:t>
            </a:r>
            <a:r>
              <a:rPr lang="fr-FR" b="1" dirty="0" smtClean="0"/>
              <a:t>soins 3/5</a:t>
            </a:r>
            <a:endParaRPr lang="fr-FR" dirty="0"/>
          </a:p>
        </p:txBody>
      </p:sp>
      <p:sp>
        <p:nvSpPr>
          <p:cNvPr id="3" name="Espace réservé du contenu 2"/>
          <p:cNvSpPr>
            <a:spLocks noGrp="1"/>
          </p:cNvSpPr>
          <p:nvPr>
            <p:ph idx="1"/>
          </p:nvPr>
        </p:nvSpPr>
        <p:spPr/>
        <p:txBody>
          <a:bodyPr/>
          <a:lstStyle/>
          <a:p>
            <a:pPr>
              <a:buNone/>
            </a:pPr>
            <a:r>
              <a:rPr lang="fr-FR" dirty="0" smtClean="0"/>
              <a:t>l’OMS définit la qualité des soins comme :</a:t>
            </a:r>
          </a:p>
          <a:p>
            <a:pPr algn="just"/>
            <a:r>
              <a:rPr lang="fr-FR" dirty="0" smtClean="0"/>
              <a:t>« la capacité des services de santé fournis aux individus et aux populations d’améliorer les résultats de santé souhaités. Pour atteindre cet objectif, les soins doivent être sûrs, efficaces, rapides, efficients, équitables et centrés sur la personne »</a:t>
            </a: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Définition de la qualité des </a:t>
            </a:r>
            <a:r>
              <a:rPr lang="fr-FR" b="1" dirty="0" smtClean="0"/>
              <a:t>soins 4/5</a:t>
            </a:r>
            <a:endParaRPr lang="fr-FR" dirty="0"/>
          </a:p>
        </p:txBody>
      </p:sp>
      <p:pic>
        <p:nvPicPr>
          <p:cNvPr id="2050" name="Picture 2" descr="C:\Users\Dr Ouattara\Desktop\Capture2.JPG"/>
          <p:cNvPicPr>
            <a:picLocks noGrp="1" noChangeAspect="1" noChangeArrowheads="1"/>
          </p:cNvPicPr>
          <p:nvPr>
            <p:ph idx="1"/>
          </p:nvPr>
        </p:nvPicPr>
        <p:blipFill>
          <a:blip r:embed="rId2"/>
          <a:srcRect l="15389" t="25254" r="14766" b="28972"/>
          <a:stretch>
            <a:fillRect/>
          </a:stretch>
        </p:blipFill>
        <p:spPr bwMode="auto">
          <a:xfrm>
            <a:off x="571472" y="1571612"/>
            <a:ext cx="7998593" cy="500066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idx="1"/>
          </p:nvPr>
        </p:nvSpPr>
        <p:spPr/>
        <p:txBody>
          <a:bodyPr>
            <a:normAutofit/>
          </a:bodyPr>
          <a:lstStyle/>
          <a:p>
            <a:r>
              <a:rPr lang="fr-FR" dirty="0" smtClean="0"/>
              <a:t>1-INTRODUCTION-JUSTIFICATION-PRIORITÉS</a:t>
            </a:r>
          </a:p>
          <a:p>
            <a:endParaRPr lang="fr-FR" dirty="0" smtClean="0"/>
          </a:p>
          <a:p>
            <a:r>
              <a:rPr lang="fr-FR" dirty="0" smtClean="0"/>
              <a:t>2-MÉTHODE ET PROCESSUS</a:t>
            </a:r>
          </a:p>
          <a:p>
            <a:endParaRPr lang="fr-FR" dirty="0" smtClean="0"/>
          </a:p>
          <a:p>
            <a:r>
              <a:rPr lang="fr-FR" dirty="0" smtClean="0"/>
              <a:t>3-DÉFINITION ET CADRE DE RÉFÉRENCE POUR  LA QUALITÉ DES SOINS</a:t>
            </a:r>
          </a:p>
          <a:p>
            <a:endParaRPr lang="fr-FR" dirty="0" smtClean="0"/>
          </a:p>
          <a:p>
            <a:r>
              <a:rPr lang="fr-FR" dirty="0" smtClean="0"/>
              <a:t>4-ELABORATION DES STANDARDS DE SOINS</a:t>
            </a:r>
          </a:p>
          <a:p>
            <a:pPr>
              <a:buNone/>
            </a:pPr>
            <a:endParaRPr lang="fr-FR" dirty="0" smtClean="0"/>
          </a:p>
          <a:p>
            <a:r>
              <a:rPr lang="fr-FR" dirty="0" smtClean="0"/>
              <a:t>5-LISTE DES </a:t>
            </a:r>
            <a:r>
              <a:rPr lang="fr-FR" dirty="0" smtClean="0"/>
              <a:t>STANDARDS </a:t>
            </a:r>
            <a:r>
              <a:rPr lang="fr-FR" dirty="0" smtClean="0"/>
              <a:t>ET DES CHARTRES DE QUALITÉ</a:t>
            </a:r>
          </a:p>
          <a:p>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Définition de la qualité des </a:t>
            </a:r>
            <a:r>
              <a:rPr lang="fr-FR" b="1" dirty="0" smtClean="0"/>
              <a:t>soins 5/5 </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La qualité des soins pour les femmes et les nouveau-nés est par conséquent la capacité des services de santé maternels et néonatals (fournis aux individus et aux populations) d’augmenter la probabilité d’obtenir des soins rapides et appropriés afin d’atteindre les résultats de santé souhaités, qui sont à la fois en conformité avec les connaissances professionnelles du moment et avec les préférences et les aspirations des femmes et de leurs familles.</a:t>
            </a:r>
          </a:p>
          <a:p>
            <a:endParaRPr lang="fr-FR" dirty="0" smtClean="0"/>
          </a:p>
          <a:p>
            <a:r>
              <a:rPr lang="fr-FR" dirty="0" smtClean="0"/>
              <a:t> Cette définition tient compte des critères de la qualité des soins et de deux éléments importants : la qualité de la prestation des soins et la qualité des soins selon l’expérience des femmes, des nouveau-nés et de leurs familles.</a:t>
            </a: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Cadre de référence pour la qualité des soins</a:t>
            </a:r>
            <a:endParaRPr lang="fr-FR" dirty="0"/>
          </a:p>
        </p:txBody>
      </p:sp>
      <p:pic>
        <p:nvPicPr>
          <p:cNvPr id="4" name="Picture 2" descr="C:\Users\Dr Ouattara\Desktop\Capture.JPG"/>
          <p:cNvPicPr>
            <a:picLocks noGrp="1" noChangeAspect="1" noChangeArrowheads="1"/>
          </p:cNvPicPr>
          <p:nvPr>
            <p:ph idx="1"/>
          </p:nvPr>
        </p:nvPicPr>
        <p:blipFill>
          <a:blip r:embed="rId2"/>
          <a:srcRect l="8567" t="23044" r="28692" b="12241"/>
          <a:stretch>
            <a:fillRect/>
          </a:stretch>
        </p:blipFill>
        <p:spPr bwMode="auto">
          <a:xfrm>
            <a:off x="1285852" y="1376291"/>
            <a:ext cx="6500858" cy="5029045"/>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143116"/>
            <a:ext cx="8229600" cy="1285884"/>
          </a:xfrm>
        </p:spPr>
        <p:txBody>
          <a:bodyPr/>
          <a:lstStyle/>
          <a:p>
            <a:r>
              <a:rPr lang="fr-FR" b="1" dirty="0" smtClean="0"/>
              <a:t>4-Standards de soins</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Définition et structure des </a:t>
            </a:r>
            <a:r>
              <a:rPr lang="fr-FR" b="1" dirty="0" smtClean="0"/>
              <a:t>standards 1/6</a:t>
            </a:r>
            <a:endParaRPr lang="fr-FR" dirty="0"/>
          </a:p>
        </p:txBody>
      </p:sp>
      <p:sp>
        <p:nvSpPr>
          <p:cNvPr id="3" name="Espace réservé du contenu 2"/>
          <p:cNvSpPr>
            <a:spLocks noGrp="1"/>
          </p:cNvSpPr>
          <p:nvPr>
            <p:ph idx="1"/>
          </p:nvPr>
        </p:nvSpPr>
        <p:spPr/>
        <p:txBody>
          <a:bodyPr/>
          <a:lstStyle/>
          <a:p>
            <a:r>
              <a:rPr lang="fr-FR" b="1" dirty="0" smtClean="0"/>
              <a:t>Les chartes de qualité sont des déclarations concises des priorités pour améliorer de façon mesurable </a:t>
            </a:r>
            <a:r>
              <a:rPr lang="fr-FR" dirty="0" smtClean="0"/>
              <a:t>la qualité des soins (adaptées des standards de qualité du National Institute for </a:t>
            </a:r>
            <a:r>
              <a:rPr lang="fr-FR" dirty="0" err="1" smtClean="0"/>
              <a:t>Health</a:t>
            </a:r>
            <a:r>
              <a:rPr lang="fr-FR" dirty="0" smtClean="0"/>
              <a:t> and care  Excellence – NICE). Elles définissent les marqueurs de qualité fondées sur les preuves sur les domaines thématiques et les ressources nécessaires.</a:t>
            </a:r>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Définition et structure des </a:t>
            </a:r>
            <a:r>
              <a:rPr lang="fr-FR" b="1" dirty="0" smtClean="0"/>
              <a:t>standards 2/6</a:t>
            </a:r>
            <a:endParaRPr lang="fr-FR" dirty="0"/>
          </a:p>
        </p:txBody>
      </p:sp>
      <p:sp>
        <p:nvSpPr>
          <p:cNvPr id="3" name="Espace réservé du contenu 2"/>
          <p:cNvSpPr>
            <a:spLocks noGrp="1"/>
          </p:cNvSpPr>
          <p:nvPr>
            <p:ph idx="1"/>
          </p:nvPr>
        </p:nvSpPr>
        <p:spPr/>
        <p:txBody>
          <a:bodyPr/>
          <a:lstStyle/>
          <a:p>
            <a:r>
              <a:rPr lang="fr-FR" dirty="0" smtClean="0"/>
              <a:t>Les mesures de qualité sont des critères pour évaluer, mesurer et </a:t>
            </a:r>
            <a:r>
              <a:rPr lang="fr-FR" dirty="0" err="1" smtClean="0"/>
              <a:t>monitorer</a:t>
            </a:r>
            <a:r>
              <a:rPr lang="fr-FR" dirty="0" smtClean="0"/>
              <a:t> la qualité des soins telle qu’elle est spécifiée dans la charte de qualité. Il y en a trois types</a:t>
            </a:r>
          </a:p>
          <a:p>
            <a:pPr lvl="1"/>
            <a:r>
              <a:rPr lang="fr-FR" dirty="0" smtClean="0">
                <a:solidFill>
                  <a:srgbClr val="FF0000"/>
                </a:solidFill>
              </a:rPr>
              <a:t>Intrants : </a:t>
            </a:r>
            <a:r>
              <a:rPr lang="fr-FR" dirty="0" smtClean="0"/>
              <a:t>ce qui est nécessaire pour fournir les soins en question (par exemple ressources matérielles, ressources humaines, politiques, lignes directrices)</a:t>
            </a:r>
          </a:p>
          <a:p>
            <a:pPr lvl="1"/>
            <a:r>
              <a:rPr lang="fr-FR" dirty="0" smtClean="0">
                <a:solidFill>
                  <a:srgbClr val="FF0000"/>
                </a:solidFill>
              </a:rPr>
              <a:t>Produit : le </a:t>
            </a:r>
            <a:r>
              <a:rPr lang="fr-FR" dirty="0" err="1" smtClean="0"/>
              <a:t>process</a:t>
            </a:r>
            <a:r>
              <a:rPr lang="fr-FR" dirty="0" smtClean="0"/>
              <a:t> souhaité a été mis en œuvre et convenablement exécuté.</a:t>
            </a:r>
          </a:p>
          <a:p>
            <a:pPr lvl="1"/>
            <a:r>
              <a:rPr lang="fr-FR" dirty="0" smtClean="0"/>
              <a:t> </a:t>
            </a:r>
            <a:r>
              <a:rPr lang="fr-FR" dirty="0" smtClean="0">
                <a:solidFill>
                  <a:srgbClr val="FF0000"/>
                </a:solidFill>
              </a:rPr>
              <a:t>Résultat : </a:t>
            </a:r>
            <a:r>
              <a:rPr lang="fr-FR" dirty="0" smtClean="0"/>
              <a:t>l’effet de la prestation et de l’expérience des soins sur la santé et sur l’individu.</a:t>
            </a: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928694"/>
          </a:xfrm>
        </p:spPr>
        <p:txBody>
          <a:bodyPr>
            <a:normAutofit fontScale="90000"/>
          </a:bodyPr>
          <a:lstStyle/>
          <a:p>
            <a:r>
              <a:rPr lang="fr-FR" b="1" dirty="0" smtClean="0"/>
              <a:t>Définition et structure des </a:t>
            </a:r>
            <a:r>
              <a:rPr lang="fr-FR" b="1" dirty="0" smtClean="0"/>
              <a:t>standards 3/6</a:t>
            </a:r>
            <a:endParaRPr lang="fr-FR" dirty="0"/>
          </a:p>
        </p:txBody>
      </p:sp>
      <p:pic>
        <p:nvPicPr>
          <p:cNvPr id="3074" name="Picture 2" descr="C:\Users\Dr Ouattara\Desktop\Capture3.JPG"/>
          <p:cNvPicPr>
            <a:picLocks noGrp="1" noChangeAspect="1" noChangeArrowheads="1"/>
          </p:cNvPicPr>
          <p:nvPr>
            <p:ph idx="1"/>
          </p:nvPr>
        </p:nvPicPr>
        <p:blipFill>
          <a:blip r:embed="rId2"/>
          <a:srcRect l="13302" t="24623" r="14486"/>
          <a:stretch>
            <a:fillRect/>
          </a:stretch>
        </p:blipFill>
        <p:spPr bwMode="auto">
          <a:xfrm>
            <a:off x="500034" y="1142548"/>
            <a:ext cx="8286808" cy="5257132"/>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Définition et structure des </a:t>
            </a:r>
            <a:r>
              <a:rPr lang="fr-FR" b="1" dirty="0" smtClean="0"/>
              <a:t>standards 4/6</a:t>
            </a:r>
            <a:endParaRPr lang="fr-FR" dirty="0"/>
          </a:p>
        </p:txBody>
      </p:sp>
      <p:sp>
        <p:nvSpPr>
          <p:cNvPr id="3" name="Espace réservé du contenu 2"/>
          <p:cNvSpPr>
            <a:spLocks noGrp="1"/>
          </p:cNvSpPr>
          <p:nvPr>
            <p:ph idx="1"/>
          </p:nvPr>
        </p:nvSpPr>
        <p:spPr/>
        <p:txBody>
          <a:bodyPr>
            <a:normAutofit fontScale="92500"/>
          </a:bodyPr>
          <a:lstStyle/>
          <a:p>
            <a:r>
              <a:rPr lang="fr-FR" dirty="0" smtClean="0"/>
              <a:t>Les standards sont accompagnées de deux ou trois chartes de qualité,</a:t>
            </a:r>
          </a:p>
          <a:p>
            <a:endParaRPr lang="fr-FR" dirty="0" smtClean="0"/>
          </a:p>
          <a:p>
            <a:r>
              <a:rPr lang="fr-FR" dirty="0" smtClean="0"/>
              <a:t> à l’exception du </a:t>
            </a:r>
            <a:r>
              <a:rPr lang="fr-FR" dirty="0" smtClean="0">
                <a:solidFill>
                  <a:srgbClr val="FF0000"/>
                </a:solidFill>
              </a:rPr>
              <a:t>standard 1 </a:t>
            </a:r>
            <a:r>
              <a:rPr lang="fr-FR" dirty="0" smtClean="0"/>
              <a:t>sur les pratiques fondées sur des données factuelles pour les soins courants et la prise en charge des complications, pour lequel les chartes de qualité sont au nombre de 13 pour refléter des priorités spécifiques en matière d’interventions. Au total, les chartes de qualité sont au nombre de </a:t>
            </a:r>
            <a:r>
              <a:rPr lang="fr-FR" dirty="0" smtClean="0">
                <a:solidFill>
                  <a:srgbClr val="FF0000"/>
                </a:solidFill>
              </a:rPr>
              <a:t>31. </a:t>
            </a:r>
          </a:p>
          <a:p>
            <a:endParaRPr lang="fr-FR" dirty="0" smtClean="0"/>
          </a:p>
          <a:p>
            <a:r>
              <a:rPr lang="fr-FR" dirty="0" smtClean="0"/>
              <a:t>Pour chacun des </a:t>
            </a:r>
            <a:r>
              <a:rPr lang="fr-FR" dirty="0" smtClean="0">
                <a:solidFill>
                  <a:srgbClr val="FF0000"/>
                </a:solidFill>
              </a:rPr>
              <a:t>31 chartes </a:t>
            </a:r>
            <a:r>
              <a:rPr lang="fr-FR" dirty="0" smtClean="0"/>
              <a:t>de qualité, 6 à 18 mesures relatives aux intrants, aux produits et aux résultats ont été définies</a:t>
            </a:r>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Définition et structure des </a:t>
            </a:r>
            <a:r>
              <a:rPr lang="fr-FR" b="1" dirty="0" smtClean="0"/>
              <a:t>standards 5/6</a:t>
            </a:r>
            <a:endParaRPr lang="fr-FR" dirty="0"/>
          </a:p>
        </p:txBody>
      </p:sp>
      <p:sp>
        <p:nvSpPr>
          <p:cNvPr id="3" name="Espace réservé du contenu 2"/>
          <p:cNvSpPr>
            <a:spLocks noGrp="1"/>
          </p:cNvSpPr>
          <p:nvPr>
            <p:ph idx="1"/>
          </p:nvPr>
        </p:nvSpPr>
        <p:spPr/>
        <p:txBody>
          <a:bodyPr>
            <a:normAutofit/>
          </a:bodyPr>
          <a:lstStyle/>
          <a:p>
            <a:r>
              <a:rPr lang="fr-FR" dirty="0" smtClean="0"/>
              <a:t>Pour le standard 1, un « a » ajouté à certaines chartes indique qu’elles ne concernent que la femme, un « b » qu’elles ne concernent que le nourrisson et un « c » qu’elles concernent à la fois la mère et le nourrisson.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Portée et utilisation des standards et des chartes de </a:t>
            </a:r>
            <a:r>
              <a:rPr lang="fr-FR" b="1" dirty="0" smtClean="0"/>
              <a:t>qualité 5/6</a:t>
            </a:r>
            <a:endParaRPr lang="fr-FR" dirty="0"/>
          </a:p>
        </p:txBody>
      </p:sp>
      <p:sp>
        <p:nvSpPr>
          <p:cNvPr id="3" name="Espace réservé du contenu 2"/>
          <p:cNvSpPr>
            <a:spLocks noGrp="1"/>
          </p:cNvSpPr>
          <p:nvPr>
            <p:ph idx="1"/>
          </p:nvPr>
        </p:nvSpPr>
        <p:spPr>
          <a:xfrm>
            <a:off x="457200" y="2071678"/>
            <a:ext cx="8229600" cy="4357718"/>
          </a:xfrm>
        </p:spPr>
        <p:txBody>
          <a:bodyPr/>
          <a:lstStyle/>
          <a:p>
            <a:r>
              <a:rPr lang="fr-FR" dirty="0" smtClean="0"/>
              <a:t>Les standards de soins portent sur les soins courants et la prise en charge des complications chez les femmes et leurs nourrissons au cours du travail, de l’accouchement et de la période postnatale précoce, y compris les soins aux bébés de faible poids au cours de la première semaine de vie.</a:t>
            </a:r>
          </a:p>
          <a:p>
            <a:endParaRPr lang="fr-FR" dirty="0" smtClean="0"/>
          </a:p>
          <a:p>
            <a:r>
              <a:rPr lang="fr-FR" dirty="0" smtClean="0"/>
              <a:t> Elles sont centrées sur la femme, le nouveau-né et la famille et sont applicables à tous les établissements de santé qui offrent des services de maternité.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Portée et utilisation des standards et des chartes de </a:t>
            </a:r>
            <a:r>
              <a:rPr lang="fr-FR" b="1" dirty="0" smtClean="0"/>
              <a:t>qualité 6/6</a:t>
            </a:r>
            <a:endParaRPr lang="fr-FR" dirty="0"/>
          </a:p>
        </p:txBody>
      </p:sp>
      <p:sp>
        <p:nvSpPr>
          <p:cNvPr id="3" name="Espace réservé du contenu 2"/>
          <p:cNvSpPr>
            <a:spLocks noGrp="1"/>
          </p:cNvSpPr>
          <p:nvPr>
            <p:ph idx="1"/>
          </p:nvPr>
        </p:nvSpPr>
        <p:spPr>
          <a:xfrm>
            <a:off x="457200" y="2071678"/>
            <a:ext cx="8229600" cy="4054485"/>
          </a:xfrm>
        </p:spPr>
        <p:txBody>
          <a:bodyPr/>
          <a:lstStyle/>
          <a:p>
            <a:r>
              <a:rPr lang="fr-FR" dirty="0" smtClean="0"/>
              <a:t>Elles sont conformes aux lignes directrices de l’OMS et conçues pour répondre aux priorités spécifiques</a:t>
            </a:r>
          </a:p>
          <a:p>
            <a:pPr>
              <a:buNone/>
            </a:pPr>
            <a:endParaRPr lang="fr-FR" dirty="0" smtClean="0"/>
          </a:p>
          <a:p>
            <a:r>
              <a:rPr lang="fr-FR" dirty="0" smtClean="0"/>
              <a:t>Les standards devraient être adoptés et intégrés aux stratégies et cadres nationaux relatifs à la qualité des soins pour la prestation des services de santé maternels et néonatals afin de garantir une grande  qualité des services fournis.</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7158" y="1000108"/>
            <a:ext cx="8572560" cy="4714908"/>
          </a:xfrm>
        </p:spPr>
        <p:txBody>
          <a:bodyPr>
            <a:noAutofit/>
          </a:bodyPr>
          <a:lstStyle/>
          <a:p>
            <a:r>
              <a:rPr lang="fr-FR" sz="2800" b="1" dirty="0" smtClean="0"/>
              <a:t>STANDARDS POUR L’AMÉLIORATION</a:t>
            </a:r>
            <a:br>
              <a:rPr lang="fr-FR" sz="2800" b="1" dirty="0" smtClean="0"/>
            </a:br>
            <a:r>
              <a:rPr lang="fr-FR" sz="2800" b="1" dirty="0" smtClean="0"/>
              <a:t>DE LA QUALITÉ DES SOINS</a:t>
            </a:r>
            <a:br>
              <a:rPr lang="fr-FR" sz="2800" b="1" dirty="0" smtClean="0"/>
            </a:br>
            <a:r>
              <a:rPr lang="fr-FR" sz="2800" b="1" dirty="0" smtClean="0"/>
              <a:t>MATERNELS ET NÉONATALS DANS LES</a:t>
            </a:r>
            <a:br>
              <a:rPr lang="fr-FR" sz="2800" b="1" dirty="0" smtClean="0"/>
            </a:br>
            <a:r>
              <a:rPr lang="fr-FR" sz="2800" b="1" dirty="0" smtClean="0"/>
              <a:t>ÉTABLISSEMENTS DE </a:t>
            </a:r>
            <a:r>
              <a:rPr lang="fr-FR" sz="2800" b="1" dirty="0" smtClean="0"/>
              <a:t>SANTÉ</a:t>
            </a:r>
            <a:br>
              <a:rPr lang="fr-FR" sz="2800" b="1" dirty="0" smtClean="0"/>
            </a:br>
            <a:r>
              <a:rPr lang="fr-FR" sz="2800" b="1" dirty="0" smtClean="0"/>
              <a:t/>
            </a:r>
            <a:br>
              <a:rPr lang="fr-FR" sz="2800" b="1" dirty="0" smtClean="0"/>
            </a:br>
            <a:r>
              <a:rPr lang="fr-FR" sz="2800" b="1" dirty="0" smtClean="0"/>
              <a:t/>
            </a:r>
            <a:br>
              <a:rPr lang="fr-FR" sz="2800" b="1" dirty="0" smtClean="0"/>
            </a:br>
            <a:r>
              <a:rPr lang="fr-FR" sz="2800" b="1" dirty="0" smtClean="0">
                <a:solidFill>
                  <a:srgbClr val="FF0000"/>
                </a:solidFill>
              </a:rPr>
              <a:t>NOUVEAU CONCEPT (OMS)</a:t>
            </a:r>
            <a:br>
              <a:rPr lang="fr-FR" sz="2800" b="1" dirty="0" smtClean="0">
                <a:solidFill>
                  <a:srgbClr val="FF0000"/>
                </a:solidFill>
              </a:rPr>
            </a:br>
            <a:r>
              <a:rPr lang="fr-FR" sz="2800" b="1" dirty="0" smtClean="0">
                <a:solidFill>
                  <a:srgbClr val="FF0000"/>
                </a:solidFill>
              </a:rPr>
              <a:t/>
            </a:r>
            <a:br>
              <a:rPr lang="fr-FR" sz="2800" b="1" dirty="0" smtClean="0">
                <a:solidFill>
                  <a:srgbClr val="FF0000"/>
                </a:solidFill>
              </a:rPr>
            </a:br>
            <a:r>
              <a:rPr lang="fr-FR" sz="2800" b="1" dirty="0" smtClean="0">
                <a:solidFill>
                  <a:srgbClr val="FF0000"/>
                </a:solidFill>
              </a:rPr>
              <a:t>QUALITE DES SOINS+++</a:t>
            </a:r>
            <a:br>
              <a:rPr lang="fr-FR" sz="2800" b="1" dirty="0" smtClean="0">
                <a:solidFill>
                  <a:srgbClr val="FF0000"/>
                </a:solidFill>
              </a:rPr>
            </a:br>
            <a:r>
              <a:rPr lang="fr-FR" sz="2800" b="1" dirty="0" smtClean="0">
                <a:solidFill>
                  <a:srgbClr val="FF0000"/>
                </a:solidFill>
              </a:rPr>
              <a:t/>
            </a:r>
            <a:br>
              <a:rPr lang="fr-FR" sz="2800" b="1" dirty="0" smtClean="0">
                <a:solidFill>
                  <a:srgbClr val="FF0000"/>
                </a:solidFill>
              </a:rPr>
            </a:br>
            <a:r>
              <a:rPr lang="fr-FR" sz="2800" b="1" dirty="0" smtClean="0">
                <a:solidFill>
                  <a:srgbClr val="FF0000"/>
                </a:solidFill>
              </a:rPr>
              <a:t>ODD 2030</a:t>
            </a:r>
            <a:r>
              <a:rPr lang="fr-FR" sz="2800" b="1" dirty="0" smtClean="0">
                <a:solidFill>
                  <a:srgbClr val="FF0000"/>
                </a:solidFill>
              </a:rPr>
              <a:t/>
            </a:r>
            <a:br>
              <a:rPr lang="fr-FR" sz="2800" b="1" dirty="0" smtClean="0">
                <a:solidFill>
                  <a:srgbClr val="FF0000"/>
                </a:solidFill>
              </a:rPr>
            </a:br>
            <a:endParaRPr lang="fr-FR" sz="2800" dirty="0">
              <a:solidFill>
                <a:srgbClr val="FF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5992"/>
            <a:ext cx="8229600" cy="1143008"/>
          </a:xfrm>
        </p:spPr>
        <p:txBody>
          <a:bodyPr>
            <a:normAutofit fontScale="90000"/>
          </a:bodyPr>
          <a:lstStyle/>
          <a:p>
            <a:r>
              <a:rPr lang="fr-FR" b="1" dirty="0" smtClean="0"/>
              <a:t>5-Liste </a:t>
            </a:r>
            <a:r>
              <a:rPr lang="fr-FR" b="1" dirty="0" smtClean="0"/>
              <a:t>des standards et des chartes de qualité</a:t>
            </a:r>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1 :</a:t>
            </a:r>
            <a:endParaRPr lang="fr-FR" dirty="0"/>
          </a:p>
        </p:txBody>
      </p:sp>
      <p:sp>
        <p:nvSpPr>
          <p:cNvPr id="3" name="Espace réservé du contenu 2"/>
          <p:cNvSpPr>
            <a:spLocks noGrp="1"/>
          </p:cNvSpPr>
          <p:nvPr>
            <p:ph idx="1"/>
          </p:nvPr>
        </p:nvSpPr>
        <p:spPr>
          <a:xfrm>
            <a:off x="457200" y="1600200"/>
            <a:ext cx="8472518" cy="4525963"/>
          </a:xfrm>
        </p:spPr>
        <p:txBody>
          <a:bodyPr/>
          <a:lstStyle/>
          <a:p>
            <a:pPr>
              <a:buNone/>
            </a:pPr>
            <a:r>
              <a:rPr lang="fr-FR" b="1" dirty="0" smtClean="0"/>
              <a:t>Pratiques fondées sur des données factuelles pour les soins courants et la prise en charge des complications</a:t>
            </a:r>
          </a:p>
          <a:p>
            <a:endParaRPr lang="fr-FR" b="1" dirty="0" smtClean="0"/>
          </a:p>
          <a:p>
            <a:pPr algn="just">
              <a:buNone/>
            </a:pPr>
            <a:r>
              <a:rPr lang="fr-FR" b="1" dirty="0" smtClean="0">
                <a:solidFill>
                  <a:srgbClr val="C00000"/>
                </a:solidFill>
              </a:rPr>
              <a:t>    [</a:t>
            </a:r>
            <a:r>
              <a:rPr lang="fr-FR" dirty="0" smtClean="0">
                <a:solidFill>
                  <a:srgbClr val="C00000"/>
                </a:solidFill>
              </a:rPr>
              <a:t>Chaque femme et chaque nouveau-né bénéficient, sur la base de données factuelles, de soins courants et d’une prise en charge des complications au cours du travail, de l’accouchement et de la période postnatale immédiate, conformément aux lignes directrices de l’OMS</a:t>
            </a:r>
            <a:r>
              <a:rPr lang="fr-FR" dirty="0" smtClean="0"/>
              <a:t>]</a:t>
            </a:r>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1 :</a:t>
            </a:r>
            <a:endParaRPr lang="fr-FR" dirty="0"/>
          </a:p>
        </p:txBody>
      </p:sp>
      <p:sp>
        <p:nvSpPr>
          <p:cNvPr id="3" name="Espace réservé du contenu 2"/>
          <p:cNvSpPr>
            <a:spLocks noGrp="1"/>
          </p:cNvSpPr>
          <p:nvPr>
            <p:ph idx="1"/>
          </p:nvPr>
        </p:nvSpPr>
        <p:spPr>
          <a:xfrm>
            <a:off x="457200" y="1600200"/>
            <a:ext cx="8472518" cy="4525963"/>
          </a:xfrm>
        </p:spPr>
        <p:txBody>
          <a:bodyPr>
            <a:normAutofit/>
          </a:bodyPr>
          <a:lstStyle/>
          <a:p>
            <a:pPr>
              <a:buNone/>
            </a:pPr>
            <a:r>
              <a:rPr lang="fr-FR" b="1" dirty="0" smtClean="0"/>
              <a:t> Chartes de qualité</a:t>
            </a:r>
          </a:p>
          <a:p>
            <a:r>
              <a:rPr lang="fr-FR" i="1" dirty="0" smtClean="0">
                <a:solidFill>
                  <a:srgbClr val="FF0000"/>
                </a:solidFill>
              </a:rPr>
              <a:t>Charte de qualité 1.1a : </a:t>
            </a:r>
            <a:r>
              <a:rPr lang="fr-FR" i="1" dirty="0" smtClean="0"/>
              <a:t>Les femmes sont examinées de façon systématique au moment de leur </a:t>
            </a:r>
            <a:r>
              <a:rPr lang="fr-FR" dirty="0" smtClean="0"/>
              <a:t>admission dans l’établissement de santé, pendant le travail et l’accouchement, et elles bénéficient rapidement de soins appropriés</a:t>
            </a:r>
          </a:p>
          <a:p>
            <a:endParaRPr lang="fr-FR" dirty="0" smtClean="0"/>
          </a:p>
          <a:p>
            <a:r>
              <a:rPr lang="fr-FR" i="1" dirty="0" smtClean="0">
                <a:solidFill>
                  <a:srgbClr val="FF0000"/>
                </a:solidFill>
              </a:rPr>
              <a:t>Charte de qualité 1.1b : </a:t>
            </a:r>
            <a:r>
              <a:rPr lang="fr-FR" i="1" dirty="0" smtClean="0"/>
              <a:t>Les nouveau-nés bénéficient de soins courants immédiatement après la </a:t>
            </a:r>
            <a:r>
              <a:rPr lang="fr-FR" dirty="0" smtClean="0"/>
              <a:t>Naissance </a:t>
            </a:r>
          </a:p>
          <a:p>
            <a:endParaRPr lang="fr-FR" i="1" dirty="0" smtClean="0"/>
          </a:p>
          <a:p>
            <a:r>
              <a:rPr lang="fr-FR" i="1" dirty="0" smtClean="0">
                <a:solidFill>
                  <a:srgbClr val="FF0000"/>
                </a:solidFill>
              </a:rPr>
              <a:t>Charte de qualité 1.1c : </a:t>
            </a:r>
            <a:r>
              <a:rPr lang="fr-FR" i="1" dirty="0" smtClean="0"/>
              <a:t>Les mères et les nouveau-nés bénéficient de soins postnatals courants.</a:t>
            </a:r>
          </a:p>
          <a:p>
            <a:endParaRPr lang="fr-FR" i="1" dirty="0" smtClean="0"/>
          </a:p>
          <a:p>
            <a:pPr>
              <a:buNone/>
            </a:pPr>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1 :</a:t>
            </a:r>
            <a:endParaRPr lang="fr-FR" dirty="0"/>
          </a:p>
        </p:txBody>
      </p:sp>
      <p:sp>
        <p:nvSpPr>
          <p:cNvPr id="3" name="Espace réservé du contenu 2"/>
          <p:cNvSpPr>
            <a:spLocks noGrp="1"/>
          </p:cNvSpPr>
          <p:nvPr>
            <p:ph idx="1"/>
          </p:nvPr>
        </p:nvSpPr>
        <p:spPr>
          <a:xfrm>
            <a:off x="457200" y="1600200"/>
            <a:ext cx="8472518" cy="4525963"/>
          </a:xfrm>
        </p:spPr>
        <p:txBody>
          <a:bodyPr>
            <a:normAutofit lnSpcReduction="10000"/>
          </a:bodyPr>
          <a:lstStyle/>
          <a:p>
            <a:pPr>
              <a:buNone/>
            </a:pPr>
            <a:r>
              <a:rPr lang="fr-FR" b="1" dirty="0" smtClean="0"/>
              <a:t> Chartes de qualité</a:t>
            </a:r>
          </a:p>
          <a:p>
            <a:r>
              <a:rPr lang="fr-FR" i="1" dirty="0" smtClean="0">
                <a:solidFill>
                  <a:srgbClr val="FF0000"/>
                </a:solidFill>
              </a:rPr>
              <a:t>Charte de qualité 1.2 : </a:t>
            </a:r>
            <a:r>
              <a:rPr lang="fr-FR" i="1" dirty="0" smtClean="0"/>
              <a:t>Les femmes présentant une pré éclampsie ou une éclampsie bénéficient </a:t>
            </a:r>
            <a:r>
              <a:rPr lang="fr-FR" dirty="0" smtClean="0"/>
              <a:t>rapidement des interventions appropriées, conformément aux lignes directrices de l’OMS.</a:t>
            </a:r>
          </a:p>
          <a:p>
            <a:endParaRPr lang="fr-FR" dirty="0" smtClean="0"/>
          </a:p>
          <a:p>
            <a:r>
              <a:rPr lang="fr-FR" i="1" dirty="0" smtClean="0">
                <a:solidFill>
                  <a:srgbClr val="FF0000"/>
                </a:solidFill>
              </a:rPr>
              <a:t>Charte de qualité 1.3 : </a:t>
            </a:r>
            <a:r>
              <a:rPr lang="fr-FR" i="1" dirty="0" smtClean="0"/>
              <a:t>Les femmes présentant une hémorragie post-partum bénéficient rapidement des </a:t>
            </a:r>
            <a:r>
              <a:rPr lang="fr-FR" dirty="0" smtClean="0"/>
              <a:t>interventions appropriées, conformément aux lignes directrices de l’OMS.</a:t>
            </a:r>
          </a:p>
          <a:p>
            <a:endParaRPr lang="fr-FR" dirty="0" smtClean="0"/>
          </a:p>
          <a:p>
            <a:r>
              <a:rPr lang="fr-FR" i="1" dirty="0" smtClean="0">
                <a:solidFill>
                  <a:srgbClr val="FF0000"/>
                </a:solidFill>
              </a:rPr>
              <a:t>Charte de qualité 1.4 : </a:t>
            </a:r>
            <a:r>
              <a:rPr lang="fr-FR" i="1" dirty="0" smtClean="0"/>
              <a:t>Les femmes dont le travail est prolongé ou difficile bénéficient des interventions </a:t>
            </a:r>
            <a:r>
              <a:rPr lang="fr-FR" dirty="0" smtClean="0"/>
              <a:t>appropriées, conformément aux lignes directrices de l’OMS.</a:t>
            </a:r>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1 :</a:t>
            </a:r>
            <a:endParaRPr lang="fr-FR" dirty="0"/>
          </a:p>
        </p:txBody>
      </p:sp>
      <p:sp>
        <p:nvSpPr>
          <p:cNvPr id="3" name="Espace réservé du contenu 2"/>
          <p:cNvSpPr>
            <a:spLocks noGrp="1"/>
          </p:cNvSpPr>
          <p:nvPr>
            <p:ph idx="1"/>
          </p:nvPr>
        </p:nvSpPr>
        <p:spPr>
          <a:xfrm>
            <a:off x="457200" y="1600200"/>
            <a:ext cx="8472518" cy="4525963"/>
          </a:xfrm>
        </p:spPr>
        <p:txBody>
          <a:bodyPr>
            <a:normAutofit fontScale="92500" lnSpcReduction="20000"/>
          </a:bodyPr>
          <a:lstStyle/>
          <a:p>
            <a:pPr>
              <a:buNone/>
            </a:pPr>
            <a:r>
              <a:rPr lang="fr-FR" b="1" dirty="0" smtClean="0"/>
              <a:t> Chartes de qualité</a:t>
            </a:r>
          </a:p>
          <a:p>
            <a:r>
              <a:rPr lang="fr-FR" i="1" dirty="0" smtClean="0">
                <a:solidFill>
                  <a:srgbClr val="FF0000"/>
                </a:solidFill>
              </a:rPr>
              <a:t>Charte de qualité 1.5 </a:t>
            </a:r>
            <a:r>
              <a:rPr lang="fr-FR" i="1" dirty="0" smtClean="0"/>
              <a:t>: Les nouveau-nés qui ne respirent pas spontanément sont stimulés et réanimés </a:t>
            </a:r>
            <a:r>
              <a:rPr lang="fr-FR" dirty="0" smtClean="0"/>
              <a:t>au moyen d’une ventilation par ballon et masque, dans un délai d’une minute après la naissance, conformément aux lignes directrices de l’OMS.</a:t>
            </a:r>
          </a:p>
          <a:p>
            <a:endParaRPr lang="fr-FR" dirty="0" smtClean="0"/>
          </a:p>
          <a:p>
            <a:r>
              <a:rPr lang="fr-FR" i="1" dirty="0" smtClean="0">
                <a:solidFill>
                  <a:srgbClr val="FF0000"/>
                </a:solidFill>
              </a:rPr>
              <a:t>Charte de qualité 1.6a </a:t>
            </a:r>
            <a:r>
              <a:rPr lang="fr-FR" i="1" dirty="0" smtClean="0"/>
              <a:t>: En cas de travail prématuré, les femmes bénéficient des interventions appropriées </a:t>
            </a:r>
            <a:r>
              <a:rPr lang="fr-FR" dirty="0" smtClean="0"/>
              <a:t>à la fois pour elles-mêmes et pour leurs nourrissons, conformément aux lignes directrices de l’OMS.</a:t>
            </a:r>
          </a:p>
          <a:p>
            <a:endParaRPr lang="fr-FR" dirty="0" smtClean="0"/>
          </a:p>
          <a:p>
            <a:r>
              <a:rPr lang="fr-FR" i="1" dirty="0" smtClean="0">
                <a:solidFill>
                  <a:srgbClr val="FF0000"/>
                </a:solidFill>
              </a:rPr>
              <a:t>Charte de qualité 1.6b : </a:t>
            </a:r>
            <a:r>
              <a:rPr lang="fr-FR" i="1" dirty="0" smtClean="0"/>
              <a:t>Les nouveau-nés prématurés et de petite taille bénéficient des soins appropriés, </a:t>
            </a:r>
            <a:r>
              <a:rPr lang="fr-FR" dirty="0" smtClean="0"/>
              <a:t>conformément aux lignes directrices de l’OMS.</a:t>
            </a:r>
            <a:endParaRPr lang="fr-FR" b="1" dirty="0" smtClean="0"/>
          </a:p>
          <a:p>
            <a:pPr>
              <a:buNone/>
            </a:pPr>
            <a:endParaRPr lang="fr-FR" b="1"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1 :</a:t>
            </a:r>
            <a:endParaRPr lang="fr-FR" dirty="0"/>
          </a:p>
        </p:txBody>
      </p:sp>
      <p:sp>
        <p:nvSpPr>
          <p:cNvPr id="3" name="Espace réservé du contenu 2"/>
          <p:cNvSpPr>
            <a:spLocks noGrp="1"/>
          </p:cNvSpPr>
          <p:nvPr>
            <p:ph idx="1"/>
          </p:nvPr>
        </p:nvSpPr>
        <p:spPr>
          <a:xfrm>
            <a:off x="457200" y="1600200"/>
            <a:ext cx="8472518" cy="4525963"/>
          </a:xfrm>
        </p:spPr>
        <p:txBody>
          <a:bodyPr>
            <a:normAutofit/>
          </a:bodyPr>
          <a:lstStyle/>
          <a:p>
            <a:pPr>
              <a:buNone/>
            </a:pPr>
            <a:r>
              <a:rPr lang="fr-FR" b="1" dirty="0" smtClean="0"/>
              <a:t> Chartes de qualité</a:t>
            </a:r>
          </a:p>
          <a:p>
            <a:r>
              <a:rPr lang="fr-FR" i="1" dirty="0" smtClean="0">
                <a:solidFill>
                  <a:srgbClr val="FF0000"/>
                </a:solidFill>
              </a:rPr>
              <a:t>Charte de qualité 1.7a : </a:t>
            </a:r>
            <a:r>
              <a:rPr lang="fr-FR" i="1" dirty="0" smtClean="0"/>
              <a:t>Les femmes atteintes d’une infection ou exposées au risque d’infection pendant </a:t>
            </a:r>
            <a:r>
              <a:rPr lang="fr-FR" dirty="0" smtClean="0"/>
              <a:t>le travail, l’accouchement ou la période postnatale immédiate bénéficient rapidement des interventions appropriées, conformément aux lignes directrices de l’OMS.</a:t>
            </a:r>
          </a:p>
          <a:p>
            <a:endParaRPr lang="fr-FR" dirty="0" smtClean="0"/>
          </a:p>
          <a:p>
            <a:r>
              <a:rPr lang="fr-FR" i="1" dirty="0" smtClean="0">
                <a:solidFill>
                  <a:srgbClr val="FF0000"/>
                </a:solidFill>
              </a:rPr>
              <a:t>Charte de qualité 1.7b : </a:t>
            </a:r>
            <a:r>
              <a:rPr lang="fr-FR" i="1" dirty="0" smtClean="0"/>
              <a:t>Les nouveau-nés présentant une suspicion d’infection ou pour lesquels il existe </a:t>
            </a:r>
            <a:r>
              <a:rPr lang="fr-FR" dirty="0" smtClean="0"/>
              <a:t>des facteurs de risque d’infection bénéficient rapidement d’un traitement antibiotique, conformément aux lignes directrices de l’OMS</a:t>
            </a:r>
            <a:endParaRPr lang="fr-FR" b="1"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1 :</a:t>
            </a:r>
            <a:endParaRPr lang="fr-FR" dirty="0"/>
          </a:p>
        </p:txBody>
      </p:sp>
      <p:sp>
        <p:nvSpPr>
          <p:cNvPr id="3" name="Espace réservé du contenu 2"/>
          <p:cNvSpPr>
            <a:spLocks noGrp="1"/>
          </p:cNvSpPr>
          <p:nvPr>
            <p:ph idx="1"/>
          </p:nvPr>
        </p:nvSpPr>
        <p:spPr>
          <a:xfrm>
            <a:off x="457200" y="1600200"/>
            <a:ext cx="8472518" cy="4525963"/>
          </a:xfrm>
        </p:spPr>
        <p:txBody>
          <a:bodyPr>
            <a:normAutofit/>
          </a:bodyPr>
          <a:lstStyle/>
          <a:p>
            <a:pPr>
              <a:buNone/>
            </a:pPr>
            <a:r>
              <a:rPr lang="fr-FR" b="1" dirty="0" smtClean="0"/>
              <a:t> Chartes de qualité</a:t>
            </a:r>
          </a:p>
          <a:p>
            <a:r>
              <a:rPr lang="fr-FR" i="1" dirty="0" smtClean="0">
                <a:solidFill>
                  <a:srgbClr val="FF0000"/>
                </a:solidFill>
              </a:rPr>
              <a:t>Charte de qualité 1.8 : </a:t>
            </a:r>
            <a:r>
              <a:rPr lang="fr-FR" i="1" dirty="0" smtClean="0"/>
              <a:t>Toutes les femmes et tous les nouveau-nés bénéficient de soins conformes aux </a:t>
            </a:r>
            <a:r>
              <a:rPr lang="fr-FR" dirty="0" smtClean="0"/>
              <a:t>précautions standards pour prévenir les infections nosocomiales.</a:t>
            </a:r>
          </a:p>
          <a:p>
            <a:endParaRPr lang="fr-FR" dirty="0" smtClean="0"/>
          </a:p>
          <a:p>
            <a:r>
              <a:rPr lang="fr-FR" i="1" dirty="0" smtClean="0">
                <a:solidFill>
                  <a:srgbClr val="FF0000"/>
                </a:solidFill>
              </a:rPr>
              <a:t>Charte de qualité 1.9 : </a:t>
            </a:r>
            <a:r>
              <a:rPr lang="fr-FR" i="1" dirty="0" smtClean="0"/>
              <a:t>Aucune femme ni aucun nouveau-né n’est soumis à des pratiques inutiles ou </a:t>
            </a:r>
            <a:r>
              <a:rPr lang="fr-FR" dirty="0" smtClean="0"/>
              <a:t>dommageables au cours du travail, de l’accouchement ou dans la période qui suit immédiatement la naissance.</a:t>
            </a:r>
            <a:endParaRPr lang="fr-FR" b="1"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2 :</a:t>
            </a:r>
            <a:endParaRPr lang="fr-FR" dirty="0"/>
          </a:p>
        </p:txBody>
      </p:sp>
      <p:sp>
        <p:nvSpPr>
          <p:cNvPr id="3" name="Espace réservé du contenu 2"/>
          <p:cNvSpPr>
            <a:spLocks noGrp="1"/>
          </p:cNvSpPr>
          <p:nvPr>
            <p:ph idx="1"/>
          </p:nvPr>
        </p:nvSpPr>
        <p:spPr/>
        <p:txBody>
          <a:bodyPr/>
          <a:lstStyle/>
          <a:p>
            <a:r>
              <a:rPr lang="fr-FR" b="1" dirty="0" smtClean="0"/>
              <a:t>Systèmes d’information opérationnels</a:t>
            </a:r>
          </a:p>
          <a:p>
            <a:endParaRPr lang="fr-FR" dirty="0" smtClean="0"/>
          </a:p>
          <a:p>
            <a:endParaRPr lang="fr-FR" dirty="0" smtClean="0"/>
          </a:p>
          <a:p>
            <a:pPr>
              <a:buNone/>
            </a:pPr>
            <a:r>
              <a:rPr lang="fr-FR" dirty="0" smtClean="0">
                <a:solidFill>
                  <a:srgbClr val="C00000"/>
                </a:solidFill>
              </a:rPr>
              <a:t>      [Le système d’information sanitaire permet l’utilisation de données afin de pouvoir prendre précocement des mesures appropriées pour améliorer la prise en charge de chaque femme et de chaque nouveau-né]</a:t>
            </a:r>
            <a:endParaRPr lang="fr-FR" dirty="0">
              <a:solidFill>
                <a:srgbClr val="C0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2 :</a:t>
            </a:r>
            <a:endParaRPr lang="fr-FR" dirty="0"/>
          </a:p>
        </p:txBody>
      </p:sp>
      <p:sp>
        <p:nvSpPr>
          <p:cNvPr id="3" name="Espace réservé du contenu 2"/>
          <p:cNvSpPr>
            <a:spLocks noGrp="1"/>
          </p:cNvSpPr>
          <p:nvPr>
            <p:ph idx="1"/>
          </p:nvPr>
        </p:nvSpPr>
        <p:spPr/>
        <p:txBody>
          <a:bodyPr>
            <a:normAutofit/>
          </a:bodyPr>
          <a:lstStyle/>
          <a:p>
            <a:pPr>
              <a:buNone/>
            </a:pPr>
            <a:r>
              <a:rPr lang="fr-FR" b="1" dirty="0" smtClean="0"/>
              <a:t>Chartes de qualité</a:t>
            </a:r>
          </a:p>
          <a:p>
            <a:r>
              <a:rPr lang="fr-FR" i="1" dirty="0" smtClean="0">
                <a:solidFill>
                  <a:srgbClr val="FF0000"/>
                </a:solidFill>
              </a:rPr>
              <a:t>Charte de qualité 2.1 : </a:t>
            </a:r>
            <a:r>
              <a:rPr lang="fr-FR" i="1" dirty="0" smtClean="0"/>
              <a:t>Chaque femme et chaque nouveau-né disposent d’un dossier médical complet, </a:t>
            </a:r>
            <a:r>
              <a:rPr lang="fr-FR" dirty="0" smtClean="0"/>
              <a:t>précis et standardisé pendant la phase de travail, l’accouchement et le début de la période postnatale.</a:t>
            </a:r>
          </a:p>
          <a:p>
            <a:endParaRPr lang="fr-FR" dirty="0" smtClean="0"/>
          </a:p>
          <a:p>
            <a:r>
              <a:rPr lang="fr-FR" i="1" dirty="0" smtClean="0">
                <a:solidFill>
                  <a:srgbClr val="FF0000"/>
                </a:solidFill>
              </a:rPr>
              <a:t>Charte de qualité 2.2 : </a:t>
            </a:r>
            <a:r>
              <a:rPr lang="fr-FR" i="1" dirty="0" smtClean="0"/>
              <a:t>Chaque établissement de santé dispose d’un mécanisme de collecte, d’analyse </a:t>
            </a:r>
            <a:r>
              <a:rPr lang="fr-FR" dirty="0" smtClean="0"/>
              <a:t>et de remontée des données dans le cadre de ses activités de suivi et d’amélioration de la performance pendant la période périnatale. </a:t>
            </a:r>
            <a:endParaRPr lang="fr-FR" dirty="0">
              <a:solidFill>
                <a:srgbClr val="C0000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a:t>
            </a:r>
            <a:r>
              <a:rPr lang="fr-FR" b="1" dirty="0" smtClean="0"/>
              <a:t>3 :</a:t>
            </a:r>
            <a:endParaRPr lang="fr-FR" dirty="0"/>
          </a:p>
        </p:txBody>
      </p:sp>
      <p:sp>
        <p:nvSpPr>
          <p:cNvPr id="3" name="Espace réservé du contenu 2"/>
          <p:cNvSpPr>
            <a:spLocks noGrp="1"/>
          </p:cNvSpPr>
          <p:nvPr>
            <p:ph idx="1"/>
          </p:nvPr>
        </p:nvSpPr>
        <p:spPr/>
        <p:txBody>
          <a:bodyPr/>
          <a:lstStyle/>
          <a:p>
            <a:r>
              <a:rPr lang="fr-FR" b="1" dirty="0" smtClean="0"/>
              <a:t>Systèmes de référence opérationnels</a:t>
            </a:r>
            <a:endParaRPr lang="fr-FR" dirty="0" smtClean="0"/>
          </a:p>
          <a:p>
            <a:endParaRPr lang="fr-FR" dirty="0" smtClean="0"/>
          </a:p>
          <a:p>
            <a:pPr algn="just">
              <a:buNone/>
            </a:pPr>
            <a:r>
              <a:rPr lang="fr-FR" dirty="0" smtClean="0">
                <a:solidFill>
                  <a:srgbClr val="C00000"/>
                </a:solidFill>
              </a:rPr>
              <a:t>       [</a:t>
            </a:r>
            <a:r>
              <a:rPr lang="fr-FR" b="1" dirty="0" smtClean="0">
                <a:solidFill>
                  <a:srgbClr val="C00000"/>
                </a:solidFill>
              </a:rPr>
              <a:t>Chaque femme et chaque nouveau-né présentant une ou plusieurs pathologies ne pouvant </a:t>
            </a:r>
            <a:r>
              <a:rPr lang="fr-FR" dirty="0" smtClean="0">
                <a:solidFill>
                  <a:srgbClr val="C00000"/>
                </a:solidFill>
              </a:rPr>
              <a:t>pas être prises en charge efficacement avec les ressources disponibles sont correctement réorientés]</a:t>
            </a:r>
            <a:endParaRPr lang="fr-FR"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14620"/>
            <a:ext cx="8229600" cy="1785950"/>
          </a:xfrm>
        </p:spPr>
        <p:txBody>
          <a:bodyPr>
            <a:normAutofit/>
          </a:bodyPr>
          <a:lstStyle/>
          <a:p>
            <a:r>
              <a:rPr lang="fr-FR" dirty="0" smtClean="0"/>
              <a:t>1-Introduction-Justification-Priorités</a:t>
            </a:r>
            <a:endParaRPr lang="fr-F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3:</a:t>
            </a:r>
            <a:endParaRPr lang="fr-FR" dirty="0"/>
          </a:p>
        </p:txBody>
      </p:sp>
      <p:sp>
        <p:nvSpPr>
          <p:cNvPr id="3" name="Espace réservé du contenu 2"/>
          <p:cNvSpPr>
            <a:spLocks noGrp="1"/>
          </p:cNvSpPr>
          <p:nvPr>
            <p:ph idx="1"/>
          </p:nvPr>
        </p:nvSpPr>
        <p:spPr>
          <a:xfrm>
            <a:off x="285720" y="1357298"/>
            <a:ext cx="8572560" cy="5072098"/>
          </a:xfrm>
        </p:spPr>
        <p:txBody>
          <a:bodyPr>
            <a:normAutofit fontScale="92500" lnSpcReduction="10000"/>
          </a:bodyPr>
          <a:lstStyle/>
          <a:p>
            <a:pPr>
              <a:buNone/>
            </a:pPr>
            <a:r>
              <a:rPr lang="fr-FR" b="1" dirty="0" smtClean="0"/>
              <a:t>Chartes de qualité</a:t>
            </a:r>
          </a:p>
          <a:p>
            <a:r>
              <a:rPr lang="fr-FR" i="1" dirty="0" smtClean="0">
                <a:solidFill>
                  <a:srgbClr val="FF0000"/>
                </a:solidFill>
              </a:rPr>
              <a:t>Charte de qualité 3.1 </a:t>
            </a:r>
            <a:r>
              <a:rPr lang="fr-FR" i="1" dirty="0" smtClean="0"/>
              <a:t>: Chaque femme et chaque nouveau-né sont correctement examinés au moment </a:t>
            </a:r>
            <a:r>
              <a:rPr lang="fr-FR" dirty="0" smtClean="0"/>
              <a:t>de leur admission, pendant la phase de travail et au début de la période postnatale pour déterminer s’ils doivent être réorientés, et une décision est prise sans délai.</a:t>
            </a:r>
          </a:p>
          <a:p>
            <a:endParaRPr lang="fr-FR" dirty="0" smtClean="0"/>
          </a:p>
          <a:p>
            <a:r>
              <a:rPr lang="fr-FR" i="1" dirty="0" smtClean="0">
                <a:solidFill>
                  <a:srgbClr val="FF0000"/>
                </a:solidFill>
              </a:rPr>
              <a:t>Charte de qualité 3.2 : </a:t>
            </a:r>
            <a:r>
              <a:rPr lang="fr-FR" i="1" dirty="0" smtClean="0"/>
              <a:t>Pour chaque femme et chaque nouveau-né devant être réorientés, la référence </a:t>
            </a:r>
            <a:r>
              <a:rPr lang="fr-FR" dirty="0" smtClean="0"/>
              <a:t>suit un plan préétabli qu’il est possible d’adopter à tout moment, sans délai.</a:t>
            </a:r>
          </a:p>
          <a:p>
            <a:endParaRPr lang="fr-FR" dirty="0" smtClean="0"/>
          </a:p>
          <a:p>
            <a:r>
              <a:rPr lang="fr-FR" i="1" dirty="0" smtClean="0">
                <a:solidFill>
                  <a:srgbClr val="FF0000"/>
                </a:solidFill>
              </a:rPr>
              <a:t>Charte de qualité 3.3 : </a:t>
            </a:r>
            <a:r>
              <a:rPr lang="fr-FR" i="1" dirty="0" smtClean="0"/>
              <a:t>Pour chaque femme et chaque nouveau-né réorientés au sein d’un établissement </a:t>
            </a:r>
            <a:r>
              <a:rPr lang="fr-FR" dirty="0" smtClean="0"/>
              <a:t>de santé ou référé dans un autre établissement de santé, les soignants échangent des informations pertinentes.</a:t>
            </a:r>
            <a:endParaRPr lang="fr-FR" dirty="0">
              <a:solidFill>
                <a:srgbClr val="C0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a:t>
            </a:r>
            <a:r>
              <a:rPr lang="fr-FR" b="1" dirty="0" smtClean="0"/>
              <a:t>4: </a:t>
            </a:r>
            <a:endParaRPr lang="fr-FR" dirty="0"/>
          </a:p>
        </p:txBody>
      </p:sp>
      <p:sp>
        <p:nvSpPr>
          <p:cNvPr id="3" name="Espace réservé du contenu 2"/>
          <p:cNvSpPr>
            <a:spLocks noGrp="1"/>
          </p:cNvSpPr>
          <p:nvPr>
            <p:ph idx="1"/>
          </p:nvPr>
        </p:nvSpPr>
        <p:spPr/>
        <p:txBody>
          <a:bodyPr/>
          <a:lstStyle/>
          <a:p>
            <a:r>
              <a:rPr lang="fr-FR" b="1" dirty="0" smtClean="0"/>
              <a:t>Communication efficace</a:t>
            </a:r>
          </a:p>
          <a:p>
            <a:pPr>
              <a:buNone/>
            </a:pPr>
            <a:r>
              <a:rPr lang="fr-FR" b="1" dirty="0" smtClean="0"/>
              <a:t>     </a:t>
            </a:r>
          </a:p>
          <a:p>
            <a:pPr>
              <a:buNone/>
            </a:pPr>
            <a:endParaRPr lang="fr-FR" b="1" dirty="0" smtClean="0"/>
          </a:p>
          <a:p>
            <a:pPr>
              <a:buNone/>
            </a:pPr>
            <a:endParaRPr lang="fr-FR" b="1" dirty="0" smtClean="0"/>
          </a:p>
          <a:p>
            <a:pPr>
              <a:buNone/>
            </a:pPr>
            <a:r>
              <a:rPr lang="fr-FR" b="1" dirty="0" smtClean="0"/>
              <a:t>     </a:t>
            </a:r>
            <a:r>
              <a:rPr lang="fr-FR" b="1" dirty="0" smtClean="0">
                <a:solidFill>
                  <a:srgbClr val="C00000"/>
                </a:solidFill>
              </a:rPr>
              <a:t>[</a:t>
            </a:r>
            <a:r>
              <a:rPr lang="fr-FR" dirty="0" smtClean="0">
                <a:solidFill>
                  <a:srgbClr val="C00000"/>
                </a:solidFill>
              </a:rPr>
              <a:t>La communication avec les femmes et leur famille est efficace et répond aux besoins et aux préférences des intéressés].</a:t>
            </a:r>
            <a:endParaRPr lang="fr-FR" dirty="0">
              <a:solidFill>
                <a:srgbClr val="C00000"/>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a:t>
            </a:r>
            <a:r>
              <a:rPr lang="fr-FR" b="1" dirty="0" smtClean="0"/>
              <a:t>4:</a:t>
            </a:r>
            <a:endParaRPr lang="fr-FR" dirty="0"/>
          </a:p>
        </p:txBody>
      </p:sp>
      <p:sp>
        <p:nvSpPr>
          <p:cNvPr id="3" name="Espace réservé du contenu 2"/>
          <p:cNvSpPr>
            <a:spLocks noGrp="1"/>
          </p:cNvSpPr>
          <p:nvPr>
            <p:ph idx="1"/>
          </p:nvPr>
        </p:nvSpPr>
        <p:spPr>
          <a:xfrm>
            <a:off x="214282" y="1600200"/>
            <a:ext cx="8472518" cy="4757758"/>
          </a:xfrm>
        </p:spPr>
        <p:txBody>
          <a:bodyPr>
            <a:normAutofit/>
          </a:bodyPr>
          <a:lstStyle/>
          <a:p>
            <a:pPr>
              <a:buNone/>
            </a:pPr>
            <a:r>
              <a:rPr lang="fr-FR" b="1" dirty="0" smtClean="0"/>
              <a:t>Chartes de qualité</a:t>
            </a:r>
          </a:p>
          <a:p>
            <a:r>
              <a:rPr lang="fr-FR" i="1" dirty="0" smtClean="0">
                <a:solidFill>
                  <a:srgbClr val="FF0000"/>
                </a:solidFill>
              </a:rPr>
              <a:t>Charte de qualité 4.1 </a:t>
            </a:r>
            <a:r>
              <a:rPr lang="fr-FR" i="1" dirty="0" smtClean="0"/>
              <a:t>: Toutes les femmes et leur famille reçoivent des informations sur les soins et ont  </a:t>
            </a:r>
            <a:r>
              <a:rPr lang="fr-FR" dirty="0" smtClean="0"/>
              <a:t>de véritables rapports avec le personnel.</a:t>
            </a:r>
          </a:p>
          <a:p>
            <a:endParaRPr lang="fr-FR" dirty="0" smtClean="0"/>
          </a:p>
          <a:p>
            <a:r>
              <a:rPr lang="fr-FR" i="1" dirty="0" smtClean="0">
                <a:solidFill>
                  <a:srgbClr val="FF0000"/>
                </a:solidFill>
              </a:rPr>
              <a:t>Charte de qualité 4.2 </a:t>
            </a:r>
            <a:r>
              <a:rPr lang="fr-FR" i="1" dirty="0" smtClean="0"/>
              <a:t>: Toutes les femmes et leur famille bénéficient de soins coordonnés et d’un </a:t>
            </a:r>
            <a:r>
              <a:rPr lang="fr-FR" dirty="0" smtClean="0"/>
              <a:t>échange d’informations clair et précis entre les professionnels de la santé et ceux chargés de la prise en charge sociale.</a:t>
            </a:r>
            <a:endParaRPr lang="fr-FR" dirty="0">
              <a:solidFill>
                <a:srgbClr val="C0000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a:t>
            </a:r>
            <a:r>
              <a:rPr lang="fr-FR" b="1" dirty="0" smtClean="0"/>
              <a:t>5 :</a:t>
            </a:r>
            <a:endParaRPr lang="fr-FR" dirty="0"/>
          </a:p>
        </p:txBody>
      </p:sp>
      <p:sp>
        <p:nvSpPr>
          <p:cNvPr id="3" name="Espace réservé du contenu 2"/>
          <p:cNvSpPr>
            <a:spLocks noGrp="1"/>
          </p:cNvSpPr>
          <p:nvPr>
            <p:ph idx="1"/>
          </p:nvPr>
        </p:nvSpPr>
        <p:spPr/>
        <p:txBody>
          <a:bodyPr/>
          <a:lstStyle/>
          <a:p>
            <a:r>
              <a:rPr lang="fr-FR" b="1" dirty="0" smtClean="0"/>
              <a:t>Respect et maintien de la dignité</a:t>
            </a:r>
          </a:p>
          <a:p>
            <a:endParaRPr lang="fr-FR" dirty="0" smtClean="0"/>
          </a:p>
          <a:p>
            <a:endParaRPr lang="fr-FR" dirty="0" smtClean="0"/>
          </a:p>
          <a:p>
            <a:pPr>
              <a:buNone/>
            </a:pPr>
            <a:r>
              <a:rPr lang="fr-FR" dirty="0" smtClean="0"/>
              <a:t>    </a:t>
            </a:r>
            <a:r>
              <a:rPr lang="fr-FR" dirty="0" smtClean="0">
                <a:solidFill>
                  <a:srgbClr val="C00000"/>
                </a:solidFill>
              </a:rPr>
              <a:t>[Les femmes et les nouveau-nés bénéficient de soins dans le respect et le maintien de leur dignité]</a:t>
            </a:r>
            <a:endParaRPr lang="fr-FR" dirty="0">
              <a:solidFill>
                <a:srgbClr val="C0000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a:t>
            </a:r>
            <a:r>
              <a:rPr lang="fr-FR" b="1" dirty="0" smtClean="0"/>
              <a:t>5 :</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fr-FR" b="1" dirty="0" smtClean="0"/>
              <a:t>Chartes de qualité</a:t>
            </a:r>
          </a:p>
          <a:p>
            <a:r>
              <a:rPr lang="fr-FR" i="1" dirty="0" smtClean="0">
                <a:solidFill>
                  <a:srgbClr val="FF0000"/>
                </a:solidFill>
              </a:rPr>
              <a:t>Charte de qualité 5.1 : </a:t>
            </a:r>
            <a:r>
              <a:rPr lang="fr-FR" i="1" dirty="0" smtClean="0"/>
              <a:t>L’intimité de toutes les femmes et de tous les nouveau-nés pendant la période </a:t>
            </a:r>
            <a:r>
              <a:rPr lang="fr-FR" dirty="0" smtClean="0"/>
              <a:t>périnatale est respectée, et la confidentialité est assurée.</a:t>
            </a:r>
          </a:p>
          <a:p>
            <a:endParaRPr lang="fr-FR" dirty="0" smtClean="0"/>
          </a:p>
          <a:p>
            <a:r>
              <a:rPr lang="fr-FR" i="1" dirty="0" smtClean="0">
                <a:solidFill>
                  <a:srgbClr val="FF0000"/>
                </a:solidFill>
              </a:rPr>
              <a:t>Charte de qualité 5.2 : </a:t>
            </a:r>
            <a:r>
              <a:rPr lang="fr-FR" i="1" dirty="0" smtClean="0"/>
              <a:t>Aucune femme ni aucun nouveau-né n’est victime de maltraitance telle que </a:t>
            </a:r>
            <a:r>
              <a:rPr lang="fr-FR" dirty="0" smtClean="0"/>
              <a:t>violence physique, sexuelle ou verbale, de discrimination, de privation de soins, de détention, d’extorsion ou de refus de prestation de services.</a:t>
            </a:r>
          </a:p>
          <a:p>
            <a:endParaRPr lang="fr-FR" dirty="0" smtClean="0"/>
          </a:p>
          <a:p>
            <a:r>
              <a:rPr lang="fr-FR" i="1" dirty="0" smtClean="0">
                <a:solidFill>
                  <a:srgbClr val="FF0000"/>
                </a:solidFill>
              </a:rPr>
              <a:t>Charte de qualité 5.3 : </a:t>
            </a:r>
            <a:r>
              <a:rPr lang="fr-FR" i="1" dirty="0" smtClean="0"/>
              <a:t>Toutes les femmes peuvent faire des choix éclairés concernant les services dont </a:t>
            </a:r>
            <a:r>
              <a:rPr lang="fr-FR" dirty="0" smtClean="0"/>
              <a:t>elles bénéficient, et les motifs ou les résultats des interventions sont clairement expliqués</a:t>
            </a:r>
            <a:endParaRPr lang="fr-FR" dirty="0">
              <a:solidFill>
                <a:srgbClr val="C00000"/>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a:t>
            </a:r>
            <a:r>
              <a:rPr lang="fr-FR" b="1" dirty="0" smtClean="0"/>
              <a:t>6 :</a:t>
            </a:r>
            <a:endParaRPr lang="fr-FR" dirty="0"/>
          </a:p>
        </p:txBody>
      </p:sp>
      <p:sp>
        <p:nvSpPr>
          <p:cNvPr id="3" name="Espace réservé du contenu 2"/>
          <p:cNvSpPr>
            <a:spLocks noGrp="1"/>
          </p:cNvSpPr>
          <p:nvPr>
            <p:ph idx="1"/>
          </p:nvPr>
        </p:nvSpPr>
        <p:spPr/>
        <p:txBody>
          <a:bodyPr/>
          <a:lstStyle/>
          <a:p>
            <a:r>
              <a:rPr lang="fr-FR" b="1" dirty="0" smtClean="0"/>
              <a:t>Soutien psychologique</a:t>
            </a:r>
          </a:p>
          <a:p>
            <a:endParaRPr lang="fr-FR" b="1" dirty="0" smtClean="0"/>
          </a:p>
          <a:p>
            <a:endParaRPr lang="fr-FR" b="1" dirty="0" smtClean="0"/>
          </a:p>
          <a:p>
            <a:pPr>
              <a:buNone/>
            </a:pPr>
            <a:r>
              <a:rPr lang="fr-FR" dirty="0" smtClean="0"/>
              <a:t>   </a:t>
            </a:r>
            <a:r>
              <a:rPr lang="fr-FR" dirty="0" smtClean="0">
                <a:solidFill>
                  <a:srgbClr val="C00000"/>
                </a:solidFill>
              </a:rPr>
              <a:t>[Chaque femme et sa famille, bénéficient d’un soutien psychologique qui correspond à leurs besoins et qui renforce les capacités de la femme]</a:t>
            </a:r>
            <a:endParaRPr lang="fr-FR" dirty="0">
              <a:solidFill>
                <a:srgbClr val="C0000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a:t>
            </a:r>
            <a:r>
              <a:rPr lang="fr-FR" b="1" dirty="0" smtClean="0"/>
              <a:t>6 :</a:t>
            </a:r>
            <a:endParaRPr lang="fr-FR" dirty="0"/>
          </a:p>
        </p:txBody>
      </p:sp>
      <p:sp>
        <p:nvSpPr>
          <p:cNvPr id="3" name="Espace réservé du contenu 2"/>
          <p:cNvSpPr>
            <a:spLocks noGrp="1"/>
          </p:cNvSpPr>
          <p:nvPr>
            <p:ph idx="1"/>
          </p:nvPr>
        </p:nvSpPr>
        <p:spPr/>
        <p:txBody>
          <a:bodyPr>
            <a:normAutofit/>
          </a:bodyPr>
          <a:lstStyle/>
          <a:p>
            <a:pPr>
              <a:buNone/>
            </a:pPr>
            <a:r>
              <a:rPr lang="fr-FR" b="1" dirty="0" smtClean="0"/>
              <a:t>Chartes de qualité</a:t>
            </a:r>
          </a:p>
          <a:p>
            <a:r>
              <a:rPr lang="fr-FR" i="1" dirty="0" smtClean="0">
                <a:solidFill>
                  <a:srgbClr val="FF0000"/>
                </a:solidFill>
              </a:rPr>
              <a:t>Charte de qualité 6.1 </a:t>
            </a:r>
            <a:r>
              <a:rPr lang="fr-FR" i="1" dirty="0" smtClean="0"/>
              <a:t>: Chaque femme a la possibilité d’être accompagnée par la personne de son choix </a:t>
            </a:r>
            <a:r>
              <a:rPr lang="fr-FR" dirty="0" smtClean="0"/>
              <a:t>pendant la phase de travail et l’accouchement.</a:t>
            </a:r>
          </a:p>
          <a:p>
            <a:endParaRPr lang="fr-FR" dirty="0" smtClean="0"/>
          </a:p>
          <a:p>
            <a:endParaRPr lang="fr-FR" dirty="0" smtClean="0">
              <a:solidFill>
                <a:srgbClr val="FF0000"/>
              </a:solidFill>
            </a:endParaRPr>
          </a:p>
          <a:p>
            <a:r>
              <a:rPr lang="fr-FR" i="1" dirty="0" smtClean="0">
                <a:solidFill>
                  <a:srgbClr val="FF0000"/>
                </a:solidFill>
              </a:rPr>
              <a:t>Charte de qualité 6.2 </a:t>
            </a:r>
            <a:r>
              <a:rPr lang="fr-FR" i="1" dirty="0" smtClean="0"/>
              <a:t>: Chaque femme bénéficie d’un soutien pour renforcer ses capacités pendant </a:t>
            </a:r>
            <a:r>
              <a:rPr lang="fr-FR" dirty="0" smtClean="0"/>
              <a:t>l’accouchement.</a:t>
            </a:r>
            <a:endParaRPr lang="fr-FR" dirty="0">
              <a:solidFill>
                <a:srgbClr val="C00000"/>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a:t>
            </a:r>
            <a:r>
              <a:rPr lang="fr-FR" b="1" dirty="0" smtClean="0"/>
              <a:t>7 :</a:t>
            </a:r>
            <a:endParaRPr lang="fr-FR" dirty="0"/>
          </a:p>
        </p:txBody>
      </p:sp>
      <p:sp>
        <p:nvSpPr>
          <p:cNvPr id="3" name="Espace réservé du contenu 2"/>
          <p:cNvSpPr>
            <a:spLocks noGrp="1"/>
          </p:cNvSpPr>
          <p:nvPr>
            <p:ph idx="1"/>
          </p:nvPr>
        </p:nvSpPr>
        <p:spPr/>
        <p:txBody>
          <a:bodyPr/>
          <a:lstStyle/>
          <a:p>
            <a:r>
              <a:rPr lang="fr-FR" b="1" dirty="0" smtClean="0"/>
              <a:t>Ressources humaines compétentes et motivées</a:t>
            </a:r>
          </a:p>
          <a:p>
            <a:endParaRPr lang="fr-FR" dirty="0" smtClean="0"/>
          </a:p>
          <a:p>
            <a:pPr>
              <a:buNone/>
            </a:pPr>
            <a:r>
              <a:rPr lang="fr-FR" dirty="0" smtClean="0"/>
              <a:t>     </a:t>
            </a:r>
            <a:r>
              <a:rPr lang="fr-FR" dirty="0" smtClean="0">
                <a:solidFill>
                  <a:srgbClr val="C00000"/>
                </a:solidFill>
              </a:rPr>
              <a:t>[Pour chaque femme et chaque nouveau-né, du personnel compétent et motivé est toujours disponible pour prodiguer les soins courants et prendre en charge les complications].</a:t>
            </a:r>
            <a:endParaRPr lang="fr-FR" dirty="0">
              <a:solidFill>
                <a:srgbClr val="C0000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a:t>
            </a:r>
            <a:r>
              <a:rPr lang="fr-FR" b="1" dirty="0" smtClean="0"/>
              <a:t>7 :</a:t>
            </a:r>
            <a:endParaRPr lang="fr-FR" dirty="0"/>
          </a:p>
        </p:txBody>
      </p:sp>
      <p:sp>
        <p:nvSpPr>
          <p:cNvPr id="3" name="Espace réservé du contenu 2"/>
          <p:cNvSpPr>
            <a:spLocks noGrp="1"/>
          </p:cNvSpPr>
          <p:nvPr>
            <p:ph idx="1"/>
          </p:nvPr>
        </p:nvSpPr>
        <p:spPr/>
        <p:txBody>
          <a:bodyPr>
            <a:normAutofit/>
          </a:bodyPr>
          <a:lstStyle/>
          <a:p>
            <a:pPr>
              <a:buNone/>
            </a:pPr>
            <a:r>
              <a:rPr lang="fr-FR" b="1" dirty="0" smtClean="0"/>
              <a:t>Chartes de qualité</a:t>
            </a:r>
          </a:p>
          <a:p>
            <a:r>
              <a:rPr lang="fr-FR" i="1" dirty="0" smtClean="0">
                <a:solidFill>
                  <a:srgbClr val="FF0000"/>
                </a:solidFill>
              </a:rPr>
              <a:t>Charte de qualité 7.1 </a:t>
            </a:r>
            <a:r>
              <a:rPr lang="fr-FR" i="1" dirty="0" smtClean="0"/>
              <a:t>: Chaque femme a accès en permanence à au moins un accoucheur qualifié et à </a:t>
            </a:r>
            <a:r>
              <a:rPr lang="fr-FR" dirty="0" smtClean="0"/>
              <a:t>du personnel de soutien pour les soins courants et la prise en charge des complications.</a:t>
            </a:r>
          </a:p>
          <a:p>
            <a:endParaRPr lang="fr-FR" dirty="0" smtClean="0"/>
          </a:p>
          <a:p>
            <a:r>
              <a:rPr lang="fr-FR" i="1" dirty="0" smtClean="0">
                <a:solidFill>
                  <a:srgbClr val="FF0000"/>
                </a:solidFill>
              </a:rPr>
              <a:t>Charte de qualité 7.2 </a:t>
            </a:r>
            <a:r>
              <a:rPr lang="fr-FR" i="1" dirty="0" smtClean="0"/>
              <a:t>: Les accoucheurs qualifiés et le personnel de soutien ont les compétences </a:t>
            </a:r>
            <a:r>
              <a:rPr lang="fr-FR" dirty="0" smtClean="0"/>
              <a:t>requises pour répondre aux besoins pendant la phase de travail, l’accouchement et le début de la période postnatale.</a:t>
            </a:r>
          </a:p>
          <a:p>
            <a:endParaRPr lang="fr-FR"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a:t>
            </a:r>
            <a:r>
              <a:rPr lang="fr-FR" b="1" dirty="0" smtClean="0"/>
              <a:t>7 :</a:t>
            </a:r>
            <a:endParaRPr lang="fr-FR" dirty="0"/>
          </a:p>
        </p:txBody>
      </p:sp>
      <p:sp>
        <p:nvSpPr>
          <p:cNvPr id="3" name="Espace réservé du contenu 2"/>
          <p:cNvSpPr>
            <a:spLocks noGrp="1"/>
          </p:cNvSpPr>
          <p:nvPr>
            <p:ph idx="1"/>
          </p:nvPr>
        </p:nvSpPr>
        <p:spPr/>
        <p:txBody>
          <a:bodyPr>
            <a:normAutofit/>
          </a:bodyPr>
          <a:lstStyle/>
          <a:p>
            <a:pPr>
              <a:buNone/>
            </a:pPr>
            <a:r>
              <a:rPr lang="fr-FR" b="1" dirty="0" smtClean="0"/>
              <a:t>Chartes de qualité</a:t>
            </a:r>
            <a:endParaRPr lang="fr-FR" dirty="0" smtClean="0"/>
          </a:p>
          <a:p>
            <a:r>
              <a:rPr lang="fr-FR" i="1" dirty="0" smtClean="0">
                <a:solidFill>
                  <a:srgbClr val="FF0000"/>
                </a:solidFill>
              </a:rPr>
              <a:t>Charte de qualité 7.3 : </a:t>
            </a:r>
            <a:r>
              <a:rPr lang="fr-FR" i="1" dirty="0" smtClean="0"/>
              <a:t>La direction administrative et clinique de chaque établissement de santé est </a:t>
            </a:r>
            <a:r>
              <a:rPr lang="fr-FR" dirty="0" smtClean="0"/>
              <a:t>collectivement responsable de la mise au point et de l’application des politiques appropriées et crée des conditions propices à l’amélioration continue de la qualité par le personnel de l’établissement.</a:t>
            </a:r>
            <a:endParaRPr lang="fr-FR"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fr-FR" dirty="0" smtClean="0"/>
              <a:t>Introduction 1/3</a:t>
            </a:r>
            <a:endParaRPr lang="fr-FR" dirty="0"/>
          </a:p>
        </p:txBody>
      </p:sp>
      <p:sp>
        <p:nvSpPr>
          <p:cNvPr id="3" name="Espace réservé du contenu 2"/>
          <p:cNvSpPr>
            <a:spLocks noGrp="1"/>
          </p:cNvSpPr>
          <p:nvPr>
            <p:ph idx="1"/>
          </p:nvPr>
        </p:nvSpPr>
        <p:spPr>
          <a:xfrm>
            <a:off x="457200" y="1214422"/>
            <a:ext cx="8229600" cy="5429288"/>
          </a:xfrm>
          <a:ln>
            <a:solidFill>
              <a:schemeClr val="accent1"/>
            </a:solidFill>
          </a:ln>
        </p:spPr>
        <p:txBody>
          <a:bodyPr>
            <a:normAutofit/>
          </a:bodyPr>
          <a:lstStyle/>
          <a:p>
            <a:r>
              <a:rPr lang="fr-FR" dirty="0" smtClean="0">
                <a:solidFill>
                  <a:srgbClr val="00B0F0"/>
                </a:solidFill>
              </a:rPr>
              <a:t>Constat </a:t>
            </a:r>
            <a:r>
              <a:rPr lang="fr-FR" dirty="0" smtClean="0"/>
              <a:t>: Dans le but de réduire la </a:t>
            </a:r>
            <a:r>
              <a:rPr lang="fr-FR" dirty="0" err="1" smtClean="0"/>
              <a:t>morbi</a:t>
            </a:r>
            <a:r>
              <a:rPr lang="fr-FR" dirty="0" smtClean="0"/>
              <a:t>-mortalité maternelle et périnatale, des efforts considérables consentis pour garantir la présence de personnel qualifié à la naissance, </a:t>
            </a:r>
          </a:p>
          <a:p>
            <a:r>
              <a:rPr lang="fr-FR" dirty="0" smtClean="0">
                <a:solidFill>
                  <a:srgbClr val="00B0F0"/>
                </a:solidFill>
              </a:rPr>
              <a:t>Résultat</a:t>
            </a:r>
            <a:r>
              <a:rPr lang="fr-FR" dirty="0" smtClean="0"/>
              <a:t> : </a:t>
            </a:r>
          </a:p>
          <a:p>
            <a:pPr lvl="1"/>
            <a:r>
              <a:rPr lang="fr-FR" dirty="0" smtClean="0"/>
              <a:t>Augmentation de la proportion d’accouchements en présence de personnel de santé qualifié</a:t>
            </a:r>
          </a:p>
          <a:p>
            <a:pPr lvl="1"/>
            <a:r>
              <a:rPr lang="fr-FR" dirty="0" smtClean="0"/>
              <a:t>Persistance  des décès évitables:  800 femmes et 7700 nouveau-nés meurent encore chaque jour de complications gravido-</a:t>
            </a:r>
            <a:r>
              <a:rPr lang="fr-FR" dirty="0" err="1" smtClean="0"/>
              <a:t>puérperales</a:t>
            </a:r>
            <a:endParaRPr lang="fr-FR" dirty="0" smtClean="0"/>
          </a:p>
          <a:p>
            <a:pPr lvl="1"/>
            <a:r>
              <a:rPr lang="fr-FR" dirty="0" smtClean="0"/>
              <a:t>mauvaise qualité des soins apportés aux femmes et aux nouveau-nés</a:t>
            </a:r>
          </a:p>
          <a:p>
            <a:r>
              <a:rPr lang="fr-FR" dirty="0" smtClean="0">
                <a:solidFill>
                  <a:srgbClr val="00B0F0"/>
                </a:solidFill>
              </a:rPr>
              <a:t>Hypothèse de recherche :  </a:t>
            </a:r>
            <a:r>
              <a:rPr lang="fr-FR" dirty="0" smtClean="0"/>
              <a:t>infrastructures, ressources humaines, compétences des prestataires, </a:t>
            </a:r>
            <a:r>
              <a:rPr lang="fr-FR" dirty="0" smtClean="0">
                <a:solidFill>
                  <a:srgbClr val="C00000"/>
                </a:solidFill>
              </a:rPr>
              <a:t>vécu des soins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a:t>
            </a:r>
            <a:r>
              <a:rPr lang="fr-FR" b="1" dirty="0" smtClean="0"/>
              <a:t>8 :</a:t>
            </a:r>
            <a:endParaRPr lang="fr-FR" dirty="0"/>
          </a:p>
        </p:txBody>
      </p:sp>
      <p:sp>
        <p:nvSpPr>
          <p:cNvPr id="3" name="Espace réservé du contenu 2"/>
          <p:cNvSpPr>
            <a:spLocks noGrp="1"/>
          </p:cNvSpPr>
          <p:nvPr>
            <p:ph idx="1"/>
          </p:nvPr>
        </p:nvSpPr>
        <p:spPr/>
        <p:txBody>
          <a:bodyPr/>
          <a:lstStyle/>
          <a:p>
            <a:r>
              <a:rPr lang="fr-FR" b="1" dirty="0" smtClean="0"/>
              <a:t>Disponibilité des ressources matérielles essentielles</a:t>
            </a:r>
          </a:p>
          <a:p>
            <a:endParaRPr lang="fr-FR" b="1" dirty="0" smtClean="0"/>
          </a:p>
          <a:p>
            <a:pPr>
              <a:buNone/>
            </a:pPr>
            <a:r>
              <a:rPr lang="fr-FR" dirty="0" smtClean="0"/>
              <a:t>     </a:t>
            </a:r>
            <a:r>
              <a:rPr lang="fr-FR" dirty="0" smtClean="0">
                <a:solidFill>
                  <a:srgbClr val="C00000"/>
                </a:solidFill>
              </a:rPr>
              <a:t>[L’établissement de santé dispose d’un environnement matériel adéquat. L’approvisionnement en eau et en énergie, les moyens d’assainissement ainsi que les médicaments, les fournitures et le matériel sont suffisants pour les soins courants dispensés aux mères et aux nouveau-nés et pour la prise en charge des complications.]</a:t>
            </a:r>
            <a:endParaRPr lang="fr-FR" dirty="0">
              <a:solidFill>
                <a:srgbClr val="C000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a:t>
            </a:r>
            <a:r>
              <a:rPr lang="fr-FR" b="1" dirty="0" smtClean="0"/>
              <a:t>8 :</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b="1" dirty="0" smtClean="0"/>
              <a:t>Chartes de qualité</a:t>
            </a:r>
          </a:p>
          <a:p>
            <a:r>
              <a:rPr lang="fr-FR" i="1" dirty="0" smtClean="0">
                <a:solidFill>
                  <a:srgbClr val="FF0000"/>
                </a:solidFill>
              </a:rPr>
              <a:t>Charte de qualité 8.1 </a:t>
            </a:r>
            <a:r>
              <a:rPr lang="fr-FR" i="1" dirty="0" smtClean="0"/>
              <a:t>: L’approvisionnement en eau et en énergie, les moyens d’assainissement et les </a:t>
            </a:r>
            <a:r>
              <a:rPr lang="fr-FR" dirty="0" smtClean="0"/>
              <a:t>installations pour l’hygiène des mains et l’élimination des déchets fonctionnent, sont fiables et sûrs et suffisent pour répondre aux besoins du personnel, des patientes et des familles.</a:t>
            </a:r>
          </a:p>
          <a:p>
            <a:endParaRPr lang="fr-FR" dirty="0" smtClean="0"/>
          </a:p>
          <a:p>
            <a:r>
              <a:rPr lang="fr-FR" i="1" dirty="0" smtClean="0">
                <a:solidFill>
                  <a:srgbClr val="FF0000"/>
                </a:solidFill>
              </a:rPr>
              <a:t>Charte de qualité 8.2 </a:t>
            </a:r>
            <a:r>
              <a:rPr lang="fr-FR" i="1" dirty="0" smtClean="0"/>
              <a:t>: Les salles d’accouchement et celles réservées aux soins postnatals sont signalées, </a:t>
            </a:r>
            <a:r>
              <a:rPr lang="fr-FR" dirty="0" smtClean="0"/>
              <a:t>organisées et entretenues afin que chaque femme et chaque nouveau-né puissent être pris en charge selon leurs besoins dans le respect de leur intimité, pour faciliter la continuité des soins.</a:t>
            </a:r>
          </a:p>
          <a:p>
            <a:endParaRPr lang="fr-FR"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Standard </a:t>
            </a:r>
            <a:r>
              <a:rPr lang="fr-FR" b="1" dirty="0" smtClean="0"/>
              <a:t>8 :</a:t>
            </a:r>
            <a:endParaRPr lang="fr-FR" dirty="0"/>
          </a:p>
        </p:txBody>
      </p:sp>
      <p:sp>
        <p:nvSpPr>
          <p:cNvPr id="3" name="Espace réservé du contenu 2"/>
          <p:cNvSpPr>
            <a:spLocks noGrp="1"/>
          </p:cNvSpPr>
          <p:nvPr>
            <p:ph idx="1"/>
          </p:nvPr>
        </p:nvSpPr>
        <p:spPr/>
        <p:txBody>
          <a:bodyPr>
            <a:normAutofit/>
          </a:bodyPr>
          <a:lstStyle/>
          <a:p>
            <a:pPr>
              <a:buNone/>
            </a:pPr>
            <a:r>
              <a:rPr lang="fr-FR" b="1" dirty="0" smtClean="0"/>
              <a:t>Chartes de qualité</a:t>
            </a:r>
          </a:p>
          <a:p>
            <a:endParaRPr lang="fr-FR" dirty="0" smtClean="0"/>
          </a:p>
          <a:p>
            <a:r>
              <a:rPr lang="fr-FR" i="1" dirty="0" smtClean="0">
                <a:solidFill>
                  <a:srgbClr val="FF0000"/>
                </a:solidFill>
              </a:rPr>
              <a:t>Charte de qualité 8.3 </a:t>
            </a:r>
            <a:r>
              <a:rPr lang="fr-FR" i="1" dirty="0" smtClean="0"/>
              <a:t>: Des stocks suffisants de médicaments, de fournitures et de matériel sont </a:t>
            </a:r>
            <a:r>
              <a:rPr lang="fr-FR" dirty="0" smtClean="0"/>
              <a:t>disponibles pour assurer les soins courants et la prise en charge des complications.</a:t>
            </a:r>
            <a:endParaRPr lang="fr-FR" dirty="0">
              <a:solidFill>
                <a:srgbClr val="C00000"/>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lstStyle/>
          <a:p>
            <a:r>
              <a:rPr lang="fr-FR" dirty="0" smtClean="0"/>
              <a:t>Nouveau concept</a:t>
            </a:r>
          </a:p>
          <a:p>
            <a:endParaRPr lang="fr-FR" dirty="0" smtClean="0"/>
          </a:p>
          <a:p>
            <a:r>
              <a:rPr lang="fr-FR" dirty="0" smtClean="0"/>
              <a:t>Valorisation de la satisfaction de la patiente</a:t>
            </a:r>
          </a:p>
          <a:p>
            <a:endParaRPr lang="fr-FR" dirty="0" smtClean="0"/>
          </a:p>
          <a:p>
            <a:r>
              <a:rPr lang="fr-FR" dirty="0" smtClean="0"/>
              <a:t>8 standards</a:t>
            </a:r>
          </a:p>
          <a:p>
            <a:endParaRPr lang="fr-FR" dirty="0" smtClean="0"/>
          </a:p>
          <a:p>
            <a:r>
              <a:rPr lang="fr-FR" dirty="0" smtClean="0"/>
              <a:t>Chaque standard avec sa ou ses chartes</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fr-FR" dirty="0" smtClean="0"/>
              <a:t>Introduction 2/3</a:t>
            </a:r>
            <a:endParaRPr lang="fr-FR" dirty="0"/>
          </a:p>
        </p:txBody>
      </p:sp>
      <p:sp>
        <p:nvSpPr>
          <p:cNvPr id="3" name="Espace réservé du contenu 2"/>
          <p:cNvSpPr>
            <a:spLocks noGrp="1"/>
          </p:cNvSpPr>
          <p:nvPr>
            <p:ph idx="1"/>
          </p:nvPr>
        </p:nvSpPr>
        <p:spPr>
          <a:xfrm>
            <a:off x="457200" y="1214422"/>
            <a:ext cx="8229600" cy="4911741"/>
          </a:xfrm>
        </p:spPr>
        <p:txBody>
          <a:bodyPr>
            <a:normAutofit/>
          </a:bodyPr>
          <a:lstStyle/>
          <a:p>
            <a:r>
              <a:rPr lang="fr-FR" dirty="0" smtClean="0">
                <a:solidFill>
                  <a:srgbClr val="00B0F0"/>
                </a:solidFill>
              </a:rPr>
              <a:t>Déterminants actuelles de la santé maternelle et néonatale</a:t>
            </a:r>
          </a:p>
          <a:p>
            <a:pPr lvl="1"/>
            <a:r>
              <a:rPr lang="fr-FR" dirty="0" smtClean="0"/>
              <a:t>interaction complexe entre le vécu des soins et l’issue de la grossesse. </a:t>
            </a:r>
          </a:p>
          <a:p>
            <a:pPr lvl="1"/>
            <a:endParaRPr lang="fr-FR" dirty="0" smtClean="0"/>
          </a:p>
          <a:p>
            <a:pPr lvl="1"/>
            <a:r>
              <a:rPr lang="fr-FR" dirty="0" smtClean="0"/>
              <a:t> Caractéristiques des soins de bonne qualité </a:t>
            </a:r>
          </a:p>
          <a:p>
            <a:pPr lvl="2"/>
            <a:r>
              <a:rPr lang="fr-FR" dirty="0" smtClean="0"/>
              <a:t>Pratiques fondées sur des données factuelles</a:t>
            </a:r>
          </a:p>
          <a:p>
            <a:pPr lvl="2"/>
            <a:r>
              <a:rPr lang="fr-FR" dirty="0" smtClean="0"/>
              <a:t>Infrastructure de santé renforcée,</a:t>
            </a:r>
          </a:p>
          <a:p>
            <a:pPr lvl="2"/>
            <a:r>
              <a:rPr lang="fr-FR" dirty="0" smtClean="0"/>
              <a:t> Environnement humain, respectueux et accueillant:  une attitude positive des prestataires de soins en vue d’une expérience positive des soins</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3/3</a:t>
            </a:r>
            <a:endParaRPr lang="fr-FR" dirty="0"/>
          </a:p>
        </p:txBody>
      </p:sp>
      <p:sp>
        <p:nvSpPr>
          <p:cNvPr id="3" name="Espace réservé du contenu 2"/>
          <p:cNvSpPr>
            <a:spLocks noGrp="1"/>
          </p:cNvSpPr>
          <p:nvPr>
            <p:ph idx="1"/>
          </p:nvPr>
        </p:nvSpPr>
        <p:spPr/>
        <p:txBody>
          <a:bodyPr/>
          <a:lstStyle/>
          <a:p>
            <a:r>
              <a:rPr lang="fr-FR" dirty="0" smtClean="0"/>
              <a:t>L’OMS envisage un monde dans lequel </a:t>
            </a:r>
          </a:p>
          <a:p>
            <a:pPr>
              <a:buNone/>
            </a:pPr>
            <a:endParaRPr lang="fr-FR" dirty="0" smtClean="0"/>
          </a:p>
          <a:p>
            <a:pPr>
              <a:buNone/>
            </a:pPr>
            <a:r>
              <a:rPr lang="fr-FR" dirty="0" smtClean="0"/>
              <a:t>« </a:t>
            </a:r>
            <a:r>
              <a:rPr lang="fr-FR" dirty="0" smtClean="0">
                <a:solidFill>
                  <a:srgbClr val="00B0F0"/>
                </a:solidFill>
              </a:rPr>
              <a:t>chaque femme enceinte et chaque nouveau-né bénéficient de soins de qualité tout au long de la grossesse, au cours de l’accouchement et pendant la période postnatale» </a:t>
            </a:r>
          </a:p>
          <a:p>
            <a:pPr>
              <a:buNone/>
            </a:pPr>
            <a:endParaRPr lang="fr-FR" dirty="0" smtClean="0"/>
          </a:p>
          <a:p>
            <a:r>
              <a:rPr lang="fr-FR" i="1" dirty="0" smtClean="0"/>
              <a:t> Cette déclaration va de pair avec deux </a:t>
            </a:r>
            <a:r>
              <a:rPr lang="fr-FR" dirty="0" smtClean="0"/>
              <a:t>autres éléments du programme d’action à l’échelle mondiale : les stratégies pour mettre un terme aux décès maternels évitables </a:t>
            </a:r>
            <a:r>
              <a:rPr lang="fr-FR" i="1" dirty="0" smtClean="0"/>
              <a:t>et le Plan </a:t>
            </a:r>
            <a:r>
              <a:rPr lang="fr-FR" dirty="0" smtClean="0"/>
              <a:t>d’action pour la santé du nouveau-né</a:t>
            </a:r>
            <a:r>
              <a:rPr lang="fr-FR" i="1" dirty="0" smtClean="0"/>
              <a:t>)</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Priorités 1/2</a:t>
            </a:r>
            <a:endParaRPr lang="fr-FR" dirty="0"/>
          </a:p>
        </p:txBody>
      </p:sp>
      <p:sp>
        <p:nvSpPr>
          <p:cNvPr id="3" name="Espace réservé du contenu 2"/>
          <p:cNvSpPr>
            <a:spLocks noGrp="1"/>
          </p:cNvSpPr>
          <p:nvPr>
            <p:ph idx="1"/>
          </p:nvPr>
        </p:nvSpPr>
        <p:spPr/>
        <p:txBody>
          <a:bodyPr>
            <a:normAutofit fontScale="92500"/>
          </a:bodyPr>
          <a:lstStyle/>
          <a:p>
            <a:r>
              <a:rPr lang="fr-FR" dirty="0" smtClean="0"/>
              <a:t>Principales complications de la grossesse/accouchement (70 %)</a:t>
            </a:r>
          </a:p>
          <a:p>
            <a:pPr lvl="1"/>
            <a:r>
              <a:rPr lang="fr-FR" dirty="0" smtClean="0"/>
              <a:t>l’hémorragie, l’hypertension gestationnelle, </a:t>
            </a:r>
          </a:p>
          <a:p>
            <a:pPr lvl="1"/>
            <a:r>
              <a:rPr lang="fr-FR" dirty="0" smtClean="0"/>
              <a:t>la septicémie et l’avortement</a:t>
            </a:r>
          </a:p>
          <a:p>
            <a:pPr lvl="1"/>
            <a:endParaRPr lang="fr-FR" dirty="0" smtClean="0"/>
          </a:p>
          <a:p>
            <a:r>
              <a:rPr lang="fr-FR" i="1" dirty="0" smtClean="0"/>
              <a:t> Principales complications de la prématurité </a:t>
            </a:r>
            <a:r>
              <a:rPr lang="fr-FR" dirty="0" smtClean="0"/>
              <a:t>85 % </a:t>
            </a:r>
            <a:endParaRPr lang="fr-FR" i="1" dirty="0" smtClean="0"/>
          </a:p>
          <a:p>
            <a:pPr lvl="1"/>
            <a:r>
              <a:rPr lang="fr-FR" i="1" dirty="0" smtClean="0"/>
              <a:t> l’asphyxie, les décès </a:t>
            </a:r>
            <a:r>
              <a:rPr lang="fr-FR" i="1" dirty="0" err="1" smtClean="0"/>
              <a:t>intrapartum</a:t>
            </a:r>
            <a:r>
              <a:rPr lang="fr-FR" i="1" dirty="0" smtClean="0"/>
              <a:t> et périnatals </a:t>
            </a:r>
          </a:p>
          <a:p>
            <a:pPr lvl="1"/>
            <a:r>
              <a:rPr lang="fr-FR" i="1" dirty="0" smtClean="0"/>
              <a:t>et les infections </a:t>
            </a:r>
            <a:r>
              <a:rPr lang="fr-FR" dirty="0" smtClean="0"/>
              <a:t>néonatales </a:t>
            </a:r>
          </a:p>
          <a:p>
            <a:pPr lvl="1"/>
            <a:endParaRPr lang="fr-FR" dirty="0" smtClean="0"/>
          </a:p>
          <a:p>
            <a:r>
              <a:rPr lang="fr-FR" i="1" dirty="0" smtClean="0"/>
              <a:t>De ce fait, l’accouchement et la </a:t>
            </a:r>
            <a:r>
              <a:rPr lang="fr-FR" dirty="0" smtClean="0"/>
              <a:t>période postnatale </a:t>
            </a:r>
          </a:p>
          <a:p>
            <a:pPr lvl="1"/>
            <a:r>
              <a:rPr lang="fr-FR" dirty="0" smtClean="0"/>
              <a:t>Moments critiques pour la survie de la mère et nouveau-né </a:t>
            </a:r>
          </a:p>
          <a:p>
            <a:pPr lvl="1"/>
            <a:r>
              <a:rPr lang="fr-FR" dirty="0" smtClean="0"/>
              <a:t>occasion d’améliorer les retours sur les investissements</a:t>
            </a:r>
            <a:endParaRPr lang="fr-FR"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3652</Words>
  <PresentationFormat>Affichage à l'écran (4:3)</PresentationFormat>
  <Paragraphs>300</Paragraphs>
  <Slides>63</Slides>
  <Notes>0</Notes>
  <HiddenSlides>0</HiddenSlides>
  <MMClips>0</MMClips>
  <ScaleCrop>false</ScaleCrop>
  <HeadingPairs>
    <vt:vector size="4" baseType="variant">
      <vt:variant>
        <vt:lpstr>Thème</vt:lpstr>
      </vt:variant>
      <vt:variant>
        <vt:i4>1</vt:i4>
      </vt:variant>
      <vt:variant>
        <vt:lpstr>Titres des diapositives</vt:lpstr>
      </vt:variant>
      <vt:variant>
        <vt:i4>63</vt:i4>
      </vt:variant>
    </vt:vector>
  </HeadingPairs>
  <TitlesOfParts>
    <vt:vector size="64" baseType="lpstr">
      <vt:lpstr>Thème Office</vt:lpstr>
      <vt:lpstr>STANDARDS POUR L’AMÉLIORATION DE LA QUALITÉ DES SOINS MATERNELS ET NÉONATALS DANS LES ÉTABLISSEMENTS DE SANTÉ   1ERE PARTIE </vt:lpstr>
      <vt:lpstr>OBJECTIFS PEDAGOGIQUES</vt:lpstr>
      <vt:lpstr>PLAN</vt:lpstr>
      <vt:lpstr>STANDARDS POUR L’AMÉLIORATION DE LA QUALITÉ DES SOINS MATERNELS ET NÉONATALS DANS LES ÉTABLISSEMENTS DE SANTÉ   NOUVEAU CONCEPT (OMS)  QUALITE DES SOINS+++  ODD 2030 </vt:lpstr>
      <vt:lpstr>1-Introduction-Justification-Priorités</vt:lpstr>
      <vt:lpstr>Introduction 1/3</vt:lpstr>
      <vt:lpstr>Introduction 2/3</vt:lpstr>
      <vt:lpstr>Introduction 3/3</vt:lpstr>
      <vt:lpstr>Priorités 1/2</vt:lpstr>
      <vt:lpstr>Priorités 2/2</vt:lpstr>
      <vt:lpstr>Justification 1/2</vt:lpstr>
      <vt:lpstr>Justification 2/2</vt:lpstr>
      <vt:lpstr>Public cible 1/3</vt:lpstr>
      <vt:lpstr>Public cible 2/3</vt:lpstr>
      <vt:lpstr>Public cible 3/3</vt:lpstr>
      <vt:lpstr>2-Méthode et processus</vt:lpstr>
      <vt:lpstr>Aperçu 1/2</vt:lpstr>
      <vt:lpstr>Aperçu 2/2</vt:lpstr>
      <vt:lpstr>Portée 1/2</vt:lpstr>
      <vt:lpstr>Portée 2/2</vt:lpstr>
      <vt:lpstr>Élaboration du cadre de référence et des standards 1/1</vt:lpstr>
      <vt:lpstr>Élaboration des chartes de qualité 1/2</vt:lpstr>
      <vt:lpstr>Élaboration des chartes de qualité 2/2</vt:lpstr>
      <vt:lpstr>3-Définition et cadre de référence pour la qualité des soins</vt:lpstr>
      <vt:lpstr>Données factuelles et résumé des conclusions 1/1</vt:lpstr>
      <vt:lpstr>Définition de la qualité des soins 1/5 </vt:lpstr>
      <vt:lpstr>Définition de la qualité des soins 2/5</vt:lpstr>
      <vt:lpstr>Définition de la qualité des soins 3/5</vt:lpstr>
      <vt:lpstr>Définition de la qualité des soins 4/5</vt:lpstr>
      <vt:lpstr>Définition de la qualité des soins 5/5 </vt:lpstr>
      <vt:lpstr>Cadre de référence pour la qualité des soins</vt:lpstr>
      <vt:lpstr>4-Standards de soins</vt:lpstr>
      <vt:lpstr>Définition et structure des standards 1/6</vt:lpstr>
      <vt:lpstr>Définition et structure des standards 2/6</vt:lpstr>
      <vt:lpstr>Définition et structure des standards 3/6</vt:lpstr>
      <vt:lpstr>Définition et structure des standards 4/6</vt:lpstr>
      <vt:lpstr>Définition et structure des standards 5/6</vt:lpstr>
      <vt:lpstr>Portée et utilisation des standards et des chartes de qualité 5/6</vt:lpstr>
      <vt:lpstr>Portée et utilisation des standards et des chartes de qualité 6/6</vt:lpstr>
      <vt:lpstr>5-Liste des standards et des chartes de qualité</vt:lpstr>
      <vt:lpstr>Standard 1 :</vt:lpstr>
      <vt:lpstr>Standard 1 :</vt:lpstr>
      <vt:lpstr>Standard 1 :</vt:lpstr>
      <vt:lpstr>Standard 1 :</vt:lpstr>
      <vt:lpstr>Standard 1 :</vt:lpstr>
      <vt:lpstr>Standard 1 :</vt:lpstr>
      <vt:lpstr>Standard 2 :</vt:lpstr>
      <vt:lpstr>Standard 2 :</vt:lpstr>
      <vt:lpstr>Standard 3 :</vt:lpstr>
      <vt:lpstr>Standard 3:</vt:lpstr>
      <vt:lpstr>Standard 4: </vt:lpstr>
      <vt:lpstr>Standard 4:</vt:lpstr>
      <vt:lpstr>Standard 5 :</vt:lpstr>
      <vt:lpstr>Standard 5 :</vt:lpstr>
      <vt:lpstr>Standard 6 :</vt:lpstr>
      <vt:lpstr>Standard 6 :</vt:lpstr>
      <vt:lpstr>Standard 7 :</vt:lpstr>
      <vt:lpstr>Standard 7 :</vt:lpstr>
      <vt:lpstr>Standard 7 :</vt:lpstr>
      <vt:lpstr>Standard 8 :</vt:lpstr>
      <vt:lpstr>Standard 8 :</vt:lpstr>
      <vt:lpstr>Standard 8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Dr Ouattara</dc:creator>
  <cp:lastModifiedBy>Dr Ouattara</cp:lastModifiedBy>
  <cp:revision>46</cp:revision>
  <dcterms:created xsi:type="dcterms:W3CDTF">2021-11-13T11:16:52Z</dcterms:created>
  <dcterms:modified xsi:type="dcterms:W3CDTF">2021-11-14T23:48:32Z</dcterms:modified>
</cp:coreProperties>
</file>