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 id="2147483720" r:id="rId4"/>
  </p:sldMasterIdLst>
  <p:notesMasterIdLst>
    <p:notesMasterId r:id="rId52"/>
  </p:notesMasterIdLst>
  <p:sldIdLst>
    <p:sldId id="326" r:id="rId5"/>
    <p:sldId id="327" r:id="rId6"/>
    <p:sldId id="328" r:id="rId7"/>
    <p:sldId id="362" r:id="rId8"/>
    <p:sldId id="329" r:id="rId9"/>
    <p:sldId id="358" r:id="rId10"/>
    <p:sldId id="359" r:id="rId11"/>
    <p:sldId id="330" r:id="rId12"/>
    <p:sldId id="361" r:id="rId13"/>
    <p:sldId id="360" r:id="rId14"/>
    <p:sldId id="371" r:id="rId15"/>
    <p:sldId id="370" r:id="rId16"/>
    <p:sldId id="331" r:id="rId17"/>
    <p:sldId id="332" r:id="rId18"/>
    <p:sldId id="335" r:id="rId19"/>
    <p:sldId id="393" r:id="rId20"/>
    <p:sldId id="363" r:id="rId21"/>
    <p:sldId id="364" r:id="rId22"/>
    <p:sldId id="365" r:id="rId23"/>
    <p:sldId id="367" r:id="rId24"/>
    <p:sldId id="366" r:id="rId25"/>
    <p:sldId id="368" r:id="rId26"/>
    <p:sldId id="369" r:id="rId27"/>
    <p:sldId id="394" r:id="rId28"/>
    <p:sldId id="372" r:id="rId29"/>
    <p:sldId id="373" r:id="rId30"/>
    <p:sldId id="374" r:id="rId31"/>
    <p:sldId id="375" r:id="rId32"/>
    <p:sldId id="395" r:id="rId33"/>
    <p:sldId id="376" r:id="rId34"/>
    <p:sldId id="377" r:id="rId35"/>
    <p:sldId id="378" r:id="rId36"/>
    <p:sldId id="379" r:id="rId37"/>
    <p:sldId id="380" r:id="rId38"/>
    <p:sldId id="381" r:id="rId39"/>
    <p:sldId id="382" r:id="rId40"/>
    <p:sldId id="383" r:id="rId41"/>
    <p:sldId id="338" r:id="rId42"/>
    <p:sldId id="384" r:id="rId43"/>
    <p:sldId id="385" r:id="rId44"/>
    <p:sldId id="386" r:id="rId45"/>
    <p:sldId id="388" r:id="rId46"/>
    <p:sldId id="387" r:id="rId47"/>
    <p:sldId id="389" r:id="rId48"/>
    <p:sldId id="390" r:id="rId49"/>
    <p:sldId id="391" r:id="rId50"/>
    <p:sldId id="392" r:id="rId5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57" autoAdjust="0"/>
  </p:normalViewPr>
  <p:slideViewPr>
    <p:cSldViewPr>
      <p:cViewPr varScale="1">
        <p:scale>
          <a:sx n="68" d="100"/>
          <a:sy n="68" d="100"/>
        </p:scale>
        <p:origin x="144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38B5B3-E506-4AA0-AFA5-BA6B46BC37A4}" type="doc">
      <dgm:prSet loTypeId="urn:microsoft.com/office/officeart/2005/8/layout/list1" loCatId="list" qsTypeId="urn:microsoft.com/office/officeart/2005/8/quickstyle/simple5" qsCatId="simple" csTypeId="urn:microsoft.com/office/officeart/2005/8/colors/accent0_3" csCatId="mainScheme" phldr="1"/>
      <dgm:spPr/>
      <dgm:t>
        <a:bodyPr/>
        <a:lstStyle/>
        <a:p>
          <a:endParaRPr lang="en-US"/>
        </a:p>
      </dgm:t>
    </dgm:pt>
    <dgm:pt modelId="{D259DE8C-2A52-4312-B96D-B1D1C5453BCE}">
      <dgm:prSet/>
      <dgm:spPr/>
      <dgm:t>
        <a:bodyPr/>
        <a:lstStyle/>
        <a:p>
          <a:r>
            <a:rPr lang="fr-FR" dirty="0"/>
            <a:t>Contexte</a:t>
          </a:r>
          <a:endParaRPr lang="en-US" dirty="0"/>
        </a:p>
      </dgm:t>
    </dgm:pt>
    <dgm:pt modelId="{2F8047C0-5BA8-4085-8466-FFA291364A5C}" type="parTrans" cxnId="{567D9AB2-FB84-4B7C-92B0-523CA72DC3F8}">
      <dgm:prSet/>
      <dgm:spPr/>
      <dgm:t>
        <a:bodyPr/>
        <a:lstStyle/>
        <a:p>
          <a:endParaRPr lang="en-US"/>
        </a:p>
      </dgm:t>
    </dgm:pt>
    <dgm:pt modelId="{BFC7B5C0-512F-4DF8-AB07-CF25A9210243}" type="sibTrans" cxnId="{567D9AB2-FB84-4B7C-92B0-523CA72DC3F8}">
      <dgm:prSet/>
      <dgm:spPr/>
      <dgm:t>
        <a:bodyPr/>
        <a:lstStyle/>
        <a:p>
          <a:endParaRPr lang="en-US"/>
        </a:p>
      </dgm:t>
    </dgm:pt>
    <dgm:pt modelId="{76340217-4B6B-42D6-9765-C8043794E7BE}">
      <dgm:prSet/>
      <dgm:spPr/>
      <dgm:t>
        <a:bodyPr/>
        <a:lstStyle/>
        <a:p>
          <a:r>
            <a:rPr lang="fr-FR" dirty="0"/>
            <a:t>One Health: c’est quoi?</a:t>
          </a:r>
          <a:endParaRPr lang="en-US" dirty="0"/>
        </a:p>
      </dgm:t>
    </dgm:pt>
    <dgm:pt modelId="{0CB8D7D6-1DE4-405C-BDFD-F3F8E0C3F990}" type="parTrans" cxnId="{BF93F4FF-42B5-4689-B54C-99FFFE3DE0D7}">
      <dgm:prSet/>
      <dgm:spPr/>
      <dgm:t>
        <a:bodyPr/>
        <a:lstStyle/>
        <a:p>
          <a:endParaRPr lang="en-US"/>
        </a:p>
      </dgm:t>
    </dgm:pt>
    <dgm:pt modelId="{74079C94-7E88-4839-B7AD-22A46A0EBBE4}" type="sibTrans" cxnId="{BF93F4FF-42B5-4689-B54C-99FFFE3DE0D7}">
      <dgm:prSet/>
      <dgm:spPr/>
      <dgm:t>
        <a:bodyPr/>
        <a:lstStyle/>
        <a:p>
          <a:endParaRPr lang="en-US"/>
        </a:p>
      </dgm:t>
    </dgm:pt>
    <dgm:pt modelId="{F7BBB008-4512-4468-9438-79D9AE28D295}">
      <dgm:prSet/>
      <dgm:spPr/>
      <dgm:t>
        <a:bodyPr/>
        <a:lstStyle/>
        <a:p>
          <a:r>
            <a:rPr lang="fr-FR" dirty="0"/>
            <a:t>Domaines du One Health</a:t>
          </a:r>
          <a:endParaRPr lang="en-US" dirty="0"/>
        </a:p>
      </dgm:t>
    </dgm:pt>
    <dgm:pt modelId="{34A452D4-107E-408C-B86A-1C56E26C4403}" type="parTrans" cxnId="{C3FC1560-62EA-40F9-90BE-2A05FEB4642E}">
      <dgm:prSet/>
      <dgm:spPr/>
      <dgm:t>
        <a:bodyPr/>
        <a:lstStyle/>
        <a:p>
          <a:endParaRPr lang="en-US"/>
        </a:p>
      </dgm:t>
    </dgm:pt>
    <dgm:pt modelId="{F53DACEE-F81A-4BD3-93D5-D0AE25C0B9C5}" type="sibTrans" cxnId="{C3FC1560-62EA-40F9-90BE-2A05FEB4642E}">
      <dgm:prSet/>
      <dgm:spPr/>
      <dgm:t>
        <a:bodyPr/>
        <a:lstStyle/>
        <a:p>
          <a:endParaRPr lang="en-US"/>
        </a:p>
      </dgm:t>
    </dgm:pt>
    <dgm:pt modelId="{9701250A-3E97-46A9-93F6-BE484AC7684A}">
      <dgm:prSet/>
      <dgm:spPr/>
      <dgm:t>
        <a:bodyPr/>
        <a:lstStyle/>
        <a:p>
          <a:r>
            <a:rPr lang="fr-FR" dirty="0"/>
            <a:t>Organisation du One Health</a:t>
          </a:r>
        </a:p>
      </dgm:t>
    </dgm:pt>
    <dgm:pt modelId="{298C8FF2-3FAA-4090-A3A0-0E2D6173C45D}" type="parTrans" cxnId="{F64EEF80-DB5B-491C-8873-158EC49FC340}">
      <dgm:prSet/>
      <dgm:spPr/>
      <dgm:t>
        <a:bodyPr/>
        <a:lstStyle/>
        <a:p>
          <a:endParaRPr lang="fr-FR"/>
        </a:p>
      </dgm:t>
    </dgm:pt>
    <dgm:pt modelId="{0F2014BE-2586-404C-B4CA-0F604FF9544B}" type="sibTrans" cxnId="{F64EEF80-DB5B-491C-8873-158EC49FC340}">
      <dgm:prSet/>
      <dgm:spPr/>
      <dgm:t>
        <a:bodyPr/>
        <a:lstStyle/>
        <a:p>
          <a:endParaRPr lang="fr-FR"/>
        </a:p>
      </dgm:t>
    </dgm:pt>
    <dgm:pt modelId="{AACA1DC2-4879-4DFD-8B42-B15F38D3D495}" type="pres">
      <dgm:prSet presAssocID="{D338B5B3-E506-4AA0-AFA5-BA6B46BC37A4}" presName="linear" presStyleCnt="0">
        <dgm:presLayoutVars>
          <dgm:dir/>
          <dgm:animLvl val="lvl"/>
          <dgm:resizeHandles val="exact"/>
        </dgm:presLayoutVars>
      </dgm:prSet>
      <dgm:spPr/>
    </dgm:pt>
    <dgm:pt modelId="{B2755603-CF54-47CF-AAD2-2A28179EEC53}" type="pres">
      <dgm:prSet presAssocID="{D259DE8C-2A52-4312-B96D-B1D1C5453BCE}" presName="parentLin" presStyleCnt="0"/>
      <dgm:spPr/>
    </dgm:pt>
    <dgm:pt modelId="{1B76820C-6995-44B8-B0C8-3D0EB27622B8}" type="pres">
      <dgm:prSet presAssocID="{D259DE8C-2A52-4312-B96D-B1D1C5453BCE}" presName="parentLeftMargin" presStyleLbl="node1" presStyleIdx="0" presStyleCnt="4"/>
      <dgm:spPr/>
    </dgm:pt>
    <dgm:pt modelId="{29077BCD-CADE-4EE0-AC93-C06F422A24CA}" type="pres">
      <dgm:prSet presAssocID="{D259DE8C-2A52-4312-B96D-B1D1C5453BCE}" presName="parentText" presStyleLbl="node1" presStyleIdx="0" presStyleCnt="4">
        <dgm:presLayoutVars>
          <dgm:chMax val="0"/>
          <dgm:bulletEnabled val="1"/>
        </dgm:presLayoutVars>
      </dgm:prSet>
      <dgm:spPr/>
    </dgm:pt>
    <dgm:pt modelId="{DB16A251-6319-47E7-9F5D-0302E816AED5}" type="pres">
      <dgm:prSet presAssocID="{D259DE8C-2A52-4312-B96D-B1D1C5453BCE}" presName="negativeSpace" presStyleCnt="0"/>
      <dgm:spPr/>
    </dgm:pt>
    <dgm:pt modelId="{5E853DCA-7532-4C84-B912-4CA92F63780A}" type="pres">
      <dgm:prSet presAssocID="{D259DE8C-2A52-4312-B96D-B1D1C5453BCE}" presName="childText" presStyleLbl="conFgAcc1" presStyleIdx="0" presStyleCnt="4">
        <dgm:presLayoutVars>
          <dgm:bulletEnabled val="1"/>
        </dgm:presLayoutVars>
      </dgm:prSet>
      <dgm:spPr/>
    </dgm:pt>
    <dgm:pt modelId="{4490654F-88AE-42A4-A057-22C7DAD8C442}" type="pres">
      <dgm:prSet presAssocID="{BFC7B5C0-512F-4DF8-AB07-CF25A9210243}" presName="spaceBetweenRectangles" presStyleCnt="0"/>
      <dgm:spPr/>
    </dgm:pt>
    <dgm:pt modelId="{D28F3127-C3D8-40F4-87D3-9392DE5CFC65}" type="pres">
      <dgm:prSet presAssocID="{76340217-4B6B-42D6-9765-C8043794E7BE}" presName="parentLin" presStyleCnt="0"/>
      <dgm:spPr/>
    </dgm:pt>
    <dgm:pt modelId="{6AE6EADB-F74F-46D9-A27A-75A29FF697C1}" type="pres">
      <dgm:prSet presAssocID="{76340217-4B6B-42D6-9765-C8043794E7BE}" presName="parentLeftMargin" presStyleLbl="node1" presStyleIdx="0" presStyleCnt="4"/>
      <dgm:spPr/>
    </dgm:pt>
    <dgm:pt modelId="{A1A33453-30F4-47C1-BBBA-8DABD33FF3B3}" type="pres">
      <dgm:prSet presAssocID="{76340217-4B6B-42D6-9765-C8043794E7BE}" presName="parentText" presStyleLbl="node1" presStyleIdx="1" presStyleCnt="4">
        <dgm:presLayoutVars>
          <dgm:chMax val="0"/>
          <dgm:bulletEnabled val="1"/>
        </dgm:presLayoutVars>
      </dgm:prSet>
      <dgm:spPr/>
    </dgm:pt>
    <dgm:pt modelId="{3AFC1BC4-A4AE-44AA-8902-A29C7FA058ED}" type="pres">
      <dgm:prSet presAssocID="{76340217-4B6B-42D6-9765-C8043794E7BE}" presName="negativeSpace" presStyleCnt="0"/>
      <dgm:spPr/>
    </dgm:pt>
    <dgm:pt modelId="{2DAC4909-832E-434D-A194-0E8E6A73F505}" type="pres">
      <dgm:prSet presAssocID="{76340217-4B6B-42D6-9765-C8043794E7BE}" presName="childText" presStyleLbl="conFgAcc1" presStyleIdx="1" presStyleCnt="4">
        <dgm:presLayoutVars>
          <dgm:bulletEnabled val="1"/>
        </dgm:presLayoutVars>
      </dgm:prSet>
      <dgm:spPr/>
    </dgm:pt>
    <dgm:pt modelId="{93B8C196-CAD9-4EC1-907D-368C33953536}" type="pres">
      <dgm:prSet presAssocID="{74079C94-7E88-4839-B7AD-22A46A0EBBE4}" presName="spaceBetweenRectangles" presStyleCnt="0"/>
      <dgm:spPr/>
    </dgm:pt>
    <dgm:pt modelId="{CD04D440-967D-4DE7-A4AE-EFE41BBF8260}" type="pres">
      <dgm:prSet presAssocID="{F7BBB008-4512-4468-9438-79D9AE28D295}" presName="parentLin" presStyleCnt="0"/>
      <dgm:spPr/>
    </dgm:pt>
    <dgm:pt modelId="{A449542E-2517-4D84-AA4E-789462CB26E9}" type="pres">
      <dgm:prSet presAssocID="{F7BBB008-4512-4468-9438-79D9AE28D295}" presName="parentLeftMargin" presStyleLbl="node1" presStyleIdx="1" presStyleCnt="4"/>
      <dgm:spPr/>
    </dgm:pt>
    <dgm:pt modelId="{EDA17ADB-92DA-4A88-B3C6-BE75100712F0}" type="pres">
      <dgm:prSet presAssocID="{F7BBB008-4512-4468-9438-79D9AE28D295}" presName="parentText" presStyleLbl="node1" presStyleIdx="2" presStyleCnt="4">
        <dgm:presLayoutVars>
          <dgm:chMax val="0"/>
          <dgm:bulletEnabled val="1"/>
        </dgm:presLayoutVars>
      </dgm:prSet>
      <dgm:spPr/>
    </dgm:pt>
    <dgm:pt modelId="{1997C08E-58F1-4817-B2BF-D7F83A5EDBB2}" type="pres">
      <dgm:prSet presAssocID="{F7BBB008-4512-4468-9438-79D9AE28D295}" presName="negativeSpace" presStyleCnt="0"/>
      <dgm:spPr/>
    </dgm:pt>
    <dgm:pt modelId="{F41AEBD6-CA3B-4D0E-8C57-4DB1ACD1D83A}" type="pres">
      <dgm:prSet presAssocID="{F7BBB008-4512-4468-9438-79D9AE28D295}" presName="childText" presStyleLbl="conFgAcc1" presStyleIdx="2" presStyleCnt="4" custLinFactY="11636" custLinFactNeighborY="100000">
        <dgm:presLayoutVars>
          <dgm:bulletEnabled val="1"/>
        </dgm:presLayoutVars>
      </dgm:prSet>
      <dgm:spPr/>
    </dgm:pt>
    <dgm:pt modelId="{0885A1F6-2D10-4906-8703-6DDF3D4F12B6}" type="pres">
      <dgm:prSet presAssocID="{F53DACEE-F81A-4BD3-93D5-D0AE25C0B9C5}" presName="spaceBetweenRectangles" presStyleCnt="0"/>
      <dgm:spPr/>
    </dgm:pt>
    <dgm:pt modelId="{4C45E8E4-86EA-4D56-9DF4-27066C63EDB6}" type="pres">
      <dgm:prSet presAssocID="{9701250A-3E97-46A9-93F6-BE484AC7684A}" presName="parentLin" presStyleCnt="0"/>
      <dgm:spPr/>
    </dgm:pt>
    <dgm:pt modelId="{B6DCBEB4-8C6E-4DCE-972C-5B9E496CC1D5}" type="pres">
      <dgm:prSet presAssocID="{9701250A-3E97-46A9-93F6-BE484AC7684A}" presName="parentLeftMargin" presStyleLbl="node1" presStyleIdx="2" presStyleCnt="4"/>
      <dgm:spPr/>
    </dgm:pt>
    <dgm:pt modelId="{F7FD932A-E377-479F-9A50-2BB297C74B36}" type="pres">
      <dgm:prSet presAssocID="{9701250A-3E97-46A9-93F6-BE484AC7684A}" presName="parentText" presStyleLbl="node1" presStyleIdx="3" presStyleCnt="4">
        <dgm:presLayoutVars>
          <dgm:chMax val="0"/>
          <dgm:bulletEnabled val="1"/>
        </dgm:presLayoutVars>
      </dgm:prSet>
      <dgm:spPr/>
    </dgm:pt>
    <dgm:pt modelId="{77DEAE84-A852-4E9B-9C7E-F76F2923E3E7}" type="pres">
      <dgm:prSet presAssocID="{9701250A-3E97-46A9-93F6-BE484AC7684A}" presName="negativeSpace" presStyleCnt="0"/>
      <dgm:spPr/>
    </dgm:pt>
    <dgm:pt modelId="{9D2C8166-C28F-497C-9FC9-003DD7AA3927}" type="pres">
      <dgm:prSet presAssocID="{9701250A-3E97-46A9-93F6-BE484AC7684A}" presName="childText" presStyleLbl="conFgAcc1" presStyleIdx="3" presStyleCnt="4">
        <dgm:presLayoutVars>
          <dgm:bulletEnabled val="1"/>
        </dgm:presLayoutVars>
      </dgm:prSet>
      <dgm:spPr/>
    </dgm:pt>
  </dgm:ptLst>
  <dgm:cxnLst>
    <dgm:cxn modelId="{8F5B9718-06C8-4494-B2C8-93B7A23E253A}" type="presOf" srcId="{9701250A-3E97-46A9-93F6-BE484AC7684A}" destId="{B6DCBEB4-8C6E-4DCE-972C-5B9E496CC1D5}" srcOrd="0" destOrd="0" presId="urn:microsoft.com/office/officeart/2005/8/layout/list1"/>
    <dgm:cxn modelId="{C3FC1560-62EA-40F9-90BE-2A05FEB4642E}" srcId="{D338B5B3-E506-4AA0-AFA5-BA6B46BC37A4}" destId="{F7BBB008-4512-4468-9438-79D9AE28D295}" srcOrd="2" destOrd="0" parTransId="{34A452D4-107E-408C-B86A-1C56E26C4403}" sibTransId="{F53DACEE-F81A-4BD3-93D5-D0AE25C0B9C5}"/>
    <dgm:cxn modelId="{1591796D-14FC-4BE7-B1C5-AAEC72338B2F}" type="presOf" srcId="{F7BBB008-4512-4468-9438-79D9AE28D295}" destId="{A449542E-2517-4D84-AA4E-789462CB26E9}" srcOrd="0" destOrd="0" presId="urn:microsoft.com/office/officeart/2005/8/layout/list1"/>
    <dgm:cxn modelId="{92D4016E-F4EB-4270-A0A6-C1DDF8DB9E4E}" type="presOf" srcId="{F7BBB008-4512-4468-9438-79D9AE28D295}" destId="{EDA17ADB-92DA-4A88-B3C6-BE75100712F0}" srcOrd="1" destOrd="0" presId="urn:microsoft.com/office/officeart/2005/8/layout/list1"/>
    <dgm:cxn modelId="{B4A3C777-8EA3-4731-B72F-315178F5020C}" type="presOf" srcId="{D338B5B3-E506-4AA0-AFA5-BA6B46BC37A4}" destId="{AACA1DC2-4879-4DFD-8B42-B15F38D3D495}" srcOrd="0" destOrd="0" presId="urn:microsoft.com/office/officeart/2005/8/layout/list1"/>
    <dgm:cxn modelId="{F64EEF80-DB5B-491C-8873-158EC49FC340}" srcId="{D338B5B3-E506-4AA0-AFA5-BA6B46BC37A4}" destId="{9701250A-3E97-46A9-93F6-BE484AC7684A}" srcOrd="3" destOrd="0" parTransId="{298C8FF2-3FAA-4090-A3A0-0E2D6173C45D}" sibTransId="{0F2014BE-2586-404C-B4CA-0F604FF9544B}"/>
    <dgm:cxn modelId="{47906F94-3C27-4ED9-A91F-3DBB2CB97AF6}" type="presOf" srcId="{D259DE8C-2A52-4312-B96D-B1D1C5453BCE}" destId="{29077BCD-CADE-4EE0-AC93-C06F422A24CA}" srcOrd="1" destOrd="0" presId="urn:microsoft.com/office/officeart/2005/8/layout/list1"/>
    <dgm:cxn modelId="{567D9AB2-FB84-4B7C-92B0-523CA72DC3F8}" srcId="{D338B5B3-E506-4AA0-AFA5-BA6B46BC37A4}" destId="{D259DE8C-2A52-4312-B96D-B1D1C5453BCE}" srcOrd="0" destOrd="0" parTransId="{2F8047C0-5BA8-4085-8466-FFA291364A5C}" sibTransId="{BFC7B5C0-512F-4DF8-AB07-CF25A9210243}"/>
    <dgm:cxn modelId="{876F3FBD-622D-4DEC-8209-2E46E4DFE608}" type="presOf" srcId="{D259DE8C-2A52-4312-B96D-B1D1C5453BCE}" destId="{1B76820C-6995-44B8-B0C8-3D0EB27622B8}" srcOrd="0" destOrd="0" presId="urn:microsoft.com/office/officeart/2005/8/layout/list1"/>
    <dgm:cxn modelId="{D46A0CC2-C1B9-4EFF-BAF0-DE85E95318C9}" type="presOf" srcId="{9701250A-3E97-46A9-93F6-BE484AC7684A}" destId="{F7FD932A-E377-479F-9A50-2BB297C74B36}" srcOrd="1" destOrd="0" presId="urn:microsoft.com/office/officeart/2005/8/layout/list1"/>
    <dgm:cxn modelId="{769E1FCE-38B2-4737-9C3F-314C5C2CEADA}" type="presOf" srcId="{76340217-4B6B-42D6-9765-C8043794E7BE}" destId="{A1A33453-30F4-47C1-BBBA-8DABD33FF3B3}" srcOrd="1" destOrd="0" presId="urn:microsoft.com/office/officeart/2005/8/layout/list1"/>
    <dgm:cxn modelId="{931694FC-3EAF-4FA8-A3F5-3489F94EC129}" type="presOf" srcId="{76340217-4B6B-42D6-9765-C8043794E7BE}" destId="{6AE6EADB-F74F-46D9-A27A-75A29FF697C1}" srcOrd="0" destOrd="0" presId="urn:microsoft.com/office/officeart/2005/8/layout/list1"/>
    <dgm:cxn modelId="{BF93F4FF-42B5-4689-B54C-99FFFE3DE0D7}" srcId="{D338B5B3-E506-4AA0-AFA5-BA6B46BC37A4}" destId="{76340217-4B6B-42D6-9765-C8043794E7BE}" srcOrd="1" destOrd="0" parTransId="{0CB8D7D6-1DE4-405C-BDFD-F3F8E0C3F990}" sibTransId="{74079C94-7E88-4839-B7AD-22A46A0EBBE4}"/>
    <dgm:cxn modelId="{363D7651-CB28-4852-9410-D2FA985BFFD2}" type="presParOf" srcId="{AACA1DC2-4879-4DFD-8B42-B15F38D3D495}" destId="{B2755603-CF54-47CF-AAD2-2A28179EEC53}" srcOrd="0" destOrd="0" presId="urn:microsoft.com/office/officeart/2005/8/layout/list1"/>
    <dgm:cxn modelId="{8B1C094B-BE6F-4ED2-95FA-4DF6C87981A4}" type="presParOf" srcId="{B2755603-CF54-47CF-AAD2-2A28179EEC53}" destId="{1B76820C-6995-44B8-B0C8-3D0EB27622B8}" srcOrd="0" destOrd="0" presId="urn:microsoft.com/office/officeart/2005/8/layout/list1"/>
    <dgm:cxn modelId="{DFEF26B3-8A78-425F-BFD8-2607EA30BE38}" type="presParOf" srcId="{B2755603-CF54-47CF-AAD2-2A28179EEC53}" destId="{29077BCD-CADE-4EE0-AC93-C06F422A24CA}" srcOrd="1" destOrd="0" presId="urn:microsoft.com/office/officeart/2005/8/layout/list1"/>
    <dgm:cxn modelId="{EBF83B9F-F906-43A0-8E55-27C7CD37AF5D}" type="presParOf" srcId="{AACA1DC2-4879-4DFD-8B42-B15F38D3D495}" destId="{DB16A251-6319-47E7-9F5D-0302E816AED5}" srcOrd="1" destOrd="0" presId="urn:microsoft.com/office/officeart/2005/8/layout/list1"/>
    <dgm:cxn modelId="{47C092E9-E899-4178-9212-215E6C7B6C2B}" type="presParOf" srcId="{AACA1DC2-4879-4DFD-8B42-B15F38D3D495}" destId="{5E853DCA-7532-4C84-B912-4CA92F63780A}" srcOrd="2" destOrd="0" presId="urn:microsoft.com/office/officeart/2005/8/layout/list1"/>
    <dgm:cxn modelId="{CE0F8065-D862-445D-899E-36A542CD84C7}" type="presParOf" srcId="{AACA1DC2-4879-4DFD-8B42-B15F38D3D495}" destId="{4490654F-88AE-42A4-A057-22C7DAD8C442}" srcOrd="3" destOrd="0" presId="urn:microsoft.com/office/officeart/2005/8/layout/list1"/>
    <dgm:cxn modelId="{14D65659-3471-43F7-AD78-65B839BBEB49}" type="presParOf" srcId="{AACA1DC2-4879-4DFD-8B42-B15F38D3D495}" destId="{D28F3127-C3D8-40F4-87D3-9392DE5CFC65}" srcOrd="4" destOrd="0" presId="urn:microsoft.com/office/officeart/2005/8/layout/list1"/>
    <dgm:cxn modelId="{25E9084C-1020-42D2-82C1-3985907BF8C0}" type="presParOf" srcId="{D28F3127-C3D8-40F4-87D3-9392DE5CFC65}" destId="{6AE6EADB-F74F-46D9-A27A-75A29FF697C1}" srcOrd="0" destOrd="0" presId="urn:microsoft.com/office/officeart/2005/8/layout/list1"/>
    <dgm:cxn modelId="{BDEC123C-E619-4E88-B1CE-3A067D6D83C2}" type="presParOf" srcId="{D28F3127-C3D8-40F4-87D3-9392DE5CFC65}" destId="{A1A33453-30F4-47C1-BBBA-8DABD33FF3B3}" srcOrd="1" destOrd="0" presId="urn:microsoft.com/office/officeart/2005/8/layout/list1"/>
    <dgm:cxn modelId="{4F9F02FA-CC2C-460F-8C96-B797298A15EA}" type="presParOf" srcId="{AACA1DC2-4879-4DFD-8B42-B15F38D3D495}" destId="{3AFC1BC4-A4AE-44AA-8902-A29C7FA058ED}" srcOrd="5" destOrd="0" presId="urn:microsoft.com/office/officeart/2005/8/layout/list1"/>
    <dgm:cxn modelId="{442C0193-30E5-4751-B79E-C85D9C8079A8}" type="presParOf" srcId="{AACA1DC2-4879-4DFD-8B42-B15F38D3D495}" destId="{2DAC4909-832E-434D-A194-0E8E6A73F505}" srcOrd="6" destOrd="0" presId="urn:microsoft.com/office/officeart/2005/8/layout/list1"/>
    <dgm:cxn modelId="{DA551950-A68E-4703-85C2-45066CA532F5}" type="presParOf" srcId="{AACA1DC2-4879-4DFD-8B42-B15F38D3D495}" destId="{93B8C196-CAD9-4EC1-907D-368C33953536}" srcOrd="7" destOrd="0" presId="urn:microsoft.com/office/officeart/2005/8/layout/list1"/>
    <dgm:cxn modelId="{8F136039-76F2-4E49-A92E-3957DA7050BD}" type="presParOf" srcId="{AACA1DC2-4879-4DFD-8B42-B15F38D3D495}" destId="{CD04D440-967D-4DE7-A4AE-EFE41BBF8260}" srcOrd="8" destOrd="0" presId="urn:microsoft.com/office/officeart/2005/8/layout/list1"/>
    <dgm:cxn modelId="{2E9E7231-C822-4D1F-B796-5C8143EFA846}" type="presParOf" srcId="{CD04D440-967D-4DE7-A4AE-EFE41BBF8260}" destId="{A449542E-2517-4D84-AA4E-789462CB26E9}" srcOrd="0" destOrd="0" presId="urn:microsoft.com/office/officeart/2005/8/layout/list1"/>
    <dgm:cxn modelId="{CF26D460-9B61-4B94-AC2C-4E916F4C06C4}" type="presParOf" srcId="{CD04D440-967D-4DE7-A4AE-EFE41BBF8260}" destId="{EDA17ADB-92DA-4A88-B3C6-BE75100712F0}" srcOrd="1" destOrd="0" presId="urn:microsoft.com/office/officeart/2005/8/layout/list1"/>
    <dgm:cxn modelId="{F684ED2C-42D1-4BF5-B12A-09F3DBE1865D}" type="presParOf" srcId="{AACA1DC2-4879-4DFD-8B42-B15F38D3D495}" destId="{1997C08E-58F1-4817-B2BF-D7F83A5EDBB2}" srcOrd="9" destOrd="0" presId="urn:microsoft.com/office/officeart/2005/8/layout/list1"/>
    <dgm:cxn modelId="{785A9153-F9F8-420A-951E-5B3FD83BA690}" type="presParOf" srcId="{AACA1DC2-4879-4DFD-8B42-B15F38D3D495}" destId="{F41AEBD6-CA3B-4D0E-8C57-4DB1ACD1D83A}" srcOrd="10" destOrd="0" presId="urn:microsoft.com/office/officeart/2005/8/layout/list1"/>
    <dgm:cxn modelId="{74B0E0BC-D266-4F95-9834-84EEBCD51DDC}" type="presParOf" srcId="{AACA1DC2-4879-4DFD-8B42-B15F38D3D495}" destId="{0885A1F6-2D10-4906-8703-6DDF3D4F12B6}" srcOrd="11" destOrd="0" presId="urn:microsoft.com/office/officeart/2005/8/layout/list1"/>
    <dgm:cxn modelId="{56427F69-A0EE-40C6-81D6-F5CCF6D61B2E}" type="presParOf" srcId="{AACA1DC2-4879-4DFD-8B42-B15F38D3D495}" destId="{4C45E8E4-86EA-4D56-9DF4-27066C63EDB6}" srcOrd="12" destOrd="0" presId="urn:microsoft.com/office/officeart/2005/8/layout/list1"/>
    <dgm:cxn modelId="{D4FCB6B9-87D2-42A9-BDE4-CC79D67C3BFB}" type="presParOf" srcId="{4C45E8E4-86EA-4D56-9DF4-27066C63EDB6}" destId="{B6DCBEB4-8C6E-4DCE-972C-5B9E496CC1D5}" srcOrd="0" destOrd="0" presId="urn:microsoft.com/office/officeart/2005/8/layout/list1"/>
    <dgm:cxn modelId="{D31D1A3B-FB61-471A-8A48-6ADB9C875CE9}" type="presParOf" srcId="{4C45E8E4-86EA-4D56-9DF4-27066C63EDB6}" destId="{F7FD932A-E377-479F-9A50-2BB297C74B36}" srcOrd="1" destOrd="0" presId="urn:microsoft.com/office/officeart/2005/8/layout/list1"/>
    <dgm:cxn modelId="{E27D406C-8B14-4CCF-A1E1-2FDFBC874749}" type="presParOf" srcId="{AACA1DC2-4879-4DFD-8B42-B15F38D3D495}" destId="{77DEAE84-A852-4E9B-9C7E-F76F2923E3E7}" srcOrd="13" destOrd="0" presId="urn:microsoft.com/office/officeart/2005/8/layout/list1"/>
    <dgm:cxn modelId="{8897003D-81E3-424C-A176-005C018F8FF5}" type="presParOf" srcId="{AACA1DC2-4879-4DFD-8B42-B15F38D3D495}" destId="{9D2C8166-C28F-497C-9FC9-003DD7AA3927}"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853DCA-7532-4C84-B912-4CA92F63780A}">
      <dsp:nvSpPr>
        <dsp:cNvPr id="0" name=""/>
        <dsp:cNvSpPr/>
      </dsp:nvSpPr>
      <dsp:spPr>
        <a:xfrm>
          <a:off x="0" y="449300"/>
          <a:ext cx="6115050" cy="680400"/>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29077BCD-CADE-4EE0-AC93-C06F422A24CA}">
      <dsp:nvSpPr>
        <dsp:cNvPr id="0" name=""/>
        <dsp:cNvSpPr/>
      </dsp:nvSpPr>
      <dsp:spPr>
        <a:xfrm>
          <a:off x="305752" y="50780"/>
          <a:ext cx="4280535" cy="79704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1794" tIns="0" rIns="161794" bIns="0" numCol="1" spcCol="1270" anchor="ctr" anchorCtr="0">
          <a:noAutofit/>
        </a:bodyPr>
        <a:lstStyle/>
        <a:p>
          <a:pPr marL="0" lvl="0" indent="0" algn="l" defTabSz="1200150">
            <a:lnSpc>
              <a:spcPct val="90000"/>
            </a:lnSpc>
            <a:spcBef>
              <a:spcPct val="0"/>
            </a:spcBef>
            <a:spcAft>
              <a:spcPct val="35000"/>
            </a:spcAft>
            <a:buNone/>
          </a:pPr>
          <a:r>
            <a:rPr lang="fr-FR" sz="2700" kern="1200" dirty="0"/>
            <a:t>Contexte</a:t>
          </a:r>
          <a:endParaRPr lang="en-US" sz="2700" kern="1200" dirty="0"/>
        </a:p>
      </dsp:txBody>
      <dsp:txXfrm>
        <a:off x="344660" y="89688"/>
        <a:ext cx="4202719" cy="719224"/>
      </dsp:txXfrm>
    </dsp:sp>
    <dsp:sp modelId="{2DAC4909-832E-434D-A194-0E8E6A73F505}">
      <dsp:nvSpPr>
        <dsp:cNvPr id="0" name=""/>
        <dsp:cNvSpPr/>
      </dsp:nvSpPr>
      <dsp:spPr>
        <a:xfrm>
          <a:off x="0" y="1674020"/>
          <a:ext cx="6115050" cy="680400"/>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A1A33453-30F4-47C1-BBBA-8DABD33FF3B3}">
      <dsp:nvSpPr>
        <dsp:cNvPr id="0" name=""/>
        <dsp:cNvSpPr/>
      </dsp:nvSpPr>
      <dsp:spPr>
        <a:xfrm>
          <a:off x="305752" y="1275500"/>
          <a:ext cx="4280535" cy="79704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1794" tIns="0" rIns="161794" bIns="0" numCol="1" spcCol="1270" anchor="ctr" anchorCtr="0">
          <a:noAutofit/>
        </a:bodyPr>
        <a:lstStyle/>
        <a:p>
          <a:pPr marL="0" lvl="0" indent="0" algn="l" defTabSz="1200150">
            <a:lnSpc>
              <a:spcPct val="90000"/>
            </a:lnSpc>
            <a:spcBef>
              <a:spcPct val="0"/>
            </a:spcBef>
            <a:spcAft>
              <a:spcPct val="35000"/>
            </a:spcAft>
            <a:buNone/>
          </a:pPr>
          <a:r>
            <a:rPr lang="fr-FR" sz="2700" kern="1200" dirty="0"/>
            <a:t>One Health: c’est quoi?</a:t>
          </a:r>
          <a:endParaRPr lang="en-US" sz="2700" kern="1200" dirty="0"/>
        </a:p>
      </dsp:txBody>
      <dsp:txXfrm>
        <a:off x="344660" y="1314408"/>
        <a:ext cx="4202719" cy="719224"/>
      </dsp:txXfrm>
    </dsp:sp>
    <dsp:sp modelId="{F41AEBD6-CA3B-4D0E-8C57-4DB1ACD1D83A}">
      <dsp:nvSpPr>
        <dsp:cNvPr id="0" name=""/>
        <dsp:cNvSpPr/>
      </dsp:nvSpPr>
      <dsp:spPr>
        <a:xfrm>
          <a:off x="0" y="3123712"/>
          <a:ext cx="6115050" cy="680400"/>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EDA17ADB-92DA-4A88-B3C6-BE75100712F0}">
      <dsp:nvSpPr>
        <dsp:cNvPr id="0" name=""/>
        <dsp:cNvSpPr/>
      </dsp:nvSpPr>
      <dsp:spPr>
        <a:xfrm>
          <a:off x="305752" y="2500220"/>
          <a:ext cx="4280535" cy="79704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1794" tIns="0" rIns="161794" bIns="0" numCol="1" spcCol="1270" anchor="ctr" anchorCtr="0">
          <a:noAutofit/>
        </a:bodyPr>
        <a:lstStyle/>
        <a:p>
          <a:pPr marL="0" lvl="0" indent="0" algn="l" defTabSz="1200150">
            <a:lnSpc>
              <a:spcPct val="90000"/>
            </a:lnSpc>
            <a:spcBef>
              <a:spcPct val="0"/>
            </a:spcBef>
            <a:spcAft>
              <a:spcPct val="35000"/>
            </a:spcAft>
            <a:buNone/>
          </a:pPr>
          <a:r>
            <a:rPr lang="fr-FR" sz="2700" kern="1200" dirty="0"/>
            <a:t>Domaines du One Health</a:t>
          </a:r>
          <a:endParaRPr lang="en-US" sz="2700" kern="1200" dirty="0"/>
        </a:p>
      </dsp:txBody>
      <dsp:txXfrm>
        <a:off x="344660" y="2539128"/>
        <a:ext cx="4202719" cy="719224"/>
      </dsp:txXfrm>
    </dsp:sp>
    <dsp:sp modelId="{9D2C8166-C28F-497C-9FC9-003DD7AA3927}">
      <dsp:nvSpPr>
        <dsp:cNvPr id="0" name=""/>
        <dsp:cNvSpPr/>
      </dsp:nvSpPr>
      <dsp:spPr>
        <a:xfrm>
          <a:off x="0" y="4123461"/>
          <a:ext cx="6115050" cy="680400"/>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F7FD932A-E377-479F-9A50-2BB297C74B36}">
      <dsp:nvSpPr>
        <dsp:cNvPr id="0" name=""/>
        <dsp:cNvSpPr/>
      </dsp:nvSpPr>
      <dsp:spPr>
        <a:xfrm>
          <a:off x="305752" y="3724941"/>
          <a:ext cx="4280535" cy="79704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1794" tIns="0" rIns="161794" bIns="0" numCol="1" spcCol="1270" anchor="ctr" anchorCtr="0">
          <a:noAutofit/>
        </a:bodyPr>
        <a:lstStyle/>
        <a:p>
          <a:pPr marL="0" lvl="0" indent="0" algn="l" defTabSz="1200150">
            <a:lnSpc>
              <a:spcPct val="90000"/>
            </a:lnSpc>
            <a:spcBef>
              <a:spcPct val="0"/>
            </a:spcBef>
            <a:spcAft>
              <a:spcPct val="35000"/>
            </a:spcAft>
            <a:buNone/>
          </a:pPr>
          <a:r>
            <a:rPr lang="fr-FR" sz="2700" kern="1200" dirty="0"/>
            <a:t>Organisation du One Health</a:t>
          </a:r>
        </a:p>
      </dsp:txBody>
      <dsp:txXfrm>
        <a:off x="344660" y="3763849"/>
        <a:ext cx="4202719" cy="71922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3D3BC8-8078-41DE-A452-542E6D5BD6CB}" type="datetimeFigureOut">
              <a:rPr lang="fr-FR" smtClean="0"/>
              <a:t>24/12/2021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8F193D-7E98-479B-A043-DD3FFECFD6BC}" type="slidenum">
              <a:rPr lang="fr-FR" smtClean="0"/>
              <a:t>‹N°›</a:t>
            </a:fld>
            <a:endParaRPr lang="fr-FR"/>
          </a:p>
        </p:txBody>
      </p:sp>
    </p:spTree>
    <p:extLst>
      <p:ext uri="{BB962C8B-B14F-4D97-AF65-F5344CB8AC3E}">
        <p14:creationId xmlns:p14="http://schemas.microsoft.com/office/powerpoint/2010/main" val="1895153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8F193D-7E98-479B-A043-DD3FFECFD6BC}"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3659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A51107-E08C-48A8-9C80-16B59065DA7E}"/>
              </a:ext>
            </a:extLst>
          </p:cNvPr>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197C0D0E-217D-47D7-AA0C-E37C3D92A84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E0D54D25-0E63-43A3-B666-98CCECE81AA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A7F79D-5DCD-4B7B-A6FE-4B872276CF04}"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4CB79954-0CD5-4EE0-A252-7F0D391D48F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698ED3F3-DC5E-4D98-8452-13E951F296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64195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02D619-92FC-4053-A04C-58D8D041C7F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82A3882-B302-4099-A48B-CD57EDB52627}"/>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CD6F81D-AD6D-4979-9963-65D60B89BC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4209E24-8019-4CC8-B1D0-A872DF02E7D5}"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C0A67C35-22B4-429D-B65F-FEC42E3CFAB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1C66C24A-54AF-45F1-9882-A8BC09427D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99116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8DCC51B-8FDF-48C0-9380-4A67BB1FC8D6}"/>
              </a:ext>
            </a:extLst>
          </p:cNvPr>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D69AFDC4-ACAC-42A4-A4B1-19313B5ABA21}"/>
              </a:ext>
            </a:extLst>
          </p:cNvPr>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D99ED73-E457-4078-BEBC-D2AC236EBA6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CEFE183-D140-4D41-8582-98B9AA4EFA05}"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F4161E-B157-489B-9BC2-86073D8D7CD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A378BC80-0C81-433A-8BB2-BCDA891181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55820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A51107-E08C-48A8-9C80-16B59065DA7E}"/>
              </a:ext>
            </a:extLst>
          </p:cNvPr>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197C0D0E-217D-47D7-AA0C-E37C3D92A84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E0D54D25-0E63-43A3-B666-98CCECE81AA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EC10ED6-02D2-4FC3-A5BE-E5CBE36BCE56}"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4CB79954-0CD5-4EE0-A252-7F0D391D48F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698ED3F3-DC5E-4D98-8452-13E951F296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88354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805A1E-14D6-4787-A604-6EBBC272A6F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5A311D8-5CD4-4B38-87CB-78AF3C891BB7}"/>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310E0A-88DD-41EB-B03E-42D72B20863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180B2CC-5C48-4FF2-9684-D19B1B9B5993}"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94C8B3E4-4809-4650-A30B-85A022CBFA7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B145E959-8279-40A4-919C-4B1978B8DF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575984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C27EC9-5EE4-4DBE-B309-47D4795C4511}"/>
              </a:ext>
            </a:extLst>
          </p:cNvPr>
          <p:cNvSpPr>
            <a:spLocks noGrp="1"/>
          </p:cNvSpPr>
          <p:nvPr>
            <p:ph type="title"/>
          </p:nvPr>
        </p:nvSpPr>
        <p:spPr>
          <a:xfrm>
            <a:off x="623888" y="1709739"/>
            <a:ext cx="7886700" cy="2852737"/>
          </a:xfrm>
        </p:spPr>
        <p:txBody>
          <a:bodyPr anchor="b"/>
          <a:lstStyle>
            <a:lvl1pPr>
              <a:defRPr sz="4500"/>
            </a:lvl1pPr>
          </a:lstStyle>
          <a:p>
            <a:r>
              <a:rPr lang="fr-FR"/>
              <a:t>Modifiez le style du titre</a:t>
            </a:r>
          </a:p>
        </p:txBody>
      </p:sp>
      <p:sp>
        <p:nvSpPr>
          <p:cNvPr id="3" name="Espace réservé du texte 2">
            <a:extLst>
              <a:ext uri="{FF2B5EF4-FFF2-40B4-BE49-F238E27FC236}">
                <a16:creationId xmlns:a16="http://schemas.microsoft.com/office/drawing/2014/main" id="{2D48FF46-5C65-4A53-80C4-9CE771479E85}"/>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42416685-41D2-4FDD-97A9-EF0E927B99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DC29ABE-8503-4A94-8A00-1A8BEA7A9382}"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0DD8C52E-FDC3-4E7B-B1B4-14219903EBC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DCB3EF3C-68B1-40CD-B04D-82E166D11B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60718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7B126C-09D2-423B-B009-8D1ED5AB288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78D5292-9948-4166-A7A4-592D0B39FBF6}"/>
              </a:ext>
            </a:extLst>
          </p:cNvPr>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22BA0C6-7E3E-4DBB-9311-6E6744987493}"/>
              </a:ext>
            </a:extLst>
          </p:cNvPr>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8B4240D-3942-4487-849F-18CE6ACA987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1FEC4B4-52E9-47FE-8297-0B4329622EB0}"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8FBEB7B8-6FA8-4FB2-81B4-4365B8E0563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5B4AD8F8-0ED3-4DBA-B34F-159762B5123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69816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75975B-532F-4338-AD3A-86CD05AEC82B}"/>
              </a:ext>
            </a:extLst>
          </p:cNvPr>
          <p:cNvSpPr>
            <a:spLocks noGrp="1"/>
          </p:cNvSpPr>
          <p:nvPr>
            <p:ph type="title"/>
          </p:nvPr>
        </p:nvSpPr>
        <p:spPr>
          <a:xfrm>
            <a:off x="629841" y="365126"/>
            <a:ext cx="78867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24799F4-0727-4E16-A359-68E658C820E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042F4A64-8E66-4AC5-B305-849D61E291D4}"/>
              </a:ext>
            </a:extLst>
          </p:cNvPr>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82873B9-5DD0-4E11-9B17-9B0CFD6E668F}"/>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9C01A3D5-DCF9-42F4-BA7D-DC82F74FD02C}"/>
              </a:ext>
            </a:extLst>
          </p:cNvPr>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FF8147C-C1D1-44A8-B465-A09E18300EF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303A2DB-CFD7-452F-A06B-D8EA7BF8CBF1}"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Espace réservé du pied de page 7">
            <a:extLst>
              <a:ext uri="{FF2B5EF4-FFF2-40B4-BE49-F238E27FC236}">
                <a16:creationId xmlns:a16="http://schemas.microsoft.com/office/drawing/2014/main" id="{F81D0BE2-D1AC-4167-87CF-FED62688D52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9" name="Espace réservé du numéro de diapositive 8">
            <a:extLst>
              <a:ext uri="{FF2B5EF4-FFF2-40B4-BE49-F238E27FC236}">
                <a16:creationId xmlns:a16="http://schemas.microsoft.com/office/drawing/2014/main" id="{CC5C3D25-8A06-4293-9EB1-870217490B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28750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E8F4F6-6E7D-427E-B8C0-DD127BA9DB4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27F7D06-BE7F-408C-A266-2A7056DD51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E529E57-9835-4D4A-B7F6-53FE021AE93A}"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Espace réservé du pied de page 3">
            <a:extLst>
              <a:ext uri="{FF2B5EF4-FFF2-40B4-BE49-F238E27FC236}">
                <a16:creationId xmlns:a16="http://schemas.microsoft.com/office/drawing/2014/main" id="{E5C5BDEF-5068-49BF-8ACB-36B0D2E063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5" name="Espace réservé du numéro de diapositive 4">
            <a:extLst>
              <a:ext uri="{FF2B5EF4-FFF2-40B4-BE49-F238E27FC236}">
                <a16:creationId xmlns:a16="http://schemas.microsoft.com/office/drawing/2014/main" id="{41E43E8C-53CC-4730-B5C0-9A9D871B06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29788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2329F20-77E5-4F4D-BA67-C2AD9DC166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C2B1818-FD88-4E7F-A62C-5E801B0596FE}"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Espace réservé du pied de page 2">
            <a:extLst>
              <a:ext uri="{FF2B5EF4-FFF2-40B4-BE49-F238E27FC236}">
                <a16:creationId xmlns:a16="http://schemas.microsoft.com/office/drawing/2014/main" id="{35701796-F884-42D1-AFAA-3691B150950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4" name="Espace réservé du numéro de diapositive 3">
            <a:extLst>
              <a:ext uri="{FF2B5EF4-FFF2-40B4-BE49-F238E27FC236}">
                <a16:creationId xmlns:a16="http://schemas.microsoft.com/office/drawing/2014/main" id="{084CFE45-9007-44F4-A3D1-3FEBA97B91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353155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92B5FB-6301-49DD-A04B-1F346DB91070}"/>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du contenu 2">
            <a:extLst>
              <a:ext uri="{FF2B5EF4-FFF2-40B4-BE49-F238E27FC236}">
                <a16:creationId xmlns:a16="http://schemas.microsoft.com/office/drawing/2014/main" id="{8892EC2E-A732-4011-8CAE-B8C0172D5CC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2895D8E-AADA-439A-8E08-568A888A0B9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6F447B0-F03E-489A-81FB-4ACB9E13831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857079C-DC3E-4AA5-9988-8EF6A57BDD4E}"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A1A63A68-6C54-4DAD-A7A1-14425C0E01F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FF6BBB96-F983-4606-8F14-546C1A714C9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89003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805A1E-14D6-4787-A604-6EBBC272A6F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5A311D8-5CD4-4B38-87CB-78AF3C891BB7}"/>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310E0A-88DD-41EB-B03E-42D72B20863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D528A72-7609-4D4C-8962-F973674FA6CF}"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94C8B3E4-4809-4650-A30B-85A022CBFA7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B145E959-8279-40A4-919C-4B1978B8DF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92525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D68FB-C985-48EF-9A3C-2B1B8475D995}"/>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pour une image  2">
            <a:extLst>
              <a:ext uri="{FF2B5EF4-FFF2-40B4-BE49-F238E27FC236}">
                <a16:creationId xmlns:a16="http://schemas.microsoft.com/office/drawing/2014/main" id="{0110E72A-64ED-40A1-AA4D-CA2B7C647CB1}"/>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a:extLst>
              <a:ext uri="{FF2B5EF4-FFF2-40B4-BE49-F238E27FC236}">
                <a16:creationId xmlns:a16="http://schemas.microsoft.com/office/drawing/2014/main" id="{36FD2C8C-9ABE-4774-A11F-8A16968B54D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805E2A7C-EBBA-4747-89D5-5AD074781E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892A71-8533-4024-8A1A-6E2C9B522C10}"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022D3B48-572F-4EDF-92E6-3CC7C54EBF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DCE72FB3-E61E-434D-BDCF-415F577B8F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85197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02D619-92FC-4053-A04C-58D8D041C7F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82A3882-B302-4099-A48B-CD57EDB52627}"/>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CD6F81D-AD6D-4979-9963-65D60B89BC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B6A14A-E3E9-45A3-9BED-AD68C8C0E969}"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C0A67C35-22B4-429D-B65F-FEC42E3CFAB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1C66C24A-54AF-45F1-9882-A8BC09427D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631046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8DCC51B-8FDF-48C0-9380-4A67BB1FC8D6}"/>
              </a:ext>
            </a:extLst>
          </p:cNvPr>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D69AFDC4-ACAC-42A4-A4B1-19313B5ABA21}"/>
              </a:ext>
            </a:extLst>
          </p:cNvPr>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D99ED73-E457-4078-BEBC-D2AC236EBA6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7851FA-CDAF-4B48-BCA5-1E29031BF22E}"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F4161E-B157-489B-9BC2-86073D8D7CD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A378BC80-0C81-433A-8BB2-BCDA891181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231703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A51107-E08C-48A8-9C80-16B59065DA7E}"/>
              </a:ext>
            </a:extLst>
          </p:cNvPr>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197C0D0E-217D-47D7-AA0C-E37C3D92A84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E0D54D25-0E63-43A3-B666-98CCECE81AA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08146ED-350C-4925-9B58-60C81DDB4CDC}"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4CB79954-0CD5-4EE0-A252-7F0D391D48F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698ED3F3-DC5E-4D98-8452-13E951F296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18824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805A1E-14D6-4787-A604-6EBBC272A6F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5A311D8-5CD4-4B38-87CB-78AF3C891BB7}"/>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310E0A-88DD-41EB-B03E-42D72B20863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E9DFFD-0B2E-4420-AFB0-A0E5145E63A8}"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94C8B3E4-4809-4650-A30B-85A022CBFA7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B145E959-8279-40A4-919C-4B1978B8DF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743372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C27EC9-5EE4-4DBE-B309-47D4795C4511}"/>
              </a:ext>
            </a:extLst>
          </p:cNvPr>
          <p:cNvSpPr>
            <a:spLocks noGrp="1"/>
          </p:cNvSpPr>
          <p:nvPr>
            <p:ph type="title"/>
          </p:nvPr>
        </p:nvSpPr>
        <p:spPr>
          <a:xfrm>
            <a:off x="623888" y="1709739"/>
            <a:ext cx="7886700" cy="2852737"/>
          </a:xfrm>
        </p:spPr>
        <p:txBody>
          <a:bodyPr anchor="b"/>
          <a:lstStyle>
            <a:lvl1pPr>
              <a:defRPr sz="4500"/>
            </a:lvl1pPr>
          </a:lstStyle>
          <a:p>
            <a:r>
              <a:rPr lang="fr-FR"/>
              <a:t>Modifiez le style du titre</a:t>
            </a:r>
          </a:p>
        </p:txBody>
      </p:sp>
      <p:sp>
        <p:nvSpPr>
          <p:cNvPr id="3" name="Espace réservé du texte 2">
            <a:extLst>
              <a:ext uri="{FF2B5EF4-FFF2-40B4-BE49-F238E27FC236}">
                <a16:creationId xmlns:a16="http://schemas.microsoft.com/office/drawing/2014/main" id="{2D48FF46-5C65-4A53-80C4-9CE771479E85}"/>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42416685-41D2-4FDD-97A9-EF0E927B99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C52788F-CA77-47FF-B9D4-96C2DECAAE14}"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0DD8C52E-FDC3-4E7B-B1B4-14219903EBC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DCB3EF3C-68B1-40CD-B04D-82E166D11B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136329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7B126C-09D2-423B-B009-8D1ED5AB288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78D5292-9948-4166-A7A4-592D0B39FBF6}"/>
              </a:ext>
            </a:extLst>
          </p:cNvPr>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22BA0C6-7E3E-4DBB-9311-6E6744987493}"/>
              </a:ext>
            </a:extLst>
          </p:cNvPr>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8B4240D-3942-4487-849F-18CE6ACA987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1171AE1-928A-4C4E-9513-F12AE4C7A3F1}"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8FBEB7B8-6FA8-4FB2-81B4-4365B8E0563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5B4AD8F8-0ED3-4DBA-B34F-159762B5123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165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75975B-532F-4338-AD3A-86CD05AEC82B}"/>
              </a:ext>
            </a:extLst>
          </p:cNvPr>
          <p:cNvSpPr>
            <a:spLocks noGrp="1"/>
          </p:cNvSpPr>
          <p:nvPr>
            <p:ph type="title"/>
          </p:nvPr>
        </p:nvSpPr>
        <p:spPr>
          <a:xfrm>
            <a:off x="629841" y="365126"/>
            <a:ext cx="78867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24799F4-0727-4E16-A359-68E658C820E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042F4A64-8E66-4AC5-B305-849D61E291D4}"/>
              </a:ext>
            </a:extLst>
          </p:cNvPr>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82873B9-5DD0-4E11-9B17-9B0CFD6E668F}"/>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9C01A3D5-DCF9-42F4-BA7D-DC82F74FD02C}"/>
              </a:ext>
            </a:extLst>
          </p:cNvPr>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FF8147C-C1D1-44A8-B465-A09E18300EF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2E727A4-F5B0-4C0C-A7F0-F7AD71D93BED}"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Espace réservé du pied de page 7">
            <a:extLst>
              <a:ext uri="{FF2B5EF4-FFF2-40B4-BE49-F238E27FC236}">
                <a16:creationId xmlns:a16="http://schemas.microsoft.com/office/drawing/2014/main" id="{F81D0BE2-D1AC-4167-87CF-FED62688D52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9" name="Espace réservé du numéro de diapositive 8">
            <a:extLst>
              <a:ext uri="{FF2B5EF4-FFF2-40B4-BE49-F238E27FC236}">
                <a16:creationId xmlns:a16="http://schemas.microsoft.com/office/drawing/2014/main" id="{CC5C3D25-8A06-4293-9EB1-870217490B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374759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E8F4F6-6E7D-427E-B8C0-DD127BA9DB4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27F7D06-BE7F-408C-A266-2A7056DD51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8A17842-2E70-4161-BABE-E19A424562E1}"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Espace réservé du pied de page 3">
            <a:extLst>
              <a:ext uri="{FF2B5EF4-FFF2-40B4-BE49-F238E27FC236}">
                <a16:creationId xmlns:a16="http://schemas.microsoft.com/office/drawing/2014/main" id="{E5C5BDEF-5068-49BF-8ACB-36B0D2E063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5" name="Espace réservé du numéro de diapositive 4">
            <a:extLst>
              <a:ext uri="{FF2B5EF4-FFF2-40B4-BE49-F238E27FC236}">
                <a16:creationId xmlns:a16="http://schemas.microsoft.com/office/drawing/2014/main" id="{41E43E8C-53CC-4730-B5C0-9A9D871B06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124474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2329F20-77E5-4F4D-BA67-C2AD9DC166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A3361D-4C21-4DAB-B577-3CB150F63DC3}"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Espace réservé du pied de page 2">
            <a:extLst>
              <a:ext uri="{FF2B5EF4-FFF2-40B4-BE49-F238E27FC236}">
                <a16:creationId xmlns:a16="http://schemas.microsoft.com/office/drawing/2014/main" id="{35701796-F884-42D1-AFAA-3691B150950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4" name="Espace réservé du numéro de diapositive 3">
            <a:extLst>
              <a:ext uri="{FF2B5EF4-FFF2-40B4-BE49-F238E27FC236}">
                <a16:creationId xmlns:a16="http://schemas.microsoft.com/office/drawing/2014/main" id="{084CFE45-9007-44F4-A3D1-3FEBA97B91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4593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C27EC9-5EE4-4DBE-B309-47D4795C4511}"/>
              </a:ext>
            </a:extLst>
          </p:cNvPr>
          <p:cNvSpPr>
            <a:spLocks noGrp="1"/>
          </p:cNvSpPr>
          <p:nvPr>
            <p:ph type="title"/>
          </p:nvPr>
        </p:nvSpPr>
        <p:spPr>
          <a:xfrm>
            <a:off x="623888" y="1709739"/>
            <a:ext cx="7886700" cy="2852737"/>
          </a:xfrm>
        </p:spPr>
        <p:txBody>
          <a:bodyPr anchor="b"/>
          <a:lstStyle>
            <a:lvl1pPr>
              <a:defRPr sz="4500"/>
            </a:lvl1pPr>
          </a:lstStyle>
          <a:p>
            <a:r>
              <a:rPr lang="fr-FR"/>
              <a:t>Modifiez le style du titre</a:t>
            </a:r>
          </a:p>
        </p:txBody>
      </p:sp>
      <p:sp>
        <p:nvSpPr>
          <p:cNvPr id="3" name="Espace réservé du texte 2">
            <a:extLst>
              <a:ext uri="{FF2B5EF4-FFF2-40B4-BE49-F238E27FC236}">
                <a16:creationId xmlns:a16="http://schemas.microsoft.com/office/drawing/2014/main" id="{2D48FF46-5C65-4A53-80C4-9CE771479E85}"/>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42416685-41D2-4FDD-97A9-EF0E927B99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7E04D5-B80D-426A-A1C3-9D3B5184D179}"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0DD8C52E-FDC3-4E7B-B1B4-14219903EBC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DCB3EF3C-68B1-40CD-B04D-82E166D11B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058486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92B5FB-6301-49DD-A04B-1F346DB91070}"/>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du contenu 2">
            <a:extLst>
              <a:ext uri="{FF2B5EF4-FFF2-40B4-BE49-F238E27FC236}">
                <a16:creationId xmlns:a16="http://schemas.microsoft.com/office/drawing/2014/main" id="{8892EC2E-A732-4011-8CAE-B8C0172D5CC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2895D8E-AADA-439A-8E08-568A888A0B9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6F447B0-F03E-489A-81FB-4ACB9E13831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20A088C-4841-4E78-A776-D524F959A004}"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A1A63A68-6C54-4DAD-A7A1-14425C0E01F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FF6BBB96-F983-4606-8F14-546C1A714C9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591413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D68FB-C985-48EF-9A3C-2B1B8475D995}"/>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pour une image  2">
            <a:extLst>
              <a:ext uri="{FF2B5EF4-FFF2-40B4-BE49-F238E27FC236}">
                <a16:creationId xmlns:a16="http://schemas.microsoft.com/office/drawing/2014/main" id="{0110E72A-64ED-40A1-AA4D-CA2B7C647CB1}"/>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a:extLst>
              <a:ext uri="{FF2B5EF4-FFF2-40B4-BE49-F238E27FC236}">
                <a16:creationId xmlns:a16="http://schemas.microsoft.com/office/drawing/2014/main" id="{36FD2C8C-9ABE-4774-A11F-8A16968B54D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805E2A7C-EBBA-4747-89D5-5AD074781E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66637D-CBFD-4A45-B27E-6F6CD88B6A31}"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022D3B48-572F-4EDF-92E6-3CC7C54EBF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DCE72FB3-E61E-434D-BDCF-415F577B8F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991440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02D619-92FC-4053-A04C-58D8D041C7F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82A3882-B302-4099-A48B-CD57EDB52627}"/>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CD6F81D-AD6D-4979-9963-65D60B89BC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5FB9CB2-F222-4929-95B8-CDB917313D36}"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C0A67C35-22B4-429D-B65F-FEC42E3CFAB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1C66C24A-54AF-45F1-9882-A8BC09427D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896235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8DCC51B-8FDF-48C0-9380-4A67BB1FC8D6}"/>
              </a:ext>
            </a:extLst>
          </p:cNvPr>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D69AFDC4-ACAC-42A4-A4B1-19313B5ABA21}"/>
              </a:ext>
            </a:extLst>
          </p:cNvPr>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D99ED73-E457-4078-BEBC-D2AC236EBA6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15B508-4FDE-4F7C-ADAF-301F760C405D}"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F4161E-B157-489B-9BC2-86073D8D7CD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A378BC80-0C81-433A-8BB2-BCDA891181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02823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A51107-E08C-48A8-9C80-16B59065DA7E}"/>
              </a:ext>
            </a:extLst>
          </p:cNvPr>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197C0D0E-217D-47D7-AA0C-E37C3D92A84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E0D54D25-0E63-43A3-B666-98CCECE81AA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4CB79954-0CD5-4EE0-A252-7F0D391D48F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6" name="Espace réservé du numéro de diapositive 5">
            <a:extLst>
              <a:ext uri="{FF2B5EF4-FFF2-40B4-BE49-F238E27FC236}">
                <a16:creationId xmlns:a16="http://schemas.microsoft.com/office/drawing/2014/main" id="{698ED3F3-DC5E-4D98-8452-13E951F296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645355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805A1E-14D6-4787-A604-6EBBC272A6F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5A311D8-5CD4-4B38-87CB-78AF3C891BB7}"/>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310E0A-88DD-41EB-B03E-42D72B20863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94C8B3E4-4809-4650-A30B-85A022CBFA7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6" name="Espace réservé du numéro de diapositive 5">
            <a:extLst>
              <a:ext uri="{FF2B5EF4-FFF2-40B4-BE49-F238E27FC236}">
                <a16:creationId xmlns:a16="http://schemas.microsoft.com/office/drawing/2014/main" id="{B145E959-8279-40A4-919C-4B1978B8DF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04195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C27EC9-5EE4-4DBE-B309-47D4795C4511}"/>
              </a:ext>
            </a:extLst>
          </p:cNvPr>
          <p:cNvSpPr>
            <a:spLocks noGrp="1"/>
          </p:cNvSpPr>
          <p:nvPr>
            <p:ph type="title"/>
          </p:nvPr>
        </p:nvSpPr>
        <p:spPr>
          <a:xfrm>
            <a:off x="623888" y="1709885"/>
            <a:ext cx="7886700" cy="2852737"/>
          </a:xfrm>
        </p:spPr>
        <p:txBody>
          <a:bodyPr anchor="b"/>
          <a:lstStyle>
            <a:lvl1pPr>
              <a:defRPr sz="4500"/>
            </a:lvl1pPr>
          </a:lstStyle>
          <a:p>
            <a:r>
              <a:rPr lang="fr-FR"/>
              <a:t>Modifiez le style du titre</a:t>
            </a:r>
          </a:p>
        </p:txBody>
      </p:sp>
      <p:sp>
        <p:nvSpPr>
          <p:cNvPr id="3" name="Espace réservé du texte 2">
            <a:extLst>
              <a:ext uri="{FF2B5EF4-FFF2-40B4-BE49-F238E27FC236}">
                <a16:creationId xmlns:a16="http://schemas.microsoft.com/office/drawing/2014/main" id="{2D48FF46-5C65-4A53-80C4-9CE771479E85}"/>
              </a:ext>
            </a:extLst>
          </p:cNvPr>
          <p:cNvSpPr>
            <a:spLocks noGrp="1"/>
          </p:cNvSpPr>
          <p:nvPr>
            <p:ph type="body" idx="1"/>
          </p:nvPr>
        </p:nvSpPr>
        <p:spPr>
          <a:xfrm>
            <a:off x="623888" y="45896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42416685-41D2-4FDD-97A9-EF0E927B99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0DD8C52E-FDC3-4E7B-B1B4-14219903EBC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6" name="Espace réservé du numéro de diapositive 5">
            <a:extLst>
              <a:ext uri="{FF2B5EF4-FFF2-40B4-BE49-F238E27FC236}">
                <a16:creationId xmlns:a16="http://schemas.microsoft.com/office/drawing/2014/main" id="{DCB3EF3C-68B1-40CD-B04D-82E166D11B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036052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7B126C-09D2-423B-B009-8D1ED5AB288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78D5292-9948-4166-A7A4-592D0B39FBF6}"/>
              </a:ext>
            </a:extLst>
          </p:cNvPr>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22BA0C6-7E3E-4DBB-9311-6E6744987493}"/>
              </a:ext>
            </a:extLst>
          </p:cNvPr>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8B4240D-3942-4487-849F-18CE6ACA987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8FBEB7B8-6FA8-4FB2-81B4-4365B8E0563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7" name="Espace réservé du numéro de diapositive 6">
            <a:extLst>
              <a:ext uri="{FF2B5EF4-FFF2-40B4-BE49-F238E27FC236}">
                <a16:creationId xmlns:a16="http://schemas.microsoft.com/office/drawing/2014/main" id="{5B4AD8F8-0ED3-4DBA-B34F-159762B5123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306196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75975B-532F-4338-AD3A-86CD05AEC82B}"/>
              </a:ext>
            </a:extLst>
          </p:cNvPr>
          <p:cNvSpPr>
            <a:spLocks noGrp="1"/>
          </p:cNvSpPr>
          <p:nvPr>
            <p:ph type="title"/>
          </p:nvPr>
        </p:nvSpPr>
        <p:spPr>
          <a:xfrm>
            <a:off x="629841" y="365129"/>
            <a:ext cx="78867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24799F4-0727-4E16-A359-68E658C820E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042F4A64-8E66-4AC5-B305-849D61E291D4}"/>
              </a:ext>
            </a:extLst>
          </p:cNvPr>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82873B9-5DD0-4E11-9B17-9B0CFD6E668F}"/>
              </a:ext>
            </a:extLst>
          </p:cNvPr>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9C01A3D5-DCF9-42F4-BA7D-DC82F74FD02C}"/>
              </a:ext>
            </a:extLst>
          </p:cNvPr>
          <p:cNvSpPr>
            <a:spLocks noGrp="1"/>
          </p:cNvSpPr>
          <p:nvPr>
            <p:ph sz="quarter" idx="4"/>
          </p:nvPr>
        </p:nvSpPr>
        <p:spPr>
          <a:xfrm>
            <a:off x="4629152"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FF8147C-C1D1-44A8-B465-A09E18300EF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Espace réservé du pied de page 7">
            <a:extLst>
              <a:ext uri="{FF2B5EF4-FFF2-40B4-BE49-F238E27FC236}">
                <a16:creationId xmlns:a16="http://schemas.microsoft.com/office/drawing/2014/main" id="{F81D0BE2-D1AC-4167-87CF-FED62688D52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9" name="Espace réservé du numéro de diapositive 8">
            <a:extLst>
              <a:ext uri="{FF2B5EF4-FFF2-40B4-BE49-F238E27FC236}">
                <a16:creationId xmlns:a16="http://schemas.microsoft.com/office/drawing/2014/main" id="{CC5C3D25-8A06-4293-9EB1-870217490B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347353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E8F4F6-6E7D-427E-B8C0-DD127BA9DB4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27F7D06-BE7F-408C-A266-2A7056DD51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Espace réservé du pied de page 3">
            <a:extLst>
              <a:ext uri="{FF2B5EF4-FFF2-40B4-BE49-F238E27FC236}">
                <a16:creationId xmlns:a16="http://schemas.microsoft.com/office/drawing/2014/main" id="{E5C5BDEF-5068-49BF-8ACB-36B0D2E063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5" name="Espace réservé du numéro de diapositive 4">
            <a:extLst>
              <a:ext uri="{FF2B5EF4-FFF2-40B4-BE49-F238E27FC236}">
                <a16:creationId xmlns:a16="http://schemas.microsoft.com/office/drawing/2014/main" id="{41E43E8C-53CC-4730-B5C0-9A9D871B06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00945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7B126C-09D2-423B-B009-8D1ED5AB288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78D5292-9948-4166-A7A4-592D0B39FBF6}"/>
              </a:ext>
            </a:extLst>
          </p:cNvPr>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22BA0C6-7E3E-4DBB-9311-6E6744987493}"/>
              </a:ext>
            </a:extLst>
          </p:cNvPr>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8B4240D-3942-4487-849F-18CE6ACA987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774E725-5495-409A-9C9D-288CE3846E8B}"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8FBEB7B8-6FA8-4FB2-81B4-4365B8E0563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5B4AD8F8-0ED3-4DBA-B34F-159762B5123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042750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2329F20-77E5-4F4D-BA67-C2AD9DC166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Espace réservé du pied de page 2">
            <a:extLst>
              <a:ext uri="{FF2B5EF4-FFF2-40B4-BE49-F238E27FC236}">
                <a16:creationId xmlns:a16="http://schemas.microsoft.com/office/drawing/2014/main" id="{35701796-F884-42D1-AFAA-3691B150950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4" name="Espace réservé du numéro de diapositive 3">
            <a:extLst>
              <a:ext uri="{FF2B5EF4-FFF2-40B4-BE49-F238E27FC236}">
                <a16:creationId xmlns:a16="http://schemas.microsoft.com/office/drawing/2014/main" id="{084CFE45-9007-44F4-A3D1-3FEBA97B91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232084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92B5FB-6301-49DD-A04B-1F346DB91070}"/>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du contenu 2">
            <a:extLst>
              <a:ext uri="{FF2B5EF4-FFF2-40B4-BE49-F238E27FC236}">
                <a16:creationId xmlns:a16="http://schemas.microsoft.com/office/drawing/2014/main" id="{8892EC2E-A732-4011-8CAE-B8C0172D5CCB}"/>
              </a:ext>
            </a:extLst>
          </p:cNvPr>
          <p:cNvSpPr>
            <a:spLocks noGrp="1"/>
          </p:cNvSpPr>
          <p:nvPr>
            <p:ph idx="1"/>
          </p:nvPr>
        </p:nvSpPr>
        <p:spPr>
          <a:xfrm>
            <a:off x="3887391" y="98756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2895D8E-AADA-439A-8E08-568A888A0B9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6F447B0-F03E-489A-81FB-4ACB9E13831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A1A63A68-6C54-4DAD-A7A1-14425C0E01F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7" name="Espace réservé du numéro de diapositive 6">
            <a:extLst>
              <a:ext uri="{FF2B5EF4-FFF2-40B4-BE49-F238E27FC236}">
                <a16:creationId xmlns:a16="http://schemas.microsoft.com/office/drawing/2014/main" id="{FF6BBB96-F983-4606-8F14-546C1A714C9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611313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D68FB-C985-48EF-9A3C-2B1B8475D995}"/>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pour une image  2">
            <a:extLst>
              <a:ext uri="{FF2B5EF4-FFF2-40B4-BE49-F238E27FC236}">
                <a16:creationId xmlns:a16="http://schemas.microsoft.com/office/drawing/2014/main" id="{0110E72A-64ED-40A1-AA4D-CA2B7C647CB1}"/>
              </a:ext>
            </a:extLst>
          </p:cNvPr>
          <p:cNvSpPr>
            <a:spLocks noGrp="1"/>
          </p:cNvSpPr>
          <p:nvPr>
            <p:ph type="pic" idx="1"/>
          </p:nvPr>
        </p:nvSpPr>
        <p:spPr>
          <a:xfrm>
            <a:off x="3887391" y="987568"/>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a:extLst>
              <a:ext uri="{FF2B5EF4-FFF2-40B4-BE49-F238E27FC236}">
                <a16:creationId xmlns:a16="http://schemas.microsoft.com/office/drawing/2014/main" id="{36FD2C8C-9ABE-4774-A11F-8A16968B54D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805E2A7C-EBBA-4747-89D5-5AD074781E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022D3B48-572F-4EDF-92E6-3CC7C54EBF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7" name="Espace réservé du numéro de diapositive 6">
            <a:extLst>
              <a:ext uri="{FF2B5EF4-FFF2-40B4-BE49-F238E27FC236}">
                <a16:creationId xmlns:a16="http://schemas.microsoft.com/office/drawing/2014/main" id="{DCE72FB3-E61E-434D-BDCF-415F577B8F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367657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02D619-92FC-4053-A04C-58D8D041C7F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82A3882-B302-4099-A48B-CD57EDB52627}"/>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CD6F81D-AD6D-4979-9963-65D60B89BC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C0A67C35-22B4-429D-B65F-FEC42E3CFAB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6" name="Espace réservé du numéro de diapositive 5">
            <a:extLst>
              <a:ext uri="{FF2B5EF4-FFF2-40B4-BE49-F238E27FC236}">
                <a16:creationId xmlns:a16="http://schemas.microsoft.com/office/drawing/2014/main" id="{1C66C24A-54AF-45F1-9882-A8BC09427D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158535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8DCC51B-8FDF-48C0-9380-4A67BB1FC8D6}"/>
              </a:ext>
            </a:extLst>
          </p:cNvPr>
          <p:cNvSpPr>
            <a:spLocks noGrp="1"/>
          </p:cNvSpPr>
          <p:nvPr>
            <p:ph type="title" orient="vert"/>
          </p:nvPr>
        </p:nvSpPr>
        <p:spPr>
          <a:xfrm>
            <a:off x="6543676" y="365125"/>
            <a:ext cx="1971675"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D69AFDC4-ACAC-42A4-A4B1-19313B5ABA21}"/>
              </a:ext>
            </a:extLst>
          </p:cNvPr>
          <p:cNvSpPr>
            <a:spLocks noGrp="1"/>
          </p:cNvSpPr>
          <p:nvPr>
            <p:ph type="body" orient="vert" idx="1"/>
          </p:nvPr>
        </p:nvSpPr>
        <p:spPr>
          <a:xfrm>
            <a:off x="628652"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D99ED73-E457-4078-BEBC-D2AC236EBA6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F4161E-B157-489B-9BC2-86073D8D7CD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6" name="Espace réservé du numéro de diapositive 5">
            <a:extLst>
              <a:ext uri="{FF2B5EF4-FFF2-40B4-BE49-F238E27FC236}">
                <a16:creationId xmlns:a16="http://schemas.microsoft.com/office/drawing/2014/main" id="{A378BC80-0C81-433A-8BB2-BCDA891181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50253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75975B-532F-4338-AD3A-86CD05AEC82B}"/>
              </a:ext>
            </a:extLst>
          </p:cNvPr>
          <p:cNvSpPr>
            <a:spLocks noGrp="1"/>
          </p:cNvSpPr>
          <p:nvPr>
            <p:ph type="title"/>
          </p:nvPr>
        </p:nvSpPr>
        <p:spPr>
          <a:xfrm>
            <a:off x="629841" y="365126"/>
            <a:ext cx="78867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24799F4-0727-4E16-A359-68E658C820E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042F4A64-8E66-4AC5-B305-849D61E291D4}"/>
              </a:ext>
            </a:extLst>
          </p:cNvPr>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82873B9-5DD0-4E11-9B17-9B0CFD6E668F}"/>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9C01A3D5-DCF9-42F4-BA7D-DC82F74FD02C}"/>
              </a:ext>
            </a:extLst>
          </p:cNvPr>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7FF8147C-C1D1-44A8-B465-A09E18300EF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576D4F4-825F-424E-AB2F-5CC08FB7331B}"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Espace réservé du pied de page 7">
            <a:extLst>
              <a:ext uri="{FF2B5EF4-FFF2-40B4-BE49-F238E27FC236}">
                <a16:creationId xmlns:a16="http://schemas.microsoft.com/office/drawing/2014/main" id="{F81D0BE2-D1AC-4167-87CF-FED62688D52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9" name="Espace réservé du numéro de diapositive 8">
            <a:extLst>
              <a:ext uri="{FF2B5EF4-FFF2-40B4-BE49-F238E27FC236}">
                <a16:creationId xmlns:a16="http://schemas.microsoft.com/office/drawing/2014/main" id="{CC5C3D25-8A06-4293-9EB1-870217490B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16334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E8F4F6-6E7D-427E-B8C0-DD127BA9DB4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27F7D06-BE7F-408C-A266-2A7056DD51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A60BCA-4A54-4911-9A43-1B67AD696F07}"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Espace réservé du pied de page 3">
            <a:extLst>
              <a:ext uri="{FF2B5EF4-FFF2-40B4-BE49-F238E27FC236}">
                <a16:creationId xmlns:a16="http://schemas.microsoft.com/office/drawing/2014/main" id="{E5C5BDEF-5068-49BF-8ACB-36B0D2E063B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5" name="Espace réservé du numéro de diapositive 4">
            <a:extLst>
              <a:ext uri="{FF2B5EF4-FFF2-40B4-BE49-F238E27FC236}">
                <a16:creationId xmlns:a16="http://schemas.microsoft.com/office/drawing/2014/main" id="{41E43E8C-53CC-4730-B5C0-9A9D871B06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83734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2329F20-77E5-4F4D-BA67-C2AD9DC166B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2D2596F-D385-4091-AE8D-EA106971F6FB}"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Espace réservé du pied de page 2">
            <a:extLst>
              <a:ext uri="{FF2B5EF4-FFF2-40B4-BE49-F238E27FC236}">
                <a16:creationId xmlns:a16="http://schemas.microsoft.com/office/drawing/2014/main" id="{35701796-F884-42D1-AFAA-3691B150950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4" name="Espace réservé du numéro de diapositive 3">
            <a:extLst>
              <a:ext uri="{FF2B5EF4-FFF2-40B4-BE49-F238E27FC236}">
                <a16:creationId xmlns:a16="http://schemas.microsoft.com/office/drawing/2014/main" id="{084CFE45-9007-44F4-A3D1-3FEBA97B916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99999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92B5FB-6301-49DD-A04B-1F346DB91070}"/>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du contenu 2">
            <a:extLst>
              <a:ext uri="{FF2B5EF4-FFF2-40B4-BE49-F238E27FC236}">
                <a16:creationId xmlns:a16="http://schemas.microsoft.com/office/drawing/2014/main" id="{8892EC2E-A732-4011-8CAE-B8C0172D5CC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2895D8E-AADA-439A-8E08-568A888A0B9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6F447B0-F03E-489A-81FB-4ACB9E13831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8207764-8585-4AC2-BE20-59F6AF6B8E42}"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A1A63A68-6C54-4DAD-A7A1-14425C0E01F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FF6BBB96-F983-4606-8F14-546C1A714C9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3609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D68FB-C985-48EF-9A3C-2B1B8475D995}"/>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pour une image  2">
            <a:extLst>
              <a:ext uri="{FF2B5EF4-FFF2-40B4-BE49-F238E27FC236}">
                <a16:creationId xmlns:a16="http://schemas.microsoft.com/office/drawing/2014/main" id="{0110E72A-64ED-40A1-AA4D-CA2B7C647CB1}"/>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a:extLst>
              <a:ext uri="{FF2B5EF4-FFF2-40B4-BE49-F238E27FC236}">
                <a16:creationId xmlns:a16="http://schemas.microsoft.com/office/drawing/2014/main" id="{36FD2C8C-9ABE-4774-A11F-8A16968B54D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805E2A7C-EBBA-4747-89D5-5AD074781E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34829A-1C35-4D89-9FA9-692AE0386AE2}"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a:extLst>
              <a:ext uri="{FF2B5EF4-FFF2-40B4-BE49-F238E27FC236}">
                <a16:creationId xmlns:a16="http://schemas.microsoft.com/office/drawing/2014/main" id="{022D3B48-572F-4EDF-92E6-3CC7C54EBF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7" name="Espace réservé du numéro de diapositive 6">
            <a:extLst>
              <a:ext uri="{FF2B5EF4-FFF2-40B4-BE49-F238E27FC236}">
                <a16:creationId xmlns:a16="http://schemas.microsoft.com/office/drawing/2014/main" id="{DCE72FB3-E61E-434D-BDCF-415F577B8F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6630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AC230A3-3486-4650-9F82-40EBE264BEE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B6A66B-727C-4283-AEBA-BA4E8E5DD51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C5C24BA-3126-4DA0-8753-2778E41CD32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3B4D308-76EE-4ECF-94F1-8E3539FE7799}"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A7193E-9D16-4B4C-A999-418BB1A7177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8E735EA7-F0EC-484A-8F34-729F02879C0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0460958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AC230A3-3486-4650-9F82-40EBE264BEE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B6A66B-727C-4283-AEBA-BA4E8E5DD51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C5C24BA-3126-4DA0-8753-2778E41CD32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18A051A-851B-4CB0-BFE2-FE02A9F6A859}"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A7193E-9D16-4B4C-A999-418BB1A7177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8E735EA7-F0EC-484A-8F34-729F02879C0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2602370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AC230A3-3486-4650-9F82-40EBE264BEE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B6A66B-727C-4283-AEBA-BA4E8E5DD51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C5C24BA-3126-4DA0-8753-2778E41CD32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1202106-338A-431C-A47E-19020D4A4EDC}" type="datetime1">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t>24/12/2021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A7193E-9D16-4B4C-A999-418BB1A7177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Seminaire sur le financement et réformes du système de santé, Koudougou du 2 au 10 Octobre 2018, Splendide Hôtel</a:t>
            </a:r>
          </a:p>
        </p:txBody>
      </p:sp>
      <p:sp>
        <p:nvSpPr>
          <p:cNvPr id="6" name="Espace réservé du numéro de diapositive 5">
            <a:extLst>
              <a:ext uri="{FF2B5EF4-FFF2-40B4-BE49-F238E27FC236}">
                <a16:creationId xmlns:a16="http://schemas.microsoft.com/office/drawing/2014/main" id="{8E735EA7-F0EC-484A-8F34-729F02879C0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8308841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AC230A3-3486-4650-9F82-40EBE264BEED}"/>
              </a:ext>
            </a:extLst>
          </p:cNvPr>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B6A66B-727C-4283-AEBA-BA4E8E5DD51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C5C24BA-3126-4DA0-8753-2778E41CD32B}"/>
              </a:ext>
            </a:extLst>
          </p:cNvPr>
          <p:cNvSpPr>
            <a:spLocks noGrp="1"/>
          </p:cNvSpPr>
          <p:nvPr>
            <p:ph type="dt" sz="half" idx="2"/>
          </p:nvPr>
        </p:nvSpPr>
        <p:spPr>
          <a:xfrm>
            <a:off x="628650" y="63565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a:extLst>
              <a:ext uri="{FF2B5EF4-FFF2-40B4-BE49-F238E27FC236}">
                <a16:creationId xmlns:a16="http://schemas.microsoft.com/office/drawing/2014/main" id="{BCA7193E-9D16-4B4C-A999-418BB1A71778}"/>
              </a:ext>
            </a:extLst>
          </p:cNvPr>
          <p:cNvSpPr>
            <a:spLocks noGrp="1"/>
          </p:cNvSpPr>
          <p:nvPr>
            <p:ph type="ftr" sz="quarter" idx="3"/>
          </p:nvPr>
        </p:nvSpPr>
        <p:spPr>
          <a:xfrm>
            <a:off x="3028950" y="63565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t>Formation des membres du conseil d’administration; Koudougou, Mai 2019</a:t>
            </a:r>
          </a:p>
        </p:txBody>
      </p:sp>
      <p:sp>
        <p:nvSpPr>
          <p:cNvPr id="6" name="Espace réservé du numéro de diapositive 5">
            <a:extLst>
              <a:ext uri="{FF2B5EF4-FFF2-40B4-BE49-F238E27FC236}">
                <a16:creationId xmlns:a16="http://schemas.microsoft.com/office/drawing/2014/main" id="{8E735EA7-F0EC-484A-8F34-729F02879C0B}"/>
              </a:ext>
            </a:extLst>
          </p:cNvPr>
          <p:cNvSpPr>
            <a:spLocks noGrp="1"/>
          </p:cNvSpPr>
          <p:nvPr>
            <p:ph type="sldNum" sz="quarter" idx="4"/>
          </p:nvPr>
        </p:nvSpPr>
        <p:spPr>
          <a:xfrm>
            <a:off x="6457950" y="63565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3592368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p:cNvSpPr>
            <a:spLocks noGrp="1"/>
          </p:cNvSpPr>
          <p:nvPr>
            <p:ph type="ctrTitle"/>
          </p:nvPr>
        </p:nvSpPr>
        <p:spPr>
          <a:xfrm>
            <a:off x="628656" y="4141681"/>
            <a:ext cx="5100991" cy="1406092"/>
          </a:xfrm>
        </p:spPr>
        <p:txBody>
          <a:bodyPr anchor="ctr">
            <a:normAutofit/>
          </a:bodyPr>
          <a:lstStyle/>
          <a:p>
            <a:pPr algn="r"/>
            <a:r>
              <a:rPr lang="fr-FR" dirty="0"/>
              <a:t>One Health (Une seule santé)</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425" y="620480"/>
            <a:ext cx="168285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6250" y="2466604"/>
            <a:ext cx="721797"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4371" y="2327988"/>
            <a:ext cx="220272"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9084" y="0"/>
            <a:ext cx="4274916"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0294"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itre 1">
            <a:extLst>
              <a:ext uri="{FF2B5EF4-FFF2-40B4-BE49-F238E27FC236}">
                <a16:creationId xmlns:a16="http://schemas.microsoft.com/office/drawing/2014/main" id="{62A2F73E-00F0-4A2A-8792-9EB622F2B125}"/>
              </a:ext>
            </a:extLst>
          </p:cNvPr>
          <p:cNvSpPr txBox="1">
            <a:spLocks/>
          </p:cNvSpPr>
          <p:nvPr/>
        </p:nvSpPr>
        <p:spPr>
          <a:xfrm>
            <a:off x="251521" y="5394027"/>
            <a:ext cx="5538450" cy="768861"/>
          </a:xfrm>
          <a:prstGeom prst="rect">
            <a:avLst/>
          </a:prstGeom>
        </p:spPr>
        <p:txBody>
          <a:bodyPr vert="horz" lIns="91440" tIns="45720" rIns="91440" bIns="45720" rtlCol="0" anchor="ctr">
            <a:norm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marL="0" marR="0" lvl="0" indent="0" algn="r" defTabSz="685800" rtl="0" eaLnBrk="1" fontAlgn="auto" latinLnBrk="0" hangingPunct="1">
              <a:lnSpc>
                <a:spcPct val="90000"/>
              </a:lnSpc>
              <a:spcBef>
                <a:spcPct val="0"/>
              </a:spcBef>
              <a:spcAft>
                <a:spcPts val="0"/>
              </a:spcAft>
              <a:buClrTx/>
              <a:buSzTx/>
              <a:buFontTx/>
              <a:buNone/>
              <a:tabLst/>
              <a:defRPr/>
            </a:pPr>
            <a:r>
              <a:rPr kumimoji="0" lang="fr-FR" sz="1600" b="0" i="1" u="none" strike="noStrike" kern="1200" cap="none" spc="0" normalizeH="0" baseline="0" noProof="0" dirty="0">
                <a:ln>
                  <a:noFill/>
                </a:ln>
                <a:solidFill>
                  <a:prstClr val="black"/>
                </a:solidFill>
                <a:effectLst/>
                <a:uLnTx/>
                <a:uFillTx/>
                <a:latin typeface="Calibri Light"/>
                <a:ea typeface="+mj-ea"/>
                <a:cs typeface="+mj-cs"/>
              </a:rPr>
              <a:t>Dr Jean Gabin MASSIMBO, MD, </a:t>
            </a:r>
            <a:r>
              <a:rPr kumimoji="0" lang="fr-FR" sz="1600" b="0" i="1" u="none" strike="noStrike" kern="1200" cap="none" spc="0" normalizeH="0" baseline="0" noProof="0" dirty="0" err="1">
                <a:ln>
                  <a:noFill/>
                </a:ln>
                <a:solidFill>
                  <a:prstClr val="black"/>
                </a:solidFill>
                <a:effectLst/>
                <a:uLnTx/>
                <a:uFillTx/>
                <a:latin typeface="Calibri Light"/>
                <a:ea typeface="+mj-ea"/>
                <a:cs typeface="+mj-cs"/>
              </a:rPr>
              <a:t>MSc</a:t>
            </a:r>
            <a:endParaRPr kumimoji="0" lang="fr-FR" sz="1600" b="0" i="1" u="none" strike="noStrike" kern="1200" cap="none" spc="0" normalizeH="0" baseline="0" noProof="0" dirty="0">
              <a:ln>
                <a:noFill/>
              </a:ln>
              <a:solidFill>
                <a:prstClr val="black"/>
              </a:solidFill>
              <a:effectLst/>
              <a:uLnTx/>
              <a:uFillTx/>
              <a:latin typeface="Calibri Light"/>
              <a:ea typeface="+mj-ea"/>
              <a:cs typeface="+mj-cs"/>
            </a:endParaRPr>
          </a:p>
        </p:txBody>
      </p:sp>
      <p:sp>
        <p:nvSpPr>
          <p:cNvPr id="6" name="Espace réservé du numéro de diapositive 5">
            <a:extLst>
              <a:ext uri="{FF2B5EF4-FFF2-40B4-BE49-F238E27FC236}">
                <a16:creationId xmlns:a16="http://schemas.microsoft.com/office/drawing/2014/main" id="{E913C525-2E72-442F-AE55-1E948DC0885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5" name="Image 4"/>
          <p:cNvPicPr>
            <a:picLocks noChangeAspect="1"/>
          </p:cNvPicPr>
          <p:nvPr/>
        </p:nvPicPr>
        <p:blipFill>
          <a:blip r:embed="rId2"/>
          <a:stretch>
            <a:fillRect/>
          </a:stretch>
        </p:blipFill>
        <p:spPr>
          <a:xfrm>
            <a:off x="5341996" y="118679"/>
            <a:ext cx="3784509" cy="2745598"/>
          </a:xfrm>
          <a:prstGeom prst="rect">
            <a:avLst/>
          </a:prstGeom>
        </p:spPr>
      </p:pic>
    </p:spTree>
    <p:extLst>
      <p:ext uri="{BB962C8B-B14F-4D97-AF65-F5344CB8AC3E}">
        <p14:creationId xmlns:p14="http://schemas.microsoft.com/office/powerpoint/2010/main" val="3545968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260648"/>
            <a:ext cx="7886700" cy="940270"/>
          </a:xfrm>
        </p:spPr>
        <p:txBody>
          <a:bodyPr/>
          <a:lstStyle/>
          <a:p>
            <a:pPr algn="ctr"/>
            <a:r>
              <a:rPr lang="fr-FR" b="1" dirty="0">
                <a:latin typeface="+mn-lt"/>
              </a:rPr>
              <a:t>APPROCHE ONE HEALTH </a:t>
            </a:r>
            <a:endParaRPr lang="fr-FR" dirty="0">
              <a:latin typeface="+mn-lt"/>
            </a:endParaRPr>
          </a:p>
        </p:txBody>
      </p:sp>
      <p:sp>
        <p:nvSpPr>
          <p:cNvPr id="3" name="Espace réservé du contenu 2"/>
          <p:cNvSpPr>
            <a:spLocks noGrp="1"/>
          </p:cNvSpPr>
          <p:nvPr>
            <p:ph idx="1"/>
          </p:nvPr>
        </p:nvSpPr>
        <p:spPr>
          <a:xfrm>
            <a:off x="323528" y="980728"/>
            <a:ext cx="4824536" cy="5472608"/>
          </a:xfrm>
        </p:spPr>
        <p:txBody>
          <a:bodyPr>
            <a:noAutofit/>
          </a:bodyPr>
          <a:lstStyle/>
          <a:p>
            <a:pPr algn="just">
              <a:lnSpc>
                <a:spcPct val="150000"/>
              </a:lnSpc>
            </a:pPr>
            <a:r>
              <a:rPr lang="fr-FR" sz="2600" dirty="0"/>
              <a:t>Approche intégrée de la santé face à la mondialisation des risques sanitaires </a:t>
            </a:r>
          </a:p>
          <a:p>
            <a:pPr algn="just">
              <a:lnSpc>
                <a:spcPct val="150000"/>
              </a:lnSpc>
            </a:pPr>
            <a:r>
              <a:rPr lang="fr-FR" sz="2600" dirty="0"/>
              <a:t>Introduit en 2008 sur l'initiative d'institutions internationales (F.A.O., </a:t>
            </a:r>
            <a:r>
              <a:rPr lang="fr-FR" sz="2600" dirty="0" err="1"/>
              <a:t>O.i.E</a:t>
            </a:r>
            <a:r>
              <a:rPr lang="fr-FR" sz="2600" dirty="0"/>
              <a:t>, O.M.S., UNICEF et World Bank). </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5" name="Image 4"/>
          <p:cNvPicPr>
            <a:picLocks noChangeAspect="1"/>
          </p:cNvPicPr>
          <p:nvPr/>
        </p:nvPicPr>
        <p:blipFill>
          <a:blip r:embed="rId2"/>
          <a:stretch>
            <a:fillRect/>
          </a:stretch>
        </p:blipFill>
        <p:spPr>
          <a:xfrm>
            <a:off x="5436096" y="980728"/>
            <a:ext cx="3225000" cy="3065201"/>
          </a:xfrm>
          <a:prstGeom prst="rect">
            <a:avLst/>
          </a:prstGeom>
        </p:spPr>
      </p:pic>
    </p:spTree>
    <p:extLst>
      <p:ext uri="{BB962C8B-B14F-4D97-AF65-F5344CB8AC3E}">
        <p14:creationId xmlns:p14="http://schemas.microsoft.com/office/powerpoint/2010/main" val="3329473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260648"/>
            <a:ext cx="7886700" cy="940270"/>
          </a:xfrm>
        </p:spPr>
        <p:txBody>
          <a:bodyPr/>
          <a:lstStyle/>
          <a:p>
            <a:pPr algn="ctr"/>
            <a:r>
              <a:rPr lang="fr-FR" b="1" dirty="0">
                <a:latin typeface="+mn-lt"/>
              </a:rPr>
              <a:t>APPROCHE ONE HEALTH </a:t>
            </a:r>
            <a:endParaRPr lang="fr-FR" dirty="0">
              <a:latin typeface="+mn-lt"/>
            </a:endParaRPr>
          </a:p>
        </p:txBody>
      </p:sp>
      <p:sp>
        <p:nvSpPr>
          <p:cNvPr id="3" name="Espace réservé du contenu 2"/>
          <p:cNvSpPr>
            <a:spLocks noGrp="1"/>
          </p:cNvSpPr>
          <p:nvPr>
            <p:ph idx="1"/>
          </p:nvPr>
        </p:nvSpPr>
        <p:spPr>
          <a:xfrm>
            <a:off x="251520" y="755528"/>
            <a:ext cx="4824536" cy="5769815"/>
          </a:xfrm>
        </p:spPr>
        <p:txBody>
          <a:bodyPr>
            <a:normAutofit fontScale="92500"/>
          </a:bodyPr>
          <a:lstStyle/>
          <a:p>
            <a:pPr algn="just">
              <a:lnSpc>
                <a:spcPct val="150000"/>
              </a:lnSpc>
            </a:pPr>
            <a:r>
              <a:rPr lang="fr-FR" sz="2600" dirty="0"/>
              <a:t>La sécurité sanitaire doit être appréhendée à l'échelle de la planète et la santé humaine n’est pas séparable de la santé animale ni de celle des écosystèmes. </a:t>
            </a:r>
          </a:p>
          <a:p>
            <a:pPr algn="just">
              <a:lnSpc>
                <a:spcPct val="150000"/>
              </a:lnSpc>
            </a:pPr>
            <a:r>
              <a:rPr lang="fr-FR" sz="2600" dirty="0"/>
              <a:t>Approche </a:t>
            </a:r>
            <a:r>
              <a:rPr lang="fr-FR" sz="2600" b="1" dirty="0"/>
              <a:t>multidisciplinaire </a:t>
            </a:r>
            <a:r>
              <a:rPr lang="fr-FR" sz="2600" dirty="0"/>
              <a:t>basée sur le renforcement des collaborations entre les différents acteurs pour améliorer la “santé”.</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5" name="Image 4"/>
          <p:cNvPicPr>
            <a:picLocks noChangeAspect="1"/>
          </p:cNvPicPr>
          <p:nvPr/>
        </p:nvPicPr>
        <p:blipFill>
          <a:blip r:embed="rId2"/>
          <a:stretch>
            <a:fillRect/>
          </a:stretch>
        </p:blipFill>
        <p:spPr>
          <a:xfrm>
            <a:off x="5292080" y="980728"/>
            <a:ext cx="3528392" cy="4392488"/>
          </a:xfrm>
          <a:prstGeom prst="rect">
            <a:avLst/>
          </a:prstGeom>
        </p:spPr>
      </p:pic>
    </p:spTree>
    <p:extLst>
      <p:ext uri="{BB962C8B-B14F-4D97-AF65-F5344CB8AC3E}">
        <p14:creationId xmlns:p14="http://schemas.microsoft.com/office/powerpoint/2010/main" val="2676623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260648"/>
            <a:ext cx="7886700" cy="940270"/>
          </a:xfrm>
        </p:spPr>
        <p:txBody>
          <a:bodyPr/>
          <a:lstStyle/>
          <a:p>
            <a:pPr algn="ctr"/>
            <a:r>
              <a:rPr lang="fr-FR" b="1" dirty="0">
                <a:latin typeface="+mn-lt"/>
              </a:rPr>
              <a:t>APPROCHE ONE HEALTH </a:t>
            </a:r>
            <a:endParaRPr lang="fr-FR" dirty="0">
              <a:latin typeface="+mn-lt"/>
            </a:endParaRPr>
          </a:p>
        </p:txBody>
      </p:sp>
      <p:sp>
        <p:nvSpPr>
          <p:cNvPr id="3" name="Espace réservé du contenu 2"/>
          <p:cNvSpPr>
            <a:spLocks noGrp="1"/>
          </p:cNvSpPr>
          <p:nvPr>
            <p:ph idx="1"/>
          </p:nvPr>
        </p:nvSpPr>
        <p:spPr>
          <a:xfrm>
            <a:off x="323528" y="980728"/>
            <a:ext cx="8191822" cy="5196235"/>
          </a:xfrm>
        </p:spPr>
        <p:txBody>
          <a:bodyPr>
            <a:normAutofit/>
          </a:bodyPr>
          <a:lstStyle/>
          <a:p>
            <a:pPr algn="just">
              <a:lnSpc>
                <a:spcPct val="150000"/>
              </a:lnSpc>
            </a:pPr>
            <a:r>
              <a:rPr lang="fr-FR" sz="2400" dirty="0"/>
              <a:t>Consiste en la collaboration de tous les milieux concernés afin d’assurer la santé des êtres humains et des animaux et de protéger l’environnement. </a:t>
            </a:r>
          </a:p>
          <a:p>
            <a:pPr algn="just">
              <a:lnSpc>
                <a:spcPct val="150000"/>
              </a:lnSpc>
            </a:pPr>
            <a:r>
              <a:rPr lang="fr-FR" sz="2400" dirty="0"/>
              <a:t>Par du principe que la maîtrise des dangers liés aux agents infectieux repose sur les mêmes paradigmes biologiques, médicaux et épidémiologiques, qu’il s’agisse de la médecine vétérinaire ou de la médecine humaine. </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03742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B3923164-0FDE-4FD8-BB54-90759735206C}"/>
              </a:ext>
            </a:extLst>
          </p:cNvPr>
          <p:cNvSpPr>
            <a:spLocks noGrp="1"/>
          </p:cNvSpPr>
          <p:nvPr>
            <p:ph type="sldNum" sz="quarter" idx="12"/>
          </p:nvPr>
        </p:nvSpPr>
        <p:spPr/>
        <p:txBody>
          <a:bodyPr/>
          <a:lstStyle/>
          <a:p>
            <a:fld id="{B3049234-B5E5-4398-83C9-C96D15B91EF1}" type="slidenum">
              <a:rPr lang="fr-FR" smtClean="0"/>
              <a:t>13</a:t>
            </a:fld>
            <a:endParaRPr lang="fr-FR"/>
          </a:p>
        </p:txBody>
      </p:sp>
      <p:sp>
        <p:nvSpPr>
          <p:cNvPr id="5" name="Rectangle 4"/>
          <p:cNvSpPr/>
          <p:nvPr/>
        </p:nvSpPr>
        <p:spPr>
          <a:xfrm>
            <a:off x="395536" y="1200918"/>
            <a:ext cx="8352928" cy="4616648"/>
          </a:xfrm>
          <a:prstGeom prst="rect">
            <a:avLst/>
          </a:prstGeom>
        </p:spPr>
        <p:txBody>
          <a:bodyPr wrap="square">
            <a:spAutoFit/>
          </a:bodyPr>
          <a:lstStyle/>
          <a:p>
            <a:pPr algn="just">
              <a:lnSpc>
                <a:spcPct val="150000"/>
              </a:lnSpc>
            </a:pPr>
            <a:r>
              <a:rPr lang="fr-FR" sz="2800" dirty="0">
                <a:solidFill>
                  <a:srgbClr val="000000"/>
                </a:solidFill>
                <a:latin typeface="Calibri" panose="020F0502020204030204" pitchFamily="34" charset="0"/>
              </a:rPr>
              <a:t>Peut être définie comme « la </a:t>
            </a:r>
            <a:r>
              <a:rPr lang="fr-FR" sz="2800" i="1" dirty="0">
                <a:solidFill>
                  <a:srgbClr val="000000"/>
                </a:solidFill>
                <a:latin typeface="Calibri" panose="020F0502020204030204" pitchFamily="34" charset="0"/>
              </a:rPr>
              <a:t>valeur ajoutée obtenue en matière de santé des êtres humains et des animaux, d’économies de ressources et d’améliorations concernant l’impact sur l’environnement grâce à la collaboration entre les médecines humaine et vétérinaire par comparaison avec le maintien d’une séparation entre ces deux disciplines </a:t>
            </a:r>
            <a:r>
              <a:rPr lang="fr-FR" sz="2800" dirty="0">
                <a:solidFill>
                  <a:srgbClr val="000000"/>
                </a:solidFill>
                <a:latin typeface="Calibri" panose="020F0502020204030204" pitchFamily="34" charset="0"/>
              </a:rPr>
              <a:t>» [</a:t>
            </a:r>
            <a:r>
              <a:rPr lang="fr-FR" sz="2800" dirty="0" err="1">
                <a:solidFill>
                  <a:srgbClr val="000000"/>
                </a:solidFill>
                <a:latin typeface="Calibri" panose="020F0502020204030204" pitchFamily="34" charset="0"/>
              </a:rPr>
              <a:t>Zinsstag</a:t>
            </a:r>
            <a:r>
              <a:rPr lang="fr-FR" sz="2800" dirty="0">
                <a:solidFill>
                  <a:srgbClr val="000000"/>
                </a:solidFill>
                <a:latin typeface="Calibri" panose="020F0502020204030204" pitchFamily="34" charset="0"/>
              </a:rPr>
              <a:t>, 2015]. </a:t>
            </a:r>
            <a:endParaRPr lang="fr-FR" sz="2800" dirty="0"/>
          </a:p>
        </p:txBody>
      </p:sp>
      <p:sp>
        <p:nvSpPr>
          <p:cNvPr id="9" name="Titre 1"/>
          <p:cNvSpPr>
            <a:spLocks noGrp="1"/>
          </p:cNvSpPr>
          <p:nvPr>
            <p:ph type="title"/>
          </p:nvPr>
        </p:nvSpPr>
        <p:spPr>
          <a:xfrm>
            <a:off x="628650" y="260648"/>
            <a:ext cx="7886700" cy="940270"/>
          </a:xfrm>
        </p:spPr>
        <p:txBody>
          <a:bodyPr/>
          <a:lstStyle/>
          <a:p>
            <a:pPr algn="ctr"/>
            <a:r>
              <a:rPr lang="fr-FR" b="1" dirty="0">
                <a:latin typeface="+mn-lt"/>
              </a:rPr>
              <a:t>APPROCHE ONE HEALTH </a:t>
            </a:r>
            <a:endParaRPr lang="fr-FR" dirty="0">
              <a:latin typeface="+mn-lt"/>
            </a:endParaRPr>
          </a:p>
        </p:txBody>
      </p:sp>
    </p:spTree>
    <p:extLst>
      <p:ext uri="{BB962C8B-B14F-4D97-AF65-F5344CB8AC3E}">
        <p14:creationId xmlns:p14="http://schemas.microsoft.com/office/powerpoint/2010/main" val="3724138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116632"/>
            <a:ext cx="7886700" cy="831626"/>
          </a:xfrm>
        </p:spPr>
        <p:txBody>
          <a:bodyPr>
            <a:normAutofit/>
          </a:bodyPr>
          <a:lstStyle/>
          <a:p>
            <a:pPr algn="ctr"/>
            <a:r>
              <a:rPr lang="fr-FR" sz="4000" b="1" dirty="0">
                <a:solidFill>
                  <a:prstClr val="black"/>
                </a:solidFill>
                <a:latin typeface="Calibri"/>
              </a:rPr>
              <a:t>APPROCHE ONE HEA</a:t>
            </a:r>
            <a:r>
              <a:rPr lang="fr-FR" sz="4500" b="1" dirty="0">
                <a:solidFill>
                  <a:prstClr val="black"/>
                </a:solidFill>
                <a:latin typeface="Calibri"/>
              </a:rPr>
              <a:t>LTH </a:t>
            </a:r>
            <a:endParaRPr lang="fr-FR" sz="4000" b="1" dirty="0">
              <a:latin typeface="+mn-lt"/>
            </a:endParaRPr>
          </a:p>
        </p:txBody>
      </p:sp>
      <p:sp>
        <p:nvSpPr>
          <p:cNvPr id="3" name="Espace réservé du contenu 2"/>
          <p:cNvSpPr>
            <a:spLocks noGrp="1"/>
          </p:cNvSpPr>
          <p:nvPr>
            <p:ph idx="1"/>
          </p:nvPr>
        </p:nvSpPr>
        <p:spPr>
          <a:xfrm>
            <a:off x="628650" y="1005206"/>
            <a:ext cx="7416824" cy="5328591"/>
          </a:xfrm>
        </p:spPr>
        <p:txBody>
          <a:bodyPr>
            <a:noAutofit/>
          </a:bodyPr>
          <a:lstStyle/>
          <a:p>
            <a:pPr marL="0" indent="0" algn="just">
              <a:lnSpc>
                <a:spcPct val="150000"/>
              </a:lnSpc>
              <a:buNone/>
            </a:pPr>
            <a:r>
              <a:rPr lang="fr-FR" sz="2800" dirty="0"/>
              <a:t>« </a:t>
            </a:r>
            <a:r>
              <a:rPr lang="fr-FR" sz="2800" i="1" dirty="0"/>
              <a:t>approche collaborative, multisectorielle et transdisciplinaire, le travail étant réalisé sur le plan local, régional, national et mondial, pour obtenir des résultats optimaux en matière de santé et de bien-être, tout en reconnaissant les interconnexions entre les personnes, les animaux, les plantes et leur environnement commun </a:t>
            </a:r>
            <a:r>
              <a:rPr lang="fr-FR" sz="2800" dirty="0"/>
              <a:t>» </a:t>
            </a:r>
          </a:p>
          <a:p>
            <a:pPr marL="0" indent="0" algn="just">
              <a:lnSpc>
                <a:spcPct val="150000"/>
              </a:lnSpc>
              <a:buNone/>
            </a:pPr>
            <a:r>
              <a:rPr lang="fr-FR" sz="2800" dirty="0">
                <a:solidFill>
                  <a:srgbClr val="000000"/>
                </a:solidFill>
                <a:latin typeface="Calibri" panose="020F0502020204030204" pitchFamily="34" charset="0"/>
              </a:rPr>
              <a:t>[</a:t>
            </a:r>
            <a:r>
              <a:rPr lang="fr-FR" sz="2800" dirty="0"/>
              <a:t>One Health Commission 2019</a:t>
            </a:r>
            <a:r>
              <a:rPr lang="fr-FR" sz="2800" dirty="0">
                <a:solidFill>
                  <a:srgbClr val="000000"/>
                </a:solidFill>
                <a:latin typeface="Calibri" panose="020F0502020204030204" pitchFamily="34" charset="0"/>
              </a:rPr>
              <a:t>]</a:t>
            </a:r>
            <a:r>
              <a:rPr lang="fr-FR" sz="2800" dirty="0"/>
              <a:t>.</a:t>
            </a:r>
            <a:endParaRPr lang="fr-FR" sz="3600" dirty="0"/>
          </a:p>
        </p:txBody>
      </p:sp>
      <p:sp>
        <p:nvSpPr>
          <p:cNvPr id="5" name="Espace réservé du numéro de diapositive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26578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p:cNvSpPr>
            <a:spLocks noGrp="1"/>
          </p:cNvSpPr>
          <p:nvPr>
            <p:ph type="title"/>
          </p:nvPr>
        </p:nvSpPr>
        <p:spPr>
          <a:xfrm>
            <a:off x="441425" y="4293096"/>
            <a:ext cx="5288215" cy="1969611"/>
          </a:xfrm>
        </p:spPr>
        <p:txBody>
          <a:bodyPr vert="horz" lIns="91440" tIns="45720" rIns="91440" bIns="45720" rtlCol="0" anchor="ctr">
            <a:noAutofit/>
          </a:bodyPr>
          <a:lstStyle/>
          <a:p>
            <a:pPr algn="r" defTabSz="914400"/>
            <a:r>
              <a:rPr lang="fr-FR" sz="4800" b="1" kern="1200" dirty="0">
                <a:solidFill>
                  <a:schemeClr val="tx1"/>
                </a:solidFill>
                <a:latin typeface="+mj-lt"/>
                <a:ea typeface="+mj-ea"/>
                <a:cs typeface="+mj-cs"/>
              </a:rPr>
              <a:t>Domaines du One Health</a:t>
            </a:r>
            <a:endParaRPr lang="en-US" sz="4800" b="1" kern="1200" dirty="0">
              <a:solidFill>
                <a:schemeClr val="tx1"/>
              </a:solidFill>
              <a:latin typeface="+mj-lt"/>
              <a:ea typeface="+mj-ea"/>
              <a:cs typeface="+mj-cs"/>
            </a:endParaRPr>
          </a:p>
        </p:txBody>
      </p:sp>
      <p:sp>
        <p:nvSpPr>
          <p:cNvPr id="3" name="Espace réservé du texte 2"/>
          <p:cNvSpPr>
            <a:spLocks noGrp="1"/>
          </p:cNvSpPr>
          <p:nvPr>
            <p:ph type="body" idx="1"/>
          </p:nvPr>
        </p:nvSpPr>
        <p:spPr>
          <a:xfrm>
            <a:off x="5891404" y="4176169"/>
            <a:ext cx="3090832" cy="2203463"/>
          </a:xfrm>
        </p:spPr>
        <p:txBody>
          <a:bodyPr vert="horz" lIns="91440" tIns="45720" rIns="91440" bIns="45720" rtlCol="0" anchor="ctr">
            <a:normAutofit/>
          </a:bodyPr>
          <a:lstStyle/>
          <a:p>
            <a:pPr defTabSz="914400">
              <a:spcBef>
                <a:spcPts val="1000"/>
              </a:spcBef>
            </a:pPr>
            <a:endParaRPr lang="en-US" sz="2400" b="1" i="1" kern="1200" dirty="0">
              <a:solidFill>
                <a:schemeClr val="tx1"/>
              </a:solidFill>
              <a:latin typeface="+mn-lt"/>
              <a:ea typeface="+mn-ea"/>
              <a:cs typeface="+mn-cs"/>
            </a:endParaRPr>
          </a:p>
          <a:p>
            <a:pPr marL="342900" indent="-342900" defTabSz="914400">
              <a:spcBef>
                <a:spcPts val="1000"/>
              </a:spcBef>
              <a:buFont typeface="Wingdings" panose="05000000000000000000" pitchFamily="2" charset="2"/>
              <a:buChar char="ü"/>
            </a:pPr>
            <a:r>
              <a:rPr lang="en-US" sz="2400" b="1" i="1" kern="1200" dirty="0">
                <a:solidFill>
                  <a:schemeClr val="tx1"/>
                </a:solidFill>
                <a:latin typeface="+mn-lt"/>
                <a:ea typeface="+mn-ea"/>
                <a:cs typeface="+mn-cs"/>
              </a:rPr>
              <a:t>Zoonoses</a:t>
            </a:r>
          </a:p>
          <a:p>
            <a:pPr marL="342900" indent="-342900" defTabSz="914400">
              <a:spcBef>
                <a:spcPts val="1000"/>
              </a:spcBef>
              <a:buFont typeface="Wingdings" panose="05000000000000000000" pitchFamily="2" charset="2"/>
              <a:buChar char="ü"/>
            </a:pPr>
            <a:r>
              <a:rPr lang="en-US" sz="2400" b="1" i="1" kern="1200" dirty="0" err="1">
                <a:solidFill>
                  <a:schemeClr val="tx1"/>
                </a:solidFill>
                <a:latin typeface="+mn-lt"/>
                <a:ea typeface="+mn-ea"/>
                <a:cs typeface="+mn-cs"/>
              </a:rPr>
              <a:t>Sécurité</a:t>
            </a:r>
            <a:r>
              <a:rPr lang="en-US" sz="2400" b="1" i="1" kern="1200" dirty="0">
                <a:solidFill>
                  <a:schemeClr val="tx1"/>
                </a:solidFill>
                <a:latin typeface="+mn-lt"/>
                <a:ea typeface="+mn-ea"/>
                <a:cs typeface="+mn-cs"/>
              </a:rPr>
              <a:t> sanitaire des aliments</a:t>
            </a:r>
          </a:p>
          <a:p>
            <a:pPr marL="342900" indent="-342900" defTabSz="914400">
              <a:spcBef>
                <a:spcPts val="1000"/>
              </a:spcBef>
              <a:buFont typeface="Wingdings" panose="05000000000000000000" pitchFamily="2" charset="2"/>
              <a:buChar char="ü"/>
            </a:pPr>
            <a:r>
              <a:rPr lang="en-US" sz="2400" b="1" i="1" dirty="0">
                <a:solidFill>
                  <a:schemeClr val="tx1"/>
                </a:solidFill>
              </a:rPr>
              <a:t>RAM</a:t>
            </a:r>
          </a:p>
          <a:p>
            <a:pPr defTabSz="914400">
              <a:spcBef>
                <a:spcPts val="1000"/>
              </a:spcBef>
            </a:pPr>
            <a:endParaRPr lang="en-US" sz="2400" b="1" i="1" kern="1200" dirty="0">
              <a:solidFill>
                <a:schemeClr val="tx1"/>
              </a:solidFill>
              <a:latin typeface="+mn-lt"/>
              <a:ea typeface="+mn-ea"/>
              <a:cs typeface="+mn-cs"/>
            </a:endParaRP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425" y="620480"/>
            <a:ext cx="168285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6250" y="2466604"/>
            <a:ext cx="721797"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4371" y="2327988"/>
            <a:ext cx="220272"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9084" y="0"/>
            <a:ext cx="4274916"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0294"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6" name="Espace réservé du numéro de diapositive 5">
            <a:extLst>
              <a:ext uri="{FF2B5EF4-FFF2-40B4-BE49-F238E27FC236}">
                <a16:creationId xmlns:a16="http://schemas.microsoft.com/office/drawing/2014/main" id="{E6A82EC5-D1E5-487F-99FB-5134E964BAC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70716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C17997-28D3-4F17-BC49-91B03289350F}"/>
              </a:ext>
            </a:extLst>
          </p:cNvPr>
          <p:cNvSpPr>
            <a:spLocks noGrp="1"/>
          </p:cNvSpPr>
          <p:nvPr>
            <p:ph type="title"/>
          </p:nvPr>
        </p:nvSpPr>
        <p:spPr>
          <a:xfrm>
            <a:off x="467544" y="570191"/>
            <a:ext cx="7886700" cy="2852737"/>
          </a:xfrm>
        </p:spPr>
        <p:txBody>
          <a:bodyPr/>
          <a:lstStyle/>
          <a:p>
            <a:pPr algn="ctr"/>
            <a:r>
              <a:rPr kumimoji="0" lang="en-US" sz="7200" b="1" u="none" strike="noStrike" kern="1200" cap="none" spc="0" normalizeH="0" baseline="0" noProof="0" dirty="0">
                <a:ln>
                  <a:noFill/>
                </a:ln>
                <a:solidFill>
                  <a:prstClr val="black"/>
                </a:solidFill>
                <a:effectLst/>
                <a:uLnTx/>
                <a:uFillTx/>
                <a:latin typeface="Calibri"/>
                <a:ea typeface="+mn-ea"/>
                <a:cs typeface="+mn-cs"/>
              </a:rPr>
              <a:t>ZOONOSES</a:t>
            </a:r>
            <a:endParaRPr lang="fr-FR" dirty="0"/>
          </a:p>
        </p:txBody>
      </p:sp>
      <p:sp>
        <p:nvSpPr>
          <p:cNvPr id="3" name="Espace réservé du texte 2">
            <a:extLst>
              <a:ext uri="{FF2B5EF4-FFF2-40B4-BE49-F238E27FC236}">
                <a16:creationId xmlns:a16="http://schemas.microsoft.com/office/drawing/2014/main" id="{9F7E113F-0237-4980-9B2E-AA96FB891A97}"/>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6AE6634-90C7-404F-BAB2-64601228F2A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32105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Maladies zoonotiques</a:t>
            </a:r>
          </a:p>
        </p:txBody>
      </p:sp>
      <p:sp>
        <p:nvSpPr>
          <p:cNvPr id="3" name="Espace réservé du contenu 2"/>
          <p:cNvSpPr>
            <a:spLocks noGrp="1"/>
          </p:cNvSpPr>
          <p:nvPr>
            <p:ph idx="1"/>
          </p:nvPr>
        </p:nvSpPr>
        <p:spPr>
          <a:xfrm>
            <a:off x="539552" y="1052736"/>
            <a:ext cx="7886700" cy="4351338"/>
          </a:xfrm>
        </p:spPr>
        <p:txBody>
          <a:bodyPr>
            <a:normAutofit/>
          </a:bodyPr>
          <a:lstStyle/>
          <a:p>
            <a:pPr algn="just">
              <a:lnSpc>
                <a:spcPct val="150000"/>
              </a:lnSpc>
            </a:pPr>
            <a:r>
              <a:rPr lang="fr-FR" sz="2800" b="1" dirty="0"/>
              <a:t>Maladies zoonotiques ou zoonoses</a:t>
            </a:r>
            <a:r>
              <a:rPr lang="fr-FR" sz="2800" dirty="0"/>
              <a:t>: maladies infectieuses qui se transmettent naturellement des animaux vertébrés à l’être humain et inversement, soit par des vecteurs, par le contact direct ou par la consommation de produits d’origine animale</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81754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Maladies zoonotiques</a:t>
            </a:r>
          </a:p>
        </p:txBody>
      </p:sp>
      <p:sp>
        <p:nvSpPr>
          <p:cNvPr id="3" name="Espace réservé du contenu 2"/>
          <p:cNvSpPr>
            <a:spLocks noGrp="1"/>
          </p:cNvSpPr>
          <p:nvPr>
            <p:ph idx="1"/>
          </p:nvPr>
        </p:nvSpPr>
        <p:spPr>
          <a:xfrm>
            <a:off x="467544" y="1052736"/>
            <a:ext cx="7958708" cy="5112568"/>
          </a:xfrm>
        </p:spPr>
        <p:txBody>
          <a:bodyPr>
            <a:normAutofit lnSpcReduction="10000"/>
          </a:bodyPr>
          <a:lstStyle/>
          <a:p>
            <a:pPr algn="just">
              <a:lnSpc>
                <a:spcPct val="150000"/>
              </a:lnSpc>
            </a:pPr>
            <a:r>
              <a:rPr lang="fr-FR" sz="2800" dirty="0"/>
              <a:t>Au moins 60 % des maladies infectieuses humaines existantes sont des zoonoses;</a:t>
            </a:r>
          </a:p>
          <a:p>
            <a:pPr algn="just">
              <a:lnSpc>
                <a:spcPct val="150000"/>
              </a:lnSpc>
            </a:pPr>
            <a:r>
              <a:rPr lang="fr-FR" sz="2800" dirty="0"/>
              <a:t>75 % des maladies infectieuses émergentes chez l’Homme (virus Ebola, VIH, grippe, Covid-19) sont d’origine animale;  </a:t>
            </a:r>
          </a:p>
          <a:p>
            <a:pPr algn="just">
              <a:lnSpc>
                <a:spcPct val="150000"/>
              </a:lnSpc>
            </a:pPr>
            <a:r>
              <a:rPr lang="fr-FR" sz="2800" dirty="0"/>
              <a:t>Selon l’Institut international de recherche sur l’élevage (ILRI), </a:t>
            </a:r>
            <a:r>
              <a:rPr lang="fr-FR" sz="2800" b="1" i="1" dirty="0"/>
              <a:t>2,2 millions de décès </a:t>
            </a:r>
            <a:r>
              <a:rPr lang="fr-FR" sz="2800" dirty="0"/>
              <a:t>sont causés par 13 zoonoses chaque année.  </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166574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Maladies zoonotiques</a:t>
            </a:r>
          </a:p>
        </p:txBody>
      </p:sp>
      <p:sp>
        <p:nvSpPr>
          <p:cNvPr id="3" name="Espace réservé du contenu 2"/>
          <p:cNvSpPr>
            <a:spLocks noGrp="1"/>
          </p:cNvSpPr>
          <p:nvPr>
            <p:ph idx="1"/>
          </p:nvPr>
        </p:nvSpPr>
        <p:spPr>
          <a:xfrm>
            <a:off x="467544" y="836711"/>
            <a:ext cx="8208912" cy="5519639"/>
          </a:xfrm>
        </p:spPr>
        <p:txBody>
          <a:bodyPr>
            <a:noAutofit/>
          </a:bodyPr>
          <a:lstStyle/>
          <a:p>
            <a:pPr algn="just">
              <a:lnSpc>
                <a:spcPct val="150000"/>
              </a:lnSpc>
            </a:pPr>
            <a:r>
              <a:rPr lang="fr-FR" sz="3200" dirty="0"/>
              <a:t> </a:t>
            </a:r>
            <a:r>
              <a:rPr lang="fr-FR" sz="2600" dirty="0"/>
              <a:t>Humains, animaux domestiques et faune vivent en contact étroit dans de nombreuses régions du monde: échanges d’agents pathogènes sont réguliers.</a:t>
            </a:r>
          </a:p>
          <a:p>
            <a:pPr marL="0" indent="0" algn="just">
              <a:lnSpc>
                <a:spcPct val="150000"/>
              </a:lnSpc>
              <a:buNone/>
            </a:pPr>
            <a:r>
              <a:rPr lang="fr-FR" sz="2600" dirty="0"/>
              <a:t>Exemples: </a:t>
            </a:r>
          </a:p>
          <a:p>
            <a:pPr lvl="1" algn="just">
              <a:lnSpc>
                <a:spcPct val="150000"/>
              </a:lnSpc>
              <a:buFont typeface="Wingdings" panose="05000000000000000000" pitchFamily="2" charset="2"/>
              <a:buChar char="ü"/>
            </a:pPr>
            <a:r>
              <a:rPr lang="fr-FR" sz="2400" dirty="0"/>
              <a:t>propagation de la grippe aviaire entre les oiseaux sauvages, les volailles et les humains, </a:t>
            </a:r>
          </a:p>
          <a:p>
            <a:pPr lvl="1" algn="just">
              <a:lnSpc>
                <a:spcPct val="150000"/>
              </a:lnSpc>
              <a:buFont typeface="Wingdings" panose="05000000000000000000" pitchFamily="2" charset="2"/>
              <a:buChar char="ü"/>
            </a:pPr>
            <a:r>
              <a:rPr lang="fr-FR" sz="2400" dirty="0"/>
              <a:t>transmission de la brucellose des animaux aux humains par l’ingestion de produits animaux crus (principalement du lait) ou par contact direct. </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9726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2057400"/>
            <a:ext cx="2057400" cy="2743200"/>
          </a:xfrm>
          <a:prstGeom prst="ellipse">
            <a:avLst/>
          </a:prstGeom>
          <a:solidFill>
            <a:srgbClr val="262626"/>
          </a:solidFill>
          <a:ln w="174625" cmpd="thinThick">
            <a:solidFill>
              <a:srgbClr val="262626"/>
            </a:solidFill>
          </a:ln>
        </p:spPr>
        <p:txBody>
          <a:bodyPr anchor="ctr">
            <a:normAutofit/>
          </a:bodyPr>
          <a:lstStyle/>
          <a:p>
            <a:pPr algn="ctr"/>
            <a:r>
              <a:rPr lang="fr-FR" sz="2300">
                <a:solidFill>
                  <a:srgbClr val="FFFFFF"/>
                </a:solidFill>
              </a:rPr>
              <a:t>Plan </a:t>
            </a:r>
          </a:p>
        </p:txBody>
      </p:sp>
      <p:graphicFrame>
        <p:nvGraphicFramePr>
          <p:cNvPr id="5" name="Espace réservé du contenu 2">
            <a:extLst>
              <a:ext uri="{FF2B5EF4-FFF2-40B4-BE49-F238E27FC236}">
                <a16:creationId xmlns:a16="http://schemas.microsoft.com/office/drawing/2014/main" id="{427B0D09-6781-4646-A948-8BD96D709330}"/>
              </a:ext>
            </a:extLst>
          </p:cNvPr>
          <p:cNvGraphicFramePr>
            <a:graphicFrameLocks noGrp="1"/>
          </p:cNvGraphicFramePr>
          <p:nvPr>
            <p:ph idx="1"/>
            <p:extLst>
              <p:ext uri="{D42A27DB-BD31-4B8C-83A1-F6EECF244321}">
                <p14:modId xmlns:p14="http://schemas.microsoft.com/office/powerpoint/2010/main" val="3022105240"/>
              </p:ext>
            </p:extLst>
          </p:nvPr>
        </p:nvGraphicFramePr>
        <p:xfrm>
          <a:off x="3028950" y="836712"/>
          <a:ext cx="6115050" cy="48546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Espace réservé du numéro de diapositive 5">
            <a:extLst>
              <a:ext uri="{FF2B5EF4-FFF2-40B4-BE49-F238E27FC236}">
                <a16:creationId xmlns:a16="http://schemas.microsoft.com/office/drawing/2014/main" id="{B83CDBAE-A9D1-4F7D-A45E-968FB866AC44}"/>
              </a:ext>
            </a:extLst>
          </p:cNvPr>
          <p:cNvSpPr>
            <a:spLocks noGrp="1"/>
          </p:cNvSpPr>
          <p:nvPr>
            <p:ph type="sldNum" sz="quarter" idx="12"/>
          </p:nvPr>
        </p:nvSpPr>
        <p:spPr/>
        <p:txBody>
          <a:bodyPr/>
          <a:lstStyle/>
          <a:p>
            <a:fld id="{B3049234-B5E5-4398-83C9-C96D15B91EF1}" type="slidenum">
              <a:rPr lang="fr-FR" smtClean="0"/>
              <a:t>2</a:t>
            </a:fld>
            <a:endParaRPr lang="fr-FR"/>
          </a:p>
        </p:txBody>
      </p:sp>
    </p:spTree>
    <p:extLst>
      <p:ext uri="{BB962C8B-B14F-4D97-AF65-F5344CB8AC3E}">
        <p14:creationId xmlns:p14="http://schemas.microsoft.com/office/powerpoint/2010/main" val="3163721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Maladies zoonotiques</a:t>
            </a:r>
          </a:p>
        </p:txBody>
      </p:sp>
      <p:sp>
        <p:nvSpPr>
          <p:cNvPr id="3" name="Espace réservé du contenu 2"/>
          <p:cNvSpPr>
            <a:spLocks noGrp="1"/>
          </p:cNvSpPr>
          <p:nvPr>
            <p:ph idx="1"/>
          </p:nvPr>
        </p:nvSpPr>
        <p:spPr>
          <a:xfrm>
            <a:off x="467544" y="1052735"/>
            <a:ext cx="8208912" cy="5303615"/>
          </a:xfrm>
        </p:spPr>
        <p:txBody>
          <a:bodyPr>
            <a:noAutofit/>
          </a:bodyPr>
          <a:lstStyle/>
          <a:p>
            <a:pPr algn="just">
              <a:lnSpc>
                <a:spcPct val="150000"/>
              </a:lnSpc>
            </a:pPr>
            <a:r>
              <a:rPr lang="fr-FR" sz="2800" dirty="0"/>
              <a:t>La consommation de viande de brousse est également une source fréquente de transmission de maladies de la faune à l’Homme: épidémie d’Ebola en Afrique de l’Ouest. </a:t>
            </a:r>
          </a:p>
          <a:p>
            <a:pPr algn="just">
              <a:lnSpc>
                <a:spcPct val="150000"/>
              </a:lnSpc>
            </a:pPr>
            <a:r>
              <a:rPr lang="fr-FR" sz="2800" dirty="0"/>
              <a:t>Ces interactions fréquentes constituent un risque potentiel pour la santé humaine, animale et environnementale</a:t>
            </a:r>
            <a:endParaRPr lang="fr-FR" sz="36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1993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Maladies zoonotiques</a:t>
            </a:r>
          </a:p>
        </p:txBody>
      </p:sp>
      <p:sp>
        <p:nvSpPr>
          <p:cNvPr id="3" name="Espace réservé du contenu 2"/>
          <p:cNvSpPr>
            <a:spLocks noGrp="1"/>
          </p:cNvSpPr>
          <p:nvPr>
            <p:ph idx="1"/>
          </p:nvPr>
        </p:nvSpPr>
        <p:spPr>
          <a:xfrm>
            <a:off x="467544" y="1052736"/>
            <a:ext cx="7958708" cy="5112568"/>
          </a:xfrm>
        </p:spPr>
        <p:txBody>
          <a:bodyPr>
            <a:normAutofit/>
          </a:bodyPr>
          <a:lstStyle/>
          <a:p>
            <a:pPr algn="just">
              <a:lnSpc>
                <a:spcPct val="150000"/>
              </a:lnSpc>
            </a:pPr>
            <a:r>
              <a:rPr lang="fr-FR" sz="2800" dirty="0"/>
              <a:t> Vue la nature intrinsèque des zoonoses (à la croisée des chemins entre les humains, les animaux et l’environnement), </a:t>
            </a:r>
            <a:r>
              <a:rPr lang="fr-FR" sz="2800" b="1" i="1" dirty="0"/>
              <a:t>leur contrôle nécessite une approche One Health</a:t>
            </a:r>
            <a:r>
              <a:rPr lang="fr-FR" sz="2800" dirty="0"/>
              <a:t>. </a:t>
            </a:r>
          </a:p>
          <a:p>
            <a:pPr algn="just">
              <a:lnSpc>
                <a:spcPct val="150000"/>
              </a:lnSpc>
            </a:pPr>
            <a:r>
              <a:rPr lang="fr-FR" sz="2800" dirty="0"/>
              <a:t>Pour lutter efficacement contre les zoonoses, il faut notamment </a:t>
            </a:r>
            <a:r>
              <a:rPr lang="fr-FR" sz="2800" b="1" i="1" dirty="0"/>
              <a:t>détecter rapidement la source de la maladie et les facteurs qui facilitent sa propagation</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281914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Maladies zoonotiques</a:t>
            </a:r>
          </a:p>
        </p:txBody>
      </p:sp>
      <p:sp>
        <p:nvSpPr>
          <p:cNvPr id="3" name="Espace réservé du contenu 2"/>
          <p:cNvSpPr>
            <a:spLocks noGrp="1"/>
          </p:cNvSpPr>
          <p:nvPr>
            <p:ph idx="1"/>
          </p:nvPr>
        </p:nvSpPr>
        <p:spPr>
          <a:xfrm>
            <a:off x="323528" y="1052735"/>
            <a:ext cx="8352928" cy="5303616"/>
          </a:xfrm>
        </p:spPr>
        <p:txBody>
          <a:bodyPr>
            <a:normAutofit fontScale="92500"/>
          </a:bodyPr>
          <a:lstStyle/>
          <a:p>
            <a:pPr algn="just">
              <a:lnSpc>
                <a:spcPct val="150000"/>
              </a:lnSpc>
            </a:pPr>
            <a:r>
              <a:rPr lang="fr-FR" sz="2800" dirty="0"/>
              <a:t>Les risques de grandes épidémies de zoonoses diminuent quand des efforts sont déployés pour </a:t>
            </a:r>
            <a:r>
              <a:rPr lang="fr-FR" sz="2800" b="1" i="1" dirty="0"/>
              <a:t>surveiller la santé de la faune, des animaux d’élevage et des animaux domestiques, et si cela est lié à la santé humaine</a:t>
            </a:r>
            <a:r>
              <a:rPr lang="fr-FR" sz="2800" dirty="0"/>
              <a:t>.</a:t>
            </a:r>
          </a:p>
          <a:p>
            <a:pPr algn="just">
              <a:lnSpc>
                <a:spcPct val="150000"/>
              </a:lnSpc>
            </a:pPr>
            <a:r>
              <a:rPr lang="fr-FR" sz="2800" dirty="0"/>
              <a:t> Selon les calculs de la Banque mondiale, entre 1997 et 2009, six épidémies de maladies zoonotiques ont provoqué des pertes économiques s‘élevant à plus de 90 milliards de dollars (bien inférieur au coût de leur prévention);</a:t>
            </a:r>
          </a:p>
          <a:p>
            <a:pPr marL="0" indent="0">
              <a:buNone/>
            </a:pPr>
            <a:endParaRPr lang="fr-FR" sz="28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699356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Maladies zoonotiques</a:t>
            </a:r>
          </a:p>
        </p:txBody>
      </p:sp>
      <p:sp>
        <p:nvSpPr>
          <p:cNvPr id="3" name="Espace réservé du contenu 2"/>
          <p:cNvSpPr>
            <a:spLocks noGrp="1"/>
          </p:cNvSpPr>
          <p:nvPr>
            <p:ph idx="1"/>
          </p:nvPr>
        </p:nvSpPr>
        <p:spPr>
          <a:xfrm>
            <a:off x="467544" y="1052736"/>
            <a:ext cx="7958708" cy="5112568"/>
          </a:xfrm>
        </p:spPr>
        <p:txBody>
          <a:bodyPr>
            <a:normAutofit/>
          </a:bodyPr>
          <a:lstStyle/>
          <a:p>
            <a:pPr algn="just">
              <a:lnSpc>
                <a:spcPct val="150000"/>
              </a:lnSpc>
            </a:pPr>
            <a:r>
              <a:rPr lang="fr-FR" sz="2800" dirty="0"/>
              <a:t>Toutefois, dans de nombreux pays d’Afrique, d’Amérique latine et d’Asie, les investissements structurels dans les services de santé animale et humaine et les services environnementaux sont encore limités.</a:t>
            </a:r>
          </a:p>
          <a:p>
            <a:pPr marL="0" indent="0">
              <a:buNone/>
            </a:pPr>
            <a:endParaRPr lang="fr-FR" sz="28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43817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C17997-28D3-4F17-BC49-91B03289350F}"/>
              </a:ext>
            </a:extLst>
          </p:cNvPr>
          <p:cNvSpPr>
            <a:spLocks noGrp="1"/>
          </p:cNvSpPr>
          <p:nvPr>
            <p:ph type="title"/>
          </p:nvPr>
        </p:nvSpPr>
        <p:spPr>
          <a:xfrm>
            <a:off x="467544" y="570191"/>
            <a:ext cx="7886700" cy="2852737"/>
          </a:xfrm>
        </p:spPr>
        <p:txBody>
          <a:bodyPr/>
          <a:lstStyle/>
          <a:p>
            <a:pPr algn="ctr"/>
            <a:r>
              <a:rPr lang="fr-FR" sz="7200" b="1" dirty="0">
                <a:latin typeface="+mn-lt"/>
              </a:rPr>
              <a:t>Sécurité sanitaire des aliments</a:t>
            </a:r>
            <a:endParaRPr lang="fr-FR" dirty="0"/>
          </a:p>
        </p:txBody>
      </p:sp>
      <p:sp>
        <p:nvSpPr>
          <p:cNvPr id="3" name="Espace réservé du texte 2">
            <a:extLst>
              <a:ext uri="{FF2B5EF4-FFF2-40B4-BE49-F238E27FC236}">
                <a16:creationId xmlns:a16="http://schemas.microsoft.com/office/drawing/2014/main" id="{9F7E113F-0237-4980-9B2E-AA96FB891A97}"/>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6AE6634-90C7-404F-BAB2-64601228F2A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56983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Sécurité sanitaire des aliments</a:t>
            </a:r>
          </a:p>
        </p:txBody>
      </p:sp>
      <p:sp>
        <p:nvSpPr>
          <p:cNvPr id="3" name="Espace réservé du contenu 2"/>
          <p:cNvSpPr>
            <a:spLocks noGrp="1"/>
          </p:cNvSpPr>
          <p:nvPr>
            <p:ph idx="1"/>
          </p:nvPr>
        </p:nvSpPr>
        <p:spPr>
          <a:xfrm>
            <a:off x="395536" y="1052736"/>
            <a:ext cx="8208912" cy="5256584"/>
          </a:xfrm>
        </p:spPr>
        <p:txBody>
          <a:bodyPr>
            <a:normAutofit fontScale="92500"/>
          </a:bodyPr>
          <a:lstStyle/>
          <a:p>
            <a:pPr algn="just">
              <a:lnSpc>
                <a:spcPct val="150000"/>
              </a:lnSpc>
            </a:pPr>
            <a:r>
              <a:rPr lang="fr-FR" sz="2800" dirty="0"/>
              <a:t>Dangers liés à la sécurité sanitaire des aliments: problème de santé publique majeur dans le monde </a:t>
            </a:r>
          </a:p>
          <a:p>
            <a:pPr algn="just">
              <a:lnSpc>
                <a:spcPct val="150000"/>
              </a:lnSpc>
            </a:pPr>
            <a:r>
              <a:rPr lang="fr-FR" sz="2800" dirty="0"/>
              <a:t>Estimations OMS, 2010: les maladies d’origine alimentaire (MOA) ont rendu 600 millions de personnes malades et causé 420 000 décès prématurés </a:t>
            </a:r>
          </a:p>
          <a:p>
            <a:pPr algn="just">
              <a:lnSpc>
                <a:spcPct val="150000"/>
              </a:lnSpc>
            </a:pPr>
            <a:r>
              <a:rPr lang="fr-FR" sz="2800" dirty="0"/>
              <a:t>Principaux groupes vulnérables: enfants de moins de cinq ans (30% de décès prématurés), jeunes, personnes âgées, femmes enceintes, immunodéprimés,…</a:t>
            </a:r>
          </a:p>
          <a:p>
            <a:pPr marL="0" indent="0">
              <a:buNone/>
            </a:pPr>
            <a:endParaRPr lang="fr-FR"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636537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Sécurité sanitaire des aliments</a:t>
            </a:r>
          </a:p>
        </p:txBody>
      </p:sp>
      <p:sp>
        <p:nvSpPr>
          <p:cNvPr id="3" name="Espace réservé du contenu 2"/>
          <p:cNvSpPr>
            <a:spLocks noGrp="1"/>
          </p:cNvSpPr>
          <p:nvPr>
            <p:ph idx="1"/>
          </p:nvPr>
        </p:nvSpPr>
        <p:spPr>
          <a:xfrm>
            <a:off x="395536" y="1052735"/>
            <a:ext cx="8280920" cy="5303615"/>
          </a:xfrm>
        </p:spPr>
        <p:txBody>
          <a:bodyPr>
            <a:normAutofit fontScale="92500" lnSpcReduction="10000"/>
          </a:bodyPr>
          <a:lstStyle/>
          <a:p>
            <a:pPr algn="just">
              <a:lnSpc>
                <a:spcPct val="150000"/>
              </a:lnSpc>
            </a:pPr>
            <a:r>
              <a:rPr lang="fr-FR" sz="3200" dirty="0"/>
              <a:t> </a:t>
            </a:r>
            <a:r>
              <a:rPr lang="fr-FR" sz="2800" dirty="0"/>
              <a:t>Dangers pour la sécurité sanitaire des aliments : </a:t>
            </a:r>
          </a:p>
          <a:p>
            <a:pPr lvl="1" algn="just">
              <a:lnSpc>
                <a:spcPct val="150000"/>
              </a:lnSpc>
              <a:buFont typeface="Wingdings" panose="05000000000000000000" pitchFamily="2" charset="2"/>
              <a:buChar char="ü"/>
            </a:pPr>
            <a:r>
              <a:rPr lang="fr-FR" sz="2600" dirty="0"/>
              <a:t>agents pathogènes microbiens: bactéries (salmonelles, brucella) ou virus (rotavirus);</a:t>
            </a:r>
          </a:p>
          <a:p>
            <a:pPr lvl="1" algn="just">
              <a:lnSpc>
                <a:spcPct val="150000"/>
              </a:lnSpc>
              <a:buFont typeface="Wingdings" panose="05000000000000000000" pitchFamily="2" charset="2"/>
              <a:buChar char="ü"/>
            </a:pPr>
            <a:r>
              <a:rPr lang="fr-FR" sz="2600" dirty="0"/>
              <a:t>les parasites (cysticercose);</a:t>
            </a:r>
          </a:p>
          <a:p>
            <a:pPr lvl="1" algn="just">
              <a:lnSpc>
                <a:spcPct val="150000"/>
              </a:lnSpc>
              <a:buFont typeface="Wingdings" panose="05000000000000000000" pitchFamily="2" charset="2"/>
              <a:buChar char="ü"/>
            </a:pPr>
            <a:r>
              <a:rPr lang="fr-FR" sz="2600" dirty="0"/>
              <a:t>les composés chimiques: mélamine; </a:t>
            </a:r>
          </a:p>
          <a:p>
            <a:pPr lvl="1" algn="just">
              <a:lnSpc>
                <a:spcPct val="150000"/>
              </a:lnSpc>
              <a:buFont typeface="Wingdings" panose="05000000000000000000" pitchFamily="2" charset="2"/>
              <a:buChar char="ü"/>
            </a:pPr>
            <a:r>
              <a:rPr lang="fr-FR" sz="2600" dirty="0"/>
              <a:t>les toxines naturelles (aflatoxine);</a:t>
            </a:r>
          </a:p>
          <a:p>
            <a:pPr lvl="1" algn="just">
              <a:lnSpc>
                <a:spcPct val="150000"/>
              </a:lnSpc>
              <a:buFont typeface="Wingdings" panose="05000000000000000000" pitchFamily="2" charset="2"/>
              <a:buChar char="ü"/>
            </a:pPr>
            <a:r>
              <a:rPr lang="fr-FR" sz="2600" dirty="0"/>
              <a:t>les résidus d’antibiotiques; </a:t>
            </a:r>
          </a:p>
          <a:p>
            <a:pPr lvl="1" algn="just">
              <a:lnSpc>
                <a:spcPct val="150000"/>
              </a:lnSpc>
              <a:buFont typeface="Wingdings" panose="05000000000000000000" pitchFamily="2" charset="2"/>
              <a:buChar char="ü"/>
            </a:pPr>
            <a:r>
              <a:rPr lang="fr-FR" sz="2600" dirty="0"/>
              <a:t>les résidus de pesticides; </a:t>
            </a:r>
          </a:p>
          <a:p>
            <a:pPr lvl="1" algn="just">
              <a:lnSpc>
                <a:spcPct val="150000"/>
              </a:lnSpc>
              <a:buFont typeface="Wingdings" panose="05000000000000000000" pitchFamily="2" charset="2"/>
              <a:buChar char="ü"/>
            </a:pPr>
            <a:r>
              <a:rPr lang="fr-FR" sz="2600" dirty="0"/>
              <a:t>les métaux lourds.  </a:t>
            </a:r>
          </a:p>
          <a:p>
            <a:pPr marL="0" indent="0">
              <a:buNone/>
            </a:pPr>
            <a:endParaRPr lang="fr-FR"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4517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Sécurité sanitaire des aliments</a:t>
            </a:r>
          </a:p>
        </p:txBody>
      </p:sp>
      <p:sp>
        <p:nvSpPr>
          <p:cNvPr id="3" name="Espace réservé du contenu 2"/>
          <p:cNvSpPr>
            <a:spLocks noGrp="1"/>
          </p:cNvSpPr>
          <p:nvPr>
            <p:ph idx="1"/>
          </p:nvPr>
        </p:nvSpPr>
        <p:spPr>
          <a:xfrm>
            <a:off x="395536" y="1052736"/>
            <a:ext cx="8208912" cy="5256584"/>
          </a:xfrm>
        </p:spPr>
        <p:txBody>
          <a:bodyPr>
            <a:normAutofit/>
          </a:bodyPr>
          <a:lstStyle/>
          <a:p>
            <a:pPr algn="just">
              <a:lnSpc>
                <a:spcPct val="150000"/>
              </a:lnSpc>
            </a:pPr>
            <a:r>
              <a:rPr lang="fr-FR" sz="2800" dirty="0"/>
              <a:t> Dans de nombreux pays, les systèmes de sécurité sanitaire des aliments présentent des faiblesses en termes d’infrastructures, de formation des ressources humaines, de culture en matière de salubrité alimentaire et de réglementations applicables (Grace 2015).</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08240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Sécurité sanitaire des aliments</a:t>
            </a:r>
          </a:p>
        </p:txBody>
      </p:sp>
      <p:sp>
        <p:nvSpPr>
          <p:cNvPr id="3" name="Espace réservé du contenu 2"/>
          <p:cNvSpPr>
            <a:spLocks noGrp="1"/>
          </p:cNvSpPr>
          <p:nvPr>
            <p:ph idx="1"/>
          </p:nvPr>
        </p:nvSpPr>
        <p:spPr>
          <a:xfrm>
            <a:off x="395536" y="1052736"/>
            <a:ext cx="8208912" cy="5256584"/>
          </a:xfrm>
        </p:spPr>
        <p:txBody>
          <a:bodyPr>
            <a:normAutofit/>
          </a:bodyPr>
          <a:lstStyle/>
          <a:p>
            <a:pPr algn="just">
              <a:lnSpc>
                <a:spcPct val="150000"/>
              </a:lnSpc>
            </a:pPr>
            <a:r>
              <a:rPr lang="fr-FR" sz="2800" dirty="0"/>
              <a:t>L’application d’un modèle One Health, dans lequel des solutions potentielles sont envisagées et mises en œuvre de manière plus globale et en mettant l’accent sur la prévention, permettrait d’accroître considérablement la sécurité sanitaire des aliments à l’échelle mondiale.</a:t>
            </a:r>
            <a:endParaRPr lang="fr-FR" sz="36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611970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C17997-28D3-4F17-BC49-91B03289350F}"/>
              </a:ext>
            </a:extLst>
          </p:cNvPr>
          <p:cNvSpPr>
            <a:spLocks noGrp="1"/>
          </p:cNvSpPr>
          <p:nvPr>
            <p:ph type="title"/>
          </p:nvPr>
        </p:nvSpPr>
        <p:spPr>
          <a:xfrm>
            <a:off x="395536" y="1052736"/>
            <a:ext cx="7886700" cy="2852737"/>
          </a:xfrm>
        </p:spPr>
        <p:txBody>
          <a:bodyPr>
            <a:normAutofit fontScale="90000"/>
          </a:bodyPr>
          <a:lstStyle/>
          <a:p>
            <a:pPr algn="ctr"/>
            <a:r>
              <a:rPr lang="fr-FR" sz="7200" b="1" dirty="0">
                <a:latin typeface="+mn-lt"/>
              </a:rPr>
              <a:t>Résistance aux antimicrobiens (RAM)</a:t>
            </a:r>
            <a:endParaRPr lang="fr-FR" dirty="0"/>
          </a:p>
        </p:txBody>
      </p:sp>
      <p:sp>
        <p:nvSpPr>
          <p:cNvPr id="3" name="Espace réservé du texte 2">
            <a:extLst>
              <a:ext uri="{FF2B5EF4-FFF2-40B4-BE49-F238E27FC236}">
                <a16:creationId xmlns:a16="http://schemas.microsoft.com/office/drawing/2014/main" id="{9F7E113F-0237-4980-9B2E-AA96FB891A97}"/>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6AE6634-90C7-404F-BAB2-64601228F2A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30735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E913C525-2E72-442F-AE55-1E948DC08851}"/>
              </a:ext>
            </a:extLst>
          </p:cNvPr>
          <p:cNvSpPr>
            <a:spLocks noGrp="1"/>
          </p:cNvSpPr>
          <p:nvPr>
            <p:ph type="sldNum" sz="quarter" idx="12"/>
          </p:nvPr>
        </p:nvSpPr>
        <p:spPr/>
        <p:txBody>
          <a:bodyPr/>
          <a:lstStyle/>
          <a:p>
            <a:fld id="{B3049234-B5E5-4398-83C9-C96D15B91EF1}" type="slidenum">
              <a:rPr lang="fr-FR" smtClean="0"/>
              <a:t>3</a:t>
            </a:fld>
            <a:endParaRPr lang="fr-FR"/>
          </a:p>
        </p:txBody>
      </p:sp>
      <p:sp>
        <p:nvSpPr>
          <p:cNvPr id="5" name="Sous-titre 4"/>
          <p:cNvSpPr>
            <a:spLocks noGrp="1"/>
          </p:cNvSpPr>
          <p:nvPr>
            <p:ph type="subTitle" idx="1"/>
          </p:nvPr>
        </p:nvSpPr>
        <p:spPr>
          <a:xfrm>
            <a:off x="1115616" y="3212976"/>
            <a:ext cx="6858000" cy="1655762"/>
          </a:xfrm>
        </p:spPr>
        <p:txBody>
          <a:bodyPr>
            <a:normAutofit/>
          </a:bodyPr>
          <a:lstStyle/>
          <a:p>
            <a:r>
              <a:rPr lang="fr-FR" sz="4100" b="1" dirty="0">
                <a:ea typeface="+mj-ea"/>
                <a:cs typeface="+mj-cs"/>
              </a:rPr>
              <a:t>Le One Health (Une seule santé)?</a:t>
            </a:r>
          </a:p>
        </p:txBody>
      </p:sp>
    </p:spTree>
    <p:extLst>
      <p:ext uri="{BB962C8B-B14F-4D97-AF65-F5344CB8AC3E}">
        <p14:creationId xmlns:p14="http://schemas.microsoft.com/office/powerpoint/2010/main" val="31922909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rmAutofit/>
          </a:bodyPr>
          <a:lstStyle/>
          <a:p>
            <a:pPr algn="just">
              <a:lnSpc>
                <a:spcPct val="150000"/>
              </a:lnSpc>
            </a:pPr>
            <a:r>
              <a:rPr lang="fr-FR" sz="2800" dirty="0"/>
              <a:t> Les bactéries et autres agents microbiens évoluent en réaction a leur environnement et conçoivent inévitablement des mécanismes résistances aux antimicrobiens. </a:t>
            </a:r>
          </a:p>
          <a:p>
            <a:pPr algn="just">
              <a:lnSpc>
                <a:spcPct val="150000"/>
              </a:lnSpc>
            </a:pPr>
            <a:r>
              <a:rPr lang="fr-FR" sz="2800" dirty="0"/>
              <a:t>Pendant de nombreuses décennies, le problème est resté gérable car la résistance augmentait lentement et l'industrie pharmaceutique n'a cessé de créer de nouveaux antibiotiques.</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78475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Autofit/>
          </a:bodyPr>
          <a:lstStyle/>
          <a:p>
            <a:pPr algn="just">
              <a:lnSpc>
                <a:spcPct val="150000"/>
              </a:lnSpc>
            </a:pPr>
            <a:r>
              <a:rPr lang="fr-FR" sz="2600" dirty="0"/>
              <a:t>Ce problème s'est mue en crise au cours de la dernière décennie. </a:t>
            </a:r>
          </a:p>
          <a:p>
            <a:pPr algn="just">
              <a:lnSpc>
                <a:spcPct val="150000"/>
              </a:lnSpc>
            </a:pPr>
            <a:r>
              <a:rPr lang="fr-FR" sz="2600" dirty="0"/>
              <a:t>La résistance aux antimicrobiens (RAM) croit en effet a un rythme alarmant au point de surpasser la mise au point de nouveaux moyens de lutte contre les infections. </a:t>
            </a:r>
          </a:p>
          <a:p>
            <a:pPr algn="just">
              <a:lnSpc>
                <a:spcPct val="150000"/>
              </a:lnSpc>
            </a:pPr>
            <a:r>
              <a:rPr lang="fr-FR" sz="2600" dirty="0"/>
              <a:t>Cette situation menace les soins aux patients, la croissance économique, la santé publique, l'agriculture, la sécurité économique et la sécurité nationale.</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467847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Autofit/>
          </a:bodyPr>
          <a:lstStyle/>
          <a:p>
            <a:pPr algn="just">
              <a:lnSpc>
                <a:spcPct val="150000"/>
              </a:lnSpc>
            </a:pPr>
            <a:r>
              <a:rPr lang="fr-FR" sz="2800" dirty="0"/>
              <a:t>L’émergence rapide de la RAM est un risque sanitaire mondial majeur qui peut avoir d’énormes conséquences médicales, économiques et sociales. </a:t>
            </a:r>
          </a:p>
          <a:p>
            <a:pPr algn="just">
              <a:lnSpc>
                <a:spcPct val="150000"/>
              </a:lnSpc>
            </a:pPr>
            <a:r>
              <a:rPr lang="fr-FR" sz="2800" dirty="0"/>
              <a:t>La perte progressive d’antibiotiques efficaces compromettra la capacité à lutter contre les maladies bactériennes infectieuses chez l’Homme, les animaux et dans l’environnement.</a:t>
            </a:r>
          </a:p>
          <a:p>
            <a:pPr marL="0" indent="0">
              <a:buNone/>
            </a:pPr>
            <a:endParaRPr lang="fr-FR" sz="26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48203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Autofit/>
          </a:bodyPr>
          <a:lstStyle/>
          <a:p>
            <a:pPr algn="just">
              <a:lnSpc>
                <a:spcPct val="150000"/>
              </a:lnSpc>
            </a:pPr>
            <a:r>
              <a:rPr lang="fr-FR" sz="2800" dirty="0"/>
              <a:t>700 000 personnes meurent chaque année d’infections bactériennes résistantes;</a:t>
            </a:r>
          </a:p>
          <a:p>
            <a:pPr algn="just">
              <a:lnSpc>
                <a:spcPct val="150000"/>
              </a:lnSpc>
            </a:pPr>
            <a:r>
              <a:rPr lang="fr-FR" sz="2800" dirty="0"/>
              <a:t>Ce nombre augmentera régulièrement pour atteindre 10 millions de personnes par an d’ici 2050 si l’émergence et la propagation de la RAM ne sont pas freinées (O’Neill 2016).</a:t>
            </a:r>
            <a:endParaRPr lang="fr-FR" sz="32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344396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Autofit/>
          </a:bodyPr>
          <a:lstStyle/>
          <a:p>
            <a:pPr algn="just">
              <a:lnSpc>
                <a:spcPct val="150000"/>
              </a:lnSpc>
            </a:pPr>
            <a:r>
              <a:rPr lang="fr-FR" sz="2800" dirty="0"/>
              <a:t>Au-delà du risque de mortalité humaine, la RAM menace la santé des animaux et leur productivité (et donc les moyens de subsistance de millions de producteurs qui dépendent du bétail, de la volaille et du poisson) avec des effets sur la sécurité alimentaire, la sécurité sanitaire des aliments et l’environnement</a:t>
            </a:r>
            <a:endParaRPr lang="fr-FR" sz="40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762575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Autofit/>
          </a:bodyPr>
          <a:lstStyle/>
          <a:p>
            <a:pPr algn="just">
              <a:lnSpc>
                <a:spcPct val="150000"/>
              </a:lnSpc>
            </a:pPr>
            <a:r>
              <a:rPr lang="fr-FR" sz="2800" dirty="0"/>
              <a:t>Facteurs de l’émergence de la RAM:</a:t>
            </a:r>
          </a:p>
          <a:p>
            <a:pPr lvl="1" algn="just">
              <a:lnSpc>
                <a:spcPct val="150000"/>
              </a:lnSpc>
              <a:buFont typeface="Wingdings" panose="05000000000000000000" pitchFamily="2" charset="2"/>
              <a:buChar char="ü"/>
            </a:pPr>
            <a:r>
              <a:rPr lang="fr-FR" sz="2400" dirty="0"/>
              <a:t>Mauvaise utilisation des antibiotiques;</a:t>
            </a:r>
          </a:p>
          <a:p>
            <a:pPr lvl="1" algn="just">
              <a:lnSpc>
                <a:spcPct val="150000"/>
              </a:lnSpc>
              <a:buFont typeface="Wingdings" panose="05000000000000000000" pitchFamily="2" charset="2"/>
              <a:buChar char="ü"/>
            </a:pPr>
            <a:r>
              <a:rPr lang="fr-FR" sz="2400" dirty="0"/>
              <a:t>Forte proportion de médicaments de mauvaise qualité ou contrefaits  vendus de manière informelle </a:t>
            </a:r>
          </a:p>
          <a:p>
            <a:pPr marL="342900" lvl="1" indent="0" algn="just">
              <a:lnSpc>
                <a:spcPct val="150000"/>
              </a:lnSpc>
              <a:buNone/>
            </a:pPr>
            <a:r>
              <a:rPr lang="fr-FR" sz="2400" dirty="0"/>
              <a:t>En Afrique, le marché des médicaments vétérinaires non enregistrés et de qualité insuffisante est estimé à 400 millions d’USD, ce qui équivaut à celui des médicaments vétérinaires de qualité officiellement enregistrés (Clifford et al. 2018).</a:t>
            </a:r>
          </a:p>
          <a:p>
            <a:pPr marL="342900" lvl="1" indent="0" algn="just">
              <a:lnSpc>
                <a:spcPct val="150000"/>
              </a:lnSpc>
              <a:buNone/>
            </a:pPr>
            <a:r>
              <a:rPr lang="fr-FR" sz="2400" dirty="0"/>
              <a:t>Tendances similaires pour les médicaments à usage humain. </a:t>
            </a:r>
          </a:p>
          <a:p>
            <a:pPr marL="342900" lvl="1" indent="0" algn="just">
              <a:lnSpc>
                <a:spcPct val="150000"/>
              </a:lnSpc>
              <a:buNone/>
            </a:pPr>
            <a:endParaRPr lang="fr-FR" sz="24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153692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Autofit/>
          </a:bodyPr>
          <a:lstStyle/>
          <a:p>
            <a:pPr algn="just">
              <a:lnSpc>
                <a:spcPct val="150000"/>
              </a:lnSpc>
            </a:pPr>
            <a:r>
              <a:rPr lang="fr-FR" sz="2800" dirty="0"/>
              <a:t>Facteurs de l’émergence de la RAM:</a:t>
            </a:r>
          </a:p>
          <a:p>
            <a:pPr lvl="1" algn="just">
              <a:lnSpc>
                <a:spcPct val="150000"/>
              </a:lnSpc>
              <a:buFont typeface="Wingdings" panose="05000000000000000000" pitchFamily="2" charset="2"/>
              <a:buChar char="ü"/>
            </a:pPr>
            <a:r>
              <a:rPr lang="fr-FR" sz="2400" dirty="0"/>
              <a:t>Faible niveau de sensibilisation à la RAM parmi les éleveurs, les vendeurs de médicaments et les vétérinaires dans de nombreux pays du Sud</a:t>
            </a:r>
          </a:p>
          <a:p>
            <a:pPr marL="0" indent="0" algn="just">
              <a:lnSpc>
                <a:spcPct val="150000"/>
              </a:lnSpc>
              <a:buNone/>
            </a:pPr>
            <a:r>
              <a:rPr lang="fr-FR" sz="2800" dirty="0"/>
              <a:t>Ce qui est également dû à un manque de données locales sur le niveau, la propagation et les modèles de résistance dans les contextes humain, animal et agricole (</a:t>
            </a:r>
            <a:r>
              <a:rPr lang="fr-FR" sz="2800" dirty="0" err="1"/>
              <a:t>Chokshi</a:t>
            </a:r>
            <a:r>
              <a:rPr lang="fr-FR" sz="2800" dirty="0"/>
              <a:t> et al. 2019).</a:t>
            </a:r>
            <a:endParaRPr lang="fr-FR" sz="48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285574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615602"/>
          </a:xfrm>
        </p:spPr>
        <p:txBody>
          <a:bodyPr>
            <a:normAutofit fontScale="90000"/>
          </a:bodyPr>
          <a:lstStyle/>
          <a:p>
            <a:pPr algn="ctr"/>
            <a:r>
              <a:rPr lang="fr-FR" sz="4000" b="1" dirty="0">
                <a:latin typeface="+mn-lt"/>
              </a:rPr>
              <a:t>Résistance aux antimicrobiens (RAM)</a:t>
            </a:r>
          </a:p>
        </p:txBody>
      </p:sp>
      <p:sp>
        <p:nvSpPr>
          <p:cNvPr id="3" name="Espace réservé du contenu 2"/>
          <p:cNvSpPr>
            <a:spLocks noGrp="1"/>
          </p:cNvSpPr>
          <p:nvPr>
            <p:ph idx="1"/>
          </p:nvPr>
        </p:nvSpPr>
        <p:spPr>
          <a:xfrm>
            <a:off x="395536" y="1052736"/>
            <a:ext cx="8208912" cy="5256584"/>
          </a:xfrm>
        </p:spPr>
        <p:txBody>
          <a:bodyPr>
            <a:noAutofit/>
          </a:bodyPr>
          <a:lstStyle/>
          <a:p>
            <a:pPr algn="just">
              <a:lnSpc>
                <a:spcPct val="150000"/>
              </a:lnSpc>
            </a:pPr>
            <a:r>
              <a:rPr lang="fr-FR" sz="2800" dirty="0"/>
              <a:t>Une évaluation correcte du problème dans ces régions est nécessaire afin de concevoir des interventions efficaces fondées sur des données probantes, qui doivent être poursuivies dans une optique One Health.</a:t>
            </a:r>
            <a:endParaRPr lang="fr-FR" sz="60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26694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p:cNvSpPr>
            <a:spLocks noGrp="1"/>
          </p:cNvSpPr>
          <p:nvPr>
            <p:ph type="title"/>
          </p:nvPr>
        </p:nvSpPr>
        <p:spPr>
          <a:xfrm>
            <a:off x="628649" y="4525347"/>
            <a:ext cx="5100991" cy="1737360"/>
          </a:xfrm>
        </p:spPr>
        <p:txBody>
          <a:bodyPr vert="horz" lIns="91440" tIns="45720" rIns="91440" bIns="45720" rtlCol="0" anchor="ctr">
            <a:normAutofit fontScale="90000"/>
          </a:bodyPr>
          <a:lstStyle/>
          <a:p>
            <a:pPr algn="r" defTabSz="914400"/>
            <a:br>
              <a:rPr lang="en-US" sz="4800" b="1" i="1" dirty="0"/>
            </a:br>
            <a:r>
              <a:rPr lang="en-US" sz="4800" b="1" i="1" dirty="0" err="1"/>
              <a:t>Organisation</a:t>
            </a:r>
            <a:r>
              <a:rPr lang="en-US" sz="4800" b="1" i="1" dirty="0"/>
              <a:t> du One Health</a:t>
            </a:r>
            <a:br>
              <a:rPr lang="en-US" sz="4800" b="1" i="1" dirty="0"/>
            </a:br>
            <a:r>
              <a:rPr lang="en-US" sz="4700" b="1" dirty="0"/>
              <a:t> </a:t>
            </a:r>
            <a:br>
              <a:rPr lang="en-US" sz="4700" kern="1200" dirty="0">
                <a:solidFill>
                  <a:schemeClr val="tx1"/>
                </a:solidFill>
                <a:latin typeface="+mj-lt"/>
                <a:ea typeface="+mj-ea"/>
                <a:cs typeface="+mj-cs"/>
              </a:rPr>
            </a:br>
            <a:endParaRPr lang="en-US" sz="4700" kern="1200" dirty="0">
              <a:solidFill>
                <a:schemeClr val="tx1"/>
              </a:solidFill>
              <a:latin typeface="+mj-lt"/>
              <a:ea typeface="+mj-ea"/>
              <a:cs typeface="+mj-cs"/>
            </a:endParaRP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425" y="620480"/>
            <a:ext cx="168285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6250" y="2466604"/>
            <a:ext cx="721797"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4371" y="2327988"/>
            <a:ext cx="220272"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9084" y="0"/>
            <a:ext cx="4274916"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0294"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6" name="Espace réservé du numéro de diapositive 5">
            <a:extLst>
              <a:ext uri="{FF2B5EF4-FFF2-40B4-BE49-F238E27FC236}">
                <a16:creationId xmlns:a16="http://schemas.microsoft.com/office/drawing/2014/main" id="{5EA01C56-DAB1-4C9D-838F-F131EF3E8A8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138371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32656"/>
            <a:ext cx="7886700" cy="615602"/>
          </a:xfrm>
        </p:spPr>
        <p:txBody>
          <a:bodyPr>
            <a:normAutofit fontScale="90000"/>
          </a:bodyPr>
          <a:lstStyle/>
          <a:p>
            <a:pPr algn="ctr"/>
            <a:r>
              <a:rPr lang="fr-FR" sz="4000" b="1" dirty="0">
                <a:latin typeface="+mn-lt"/>
              </a:rPr>
              <a:t>Organisation du One Health</a:t>
            </a:r>
          </a:p>
        </p:txBody>
      </p:sp>
      <p:sp>
        <p:nvSpPr>
          <p:cNvPr id="3" name="Espace réservé du contenu 2"/>
          <p:cNvSpPr>
            <a:spLocks noGrp="1"/>
          </p:cNvSpPr>
          <p:nvPr>
            <p:ph idx="1"/>
          </p:nvPr>
        </p:nvSpPr>
        <p:spPr>
          <a:xfrm>
            <a:off x="661104" y="1340768"/>
            <a:ext cx="7886700" cy="4824536"/>
          </a:xfrm>
        </p:spPr>
        <p:txBody>
          <a:bodyPr>
            <a:normAutofit/>
          </a:bodyPr>
          <a:lstStyle/>
          <a:p>
            <a:pPr algn="just">
              <a:lnSpc>
                <a:spcPct val="150000"/>
              </a:lnSpc>
              <a:buFont typeface="Wingdings" panose="05000000000000000000" pitchFamily="2" charset="2"/>
              <a:buChar char="v"/>
            </a:pPr>
            <a:r>
              <a:rPr lang="fr-FR" dirty="0"/>
              <a:t> </a:t>
            </a:r>
            <a:r>
              <a:rPr lang="fr-FR" sz="2800" b="1" dirty="0"/>
              <a:t>Législation, politiques et financements nationaux</a:t>
            </a:r>
            <a:endParaRPr lang="fr-FR" b="1" dirty="0"/>
          </a:p>
          <a:p>
            <a:pPr algn="just">
              <a:lnSpc>
                <a:spcPct val="150000"/>
              </a:lnSpc>
            </a:pPr>
            <a:r>
              <a:rPr lang="fr-FR" sz="2400" dirty="0"/>
              <a:t>la mise en œuvre du One Health nécessite parfois une nouvelle législation ou une modification de la législation existante. </a:t>
            </a:r>
          </a:p>
          <a:p>
            <a:pPr algn="just">
              <a:lnSpc>
                <a:spcPct val="150000"/>
              </a:lnSpc>
            </a:pPr>
            <a:r>
              <a:rPr lang="fr-FR" sz="2400" dirty="0"/>
              <a:t>Un Etat peut aussi choisir de réviser une partie de la règlementation ou d’autres instruments pour faciliter l’application du One Health et son maintien de manière plus efficace.</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53531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p:cNvSpPr>
            <a:spLocks noGrp="1"/>
          </p:cNvSpPr>
          <p:nvPr>
            <p:ph type="title"/>
          </p:nvPr>
        </p:nvSpPr>
        <p:spPr>
          <a:xfrm>
            <a:off x="441425" y="4293096"/>
            <a:ext cx="5288215" cy="1969611"/>
          </a:xfrm>
        </p:spPr>
        <p:txBody>
          <a:bodyPr vert="horz" lIns="91440" tIns="45720" rIns="91440" bIns="45720" rtlCol="0" anchor="ctr">
            <a:noAutofit/>
          </a:bodyPr>
          <a:lstStyle/>
          <a:p>
            <a:pPr algn="r" defTabSz="914400"/>
            <a:r>
              <a:rPr lang="fr-FR" sz="4800" b="1" kern="1200" dirty="0">
                <a:solidFill>
                  <a:schemeClr val="tx1"/>
                </a:solidFill>
                <a:latin typeface="+mj-lt"/>
                <a:ea typeface="+mj-ea"/>
                <a:cs typeface="+mj-cs"/>
              </a:rPr>
              <a:t>Contexte </a:t>
            </a:r>
            <a:endParaRPr lang="en-US" sz="4800" b="1" kern="1200" dirty="0">
              <a:solidFill>
                <a:schemeClr val="tx1"/>
              </a:solidFill>
              <a:latin typeface="+mj-lt"/>
              <a:ea typeface="+mj-ea"/>
              <a:cs typeface="+mj-cs"/>
            </a:endParaRP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425" y="620480"/>
            <a:ext cx="168285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6250" y="2466604"/>
            <a:ext cx="721797"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4371" y="2327988"/>
            <a:ext cx="220272"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9084" y="0"/>
            <a:ext cx="4274916"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0294"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6" name="Espace réservé du numéro de diapositive 5">
            <a:extLst>
              <a:ext uri="{FF2B5EF4-FFF2-40B4-BE49-F238E27FC236}">
                <a16:creationId xmlns:a16="http://schemas.microsoft.com/office/drawing/2014/main" id="{E6A82EC5-D1E5-487F-99FB-5134E964BAC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350802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32656"/>
            <a:ext cx="7886700" cy="615602"/>
          </a:xfrm>
        </p:spPr>
        <p:txBody>
          <a:bodyPr>
            <a:normAutofit fontScale="90000"/>
          </a:bodyPr>
          <a:lstStyle/>
          <a:p>
            <a:pPr algn="ctr"/>
            <a:r>
              <a:rPr lang="fr-FR" sz="4000" b="1" dirty="0">
                <a:latin typeface="+mn-lt"/>
              </a:rPr>
              <a:t>Organisation du One Health</a:t>
            </a:r>
          </a:p>
        </p:txBody>
      </p:sp>
      <p:sp>
        <p:nvSpPr>
          <p:cNvPr id="3" name="Espace réservé du contenu 2"/>
          <p:cNvSpPr>
            <a:spLocks noGrp="1"/>
          </p:cNvSpPr>
          <p:nvPr>
            <p:ph idx="1"/>
          </p:nvPr>
        </p:nvSpPr>
        <p:spPr>
          <a:xfrm>
            <a:off x="661104" y="1340768"/>
            <a:ext cx="7886700" cy="4351338"/>
          </a:xfrm>
        </p:spPr>
        <p:txBody>
          <a:bodyPr/>
          <a:lstStyle/>
          <a:p>
            <a:pPr algn="just">
              <a:lnSpc>
                <a:spcPct val="150000"/>
              </a:lnSpc>
              <a:buFont typeface="Wingdings" panose="05000000000000000000" pitchFamily="2" charset="2"/>
              <a:buChar char="v"/>
            </a:pPr>
            <a:r>
              <a:rPr lang="fr-FR" dirty="0"/>
              <a:t> </a:t>
            </a:r>
            <a:r>
              <a:rPr lang="fr-FR" sz="2800" b="1" dirty="0"/>
              <a:t>Législation, politiques et financements nationaux</a:t>
            </a:r>
            <a:endParaRPr lang="fr-FR" b="1" dirty="0"/>
          </a:p>
          <a:p>
            <a:pPr algn="just">
              <a:lnSpc>
                <a:spcPct val="150000"/>
              </a:lnSpc>
            </a:pPr>
            <a:r>
              <a:rPr lang="fr-FR" sz="2400" dirty="0"/>
              <a:t>Les textes législatifs permettent d’institutionnaliser et de renforcer le rôle du One Health ainsi que les opérations terrains. </a:t>
            </a:r>
          </a:p>
          <a:p>
            <a:pPr algn="just">
              <a:lnSpc>
                <a:spcPct val="150000"/>
              </a:lnSpc>
            </a:pPr>
            <a:r>
              <a:rPr lang="fr-FR" sz="2400" dirty="0"/>
              <a:t>Ils sont également propres a faciliter la coordination entre les différentes entités intervenant pour leur application.</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66003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7975798" cy="648072"/>
          </a:xfrm>
        </p:spPr>
        <p:txBody>
          <a:bodyPr>
            <a:noAutofit/>
          </a:bodyPr>
          <a:lstStyle/>
          <a:p>
            <a:pPr algn="ctr"/>
            <a:r>
              <a:rPr lang="fr-FR" sz="3600" b="1" dirty="0">
                <a:latin typeface="+mn-lt"/>
              </a:rPr>
              <a:t>Organisation du One Health</a:t>
            </a:r>
          </a:p>
        </p:txBody>
      </p:sp>
      <p:sp>
        <p:nvSpPr>
          <p:cNvPr id="3" name="Espace réservé du contenu 2"/>
          <p:cNvSpPr>
            <a:spLocks noGrp="1"/>
          </p:cNvSpPr>
          <p:nvPr>
            <p:ph idx="1"/>
          </p:nvPr>
        </p:nvSpPr>
        <p:spPr>
          <a:xfrm>
            <a:off x="648325" y="996549"/>
            <a:ext cx="7886700" cy="4351338"/>
          </a:xfrm>
        </p:spPr>
        <p:txBody>
          <a:bodyPr>
            <a:noAutofit/>
          </a:bodyPr>
          <a:lstStyle/>
          <a:p>
            <a:pPr algn="just">
              <a:lnSpc>
                <a:spcPct val="150000"/>
              </a:lnSpc>
              <a:buFont typeface="Wingdings" panose="05000000000000000000" pitchFamily="2" charset="2"/>
              <a:buChar char="v"/>
            </a:pPr>
            <a:r>
              <a:rPr lang="fr-FR" sz="2800" b="1" dirty="0"/>
              <a:t>Coordination, communication et promotion du One Health</a:t>
            </a:r>
            <a:endParaRPr lang="fr-FR" sz="2600" dirty="0"/>
          </a:p>
          <a:p>
            <a:pPr algn="just">
              <a:lnSpc>
                <a:spcPct val="150000"/>
              </a:lnSpc>
            </a:pPr>
            <a:r>
              <a:rPr lang="fr-FR" sz="2600" dirty="0"/>
              <a:t>Pour que les systèmes d’alerte et d’action soient efficaces, l’application réelle du One Health nécessite des approches multisectorielles/pluridisciplinaires a travers des partenariats nationaux.</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42768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7975798" cy="648072"/>
          </a:xfrm>
        </p:spPr>
        <p:txBody>
          <a:bodyPr>
            <a:noAutofit/>
          </a:bodyPr>
          <a:lstStyle/>
          <a:p>
            <a:pPr algn="ctr"/>
            <a:r>
              <a:rPr lang="fr-FR" sz="3600" b="1" dirty="0">
                <a:latin typeface="+mn-lt"/>
              </a:rPr>
              <a:t>Organisation du One Health</a:t>
            </a:r>
          </a:p>
        </p:txBody>
      </p:sp>
      <p:sp>
        <p:nvSpPr>
          <p:cNvPr id="3" name="Espace réservé du contenu 2"/>
          <p:cNvSpPr>
            <a:spLocks noGrp="1"/>
          </p:cNvSpPr>
          <p:nvPr>
            <p:ph idx="1"/>
          </p:nvPr>
        </p:nvSpPr>
        <p:spPr>
          <a:xfrm>
            <a:off x="648325" y="996549"/>
            <a:ext cx="7886700" cy="4351338"/>
          </a:xfrm>
        </p:spPr>
        <p:txBody>
          <a:bodyPr>
            <a:noAutofit/>
          </a:bodyPr>
          <a:lstStyle/>
          <a:p>
            <a:pPr algn="just">
              <a:lnSpc>
                <a:spcPct val="150000"/>
              </a:lnSpc>
              <a:buFont typeface="Wingdings" panose="05000000000000000000" pitchFamily="2" charset="2"/>
              <a:buChar char="v"/>
            </a:pPr>
            <a:r>
              <a:rPr lang="fr-FR" sz="2800" b="1" dirty="0"/>
              <a:t>Coordination, communication et promotion du One Health</a:t>
            </a:r>
            <a:endParaRPr lang="fr-FR" sz="2600" dirty="0"/>
          </a:p>
          <a:p>
            <a:pPr algn="just">
              <a:lnSpc>
                <a:spcPct val="150000"/>
              </a:lnSpc>
            </a:pPr>
            <a:r>
              <a:rPr lang="fr-FR" sz="2600" dirty="0"/>
              <a:t>La coordination des ressources dans tout le pays, y compris le fonctionnement pérenne d’un point focal national One Health qui est un centre national de communication est une exigence clé de l’application</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331275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7975798" cy="864096"/>
          </a:xfrm>
        </p:spPr>
        <p:txBody>
          <a:bodyPr>
            <a:noAutofit/>
          </a:bodyPr>
          <a:lstStyle/>
          <a:p>
            <a:pPr algn="ctr"/>
            <a:r>
              <a:rPr lang="fr-FR" sz="3600" b="1" dirty="0">
                <a:solidFill>
                  <a:prstClr val="black"/>
                </a:solidFill>
                <a:latin typeface="Calibri"/>
              </a:rPr>
              <a:t>Organisation du One Health</a:t>
            </a:r>
            <a:endParaRPr lang="fr-FR" sz="3600" b="1" dirty="0">
              <a:latin typeface="+mn-lt"/>
            </a:endParaRPr>
          </a:p>
        </p:txBody>
      </p:sp>
      <p:sp>
        <p:nvSpPr>
          <p:cNvPr id="3" name="Espace réservé du contenu 2"/>
          <p:cNvSpPr>
            <a:spLocks noGrp="1"/>
          </p:cNvSpPr>
          <p:nvPr>
            <p:ph idx="1"/>
          </p:nvPr>
        </p:nvSpPr>
        <p:spPr>
          <a:xfrm>
            <a:off x="584101" y="1124744"/>
            <a:ext cx="7886700" cy="4351338"/>
          </a:xfrm>
        </p:spPr>
        <p:txBody>
          <a:bodyPr>
            <a:noAutofit/>
          </a:bodyPr>
          <a:lstStyle/>
          <a:p>
            <a:pPr algn="just">
              <a:lnSpc>
                <a:spcPct val="150000"/>
              </a:lnSpc>
              <a:buFont typeface="Wingdings" panose="05000000000000000000" pitchFamily="2" charset="2"/>
              <a:buChar char="v"/>
            </a:pPr>
            <a:r>
              <a:rPr lang="fr-FR" sz="2400" b="1" dirty="0"/>
              <a:t>Mise en place d’un système intégrée de surveillance</a:t>
            </a:r>
          </a:p>
          <a:p>
            <a:pPr algn="just">
              <a:lnSpc>
                <a:spcPct val="150000"/>
              </a:lnSpc>
            </a:pPr>
            <a:r>
              <a:rPr lang="fr-FR" sz="2600" dirty="0"/>
              <a:t> Ce système doit prendre en compte les différents domaines du One Health</a:t>
            </a:r>
          </a:p>
          <a:p>
            <a:pPr algn="just">
              <a:lnSpc>
                <a:spcPct val="150000"/>
              </a:lnSpc>
            </a:pPr>
            <a:r>
              <a:rPr lang="fr-FR" sz="2600" dirty="0"/>
              <a:t> Un accent doit être mis sur la surveillance communautaire</a:t>
            </a:r>
          </a:p>
          <a:p>
            <a:pPr marL="0" indent="0" algn="just">
              <a:lnSpc>
                <a:spcPct val="150000"/>
              </a:lnSpc>
              <a:buNone/>
            </a:pPr>
            <a:endParaRPr lang="fr-FR" sz="2600" dirty="0"/>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208024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7975798" cy="864096"/>
          </a:xfrm>
        </p:spPr>
        <p:txBody>
          <a:bodyPr>
            <a:noAutofit/>
          </a:bodyPr>
          <a:lstStyle/>
          <a:p>
            <a:pPr algn="ctr"/>
            <a:r>
              <a:rPr lang="fr-FR" sz="3600" b="1" dirty="0">
                <a:solidFill>
                  <a:prstClr val="black"/>
                </a:solidFill>
                <a:latin typeface="Calibri"/>
              </a:rPr>
              <a:t>Organisation du One Health</a:t>
            </a:r>
            <a:endParaRPr lang="fr-FR" sz="3600" b="1" dirty="0">
              <a:latin typeface="+mn-lt"/>
            </a:endParaRPr>
          </a:p>
        </p:txBody>
      </p:sp>
      <p:sp>
        <p:nvSpPr>
          <p:cNvPr id="3" name="Espace réservé du contenu 2"/>
          <p:cNvSpPr>
            <a:spLocks noGrp="1"/>
          </p:cNvSpPr>
          <p:nvPr>
            <p:ph idx="1"/>
          </p:nvPr>
        </p:nvSpPr>
        <p:spPr>
          <a:xfrm>
            <a:off x="647108" y="1221904"/>
            <a:ext cx="7886700" cy="4351338"/>
          </a:xfrm>
        </p:spPr>
        <p:txBody>
          <a:bodyPr>
            <a:noAutofit/>
          </a:bodyPr>
          <a:lstStyle/>
          <a:p>
            <a:pPr algn="just">
              <a:lnSpc>
                <a:spcPct val="150000"/>
              </a:lnSpc>
              <a:buFont typeface="Wingdings" panose="05000000000000000000" pitchFamily="2" charset="2"/>
              <a:buChar char="v"/>
            </a:pPr>
            <a:r>
              <a:rPr lang="fr-FR" sz="2600" b="1" dirty="0"/>
              <a:t>Mise en place d’un système intégrée de surveillance</a:t>
            </a:r>
          </a:p>
          <a:p>
            <a:pPr algn="just">
              <a:lnSpc>
                <a:spcPct val="150000"/>
              </a:lnSpc>
            </a:pPr>
            <a:r>
              <a:rPr lang="fr-FR" sz="2600" dirty="0"/>
              <a:t>Le dispositif de surveillance doit prendre également en compte les points d’entrées</a:t>
            </a:r>
          </a:p>
          <a:p>
            <a:pPr algn="just">
              <a:lnSpc>
                <a:spcPct val="150000"/>
              </a:lnSpc>
            </a:pPr>
            <a:r>
              <a:rPr lang="fr-FR" sz="2600" dirty="0"/>
              <a:t>Le système de surveillance doit permettre une détection rapide des menaces potentiels ou avérés et une riposte rapide</a:t>
            </a: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790676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7975798" cy="864096"/>
          </a:xfrm>
        </p:spPr>
        <p:txBody>
          <a:bodyPr>
            <a:noAutofit/>
          </a:bodyPr>
          <a:lstStyle/>
          <a:p>
            <a:pPr algn="ctr"/>
            <a:r>
              <a:rPr lang="fr-FR" sz="3600" b="1" dirty="0">
                <a:solidFill>
                  <a:prstClr val="black"/>
                </a:solidFill>
                <a:latin typeface="Calibri"/>
              </a:rPr>
              <a:t>Organisation du One Health: cas du Burkina Faso</a:t>
            </a:r>
            <a:endParaRPr lang="fr-FR" sz="3600" b="1" dirty="0">
              <a:latin typeface="+mn-lt"/>
            </a:endParaRP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573" y="1556792"/>
            <a:ext cx="8166777" cy="3902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9730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sz="3600" b="1" dirty="0">
                <a:solidFill>
                  <a:prstClr val="black"/>
                </a:solidFill>
                <a:latin typeface="Calibri"/>
              </a:rPr>
              <a:t>Organisation du One Health: cas du Burkina Faso</a:t>
            </a:r>
            <a:endParaRPr lang="fr-FR" dirty="0"/>
          </a:p>
        </p:txBody>
      </p:sp>
      <p:sp>
        <p:nvSpPr>
          <p:cNvPr id="3" name="Espace réservé du numéro de diapositive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4" name="Image 3"/>
          <p:cNvPicPr>
            <a:picLocks noChangeAspect="1"/>
          </p:cNvPicPr>
          <p:nvPr/>
        </p:nvPicPr>
        <p:blipFill>
          <a:blip r:embed="rId2"/>
          <a:stretch>
            <a:fillRect/>
          </a:stretch>
        </p:blipFill>
        <p:spPr>
          <a:xfrm>
            <a:off x="323528" y="1451143"/>
            <a:ext cx="8191822" cy="5305425"/>
          </a:xfrm>
          <a:prstGeom prst="rect">
            <a:avLst/>
          </a:prstGeom>
        </p:spPr>
      </p:pic>
    </p:spTree>
    <p:extLst>
      <p:ext uri="{BB962C8B-B14F-4D97-AF65-F5344CB8AC3E}">
        <p14:creationId xmlns:p14="http://schemas.microsoft.com/office/powerpoint/2010/main" val="42245563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 y="0"/>
            <a:ext cx="456158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 y="0"/>
            <a:ext cx="9143999"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re 1"/>
          <p:cNvSpPr>
            <a:spLocks noGrp="1"/>
          </p:cNvSpPr>
          <p:nvPr>
            <p:ph type="title"/>
          </p:nvPr>
        </p:nvSpPr>
        <p:spPr>
          <a:xfrm rot="19301145">
            <a:off x="179994" y="1675863"/>
            <a:ext cx="3959958" cy="3506274"/>
          </a:xfrm>
        </p:spPr>
        <p:txBody>
          <a:bodyPr>
            <a:normAutofit/>
          </a:bodyPr>
          <a:lstStyle/>
          <a:p>
            <a:r>
              <a:rPr lang="fr-FR" sz="8000" b="1" dirty="0">
                <a:solidFill>
                  <a:srgbClr val="FFFFFF"/>
                </a:solidFill>
                <a:latin typeface="+mn-lt"/>
              </a:rPr>
              <a:t>Merci</a:t>
            </a:r>
            <a:r>
              <a:rPr lang="fr-FR" sz="6000" b="1" dirty="0">
                <a:solidFill>
                  <a:srgbClr val="FFFFFF"/>
                </a:solidFill>
                <a:latin typeface="+mn-lt"/>
              </a:rPr>
              <a:t> </a:t>
            </a:r>
            <a:endParaRPr lang="fr-FR" b="1" dirty="0">
              <a:solidFill>
                <a:srgbClr val="FFFFFF"/>
              </a:solidFill>
              <a:latin typeface="+mn-lt"/>
            </a:endParaRPr>
          </a:p>
        </p:txBody>
      </p:sp>
      <p:sp>
        <p:nvSpPr>
          <p:cNvPr id="6" name="Espace réservé du numéro de diapositive 5">
            <a:extLst>
              <a:ext uri="{FF2B5EF4-FFF2-40B4-BE49-F238E27FC236}">
                <a16:creationId xmlns:a16="http://schemas.microsoft.com/office/drawing/2014/main" id="{065859B9-3C5C-4A14-877B-0DA2C60570A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6736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5970943" y="4525347"/>
            <a:ext cx="2444006" cy="1737360"/>
          </a:xfrm>
        </p:spPr>
        <p:txBody>
          <a:bodyPr vert="horz" lIns="91440" tIns="45720" rIns="91440" bIns="45720" rtlCol="0" anchor="ctr">
            <a:normAutofit/>
          </a:bodyPr>
          <a:lstStyle/>
          <a:p>
            <a:pPr defTabSz="914400">
              <a:spcBef>
                <a:spcPts val="1000"/>
              </a:spcBef>
            </a:pPr>
            <a:r>
              <a:rPr lang="en-US" sz="2400" kern="1200">
                <a:solidFill>
                  <a:schemeClr val="tx1"/>
                </a:solidFill>
                <a:latin typeface="+mn-lt"/>
                <a:ea typeface="+mn-ea"/>
                <a:cs typeface="+mn-cs"/>
              </a:rPr>
              <a:t> </a:t>
            </a:r>
          </a:p>
        </p:txBody>
      </p:sp>
      <p:sp>
        <p:nvSpPr>
          <p:cNvPr id="6" name="Espace réservé du numéro de diapositive 5">
            <a:extLst>
              <a:ext uri="{FF2B5EF4-FFF2-40B4-BE49-F238E27FC236}">
                <a16:creationId xmlns:a16="http://schemas.microsoft.com/office/drawing/2014/main" id="{B3923164-0FDE-4FD8-BB54-90759735206C}"/>
              </a:ext>
            </a:extLst>
          </p:cNvPr>
          <p:cNvSpPr>
            <a:spLocks noGrp="1"/>
          </p:cNvSpPr>
          <p:nvPr>
            <p:ph type="sldNum" sz="quarter" idx="12"/>
          </p:nvPr>
        </p:nvSpPr>
        <p:spPr/>
        <p:txBody>
          <a:bodyPr/>
          <a:lstStyle/>
          <a:p>
            <a:fld id="{B3049234-B5E5-4398-83C9-C96D15B91EF1}" type="slidenum">
              <a:rPr lang="fr-FR" smtClean="0"/>
              <a:t>5</a:t>
            </a:fld>
            <a:endParaRPr lang="fr-FR"/>
          </a:p>
        </p:txBody>
      </p:sp>
      <p:pic>
        <p:nvPicPr>
          <p:cNvPr id="5" name="Image 4"/>
          <p:cNvPicPr>
            <a:picLocks noChangeAspect="1"/>
          </p:cNvPicPr>
          <p:nvPr/>
        </p:nvPicPr>
        <p:blipFill>
          <a:blip r:embed="rId2"/>
          <a:stretch>
            <a:fillRect/>
          </a:stretch>
        </p:blipFill>
        <p:spPr>
          <a:xfrm>
            <a:off x="5004048" y="332656"/>
            <a:ext cx="3821330" cy="5328592"/>
          </a:xfrm>
          <a:prstGeom prst="rect">
            <a:avLst/>
          </a:prstGeom>
        </p:spPr>
      </p:pic>
      <p:sp>
        <p:nvSpPr>
          <p:cNvPr id="10" name="Rectangle 9"/>
          <p:cNvSpPr/>
          <p:nvPr/>
        </p:nvSpPr>
        <p:spPr>
          <a:xfrm>
            <a:off x="410141" y="260648"/>
            <a:ext cx="4809931" cy="6186309"/>
          </a:xfrm>
          <a:prstGeom prst="rect">
            <a:avLst/>
          </a:prstGeom>
        </p:spPr>
        <p:txBody>
          <a:bodyPr wrap="square">
            <a:spAutoFit/>
          </a:bodyPr>
          <a:lstStyle/>
          <a:p>
            <a:pPr>
              <a:lnSpc>
                <a:spcPct val="150000"/>
              </a:lnSpc>
            </a:pPr>
            <a:r>
              <a:rPr lang="fr-FR" sz="2200" b="1" dirty="0"/>
              <a:t>Maladies zoonotiques </a:t>
            </a:r>
            <a:r>
              <a:rPr lang="fr-FR" sz="2200" dirty="0"/>
              <a:t>: Causes majeures de maladies et de décès par maladies infectieuses (≃75% de nouvelles maladies infectieuses qui ont touché l’homme ces 10 dernières années provenaient d’agents pathogènes transmis par les animaux/produits dérivés d’animaux).</a:t>
            </a:r>
          </a:p>
          <a:p>
            <a:pPr>
              <a:lnSpc>
                <a:spcPct val="150000"/>
              </a:lnSpc>
            </a:pPr>
            <a:r>
              <a:rPr lang="fr-FR" sz="2200" b="1" dirty="0"/>
              <a:t>Interface Humain-Animal-Environnement </a:t>
            </a:r>
            <a:r>
              <a:rPr lang="fr-FR" sz="2200" dirty="0"/>
              <a:t>est au centre de l’émergence de nouvelles maladies infectieuses.</a:t>
            </a:r>
          </a:p>
        </p:txBody>
      </p:sp>
    </p:spTree>
    <p:extLst>
      <p:ext uri="{BB962C8B-B14F-4D97-AF65-F5344CB8AC3E}">
        <p14:creationId xmlns:p14="http://schemas.microsoft.com/office/powerpoint/2010/main" val="2818533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5970943" y="4525347"/>
            <a:ext cx="2444006" cy="1737360"/>
          </a:xfrm>
        </p:spPr>
        <p:txBody>
          <a:bodyPr vert="horz" lIns="91440" tIns="45720" rIns="91440" bIns="45720" rtlCol="0" anchor="ctr">
            <a:normAutofit/>
          </a:bodyPr>
          <a:lstStyle/>
          <a:p>
            <a:pPr defTabSz="914400">
              <a:spcBef>
                <a:spcPts val="1000"/>
              </a:spcBef>
            </a:pPr>
            <a:r>
              <a:rPr lang="en-US" sz="2400" kern="1200">
                <a:solidFill>
                  <a:schemeClr val="tx1"/>
                </a:solidFill>
                <a:latin typeface="+mn-lt"/>
                <a:ea typeface="+mn-ea"/>
                <a:cs typeface="+mn-cs"/>
              </a:rPr>
              <a:t> </a:t>
            </a:r>
          </a:p>
        </p:txBody>
      </p:sp>
      <p:sp>
        <p:nvSpPr>
          <p:cNvPr id="6" name="Espace réservé du numéro de diapositive 5">
            <a:extLst>
              <a:ext uri="{FF2B5EF4-FFF2-40B4-BE49-F238E27FC236}">
                <a16:creationId xmlns:a16="http://schemas.microsoft.com/office/drawing/2014/main" id="{B3923164-0FDE-4FD8-BB54-90759735206C}"/>
              </a:ext>
            </a:extLst>
          </p:cNvPr>
          <p:cNvSpPr>
            <a:spLocks noGrp="1"/>
          </p:cNvSpPr>
          <p:nvPr>
            <p:ph type="sldNum" sz="quarter" idx="12"/>
          </p:nvPr>
        </p:nvSpPr>
        <p:spPr/>
        <p:txBody>
          <a:bodyPr/>
          <a:lstStyle/>
          <a:p>
            <a:fld id="{B3049234-B5E5-4398-83C9-C96D15B91EF1}" type="slidenum">
              <a:rPr lang="fr-FR" smtClean="0"/>
              <a:t>6</a:t>
            </a:fld>
            <a:endParaRPr lang="fr-FR"/>
          </a:p>
        </p:txBody>
      </p:sp>
      <p:pic>
        <p:nvPicPr>
          <p:cNvPr id="5" name="Image 4"/>
          <p:cNvPicPr>
            <a:picLocks noChangeAspect="1"/>
          </p:cNvPicPr>
          <p:nvPr/>
        </p:nvPicPr>
        <p:blipFill>
          <a:blip r:embed="rId2"/>
          <a:stretch>
            <a:fillRect/>
          </a:stretch>
        </p:blipFill>
        <p:spPr>
          <a:xfrm>
            <a:off x="5436096" y="332656"/>
            <a:ext cx="3389281" cy="6192688"/>
          </a:xfrm>
          <a:prstGeom prst="rect">
            <a:avLst/>
          </a:prstGeom>
        </p:spPr>
      </p:pic>
      <p:sp>
        <p:nvSpPr>
          <p:cNvPr id="10" name="Rectangle 9"/>
          <p:cNvSpPr/>
          <p:nvPr/>
        </p:nvSpPr>
        <p:spPr>
          <a:xfrm>
            <a:off x="107504" y="188641"/>
            <a:ext cx="5553411" cy="6844181"/>
          </a:xfrm>
          <a:prstGeom prst="rect">
            <a:avLst/>
          </a:prstGeom>
        </p:spPr>
        <p:txBody>
          <a:bodyPr wrap="square">
            <a:spAutoFit/>
          </a:bodyPr>
          <a:lstStyle/>
          <a:p>
            <a:pPr>
              <a:lnSpc>
                <a:spcPct val="150000"/>
              </a:lnSpc>
            </a:pPr>
            <a:r>
              <a:rPr lang="fr-FR" sz="2250" b="1" dirty="0"/>
              <a:t>Possibilités accrues de propagation</a:t>
            </a:r>
            <a:r>
              <a:rPr lang="fr-FR" sz="2250" dirty="0"/>
              <a:t>: </a:t>
            </a:r>
          </a:p>
          <a:p>
            <a:pPr lvl="1">
              <a:lnSpc>
                <a:spcPct val="150000"/>
              </a:lnSpc>
              <a:buFont typeface="Wingdings" panose="05000000000000000000" pitchFamily="2" charset="2"/>
              <a:buChar char="ü"/>
            </a:pPr>
            <a:r>
              <a:rPr lang="fr-FR" sz="2250" dirty="0"/>
              <a:t>Croissance rapide de la population et urbanisation;</a:t>
            </a:r>
          </a:p>
          <a:p>
            <a:pPr lvl="1">
              <a:lnSpc>
                <a:spcPct val="150000"/>
              </a:lnSpc>
              <a:buFont typeface="Wingdings" panose="05000000000000000000" pitchFamily="2" charset="2"/>
              <a:buChar char="ü"/>
            </a:pPr>
            <a:r>
              <a:rPr lang="fr-FR" sz="2250" dirty="0"/>
              <a:t>Changements climatiques;</a:t>
            </a:r>
          </a:p>
          <a:p>
            <a:pPr lvl="1">
              <a:lnSpc>
                <a:spcPct val="150000"/>
              </a:lnSpc>
              <a:buFont typeface="Wingdings" panose="05000000000000000000" pitchFamily="2" charset="2"/>
              <a:buChar char="ü"/>
            </a:pPr>
            <a:r>
              <a:rPr lang="fr-FR" sz="2250" dirty="0"/>
              <a:t>Développement économique;</a:t>
            </a:r>
          </a:p>
          <a:p>
            <a:pPr lvl="1">
              <a:lnSpc>
                <a:spcPct val="150000"/>
              </a:lnSpc>
              <a:buFont typeface="Wingdings" panose="05000000000000000000" pitchFamily="2" charset="2"/>
              <a:buChar char="ü"/>
            </a:pPr>
            <a:r>
              <a:rPr lang="fr-FR" sz="2250" dirty="0"/>
              <a:t>Demande croissante en produits animaux;</a:t>
            </a:r>
          </a:p>
          <a:p>
            <a:pPr lvl="1">
              <a:lnSpc>
                <a:spcPct val="150000"/>
              </a:lnSpc>
              <a:buFont typeface="Wingdings" panose="05000000000000000000" pitchFamily="2" charset="2"/>
              <a:buChar char="ü"/>
            </a:pPr>
            <a:r>
              <a:rPr lang="fr-FR" sz="2250" dirty="0"/>
              <a:t>Expositions professionnelles;</a:t>
            </a:r>
          </a:p>
          <a:p>
            <a:pPr lvl="1">
              <a:lnSpc>
                <a:spcPct val="150000"/>
              </a:lnSpc>
              <a:buFont typeface="Wingdings" panose="05000000000000000000" pitchFamily="2" charset="2"/>
              <a:buChar char="ü"/>
            </a:pPr>
            <a:r>
              <a:rPr lang="fr-FR" sz="2250" dirty="0"/>
              <a:t>L'empiètement humain sur l’habitat animal.</a:t>
            </a:r>
          </a:p>
          <a:p>
            <a:pPr>
              <a:lnSpc>
                <a:spcPct val="150000"/>
              </a:lnSpc>
            </a:pPr>
            <a:r>
              <a:rPr lang="fr-FR" sz="2250" b="1" dirty="0"/>
              <a:t>Risques accrues par la globalisation des échanges!!!</a:t>
            </a:r>
          </a:p>
          <a:p>
            <a:pPr>
              <a:lnSpc>
                <a:spcPct val="150000"/>
              </a:lnSpc>
            </a:pPr>
            <a:r>
              <a:rPr lang="fr-FR" sz="2250" b="1" dirty="0"/>
              <a:t>La résistance aux antimicrobiens</a:t>
            </a:r>
            <a:r>
              <a:rPr lang="fr-FR" sz="2250" dirty="0"/>
              <a:t>!</a:t>
            </a:r>
          </a:p>
        </p:txBody>
      </p:sp>
    </p:spTree>
    <p:extLst>
      <p:ext uri="{BB962C8B-B14F-4D97-AF65-F5344CB8AC3E}">
        <p14:creationId xmlns:p14="http://schemas.microsoft.com/office/powerpoint/2010/main" val="1769834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5970943" y="4525347"/>
            <a:ext cx="2444006" cy="1737360"/>
          </a:xfrm>
        </p:spPr>
        <p:txBody>
          <a:bodyPr vert="horz" lIns="91440" tIns="45720" rIns="91440" bIns="45720" rtlCol="0" anchor="ctr">
            <a:normAutofit/>
          </a:bodyPr>
          <a:lstStyle/>
          <a:p>
            <a:pPr defTabSz="914400">
              <a:spcBef>
                <a:spcPts val="1000"/>
              </a:spcBef>
            </a:pPr>
            <a:r>
              <a:rPr lang="en-US" sz="2400" kern="1200">
                <a:solidFill>
                  <a:schemeClr val="tx1"/>
                </a:solidFill>
                <a:latin typeface="+mn-lt"/>
                <a:ea typeface="+mn-ea"/>
                <a:cs typeface="+mn-cs"/>
              </a:rPr>
              <a:t> </a:t>
            </a:r>
          </a:p>
        </p:txBody>
      </p:sp>
      <p:sp>
        <p:nvSpPr>
          <p:cNvPr id="6" name="Espace réservé du numéro de diapositive 5">
            <a:extLst>
              <a:ext uri="{FF2B5EF4-FFF2-40B4-BE49-F238E27FC236}">
                <a16:creationId xmlns:a16="http://schemas.microsoft.com/office/drawing/2014/main" id="{B3923164-0FDE-4FD8-BB54-90759735206C}"/>
              </a:ext>
            </a:extLst>
          </p:cNvPr>
          <p:cNvSpPr>
            <a:spLocks noGrp="1"/>
          </p:cNvSpPr>
          <p:nvPr>
            <p:ph type="sldNum" sz="quarter" idx="12"/>
          </p:nvPr>
        </p:nvSpPr>
        <p:spPr/>
        <p:txBody>
          <a:bodyPr/>
          <a:lstStyle/>
          <a:p>
            <a:fld id="{B3049234-B5E5-4398-83C9-C96D15B91EF1}" type="slidenum">
              <a:rPr lang="fr-FR" smtClean="0"/>
              <a:t>7</a:t>
            </a:fld>
            <a:endParaRPr lang="fr-FR"/>
          </a:p>
        </p:txBody>
      </p:sp>
      <p:pic>
        <p:nvPicPr>
          <p:cNvPr id="5" name="Image 4"/>
          <p:cNvPicPr>
            <a:picLocks noChangeAspect="1"/>
          </p:cNvPicPr>
          <p:nvPr/>
        </p:nvPicPr>
        <p:blipFill>
          <a:blip r:embed="rId2"/>
          <a:stretch>
            <a:fillRect/>
          </a:stretch>
        </p:blipFill>
        <p:spPr>
          <a:xfrm>
            <a:off x="5004048" y="332656"/>
            <a:ext cx="3821330" cy="5328592"/>
          </a:xfrm>
          <a:prstGeom prst="rect">
            <a:avLst/>
          </a:prstGeom>
        </p:spPr>
      </p:pic>
      <p:sp>
        <p:nvSpPr>
          <p:cNvPr id="10" name="Rectangle 9"/>
          <p:cNvSpPr/>
          <p:nvPr/>
        </p:nvSpPr>
        <p:spPr>
          <a:xfrm>
            <a:off x="410141" y="260648"/>
            <a:ext cx="4809931" cy="6129050"/>
          </a:xfrm>
          <a:prstGeom prst="rect">
            <a:avLst/>
          </a:prstGeom>
        </p:spPr>
        <p:txBody>
          <a:bodyPr wrap="square">
            <a:spAutoFit/>
          </a:bodyPr>
          <a:lstStyle/>
          <a:p>
            <a:pPr>
              <a:lnSpc>
                <a:spcPct val="150000"/>
              </a:lnSpc>
            </a:pPr>
            <a:r>
              <a:rPr lang="fr-FR" sz="2400" dirty="0"/>
              <a:t>La pandémie à coronavirus SARS-CoV-2 (COVID-19) a remis sur le</a:t>
            </a:r>
          </a:p>
          <a:p>
            <a:pPr>
              <a:lnSpc>
                <a:spcPct val="150000"/>
              </a:lnSpc>
            </a:pPr>
            <a:r>
              <a:rPr lang="fr-FR" sz="2400" dirty="0"/>
              <a:t>devant de la scène la problématique des zoonoses, ces maladies</a:t>
            </a:r>
          </a:p>
          <a:p>
            <a:pPr>
              <a:lnSpc>
                <a:spcPct val="150000"/>
              </a:lnSpc>
            </a:pPr>
            <a:r>
              <a:rPr lang="fr-FR" sz="2400" dirty="0"/>
              <a:t>infectieuses qui se transmettent entre l’animal, sauvage ou domestique,</a:t>
            </a:r>
          </a:p>
          <a:p>
            <a:pPr>
              <a:lnSpc>
                <a:spcPct val="150000"/>
              </a:lnSpc>
            </a:pPr>
            <a:r>
              <a:rPr lang="fr-FR" sz="2400" dirty="0"/>
              <a:t>et l’être humain, rappelant à quel point santé humaine,</a:t>
            </a:r>
          </a:p>
          <a:p>
            <a:pPr>
              <a:lnSpc>
                <a:spcPct val="150000"/>
              </a:lnSpc>
            </a:pPr>
            <a:r>
              <a:rPr lang="fr-FR" sz="2400" dirty="0"/>
              <a:t>santé animale et santé des écosystèmes sont étroitement liées.</a:t>
            </a:r>
          </a:p>
        </p:txBody>
      </p:sp>
    </p:spTree>
    <p:extLst>
      <p:ext uri="{BB962C8B-B14F-4D97-AF65-F5344CB8AC3E}">
        <p14:creationId xmlns:p14="http://schemas.microsoft.com/office/powerpoint/2010/main" val="453750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B3923164-0FDE-4FD8-BB54-90759735206C}"/>
              </a:ext>
            </a:extLst>
          </p:cNvPr>
          <p:cNvSpPr>
            <a:spLocks noGrp="1"/>
          </p:cNvSpPr>
          <p:nvPr>
            <p:ph type="sldNum" sz="quarter" idx="12"/>
          </p:nvPr>
        </p:nvSpPr>
        <p:spPr/>
        <p:txBody>
          <a:bodyPr/>
          <a:lstStyle/>
          <a:p>
            <a:fld id="{B3049234-B5E5-4398-83C9-C96D15B91EF1}" type="slidenum">
              <a:rPr lang="fr-FR" smtClean="0"/>
              <a:t>8</a:t>
            </a:fld>
            <a:endParaRPr lang="fr-FR"/>
          </a:p>
        </p:txBody>
      </p:sp>
      <p:sp>
        <p:nvSpPr>
          <p:cNvPr id="11" name="Rectangle 10">
            <a:extLst>
              <a:ext uri="{FF2B5EF4-FFF2-40B4-BE49-F238E27FC236}">
                <a16:creationId xmlns:a16="http://schemas.microsoft.com/office/drawing/2014/main" id="{2E4FD89F-EA69-46F5-B269-AF3E17C413CA}"/>
              </a:ext>
            </a:extLst>
          </p:cNvPr>
          <p:cNvSpPr/>
          <p:nvPr/>
        </p:nvSpPr>
        <p:spPr>
          <a:xfrm>
            <a:off x="611560" y="764704"/>
            <a:ext cx="7848872" cy="5262979"/>
          </a:xfrm>
          <a:prstGeom prst="rect">
            <a:avLst/>
          </a:prstGeom>
          <a:solidFill>
            <a:schemeClr val="bg1"/>
          </a:solidFill>
        </p:spPr>
        <p:txBody>
          <a:bodyPr wrap="square">
            <a:spAutoFit/>
          </a:bodyPr>
          <a:lstStyle/>
          <a:p>
            <a:pPr algn="just">
              <a:lnSpc>
                <a:spcPct val="150000"/>
              </a:lnSpc>
            </a:pPr>
            <a:r>
              <a:rPr lang="fr-FR" sz="2800" dirty="0"/>
              <a:t>Loin d’être statique, la situation est dynamique:</a:t>
            </a:r>
          </a:p>
          <a:p>
            <a:pPr marL="457200" indent="-457200" algn="just">
              <a:lnSpc>
                <a:spcPct val="150000"/>
              </a:lnSpc>
              <a:buFont typeface="Arial" panose="020B0604020202020204" pitchFamily="34" charset="0"/>
              <a:buChar char="•"/>
            </a:pPr>
            <a:r>
              <a:rPr lang="fr-FR" sz="2800" dirty="0"/>
              <a:t> On s’attend à cinq nouvelles maladies par an, dont trois d’origine animale. </a:t>
            </a:r>
          </a:p>
          <a:p>
            <a:pPr marL="457200" indent="-457200" algn="just">
              <a:lnSpc>
                <a:spcPct val="150000"/>
              </a:lnSpc>
              <a:buFont typeface="Arial" panose="020B0604020202020204" pitchFamily="34" charset="0"/>
              <a:buChar char="•"/>
            </a:pPr>
            <a:r>
              <a:rPr lang="fr-FR" sz="2800" dirty="0"/>
              <a:t>80 % des agents pouvant servir à des fins de bioterrorisme sont des pathogènes d’origine animale. </a:t>
            </a:r>
          </a:p>
          <a:p>
            <a:pPr algn="just">
              <a:lnSpc>
                <a:spcPct val="150000"/>
              </a:lnSpc>
            </a:pPr>
            <a:r>
              <a:rPr lang="fr-FR" sz="2800" b="1" dirty="0"/>
              <a:t>L’approche pour maîtriser ces dangers doit donc de toute évidence être globale et non sectorielle. </a:t>
            </a:r>
            <a:endParaRPr lang="fr-FR" sz="2400" b="1" dirty="0"/>
          </a:p>
        </p:txBody>
      </p:sp>
    </p:spTree>
    <p:extLst>
      <p:ext uri="{BB962C8B-B14F-4D97-AF65-F5344CB8AC3E}">
        <p14:creationId xmlns:p14="http://schemas.microsoft.com/office/powerpoint/2010/main" val="659258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p:cNvSpPr>
            <a:spLocks noGrp="1"/>
          </p:cNvSpPr>
          <p:nvPr>
            <p:ph type="title"/>
          </p:nvPr>
        </p:nvSpPr>
        <p:spPr>
          <a:xfrm>
            <a:off x="441425" y="4293096"/>
            <a:ext cx="5288215" cy="1969611"/>
          </a:xfrm>
        </p:spPr>
        <p:txBody>
          <a:bodyPr vert="horz" lIns="91440" tIns="45720" rIns="91440" bIns="45720" rtlCol="0" anchor="ctr">
            <a:noAutofit/>
          </a:bodyPr>
          <a:lstStyle/>
          <a:p>
            <a:r>
              <a:rPr lang="fr-FR" sz="4800" b="1" dirty="0"/>
              <a:t>Le One Health </a:t>
            </a:r>
            <a:br>
              <a:rPr lang="fr-FR" sz="4800" b="1" dirty="0"/>
            </a:br>
            <a:r>
              <a:rPr lang="fr-FR" sz="4800" b="1" dirty="0"/>
              <a:t>(Une seule santé)?</a:t>
            </a: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425" y="620480"/>
            <a:ext cx="168285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6250" y="2466604"/>
            <a:ext cx="721797"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4371" y="2327988"/>
            <a:ext cx="220272"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69084" y="0"/>
            <a:ext cx="4274916"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50294"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6" name="Espace réservé du numéro de diapositive 5">
            <a:extLst>
              <a:ext uri="{FF2B5EF4-FFF2-40B4-BE49-F238E27FC236}">
                <a16:creationId xmlns:a16="http://schemas.microsoft.com/office/drawing/2014/main" id="{E6A82EC5-D1E5-487F-99FB-5134E964BAC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049234-B5E5-4398-83C9-C96D15B91EF1}" type="slidenum">
              <a:rPr kumimoji="0" lang="fr-FR"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7648386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4766</TotalTime>
  <Words>1995</Words>
  <Application>Microsoft Office PowerPoint</Application>
  <PresentationFormat>Affichage à l'écran (4:3)</PresentationFormat>
  <Paragraphs>195</Paragraphs>
  <Slides>47</Slides>
  <Notes>1</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47</vt:i4>
      </vt:variant>
    </vt:vector>
  </HeadingPairs>
  <TitlesOfParts>
    <vt:vector size="55" baseType="lpstr">
      <vt:lpstr>Arial</vt:lpstr>
      <vt:lpstr>Calibri</vt:lpstr>
      <vt:lpstr>Calibri Light</vt:lpstr>
      <vt:lpstr>Wingdings</vt:lpstr>
      <vt:lpstr>Thème Office</vt:lpstr>
      <vt:lpstr>1_Thème Office</vt:lpstr>
      <vt:lpstr>2_Thème Office</vt:lpstr>
      <vt:lpstr>3_Thème Office</vt:lpstr>
      <vt:lpstr>One Health (Une seule santé)</vt:lpstr>
      <vt:lpstr>Plan </vt:lpstr>
      <vt:lpstr>Présentation PowerPoint</vt:lpstr>
      <vt:lpstr>Contexte </vt:lpstr>
      <vt:lpstr>Présentation PowerPoint</vt:lpstr>
      <vt:lpstr>Présentation PowerPoint</vt:lpstr>
      <vt:lpstr>Présentation PowerPoint</vt:lpstr>
      <vt:lpstr>Présentation PowerPoint</vt:lpstr>
      <vt:lpstr>Le One Health  (Une seule santé)?</vt:lpstr>
      <vt:lpstr>APPROCHE ONE HEALTH </vt:lpstr>
      <vt:lpstr>APPROCHE ONE HEALTH </vt:lpstr>
      <vt:lpstr>APPROCHE ONE HEALTH </vt:lpstr>
      <vt:lpstr>APPROCHE ONE HEALTH </vt:lpstr>
      <vt:lpstr>APPROCHE ONE HEALTH </vt:lpstr>
      <vt:lpstr>Domaines du One Health</vt:lpstr>
      <vt:lpstr>ZOONOSES</vt:lpstr>
      <vt:lpstr>Maladies zoonotiques</vt:lpstr>
      <vt:lpstr>Maladies zoonotiques</vt:lpstr>
      <vt:lpstr>Maladies zoonotiques</vt:lpstr>
      <vt:lpstr>Maladies zoonotiques</vt:lpstr>
      <vt:lpstr>Maladies zoonotiques</vt:lpstr>
      <vt:lpstr>Maladies zoonotiques</vt:lpstr>
      <vt:lpstr>Maladies zoonotiques</vt:lpstr>
      <vt:lpstr>Sécurité sanitaire des aliments</vt:lpstr>
      <vt:lpstr>Sécurité sanitaire des aliments</vt:lpstr>
      <vt:lpstr>Sécurité sanitaire des aliments</vt:lpstr>
      <vt:lpstr>Sécurité sanitaire des aliments</vt:lpstr>
      <vt:lpstr>Sécurité sanitaire des aliments</vt:lpstr>
      <vt:lpstr>Résistance aux antimicrobiens (RAM)</vt:lpstr>
      <vt:lpstr>Résistance aux antimicrobiens (RAM)</vt:lpstr>
      <vt:lpstr>Résistance aux antimicrobiens (RAM)</vt:lpstr>
      <vt:lpstr>Résistance aux antimicrobiens (RAM)</vt:lpstr>
      <vt:lpstr>Résistance aux antimicrobiens (RAM)</vt:lpstr>
      <vt:lpstr>Résistance aux antimicrobiens (RAM)</vt:lpstr>
      <vt:lpstr>Résistance aux antimicrobiens (RAM)</vt:lpstr>
      <vt:lpstr>Résistance aux antimicrobiens (RAM)</vt:lpstr>
      <vt:lpstr>Résistance aux antimicrobiens (RAM)</vt:lpstr>
      <vt:lpstr> Organisation du One Health   </vt:lpstr>
      <vt:lpstr>Organisation du One Health</vt:lpstr>
      <vt:lpstr>Organisation du One Health</vt:lpstr>
      <vt:lpstr>Organisation du One Health</vt:lpstr>
      <vt:lpstr>Organisation du One Health</vt:lpstr>
      <vt:lpstr>Organisation du One Health</vt:lpstr>
      <vt:lpstr>Organisation du One Health</vt:lpstr>
      <vt:lpstr>Organisation du One Health: cas du Burkina Faso</vt:lpstr>
      <vt:lpstr>Organisation du One Health: cas du Burkina Faso</vt:lpstr>
      <vt:lpstr>Merci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Couverture sanitaire universelle</dc:title>
  <dc:creator>lenovoo</dc:creator>
  <cp:lastModifiedBy>User</cp:lastModifiedBy>
  <cp:revision>160</cp:revision>
  <dcterms:created xsi:type="dcterms:W3CDTF">2018-09-09T13:07:19Z</dcterms:created>
  <dcterms:modified xsi:type="dcterms:W3CDTF">2021-12-24T13:38:38Z</dcterms:modified>
</cp:coreProperties>
</file>