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70" r:id="rId13"/>
    <p:sldId id="271" r:id="rId14"/>
    <p:sldId id="268" r:id="rId15"/>
    <p:sldId id="269" r:id="rId16"/>
    <p:sldId id="272" r:id="rId17"/>
  </p:sldIdLst>
  <p:sldSz cx="12192000" cy="6858000"/>
  <p:notesSz cx="6858000" cy="9144000"/>
  <p:defaultTextStyle>
    <a:defPPr>
      <a:defRPr lang="fr-B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4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45643-70C6-42BF-A224-0B701E0EE31A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BF"/>
        </a:p>
      </dgm:t>
    </dgm:pt>
    <dgm:pt modelId="{3766EE53-1DDB-46D9-AD54-2EC032B378D6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rPr>
            <a:t>HOTE</a:t>
          </a:r>
          <a:endParaRPr lang="fr-BF" sz="2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 Black" panose="020B0A04020102020204" pitchFamily="34" charset="0"/>
          </a:endParaRPr>
        </a:p>
      </dgm:t>
    </dgm:pt>
    <dgm:pt modelId="{CFC05C41-E8EC-4FD7-86D0-A6B3F16879D2}" type="parTrans" cxnId="{D74F0362-2059-47C6-A816-B3FA344BD81F}">
      <dgm:prSet/>
      <dgm:spPr/>
      <dgm:t>
        <a:bodyPr/>
        <a:lstStyle/>
        <a:p>
          <a:endParaRPr lang="fr-BF" sz="2000"/>
        </a:p>
      </dgm:t>
    </dgm:pt>
    <dgm:pt modelId="{7C8E69AA-2F36-4018-8A47-7F6EC4E02CAD}" type="sibTrans" cxnId="{D74F0362-2059-47C6-A816-B3FA344BD81F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fr-BF" sz="1800"/>
        </a:p>
      </dgm:t>
    </dgm:pt>
    <dgm:pt modelId="{62A12E06-B516-4C06-9380-46D0CD2EACE4}">
      <dgm:prSet phldrT="[Texte]" custT="1"/>
      <dgm:spPr>
        <a:solidFill>
          <a:srgbClr val="D64ACC"/>
        </a:solidFill>
      </dgm:spPr>
      <dgm:t>
        <a:bodyPr/>
        <a:lstStyle/>
        <a:p>
          <a:r>
            <a:rPr lang="fr-FR" sz="2800" dirty="0">
              <a:solidFill>
                <a:schemeClr val="tx1"/>
              </a:solidFill>
              <a:latin typeface="Arial Black" panose="020B0A04020102020204" pitchFamily="34" charset="0"/>
            </a:rPr>
            <a:t>RESERVOIR</a:t>
          </a:r>
          <a:endParaRPr lang="fr-BF" sz="2800" dirty="0">
            <a:solidFill>
              <a:schemeClr val="tx1"/>
            </a:solidFill>
            <a:latin typeface="Arial Black" panose="020B0A04020102020204" pitchFamily="34" charset="0"/>
          </a:endParaRPr>
        </a:p>
      </dgm:t>
    </dgm:pt>
    <dgm:pt modelId="{6E8F82E6-F63E-4222-BBF1-5A072D1EBCAC}" type="parTrans" cxnId="{B55667B0-BF44-4AC3-A050-E3A2BAD00C29}">
      <dgm:prSet/>
      <dgm:spPr/>
      <dgm:t>
        <a:bodyPr/>
        <a:lstStyle/>
        <a:p>
          <a:endParaRPr lang="fr-BF" sz="2000"/>
        </a:p>
      </dgm:t>
    </dgm:pt>
    <dgm:pt modelId="{D7CBD8FA-11E5-45D1-93BD-F5550B76E0E1}" type="sibTrans" cxnId="{B55667B0-BF44-4AC3-A050-E3A2BAD00C29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fr-BF" sz="1800"/>
        </a:p>
      </dgm:t>
    </dgm:pt>
    <dgm:pt modelId="{B8C24528-AE30-412E-8A12-A47698E90C18}">
      <dgm:prSet phldrT="[Texte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3600" dirty="0">
              <a:latin typeface="Arial Black" panose="020B0A04020102020204" pitchFamily="34" charset="0"/>
            </a:rPr>
            <a:t>GERME</a:t>
          </a:r>
          <a:endParaRPr lang="fr-BF" sz="3600" dirty="0">
            <a:latin typeface="Arial Black" panose="020B0A04020102020204" pitchFamily="34" charset="0"/>
          </a:endParaRPr>
        </a:p>
      </dgm:t>
    </dgm:pt>
    <dgm:pt modelId="{9020A75F-CBBA-40B0-9727-74E3C438A6D1}" type="parTrans" cxnId="{22916BEF-FDBF-4A1E-9ED4-551E4829A619}">
      <dgm:prSet/>
      <dgm:spPr/>
      <dgm:t>
        <a:bodyPr/>
        <a:lstStyle/>
        <a:p>
          <a:endParaRPr lang="fr-BF" sz="2000"/>
        </a:p>
      </dgm:t>
    </dgm:pt>
    <dgm:pt modelId="{BA65416C-3BAA-471C-AC4F-AB73D0A2A2DF}" type="sibTrans" cxnId="{22916BEF-FDBF-4A1E-9ED4-551E4829A619}">
      <dgm:prSet custT="1"/>
      <dgm:spPr>
        <a:ln>
          <a:solidFill>
            <a:schemeClr val="tx1"/>
          </a:solidFill>
        </a:ln>
      </dgm:spPr>
      <dgm:t>
        <a:bodyPr/>
        <a:lstStyle/>
        <a:p>
          <a:endParaRPr lang="fr-BF" sz="1800"/>
        </a:p>
      </dgm:t>
    </dgm:pt>
    <dgm:pt modelId="{16FDD7F6-F84D-4D09-93A0-788F83B73E6C}" type="pres">
      <dgm:prSet presAssocID="{13945643-70C6-42BF-A224-0B701E0EE31A}" presName="Name0" presStyleCnt="0">
        <dgm:presLayoutVars>
          <dgm:dir/>
          <dgm:resizeHandles val="exact"/>
        </dgm:presLayoutVars>
      </dgm:prSet>
      <dgm:spPr/>
    </dgm:pt>
    <dgm:pt modelId="{58519569-95E0-47E1-96DA-3976B9C03449}" type="pres">
      <dgm:prSet presAssocID="{3766EE53-1DDB-46D9-AD54-2EC032B378D6}" presName="node" presStyleLbl="node1" presStyleIdx="0" presStyleCnt="3">
        <dgm:presLayoutVars>
          <dgm:bulletEnabled val="1"/>
        </dgm:presLayoutVars>
      </dgm:prSet>
      <dgm:spPr/>
    </dgm:pt>
    <dgm:pt modelId="{D6C43573-0CF8-4707-AE14-A1A88C5E44C5}" type="pres">
      <dgm:prSet presAssocID="{7C8E69AA-2F36-4018-8A47-7F6EC4E02CAD}" presName="sibTrans" presStyleLbl="sibTrans2D1" presStyleIdx="0" presStyleCnt="3" custScaleX="106344"/>
      <dgm:spPr/>
    </dgm:pt>
    <dgm:pt modelId="{798DB132-5824-405B-BB84-03ADADEBE47E}" type="pres">
      <dgm:prSet presAssocID="{7C8E69AA-2F36-4018-8A47-7F6EC4E02CAD}" presName="connectorText" presStyleLbl="sibTrans2D1" presStyleIdx="0" presStyleCnt="3"/>
      <dgm:spPr/>
    </dgm:pt>
    <dgm:pt modelId="{63AB6DE4-54BC-4EA9-8D45-2975C1A0EE4C}" type="pres">
      <dgm:prSet presAssocID="{62A12E06-B516-4C06-9380-46D0CD2EACE4}" presName="node" presStyleLbl="node1" presStyleIdx="1" presStyleCnt="3" custScaleX="117673" custRadScaleRad="143155" custRadScaleInc="-17973">
        <dgm:presLayoutVars>
          <dgm:bulletEnabled val="1"/>
        </dgm:presLayoutVars>
      </dgm:prSet>
      <dgm:spPr/>
    </dgm:pt>
    <dgm:pt modelId="{E43F7463-6821-4FFA-A46C-030844B89501}" type="pres">
      <dgm:prSet presAssocID="{D7CBD8FA-11E5-45D1-93BD-F5550B76E0E1}" presName="sibTrans" presStyleLbl="sibTrans2D1" presStyleIdx="1" presStyleCnt="3" custScaleX="124727"/>
      <dgm:spPr/>
    </dgm:pt>
    <dgm:pt modelId="{169482D0-DB3B-40D5-9B96-59A2725E01B1}" type="pres">
      <dgm:prSet presAssocID="{D7CBD8FA-11E5-45D1-93BD-F5550B76E0E1}" presName="connectorText" presStyleLbl="sibTrans2D1" presStyleIdx="1" presStyleCnt="3"/>
      <dgm:spPr/>
    </dgm:pt>
    <dgm:pt modelId="{9D198461-8F54-403B-BF40-547B972FF94D}" type="pres">
      <dgm:prSet presAssocID="{B8C24528-AE30-412E-8A12-A47698E90C18}" presName="node" presStyleLbl="node1" presStyleIdx="2" presStyleCnt="3" custRadScaleRad="135293" custRadScaleInc="13382">
        <dgm:presLayoutVars>
          <dgm:bulletEnabled val="1"/>
        </dgm:presLayoutVars>
      </dgm:prSet>
      <dgm:spPr/>
    </dgm:pt>
    <dgm:pt modelId="{B8D502B0-2F8F-424F-B17F-31653892BCCB}" type="pres">
      <dgm:prSet presAssocID="{BA65416C-3BAA-471C-AC4F-AB73D0A2A2DF}" presName="sibTrans" presStyleLbl="sibTrans2D1" presStyleIdx="2" presStyleCnt="3" custScaleX="113236"/>
      <dgm:spPr/>
    </dgm:pt>
    <dgm:pt modelId="{B85B57C4-873E-4220-B26F-55C039B84AFD}" type="pres">
      <dgm:prSet presAssocID="{BA65416C-3BAA-471C-AC4F-AB73D0A2A2DF}" presName="connectorText" presStyleLbl="sibTrans2D1" presStyleIdx="2" presStyleCnt="3"/>
      <dgm:spPr/>
    </dgm:pt>
  </dgm:ptLst>
  <dgm:cxnLst>
    <dgm:cxn modelId="{4F12DA11-6A9E-4C03-BFE8-7CD37E9F225F}" type="presOf" srcId="{D7CBD8FA-11E5-45D1-93BD-F5550B76E0E1}" destId="{169482D0-DB3B-40D5-9B96-59A2725E01B1}" srcOrd="1" destOrd="0" presId="urn:microsoft.com/office/officeart/2005/8/layout/cycle7"/>
    <dgm:cxn modelId="{0E46B31B-8774-49E6-BB00-9050AA5B91B5}" type="presOf" srcId="{13945643-70C6-42BF-A224-0B701E0EE31A}" destId="{16FDD7F6-F84D-4D09-93A0-788F83B73E6C}" srcOrd="0" destOrd="0" presId="urn:microsoft.com/office/officeart/2005/8/layout/cycle7"/>
    <dgm:cxn modelId="{CA0BCC2C-ECCF-4684-A1B0-DCB7BF559715}" type="presOf" srcId="{7C8E69AA-2F36-4018-8A47-7F6EC4E02CAD}" destId="{D6C43573-0CF8-4707-AE14-A1A88C5E44C5}" srcOrd="0" destOrd="0" presId="urn:microsoft.com/office/officeart/2005/8/layout/cycle7"/>
    <dgm:cxn modelId="{646A1938-CABC-4D12-AEF7-796351953670}" type="presOf" srcId="{BA65416C-3BAA-471C-AC4F-AB73D0A2A2DF}" destId="{B85B57C4-873E-4220-B26F-55C039B84AFD}" srcOrd="1" destOrd="0" presId="urn:microsoft.com/office/officeart/2005/8/layout/cycle7"/>
    <dgm:cxn modelId="{0B576E5C-8A9B-48F6-9913-94227DC9176F}" type="presOf" srcId="{7C8E69AA-2F36-4018-8A47-7F6EC4E02CAD}" destId="{798DB132-5824-405B-BB84-03ADADEBE47E}" srcOrd="1" destOrd="0" presId="urn:microsoft.com/office/officeart/2005/8/layout/cycle7"/>
    <dgm:cxn modelId="{D74F0362-2059-47C6-A816-B3FA344BD81F}" srcId="{13945643-70C6-42BF-A224-0B701E0EE31A}" destId="{3766EE53-1DDB-46D9-AD54-2EC032B378D6}" srcOrd="0" destOrd="0" parTransId="{CFC05C41-E8EC-4FD7-86D0-A6B3F16879D2}" sibTransId="{7C8E69AA-2F36-4018-8A47-7F6EC4E02CAD}"/>
    <dgm:cxn modelId="{5B152963-685B-45B3-82E2-8CF69244DB70}" type="presOf" srcId="{62A12E06-B516-4C06-9380-46D0CD2EACE4}" destId="{63AB6DE4-54BC-4EA9-8D45-2975C1A0EE4C}" srcOrd="0" destOrd="0" presId="urn:microsoft.com/office/officeart/2005/8/layout/cycle7"/>
    <dgm:cxn modelId="{EB90A245-94D2-44B3-B41C-3A443725F83C}" type="presOf" srcId="{D7CBD8FA-11E5-45D1-93BD-F5550B76E0E1}" destId="{E43F7463-6821-4FFA-A46C-030844B89501}" srcOrd="0" destOrd="0" presId="urn:microsoft.com/office/officeart/2005/8/layout/cycle7"/>
    <dgm:cxn modelId="{ED39447A-A259-476C-9613-0943AA108DDD}" type="presOf" srcId="{BA65416C-3BAA-471C-AC4F-AB73D0A2A2DF}" destId="{B8D502B0-2F8F-424F-B17F-31653892BCCB}" srcOrd="0" destOrd="0" presId="urn:microsoft.com/office/officeart/2005/8/layout/cycle7"/>
    <dgm:cxn modelId="{B55667B0-BF44-4AC3-A050-E3A2BAD00C29}" srcId="{13945643-70C6-42BF-A224-0B701E0EE31A}" destId="{62A12E06-B516-4C06-9380-46D0CD2EACE4}" srcOrd="1" destOrd="0" parTransId="{6E8F82E6-F63E-4222-BBF1-5A072D1EBCAC}" sibTransId="{D7CBD8FA-11E5-45D1-93BD-F5550B76E0E1}"/>
    <dgm:cxn modelId="{B68CBFB2-55AD-49AC-8162-4F08133C3ED0}" type="presOf" srcId="{3766EE53-1DDB-46D9-AD54-2EC032B378D6}" destId="{58519569-95E0-47E1-96DA-3976B9C03449}" srcOrd="0" destOrd="0" presId="urn:microsoft.com/office/officeart/2005/8/layout/cycle7"/>
    <dgm:cxn modelId="{22916BEF-FDBF-4A1E-9ED4-551E4829A619}" srcId="{13945643-70C6-42BF-A224-0B701E0EE31A}" destId="{B8C24528-AE30-412E-8A12-A47698E90C18}" srcOrd="2" destOrd="0" parTransId="{9020A75F-CBBA-40B0-9727-74E3C438A6D1}" sibTransId="{BA65416C-3BAA-471C-AC4F-AB73D0A2A2DF}"/>
    <dgm:cxn modelId="{032BACFB-9800-4BA9-BC00-8CC2CB7E0DFE}" type="presOf" srcId="{B8C24528-AE30-412E-8A12-A47698E90C18}" destId="{9D198461-8F54-403B-BF40-547B972FF94D}" srcOrd="0" destOrd="0" presId="urn:microsoft.com/office/officeart/2005/8/layout/cycle7"/>
    <dgm:cxn modelId="{7E1648BB-ABBD-4A52-93EA-3C94845F9FCD}" type="presParOf" srcId="{16FDD7F6-F84D-4D09-93A0-788F83B73E6C}" destId="{58519569-95E0-47E1-96DA-3976B9C03449}" srcOrd="0" destOrd="0" presId="urn:microsoft.com/office/officeart/2005/8/layout/cycle7"/>
    <dgm:cxn modelId="{460AE4B8-C05D-4566-B86C-7EDA86004D15}" type="presParOf" srcId="{16FDD7F6-F84D-4D09-93A0-788F83B73E6C}" destId="{D6C43573-0CF8-4707-AE14-A1A88C5E44C5}" srcOrd="1" destOrd="0" presId="urn:microsoft.com/office/officeart/2005/8/layout/cycle7"/>
    <dgm:cxn modelId="{D8FBED00-C098-4FBE-A53A-9B93D66E51A5}" type="presParOf" srcId="{D6C43573-0CF8-4707-AE14-A1A88C5E44C5}" destId="{798DB132-5824-405B-BB84-03ADADEBE47E}" srcOrd="0" destOrd="0" presId="urn:microsoft.com/office/officeart/2005/8/layout/cycle7"/>
    <dgm:cxn modelId="{D0069A9B-5BEC-4CD9-9FD6-490A38EE9798}" type="presParOf" srcId="{16FDD7F6-F84D-4D09-93A0-788F83B73E6C}" destId="{63AB6DE4-54BC-4EA9-8D45-2975C1A0EE4C}" srcOrd="2" destOrd="0" presId="urn:microsoft.com/office/officeart/2005/8/layout/cycle7"/>
    <dgm:cxn modelId="{EB1A1BB9-4A47-40CA-9A57-5C3EF6773303}" type="presParOf" srcId="{16FDD7F6-F84D-4D09-93A0-788F83B73E6C}" destId="{E43F7463-6821-4FFA-A46C-030844B89501}" srcOrd="3" destOrd="0" presId="urn:microsoft.com/office/officeart/2005/8/layout/cycle7"/>
    <dgm:cxn modelId="{4A764D27-4CFB-49F5-92E7-6A6ACDB5A65C}" type="presParOf" srcId="{E43F7463-6821-4FFA-A46C-030844B89501}" destId="{169482D0-DB3B-40D5-9B96-59A2725E01B1}" srcOrd="0" destOrd="0" presId="urn:microsoft.com/office/officeart/2005/8/layout/cycle7"/>
    <dgm:cxn modelId="{5EBF3624-8E0D-42CD-B252-9AC104948355}" type="presParOf" srcId="{16FDD7F6-F84D-4D09-93A0-788F83B73E6C}" destId="{9D198461-8F54-403B-BF40-547B972FF94D}" srcOrd="4" destOrd="0" presId="urn:microsoft.com/office/officeart/2005/8/layout/cycle7"/>
    <dgm:cxn modelId="{9A162517-93BE-420A-9877-0989D12DB41B}" type="presParOf" srcId="{16FDD7F6-F84D-4D09-93A0-788F83B73E6C}" destId="{B8D502B0-2F8F-424F-B17F-31653892BCCB}" srcOrd="5" destOrd="0" presId="urn:microsoft.com/office/officeart/2005/8/layout/cycle7"/>
    <dgm:cxn modelId="{0161860B-926C-4F69-80BD-2BA7448AB2D5}" type="presParOf" srcId="{B8D502B0-2F8F-424F-B17F-31653892BCCB}" destId="{B85B57C4-873E-4220-B26F-55C039B84AF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19569-95E0-47E1-96DA-3976B9C03449}">
      <dsp:nvSpPr>
        <dsp:cNvPr id="0" name=""/>
        <dsp:cNvSpPr/>
      </dsp:nvSpPr>
      <dsp:spPr>
        <a:xfrm>
          <a:off x="3793668" y="1770"/>
          <a:ext cx="2690514" cy="13452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rPr>
            <a:t>HOTE</a:t>
          </a:r>
          <a:endParaRPr lang="fr-BF" sz="2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latin typeface="Arial Black" panose="020B0A04020102020204" pitchFamily="34" charset="0"/>
          </a:endParaRPr>
        </a:p>
      </dsp:txBody>
      <dsp:txXfrm>
        <a:off x="3833069" y="41171"/>
        <a:ext cx="2611712" cy="1266455"/>
      </dsp:txXfrm>
    </dsp:sp>
    <dsp:sp modelId="{D6C43573-0CF8-4707-AE14-A1A88C5E44C5}">
      <dsp:nvSpPr>
        <dsp:cNvPr id="0" name=""/>
        <dsp:cNvSpPr/>
      </dsp:nvSpPr>
      <dsp:spPr>
        <a:xfrm rot="2845295">
          <a:off x="5484041" y="2326604"/>
          <a:ext cx="2778665" cy="47084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F" sz="1800" kern="1200"/>
        </a:p>
      </dsp:txBody>
      <dsp:txXfrm>
        <a:off x="5625293" y="2420772"/>
        <a:ext cx="2496161" cy="282504"/>
      </dsp:txXfrm>
    </dsp:sp>
    <dsp:sp modelId="{63AB6DE4-54BC-4EA9-8D45-2975C1A0EE4C}">
      <dsp:nvSpPr>
        <dsp:cNvPr id="0" name=""/>
        <dsp:cNvSpPr/>
      </dsp:nvSpPr>
      <dsp:spPr>
        <a:xfrm>
          <a:off x="7024817" y="3777019"/>
          <a:ext cx="3166009" cy="1345257"/>
        </a:xfrm>
        <a:prstGeom prst="roundRect">
          <a:avLst>
            <a:gd name="adj" fmla="val 10000"/>
          </a:avLst>
        </a:prstGeom>
        <a:solidFill>
          <a:srgbClr val="D64A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solidFill>
                <a:schemeClr val="tx1"/>
              </a:solidFill>
              <a:latin typeface="Arial Black" panose="020B0A04020102020204" pitchFamily="34" charset="0"/>
            </a:rPr>
            <a:t>RESERVOIR</a:t>
          </a:r>
          <a:endParaRPr lang="fr-BF" sz="2800" kern="1200" dirty="0">
            <a:solidFill>
              <a:schemeClr val="tx1"/>
            </a:solidFill>
            <a:latin typeface="Arial Black" panose="020B0A04020102020204" pitchFamily="34" charset="0"/>
          </a:endParaRPr>
        </a:p>
      </dsp:txBody>
      <dsp:txXfrm>
        <a:off x="7064218" y="3816420"/>
        <a:ext cx="3087207" cy="1266455"/>
      </dsp:txXfrm>
    </dsp:sp>
    <dsp:sp modelId="{E43F7463-6821-4FFA-A46C-030844B89501}">
      <dsp:nvSpPr>
        <dsp:cNvPr id="0" name=""/>
        <dsp:cNvSpPr/>
      </dsp:nvSpPr>
      <dsp:spPr>
        <a:xfrm rot="10761068">
          <a:off x="3515161" y="4253449"/>
          <a:ext cx="3258995" cy="47084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F" sz="1800" kern="1200"/>
        </a:p>
      </dsp:txBody>
      <dsp:txXfrm rot="10800000">
        <a:off x="3656413" y="4347617"/>
        <a:ext cx="2976491" cy="282504"/>
      </dsp:txXfrm>
    </dsp:sp>
    <dsp:sp modelId="{9D198461-8F54-403B-BF40-547B972FF94D}">
      <dsp:nvSpPr>
        <dsp:cNvPr id="0" name=""/>
        <dsp:cNvSpPr/>
      </dsp:nvSpPr>
      <dsp:spPr>
        <a:xfrm>
          <a:off x="573987" y="3852769"/>
          <a:ext cx="2690514" cy="13452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>
              <a:latin typeface="Arial Black" panose="020B0A04020102020204" pitchFamily="34" charset="0"/>
            </a:rPr>
            <a:t>GERME</a:t>
          </a:r>
          <a:endParaRPr lang="fr-BF" sz="3600" kern="1200" dirty="0">
            <a:latin typeface="Arial Black" panose="020B0A04020102020204" pitchFamily="34" charset="0"/>
          </a:endParaRPr>
        </a:p>
      </dsp:txBody>
      <dsp:txXfrm>
        <a:off x="613388" y="3892170"/>
        <a:ext cx="2611712" cy="1266455"/>
      </dsp:txXfrm>
    </dsp:sp>
    <dsp:sp modelId="{B8D502B0-2F8F-424F-B17F-31653892BCCB}">
      <dsp:nvSpPr>
        <dsp:cNvPr id="0" name=""/>
        <dsp:cNvSpPr/>
      </dsp:nvSpPr>
      <dsp:spPr>
        <a:xfrm rot="18593867">
          <a:off x="2049712" y="2364478"/>
          <a:ext cx="2958746" cy="47084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F" sz="1800" kern="1200"/>
        </a:p>
      </dsp:txBody>
      <dsp:txXfrm>
        <a:off x="2190964" y="2458646"/>
        <a:ext cx="2676242" cy="282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CB7E3-25B2-4831-BC72-D1F1C3C3C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F00F8C-03D7-4261-8F43-CF7719794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5C5ECE-5F4D-4BC6-92F1-4CACB9B61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7D420A-EB71-44A3-876E-18F4CC54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46A4F5-4A53-41FB-A85F-A4E6350E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06356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4FBAC-EEFD-4286-A578-DA21919B4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848DAE-A9A3-4356-94B8-05F6EFFEA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96BF9F-E287-4375-8A08-CBFC0035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9C1A7E-569E-45D9-8EAD-F1686F19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6DFE1F-3251-4FE0-A885-EF275677E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43771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4C9FB9-D2C8-4F95-8117-0176B9119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9777BE-1E83-4FA3-99B9-17EFA16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68342A-67E1-42AA-9A33-9EF4743D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DBFCD9-8D1C-4220-A405-7A406D53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D4D266-C864-406E-ADA9-1241D788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02638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172C5-DFBE-40AA-9CAF-52AE09F6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E718F5-5AF0-421D-8DC6-E752329E0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68011A-A047-4A96-80FF-E5519300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FEAD85-8696-405D-8F61-1F98A25A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AA6177-6FFE-409E-9020-4BCE83FD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8816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E0760-AC40-4E28-88D2-3D06B2C6F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3C725C-0694-440D-ABE2-6E96940AB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8455CE-24EF-4EDA-B718-A294DDB3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C476CE-5A1B-4FE4-AB41-50E78B9E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E87DEE-C119-4691-A962-DAD6D11A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16879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3633E-5C7A-4C0F-9C67-7868CB3C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9A2BDB-DA39-476C-95C1-D105D5ACA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94C222-D252-44A0-9844-38FB9EC89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90EDD9-FD24-4876-BEB6-1A06ED5A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840ACF-3087-4848-8686-90711876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61CA40-E9E5-4E0D-8D6C-75BBD2438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41405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5D038-28F7-4467-8CDA-CA7EC37BE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B6D7C6-A801-4E57-91E1-CB18385AE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BD07C84-8B3A-48C2-8011-65D7EC315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A877986-017C-49AD-A673-91735C7BF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E3BDD7-876A-46C4-88A6-EABE9CD31A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C8465F-8A9F-4407-830A-0C62D9AF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8A21F82-BD73-439C-AFA3-C03F19B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F416BFE-FA36-43A0-A3C4-99773B311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7873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48AA5-DCFC-4038-9BE1-C46A348B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A8B462-2F14-4917-A2A7-529C09EB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DBFD7F-1F8F-47E5-845C-D5791CEBA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683034-A638-4950-AC4B-CA4A3CEDE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458315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1967E0-00CB-42F0-88A1-E6C2BF0A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ED5B11-D4D4-4E97-B103-CEACD361D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CC44F4-A303-403D-ABFD-90DA9B24C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17694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F57283-A26B-435C-AA53-734C9DF5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BB0D16-2F60-41F3-A0ED-D9CE9AD15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8B0E6A-C59A-4F5F-AD7E-5DD77868D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407970-6D93-4E6F-BB7D-FF70B78D3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E6FDA1-A11F-47D3-B36B-4214B7DF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15BFC0-B870-4F31-8D06-8E2B8DC6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31451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9CF3E-EF21-451C-A484-A4281B92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E7CDFC-4AD1-4B03-A76C-C828B21BA3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66B676-B90C-4F3C-A925-BAC894C0D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7C8E77-632F-4935-97E4-F9B0F6385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FB3776-0F05-43D7-B2B9-AE38A191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415EC7-91E6-4800-A0EC-B69DD149C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201184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3CD7CBA-F1DD-442C-ADA2-6385230A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487ED7-562A-4B1E-B5E6-DB3DC85D6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06F88E-B52F-4866-A463-811E705B4B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92D1A-E298-4717-9B80-DB46C7817F7B}" type="datetimeFigureOut">
              <a:rPr lang="fr-BF" smtClean="0"/>
              <a:t>20/10/2020</a:t>
            </a:fld>
            <a:endParaRPr lang="fr-B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107213-152D-4666-94E3-8B1D23767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1538FA-D9F2-495F-9FC3-4BED91292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1ED1-CAFA-468F-B57C-943B751BAB98}" type="slidenum">
              <a:rPr lang="fr-BF" smtClean="0"/>
              <a:t>‹N°›</a:t>
            </a:fld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00801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B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466570-9475-49EE-8E0C-3A410F1C3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Arial Black" panose="020B0A04020102020204" pitchFamily="34" charset="0"/>
              </a:rPr>
              <a:t>Terminologie en maladies infectieuses</a:t>
            </a:r>
            <a:endParaRPr lang="fr-BF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57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7C04998-D4E2-45EE-A0DF-C2413214E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036893"/>
              </p:ext>
            </p:extLst>
          </p:nvPr>
        </p:nvGraphicFramePr>
        <p:xfrm>
          <a:off x="443948" y="1728746"/>
          <a:ext cx="11092070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358887">
                  <a:extLst>
                    <a:ext uri="{9D8B030D-6E8A-4147-A177-3AD203B41FA5}">
                      <a16:colId xmlns:a16="http://schemas.microsoft.com/office/drawing/2014/main" val="981516189"/>
                    </a:ext>
                  </a:extLst>
                </a:gridCol>
                <a:gridCol w="8733183">
                  <a:extLst>
                    <a:ext uri="{9D8B030D-6E8A-4147-A177-3AD203B41FA5}">
                      <a16:colId xmlns:a16="http://schemas.microsoft.com/office/drawing/2014/main" val="237451648"/>
                    </a:ext>
                  </a:extLst>
                </a:gridCol>
              </a:tblGrid>
              <a:tr h="148316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Fébricule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</a:rPr>
                        <a:t>Fièvre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modérée,</a:t>
                      </a:r>
                      <a:r>
                        <a:rPr lang="fr-FR" sz="2800" b="0" spc="-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transitoire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ou </a:t>
                      </a:r>
                      <a:r>
                        <a:rPr lang="fr-FR" sz="2800" b="0" spc="-5" dirty="0">
                          <a:effectLst/>
                        </a:rPr>
                        <a:t>prolongée.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208860"/>
                  </a:ext>
                </a:extLst>
              </a:tr>
              <a:tr h="702233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Fièvre</a:t>
                      </a:r>
                      <a:r>
                        <a:rPr lang="fr-FR" sz="2800" dirty="0">
                          <a:effectLst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 algn="just"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</a:rPr>
                        <a:t>Syndrome</a:t>
                      </a:r>
                      <a:r>
                        <a:rPr lang="fr-FR" sz="2800" b="0" spc="2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caractérisé</a:t>
                      </a:r>
                      <a:r>
                        <a:rPr lang="fr-FR" sz="2800" b="0" spc="2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par</a:t>
                      </a:r>
                      <a:r>
                        <a:rPr lang="fr-FR" sz="2800" b="0" spc="3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l’élévation</a:t>
                      </a:r>
                      <a:r>
                        <a:rPr lang="fr-FR" sz="2800" b="0" spc="2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de</a:t>
                      </a:r>
                      <a:r>
                        <a:rPr lang="fr-FR" sz="2800" b="0" spc="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la</a:t>
                      </a:r>
                      <a:r>
                        <a:rPr lang="fr-FR" sz="2800" b="0" spc="2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température</a:t>
                      </a:r>
                      <a:r>
                        <a:rPr lang="fr-FR" sz="2800" b="0" spc="2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du</a:t>
                      </a:r>
                      <a:r>
                        <a:rPr lang="fr-FR" sz="2800" b="0" spc="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corps</a:t>
                      </a:r>
                      <a:r>
                        <a:rPr lang="fr-FR" sz="2800" b="0" spc="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avec</a:t>
                      </a:r>
                      <a:r>
                        <a:rPr lang="fr-FR" sz="2800" b="0" spc="20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accélération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du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pouls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et</a:t>
                      </a:r>
                      <a:r>
                        <a:rPr lang="fr-FR" sz="2800" b="0" spc="160" dirty="0">
                          <a:effectLst/>
                        </a:rPr>
                        <a:t> </a:t>
                      </a:r>
                      <a:r>
                        <a:rPr lang="fr-FR" sz="2800" b="0" spc="-10" dirty="0">
                          <a:effectLst/>
                        </a:rPr>
                        <a:t>de</a:t>
                      </a:r>
                      <a:r>
                        <a:rPr lang="fr-FR" sz="2800" b="0" spc="17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la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respiration,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oligurie,</a:t>
                      </a:r>
                      <a:r>
                        <a:rPr lang="fr-FR" sz="2800" b="0" spc="16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sécheresse</a:t>
                      </a:r>
                      <a:r>
                        <a:rPr lang="fr-FR" sz="2800" b="0" spc="170" dirty="0">
                          <a:effectLst/>
                        </a:rPr>
                        <a:t> </a:t>
                      </a:r>
                      <a:r>
                        <a:rPr lang="fr-FR" sz="2800" b="0" spc="-10" dirty="0">
                          <a:effectLst/>
                        </a:rPr>
                        <a:t>de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la</a:t>
                      </a:r>
                      <a:r>
                        <a:rPr lang="fr-FR" sz="2800" b="0" spc="15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langue</a:t>
                      </a:r>
                      <a:r>
                        <a:rPr lang="fr-FR" sz="2800" b="0" spc="17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et</a:t>
                      </a:r>
                      <a:r>
                        <a:rPr lang="fr-FR" sz="2800" b="0" spc="30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parfois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délire.</a:t>
                      </a:r>
                      <a:endParaRPr lang="fr-BF" sz="2800" b="0" dirty="0">
                        <a:effectLst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753575"/>
                  </a:ext>
                </a:extLst>
              </a:tr>
              <a:tr h="147452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Hôte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définitif</a:t>
                      </a:r>
                      <a:r>
                        <a:rPr lang="fr-FR" sz="2800" spc="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</a:rPr>
                        <a:t>Être </a:t>
                      </a:r>
                      <a:r>
                        <a:rPr lang="fr-FR" sz="2800" b="0" spc="-5" dirty="0">
                          <a:effectLst/>
                        </a:rPr>
                        <a:t>vivant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qui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spc="-10" dirty="0">
                          <a:effectLst/>
                        </a:rPr>
                        <a:t>héberge</a:t>
                      </a:r>
                      <a:r>
                        <a:rPr lang="fr-FR" sz="2800" b="0" dirty="0">
                          <a:effectLst/>
                        </a:rPr>
                        <a:t> la</a:t>
                      </a:r>
                      <a:r>
                        <a:rPr lang="fr-FR" sz="2800" b="0" spc="-10" dirty="0">
                          <a:effectLst/>
                        </a:rPr>
                        <a:t> forme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adulte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d’un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parasite.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456103"/>
                  </a:ext>
                </a:extLst>
              </a:tr>
              <a:tr h="148316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</a:rPr>
                        <a:t>Hôte</a:t>
                      </a:r>
                      <a:r>
                        <a:rPr lang="fr-FR" sz="2800">
                          <a:effectLst/>
                        </a:rPr>
                        <a:t> </a:t>
                      </a:r>
                      <a:r>
                        <a:rPr lang="fr-FR" sz="2800" spc="-5">
                          <a:effectLst/>
                        </a:rPr>
                        <a:t>intermédiaire</a:t>
                      </a:r>
                      <a:r>
                        <a:rPr lang="fr-FR" sz="2800" spc="-10">
                          <a:effectLst/>
                        </a:rPr>
                        <a:t> </a:t>
                      </a:r>
                      <a:r>
                        <a:rPr lang="fr-FR" sz="2800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</a:rPr>
                        <a:t>Être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qui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spc="-10" dirty="0">
                          <a:effectLst/>
                        </a:rPr>
                        <a:t>héberge</a:t>
                      </a:r>
                      <a:r>
                        <a:rPr lang="fr-FR" sz="2800" b="0" dirty="0">
                          <a:effectLst/>
                        </a:rPr>
                        <a:t> le </a:t>
                      </a:r>
                      <a:r>
                        <a:rPr lang="fr-FR" sz="2800" b="0" spc="-5" dirty="0">
                          <a:effectLst/>
                        </a:rPr>
                        <a:t>parasite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sous </a:t>
                      </a:r>
                      <a:r>
                        <a:rPr lang="fr-FR" sz="2800" b="0" spc="-5" dirty="0">
                          <a:effectLst/>
                        </a:rPr>
                        <a:t>sa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10" dirty="0">
                          <a:effectLst/>
                        </a:rPr>
                        <a:t>forme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infestante.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451355"/>
                  </a:ext>
                </a:extLst>
              </a:tr>
              <a:tr h="258581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>
                          <a:effectLst/>
                        </a:rPr>
                        <a:t>Hypothermie</a:t>
                      </a:r>
                      <a:r>
                        <a:rPr lang="fr-FR" sz="2800" b="1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</a:rPr>
                        <a:t>Abaissement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de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la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température</a:t>
                      </a:r>
                      <a:r>
                        <a:rPr lang="fr-FR" sz="2800" b="0" dirty="0">
                          <a:effectLst/>
                        </a:rPr>
                        <a:t> du</a:t>
                      </a:r>
                      <a:r>
                        <a:rPr lang="fr-FR" sz="2800" b="0" spc="-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corps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au-dessous</a:t>
                      </a:r>
                      <a:r>
                        <a:rPr lang="fr-FR" sz="2800" b="0" dirty="0">
                          <a:effectLst/>
                        </a:rPr>
                        <a:t> de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la </a:t>
                      </a:r>
                      <a:r>
                        <a:rPr lang="fr-FR" sz="2800" b="0" spc="-5" dirty="0">
                          <a:effectLst/>
                        </a:rPr>
                        <a:t>normale.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434733"/>
                  </a:ext>
                </a:extLst>
              </a:tr>
              <a:tr h="258581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>
                          <a:effectLst/>
                        </a:rPr>
                        <a:t>Iatrogène</a:t>
                      </a:r>
                      <a:r>
                        <a:rPr lang="fr-FR" sz="2800" b="1" spc="-10">
                          <a:effectLst/>
                        </a:rPr>
                        <a:t> </a:t>
                      </a:r>
                      <a:r>
                        <a:rPr lang="fr-FR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</a:rPr>
                        <a:t>Qui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est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provoqué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par</a:t>
                      </a:r>
                      <a:r>
                        <a:rPr lang="fr-FR" sz="2800" b="0" spc="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le</a:t>
                      </a:r>
                      <a:r>
                        <a:rPr lang="fr-FR" sz="2800" b="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médecin</a:t>
                      </a:r>
                      <a:r>
                        <a:rPr lang="fr-FR" sz="2800" b="0" spc="-15" dirty="0">
                          <a:effectLst/>
                        </a:rPr>
                        <a:t> </a:t>
                      </a:r>
                      <a:r>
                        <a:rPr lang="fr-FR" sz="2800" b="0" dirty="0">
                          <a:effectLst/>
                        </a:rPr>
                        <a:t>ou un</a:t>
                      </a:r>
                      <a:r>
                        <a:rPr lang="fr-FR" sz="2800" b="0" spc="-15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procédé</a:t>
                      </a:r>
                      <a:r>
                        <a:rPr lang="fr-FR" sz="2800" b="0" spc="-10" dirty="0">
                          <a:effectLst/>
                        </a:rPr>
                        <a:t> </a:t>
                      </a:r>
                      <a:r>
                        <a:rPr lang="fr-FR" sz="2800" b="0" spc="-5" dirty="0">
                          <a:effectLst/>
                        </a:rPr>
                        <a:t>thérapeutique.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739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7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32F24C8-2402-4870-BB0F-8D392671E6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727423"/>
              </p:ext>
            </p:extLst>
          </p:nvPr>
        </p:nvGraphicFramePr>
        <p:xfrm>
          <a:off x="556591" y="648203"/>
          <a:ext cx="11237844" cy="5974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584174">
                  <a:extLst>
                    <a:ext uri="{9D8B030D-6E8A-4147-A177-3AD203B41FA5}">
                      <a16:colId xmlns:a16="http://schemas.microsoft.com/office/drawing/2014/main" val="572011258"/>
                    </a:ext>
                  </a:extLst>
                </a:gridCol>
                <a:gridCol w="8653670">
                  <a:extLst>
                    <a:ext uri="{9D8B030D-6E8A-4147-A177-3AD203B41FA5}">
                      <a16:colId xmlns:a16="http://schemas.microsoft.com/office/drawing/2014/main" val="196792036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Incubation</a:t>
                      </a:r>
                      <a:r>
                        <a:rPr lang="fr-FR" sz="2800" b="1" spc="-15" dirty="0">
                          <a:effectLst/>
                        </a:rPr>
                        <a:t> 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Temps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8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s’écoule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entre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contamination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l’apparition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premiers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signes</a:t>
                      </a:r>
                      <a:r>
                        <a:rPr lang="fr-FR" sz="2800" b="0" spc="2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cliniques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19547997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Infection 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Manifestation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agent</a:t>
                      </a:r>
                      <a:r>
                        <a:rPr lang="fr-FR" sz="2800" b="0" spc="9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infectieux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(bactéries,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virus,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parasite…)</a:t>
                      </a:r>
                      <a:r>
                        <a:rPr lang="fr-FR" sz="2800" b="0" spc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800" b="0" spc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</a:t>
                      </a:r>
                      <a:r>
                        <a:rPr lang="fr-FR" sz="2800" b="0" spc="3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organisme,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provoquant</a:t>
                      </a:r>
                      <a:r>
                        <a:rPr lang="fr-FR" sz="28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troubles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d’intensité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gravité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variable.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C’est</a:t>
                      </a:r>
                      <a:r>
                        <a:rPr lang="fr-FR" sz="28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</a:t>
                      </a:r>
                      <a:r>
                        <a:rPr lang="fr-FR" sz="2800" b="0" spc="2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résultat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l’agression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organisme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vivant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micro-organisme.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15794468"/>
                  </a:ext>
                </a:extLst>
              </a:tr>
              <a:tr h="699770">
                <a:tc>
                  <a:txBody>
                    <a:bodyPr/>
                    <a:lstStyle/>
                    <a:p>
                      <a:pPr marL="40005" marR="38735">
                        <a:spcBef>
                          <a:spcPts val="190"/>
                        </a:spcBef>
                        <a:spcAft>
                          <a:spcPts val="0"/>
                        </a:spcAft>
                        <a:tabLst>
                          <a:tab pos="798830" algn="l"/>
                          <a:tab pos="1495425" algn="l"/>
                        </a:tabLst>
                      </a:pPr>
                      <a:r>
                        <a:rPr lang="fr-FR" sz="2800" b="1" spc="-5" dirty="0">
                          <a:effectLst/>
                        </a:rPr>
                        <a:t>Infection associée	</a:t>
                      </a:r>
                      <a:r>
                        <a:rPr lang="fr-FR" sz="2800" b="1" spc="-10" dirty="0">
                          <a:effectLst/>
                        </a:rPr>
                        <a:t>aux</a:t>
                      </a:r>
                      <a:r>
                        <a:rPr lang="fr-FR" sz="2800" b="1" spc="115" dirty="0">
                          <a:effectLst/>
                        </a:rPr>
                        <a:t> </a:t>
                      </a:r>
                      <a:r>
                        <a:rPr lang="fr-FR" sz="2800" b="1" dirty="0">
                          <a:effectLst/>
                        </a:rPr>
                        <a:t>soins</a:t>
                      </a:r>
                      <a:r>
                        <a:rPr lang="fr-FR" sz="2800" b="1" spc="-10" dirty="0">
                          <a:effectLst/>
                        </a:rPr>
                        <a:t> 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Une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infection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est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dite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associée</a:t>
                      </a:r>
                      <a:r>
                        <a:rPr lang="fr-FR" sz="28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aux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soins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elle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survient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cours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décours</a:t>
                      </a:r>
                      <a:r>
                        <a:rPr lang="fr-FR" sz="2800" b="0" spc="2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2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prise</a:t>
                      </a:r>
                      <a:r>
                        <a:rPr lang="fr-FR" sz="2800" b="0" spc="2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</a:t>
                      </a:r>
                      <a:r>
                        <a:rPr lang="fr-FR" sz="28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charge</a:t>
                      </a:r>
                      <a:r>
                        <a:rPr lang="fr-FR" sz="28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(diagnostique,</a:t>
                      </a:r>
                      <a:r>
                        <a:rPr lang="fr-FR" sz="2800" b="0" spc="2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thérapeutique,</a:t>
                      </a:r>
                      <a:r>
                        <a:rPr lang="fr-FR" sz="2800" b="0" spc="2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palliative,</a:t>
                      </a:r>
                      <a:r>
                        <a:rPr lang="fr-FR" sz="28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préventive</a:t>
                      </a:r>
                      <a:r>
                        <a:rPr lang="fr-FR" sz="28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éducative)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800" b="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patient,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</a:t>
                      </a:r>
                      <a:r>
                        <a:rPr lang="fr-FR" sz="2800" b="0" spc="3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elle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n’était</a:t>
                      </a:r>
                      <a:r>
                        <a:rPr lang="fr-FR" sz="2800" b="0" spc="3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ni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présente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ni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incubation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début</a:t>
                      </a:r>
                      <a:r>
                        <a:rPr lang="fr-FR" sz="2800" b="0" spc="3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2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prise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charge.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275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2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D0D4062-5734-4385-9614-8BDFF7D88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19638"/>
              </p:ext>
            </p:extLst>
          </p:nvPr>
        </p:nvGraphicFramePr>
        <p:xfrm>
          <a:off x="583095" y="353833"/>
          <a:ext cx="11025809" cy="6400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517913">
                  <a:extLst>
                    <a:ext uri="{9D8B030D-6E8A-4147-A177-3AD203B41FA5}">
                      <a16:colId xmlns:a16="http://schemas.microsoft.com/office/drawing/2014/main" val="216512267"/>
                    </a:ext>
                  </a:extLst>
                </a:gridCol>
                <a:gridCol w="8507896">
                  <a:extLst>
                    <a:ext uri="{9D8B030D-6E8A-4147-A177-3AD203B41FA5}">
                      <a16:colId xmlns:a16="http://schemas.microsoft.com/office/drawing/2014/main" val="2211841373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>
                          <a:effectLst/>
                        </a:rPr>
                        <a:t>Pyogène</a:t>
                      </a:r>
                      <a:r>
                        <a:rPr lang="fr-FR" sz="2800" b="1" spc="-10">
                          <a:effectLst/>
                        </a:rPr>
                        <a:t> </a:t>
                      </a:r>
                      <a:r>
                        <a:rPr lang="fr-FR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</a:rPr>
                        <a:t>Qui</a:t>
                      </a:r>
                      <a:r>
                        <a:rPr lang="fr-FR" sz="2800" spc="5">
                          <a:effectLst/>
                        </a:rPr>
                        <a:t> </a:t>
                      </a:r>
                      <a:r>
                        <a:rPr lang="fr-FR" sz="2800" spc="-5">
                          <a:effectLst/>
                        </a:rPr>
                        <a:t>engendre</a:t>
                      </a:r>
                      <a:r>
                        <a:rPr lang="fr-FR" sz="2800">
                          <a:effectLst/>
                        </a:rPr>
                        <a:t> une</a:t>
                      </a:r>
                      <a:r>
                        <a:rPr lang="fr-FR" sz="2800" spc="-10">
                          <a:effectLst/>
                        </a:rPr>
                        <a:t> </a:t>
                      </a:r>
                      <a:r>
                        <a:rPr lang="fr-FR" sz="2800" spc="-5">
                          <a:effectLst/>
                        </a:rPr>
                        <a:t>suppuration.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03271527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Pyrexie</a:t>
                      </a:r>
                      <a:r>
                        <a:rPr lang="fr-FR" sz="2800" b="1" dirty="0">
                          <a:effectLst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Nom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générique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 </a:t>
                      </a:r>
                      <a:r>
                        <a:rPr lang="fr-FR" sz="2800" spc="-5" dirty="0">
                          <a:effectLst/>
                        </a:rPr>
                        <a:t>toutes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les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maladies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fébriles.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75195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Réponse</a:t>
                      </a:r>
                      <a:r>
                        <a:rPr lang="fr-FR" sz="2800" b="1" spc="-10" dirty="0">
                          <a:effectLst/>
                        </a:rPr>
                        <a:t> </a:t>
                      </a:r>
                      <a:r>
                        <a:rPr lang="fr-FR" sz="2800" b="1" spc="-5" dirty="0">
                          <a:effectLst/>
                        </a:rPr>
                        <a:t>immunitaire</a:t>
                      </a:r>
                      <a:r>
                        <a:rPr lang="fr-FR" sz="2800" b="1" spc="-10" dirty="0">
                          <a:effectLst/>
                        </a:rPr>
                        <a:t> 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Ensemble</a:t>
                      </a:r>
                      <a:r>
                        <a:rPr lang="fr-FR" sz="2800" spc="19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des</a:t>
                      </a:r>
                      <a:r>
                        <a:rPr lang="fr-FR" sz="2800" spc="195" dirty="0">
                          <a:effectLst/>
                        </a:rPr>
                        <a:t> </a:t>
                      </a:r>
                      <a:r>
                        <a:rPr lang="fr-FR" sz="2800" spc="-10" dirty="0">
                          <a:effectLst/>
                        </a:rPr>
                        <a:t>moyens</a:t>
                      </a:r>
                      <a:r>
                        <a:rPr lang="fr-FR" sz="2800" spc="19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</a:t>
                      </a:r>
                      <a:r>
                        <a:rPr lang="fr-FR" sz="2800" spc="18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défense</a:t>
                      </a:r>
                      <a:r>
                        <a:rPr lang="fr-FR" sz="2800" spc="18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spécifiques</a:t>
                      </a:r>
                      <a:r>
                        <a:rPr lang="fr-FR" sz="2800" spc="18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</a:t>
                      </a:r>
                      <a:r>
                        <a:rPr lang="fr-FR" sz="2800" spc="18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l'organisme</a:t>
                      </a:r>
                      <a:r>
                        <a:rPr lang="fr-FR" sz="2800" spc="19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produits</a:t>
                      </a:r>
                      <a:r>
                        <a:rPr lang="fr-FR" sz="2800" spc="18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par</a:t>
                      </a:r>
                      <a:r>
                        <a:rPr lang="fr-FR" sz="2800" spc="18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les</a:t>
                      </a:r>
                      <a:r>
                        <a:rPr lang="fr-FR" sz="2800" spc="31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lymphocytes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T</a:t>
                      </a:r>
                      <a:r>
                        <a:rPr lang="fr-FR" sz="2800" spc="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et</a:t>
                      </a:r>
                      <a:r>
                        <a:rPr lang="fr-FR" sz="2800" spc="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B.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500583"/>
                  </a:ext>
                </a:extLst>
              </a:tr>
              <a:tr h="53784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Rétrovirus</a:t>
                      </a:r>
                      <a:r>
                        <a:rPr lang="fr-FR" sz="2800" b="1" spc="-10" dirty="0">
                          <a:effectLst/>
                        </a:rPr>
                        <a:t> </a:t>
                      </a:r>
                      <a:r>
                        <a:rPr lang="fr-FR" sz="2800" b="1" dirty="0">
                          <a:effectLst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Virus à ARN,</a:t>
                      </a:r>
                      <a:r>
                        <a:rPr lang="fr-FR" sz="2800" spc="14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mais</a:t>
                      </a:r>
                      <a:r>
                        <a:rPr lang="fr-FR" sz="2800" spc="14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qui</a:t>
                      </a:r>
                      <a:r>
                        <a:rPr lang="fr-FR" sz="2800" spc="13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est</a:t>
                      </a:r>
                      <a:r>
                        <a:rPr lang="fr-FR" sz="2800" spc="13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transcrit</a:t>
                      </a:r>
                      <a:r>
                        <a:rPr lang="fr-FR" sz="2800" spc="19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dans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la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cellule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en</a:t>
                      </a:r>
                      <a:r>
                        <a:rPr lang="fr-FR" sz="2800" spc="7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ADN</a:t>
                      </a:r>
                      <a:r>
                        <a:rPr lang="fr-FR" sz="2800" spc="6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par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une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enzyme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spécifique,</a:t>
                      </a:r>
                      <a:r>
                        <a:rPr lang="fr-FR" sz="2800" spc="7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la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transcriptase</a:t>
                      </a:r>
                      <a:r>
                        <a:rPr lang="fr-FR" sz="2800" spc="7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inverse.</a:t>
                      </a:r>
                      <a:r>
                        <a:rPr lang="fr-FR" sz="2800" spc="7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VIH.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8138607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>
                          <a:effectLst/>
                        </a:rPr>
                        <a:t>Rotavirus</a:t>
                      </a:r>
                      <a:r>
                        <a:rPr lang="fr-FR" sz="2800" b="1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9370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Genre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virus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la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famille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des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 err="1">
                          <a:effectLst/>
                        </a:rPr>
                        <a:t>Reoviridae</a:t>
                      </a:r>
                      <a:r>
                        <a:rPr lang="fr-FR" sz="2800" spc="-5" dirty="0">
                          <a:effectLst/>
                        </a:rPr>
                        <a:t>,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à </a:t>
                      </a:r>
                      <a:r>
                        <a:rPr lang="fr-FR" sz="2800" spc="4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ARN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4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bicaténaire.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Ils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sont</a:t>
                      </a:r>
                      <a:r>
                        <a:rPr lang="fr-FR" sz="2800" spc="235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responsables</a:t>
                      </a:r>
                      <a:r>
                        <a:rPr lang="fr-FR" sz="2800" dirty="0">
                          <a:effectLst/>
                        </a:rPr>
                        <a:t> de </a:t>
                      </a:r>
                      <a:r>
                        <a:rPr lang="fr-FR" sz="2800" spc="-5" dirty="0">
                          <a:effectLst/>
                        </a:rPr>
                        <a:t>gastroentérites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infantiles.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367839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Séroconversion</a:t>
                      </a:r>
                      <a:r>
                        <a:rPr lang="fr-FR" sz="2800" b="1" spc="-15" dirty="0">
                          <a:effectLst/>
                        </a:rPr>
                        <a:t> 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Période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durant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laquelle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apparaissent</a:t>
                      </a:r>
                      <a:r>
                        <a:rPr lang="fr-FR" sz="2800" spc="5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les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anticorps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contre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des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antigènes</a:t>
                      </a:r>
                      <a:r>
                        <a:rPr lang="fr-FR" sz="2800" spc="6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(passage</a:t>
                      </a:r>
                      <a:r>
                        <a:rPr lang="fr-FR" sz="2800" spc="28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 </a:t>
                      </a:r>
                      <a:r>
                        <a:rPr lang="fr-FR" sz="2800" spc="-5" dirty="0">
                          <a:effectLst/>
                        </a:rPr>
                        <a:t>séronégativité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à </a:t>
                      </a:r>
                      <a:r>
                        <a:rPr lang="fr-FR" sz="2800" spc="-5" dirty="0">
                          <a:effectLst/>
                        </a:rPr>
                        <a:t>la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séropositivité).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1153481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 dirty="0">
                          <a:effectLst/>
                        </a:rPr>
                        <a:t>Sérologie</a:t>
                      </a:r>
                      <a:r>
                        <a:rPr lang="fr-FR" sz="2800" b="1" spc="-10" dirty="0">
                          <a:effectLst/>
                        </a:rPr>
                        <a:t> </a:t>
                      </a:r>
                      <a:r>
                        <a:rPr lang="fr-FR" sz="2800" b="1" dirty="0">
                          <a:effectLst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</a:rPr>
                        <a:t>Etudes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des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sérums</a:t>
                      </a:r>
                      <a:r>
                        <a:rPr lang="fr-FR" sz="2800" dirty="0">
                          <a:effectLst/>
                        </a:rPr>
                        <a:t> et</a:t>
                      </a:r>
                      <a:r>
                        <a:rPr lang="fr-FR" sz="2800" spc="5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en </a:t>
                      </a:r>
                      <a:r>
                        <a:rPr lang="fr-FR" sz="2800" spc="-5" dirty="0">
                          <a:effectLst/>
                        </a:rPr>
                        <a:t>particulier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de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leurs</a:t>
                      </a:r>
                      <a:r>
                        <a:rPr lang="fr-FR" sz="280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propriétés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spc="-5" dirty="0">
                          <a:effectLst/>
                        </a:rPr>
                        <a:t>immunitaires.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1351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179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A9D9FAD-C0BD-4BDB-89BE-09092BD33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514384"/>
              </p:ext>
            </p:extLst>
          </p:nvPr>
        </p:nvGraphicFramePr>
        <p:xfrm>
          <a:off x="563217" y="1377763"/>
          <a:ext cx="11065566" cy="46268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537792">
                  <a:extLst>
                    <a:ext uri="{9D8B030D-6E8A-4147-A177-3AD203B41FA5}">
                      <a16:colId xmlns:a16="http://schemas.microsoft.com/office/drawing/2014/main" val="4159864582"/>
                    </a:ext>
                  </a:extLst>
                </a:gridCol>
                <a:gridCol w="8527774">
                  <a:extLst>
                    <a:ext uri="{9D8B030D-6E8A-4147-A177-3AD203B41FA5}">
                      <a16:colId xmlns:a16="http://schemas.microsoft.com/office/drawing/2014/main" val="4041238587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 spc="-5">
                          <a:effectLst/>
                        </a:rPr>
                        <a:t>Vecteur</a:t>
                      </a:r>
                      <a:r>
                        <a:rPr lang="fr-CI" sz="2800" b="1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Agent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qui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transmet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la </a:t>
                      </a:r>
                      <a:r>
                        <a:rPr lang="fr-CI" sz="2800" b="0" spc="-5" dirty="0">
                          <a:effectLst/>
                        </a:rPr>
                        <a:t>maladie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(surtout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un</a:t>
                      </a:r>
                      <a:r>
                        <a:rPr lang="fr-CI" sz="2800" b="0" spc="-1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parasite).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9907357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>
                          <a:effectLst/>
                        </a:rPr>
                        <a:t>Virion</a:t>
                      </a:r>
                      <a:r>
                        <a:rPr lang="fr-CI" sz="2800" b="1" spc="-15">
                          <a:effectLst/>
                        </a:rPr>
                        <a:t> </a:t>
                      </a:r>
                      <a:r>
                        <a:rPr lang="fr-CI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Particule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virale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nouvellement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conçue.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751888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>
                          <a:effectLst/>
                        </a:rPr>
                        <a:t>Virémie</a:t>
                      </a:r>
                      <a:r>
                        <a:rPr lang="fr-CI" sz="2800" b="1" spc="-10">
                          <a:effectLst/>
                        </a:rPr>
                        <a:t> </a:t>
                      </a:r>
                      <a:r>
                        <a:rPr lang="fr-CI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Présence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10" dirty="0">
                          <a:effectLst/>
                        </a:rPr>
                        <a:t>de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virus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dans</a:t>
                      </a:r>
                      <a:r>
                        <a:rPr lang="fr-CI" sz="2800" b="0" dirty="0">
                          <a:effectLst/>
                        </a:rPr>
                        <a:t> le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sang.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60746917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 spc="-5">
                          <a:effectLst/>
                        </a:rPr>
                        <a:t>Virostatique</a:t>
                      </a:r>
                      <a:r>
                        <a:rPr lang="fr-CI" sz="2800" b="1" spc="-10">
                          <a:effectLst/>
                        </a:rPr>
                        <a:t> </a:t>
                      </a:r>
                      <a:r>
                        <a:rPr lang="fr-CI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Qui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stoppe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la </a:t>
                      </a:r>
                      <a:r>
                        <a:rPr lang="fr-CI" sz="2800" b="0" spc="-5" dirty="0">
                          <a:effectLst/>
                        </a:rPr>
                        <a:t>prolifération</a:t>
                      </a:r>
                      <a:r>
                        <a:rPr lang="fr-CI" sz="2800" b="0" spc="-15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des </a:t>
                      </a:r>
                      <a:r>
                        <a:rPr lang="fr-CI" sz="2800" b="0" spc="-5" dirty="0">
                          <a:effectLst/>
                        </a:rPr>
                        <a:t>virus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sans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les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détruire.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64082938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 spc="-5">
                          <a:effectLst/>
                        </a:rPr>
                        <a:t>Virucide</a:t>
                      </a:r>
                      <a:r>
                        <a:rPr lang="fr-CI" sz="2800" b="1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Qui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détruit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les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virus.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9113285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 spc="-5">
                          <a:effectLst/>
                        </a:rPr>
                        <a:t>Virulence</a:t>
                      </a:r>
                      <a:r>
                        <a:rPr lang="fr-CI" sz="2800" b="1" spc="-10">
                          <a:effectLst/>
                        </a:rPr>
                        <a:t> </a:t>
                      </a:r>
                      <a:r>
                        <a:rPr lang="fr-CI" sz="2800" b="1">
                          <a:effectLst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Degré</a:t>
                      </a:r>
                      <a:r>
                        <a:rPr lang="fr-CI" sz="2800" b="0" dirty="0">
                          <a:effectLst/>
                        </a:rPr>
                        <a:t> de </a:t>
                      </a:r>
                      <a:r>
                        <a:rPr lang="fr-CI" sz="2800" b="0" spc="-5" dirty="0">
                          <a:effectLst/>
                        </a:rPr>
                        <a:t>pathogénicité.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7825663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marL="40005">
                        <a:lnSpc>
                          <a:spcPct val="150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b="1" spc="-5" dirty="0">
                          <a:effectLst/>
                        </a:rPr>
                        <a:t>Zoonose</a:t>
                      </a:r>
                      <a:r>
                        <a:rPr lang="fr-CI" sz="2800" b="1" dirty="0">
                          <a:effectLst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737870">
                        <a:lnSpc>
                          <a:spcPct val="150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</a:rPr>
                        <a:t>Maladie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qui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frappe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surtout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les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animaux,</a:t>
                      </a:r>
                      <a:r>
                        <a:rPr lang="fr-CI" sz="2800" b="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mais</a:t>
                      </a:r>
                      <a:r>
                        <a:rPr lang="fr-CI" sz="2800" b="0" dirty="0">
                          <a:effectLst/>
                        </a:rPr>
                        <a:t> qui</a:t>
                      </a:r>
                      <a:r>
                        <a:rPr lang="fr-CI" sz="2800" b="0" spc="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est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éventuellement</a:t>
                      </a:r>
                      <a:r>
                        <a:rPr lang="fr-CI" sz="2800" b="0" spc="165" dirty="0">
                          <a:effectLst/>
                        </a:rPr>
                        <a:t> </a:t>
                      </a:r>
                      <a:r>
                        <a:rPr lang="fr-CI" sz="2800" b="0" spc="-5" dirty="0">
                          <a:effectLst/>
                        </a:rPr>
                        <a:t>transmissible</a:t>
                      </a:r>
                      <a:r>
                        <a:rPr lang="fr-CI" sz="2800" b="0" spc="-10" dirty="0">
                          <a:effectLst/>
                        </a:rPr>
                        <a:t> </a:t>
                      </a:r>
                      <a:r>
                        <a:rPr lang="fr-CI" sz="2800" b="0" dirty="0">
                          <a:effectLst/>
                        </a:rPr>
                        <a:t>à </a:t>
                      </a:r>
                      <a:r>
                        <a:rPr lang="fr-CI" sz="2800" b="0" spc="-5" dirty="0">
                          <a:effectLst/>
                        </a:rPr>
                        <a:t>l’homme.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277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41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EDF1E-8FB9-42BB-BF5C-99E3AC1B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Traitement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D56879-EE1F-4D55-BD03-F7EEE6883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Antibiotique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(bactéricide-bactériostatique)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Antiviraux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 virucides-virostatiques), </a:t>
            </a: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Antirétroviraux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(ARV)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Antifongiques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(fongicides-Fongistatiques)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Antiparasitaires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 paludisme, amibiase)</a:t>
            </a:r>
            <a:endParaRPr lang="fr-BF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50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42B30B-920F-4DB8-8625-E9A3361C4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Prévention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7FBD98-88FA-4750-98BF-43D8AAFCE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Prophylaxie</a:t>
            </a:r>
            <a:r>
              <a:rPr lang="fr-FR" dirty="0"/>
              <a:t> : ensemble des méthodes qui permettent de protéger un individu ou une population contre la diffusion de certains maux pouvant conduire à une épidémie.</a:t>
            </a:r>
          </a:p>
          <a:p>
            <a:r>
              <a:rPr lang="fr-FR" b="1" dirty="0"/>
              <a:t>Sérovaccination</a:t>
            </a:r>
            <a:r>
              <a:rPr lang="fr-FR" dirty="0"/>
              <a:t> : administration d'un </a:t>
            </a:r>
            <a:r>
              <a:rPr lang="fr-FR" dirty="0" err="1"/>
              <a:t>anti-sérum</a:t>
            </a:r>
            <a:r>
              <a:rPr lang="fr-FR" dirty="0"/>
              <a:t> combiné à un vaccin, pour prévenir l'apparition de la maladie chez un individu exposé.</a:t>
            </a:r>
          </a:p>
          <a:p>
            <a:r>
              <a:rPr lang="fr-FR" b="1" dirty="0"/>
              <a:t>Sérum immun </a:t>
            </a:r>
            <a:r>
              <a:rPr lang="fr-FR" dirty="0"/>
              <a:t>(antisérum) : sérum qui permet de traiter la maladie.</a:t>
            </a:r>
          </a:p>
          <a:p>
            <a:r>
              <a:rPr lang="fr-FR" b="1" dirty="0"/>
              <a:t>Vaccination </a:t>
            </a:r>
            <a:r>
              <a:rPr lang="fr-FR" dirty="0"/>
              <a:t>: stimulation du système immunitaire d'un individu par administration d'un agent infectieux rendu actif.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4002490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5C21C-F718-4086-B604-8DD6FFFFD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7614B4-0CD1-4155-B91F-3EAB9973F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67187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403D18C-F83B-48A0-BA06-CC6911D60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403636"/>
              </p:ext>
            </p:extLst>
          </p:nvPr>
        </p:nvGraphicFramePr>
        <p:xfrm>
          <a:off x="679174" y="1017242"/>
          <a:ext cx="10515600" cy="5198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33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2D19F-796C-4FBF-BA7F-EB0093DA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Agents pathogènes</a:t>
            </a:r>
            <a:endParaRPr lang="fr-BF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D7A11-5868-458C-BAE2-4D04688A8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Bactéries: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méningocoque, pneumocoque,….. 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Virus 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VIH, SRAS-COV2….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Parasites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Plasmodium, ankylostome, amibe….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Champignons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candida </a:t>
            </a:r>
            <a:r>
              <a:rPr lang="fr-F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albicans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cryptocoque…</a:t>
            </a:r>
          </a:p>
          <a:p>
            <a:pPr>
              <a:lnSpc>
                <a:spcPct val="150000"/>
              </a:lnSpc>
            </a:pPr>
            <a:r>
              <a:rPr lang="fr-FR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Prions</a:t>
            </a:r>
            <a:endParaRPr lang="fr-BF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60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4B6C7-4927-4AA9-84D9-6A66BCB3E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5" y="365125"/>
            <a:ext cx="10803835" cy="1325563"/>
          </a:xfrm>
        </p:spPr>
        <p:txBody>
          <a:bodyPr/>
          <a:lstStyle/>
          <a:p>
            <a:r>
              <a:rPr lang="fr-FR" dirty="0">
                <a:latin typeface="Arial Black" panose="020B0A04020102020204" pitchFamily="34" charset="0"/>
              </a:rPr>
              <a:t>Mode de transmission</a:t>
            </a:r>
            <a:endParaRPr lang="fr-BF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7C1003B-F3F9-4EF1-ABEE-742AA9C15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417547"/>
              </p:ext>
            </p:extLst>
          </p:nvPr>
        </p:nvGraphicFramePr>
        <p:xfrm>
          <a:off x="549965" y="1870544"/>
          <a:ext cx="11277600" cy="4267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3372678">
                  <a:extLst>
                    <a:ext uri="{9D8B030D-6E8A-4147-A177-3AD203B41FA5}">
                      <a16:colId xmlns:a16="http://schemas.microsoft.com/office/drawing/2014/main" val="607569467"/>
                    </a:ext>
                  </a:extLst>
                </a:gridCol>
                <a:gridCol w="7904922">
                  <a:extLst>
                    <a:ext uri="{9D8B030D-6E8A-4147-A177-3AD203B41FA5}">
                      <a16:colId xmlns:a16="http://schemas.microsoft.com/office/drawing/2014/main" val="12778500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 aéroportée</a:t>
                      </a:r>
                      <a:r>
                        <a:rPr lang="fr-CI" sz="280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l’air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particules</a:t>
                      </a:r>
                      <a:r>
                        <a:rPr lang="fr-CI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taille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inférieure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µm.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970246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 gouttelettes</a:t>
                      </a:r>
                      <a:r>
                        <a:rPr lang="fr-CI" sz="28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Transmissions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aéroportée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particules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taille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supérieure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CI" sz="2800" b="0" spc="-2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µm.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313389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</a:t>
                      </a:r>
                      <a:r>
                        <a:rPr lang="fr-CI" sz="280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manuportée</a:t>
                      </a:r>
                      <a:r>
                        <a:rPr lang="fr-CI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contact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avec</a:t>
                      </a:r>
                      <a:r>
                        <a:rPr lang="fr-CI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les</a:t>
                      </a:r>
                      <a:r>
                        <a:rPr lang="fr-CI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CI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mains.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1340157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 verticale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Mère à l’enfant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8728046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CI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Transmission vectorielle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Vecteur (moustiques)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7976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22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1FEB10F7-4907-4BF2-B1BE-39D37FD48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405737"/>
              </p:ext>
            </p:extLst>
          </p:nvPr>
        </p:nvGraphicFramePr>
        <p:xfrm>
          <a:off x="516836" y="1568333"/>
          <a:ext cx="11184834" cy="4754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093842">
                  <a:extLst>
                    <a:ext uri="{9D8B030D-6E8A-4147-A177-3AD203B41FA5}">
                      <a16:colId xmlns:a16="http://schemas.microsoft.com/office/drawing/2014/main" val="2315425518"/>
                    </a:ext>
                  </a:extLst>
                </a:gridCol>
                <a:gridCol w="9090992">
                  <a:extLst>
                    <a:ext uri="{9D8B030D-6E8A-4147-A177-3AD203B41FA5}">
                      <a16:colId xmlns:a16="http://schemas.microsoft.com/office/drawing/2014/main" val="2246233044"/>
                    </a:ext>
                  </a:extLst>
                </a:gridCol>
              </a:tblGrid>
              <a:tr h="281397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Termes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Définitions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4416632"/>
                  </a:ext>
                </a:extLst>
              </a:tr>
              <a:tr h="281397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Aérobie</a:t>
                      </a:r>
                      <a:r>
                        <a:rPr lang="fr-FR" sz="2400" b="1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besoin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d’oxygène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pour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vivre.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214987"/>
                  </a:ext>
                </a:extLst>
              </a:tr>
              <a:tr h="279757"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Anaérobie</a:t>
                      </a:r>
                      <a:r>
                        <a:rPr lang="fr-FR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n’a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pas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besoin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d’oxygène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vivre.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254096"/>
                  </a:ext>
                </a:extLst>
              </a:tr>
              <a:tr h="490600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Anaphylaxie</a:t>
                      </a:r>
                      <a:r>
                        <a:rPr lang="fr-FR" sz="2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Forte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augmentation</a:t>
                      </a:r>
                      <a:r>
                        <a:rPr lang="fr-FR" sz="2400" b="0" spc="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4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sensibilité</a:t>
                      </a:r>
                      <a:r>
                        <a:rPr lang="fr-FR" sz="24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l’organisme</a:t>
                      </a:r>
                      <a:r>
                        <a:rPr lang="fr-FR" sz="24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lors</a:t>
                      </a:r>
                      <a:r>
                        <a:rPr lang="fr-FR" sz="24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la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rencontre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avec</a:t>
                      </a:r>
                      <a:r>
                        <a:rPr lang="fr-FR" sz="24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une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substance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étrangère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(antigène).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34619"/>
                  </a:ext>
                </a:extLst>
              </a:tr>
              <a:tr h="904082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Anticorps</a:t>
                      </a:r>
                      <a:r>
                        <a:rPr lang="fr-FR" sz="2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Appelés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aussi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immunoglobulines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fr-FR" sz="2400" b="0" spc="-5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Ig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).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anticorps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sont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protéines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solubles</a:t>
                      </a:r>
                      <a:r>
                        <a:rPr lang="fr-FR" sz="2400" b="0" spc="2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sécrétées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lymphocytes</a:t>
                      </a:r>
                      <a:r>
                        <a:rPr lang="fr-FR" sz="2400" b="0" spc="2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r>
                        <a:rPr lang="fr-FR" sz="2400" b="0" spc="2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activés</a:t>
                      </a:r>
                      <a:r>
                        <a:rPr lang="fr-FR" sz="2400" b="0" spc="2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400" b="0" spc="2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surtout</a:t>
                      </a:r>
                      <a:r>
                        <a:rPr lang="fr-FR" sz="2400" b="0" spc="2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leurs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descendants,</a:t>
                      </a:r>
                      <a:r>
                        <a:rPr lang="fr-FR" sz="2400" b="0" spc="2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spc="2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plasmocytes,</a:t>
                      </a:r>
                      <a:r>
                        <a:rPr lang="fr-FR" sz="2400" b="0" spc="19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</a:t>
                      </a:r>
                      <a:r>
                        <a:rPr lang="fr-FR" sz="2400" b="0" spc="19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réponse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FR" sz="2400" b="0" spc="18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</a:t>
                      </a:r>
                      <a:r>
                        <a:rPr lang="fr-FR" sz="2400" b="0" spc="19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antigène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;</a:t>
                      </a:r>
                      <a:r>
                        <a:rPr lang="fr-FR" sz="2400" b="0" spc="1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ils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sont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capables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combiner</a:t>
                      </a:r>
                      <a:r>
                        <a:rPr lang="fr-FR" sz="24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3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façon</a:t>
                      </a:r>
                      <a:r>
                        <a:rPr lang="fr-FR" sz="24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spécifique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à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antigène.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583246"/>
                  </a:ext>
                </a:extLst>
              </a:tr>
              <a:tr h="488138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b="1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Antigène</a:t>
                      </a:r>
                      <a:r>
                        <a:rPr lang="fr-FR" sz="2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Substance</a:t>
                      </a:r>
                      <a:r>
                        <a:rPr lang="fr-FR" sz="24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étrangère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qui,</a:t>
                      </a:r>
                      <a:r>
                        <a:rPr lang="fr-FR" sz="24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introduite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l’organisme,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provoquer</a:t>
                      </a:r>
                      <a:r>
                        <a:rPr lang="fr-FR" sz="2400" b="0" spc="4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une</a:t>
                      </a:r>
                      <a:r>
                        <a:rPr lang="fr-FR" sz="24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réaction</a:t>
                      </a:r>
                      <a:r>
                        <a:rPr lang="fr-FR" sz="2400" b="0" spc="3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immunitaire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production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d’anticorps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spécifiques.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1857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95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523E726-B978-4E07-8882-D46C342EE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851514"/>
              </p:ext>
            </p:extLst>
          </p:nvPr>
        </p:nvGraphicFramePr>
        <p:xfrm>
          <a:off x="387343" y="1226508"/>
          <a:ext cx="11417314" cy="512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584174">
                  <a:extLst>
                    <a:ext uri="{9D8B030D-6E8A-4147-A177-3AD203B41FA5}">
                      <a16:colId xmlns:a16="http://schemas.microsoft.com/office/drawing/2014/main" val="560042153"/>
                    </a:ext>
                  </a:extLst>
                </a:gridCol>
                <a:gridCol w="8833140">
                  <a:extLst>
                    <a:ext uri="{9D8B030D-6E8A-4147-A177-3AD203B41FA5}">
                      <a16:colId xmlns:a16="http://schemas.microsoft.com/office/drawing/2014/main" val="3532388475"/>
                    </a:ext>
                  </a:extLst>
                </a:gridCol>
              </a:tblGrid>
              <a:tr h="37973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Antiseptique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Préparation</a:t>
                      </a:r>
                      <a:r>
                        <a:rPr lang="fr-FR" sz="2800" b="0" spc="18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ayant</a:t>
                      </a:r>
                      <a:r>
                        <a:rPr lang="fr-FR" sz="2800" b="0" spc="1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800" b="0" spc="18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propriété</a:t>
                      </a:r>
                      <a:r>
                        <a:rPr lang="fr-FR" sz="28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d’éliminer</a:t>
                      </a:r>
                      <a:r>
                        <a:rPr lang="fr-FR" sz="2800" b="0" spc="1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19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tuer</a:t>
                      </a:r>
                      <a:r>
                        <a:rPr lang="fr-FR" sz="2800" b="0" spc="1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800" b="0" spc="18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micro-organismes</a:t>
                      </a:r>
                      <a:r>
                        <a:rPr lang="fr-FR" sz="2800" b="0" spc="1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2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d’inactiver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virus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tissus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vivants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(peau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saine,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muqueuses,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plaies).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42185293"/>
                  </a:ext>
                </a:extLst>
              </a:tr>
              <a:tr h="85979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Antiseptie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 algn="just"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Opération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résultat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momentané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permettant,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niveau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tissus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vivants,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800" b="0" spc="3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limite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leur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tolérance,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d’éliminer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tuer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micro-organismes,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bien</a:t>
                      </a:r>
                      <a:r>
                        <a:rPr lang="fr-FR" sz="2800" b="0" spc="3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d’inactiver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virus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en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fonction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objectifs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fixés.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07465561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Apyrexie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Absence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fièvre.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6205894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Aseptie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4064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Méthode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(de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travail)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préventive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consiste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éviter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l’introduction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germe,</a:t>
                      </a:r>
                      <a:r>
                        <a:rPr lang="fr-FR" sz="2800" b="0" spc="3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d’origine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extérieure,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sans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recours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d’agents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médicamenteux.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2679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33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1EC3757-135E-47D2-98B4-D509B7A1A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662256"/>
              </p:ext>
            </p:extLst>
          </p:nvPr>
        </p:nvGraphicFramePr>
        <p:xfrm>
          <a:off x="364435" y="874204"/>
          <a:ext cx="11463130" cy="51095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961861">
                  <a:extLst>
                    <a:ext uri="{9D8B030D-6E8A-4147-A177-3AD203B41FA5}">
                      <a16:colId xmlns:a16="http://schemas.microsoft.com/office/drawing/2014/main" val="2344251994"/>
                    </a:ext>
                  </a:extLst>
                </a:gridCol>
                <a:gridCol w="8501269">
                  <a:extLst>
                    <a:ext uri="{9D8B030D-6E8A-4147-A177-3AD203B41FA5}">
                      <a16:colId xmlns:a16="http://schemas.microsoft.com/office/drawing/2014/main" val="3460489504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Auto-immunité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Réponse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immunitaire</a:t>
                      </a:r>
                      <a:r>
                        <a:rPr lang="fr-FR" sz="24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anormale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4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cours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laquelle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défenses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l'organisme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</a:t>
                      </a:r>
                      <a:r>
                        <a:rPr lang="fr-FR" sz="2400" b="0" spc="2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reconnaissent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plus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cellules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l'organisme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;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il</a:t>
                      </a:r>
                      <a:r>
                        <a:rPr lang="fr-FR" sz="2400" b="0" spc="27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résulte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lésions</a:t>
                      </a:r>
                      <a:r>
                        <a:rPr lang="fr-FR" sz="2400" b="0" spc="2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tissulaires.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293856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Autologue</a:t>
                      </a:r>
                      <a:r>
                        <a:rPr lang="fr-FR" sz="2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élément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(tissus,</a:t>
                      </a:r>
                      <a:r>
                        <a:rPr lang="fr-FR" sz="2400" b="0" spc="-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cellules…)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appartenant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sujet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lui-même.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920182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</a:t>
                      </a:r>
                      <a:r>
                        <a:rPr lang="fr-FR" sz="24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Micro-organisme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unicellulaire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procaryote</a:t>
                      </a:r>
                      <a:r>
                        <a:rPr lang="fr-FR" sz="2400" b="0" spc="2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(pas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vrai</a:t>
                      </a:r>
                      <a:r>
                        <a:rPr lang="fr-FR" sz="2400" b="0" spc="27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noyau)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spc="2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multipliant</a:t>
                      </a:r>
                      <a:r>
                        <a:rPr lang="fr-FR" sz="24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scissiparité</a:t>
                      </a:r>
                      <a:r>
                        <a:rPr lang="fr-FR" sz="24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(mode</a:t>
                      </a:r>
                      <a:r>
                        <a:rPr lang="fr-FR" sz="24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multiplication</a:t>
                      </a:r>
                      <a:r>
                        <a:rPr lang="fr-FR" sz="24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asexué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réalise</a:t>
                      </a:r>
                      <a:r>
                        <a:rPr lang="fr-FR" sz="2400" b="0" spc="2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simplement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division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</a:t>
                      </a:r>
                      <a:r>
                        <a:rPr lang="fr-FR" sz="2400" b="0" spc="-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l'organisme).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312487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Bactériémie</a:t>
                      </a: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471805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Présence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le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sang,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affirmée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l’isolement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ou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1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plusieurs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germes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pathogènes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dans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hémocultures.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71993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Bactéricide</a:t>
                      </a:r>
                      <a:r>
                        <a:rPr lang="fr-FR" sz="240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fr-BF" sz="24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</a:t>
                      </a:r>
                      <a:r>
                        <a:rPr lang="fr-FR" sz="24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substance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détruit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bactéries.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611584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4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Bactériostatique</a:t>
                      </a:r>
                      <a:r>
                        <a:rPr lang="fr-FR" sz="24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4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0005" marR="381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substance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400" b="0" spc="1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empêche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développement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bactéries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sans</a:t>
                      </a:r>
                      <a:r>
                        <a:rPr lang="fr-FR" sz="24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pour</a:t>
                      </a:r>
                      <a:r>
                        <a:rPr lang="fr-FR" sz="2400" b="0" spc="2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autant</a:t>
                      </a:r>
                      <a:r>
                        <a:rPr lang="fr-FR" sz="24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4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 </a:t>
                      </a:r>
                      <a:r>
                        <a:rPr lang="fr-FR" sz="24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détruire.</a:t>
                      </a:r>
                      <a:endParaRPr lang="fr-BF" sz="24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55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861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86939AA-F246-4387-911E-AEA159022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834091"/>
              </p:ext>
            </p:extLst>
          </p:nvPr>
        </p:nvGraphicFramePr>
        <p:xfrm>
          <a:off x="311426" y="1319627"/>
          <a:ext cx="11569148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259496">
                  <a:extLst>
                    <a:ext uri="{9D8B030D-6E8A-4147-A177-3AD203B41FA5}">
                      <a16:colId xmlns:a16="http://schemas.microsoft.com/office/drawing/2014/main" val="3435089669"/>
                    </a:ext>
                  </a:extLst>
                </a:gridCol>
                <a:gridCol w="9309652">
                  <a:extLst>
                    <a:ext uri="{9D8B030D-6E8A-4147-A177-3AD203B41FA5}">
                      <a16:colId xmlns:a16="http://schemas.microsoft.com/office/drawing/2014/main" val="1937185752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Champignons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levures</a:t>
                      </a:r>
                      <a:r>
                        <a:rPr lang="fr-FR" sz="28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 algn="just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Organismes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vivants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appartenant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plus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souvent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règne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végétal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animal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800" b="0" spc="2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sont</a:t>
                      </a:r>
                      <a:r>
                        <a:rPr lang="fr-FR" sz="2800" b="0" spc="1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responsables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mycoses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cutanéo-muqueuses</a:t>
                      </a:r>
                      <a:r>
                        <a:rPr lang="fr-FR" sz="2800" b="0" spc="1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et/ou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profondes.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7834996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Chimioprophylaxie</a:t>
                      </a:r>
                      <a:r>
                        <a:rPr lang="fr-FR" sz="28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Prévention</a:t>
                      </a:r>
                      <a:r>
                        <a:rPr lang="fr-FR" sz="2800" b="0" spc="7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substances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chimiques</a:t>
                      </a:r>
                      <a:r>
                        <a:rPr lang="fr-FR" sz="2800" b="0" spc="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</a:t>
                      </a:r>
                      <a:r>
                        <a:rPr lang="fr-FR" sz="2800" b="0" spc="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but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d’éviter</a:t>
                      </a:r>
                      <a:r>
                        <a:rPr lang="fr-FR" sz="2800" b="0" spc="6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l’apparition</a:t>
                      </a:r>
                      <a:r>
                        <a:rPr lang="fr-FR" sz="2800" b="0" spc="7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3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ou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manifestations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cliniques.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0673517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Commensal(e)</a:t>
                      </a:r>
                      <a:r>
                        <a:rPr lang="fr-FR" sz="2800" spc="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dit</a:t>
                      </a:r>
                      <a:r>
                        <a:rPr lang="fr-FR" sz="2800" b="0" spc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microbe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</a:t>
                      </a:r>
                      <a:r>
                        <a:rPr lang="fr-FR" sz="2800" b="0" spc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</a:t>
                      </a:r>
                      <a:r>
                        <a:rPr lang="fr-FR" sz="2800" b="0" spc="1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harmonie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avec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l’être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humain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sans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provoquer</a:t>
                      </a:r>
                      <a:r>
                        <a:rPr lang="fr-FR" sz="2800" b="0" spc="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8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pathologie.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49170006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 marL="40005"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fr-FR" sz="2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Cycle </a:t>
                      </a:r>
                      <a:r>
                        <a:rPr lang="fr-FR" sz="2800" b="1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parasitaire</a:t>
                      </a:r>
                      <a:r>
                        <a:rPr lang="fr-FR" sz="2800" b="1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81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Voie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évolutive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simple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ou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permettant</a:t>
                      </a:r>
                      <a:r>
                        <a:rPr lang="fr-FR" sz="2800" b="0" spc="3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parasite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développer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b="0" spc="3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pouvant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nécessiter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l’intervention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d’hôtes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intermédiaires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ou de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vecteurs.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1866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680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C2EB795-C215-42C8-940F-448DEF345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195144"/>
              </p:ext>
            </p:extLst>
          </p:nvPr>
        </p:nvGraphicFramePr>
        <p:xfrm>
          <a:off x="483704" y="868680"/>
          <a:ext cx="11224591" cy="512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{9D7B26C5-4107-4FEC-AEDC-1716B250A1EF}</a:tableStyleId>
              </a:tblPr>
              <a:tblGrid>
                <a:gridCol w="2328600">
                  <a:extLst>
                    <a:ext uri="{9D8B030D-6E8A-4147-A177-3AD203B41FA5}">
                      <a16:colId xmlns:a16="http://schemas.microsoft.com/office/drawing/2014/main" val="800740493"/>
                    </a:ext>
                  </a:extLst>
                </a:gridCol>
                <a:gridCol w="8895991">
                  <a:extLst>
                    <a:ext uri="{9D8B030D-6E8A-4147-A177-3AD203B41FA5}">
                      <a16:colId xmlns:a16="http://schemas.microsoft.com/office/drawing/2014/main" val="3244856673"/>
                    </a:ext>
                  </a:extLst>
                </a:gridCol>
              </a:tblGrid>
              <a:tr h="379730">
                <a:tc>
                  <a:txBody>
                    <a:bodyPr/>
                    <a:lstStyle/>
                    <a:p>
                      <a:pPr marL="40005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</a:rPr>
                        <a:t>Endémie</a:t>
                      </a:r>
                      <a:r>
                        <a:rPr lang="fr-FR" sz="2800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Présence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habituelle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région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déterminée,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soit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façon</a:t>
                      </a:r>
                      <a:r>
                        <a:rPr lang="fr-FR" sz="2800" b="0" spc="3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constante,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soit</a:t>
                      </a:r>
                      <a:r>
                        <a:rPr lang="fr-FR" sz="2800" b="0" spc="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époques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particulières.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3409102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b="1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Pandémie</a:t>
                      </a:r>
                      <a:r>
                        <a:rPr lang="fr-FR" sz="2800" b="1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Propagation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infectieuse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presque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tous</a:t>
                      </a:r>
                      <a:r>
                        <a:rPr lang="fr-FR" sz="2800" b="0" spc="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habitants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région,</a:t>
                      </a:r>
                      <a:r>
                        <a:rPr lang="fr-FR" sz="2800" b="0" spc="32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parfois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monde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entier.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976495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Endotoxine</a:t>
                      </a:r>
                      <a:r>
                        <a:rPr lang="fr-FR" sz="2800" dirty="0">
                          <a:effectLst/>
                        </a:rPr>
                        <a:t> 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Toxine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étroitement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liée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</a:t>
                      </a:r>
                      <a:r>
                        <a:rPr lang="fr-FR" sz="2800" b="0" spc="1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corps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bactérien,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libérée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autolyse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800" b="0" spc="1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mort</a:t>
                      </a:r>
                      <a:r>
                        <a:rPr lang="fr-FR" sz="2800" b="0" spc="16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2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bactéries.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669868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 dirty="0">
                          <a:effectLst/>
                        </a:rPr>
                        <a:t>Epidémie</a:t>
                      </a:r>
                      <a:r>
                        <a:rPr lang="fr-FR" sz="2800" spc="-10" dirty="0">
                          <a:effectLst/>
                        </a:rPr>
                        <a:t> </a:t>
                      </a:r>
                      <a:r>
                        <a:rPr lang="fr-FR" sz="2800" dirty="0">
                          <a:effectLst/>
                        </a:rPr>
                        <a:t>:</a:t>
                      </a:r>
                      <a:endParaRPr lang="fr-BF" sz="28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Apparition</a:t>
                      </a:r>
                      <a:r>
                        <a:rPr lang="fr-FR" sz="2800" b="0" spc="1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</a:t>
                      </a:r>
                      <a:r>
                        <a:rPr lang="fr-FR" sz="2800" b="0" spc="1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grand</a:t>
                      </a:r>
                      <a:r>
                        <a:rPr lang="fr-FR" sz="2800" b="0" spc="10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nombre</a:t>
                      </a:r>
                      <a:r>
                        <a:rPr lang="fr-FR" sz="2800" b="0" spc="1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1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cas</a:t>
                      </a:r>
                      <a:r>
                        <a:rPr lang="fr-FR" sz="2800" b="0" spc="1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1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</a:t>
                      </a:r>
                      <a:r>
                        <a:rPr lang="fr-FR" sz="2800" b="0" spc="9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infectieuse</a:t>
                      </a:r>
                      <a:r>
                        <a:rPr lang="fr-FR" sz="2800" b="0" spc="1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transmissible</a:t>
                      </a:r>
                      <a:r>
                        <a:rPr lang="fr-FR" sz="2800" b="0" spc="35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région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donnée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ou</a:t>
                      </a:r>
                      <a:r>
                        <a:rPr lang="fr-FR" sz="2800" b="0" spc="-1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au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sein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d’une</a:t>
                      </a:r>
                      <a:r>
                        <a:rPr lang="fr-FR" sz="2800" b="0" spc="-1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collectivité.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687047"/>
                  </a:ext>
                </a:extLst>
              </a:tr>
              <a:tr h="379730">
                <a:tc>
                  <a:txBody>
                    <a:bodyPr/>
                    <a:lstStyle/>
                    <a:p>
                      <a:pPr marL="40005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fr-FR" sz="2800" spc="-5">
                          <a:effectLst/>
                        </a:rPr>
                        <a:t>Epidémiologie</a:t>
                      </a:r>
                      <a:r>
                        <a:rPr lang="fr-FR" sz="2800">
                          <a:effectLst/>
                        </a:rPr>
                        <a:t> :</a:t>
                      </a:r>
                      <a:endParaRPr lang="fr-BF" sz="28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 marR="37465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Etude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distribution</a:t>
                      </a:r>
                      <a:r>
                        <a:rPr lang="fr-FR" sz="2800" b="0" spc="4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</a:t>
                      </a:r>
                      <a:r>
                        <a:rPr lang="fr-FR" sz="2800" b="0" spc="4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déterminants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maladies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</a:t>
                      </a:r>
                      <a:r>
                        <a:rPr lang="fr-FR" sz="2800" b="0" spc="3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les</a:t>
                      </a:r>
                      <a:r>
                        <a:rPr lang="fr-FR" sz="2800" b="0" spc="5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populations</a:t>
                      </a:r>
                      <a:r>
                        <a:rPr lang="fr-FR" sz="2800" b="0" spc="27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2800" b="0" spc="-5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humaines.</a:t>
                      </a:r>
                      <a:endParaRPr lang="fr-BF" sz="2800" b="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48317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026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1093</Words>
  <Application>Microsoft Office PowerPoint</Application>
  <PresentationFormat>Grand écran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Tahoma</vt:lpstr>
      <vt:lpstr>Thème Office</vt:lpstr>
      <vt:lpstr>Terminologie en maladies infectieuses</vt:lpstr>
      <vt:lpstr>Présentation PowerPoint</vt:lpstr>
      <vt:lpstr>Agents pathogènes</vt:lpstr>
      <vt:lpstr>Mode de transmission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Traitement</vt:lpstr>
      <vt:lpstr>Prévention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abdoulaye sawadogo</dc:creator>
  <cp:lastModifiedBy>abdoulaye sawadogo</cp:lastModifiedBy>
  <cp:revision>20</cp:revision>
  <dcterms:created xsi:type="dcterms:W3CDTF">2020-10-18T08:25:53Z</dcterms:created>
  <dcterms:modified xsi:type="dcterms:W3CDTF">2020-10-20T22:26:50Z</dcterms:modified>
</cp:coreProperties>
</file>