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06" r:id="rId4"/>
    <p:sldId id="257" r:id="rId5"/>
    <p:sldId id="308" r:id="rId6"/>
    <p:sldId id="317" r:id="rId7"/>
    <p:sldId id="319" r:id="rId8"/>
    <p:sldId id="309" r:id="rId9"/>
    <p:sldId id="316" r:id="rId10"/>
    <p:sldId id="314" r:id="rId11"/>
    <p:sldId id="315" r:id="rId12"/>
    <p:sldId id="322" r:id="rId13"/>
    <p:sldId id="310" r:id="rId14"/>
    <p:sldId id="311" r:id="rId15"/>
    <p:sldId id="312" r:id="rId16"/>
    <p:sldId id="313" r:id="rId17"/>
    <p:sldId id="318" r:id="rId18"/>
    <p:sldId id="320" r:id="rId19"/>
    <p:sldId id="321" r:id="rId20"/>
  </p:sldIdLst>
  <p:sldSz cx="12192000" cy="6858000"/>
  <p:notesSz cx="6858000" cy="9144000"/>
  <p:defaultText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F"/>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88AA7-47AF-48F0-B0FE-102CFBA5B0AD}" type="datetimeFigureOut">
              <a:rPr lang="fr-BF" smtClean="0"/>
              <a:t>19/10/2020</a:t>
            </a:fld>
            <a:endParaRPr lang="fr-BF"/>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F"/>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F"/>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C800C-F806-42DC-BE80-D2101DC2CC23}" type="slidenum">
              <a:rPr lang="fr-BF" smtClean="0"/>
              <a:t>‹N°›</a:t>
            </a:fld>
            <a:endParaRPr lang="fr-BF"/>
          </a:p>
        </p:txBody>
      </p:sp>
    </p:spTree>
    <p:extLst>
      <p:ext uri="{BB962C8B-B14F-4D97-AF65-F5344CB8AC3E}">
        <p14:creationId xmlns:p14="http://schemas.microsoft.com/office/powerpoint/2010/main" val="195383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a:extLst>
              <a:ext uri="{FF2B5EF4-FFF2-40B4-BE49-F238E27FC236}">
                <a16:creationId xmlns:a16="http://schemas.microsoft.com/office/drawing/2014/main" id="{4C9447DF-1318-4AEA-B73C-F18A7A0A8F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chemeClr val="tx1"/>
                </a:solidFill>
                <a:latin typeface="Tahoma" panose="020B0604030504040204" pitchFamily="34" charset="0"/>
              </a:defRPr>
            </a:lvl1pPr>
            <a:lvl2pPr marL="742950" indent="-285750" algn="ctr">
              <a:defRPr sz="2800">
                <a:solidFill>
                  <a:schemeClr val="tx1"/>
                </a:solidFill>
                <a:latin typeface="Tahoma" panose="020B0604030504040204" pitchFamily="34" charset="0"/>
              </a:defRPr>
            </a:lvl2pPr>
            <a:lvl3pPr marL="1143000" indent="-228600" algn="ctr">
              <a:defRPr sz="2800">
                <a:solidFill>
                  <a:schemeClr val="tx1"/>
                </a:solidFill>
                <a:latin typeface="Tahoma" panose="020B0604030504040204" pitchFamily="34" charset="0"/>
              </a:defRPr>
            </a:lvl3pPr>
            <a:lvl4pPr marL="1600200" indent="-228600" algn="ctr">
              <a:defRPr sz="2800">
                <a:solidFill>
                  <a:schemeClr val="tx1"/>
                </a:solidFill>
                <a:latin typeface="Tahoma" panose="020B0604030504040204" pitchFamily="34" charset="0"/>
              </a:defRPr>
            </a:lvl4pPr>
            <a:lvl5pPr marL="2057400" indent="-228600" algn="ctr">
              <a:defRPr sz="2800">
                <a:solidFill>
                  <a:schemeClr val="tx1"/>
                </a:solidFill>
                <a:latin typeface="Tahoma" panose="020B0604030504040204" pitchFamily="34" charset="0"/>
              </a:defRPr>
            </a:lvl5pPr>
            <a:lvl6pPr marL="2514600" indent="-228600" algn="ctr" eaLnBrk="0" fontAlgn="base" hangingPunct="0">
              <a:spcBef>
                <a:spcPct val="0"/>
              </a:spcBef>
              <a:spcAft>
                <a:spcPct val="0"/>
              </a:spcAft>
              <a:defRPr sz="2800">
                <a:solidFill>
                  <a:schemeClr val="tx1"/>
                </a:solidFill>
                <a:latin typeface="Tahoma" panose="020B0604030504040204" pitchFamily="34" charset="0"/>
              </a:defRPr>
            </a:lvl6pPr>
            <a:lvl7pPr marL="2971800" indent="-228600" algn="ctr" eaLnBrk="0" fontAlgn="base" hangingPunct="0">
              <a:spcBef>
                <a:spcPct val="0"/>
              </a:spcBef>
              <a:spcAft>
                <a:spcPct val="0"/>
              </a:spcAft>
              <a:defRPr sz="2800">
                <a:solidFill>
                  <a:schemeClr val="tx1"/>
                </a:solidFill>
                <a:latin typeface="Tahoma" panose="020B0604030504040204" pitchFamily="34" charset="0"/>
              </a:defRPr>
            </a:lvl7pPr>
            <a:lvl8pPr marL="3429000" indent="-228600" algn="ctr" eaLnBrk="0" fontAlgn="base" hangingPunct="0">
              <a:spcBef>
                <a:spcPct val="0"/>
              </a:spcBef>
              <a:spcAft>
                <a:spcPct val="0"/>
              </a:spcAft>
              <a:defRPr sz="2800">
                <a:solidFill>
                  <a:schemeClr val="tx1"/>
                </a:solidFill>
                <a:latin typeface="Tahoma" panose="020B0604030504040204" pitchFamily="34" charset="0"/>
              </a:defRPr>
            </a:lvl8pPr>
            <a:lvl9pPr marL="3886200" indent="-228600" algn="ctr" eaLnBrk="0" fontAlgn="base" hangingPunct="0">
              <a:spcBef>
                <a:spcPct val="0"/>
              </a:spcBef>
              <a:spcAft>
                <a:spcPct val="0"/>
              </a:spcAft>
              <a:defRPr sz="28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066883-6930-48A4-AE7E-B3FA32C85BB6}" type="slidenum">
              <a:rPr kumimoji="0" lang="fr-FR" altLang="fr-BF"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BF"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7171" name="Rectangle 2">
            <a:extLst>
              <a:ext uri="{FF2B5EF4-FFF2-40B4-BE49-F238E27FC236}">
                <a16:creationId xmlns:a16="http://schemas.microsoft.com/office/drawing/2014/main" id="{4C017060-F7B1-41E2-8E75-B63E911D844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23B8E7D-0A3C-4D27-ABF2-F158E61855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BF"/>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228FBA-FD7D-46C3-9C2C-E401DCFC98E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F"/>
          </a:p>
        </p:txBody>
      </p:sp>
      <p:sp>
        <p:nvSpPr>
          <p:cNvPr id="3" name="Sous-titre 2">
            <a:extLst>
              <a:ext uri="{FF2B5EF4-FFF2-40B4-BE49-F238E27FC236}">
                <a16:creationId xmlns:a16="http://schemas.microsoft.com/office/drawing/2014/main" id="{FA9EBDC1-24D8-404E-BAFE-4AB5D3B0D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F"/>
          </a:p>
        </p:txBody>
      </p:sp>
      <p:sp>
        <p:nvSpPr>
          <p:cNvPr id="4" name="Espace réservé de la date 3">
            <a:extLst>
              <a:ext uri="{FF2B5EF4-FFF2-40B4-BE49-F238E27FC236}">
                <a16:creationId xmlns:a16="http://schemas.microsoft.com/office/drawing/2014/main" id="{05A97F3E-6851-4631-81BC-E03015A0723F}"/>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30DADEC8-3041-47A2-A022-08CF815A97BA}"/>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40F9194D-EA67-4C1E-ABD7-AB6458D9B6F0}"/>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181908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37A77-847A-4129-AABA-D5C2A4B7F3EF}"/>
              </a:ext>
            </a:extLst>
          </p:cNvPr>
          <p:cNvSpPr>
            <a:spLocks noGrp="1"/>
          </p:cNvSpPr>
          <p:nvPr>
            <p:ph type="title"/>
          </p:nvPr>
        </p:nvSpPr>
        <p:spPr/>
        <p:txBody>
          <a:bodyPr/>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4A707AB4-B8B2-462C-A0F9-8E1FF89D89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DEBCDD1C-68AF-4E36-8F25-8CC510BFBB9E}"/>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5B8697B6-570E-4406-B458-9BC5D596311D}"/>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E1AAEA33-20CA-4B7A-90EC-CC0EF6D379FC}"/>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5100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BA2675-A978-4CA8-BE7D-847F77C3CC0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1B54EA3B-9DE0-41EF-B6A0-231002BBED8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8AC2C667-11C5-4AF2-AB98-199293AAA302}"/>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DD80DAFC-BC3F-41C4-AEB1-85090D4E90EB}"/>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C4CC4979-4CA0-41F8-9AA7-3361D5EA6B34}"/>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405952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 name="Rectangle 18">
            <a:extLst>
              <a:ext uri="{FF2B5EF4-FFF2-40B4-BE49-F238E27FC236}">
                <a16:creationId xmlns:a16="http://schemas.microsoft.com/office/drawing/2014/main" id="{DEC92B63-07E6-40DC-A876-8F613FF3D51B}"/>
              </a:ext>
            </a:extLst>
          </p:cNvPr>
          <p:cNvSpPr>
            <a:spLocks noChangeArrowheads="1"/>
          </p:cNvSpPr>
          <p:nvPr userDrawn="1"/>
        </p:nvSpPr>
        <p:spPr bwMode="auto">
          <a:xfrm>
            <a:off x="0" y="3810000"/>
            <a:ext cx="11074400" cy="76200"/>
          </a:xfrm>
          <a:prstGeom prst="rect">
            <a:avLst/>
          </a:prstGeom>
          <a:gradFill rotWithShape="0">
            <a:gsLst>
              <a:gs pos="0">
                <a:srgbClr val="3333CC"/>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800">
                <a:solidFill>
                  <a:schemeClr val="tx1"/>
                </a:solidFill>
                <a:latin typeface="Tahoma" panose="020B0604030504040204" pitchFamily="34" charset="0"/>
              </a:defRPr>
            </a:lvl1pPr>
            <a:lvl2pPr marL="742950" indent="-285750" algn="ctr">
              <a:defRPr sz="2800">
                <a:solidFill>
                  <a:schemeClr val="tx1"/>
                </a:solidFill>
                <a:latin typeface="Tahoma" panose="020B0604030504040204" pitchFamily="34" charset="0"/>
              </a:defRPr>
            </a:lvl2pPr>
            <a:lvl3pPr marL="1143000" indent="-228600" algn="ctr">
              <a:defRPr sz="2800">
                <a:solidFill>
                  <a:schemeClr val="tx1"/>
                </a:solidFill>
                <a:latin typeface="Tahoma" panose="020B0604030504040204" pitchFamily="34" charset="0"/>
              </a:defRPr>
            </a:lvl3pPr>
            <a:lvl4pPr marL="1600200" indent="-228600" algn="ctr">
              <a:defRPr sz="2800">
                <a:solidFill>
                  <a:schemeClr val="tx1"/>
                </a:solidFill>
                <a:latin typeface="Tahoma" panose="020B0604030504040204" pitchFamily="34" charset="0"/>
              </a:defRPr>
            </a:lvl4pPr>
            <a:lvl5pPr marL="2057400" indent="-228600" algn="ctr">
              <a:defRPr sz="2800">
                <a:solidFill>
                  <a:schemeClr val="tx1"/>
                </a:solidFill>
                <a:latin typeface="Tahoma" panose="020B0604030504040204" pitchFamily="34" charset="0"/>
              </a:defRPr>
            </a:lvl5pPr>
            <a:lvl6pPr marL="2514600" indent="-228600" algn="ctr" eaLnBrk="0" fontAlgn="base" hangingPunct="0">
              <a:spcBef>
                <a:spcPct val="0"/>
              </a:spcBef>
              <a:spcAft>
                <a:spcPct val="0"/>
              </a:spcAft>
              <a:defRPr sz="2800">
                <a:solidFill>
                  <a:schemeClr val="tx1"/>
                </a:solidFill>
                <a:latin typeface="Tahoma" panose="020B0604030504040204" pitchFamily="34" charset="0"/>
              </a:defRPr>
            </a:lvl6pPr>
            <a:lvl7pPr marL="2971800" indent="-228600" algn="ctr" eaLnBrk="0" fontAlgn="base" hangingPunct="0">
              <a:spcBef>
                <a:spcPct val="0"/>
              </a:spcBef>
              <a:spcAft>
                <a:spcPct val="0"/>
              </a:spcAft>
              <a:defRPr sz="2800">
                <a:solidFill>
                  <a:schemeClr val="tx1"/>
                </a:solidFill>
                <a:latin typeface="Tahoma" panose="020B0604030504040204" pitchFamily="34" charset="0"/>
              </a:defRPr>
            </a:lvl7pPr>
            <a:lvl8pPr marL="3429000" indent="-228600" algn="ctr" eaLnBrk="0" fontAlgn="base" hangingPunct="0">
              <a:spcBef>
                <a:spcPct val="0"/>
              </a:spcBef>
              <a:spcAft>
                <a:spcPct val="0"/>
              </a:spcAft>
              <a:defRPr sz="2800">
                <a:solidFill>
                  <a:schemeClr val="tx1"/>
                </a:solidFill>
                <a:latin typeface="Tahoma" panose="020B0604030504040204" pitchFamily="34" charset="0"/>
              </a:defRPr>
            </a:lvl8pPr>
            <a:lvl9pPr marL="3886200" indent="-228600" algn="ctr"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fr-BF" altLang="fr-BF" sz="2800"/>
          </a:p>
        </p:txBody>
      </p:sp>
      <p:sp>
        <p:nvSpPr>
          <p:cNvPr id="4" name="Rectangle 30">
            <a:extLst>
              <a:ext uri="{FF2B5EF4-FFF2-40B4-BE49-F238E27FC236}">
                <a16:creationId xmlns:a16="http://schemas.microsoft.com/office/drawing/2014/main" id="{3F79FE5A-0619-4066-A20B-E1E2522F9B67}"/>
              </a:ext>
            </a:extLst>
          </p:cNvPr>
          <p:cNvSpPr>
            <a:spLocks noChangeArrowheads="1"/>
          </p:cNvSpPr>
          <p:nvPr/>
        </p:nvSpPr>
        <p:spPr bwMode="auto">
          <a:xfrm>
            <a:off x="3454400" y="6477000"/>
            <a:ext cx="41412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800">
                <a:solidFill>
                  <a:schemeClr val="tx1"/>
                </a:solidFill>
                <a:latin typeface="Tahoma" panose="020B0604030504040204" pitchFamily="34" charset="0"/>
              </a:defRPr>
            </a:lvl1pPr>
            <a:lvl2pPr marL="742950" indent="-285750" algn="ctr">
              <a:defRPr sz="2800">
                <a:solidFill>
                  <a:schemeClr val="tx1"/>
                </a:solidFill>
                <a:latin typeface="Tahoma" panose="020B0604030504040204" pitchFamily="34" charset="0"/>
              </a:defRPr>
            </a:lvl2pPr>
            <a:lvl3pPr marL="1143000" indent="-228600" algn="ctr">
              <a:defRPr sz="2800">
                <a:solidFill>
                  <a:schemeClr val="tx1"/>
                </a:solidFill>
                <a:latin typeface="Tahoma" panose="020B0604030504040204" pitchFamily="34" charset="0"/>
              </a:defRPr>
            </a:lvl3pPr>
            <a:lvl4pPr marL="1600200" indent="-228600" algn="ctr">
              <a:defRPr sz="2800">
                <a:solidFill>
                  <a:schemeClr val="tx1"/>
                </a:solidFill>
                <a:latin typeface="Tahoma" panose="020B0604030504040204" pitchFamily="34" charset="0"/>
              </a:defRPr>
            </a:lvl4pPr>
            <a:lvl5pPr marL="2057400" indent="-228600" algn="ctr">
              <a:defRPr sz="2800">
                <a:solidFill>
                  <a:schemeClr val="tx1"/>
                </a:solidFill>
                <a:latin typeface="Tahoma" panose="020B0604030504040204" pitchFamily="34" charset="0"/>
              </a:defRPr>
            </a:lvl5pPr>
            <a:lvl6pPr marL="2514600" indent="-228600" algn="ctr" eaLnBrk="0" fontAlgn="base" hangingPunct="0">
              <a:spcBef>
                <a:spcPct val="0"/>
              </a:spcBef>
              <a:spcAft>
                <a:spcPct val="0"/>
              </a:spcAft>
              <a:defRPr sz="2800">
                <a:solidFill>
                  <a:schemeClr val="tx1"/>
                </a:solidFill>
                <a:latin typeface="Tahoma" panose="020B0604030504040204" pitchFamily="34" charset="0"/>
              </a:defRPr>
            </a:lvl6pPr>
            <a:lvl7pPr marL="2971800" indent="-228600" algn="ctr" eaLnBrk="0" fontAlgn="base" hangingPunct="0">
              <a:spcBef>
                <a:spcPct val="0"/>
              </a:spcBef>
              <a:spcAft>
                <a:spcPct val="0"/>
              </a:spcAft>
              <a:defRPr sz="2800">
                <a:solidFill>
                  <a:schemeClr val="tx1"/>
                </a:solidFill>
                <a:latin typeface="Tahoma" panose="020B0604030504040204" pitchFamily="34" charset="0"/>
              </a:defRPr>
            </a:lvl7pPr>
            <a:lvl8pPr marL="3429000" indent="-228600" algn="ctr" eaLnBrk="0" fontAlgn="base" hangingPunct="0">
              <a:spcBef>
                <a:spcPct val="0"/>
              </a:spcBef>
              <a:spcAft>
                <a:spcPct val="0"/>
              </a:spcAft>
              <a:defRPr sz="2800">
                <a:solidFill>
                  <a:schemeClr val="tx1"/>
                </a:solidFill>
                <a:latin typeface="Tahoma" panose="020B0604030504040204" pitchFamily="34" charset="0"/>
              </a:defRPr>
            </a:lvl8pPr>
            <a:lvl9pPr marL="3886200" indent="-228600" algn="ctr" eaLnBrk="0" fontAlgn="base" hangingPunct="0">
              <a:spcBef>
                <a:spcPct val="0"/>
              </a:spcBef>
              <a:spcAft>
                <a:spcPct val="0"/>
              </a:spcAft>
              <a:defRPr sz="2800">
                <a:solidFill>
                  <a:schemeClr val="tx1"/>
                </a:solidFill>
                <a:latin typeface="Tahoma" panose="020B0604030504040204" pitchFamily="34" charset="0"/>
              </a:defRPr>
            </a:lvl9pPr>
          </a:lstStyle>
          <a:p>
            <a:pPr algn="l" eaLnBrk="1" hangingPunct="1"/>
            <a:r>
              <a:rPr lang="fr-FR" altLang="fr-BF" sz="1200" i="1">
                <a:latin typeface="Arial" panose="020B0604020202020204" pitchFamily="34" charset="0"/>
              </a:rPr>
              <a:t>F. Volot SIM Hôpital Timone adultes Marseille - juillet 2004</a:t>
            </a:r>
            <a:endParaRPr lang="fr-FR" altLang="fr-BF" sz="1200">
              <a:latin typeface="Arial" panose="020B0604020202020204" pitchFamily="34" charset="0"/>
            </a:endParaRPr>
          </a:p>
        </p:txBody>
      </p:sp>
      <p:sp>
        <p:nvSpPr>
          <p:cNvPr id="65548" name="Rectangle 12"/>
          <p:cNvSpPr>
            <a:spLocks noGrp="1" noChangeArrowheads="1"/>
          </p:cNvSpPr>
          <p:nvPr>
            <p:ph type="ctrTitle"/>
          </p:nvPr>
        </p:nvSpPr>
        <p:spPr>
          <a:xfrm>
            <a:off x="914400" y="2534336"/>
            <a:ext cx="10363200" cy="646331"/>
          </a:xfrm>
        </p:spPr>
        <p:txBody>
          <a:bodyPr anchor="ctr" anchorCtr="1">
            <a:spAutoFit/>
          </a:bodyPr>
          <a:lstStyle>
            <a:lvl1pPr algn="ctr">
              <a:defRPr/>
            </a:lvl1pPr>
          </a:lstStyle>
          <a:p>
            <a:pPr lvl="0"/>
            <a:r>
              <a:rPr lang="fr-FR" altLang="fr-BF" noProof="0"/>
              <a:t>Cliquez pour modifier le style du titre du masque</a:t>
            </a:r>
          </a:p>
        </p:txBody>
      </p:sp>
      <p:sp>
        <p:nvSpPr>
          <p:cNvPr id="5" name="Rectangle 14">
            <a:extLst>
              <a:ext uri="{FF2B5EF4-FFF2-40B4-BE49-F238E27FC236}">
                <a16:creationId xmlns:a16="http://schemas.microsoft.com/office/drawing/2014/main" id="{4EB3A41A-1597-4139-A8DE-DA61DE10439B}"/>
              </a:ext>
            </a:extLst>
          </p:cNvPr>
          <p:cNvSpPr>
            <a:spLocks noGrp="1" noChangeArrowheads="1"/>
          </p:cNvSpPr>
          <p:nvPr>
            <p:ph type="dt" sz="half" idx="10"/>
          </p:nvPr>
        </p:nvSpPr>
        <p:spPr bwMode="auto">
          <a:xfrm>
            <a:off x="1320800" y="6248400"/>
            <a:ext cx="25400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400">
                <a:solidFill>
                  <a:schemeClr val="bg2"/>
                </a:solidFill>
              </a:defRPr>
            </a:lvl1pPr>
          </a:lstStyle>
          <a:p>
            <a:pPr>
              <a:defRPr/>
            </a:pPr>
            <a:endParaRPr lang="fr-FR" altLang="fr-BF"/>
          </a:p>
        </p:txBody>
      </p:sp>
      <p:sp>
        <p:nvSpPr>
          <p:cNvPr id="6" name="Rectangle 15">
            <a:extLst>
              <a:ext uri="{FF2B5EF4-FFF2-40B4-BE49-F238E27FC236}">
                <a16:creationId xmlns:a16="http://schemas.microsoft.com/office/drawing/2014/main" id="{037692BA-EACA-45C1-B7E3-3A13FA614D34}"/>
              </a:ext>
            </a:extLst>
          </p:cNvPr>
          <p:cNvSpPr>
            <a:spLocks noGrp="1" noChangeArrowheads="1"/>
          </p:cNvSpPr>
          <p:nvPr>
            <p:ph type="ftr" sz="quarter" idx="11"/>
          </p:nvPr>
        </p:nvSpPr>
        <p:spPr>
          <a:xfrm>
            <a:off x="4572000" y="6248400"/>
            <a:ext cx="3860800" cy="457200"/>
          </a:xfrm>
        </p:spPr>
        <p:txBody>
          <a:bodyPr/>
          <a:lstStyle>
            <a:lvl1pPr algn="ctr">
              <a:defRPr sz="1400" i="0">
                <a:solidFill>
                  <a:schemeClr val="bg2"/>
                </a:solidFill>
                <a:latin typeface="+mn-lt"/>
              </a:defRPr>
            </a:lvl1pPr>
          </a:lstStyle>
          <a:p>
            <a:pPr>
              <a:defRPr/>
            </a:pPr>
            <a:endParaRPr lang="fr-FR" altLang="fr-BF"/>
          </a:p>
        </p:txBody>
      </p:sp>
      <p:sp>
        <p:nvSpPr>
          <p:cNvPr id="7" name="Rectangle 16">
            <a:extLst>
              <a:ext uri="{FF2B5EF4-FFF2-40B4-BE49-F238E27FC236}">
                <a16:creationId xmlns:a16="http://schemas.microsoft.com/office/drawing/2014/main" id="{A6DA462D-4C39-4BDD-BCE0-3CD7BF43E979}"/>
              </a:ext>
            </a:extLst>
          </p:cNvPr>
          <p:cNvSpPr>
            <a:spLocks noGrp="1" noChangeArrowheads="1"/>
          </p:cNvSpPr>
          <p:nvPr>
            <p:ph type="sldNum" sz="quarter" idx="12"/>
          </p:nvPr>
        </p:nvSpPr>
        <p:spPr bwMode="auto">
          <a:xfrm>
            <a:off x="9144000" y="6248400"/>
            <a:ext cx="25400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smtClean="0">
                <a:solidFill>
                  <a:schemeClr val="bg2"/>
                </a:solidFill>
              </a:defRPr>
            </a:lvl1pPr>
          </a:lstStyle>
          <a:p>
            <a:pPr>
              <a:defRPr/>
            </a:pPr>
            <a:fld id="{EDF97089-ACD2-4AEB-9481-6C233CAA8949}" type="slidenum">
              <a:rPr lang="fr-FR" altLang="fr-BF"/>
              <a:pPr>
                <a:defRPr/>
              </a:pPr>
              <a:t>‹N°›</a:t>
            </a:fld>
            <a:endParaRPr lang="fr-FR" altLang="fr-BF"/>
          </a:p>
        </p:txBody>
      </p:sp>
    </p:spTree>
    <p:extLst>
      <p:ext uri="{BB962C8B-B14F-4D97-AF65-F5344CB8AC3E}">
        <p14:creationId xmlns:p14="http://schemas.microsoft.com/office/powerpoint/2010/main" val="115347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F"/>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Rectangle 12">
            <a:extLst>
              <a:ext uri="{FF2B5EF4-FFF2-40B4-BE49-F238E27FC236}">
                <a16:creationId xmlns:a16="http://schemas.microsoft.com/office/drawing/2014/main" id="{1C1C5E3D-114B-4B6B-9AD8-A9AF2C1972ED}"/>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567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lstStyle>
            <a:lvl1pPr>
              <a:defRPr sz="6000"/>
            </a:lvl1pPr>
          </a:lstStyle>
          <a:p>
            <a:r>
              <a:rPr lang="fr-FR"/>
              <a:t>Modifiez le style du titre</a:t>
            </a:r>
            <a:endParaRPr lang="fr-BF"/>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12">
            <a:extLst>
              <a:ext uri="{FF2B5EF4-FFF2-40B4-BE49-F238E27FC236}">
                <a16:creationId xmlns:a16="http://schemas.microsoft.com/office/drawing/2014/main" id="{B9B1CB49-EFBD-4D31-9087-326F29498A54}"/>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27615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F"/>
          </a:p>
        </p:txBody>
      </p:sp>
      <p:sp>
        <p:nvSpPr>
          <p:cNvPr id="3" name="Espace réservé du contenu 2"/>
          <p:cNvSpPr>
            <a:spLocks noGrp="1"/>
          </p:cNvSpPr>
          <p:nvPr>
            <p:ph sz="half" idx="1"/>
          </p:nvPr>
        </p:nvSpPr>
        <p:spPr>
          <a:xfrm>
            <a:off x="609600" y="1143000"/>
            <a:ext cx="5689600" cy="4800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contenu 3"/>
          <p:cNvSpPr>
            <a:spLocks noGrp="1"/>
          </p:cNvSpPr>
          <p:nvPr>
            <p:ph sz="half" idx="2"/>
          </p:nvPr>
        </p:nvSpPr>
        <p:spPr>
          <a:xfrm>
            <a:off x="6502400" y="1143000"/>
            <a:ext cx="5689600" cy="4800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Rectangle 12">
            <a:extLst>
              <a:ext uri="{FF2B5EF4-FFF2-40B4-BE49-F238E27FC236}">
                <a16:creationId xmlns:a16="http://schemas.microsoft.com/office/drawing/2014/main" id="{FC564E78-C3E1-4371-A065-351C6CE03820}"/>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3530747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BF"/>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7" name="Rectangle 12">
            <a:extLst>
              <a:ext uri="{FF2B5EF4-FFF2-40B4-BE49-F238E27FC236}">
                <a16:creationId xmlns:a16="http://schemas.microsoft.com/office/drawing/2014/main" id="{EF5252BA-9CAA-4E24-92B0-9889E450B841}"/>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91324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F"/>
          </a:p>
        </p:txBody>
      </p:sp>
      <p:sp>
        <p:nvSpPr>
          <p:cNvPr id="3" name="Rectangle 12">
            <a:extLst>
              <a:ext uri="{FF2B5EF4-FFF2-40B4-BE49-F238E27FC236}">
                <a16:creationId xmlns:a16="http://schemas.microsoft.com/office/drawing/2014/main" id="{7A2B25CB-A465-4881-9C8F-CB247E104EF8}"/>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1493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D667A23A-F992-4C7D-A9C7-AEE6BDB175AF}"/>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31746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lstStyle>
            <a:lvl1pPr>
              <a:defRPr sz="3200"/>
            </a:lvl1pPr>
          </a:lstStyle>
          <a:p>
            <a:r>
              <a:rPr lang="fr-FR"/>
              <a:t>Modifiez le style du titre</a:t>
            </a:r>
            <a:endParaRPr lang="fr-BF"/>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12">
            <a:extLst>
              <a:ext uri="{FF2B5EF4-FFF2-40B4-BE49-F238E27FC236}">
                <a16:creationId xmlns:a16="http://schemas.microsoft.com/office/drawing/2014/main" id="{DB5C3627-0922-4C65-A04D-E89B32F09C90}"/>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74404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F0C87-1170-477A-8FF3-ADCE3B0E0FB7}"/>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4ED9F14A-76D7-4588-B692-DE0304E4917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BC30ED43-AFF4-4A8E-B5DB-692DA03D9D02}"/>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2189CED5-AA79-45F2-9387-9015E804984A}"/>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B6A2481C-097B-430A-8C93-631380F851F7}"/>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3689755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lstStyle>
            <a:lvl1pPr>
              <a:defRPr sz="3200"/>
            </a:lvl1pPr>
          </a:lstStyle>
          <a:p>
            <a:r>
              <a:rPr lang="fr-FR"/>
              <a:t>Modifiez le style du titre</a:t>
            </a:r>
            <a:endParaRPr lang="fr-BF"/>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F"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12">
            <a:extLst>
              <a:ext uri="{FF2B5EF4-FFF2-40B4-BE49-F238E27FC236}">
                <a16:creationId xmlns:a16="http://schemas.microsoft.com/office/drawing/2014/main" id="{0B019806-012E-45A8-9DE0-1E7F106C5A37}"/>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712650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F"/>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Rectangle 12">
            <a:extLst>
              <a:ext uri="{FF2B5EF4-FFF2-40B4-BE49-F238E27FC236}">
                <a16:creationId xmlns:a16="http://schemas.microsoft.com/office/drawing/2014/main" id="{3047B631-F51C-4C4D-B01F-6A00C339D413}"/>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404589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94800" y="228600"/>
            <a:ext cx="2997200" cy="5715000"/>
          </a:xfrm>
        </p:spPr>
        <p:txBody>
          <a:bodyPr vert="eaVert"/>
          <a:lstStyle/>
          <a:p>
            <a:r>
              <a:rPr lang="fr-FR"/>
              <a:t>Modifiez le style du titre</a:t>
            </a:r>
            <a:endParaRPr lang="fr-BF"/>
          </a:p>
        </p:txBody>
      </p:sp>
      <p:sp>
        <p:nvSpPr>
          <p:cNvPr id="3" name="Espace réservé du texte vertical 2"/>
          <p:cNvSpPr>
            <a:spLocks noGrp="1"/>
          </p:cNvSpPr>
          <p:nvPr>
            <p:ph type="body" orient="vert" idx="1"/>
          </p:nvPr>
        </p:nvSpPr>
        <p:spPr>
          <a:xfrm>
            <a:off x="203200" y="228600"/>
            <a:ext cx="8788400" cy="5715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Rectangle 12">
            <a:extLst>
              <a:ext uri="{FF2B5EF4-FFF2-40B4-BE49-F238E27FC236}">
                <a16:creationId xmlns:a16="http://schemas.microsoft.com/office/drawing/2014/main" id="{812C11EF-20D5-4811-AD35-13464F9266CC}"/>
              </a:ext>
            </a:extLst>
          </p:cNvPr>
          <p:cNvSpPr>
            <a:spLocks noGrp="1" noChangeArrowheads="1"/>
          </p:cNvSpPr>
          <p:nvPr>
            <p:ph type="ftr" sz="quarter" idx="10"/>
          </p:nvPr>
        </p:nvSpPr>
        <p:spPr>
          <a:ln/>
        </p:spPr>
        <p:txBody>
          <a:bodyPr/>
          <a:lstStyle>
            <a:lvl1pPr>
              <a:defRPr/>
            </a:lvl1pPr>
          </a:lstStyle>
          <a:p>
            <a:pPr>
              <a:defRPr/>
            </a:pPr>
            <a:r>
              <a:rPr lang="fr-FR" altLang="fr-BF"/>
              <a:t>F. Volot SIM Hôpital Timone adultes Marseille - juillet 2004</a:t>
            </a:r>
          </a:p>
        </p:txBody>
      </p:sp>
    </p:spTree>
    <p:extLst>
      <p:ext uri="{BB962C8B-B14F-4D97-AF65-F5344CB8AC3E}">
        <p14:creationId xmlns:p14="http://schemas.microsoft.com/office/powerpoint/2010/main" val="156869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203201" y="228600"/>
            <a:ext cx="10807700" cy="685800"/>
          </a:xfrm>
        </p:spPr>
        <p:txBody>
          <a:bodyPr/>
          <a:lstStyle/>
          <a:p>
            <a:r>
              <a:rPr lang="fr-FR"/>
              <a:t>Modifiez le style du titre</a:t>
            </a:r>
            <a:endParaRPr lang="fr-BF"/>
          </a:p>
        </p:txBody>
      </p:sp>
      <p:sp>
        <p:nvSpPr>
          <p:cNvPr id="3" name="Espace réservé du tableau 2"/>
          <p:cNvSpPr>
            <a:spLocks noGrp="1"/>
          </p:cNvSpPr>
          <p:nvPr>
            <p:ph type="tbl" idx="1"/>
          </p:nvPr>
        </p:nvSpPr>
        <p:spPr>
          <a:xfrm>
            <a:off x="609600" y="1143000"/>
            <a:ext cx="11582400" cy="4800600"/>
          </a:xfrm>
        </p:spPr>
        <p:txBody>
          <a:bodyPr/>
          <a:lstStyle/>
          <a:p>
            <a:pPr lvl="0"/>
            <a:endParaRPr lang="fr-BF" noProof="0"/>
          </a:p>
        </p:txBody>
      </p:sp>
      <p:sp>
        <p:nvSpPr>
          <p:cNvPr id="4" name="Rectangle 12">
            <a:extLst>
              <a:ext uri="{FF2B5EF4-FFF2-40B4-BE49-F238E27FC236}">
                <a16:creationId xmlns:a16="http://schemas.microsoft.com/office/drawing/2014/main" id="{BF33DF77-9CD2-4534-A2D8-F4A6D0DD28EB}"/>
              </a:ext>
            </a:extLst>
          </p:cNvPr>
          <p:cNvSpPr>
            <a:spLocks noGrp="1" noChangeArrowheads="1"/>
          </p:cNvSpPr>
          <p:nvPr>
            <p:ph type="ftr" sz="quarter" idx="10"/>
          </p:nvPr>
        </p:nvSpPr>
        <p:spPr>
          <a:ln/>
        </p:spPr>
        <p:txBody>
          <a:bodyPr/>
          <a:lstStyle>
            <a:lvl1pPr>
              <a:defRPr/>
            </a:lvl1pPr>
          </a:lstStyle>
          <a:p>
            <a:pPr fontAlgn="base">
              <a:spcBef>
                <a:spcPct val="0"/>
              </a:spcBef>
              <a:spcAft>
                <a:spcPct val="0"/>
              </a:spcAft>
              <a:defRPr/>
            </a:pPr>
            <a:r>
              <a:rPr lang="fr-FR" altLang="fr-BF">
                <a:solidFill>
                  <a:srgbClr val="000000"/>
                </a:solidFill>
              </a:rPr>
              <a:t>F. Volot SIM Hôpital Timone adultes Marseille - juillet 2004</a:t>
            </a:r>
          </a:p>
        </p:txBody>
      </p:sp>
    </p:spTree>
    <p:extLst>
      <p:ext uri="{BB962C8B-B14F-4D97-AF65-F5344CB8AC3E}">
        <p14:creationId xmlns:p14="http://schemas.microsoft.com/office/powerpoint/2010/main" val="375318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6ACCA-BD10-41BB-B353-88335CA5DB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F"/>
          </a:p>
        </p:txBody>
      </p:sp>
      <p:sp>
        <p:nvSpPr>
          <p:cNvPr id="3" name="Espace réservé du texte 2">
            <a:extLst>
              <a:ext uri="{FF2B5EF4-FFF2-40B4-BE49-F238E27FC236}">
                <a16:creationId xmlns:a16="http://schemas.microsoft.com/office/drawing/2014/main" id="{6E777C11-7B36-4C02-A5B3-851828D38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D41F02-2D23-4E86-A173-24B992319D60}"/>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40385B6B-A346-408E-9A9C-4273C595D75C}"/>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5462B489-1B76-4829-A6BA-7C236FE659B6}"/>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307001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7DA13-EC02-4CDE-96A4-ED6F72540B27}"/>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75746746-9BCD-47D0-B416-7A761FA7B0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contenu 3">
            <a:extLst>
              <a:ext uri="{FF2B5EF4-FFF2-40B4-BE49-F238E27FC236}">
                <a16:creationId xmlns:a16="http://schemas.microsoft.com/office/drawing/2014/main" id="{F19E1271-F6A9-48C0-B445-4EECA7EFF55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e la date 4">
            <a:extLst>
              <a:ext uri="{FF2B5EF4-FFF2-40B4-BE49-F238E27FC236}">
                <a16:creationId xmlns:a16="http://schemas.microsoft.com/office/drawing/2014/main" id="{033989EF-CF8D-41E3-B451-2D3EDF473185}"/>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6" name="Espace réservé du pied de page 5">
            <a:extLst>
              <a:ext uri="{FF2B5EF4-FFF2-40B4-BE49-F238E27FC236}">
                <a16:creationId xmlns:a16="http://schemas.microsoft.com/office/drawing/2014/main" id="{7A6727F9-6B83-4175-A60A-C85104DDAB25}"/>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5C0BF474-102C-4767-9681-AA6F75BD176A}"/>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48019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B3DBB-229C-4D46-A599-CBF500CD06C8}"/>
              </a:ext>
            </a:extLst>
          </p:cNvPr>
          <p:cNvSpPr>
            <a:spLocks noGrp="1"/>
          </p:cNvSpPr>
          <p:nvPr>
            <p:ph type="title"/>
          </p:nvPr>
        </p:nvSpPr>
        <p:spPr>
          <a:xfrm>
            <a:off x="839788" y="365125"/>
            <a:ext cx="10515600" cy="1325563"/>
          </a:xfrm>
        </p:spPr>
        <p:txBody>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9725ED18-87FD-49C7-B825-36F2F1DC6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58A57D1-646B-4025-B5FE-BD63A8EE6A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u texte 4">
            <a:extLst>
              <a:ext uri="{FF2B5EF4-FFF2-40B4-BE49-F238E27FC236}">
                <a16:creationId xmlns:a16="http://schemas.microsoft.com/office/drawing/2014/main" id="{C652525F-006E-493F-8319-74FCC1110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DE0708-FFFE-4304-903E-B6699BCD60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7" name="Espace réservé de la date 6">
            <a:extLst>
              <a:ext uri="{FF2B5EF4-FFF2-40B4-BE49-F238E27FC236}">
                <a16:creationId xmlns:a16="http://schemas.microsoft.com/office/drawing/2014/main" id="{D647888F-2616-416F-8779-2445E86605D3}"/>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8" name="Espace réservé du pied de page 7">
            <a:extLst>
              <a:ext uri="{FF2B5EF4-FFF2-40B4-BE49-F238E27FC236}">
                <a16:creationId xmlns:a16="http://schemas.microsoft.com/office/drawing/2014/main" id="{D7425C38-8B2C-47E6-AF5B-48CE16B32A55}"/>
              </a:ext>
            </a:extLst>
          </p:cNvPr>
          <p:cNvSpPr>
            <a:spLocks noGrp="1"/>
          </p:cNvSpPr>
          <p:nvPr>
            <p:ph type="ftr" sz="quarter" idx="11"/>
          </p:nvPr>
        </p:nvSpPr>
        <p:spPr/>
        <p:txBody>
          <a:bodyPr/>
          <a:lstStyle/>
          <a:p>
            <a:endParaRPr lang="fr-BF"/>
          </a:p>
        </p:txBody>
      </p:sp>
      <p:sp>
        <p:nvSpPr>
          <p:cNvPr id="9" name="Espace réservé du numéro de diapositive 8">
            <a:extLst>
              <a:ext uri="{FF2B5EF4-FFF2-40B4-BE49-F238E27FC236}">
                <a16:creationId xmlns:a16="http://schemas.microsoft.com/office/drawing/2014/main" id="{E9A80410-0D68-4244-8570-141BE1C8F69C}"/>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42554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798DB-0140-4670-A0BD-A6CE36F13ADF}"/>
              </a:ext>
            </a:extLst>
          </p:cNvPr>
          <p:cNvSpPr>
            <a:spLocks noGrp="1"/>
          </p:cNvSpPr>
          <p:nvPr>
            <p:ph type="title"/>
          </p:nvPr>
        </p:nvSpPr>
        <p:spPr/>
        <p:txBody>
          <a:bodyPr/>
          <a:lstStyle/>
          <a:p>
            <a:r>
              <a:rPr lang="fr-FR"/>
              <a:t>Modifiez le style du titre</a:t>
            </a:r>
            <a:endParaRPr lang="fr-BF"/>
          </a:p>
        </p:txBody>
      </p:sp>
      <p:sp>
        <p:nvSpPr>
          <p:cNvPr id="3" name="Espace réservé de la date 2">
            <a:extLst>
              <a:ext uri="{FF2B5EF4-FFF2-40B4-BE49-F238E27FC236}">
                <a16:creationId xmlns:a16="http://schemas.microsoft.com/office/drawing/2014/main" id="{92EECC38-259D-426F-8145-6C47B9D9B0AC}"/>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4" name="Espace réservé du pied de page 3">
            <a:extLst>
              <a:ext uri="{FF2B5EF4-FFF2-40B4-BE49-F238E27FC236}">
                <a16:creationId xmlns:a16="http://schemas.microsoft.com/office/drawing/2014/main" id="{33A43521-8E08-4F2B-B936-37BD471C8803}"/>
              </a:ext>
            </a:extLst>
          </p:cNvPr>
          <p:cNvSpPr>
            <a:spLocks noGrp="1"/>
          </p:cNvSpPr>
          <p:nvPr>
            <p:ph type="ftr" sz="quarter" idx="11"/>
          </p:nvPr>
        </p:nvSpPr>
        <p:spPr/>
        <p:txBody>
          <a:bodyPr/>
          <a:lstStyle/>
          <a:p>
            <a:endParaRPr lang="fr-BF"/>
          </a:p>
        </p:txBody>
      </p:sp>
      <p:sp>
        <p:nvSpPr>
          <p:cNvPr id="5" name="Espace réservé du numéro de diapositive 4">
            <a:extLst>
              <a:ext uri="{FF2B5EF4-FFF2-40B4-BE49-F238E27FC236}">
                <a16:creationId xmlns:a16="http://schemas.microsoft.com/office/drawing/2014/main" id="{2031181D-AAEF-43AD-A605-63E15904C6BA}"/>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8190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53398B-EB73-4FA6-922A-EBEDCA0BF85F}"/>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3" name="Espace réservé du pied de page 2">
            <a:extLst>
              <a:ext uri="{FF2B5EF4-FFF2-40B4-BE49-F238E27FC236}">
                <a16:creationId xmlns:a16="http://schemas.microsoft.com/office/drawing/2014/main" id="{47FB2152-9F02-4719-805F-601148CDE79F}"/>
              </a:ext>
            </a:extLst>
          </p:cNvPr>
          <p:cNvSpPr>
            <a:spLocks noGrp="1"/>
          </p:cNvSpPr>
          <p:nvPr>
            <p:ph type="ftr" sz="quarter" idx="11"/>
          </p:nvPr>
        </p:nvSpPr>
        <p:spPr/>
        <p:txBody>
          <a:bodyPr/>
          <a:lstStyle/>
          <a:p>
            <a:endParaRPr lang="fr-BF"/>
          </a:p>
        </p:txBody>
      </p:sp>
      <p:sp>
        <p:nvSpPr>
          <p:cNvPr id="4" name="Espace réservé du numéro de diapositive 3">
            <a:extLst>
              <a:ext uri="{FF2B5EF4-FFF2-40B4-BE49-F238E27FC236}">
                <a16:creationId xmlns:a16="http://schemas.microsoft.com/office/drawing/2014/main" id="{7DF34EF6-76BE-40AB-8539-50DD085205B5}"/>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247082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4FB6A-703B-4C15-AC9B-1C67E2CAC1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du contenu 2">
            <a:extLst>
              <a:ext uri="{FF2B5EF4-FFF2-40B4-BE49-F238E27FC236}">
                <a16:creationId xmlns:a16="http://schemas.microsoft.com/office/drawing/2014/main" id="{D2CF7EF9-CB20-4CE4-9364-DD087BDB9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texte 3">
            <a:extLst>
              <a:ext uri="{FF2B5EF4-FFF2-40B4-BE49-F238E27FC236}">
                <a16:creationId xmlns:a16="http://schemas.microsoft.com/office/drawing/2014/main" id="{F30C6876-6061-441F-8E72-BF6E5545F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4ACE5B-47D7-40C7-8E49-6382D2505CB8}"/>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6" name="Espace réservé du pied de page 5">
            <a:extLst>
              <a:ext uri="{FF2B5EF4-FFF2-40B4-BE49-F238E27FC236}">
                <a16:creationId xmlns:a16="http://schemas.microsoft.com/office/drawing/2014/main" id="{46B548E5-C252-4B97-9953-17050B6E6362}"/>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414D8A5D-4316-4FBC-8D16-741BDCE7DD2D}"/>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164389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11212-AA62-43B7-996B-0DD8F8DA43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pour une image  2">
            <a:extLst>
              <a:ext uri="{FF2B5EF4-FFF2-40B4-BE49-F238E27FC236}">
                <a16:creationId xmlns:a16="http://schemas.microsoft.com/office/drawing/2014/main" id="{6F53494E-5E1E-4F32-9126-932372A3D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F"/>
          </a:p>
        </p:txBody>
      </p:sp>
      <p:sp>
        <p:nvSpPr>
          <p:cNvPr id="4" name="Espace réservé du texte 3">
            <a:extLst>
              <a:ext uri="{FF2B5EF4-FFF2-40B4-BE49-F238E27FC236}">
                <a16:creationId xmlns:a16="http://schemas.microsoft.com/office/drawing/2014/main" id="{34C0DC42-7FE3-437A-8BBA-16682CF6E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1D03BA-3823-40F1-8B20-25AE7658B386}"/>
              </a:ext>
            </a:extLst>
          </p:cNvPr>
          <p:cNvSpPr>
            <a:spLocks noGrp="1"/>
          </p:cNvSpPr>
          <p:nvPr>
            <p:ph type="dt" sz="half" idx="10"/>
          </p:nvPr>
        </p:nvSpPr>
        <p:spPr/>
        <p:txBody>
          <a:bodyPr/>
          <a:lstStyle/>
          <a:p>
            <a:fld id="{E123422D-7624-4150-8690-7C92612DB20B}" type="datetimeFigureOut">
              <a:rPr lang="fr-BF" smtClean="0"/>
              <a:t>19/10/2020</a:t>
            </a:fld>
            <a:endParaRPr lang="fr-BF"/>
          </a:p>
        </p:txBody>
      </p:sp>
      <p:sp>
        <p:nvSpPr>
          <p:cNvPr id="6" name="Espace réservé du pied de page 5">
            <a:extLst>
              <a:ext uri="{FF2B5EF4-FFF2-40B4-BE49-F238E27FC236}">
                <a16:creationId xmlns:a16="http://schemas.microsoft.com/office/drawing/2014/main" id="{58C28EF1-7062-46CB-BB3E-D6F99F0BBAEB}"/>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C1280320-B7E7-40CF-9265-F04E245304A9}"/>
              </a:ext>
            </a:extLst>
          </p:cNvPr>
          <p:cNvSpPr>
            <a:spLocks noGrp="1"/>
          </p:cNvSpPr>
          <p:nvPr>
            <p:ph type="sldNum" sz="quarter" idx="12"/>
          </p:nvPr>
        </p:nvSpPr>
        <p:spPr/>
        <p:txBody>
          <a:bodyPr/>
          <a:lstStyle/>
          <a:p>
            <a:fld id="{D02E39DD-F31C-4D84-BFF0-422E07E76CE8}" type="slidenum">
              <a:rPr lang="fr-BF" smtClean="0"/>
              <a:t>‹N°›</a:t>
            </a:fld>
            <a:endParaRPr lang="fr-BF"/>
          </a:p>
        </p:txBody>
      </p:sp>
    </p:spTree>
    <p:extLst>
      <p:ext uri="{BB962C8B-B14F-4D97-AF65-F5344CB8AC3E}">
        <p14:creationId xmlns:p14="http://schemas.microsoft.com/office/powerpoint/2010/main" val="386265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C0A60E-A447-4F88-8F3F-FCC7D6B76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3A6760A5-B6BD-4377-9E12-D3C60224F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B986804A-64F0-4BD0-9297-2D824BDDF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3422D-7624-4150-8690-7C92612DB20B}" type="datetimeFigureOut">
              <a:rPr lang="fr-BF" smtClean="0"/>
              <a:t>19/10/2020</a:t>
            </a:fld>
            <a:endParaRPr lang="fr-BF"/>
          </a:p>
        </p:txBody>
      </p:sp>
      <p:sp>
        <p:nvSpPr>
          <p:cNvPr id="5" name="Espace réservé du pied de page 4">
            <a:extLst>
              <a:ext uri="{FF2B5EF4-FFF2-40B4-BE49-F238E27FC236}">
                <a16:creationId xmlns:a16="http://schemas.microsoft.com/office/drawing/2014/main" id="{E4FCC877-C60D-4F18-B2C5-61E8E5153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F"/>
          </a:p>
        </p:txBody>
      </p:sp>
      <p:sp>
        <p:nvSpPr>
          <p:cNvPr id="6" name="Espace réservé du numéro de diapositive 5">
            <a:extLst>
              <a:ext uri="{FF2B5EF4-FFF2-40B4-BE49-F238E27FC236}">
                <a16:creationId xmlns:a16="http://schemas.microsoft.com/office/drawing/2014/main" id="{8407FF07-1654-4B12-8582-9ACFEDD90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E39DD-F31C-4D84-BFF0-422E07E76CE8}" type="slidenum">
              <a:rPr lang="fr-BF" smtClean="0"/>
              <a:t>‹N°›</a:t>
            </a:fld>
            <a:endParaRPr lang="fr-BF"/>
          </a:p>
        </p:txBody>
      </p:sp>
    </p:spTree>
    <p:extLst>
      <p:ext uri="{BB962C8B-B14F-4D97-AF65-F5344CB8AC3E}">
        <p14:creationId xmlns:p14="http://schemas.microsoft.com/office/powerpoint/2010/main" val="5178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id="{404C03DF-7B47-4307-BC55-2CBDA41B2023}"/>
              </a:ext>
            </a:extLst>
          </p:cNvPr>
          <p:cNvSpPr>
            <a:spLocks noGrp="1" noChangeArrowheads="1"/>
          </p:cNvSpPr>
          <p:nvPr>
            <p:ph type="title"/>
          </p:nvPr>
        </p:nvSpPr>
        <p:spPr bwMode="auto">
          <a:xfrm>
            <a:off x="203201" y="228600"/>
            <a:ext cx="10807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BF"/>
              <a:t>Cliquez pour modifier le style du titre du masque</a:t>
            </a:r>
          </a:p>
        </p:txBody>
      </p:sp>
      <p:sp>
        <p:nvSpPr>
          <p:cNvPr id="1027" name="Rectangle 10">
            <a:extLst>
              <a:ext uri="{FF2B5EF4-FFF2-40B4-BE49-F238E27FC236}">
                <a16:creationId xmlns:a16="http://schemas.microsoft.com/office/drawing/2014/main" id="{C5F3137D-0CAA-4C3A-BE3C-5A0CFF1DBE43}"/>
              </a:ext>
            </a:extLst>
          </p:cNvPr>
          <p:cNvSpPr>
            <a:spLocks noGrp="1" noChangeArrowheads="1"/>
          </p:cNvSpPr>
          <p:nvPr>
            <p:ph type="body" idx="1"/>
          </p:nvPr>
        </p:nvSpPr>
        <p:spPr bwMode="auto">
          <a:xfrm>
            <a:off x="609600" y="1143000"/>
            <a:ext cx="1158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BF"/>
              <a:t>Cliquez pour modifier les styles du texte du masque</a:t>
            </a:r>
          </a:p>
          <a:p>
            <a:pPr lvl="1"/>
            <a:r>
              <a:rPr lang="fr-FR" altLang="fr-BF"/>
              <a:t>Deuxième niveau</a:t>
            </a:r>
          </a:p>
          <a:p>
            <a:pPr lvl="2"/>
            <a:r>
              <a:rPr lang="fr-FR" altLang="fr-BF"/>
              <a:t>Troisième niveau</a:t>
            </a:r>
          </a:p>
          <a:p>
            <a:pPr lvl="3"/>
            <a:r>
              <a:rPr lang="fr-FR" altLang="fr-BF"/>
              <a:t>Quatrième niveau</a:t>
            </a:r>
          </a:p>
          <a:p>
            <a:pPr lvl="4"/>
            <a:r>
              <a:rPr lang="fr-FR" altLang="fr-BF"/>
              <a:t>Cinquième niveau</a:t>
            </a:r>
          </a:p>
        </p:txBody>
      </p:sp>
      <p:sp>
        <p:nvSpPr>
          <p:cNvPr id="64524" name="Rectangle 12">
            <a:extLst>
              <a:ext uri="{FF2B5EF4-FFF2-40B4-BE49-F238E27FC236}">
                <a16:creationId xmlns:a16="http://schemas.microsoft.com/office/drawing/2014/main" id="{D9C4EE1D-6117-4F88-9D1A-4A6781A981D6}"/>
              </a:ext>
            </a:extLst>
          </p:cNvPr>
          <p:cNvSpPr>
            <a:spLocks noGrp="1" noChangeArrowheads="1"/>
          </p:cNvSpPr>
          <p:nvPr>
            <p:ph type="ftr" sz="quarter" idx="3"/>
          </p:nvPr>
        </p:nvSpPr>
        <p:spPr bwMode="auto">
          <a:xfrm>
            <a:off x="3251200" y="6553200"/>
            <a:ext cx="84328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i="1">
                <a:latin typeface="Arial" panose="020B0604020202020204" pitchFamily="34" charset="0"/>
              </a:defRPr>
            </a:lvl1pPr>
          </a:lstStyle>
          <a:p>
            <a:pPr>
              <a:defRPr/>
            </a:pPr>
            <a:r>
              <a:rPr lang="fr-FR" altLang="fr-BF"/>
              <a:t>F. Volot SIM Hôpital Timone adultes Marseille - juillet 2004</a:t>
            </a:r>
          </a:p>
        </p:txBody>
      </p:sp>
      <p:sp>
        <p:nvSpPr>
          <p:cNvPr id="1029" name="Rectangle 15">
            <a:extLst>
              <a:ext uri="{FF2B5EF4-FFF2-40B4-BE49-F238E27FC236}">
                <a16:creationId xmlns:a16="http://schemas.microsoft.com/office/drawing/2014/main" id="{94AF3CCF-44D5-4373-B07B-467CD5D6DE96}"/>
              </a:ext>
            </a:extLst>
          </p:cNvPr>
          <p:cNvSpPr>
            <a:spLocks noChangeArrowheads="1"/>
          </p:cNvSpPr>
          <p:nvPr userDrawn="1"/>
        </p:nvSpPr>
        <p:spPr bwMode="auto">
          <a:xfrm>
            <a:off x="203200" y="914400"/>
            <a:ext cx="11074400" cy="76200"/>
          </a:xfrm>
          <a:prstGeom prst="rect">
            <a:avLst/>
          </a:prstGeom>
          <a:gradFill rotWithShape="0">
            <a:gsLst>
              <a:gs pos="0">
                <a:srgbClr val="3333CC"/>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800">
                <a:solidFill>
                  <a:schemeClr val="tx1"/>
                </a:solidFill>
                <a:latin typeface="Tahoma" panose="020B0604030504040204" pitchFamily="34" charset="0"/>
              </a:defRPr>
            </a:lvl1pPr>
            <a:lvl2pPr marL="742950" indent="-285750" algn="ctr">
              <a:defRPr sz="2800">
                <a:solidFill>
                  <a:schemeClr val="tx1"/>
                </a:solidFill>
                <a:latin typeface="Tahoma" panose="020B0604030504040204" pitchFamily="34" charset="0"/>
              </a:defRPr>
            </a:lvl2pPr>
            <a:lvl3pPr marL="1143000" indent="-228600" algn="ctr">
              <a:defRPr sz="2800">
                <a:solidFill>
                  <a:schemeClr val="tx1"/>
                </a:solidFill>
                <a:latin typeface="Tahoma" panose="020B0604030504040204" pitchFamily="34" charset="0"/>
              </a:defRPr>
            </a:lvl3pPr>
            <a:lvl4pPr marL="1600200" indent="-228600" algn="ctr">
              <a:defRPr sz="2800">
                <a:solidFill>
                  <a:schemeClr val="tx1"/>
                </a:solidFill>
                <a:latin typeface="Tahoma" panose="020B0604030504040204" pitchFamily="34" charset="0"/>
              </a:defRPr>
            </a:lvl4pPr>
            <a:lvl5pPr marL="2057400" indent="-228600" algn="ctr">
              <a:defRPr sz="2800">
                <a:solidFill>
                  <a:schemeClr val="tx1"/>
                </a:solidFill>
                <a:latin typeface="Tahoma" panose="020B0604030504040204" pitchFamily="34" charset="0"/>
              </a:defRPr>
            </a:lvl5pPr>
            <a:lvl6pPr marL="2514600" indent="-228600" algn="ctr" eaLnBrk="0" fontAlgn="base" hangingPunct="0">
              <a:spcBef>
                <a:spcPct val="0"/>
              </a:spcBef>
              <a:spcAft>
                <a:spcPct val="0"/>
              </a:spcAft>
              <a:defRPr sz="2800">
                <a:solidFill>
                  <a:schemeClr val="tx1"/>
                </a:solidFill>
                <a:latin typeface="Tahoma" panose="020B0604030504040204" pitchFamily="34" charset="0"/>
              </a:defRPr>
            </a:lvl6pPr>
            <a:lvl7pPr marL="2971800" indent="-228600" algn="ctr" eaLnBrk="0" fontAlgn="base" hangingPunct="0">
              <a:spcBef>
                <a:spcPct val="0"/>
              </a:spcBef>
              <a:spcAft>
                <a:spcPct val="0"/>
              </a:spcAft>
              <a:defRPr sz="2800">
                <a:solidFill>
                  <a:schemeClr val="tx1"/>
                </a:solidFill>
                <a:latin typeface="Tahoma" panose="020B0604030504040204" pitchFamily="34" charset="0"/>
              </a:defRPr>
            </a:lvl7pPr>
            <a:lvl8pPr marL="3429000" indent="-228600" algn="ctr" eaLnBrk="0" fontAlgn="base" hangingPunct="0">
              <a:spcBef>
                <a:spcPct val="0"/>
              </a:spcBef>
              <a:spcAft>
                <a:spcPct val="0"/>
              </a:spcAft>
              <a:defRPr sz="2800">
                <a:solidFill>
                  <a:schemeClr val="tx1"/>
                </a:solidFill>
                <a:latin typeface="Tahoma" panose="020B0604030504040204" pitchFamily="34" charset="0"/>
              </a:defRPr>
            </a:lvl8pPr>
            <a:lvl9pPr marL="3886200" indent="-228600" algn="ctr"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endParaRPr lang="fr-BF" altLang="fr-BF" sz="2800"/>
          </a:p>
        </p:txBody>
      </p:sp>
      <p:sp>
        <p:nvSpPr>
          <p:cNvPr id="1030" name="Rectangle 16">
            <a:extLst>
              <a:ext uri="{FF2B5EF4-FFF2-40B4-BE49-F238E27FC236}">
                <a16:creationId xmlns:a16="http://schemas.microsoft.com/office/drawing/2014/main" id="{7CAB884B-6FA3-4A54-A523-9791942563BB}"/>
              </a:ext>
            </a:extLst>
          </p:cNvPr>
          <p:cNvSpPr>
            <a:spLocks noChangeArrowheads="1"/>
          </p:cNvSpPr>
          <p:nvPr/>
        </p:nvSpPr>
        <p:spPr bwMode="auto">
          <a:xfrm>
            <a:off x="9042400" y="6629400"/>
            <a:ext cx="314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2800">
                <a:solidFill>
                  <a:schemeClr val="tx1"/>
                </a:solidFill>
                <a:latin typeface="Tahoma" panose="020B0604030504040204" pitchFamily="34" charset="0"/>
              </a:defRPr>
            </a:lvl1pPr>
            <a:lvl2pPr marL="742950" indent="-285750" algn="ctr">
              <a:defRPr sz="2800">
                <a:solidFill>
                  <a:schemeClr val="tx1"/>
                </a:solidFill>
                <a:latin typeface="Tahoma" panose="020B0604030504040204" pitchFamily="34" charset="0"/>
              </a:defRPr>
            </a:lvl2pPr>
            <a:lvl3pPr marL="1143000" indent="-228600" algn="ctr">
              <a:defRPr sz="2800">
                <a:solidFill>
                  <a:schemeClr val="tx1"/>
                </a:solidFill>
                <a:latin typeface="Tahoma" panose="020B0604030504040204" pitchFamily="34" charset="0"/>
              </a:defRPr>
            </a:lvl3pPr>
            <a:lvl4pPr marL="1600200" indent="-228600" algn="ctr">
              <a:defRPr sz="2800">
                <a:solidFill>
                  <a:schemeClr val="tx1"/>
                </a:solidFill>
                <a:latin typeface="Tahoma" panose="020B0604030504040204" pitchFamily="34" charset="0"/>
              </a:defRPr>
            </a:lvl4pPr>
            <a:lvl5pPr marL="2057400" indent="-228600" algn="ctr">
              <a:defRPr sz="2800">
                <a:solidFill>
                  <a:schemeClr val="tx1"/>
                </a:solidFill>
                <a:latin typeface="Tahoma" panose="020B0604030504040204" pitchFamily="34" charset="0"/>
              </a:defRPr>
            </a:lvl5pPr>
            <a:lvl6pPr marL="2514600" indent="-228600" algn="ctr" eaLnBrk="0" fontAlgn="base" hangingPunct="0">
              <a:spcBef>
                <a:spcPct val="0"/>
              </a:spcBef>
              <a:spcAft>
                <a:spcPct val="0"/>
              </a:spcAft>
              <a:defRPr sz="2800">
                <a:solidFill>
                  <a:schemeClr val="tx1"/>
                </a:solidFill>
                <a:latin typeface="Tahoma" panose="020B0604030504040204" pitchFamily="34" charset="0"/>
              </a:defRPr>
            </a:lvl6pPr>
            <a:lvl7pPr marL="2971800" indent="-228600" algn="ctr" eaLnBrk="0" fontAlgn="base" hangingPunct="0">
              <a:spcBef>
                <a:spcPct val="0"/>
              </a:spcBef>
              <a:spcAft>
                <a:spcPct val="0"/>
              </a:spcAft>
              <a:defRPr sz="2800">
                <a:solidFill>
                  <a:schemeClr val="tx1"/>
                </a:solidFill>
                <a:latin typeface="Tahoma" panose="020B0604030504040204" pitchFamily="34" charset="0"/>
              </a:defRPr>
            </a:lvl7pPr>
            <a:lvl8pPr marL="3429000" indent="-228600" algn="ctr" eaLnBrk="0" fontAlgn="base" hangingPunct="0">
              <a:spcBef>
                <a:spcPct val="0"/>
              </a:spcBef>
              <a:spcAft>
                <a:spcPct val="0"/>
              </a:spcAft>
              <a:defRPr sz="2800">
                <a:solidFill>
                  <a:schemeClr val="tx1"/>
                </a:solidFill>
                <a:latin typeface="Tahoma" panose="020B0604030504040204" pitchFamily="34" charset="0"/>
              </a:defRPr>
            </a:lvl8pPr>
            <a:lvl9pPr marL="3886200" indent="-228600" algn="ctr" eaLnBrk="0" fontAlgn="base" hangingPunct="0">
              <a:spcBef>
                <a:spcPct val="0"/>
              </a:spcBef>
              <a:spcAft>
                <a:spcPct val="0"/>
              </a:spcAft>
              <a:defRPr sz="2800">
                <a:solidFill>
                  <a:schemeClr val="tx1"/>
                </a:solidFill>
                <a:latin typeface="Tahoma" panose="020B0604030504040204" pitchFamily="34" charset="0"/>
              </a:defRPr>
            </a:lvl9pPr>
          </a:lstStyle>
          <a:p>
            <a:pPr algn="r" eaLnBrk="1" hangingPunct="1"/>
            <a:endParaRPr lang="fr-FR" altLang="fr-BF" sz="1200"/>
          </a:p>
        </p:txBody>
      </p:sp>
    </p:spTree>
    <p:extLst>
      <p:ext uri="{BB962C8B-B14F-4D97-AF65-F5344CB8AC3E}">
        <p14:creationId xmlns:p14="http://schemas.microsoft.com/office/powerpoint/2010/main" val="177764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spcBef>
          <a:spcPct val="0"/>
        </a:spcBef>
        <a:spcAft>
          <a:spcPct val="0"/>
        </a:spcAft>
        <a:defRPr sz="3600" kern="1200">
          <a:solidFill>
            <a:srgbClr val="3333CC"/>
          </a:solidFill>
          <a:latin typeface="+mj-lt"/>
          <a:ea typeface="+mj-ea"/>
          <a:cs typeface="+mj-cs"/>
        </a:defRPr>
      </a:lvl1pPr>
      <a:lvl2pPr algn="l" rtl="0" eaLnBrk="0" fontAlgn="base" hangingPunct="0">
        <a:spcBef>
          <a:spcPct val="0"/>
        </a:spcBef>
        <a:spcAft>
          <a:spcPct val="0"/>
        </a:spcAft>
        <a:defRPr sz="3600">
          <a:solidFill>
            <a:srgbClr val="3333CC"/>
          </a:solidFill>
          <a:latin typeface="Tahoma" panose="020B0604030504040204" pitchFamily="34" charset="0"/>
        </a:defRPr>
      </a:lvl2pPr>
      <a:lvl3pPr algn="l" rtl="0" eaLnBrk="0" fontAlgn="base" hangingPunct="0">
        <a:spcBef>
          <a:spcPct val="0"/>
        </a:spcBef>
        <a:spcAft>
          <a:spcPct val="0"/>
        </a:spcAft>
        <a:defRPr sz="3600">
          <a:solidFill>
            <a:srgbClr val="3333CC"/>
          </a:solidFill>
          <a:latin typeface="Tahoma" panose="020B0604030504040204" pitchFamily="34" charset="0"/>
        </a:defRPr>
      </a:lvl3pPr>
      <a:lvl4pPr algn="l" rtl="0" eaLnBrk="0" fontAlgn="base" hangingPunct="0">
        <a:spcBef>
          <a:spcPct val="0"/>
        </a:spcBef>
        <a:spcAft>
          <a:spcPct val="0"/>
        </a:spcAft>
        <a:defRPr sz="3600">
          <a:solidFill>
            <a:srgbClr val="3333CC"/>
          </a:solidFill>
          <a:latin typeface="Tahoma" panose="020B0604030504040204" pitchFamily="34" charset="0"/>
        </a:defRPr>
      </a:lvl4pPr>
      <a:lvl5pPr algn="l" rtl="0" eaLnBrk="0" fontAlgn="base" hangingPunct="0">
        <a:spcBef>
          <a:spcPct val="0"/>
        </a:spcBef>
        <a:spcAft>
          <a:spcPct val="0"/>
        </a:spcAft>
        <a:defRPr sz="3600">
          <a:solidFill>
            <a:srgbClr val="3333CC"/>
          </a:solidFill>
          <a:latin typeface="Tahoma" panose="020B0604030504040204" pitchFamily="34" charset="0"/>
        </a:defRPr>
      </a:lvl5pPr>
      <a:lvl6pPr marL="457200" algn="l" rtl="0" fontAlgn="base">
        <a:spcBef>
          <a:spcPct val="0"/>
        </a:spcBef>
        <a:spcAft>
          <a:spcPct val="0"/>
        </a:spcAft>
        <a:defRPr sz="3600">
          <a:solidFill>
            <a:srgbClr val="3333CC"/>
          </a:solidFill>
          <a:latin typeface="Tahoma" panose="020B0604030504040204" pitchFamily="34" charset="0"/>
        </a:defRPr>
      </a:lvl6pPr>
      <a:lvl7pPr marL="914400" algn="l" rtl="0" fontAlgn="base">
        <a:spcBef>
          <a:spcPct val="0"/>
        </a:spcBef>
        <a:spcAft>
          <a:spcPct val="0"/>
        </a:spcAft>
        <a:defRPr sz="3600">
          <a:solidFill>
            <a:srgbClr val="3333CC"/>
          </a:solidFill>
          <a:latin typeface="Tahoma" panose="020B0604030504040204" pitchFamily="34" charset="0"/>
        </a:defRPr>
      </a:lvl7pPr>
      <a:lvl8pPr marL="1371600" algn="l" rtl="0" fontAlgn="base">
        <a:spcBef>
          <a:spcPct val="0"/>
        </a:spcBef>
        <a:spcAft>
          <a:spcPct val="0"/>
        </a:spcAft>
        <a:defRPr sz="3600">
          <a:solidFill>
            <a:srgbClr val="3333CC"/>
          </a:solidFill>
          <a:latin typeface="Tahoma" panose="020B0604030504040204" pitchFamily="34" charset="0"/>
        </a:defRPr>
      </a:lvl8pPr>
      <a:lvl9pPr marL="1828800" algn="l" rtl="0" fontAlgn="base">
        <a:spcBef>
          <a:spcPct val="0"/>
        </a:spcBef>
        <a:spcAft>
          <a:spcPct val="0"/>
        </a:spcAft>
        <a:defRPr sz="3600">
          <a:solidFill>
            <a:srgbClr val="3333CC"/>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55000"/>
        <a:buFont typeface="Monotype Sorts"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55000"/>
        <a:buFont typeface="Monotype Sorts" pitchFamily="2" charset="2"/>
        <a:buChar char="4"/>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4E288E-C84D-4569-8C3B-8B40F23FB05C}"/>
              </a:ext>
            </a:extLst>
          </p:cNvPr>
          <p:cNvSpPr>
            <a:spLocks noGrp="1"/>
          </p:cNvSpPr>
          <p:nvPr>
            <p:ph type="ctrTitle"/>
          </p:nvPr>
        </p:nvSpPr>
        <p:spPr>
          <a:xfrm>
            <a:off x="993913" y="1122363"/>
            <a:ext cx="10204173" cy="3184594"/>
          </a:xfrm>
        </p:spPr>
        <p:txBody>
          <a:bodyPr>
            <a:normAutofit/>
          </a:bodyPr>
          <a:lstStyle/>
          <a:p>
            <a:r>
              <a:rPr lang="fr-FR" dirty="0">
                <a:latin typeface="Arial Black" panose="020B0A04020102020204" pitchFamily="34" charset="0"/>
              </a:rPr>
              <a:t>Terminologie en Gynécologie-Obstétrique</a:t>
            </a:r>
            <a:endParaRPr lang="fr-BF" dirty="0">
              <a:latin typeface="Arial Black" panose="020B0A04020102020204" pitchFamily="34" charset="0"/>
            </a:endParaRPr>
          </a:p>
        </p:txBody>
      </p:sp>
    </p:spTree>
    <p:extLst>
      <p:ext uri="{BB962C8B-B14F-4D97-AF65-F5344CB8AC3E}">
        <p14:creationId xmlns:p14="http://schemas.microsoft.com/office/powerpoint/2010/main" val="19214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8C00B-C68E-409B-B35F-81DD92F66FC5}"/>
              </a:ext>
            </a:extLst>
          </p:cNvPr>
          <p:cNvSpPr>
            <a:spLocks noGrp="1"/>
          </p:cNvSpPr>
          <p:nvPr>
            <p:ph type="title"/>
          </p:nvPr>
        </p:nvSpPr>
        <p:spPr/>
        <p:txBody>
          <a:bodyPr/>
          <a:lstStyle/>
          <a:p>
            <a:endParaRPr lang="fr-BF" dirty="0"/>
          </a:p>
        </p:txBody>
      </p:sp>
      <p:sp>
        <p:nvSpPr>
          <p:cNvPr id="3" name="Espace réservé du contenu 2">
            <a:extLst>
              <a:ext uri="{FF2B5EF4-FFF2-40B4-BE49-F238E27FC236}">
                <a16:creationId xmlns:a16="http://schemas.microsoft.com/office/drawing/2014/main" id="{2D1A6529-422E-45DF-B03F-25795B101BC5}"/>
              </a:ext>
            </a:extLst>
          </p:cNvPr>
          <p:cNvSpPr>
            <a:spLocks noGrp="1"/>
          </p:cNvSpPr>
          <p:nvPr>
            <p:ph idx="1"/>
          </p:nvPr>
        </p:nvSpPr>
        <p:spPr/>
        <p:txBody>
          <a:bodyPr>
            <a:normAutofit/>
          </a:bodyPr>
          <a:lstStyle/>
          <a:p>
            <a:pPr>
              <a:buFont typeface="Arial" panose="020B0604020202020204" pitchFamily="34" charset="0"/>
              <a:buChar char="•"/>
            </a:pPr>
            <a:r>
              <a:rPr lang="fr-FR" b="1" dirty="0">
                <a:latin typeface="Tahoma" panose="020B0604030504040204" pitchFamily="34" charset="0"/>
                <a:ea typeface="Tahoma" panose="020B0604030504040204" pitchFamily="34" charset="0"/>
                <a:cs typeface="Tahoma" panose="020B0604030504040204" pitchFamily="34" charset="0"/>
              </a:rPr>
              <a:t>Partogramme</a:t>
            </a:r>
          </a:p>
          <a:p>
            <a:pPr lvl="1"/>
            <a:r>
              <a:rPr lang="fr-FR" sz="2800" dirty="0">
                <a:effectLst/>
                <a:latin typeface="Tahoma" panose="020B0604030504040204" pitchFamily="34" charset="0"/>
                <a:ea typeface="Tahoma" panose="020B0604030504040204" pitchFamily="34" charset="0"/>
                <a:cs typeface="Tahoma" panose="020B0604030504040204" pitchFamily="34" charset="0"/>
              </a:rPr>
              <a:t>un diagramme qui permet de noter le déroulement d’un accouchement. </a:t>
            </a:r>
          </a:p>
          <a:p>
            <a:pPr lvl="1"/>
            <a:r>
              <a:rPr lang="fr-FR" sz="2800" dirty="0">
                <a:effectLst/>
                <a:latin typeface="Tahoma" panose="020B0604030504040204" pitchFamily="34" charset="0"/>
                <a:ea typeface="Tahoma" panose="020B0604030504040204" pitchFamily="34" charset="0"/>
                <a:cs typeface="Tahoma" panose="020B0604030504040204" pitchFamily="34" charset="0"/>
              </a:rPr>
              <a:t>Sa réalisation est systématique dans toutes les maternités. Une courbe ( le temps en abscisse, et la dilatation du col, en centimètres, en ordonnée).</a:t>
            </a:r>
          </a:p>
          <a:p>
            <a:pPr lvl="1"/>
            <a:r>
              <a:rPr lang="fr-FR" sz="2800" dirty="0">
                <a:effectLst/>
                <a:latin typeface="Tahoma" panose="020B0604030504040204" pitchFamily="34" charset="0"/>
                <a:ea typeface="Tahoma" panose="020B0604030504040204" pitchFamily="34" charset="0"/>
                <a:cs typeface="Tahoma" panose="020B0604030504040204" pitchFamily="34" charset="0"/>
              </a:rPr>
              <a:t>Le partogramme tenu par la sage-femme ou l’obstétricien.</a:t>
            </a:r>
          </a:p>
          <a:p>
            <a:pPr lvl="1"/>
            <a:r>
              <a:rPr lang="fr-FR" sz="2800" dirty="0">
                <a:latin typeface="Tahoma" panose="020B0604030504040204" pitchFamily="34" charset="0"/>
                <a:ea typeface="Tahoma" panose="020B0604030504040204" pitchFamily="34" charset="0"/>
                <a:cs typeface="Tahoma" panose="020B0604030504040204" pitchFamily="34" charset="0"/>
              </a:rPr>
              <a:t>Outil de</a:t>
            </a:r>
            <a:r>
              <a:rPr lang="fr-FR" sz="2800" dirty="0">
                <a:effectLst/>
                <a:latin typeface="Tahoma" panose="020B0604030504040204" pitchFamily="34" charset="0"/>
                <a:ea typeface="Tahoma" panose="020B0604030504040204" pitchFamily="34" charset="0"/>
                <a:cs typeface="Tahoma" panose="020B0604030504040204" pitchFamily="34" charset="0"/>
              </a:rPr>
              <a:t> </a:t>
            </a:r>
            <a:r>
              <a:rPr lang="fr-FR" sz="2800" b="1" dirty="0">
                <a:effectLst/>
                <a:latin typeface="Tahoma" panose="020B0604030504040204" pitchFamily="34" charset="0"/>
                <a:ea typeface="Tahoma" panose="020B0604030504040204" pitchFamily="34" charset="0"/>
                <a:cs typeface="Tahoma" panose="020B0604030504040204" pitchFamily="34" charset="0"/>
              </a:rPr>
              <a:t>surveillance obstétricale </a:t>
            </a:r>
            <a:r>
              <a:rPr lang="fr-FR" sz="2800" dirty="0">
                <a:effectLst/>
                <a:latin typeface="Tahoma" panose="020B0604030504040204" pitchFamily="34" charset="0"/>
                <a:ea typeface="Tahoma" panose="020B0604030504040204" pitchFamily="34" charset="0"/>
                <a:cs typeface="Tahoma" panose="020B0604030504040204" pitchFamily="34" charset="0"/>
              </a:rPr>
              <a:t>de la mère et du fœtus et </a:t>
            </a:r>
            <a:r>
              <a:rPr lang="fr-FR" sz="2800" b="1" dirty="0">
                <a:effectLst/>
                <a:latin typeface="Tahoma" panose="020B0604030504040204" pitchFamily="34" charset="0"/>
                <a:ea typeface="Tahoma" panose="020B0604030504040204" pitchFamily="34" charset="0"/>
                <a:cs typeface="Tahoma" panose="020B0604030504040204" pitchFamily="34" charset="0"/>
              </a:rPr>
              <a:t>médico légal</a:t>
            </a:r>
          </a:p>
          <a:p>
            <a:endParaRPr lang="fr-BF"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255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2F6A0-8ABC-43C8-BAC3-0054E0D0B449}"/>
              </a:ext>
            </a:extLst>
          </p:cNvPr>
          <p:cNvSpPr>
            <a:spLocks noGrp="1"/>
          </p:cNvSpPr>
          <p:nvPr>
            <p:ph type="title"/>
          </p:nvPr>
        </p:nvSpPr>
        <p:spPr/>
        <p:txBody>
          <a:bodyPr/>
          <a:lstStyle/>
          <a:p>
            <a:endParaRPr lang="fr-BF"/>
          </a:p>
        </p:txBody>
      </p:sp>
      <p:pic>
        <p:nvPicPr>
          <p:cNvPr id="4" name="Espace réservé du contenu 3">
            <a:extLst>
              <a:ext uri="{FF2B5EF4-FFF2-40B4-BE49-F238E27FC236}">
                <a16:creationId xmlns:a16="http://schemas.microsoft.com/office/drawing/2014/main" id="{13DD0697-2A66-442D-BABD-62C504C6300E}"/>
              </a:ext>
            </a:extLst>
          </p:cNvPr>
          <p:cNvPicPr>
            <a:picLocks noGrp="1" noChangeAspect="1"/>
          </p:cNvPicPr>
          <p:nvPr>
            <p:ph idx="1"/>
          </p:nvPr>
        </p:nvPicPr>
        <p:blipFill>
          <a:blip r:embed="rId2"/>
          <a:stretch>
            <a:fillRect/>
          </a:stretch>
        </p:blipFill>
        <p:spPr>
          <a:xfrm>
            <a:off x="838200" y="258417"/>
            <a:ext cx="7070004" cy="6234458"/>
          </a:xfrm>
          <a:prstGeom prst="rect">
            <a:avLst/>
          </a:prstGeom>
        </p:spPr>
      </p:pic>
    </p:spTree>
    <p:extLst>
      <p:ext uri="{BB962C8B-B14F-4D97-AF65-F5344CB8AC3E}">
        <p14:creationId xmlns:p14="http://schemas.microsoft.com/office/powerpoint/2010/main" val="237695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7F40E-A11A-4E45-99E7-62152C66B7C5}"/>
              </a:ext>
            </a:extLst>
          </p:cNvPr>
          <p:cNvSpPr>
            <a:spLocks noGrp="1"/>
          </p:cNvSpPr>
          <p:nvPr>
            <p:ph type="title"/>
          </p:nvPr>
        </p:nvSpPr>
        <p:spPr/>
        <p:txBody>
          <a:bodyPr/>
          <a:lstStyle/>
          <a:p>
            <a:endParaRPr lang="fr-BF" dirty="0"/>
          </a:p>
        </p:txBody>
      </p:sp>
      <p:sp>
        <p:nvSpPr>
          <p:cNvPr id="3" name="Espace réservé du contenu 2">
            <a:extLst>
              <a:ext uri="{FF2B5EF4-FFF2-40B4-BE49-F238E27FC236}">
                <a16:creationId xmlns:a16="http://schemas.microsoft.com/office/drawing/2014/main" id="{CE671ACC-9A8B-4F36-A289-959D39035882}"/>
              </a:ext>
            </a:extLst>
          </p:cNvPr>
          <p:cNvSpPr>
            <a:spLocks noGrp="1"/>
          </p:cNvSpPr>
          <p:nvPr>
            <p:ph idx="1"/>
          </p:nvPr>
        </p:nvSpPr>
        <p:spPr/>
        <p:txBody>
          <a:bodyPr>
            <a:normAutofit/>
          </a:bodyPr>
          <a:lstStyle/>
          <a:p>
            <a:pPr algn="just">
              <a:lnSpc>
                <a:spcPct val="100000"/>
              </a:lnSpc>
              <a:buFont typeface="Arial" panose="020B0604020202020204" pitchFamily="34" charset="0"/>
              <a:buChar char="•"/>
            </a:pPr>
            <a:r>
              <a:rPr lang="fr-FR" b="1" dirty="0">
                <a:effectLst/>
                <a:latin typeface="Tahoma" panose="020B0604030504040204" pitchFamily="34" charset="0"/>
                <a:ea typeface="Tahoma" panose="020B0604030504040204" pitchFamily="34" charset="0"/>
                <a:cs typeface="Tahoma" panose="020B0604030504040204" pitchFamily="34" charset="0"/>
              </a:rPr>
              <a:t>Aménorrhée</a:t>
            </a:r>
            <a:endParaRPr lang="fr-FR" dirty="0">
              <a:effectLst/>
              <a:latin typeface="Tahoma" panose="020B0604030504040204" pitchFamily="34" charset="0"/>
              <a:ea typeface="Tahoma" panose="020B0604030504040204" pitchFamily="34" charset="0"/>
              <a:cs typeface="Tahoma" panose="020B0604030504040204" pitchFamily="34" charset="0"/>
            </a:endParaRPr>
          </a:p>
          <a:p>
            <a:pPr marL="219075" indent="0" algn="just">
              <a:lnSpc>
                <a:spcPct val="100000"/>
              </a:lnSpc>
              <a:buNone/>
            </a:pPr>
            <a:r>
              <a:rPr lang="fr-FR" dirty="0">
                <a:effectLst/>
                <a:latin typeface="Tahoma" panose="020B0604030504040204" pitchFamily="34" charset="0"/>
                <a:ea typeface="Tahoma" panose="020B0604030504040204" pitchFamily="34" charset="0"/>
                <a:cs typeface="Tahoma" panose="020B0604030504040204" pitchFamily="34" charset="0"/>
              </a:rPr>
              <a:t>Désigne l’absence de règles, que la femme soit enceinte ou pas. L’aménorrhée existe normalement pendant toute la durée de la grossesse.</a:t>
            </a:r>
          </a:p>
          <a:p>
            <a:pPr marL="1133475" lvl="1" indent="-457200" algn="just">
              <a:lnSpc>
                <a:spcPct val="100000"/>
              </a:lnSpc>
            </a:pPr>
            <a:r>
              <a:rPr lang="fr-FR" dirty="0">
                <a:latin typeface="Tahoma" panose="020B0604030504040204" pitchFamily="34" charset="0"/>
                <a:ea typeface="Tahoma" panose="020B0604030504040204" pitchFamily="34" charset="0"/>
                <a:cs typeface="Tahoma" panose="020B0604030504040204" pitchFamily="34" charset="0"/>
              </a:rPr>
              <a:t>Primaire</a:t>
            </a:r>
          </a:p>
          <a:p>
            <a:pPr marL="1133475" lvl="1" indent="-457200" algn="just">
              <a:lnSpc>
                <a:spcPct val="100000"/>
              </a:lnSpc>
            </a:pPr>
            <a:r>
              <a:rPr lang="fr-FR" dirty="0">
                <a:effectLst/>
                <a:latin typeface="Tahoma" panose="020B0604030504040204" pitchFamily="34" charset="0"/>
                <a:ea typeface="Tahoma" panose="020B0604030504040204" pitchFamily="34" charset="0"/>
                <a:cs typeface="Tahoma" panose="020B0604030504040204" pitchFamily="34" charset="0"/>
              </a:rPr>
              <a:t>secondaire</a:t>
            </a:r>
          </a:p>
          <a:p>
            <a:pPr marL="0" indent="0">
              <a:lnSpc>
                <a:spcPct val="100000"/>
              </a:lnSpc>
              <a:buNone/>
            </a:pPr>
            <a:r>
              <a:rPr lang="fr-FR" b="1" dirty="0">
                <a:latin typeface="Tahoma" panose="020B0604030504040204" pitchFamily="34" charset="0"/>
                <a:ea typeface="Tahoma" panose="020B0604030504040204" pitchFamily="34" charset="0"/>
                <a:cs typeface="Tahoma" panose="020B0604030504040204" pitchFamily="34" charset="0"/>
              </a:rPr>
              <a:t>Colostrum</a:t>
            </a:r>
            <a:r>
              <a:rPr lang="fr-FR" dirty="0">
                <a:latin typeface="Tahoma" panose="020B0604030504040204" pitchFamily="34" charset="0"/>
                <a:ea typeface="Tahoma" panose="020B0604030504040204" pitchFamily="34" charset="0"/>
                <a:cs typeface="Tahoma" panose="020B0604030504040204" pitchFamily="34" charset="0"/>
              </a:rPr>
              <a:t>: un liquide produit dans les derniers jours de la grossesse et les premiers jours qui suivent l’accouchement. Ce premier lait ou premier vaccin.</a:t>
            </a:r>
            <a:endParaRPr lang="fr-BF"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936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AD07-3B7D-46B6-AA37-8CB2C14D2567}"/>
              </a:ext>
            </a:extLst>
          </p:cNvPr>
          <p:cNvSpPr>
            <a:spLocks noGrp="1"/>
          </p:cNvSpPr>
          <p:nvPr>
            <p:ph type="title"/>
          </p:nvPr>
        </p:nvSpPr>
        <p:spPr/>
        <p:txBody>
          <a:bodyPr/>
          <a:lstStyle/>
          <a:p>
            <a:endParaRPr lang="fr-BF"/>
          </a:p>
        </p:txBody>
      </p:sp>
      <p:sp>
        <p:nvSpPr>
          <p:cNvPr id="3" name="Espace réservé du contenu 2">
            <a:extLst>
              <a:ext uri="{FF2B5EF4-FFF2-40B4-BE49-F238E27FC236}">
                <a16:creationId xmlns:a16="http://schemas.microsoft.com/office/drawing/2014/main" id="{4FFD05C5-C6DF-4F37-AF6A-6DB0E68EA3E1}"/>
              </a:ext>
            </a:extLst>
          </p:cNvPr>
          <p:cNvSpPr>
            <a:spLocks noGrp="1"/>
          </p:cNvSpPr>
          <p:nvPr>
            <p:ph idx="1"/>
          </p:nvPr>
        </p:nvSpPr>
        <p:spPr/>
        <p:txBody>
          <a:bodyPr/>
          <a:lstStyle/>
          <a:p>
            <a:pPr algn="just">
              <a:buFont typeface="Arial" panose="020B0604020202020204" pitchFamily="34" charset="0"/>
              <a:buChar char="•"/>
            </a:pPr>
            <a:r>
              <a:rPr lang="fr-FR" b="1" dirty="0">
                <a:effectLst/>
              </a:rPr>
              <a:t>Eclampsie</a:t>
            </a:r>
            <a:endParaRPr lang="fr-FR" dirty="0">
              <a:effectLst/>
            </a:endParaRPr>
          </a:p>
          <a:p>
            <a:pPr marL="447675" algn="just"/>
            <a:r>
              <a:rPr lang="fr-FR" dirty="0">
                <a:effectLst/>
              </a:rPr>
              <a:t>Crise convulsive généralisée survenant chez une femme enceinte atteinte d’hypertension gravidique. </a:t>
            </a:r>
            <a:r>
              <a:rPr lang="fr-FR" dirty="0"/>
              <a:t>U</a:t>
            </a:r>
            <a:r>
              <a:rPr lang="fr-FR" dirty="0">
                <a:effectLst/>
              </a:rPr>
              <a:t>ne urgence obstétricale majeure.</a:t>
            </a:r>
          </a:p>
          <a:p>
            <a:pPr algn="just">
              <a:buFont typeface="Arial" panose="020B0604020202020204" pitchFamily="34" charset="0"/>
              <a:buChar char="•"/>
            </a:pPr>
            <a:r>
              <a:rPr lang="fr-FR" b="1" dirty="0">
                <a:effectLst/>
              </a:rPr>
              <a:t>Episiotomie</a:t>
            </a:r>
            <a:endParaRPr lang="fr-FR" dirty="0">
              <a:effectLst/>
            </a:endParaRPr>
          </a:p>
          <a:p>
            <a:pPr marL="447675" algn="just"/>
            <a:r>
              <a:rPr lang="fr-FR" dirty="0">
                <a:effectLst/>
              </a:rPr>
              <a:t>Incision chirurgicale du périnée faite au moment de l’expulsion pour faciliter le passage du nouveau-né.</a:t>
            </a:r>
          </a:p>
          <a:p>
            <a:endParaRPr lang="fr-BF" dirty="0"/>
          </a:p>
        </p:txBody>
      </p:sp>
    </p:spTree>
    <p:extLst>
      <p:ext uri="{BB962C8B-B14F-4D97-AF65-F5344CB8AC3E}">
        <p14:creationId xmlns:p14="http://schemas.microsoft.com/office/powerpoint/2010/main" val="226700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E680F-E7E2-4325-8276-7B6C83EF7289}"/>
              </a:ext>
            </a:extLst>
          </p:cNvPr>
          <p:cNvSpPr>
            <a:spLocks noGrp="1"/>
          </p:cNvSpPr>
          <p:nvPr>
            <p:ph type="title"/>
          </p:nvPr>
        </p:nvSpPr>
        <p:spPr/>
        <p:txBody>
          <a:bodyPr/>
          <a:lstStyle/>
          <a:p>
            <a:endParaRPr lang="fr-BF"/>
          </a:p>
        </p:txBody>
      </p:sp>
      <p:sp>
        <p:nvSpPr>
          <p:cNvPr id="3" name="Espace réservé du contenu 2">
            <a:extLst>
              <a:ext uri="{FF2B5EF4-FFF2-40B4-BE49-F238E27FC236}">
                <a16:creationId xmlns:a16="http://schemas.microsoft.com/office/drawing/2014/main" id="{03595380-5D5B-4BB1-9A17-F6912AEC8D6C}"/>
              </a:ext>
            </a:extLst>
          </p:cNvPr>
          <p:cNvSpPr>
            <a:spLocks noGrp="1"/>
          </p:cNvSpPr>
          <p:nvPr>
            <p:ph idx="1"/>
          </p:nvPr>
        </p:nvSpPr>
        <p:spPr/>
        <p:txBody>
          <a:bodyPr>
            <a:normAutofit fontScale="92500"/>
          </a:bodyPr>
          <a:lstStyle/>
          <a:p>
            <a:pPr>
              <a:buFont typeface="Arial" panose="020B0604020202020204" pitchFamily="34" charset="0"/>
              <a:buChar char="•"/>
            </a:pPr>
            <a:r>
              <a:rPr lang="fr-FR" b="1" dirty="0"/>
              <a:t>Grossesse extra-utérine (GEU)</a:t>
            </a:r>
            <a:endParaRPr lang="fr-FR" dirty="0"/>
          </a:p>
          <a:p>
            <a:pPr marL="219075" indent="0" algn="just">
              <a:buNone/>
            </a:pPr>
            <a:r>
              <a:rPr lang="fr-FR" dirty="0">
                <a:effectLst/>
              </a:rPr>
              <a:t>La nidation hors utérus, risque d’entraîner l’éclatement de la trompe, responsable d’un hémopéritoine (saignement dans le péritoine), mortel en l’absence d’intervention rapide. </a:t>
            </a:r>
            <a:r>
              <a:rPr lang="fr-FR" b="1" dirty="0">
                <a:effectLst/>
              </a:rPr>
              <a:t>C’est une urgence obstétricale fréquente</a:t>
            </a:r>
            <a:r>
              <a:rPr lang="fr-FR" dirty="0">
                <a:effectLst/>
              </a:rPr>
              <a:t>.</a:t>
            </a:r>
          </a:p>
          <a:p>
            <a:endParaRPr lang="fr-FR" dirty="0"/>
          </a:p>
          <a:p>
            <a:pPr>
              <a:buFont typeface="Arial" panose="020B0604020202020204" pitchFamily="34" charset="0"/>
              <a:buChar char="•"/>
            </a:pPr>
            <a:r>
              <a:rPr lang="fr-FR" b="1" dirty="0"/>
              <a:t>Lochies</a:t>
            </a:r>
            <a:endParaRPr lang="fr-FR" dirty="0"/>
          </a:p>
          <a:p>
            <a:pPr marL="269875" indent="0" algn="just">
              <a:buNone/>
            </a:pPr>
            <a:r>
              <a:rPr lang="fr-FR" dirty="0">
                <a:effectLst/>
              </a:rPr>
              <a:t>Les lochies (ce terme est toujours utilisé au pluriel) correspondent aux pertes de sang, de débris muqueux et de sécrétions qui s’écoulent du vagin, en provenance de l’utérus, dans les trois semaines qui suivent l’accouchement ; elles cessent quand l’utérus est pleinement cicatrisé.</a:t>
            </a:r>
          </a:p>
          <a:p>
            <a:endParaRPr lang="fr-BF" dirty="0"/>
          </a:p>
        </p:txBody>
      </p:sp>
    </p:spTree>
    <p:extLst>
      <p:ext uri="{BB962C8B-B14F-4D97-AF65-F5344CB8AC3E}">
        <p14:creationId xmlns:p14="http://schemas.microsoft.com/office/powerpoint/2010/main" val="255199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2D43F-2F03-4DF2-A682-F19851D56BDA}"/>
              </a:ext>
            </a:extLst>
          </p:cNvPr>
          <p:cNvSpPr>
            <a:spLocks noGrp="1"/>
          </p:cNvSpPr>
          <p:nvPr>
            <p:ph type="title"/>
          </p:nvPr>
        </p:nvSpPr>
        <p:spPr/>
        <p:txBody>
          <a:bodyPr/>
          <a:lstStyle/>
          <a:p>
            <a:endParaRPr lang="fr-BF"/>
          </a:p>
        </p:txBody>
      </p:sp>
      <p:sp>
        <p:nvSpPr>
          <p:cNvPr id="3" name="Espace réservé du contenu 2">
            <a:extLst>
              <a:ext uri="{FF2B5EF4-FFF2-40B4-BE49-F238E27FC236}">
                <a16:creationId xmlns:a16="http://schemas.microsoft.com/office/drawing/2014/main" id="{1DABE09F-E095-4B9E-AED1-E223F4768C56}"/>
              </a:ext>
            </a:extLst>
          </p:cNvPr>
          <p:cNvSpPr>
            <a:spLocks noGrp="1"/>
          </p:cNvSpPr>
          <p:nvPr>
            <p:ph idx="1"/>
          </p:nvPr>
        </p:nvSpPr>
        <p:spPr/>
        <p:txBody>
          <a:bodyPr>
            <a:normAutofit lnSpcReduction="10000"/>
          </a:bodyPr>
          <a:lstStyle/>
          <a:p>
            <a:pPr algn="just">
              <a:buFont typeface="Arial" panose="020B0604020202020204" pitchFamily="34" charset="0"/>
              <a:buChar char="•"/>
            </a:pPr>
            <a:r>
              <a:rPr lang="fr-FR" b="1" dirty="0">
                <a:effectLst/>
              </a:rPr>
              <a:t>Hémorragie de la délivrance ou hémorragie du post-partum</a:t>
            </a:r>
            <a:endParaRPr lang="fr-FR" dirty="0">
              <a:effectLst/>
            </a:endParaRPr>
          </a:p>
          <a:p>
            <a:pPr marL="219075" indent="0" algn="just">
              <a:buNone/>
            </a:pPr>
            <a:r>
              <a:rPr lang="fr-FR" dirty="0">
                <a:effectLst/>
              </a:rPr>
              <a:t>Selon l’OMS, il s’agit d’une hémorragie d’origine utérine, survenant dans les 24 heures qui suivent l’accouchement. C’est la principale cause de mortalité maternelle durant la grossesse. Le terme actuel est hémorragie du post-partum (HPP).</a:t>
            </a:r>
          </a:p>
          <a:p>
            <a:pPr marL="219075" indent="0" algn="just">
              <a:buNone/>
            </a:pPr>
            <a:endParaRPr lang="fr-FR" dirty="0">
              <a:effectLst/>
            </a:endParaRPr>
          </a:p>
          <a:p>
            <a:pPr>
              <a:buFont typeface="Arial" panose="020B0604020202020204" pitchFamily="34" charset="0"/>
              <a:buChar char="•"/>
            </a:pPr>
            <a:r>
              <a:rPr lang="fr-FR" b="1" dirty="0"/>
              <a:t>Hématome rétro placentaire (HRP)</a:t>
            </a:r>
            <a:endParaRPr lang="fr-FR" dirty="0"/>
          </a:p>
          <a:p>
            <a:pPr marL="269875" indent="0" algn="just">
              <a:buNone/>
            </a:pPr>
            <a:r>
              <a:rPr lang="fr-FR" dirty="0">
                <a:effectLst/>
              </a:rPr>
              <a:t>L’hématome rétro placentaire: est une complication particulièrement grave de la grossesse, dans laquelle </a:t>
            </a:r>
            <a:r>
              <a:rPr lang="fr-FR" b="1" dirty="0">
                <a:effectLst/>
              </a:rPr>
              <a:t>le pronostic vital de la mère et du fœtus sont engagés</a:t>
            </a:r>
            <a:endParaRPr lang="fr-BF" b="1" dirty="0"/>
          </a:p>
        </p:txBody>
      </p:sp>
    </p:spTree>
    <p:extLst>
      <p:ext uri="{BB962C8B-B14F-4D97-AF65-F5344CB8AC3E}">
        <p14:creationId xmlns:p14="http://schemas.microsoft.com/office/powerpoint/2010/main" val="110764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9A38AD-33DA-4C6D-B1E1-EFD65AC71CE2}"/>
              </a:ext>
            </a:extLst>
          </p:cNvPr>
          <p:cNvSpPr>
            <a:spLocks noGrp="1"/>
          </p:cNvSpPr>
          <p:nvPr>
            <p:ph type="title"/>
          </p:nvPr>
        </p:nvSpPr>
        <p:spPr/>
        <p:txBody>
          <a:bodyPr/>
          <a:lstStyle/>
          <a:p>
            <a:endParaRPr lang="fr-BF" dirty="0"/>
          </a:p>
        </p:txBody>
      </p:sp>
      <p:sp>
        <p:nvSpPr>
          <p:cNvPr id="3" name="Espace réservé du contenu 2">
            <a:extLst>
              <a:ext uri="{FF2B5EF4-FFF2-40B4-BE49-F238E27FC236}">
                <a16:creationId xmlns:a16="http://schemas.microsoft.com/office/drawing/2014/main" id="{87165886-DFD1-47F7-8DD5-02128181F558}"/>
              </a:ext>
            </a:extLst>
          </p:cNvPr>
          <p:cNvSpPr>
            <a:spLocks noGrp="1"/>
          </p:cNvSpPr>
          <p:nvPr>
            <p:ph idx="1"/>
          </p:nvPr>
        </p:nvSpPr>
        <p:spPr/>
        <p:txBody>
          <a:bodyPr>
            <a:normAutofit lnSpcReduction="10000"/>
          </a:bodyPr>
          <a:lstStyle/>
          <a:p>
            <a:pPr>
              <a:lnSpc>
                <a:spcPct val="150000"/>
              </a:lnSpc>
            </a:pPr>
            <a:r>
              <a:rPr lang="fr-CI" b="1" dirty="0">
                <a:effectLst/>
                <a:latin typeface="Tahoma" panose="020B0604030504040204" pitchFamily="34" charset="0"/>
                <a:ea typeface="Tahoma" panose="020B0604030504040204" pitchFamily="34" charset="0"/>
                <a:cs typeface="Tahoma" panose="020B0604030504040204" pitchFamily="34" charset="0"/>
              </a:rPr>
              <a:t>endométrite</a:t>
            </a:r>
            <a:r>
              <a:rPr lang="fr-CI" dirty="0">
                <a:effectLst/>
                <a:latin typeface="Tahoma" panose="020B0604030504040204" pitchFamily="34" charset="0"/>
                <a:ea typeface="Tahoma" panose="020B0604030504040204" pitchFamily="34" charset="0"/>
                <a:cs typeface="Tahoma" panose="020B0604030504040204" pitchFamily="34" charset="0"/>
              </a:rPr>
              <a:t> : inflammation de l'endomètre</a:t>
            </a:r>
          </a:p>
          <a:p>
            <a:pPr>
              <a:lnSpc>
                <a:spcPct val="150000"/>
              </a:lnSpc>
            </a:pPr>
            <a:r>
              <a:rPr lang="fr-CI" b="1" dirty="0">
                <a:effectLst/>
                <a:latin typeface="Tahoma" panose="020B0604030504040204" pitchFamily="34" charset="0"/>
                <a:ea typeface="Tahoma" panose="020B0604030504040204" pitchFamily="34" charset="0"/>
                <a:cs typeface="Tahoma" panose="020B0604030504040204" pitchFamily="34" charset="0"/>
              </a:rPr>
              <a:t>galactophorite</a:t>
            </a:r>
            <a:r>
              <a:rPr lang="fr-CI" dirty="0">
                <a:effectLst/>
                <a:latin typeface="Tahoma" panose="020B0604030504040204" pitchFamily="34" charset="0"/>
                <a:ea typeface="Tahoma" panose="020B0604030504040204" pitchFamily="34" charset="0"/>
                <a:cs typeface="Tahoma" panose="020B0604030504040204" pitchFamily="34" charset="0"/>
              </a:rPr>
              <a:t> : inflammation des canaux </a:t>
            </a:r>
          </a:p>
          <a:p>
            <a:pPr>
              <a:lnSpc>
                <a:spcPct val="150000"/>
              </a:lnSpc>
            </a:pPr>
            <a:r>
              <a:rPr lang="fr-CI" b="1" dirty="0">
                <a:latin typeface="Tahoma" panose="020B0604030504040204" pitchFamily="34" charset="0"/>
                <a:ea typeface="Tahoma" panose="020B0604030504040204" pitchFamily="34" charset="0"/>
                <a:cs typeface="Tahoma" panose="020B0604030504040204" pitchFamily="34" charset="0"/>
              </a:rPr>
              <a:t>Galactorrhée</a:t>
            </a:r>
            <a:r>
              <a:rPr lang="fr-CI" dirty="0">
                <a:effectLst/>
                <a:latin typeface="Tahoma" panose="020B0604030504040204" pitchFamily="34" charset="0"/>
                <a:ea typeface="Tahoma" panose="020B0604030504040204" pitchFamily="34" charset="0"/>
                <a:cs typeface="Tahoma" panose="020B0604030504040204" pitchFamily="34" charset="0"/>
              </a:rPr>
              <a:t> : écoulement spontané de lait</a:t>
            </a:r>
          </a:p>
          <a:p>
            <a:pPr>
              <a:lnSpc>
                <a:spcPct val="150000"/>
              </a:lnSpc>
            </a:pPr>
            <a:r>
              <a:rPr lang="fr-CI" b="1" dirty="0">
                <a:effectLst/>
                <a:latin typeface="Tahoma" panose="020B0604030504040204" pitchFamily="34" charset="0"/>
                <a:ea typeface="Tahoma" panose="020B0604030504040204" pitchFamily="34" charset="0"/>
                <a:cs typeface="Tahoma" panose="020B0604030504040204" pitchFamily="34" charset="0"/>
              </a:rPr>
              <a:t>kyste ovarien </a:t>
            </a:r>
            <a:r>
              <a:rPr lang="fr-CI" dirty="0">
                <a:effectLst/>
                <a:latin typeface="Tahoma" panose="020B0604030504040204" pitchFamily="34" charset="0"/>
                <a:ea typeface="Tahoma" panose="020B0604030504040204" pitchFamily="34" charset="0"/>
                <a:cs typeface="Tahoma" panose="020B0604030504040204" pitchFamily="34" charset="0"/>
              </a:rPr>
              <a:t>: tumeur bénigne de l'ovaire </a:t>
            </a:r>
          </a:p>
          <a:p>
            <a:pPr>
              <a:lnSpc>
                <a:spcPct val="150000"/>
              </a:lnSpc>
            </a:pPr>
            <a:r>
              <a:rPr lang="fr-CI" b="1" dirty="0">
                <a:effectLst/>
                <a:latin typeface="Tahoma" panose="020B0604030504040204" pitchFamily="34" charset="0"/>
                <a:ea typeface="Tahoma" panose="020B0604030504040204" pitchFamily="34" charset="0"/>
                <a:cs typeface="Tahoma" panose="020B0604030504040204" pitchFamily="34" charset="0"/>
              </a:rPr>
              <a:t>mastite</a:t>
            </a:r>
            <a:r>
              <a:rPr lang="fr-CI" dirty="0">
                <a:effectLst/>
                <a:latin typeface="Tahoma" panose="020B0604030504040204" pitchFamily="34" charset="0"/>
                <a:ea typeface="Tahoma" panose="020B0604030504040204" pitchFamily="34" charset="0"/>
                <a:cs typeface="Tahoma" panose="020B0604030504040204" pitchFamily="34" charset="0"/>
              </a:rPr>
              <a:t> : inflammation de la glande mammaire</a:t>
            </a:r>
          </a:p>
          <a:p>
            <a:pPr>
              <a:lnSpc>
                <a:spcPct val="150000"/>
              </a:lnSpc>
            </a:pPr>
            <a:r>
              <a:rPr lang="fr-CI" b="1" dirty="0">
                <a:effectLst/>
                <a:latin typeface="Tahoma" panose="020B0604030504040204" pitchFamily="34" charset="0"/>
                <a:ea typeface="Tahoma" panose="020B0604030504040204" pitchFamily="34" charset="0"/>
                <a:cs typeface="Tahoma" panose="020B0604030504040204" pitchFamily="34" charset="0"/>
              </a:rPr>
              <a:t>mastodynie</a:t>
            </a:r>
            <a:r>
              <a:rPr lang="fr-CI" dirty="0">
                <a:effectLst/>
                <a:latin typeface="Tahoma" panose="020B0604030504040204" pitchFamily="34" charset="0"/>
                <a:ea typeface="Tahoma" panose="020B0604030504040204" pitchFamily="34" charset="0"/>
                <a:cs typeface="Tahoma" panose="020B0604030504040204" pitchFamily="34" charset="0"/>
              </a:rPr>
              <a:t> : tension douloureuse des seins </a:t>
            </a:r>
          </a:p>
        </p:txBody>
      </p:sp>
    </p:spTree>
    <p:extLst>
      <p:ext uri="{BB962C8B-B14F-4D97-AF65-F5344CB8AC3E}">
        <p14:creationId xmlns:p14="http://schemas.microsoft.com/office/powerpoint/2010/main" val="67737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1165C-6406-4A6F-B98E-666A23628D77}"/>
              </a:ext>
            </a:extLst>
          </p:cNvPr>
          <p:cNvSpPr>
            <a:spLocks noGrp="1"/>
          </p:cNvSpPr>
          <p:nvPr>
            <p:ph type="title"/>
          </p:nvPr>
        </p:nvSpPr>
        <p:spPr/>
        <p:txBody>
          <a:bodyPr/>
          <a:lstStyle/>
          <a:p>
            <a:endParaRPr lang="fr-BF"/>
          </a:p>
        </p:txBody>
      </p:sp>
      <p:sp>
        <p:nvSpPr>
          <p:cNvPr id="3" name="Espace réservé du contenu 2">
            <a:extLst>
              <a:ext uri="{FF2B5EF4-FFF2-40B4-BE49-F238E27FC236}">
                <a16:creationId xmlns:a16="http://schemas.microsoft.com/office/drawing/2014/main" id="{501100E5-A83F-4B6C-9249-2ADEC87A10D7}"/>
              </a:ext>
            </a:extLst>
          </p:cNvPr>
          <p:cNvSpPr>
            <a:spLocks noGrp="1"/>
          </p:cNvSpPr>
          <p:nvPr>
            <p:ph idx="1"/>
          </p:nvPr>
        </p:nvSpPr>
        <p:spPr/>
        <p:txBody>
          <a:bodyPr/>
          <a:lstStyle/>
          <a:p>
            <a:pPr marL="449580">
              <a:lnSpc>
                <a:spcPct val="107000"/>
              </a:lnSpc>
              <a:spcAft>
                <a:spcPts val="800"/>
              </a:spcAft>
            </a:pPr>
            <a:r>
              <a:rPr lang="fr-BF" b="1" u="sng" dirty="0">
                <a:effectLst/>
                <a:latin typeface="Tahoma" panose="020B0604030504040204" pitchFamily="34" charset="0"/>
                <a:ea typeface="Tahoma" panose="020B0604030504040204" pitchFamily="34" charset="0"/>
                <a:cs typeface="Tahoma" panose="020B0604030504040204" pitchFamily="34" charset="0"/>
              </a:rPr>
              <a:t>Révision utérine</a:t>
            </a:r>
            <a:r>
              <a:rPr lang="fr-BF" dirty="0">
                <a:effectLst/>
                <a:latin typeface="Tahoma" panose="020B0604030504040204" pitchFamily="34" charset="0"/>
                <a:ea typeface="Tahoma" panose="020B0604030504040204" pitchFamily="34" charset="0"/>
                <a:cs typeface="Tahoma" panose="020B0604030504040204" pitchFamily="34" charset="0"/>
              </a:rPr>
              <a:t> : consiste à retirer à l’aide d’une main ou d’un instrument introduit dans l’utérus, les débris restant et non évacués.</a:t>
            </a:r>
          </a:p>
          <a:p>
            <a:pPr marL="449580">
              <a:lnSpc>
                <a:spcPct val="107000"/>
              </a:lnSpc>
              <a:spcAft>
                <a:spcPts val="800"/>
              </a:spcAft>
            </a:pPr>
            <a:r>
              <a:rPr lang="fr-BF" b="1" u="sng" dirty="0">
                <a:effectLst/>
                <a:latin typeface="Tahoma" panose="020B0604030504040204" pitchFamily="34" charset="0"/>
                <a:ea typeface="Tahoma" panose="020B0604030504040204" pitchFamily="34" charset="0"/>
                <a:cs typeface="Tahoma" panose="020B0604030504040204" pitchFamily="34" charset="0"/>
              </a:rPr>
              <a:t>Rupture utérine</a:t>
            </a:r>
            <a:r>
              <a:rPr lang="fr-BF" dirty="0">
                <a:effectLst/>
                <a:latin typeface="Tahoma" panose="020B0604030504040204" pitchFamily="34" charset="0"/>
                <a:ea typeface="Tahoma" panose="020B0604030504040204" pitchFamily="34" charset="0"/>
                <a:cs typeface="Tahoma" panose="020B0604030504040204" pitchFamily="34" charset="0"/>
              </a:rPr>
              <a:t> : déchirure de l’utérus entraînant une hémorragie interne majeure.</a:t>
            </a:r>
            <a:endParaRPr lang="fr-FR" dirty="0">
              <a:effectLst/>
              <a:latin typeface="Tahoma" panose="020B0604030504040204" pitchFamily="34" charset="0"/>
              <a:ea typeface="Tahoma" panose="020B0604030504040204" pitchFamily="34" charset="0"/>
              <a:cs typeface="Tahoma" panose="020B0604030504040204" pitchFamily="34" charset="0"/>
            </a:endParaRPr>
          </a:p>
          <a:p>
            <a:pPr marL="449580">
              <a:lnSpc>
                <a:spcPct val="107000"/>
              </a:lnSpc>
              <a:spcAft>
                <a:spcPts val="800"/>
              </a:spcAft>
            </a:pPr>
            <a:r>
              <a:rPr lang="fr-FR" b="1" u="sng" dirty="0">
                <a:effectLst/>
                <a:latin typeface="Tahoma" panose="020B0604030504040204" pitchFamily="34" charset="0"/>
                <a:ea typeface="Tahoma" panose="020B0604030504040204" pitchFamily="34" charset="0"/>
                <a:cs typeface="Tahoma" panose="020B0604030504040204" pitchFamily="34" charset="0"/>
              </a:rPr>
              <a:t>Placenta </a:t>
            </a:r>
            <a:r>
              <a:rPr lang="fr-FR" b="1" u="sng" dirty="0" err="1">
                <a:effectLst/>
                <a:latin typeface="Tahoma" panose="020B0604030504040204" pitchFamily="34" charset="0"/>
                <a:ea typeface="Tahoma" panose="020B0604030504040204" pitchFamily="34" charset="0"/>
                <a:cs typeface="Tahoma" panose="020B0604030504040204" pitchFamily="34" charset="0"/>
              </a:rPr>
              <a:t>praevia</a:t>
            </a:r>
            <a:r>
              <a:rPr lang="fr-FR" b="1" u="sng" dirty="0">
                <a:effectLst/>
                <a:latin typeface="Tahoma" panose="020B0604030504040204" pitchFamily="34" charset="0"/>
                <a:ea typeface="Tahoma" panose="020B0604030504040204" pitchFamily="34" charset="0"/>
                <a:cs typeface="Tahoma" panose="020B0604030504040204" pitchFamily="34" charset="0"/>
              </a:rPr>
              <a:t> </a:t>
            </a:r>
            <a:r>
              <a:rPr lang="fr-FR" dirty="0">
                <a:effectLst/>
                <a:latin typeface="Tahoma" panose="020B0604030504040204" pitchFamily="34" charset="0"/>
                <a:ea typeface="Tahoma" panose="020B0604030504040204" pitchFamily="34" charset="0"/>
                <a:cs typeface="Tahoma" panose="020B0604030504040204" pitchFamily="34" charset="0"/>
              </a:rPr>
              <a:t>: placenta bas inséré risquant de provoquer des hémorragies durant la grossesse. </a:t>
            </a:r>
            <a:r>
              <a:rPr lang="fr-BF" dirty="0">
                <a:effectLst/>
                <a:latin typeface="Tahoma" panose="020B0604030504040204" pitchFamily="34" charset="0"/>
                <a:ea typeface="Tahoma" panose="020B0604030504040204" pitchFamily="34" charset="0"/>
                <a:cs typeface="Tahoma" panose="020B0604030504040204" pitchFamily="34" charset="0"/>
              </a:rPr>
              <a:t> </a:t>
            </a:r>
          </a:p>
          <a:p>
            <a:endParaRPr lang="fr-BF"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2729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D1250-8897-4AE0-B097-E9F7C9938BAF}"/>
              </a:ext>
            </a:extLst>
          </p:cNvPr>
          <p:cNvSpPr>
            <a:spLocks noGrp="1"/>
          </p:cNvSpPr>
          <p:nvPr>
            <p:ph type="title"/>
          </p:nvPr>
        </p:nvSpPr>
        <p:spPr/>
        <p:txBody>
          <a:bodyPr/>
          <a:lstStyle/>
          <a:p>
            <a:endParaRPr lang="fr-BF"/>
          </a:p>
        </p:txBody>
      </p:sp>
      <p:pic>
        <p:nvPicPr>
          <p:cNvPr id="4" name="Espace réservé du contenu 3">
            <a:extLst>
              <a:ext uri="{FF2B5EF4-FFF2-40B4-BE49-F238E27FC236}">
                <a16:creationId xmlns:a16="http://schemas.microsoft.com/office/drawing/2014/main" id="{287C243C-5021-4358-A002-FE8BEAAC2083}"/>
              </a:ext>
            </a:extLst>
          </p:cNvPr>
          <p:cNvPicPr>
            <a:picLocks noGrp="1" noChangeAspect="1"/>
          </p:cNvPicPr>
          <p:nvPr>
            <p:ph idx="1"/>
          </p:nvPr>
        </p:nvPicPr>
        <p:blipFill>
          <a:blip r:embed="rId2"/>
          <a:stretch>
            <a:fillRect/>
          </a:stretch>
        </p:blipFill>
        <p:spPr>
          <a:xfrm>
            <a:off x="1272208" y="1690688"/>
            <a:ext cx="9647583" cy="4545728"/>
          </a:xfrm>
          <a:prstGeom prst="rect">
            <a:avLst/>
          </a:prstGeom>
        </p:spPr>
      </p:pic>
    </p:spTree>
    <p:extLst>
      <p:ext uri="{BB962C8B-B14F-4D97-AF65-F5344CB8AC3E}">
        <p14:creationId xmlns:p14="http://schemas.microsoft.com/office/powerpoint/2010/main" val="16381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01BBC28-8F13-4086-8779-280C112C82D7}"/>
              </a:ext>
            </a:extLst>
          </p:cNvPr>
          <p:cNvSpPr>
            <a:spLocks noGrp="1" noChangeArrowheads="1"/>
          </p:cNvSpPr>
          <p:nvPr>
            <p:ph type="title"/>
          </p:nvPr>
        </p:nvSpPr>
        <p:spPr/>
        <p:txBody>
          <a:bodyPr/>
          <a:lstStyle/>
          <a:p>
            <a:pPr eaLnBrk="1" hangingPunct="1"/>
            <a:r>
              <a:rPr lang="fr-FR" altLang="fr-BF" dirty="0"/>
              <a:t>Gynécologie-Obstétrique</a:t>
            </a:r>
          </a:p>
        </p:txBody>
      </p:sp>
      <p:sp>
        <p:nvSpPr>
          <p:cNvPr id="6148" name="Rectangle 3">
            <a:extLst>
              <a:ext uri="{FF2B5EF4-FFF2-40B4-BE49-F238E27FC236}">
                <a16:creationId xmlns:a16="http://schemas.microsoft.com/office/drawing/2014/main" id="{D78E5A5D-0DBE-4FC2-A5C8-7C5B754EB8AB}"/>
              </a:ext>
            </a:extLst>
          </p:cNvPr>
          <p:cNvSpPr>
            <a:spLocks noGrp="1" noChangeArrowheads="1"/>
          </p:cNvSpPr>
          <p:nvPr>
            <p:ph type="body" idx="1"/>
          </p:nvPr>
        </p:nvSpPr>
        <p:spPr>
          <a:xfrm>
            <a:off x="537029" y="1447800"/>
            <a:ext cx="9593943" cy="4800600"/>
          </a:xfrm>
        </p:spPr>
        <p:txBody>
          <a:bodyPr/>
          <a:lstStyle/>
          <a:p>
            <a:pPr eaLnBrk="1" hangingPunct="1">
              <a:lnSpc>
                <a:spcPct val="150000"/>
              </a:lnSpc>
            </a:pPr>
            <a:r>
              <a:rPr lang="fr-FR" altLang="fr-BF" dirty="0"/>
              <a:t>Signes cliniques</a:t>
            </a:r>
          </a:p>
          <a:p>
            <a:pPr eaLnBrk="1" hangingPunct="1">
              <a:lnSpc>
                <a:spcPct val="150000"/>
              </a:lnSpc>
            </a:pPr>
            <a:r>
              <a:rPr lang="fr-FR" altLang="fr-BF" dirty="0"/>
              <a:t>Examens paracliniques</a:t>
            </a:r>
          </a:p>
          <a:p>
            <a:pPr eaLnBrk="1" hangingPunct="1">
              <a:lnSpc>
                <a:spcPct val="150000"/>
              </a:lnSpc>
            </a:pPr>
            <a:r>
              <a:rPr lang="fr-FR" altLang="fr-BF" dirty="0"/>
              <a:t>Pathologies</a:t>
            </a:r>
          </a:p>
          <a:p>
            <a:pPr eaLnBrk="1" hangingPunct="1">
              <a:lnSpc>
                <a:spcPct val="150000"/>
              </a:lnSpc>
            </a:pPr>
            <a:r>
              <a:rPr lang="fr-FR" altLang="fr-BF" dirty="0"/>
              <a:t>Traitements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84608-E18E-4D4E-8D72-EAD68E1A074F}"/>
              </a:ext>
            </a:extLst>
          </p:cNvPr>
          <p:cNvSpPr>
            <a:spLocks noGrp="1"/>
          </p:cNvSpPr>
          <p:nvPr>
            <p:ph type="title"/>
          </p:nvPr>
        </p:nvSpPr>
        <p:spPr>
          <a:xfrm>
            <a:off x="838200" y="365126"/>
            <a:ext cx="10515600" cy="893832"/>
          </a:xfrm>
        </p:spPr>
        <p:txBody>
          <a:bodyPr/>
          <a:lstStyle/>
          <a:p>
            <a:r>
              <a:rPr lang="fr-FR" dirty="0">
                <a:latin typeface="Arial Black" panose="020B0A04020102020204" pitchFamily="34" charset="0"/>
              </a:rPr>
              <a:t>Anatomie</a:t>
            </a:r>
            <a:endParaRPr lang="fr-BF" dirty="0">
              <a:latin typeface="Arial Black" panose="020B0A04020102020204" pitchFamily="34" charset="0"/>
            </a:endParaRPr>
          </a:p>
        </p:txBody>
      </p:sp>
      <p:pic>
        <p:nvPicPr>
          <p:cNvPr id="4" name="Espace réservé du contenu 3">
            <a:extLst>
              <a:ext uri="{FF2B5EF4-FFF2-40B4-BE49-F238E27FC236}">
                <a16:creationId xmlns:a16="http://schemas.microsoft.com/office/drawing/2014/main" id="{F5AE53F2-70D4-4F0A-82BD-06D6A56EDCA7}"/>
              </a:ext>
            </a:extLst>
          </p:cNvPr>
          <p:cNvPicPr>
            <a:picLocks noGrp="1" noChangeAspect="1"/>
          </p:cNvPicPr>
          <p:nvPr>
            <p:ph idx="1"/>
          </p:nvPr>
        </p:nvPicPr>
        <p:blipFill>
          <a:blip r:embed="rId2"/>
          <a:stretch>
            <a:fillRect/>
          </a:stretch>
        </p:blipFill>
        <p:spPr>
          <a:xfrm>
            <a:off x="717674" y="2073481"/>
            <a:ext cx="4040270" cy="2999961"/>
          </a:xfrm>
          <a:prstGeom prst="rect">
            <a:avLst/>
          </a:prstGeom>
        </p:spPr>
      </p:pic>
      <p:pic>
        <p:nvPicPr>
          <p:cNvPr id="5" name="Image 4">
            <a:extLst>
              <a:ext uri="{FF2B5EF4-FFF2-40B4-BE49-F238E27FC236}">
                <a16:creationId xmlns:a16="http://schemas.microsoft.com/office/drawing/2014/main" id="{AF7C63F3-251C-48FA-BFAE-24D3D429FDA4}"/>
              </a:ext>
            </a:extLst>
          </p:cNvPr>
          <p:cNvPicPr>
            <a:picLocks noChangeAspect="1"/>
          </p:cNvPicPr>
          <p:nvPr/>
        </p:nvPicPr>
        <p:blipFill>
          <a:blip r:embed="rId3"/>
          <a:stretch>
            <a:fillRect/>
          </a:stretch>
        </p:blipFill>
        <p:spPr>
          <a:xfrm>
            <a:off x="4845059" y="365125"/>
            <a:ext cx="7096393" cy="5995917"/>
          </a:xfrm>
          <a:prstGeom prst="rect">
            <a:avLst/>
          </a:prstGeom>
        </p:spPr>
      </p:pic>
    </p:spTree>
    <p:extLst>
      <p:ext uri="{BB962C8B-B14F-4D97-AF65-F5344CB8AC3E}">
        <p14:creationId xmlns:p14="http://schemas.microsoft.com/office/powerpoint/2010/main" val="339770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84AB3-EFFD-4F5C-BFDC-4B94580D3C8E}"/>
              </a:ext>
            </a:extLst>
          </p:cNvPr>
          <p:cNvSpPr>
            <a:spLocks noGrp="1"/>
          </p:cNvSpPr>
          <p:nvPr>
            <p:ph type="title"/>
          </p:nvPr>
        </p:nvSpPr>
        <p:spPr/>
        <p:txBody>
          <a:bodyPr/>
          <a:lstStyle/>
          <a:p>
            <a:endParaRPr lang="fr-BF" dirty="0"/>
          </a:p>
        </p:txBody>
      </p:sp>
      <p:sp>
        <p:nvSpPr>
          <p:cNvPr id="3" name="Espace réservé du contenu 2">
            <a:extLst>
              <a:ext uri="{FF2B5EF4-FFF2-40B4-BE49-F238E27FC236}">
                <a16:creationId xmlns:a16="http://schemas.microsoft.com/office/drawing/2014/main" id="{DBFCA8B6-A468-49D1-BCD1-9F6891B8AABC}"/>
              </a:ext>
            </a:extLst>
          </p:cNvPr>
          <p:cNvSpPr>
            <a:spLocks noGrp="1"/>
          </p:cNvSpPr>
          <p:nvPr>
            <p:ph idx="1"/>
          </p:nvPr>
        </p:nvSpPr>
        <p:spPr/>
        <p:txBody>
          <a:bodyPr>
            <a:normAutofit/>
          </a:bodyPr>
          <a:lstStyle/>
          <a:p>
            <a:pPr>
              <a:lnSpc>
                <a:spcPct val="107000"/>
              </a:lnSpc>
              <a:spcAft>
                <a:spcPts val="800"/>
              </a:spcAft>
            </a:pPr>
            <a:r>
              <a:rPr lang="fr-BF" b="1" u="sng" dirty="0">
                <a:effectLst/>
                <a:latin typeface="Tahoma" panose="020B0604030504040204" pitchFamily="34" charset="0"/>
                <a:ea typeface="Tahoma" panose="020B0604030504040204" pitchFamily="34" charset="0"/>
                <a:cs typeface="Tahoma" panose="020B0604030504040204" pitchFamily="34" charset="0"/>
              </a:rPr>
              <a:t>Gynécologie</a:t>
            </a:r>
            <a:r>
              <a:rPr lang="fr-BF" dirty="0">
                <a:effectLst/>
                <a:latin typeface="Tahoma" panose="020B0604030504040204" pitchFamily="34" charset="0"/>
                <a:ea typeface="Tahoma" panose="020B0604030504040204" pitchFamily="34" charset="0"/>
                <a:cs typeface="Tahoma" panose="020B0604030504040204" pitchFamily="34" charset="0"/>
              </a:rPr>
              <a:t> : partie de la médecine qui s’occupe des maladies et du traitement du système reproducteur de la femme.</a:t>
            </a:r>
            <a:endParaRPr lang="fr-FR"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fr-BF"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fr-BF" dirty="0">
                <a:effectLst/>
                <a:latin typeface="Tahoma" panose="020B0604030504040204" pitchFamily="34" charset="0"/>
                <a:ea typeface="Tahoma" panose="020B0604030504040204" pitchFamily="34" charset="0"/>
                <a:cs typeface="Tahoma" panose="020B0604030504040204" pitchFamily="34" charset="0"/>
              </a:rPr>
              <a:t> </a:t>
            </a:r>
            <a:r>
              <a:rPr lang="fr-BF" b="1" u="sng" dirty="0">
                <a:effectLst/>
                <a:latin typeface="Tahoma" panose="020B0604030504040204" pitchFamily="34" charset="0"/>
                <a:ea typeface="Tahoma" panose="020B0604030504040204" pitchFamily="34" charset="0"/>
                <a:cs typeface="Tahoma" panose="020B0604030504040204" pitchFamily="34" charset="0"/>
              </a:rPr>
              <a:t>Obstétrique</a:t>
            </a:r>
            <a:r>
              <a:rPr lang="fr-BF" dirty="0">
                <a:effectLst/>
                <a:latin typeface="Tahoma" panose="020B0604030504040204" pitchFamily="34" charset="0"/>
                <a:ea typeface="Tahoma" panose="020B0604030504040204" pitchFamily="34" charset="0"/>
                <a:cs typeface="Tahoma" panose="020B0604030504040204" pitchFamily="34" charset="0"/>
              </a:rPr>
              <a:t> : partie de la médecine qui s’occupe de la grossesse et de l’accouchement.</a:t>
            </a:r>
          </a:p>
          <a:p>
            <a:endParaRPr lang="fr-BF"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864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567F9-49A7-4D6D-9645-99681476E43B}"/>
              </a:ext>
            </a:extLst>
          </p:cNvPr>
          <p:cNvSpPr>
            <a:spLocks noGrp="1"/>
          </p:cNvSpPr>
          <p:nvPr>
            <p:ph type="title"/>
          </p:nvPr>
        </p:nvSpPr>
        <p:spPr>
          <a:xfrm>
            <a:off x="838200" y="365125"/>
            <a:ext cx="10515600" cy="867327"/>
          </a:xfrm>
        </p:spPr>
        <p:txBody>
          <a:bodyPr/>
          <a:lstStyle/>
          <a:p>
            <a:r>
              <a:rPr lang="fr-FR" dirty="0">
                <a:latin typeface="Arial Black" panose="020B0A04020102020204" pitchFamily="34" charset="0"/>
              </a:rPr>
              <a:t>Racines, préfixes et suffixes</a:t>
            </a:r>
            <a:endParaRPr lang="fr-BF" dirty="0">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83E74D78-9A73-4D16-A69D-D891801EDB32}"/>
              </a:ext>
            </a:extLst>
          </p:cNvPr>
          <p:cNvSpPr>
            <a:spLocks noGrp="1"/>
          </p:cNvSpPr>
          <p:nvPr>
            <p:ph idx="1"/>
          </p:nvPr>
        </p:nvSpPr>
        <p:spPr/>
        <p:txBody>
          <a:bodyPr>
            <a:normAutofit/>
          </a:bodyPr>
          <a:lstStyle/>
          <a:p>
            <a:r>
              <a:rPr lang="fr-FR" sz="3200" dirty="0">
                <a:latin typeface="Tahoma" panose="020B0604030504040204" pitchFamily="34" charset="0"/>
                <a:ea typeface="Tahoma" panose="020B0604030504040204" pitchFamily="34" charset="0"/>
                <a:cs typeface="Tahoma" panose="020B0604030504040204" pitchFamily="34" charset="0"/>
              </a:rPr>
              <a:t>Utérus: Hystéro ou métro</a:t>
            </a:r>
          </a:p>
          <a:p>
            <a:r>
              <a:rPr lang="fr-FR" sz="3200" dirty="0">
                <a:latin typeface="Tahoma" panose="020B0604030504040204" pitchFamily="34" charset="0"/>
                <a:ea typeface="Tahoma" panose="020B0604030504040204" pitchFamily="34" charset="0"/>
                <a:cs typeface="Tahoma" panose="020B0604030504040204" pitchFamily="34" charset="0"/>
              </a:rPr>
              <a:t>Trompe: </a:t>
            </a:r>
            <a:r>
              <a:rPr lang="fr-FR" sz="3200" dirty="0" err="1">
                <a:latin typeface="Tahoma" panose="020B0604030504040204" pitchFamily="34" charset="0"/>
                <a:ea typeface="Tahoma" panose="020B0604030504040204" pitchFamily="34" charset="0"/>
                <a:cs typeface="Tahoma" panose="020B0604030504040204" pitchFamily="34" charset="0"/>
              </a:rPr>
              <a:t>salpingo</a:t>
            </a:r>
            <a:r>
              <a:rPr lang="fr-FR" sz="3200" dirty="0">
                <a:latin typeface="Tahoma" panose="020B0604030504040204" pitchFamily="34" charset="0"/>
                <a:ea typeface="Tahoma" panose="020B0604030504040204" pitchFamily="34" charset="0"/>
                <a:cs typeface="Tahoma" panose="020B0604030504040204" pitchFamily="34" charset="0"/>
              </a:rPr>
              <a:t> ou </a:t>
            </a:r>
            <a:r>
              <a:rPr lang="fr-FR" sz="3200" dirty="0" err="1">
                <a:latin typeface="Tahoma" panose="020B0604030504040204" pitchFamily="34" charset="0"/>
                <a:ea typeface="Tahoma" panose="020B0604030504040204" pitchFamily="34" charset="0"/>
                <a:cs typeface="Tahoma" panose="020B0604030504040204" pitchFamily="34" charset="0"/>
              </a:rPr>
              <a:t>salpinx</a:t>
            </a:r>
            <a:endParaRPr lang="fr-FR" sz="3200" dirty="0">
              <a:latin typeface="Tahoma" panose="020B0604030504040204" pitchFamily="34" charset="0"/>
              <a:ea typeface="Tahoma" panose="020B0604030504040204" pitchFamily="34" charset="0"/>
              <a:cs typeface="Tahoma" panose="020B0604030504040204" pitchFamily="34" charset="0"/>
            </a:endParaRPr>
          </a:p>
          <a:p>
            <a:r>
              <a:rPr lang="fr-FR" sz="3200" dirty="0">
                <a:latin typeface="Tahoma" panose="020B0604030504040204" pitchFamily="34" charset="0"/>
                <a:ea typeface="Tahoma" panose="020B0604030504040204" pitchFamily="34" charset="0"/>
                <a:cs typeface="Tahoma" panose="020B0604030504040204" pitchFamily="34" charset="0"/>
              </a:rPr>
              <a:t>Vagin: </a:t>
            </a:r>
            <a:r>
              <a:rPr lang="fr-FR" sz="3200" dirty="0" err="1">
                <a:latin typeface="Tahoma" panose="020B0604030504040204" pitchFamily="34" charset="0"/>
                <a:ea typeface="Tahoma" panose="020B0604030504040204" pitchFamily="34" charset="0"/>
                <a:cs typeface="Tahoma" panose="020B0604030504040204" pitchFamily="34" charset="0"/>
              </a:rPr>
              <a:t>colpo</a:t>
            </a:r>
            <a:endParaRPr lang="fr-FR" sz="3200" dirty="0">
              <a:latin typeface="Tahoma" panose="020B0604030504040204" pitchFamily="34" charset="0"/>
              <a:ea typeface="Tahoma" panose="020B0604030504040204" pitchFamily="34" charset="0"/>
              <a:cs typeface="Tahoma" panose="020B0604030504040204" pitchFamily="34" charset="0"/>
            </a:endParaRPr>
          </a:p>
          <a:p>
            <a:r>
              <a:rPr lang="fr-FR" sz="3200" dirty="0">
                <a:latin typeface="Tahoma" panose="020B0604030504040204" pitchFamily="34" charset="0"/>
                <a:ea typeface="Tahoma" panose="020B0604030504040204" pitchFamily="34" charset="0"/>
                <a:cs typeface="Tahoma" panose="020B0604030504040204" pitchFamily="34" charset="0"/>
              </a:rPr>
              <a:t>seins: Mammo</a:t>
            </a:r>
          </a:p>
          <a:p>
            <a:endParaRPr lang="fr-BF"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495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0A04D-62EA-4AE5-A6B2-BFD3B20E1E19}"/>
              </a:ext>
            </a:extLst>
          </p:cNvPr>
          <p:cNvSpPr>
            <a:spLocks noGrp="1"/>
          </p:cNvSpPr>
          <p:nvPr>
            <p:ph type="title"/>
          </p:nvPr>
        </p:nvSpPr>
        <p:spPr/>
        <p:txBody>
          <a:bodyPr/>
          <a:lstStyle/>
          <a:p>
            <a:r>
              <a:rPr lang="fr-FR" b="1" dirty="0">
                <a:latin typeface="Arial Black" panose="020B0A04020102020204" pitchFamily="34" charset="0"/>
              </a:rPr>
              <a:t>Grossesse</a:t>
            </a:r>
            <a:endParaRPr lang="fr-BF" b="1" dirty="0">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71540065-7A6C-4F3F-A324-C4427DFE37E0}"/>
              </a:ext>
            </a:extLst>
          </p:cNvPr>
          <p:cNvSpPr>
            <a:spLocks noGrp="1"/>
          </p:cNvSpPr>
          <p:nvPr>
            <p:ph idx="1"/>
          </p:nvPr>
        </p:nvSpPr>
        <p:spPr/>
        <p:txBody>
          <a:bodyPr/>
          <a:lstStyle/>
          <a:p>
            <a:r>
              <a:rPr lang="fr-FR" dirty="0">
                <a:latin typeface="Tahoma" panose="020B0604030504040204" pitchFamily="34" charset="0"/>
                <a:ea typeface="Tahoma" panose="020B0604030504040204" pitchFamily="34" charset="0"/>
                <a:cs typeface="Tahoma" panose="020B0604030504040204" pitchFamily="34" charset="0"/>
              </a:rPr>
              <a:t>Hauteur Utérine</a:t>
            </a:r>
          </a:p>
          <a:p>
            <a:endParaRPr lang="fr-BF" dirty="0"/>
          </a:p>
        </p:txBody>
      </p:sp>
      <p:pic>
        <p:nvPicPr>
          <p:cNvPr id="4" name="Image 3">
            <a:extLst>
              <a:ext uri="{FF2B5EF4-FFF2-40B4-BE49-F238E27FC236}">
                <a16:creationId xmlns:a16="http://schemas.microsoft.com/office/drawing/2014/main" id="{22E633A7-6B75-4BD2-87E6-C55FA0D86F4A}"/>
              </a:ext>
            </a:extLst>
          </p:cNvPr>
          <p:cNvPicPr>
            <a:picLocks noChangeAspect="1"/>
          </p:cNvPicPr>
          <p:nvPr/>
        </p:nvPicPr>
        <p:blipFill>
          <a:blip r:embed="rId2"/>
          <a:stretch>
            <a:fillRect/>
          </a:stretch>
        </p:blipFill>
        <p:spPr>
          <a:xfrm>
            <a:off x="7186820" y="249721"/>
            <a:ext cx="4762500" cy="5695950"/>
          </a:xfrm>
          <a:prstGeom prst="rect">
            <a:avLst/>
          </a:prstGeom>
        </p:spPr>
      </p:pic>
      <p:pic>
        <p:nvPicPr>
          <p:cNvPr id="5" name="Image 4">
            <a:extLst>
              <a:ext uri="{FF2B5EF4-FFF2-40B4-BE49-F238E27FC236}">
                <a16:creationId xmlns:a16="http://schemas.microsoft.com/office/drawing/2014/main" id="{397911EE-560F-4607-BF80-CDC3807542BF}"/>
              </a:ext>
            </a:extLst>
          </p:cNvPr>
          <p:cNvPicPr>
            <a:picLocks noChangeAspect="1"/>
          </p:cNvPicPr>
          <p:nvPr/>
        </p:nvPicPr>
        <p:blipFill>
          <a:blip r:embed="rId3"/>
          <a:stretch>
            <a:fillRect/>
          </a:stretch>
        </p:blipFill>
        <p:spPr>
          <a:xfrm>
            <a:off x="3075333" y="2397125"/>
            <a:ext cx="2781300" cy="3914775"/>
          </a:xfrm>
          <a:prstGeom prst="rect">
            <a:avLst/>
          </a:prstGeom>
        </p:spPr>
      </p:pic>
    </p:spTree>
    <p:extLst>
      <p:ext uri="{BB962C8B-B14F-4D97-AF65-F5344CB8AC3E}">
        <p14:creationId xmlns:p14="http://schemas.microsoft.com/office/powerpoint/2010/main" val="253983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70D08-DEFB-4655-A9DC-C8C08C326C37}"/>
              </a:ext>
            </a:extLst>
          </p:cNvPr>
          <p:cNvSpPr>
            <a:spLocks noGrp="1"/>
          </p:cNvSpPr>
          <p:nvPr>
            <p:ph type="title"/>
          </p:nvPr>
        </p:nvSpPr>
        <p:spPr>
          <a:xfrm>
            <a:off x="838200" y="365126"/>
            <a:ext cx="10515600" cy="801066"/>
          </a:xfrm>
        </p:spPr>
        <p:txBody>
          <a:bodyPr/>
          <a:lstStyle/>
          <a:p>
            <a:r>
              <a:rPr lang="fr-FR" dirty="0">
                <a:latin typeface="Arial Black" panose="020B0A04020102020204" pitchFamily="34" charset="0"/>
              </a:rPr>
              <a:t>Accouchement</a:t>
            </a:r>
            <a:endParaRPr lang="fr-BF" dirty="0">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E732BBB3-F82F-4CCA-8697-86C5471A1B5C}"/>
              </a:ext>
            </a:extLst>
          </p:cNvPr>
          <p:cNvSpPr>
            <a:spLocks noGrp="1"/>
          </p:cNvSpPr>
          <p:nvPr>
            <p:ph idx="1"/>
          </p:nvPr>
        </p:nvSpPr>
        <p:spPr>
          <a:xfrm>
            <a:off x="838200" y="1285460"/>
            <a:ext cx="10515600" cy="5102087"/>
          </a:xfrm>
        </p:spPr>
        <p:txBody>
          <a:bodyPr>
            <a:normAutofit/>
          </a:bodyPr>
          <a:lstStyle/>
          <a:p>
            <a:pPr>
              <a:buFont typeface="Arial" panose="020B0604020202020204" pitchFamily="34" charset="0"/>
              <a:buChar char="•"/>
            </a:pPr>
            <a:r>
              <a:rPr lang="fr-FR" b="1" dirty="0">
                <a:latin typeface="Tahoma" panose="020B0604030504040204" pitchFamily="34" charset="0"/>
                <a:ea typeface="Tahoma" panose="020B0604030504040204" pitchFamily="34" charset="0"/>
                <a:cs typeface="Tahoma" panose="020B0604030504040204" pitchFamily="34" charset="0"/>
              </a:rPr>
              <a:t>Accouchement/partum/parité</a:t>
            </a:r>
            <a:r>
              <a:rPr lang="fr-FR" dirty="0">
                <a:latin typeface="Tahoma" panose="020B0604030504040204" pitchFamily="34" charset="0"/>
                <a:ea typeface="Tahoma" panose="020B0604030504040204" pitchFamily="34" charset="0"/>
                <a:cs typeface="Tahoma" panose="020B0604030504040204" pitchFamily="34" charset="0"/>
              </a:rPr>
              <a:t> </a:t>
            </a:r>
          </a:p>
          <a:p>
            <a:pPr marL="219075" indent="0" algn="just">
              <a:buNone/>
            </a:pPr>
            <a:r>
              <a:rPr lang="fr-FR" dirty="0">
                <a:effectLst/>
                <a:latin typeface="Tahoma" panose="020B0604030504040204" pitchFamily="34" charset="0"/>
                <a:ea typeface="Tahoma" panose="020B0604030504040204" pitchFamily="34" charset="0"/>
                <a:cs typeface="Tahoma" panose="020B0604030504040204" pitchFamily="34" charset="0"/>
              </a:rPr>
              <a:t>L’accouchement regroupe le travail et la parturition. Il se déroule en trois phases : </a:t>
            </a:r>
          </a:p>
          <a:p>
            <a:pPr marL="1133475" lvl="1" indent="-457200" algn="just"/>
            <a:r>
              <a:rPr lang="fr-FR" dirty="0">
                <a:effectLst/>
                <a:latin typeface="Tahoma" panose="020B0604030504040204" pitchFamily="34" charset="0"/>
                <a:ea typeface="Tahoma" panose="020B0604030504040204" pitchFamily="34" charset="0"/>
                <a:cs typeface="Tahoma" panose="020B0604030504040204" pitchFamily="34" charset="0"/>
              </a:rPr>
              <a:t>la dilatation, </a:t>
            </a:r>
          </a:p>
          <a:p>
            <a:pPr marL="1133475" lvl="1" indent="-457200" algn="just"/>
            <a:r>
              <a:rPr lang="fr-FR" dirty="0">
                <a:effectLst/>
                <a:latin typeface="Tahoma" panose="020B0604030504040204" pitchFamily="34" charset="0"/>
                <a:ea typeface="Tahoma" panose="020B0604030504040204" pitchFamily="34" charset="0"/>
                <a:cs typeface="Tahoma" panose="020B0604030504040204" pitchFamily="34" charset="0"/>
              </a:rPr>
              <a:t>l’expulsion et </a:t>
            </a:r>
          </a:p>
          <a:p>
            <a:pPr marL="1133475" lvl="1" indent="-457200" algn="just"/>
            <a:r>
              <a:rPr lang="fr-FR" dirty="0">
                <a:effectLst/>
                <a:latin typeface="Tahoma" panose="020B0604030504040204" pitchFamily="34" charset="0"/>
                <a:ea typeface="Tahoma" panose="020B0604030504040204" pitchFamily="34" charset="0"/>
                <a:cs typeface="Tahoma" panose="020B0604030504040204" pitchFamily="34" charset="0"/>
              </a:rPr>
              <a:t>la délivrance.</a:t>
            </a:r>
          </a:p>
          <a:p>
            <a:pPr marL="219075" indent="0" algn="just">
              <a:buNone/>
            </a:pPr>
            <a:r>
              <a:rPr lang="fr-FR" dirty="0">
                <a:effectLst/>
                <a:latin typeface="Tahoma" panose="020B0604030504040204" pitchFamily="34" charset="0"/>
                <a:ea typeface="Tahoma" panose="020B0604030504040204" pitchFamily="34" charset="0"/>
                <a:cs typeface="Tahoma" panose="020B0604030504040204" pitchFamily="34" charset="0"/>
              </a:rPr>
              <a:t>L’accouchement  par voie basse(naturelle) /Haute(césarienne).</a:t>
            </a:r>
          </a:p>
          <a:p>
            <a:r>
              <a:rPr lang="fr-FR" dirty="0">
                <a:latin typeface="Tahoma" panose="020B0604030504040204" pitchFamily="34" charset="0"/>
                <a:ea typeface="Tahoma" panose="020B0604030504040204" pitchFamily="34" charset="0"/>
                <a:cs typeface="Tahoma" panose="020B0604030504040204" pitchFamily="34" charset="0"/>
              </a:rPr>
              <a:t>Eutocique</a:t>
            </a:r>
          </a:p>
          <a:p>
            <a:r>
              <a:rPr lang="fr-FR" dirty="0">
                <a:latin typeface="Tahoma" panose="020B0604030504040204" pitchFamily="34" charset="0"/>
                <a:ea typeface="Tahoma" panose="020B0604030504040204" pitchFamily="34" charset="0"/>
                <a:cs typeface="Tahoma" panose="020B0604030504040204" pitchFamily="34" charset="0"/>
              </a:rPr>
              <a:t>Dystocique</a:t>
            </a:r>
          </a:p>
          <a:p>
            <a:r>
              <a:rPr lang="fr-FR" dirty="0">
                <a:latin typeface="Tahoma" panose="020B0604030504040204" pitchFamily="34" charset="0"/>
                <a:ea typeface="Tahoma" panose="020B0604030504040204" pitchFamily="34" charset="0"/>
                <a:cs typeface="Tahoma" panose="020B0604030504040204" pitchFamily="34" charset="0"/>
              </a:rPr>
              <a:t>Nombre: </a:t>
            </a:r>
            <a:r>
              <a:rPr lang="fr-FR" dirty="0" err="1">
                <a:latin typeface="Tahoma" panose="020B0604030504040204" pitchFamily="34" charset="0"/>
                <a:ea typeface="Tahoma" panose="020B0604030504040204" pitchFamily="34" charset="0"/>
                <a:cs typeface="Tahoma" panose="020B0604030504040204" pitchFamily="34" charset="0"/>
              </a:rPr>
              <a:t>nulli</a:t>
            </a:r>
            <a:r>
              <a:rPr lang="fr-FR" dirty="0">
                <a:latin typeface="Tahoma" panose="020B0604030504040204" pitchFamily="34" charset="0"/>
                <a:ea typeface="Tahoma" panose="020B0604030504040204" pitchFamily="34" charset="0"/>
                <a:cs typeface="Tahoma" panose="020B0604030504040204" pitchFamily="34" charset="0"/>
              </a:rPr>
              <a:t>, </a:t>
            </a:r>
            <a:endParaRPr lang="fr-BF"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541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0ADD2-DC7D-4229-AF49-AF71657D513F}"/>
              </a:ext>
            </a:extLst>
          </p:cNvPr>
          <p:cNvSpPr>
            <a:spLocks noGrp="1"/>
          </p:cNvSpPr>
          <p:nvPr>
            <p:ph type="title"/>
          </p:nvPr>
        </p:nvSpPr>
        <p:spPr/>
        <p:txBody>
          <a:bodyPr/>
          <a:lstStyle/>
          <a:p>
            <a:r>
              <a:rPr lang="fr-FR" dirty="0">
                <a:latin typeface="Arial Black" panose="020B0A04020102020204" pitchFamily="34" charset="0"/>
              </a:rPr>
              <a:t>Menstrues/règles</a:t>
            </a:r>
            <a:endParaRPr lang="fr-BF" dirty="0">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3F082D91-9844-4889-8506-DC254E484327}"/>
              </a:ext>
            </a:extLst>
          </p:cNvPr>
          <p:cNvSpPr>
            <a:spLocks noGrp="1"/>
          </p:cNvSpPr>
          <p:nvPr>
            <p:ph idx="1"/>
          </p:nvPr>
        </p:nvSpPr>
        <p:spPr/>
        <p:txBody>
          <a:bodyPr>
            <a:normAutofit/>
          </a:bodyPr>
          <a:lstStyle/>
          <a:p>
            <a:r>
              <a:rPr lang="fr-CI" sz="3200" b="1" dirty="0">
                <a:effectLst/>
                <a:latin typeface="Tahoma" panose="020B0604030504040204" pitchFamily="34" charset="0"/>
                <a:ea typeface="Tahoma" panose="020B0604030504040204" pitchFamily="34" charset="0"/>
                <a:cs typeface="Tahoma" panose="020B0604030504040204" pitchFamily="34" charset="0"/>
              </a:rPr>
              <a:t>aménorrhée</a:t>
            </a:r>
            <a:r>
              <a:rPr lang="fr-CI" sz="3200" dirty="0">
                <a:effectLst/>
                <a:latin typeface="Tahoma" panose="020B0604030504040204" pitchFamily="34" charset="0"/>
                <a:ea typeface="Tahoma" panose="020B0604030504040204" pitchFamily="34" charset="0"/>
                <a:cs typeface="Tahoma" panose="020B0604030504040204" pitchFamily="34" charset="0"/>
              </a:rPr>
              <a:t> : absence de règles</a:t>
            </a:r>
          </a:p>
          <a:p>
            <a:r>
              <a:rPr lang="fr-CI" sz="3200" dirty="0">
                <a:effectLst/>
                <a:latin typeface="Tahoma" panose="020B0604030504040204" pitchFamily="34" charset="0"/>
                <a:ea typeface="Tahoma" panose="020B0604030504040204" pitchFamily="34" charset="0"/>
                <a:cs typeface="Tahoma" panose="020B0604030504040204" pitchFamily="34" charset="0"/>
              </a:rPr>
              <a:t>hyperménorrhée : écoulement anormalement abondant </a:t>
            </a:r>
          </a:p>
          <a:p>
            <a:r>
              <a:rPr lang="fr-CI" sz="3200" b="1" dirty="0">
                <a:effectLst/>
                <a:latin typeface="Tahoma" panose="020B0604030504040204" pitchFamily="34" charset="0"/>
                <a:ea typeface="Tahoma" panose="020B0604030504040204" pitchFamily="34" charset="0"/>
                <a:cs typeface="Tahoma" panose="020B0604030504040204" pitchFamily="34" charset="0"/>
              </a:rPr>
              <a:t>ménorragie</a:t>
            </a:r>
            <a:r>
              <a:rPr lang="fr-CI" sz="3200" dirty="0">
                <a:effectLst/>
                <a:latin typeface="Tahoma" panose="020B0604030504040204" pitchFamily="34" charset="0"/>
                <a:ea typeface="Tahoma" panose="020B0604030504040204" pitchFamily="34" charset="0"/>
                <a:cs typeface="Tahoma" panose="020B0604030504040204" pitchFamily="34" charset="0"/>
              </a:rPr>
              <a:t> : règles anormalement abondantes et qui durent plus longtemps</a:t>
            </a:r>
          </a:p>
          <a:p>
            <a:r>
              <a:rPr lang="fr-CI" sz="3200" b="1" dirty="0">
                <a:effectLst/>
                <a:latin typeface="Tahoma" panose="020B0604030504040204" pitchFamily="34" charset="0"/>
                <a:ea typeface="Tahoma" panose="020B0604030504040204" pitchFamily="34" charset="0"/>
                <a:cs typeface="Tahoma" panose="020B0604030504040204" pitchFamily="34" charset="0"/>
              </a:rPr>
              <a:t>métrorragie </a:t>
            </a:r>
            <a:r>
              <a:rPr lang="fr-CI" sz="3200" dirty="0">
                <a:effectLst/>
                <a:latin typeface="Tahoma" panose="020B0604030504040204" pitchFamily="34" charset="0"/>
                <a:ea typeface="Tahoma" panose="020B0604030504040204" pitchFamily="34" charset="0"/>
                <a:cs typeface="Tahoma" panose="020B0604030504040204" pitchFamily="34" charset="0"/>
              </a:rPr>
              <a:t>: hémorragie utérine en dehors de règles</a:t>
            </a:r>
          </a:p>
          <a:p>
            <a:r>
              <a:rPr lang="fr-CI" sz="3200" b="1" dirty="0" err="1">
                <a:effectLst/>
                <a:latin typeface="Tahoma" panose="020B0604030504040204" pitchFamily="34" charset="0"/>
                <a:ea typeface="Tahoma" panose="020B0604030504040204" pitchFamily="34" charset="0"/>
                <a:cs typeface="Tahoma" panose="020B0604030504040204" pitchFamily="34" charset="0"/>
              </a:rPr>
              <a:t>oligoménorrhée</a:t>
            </a:r>
            <a:r>
              <a:rPr lang="fr-CI" sz="3200" b="1" dirty="0">
                <a:effectLst/>
                <a:latin typeface="Tahoma" panose="020B0604030504040204" pitchFamily="34" charset="0"/>
                <a:ea typeface="Tahoma" panose="020B0604030504040204" pitchFamily="34" charset="0"/>
                <a:cs typeface="Tahoma" panose="020B0604030504040204" pitchFamily="34" charset="0"/>
              </a:rPr>
              <a:t> </a:t>
            </a:r>
            <a:r>
              <a:rPr lang="fr-CI" sz="3200" dirty="0">
                <a:effectLst/>
                <a:latin typeface="Tahoma" panose="020B0604030504040204" pitchFamily="34" charset="0"/>
                <a:ea typeface="Tahoma" panose="020B0604030504040204" pitchFamily="34" charset="0"/>
                <a:cs typeface="Tahoma" panose="020B0604030504040204" pitchFamily="34" charset="0"/>
              </a:rPr>
              <a:t>: règles peu abondantes</a:t>
            </a:r>
          </a:p>
          <a:p>
            <a:r>
              <a:rPr lang="fr-CI" sz="3200" b="1" dirty="0">
                <a:latin typeface="Tahoma" panose="020B0604030504040204" pitchFamily="34" charset="0"/>
                <a:ea typeface="Tahoma" panose="020B0604030504040204" pitchFamily="34" charset="0"/>
                <a:cs typeface="Tahoma" panose="020B0604030504040204" pitchFamily="34" charset="0"/>
              </a:rPr>
              <a:t>Dysménorrhée</a:t>
            </a:r>
            <a:r>
              <a:rPr lang="fr-CI" sz="3200" dirty="0">
                <a:latin typeface="Tahoma" panose="020B0604030504040204" pitchFamily="34" charset="0"/>
                <a:ea typeface="Tahoma" panose="020B0604030504040204" pitchFamily="34" charset="0"/>
                <a:cs typeface="Tahoma" panose="020B0604030504040204" pitchFamily="34" charset="0"/>
              </a:rPr>
              <a:t>: Règles douloureuses</a:t>
            </a:r>
            <a:endParaRPr lang="fr-BF"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491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B070-374D-43FB-A152-8D7240A28023}"/>
              </a:ext>
            </a:extLst>
          </p:cNvPr>
          <p:cNvSpPr>
            <a:spLocks noGrp="1"/>
          </p:cNvSpPr>
          <p:nvPr>
            <p:ph type="title"/>
          </p:nvPr>
        </p:nvSpPr>
        <p:spPr/>
        <p:txBody>
          <a:bodyPr/>
          <a:lstStyle/>
          <a:p>
            <a:endParaRPr lang="fr-BF" dirty="0"/>
          </a:p>
        </p:txBody>
      </p:sp>
      <p:sp>
        <p:nvSpPr>
          <p:cNvPr id="3" name="Espace réservé du contenu 2">
            <a:extLst>
              <a:ext uri="{FF2B5EF4-FFF2-40B4-BE49-F238E27FC236}">
                <a16:creationId xmlns:a16="http://schemas.microsoft.com/office/drawing/2014/main" id="{03899CEF-CEED-4C63-A14A-8F92662A1B60}"/>
              </a:ext>
            </a:extLst>
          </p:cNvPr>
          <p:cNvSpPr>
            <a:spLocks noGrp="1"/>
          </p:cNvSpPr>
          <p:nvPr>
            <p:ph idx="1"/>
          </p:nvPr>
        </p:nvSpPr>
        <p:spPr/>
        <p:txBody>
          <a:bodyPr>
            <a:normAutofit/>
          </a:bodyPr>
          <a:lstStyle/>
          <a:p>
            <a:pPr marL="0" indent="0">
              <a:buNone/>
            </a:pPr>
            <a:r>
              <a:rPr lang="fr-FR" b="1" dirty="0" err="1">
                <a:latin typeface="Tahoma" panose="020B0604030504040204" pitchFamily="34" charset="0"/>
                <a:ea typeface="Tahoma" panose="020B0604030504040204" pitchFamily="34" charset="0"/>
                <a:cs typeface="Tahoma" panose="020B0604030504040204" pitchFamily="34" charset="0"/>
              </a:rPr>
              <a:t>Nulligeste</a:t>
            </a:r>
            <a:endParaRPr lang="fr-FR" b="1" dirty="0">
              <a:latin typeface="Tahoma" panose="020B0604030504040204" pitchFamily="34" charset="0"/>
              <a:ea typeface="Tahoma" panose="020B0604030504040204" pitchFamily="34" charset="0"/>
              <a:cs typeface="Tahoma" panose="020B0604030504040204" pitchFamily="34" charset="0"/>
            </a:endParaRPr>
          </a:p>
          <a:p>
            <a:pPr marL="498475"/>
            <a:r>
              <a:rPr lang="fr-FR" dirty="0">
                <a:effectLst/>
                <a:latin typeface="Tahoma" panose="020B0604030504040204" pitchFamily="34" charset="0"/>
                <a:ea typeface="Tahoma" panose="020B0604030504040204" pitchFamily="34" charset="0"/>
                <a:cs typeface="Tahoma" panose="020B0604030504040204" pitchFamily="34" charset="0"/>
              </a:rPr>
              <a:t>Une femme </a:t>
            </a:r>
            <a:r>
              <a:rPr lang="fr-FR" dirty="0" err="1">
                <a:effectLst/>
                <a:latin typeface="Tahoma" panose="020B0604030504040204" pitchFamily="34" charset="0"/>
                <a:ea typeface="Tahoma" panose="020B0604030504040204" pitchFamily="34" charset="0"/>
                <a:cs typeface="Tahoma" panose="020B0604030504040204" pitchFamily="34" charset="0"/>
              </a:rPr>
              <a:t>nulligeste</a:t>
            </a:r>
            <a:r>
              <a:rPr lang="fr-FR" dirty="0">
                <a:effectLst/>
                <a:latin typeface="Tahoma" panose="020B0604030504040204" pitchFamily="34" charset="0"/>
                <a:ea typeface="Tahoma" panose="020B0604030504040204" pitchFamily="34" charset="0"/>
                <a:cs typeface="Tahoma" panose="020B0604030504040204" pitchFamily="34" charset="0"/>
              </a:rPr>
              <a:t> n’a jamais été enceinte</a:t>
            </a:r>
          </a:p>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Nullipare</a:t>
            </a:r>
          </a:p>
          <a:p>
            <a:r>
              <a:rPr lang="fr-FR" dirty="0">
                <a:effectLst/>
                <a:latin typeface="Tahoma" panose="020B0604030504040204" pitchFamily="34" charset="0"/>
                <a:ea typeface="Tahoma" panose="020B0604030504040204" pitchFamily="34" charset="0"/>
                <a:cs typeface="Tahoma" panose="020B0604030504040204" pitchFamily="34" charset="0"/>
              </a:rPr>
              <a:t>Une femme nullipare n’a jamais accouché</a:t>
            </a:r>
            <a:endParaRPr lang="fr-FR"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Primigeste</a:t>
            </a:r>
            <a:r>
              <a:rPr lang="fr-FR" dirty="0">
                <a:latin typeface="Tahoma" panose="020B0604030504040204" pitchFamily="34" charset="0"/>
                <a:ea typeface="Tahoma" panose="020B0604030504040204" pitchFamily="34" charset="0"/>
                <a:cs typeface="Tahoma" panose="020B0604030504040204" pitchFamily="34" charset="0"/>
              </a:rPr>
              <a:t>: Toute première grossesse</a:t>
            </a:r>
          </a:p>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Multiparité/multigeste</a:t>
            </a:r>
          </a:p>
          <a:p>
            <a:pPr marL="498475"/>
            <a:r>
              <a:rPr lang="fr-FR" dirty="0">
                <a:effectLst/>
                <a:latin typeface="Tahoma" panose="020B0604030504040204" pitchFamily="34" charset="0"/>
                <a:ea typeface="Tahoma" panose="020B0604030504040204" pitchFamily="34" charset="0"/>
                <a:cs typeface="Tahoma" panose="020B0604030504040204" pitchFamily="34" charset="0"/>
              </a:rPr>
              <a:t>Une femme multipare a accouché plusieurs fois (au moins deux fois</a:t>
            </a:r>
          </a:p>
          <a:p>
            <a:pPr marL="449580"/>
            <a:endParaRPr lang="fr-BF"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07332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urs_N">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3333CC"/>
      </a:hlink>
      <a:folHlink>
        <a:srgbClr val="3333CC"/>
      </a:folHlink>
    </a:clrScheme>
    <a:fontScheme name="Cours_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fr-BF" sz="2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fr-BF" sz="2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urs_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ours_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ours_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Cours_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ours_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ours_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Cours_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601</Words>
  <Application>Microsoft Office PowerPoint</Application>
  <PresentationFormat>Grand écran</PresentationFormat>
  <Paragraphs>75</Paragraphs>
  <Slides>18</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18</vt:i4>
      </vt:variant>
    </vt:vector>
  </HeadingPairs>
  <TitlesOfParts>
    <vt:vector size="27" baseType="lpstr">
      <vt:lpstr>Arial</vt:lpstr>
      <vt:lpstr>Arial Black</vt:lpstr>
      <vt:lpstr>Calibri</vt:lpstr>
      <vt:lpstr>Calibri Light</vt:lpstr>
      <vt:lpstr>Monotype Sorts</vt:lpstr>
      <vt:lpstr>Tahoma</vt:lpstr>
      <vt:lpstr>Wingdings</vt:lpstr>
      <vt:lpstr>Thème Office</vt:lpstr>
      <vt:lpstr>1_Cours_N</vt:lpstr>
      <vt:lpstr>Terminologie en Gynécologie-Obstétrique</vt:lpstr>
      <vt:lpstr>Gynécologie-Obstétrique</vt:lpstr>
      <vt:lpstr>Anatomie</vt:lpstr>
      <vt:lpstr>Présentation PowerPoint</vt:lpstr>
      <vt:lpstr>Racines, préfixes et suffixes</vt:lpstr>
      <vt:lpstr>Grossesse</vt:lpstr>
      <vt:lpstr>Accouchement</vt:lpstr>
      <vt:lpstr>Menstrues/règles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abdoulaye sawadogo</dc:creator>
  <cp:lastModifiedBy>abdoulaye sawadogo</cp:lastModifiedBy>
  <cp:revision>17</cp:revision>
  <dcterms:created xsi:type="dcterms:W3CDTF">2020-10-18T10:49:49Z</dcterms:created>
  <dcterms:modified xsi:type="dcterms:W3CDTF">2020-10-20T06:43:08Z</dcterms:modified>
</cp:coreProperties>
</file>