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99" r:id="rId2"/>
    <p:sldId id="371" r:id="rId3"/>
    <p:sldId id="369" r:id="rId4"/>
    <p:sldId id="333" r:id="rId5"/>
    <p:sldId id="257" r:id="rId6"/>
    <p:sldId id="331" r:id="rId7"/>
    <p:sldId id="332" r:id="rId8"/>
    <p:sldId id="270" r:id="rId9"/>
    <p:sldId id="276" r:id="rId10"/>
    <p:sldId id="277" r:id="rId11"/>
    <p:sldId id="345" r:id="rId12"/>
    <p:sldId id="278" r:id="rId13"/>
    <p:sldId id="282" r:id="rId14"/>
    <p:sldId id="284" r:id="rId15"/>
    <p:sldId id="286" r:id="rId16"/>
    <p:sldId id="288" r:id="rId17"/>
    <p:sldId id="289" r:id="rId18"/>
    <p:sldId id="290" r:id="rId19"/>
    <p:sldId id="292" r:id="rId20"/>
    <p:sldId id="293" r:id="rId21"/>
    <p:sldId id="294" r:id="rId22"/>
    <p:sldId id="296" r:id="rId23"/>
    <p:sldId id="297" r:id="rId24"/>
    <p:sldId id="298" r:id="rId25"/>
    <p:sldId id="336" r:id="rId26"/>
    <p:sldId id="372" r:id="rId27"/>
    <p:sldId id="355" r:id="rId28"/>
    <p:sldId id="373" r:id="rId29"/>
    <p:sldId id="261" r:id="rId30"/>
    <p:sldId id="374" r:id="rId31"/>
    <p:sldId id="375" r:id="rId32"/>
    <p:sldId id="364" r:id="rId33"/>
  </p:sldIdLst>
  <p:sldSz cx="12192000" cy="6858000"/>
  <p:notesSz cx="6858000" cy="9144000"/>
  <p:defaultTextStyle>
    <a:defPPr>
      <a:defRPr lang="fr-BF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F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F5268-86A5-491D-B0DC-1F9CEF54929D}" type="datetimeFigureOut">
              <a:rPr lang="fr-BF" smtClean="0"/>
              <a:t>20/10/2020</a:t>
            </a:fld>
            <a:endParaRPr lang="fr-BF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F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F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F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03FD4-C614-4B97-89D7-1CF9DE01098F}" type="slidenum">
              <a:rPr lang="fr-BF" smtClean="0"/>
              <a:t>‹N°›</a:t>
            </a:fld>
            <a:endParaRPr lang="fr-BF"/>
          </a:p>
        </p:txBody>
      </p:sp>
    </p:spTree>
    <p:extLst>
      <p:ext uri="{BB962C8B-B14F-4D97-AF65-F5344CB8AC3E}">
        <p14:creationId xmlns:p14="http://schemas.microsoft.com/office/powerpoint/2010/main" val="211579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4E25F4CC-6238-4A5B-AAA8-7250327CA7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5CA8EF-D868-4BB9-91A6-39ECE54E08B8}" type="slidenum">
              <a:rPr lang="fr-FR" altLang="fr-BF"/>
              <a:pPr/>
              <a:t>29</a:t>
            </a:fld>
            <a:endParaRPr lang="fr-FR" altLang="fr-BF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340B0EC1-8471-4FB1-92E3-78B42C7159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2F965D55-6006-40E6-A696-6CF4FA09D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BF" altLang="fr-BF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%10texture-fond.jpg%20%20%20%20%20%20%20%20%20%20%20%20%20%20%20%20%20%20%20%20%20%20%20%20%20%20%20%20%20%20%20%20%20%20%20%20%20%20%20%20%20%20%20%20%20%20%2000011270%05Milou%20%20%20%20%20%20%20%20%20%20%20%20%20%20%20%20%20%20%20%20%20%20%20%20%20%20B8F07D0E: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texture-fond.jpg                                               00011270Milou                          B8F07D0E:"/>
          <p:cNvPicPr>
            <a:picLocks noChangeAspect="1" noChangeArrowheads="1"/>
          </p:cNvPicPr>
          <p:nvPr/>
        </p:nvPicPr>
        <p:blipFill>
          <a:blip r:embed="rId2" r:link="rId3">
            <a:lum bright="18000" contrast="-2000"/>
          </a:blip>
          <a:srcRect b="81111"/>
          <a:stretch>
            <a:fillRect/>
          </a:stretch>
        </p:blipFill>
        <p:spPr bwMode="auto">
          <a:xfrm>
            <a:off x="0" y="0"/>
            <a:ext cx="12192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0"/>
            <a:ext cx="12192000" cy="76200"/>
          </a:xfrm>
          <a:prstGeom prst="rect">
            <a:avLst/>
          </a:prstGeom>
          <a:solidFill>
            <a:srgbClr val="3885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sz="180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3885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sz="1800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1219200"/>
            <a:ext cx="12192000" cy="76200"/>
          </a:xfrm>
          <a:prstGeom prst="rect">
            <a:avLst/>
          </a:prstGeom>
          <a:solidFill>
            <a:srgbClr val="3885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232120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8740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66862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9772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0930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06174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3011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0741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137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162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2144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87408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%10texture-fond.jpg%20%20%20%20%20%20%20%20%20%20%20%20%20%20%20%20%20%20%20%20%20%20%20%20%20%20%20%20%20%20%20%20%20%20%20%20%20%20%20%20%20%20%20%20%20%20%2000011270%05Milou%20%20%20%20%20%20%20%20%20%20%20%20%20%20%20%20%20%20%20%20%20%20%20%20%20%20B8F07D0E: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texture-fond.jpg                                               00011270Milou                          B8F07D0E:"/>
          <p:cNvPicPr>
            <a:picLocks noChangeAspect="1" noChangeArrowheads="1"/>
          </p:cNvPicPr>
          <p:nvPr userDrawn="1"/>
        </p:nvPicPr>
        <p:blipFill>
          <a:blip r:embed="rId14" r:link="rId15">
            <a:lum bright="18000" contrast="-2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12192000" cy="76200"/>
          </a:xfrm>
          <a:prstGeom prst="rect">
            <a:avLst/>
          </a:prstGeom>
          <a:solidFill>
            <a:srgbClr val="3885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sz="180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3885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71982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603" y="123092"/>
            <a:ext cx="11802794" cy="661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524000" y="2338389"/>
            <a:ext cx="9144000" cy="1862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</a:rPr>
              <a:t>Le Sang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3">
            <a:extLst>
              <a:ext uri="{FF2B5EF4-FFF2-40B4-BE49-F238E27FC236}">
                <a16:creationId xmlns:a16="http://schemas.microsoft.com/office/drawing/2014/main" id="{548A86F2-76CE-41E1-B166-B408C5205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Origine et rôle PN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06399AD-6508-4822-8594-09D0F5CCD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Moelle osseuse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Étape de multiplication puis maturation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fr-FR" dirty="0"/>
              <a:t>Myéloblaste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fr-FR" dirty="0"/>
              <a:t>Promyélocyte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fr-FR" dirty="0"/>
              <a:t>Myélocyte neutrophile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fr-FR" dirty="0"/>
              <a:t>Métamyélocyte neutrophile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fr-FR" dirty="0"/>
              <a:t>Polynucléaire neutrophile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Rôle dans la lutte contre les agents pathogènes notamment bactériens : phagocytose …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 r="1456"/>
          <a:stretch>
            <a:fillRect/>
          </a:stretch>
        </p:blipFill>
        <p:spPr bwMode="auto">
          <a:xfrm>
            <a:off x="238539" y="238539"/>
            <a:ext cx="11834191" cy="636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 Box 2"/>
          <p:cNvSpPr txBox="1">
            <a:spLocks noChangeArrowheads="1"/>
          </p:cNvSpPr>
          <p:nvPr/>
        </p:nvSpPr>
        <p:spPr bwMode="auto">
          <a:xfrm>
            <a:off x="1524000" y="104775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Helvetica" charset="0"/>
              </a:rPr>
              <a:t>Se faire phagocyter 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http://www.med.univ-angers.fr/discipline/lab_hema/img_hema/sn1.jpg">
            <a:extLst>
              <a:ext uri="{FF2B5EF4-FFF2-40B4-BE49-F238E27FC236}">
                <a16:creationId xmlns:a16="http://schemas.microsoft.com/office/drawing/2014/main" id="{95EA6D36-E012-4057-890C-BF8A8828F1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646238"/>
            <a:ext cx="4572000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BF" altLang="fr-BF">
              <a:latin typeface="Calibri" panose="020F0502020204030204" pitchFamily="34" charset="0"/>
            </a:endParaRPr>
          </a:p>
        </p:txBody>
      </p:sp>
      <p:pic>
        <p:nvPicPr>
          <p:cNvPr id="21507" name="Image 4" descr="sn1.gif">
            <a:extLst>
              <a:ext uri="{FF2B5EF4-FFF2-40B4-BE49-F238E27FC236}">
                <a16:creationId xmlns:a16="http://schemas.microsoft.com/office/drawing/2014/main" id="{FFA5EC7D-6A2B-4AB5-8635-8DF7CC9F1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9" y="1857375"/>
            <a:ext cx="45926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3">
            <a:extLst>
              <a:ext uri="{FF2B5EF4-FFF2-40B4-BE49-F238E27FC236}">
                <a16:creationId xmlns:a16="http://schemas.microsoft.com/office/drawing/2014/main" id="{750FEFD6-5FBF-497E-A88C-07C4397DA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Origine et rôle PE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791DBAF-5E6B-4624-BE9C-784295A3B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Moelle osseuse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Étape de multiplication puis maturation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fr-FR" dirty="0"/>
              <a:t>Myéloblaste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fr-FR" dirty="0"/>
              <a:t>Promyélocyte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fr-FR" dirty="0"/>
              <a:t>Myélocyte éosinophile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fr-FR" dirty="0"/>
              <a:t>Métamyélocyte éosinophile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fr-FR" dirty="0"/>
              <a:t>Polynucléaire éosinophile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Rôle dans la lutte contre les agents pathogènes notamment parasitaires (vers), allergie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http://www.med.univ-angers.fr/discipline/lab_hema/img_hema/sn4.jpg">
            <a:extLst>
              <a:ext uri="{FF2B5EF4-FFF2-40B4-BE49-F238E27FC236}">
                <a16:creationId xmlns:a16="http://schemas.microsoft.com/office/drawing/2014/main" id="{CAC31E89-3196-4142-B22E-FB86BD208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1071564"/>
            <a:ext cx="55245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3">
            <a:extLst>
              <a:ext uri="{FF2B5EF4-FFF2-40B4-BE49-F238E27FC236}">
                <a16:creationId xmlns:a16="http://schemas.microsoft.com/office/drawing/2014/main" id="{61A5897E-E684-4B85-AE35-DACE6EAAE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Origine et rôle PB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5B6543B-9EAF-4D4E-8114-B450F7EB6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Moelle osseuse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Étape de multiplication puis maturation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fr-FR" dirty="0"/>
              <a:t>Myéloblaste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fr-FR" dirty="0"/>
              <a:t>Promyélocyte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fr-FR" dirty="0"/>
              <a:t>Myélocyte basophile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fr-FR" dirty="0"/>
              <a:t>Métamyélocyte basophile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fr-FR" dirty="0"/>
              <a:t>Polynucléaire basophile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Rôle dans l’allergie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med.univ-angers.fr/discipline/lab_hema/img_hema/sn7.jpg">
            <a:extLst>
              <a:ext uri="{FF2B5EF4-FFF2-40B4-BE49-F238E27FC236}">
                <a16:creationId xmlns:a16="http://schemas.microsoft.com/office/drawing/2014/main" id="{32B28C80-9282-48E7-B339-4F699FB36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928689"/>
            <a:ext cx="62865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3">
            <a:extLst>
              <a:ext uri="{FF2B5EF4-FFF2-40B4-BE49-F238E27FC236}">
                <a16:creationId xmlns:a16="http://schemas.microsoft.com/office/drawing/2014/main" id="{9E8260CE-9D95-4D34-A3FB-7CA625B9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Origine et rôle lymphocytes</a:t>
            </a:r>
          </a:p>
        </p:txBody>
      </p:sp>
      <p:sp>
        <p:nvSpPr>
          <p:cNvPr id="26627" name="Espace réservé du contenu 4">
            <a:extLst>
              <a:ext uri="{FF2B5EF4-FFF2-40B4-BE49-F238E27FC236}">
                <a16:creationId xmlns:a16="http://schemas.microsoft.com/office/drawing/2014/main" id="{761CF61D-3B9F-489B-903A-938E9B9F2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Moelle osseuse</a:t>
            </a:r>
          </a:p>
          <a:p>
            <a:pPr eaLnBrk="1" hangingPunct="1"/>
            <a:r>
              <a:rPr lang="fr-FR" altLang="fr-BF"/>
              <a:t>Étape de multiplication et différentiation en fonction de la réponse immunitaire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BF"/>
              <a:t>Lymphocytes B origine « médullaires »(bone) immunoglobulines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BF"/>
              <a:t> Lymphocytes T origine « thymus » immunité cellulaire CD4 CD8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BF"/>
              <a:t>Lymphocytes NK 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AC04AAD1-81AE-4791-B29E-359908925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552450"/>
            <a:ext cx="6858000" cy="568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3">
            <a:extLst>
              <a:ext uri="{FF2B5EF4-FFF2-40B4-BE49-F238E27FC236}">
                <a16:creationId xmlns:a16="http://schemas.microsoft.com/office/drawing/2014/main" id="{0A7E1662-CFD9-4C39-BDE3-E931497D9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Origine et rôle monocytes</a:t>
            </a:r>
          </a:p>
        </p:txBody>
      </p:sp>
      <p:sp>
        <p:nvSpPr>
          <p:cNvPr id="28675" name="Espace réservé du contenu 4">
            <a:extLst>
              <a:ext uri="{FF2B5EF4-FFF2-40B4-BE49-F238E27FC236}">
                <a16:creationId xmlns:a16="http://schemas.microsoft.com/office/drawing/2014/main" id="{FD1DB3E1-B178-4A96-BF11-058778306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Moelle osseuse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r-FR" altLang="fr-BF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BF"/>
              <a:t>Monoblaste ,monocyte puis macrophage dans les tissus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r-FR" altLang="fr-BF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BF"/>
              <a:t>Rôle dans la phagocytose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oneTexte 5"/>
          <p:cNvSpPr txBox="1">
            <a:spLocks noChangeArrowheads="1"/>
          </p:cNvSpPr>
          <p:nvPr/>
        </p:nvSpPr>
        <p:spPr bwMode="auto">
          <a:xfrm>
            <a:off x="365760" y="366090"/>
            <a:ext cx="11605845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Char char="•"/>
            </a:pPr>
            <a:r>
              <a:rPr lang="fr-FR" sz="2400" dirty="0">
                <a:solidFill>
                  <a:srgbClr val="0001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>
                <a:solidFill>
                  <a:srgbClr val="FE04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Hématopoïèse</a:t>
            </a:r>
            <a:r>
              <a:rPr lang="fr-FR" sz="2400" dirty="0">
                <a:solidFill>
                  <a:srgbClr val="0001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  <a:p>
            <a:r>
              <a:rPr lang="fr-FR" sz="2400" dirty="0">
                <a:solidFill>
                  <a:srgbClr val="0001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« hémato » = sang et « </a:t>
            </a:r>
            <a:r>
              <a:rPr lang="fr-FR" sz="2400" dirty="0" err="1">
                <a:solidFill>
                  <a:srgbClr val="0001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poïèse</a:t>
            </a:r>
            <a:r>
              <a:rPr lang="fr-FR" sz="2400" dirty="0">
                <a:solidFill>
                  <a:srgbClr val="0001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» = fabrication</a:t>
            </a:r>
          </a:p>
          <a:p>
            <a:r>
              <a:rPr lang="fr-FR" sz="2400" dirty="0">
                <a:solidFill>
                  <a:srgbClr val="0001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l’hématopoïèse est la formation des cellules du sang</a:t>
            </a:r>
          </a:p>
          <a:p>
            <a:pPr eaLnBrk="1" hangingPunct="1">
              <a:buFont typeface="Arial" charset="0"/>
              <a:buChar char="•"/>
            </a:pPr>
            <a:r>
              <a:rPr lang="fr-FR" sz="2400" dirty="0">
                <a:solidFill>
                  <a:srgbClr val="0001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>
                <a:solidFill>
                  <a:srgbClr val="FE04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Myélopoïèse :</a:t>
            </a:r>
          </a:p>
          <a:p>
            <a:pPr eaLnBrk="1" hangingPunct="1">
              <a:buFont typeface="Arial" charset="0"/>
              <a:buNone/>
            </a:pPr>
            <a:r>
              <a:rPr lang="fr-FR" sz="2400" dirty="0">
                <a:solidFill>
                  <a:srgbClr val="0001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« </a:t>
            </a:r>
            <a:r>
              <a:rPr lang="fr-FR" sz="2400" dirty="0" err="1">
                <a:solidFill>
                  <a:srgbClr val="0001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myélo</a:t>
            </a:r>
            <a:r>
              <a:rPr lang="fr-FR" sz="2400" dirty="0">
                <a:solidFill>
                  <a:srgbClr val="0001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» = moëlle et « </a:t>
            </a:r>
            <a:r>
              <a:rPr lang="fr-FR" sz="2400" dirty="0" err="1">
                <a:solidFill>
                  <a:srgbClr val="0001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poïèse</a:t>
            </a:r>
            <a:r>
              <a:rPr lang="fr-FR" sz="2400" dirty="0">
                <a:solidFill>
                  <a:srgbClr val="0001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» = fabrication</a:t>
            </a:r>
          </a:p>
          <a:p>
            <a:pPr eaLnBrk="1" hangingPunct="1">
              <a:buFont typeface="Arial" charset="0"/>
              <a:buNone/>
            </a:pPr>
            <a:r>
              <a:rPr lang="fr-FR" sz="2400" dirty="0">
                <a:solidFill>
                  <a:srgbClr val="0001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la myélopoïèse regroupe toues les étapes de fabrication des cellules myéloïdes, c’est à dire :</a:t>
            </a:r>
          </a:p>
          <a:p>
            <a:pPr eaLnBrk="1" hangingPunct="1">
              <a:buFont typeface="Arial" charset="0"/>
              <a:buNone/>
            </a:pPr>
            <a:r>
              <a:rPr lang="fr-FR" sz="2400" dirty="0">
                <a:solidFill>
                  <a:srgbClr val="0001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les globules rouges</a:t>
            </a:r>
          </a:p>
          <a:p>
            <a:pPr eaLnBrk="1" hangingPunct="1">
              <a:buFont typeface="Arial" charset="0"/>
              <a:buNone/>
            </a:pPr>
            <a:r>
              <a:rPr lang="fr-FR" sz="2400" dirty="0">
                <a:solidFill>
                  <a:srgbClr val="0001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certains globules blancs (lignée myéloïde)</a:t>
            </a:r>
          </a:p>
          <a:p>
            <a:pPr eaLnBrk="1" hangingPunct="1">
              <a:buFont typeface="Arial" charset="0"/>
              <a:buNone/>
            </a:pPr>
            <a:r>
              <a:rPr lang="fr-FR" sz="2400" dirty="0">
                <a:solidFill>
                  <a:srgbClr val="0001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les plaquettes</a:t>
            </a:r>
          </a:p>
          <a:p>
            <a:pPr eaLnBrk="1" hangingPunct="1">
              <a:buFont typeface="Arial" charset="0"/>
              <a:buChar char="•"/>
            </a:pPr>
            <a:r>
              <a:rPr lang="fr-FR" sz="2400" dirty="0">
                <a:solidFill>
                  <a:srgbClr val="0001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>
                <a:solidFill>
                  <a:srgbClr val="FE04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Erythropoïèse</a:t>
            </a:r>
            <a:r>
              <a:rPr lang="fr-FR" sz="2400" dirty="0">
                <a:solidFill>
                  <a:srgbClr val="0001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  <a:p>
            <a:pPr eaLnBrk="1" hangingPunct="1"/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fr-FR" sz="2400" dirty="0">
                <a:solidFill>
                  <a:srgbClr val="0001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« </a:t>
            </a:r>
            <a:r>
              <a:rPr lang="fr-FR" sz="2400" dirty="0" err="1">
                <a:solidFill>
                  <a:srgbClr val="0001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érythro</a:t>
            </a:r>
            <a:r>
              <a:rPr lang="fr-FR" sz="2400" dirty="0">
                <a:solidFill>
                  <a:srgbClr val="0001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» = rouge et « </a:t>
            </a:r>
            <a:r>
              <a:rPr lang="fr-FR" sz="2400" dirty="0" err="1">
                <a:solidFill>
                  <a:srgbClr val="0001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poïèse</a:t>
            </a:r>
            <a:r>
              <a:rPr lang="fr-FR" sz="2400" dirty="0">
                <a:solidFill>
                  <a:srgbClr val="0001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» = fabrication</a:t>
            </a:r>
          </a:p>
          <a:p>
            <a:pPr eaLnBrk="1" hangingPunct="1"/>
            <a:r>
              <a:rPr lang="fr-FR" sz="2400" dirty="0">
                <a:solidFill>
                  <a:srgbClr val="0001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l’érythropoïèse regroupe les processus de fabrication des globules rouges</a:t>
            </a:r>
          </a:p>
          <a:p>
            <a:pPr>
              <a:buFontTx/>
              <a:buChar char="•"/>
            </a:pPr>
            <a:r>
              <a:rPr lang="fr-FR" sz="2400" dirty="0">
                <a:solidFill>
                  <a:srgbClr val="0001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>
                <a:solidFill>
                  <a:srgbClr val="FE04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Thrombopoïèse</a:t>
            </a:r>
            <a:r>
              <a:rPr lang="fr-FR" sz="2400" dirty="0">
                <a:solidFill>
                  <a:srgbClr val="0001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  <a:p>
            <a:r>
              <a:rPr lang="fr-FR" sz="2400" dirty="0">
                <a:solidFill>
                  <a:srgbClr val="0001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« </a:t>
            </a:r>
            <a:r>
              <a:rPr lang="fr-FR" sz="2400" dirty="0" err="1">
                <a:solidFill>
                  <a:srgbClr val="0001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thrombo</a:t>
            </a:r>
            <a:r>
              <a:rPr lang="fr-FR" sz="2400" dirty="0">
                <a:solidFill>
                  <a:srgbClr val="0001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» = coaguler et « </a:t>
            </a:r>
            <a:r>
              <a:rPr lang="fr-FR" sz="2400" dirty="0" err="1">
                <a:solidFill>
                  <a:srgbClr val="0001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poïèse</a:t>
            </a:r>
            <a:r>
              <a:rPr lang="fr-FR" sz="2400" dirty="0">
                <a:solidFill>
                  <a:srgbClr val="0001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» = fabrication</a:t>
            </a:r>
          </a:p>
          <a:p>
            <a:r>
              <a:rPr lang="fr-FR" sz="2400" dirty="0">
                <a:solidFill>
                  <a:srgbClr val="0001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l’érythropoïèse regroupe les processus de fabrication des plaquettes	</a:t>
            </a:r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E1E914E5-0321-4E73-88FC-40CEEEC39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365126"/>
            <a:ext cx="7072312" cy="594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>
            <a:extLst>
              <a:ext uri="{FF2B5EF4-FFF2-40B4-BE49-F238E27FC236}">
                <a16:creationId xmlns:a16="http://schemas.microsoft.com/office/drawing/2014/main" id="{5B5ED1CD-AE9D-4D2B-AD9C-D6513F149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Autres cellules</a:t>
            </a:r>
          </a:p>
        </p:txBody>
      </p:sp>
      <p:sp>
        <p:nvSpPr>
          <p:cNvPr id="30723" name="Espace réservé du contenu 2">
            <a:extLst>
              <a:ext uri="{FF2B5EF4-FFF2-40B4-BE49-F238E27FC236}">
                <a16:creationId xmlns:a16="http://schemas.microsoft.com/office/drawing/2014/main" id="{E71D07F4-2995-49BC-B96A-7B166D084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Si pathologies</a:t>
            </a:r>
          </a:p>
          <a:p>
            <a:pPr eaLnBrk="1" hangingPunct="1"/>
            <a:r>
              <a:rPr lang="fr-FR" altLang="fr-BF"/>
              <a:t>Viroses : lymphocytes hyperbasophiles, plasmocytes</a:t>
            </a:r>
          </a:p>
          <a:p>
            <a:pPr eaLnBrk="1" hangingPunct="1"/>
            <a:r>
              <a:rPr lang="fr-FR" altLang="fr-BF"/>
              <a:t>Cellules jeunes méta myélo si infection importante </a:t>
            </a:r>
          </a:p>
          <a:p>
            <a:pPr eaLnBrk="1" hangingPunct="1"/>
            <a:r>
              <a:rPr lang="fr-FR" altLang="fr-BF"/>
              <a:t>Érythroblastes chez l’enfant à la naissance et les thalassémies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08A2E799-6F1A-43B6-A572-4B7F795118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>
                <a:solidFill>
                  <a:schemeClr val="hlink"/>
                </a:solidFill>
              </a:rPr>
              <a:t>PLAQUETTES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950FB1A-FF41-419C-A068-BF40301F1D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BF"/>
              <a:t>Origine moelle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altLang="fr-BF"/>
              <a:t>Élément cellulaire et non cellule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BF"/>
              <a:t>Mégaloblaste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BF"/>
              <a:t>Mégacaryocyte basophile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BF"/>
              <a:t>Mégacaryocyte granuleux 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BF"/>
              <a:t>Mégacaryocyte thrombocytogène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BF"/>
              <a:t>Plaquettes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r-FR" altLang="fr-BF"/>
              <a:t>Rôle dans la coagulation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fr-FR" altLang="fr-BF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med.univ-angers.fr/discipline/lab_hema/img_hema/sn21.jpg">
            <a:extLst>
              <a:ext uri="{FF2B5EF4-FFF2-40B4-BE49-F238E27FC236}">
                <a16:creationId xmlns:a16="http://schemas.microsoft.com/office/drawing/2014/main" id="{8D5B76AD-087C-42C4-8140-C3BC07D98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4" y="1357313"/>
            <a:ext cx="5857875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>
            <a:extLst>
              <a:ext uri="{FF2B5EF4-FFF2-40B4-BE49-F238E27FC236}">
                <a16:creationId xmlns:a16="http://schemas.microsoft.com/office/drawing/2014/main" id="{19F0871A-A810-4E20-8ABE-D2CA234B9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NFS chez l’adulte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65A803-2627-45E3-92B0-B0907EA1E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GR 3 800 000:mm3 hémoglobine 13 à 16 g/dl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GB 4 000 à 8 000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PLAQUETTES 150 000 à 500 000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PN 50 à 70 %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PE 1 à 3%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PB 0,5 à 1%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Lymphocytes 20 à 30 %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Monocytes  2 à 5%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fr-FR" dirty="0"/>
              <a:t>Tous ces chiffres sont fonction du laboratoire et de l’appareil toujours comparer avec les normes du laboratoire et considérer les chiffres absolus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 r="2917"/>
          <a:stretch>
            <a:fillRect/>
          </a:stretch>
        </p:blipFill>
        <p:spPr bwMode="auto">
          <a:xfrm>
            <a:off x="2852739" y="663575"/>
            <a:ext cx="7177087" cy="5538788"/>
          </a:xfrm>
          <a:noFill/>
          <a:ln>
            <a:miter lim="800000"/>
            <a:headEnd/>
            <a:tailEnd/>
          </a:ln>
        </p:spPr>
      </p:pic>
      <p:sp>
        <p:nvSpPr>
          <p:cNvPr id="52227" name="ZoneTexte 2"/>
          <p:cNvSpPr txBox="1">
            <a:spLocks noChangeArrowheads="1"/>
          </p:cNvSpPr>
          <p:nvPr/>
        </p:nvSpPr>
        <p:spPr bwMode="auto">
          <a:xfrm>
            <a:off x="3059114" y="949325"/>
            <a:ext cx="1838325" cy="3381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600">
                <a:solidFill>
                  <a:srgbClr val="000104"/>
                </a:solidFill>
              </a:rPr>
              <a:t>Erythrocyte</a:t>
            </a:r>
          </a:p>
        </p:txBody>
      </p:sp>
      <p:sp>
        <p:nvSpPr>
          <p:cNvPr id="52228" name="ZoneTexte 3"/>
          <p:cNvSpPr txBox="1">
            <a:spLocks noChangeArrowheads="1"/>
          </p:cNvSpPr>
          <p:nvPr/>
        </p:nvSpPr>
        <p:spPr bwMode="auto">
          <a:xfrm>
            <a:off x="8223251" y="1377950"/>
            <a:ext cx="1838325" cy="3381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solidFill>
                  <a:srgbClr val="000104"/>
                </a:solidFill>
              </a:rPr>
              <a:t>Lésion vasculaire</a:t>
            </a:r>
          </a:p>
        </p:txBody>
      </p:sp>
      <p:sp>
        <p:nvSpPr>
          <p:cNvPr id="52229" name="ZoneTexte 4"/>
          <p:cNvSpPr txBox="1">
            <a:spLocks noChangeArrowheads="1"/>
          </p:cNvSpPr>
          <p:nvPr/>
        </p:nvSpPr>
        <p:spPr bwMode="auto">
          <a:xfrm>
            <a:off x="2141539" y="1963739"/>
            <a:ext cx="1838325" cy="3381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600">
                <a:solidFill>
                  <a:srgbClr val="000104"/>
                </a:solidFill>
              </a:rPr>
              <a:t>Plaquette</a:t>
            </a:r>
          </a:p>
        </p:txBody>
      </p:sp>
      <p:sp>
        <p:nvSpPr>
          <p:cNvPr id="52230" name="ZoneTexte 5"/>
          <p:cNvSpPr txBox="1">
            <a:spLocks noChangeArrowheads="1"/>
          </p:cNvSpPr>
          <p:nvPr/>
        </p:nvSpPr>
        <p:spPr bwMode="auto">
          <a:xfrm>
            <a:off x="2760664" y="3867150"/>
            <a:ext cx="1836737" cy="3381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600">
                <a:solidFill>
                  <a:srgbClr val="000104"/>
                </a:solidFill>
              </a:rPr>
              <a:t>Plaquettes activées</a:t>
            </a:r>
          </a:p>
        </p:txBody>
      </p:sp>
      <p:sp>
        <p:nvSpPr>
          <p:cNvPr id="52231" name="ZoneTexte 6"/>
          <p:cNvSpPr txBox="1">
            <a:spLocks noChangeArrowheads="1"/>
          </p:cNvSpPr>
          <p:nvPr/>
        </p:nvSpPr>
        <p:spPr bwMode="auto">
          <a:xfrm>
            <a:off x="7812089" y="4011614"/>
            <a:ext cx="1838325" cy="3381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solidFill>
                  <a:srgbClr val="000104"/>
                </a:solidFill>
              </a:rPr>
              <a:t>Caillot</a:t>
            </a:r>
          </a:p>
        </p:txBody>
      </p:sp>
      <p:sp>
        <p:nvSpPr>
          <p:cNvPr id="52232" name="ZoneTexte 7"/>
          <p:cNvSpPr txBox="1">
            <a:spLocks noChangeArrowheads="1"/>
          </p:cNvSpPr>
          <p:nvPr/>
        </p:nvSpPr>
        <p:spPr bwMode="auto">
          <a:xfrm>
            <a:off x="8059739" y="4491039"/>
            <a:ext cx="1838325" cy="3397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solidFill>
                  <a:srgbClr val="000104"/>
                </a:solidFill>
              </a:rPr>
              <a:t>Fibrine</a:t>
            </a:r>
          </a:p>
        </p:txBody>
      </p:sp>
      <p:sp>
        <p:nvSpPr>
          <p:cNvPr id="52233" name="Text Box 3"/>
          <p:cNvSpPr txBox="1">
            <a:spLocks noChangeArrowheads="1"/>
          </p:cNvSpPr>
          <p:nvPr/>
        </p:nvSpPr>
        <p:spPr bwMode="auto">
          <a:xfrm>
            <a:off x="1524000" y="193676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Helvetica" charset="0"/>
              </a:rPr>
              <a:t>Hémostase et plaquettes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581A2D-9751-40DE-A7B4-FC13E498E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Durée de vie des éléments sanguins</a:t>
            </a:r>
          </a:p>
        </p:txBody>
      </p:sp>
      <p:sp>
        <p:nvSpPr>
          <p:cNvPr id="34819" name="Espace réservé du contenu 2">
            <a:extLst>
              <a:ext uri="{FF2B5EF4-FFF2-40B4-BE49-F238E27FC236}">
                <a16:creationId xmlns:a16="http://schemas.microsoft.com/office/drawing/2014/main" id="{D6EBD8D1-1D1B-4DA5-82AF-13F617A82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altLang="fr-BF" dirty="0"/>
              <a:t>GR 120 jours </a:t>
            </a:r>
          </a:p>
          <a:p>
            <a:pPr eaLnBrk="1" hangingPunct="1"/>
            <a:r>
              <a:rPr lang="fr-FR" altLang="fr-BF" dirty="0"/>
              <a:t>GB PN 3 à 4 jours dans le sang périphérique</a:t>
            </a:r>
          </a:p>
          <a:p>
            <a:pPr eaLnBrk="1" hangingPunct="1"/>
            <a:r>
              <a:rPr lang="fr-FR" altLang="fr-BF" dirty="0"/>
              <a:t>Plaquettes 7 jours environ</a:t>
            </a:r>
          </a:p>
          <a:p>
            <a:pPr eaLnBrk="1" hangingPunct="1"/>
            <a:r>
              <a:rPr lang="fr-FR" altLang="fr-BF" dirty="0"/>
              <a:t>Important à savoir en cas de transfusion ou régénération </a:t>
            </a:r>
          </a:p>
          <a:p>
            <a:pPr eaLnBrk="1" hangingPunct="1"/>
            <a:r>
              <a:rPr lang="fr-FR" altLang="fr-BF" dirty="0"/>
              <a:t>La durée de fabrication est différente exemple 8 jours pour les GR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8313738" y="814388"/>
            <a:ext cx="773112" cy="773112"/>
            <a:chOff x="2585" y="441"/>
            <a:chExt cx="576" cy="576"/>
          </a:xfrm>
        </p:grpSpPr>
        <p:sp>
          <p:nvSpPr>
            <p:cNvPr id="24008" name="Oval 3"/>
            <p:cNvSpPr>
              <a:spLocks noChangeArrowheads="1"/>
            </p:cNvSpPr>
            <p:nvPr/>
          </p:nvSpPr>
          <p:spPr bwMode="auto">
            <a:xfrm>
              <a:off x="2585" y="441"/>
              <a:ext cx="576" cy="57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DFD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009" name="Oval 4"/>
            <p:cNvSpPr>
              <a:spLocks noChangeArrowheads="1"/>
            </p:cNvSpPr>
            <p:nvPr/>
          </p:nvSpPr>
          <p:spPr bwMode="auto">
            <a:xfrm>
              <a:off x="2698" y="554"/>
              <a:ext cx="350" cy="350"/>
            </a:xfrm>
            <a:prstGeom prst="ellipse">
              <a:avLst/>
            </a:prstGeom>
            <a:gradFill rotWithShape="0">
              <a:gsLst>
                <a:gs pos="0">
                  <a:srgbClr val="F4D5C6"/>
                </a:gs>
                <a:gs pos="100000">
                  <a:srgbClr val="E3977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555" name="Line 5"/>
          <p:cNvSpPr>
            <a:spLocks noChangeShapeType="1"/>
          </p:cNvSpPr>
          <p:nvPr/>
        </p:nvSpPr>
        <p:spPr bwMode="auto">
          <a:xfrm>
            <a:off x="6575425" y="2095500"/>
            <a:ext cx="1588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23556" name="Group 6"/>
          <p:cNvGrpSpPr>
            <a:grpSpLocks/>
          </p:cNvGrpSpPr>
          <p:nvPr/>
        </p:nvGrpSpPr>
        <p:grpSpPr bwMode="auto">
          <a:xfrm>
            <a:off x="3690938" y="1225551"/>
            <a:ext cx="773112" cy="773113"/>
            <a:chOff x="2246" y="933"/>
            <a:chExt cx="487" cy="487"/>
          </a:xfrm>
        </p:grpSpPr>
        <p:sp>
          <p:nvSpPr>
            <p:cNvPr id="24003" name="Oval 7"/>
            <p:cNvSpPr>
              <a:spLocks noChangeArrowheads="1"/>
            </p:cNvSpPr>
            <p:nvPr/>
          </p:nvSpPr>
          <p:spPr bwMode="auto">
            <a:xfrm>
              <a:off x="2246" y="933"/>
              <a:ext cx="487" cy="48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DFD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004" name="Oval 8"/>
            <p:cNvSpPr>
              <a:spLocks noChangeArrowheads="1"/>
            </p:cNvSpPr>
            <p:nvPr/>
          </p:nvSpPr>
          <p:spPr bwMode="auto">
            <a:xfrm>
              <a:off x="2326" y="1013"/>
              <a:ext cx="327" cy="327"/>
            </a:xfrm>
            <a:prstGeom prst="ellipse">
              <a:avLst/>
            </a:prstGeom>
            <a:gradFill rotWithShape="0">
              <a:gsLst>
                <a:gs pos="0">
                  <a:srgbClr val="F4D5C6"/>
                </a:gs>
                <a:gs pos="100000">
                  <a:srgbClr val="E3977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005" name="Oval 9"/>
            <p:cNvSpPr>
              <a:spLocks noChangeArrowheads="1"/>
            </p:cNvSpPr>
            <p:nvPr/>
          </p:nvSpPr>
          <p:spPr bwMode="auto">
            <a:xfrm>
              <a:off x="2268" y="1184"/>
              <a:ext cx="47" cy="47"/>
            </a:xfrm>
            <a:prstGeom prst="ellipse">
              <a:avLst/>
            </a:prstGeom>
            <a:solidFill>
              <a:srgbClr val="FF887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006" name="Oval 10"/>
            <p:cNvSpPr>
              <a:spLocks noChangeArrowheads="1"/>
            </p:cNvSpPr>
            <p:nvPr/>
          </p:nvSpPr>
          <p:spPr bwMode="auto">
            <a:xfrm>
              <a:off x="2368" y="1330"/>
              <a:ext cx="47" cy="47"/>
            </a:xfrm>
            <a:prstGeom prst="ellipse">
              <a:avLst/>
            </a:prstGeom>
            <a:solidFill>
              <a:srgbClr val="FF887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007" name="Oval 11"/>
            <p:cNvSpPr>
              <a:spLocks noChangeArrowheads="1"/>
            </p:cNvSpPr>
            <p:nvPr/>
          </p:nvSpPr>
          <p:spPr bwMode="auto">
            <a:xfrm>
              <a:off x="2644" y="1238"/>
              <a:ext cx="47" cy="47"/>
            </a:xfrm>
            <a:prstGeom prst="ellipse">
              <a:avLst/>
            </a:prstGeom>
            <a:solidFill>
              <a:srgbClr val="FF887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3557" name="Group 12"/>
          <p:cNvGrpSpPr>
            <a:grpSpLocks/>
          </p:cNvGrpSpPr>
          <p:nvPr/>
        </p:nvGrpSpPr>
        <p:grpSpPr bwMode="auto">
          <a:xfrm>
            <a:off x="3690938" y="176213"/>
            <a:ext cx="773112" cy="773112"/>
            <a:chOff x="2081" y="68"/>
            <a:chExt cx="487" cy="487"/>
          </a:xfrm>
        </p:grpSpPr>
        <p:sp>
          <p:nvSpPr>
            <p:cNvPr id="24001" name="Oval 13"/>
            <p:cNvSpPr>
              <a:spLocks noChangeArrowheads="1"/>
            </p:cNvSpPr>
            <p:nvPr/>
          </p:nvSpPr>
          <p:spPr bwMode="auto">
            <a:xfrm>
              <a:off x="2081" y="68"/>
              <a:ext cx="487" cy="48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DFD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002" name="Oval 14"/>
            <p:cNvSpPr>
              <a:spLocks noChangeArrowheads="1"/>
            </p:cNvSpPr>
            <p:nvPr/>
          </p:nvSpPr>
          <p:spPr bwMode="auto">
            <a:xfrm>
              <a:off x="2137" y="124"/>
              <a:ext cx="375" cy="375"/>
            </a:xfrm>
            <a:prstGeom prst="ellipse">
              <a:avLst/>
            </a:prstGeom>
            <a:gradFill rotWithShape="0">
              <a:gsLst>
                <a:gs pos="0">
                  <a:srgbClr val="F4D5C6"/>
                </a:gs>
                <a:gs pos="100000">
                  <a:srgbClr val="E3977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3558" name="Group 15"/>
          <p:cNvGrpSpPr>
            <a:grpSpLocks/>
          </p:cNvGrpSpPr>
          <p:nvPr/>
        </p:nvGrpSpPr>
        <p:grpSpPr bwMode="auto">
          <a:xfrm>
            <a:off x="8493126" y="4108451"/>
            <a:ext cx="773113" cy="773113"/>
            <a:chOff x="3360" y="2592"/>
            <a:chExt cx="487" cy="487"/>
          </a:xfrm>
        </p:grpSpPr>
        <p:sp>
          <p:nvSpPr>
            <p:cNvPr id="23988" name="Oval 16"/>
            <p:cNvSpPr>
              <a:spLocks noChangeArrowheads="1"/>
            </p:cNvSpPr>
            <p:nvPr/>
          </p:nvSpPr>
          <p:spPr bwMode="auto">
            <a:xfrm>
              <a:off x="3360" y="2592"/>
              <a:ext cx="487" cy="48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DFD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989" name="Oval 17"/>
            <p:cNvSpPr>
              <a:spLocks noChangeArrowheads="1"/>
            </p:cNvSpPr>
            <p:nvPr/>
          </p:nvSpPr>
          <p:spPr bwMode="auto">
            <a:xfrm>
              <a:off x="3440" y="2672"/>
              <a:ext cx="327" cy="327"/>
            </a:xfrm>
            <a:prstGeom prst="ellipse">
              <a:avLst/>
            </a:prstGeom>
            <a:gradFill rotWithShape="0">
              <a:gsLst>
                <a:gs pos="0">
                  <a:srgbClr val="F4D5C6"/>
                </a:gs>
                <a:gs pos="100000">
                  <a:srgbClr val="E3977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990" name="Oval 18"/>
            <p:cNvSpPr>
              <a:spLocks noChangeArrowheads="1"/>
            </p:cNvSpPr>
            <p:nvPr/>
          </p:nvSpPr>
          <p:spPr bwMode="auto">
            <a:xfrm>
              <a:off x="3382" y="2843"/>
              <a:ext cx="47" cy="47"/>
            </a:xfrm>
            <a:prstGeom prst="ellipse">
              <a:avLst/>
            </a:prstGeom>
            <a:solidFill>
              <a:srgbClr val="FF887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991" name="Oval 19"/>
            <p:cNvSpPr>
              <a:spLocks noChangeArrowheads="1"/>
            </p:cNvSpPr>
            <p:nvPr/>
          </p:nvSpPr>
          <p:spPr bwMode="auto">
            <a:xfrm>
              <a:off x="3482" y="2989"/>
              <a:ext cx="47" cy="47"/>
            </a:xfrm>
            <a:prstGeom prst="ellipse">
              <a:avLst/>
            </a:prstGeom>
            <a:solidFill>
              <a:srgbClr val="FF887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992" name="Oval 20"/>
            <p:cNvSpPr>
              <a:spLocks noChangeArrowheads="1"/>
            </p:cNvSpPr>
            <p:nvPr/>
          </p:nvSpPr>
          <p:spPr bwMode="auto">
            <a:xfrm>
              <a:off x="3660" y="2993"/>
              <a:ext cx="47" cy="47"/>
            </a:xfrm>
            <a:prstGeom prst="ellipse">
              <a:avLst/>
            </a:prstGeom>
            <a:solidFill>
              <a:srgbClr val="FF887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993" name="Oval 21"/>
            <p:cNvSpPr>
              <a:spLocks noChangeArrowheads="1"/>
            </p:cNvSpPr>
            <p:nvPr/>
          </p:nvSpPr>
          <p:spPr bwMode="auto">
            <a:xfrm>
              <a:off x="3594" y="3011"/>
              <a:ext cx="47" cy="47"/>
            </a:xfrm>
            <a:prstGeom prst="ellipse">
              <a:avLst/>
            </a:prstGeom>
            <a:solidFill>
              <a:srgbClr val="FF887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994" name="Oval 22"/>
            <p:cNvSpPr>
              <a:spLocks noChangeArrowheads="1"/>
            </p:cNvSpPr>
            <p:nvPr/>
          </p:nvSpPr>
          <p:spPr bwMode="auto">
            <a:xfrm>
              <a:off x="3770" y="2869"/>
              <a:ext cx="47" cy="47"/>
            </a:xfrm>
            <a:prstGeom prst="ellipse">
              <a:avLst/>
            </a:prstGeom>
            <a:solidFill>
              <a:srgbClr val="FF887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995" name="Oval 23"/>
            <p:cNvSpPr>
              <a:spLocks noChangeArrowheads="1"/>
            </p:cNvSpPr>
            <p:nvPr/>
          </p:nvSpPr>
          <p:spPr bwMode="auto">
            <a:xfrm>
              <a:off x="3766" y="2735"/>
              <a:ext cx="47" cy="47"/>
            </a:xfrm>
            <a:prstGeom prst="ellipse">
              <a:avLst/>
            </a:prstGeom>
            <a:solidFill>
              <a:srgbClr val="FF887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996" name="Oval 24"/>
            <p:cNvSpPr>
              <a:spLocks noChangeArrowheads="1"/>
            </p:cNvSpPr>
            <p:nvPr/>
          </p:nvSpPr>
          <p:spPr bwMode="auto">
            <a:xfrm>
              <a:off x="3666" y="2631"/>
              <a:ext cx="47" cy="47"/>
            </a:xfrm>
            <a:prstGeom prst="ellipse">
              <a:avLst/>
            </a:prstGeom>
            <a:solidFill>
              <a:srgbClr val="FF887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997" name="Oval 25"/>
            <p:cNvSpPr>
              <a:spLocks noChangeArrowheads="1"/>
            </p:cNvSpPr>
            <p:nvPr/>
          </p:nvSpPr>
          <p:spPr bwMode="auto">
            <a:xfrm>
              <a:off x="3596" y="2613"/>
              <a:ext cx="47" cy="47"/>
            </a:xfrm>
            <a:prstGeom prst="ellipse">
              <a:avLst/>
            </a:prstGeom>
            <a:solidFill>
              <a:srgbClr val="FF887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998" name="Oval 26"/>
            <p:cNvSpPr>
              <a:spLocks noChangeArrowheads="1"/>
            </p:cNvSpPr>
            <p:nvPr/>
          </p:nvSpPr>
          <p:spPr bwMode="auto">
            <a:xfrm>
              <a:off x="3460" y="2647"/>
              <a:ext cx="47" cy="47"/>
            </a:xfrm>
            <a:prstGeom prst="ellipse">
              <a:avLst/>
            </a:prstGeom>
            <a:solidFill>
              <a:srgbClr val="FF887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999" name="Oval 27"/>
            <p:cNvSpPr>
              <a:spLocks noChangeArrowheads="1"/>
            </p:cNvSpPr>
            <p:nvPr/>
          </p:nvSpPr>
          <p:spPr bwMode="auto">
            <a:xfrm>
              <a:off x="3416" y="2695"/>
              <a:ext cx="47" cy="47"/>
            </a:xfrm>
            <a:prstGeom prst="ellipse">
              <a:avLst/>
            </a:prstGeom>
            <a:solidFill>
              <a:srgbClr val="FF887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000" name="Oval 28"/>
            <p:cNvSpPr>
              <a:spLocks noChangeArrowheads="1"/>
            </p:cNvSpPr>
            <p:nvPr/>
          </p:nvSpPr>
          <p:spPr bwMode="auto">
            <a:xfrm>
              <a:off x="3428" y="2943"/>
              <a:ext cx="47" cy="47"/>
            </a:xfrm>
            <a:prstGeom prst="ellipse">
              <a:avLst/>
            </a:prstGeom>
            <a:solidFill>
              <a:srgbClr val="FF887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3559" name="Group 29"/>
          <p:cNvGrpSpPr>
            <a:grpSpLocks/>
          </p:cNvGrpSpPr>
          <p:nvPr/>
        </p:nvGrpSpPr>
        <p:grpSpPr bwMode="auto">
          <a:xfrm>
            <a:off x="6156326" y="4108451"/>
            <a:ext cx="773113" cy="773113"/>
            <a:chOff x="2405" y="2616"/>
            <a:chExt cx="487" cy="487"/>
          </a:xfrm>
        </p:grpSpPr>
        <p:sp>
          <p:nvSpPr>
            <p:cNvPr id="23979" name="Oval 30"/>
            <p:cNvSpPr>
              <a:spLocks noChangeArrowheads="1"/>
            </p:cNvSpPr>
            <p:nvPr/>
          </p:nvSpPr>
          <p:spPr bwMode="auto">
            <a:xfrm>
              <a:off x="2405" y="2616"/>
              <a:ext cx="487" cy="48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DFD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980" name="Oval 31"/>
            <p:cNvSpPr>
              <a:spLocks noChangeArrowheads="1"/>
            </p:cNvSpPr>
            <p:nvPr/>
          </p:nvSpPr>
          <p:spPr bwMode="auto">
            <a:xfrm>
              <a:off x="2517" y="2682"/>
              <a:ext cx="239" cy="239"/>
            </a:xfrm>
            <a:prstGeom prst="ellipse">
              <a:avLst/>
            </a:prstGeom>
            <a:gradFill rotWithShape="0">
              <a:gsLst>
                <a:gs pos="0">
                  <a:srgbClr val="FAD9BD"/>
                </a:gs>
                <a:gs pos="100000">
                  <a:srgbClr val="F3A25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981" name="Oval 32"/>
            <p:cNvSpPr>
              <a:spLocks noChangeArrowheads="1"/>
            </p:cNvSpPr>
            <p:nvPr/>
          </p:nvSpPr>
          <p:spPr bwMode="auto">
            <a:xfrm>
              <a:off x="2777" y="2869"/>
              <a:ext cx="57" cy="57"/>
            </a:xfrm>
            <a:prstGeom prst="ellipse">
              <a:avLst/>
            </a:prstGeom>
            <a:solidFill>
              <a:srgbClr val="F3A25C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982" name="Oval 33"/>
            <p:cNvSpPr>
              <a:spLocks noChangeArrowheads="1"/>
            </p:cNvSpPr>
            <p:nvPr/>
          </p:nvSpPr>
          <p:spPr bwMode="auto">
            <a:xfrm>
              <a:off x="2751" y="2953"/>
              <a:ext cx="57" cy="57"/>
            </a:xfrm>
            <a:prstGeom prst="ellipse">
              <a:avLst/>
            </a:prstGeom>
            <a:solidFill>
              <a:srgbClr val="F3A25C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983" name="Oval 34"/>
            <p:cNvSpPr>
              <a:spLocks noChangeArrowheads="1"/>
            </p:cNvSpPr>
            <p:nvPr/>
          </p:nvSpPr>
          <p:spPr bwMode="auto">
            <a:xfrm>
              <a:off x="2625" y="2937"/>
              <a:ext cx="57" cy="57"/>
            </a:xfrm>
            <a:prstGeom prst="ellipse">
              <a:avLst/>
            </a:prstGeom>
            <a:solidFill>
              <a:srgbClr val="F3A25C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984" name="Oval 35"/>
            <p:cNvSpPr>
              <a:spLocks noChangeArrowheads="1"/>
            </p:cNvSpPr>
            <p:nvPr/>
          </p:nvSpPr>
          <p:spPr bwMode="auto">
            <a:xfrm>
              <a:off x="2571" y="3005"/>
              <a:ext cx="57" cy="57"/>
            </a:xfrm>
            <a:prstGeom prst="ellipse">
              <a:avLst/>
            </a:prstGeom>
            <a:solidFill>
              <a:srgbClr val="F3A25C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985" name="Oval 36"/>
            <p:cNvSpPr>
              <a:spLocks noChangeArrowheads="1"/>
            </p:cNvSpPr>
            <p:nvPr/>
          </p:nvSpPr>
          <p:spPr bwMode="auto">
            <a:xfrm>
              <a:off x="2499" y="2945"/>
              <a:ext cx="57" cy="57"/>
            </a:xfrm>
            <a:prstGeom prst="ellipse">
              <a:avLst/>
            </a:prstGeom>
            <a:solidFill>
              <a:srgbClr val="F3A25C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986" name="Oval 37"/>
            <p:cNvSpPr>
              <a:spLocks noChangeArrowheads="1"/>
            </p:cNvSpPr>
            <p:nvPr/>
          </p:nvSpPr>
          <p:spPr bwMode="auto">
            <a:xfrm>
              <a:off x="2433" y="2867"/>
              <a:ext cx="57" cy="57"/>
            </a:xfrm>
            <a:prstGeom prst="ellipse">
              <a:avLst/>
            </a:prstGeom>
            <a:solidFill>
              <a:srgbClr val="F3A25C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987" name="Oval 38"/>
            <p:cNvSpPr>
              <a:spLocks noChangeArrowheads="1"/>
            </p:cNvSpPr>
            <p:nvPr/>
          </p:nvSpPr>
          <p:spPr bwMode="auto">
            <a:xfrm>
              <a:off x="2441" y="2781"/>
              <a:ext cx="57" cy="57"/>
            </a:xfrm>
            <a:prstGeom prst="ellipse">
              <a:avLst/>
            </a:prstGeom>
            <a:solidFill>
              <a:srgbClr val="F3A25C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3560" name="Group 39"/>
          <p:cNvGrpSpPr>
            <a:grpSpLocks/>
          </p:cNvGrpSpPr>
          <p:nvPr/>
        </p:nvGrpSpPr>
        <p:grpSpPr bwMode="auto">
          <a:xfrm>
            <a:off x="4672013" y="4108451"/>
            <a:ext cx="773112" cy="773113"/>
            <a:chOff x="1845" y="2607"/>
            <a:chExt cx="487" cy="487"/>
          </a:xfrm>
        </p:grpSpPr>
        <p:sp>
          <p:nvSpPr>
            <p:cNvPr id="23970" name="Oval 40"/>
            <p:cNvSpPr>
              <a:spLocks noChangeArrowheads="1"/>
            </p:cNvSpPr>
            <p:nvPr/>
          </p:nvSpPr>
          <p:spPr bwMode="auto">
            <a:xfrm>
              <a:off x="1845" y="2607"/>
              <a:ext cx="487" cy="48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DFD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971" name="Oval 41"/>
            <p:cNvSpPr>
              <a:spLocks noChangeArrowheads="1"/>
            </p:cNvSpPr>
            <p:nvPr/>
          </p:nvSpPr>
          <p:spPr bwMode="auto">
            <a:xfrm>
              <a:off x="1957" y="2673"/>
              <a:ext cx="239" cy="239"/>
            </a:xfrm>
            <a:prstGeom prst="ellipse">
              <a:avLst/>
            </a:prstGeom>
            <a:gradFill rotWithShape="0">
              <a:gsLst>
                <a:gs pos="0">
                  <a:srgbClr val="DDD9EF"/>
                </a:gs>
                <a:gs pos="100000">
                  <a:srgbClr val="7F70C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972" name="Oval 42"/>
            <p:cNvSpPr>
              <a:spLocks noChangeArrowheads="1"/>
            </p:cNvSpPr>
            <p:nvPr/>
          </p:nvSpPr>
          <p:spPr bwMode="auto">
            <a:xfrm>
              <a:off x="2217" y="2860"/>
              <a:ext cx="57" cy="57"/>
            </a:xfrm>
            <a:prstGeom prst="ellipse">
              <a:avLst/>
            </a:prstGeom>
            <a:solidFill>
              <a:srgbClr val="9923C5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973" name="Oval 43"/>
            <p:cNvSpPr>
              <a:spLocks noChangeArrowheads="1"/>
            </p:cNvSpPr>
            <p:nvPr/>
          </p:nvSpPr>
          <p:spPr bwMode="auto">
            <a:xfrm>
              <a:off x="2191" y="2944"/>
              <a:ext cx="57" cy="57"/>
            </a:xfrm>
            <a:prstGeom prst="ellipse">
              <a:avLst/>
            </a:prstGeom>
            <a:solidFill>
              <a:srgbClr val="9923C5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974" name="Oval 44"/>
            <p:cNvSpPr>
              <a:spLocks noChangeArrowheads="1"/>
            </p:cNvSpPr>
            <p:nvPr/>
          </p:nvSpPr>
          <p:spPr bwMode="auto">
            <a:xfrm>
              <a:off x="2065" y="2928"/>
              <a:ext cx="57" cy="57"/>
            </a:xfrm>
            <a:prstGeom prst="ellipse">
              <a:avLst/>
            </a:prstGeom>
            <a:solidFill>
              <a:srgbClr val="9923C5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975" name="Oval 45"/>
            <p:cNvSpPr>
              <a:spLocks noChangeArrowheads="1"/>
            </p:cNvSpPr>
            <p:nvPr/>
          </p:nvSpPr>
          <p:spPr bwMode="auto">
            <a:xfrm>
              <a:off x="2011" y="2996"/>
              <a:ext cx="57" cy="57"/>
            </a:xfrm>
            <a:prstGeom prst="ellipse">
              <a:avLst/>
            </a:prstGeom>
            <a:solidFill>
              <a:srgbClr val="9923C5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976" name="Oval 46"/>
            <p:cNvSpPr>
              <a:spLocks noChangeArrowheads="1"/>
            </p:cNvSpPr>
            <p:nvPr/>
          </p:nvSpPr>
          <p:spPr bwMode="auto">
            <a:xfrm>
              <a:off x="1939" y="2936"/>
              <a:ext cx="57" cy="57"/>
            </a:xfrm>
            <a:prstGeom prst="ellipse">
              <a:avLst/>
            </a:prstGeom>
            <a:solidFill>
              <a:srgbClr val="9923C5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977" name="Oval 47"/>
            <p:cNvSpPr>
              <a:spLocks noChangeArrowheads="1"/>
            </p:cNvSpPr>
            <p:nvPr/>
          </p:nvSpPr>
          <p:spPr bwMode="auto">
            <a:xfrm>
              <a:off x="1873" y="2858"/>
              <a:ext cx="57" cy="57"/>
            </a:xfrm>
            <a:prstGeom prst="ellipse">
              <a:avLst/>
            </a:prstGeom>
            <a:solidFill>
              <a:srgbClr val="9923C5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978" name="Oval 48"/>
            <p:cNvSpPr>
              <a:spLocks noChangeArrowheads="1"/>
            </p:cNvSpPr>
            <p:nvPr/>
          </p:nvSpPr>
          <p:spPr bwMode="auto">
            <a:xfrm>
              <a:off x="1881" y="2772"/>
              <a:ext cx="57" cy="57"/>
            </a:xfrm>
            <a:prstGeom prst="ellipse">
              <a:avLst/>
            </a:prstGeom>
            <a:solidFill>
              <a:srgbClr val="9923C5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3561" name="Group 49"/>
          <p:cNvGrpSpPr>
            <a:grpSpLocks/>
          </p:cNvGrpSpPr>
          <p:nvPr/>
        </p:nvGrpSpPr>
        <p:grpSpPr bwMode="auto">
          <a:xfrm>
            <a:off x="2209801" y="4108451"/>
            <a:ext cx="773113" cy="773113"/>
            <a:chOff x="576" y="1536"/>
            <a:chExt cx="487" cy="487"/>
          </a:xfrm>
        </p:grpSpPr>
        <p:sp>
          <p:nvSpPr>
            <p:cNvPr id="23968" name="Oval 50"/>
            <p:cNvSpPr>
              <a:spLocks noChangeArrowheads="1"/>
            </p:cNvSpPr>
            <p:nvPr/>
          </p:nvSpPr>
          <p:spPr bwMode="auto">
            <a:xfrm>
              <a:off x="576" y="1536"/>
              <a:ext cx="487" cy="48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DFD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969" name="Oval 51"/>
            <p:cNvSpPr>
              <a:spLocks noChangeArrowheads="1"/>
            </p:cNvSpPr>
            <p:nvPr/>
          </p:nvSpPr>
          <p:spPr bwMode="auto">
            <a:xfrm>
              <a:off x="697" y="1657"/>
              <a:ext cx="246" cy="246"/>
            </a:xfrm>
            <a:prstGeom prst="ellipse">
              <a:avLst/>
            </a:prstGeom>
            <a:gradFill rotWithShape="0">
              <a:gsLst>
                <a:gs pos="0">
                  <a:srgbClr val="E6C8C2"/>
                </a:gs>
                <a:gs pos="100000">
                  <a:srgbClr val="C2776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3562" name="Group 52"/>
          <p:cNvGrpSpPr>
            <a:grpSpLocks/>
          </p:cNvGrpSpPr>
          <p:nvPr/>
        </p:nvGrpSpPr>
        <p:grpSpPr bwMode="auto">
          <a:xfrm>
            <a:off x="2046288" y="1897063"/>
            <a:ext cx="773112" cy="773112"/>
            <a:chOff x="1476" y="1074"/>
            <a:chExt cx="487" cy="487"/>
          </a:xfrm>
        </p:grpSpPr>
        <p:grpSp>
          <p:nvGrpSpPr>
            <p:cNvPr id="23957" name="Group 53"/>
            <p:cNvGrpSpPr>
              <a:grpSpLocks/>
            </p:cNvGrpSpPr>
            <p:nvPr/>
          </p:nvGrpSpPr>
          <p:grpSpPr bwMode="auto">
            <a:xfrm>
              <a:off x="1476" y="1074"/>
              <a:ext cx="487" cy="487"/>
              <a:chOff x="2585" y="441"/>
              <a:chExt cx="576" cy="576"/>
            </a:xfrm>
          </p:grpSpPr>
          <p:sp>
            <p:nvSpPr>
              <p:cNvPr id="23966" name="Oval 54"/>
              <p:cNvSpPr>
                <a:spLocks noChangeArrowheads="1"/>
              </p:cNvSpPr>
              <p:nvPr/>
            </p:nvSpPr>
            <p:spPr bwMode="auto">
              <a:xfrm>
                <a:off x="2585" y="441"/>
                <a:ext cx="576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DFD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967" name="Oval 55"/>
              <p:cNvSpPr>
                <a:spLocks noChangeArrowheads="1"/>
              </p:cNvSpPr>
              <p:nvPr/>
            </p:nvSpPr>
            <p:spPr bwMode="auto">
              <a:xfrm>
                <a:off x="2698" y="554"/>
                <a:ext cx="350" cy="350"/>
              </a:xfrm>
              <a:prstGeom prst="ellipse">
                <a:avLst/>
              </a:prstGeom>
              <a:gradFill rotWithShape="0">
                <a:gsLst>
                  <a:gs pos="0">
                    <a:srgbClr val="F4D5C6"/>
                  </a:gs>
                  <a:gs pos="100000">
                    <a:srgbClr val="E39774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3958" name="Oval 56"/>
            <p:cNvSpPr>
              <a:spLocks noChangeArrowheads="1"/>
            </p:cNvSpPr>
            <p:nvPr/>
          </p:nvSpPr>
          <p:spPr bwMode="auto">
            <a:xfrm>
              <a:off x="1504" y="1297"/>
              <a:ext cx="47" cy="47"/>
            </a:xfrm>
            <a:prstGeom prst="ellipse">
              <a:avLst/>
            </a:prstGeom>
            <a:solidFill>
              <a:srgbClr val="FF887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959" name="Oval 57"/>
            <p:cNvSpPr>
              <a:spLocks noChangeArrowheads="1"/>
            </p:cNvSpPr>
            <p:nvPr/>
          </p:nvSpPr>
          <p:spPr bwMode="auto">
            <a:xfrm>
              <a:off x="1556" y="1427"/>
              <a:ext cx="47" cy="47"/>
            </a:xfrm>
            <a:prstGeom prst="ellipse">
              <a:avLst/>
            </a:prstGeom>
            <a:solidFill>
              <a:srgbClr val="FF887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960" name="Oval 58"/>
            <p:cNvSpPr>
              <a:spLocks noChangeArrowheads="1"/>
            </p:cNvSpPr>
            <p:nvPr/>
          </p:nvSpPr>
          <p:spPr bwMode="auto">
            <a:xfrm>
              <a:off x="1880" y="1317"/>
              <a:ext cx="47" cy="47"/>
            </a:xfrm>
            <a:prstGeom prst="ellipse">
              <a:avLst/>
            </a:prstGeom>
            <a:solidFill>
              <a:srgbClr val="FF887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961" name="Oval 59"/>
            <p:cNvSpPr>
              <a:spLocks noChangeArrowheads="1"/>
            </p:cNvSpPr>
            <p:nvPr/>
          </p:nvSpPr>
          <p:spPr bwMode="auto">
            <a:xfrm>
              <a:off x="1540" y="1181"/>
              <a:ext cx="47" cy="47"/>
            </a:xfrm>
            <a:prstGeom prst="ellipse">
              <a:avLst/>
            </a:prstGeom>
            <a:solidFill>
              <a:srgbClr val="FF887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962" name="Oval 60"/>
            <p:cNvSpPr>
              <a:spLocks noChangeArrowheads="1"/>
            </p:cNvSpPr>
            <p:nvPr/>
          </p:nvSpPr>
          <p:spPr bwMode="auto">
            <a:xfrm>
              <a:off x="1710" y="1107"/>
              <a:ext cx="47" cy="47"/>
            </a:xfrm>
            <a:prstGeom prst="ellipse">
              <a:avLst/>
            </a:prstGeom>
            <a:solidFill>
              <a:srgbClr val="FF887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963" name="Oval 61"/>
            <p:cNvSpPr>
              <a:spLocks noChangeArrowheads="1"/>
            </p:cNvSpPr>
            <p:nvPr/>
          </p:nvSpPr>
          <p:spPr bwMode="auto">
            <a:xfrm>
              <a:off x="1874" y="1223"/>
              <a:ext cx="47" cy="47"/>
            </a:xfrm>
            <a:prstGeom prst="ellipse">
              <a:avLst/>
            </a:prstGeom>
            <a:solidFill>
              <a:srgbClr val="FF887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964" name="Oval 62"/>
            <p:cNvSpPr>
              <a:spLocks noChangeArrowheads="1"/>
            </p:cNvSpPr>
            <p:nvPr/>
          </p:nvSpPr>
          <p:spPr bwMode="auto">
            <a:xfrm>
              <a:off x="1834" y="1421"/>
              <a:ext cx="47" cy="47"/>
            </a:xfrm>
            <a:prstGeom prst="ellipse">
              <a:avLst/>
            </a:prstGeom>
            <a:solidFill>
              <a:srgbClr val="FF887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965" name="Oval 63"/>
            <p:cNvSpPr>
              <a:spLocks noChangeArrowheads="1"/>
            </p:cNvSpPr>
            <p:nvPr/>
          </p:nvSpPr>
          <p:spPr bwMode="auto">
            <a:xfrm>
              <a:off x="1716" y="1483"/>
              <a:ext cx="47" cy="47"/>
            </a:xfrm>
            <a:prstGeom prst="ellipse">
              <a:avLst/>
            </a:prstGeom>
            <a:solidFill>
              <a:srgbClr val="FF887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3563" name="Group 64"/>
          <p:cNvGrpSpPr>
            <a:grpSpLocks/>
          </p:cNvGrpSpPr>
          <p:nvPr/>
        </p:nvGrpSpPr>
        <p:grpSpPr bwMode="auto">
          <a:xfrm>
            <a:off x="3225800" y="4081464"/>
            <a:ext cx="909638" cy="827087"/>
            <a:chOff x="1072" y="2569"/>
            <a:chExt cx="573" cy="521"/>
          </a:xfrm>
        </p:grpSpPr>
        <p:sp>
          <p:nvSpPr>
            <p:cNvPr id="23943" name="Freeform 65"/>
            <p:cNvSpPr>
              <a:spLocks/>
            </p:cNvSpPr>
            <p:nvPr/>
          </p:nvSpPr>
          <p:spPr bwMode="auto">
            <a:xfrm>
              <a:off x="1072" y="2569"/>
              <a:ext cx="573" cy="521"/>
            </a:xfrm>
            <a:custGeom>
              <a:avLst/>
              <a:gdLst>
                <a:gd name="T0" fmla="*/ 44 w 728"/>
                <a:gd name="T1" fmla="*/ 177 h 728"/>
                <a:gd name="T2" fmla="*/ 82 w 728"/>
                <a:gd name="T3" fmla="*/ 109 h 728"/>
                <a:gd name="T4" fmla="*/ 120 w 728"/>
                <a:gd name="T5" fmla="*/ 40 h 728"/>
                <a:gd name="T6" fmla="*/ 309 w 728"/>
                <a:gd name="T7" fmla="*/ 6 h 728"/>
                <a:gd name="T8" fmla="*/ 384 w 728"/>
                <a:gd name="T9" fmla="*/ 74 h 728"/>
                <a:gd name="T10" fmla="*/ 460 w 728"/>
                <a:gd name="T11" fmla="*/ 74 h 728"/>
                <a:gd name="T12" fmla="*/ 535 w 728"/>
                <a:gd name="T13" fmla="*/ 143 h 728"/>
                <a:gd name="T14" fmla="*/ 573 w 728"/>
                <a:gd name="T15" fmla="*/ 281 h 728"/>
                <a:gd name="T16" fmla="*/ 535 w 728"/>
                <a:gd name="T17" fmla="*/ 349 h 728"/>
                <a:gd name="T18" fmla="*/ 460 w 728"/>
                <a:gd name="T19" fmla="*/ 384 h 728"/>
                <a:gd name="T20" fmla="*/ 460 w 728"/>
                <a:gd name="T21" fmla="*/ 487 h 728"/>
                <a:gd name="T22" fmla="*/ 346 w 728"/>
                <a:gd name="T23" fmla="*/ 521 h 728"/>
                <a:gd name="T24" fmla="*/ 271 w 728"/>
                <a:gd name="T25" fmla="*/ 487 h 728"/>
                <a:gd name="T26" fmla="*/ 120 w 728"/>
                <a:gd name="T27" fmla="*/ 487 h 728"/>
                <a:gd name="T28" fmla="*/ 6 w 728"/>
                <a:gd name="T29" fmla="*/ 384 h 728"/>
                <a:gd name="T30" fmla="*/ 82 w 728"/>
                <a:gd name="T31" fmla="*/ 281 h 728"/>
                <a:gd name="T32" fmla="*/ 82 w 728"/>
                <a:gd name="T33" fmla="*/ 246 h 728"/>
                <a:gd name="T34" fmla="*/ 44 w 728"/>
                <a:gd name="T35" fmla="*/ 177 h 7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8"/>
                <a:gd name="T55" fmla="*/ 0 h 728"/>
                <a:gd name="T56" fmla="*/ 728 w 728"/>
                <a:gd name="T57" fmla="*/ 728 h 7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8" h="728">
                  <a:moveTo>
                    <a:pt x="56" y="248"/>
                  </a:moveTo>
                  <a:cubicBezTo>
                    <a:pt x="56" y="216"/>
                    <a:pt x="88" y="184"/>
                    <a:pt x="104" y="152"/>
                  </a:cubicBezTo>
                  <a:cubicBezTo>
                    <a:pt x="120" y="120"/>
                    <a:pt x="104" y="80"/>
                    <a:pt x="152" y="56"/>
                  </a:cubicBezTo>
                  <a:cubicBezTo>
                    <a:pt x="200" y="32"/>
                    <a:pt x="336" y="0"/>
                    <a:pt x="392" y="8"/>
                  </a:cubicBezTo>
                  <a:cubicBezTo>
                    <a:pt x="448" y="16"/>
                    <a:pt x="456" y="88"/>
                    <a:pt x="488" y="104"/>
                  </a:cubicBezTo>
                  <a:cubicBezTo>
                    <a:pt x="520" y="120"/>
                    <a:pt x="552" y="88"/>
                    <a:pt x="584" y="104"/>
                  </a:cubicBezTo>
                  <a:cubicBezTo>
                    <a:pt x="616" y="120"/>
                    <a:pt x="656" y="152"/>
                    <a:pt x="680" y="200"/>
                  </a:cubicBezTo>
                  <a:cubicBezTo>
                    <a:pt x="704" y="248"/>
                    <a:pt x="728" y="344"/>
                    <a:pt x="728" y="392"/>
                  </a:cubicBezTo>
                  <a:cubicBezTo>
                    <a:pt x="728" y="440"/>
                    <a:pt x="704" y="464"/>
                    <a:pt x="680" y="488"/>
                  </a:cubicBezTo>
                  <a:cubicBezTo>
                    <a:pt x="656" y="512"/>
                    <a:pt x="600" y="504"/>
                    <a:pt x="584" y="536"/>
                  </a:cubicBezTo>
                  <a:cubicBezTo>
                    <a:pt x="568" y="568"/>
                    <a:pt x="608" y="648"/>
                    <a:pt x="584" y="680"/>
                  </a:cubicBezTo>
                  <a:cubicBezTo>
                    <a:pt x="560" y="712"/>
                    <a:pt x="480" y="728"/>
                    <a:pt x="440" y="728"/>
                  </a:cubicBezTo>
                  <a:cubicBezTo>
                    <a:pt x="400" y="728"/>
                    <a:pt x="392" y="688"/>
                    <a:pt x="344" y="680"/>
                  </a:cubicBezTo>
                  <a:cubicBezTo>
                    <a:pt x="296" y="672"/>
                    <a:pt x="208" y="704"/>
                    <a:pt x="152" y="680"/>
                  </a:cubicBezTo>
                  <a:cubicBezTo>
                    <a:pt x="96" y="656"/>
                    <a:pt x="16" y="584"/>
                    <a:pt x="8" y="536"/>
                  </a:cubicBezTo>
                  <a:cubicBezTo>
                    <a:pt x="0" y="488"/>
                    <a:pt x="88" y="424"/>
                    <a:pt x="104" y="392"/>
                  </a:cubicBezTo>
                  <a:cubicBezTo>
                    <a:pt x="120" y="360"/>
                    <a:pt x="112" y="368"/>
                    <a:pt x="104" y="344"/>
                  </a:cubicBezTo>
                  <a:cubicBezTo>
                    <a:pt x="96" y="320"/>
                    <a:pt x="56" y="280"/>
                    <a:pt x="56" y="248"/>
                  </a:cubicBezTo>
                  <a:close/>
                </a:path>
              </a:pathLst>
            </a:custGeom>
            <a:solidFill>
              <a:srgbClr val="CDC5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23944" name="Group 66"/>
            <p:cNvGrpSpPr>
              <a:grpSpLocks/>
            </p:cNvGrpSpPr>
            <p:nvPr/>
          </p:nvGrpSpPr>
          <p:grpSpPr bwMode="auto">
            <a:xfrm rot="-369920">
              <a:off x="1266" y="2688"/>
              <a:ext cx="294" cy="301"/>
              <a:chOff x="1271" y="2709"/>
              <a:chExt cx="294" cy="301"/>
            </a:xfrm>
          </p:grpSpPr>
          <p:sp>
            <p:nvSpPr>
              <p:cNvPr id="23953" name="Freeform 67"/>
              <p:cNvSpPr>
                <a:spLocks/>
              </p:cNvSpPr>
              <p:nvPr/>
            </p:nvSpPr>
            <p:spPr bwMode="auto">
              <a:xfrm>
                <a:off x="1271" y="2709"/>
                <a:ext cx="294" cy="301"/>
              </a:xfrm>
              <a:custGeom>
                <a:avLst/>
                <a:gdLst>
                  <a:gd name="T0" fmla="*/ 117 w 294"/>
                  <a:gd name="T1" fmla="*/ 31 h 301"/>
                  <a:gd name="T2" fmla="*/ 53 w 294"/>
                  <a:gd name="T3" fmla="*/ 33 h 301"/>
                  <a:gd name="T4" fmla="*/ 49 w 294"/>
                  <a:gd name="T5" fmla="*/ 83 h 301"/>
                  <a:gd name="T6" fmla="*/ 79 w 294"/>
                  <a:gd name="T7" fmla="*/ 95 h 301"/>
                  <a:gd name="T8" fmla="*/ 105 w 294"/>
                  <a:gd name="T9" fmla="*/ 103 h 301"/>
                  <a:gd name="T10" fmla="*/ 125 w 294"/>
                  <a:gd name="T11" fmla="*/ 177 h 301"/>
                  <a:gd name="T12" fmla="*/ 89 w 294"/>
                  <a:gd name="T13" fmla="*/ 203 h 301"/>
                  <a:gd name="T14" fmla="*/ 43 w 294"/>
                  <a:gd name="T15" fmla="*/ 175 h 301"/>
                  <a:gd name="T16" fmla="*/ 5 w 294"/>
                  <a:gd name="T17" fmla="*/ 245 h 301"/>
                  <a:gd name="T18" fmla="*/ 73 w 294"/>
                  <a:gd name="T19" fmla="*/ 281 h 301"/>
                  <a:gd name="T20" fmla="*/ 103 w 294"/>
                  <a:gd name="T21" fmla="*/ 243 h 301"/>
                  <a:gd name="T22" fmla="*/ 159 w 294"/>
                  <a:gd name="T23" fmla="*/ 239 h 301"/>
                  <a:gd name="T24" fmla="*/ 171 w 294"/>
                  <a:gd name="T25" fmla="*/ 277 h 301"/>
                  <a:gd name="T26" fmla="*/ 185 w 294"/>
                  <a:gd name="T27" fmla="*/ 291 h 301"/>
                  <a:gd name="T28" fmla="*/ 223 w 294"/>
                  <a:gd name="T29" fmla="*/ 287 h 301"/>
                  <a:gd name="T30" fmla="*/ 225 w 294"/>
                  <a:gd name="T31" fmla="*/ 207 h 301"/>
                  <a:gd name="T32" fmla="*/ 271 w 294"/>
                  <a:gd name="T33" fmla="*/ 191 h 301"/>
                  <a:gd name="T34" fmla="*/ 287 w 294"/>
                  <a:gd name="T35" fmla="*/ 167 h 301"/>
                  <a:gd name="T36" fmla="*/ 291 w 294"/>
                  <a:gd name="T37" fmla="*/ 141 h 301"/>
                  <a:gd name="T38" fmla="*/ 271 w 294"/>
                  <a:gd name="T39" fmla="*/ 95 h 301"/>
                  <a:gd name="T40" fmla="*/ 219 w 294"/>
                  <a:gd name="T41" fmla="*/ 95 h 301"/>
                  <a:gd name="T42" fmla="*/ 175 w 294"/>
                  <a:gd name="T43" fmla="*/ 143 h 301"/>
                  <a:gd name="T44" fmla="*/ 175 w 294"/>
                  <a:gd name="T45" fmla="*/ 95 h 301"/>
                  <a:gd name="T46" fmla="*/ 187 w 294"/>
                  <a:gd name="T47" fmla="*/ 23 h 301"/>
                  <a:gd name="T48" fmla="*/ 147 w 294"/>
                  <a:gd name="T49" fmla="*/ 1 h 301"/>
                  <a:gd name="T50" fmla="*/ 117 w 294"/>
                  <a:gd name="T51" fmla="*/ 31 h 3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94"/>
                  <a:gd name="T79" fmla="*/ 0 h 301"/>
                  <a:gd name="T80" fmla="*/ 294 w 294"/>
                  <a:gd name="T81" fmla="*/ 301 h 30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94" h="301">
                    <a:moveTo>
                      <a:pt x="117" y="31"/>
                    </a:moveTo>
                    <a:cubicBezTo>
                      <a:pt x="101" y="36"/>
                      <a:pt x="64" y="24"/>
                      <a:pt x="53" y="33"/>
                    </a:cubicBezTo>
                    <a:cubicBezTo>
                      <a:pt x="42" y="42"/>
                      <a:pt x="45" y="73"/>
                      <a:pt x="49" y="83"/>
                    </a:cubicBezTo>
                    <a:cubicBezTo>
                      <a:pt x="53" y="93"/>
                      <a:pt x="70" y="92"/>
                      <a:pt x="79" y="95"/>
                    </a:cubicBezTo>
                    <a:cubicBezTo>
                      <a:pt x="88" y="98"/>
                      <a:pt x="97" y="89"/>
                      <a:pt x="105" y="103"/>
                    </a:cubicBezTo>
                    <a:cubicBezTo>
                      <a:pt x="113" y="117"/>
                      <a:pt x="128" y="160"/>
                      <a:pt x="125" y="177"/>
                    </a:cubicBezTo>
                    <a:cubicBezTo>
                      <a:pt x="122" y="194"/>
                      <a:pt x="103" y="203"/>
                      <a:pt x="89" y="203"/>
                    </a:cubicBezTo>
                    <a:cubicBezTo>
                      <a:pt x="75" y="203"/>
                      <a:pt x="57" y="168"/>
                      <a:pt x="43" y="175"/>
                    </a:cubicBezTo>
                    <a:cubicBezTo>
                      <a:pt x="29" y="182"/>
                      <a:pt x="0" y="227"/>
                      <a:pt x="5" y="245"/>
                    </a:cubicBezTo>
                    <a:cubicBezTo>
                      <a:pt x="10" y="263"/>
                      <a:pt x="57" y="281"/>
                      <a:pt x="73" y="281"/>
                    </a:cubicBezTo>
                    <a:cubicBezTo>
                      <a:pt x="89" y="281"/>
                      <a:pt x="89" y="250"/>
                      <a:pt x="103" y="243"/>
                    </a:cubicBezTo>
                    <a:cubicBezTo>
                      <a:pt x="117" y="236"/>
                      <a:pt x="148" y="233"/>
                      <a:pt x="159" y="239"/>
                    </a:cubicBezTo>
                    <a:cubicBezTo>
                      <a:pt x="170" y="245"/>
                      <a:pt x="167" y="268"/>
                      <a:pt x="171" y="277"/>
                    </a:cubicBezTo>
                    <a:cubicBezTo>
                      <a:pt x="175" y="286"/>
                      <a:pt x="176" y="289"/>
                      <a:pt x="185" y="291"/>
                    </a:cubicBezTo>
                    <a:cubicBezTo>
                      <a:pt x="194" y="293"/>
                      <a:pt x="216" y="301"/>
                      <a:pt x="223" y="287"/>
                    </a:cubicBezTo>
                    <a:cubicBezTo>
                      <a:pt x="230" y="273"/>
                      <a:pt x="217" y="223"/>
                      <a:pt x="225" y="207"/>
                    </a:cubicBezTo>
                    <a:cubicBezTo>
                      <a:pt x="233" y="191"/>
                      <a:pt x="261" y="198"/>
                      <a:pt x="271" y="191"/>
                    </a:cubicBezTo>
                    <a:cubicBezTo>
                      <a:pt x="281" y="184"/>
                      <a:pt x="284" y="175"/>
                      <a:pt x="287" y="167"/>
                    </a:cubicBezTo>
                    <a:cubicBezTo>
                      <a:pt x="290" y="159"/>
                      <a:pt x="294" y="153"/>
                      <a:pt x="291" y="141"/>
                    </a:cubicBezTo>
                    <a:cubicBezTo>
                      <a:pt x="288" y="129"/>
                      <a:pt x="283" y="103"/>
                      <a:pt x="271" y="95"/>
                    </a:cubicBezTo>
                    <a:cubicBezTo>
                      <a:pt x="259" y="87"/>
                      <a:pt x="235" y="87"/>
                      <a:pt x="219" y="95"/>
                    </a:cubicBezTo>
                    <a:cubicBezTo>
                      <a:pt x="203" y="103"/>
                      <a:pt x="182" y="143"/>
                      <a:pt x="175" y="143"/>
                    </a:cubicBezTo>
                    <a:cubicBezTo>
                      <a:pt x="168" y="143"/>
                      <a:pt x="173" y="115"/>
                      <a:pt x="175" y="95"/>
                    </a:cubicBezTo>
                    <a:cubicBezTo>
                      <a:pt x="177" y="75"/>
                      <a:pt x="192" y="39"/>
                      <a:pt x="187" y="23"/>
                    </a:cubicBezTo>
                    <a:cubicBezTo>
                      <a:pt x="182" y="7"/>
                      <a:pt x="159" y="0"/>
                      <a:pt x="147" y="1"/>
                    </a:cubicBezTo>
                    <a:cubicBezTo>
                      <a:pt x="135" y="2"/>
                      <a:pt x="136" y="23"/>
                      <a:pt x="117" y="31"/>
                    </a:cubicBezTo>
                    <a:close/>
                  </a:path>
                </a:pathLst>
              </a:custGeom>
              <a:solidFill>
                <a:srgbClr val="9923C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954" name="Freeform 68"/>
              <p:cNvSpPr>
                <a:spLocks/>
              </p:cNvSpPr>
              <p:nvPr/>
            </p:nvSpPr>
            <p:spPr bwMode="auto">
              <a:xfrm>
                <a:off x="1283" y="2899"/>
                <a:ext cx="64" cy="78"/>
              </a:xfrm>
              <a:custGeom>
                <a:avLst/>
                <a:gdLst>
                  <a:gd name="T0" fmla="*/ 59 w 64"/>
                  <a:gd name="T1" fmla="*/ 43 h 78"/>
                  <a:gd name="T2" fmla="*/ 53 w 64"/>
                  <a:gd name="T3" fmla="*/ 15 h 78"/>
                  <a:gd name="T4" fmla="*/ 35 w 64"/>
                  <a:gd name="T5" fmla="*/ 1 h 78"/>
                  <a:gd name="T6" fmla="*/ 17 w 64"/>
                  <a:gd name="T7" fmla="*/ 11 h 78"/>
                  <a:gd name="T8" fmla="*/ 1 w 64"/>
                  <a:gd name="T9" fmla="*/ 41 h 78"/>
                  <a:gd name="T10" fmla="*/ 11 w 64"/>
                  <a:gd name="T11" fmla="*/ 63 h 78"/>
                  <a:gd name="T12" fmla="*/ 43 w 64"/>
                  <a:gd name="T13" fmla="*/ 77 h 78"/>
                  <a:gd name="T14" fmla="*/ 61 w 64"/>
                  <a:gd name="T15" fmla="*/ 67 h 78"/>
                  <a:gd name="T16" fmla="*/ 59 w 64"/>
                  <a:gd name="T17" fmla="*/ 43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"/>
                  <a:gd name="T28" fmla="*/ 0 h 78"/>
                  <a:gd name="T29" fmla="*/ 64 w 64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" h="78">
                    <a:moveTo>
                      <a:pt x="59" y="43"/>
                    </a:moveTo>
                    <a:cubicBezTo>
                      <a:pt x="59" y="35"/>
                      <a:pt x="57" y="22"/>
                      <a:pt x="53" y="15"/>
                    </a:cubicBezTo>
                    <a:cubicBezTo>
                      <a:pt x="49" y="8"/>
                      <a:pt x="41" y="2"/>
                      <a:pt x="35" y="1"/>
                    </a:cubicBezTo>
                    <a:cubicBezTo>
                      <a:pt x="29" y="0"/>
                      <a:pt x="23" y="4"/>
                      <a:pt x="17" y="11"/>
                    </a:cubicBezTo>
                    <a:cubicBezTo>
                      <a:pt x="11" y="18"/>
                      <a:pt x="2" y="32"/>
                      <a:pt x="1" y="41"/>
                    </a:cubicBezTo>
                    <a:cubicBezTo>
                      <a:pt x="0" y="50"/>
                      <a:pt x="4" y="57"/>
                      <a:pt x="11" y="63"/>
                    </a:cubicBezTo>
                    <a:cubicBezTo>
                      <a:pt x="18" y="69"/>
                      <a:pt x="35" y="76"/>
                      <a:pt x="43" y="77"/>
                    </a:cubicBezTo>
                    <a:cubicBezTo>
                      <a:pt x="51" y="78"/>
                      <a:pt x="58" y="73"/>
                      <a:pt x="61" y="67"/>
                    </a:cubicBezTo>
                    <a:cubicBezTo>
                      <a:pt x="64" y="61"/>
                      <a:pt x="59" y="48"/>
                      <a:pt x="59" y="4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564C83"/>
                  </a:gs>
                  <a:gs pos="100000">
                    <a:srgbClr val="7F70C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955" name="Freeform 69"/>
              <p:cNvSpPr>
                <a:spLocks/>
              </p:cNvSpPr>
              <p:nvPr/>
            </p:nvSpPr>
            <p:spPr bwMode="auto">
              <a:xfrm>
                <a:off x="1468" y="2809"/>
                <a:ext cx="82" cy="81"/>
              </a:xfrm>
              <a:custGeom>
                <a:avLst/>
                <a:gdLst>
                  <a:gd name="T0" fmla="*/ 78 w 82"/>
                  <a:gd name="T1" fmla="*/ 41 h 81"/>
                  <a:gd name="T2" fmla="*/ 78 w 82"/>
                  <a:gd name="T3" fmla="*/ 17 h 81"/>
                  <a:gd name="T4" fmla="*/ 64 w 82"/>
                  <a:gd name="T5" fmla="*/ 1 h 81"/>
                  <a:gd name="T6" fmla="*/ 34 w 82"/>
                  <a:gd name="T7" fmla="*/ 9 h 81"/>
                  <a:gd name="T8" fmla="*/ 2 w 82"/>
                  <a:gd name="T9" fmla="*/ 41 h 81"/>
                  <a:gd name="T10" fmla="*/ 24 w 82"/>
                  <a:gd name="T11" fmla="*/ 71 h 81"/>
                  <a:gd name="T12" fmla="*/ 64 w 82"/>
                  <a:gd name="T13" fmla="*/ 79 h 81"/>
                  <a:gd name="T14" fmla="*/ 80 w 82"/>
                  <a:gd name="T15" fmla="*/ 61 h 81"/>
                  <a:gd name="T16" fmla="*/ 78 w 82"/>
                  <a:gd name="T17" fmla="*/ 41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2"/>
                  <a:gd name="T28" fmla="*/ 0 h 81"/>
                  <a:gd name="T29" fmla="*/ 82 w 82"/>
                  <a:gd name="T30" fmla="*/ 81 h 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2" h="81">
                    <a:moveTo>
                      <a:pt x="78" y="41"/>
                    </a:moveTo>
                    <a:cubicBezTo>
                      <a:pt x="79" y="34"/>
                      <a:pt x="80" y="24"/>
                      <a:pt x="78" y="17"/>
                    </a:cubicBezTo>
                    <a:cubicBezTo>
                      <a:pt x="76" y="10"/>
                      <a:pt x="71" y="2"/>
                      <a:pt x="64" y="1"/>
                    </a:cubicBezTo>
                    <a:cubicBezTo>
                      <a:pt x="57" y="0"/>
                      <a:pt x="44" y="2"/>
                      <a:pt x="34" y="9"/>
                    </a:cubicBezTo>
                    <a:cubicBezTo>
                      <a:pt x="24" y="16"/>
                      <a:pt x="4" y="31"/>
                      <a:pt x="2" y="41"/>
                    </a:cubicBezTo>
                    <a:cubicBezTo>
                      <a:pt x="0" y="51"/>
                      <a:pt x="14" y="65"/>
                      <a:pt x="24" y="71"/>
                    </a:cubicBezTo>
                    <a:cubicBezTo>
                      <a:pt x="34" y="77"/>
                      <a:pt x="55" y="81"/>
                      <a:pt x="64" y="79"/>
                    </a:cubicBezTo>
                    <a:cubicBezTo>
                      <a:pt x="73" y="77"/>
                      <a:pt x="78" y="67"/>
                      <a:pt x="80" y="61"/>
                    </a:cubicBezTo>
                    <a:cubicBezTo>
                      <a:pt x="82" y="55"/>
                      <a:pt x="78" y="45"/>
                      <a:pt x="78" y="4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564C83"/>
                  </a:gs>
                  <a:gs pos="100000">
                    <a:srgbClr val="7F70C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956" name="Freeform 70"/>
              <p:cNvSpPr>
                <a:spLocks/>
              </p:cNvSpPr>
              <p:nvPr/>
            </p:nvSpPr>
            <p:spPr bwMode="auto">
              <a:xfrm>
                <a:off x="1327" y="2726"/>
                <a:ext cx="113" cy="72"/>
              </a:xfrm>
              <a:custGeom>
                <a:avLst/>
                <a:gdLst>
                  <a:gd name="T0" fmla="*/ 103 w 113"/>
                  <a:gd name="T1" fmla="*/ 4 h 72"/>
                  <a:gd name="T2" fmla="*/ 83 w 113"/>
                  <a:gd name="T3" fmla="*/ 8 h 72"/>
                  <a:gd name="T4" fmla="*/ 61 w 113"/>
                  <a:gd name="T5" fmla="*/ 30 h 72"/>
                  <a:gd name="T6" fmla="*/ 17 w 113"/>
                  <a:gd name="T7" fmla="*/ 20 h 72"/>
                  <a:gd name="T8" fmla="*/ 1 w 113"/>
                  <a:gd name="T9" fmla="*/ 50 h 72"/>
                  <a:gd name="T10" fmla="*/ 9 w 113"/>
                  <a:gd name="T11" fmla="*/ 64 h 72"/>
                  <a:gd name="T12" fmla="*/ 31 w 113"/>
                  <a:gd name="T13" fmla="*/ 66 h 72"/>
                  <a:gd name="T14" fmla="*/ 75 w 113"/>
                  <a:gd name="T15" fmla="*/ 70 h 72"/>
                  <a:gd name="T16" fmla="*/ 105 w 113"/>
                  <a:gd name="T17" fmla="*/ 54 h 72"/>
                  <a:gd name="T18" fmla="*/ 113 w 113"/>
                  <a:gd name="T19" fmla="*/ 18 h 72"/>
                  <a:gd name="T20" fmla="*/ 103 w 113"/>
                  <a:gd name="T21" fmla="*/ 4 h 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3"/>
                  <a:gd name="T34" fmla="*/ 0 h 72"/>
                  <a:gd name="T35" fmla="*/ 113 w 113"/>
                  <a:gd name="T36" fmla="*/ 72 h 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3" h="72">
                    <a:moveTo>
                      <a:pt x="103" y="4"/>
                    </a:moveTo>
                    <a:cubicBezTo>
                      <a:pt x="98" y="0"/>
                      <a:pt x="90" y="4"/>
                      <a:pt x="83" y="8"/>
                    </a:cubicBezTo>
                    <a:cubicBezTo>
                      <a:pt x="76" y="12"/>
                      <a:pt x="72" y="28"/>
                      <a:pt x="61" y="30"/>
                    </a:cubicBezTo>
                    <a:cubicBezTo>
                      <a:pt x="50" y="32"/>
                      <a:pt x="27" y="17"/>
                      <a:pt x="17" y="20"/>
                    </a:cubicBezTo>
                    <a:cubicBezTo>
                      <a:pt x="7" y="23"/>
                      <a:pt x="2" y="43"/>
                      <a:pt x="1" y="50"/>
                    </a:cubicBezTo>
                    <a:cubicBezTo>
                      <a:pt x="0" y="57"/>
                      <a:pt x="4" y="61"/>
                      <a:pt x="9" y="64"/>
                    </a:cubicBezTo>
                    <a:cubicBezTo>
                      <a:pt x="14" y="67"/>
                      <a:pt x="20" y="65"/>
                      <a:pt x="31" y="66"/>
                    </a:cubicBezTo>
                    <a:cubicBezTo>
                      <a:pt x="42" y="67"/>
                      <a:pt x="63" y="72"/>
                      <a:pt x="75" y="70"/>
                    </a:cubicBezTo>
                    <a:cubicBezTo>
                      <a:pt x="87" y="68"/>
                      <a:pt x="99" y="63"/>
                      <a:pt x="105" y="54"/>
                    </a:cubicBezTo>
                    <a:cubicBezTo>
                      <a:pt x="111" y="45"/>
                      <a:pt x="113" y="26"/>
                      <a:pt x="113" y="18"/>
                    </a:cubicBezTo>
                    <a:cubicBezTo>
                      <a:pt x="113" y="10"/>
                      <a:pt x="105" y="7"/>
                      <a:pt x="103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564C83"/>
                  </a:gs>
                  <a:gs pos="100000">
                    <a:srgbClr val="7F70C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3945" name="Freeform 71"/>
            <p:cNvSpPr>
              <a:spLocks/>
            </p:cNvSpPr>
            <p:nvPr/>
          </p:nvSpPr>
          <p:spPr bwMode="auto">
            <a:xfrm rot="1704220">
              <a:off x="1352" y="2632"/>
              <a:ext cx="104" cy="35"/>
            </a:xfrm>
            <a:custGeom>
              <a:avLst/>
              <a:gdLst>
                <a:gd name="T0" fmla="*/ 0 w 262"/>
                <a:gd name="T1" fmla="*/ 18 h 96"/>
                <a:gd name="T2" fmla="*/ 54 w 262"/>
                <a:gd name="T3" fmla="*/ 0 h 96"/>
                <a:gd name="T4" fmla="*/ 104 w 262"/>
                <a:gd name="T5" fmla="*/ 18 h 96"/>
                <a:gd name="T6" fmla="*/ 54 w 262"/>
                <a:gd name="T7" fmla="*/ 35 h 96"/>
                <a:gd name="T8" fmla="*/ 0 w 262"/>
                <a:gd name="T9" fmla="*/ 18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"/>
                <a:gd name="T16" fmla="*/ 0 h 96"/>
                <a:gd name="T17" fmla="*/ 262 w 262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" h="96">
                  <a:moveTo>
                    <a:pt x="0" y="50"/>
                  </a:moveTo>
                  <a:cubicBezTo>
                    <a:pt x="36" y="26"/>
                    <a:pt x="91" y="0"/>
                    <a:pt x="136" y="0"/>
                  </a:cubicBezTo>
                  <a:cubicBezTo>
                    <a:pt x="181" y="0"/>
                    <a:pt x="218" y="20"/>
                    <a:pt x="262" y="50"/>
                  </a:cubicBezTo>
                  <a:cubicBezTo>
                    <a:pt x="220" y="82"/>
                    <a:pt x="198" y="96"/>
                    <a:pt x="136" y="96"/>
                  </a:cubicBezTo>
                  <a:cubicBezTo>
                    <a:pt x="74" y="96"/>
                    <a:pt x="36" y="74"/>
                    <a:pt x="0" y="50"/>
                  </a:cubicBezTo>
                  <a:close/>
                </a:path>
              </a:pathLst>
            </a:custGeom>
            <a:solidFill>
              <a:srgbClr val="FFD2C2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946" name="Freeform 72"/>
            <p:cNvSpPr>
              <a:spLocks/>
            </p:cNvSpPr>
            <p:nvPr/>
          </p:nvSpPr>
          <p:spPr bwMode="auto">
            <a:xfrm rot="-358413">
              <a:off x="1366" y="3002"/>
              <a:ext cx="104" cy="35"/>
            </a:xfrm>
            <a:custGeom>
              <a:avLst/>
              <a:gdLst>
                <a:gd name="T0" fmla="*/ 0 w 262"/>
                <a:gd name="T1" fmla="*/ 18 h 96"/>
                <a:gd name="T2" fmla="*/ 54 w 262"/>
                <a:gd name="T3" fmla="*/ 0 h 96"/>
                <a:gd name="T4" fmla="*/ 104 w 262"/>
                <a:gd name="T5" fmla="*/ 18 h 96"/>
                <a:gd name="T6" fmla="*/ 54 w 262"/>
                <a:gd name="T7" fmla="*/ 35 h 96"/>
                <a:gd name="T8" fmla="*/ 0 w 262"/>
                <a:gd name="T9" fmla="*/ 18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"/>
                <a:gd name="T16" fmla="*/ 0 h 96"/>
                <a:gd name="T17" fmla="*/ 262 w 262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" h="96">
                  <a:moveTo>
                    <a:pt x="0" y="50"/>
                  </a:moveTo>
                  <a:cubicBezTo>
                    <a:pt x="36" y="26"/>
                    <a:pt x="91" y="0"/>
                    <a:pt x="136" y="0"/>
                  </a:cubicBezTo>
                  <a:cubicBezTo>
                    <a:pt x="181" y="0"/>
                    <a:pt x="218" y="20"/>
                    <a:pt x="262" y="50"/>
                  </a:cubicBezTo>
                  <a:cubicBezTo>
                    <a:pt x="220" y="82"/>
                    <a:pt x="198" y="96"/>
                    <a:pt x="136" y="96"/>
                  </a:cubicBezTo>
                  <a:cubicBezTo>
                    <a:pt x="74" y="96"/>
                    <a:pt x="36" y="74"/>
                    <a:pt x="0" y="50"/>
                  </a:cubicBezTo>
                  <a:close/>
                </a:path>
              </a:pathLst>
            </a:custGeom>
            <a:solidFill>
              <a:srgbClr val="FFD2C2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947" name="Freeform 73"/>
            <p:cNvSpPr>
              <a:spLocks/>
            </p:cNvSpPr>
            <p:nvPr/>
          </p:nvSpPr>
          <p:spPr bwMode="auto">
            <a:xfrm rot="-3378364">
              <a:off x="1106" y="2916"/>
              <a:ext cx="104" cy="35"/>
            </a:xfrm>
            <a:custGeom>
              <a:avLst/>
              <a:gdLst>
                <a:gd name="T0" fmla="*/ 0 w 262"/>
                <a:gd name="T1" fmla="*/ 18 h 96"/>
                <a:gd name="T2" fmla="*/ 54 w 262"/>
                <a:gd name="T3" fmla="*/ 0 h 96"/>
                <a:gd name="T4" fmla="*/ 104 w 262"/>
                <a:gd name="T5" fmla="*/ 18 h 96"/>
                <a:gd name="T6" fmla="*/ 54 w 262"/>
                <a:gd name="T7" fmla="*/ 35 h 96"/>
                <a:gd name="T8" fmla="*/ 0 w 262"/>
                <a:gd name="T9" fmla="*/ 18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"/>
                <a:gd name="T16" fmla="*/ 0 h 96"/>
                <a:gd name="T17" fmla="*/ 262 w 262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" h="96">
                  <a:moveTo>
                    <a:pt x="0" y="50"/>
                  </a:moveTo>
                  <a:cubicBezTo>
                    <a:pt x="36" y="26"/>
                    <a:pt x="91" y="0"/>
                    <a:pt x="136" y="0"/>
                  </a:cubicBezTo>
                  <a:cubicBezTo>
                    <a:pt x="181" y="0"/>
                    <a:pt x="218" y="20"/>
                    <a:pt x="262" y="50"/>
                  </a:cubicBezTo>
                  <a:cubicBezTo>
                    <a:pt x="220" y="82"/>
                    <a:pt x="198" y="96"/>
                    <a:pt x="136" y="96"/>
                  </a:cubicBezTo>
                  <a:cubicBezTo>
                    <a:pt x="74" y="96"/>
                    <a:pt x="36" y="74"/>
                    <a:pt x="0" y="50"/>
                  </a:cubicBezTo>
                  <a:close/>
                </a:path>
              </a:pathLst>
            </a:custGeom>
            <a:solidFill>
              <a:srgbClr val="FFD2C2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948" name="Freeform 74"/>
            <p:cNvSpPr>
              <a:spLocks/>
            </p:cNvSpPr>
            <p:nvPr/>
          </p:nvSpPr>
          <p:spPr bwMode="auto">
            <a:xfrm rot="-3896851">
              <a:off x="1192" y="2864"/>
              <a:ext cx="104" cy="35"/>
            </a:xfrm>
            <a:custGeom>
              <a:avLst/>
              <a:gdLst>
                <a:gd name="T0" fmla="*/ 0 w 262"/>
                <a:gd name="T1" fmla="*/ 18 h 96"/>
                <a:gd name="T2" fmla="*/ 54 w 262"/>
                <a:gd name="T3" fmla="*/ 0 h 96"/>
                <a:gd name="T4" fmla="*/ 104 w 262"/>
                <a:gd name="T5" fmla="*/ 18 h 96"/>
                <a:gd name="T6" fmla="*/ 54 w 262"/>
                <a:gd name="T7" fmla="*/ 35 h 96"/>
                <a:gd name="T8" fmla="*/ 0 w 262"/>
                <a:gd name="T9" fmla="*/ 18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"/>
                <a:gd name="T16" fmla="*/ 0 h 96"/>
                <a:gd name="T17" fmla="*/ 262 w 262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" h="96">
                  <a:moveTo>
                    <a:pt x="0" y="50"/>
                  </a:moveTo>
                  <a:cubicBezTo>
                    <a:pt x="36" y="26"/>
                    <a:pt x="91" y="0"/>
                    <a:pt x="136" y="0"/>
                  </a:cubicBezTo>
                  <a:cubicBezTo>
                    <a:pt x="181" y="0"/>
                    <a:pt x="218" y="20"/>
                    <a:pt x="262" y="50"/>
                  </a:cubicBezTo>
                  <a:cubicBezTo>
                    <a:pt x="220" y="82"/>
                    <a:pt x="198" y="96"/>
                    <a:pt x="136" y="96"/>
                  </a:cubicBezTo>
                  <a:cubicBezTo>
                    <a:pt x="74" y="96"/>
                    <a:pt x="36" y="74"/>
                    <a:pt x="0" y="50"/>
                  </a:cubicBezTo>
                  <a:close/>
                </a:path>
              </a:pathLst>
            </a:custGeom>
            <a:solidFill>
              <a:srgbClr val="FFD2C2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949" name="Freeform 75"/>
            <p:cNvSpPr>
              <a:spLocks/>
            </p:cNvSpPr>
            <p:nvPr/>
          </p:nvSpPr>
          <p:spPr bwMode="auto">
            <a:xfrm rot="1725007">
              <a:off x="1184" y="2950"/>
              <a:ext cx="104" cy="35"/>
            </a:xfrm>
            <a:custGeom>
              <a:avLst/>
              <a:gdLst>
                <a:gd name="T0" fmla="*/ 0 w 262"/>
                <a:gd name="T1" fmla="*/ 18 h 96"/>
                <a:gd name="T2" fmla="*/ 54 w 262"/>
                <a:gd name="T3" fmla="*/ 0 h 96"/>
                <a:gd name="T4" fmla="*/ 104 w 262"/>
                <a:gd name="T5" fmla="*/ 18 h 96"/>
                <a:gd name="T6" fmla="*/ 54 w 262"/>
                <a:gd name="T7" fmla="*/ 35 h 96"/>
                <a:gd name="T8" fmla="*/ 0 w 262"/>
                <a:gd name="T9" fmla="*/ 18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"/>
                <a:gd name="T16" fmla="*/ 0 h 96"/>
                <a:gd name="T17" fmla="*/ 262 w 262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" h="96">
                  <a:moveTo>
                    <a:pt x="0" y="50"/>
                  </a:moveTo>
                  <a:cubicBezTo>
                    <a:pt x="36" y="26"/>
                    <a:pt x="91" y="0"/>
                    <a:pt x="136" y="0"/>
                  </a:cubicBezTo>
                  <a:cubicBezTo>
                    <a:pt x="181" y="0"/>
                    <a:pt x="218" y="20"/>
                    <a:pt x="262" y="50"/>
                  </a:cubicBezTo>
                  <a:cubicBezTo>
                    <a:pt x="220" y="82"/>
                    <a:pt x="198" y="96"/>
                    <a:pt x="136" y="96"/>
                  </a:cubicBezTo>
                  <a:cubicBezTo>
                    <a:pt x="74" y="96"/>
                    <a:pt x="36" y="74"/>
                    <a:pt x="0" y="50"/>
                  </a:cubicBezTo>
                  <a:close/>
                </a:path>
              </a:pathLst>
            </a:custGeom>
            <a:solidFill>
              <a:srgbClr val="FFD2C2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950" name="Freeform 76"/>
            <p:cNvSpPr>
              <a:spLocks/>
            </p:cNvSpPr>
            <p:nvPr/>
          </p:nvSpPr>
          <p:spPr bwMode="auto">
            <a:xfrm rot="2302878">
              <a:off x="1188" y="2668"/>
              <a:ext cx="104" cy="35"/>
            </a:xfrm>
            <a:custGeom>
              <a:avLst/>
              <a:gdLst>
                <a:gd name="T0" fmla="*/ 0 w 262"/>
                <a:gd name="T1" fmla="*/ 18 h 96"/>
                <a:gd name="T2" fmla="*/ 54 w 262"/>
                <a:gd name="T3" fmla="*/ 0 h 96"/>
                <a:gd name="T4" fmla="*/ 104 w 262"/>
                <a:gd name="T5" fmla="*/ 18 h 96"/>
                <a:gd name="T6" fmla="*/ 54 w 262"/>
                <a:gd name="T7" fmla="*/ 35 h 96"/>
                <a:gd name="T8" fmla="*/ 0 w 262"/>
                <a:gd name="T9" fmla="*/ 18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"/>
                <a:gd name="T16" fmla="*/ 0 h 96"/>
                <a:gd name="T17" fmla="*/ 262 w 262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" h="96">
                  <a:moveTo>
                    <a:pt x="0" y="50"/>
                  </a:moveTo>
                  <a:cubicBezTo>
                    <a:pt x="36" y="26"/>
                    <a:pt x="91" y="0"/>
                    <a:pt x="136" y="0"/>
                  </a:cubicBezTo>
                  <a:cubicBezTo>
                    <a:pt x="181" y="0"/>
                    <a:pt x="218" y="20"/>
                    <a:pt x="262" y="50"/>
                  </a:cubicBezTo>
                  <a:cubicBezTo>
                    <a:pt x="220" y="82"/>
                    <a:pt x="198" y="96"/>
                    <a:pt x="136" y="96"/>
                  </a:cubicBezTo>
                  <a:cubicBezTo>
                    <a:pt x="74" y="96"/>
                    <a:pt x="36" y="74"/>
                    <a:pt x="0" y="50"/>
                  </a:cubicBezTo>
                  <a:close/>
                </a:path>
              </a:pathLst>
            </a:custGeom>
            <a:solidFill>
              <a:srgbClr val="FFD2C2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951" name="Freeform 77"/>
            <p:cNvSpPr>
              <a:spLocks/>
            </p:cNvSpPr>
            <p:nvPr/>
          </p:nvSpPr>
          <p:spPr bwMode="auto">
            <a:xfrm rot="6806847">
              <a:off x="1262" y="2632"/>
              <a:ext cx="104" cy="35"/>
            </a:xfrm>
            <a:custGeom>
              <a:avLst/>
              <a:gdLst>
                <a:gd name="T0" fmla="*/ 0 w 262"/>
                <a:gd name="T1" fmla="*/ 18 h 96"/>
                <a:gd name="T2" fmla="*/ 54 w 262"/>
                <a:gd name="T3" fmla="*/ 0 h 96"/>
                <a:gd name="T4" fmla="*/ 104 w 262"/>
                <a:gd name="T5" fmla="*/ 18 h 96"/>
                <a:gd name="T6" fmla="*/ 54 w 262"/>
                <a:gd name="T7" fmla="*/ 35 h 96"/>
                <a:gd name="T8" fmla="*/ 0 w 262"/>
                <a:gd name="T9" fmla="*/ 18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"/>
                <a:gd name="T16" fmla="*/ 0 h 96"/>
                <a:gd name="T17" fmla="*/ 262 w 262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" h="96">
                  <a:moveTo>
                    <a:pt x="0" y="50"/>
                  </a:moveTo>
                  <a:cubicBezTo>
                    <a:pt x="36" y="26"/>
                    <a:pt x="91" y="0"/>
                    <a:pt x="136" y="0"/>
                  </a:cubicBezTo>
                  <a:cubicBezTo>
                    <a:pt x="181" y="0"/>
                    <a:pt x="218" y="20"/>
                    <a:pt x="262" y="50"/>
                  </a:cubicBezTo>
                  <a:cubicBezTo>
                    <a:pt x="220" y="82"/>
                    <a:pt x="198" y="96"/>
                    <a:pt x="136" y="96"/>
                  </a:cubicBezTo>
                  <a:cubicBezTo>
                    <a:pt x="74" y="96"/>
                    <a:pt x="36" y="74"/>
                    <a:pt x="0" y="50"/>
                  </a:cubicBezTo>
                  <a:close/>
                </a:path>
              </a:pathLst>
            </a:custGeom>
            <a:solidFill>
              <a:srgbClr val="FFD2C2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952" name="Freeform 78"/>
            <p:cNvSpPr>
              <a:spLocks/>
            </p:cNvSpPr>
            <p:nvPr/>
          </p:nvSpPr>
          <p:spPr bwMode="auto">
            <a:xfrm rot="-10796784">
              <a:off x="1140" y="2742"/>
              <a:ext cx="104" cy="35"/>
            </a:xfrm>
            <a:custGeom>
              <a:avLst/>
              <a:gdLst>
                <a:gd name="T0" fmla="*/ 0 w 262"/>
                <a:gd name="T1" fmla="*/ 18 h 96"/>
                <a:gd name="T2" fmla="*/ 54 w 262"/>
                <a:gd name="T3" fmla="*/ 0 h 96"/>
                <a:gd name="T4" fmla="*/ 104 w 262"/>
                <a:gd name="T5" fmla="*/ 18 h 96"/>
                <a:gd name="T6" fmla="*/ 54 w 262"/>
                <a:gd name="T7" fmla="*/ 35 h 96"/>
                <a:gd name="T8" fmla="*/ 0 w 262"/>
                <a:gd name="T9" fmla="*/ 18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"/>
                <a:gd name="T16" fmla="*/ 0 h 96"/>
                <a:gd name="T17" fmla="*/ 262 w 262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" h="96">
                  <a:moveTo>
                    <a:pt x="0" y="50"/>
                  </a:moveTo>
                  <a:cubicBezTo>
                    <a:pt x="36" y="26"/>
                    <a:pt x="91" y="0"/>
                    <a:pt x="136" y="0"/>
                  </a:cubicBezTo>
                  <a:cubicBezTo>
                    <a:pt x="181" y="0"/>
                    <a:pt x="218" y="20"/>
                    <a:pt x="262" y="50"/>
                  </a:cubicBezTo>
                  <a:cubicBezTo>
                    <a:pt x="220" y="82"/>
                    <a:pt x="198" y="96"/>
                    <a:pt x="136" y="96"/>
                  </a:cubicBezTo>
                  <a:cubicBezTo>
                    <a:pt x="74" y="96"/>
                    <a:pt x="36" y="74"/>
                    <a:pt x="0" y="50"/>
                  </a:cubicBezTo>
                  <a:close/>
                </a:path>
              </a:pathLst>
            </a:custGeom>
            <a:solidFill>
              <a:srgbClr val="FFD2C2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3564" name="Group 79"/>
          <p:cNvGrpSpPr>
            <a:grpSpLocks/>
          </p:cNvGrpSpPr>
          <p:nvPr/>
        </p:nvGrpSpPr>
        <p:grpSpPr bwMode="auto">
          <a:xfrm>
            <a:off x="7810501" y="2179638"/>
            <a:ext cx="1389063" cy="1454150"/>
            <a:chOff x="3513" y="1597"/>
            <a:chExt cx="875" cy="916"/>
          </a:xfrm>
        </p:grpSpPr>
        <p:grpSp>
          <p:nvGrpSpPr>
            <p:cNvPr id="23927" name="Group 80"/>
            <p:cNvGrpSpPr>
              <a:grpSpLocks/>
            </p:cNvGrpSpPr>
            <p:nvPr/>
          </p:nvGrpSpPr>
          <p:grpSpPr bwMode="auto">
            <a:xfrm>
              <a:off x="3555" y="1597"/>
              <a:ext cx="746" cy="746"/>
              <a:chOff x="3846" y="1678"/>
              <a:chExt cx="746" cy="746"/>
            </a:xfrm>
          </p:grpSpPr>
          <p:sp>
            <p:nvSpPr>
              <p:cNvPr id="23929" name="Oval 81"/>
              <p:cNvSpPr>
                <a:spLocks noChangeArrowheads="1"/>
              </p:cNvSpPr>
              <p:nvPr/>
            </p:nvSpPr>
            <p:spPr bwMode="auto">
              <a:xfrm>
                <a:off x="4044" y="1877"/>
                <a:ext cx="342" cy="342"/>
              </a:xfrm>
              <a:prstGeom prst="ellipse">
                <a:avLst/>
              </a:prstGeom>
              <a:solidFill>
                <a:srgbClr val="FFDFD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930" name="Oval 82"/>
              <p:cNvSpPr>
                <a:spLocks noChangeArrowheads="1"/>
              </p:cNvSpPr>
              <p:nvPr/>
            </p:nvSpPr>
            <p:spPr bwMode="auto">
              <a:xfrm>
                <a:off x="4092" y="1925"/>
                <a:ext cx="246" cy="246"/>
              </a:xfrm>
              <a:prstGeom prst="ellipse">
                <a:avLst/>
              </a:prstGeom>
              <a:gradFill rotWithShape="0">
                <a:gsLst>
                  <a:gs pos="0">
                    <a:srgbClr val="E6C8C2"/>
                  </a:gs>
                  <a:gs pos="100000">
                    <a:srgbClr val="C27769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23931" name="Group 83"/>
              <p:cNvGrpSpPr>
                <a:grpSpLocks/>
              </p:cNvGrpSpPr>
              <p:nvPr/>
            </p:nvGrpSpPr>
            <p:grpSpPr bwMode="auto">
              <a:xfrm>
                <a:off x="4118" y="1678"/>
                <a:ext cx="195" cy="234"/>
                <a:chOff x="3147" y="1302"/>
                <a:chExt cx="288" cy="423"/>
              </a:xfrm>
            </p:grpSpPr>
            <p:sp>
              <p:nvSpPr>
                <p:cNvPr id="23941" name="Freeform 84"/>
                <p:cNvSpPr>
                  <a:spLocks/>
                </p:cNvSpPr>
                <p:nvPr/>
              </p:nvSpPr>
              <p:spPr bwMode="auto">
                <a:xfrm>
                  <a:off x="3147" y="1302"/>
                  <a:ext cx="133" cy="423"/>
                </a:xfrm>
                <a:custGeom>
                  <a:avLst/>
                  <a:gdLst>
                    <a:gd name="T0" fmla="*/ 33 w 133"/>
                    <a:gd name="T1" fmla="*/ 16 h 423"/>
                    <a:gd name="T2" fmla="*/ 35 w 133"/>
                    <a:gd name="T3" fmla="*/ 36 h 423"/>
                    <a:gd name="T4" fmla="*/ 44 w 133"/>
                    <a:gd name="T5" fmla="*/ 73 h 423"/>
                    <a:gd name="T6" fmla="*/ 59 w 133"/>
                    <a:gd name="T7" fmla="*/ 105 h 423"/>
                    <a:gd name="T8" fmla="*/ 81 w 133"/>
                    <a:gd name="T9" fmla="*/ 131 h 423"/>
                    <a:gd name="T10" fmla="*/ 95 w 133"/>
                    <a:gd name="T11" fmla="*/ 198 h 423"/>
                    <a:gd name="T12" fmla="*/ 96 w 133"/>
                    <a:gd name="T13" fmla="*/ 211 h 423"/>
                    <a:gd name="T14" fmla="*/ 101 w 133"/>
                    <a:gd name="T15" fmla="*/ 234 h 423"/>
                    <a:gd name="T16" fmla="*/ 111 w 133"/>
                    <a:gd name="T17" fmla="*/ 254 h 423"/>
                    <a:gd name="T18" fmla="*/ 124 w 133"/>
                    <a:gd name="T19" fmla="*/ 269 h 423"/>
                    <a:gd name="T20" fmla="*/ 133 w 133"/>
                    <a:gd name="T21" fmla="*/ 402 h 423"/>
                    <a:gd name="T22" fmla="*/ 132 w 133"/>
                    <a:gd name="T23" fmla="*/ 402 h 423"/>
                    <a:gd name="T24" fmla="*/ 131 w 133"/>
                    <a:gd name="T25" fmla="*/ 411 h 423"/>
                    <a:gd name="T26" fmla="*/ 127 w 133"/>
                    <a:gd name="T27" fmla="*/ 417 h 423"/>
                    <a:gd name="T28" fmla="*/ 121 w 133"/>
                    <a:gd name="T29" fmla="*/ 421 h 423"/>
                    <a:gd name="T30" fmla="*/ 114 w 133"/>
                    <a:gd name="T31" fmla="*/ 423 h 423"/>
                    <a:gd name="T32" fmla="*/ 110 w 133"/>
                    <a:gd name="T33" fmla="*/ 422 h 423"/>
                    <a:gd name="T34" fmla="*/ 103 w 133"/>
                    <a:gd name="T35" fmla="*/ 419 h 423"/>
                    <a:gd name="T36" fmla="*/ 98 w 133"/>
                    <a:gd name="T37" fmla="*/ 413 h 423"/>
                    <a:gd name="T38" fmla="*/ 95 w 133"/>
                    <a:gd name="T39" fmla="*/ 406 h 423"/>
                    <a:gd name="T40" fmla="*/ 94 w 133"/>
                    <a:gd name="T41" fmla="*/ 402 h 423"/>
                    <a:gd name="T42" fmla="*/ 94 w 133"/>
                    <a:gd name="T43" fmla="*/ 293 h 423"/>
                    <a:gd name="T44" fmla="*/ 81 w 133"/>
                    <a:gd name="T45" fmla="*/ 275 h 423"/>
                    <a:gd name="T46" fmla="*/ 71 w 133"/>
                    <a:gd name="T47" fmla="*/ 254 h 423"/>
                    <a:gd name="T48" fmla="*/ 65 w 133"/>
                    <a:gd name="T49" fmla="*/ 232 h 423"/>
                    <a:gd name="T50" fmla="*/ 60 w 133"/>
                    <a:gd name="T51" fmla="*/ 191 h 423"/>
                    <a:gd name="T52" fmla="*/ 60 w 133"/>
                    <a:gd name="T53" fmla="*/ 160 h 423"/>
                    <a:gd name="T54" fmla="*/ 52 w 133"/>
                    <a:gd name="T55" fmla="*/ 155 h 423"/>
                    <a:gd name="T56" fmla="*/ 39 w 133"/>
                    <a:gd name="T57" fmla="*/ 142 h 423"/>
                    <a:gd name="T58" fmla="*/ 27 w 133"/>
                    <a:gd name="T59" fmla="*/ 126 h 423"/>
                    <a:gd name="T60" fmla="*/ 17 w 133"/>
                    <a:gd name="T61" fmla="*/ 108 h 423"/>
                    <a:gd name="T62" fmla="*/ 8 w 133"/>
                    <a:gd name="T63" fmla="*/ 78 h 423"/>
                    <a:gd name="T64" fmla="*/ 0 w 133"/>
                    <a:gd name="T65" fmla="*/ 37 h 423"/>
                    <a:gd name="T66" fmla="*/ 0 w 133"/>
                    <a:gd name="T67" fmla="*/ 16 h 423"/>
                    <a:gd name="T68" fmla="*/ 0 w 133"/>
                    <a:gd name="T69" fmla="*/ 14 h 423"/>
                    <a:gd name="T70" fmla="*/ 3 w 133"/>
                    <a:gd name="T71" fmla="*/ 8 h 423"/>
                    <a:gd name="T72" fmla="*/ 7 w 133"/>
                    <a:gd name="T73" fmla="*/ 3 h 423"/>
                    <a:gd name="T74" fmla="*/ 13 w 133"/>
                    <a:gd name="T75" fmla="*/ 1 h 423"/>
                    <a:gd name="T76" fmla="*/ 16 w 133"/>
                    <a:gd name="T77" fmla="*/ 0 h 423"/>
                    <a:gd name="T78" fmla="*/ 23 w 133"/>
                    <a:gd name="T79" fmla="*/ 2 h 423"/>
                    <a:gd name="T80" fmla="*/ 28 w 133"/>
                    <a:gd name="T81" fmla="*/ 5 h 423"/>
                    <a:gd name="T82" fmla="*/ 32 w 133"/>
                    <a:gd name="T83" fmla="*/ 10 h 423"/>
                    <a:gd name="T84" fmla="*/ 33 w 133"/>
                    <a:gd name="T85" fmla="*/ 16 h 42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3"/>
                    <a:gd name="T130" fmla="*/ 0 h 423"/>
                    <a:gd name="T131" fmla="*/ 133 w 133"/>
                    <a:gd name="T132" fmla="*/ 423 h 42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3" h="423">
                      <a:moveTo>
                        <a:pt x="33" y="16"/>
                      </a:moveTo>
                      <a:lnTo>
                        <a:pt x="33" y="16"/>
                      </a:lnTo>
                      <a:lnTo>
                        <a:pt x="35" y="36"/>
                      </a:lnTo>
                      <a:lnTo>
                        <a:pt x="38" y="55"/>
                      </a:lnTo>
                      <a:lnTo>
                        <a:pt x="44" y="73"/>
                      </a:lnTo>
                      <a:lnTo>
                        <a:pt x="50" y="89"/>
                      </a:lnTo>
                      <a:lnTo>
                        <a:pt x="59" y="105"/>
                      </a:lnTo>
                      <a:lnTo>
                        <a:pt x="70" y="119"/>
                      </a:lnTo>
                      <a:lnTo>
                        <a:pt x="81" y="131"/>
                      </a:lnTo>
                      <a:lnTo>
                        <a:pt x="95" y="142"/>
                      </a:lnTo>
                      <a:lnTo>
                        <a:pt x="95" y="198"/>
                      </a:lnTo>
                      <a:lnTo>
                        <a:pt x="96" y="211"/>
                      </a:lnTo>
                      <a:lnTo>
                        <a:pt x="98" y="223"/>
                      </a:lnTo>
                      <a:lnTo>
                        <a:pt x="101" y="234"/>
                      </a:lnTo>
                      <a:lnTo>
                        <a:pt x="106" y="245"/>
                      </a:lnTo>
                      <a:lnTo>
                        <a:pt x="111" y="254"/>
                      </a:lnTo>
                      <a:lnTo>
                        <a:pt x="117" y="263"/>
                      </a:lnTo>
                      <a:lnTo>
                        <a:pt x="124" y="269"/>
                      </a:lnTo>
                      <a:lnTo>
                        <a:pt x="133" y="274"/>
                      </a:lnTo>
                      <a:lnTo>
                        <a:pt x="133" y="402"/>
                      </a:lnTo>
                      <a:lnTo>
                        <a:pt x="132" y="402"/>
                      </a:lnTo>
                      <a:lnTo>
                        <a:pt x="132" y="406"/>
                      </a:lnTo>
                      <a:lnTo>
                        <a:pt x="131" y="411"/>
                      </a:lnTo>
                      <a:lnTo>
                        <a:pt x="129" y="413"/>
                      </a:lnTo>
                      <a:lnTo>
                        <a:pt x="127" y="417"/>
                      </a:lnTo>
                      <a:lnTo>
                        <a:pt x="124" y="419"/>
                      </a:lnTo>
                      <a:lnTo>
                        <a:pt x="121" y="421"/>
                      </a:lnTo>
                      <a:lnTo>
                        <a:pt x="117" y="422"/>
                      </a:lnTo>
                      <a:lnTo>
                        <a:pt x="114" y="423"/>
                      </a:lnTo>
                      <a:lnTo>
                        <a:pt x="110" y="422"/>
                      </a:lnTo>
                      <a:lnTo>
                        <a:pt x="106" y="421"/>
                      </a:lnTo>
                      <a:lnTo>
                        <a:pt x="103" y="419"/>
                      </a:lnTo>
                      <a:lnTo>
                        <a:pt x="100" y="417"/>
                      </a:lnTo>
                      <a:lnTo>
                        <a:pt x="98" y="413"/>
                      </a:lnTo>
                      <a:lnTo>
                        <a:pt x="96" y="411"/>
                      </a:lnTo>
                      <a:lnTo>
                        <a:pt x="95" y="406"/>
                      </a:lnTo>
                      <a:lnTo>
                        <a:pt x="94" y="402"/>
                      </a:lnTo>
                      <a:lnTo>
                        <a:pt x="94" y="293"/>
                      </a:lnTo>
                      <a:lnTo>
                        <a:pt x="87" y="285"/>
                      </a:lnTo>
                      <a:lnTo>
                        <a:pt x="81" y="275"/>
                      </a:lnTo>
                      <a:lnTo>
                        <a:pt x="76" y="265"/>
                      </a:lnTo>
                      <a:lnTo>
                        <a:pt x="71" y="254"/>
                      </a:lnTo>
                      <a:lnTo>
                        <a:pt x="68" y="243"/>
                      </a:lnTo>
                      <a:lnTo>
                        <a:pt x="65" y="232"/>
                      </a:lnTo>
                      <a:lnTo>
                        <a:pt x="61" y="210"/>
                      </a:lnTo>
                      <a:lnTo>
                        <a:pt x="60" y="191"/>
                      </a:lnTo>
                      <a:lnTo>
                        <a:pt x="59" y="175"/>
                      </a:lnTo>
                      <a:lnTo>
                        <a:pt x="60" y="160"/>
                      </a:lnTo>
                      <a:lnTo>
                        <a:pt x="52" y="155"/>
                      </a:lnTo>
                      <a:lnTo>
                        <a:pt x="46" y="149"/>
                      </a:lnTo>
                      <a:lnTo>
                        <a:pt x="39" y="142"/>
                      </a:lnTo>
                      <a:lnTo>
                        <a:pt x="33" y="134"/>
                      </a:lnTo>
                      <a:lnTo>
                        <a:pt x="27" y="126"/>
                      </a:lnTo>
                      <a:lnTo>
                        <a:pt x="22" y="118"/>
                      </a:lnTo>
                      <a:lnTo>
                        <a:pt x="17" y="108"/>
                      </a:lnTo>
                      <a:lnTo>
                        <a:pt x="14" y="98"/>
                      </a:lnTo>
                      <a:lnTo>
                        <a:pt x="8" y="78"/>
                      </a:lnTo>
                      <a:lnTo>
                        <a:pt x="3" y="57"/>
                      </a:lnTo>
                      <a:lnTo>
                        <a:pt x="0" y="37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1" y="10"/>
                      </a:lnTo>
                      <a:lnTo>
                        <a:pt x="3" y="8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10" y="2"/>
                      </a:lnTo>
                      <a:lnTo>
                        <a:pt x="13" y="1"/>
                      </a:lnTo>
                      <a:lnTo>
                        <a:pt x="16" y="0"/>
                      </a:lnTo>
                      <a:lnTo>
                        <a:pt x="20" y="1"/>
                      </a:lnTo>
                      <a:lnTo>
                        <a:pt x="23" y="2"/>
                      </a:lnTo>
                      <a:lnTo>
                        <a:pt x="26" y="3"/>
                      </a:lnTo>
                      <a:lnTo>
                        <a:pt x="28" y="5"/>
                      </a:lnTo>
                      <a:lnTo>
                        <a:pt x="30" y="8"/>
                      </a:lnTo>
                      <a:lnTo>
                        <a:pt x="32" y="10"/>
                      </a:lnTo>
                      <a:lnTo>
                        <a:pt x="33" y="14"/>
                      </a:lnTo>
                      <a:lnTo>
                        <a:pt x="33" y="16"/>
                      </a:lnTo>
                      <a:close/>
                    </a:path>
                  </a:pathLst>
                </a:custGeom>
                <a:solidFill>
                  <a:srgbClr val="C27769"/>
                </a:solidFill>
                <a:ln w="952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942" name="Freeform 85"/>
                <p:cNvSpPr>
                  <a:spLocks/>
                </p:cNvSpPr>
                <p:nvPr/>
              </p:nvSpPr>
              <p:spPr bwMode="auto">
                <a:xfrm>
                  <a:off x="3302" y="1302"/>
                  <a:ext cx="133" cy="423"/>
                </a:xfrm>
                <a:custGeom>
                  <a:avLst/>
                  <a:gdLst>
                    <a:gd name="T0" fmla="*/ 99 w 133"/>
                    <a:gd name="T1" fmla="*/ 16 h 423"/>
                    <a:gd name="T2" fmla="*/ 95 w 133"/>
                    <a:gd name="T3" fmla="*/ 55 h 423"/>
                    <a:gd name="T4" fmla="*/ 83 w 133"/>
                    <a:gd name="T5" fmla="*/ 89 h 423"/>
                    <a:gd name="T6" fmla="*/ 63 w 133"/>
                    <a:gd name="T7" fmla="*/ 119 h 423"/>
                    <a:gd name="T8" fmla="*/ 38 w 133"/>
                    <a:gd name="T9" fmla="*/ 142 h 423"/>
                    <a:gd name="T10" fmla="*/ 38 w 133"/>
                    <a:gd name="T11" fmla="*/ 198 h 423"/>
                    <a:gd name="T12" fmla="*/ 35 w 133"/>
                    <a:gd name="T13" fmla="*/ 223 h 423"/>
                    <a:gd name="T14" fmla="*/ 27 w 133"/>
                    <a:gd name="T15" fmla="*/ 245 h 423"/>
                    <a:gd name="T16" fmla="*/ 16 w 133"/>
                    <a:gd name="T17" fmla="*/ 263 h 423"/>
                    <a:gd name="T18" fmla="*/ 0 w 133"/>
                    <a:gd name="T19" fmla="*/ 274 h 423"/>
                    <a:gd name="T20" fmla="*/ 0 w 133"/>
                    <a:gd name="T21" fmla="*/ 402 h 423"/>
                    <a:gd name="T22" fmla="*/ 1 w 133"/>
                    <a:gd name="T23" fmla="*/ 406 h 423"/>
                    <a:gd name="T24" fmla="*/ 4 w 133"/>
                    <a:gd name="T25" fmla="*/ 413 h 423"/>
                    <a:gd name="T26" fmla="*/ 9 w 133"/>
                    <a:gd name="T27" fmla="*/ 419 h 423"/>
                    <a:gd name="T28" fmla="*/ 16 w 133"/>
                    <a:gd name="T29" fmla="*/ 422 h 423"/>
                    <a:gd name="T30" fmla="*/ 20 w 133"/>
                    <a:gd name="T31" fmla="*/ 423 h 423"/>
                    <a:gd name="T32" fmla="*/ 27 w 133"/>
                    <a:gd name="T33" fmla="*/ 421 h 423"/>
                    <a:gd name="T34" fmla="*/ 33 w 133"/>
                    <a:gd name="T35" fmla="*/ 417 h 423"/>
                    <a:gd name="T36" fmla="*/ 37 w 133"/>
                    <a:gd name="T37" fmla="*/ 411 h 423"/>
                    <a:gd name="T38" fmla="*/ 39 w 133"/>
                    <a:gd name="T39" fmla="*/ 402 h 423"/>
                    <a:gd name="T40" fmla="*/ 39 w 133"/>
                    <a:gd name="T41" fmla="*/ 293 h 423"/>
                    <a:gd name="T42" fmla="*/ 46 w 133"/>
                    <a:gd name="T43" fmla="*/ 285 h 423"/>
                    <a:gd name="T44" fmla="*/ 58 w 133"/>
                    <a:gd name="T45" fmla="*/ 265 h 423"/>
                    <a:gd name="T46" fmla="*/ 65 w 133"/>
                    <a:gd name="T47" fmla="*/ 243 h 423"/>
                    <a:gd name="T48" fmla="*/ 72 w 133"/>
                    <a:gd name="T49" fmla="*/ 210 h 423"/>
                    <a:gd name="T50" fmla="*/ 74 w 133"/>
                    <a:gd name="T51" fmla="*/ 175 h 423"/>
                    <a:gd name="T52" fmla="*/ 73 w 133"/>
                    <a:gd name="T53" fmla="*/ 160 h 423"/>
                    <a:gd name="T54" fmla="*/ 88 w 133"/>
                    <a:gd name="T55" fmla="*/ 149 h 423"/>
                    <a:gd name="T56" fmla="*/ 100 w 133"/>
                    <a:gd name="T57" fmla="*/ 134 h 423"/>
                    <a:gd name="T58" fmla="*/ 111 w 133"/>
                    <a:gd name="T59" fmla="*/ 118 h 423"/>
                    <a:gd name="T60" fmla="*/ 120 w 133"/>
                    <a:gd name="T61" fmla="*/ 98 h 423"/>
                    <a:gd name="T62" fmla="*/ 130 w 133"/>
                    <a:gd name="T63" fmla="*/ 57 h 423"/>
                    <a:gd name="T64" fmla="*/ 133 w 133"/>
                    <a:gd name="T65" fmla="*/ 16 h 423"/>
                    <a:gd name="T66" fmla="*/ 133 w 133"/>
                    <a:gd name="T67" fmla="*/ 16 h 423"/>
                    <a:gd name="T68" fmla="*/ 132 w 133"/>
                    <a:gd name="T69" fmla="*/ 10 h 423"/>
                    <a:gd name="T70" fmla="*/ 128 w 133"/>
                    <a:gd name="T71" fmla="*/ 5 h 423"/>
                    <a:gd name="T72" fmla="*/ 124 w 133"/>
                    <a:gd name="T73" fmla="*/ 2 h 423"/>
                    <a:gd name="T74" fmla="*/ 117 w 133"/>
                    <a:gd name="T75" fmla="*/ 0 h 423"/>
                    <a:gd name="T76" fmla="*/ 113 w 133"/>
                    <a:gd name="T77" fmla="*/ 1 h 423"/>
                    <a:gd name="T78" fmla="*/ 107 w 133"/>
                    <a:gd name="T79" fmla="*/ 3 h 423"/>
                    <a:gd name="T80" fmla="*/ 102 w 133"/>
                    <a:gd name="T81" fmla="*/ 8 h 423"/>
                    <a:gd name="T82" fmla="*/ 100 w 133"/>
                    <a:gd name="T83" fmla="*/ 14 h 42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33"/>
                    <a:gd name="T127" fmla="*/ 0 h 423"/>
                    <a:gd name="T128" fmla="*/ 133 w 133"/>
                    <a:gd name="T129" fmla="*/ 423 h 42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33" h="423">
                      <a:moveTo>
                        <a:pt x="99" y="16"/>
                      </a:moveTo>
                      <a:lnTo>
                        <a:pt x="99" y="16"/>
                      </a:lnTo>
                      <a:lnTo>
                        <a:pt x="98" y="36"/>
                      </a:lnTo>
                      <a:lnTo>
                        <a:pt x="95" y="55"/>
                      </a:lnTo>
                      <a:lnTo>
                        <a:pt x="90" y="73"/>
                      </a:lnTo>
                      <a:lnTo>
                        <a:pt x="83" y="89"/>
                      </a:lnTo>
                      <a:lnTo>
                        <a:pt x="74" y="105"/>
                      </a:lnTo>
                      <a:lnTo>
                        <a:pt x="63" y="119"/>
                      </a:lnTo>
                      <a:lnTo>
                        <a:pt x="52" y="131"/>
                      </a:lnTo>
                      <a:lnTo>
                        <a:pt x="38" y="142"/>
                      </a:lnTo>
                      <a:lnTo>
                        <a:pt x="38" y="198"/>
                      </a:lnTo>
                      <a:lnTo>
                        <a:pt x="37" y="211"/>
                      </a:lnTo>
                      <a:lnTo>
                        <a:pt x="35" y="223"/>
                      </a:lnTo>
                      <a:lnTo>
                        <a:pt x="32" y="234"/>
                      </a:lnTo>
                      <a:lnTo>
                        <a:pt x="27" y="245"/>
                      </a:lnTo>
                      <a:lnTo>
                        <a:pt x="23" y="254"/>
                      </a:lnTo>
                      <a:lnTo>
                        <a:pt x="16" y="263"/>
                      </a:lnTo>
                      <a:lnTo>
                        <a:pt x="9" y="269"/>
                      </a:lnTo>
                      <a:lnTo>
                        <a:pt x="0" y="274"/>
                      </a:lnTo>
                      <a:lnTo>
                        <a:pt x="0" y="402"/>
                      </a:lnTo>
                      <a:lnTo>
                        <a:pt x="1" y="406"/>
                      </a:lnTo>
                      <a:lnTo>
                        <a:pt x="2" y="411"/>
                      </a:lnTo>
                      <a:lnTo>
                        <a:pt x="4" y="413"/>
                      </a:lnTo>
                      <a:lnTo>
                        <a:pt x="6" y="417"/>
                      </a:lnTo>
                      <a:lnTo>
                        <a:pt x="9" y="419"/>
                      </a:lnTo>
                      <a:lnTo>
                        <a:pt x="12" y="421"/>
                      </a:lnTo>
                      <a:lnTo>
                        <a:pt x="16" y="422"/>
                      </a:lnTo>
                      <a:lnTo>
                        <a:pt x="20" y="423"/>
                      </a:lnTo>
                      <a:lnTo>
                        <a:pt x="24" y="422"/>
                      </a:lnTo>
                      <a:lnTo>
                        <a:pt x="27" y="421"/>
                      </a:lnTo>
                      <a:lnTo>
                        <a:pt x="30" y="419"/>
                      </a:lnTo>
                      <a:lnTo>
                        <a:pt x="33" y="417"/>
                      </a:lnTo>
                      <a:lnTo>
                        <a:pt x="35" y="413"/>
                      </a:lnTo>
                      <a:lnTo>
                        <a:pt x="37" y="411"/>
                      </a:lnTo>
                      <a:lnTo>
                        <a:pt x="38" y="406"/>
                      </a:lnTo>
                      <a:lnTo>
                        <a:pt x="39" y="402"/>
                      </a:lnTo>
                      <a:lnTo>
                        <a:pt x="39" y="293"/>
                      </a:lnTo>
                      <a:lnTo>
                        <a:pt x="46" y="285"/>
                      </a:lnTo>
                      <a:lnTo>
                        <a:pt x="53" y="275"/>
                      </a:lnTo>
                      <a:lnTo>
                        <a:pt x="58" y="265"/>
                      </a:lnTo>
                      <a:lnTo>
                        <a:pt x="62" y="254"/>
                      </a:lnTo>
                      <a:lnTo>
                        <a:pt x="65" y="243"/>
                      </a:lnTo>
                      <a:lnTo>
                        <a:pt x="68" y="232"/>
                      </a:lnTo>
                      <a:lnTo>
                        <a:pt x="72" y="210"/>
                      </a:lnTo>
                      <a:lnTo>
                        <a:pt x="73" y="191"/>
                      </a:lnTo>
                      <a:lnTo>
                        <a:pt x="74" y="175"/>
                      </a:lnTo>
                      <a:lnTo>
                        <a:pt x="73" y="160"/>
                      </a:lnTo>
                      <a:lnTo>
                        <a:pt x="81" y="155"/>
                      </a:lnTo>
                      <a:lnTo>
                        <a:pt x="88" y="149"/>
                      </a:lnTo>
                      <a:lnTo>
                        <a:pt x="94" y="142"/>
                      </a:lnTo>
                      <a:lnTo>
                        <a:pt x="100" y="134"/>
                      </a:lnTo>
                      <a:lnTo>
                        <a:pt x="106" y="126"/>
                      </a:lnTo>
                      <a:lnTo>
                        <a:pt x="111" y="118"/>
                      </a:lnTo>
                      <a:lnTo>
                        <a:pt x="115" y="108"/>
                      </a:lnTo>
                      <a:lnTo>
                        <a:pt x="120" y="98"/>
                      </a:lnTo>
                      <a:lnTo>
                        <a:pt x="125" y="78"/>
                      </a:lnTo>
                      <a:lnTo>
                        <a:pt x="130" y="57"/>
                      </a:lnTo>
                      <a:lnTo>
                        <a:pt x="132" y="37"/>
                      </a:lnTo>
                      <a:lnTo>
                        <a:pt x="133" y="16"/>
                      </a:lnTo>
                      <a:lnTo>
                        <a:pt x="133" y="14"/>
                      </a:lnTo>
                      <a:lnTo>
                        <a:pt x="132" y="10"/>
                      </a:lnTo>
                      <a:lnTo>
                        <a:pt x="130" y="8"/>
                      </a:lnTo>
                      <a:lnTo>
                        <a:pt x="128" y="5"/>
                      </a:lnTo>
                      <a:lnTo>
                        <a:pt x="126" y="3"/>
                      </a:lnTo>
                      <a:lnTo>
                        <a:pt x="124" y="2"/>
                      </a:lnTo>
                      <a:lnTo>
                        <a:pt x="120" y="1"/>
                      </a:lnTo>
                      <a:lnTo>
                        <a:pt x="117" y="0"/>
                      </a:lnTo>
                      <a:lnTo>
                        <a:pt x="113" y="1"/>
                      </a:lnTo>
                      <a:lnTo>
                        <a:pt x="110" y="2"/>
                      </a:lnTo>
                      <a:lnTo>
                        <a:pt x="107" y="3"/>
                      </a:lnTo>
                      <a:lnTo>
                        <a:pt x="105" y="5"/>
                      </a:lnTo>
                      <a:lnTo>
                        <a:pt x="102" y="8"/>
                      </a:lnTo>
                      <a:lnTo>
                        <a:pt x="101" y="10"/>
                      </a:lnTo>
                      <a:lnTo>
                        <a:pt x="100" y="14"/>
                      </a:lnTo>
                      <a:lnTo>
                        <a:pt x="99" y="16"/>
                      </a:lnTo>
                      <a:close/>
                    </a:path>
                  </a:pathLst>
                </a:custGeom>
                <a:solidFill>
                  <a:srgbClr val="C27769"/>
                </a:solidFill>
                <a:ln w="952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3932" name="Group 86"/>
              <p:cNvGrpSpPr>
                <a:grpSpLocks/>
              </p:cNvGrpSpPr>
              <p:nvPr/>
            </p:nvGrpSpPr>
            <p:grpSpPr bwMode="auto">
              <a:xfrm rot="10800000">
                <a:off x="4118" y="2190"/>
                <a:ext cx="195" cy="234"/>
                <a:chOff x="3147" y="1302"/>
                <a:chExt cx="288" cy="423"/>
              </a:xfrm>
            </p:grpSpPr>
            <p:sp>
              <p:nvSpPr>
                <p:cNvPr id="23939" name="Freeform 87"/>
                <p:cNvSpPr>
                  <a:spLocks/>
                </p:cNvSpPr>
                <p:nvPr/>
              </p:nvSpPr>
              <p:spPr bwMode="auto">
                <a:xfrm>
                  <a:off x="3147" y="1302"/>
                  <a:ext cx="133" cy="423"/>
                </a:xfrm>
                <a:custGeom>
                  <a:avLst/>
                  <a:gdLst>
                    <a:gd name="T0" fmla="*/ 33 w 133"/>
                    <a:gd name="T1" fmla="*/ 16 h 423"/>
                    <a:gd name="T2" fmla="*/ 35 w 133"/>
                    <a:gd name="T3" fmla="*/ 36 h 423"/>
                    <a:gd name="T4" fmla="*/ 44 w 133"/>
                    <a:gd name="T5" fmla="*/ 73 h 423"/>
                    <a:gd name="T6" fmla="*/ 59 w 133"/>
                    <a:gd name="T7" fmla="*/ 105 h 423"/>
                    <a:gd name="T8" fmla="*/ 81 w 133"/>
                    <a:gd name="T9" fmla="*/ 131 h 423"/>
                    <a:gd name="T10" fmla="*/ 95 w 133"/>
                    <a:gd name="T11" fmla="*/ 198 h 423"/>
                    <a:gd name="T12" fmla="*/ 96 w 133"/>
                    <a:gd name="T13" fmla="*/ 211 h 423"/>
                    <a:gd name="T14" fmla="*/ 101 w 133"/>
                    <a:gd name="T15" fmla="*/ 234 h 423"/>
                    <a:gd name="T16" fmla="*/ 111 w 133"/>
                    <a:gd name="T17" fmla="*/ 254 h 423"/>
                    <a:gd name="T18" fmla="*/ 124 w 133"/>
                    <a:gd name="T19" fmla="*/ 269 h 423"/>
                    <a:gd name="T20" fmla="*/ 133 w 133"/>
                    <a:gd name="T21" fmla="*/ 402 h 423"/>
                    <a:gd name="T22" fmla="*/ 132 w 133"/>
                    <a:gd name="T23" fmla="*/ 402 h 423"/>
                    <a:gd name="T24" fmla="*/ 131 w 133"/>
                    <a:gd name="T25" fmla="*/ 411 h 423"/>
                    <a:gd name="T26" fmla="*/ 127 w 133"/>
                    <a:gd name="T27" fmla="*/ 417 h 423"/>
                    <a:gd name="T28" fmla="*/ 121 w 133"/>
                    <a:gd name="T29" fmla="*/ 421 h 423"/>
                    <a:gd name="T30" fmla="*/ 114 w 133"/>
                    <a:gd name="T31" fmla="*/ 423 h 423"/>
                    <a:gd name="T32" fmla="*/ 110 w 133"/>
                    <a:gd name="T33" fmla="*/ 422 h 423"/>
                    <a:gd name="T34" fmla="*/ 103 w 133"/>
                    <a:gd name="T35" fmla="*/ 419 h 423"/>
                    <a:gd name="T36" fmla="*/ 98 w 133"/>
                    <a:gd name="T37" fmla="*/ 413 h 423"/>
                    <a:gd name="T38" fmla="*/ 95 w 133"/>
                    <a:gd name="T39" fmla="*/ 406 h 423"/>
                    <a:gd name="T40" fmla="*/ 94 w 133"/>
                    <a:gd name="T41" fmla="*/ 402 h 423"/>
                    <a:gd name="T42" fmla="*/ 94 w 133"/>
                    <a:gd name="T43" fmla="*/ 293 h 423"/>
                    <a:gd name="T44" fmla="*/ 81 w 133"/>
                    <a:gd name="T45" fmla="*/ 275 h 423"/>
                    <a:gd name="T46" fmla="*/ 71 w 133"/>
                    <a:gd name="T47" fmla="*/ 254 h 423"/>
                    <a:gd name="T48" fmla="*/ 65 w 133"/>
                    <a:gd name="T49" fmla="*/ 232 h 423"/>
                    <a:gd name="T50" fmla="*/ 60 w 133"/>
                    <a:gd name="T51" fmla="*/ 191 h 423"/>
                    <a:gd name="T52" fmla="*/ 60 w 133"/>
                    <a:gd name="T53" fmla="*/ 160 h 423"/>
                    <a:gd name="T54" fmla="*/ 52 w 133"/>
                    <a:gd name="T55" fmla="*/ 155 h 423"/>
                    <a:gd name="T56" fmla="*/ 39 w 133"/>
                    <a:gd name="T57" fmla="*/ 142 h 423"/>
                    <a:gd name="T58" fmla="*/ 27 w 133"/>
                    <a:gd name="T59" fmla="*/ 126 h 423"/>
                    <a:gd name="T60" fmla="*/ 17 w 133"/>
                    <a:gd name="T61" fmla="*/ 108 h 423"/>
                    <a:gd name="T62" fmla="*/ 8 w 133"/>
                    <a:gd name="T63" fmla="*/ 78 h 423"/>
                    <a:gd name="T64" fmla="*/ 0 w 133"/>
                    <a:gd name="T65" fmla="*/ 37 h 423"/>
                    <a:gd name="T66" fmla="*/ 0 w 133"/>
                    <a:gd name="T67" fmla="*/ 16 h 423"/>
                    <a:gd name="T68" fmla="*/ 0 w 133"/>
                    <a:gd name="T69" fmla="*/ 14 h 423"/>
                    <a:gd name="T70" fmla="*/ 3 w 133"/>
                    <a:gd name="T71" fmla="*/ 8 h 423"/>
                    <a:gd name="T72" fmla="*/ 7 w 133"/>
                    <a:gd name="T73" fmla="*/ 3 h 423"/>
                    <a:gd name="T74" fmla="*/ 13 w 133"/>
                    <a:gd name="T75" fmla="*/ 1 h 423"/>
                    <a:gd name="T76" fmla="*/ 16 w 133"/>
                    <a:gd name="T77" fmla="*/ 0 h 423"/>
                    <a:gd name="T78" fmla="*/ 23 w 133"/>
                    <a:gd name="T79" fmla="*/ 2 h 423"/>
                    <a:gd name="T80" fmla="*/ 28 w 133"/>
                    <a:gd name="T81" fmla="*/ 5 h 423"/>
                    <a:gd name="T82" fmla="*/ 32 w 133"/>
                    <a:gd name="T83" fmla="*/ 10 h 423"/>
                    <a:gd name="T84" fmla="*/ 33 w 133"/>
                    <a:gd name="T85" fmla="*/ 16 h 42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3"/>
                    <a:gd name="T130" fmla="*/ 0 h 423"/>
                    <a:gd name="T131" fmla="*/ 133 w 133"/>
                    <a:gd name="T132" fmla="*/ 423 h 42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3" h="423">
                      <a:moveTo>
                        <a:pt x="33" y="16"/>
                      </a:moveTo>
                      <a:lnTo>
                        <a:pt x="33" y="16"/>
                      </a:lnTo>
                      <a:lnTo>
                        <a:pt x="35" y="36"/>
                      </a:lnTo>
                      <a:lnTo>
                        <a:pt x="38" y="55"/>
                      </a:lnTo>
                      <a:lnTo>
                        <a:pt x="44" y="73"/>
                      </a:lnTo>
                      <a:lnTo>
                        <a:pt x="50" y="89"/>
                      </a:lnTo>
                      <a:lnTo>
                        <a:pt x="59" y="105"/>
                      </a:lnTo>
                      <a:lnTo>
                        <a:pt x="70" y="119"/>
                      </a:lnTo>
                      <a:lnTo>
                        <a:pt x="81" y="131"/>
                      </a:lnTo>
                      <a:lnTo>
                        <a:pt x="95" y="142"/>
                      </a:lnTo>
                      <a:lnTo>
                        <a:pt x="95" y="198"/>
                      </a:lnTo>
                      <a:lnTo>
                        <a:pt x="96" y="211"/>
                      </a:lnTo>
                      <a:lnTo>
                        <a:pt x="98" y="223"/>
                      </a:lnTo>
                      <a:lnTo>
                        <a:pt x="101" y="234"/>
                      </a:lnTo>
                      <a:lnTo>
                        <a:pt x="106" y="245"/>
                      </a:lnTo>
                      <a:lnTo>
                        <a:pt x="111" y="254"/>
                      </a:lnTo>
                      <a:lnTo>
                        <a:pt x="117" y="263"/>
                      </a:lnTo>
                      <a:lnTo>
                        <a:pt x="124" y="269"/>
                      </a:lnTo>
                      <a:lnTo>
                        <a:pt x="133" y="274"/>
                      </a:lnTo>
                      <a:lnTo>
                        <a:pt x="133" y="402"/>
                      </a:lnTo>
                      <a:lnTo>
                        <a:pt x="132" y="402"/>
                      </a:lnTo>
                      <a:lnTo>
                        <a:pt x="132" y="406"/>
                      </a:lnTo>
                      <a:lnTo>
                        <a:pt x="131" y="411"/>
                      </a:lnTo>
                      <a:lnTo>
                        <a:pt x="129" y="413"/>
                      </a:lnTo>
                      <a:lnTo>
                        <a:pt x="127" y="417"/>
                      </a:lnTo>
                      <a:lnTo>
                        <a:pt x="124" y="419"/>
                      </a:lnTo>
                      <a:lnTo>
                        <a:pt x="121" y="421"/>
                      </a:lnTo>
                      <a:lnTo>
                        <a:pt x="117" y="422"/>
                      </a:lnTo>
                      <a:lnTo>
                        <a:pt x="114" y="423"/>
                      </a:lnTo>
                      <a:lnTo>
                        <a:pt x="110" y="422"/>
                      </a:lnTo>
                      <a:lnTo>
                        <a:pt x="106" y="421"/>
                      </a:lnTo>
                      <a:lnTo>
                        <a:pt x="103" y="419"/>
                      </a:lnTo>
                      <a:lnTo>
                        <a:pt x="100" y="417"/>
                      </a:lnTo>
                      <a:lnTo>
                        <a:pt x="98" y="413"/>
                      </a:lnTo>
                      <a:lnTo>
                        <a:pt x="96" y="411"/>
                      </a:lnTo>
                      <a:lnTo>
                        <a:pt x="95" y="406"/>
                      </a:lnTo>
                      <a:lnTo>
                        <a:pt x="94" y="402"/>
                      </a:lnTo>
                      <a:lnTo>
                        <a:pt x="94" y="293"/>
                      </a:lnTo>
                      <a:lnTo>
                        <a:pt x="87" y="285"/>
                      </a:lnTo>
                      <a:lnTo>
                        <a:pt x="81" y="275"/>
                      </a:lnTo>
                      <a:lnTo>
                        <a:pt x="76" y="265"/>
                      </a:lnTo>
                      <a:lnTo>
                        <a:pt x="71" y="254"/>
                      </a:lnTo>
                      <a:lnTo>
                        <a:pt x="68" y="243"/>
                      </a:lnTo>
                      <a:lnTo>
                        <a:pt x="65" y="232"/>
                      </a:lnTo>
                      <a:lnTo>
                        <a:pt x="61" y="210"/>
                      </a:lnTo>
                      <a:lnTo>
                        <a:pt x="60" y="191"/>
                      </a:lnTo>
                      <a:lnTo>
                        <a:pt x="59" y="175"/>
                      </a:lnTo>
                      <a:lnTo>
                        <a:pt x="60" y="160"/>
                      </a:lnTo>
                      <a:lnTo>
                        <a:pt x="52" y="155"/>
                      </a:lnTo>
                      <a:lnTo>
                        <a:pt x="46" y="149"/>
                      </a:lnTo>
                      <a:lnTo>
                        <a:pt x="39" y="142"/>
                      </a:lnTo>
                      <a:lnTo>
                        <a:pt x="33" y="134"/>
                      </a:lnTo>
                      <a:lnTo>
                        <a:pt x="27" y="126"/>
                      </a:lnTo>
                      <a:lnTo>
                        <a:pt x="22" y="118"/>
                      </a:lnTo>
                      <a:lnTo>
                        <a:pt x="17" y="108"/>
                      </a:lnTo>
                      <a:lnTo>
                        <a:pt x="14" y="98"/>
                      </a:lnTo>
                      <a:lnTo>
                        <a:pt x="8" y="78"/>
                      </a:lnTo>
                      <a:lnTo>
                        <a:pt x="3" y="57"/>
                      </a:lnTo>
                      <a:lnTo>
                        <a:pt x="0" y="37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1" y="10"/>
                      </a:lnTo>
                      <a:lnTo>
                        <a:pt x="3" y="8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10" y="2"/>
                      </a:lnTo>
                      <a:lnTo>
                        <a:pt x="13" y="1"/>
                      </a:lnTo>
                      <a:lnTo>
                        <a:pt x="16" y="0"/>
                      </a:lnTo>
                      <a:lnTo>
                        <a:pt x="20" y="1"/>
                      </a:lnTo>
                      <a:lnTo>
                        <a:pt x="23" y="2"/>
                      </a:lnTo>
                      <a:lnTo>
                        <a:pt x="26" y="3"/>
                      </a:lnTo>
                      <a:lnTo>
                        <a:pt x="28" y="5"/>
                      </a:lnTo>
                      <a:lnTo>
                        <a:pt x="30" y="8"/>
                      </a:lnTo>
                      <a:lnTo>
                        <a:pt x="32" y="10"/>
                      </a:lnTo>
                      <a:lnTo>
                        <a:pt x="33" y="14"/>
                      </a:lnTo>
                      <a:lnTo>
                        <a:pt x="33" y="16"/>
                      </a:lnTo>
                      <a:close/>
                    </a:path>
                  </a:pathLst>
                </a:custGeom>
                <a:solidFill>
                  <a:srgbClr val="C27769"/>
                </a:solidFill>
                <a:ln w="952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940" name="Freeform 88"/>
                <p:cNvSpPr>
                  <a:spLocks/>
                </p:cNvSpPr>
                <p:nvPr/>
              </p:nvSpPr>
              <p:spPr bwMode="auto">
                <a:xfrm>
                  <a:off x="3302" y="1302"/>
                  <a:ext cx="133" cy="423"/>
                </a:xfrm>
                <a:custGeom>
                  <a:avLst/>
                  <a:gdLst>
                    <a:gd name="T0" fmla="*/ 99 w 133"/>
                    <a:gd name="T1" fmla="*/ 16 h 423"/>
                    <a:gd name="T2" fmla="*/ 95 w 133"/>
                    <a:gd name="T3" fmla="*/ 55 h 423"/>
                    <a:gd name="T4" fmla="*/ 83 w 133"/>
                    <a:gd name="T5" fmla="*/ 89 h 423"/>
                    <a:gd name="T6" fmla="*/ 63 w 133"/>
                    <a:gd name="T7" fmla="*/ 119 h 423"/>
                    <a:gd name="T8" fmla="*/ 38 w 133"/>
                    <a:gd name="T9" fmla="*/ 142 h 423"/>
                    <a:gd name="T10" fmla="*/ 38 w 133"/>
                    <a:gd name="T11" fmla="*/ 198 h 423"/>
                    <a:gd name="T12" fmla="*/ 35 w 133"/>
                    <a:gd name="T13" fmla="*/ 223 h 423"/>
                    <a:gd name="T14" fmla="*/ 27 w 133"/>
                    <a:gd name="T15" fmla="*/ 245 h 423"/>
                    <a:gd name="T16" fmla="*/ 16 w 133"/>
                    <a:gd name="T17" fmla="*/ 263 h 423"/>
                    <a:gd name="T18" fmla="*/ 0 w 133"/>
                    <a:gd name="T19" fmla="*/ 274 h 423"/>
                    <a:gd name="T20" fmla="*/ 0 w 133"/>
                    <a:gd name="T21" fmla="*/ 402 h 423"/>
                    <a:gd name="T22" fmla="*/ 1 w 133"/>
                    <a:gd name="T23" fmla="*/ 406 h 423"/>
                    <a:gd name="T24" fmla="*/ 4 w 133"/>
                    <a:gd name="T25" fmla="*/ 413 h 423"/>
                    <a:gd name="T26" fmla="*/ 9 w 133"/>
                    <a:gd name="T27" fmla="*/ 419 h 423"/>
                    <a:gd name="T28" fmla="*/ 16 w 133"/>
                    <a:gd name="T29" fmla="*/ 422 h 423"/>
                    <a:gd name="T30" fmla="*/ 20 w 133"/>
                    <a:gd name="T31" fmla="*/ 423 h 423"/>
                    <a:gd name="T32" fmla="*/ 27 w 133"/>
                    <a:gd name="T33" fmla="*/ 421 h 423"/>
                    <a:gd name="T34" fmla="*/ 33 w 133"/>
                    <a:gd name="T35" fmla="*/ 417 h 423"/>
                    <a:gd name="T36" fmla="*/ 37 w 133"/>
                    <a:gd name="T37" fmla="*/ 411 h 423"/>
                    <a:gd name="T38" fmla="*/ 39 w 133"/>
                    <a:gd name="T39" fmla="*/ 402 h 423"/>
                    <a:gd name="T40" fmla="*/ 39 w 133"/>
                    <a:gd name="T41" fmla="*/ 293 h 423"/>
                    <a:gd name="T42" fmla="*/ 46 w 133"/>
                    <a:gd name="T43" fmla="*/ 285 h 423"/>
                    <a:gd name="T44" fmla="*/ 58 w 133"/>
                    <a:gd name="T45" fmla="*/ 265 h 423"/>
                    <a:gd name="T46" fmla="*/ 65 w 133"/>
                    <a:gd name="T47" fmla="*/ 243 h 423"/>
                    <a:gd name="T48" fmla="*/ 72 w 133"/>
                    <a:gd name="T49" fmla="*/ 210 h 423"/>
                    <a:gd name="T50" fmla="*/ 74 w 133"/>
                    <a:gd name="T51" fmla="*/ 175 h 423"/>
                    <a:gd name="T52" fmla="*/ 73 w 133"/>
                    <a:gd name="T53" fmla="*/ 160 h 423"/>
                    <a:gd name="T54" fmla="*/ 88 w 133"/>
                    <a:gd name="T55" fmla="*/ 149 h 423"/>
                    <a:gd name="T56" fmla="*/ 100 w 133"/>
                    <a:gd name="T57" fmla="*/ 134 h 423"/>
                    <a:gd name="T58" fmla="*/ 111 w 133"/>
                    <a:gd name="T59" fmla="*/ 118 h 423"/>
                    <a:gd name="T60" fmla="*/ 120 w 133"/>
                    <a:gd name="T61" fmla="*/ 98 h 423"/>
                    <a:gd name="T62" fmla="*/ 130 w 133"/>
                    <a:gd name="T63" fmla="*/ 57 h 423"/>
                    <a:gd name="T64" fmla="*/ 133 w 133"/>
                    <a:gd name="T65" fmla="*/ 16 h 423"/>
                    <a:gd name="T66" fmla="*/ 133 w 133"/>
                    <a:gd name="T67" fmla="*/ 16 h 423"/>
                    <a:gd name="T68" fmla="*/ 132 w 133"/>
                    <a:gd name="T69" fmla="*/ 10 h 423"/>
                    <a:gd name="T70" fmla="*/ 128 w 133"/>
                    <a:gd name="T71" fmla="*/ 5 h 423"/>
                    <a:gd name="T72" fmla="*/ 124 w 133"/>
                    <a:gd name="T73" fmla="*/ 2 h 423"/>
                    <a:gd name="T74" fmla="*/ 117 w 133"/>
                    <a:gd name="T75" fmla="*/ 0 h 423"/>
                    <a:gd name="T76" fmla="*/ 113 w 133"/>
                    <a:gd name="T77" fmla="*/ 1 h 423"/>
                    <a:gd name="T78" fmla="*/ 107 w 133"/>
                    <a:gd name="T79" fmla="*/ 3 h 423"/>
                    <a:gd name="T80" fmla="*/ 102 w 133"/>
                    <a:gd name="T81" fmla="*/ 8 h 423"/>
                    <a:gd name="T82" fmla="*/ 100 w 133"/>
                    <a:gd name="T83" fmla="*/ 14 h 42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33"/>
                    <a:gd name="T127" fmla="*/ 0 h 423"/>
                    <a:gd name="T128" fmla="*/ 133 w 133"/>
                    <a:gd name="T129" fmla="*/ 423 h 42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33" h="423">
                      <a:moveTo>
                        <a:pt x="99" y="16"/>
                      </a:moveTo>
                      <a:lnTo>
                        <a:pt x="99" y="16"/>
                      </a:lnTo>
                      <a:lnTo>
                        <a:pt x="98" y="36"/>
                      </a:lnTo>
                      <a:lnTo>
                        <a:pt x="95" y="55"/>
                      </a:lnTo>
                      <a:lnTo>
                        <a:pt x="90" y="73"/>
                      </a:lnTo>
                      <a:lnTo>
                        <a:pt x="83" y="89"/>
                      </a:lnTo>
                      <a:lnTo>
                        <a:pt x="74" y="105"/>
                      </a:lnTo>
                      <a:lnTo>
                        <a:pt x="63" y="119"/>
                      </a:lnTo>
                      <a:lnTo>
                        <a:pt x="52" y="131"/>
                      </a:lnTo>
                      <a:lnTo>
                        <a:pt x="38" y="142"/>
                      </a:lnTo>
                      <a:lnTo>
                        <a:pt x="38" y="198"/>
                      </a:lnTo>
                      <a:lnTo>
                        <a:pt x="37" y="211"/>
                      </a:lnTo>
                      <a:lnTo>
                        <a:pt x="35" y="223"/>
                      </a:lnTo>
                      <a:lnTo>
                        <a:pt x="32" y="234"/>
                      </a:lnTo>
                      <a:lnTo>
                        <a:pt x="27" y="245"/>
                      </a:lnTo>
                      <a:lnTo>
                        <a:pt x="23" y="254"/>
                      </a:lnTo>
                      <a:lnTo>
                        <a:pt x="16" y="263"/>
                      </a:lnTo>
                      <a:lnTo>
                        <a:pt x="9" y="269"/>
                      </a:lnTo>
                      <a:lnTo>
                        <a:pt x="0" y="274"/>
                      </a:lnTo>
                      <a:lnTo>
                        <a:pt x="0" y="402"/>
                      </a:lnTo>
                      <a:lnTo>
                        <a:pt x="1" y="406"/>
                      </a:lnTo>
                      <a:lnTo>
                        <a:pt x="2" y="411"/>
                      </a:lnTo>
                      <a:lnTo>
                        <a:pt x="4" y="413"/>
                      </a:lnTo>
                      <a:lnTo>
                        <a:pt x="6" y="417"/>
                      </a:lnTo>
                      <a:lnTo>
                        <a:pt x="9" y="419"/>
                      </a:lnTo>
                      <a:lnTo>
                        <a:pt x="12" y="421"/>
                      </a:lnTo>
                      <a:lnTo>
                        <a:pt x="16" y="422"/>
                      </a:lnTo>
                      <a:lnTo>
                        <a:pt x="20" y="423"/>
                      </a:lnTo>
                      <a:lnTo>
                        <a:pt x="24" y="422"/>
                      </a:lnTo>
                      <a:lnTo>
                        <a:pt x="27" y="421"/>
                      </a:lnTo>
                      <a:lnTo>
                        <a:pt x="30" y="419"/>
                      </a:lnTo>
                      <a:lnTo>
                        <a:pt x="33" y="417"/>
                      </a:lnTo>
                      <a:lnTo>
                        <a:pt x="35" y="413"/>
                      </a:lnTo>
                      <a:lnTo>
                        <a:pt x="37" y="411"/>
                      </a:lnTo>
                      <a:lnTo>
                        <a:pt x="38" y="406"/>
                      </a:lnTo>
                      <a:lnTo>
                        <a:pt x="39" y="402"/>
                      </a:lnTo>
                      <a:lnTo>
                        <a:pt x="39" y="293"/>
                      </a:lnTo>
                      <a:lnTo>
                        <a:pt x="46" y="285"/>
                      </a:lnTo>
                      <a:lnTo>
                        <a:pt x="53" y="275"/>
                      </a:lnTo>
                      <a:lnTo>
                        <a:pt x="58" y="265"/>
                      </a:lnTo>
                      <a:lnTo>
                        <a:pt x="62" y="254"/>
                      </a:lnTo>
                      <a:lnTo>
                        <a:pt x="65" y="243"/>
                      </a:lnTo>
                      <a:lnTo>
                        <a:pt x="68" y="232"/>
                      </a:lnTo>
                      <a:lnTo>
                        <a:pt x="72" y="210"/>
                      </a:lnTo>
                      <a:lnTo>
                        <a:pt x="73" y="191"/>
                      </a:lnTo>
                      <a:lnTo>
                        <a:pt x="74" y="175"/>
                      </a:lnTo>
                      <a:lnTo>
                        <a:pt x="73" y="160"/>
                      </a:lnTo>
                      <a:lnTo>
                        <a:pt x="81" y="155"/>
                      </a:lnTo>
                      <a:lnTo>
                        <a:pt x="88" y="149"/>
                      </a:lnTo>
                      <a:lnTo>
                        <a:pt x="94" y="142"/>
                      </a:lnTo>
                      <a:lnTo>
                        <a:pt x="100" y="134"/>
                      </a:lnTo>
                      <a:lnTo>
                        <a:pt x="106" y="126"/>
                      </a:lnTo>
                      <a:lnTo>
                        <a:pt x="111" y="118"/>
                      </a:lnTo>
                      <a:lnTo>
                        <a:pt x="115" y="108"/>
                      </a:lnTo>
                      <a:lnTo>
                        <a:pt x="120" y="98"/>
                      </a:lnTo>
                      <a:lnTo>
                        <a:pt x="125" y="78"/>
                      </a:lnTo>
                      <a:lnTo>
                        <a:pt x="130" y="57"/>
                      </a:lnTo>
                      <a:lnTo>
                        <a:pt x="132" y="37"/>
                      </a:lnTo>
                      <a:lnTo>
                        <a:pt x="133" y="16"/>
                      </a:lnTo>
                      <a:lnTo>
                        <a:pt x="133" y="14"/>
                      </a:lnTo>
                      <a:lnTo>
                        <a:pt x="132" y="10"/>
                      </a:lnTo>
                      <a:lnTo>
                        <a:pt x="130" y="8"/>
                      </a:lnTo>
                      <a:lnTo>
                        <a:pt x="128" y="5"/>
                      </a:lnTo>
                      <a:lnTo>
                        <a:pt x="126" y="3"/>
                      </a:lnTo>
                      <a:lnTo>
                        <a:pt x="124" y="2"/>
                      </a:lnTo>
                      <a:lnTo>
                        <a:pt x="120" y="1"/>
                      </a:lnTo>
                      <a:lnTo>
                        <a:pt x="117" y="0"/>
                      </a:lnTo>
                      <a:lnTo>
                        <a:pt x="113" y="1"/>
                      </a:lnTo>
                      <a:lnTo>
                        <a:pt x="110" y="2"/>
                      </a:lnTo>
                      <a:lnTo>
                        <a:pt x="107" y="3"/>
                      </a:lnTo>
                      <a:lnTo>
                        <a:pt x="105" y="5"/>
                      </a:lnTo>
                      <a:lnTo>
                        <a:pt x="102" y="8"/>
                      </a:lnTo>
                      <a:lnTo>
                        <a:pt x="101" y="10"/>
                      </a:lnTo>
                      <a:lnTo>
                        <a:pt x="100" y="14"/>
                      </a:lnTo>
                      <a:lnTo>
                        <a:pt x="99" y="16"/>
                      </a:lnTo>
                      <a:close/>
                    </a:path>
                  </a:pathLst>
                </a:custGeom>
                <a:solidFill>
                  <a:srgbClr val="C27769"/>
                </a:solidFill>
                <a:ln w="952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3933" name="Group 89"/>
              <p:cNvGrpSpPr>
                <a:grpSpLocks/>
              </p:cNvGrpSpPr>
              <p:nvPr/>
            </p:nvGrpSpPr>
            <p:grpSpPr bwMode="auto">
              <a:xfrm rot="5400000">
                <a:off x="4377" y="1931"/>
                <a:ext cx="195" cy="234"/>
                <a:chOff x="3147" y="1302"/>
                <a:chExt cx="288" cy="423"/>
              </a:xfrm>
            </p:grpSpPr>
            <p:sp>
              <p:nvSpPr>
                <p:cNvPr id="23937" name="Freeform 90"/>
                <p:cNvSpPr>
                  <a:spLocks/>
                </p:cNvSpPr>
                <p:nvPr/>
              </p:nvSpPr>
              <p:spPr bwMode="auto">
                <a:xfrm>
                  <a:off x="3147" y="1302"/>
                  <a:ext cx="133" cy="423"/>
                </a:xfrm>
                <a:custGeom>
                  <a:avLst/>
                  <a:gdLst>
                    <a:gd name="T0" fmla="*/ 33 w 133"/>
                    <a:gd name="T1" fmla="*/ 16 h 423"/>
                    <a:gd name="T2" fmla="*/ 35 w 133"/>
                    <a:gd name="T3" fmla="*/ 36 h 423"/>
                    <a:gd name="T4" fmla="*/ 44 w 133"/>
                    <a:gd name="T5" fmla="*/ 73 h 423"/>
                    <a:gd name="T6" fmla="*/ 59 w 133"/>
                    <a:gd name="T7" fmla="*/ 105 h 423"/>
                    <a:gd name="T8" fmla="*/ 81 w 133"/>
                    <a:gd name="T9" fmla="*/ 131 h 423"/>
                    <a:gd name="T10" fmla="*/ 95 w 133"/>
                    <a:gd name="T11" fmla="*/ 198 h 423"/>
                    <a:gd name="T12" fmla="*/ 96 w 133"/>
                    <a:gd name="T13" fmla="*/ 211 h 423"/>
                    <a:gd name="T14" fmla="*/ 101 w 133"/>
                    <a:gd name="T15" fmla="*/ 234 h 423"/>
                    <a:gd name="T16" fmla="*/ 111 w 133"/>
                    <a:gd name="T17" fmla="*/ 254 h 423"/>
                    <a:gd name="T18" fmla="*/ 124 w 133"/>
                    <a:gd name="T19" fmla="*/ 269 h 423"/>
                    <a:gd name="T20" fmla="*/ 133 w 133"/>
                    <a:gd name="T21" fmla="*/ 402 h 423"/>
                    <a:gd name="T22" fmla="*/ 132 w 133"/>
                    <a:gd name="T23" fmla="*/ 402 h 423"/>
                    <a:gd name="T24" fmla="*/ 131 w 133"/>
                    <a:gd name="T25" fmla="*/ 411 h 423"/>
                    <a:gd name="T26" fmla="*/ 127 w 133"/>
                    <a:gd name="T27" fmla="*/ 417 h 423"/>
                    <a:gd name="T28" fmla="*/ 121 w 133"/>
                    <a:gd name="T29" fmla="*/ 421 h 423"/>
                    <a:gd name="T30" fmla="*/ 114 w 133"/>
                    <a:gd name="T31" fmla="*/ 423 h 423"/>
                    <a:gd name="T32" fmla="*/ 110 w 133"/>
                    <a:gd name="T33" fmla="*/ 422 h 423"/>
                    <a:gd name="T34" fmla="*/ 103 w 133"/>
                    <a:gd name="T35" fmla="*/ 419 h 423"/>
                    <a:gd name="T36" fmla="*/ 98 w 133"/>
                    <a:gd name="T37" fmla="*/ 413 h 423"/>
                    <a:gd name="T38" fmla="*/ 95 w 133"/>
                    <a:gd name="T39" fmla="*/ 406 h 423"/>
                    <a:gd name="T40" fmla="*/ 94 w 133"/>
                    <a:gd name="T41" fmla="*/ 402 h 423"/>
                    <a:gd name="T42" fmla="*/ 94 w 133"/>
                    <a:gd name="T43" fmla="*/ 293 h 423"/>
                    <a:gd name="T44" fmla="*/ 81 w 133"/>
                    <a:gd name="T45" fmla="*/ 275 h 423"/>
                    <a:gd name="T46" fmla="*/ 71 w 133"/>
                    <a:gd name="T47" fmla="*/ 254 h 423"/>
                    <a:gd name="T48" fmla="*/ 65 w 133"/>
                    <a:gd name="T49" fmla="*/ 232 h 423"/>
                    <a:gd name="T50" fmla="*/ 60 w 133"/>
                    <a:gd name="T51" fmla="*/ 191 h 423"/>
                    <a:gd name="T52" fmla="*/ 60 w 133"/>
                    <a:gd name="T53" fmla="*/ 160 h 423"/>
                    <a:gd name="T54" fmla="*/ 52 w 133"/>
                    <a:gd name="T55" fmla="*/ 155 h 423"/>
                    <a:gd name="T56" fmla="*/ 39 w 133"/>
                    <a:gd name="T57" fmla="*/ 142 h 423"/>
                    <a:gd name="T58" fmla="*/ 27 w 133"/>
                    <a:gd name="T59" fmla="*/ 126 h 423"/>
                    <a:gd name="T60" fmla="*/ 17 w 133"/>
                    <a:gd name="T61" fmla="*/ 108 h 423"/>
                    <a:gd name="T62" fmla="*/ 8 w 133"/>
                    <a:gd name="T63" fmla="*/ 78 h 423"/>
                    <a:gd name="T64" fmla="*/ 0 w 133"/>
                    <a:gd name="T65" fmla="*/ 37 h 423"/>
                    <a:gd name="T66" fmla="*/ 0 w 133"/>
                    <a:gd name="T67" fmla="*/ 16 h 423"/>
                    <a:gd name="T68" fmla="*/ 0 w 133"/>
                    <a:gd name="T69" fmla="*/ 14 h 423"/>
                    <a:gd name="T70" fmla="*/ 3 w 133"/>
                    <a:gd name="T71" fmla="*/ 8 h 423"/>
                    <a:gd name="T72" fmla="*/ 7 w 133"/>
                    <a:gd name="T73" fmla="*/ 3 h 423"/>
                    <a:gd name="T74" fmla="*/ 13 w 133"/>
                    <a:gd name="T75" fmla="*/ 1 h 423"/>
                    <a:gd name="T76" fmla="*/ 16 w 133"/>
                    <a:gd name="T77" fmla="*/ 0 h 423"/>
                    <a:gd name="T78" fmla="*/ 23 w 133"/>
                    <a:gd name="T79" fmla="*/ 2 h 423"/>
                    <a:gd name="T80" fmla="*/ 28 w 133"/>
                    <a:gd name="T81" fmla="*/ 5 h 423"/>
                    <a:gd name="T82" fmla="*/ 32 w 133"/>
                    <a:gd name="T83" fmla="*/ 10 h 423"/>
                    <a:gd name="T84" fmla="*/ 33 w 133"/>
                    <a:gd name="T85" fmla="*/ 16 h 42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3"/>
                    <a:gd name="T130" fmla="*/ 0 h 423"/>
                    <a:gd name="T131" fmla="*/ 133 w 133"/>
                    <a:gd name="T132" fmla="*/ 423 h 42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3" h="423">
                      <a:moveTo>
                        <a:pt x="33" y="16"/>
                      </a:moveTo>
                      <a:lnTo>
                        <a:pt x="33" y="16"/>
                      </a:lnTo>
                      <a:lnTo>
                        <a:pt x="35" y="36"/>
                      </a:lnTo>
                      <a:lnTo>
                        <a:pt x="38" y="55"/>
                      </a:lnTo>
                      <a:lnTo>
                        <a:pt x="44" y="73"/>
                      </a:lnTo>
                      <a:lnTo>
                        <a:pt x="50" y="89"/>
                      </a:lnTo>
                      <a:lnTo>
                        <a:pt x="59" y="105"/>
                      </a:lnTo>
                      <a:lnTo>
                        <a:pt x="70" y="119"/>
                      </a:lnTo>
                      <a:lnTo>
                        <a:pt x="81" y="131"/>
                      </a:lnTo>
                      <a:lnTo>
                        <a:pt x="95" y="142"/>
                      </a:lnTo>
                      <a:lnTo>
                        <a:pt x="95" y="198"/>
                      </a:lnTo>
                      <a:lnTo>
                        <a:pt x="96" y="211"/>
                      </a:lnTo>
                      <a:lnTo>
                        <a:pt x="98" y="223"/>
                      </a:lnTo>
                      <a:lnTo>
                        <a:pt x="101" y="234"/>
                      </a:lnTo>
                      <a:lnTo>
                        <a:pt x="106" y="245"/>
                      </a:lnTo>
                      <a:lnTo>
                        <a:pt x="111" y="254"/>
                      </a:lnTo>
                      <a:lnTo>
                        <a:pt x="117" y="263"/>
                      </a:lnTo>
                      <a:lnTo>
                        <a:pt x="124" y="269"/>
                      </a:lnTo>
                      <a:lnTo>
                        <a:pt x="133" y="274"/>
                      </a:lnTo>
                      <a:lnTo>
                        <a:pt x="133" y="402"/>
                      </a:lnTo>
                      <a:lnTo>
                        <a:pt x="132" y="402"/>
                      </a:lnTo>
                      <a:lnTo>
                        <a:pt x="132" y="406"/>
                      </a:lnTo>
                      <a:lnTo>
                        <a:pt x="131" y="411"/>
                      </a:lnTo>
                      <a:lnTo>
                        <a:pt x="129" y="413"/>
                      </a:lnTo>
                      <a:lnTo>
                        <a:pt x="127" y="417"/>
                      </a:lnTo>
                      <a:lnTo>
                        <a:pt x="124" y="419"/>
                      </a:lnTo>
                      <a:lnTo>
                        <a:pt x="121" y="421"/>
                      </a:lnTo>
                      <a:lnTo>
                        <a:pt x="117" y="422"/>
                      </a:lnTo>
                      <a:lnTo>
                        <a:pt x="114" y="423"/>
                      </a:lnTo>
                      <a:lnTo>
                        <a:pt x="110" y="422"/>
                      </a:lnTo>
                      <a:lnTo>
                        <a:pt x="106" y="421"/>
                      </a:lnTo>
                      <a:lnTo>
                        <a:pt x="103" y="419"/>
                      </a:lnTo>
                      <a:lnTo>
                        <a:pt x="100" y="417"/>
                      </a:lnTo>
                      <a:lnTo>
                        <a:pt x="98" y="413"/>
                      </a:lnTo>
                      <a:lnTo>
                        <a:pt x="96" y="411"/>
                      </a:lnTo>
                      <a:lnTo>
                        <a:pt x="95" y="406"/>
                      </a:lnTo>
                      <a:lnTo>
                        <a:pt x="94" y="402"/>
                      </a:lnTo>
                      <a:lnTo>
                        <a:pt x="94" y="293"/>
                      </a:lnTo>
                      <a:lnTo>
                        <a:pt x="87" y="285"/>
                      </a:lnTo>
                      <a:lnTo>
                        <a:pt x="81" y="275"/>
                      </a:lnTo>
                      <a:lnTo>
                        <a:pt x="76" y="265"/>
                      </a:lnTo>
                      <a:lnTo>
                        <a:pt x="71" y="254"/>
                      </a:lnTo>
                      <a:lnTo>
                        <a:pt x="68" y="243"/>
                      </a:lnTo>
                      <a:lnTo>
                        <a:pt x="65" y="232"/>
                      </a:lnTo>
                      <a:lnTo>
                        <a:pt x="61" y="210"/>
                      </a:lnTo>
                      <a:lnTo>
                        <a:pt x="60" y="191"/>
                      </a:lnTo>
                      <a:lnTo>
                        <a:pt x="59" y="175"/>
                      </a:lnTo>
                      <a:lnTo>
                        <a:pt x="60" y="160"/>
                      </a:lnTo>
                      <a:lnTo>
                        <a:pt x="52" y="155"/>
                      </a:lnTo>
                      <a:lnTo>
                        <a:pt x="46" y="149"/>
                      </a:lnTo>
                      <a:lnTo>
                        <a:pt x="39" y="142"/>
                      </a:lnTo>
                      <a:lnTo>
                        <a:pt x="33" y="134"/>
                      </a:lnTo>
                      <a:lnTo>
                        <a:pt x="27" y="126"/>
                      </a:lnTo>
                      <a:lnTo>
                        <a:pt x="22" y="118"/>
                      </a:lnTo>
                      <a:lnTo>
                        <a:pt x="17" y="108"/>
                      </a:lnTo>
                      <a:lnTo>
                        <a:pt x="14" y="98"/>
                      </a:lnTo>
                      <a:lnTo>
                        <a:pt x="8" y="78"/>
                      </a:lnTo>
                      <a:lnTo>
                        <a:pt x="3" y="57"/>
                      </a:lnTo>
                      <a:lnTo>
                        <a:pt x="0" y="37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1" y="10"/>
                      </a:lnTo>
                      <a:lnTo>
                        <a:pt x="3" y="8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10" y="2"/>
                      </a:lnTo>
                      <a:lnTo>
                        <a:pt x="13" y="1"/>
                      </a:lnTo>
                      <a:lnTo>
                        <a:pt x="16" y="0"/>
                      </a:lnTo>
                      <a:lnTo>
                        <a:pt x="20" y="1"/>
                      </a:lnTo>
                      <a:lnTo>
                        <a:pt x="23" y="2"/>
                      </a:lnTo>
                      <a:lnTo>
                        <a:pt x="26" y="3"/>
                      </a:lnTo>
                      <a:lnTo>
                        <a:pt x="28" y="5"/>
                      </a:lnTo>
                      <a:lnTo>
                        <a:pt x="30" y="8"/>
                      </a:lnTo>
                      <a:lnTo>
                        <a:pt x="32" y="10"/>
                      </a:lnTo>
                      <a:lnTo>
                        <a:pt x="33" y="14"/>
                      </a:lnTo>
                      <a:lnTo>
                        <a:pt x="33" y="16"/>
                      </a:lnTo>
                      <a:close/>
                    </a:path>
                  </a:pathLst>
                </a:custGeom>
                <a:solidFill>
                  <a:srgbClr val="C27769"/>
                </a:solidFill>
                <a:ln w="952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938" name="Freeform 91"/>
                <p:cNvSpPr>
                  <a:spLocks/>
                </p:cNvSpPr>
                <p:nvPr/>
              </p:nvSpPr>
              <p:spPr bwMode="auto">
                <a:xfrm>
                  <a:off x="3302" y="1302"/>
                  <a:ext cx="133" cy="423"/>
                </a:xfrm>
                <a:custGeom>
                  <a:avLst/>
                  <a:gdLst>
                    <a:gd name="T0" fmla="*/ 99 w 133"/>
                    <a:gd name="T1" fmla="*/ 16 h 423"/>
                    <a:gd name="T2" fmla="*/ 95 w 133"/>
                    <a:gd name="T3" fmla="*/ 55 h 423"/>
                    <a:gd name="T4" fmla="*/ 83 w 133"/>
                    <a:gd name="T5" fmla="*/ 89 h 423"/>
                    <a:gd name="T6" fmla="*/ 63 w 133"/>
                    <a:gd name="T7" fmla="*/ 119 h 423"/>
                    <a:gd name="T8" fmla="*/ 38 w 133"/>
                    <a:gd name="T9" fmla="*/ 142 h 423"/>
                    <a:gd name="T10" fmla="*/ 38 w 133"/>
                    <a:gd name="T11" fmla="*/ 198 h 423"/>
                    <a:gd name="T12" fmla="*/ 35 w 133"/>
                    <a:gd name="T13" fmla="*/ 223 h 423"/>
                    <a:gd name="T14" fmla="*/ 27 w 133"/>
                    <a:gd name="T15" fmla="*/ 245 h 423"/>
                    <a:gd name="T16" fmla="*/ 16 w 133"/>
                    <a:gd name="T17" fmla="*/ 263 h 423"/>
                    <a:gd name="T18" fmla="*/ 0 w 133"/>
                    <a:gd name="T19" fmla="*/ 274 h 423"/>
                    <a:gd name="T20" fmla="*/ 0 w 133"/>
                    <a:gd name="T21" fmla="*/ 402 h 423"/>
                    <a:gd name="T22" fmla="*/ 1 w 133"/>
                    <a:gd name="T23" fmla="*/ 406 h 423"/>
                    <a:gd name="T24" fmla="*/ 4 w 133"/>
                    <a:gd name="T25" fmla="*/ 413 h 423"/>
                    <a:gd name="T26" fmla="*/ 9 w 133"/>
                    <a:gd name="T27" fmla="*/ 419 h 423"/>
                    <a:gd name="T28" fmla="*/ 16 w 133"/>
                    <a:gd name="T29" fmla="*/ 422 h 423"/>
                    <a:gd name="T30" fmla="*/ 20 w 133"/>
                    <a:gd name="T31" fmla="*/ 423 h 423"/>
                    <a:gd name="T32" fmla="*/ 27 w 133"/>
                    <a:gd name="T33" fmla="*/ 421 h 423"/>
                    <a:gd name="T34" fmla="*/ 33 w 133"/>
                    <a:gd name="T35" fmla="*/ 417 h 423"/>
                    <a:gd name="T36" fmla="*/ 37 w 133"/>
                    <a:gd name="T37" fmla="*/ 411 h 423"/>
                    <a:gd name="T38" fmla="*/ 39 w 133"/>
                    <a:gd name="T39" fmla="*/ 402 h 423"/>
                    <a:gd name="T40" fmla="*/ 39 w 133"/>
                    <a:gd name="T41" fmla="*/ 293 h 423"/>
                    <a:gd name="T42" fmla="*/ 46 w 133"/>
                    <a:gd name="T43" fmla="*/ 285 h 423"/>
                    <a:gd name="T44" fmla="*/ 58 w 133"/>
                    <a:gd name="T45" fmla="*/ 265 h 423"/>
                    <a:gd name="T46" fmla="*/ 65 w 133"/>
                    <a:gd name="T47" fmla="*/ 243 h 423"/>
                    <a:gd name="T48" fmla="*/ 72 w 133"/>
                    <a:gd name="T49" fmla="*/ 210 h 423"/>
                    <a:gd name="T50" fmla="*/ 74 w 133"/>
                    <a:gd name="T51" fmla="*/ 175 h 423"/>
                    <a:gd name="T52" fmla="*/ 73 w 133"/>
                    <a:gd name="T53" fmla="*/ 160 h 423"/>
                    <a:gd name="T54" fmla="*/ 88 w 133"/>
                    <a:gd name="T55" fmla="*/ 149 h 423"/>
                    <a:gd name="T56" fmla="*/ 100 w 133"/>
                    <a:gd name="T57" fmla="*/ 134 h 423"/>
                    <a:gd name="T58" fmla="*/ 111 w 133"/>
                    <a:gd name="T59" fmla="*/ 118 h 423"/>
                    <a:gd name="T60" fmla="*/ 120 w 133"/>
                    <a:gd name="T61" fmla="*/ 98 h 423"/>
                    <a:gd name="T62" fmla="*/ 130 w 133"/>
                    <a:gd name="T63" fmla="*/ 57 h 423"/>
                    <a:gd name="T64" fmla="*/ 133 w 133"/>
                    <a:gd name="T65" fmla="*/ 16 h 423"/>
                    <a:gd name="T66" fmla="*/ 133 w 133"/>
                    <a:gd name="T67" fmla="*/ 16 h 423"/>
                    <a:gd name="T68" fmla="*/ 132 w 133"/>
                    <a:gd name="T69" fmla="*/ 10 h 423"/>
                    <a:gd name="T70" fmla="*/ 128 w 133"/>
                    <a:gd name="T71" fmla="*/ 5 h 423"/>
                    <a:gd name="T72" fmla="*/ 124 w 133"/>
                    <a:gd name="T73" fmla="*/ 2 h 423"/>
                    <a:gd name="T74" fmla="*/ 117 w 133"/>
                    <a:gd name="T75" fmla="*/ 0 h 423"/>
                    <a:gd name="T76" fmla="*/ 113 w 133"/>
                    <a:gd name="T77" fmla="*/ 1 h 423"/>
                    <a:gd name="T78" fmla="*/ 107 w 133"/>
                    <a:gd name="T79" fmla="*/ 3 h 423"/>
                    <a:gd name="T80" fmla="*/ 102 w 133"/>
                    <a:gd name="T81" fmla="*/ 8 h 423"/>
                    <a:gd name="T82" fmla="*/ 100 w 133"/>
                    <a:gd name="T83" fmla="*/ 14 h 42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33"/>
                    <a:gd name="T127" fmla="*/ 0 h 423"/>
                    <a:gd name="T128" fmla="*/ 133 w 133"/>
                    <a:gd name="T129" fmla="*/ 423 h 42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33" h="423">
                      <a:moveTo>
                        <a:pt x="99" y="16"/>
                      </a:moveTo>
                      <a:lnTo>
                        <a:pt x="99" y="16"/>
                      </a:lnTo>
                      <a:lnTo>
                        <a:pt x="98" y="36"/>
                      </a:lnTo>
                      <a:lnTo>
                        <a:pt x="95" y="55"/>
                      </a:lnTo>
                      <a:lnTo>
                        <a:pt x="90" y="73"/>
                      </a:lnTo>
                      <a:lnTo>
                        <a:pt x="83" y="89"/>
                      </a:lnTo>
                      <a:lnTo>
                        <a:pt x="74" y="105"/>
                      </a:lnTo>
                      <a:lnTo>
                        <a:pt x="63" y="119"/>
                      </a:lnTo>
                      <a:lnTo>
                        <a:pt x="52" y="131"/>
                      </a:lnTo>
                      <a:lnTo>
                        <a:pt x="38" y="142"/>
                      </a:lnTo>
                      <a:lnTo>
                        <a:pt x="38" y="198"/>
                      </a:lnTo>
                      <a:lnTo>
                        <a:pt x="37" y="211"/>
                      </a:lnTo>
                      <a:lnTo>
                        <a:pt x="35" y="223"/>
                      </a:lnTo>
                      <a:lnTo>
                        <a:pt x="32" y="234"/>
                      </a:lnTo>
                      <a:lnTo>
                        <a:pt x="27" y="245"/>
                      </a:lnTo>
                      <a:lnTo>
                        <a:pt x="23" y="254"/>
                      </a:lnTo>
                      <a:lnTo>
                        <a:pt x="16" y="263"/>
                      </a:lnTo>
                      <a:lnTo>
                        <a:pt x="9" y="269"/>
                      </a:lnTo>
                      <a:lnTo>
                        <a:pt x="0" y="274"/>
                      </a:lnTo>
                      <a:lnTo>
                        <a:pt x="0" y="402"/>
                      </a:lnTo>
                      <a:lnTo>
                        <a:pt x="1" y="406"/>
                      </a:lnTo>
                      <a:lnTo>
                        <a:pt x="2" y="411"/>
                      </a:lnTo>
                      <a:lnTo>
                        <a:pt x="4" y="413"/>
                      </a:lnTo>
                      <a:lnTo>
                        <a:pt x="6" y="417"/>
                      </a:lnTo>
                      <a:lnTo>
                        <a:pt x="9" y="419"/>
                      </a:lnTo>
                      <a:lnTo>
                        <a:pt x="12" y="421"/>
                      </a:lnTo>
                      <a:lnTo>
                        <a:pt x="16" y="422"/>
                      </a:lnTo>
                      <a:lnTo>
                        <a:pt x="20" y="423"/>
                      </a:lnTo>
                      <a:lnTo>
                        <a:pt x="24" y="422"/>
                      </a:lnTo>
                      <a:lnTo>
                        <a:pt x="27" y="421"/>
                      </a:lnTo>
                      <a:lnTo>
                        <a:pt x="30" y="419"/>
                      </a:lnTo>
                      <a:lnTo>
                        <a:pt x="33" y="417"/>
                      </a:lnTo>
                      <a:lnTo>
                        <a:pt x="35" y="413"/>
                      </a:lnTo>
                      <a:lnTo>
                        <a:pt x="37" y="411"/>
                      </a:lnTo>
                      <a:lnTo>
                        <a:pt x="38" y="406"/>
                      </a:lnTo>
                      <a:lnTo>
                        <a:pt x="39" y="402"/>
                      </a:lnTo>
                      <a:lnTo>
                        <a:pt x="39" y="293"/>
                      </a:lnTo>
                      <a:lnTo>
                        <a:pt x="46" y="285"/>
                      </a:lnTo>
                      <a:lnTo>
                        <a:pt x="53" y="275"/>
                      </a:lnTo>
                      <a:lnTo>
                        <a:pt x="58" y="265"/>
                      </a:lnTo>
                      <a:lnTo>
                        <a:pt x="62" y="254"/>
                      </a:lnTo>
                      <a:lnTo>
                        <a:pt x="65" y="243"/>
                      </a:lnTo>
                      <a:lnTo>
                        <a:pt x="68" y="232"/>
                      </a:lnTo>
                      <a:lnTo>
                        <a:pt x="72" y="210"/>
                      </a:lnTo>
                      <a:lnTo>
                        <a:pt x="73" y="191"/>
                      </a:lnTo>
                      <a:lnTo>
                        <a:pt x="74" y="175"/>
                      </a:lnTo>
                      <a:lnTo>
                        <a:pt x="73" y="160"/>
                      </a:lnTo>
                      <a:lnTo>
                        <a:pt x="81" y="155"/>
                      </a:lnTo>
                      <a:lnTo>
                        <a:pt x="88" y="149"/>
                      </a:lnTo>
                      <a:lnTo>
                        <a:pt x="94" y="142"/>
                      </a:lnTo>
                      <a:lnTo>
                        <a:pt x="100" y="134"/>
                      </a:lnTo>
                      <a:lnTo>
                        <a:pt x="106" y="126"/>
                      </a:lnTo>
                      <a:lnTo>
                        <a:pt x="111" y="118"/>
                      </a:lnTo>
                      <a:lnTo>
                        <a:pt x="115" y="108"/>
                      </a:lnTo>
                      <a:lnTo>
                        <a:pt x="120" y="98"/>
                      </a:lnTo>
                      <a:lnTo>
                        <a:pt x="125" y="78"/>
                      </a:lnTo>
                      <a:lnTo>
                        <a:pt x="130" y="57"/>
                      </a:lnTo>
                      <a:lnTo>
                        <a:pt x="132" y="37"/>
                      </a:lnTo>
                      <a:lnTo>
                        <a:pt x="133" y="16"/>
                      </a:lnTo>
                      <a:lnTo>
                        <a:pt x="133" y="14"/>
                      </a:lnTo>
                      <a:lnTo>
                        <a:pt x="132" y="10"/>
                      </a:lnTo>
                      <a:lnTo>
                        <a:pt x="130" y="8"/>
                      </a:lnTo>
                      <a:lnTo>
                        <a:pt x="128" y="5"/>
                      </a:lnTo>
                      <a:lnTo>
                        <a:pt x="126" y="3"/>
                      </a:lnTo>
                      <a:lnTo>
                        <a:pt x="124" y="2"/>
                      </a:lnTo>
                      <a:lnTo>
                        <a:pt x="120" y="1"/>
                      </a:lnTo>
                      <a:lnTo>
                        <a:pt x="117" y="0"/>
                      </a:lnTo>
                      <a:lnTo>
                        <a:pt x="113" y="1"/>
                      </a:lnTo>
                      <a:lnTo>
                        <a:pt x="110" y="2"/>
                      </a:lnTo>
                      <a:lnTo>
                        <a:pt x="107" y="3"/>
                      </a:lnTo>
                      <a:lnTo>
                        <a:pt x="105" y="5"/>
                      </a:lnTo>
                      <a:lnTo>
                        <a:pt x="102" y="8"/>
                      </a:lnTo>
                      <a:lnTo>
                        <a:pt x="101" y="10"/>
                      </a:lnTo>
                      <a:lnTo>
                        <a:pt x="100" y="14"/>
                      </a:lnTo>
                      <a:lnTo>
                        <a:pt x="99" y="16"/>
                      </a:lnTo>
                      <a:close/>
                    </a:path>
                  </a:pathLst>
                </a:custGeom>
                <a:solidFill>
                  <a:srgbClr val="C27769"/>
                </a:solidFill>
                <a:ln w="952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3934" name="Group 92"/>
              <p:cNvGrpSpPr>
                <a:grpSpLocks/>
              </p:cNvGrpSpPr>
              <p:nvPr/>
            </p:nvGrpSpPr>
            <p:grpSpPr bwMode="auto">
              <a:xfrm rot="-5400000">
                <a:off x="3865" y="1932"/>
                <a:ext cx="195" cy="234"/>
                <a:chOff x="3147" y="1302"/>
                <a:chExt cx="288" cy="423"/>
              </a:xfrm>
            </p:grpSpPr>
            <p:sp>
              <p:nvSpPr>
                <p:cNvPr id="23935" name="Freeform 93"/>
                <p:cNvSpPr>
                  <a:spLocks/>
                </p:cNvSpPr>
                <p:nvPr/>
              </p:nvSpPr>
              <p:spPr bwMode="auto">
                <a:xfrm>
                  <a:off x="3147" y="1302"/>
                  <a:ext cx="133" cy="423"/>
                </a:xfrm>
                <a:custGeom>
                  <a:avLst/>
                  <a:gdLst>
                    <a:gd name="T0" fmla="*/ 33 w 133"/>
                    <a:gd name="T1" fmla="*/ 16 h 423"/>
                    <a:gd name="T2" fmla="*/ 35 w 133"/>
                    <a:gd name="T3" fmla="*/ 36 h 423"/>
                    <a:gd name="T4" fmla="*/ 44 w 133"/>
                    <a:gd name="T5" fmla="*/ 73 h 423"/>
                    <a:gd name="T6" fmla="*/ 59 w 133"/>
                    <a:gd name="T7" fmla="*/ 105 h 423"/>
                    <a:gd name="T8" fmla="*/ 81 w 133"/>
                    <a:gd name="T9" fmla="*/ 131 h 423"/>
                    <a:gd name="T10" fmla="*/ 95 w 133"/>
                    <a:gd name="T11" fmla="*/ 198 h 423"/>
                    <a:gd name="T12" fmla="*/ 96 w 133"/>
                    <a:gd name="T13" fmla="*/ 211 h 423"/>
                    <a:gd name="T14" fmla="*/ 101 w 133"/>
                    <a:gd name="T15" fmla="*/ 234 h 423"/>
                    <a:gd name="T16" fmla="*/ 111 w 133"/>
                    <a:gd name="T17" fmla="*/ 254 h 423"/>
                    <a:gd name="T18" fmla="*/ 124 w 133"/>
                    <a:gd name="T19" fmla="*/ 269 h 423"/>
                    <a:gd name="T20" fmla="*/ 133 w 133"/>
                    <a:gd name="T21" fmla="*/ 402 h 423"/>
                    <a:gd name="T22" fmla="*/ 132 w 133"/>
                    <a:gd name="T23" fmla="*/ 402 h 423"/>
                    <a:gd name="T24" fmla="*/ 131 w 133"/>
                    <a:gd name="T25" fmla="*/ 411 h 423"/>
                    <a:gd name="T26" fmla="*/ 127 w 133"/>
                    <a:gd name="T27" fmla="*/ 417 h 423"/>
                    <a:gd name="T28" fmla="*/ 121 w 133"/>
                    <a:gd name="T29" fmla="*/ 421 h 423"/>
                    <a:gd name="T30" fmla="*/ 114 w 133"/>
                    <a:gd name="T31" fmla="*/ 423 h 423"/>
                    <a:gd name="T32" fmla="*/ 110 w 133"/>
                    <a:gd name="T33" fmla="*/ 422 h 423"/>
                    <a:gd name="T34" fmla="*/ 103 w 133"/>
                    <a:gd name="T35" fmla="*/ 419 h 423"/>
                    <a:gd name="T36" fmla="*/ 98 w 133"/>
                    <a:gd name="T37" fmla="*/ 413 h 423"/>
                    <a:gd name="T38" fmla="*/ 95 w 133"/>
                    <a:gd name="T39" fmla="*/ 406 h 423"/>
                    <a:gd name="T40" fmla="*/ 94 w 133"/>
                    <a:gd name="T41" fmla="*/ 402 h 423"/>
                    <a:gd name="T42" fmla="*/ 94 w 133"/>
                    <a:gd name="T43" fmla="*/ 293 h 423"/>
                    <a:gd name="T44" fmla="*/ 81 w 133"/>
                    <a:gd name="T45" fmla="*/ 275 h 423"/>
                    <a:gd name="T46" fmla="*/ 71 w 133"/>
                    <a:gd name="T47" fmla="*/ 254 h 423"/>
                    <a:gd name="T48" fmla="*/ 65 w 133"/>
                    <a:gd name="T49" fmla="*/ 232 h 423"/>
                    <a:gd name="T50" fmla="*/ 60 w 133"/>
                    <a:gd name="T51" fmla="*/ 191 h 423"/>
                    <a:gd name="T52" fmla="*/ 60 w 133"/>
                    <a:gd name="T53" fmla="*/ 160 h 423"/>
                    <a:gd name="T54" fmla="*/ 52 w 133"/>
                    <a:gd name="T55" fmla="*/ 155 h 423"/>
                    <a:gd name="T56" fmla="*/ 39 w 133"/>
                    <a:gd name="T57" fmla="*/ 142 h 423"/>
                    <a:gd name="T58" fmla="*/ 27 w 133"/>
                    <a:gd name="T59" fmla="*/ 126 h 423"/>
                    <a:gd name="T60" fmla="*/ 17 w 133"/>
                    <a:gd name="T61" fmla="*/ 108 h 423"/>
                    <a:gd name="T62" fmla="*/ 8 w 133"/>
                    <a:gd name="T63" fmla="*/ 78 h 423"/>
                    <a:gd name="T64" fmla="*/ 0 w 133"/>
                    <a:gd name="T65" fmla="*/ 37 h 423"/>
                    <a:gd name="T66" fmla="*/ 0 w 133"/>
                    <a:gd name="T67" fmla="*/ 16 h 423"/>
                    <a:gd name="T68" fmla="*/ 0 w 133"/>
                    <a:gd name="T69" fmla="*/ 14 h 423"/>
                    <a:gd name="T70" fmla="*/ 3 w 133"/>
                    <a:gd name="T71" fmla="*/ 8 h 423"/>
                    <a:gd name="T72" fmla="*/ 7 w 133"/>
                    <a:gd name="T73" fmla="*/ 3 h 423"/>
                    <a:gd name="T74" fmla="*/ 13 w 133"/>
                    <a:gd name="T75" fmla="*/ 1 h 423"/>
                    <a:gd name="T76" fmla="*/ 16 w 133"/>
                    <a:gd name="T77" fmla="*/ 0 h 423"/>
                    <a:gd name="T78" fmla="*/ 23 w 133"/>
                    <a:gd name="T79" fmla="*/ 2 h 423"/>
                    <a:gd name="T80" fmla="*/ 28 w 133"/>
                    <a:gd name="T81" fmla="*/ 5 h 423"/>
                    <a:gd name="T82" fmla="*/ 32 w 133"/>
                    <a:gd name="T83" fmla="*/ 10 h 423"/>
                    <a:gd name="T84" fmla="*/ 33 w 133"/>
                    <a:gd name="T85" fmla="*/ 16 h 42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3"/>
                    <a:gd name="T130" fmla="*/ 0 h 423"/>
                    <a:gd name="T131" fmla="*/ 133 w 133"/>
                    <a:gd name="T132" fmla="*/ 423 h 42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3" h="423">
                      <a:moveTo>
                        <a:pt x="33" y="16"/>
                      </a:moveTo>
                      <a:lnTo>
                        <a:pt x="33" y="16"/>
                      </a:lnTo>
                      <a:lnTo>
                        <a:pt x="35" y="36"/>
                      </a:lnTo>
                      <a:lnTo>
                        <a:pt x="38" y="55"/>
                      </a:lnTo>
                      <a:lnTo>
                        <a:pt x="44" y="73"/>
                      </a:lnTo>
                      <a:lnTo>
                        <a:pt x="50" y="89"/>
                      </a:lnTo>
                      <a:lnTo>
                        <a:pt x="59" y="105"/>
                      </a:lnTo>
                      <a:lnTo>
                        <a:pt x="70" y="119"/>
                      </a:lnTo>
                      <a:lnTo>
                        <a:pt x="81" y="131"/>
                      </a:lnTo>
                      <a:lnTo>
                        <a:pt x="95" y="142"/>
                      </a:lnTo>
                      <a:lnTo>
                        <a:pt x="95" y="198"/>
                      </a:lnTo>
                      <a:lnTo>
                        <a:pt x="96" y="211"/>
                      </a:lnTo>
                      <a:lnTo>
                        <a:pt x="98" y="223"/>
                      </a:lnTo>
                      <a:lnTo>
                        <a:pt x="101" y="234"/>
                      </a:lnTo>
                      <a:lnTo>
                        <a:pt x="106" y="245"/>
                      </a:lnTo>
                      <a:lnTo>
                        <a:pt x="111" y="254"/>
                      </a:lnTo>
                      <a:lnTo>
                        <a:pt x="117" y="263"/>
                      </a:lnTo>
                      <a:lnTo>
                        <a:pt x="124" y="269"/>
                      </a:lnTo>
                      <a:lnTo>
                        <a:pt x="133" y="274"/>
                      </a:lnTo>
                      <a:lnTo>
                        <a:pt x="133" y="402"/>
                      </a:lnTo>
                      <a:lnTo>
                        <a:pt x="132" y="402"/>
                      </a:lnTo>
                      <a:lnTo>
                        <a:pt x="132" y="406"/>
                      </a:lnTo>
                      <a:lnTo>
                        <a:pt x="131" y="411"/>
                      </a:lnTo>
                      <a:lnTo>
                        <a:pt x="129" y="413"/>
                      </a:lnTo>
                      <a:lnTo>
                        <a:pt x="127" y="417"/>
                      </a:lnTo>
                      <a:lnTo>
                        <a:pt x="124" y="419"/>
                      </a:lnTo>
                      <a:lnTo>
                        <a:pt x="121" y="421"/>
                      </a:lnTo>
                      <a:lnTo>
                        <a:pt x="117" y="422"/>
                      </a:lnTo>
                      <a:lnTo>
                        <a:pt x="114" y="423"/>
                      </a:lnTo>
                      <a:lnTo>
                        <a:pt x="110" y="422"/>
                      </a:lnTo>
                      <a:lnTo>
                        <a:pt x="106" y="421"/>
                      </a:lnTo>
                      <a:lnTo>
                        <a:pt x="103" y="419"/>
                      </a:lnTo>
                      <a:lnTo>
                        <a:pt x="100" y="417"/>
                      </a:lnTo>
                      <a:lnTo>
                        <a:pt x="98" y="413"/>
                      </a:lnTo>
                      <a:lnTo>
                        <a:pt x="96" y="411"/>
                      </a:lnTo>
                      <a:lnTo>
                        <a:pt x="95" y="406"/>
                      </a:lnTo>
                      <a:lnTo>
                        <a:pt x="94" y="402"/>
                      </a:lnTo>
                      <a:lnTo>
                        <a:pt x="94" y="293"/>
                      </a:lnTo>
                      <a:lnTo>
                        <a:pt x="87" y="285"/>
                      </a:lnTo>
                      <a:lnTo>
                        <a:pt x="81" y="275"/>
                      </a:lnTo>
                      <a:lnTo>
                        <a:pt x="76" y="265"/>
                      </a:lnTo>
                      <a:lnTo>
                        <a:pt x="71" y="254"/>
                      </a:lnTo>
                      <a:lnTo>
                        <a:pt x="68" y="243"/>
                      </a:lnTo>
                      <a:lnTo>
                        <a:pt x="65" y="232"/>
                      </a:lnTo>
                      <a:lnTo>
                        <a:pt x="61" y="210"/>
                      </a:lnTo>
                      <a:lnTo>
                        <a:pt x="60" y="191"/>
                      </a:lnTo>
                      <a:lnTo>
                        <a:pt x="59" y="175"/>
                      </a:lnTo>
                      <a:lnTo>
                        <a:pt x="60" y="160"/>
                      </a:lnTo>
                      <a:lnTo>
                        <a:pt x="52" y="155"/>
                      </a:lnTo>
                      <a:lnTo>
                        <a:pt x="46" y="149"/>
                      </a:lnTo>
                      <a:lnTo>
                        <a:pt x="39" y="142"/>
                      </a:lnTo>
                      <a:lnTo>
                        <a:pt x="33" y="134"/>
                      </a:lnTo>
                      <a:lnTo>
                        <a:pt x="27" y="126"/>
                      </a:lnTo>
                      <a:lnTo>
                        <a:pt x="22" y="118"/>
                      </a:lnTo>
                      <a:lnTo>
                        <a:pt x="17" y="108"/>
                      </a:lnTo>
                      <a:lnTo>
                        <a:pt x="14" y="98"/>
                      </a:lnTo>
                      <a:lnTo>
                        <a:pt x="8" y="78"/>
                      </a:lnTo>
                      <a:lnTo>
                        <a:pt x="3" y="57"/>
                      </a:lnTo>
                      <a:lnTo>
                        <a:pt x="0" y="37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1" y="10"/>
                      </a:lnTo>
                      <a:lnTo>
                        <a:pt x="3" y="8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10" y="2"/>
                      </a:lnTo>
                      <a:lnTo>
                        <a:pt x="13" y="1"/>
                      </a:lnTo>
                      <a:lnTo>
                        <a:pt x="16" y="0"/>
                      </a:lnTo>
                      <a:lnTo>
                        <a:pt x="20" y="1"/>
                      </a:lnTo>
                      <a:lnTo>
                        <a:pt x="23" y="2"/>
                      </a:lnTo>
                      <a:lnTo>
                        <a:pt x="26" y="3"/>
                      </a:lnTo>
                      <a:lnTo>
                        <a:pt x="28" y="5"/>
                      </a:lnTo>
                      <a:lnTo>
                        <a:pt x="30" y="8"/>
                      </a:lnTo>
                      <a:lnTo>
                        <a:pt x="32" y="10"/>
                      </a:lnTo>
                      <a:lnTo>
                        <a:pt x="33" y="14"/>
                      </a:lnTo>
                      <a:lnTo>
                        <a:pt x="33" y="16"/>
                      </a:lnTo>
                      <a:close/>
                    </a:path>
                  </a:pathLst>
                </a:custGeom>
                <a:solidFill>
                  <a:srgbClr val="C27769"/>
                </a:solidFill>
                <a:ln w="952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936" name="Freeform 94"/>
                <p:cNvSpPr>
                  <a:spLocks/>
                </p:cNvSpPr>
                <p:nvPr/>
              </p:nvSpPr>
              <p:spPr bwMode="auto">
                <a:xfrm>
                  <a:off x="3302" y="1302"/>
                  <a:ext cx="133" cy="423"/>
                </a:xfrm>
                <a:custGeom>
                  <a:avLst/>
                  <a:gdLst>
                    <a:gd name="T0" fmla="*/ 99 w 133"/>
                    <a:gd name="T1" fmla="*/ 16 h 423"/>
                    <a:gd name="T2" fmla="*/ 95 w 133"/>
                    <a:gd name="T3" fmla="*/ 55 h 423"/>
                    <a:gd name="T4" fmla="*/ 83 w 133"/>
                    <a:gd name="T5" fmla="*/ 89 h 423"/>
                    <a:gd name="T6" fmla="*/ 63 w 133"/>
                    <a:gd name="T7" fmla="*/ 119 h 423"/>
                    <a:gd name="T8" fmla="*/ 38 w 133"/>
                    <a:gd name="T9" fmla="*/ 142 h 423"/>
                    <a:gd name="T10" fmla="*/ 38 w 133"/>
                    <a:gd name="T11" fmla="*/ 198 h 423"/>
                    <a:gd name="T12" fmla="*/ 35 w 133"/>
                    <a:gd name="T13" fmla="*/ 223 h 423"/>
                    <a:gd name="T14" fmla="*/ 27 w 133"/>
                    <a:gd name="T15" fmla="*/ 245 h 423"/>
                    <a:gd name="T16" fmla="*/ 16 w 133"/>
                    <a:gd name="T17" fmla="*/ 263 h 423"/>
                    <a:gd name="T18" fmla="*/ 0 w 133"/>
                    <a:gd name="T19" fmla="*/ 274 h 423"/>
                    <a:gd name="T20" fmla="*/ 0 w 133"/>
                    <a:gd name="T21" fmla="*/ 402 h 423"/>
                    <a:gd name="T22" fmla="*/ 1 w 133"/>
                    <a:gd name="T23" fmla="*/ 406 h 423"/>
                    <a:gd name="T24" fmla="*/ 4 w 133"/>
                    <a:gd name="T25" fmla="*/ 413 h 423"/>
                    <a:gd name="T26" fmla="*/ 9 w 133"/>
                    <a:gd name="T27" fmla="*/ 419 h 423"/>
                    <a:gd name="T28" fmla="*/ 16 w 133"/>
                    <a:gd name="T29" fmla="*/ 422 h 423"/>
                    <a:gd name="T30" fmla="*/ 20 w 133"/>
                    <a:gd name="T31" fmla="*/ 423 h 423"/>
                    <a:gd name="T32" fmla="*/ 27 w 133"/>
                    <a:gd name="T33" fmla="*/ 421 h 423"/>
                    <a:gd name="T34" fmla="*/ 33 w 133"/>
                    <a:gd name="T35" fmla="*/ 417 h 423"/>
                    <a:gd name="T36" fmla="*/ 37 w 133"/>
                    <a:gd name="T37" fmla="*/ 411 h 423"/>
                    <a:gd name="T38" fmla="*/ 39 w 133"/>
                    <a:gd name="T39" fmla="*/ 402 h 423"/>
                    <a:gd name="T40" fmla="*/ 39 w 133"/>
                    <a:gd name="T41" fmla="*/ 293 h 423"/>
                    <a:gd name="T42" fmla="*/ 46 w 133"/>
                    <a:gd name="T43" fmla="*/ 285 h 423"/>
                    <a:gd name="T44" fmla="*/ 58 w 133"/>
                    <a:gd name="T45" fmla="*/ 265 h 423"/>
                    <a:gd name="T46" fmla="*/ 65 w 133"/>
                    <a:gd name="T47" fmla="*/ 243 h 423"/>
                    <a:gd name="T48" fmla="*/ 72 w 133"/>
                    <a:gd name="T49" fmla="*/ 210 h 423"/>
                    <a:gd name="T50" fmla="*/ 74 w 133"/>
                    <a:gd name="T51" fmla="*/ 175 h 423"/>
                    <a:gd name="T52" fmla="*/ 73 w 133"/>
                    <a:gd name="T53" fmla="*/ 160 h 423"/>
                    <a:gd name="T54" fmla="*/ 88 w 133"/>
                    <a:gd name="T55" fmla="*/ 149 h 423"/>
                    <a:gd name="T56" fmla="*/ 100 w 133"/>
                    <a:gd name="T57" fmla="*/ 134 h 423"/>
                    <a:gd name="T58" fmla="*/ 111 w 133"/>
                    <a:gd name="T59" fmla="*/ 118 h 423"/>
                    <a:gd name="T60" fmla="*/ 120 w 133"/>
                    <a:gd name="T61" fmla="*/ 98 h 423"/>
                    <a:gd name="T62" fmla="*/ 130 w 133"/>
                    <a:gd name="T63" fmla="*/ 57 h 423"/>
                    <a:gd name="T64" fmla="*/ 133 w 133"/>
                    <a:gd name="T65" fmla="*/ 16 h 423"/>
                    <a:gd name="T66" fmla="*/ 133 w 133"/>
                    <a:gd name="T67" fmla="*/ 16 h 423"/>
                    <a:gd name="T68" fmla="*/ 132 w 133"/>
                    <a:gd name="T69" fmla="*/ 10 h 423"/>
                    <a:gd name="T70" fmla="*/ 128 w 133"/>
                    <a:gd name="T71" fmla="*/ 5 h 423"/>
                    <a:gd name="T72" fmla="*/ 124 w 133"/>
                    <a:gd name="T73" fmla="*/ 2 h 423"/>
                    <a:gd name="T74" fmla="*/ 117 w 133"/>
                    <a:gd name="T75" fmla="*/ 0 h 423"/>
                    <a:gd name="T76" fmla="*/ 113 w 133"/>
                    <a:gd name="T77" fmla="*/ 1 h 423"/>
                    <a:gd name="T78" fmla="*/ 107 w 133"/>
                    <a:gd name="T79" fmla="*/ 3 h 423"/>
                    <a:gd name="T80" fmla="*/ 102 w 133"/>
                    <a:gd name="T81" fmla="*/ 8 h 423"/>
                    <a:gd name="T82" fmla="*/ 100 w 133"/>
                    <a:gd name="T83" fmla="*/ 14 h 42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33"/>
                    <a:gd name="T127" fmla="*/ 0 h 423"/>
                    <a:gd name="T128" fmla="*/ 133 w 133"/>
                    <a:gd name="T129" fmla="*/ 423 h 42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33" h="423">
                      <a:moveTo>
                        <a:pt x="99" y="16"/>
                      </a:moveTo>
                      <a:lnTo>
                        <a:pt x="99" y="16"/>
                      </a:lnTo>
                      <a:lnTo>
                        <a:pt x="98" y="36"/>
                      </a:lnTo>
                      <a:lnTo>
                        <a:pt x="95" y="55"/>
                      </a:lnTo>
                      <a:lnTo>
                        <a:pt x="90" y="73"/>
                      </a:lnTo>
                      <a:lnTo>
                        <a:pt x="83" y="89"/>
                      </a:lnTo>
                      <a:lnTo>
                        <a:pt x="74" y="105"/>
                      </a:lnTo>
                      <a:lnTo>
                        <a:pt x="63" y="119"/>
                      </a:lnTo>
                      <a:lnTo>
                        <a:pt x="52" y="131"/>
                      </a:lnTo>
                      <a:lnTo>
                        <a:pt x="38" y="142"/>
                      </a:lnTo>
                      <a:lnTo>
                        <a:pt x="38" y="198"/>
                      </a:lnTo>
                      <a:lnTo>
                        <a:pt x="37" y="211"/>
                      </a:lnTo>
                      <a:lnTo>
                        <a:pt x="35" y="223"/>
                      </a:lnTo>
                      <a:lnTo>
                        <a:pt x="32" y="234"/>
                      </a:lnTo>
                      <a:lnTo>
                        <a:pt x="27" y="245"/>
                      </a:lnTo>
                      <a:lnTo>
                        <a:pt x="23" y="254"/>
                      </a:lnTo>
                      <a:lnTo>
                        <a:pt x="16" y="263"/>
                      </a:lnTo>
                      <a:lnTo>
                        <a:pt x="9" y="269"/>
                      </a:lnTo>
                      <a:lnTo>
                        <a:pt x="0" y="274"/>
                      </a:lnTo>
                      <a:lnTo>
                        <a:pt x="0" y="402"/>
                      </a:lnTo>
                      <a:lnTo>
                        <a:pt x="1" y="406"/>
                      </a:lnTo>
                      <a:lnTo>
                        <a:pt x="2" y="411"/>
                      </a:lnTo>
                      <a:lnTo>
                        <a:pt x="4" y="413"/>
                      </a:lnTo>
                      <a:lnTo>
                        <a:pt x="6" y="417"/>
                      </a:lnTo>
                      <a:lnTo>
                        <a:pt x="9" y="419"/>
                      </a:lnTo>
                      <a:lnTo>
                        <a:pt x="12" y="421"/>
                      </a:lnTo>
                      <a:lnTo>
                        <a:pt x="16" y="422"/>
                      </a:lnTo>
                      <a:lnTo>
                        <a:pt x="20" y="423"/>
                      </a:lnTo>
                      <a:lnTo>
                        <a:pt x="24" y="422"/>
                      </a:lnTo>
                      <a:lnTo>
                        <a:pt x="27" y="421"/>
                      </a:lnTo>
                      <a:lnTo>
                        <a:pt x="30" y="419"/>
                      </a:lnTo>
                      <a:lnTo>
                        <a:pt x="33" y="417"/>
                      </a:lnTo>
                      <a:lnTo>
                        <a:pt x="35" y="413"/>
                      </a:lnTo>
                      <a:lnTo>
                        <a:pt x="37" y="411"/>
                      </a:lnTo>
                      <a:lnTo>
                        <a:pt x="38" y="406"/>
                      </a:lnTo>
                      <a:lnTo>
                        <a:pt x="39" y="402"/>
                      </a:lnTo>
                      <a:lnTo>
                        <a:pt x="39" y="293"/>
                      </a:lnTo>
                      <a:lnTo>
                        <a:pt x="46" y="285"/>
                      </a:lnTo>
                      <a:lnTo>
                        <a:pt x="53" y="275"/>
                      </a:lnTo>
                      <a:lnTo>
                        <a:pt x="58" y="265"/>
                      </a:lnTo>
                      <a:lnTo>
                        <a:pt x="62" y="254"/>
                      </a:lnTo>
                      <a:lnTo>
                        <a:pt x="65" y="243"/>
                      </a:lnTo>
                      <a:lnTo>
                        <a:pt x="68" y="232"/>
                      </a:lnTo>
                      <a:lnTo>
                        <a:pt x="72" y="210"/>
                      </a:lnTo>
                      <a:lnTo>
                        <a:pt x="73" y="191"/>
                      </a:lnTo>
                      <a:lnTo>
                        <a:pt x="74" y="175"/>
                      </a:lnTo>
                      <a:lnTo>
                        <a:pt x="73" y="160"/>
                      </a:lnTo>
                      <a:lnTo>
                        <a:pt x="81" y="155"/>
                      </a:lnTo>
                      <a:lnTo>
                        <a:pt x="88" y="149"/>
                      </a:lnTo>
                      <a:lnTo>
                        <a:pt x="94" y="142"/>
                      </a:lnTo>
                      <a:lnTo>
                        <a:pt x="100" y="134"/>
                      </a:lnTo>
                      <a:lnTo>
                        <a:pt x="106" y="126"/>
                      </a:lnTo>
                      <a:lnTo>
                        <a:pt x="111" y="118"/>
                      </a:lnTo>
                      <a:lnTo>
                        <a:pt x="115" y="108"/>
                      </a:lnTo>
                      <a:lnTo>
                        <a:pt x="120" y="98"/>
                      </a:lnTo>
                      <a:lnTo>
                        <a:pt x="125" y="78"/>
                      </a:lnTo>
                      <a:lnTo>
                        <a:pt x="130" y="57"/>
                      </a:lnTo>
                      <a:lnTo>
                        <a:pt x="132" y="37"/>
                      </a:lnTo>
                      <a:lnTo>
                        <a:pt x="133" y="16"/>
                      </a:lnTo>
                      <a:lnTo>
                        <a:pt x="133" y="14"/>
                      </a:lnTo>
                      <a:lnTo>
                        <a:pt x="132" y="10"/>
                      </a:lnTo>
                      <a:lnTo>
                        <a:pt x="130" y="8"/>
                      </a:lnTo>
                      <a:lnTo>
                        <a:pt x="128" y="5"/>
                      </a:lnTo>
                      <a:lnTo>
                        <a:pt x="126" y="3"/>
                      </a:lnTo>
                      <a:lnTo>
                        <a:pt x="124" y="2"/>
                      </a:lnTo>
                      <a:lnTo>
                        <a:pt x="120" y="1"/>
                      </a:lnTo>
                      <a:lnTo>
                        <a:pt x="117" y="0"/>
                      </a:lnTo>
                      <a:lnTo>
                        <a:pt x="113" y="1"/>
                      </a:lnTo>
                      <a:lnTo>
                        <a:pt x="110" y="2"/>
                      </a:lnTo>
                      <a:lnTo>
                        <a:pt x="107" y="3"/>
                      </a:lnTo>
                      <a:lnTo>
                        <a:pt x="105" y="5"/>
                      </a:lnTo>
                      <a:lnTo>
                        <a:pt x="102" y="8"/>
                      </a:lnTo>
                      <a:lnTo>
                        <a:pt x="101" y="10"/>
                      </a:lnTo>
                      <a:lnTo>
                        <a:pt x="100" y="14"/>
                      </a:lnTo>
                      <a:lnTo>
                        <a:pt x="99" y="16"/>
                      </a:lnTo>
                      <a:close/>
                    </a:path>
                  </a:pathLst>
                </a:custGeom>
                <a:solidFill>
                  <a:srgbClr val="C27769"/>
                </a:solidFill>
                <a:ln w="952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23928" name="Text Box 95"/>
            <p:cNvSpPr txBox="1">
              <a:spLocks noChangeArrowheads="1"/>
            </p:cNvSpPr>
            <p:nvPr/>
          </p:nvSpPr>
          <p:spPr bwMode="auto">
            <a:xfrm>
              <a:off x="3513" y="2321"/>
              <a:ext cx="87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latin typeface="Helvetica" charset="0"/>
                </a:rPr>
                <a:t>Lymphocyte T</a:t>
              </a:r>
            </a:p>
          </p:txBody>
        </p:sp>
      </p:grpSp>
      <p:grpSp>
        <p:nvGrpSpPr>
          <p:cNvPr id="23565" name="Group 96"/>
          <p:cNvGrpSpPr>
            <a:grpSpLocks/>
          </p:cNvGrpSpPr>
          <p:nvPr/>
        </p:nvGrpSpPr>
        <p:grpSpPr bwMode="auto">
          <a:xfrm>
            <a:off x="9318626" y="5583238"/>
            <a:ext cx="1014413" cy="1058862"/>
            <a:chOff x="4006" y="3386"/>
            <a:chExt cx="639" cy="667"/>
          </a:xfrm>
        </p:grpSpPr>
        <p:grpSp>
          <p:nvGrpSpPr>
            <p:cNvPr id="23923" name="Group 97"/>
            <p:cNvGrpSpPr>
              <a:grpSpLocks/>
            </p:cNvGrpSpPr>
            <p:nvPr/>
          </p:nvGrpSpPr>
          <p:grpSpPr bwMode="auto">
            <a:xfrm>
              <a:off x="4069" y="3386"/>
              <a:ext cx="486" cy="481"/>
              <a:chOff x="3633" y="3415"/>
              <a:chExt cx="486" cy="481"/>
            </a:xfrm>
          </p:grpSpPr>
          <p:sp>
            <p:nvSpPr>
              <p:cNvPr id="23925" name="Freeform 98"/>
              <p:cNvSpPr>
                <a:spLocks/>
              </p:cNvSpPr>
              <p:nvPr/>
            </p:nvSpPr>
            <p:spPr bwMode="auto">
              <a:xfrm>
                <a:off x="3633" y="3415"/>
                <a:ext cx="486" cy="481"/>
              </a:xfrm>
              <a:custGeom>
                <a:avLst/>
                <a:gdLst>
                  <a:gd name="T0" fmla="*/ 83 w 486"/>
                  <a:gd name="T1" fmla="*/ 415 h 481"/>
                  <a:gd name="T2" fmla="*/ 71 w 486"/>
                  <a:gd name="T3" fmla="*/ 391 h 481"/>
                  <a:gd name="T4" fmla="*/ 35 w 486"/>
                  <a:gd name="T5" fmla="*/ 369 h 481"/>
                  <a:gd name="T6" fmla="*/ 16 w 486"/>
                  <a:gd name="T7" fmla="*/ 304 h 481"/>
                  <a:gd name="T8" fmla="*/ 1 w 486"/>
                  <a:gd name="T9" fmla="*/ 269 h 481"/>
                  <a:gd name="T10" fmla="*/ 9 w 486"/>
                  <a:gd name="T11" fmla="*/ 214 h 481"/>
                  <a:gd name="T12" fmla="*/ 19 w 486"/>
                  <a:gd name="T13" fmla="*/ 139 h 481"/>
                  <a:gd name="T14" fmla="*/ 74 w 486"/>
                  <a:gd name="T15" fmla="*/ 79 h 481"/>
                  <a:gd name="T16" fmla="*/ 129 w 486"/>
                  <a:gd name="T17" fmla="*/ 43 h 481"/>
                  <a:gd name="T18" fmla="*/ 186 w 486"/>
                  <a:gd name="T19" fmla="*/ 14 h 481"/>
                  <a:gd name="T20" fmla="*/ 262 w 486"/>
                  <a:gd name="T21" fmla="*/ 2 h 481"/>
                  <a:gd name="T22" fmla="*/ 373 w 486"/>
                  <a:gd name="T23" fmla="*/ 29 h 481"/>
                  <a:gd name="T24" fmla="*/ 440 w 486"/>
                  <a:gd name="T25" fmla="*/ 94 h 481"/>
                  <a:gd name="T26" fmla="*/ 456 w 486"/>
                  <a:gd name="T27" fmla="*/ 138 h 481"/>
                  <a:gd name="T28" fmla="*/ 468 w 486"/>
                  <a:gd name="T29" fmla="*/ 197 h 481"/>
                  <a:gd name="T30" fmla="*/ 485 w 486"/>
                  <a:gd name="T31" fmla="*/ 249 h 481"/>
                  <a:gd name="T32" fmla="*/ 474 w 486"/>
                  <a:gd name="T33" fmla="*/ 331 h 481"/>
                  <a:gd name="T34" fmla="*/ 419 w 486"/>
                  <a:gd name="T35" fmla="*/ 398 h 481"/>
                  <a:gd name="T36" fmla="*/ 374 w 486"/>
                  <a:gd name="T37" fmla="*/ 421 h 481"/>
                  <a:gd name="T38" fmla="*/ 345 w 486"/>
                  <a:gd name="T39" fmla="*/ 465 h 481"/>
                  <a:gd name="T40" fmla="*/ 264 w 486"/>
                  <a:gd name="T41" fmla="*/ 480 h 481"/>
                  <a:gd name="T42" fmla="*/ 175 w 486"/>
                  <a:gd name="T43" fmla="*/ 468 h 481"/>
                  <a:gd name="T44" fmla="*/ 125 w 486"/>
                  <a:gd name="T45" fmla="*/ 439 h 481"/>
                  <a:gd name="T46" fmla="*/ 83 w 486"/>
                  <a:gd name="T47" fmla="*/ 415 h 4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86"/>
                  <a:gd name="T73" fmla="*/ 0 h 481"/>
                  <a:gd name="T74" fmla="*/ 486 w 486"/>
                  <a:gd name="T75" fmla="*/ 481 h 48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86" h="481">
                    <a:moveTo>
                      <a:pt x="83" y="415"/>
                    </a:moveTo>
                    <a:cubicBezTo>
                      <a:pt x="74" y="407"/>
                      <a:pt x="79" y="399"/>
                      <a:pt x="71" y="391"/>
                    </a:cubicBezTo>
                    <a:cubicBezTo>
                      <a:pt x="63" y="383"/>
                      <a:pt x="44" y="383"/>
                      <a:pt x="35" y="369"/>
                    </a:cubicBezTo>
                    <a:cubicBezTo>
                      <a:pt x="26" y="355"/>
                      <a:pt x="22" y="321"/>
                      <a:pt x="16" y="304"/>
                    </a:cubicBezTo>
                    <a:cubicBezTo>
                      <a:pt x="10" y="287"/>
                      <a:pt x="2" y="284"/>
                      <a:pt x="1" y="269"/>
                    </a:cubicBezTo>
                    <a:cubicBezTo>
                      <a:pt x="0" y="254"/>
                      <a:pt x="6" y="236"/>
                      <a:pt x="9" y="214"/>
                    </a:cubicBezTo>
                    <a:cubicBezTo>
                      <a:pt x="12" y="192"/>
                      <a:pt x="8" y="161"/>
                      <a:pt x="19" y="139"/>
                    </a:cubicBezTo>
                    <a:cubicBezTo>
                      <a:pt x="30" y="117"/>
                      <a:pt x="56" y="95"/>
                      <a:pt x="74" y="79"/>
                    </a:cubicBezTo>
                    <a:cubicBezTo>
                      <a:pt x="92" y="63"/>
                      <a:pt x="110" y="54"/>
                      <a:pt x="129" y="43"/>
                    </a:cubicBezTo>
                    <a:cubicBezTo>
                      <a:pt x="148" y="32"/>
                      <a:pt x="164" y="21"/>
                      <a:pt x="186" y="14"/>
                    </a:cubicBezTo>
                    <a:cubicBezTo>
                      <a:pt x="208" y="7"/>
                      <a:pt x="231" y="0"/>
                      <a:pt x="262" y="2"/>
                    </a:cubicBezTo>
                    <a:cubicBezTo>
                      <a:pt x="293" y="4"/>
                      <a:pt x="343" y="14"/>
                      <a:pt x="373" y="29"/>
                    </a:cubicBezTo>
                    <a:cubicBezTo>
                      <a:pt x="403" y="44"/>
                      <a:pt x="426" y="76"/>
                      <a:pt x="440" y="94"/>
                    </a:cubicBezTo>
                    <a:cubicBezTo>
                      <a:pt x="454" y="112"/>
                      <a:pt x="451" y="120"/>
                      <a:pt x="456" y="138"/>
                    </a:cubicBezTo>
                    <a:cubicBezTo>
                      <a:pt x="461" y="155"/>
                      <a:pt x="463" y="179"/>
                      <a:pt x="468" y="197"/>
                    </a:cubicBezTo>
                    <a:cubicBezTo>
                      <a:pt x="473" y="215"/>
                      <a:pt x="484" y="227"/>
                      <a:pt x="485" y="249"/>
                    </a:cubicBezTo>
                    <a:cubicBezTo>
                      <a:pt x="486" y="271"/>
                      <a:pt x="485" y="306"/>
                      <a:pt x="474" y="331"/>
                    </a:cubicBezTo>
                    <a:cubicBezTo>
                      <a:pt x="463" y="356"/>
                      <a:pt x="436" y="383"/>
                      <a:pt x="419" y="398"/>
                    </a:cubicBezTo>
                    <a:cubicBezTo>
                      <a:pt x="403" y="412"/>
                      <a:pt x="386" y="410"/>
                      <a:pt x="374" y="421"/>
                    </a:cubicBezTo>
                    <a:cubicBezTo>
                      <a:pt x="362" y="432"/>
                      <a:pt x="363" y="455"/>
                      <a:pt x="345" y="465"/>
                    </a:cubicBezTo>
                    <a:cubicBezTo>
                      <a:pt x="327" y="475"/>
                      <a:pt x="292" y="479"/>
                      <a:pt x="264" y="480"/>
                    </a:cubicBezTo>
                    <a:cubicBezTo>
                      <a:pt x="236" y="481"/>
                      <a:pt x="198" y="475"/>
                      <a:pt x="175" y="468"/>
                    </a:cubicBezTo>
                    <a:cubicBezTo>
                      <a:pt x="152" y="461"/>
                      <a:pt x="140" y="447"/>
                      <a:pt x="125" y="439"/>
                    </a:cubicBezTo>
                    <a:cubicBezTo>
                      <a:pt x="110" y="430"/>
                      <a:pt x="93" y="422"/>
                      <a:pt x="83" y="415"/>
                    </a:cubicBezTo>
                    <a:close/>
                  </a:path>
                </a:pathLst>
              </a:custGeom>
              <a:solidFill>
                <a:srgbClr val="DFC2F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926" name="Freeform 99"/>
              <p:cNvSpPr>
                <a:spLocks/>
              </p:cNvSpPr>
              <p:nvPr/>
            </p:nvSpPr>
            <p:spPr bwMode="auto">
              <a:xfrm>
                <a:off x="3682" y="3467"/>
                <a:ext cx="308" cy="286"/>
              </a:xfrm>
              <a:custGeom>
                <a:avLst/>
                <a:gdLst>
                  <a:gd name="T0" fmla="*/ 100 w 308"/>
                  <a:gd name="T1" fmla="*/ 31 h 286"/>
                  <a:gd name="T2" fmla="*/ 62 w 308"/>
                  <a:gd name="T3" fmla="*/ 55 h 286"/>
                  <a:gd name="T4" fmla="*/ 20 w 308"/>
                  <a:gd name="T5" fmla="*/ 103 h 286"/>
                  <a:gd name="T6" fmla="*/ 2 w 308"/>
                  <a:gd name="T7" fmla="*/ 157 h 286"/>
                  <a:gd name="T8" fmla="*/ 10 w 308"/>
                  <a:gd name="T9" fmla="*/ 224 h 286"/>
                  <a:gd name="T10" fmla="*/ 30 w 308"/>
                  <a:gd name="T11" fmla="*/ 257 h 286"/>
                  <a:gd name="T12" fmla="*/ 66 w 308"/>
                  <a:gd name="T13" fmla="*/ 283 h 286"/>
                  <a:gd name="T14" fmla="*/ 122 w 308"/>
                  <a:gd name="T15" fmla="*/ 277 h 286"/>
                  <a:gd name="T16" fmla="*/ 140 w 308"/>
                  <a:gd name="T17" fmla="*/ 241 h 286"/>
                  <a:gd name="T18" fmla="*/ 110 w 308"/>
                  <a:gd name="T19" fmla="*/ 186 h 286"/>
                  <a:gd name="T20" fmla="*/ 162 w 308"/>
                  <a:gd name="T21" fmla="*/ 157 h 286"/>
                  <a:gd name="T22" fmla="*/ 184 w 308"/>
                  <a:gd name="T23" fmla="*/ 133 h 286"/>
                  <a:gd name="T24" fmla="*/ 206 w 308"/>
                  <a:gd name="T25" fmla="*/ 87 h 286"/>
                  <a:gd name="T26" fmla="*/ 248 w 308"/>
                  <a:gd name="T27" fmla="*/ 123 h 286"/>
                  <a:gd name="T28" fmla="*/ 300 w 308"/>
                  <a:gd name="T29" fmla="*/ 117 h 286"/>
                  <a:gd name="T30" fmla="*/ 296 w 308"/>
                  <a:gd name="T31" fmla="*/ 47 h 286"/>
                  <a:gd name="T32" fmla="*/ 256 w 308"/>
                  <a:gd name="T33" fmla="*/ 11 h 286"/>
                  <a:gd name="T34" fmla="*/ 215 w 308"/>
                  <a:gd name="T35" fmla="*/ 1 h 286"/>
                  <a:gd name="T36" fmla="*/ 152 w 308"/>
                  <a:gd name="T37" fmla="*/ 7 h 286"/>
                  <a:gd name="T38" fmla="*/ 100 w 308"/>
                  <a:gd name="T39" fmla="*/ 31 h 28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08"/>
                  <a:gd name="T61" fmla="*/ 0 h 286"/>
                  <a:gd name="T62" fmla="*/ 308 w 308"/>
                  <a:gd name="T63" fmla="*/ 286 h 28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08" h="286">
                    <a:moveTo>
                      <a:pt x="100" y="31"/>
                    </a:moveTo>
                    <a:cubicBezTo>
                      <a:pt x="85" y="39"/>
                      <a:pt x="75" y="43"/>
                      <a:pt x="62" y="55"/>
                    </a:cubicBezTo>
                    <a:cubicBezTo>
                      <a:pt x="49" y="67"/>
                      <a:pt x="30" y="86"/>
                      <a:pt x="20" y="103"/>
                    </a:cubicBezTo>
                    <a:cubicBezTo>
                      <a:pt x="10" y="120"/>
                      <a:pt x="4" y="137"/>
                      <a:pt x="2" y="157"/>
                    </a:cubicBezTo>
                    <a:cubicBezTo>
                      <a:pt x="0" y="177"/>
                      <a:pt x="5" y="207"/>
                      <a:pt x="10" y="224"/>
                    </a:cubicBezTo>
                    <a:cubicBezTo>
                      <a:pt x="15" y="241"/>
                      <a:pt x="21" y="247"/>
                      <a:pt x="30" y="257"/>
                    </a:cubicBezTo>
                    <a:cubicBezTo>
                      <a:pt x="39" y="267"/>
                      <a:pt x="51" y="280"/>
                      <a:pt x="66" y="283"/>
                    </a:cubicBezTo>
                    <a:cubicBezTo>
                      <a:pt x="81" y="286"/>
                      <a:pt x="110" y="284"/>
                      <a:pt x="122" y="277"/>
                    </a:cubicBezTo>
                    <a:cubicBezTo>
                      <a:pt x="134" y="270"/>
                      <a:pt x="142" y="256"/>
                      <a:pt x="140" y="241"/>
                    </a:cubicBezTo>
                    <a:cubicBezTo>
                      <a:pt x="138" y="226"/>
                      <a:pt x="106" y="200"/>
                      <a:pt x="110" y="186"/>
                    </a:cubicBezTo>
                    <a:cubicBezTo>
                      <a:pt x="114" y="172"/>
                      <a:pt x="150" y="166"/>
                      <a:pt x="162" y="157"/>
                    </a:cubicBezTo>
                    <a:cubicBezTo>
                      <a:pt x="174" y="148"/>
                      <a:pt x="177" y="145"/>
                      <a:pt x="184" y="133"/>
                    </a:cubicBezTo>
                    <a:cubicBezTo>
                      <a:pt x="191" y="121"/>
                      <a:pt x="195" y="89"/>
                      <a:pt x="206" y="87"/>
                    </a:cubicBezTo>
                    <a:cubicBezTo>
                      <a:pt x="217" y="85"/>
                      <a:pt x="232" y="118"/>
                      <a:pt x="248" y="123"/>
                    </a:cubicBezTo>
                    <a:cubicBezTo>
                      <a:pt x="264" y="128"/>
                      <a:pt x="292" y="129"/>
                      <a:pt x="300" y="117"/>
                    </a:cubicBezTo>
                    <a:cubicBezTo>
                      <a:pt x="308" y="105"/>
                      <a:pt x="303" y="65"/>
                      <a:pt x="296" y="47"/>
                    </a:cubicBezTo>
                    <a:cubicBezTo>
                      <a:pt x="289" y="29"/>
                      <a:pt x="269" y="19"/>
                      <a:pt x="256" y="11"/>
                    </a:cubicBezTo>
                    <a:cubicBezTo>
                      <a:pt x="243" y="3"/>
                      <a:pt x="232" y="2"/>
                      <a:pt x="215" y="1"/>
                    </a:cubicBezTo>
                    <a:cubicBezTo>
                      <a:pt x="198" y="0"/>
                      <a:pt x="171" y="2"/>
                      <a:pt x="152" y="7"/>
                    </a:cubicBezTo>
                    <a:cubicBezTo>
                      <a:pt x="133" y="12"/>
                      <a:pt x="117" y="23"/>
                      <a:pt x="100" y="3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6CAF1"/>
                  </a:gs>
                  <a:gs pos="100000">
                    <a:srgbClr val="9923C5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3924" name="Text Box 100"/>
            <p:cNvSpPr txBox="1">
              <a:spLocks noChangeArrowheads="1"/>
            </p:cNvSpPr>
            <p:nvPr/>
          </p:nvSpPr>
          <p:spPr bwMode="auto">
            <a:xfrm>
              <a:off x="4006" y="3861"/>
              <a:ext cx="63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latin typeface="Helvetica" charset="0"/>
                </a:rPr>
                <a:t>Monocyte</a:t>
              </a:r>
            </a:p>
          </p:txBody>
        </p:sp>
      </p:grpSp>
      <p:grpSp>
        <p:nvGrpSpPr>
          <p:cNvPr id="23566" name="Group 101"/>
          <p:cNvGrpSpPr>
            <a:grpSpLocks/>
          </p:cNvGrpSpPr>
          <p:nvPr/>
        </p:nvGrpSpPr>
        <p:grpSpPr bwMode="auto">
          <a:xfrm>
            <a:off x="7916864" y="5624514"/>
            <a:ext cx="1171575" cy="1017587"/>
            <a:chOff x="2889" y="3366"/>
            <a:chExt cx="738" cy="641"/>
          </a:xfrm>
        </p:grpSpPr>
        <p:grpSp>
          <p:nvGrpSpPr>
            <p:cNvPr id="23804" name="Group 102"/>
            <p:cNvGrpSpPr>
              <a:grpSpLocks/>
            </p:cNvGrpSpPr>
            <p:nvPr/>
          </p:nvGrpSpPr>
          <p:grpSpPr bwMode="auto">
            <a:xfrm>
              <a:off x="3024" y="3366"/>
              <a:ext cx="465" cy="489"/>
              <a:chOff x="3024" y="3408"/>
              <a:chExt cx="465" cy="489"/>
            </a:xfrm>
          </p:grpSpPr>
          <p:sp>
            <p:nvSpPr>
              <p:cNvPr id="23806" name="Freeform 103"/>
              <p:cNvSpPr>
                <a:spLocks/>
              </p:cNvSpPr>
              <p:nvPr/>
            </p:nvSpPr>
            <p:spPr bwMode="auto">
              <a:xfrm>
                <a:off x="3024" y="3408"/>
                <a:ext cx="465" cy="489"/>
              </a:xfrm>
              <a:custGeom>
                <a:avLst/>
                <a:gdLst>
                  <a:gd name="T0" fmla="*/ 144 w 465"/>
                  <a:gd name="T1" fmla="*/ 20 h 489"/>
                  <a:gd name="T2" fmla="*/ 203 w 465"/>
                  <a:gd name="T3" fmla="*/ 4 h 489"/>
                  <a:gd name="T4" fmla="*/ 273 w 465"/>
                  <a:gd name="T5" fmla="*/ 6 h 489"/>
                  <a:gd name="T6" fmla="*/ 358 w 465"/>
                  <a:gd name="T7" fmla="*/ 38 h 489"/>
                  <a:gd name="T8" fmla="*/ 414 w 465"/>
                  <a:gd name="T9" fmla="*/ 98 h 489"/>
                  <a:gd name="T10" fmla="*/ 452 w 465"/>
                  <a:gd name="T11" fmla="*/ 154 h 489"/>
                  <a:gd name="T12" fmla="*/ 451 w 465"/>
                  <a:gd name="T13" fmla="*/ 226 h 489"/>
                  <a:gd name="T14" fmla="*/ 464 w 465"/>
                  <a:gd name="T15" fmla="*/ 283 h 489"/>
                  <a:gd name="T16" fmla="*/ 443 w 465"/>
                  <a:gd name="T17" fmla="*/ 357 h 489"/>
                  <a:gd name="T18" fmla="*/ 387 w 465"/>
                  <a:gd name="T19" fmla="*/ 416 h 489"/>
                  <a:gd name="T20" fmla="*/ 284 w 465"/>
                  <a:gd name="T21" fmla="*/ 479 h 489"/>
                  <a:gd name="T22" fmla="*/ 238 w 465"/>
                  <a:gd name="T23" fmla="*/ 475 h 489"/>
                  <a:gd name="T24" fmla="*/ 179 w 465"/>
                  <a:gd name="T25" fmla="*/ 461 h 489"/>
                  <a:gd name="T26" fmla="*/ 55 w 465"/>
                  <a:gd name="T27" fmla="*/ 410 h 489"/>
                  <a:gd name="T28" fmla="*/ 18 w 465"/>
                  <a:gd name="T29" fmla="*/ 332 h 489"/>
                  <a:gd name="T30" fmla="*/ 16 w 465"/>
                  <a:gd name="T31" fmla="*/ 281 h 489"/>
                  <a:gd name="T32" fmla="*/ 2 w 465"/>
                  <a:gd name="T33" fmla="*/ 214 h 489"/>
                  <a:gd name="T34" fmla="*/ 9 w 465"/>
                  <a:gd name="T35" fmla="*/ 157 h 489"/>
                  <a:gd name="T36" fmla="*/ 57 w 465"/>
                  <a:gd name="T37" fmla="*/ 81 h 489"/>
                  <a:gd name="T38" fmla="*/ 105 w 465"/>
                  <a:gd name="T39" fmla="*/ 48 h 489"/>
                  <a:gd name="T40" fmla="*/ 144 w 465"/>
                  <a:gd name="T41" fmla="*/ 20 h 48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65"/>
                  <a:gd name="T64" fmla="*/ 0 h 489"/>
                  <a:gd name="T65" fmla="*/ 465 w 465"/>
                  <a:gd name="T66" fmla="*/ 489 h 48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65" h="489">
                    <a:moveTo>
                      <a:pt x="144" y="20"/>
                    </a:moveTo>
                    <a:cubicBezTo>
                      <a:pt x="158" y="11"/>
                      <a:pt x="181" y="6"/>
                      <a:pt x="203" y="4"/>
                    </a:cubicBezTo>
                    <a:cubicBezTo>
                      <a:pt x="224" y="1"/>
                      <a:pt x="247" y="0"/>
                      <a:pt x="273" y="6"/>
                    </a:cubicBezTo>
                    <a:cubicBezTo>
                      <a:pt x="299" y="11"/>
                      <a:pt x="335" y="22"/>
                      <a:pt x="358" y="38"/>
                    </a:cubicBezTo>
                    <a:cubicBezTo>
                      <a:pt x="382" y="54"/>
                      <a:pt x="398" y="79"/>
                      <a:pt x="414" y="98"/>
                    </a:cubicBezTo>
                    <a:cubicBezTo>
                      <a:pt x="429" y="117"/>
                      <a:pt x="446" y="133"/>
                      <a:pt x="452" y="154"/>
                    </a:cubicBezTo>
                    <a:cubicBezTo>
                      <a:pt x="458" y="175"/>
                      <a:pt x="449" y="205"/>
                      <a:pt x="451" y="226"/>
                    </a:cubicBezTo>
                    <a:cubicBezTo>
                      <a:pt x="453" y="247"/>
                      <a:pt x="465" y="261"/>
                      <a:pt x="464" y="283"/>
                    </a:cubicBezTo>
                    <a:cubicBezTo>
                      <a:pt x="463" y="305"/>
                      <a:pt x="456" y="335"/>
                      <a:pt x="443" y="357"/>
                    </a:cubicBezTo>
                    <a:cubicBezTo>
                      <a:pt x="430" y="379"/>
                      <a:pt x="413" y="396"/>
                      <a:pt x="387" y="416"/>
                    </a:cubicBezTo>
                    <a:cubicBezTo>
                      <a:pt x="361" y="436"/>
                      <a:pt x="309" y="469"/>
                      <a:pt x="284" y="479"/>
                    </a:cubicBezTo>
                    <a:cubicBezTo>
                      <a:pt x="259" y="489"/>
                      <a:pt x="256" y="478"/>
                      <a:pt x="238" y="475"/>
                    </a:cubicBezTo>
                    <a:cubicBezTo>
                      <a:pt x="220" y="472"/>
                      <a:pt x="210" y="472"/>
                      <a:pt x="179" y="461"/>
                    </a:cubicBezTo>
                    <a:cubicBezTo>
                      <a:pt x="148" y="450"/>
                      <a:pt x="82" y="431"/>
                      <a:pt x="55" y="410"/>
                    </a:cubicBezTo>
                    <a:cubicBezTo>
                      <a:pt x="28" y="389"/>
                      <a:pt x="24" y="353"/>
                      <a:pt x="18" y="332"/>
                    </a:cubicBezTo>
                    <a:cubicBezTo>
                      <a:pt x="12" y="311"/>
                      <a:pt x="19" y="300"/>
                      <a:pt x="16" y="281"/>
                    </a:cubicBezTo>
                    <a:cubicBezTo>
                      <a:pt x="13" y="261"/>
                      <a:pt x="3" y="235"/>
                      <a:pt x="2" y="214"/>
                    </a:cubicBezTo>
                    <a:cubicBezTo>
                      <a:pt x="1" y="194"/>
                      <a:pt x="0" y="179"/>
                      <a:pt x="9" y="157"/>
                    </a:cubicBezTo>
                    <a:cubicBezTo>
                      <a:pt x="18" y="135"/>
                      <a:pt x="41" y="99"/>
                      <a:pt x="57" y="81"/>
                    </a:cubicBezTo>
                    <a:cubicBezTo>
                      <a:pt x="73" y="63"/>
                      <a:pt x="91" y="58"/>
                      <a:pt x="105" y="48"/>
                    </a:cubicBezTo>
                    <a:cubicBezTo>
                      <a:pt x="119" y="38"/>
                      <a:pt x="136" y="26"/>
                      <a:pt x="144" y="20"/>
                    </a:cubicBezTo>
                    <a:close/>
                  </a:path>
                </a:pathLst>
              </a:custGeom>
              <a:solidFill>
                <a:srgbClr val="FFD2C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07" name="Freeform 104"/>
              <p:cNvSpPr>
                <a:spLocks/>
              </p:cNvSpPr>
              <p:nvPr/>
            </p:nvSpPr>
            <p:spPr bwMode="auto">
              <a:xfrm>
                <a:off x="3125" y="3473"/>
                <a:ext cx="278" cy="272"/>
              </a:xfrm>
              <a:custGeom>
                <a:avLst/>
                <a:gdLst>
                  <a:gd name="T0" fmla="*/ 235 w 278"/>
                  <a:gd name="T1" fmla="*/ 41 h 272"/>
                  <a:gd name="T2" fmla="*/ 209 w 278"/>
                  <a:gd name="T3" fmla="*/ 9 h 272"/>
                  <a:gd name="T4" fmla="*/ 157 w 278"/>
                  <a:gd name="T5" fmla="*/ 1 h 272"/>
                  <a:gd name="T6" fmla="*/ 115 w 278"/>
                  <a:gd name="T7" fmla="*/ 5 h 272"/>
                  <a:gd name="T8" fmla="*/ 97 w 278"/>
                  <a:gd name="T9" fmla="*/ 27 h 272"/>
                  <a:gd name="T10" fmla="*/ 41 w 278"/>
                  <a:gd name="T11" fmla="*/ 45 h 272"/>
                  <a:gd name="T12" fmla="*/ 7 w 278"/>
                  <a:gd name="T13" fmla="*/ 95 h 272"/>
                  <a:gd name="T14" fmla="*/ 1 w 278"/>
                  <a:gd name="T15" fmla="*/ 161 h 272"/>
                  <a:gd name="T16" fmla="*/ 11 w 278"/>
                  <a:gd name="T17" fmla="*/ 209 h 272"/>
                  <a:gd name="T18" fmla="*/ 49 w 278"/>
                  <a:gd name="T19" fmla="*/ 217 h 272"/>
                  <a:gd name="T20" fmla="*/ 75 w 278"/>
                  <a:gd name="T21" fmla="*/ 197 h 272"/>
                  <a:gd name="T22" fmla="*/ 63 w 278"/>
                  <a:gd name="T23" fmla="*/ 141 h 272"/>
                  <a:gd name="T24" fmla="*/ 67 w 278"/>
                  <a:gd name="T25" fmla="*/ 77 h 272"/>
                  <a:gd name="T26" fmla="*/ 79 w 278"/>
                  <a:gd name="T27" fmla="*/ 47 h 272"/>
                  <a:gd name="T28" fmla="*/ 105 w 278"/>
                  <a:gd name="T29" fmla="*/ 41 h 272"/>
                  <a:gd name="T30" fmla="*/ 105 w 278"/>
                  <a:gd name="T31" fmla="*/ 69 h 272"/>
                  <a:gd name="T32" fmla="*/ 121 w 278"/>
                  <a:gd name="T33" fmla="*/ 91 h 272"/>
                  <a:gd name="T34" fmla="*/ 151 w 278"/>
                  <a:gd name="T35" fmla="*/ 115 h 272"/>
                  <a:gd name="T36" fmla="*/ 185 w 278"/>
                  <a:gd name="T37" fmla="*/ 129 h 272"/>
                  <a:gd name="T38" fmla="*/ 231 w 278"/>
                  <a:gd name="T39" fmla="*/ 125 h 272"/>
                  <a:gd name="T40" fmla="*/ 247 w 278"/>
                  <a:gd name="T41" fmla="*/ 157 h 272"/>
                  <a:gd name="T42" fmla="*/ 235 w 278"/>
                  <a:gd name="T43" fmla="*/ 191 h 272"/>
                  <a:gd name="T44" fmla="*/ 207 w 278"/>
                  <a:gd name="T45" fmla="*/ 219 h 272"/>
                  <a:gd name="T46" fmla="*/ 209 w 278"/>
                  <a:gd name="T47" fmla="*/ 255 h 272"/>
                  <a:gd name="T48" fmla="*/ 235 w 278"/>
                  <a:gd name="T49" fmla="*/ 271 h 272"/>
                  <a:gd name="T50" fmla="*/ 271 w 278"/>
                  <a:gd name="T51" fmla="*/ 249 h 272"/>
                  <a:gd name="T52" fmla="*/ 275 w 278"/>
                  <a:gd name="T53" fmla="*/ 193 h 272"/>
                  <a:gd name="T54" fmla="*/ 257 w 278"/>
                  <a:gd name="T55" fmla="*/ 145 h 272"/>
                  <a:gd name="T56" fmla="*/ 251 w 278"/>
                  <a:gd name="T57" fmla="*/ 105 h 272"/>
                  <a:gd name="T58" fmla="*/ 247 w 278"/>
                  <a:gd name="T59" fmla="*/ 63 h 272"/>
                  <a:gd name="T60" fmla="*/ 235 w 278"/>
                  <a:gd name="T61" fmla="*/ 41 h 27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78"/>
                  <a:gd name="T94" fmla="*/ 0 h 272"/>
                  <a:gd name="T95" fmla="*/ 278 w 278"/>
                  <a:gd name="T96" fmla="*/ 272 h 27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78" h="272">
                    <a:moveTo>
                      <a:pt x="235" y="41"/>
                    </a:moveTo>
                    <a:cubicBezTo>
                      <a:pt x="230" y="32"/>
                      <a:pt x="222" y="16"/>
                      <a:pt x="209" y="9"/>
                    </a:cubicBezTo>
                    <a:cubicBezTo>
                      <a:pt x="196" y="2"/>
                      <a:pt x="173" y="2"/>
                      <a:pt x="157" y="1"/>
                    </a:cubicBezTo>
                    <a:cubicBezTo>
                      <a:pt x="141" y="0"/>
                      <a:pt x="125" y="1"/>
                      <a:pt x="115" y="5"/>
                    </a:cubicBezTo>
                    <a:cubicBezTo>
                      <a:pt x="105" y="9"/>
                      <a:pt x="109" y="20"/>
                      <a:pt x="97" y="27"/>
                    </a:cubicBezTo>
                    <a:cubicBezTo>
                      <a:pt x="85" y="34"/>
                      <a:pt x="56" y="34"/>
                      <a:pt x="41" y="45"/>
                    </a:cubicBezTo>
                    <a:cubicBezTo>
                      <a:pt x="26" y="56"/>
                      <a:pt x="14" y="76"/>
                      <a:pt x="7" y="95"/>
                    </a:cubicBezTo>
                    <a:cubicBezTo>
                      <a:pt x="0" y="114"/>
                      <a:pt x="0" y="142"/>
                      <a:pt x="1" y="161"/>
                    </a:cubicBezTo>
                    <a:cubicBezTo>
                      <a:pt x="2" y="180"/>
                      <a:pt x="3" y="200"/>
                      <a:pt x="11" y="209"/>
                    </a:cubicBezTo>
                    <a:cubicBezTo>
                      <a:pt x="19" y="218"/>
                      <a:pt x="38" y="219"/>
                      <a:pt x="49" y="217"/>
                    </a:cubicBezTo>
                    <a:cubicBezTo>
                      <a:pt x="60" y="215"/>
                      <a:pt x="73" y="210"/>
                      <a:pt x="75" y="197"/>
                    </a:cubicBezTo>
                    <a:cubicBezTo>
                      <a:pt x="77" y="184"/>
                      <a:pt x="64" y="161"/>
                      <a:pt x="63" y="141"/>
                    </a:cubicBezTo>
                    <a:cubicBezTo>
                      <a:pt x="62" y="121"/>
                      <a:pt x="64" y="93"/>
                      <a:pt x="67" y="77"/>
                    </a:cubicBezTo>
                    <a:cubicBezTo>
                      <a:pt x="70" y="61"/>
                      <a:pt x="73" y="53"/>
                      <a:pt x="79" y="47"/>
                    </a:cubicBezTo>
                    <a:cubicBezTo>
                      <a:pt x="85" y="41"/>
                      <a:pt x="101" y="37"/>
                      <a:pt x="105" y="41"/>
                    </a:cubicBezTo>
                    <a:cubicBezTo>
                      <a:pt x="109" y="45"/>
                      <a:pt x="102" y="61"/>
                      <a:pt x="105" y="69"/>
                    </a:cubicBezTo>
                    <a:cubicBezTo>
                      <a:pt x="108" y="77"/>
                      <a:pt x="113" y="83"/>
                      <a:pt x="121" y="91"/>
                    </a:cubicBezTo>
                    <a:cubicBezTo>
                      <a:pt x="129" y="99"/>
                      <a:pt x="140" y="109"/>
                      <a:pt x="151" y="115"/>
                    </a:cubicBezTo>
                    <a:cubicBezTo>
                      <a:pt x="162" y="121"/>
                      <a:pt x="172" y="127"/>
                      <a:pt x="185" y="129"/>
                    </a:cubicBezTo>
                    <a:cubicBezTo>
                      <a:pt x="198" y="131"/>
                      <a:pt x="221" y="120"/>
                      <a:pt x="231" y="125"/>
                    </a:cubicBezTo>
                    <a:cubicBezTo>
                      <a:pt x="241" y="130"/>
                      <a:pt x="246" y="146"/>
                      <a:pt x="247" y="157"/>
                    </a:cubicBezTo>
                    <a:cubicBezTo>
                      <a:pt x="248" y="168"/>
                      <a:pt x="242" y="181"/>
                      <a:pt x="235" y="191"/>
                    </a:cubicBezTo>
                    <a:cubicBezTo>
                      <a:pt x="228" y="201"/>
                      <a:pt x="211" y="208"/>
                      <a:pt x="207" y="219"/>
                    </a:cubicBezTo>
                    <a:cubicBezTo>
                      <a:pt x="203" y="230"/>
                      <a:pt x="204" y="246"/>
                      <a:pt x="209" y="255"/>
                    </a:cubicBezTo>
                    <a:cubicBezTo>
                      <a:pt x="214" y="264"/>
                      <a:pt x="225" y="272"/>
                      <a:pt x="235" y="271"/>
                    </a:cubicBezTo>
                    <a:cubicBezTo>
                      <a:pt x="245" y="270"/>
                      <a:pt x="264" y="262"/>
                      <a:pt x="271" y="249"/>
                    </a:cubicBezTo>
                    <a:cubicBezTo>
                      <a:pt x="278" y="236"/>
                      <a:pt x="277" y="210"/>
                      <a:pt x="275" y="193"/>
                    </a:cubicBezTo>
                    <a:cubicBezTo>
                      <a:pt x="273" y="176"/>
                      <a:pt x="261" y="160"/>
                      <a:pt x="257" y="145"/>
                    </a:cubicBezTo>
                    <a:cubicBezTo>
                      <a:pt x="253" y="130"/>
                      <a:pt x="253" y="119"/>
                      <a:pt x="251" y="105"/>
                    </a:cubicBezTo>
                    <a:cubicBezTo>
                      <a:pt x="249" y="91"/>
                      <a:pt x="250" y="74"/>
                      <a:pt x="247" y="63"/>
                    </a:cubicBezTo>
                    <a:cubicBezTo>
                      <a:pt x="244" y="52"/>
                      <a:pt x="237" y="46"/>
                      <a:pt x="235" y="4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BF6FD"/>
                  </a:gs>
                  <a:gs pos="100000">
                    <a:srgbClr val="9923C5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08" name="Oval 105"/>
              <p:cNvSpPr>
                <a:spLocks noChangeArrowheads="1"/>
              </p:cNvSpPr>
              <p:nvPr/>
            </p:nvSpPr>
            <p:spPr bwMode="auto">
              <a:xfrm>
                <a:off x="3244" y="3426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09" name="Oval 106"/>
              <p:cNvSpPr>
                <a:spLocks noChangeArrowheads="1"/>
              </p:cNvSpPr>
              <p:nvPr/>
            </p:nvSpPr>
            <p:spPr bwMode="auto">
              <a:xfrm>
                <a:off x="3300" y="3434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10" name="Oval 107"/>
              <p:cNvSpPr>
                <a:spLocks noChangeArrowheads="1"/>
              </p:cNvSpPr>
              <p:nvPr/>
            </p:nvSpPr>
            <p:spPr bwMode="auto">
              <a:xfrm>
                <a:off x="3216" y="3552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11" name="Oval 108"/>
              <p:cNvSpPr>
                <a:spLocks noChangeArrowheads="1"/>
              </p:cNvSpPr>
              <p:nvPr/>
            </p:nvSpPr>
            <p:spPr bwMode="auto">
              <a:xfrm>
                <a:off x="3216" y="3600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12" name="Oval 109"/>
              <p:cNvSpPr>
                <a:spLocks noChangeArrowheads="1"/>
              </p:cNvSpPr>
              <p:nvPr/>
            </p:nvSpPr>
            <p:spPr bwMode="auto">
              <a:xfrm>
                <a:off x="3196" y="3426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13" name="Oval 110"/>
              <p:cNvSpPr>
                <a:spLocks noChangeArrowheads="1"/>
              </p:cNvSpPr>
              <p:nvPr/>
            </p:nvSpPr>
            <p:spPr bwMode="auto">
              <a:xfrm>
                <a:off x="3196" y="3474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14" name="Oval 111"/>
              <p:cNvSpPr>
                <a:spLocks noChangeArrowheads="1"/>
              </p:cNvSpPr>
              <p:nvPr/>
            </p:nvSpPr>
            <p:spPr bwMode="auto">
              <a:xfrm>
                <a:off x="3276" y="3454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15" name="Oval 112"/>
              <p:cNvSpPr>
                <a:spLocks noChangeArrowheads="1"/>
              </p:cNvSpPr>
              <p:nvPr/>
            </p:nvSpPr>
            <p:spPr bwMode="auto">
              <a:xfrm>
                <a:off x="3218" y="3444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16" name="Oval 113"/>
              <p:cNvSpPr>
                <a:spLocks noChangeArrowheads="1"/>
              </p:cNvSpPr>
              <p:nvPr/>
            </p:nvSpPr>
            <p:spPr bwMode="auto">
              <a:xfrm>
                <a:off x="3210" y="3522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17" name="Oval 114"/>
              <p:cNvSpPr>
                <a:spLocks noChangeArrowheads="1"/>
              </p:cNvSpPr>
              <p:nvPr/>
            </p:nvSpPr>
            <p:spPr bwMode="auto">
              <a:xfrm>
                <a:off x="3172" y="3448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18" name="Oval 115"/>
              <p:cNvSpPr>
                <a:spLocks noChangeArrowheads="1"/>
              </p:cNvSpPr>
              <p:nvPr/>
            </p:nvSpPr>
            <p:spPr bwMode="auto">
              <a:xfrm>
                <a:off x="3202" y="3576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19" name="Oval 116"/>
              <p:cNvSpPr>
                <a:spLocks noChangeArrowheads="1"/>
              </p:cNvSpPr>
              <p:nvPr/>
            </p:nvSpPr>
            <p:spPr bwMode="auto">
              <a:xfrm>
                <a:off x="3324" y="3450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20" name="Oval 117"/>
              <p:cNvSpPr>
                <a:spLocks noChangeArrowheads="1"/>
              </p:cNvSpPr>
              <p:nvPr/>
            </p:nvSpPr>
            <p:spPr bwMode="auto">
              <a:xfrm>
                <a:off x="3256" y="3448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21" name="Oval 118"/>
              <p:cNvSpPr>
                <a:spLocks noChangeArrowheads="1"/>
              </p:cNvSpPr>
              <p:nvPr/>
            </p:nvSpPr>
            <p:spPr bwMode="auto">
              <a:xfrm>
                <a:off x="3348" y="3478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22" name="Oval 119"/>
              <p:cNvSpPr>
                <a:spLocks noChangeArrowheads="1"/>
              </p:cNvSpPr>
              <p:nvPr/>
            </p:nvSpPr>
            <p:spPr bwMode="auto">
              <a:xfrm>
                <a:off x="3238" y="3776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23" name="Oval 120"/>
              <p:cNvSpPr>
                <a:spLocks noChangeArrowheads="1"/>
              </p:cNvSpPr>
              <p:nvPr/>
            </p:nvSpPr>
            <p:spPr bwMode="auto">
              <a:xfrm>
                <a:off x="3058" y="3682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24" name="Oval 121"/>
              <p:cNvSpPr>
                <a:spLocks noChangeArrowheads="1"/>
              </p:cNvSpPr>
              <p:nvPr/>
            </p:nvSpPr>
            <p:spPr bwMode="auto">
              <a:xfrm>
                <a:off x="3084" y="3692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25" name="Oval 122"/>
              <p:cNvSpPr>
                <a:spLocks noChangeArrowheads="1"/>
              </p:cNvSpPr>
              <p:nvPr/>
            </p:nvSpPr>
            <p:spPr bwMode="auto">
              <a:xfrm>
                <a:off x="3130" y="3706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26" name="Oval 123"/>
              <p:cNvSpPr>
                <a:spLocks noChangeArrowheads="1"/>
              </p:cNvSpPr>
              <p:nvPr/>
            </p:nvSpPr>
            <p:spPr bwMode="auto">
              <a:xfrm>
                <a:off x="3086" y="3798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27" name="Oval 124"/>
              <p:cNvSpPr>
                <a:spLocks noChangeArrowheads="1"/>
              </p:cNvSpPr>
              <p:nvPr/>
            </p:nvSpPr>
            <p:spPr bwMode="auto">
              <a:xfrm>
                <a:off x="3210" y="3686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28" name="Oval 125"/>
              <p:cNvSpPr>
                <a:spLocks noChangeArrowheads="1"/>
              </p:cNvSpPr>
              <p:nvPr/>
            </p:nvSpPr>
            <p:spPr bwMode="auto">
              <a:xfrm>
                <a:off x="3362" y="3454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29" name="Oval 126"/>
              <p:cNvSpPr>
                <a:spLocks noChangeArrowheads="1"/>
              </p:cNvSpPr>
              <p:nvPr/>
            </p:nvSpPr>
            <p:spPr bwMode="auto">
              <a:xfrm>
                <a:off x="3376" y="3490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30" name="Oval 127"/>
              <p:cNvSpPr>
                <a:spLocks noChangeArrowheads="1"/>
              </p:cNvSpPr>
              <p:nvPr/>
            </p:nvSpPr>
            <p:spPr bwMode="auto">
              <a:xfrm>
                <a:off x="3410" y="3498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31" name="Oval 128"/>
              <p:cNvSpPr>
                <a:spLocks noChangeArrowheads="1"/>
              </p:cNvSpPr>
              <p:nvPr/>
            </p:nvSpPr>
            <p:spPr bwMode="auto">
              <a:xfrm>
                <a:off x="3418" y="3532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32" name="Oval 129"/>
              <p:cNvSpPr>
                <a:spLocks noChangeArrowheads="1"/>
              </p:cNvSpPr>
              <p:nvPr/>
            </p:nvSpPr>
            <p:spPr bwMode="auto">
              <a:xfrm>
                <a:off x="3264" y="3600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33" name="Oval 130"/>
              <p:cNvSpPr>
                <a:spLocks noChangeArrowheads="1"/>
              </p:cNvSpPr>
              <p:nvPr/>
            </p:nvSpPr>
            <p:spPr bwMode="auto">
              <a:xfrm>
                <a:off x="3444" y="3574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34" name="Oval 131"/>
              <p:cNvSpPr>
                <a:spLocks noChangeArrowheads="1"/>
              </p:cNvSpPr>
              <p:nvPr/>
            </p:nvSpPr>
            <p:spPr bwMode="auto">
              <a:xfrm>
                <a:off x="3440" y="3536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35" name="Oval 132"/>
              <p:cNvSpPr>
                <a:spLocks noChangeArrowheads="1"/>
              </p:cNvSpPr>
              <p:nvPr/>
            </p:nvSpPr>
            <p:spPr bwMode="auto">
              <a:xfrm>
                <a:off x="3436" y="3558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36" name="Oval 133"/>
              <p:cNvSpPr>
                <a:spLocks noChangeArrowheads="1"/>
              </p:cNvSpPr>
              <p:nvPr/>
            </p:nvSpPr>
            <p:spPr bwMode="auto">
              <a:xfrm>
                <a:off x="3454" y="3558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37" name="Oval 134"/>
              <p:cNvSpPr>
                <a:spLocks noChangeArrowheads="1"/>
              </p:cNvSpPr>
              <p:nvPr/>
            </p:nvSpPr>
            <p:spPr bwMode="auto">
              <a:xfrm>
                <a:off x="3436" y="3654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38" name="Oval 135"/>
              <p:cNvSpPr>
                <a:spLocks noChangeArrowheads="1"/>
              </p:cNvSpPr>
              <p:nvPr/>
            </p:nvSpPr>
            <p:spPr bwMode="auto">
              <a:xfrm>
                <a:off x="3464" y="3666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39" name="Oval 136"/>
              <p:cNvSpPr>
                <a:spLocks noChangeArrowheads="1"/>
              </p:cNvSpPr>
              <p:nvPr/>
            </p:nvSpPr>
            <p:spPr bwMode="auto">
              <a:xfrm>
                <a:off x="3440" y="3618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40" name="Oval 137"/>
              <p:cNvSpPr>
                <a:spLocks noChangeArrowheads="1"/>
              </p:cNvSpPr>
              <p:nvPr/>
            </p:nvSpPr>
            <p:spPr bwMode="auto">
              <a:xfrm>
                <a:off x="3436" y="3714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41" name="Oval 138"/>
              <p:cNvSpPr>
                <a:spLocks noChangeArrowheads="1"/>
              </p:cNvSpPr>
              <p:nvPr/>
            </p:nvSpPr>
            <p:spPr bwMode="auto">
              <a:xfrm>
                <a:off x="3388" y="3810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42" name="Oval 139"/>
              <p:cNvSpPr>
                <a:spLocks noChangeArrowheads="1"/>
              </p:cNvSpPr>
              <p:nvPr/>
            </p:nvSpPr>
            <p:spPr bwMode="auto">
              <a:xfrm>
                <a:off x="3388" y="3762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43" name="Oval 140"/>
              <p:cNvSpPr>
                <a:spLocks noChangeArrowheads="1"/>
              </p:cNvSpPr>
              <p:nvPr/>
            </p:nvSpPr>
            <p:spPr bwMode="auto">
              <a:xfrm>
                <a:off x="3420" y="3770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44" name="Oval 141"/>
              <p:cNvSpPr>
                <a:spLocks noChangeArrowheads="1"/>
              </p:cNvSpPr>
              <p:nvPr/>
            </p:nvSpPr>
            <p:spPr bwMode="auto">
              <a:xfrm>
                <a:off x="3380" y="3790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45" name="Oval 142"/>
              <p:cNvSpPr>
                <a:spLocks noChangeArrowheads="1"/>
              </p:cNvSpPr>
              <p:nvPr/>
            </p:nvSpPr>
            <p:spPr bwMode="auto">
              <a:xfrm>
                <a:off x="3412" y="3788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46" name="Oval 143"/>
              <p:cNvSpPr>
                <a:spLocks noChangeArrowheads="1"/>
              </p:cNvSpPr>
              <p:nvPr/>
            </p:nvSpPr>
            <p:spPr bwMode="auto">
              <a:xfrm>
                <a:off x="3398" y="3730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47" name="Oval 144"/>
              <p:cNvSpPr>
                <a:spLocks noChangeArrowheads="1"/>
              </p:cNvSpPr>
              <p:nvPr/>
            </p:nvSpPr>
            <p:spPr bwMode="auto">
              <a:xfrm>
                <a:off x="3418" y="3740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48" name="Oval 145"/>
              <p:cNvSpPr>
                <a:spLocks noChangeArrowheads="1"/>
              </p:cNvSpPr>
              <p:nvPr/>
            </p:nvSpPr>
            <p:spPr bwMode="auto">
              <a:xfrm>
                <a:off x="3448" y="3748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49" name="Oval 146"/>
              <p:cNvSpPr>
                <a:spLocks noChangeArrowheads="1"/>
              </p:cNvSpPr>
              <p:nvPr/>
            </p:nvSpPr>
            <p:spPr bwMode="auto">
              <a:xfrm>
                <a:off x="3406" y="3698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50" name="Oval 147"/>
              <p:cNvSpPr>
                <a:spLocks noChangeArrowheads="1"/>
              </p:cNvSpPr>
              <p:nvPr/>
            </p:nvSpPr>
            <p:spPr bwMode="auto">
              <a:xfrm>
                <a:off x="3436" y="3680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51" name="Oval 148"/>
              <p:cNvSpPr>
                <a:spLocks noChangeArrowheads="1"/>
              </p:cNvSpPr>
              <p:nvPr/>
            </p:nvSpPr>
            <p:spPr bwMode="auto">
              <a:xfrm>
                <a:off x="3466" y="3694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52" name="Oval 149"/>
              <p:cNvSpPr>
                <a:spLocks noChangeArrowheads="1"/>
              </p:cNvSpPr>
              <p:nvPr/>
            </p:nvSpPr>
            <p:spPr bwMode="auto">
              <a:xfrm>
                <a:off x="3456" y="3600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53" name="Oval 150"/>
              <p:cNvSpPr>
                <a:spLocks noChangeArrowheads="1"/>
              </p:cNvSpPr>
              <p:nvPr/>
            </p:nvSpPr>
            <p:spPr bwMode="auto">
              <a:xfrm>
                <a:off x="3340" y="3828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54" name="Oval 151"/>
              <p:cNvSpPr>
                <a:spLocks noChangeArrowheads="1"/>
              </p:cNvSpPr>
              <p:nvPr/>
            </p:nvSpPr>
            <p:spPr bwMode="auto">
              <a:xfrm>
                <a:off x="3124" y="3730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55" name="Oval 152"/>
              <p:cNvSpPr>
                <a:spLocks noChangeArrowheads="1"/>
              </p:cNvSpPr>
              <p:nvPr/>
            </p:nvSpPr>
            <p:spPr bwMode="auto">
              <a:xfrm>
                <a:off x="3266" y="3852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56" name="Oval 153"/>
              <p:cNvSpPr>
                <a:spLocks noChangeArrowheads="1"/>
              </p:cNvSpPr>
              <p:nvPr/>
            </p:nvSpPr>
            <p:spPr bwMode="auto">
              <a:xfrm>
                <a:off x="3236" y="3852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57" name="Oval 154"/>
              <p:cNvSpPr>
                <a:spLocks noChangeArrowheads="1"/>
              </p:cNvSpPr>
              <p:nvPr/>
            </p:nvSpPr>
            <p:spPr bwMode="auto">
              <a:xfrm>
                <a:off x="3232" y="3818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58" name="Oval 155"/>
              <p:cNvSpPr>
                <a:spLocks noChangeArrowheads="1"/>
              </p:cNvSpPr>
              <p:nvPr/>
            </p:nvSpPr>
            <p:spPr bwMode="auto">
              <a:xfrm>
                <a:off x="3202" y="3846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59" name="Oval 156"/>
              <p:cNvSpPr>
                <a:spLocks noChangeArrowheads="1"/>
              </p:cNvSpPr>
              <p:nvPr/>
            </p:nvSpPr>
            <p:spPr bwMode="auto">
              <a:xfrm>
                <a:off x="3146" y="3834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60" name="Oval 157"/>
              <p:cNvSpPr>
                <a:spLocks noChangeArrowheads="1"/>
              </p:cNvSpPr>
              <p:nvPr/>
            </p:nvSpPr>
            <p:spPr bwMode="auto">
              <a:xfrm>
                <a:off x="3166" y="3830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61" name="Oval 158"/>
              <p:cNvSpPr>
                <a:spLocks noChangeArrowheads="1"/>
              </p:cNvSpPr>
              <p:nvPr/>
            </p:nvSpPr>
            <p:spPr bwMode="auto">
              <a:xfrm>
                <a:off x="3072" y="3616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62" name="Oval 159"/>
              <p:cNvSpPr>
                <a:spLocks noChangeArrowheads="1"/>
              </p:cNvSpPr>
              <p:nvPr/>
            </p:nvSpPr>
            <p:spPr bwMode="auto">
              <a:xfrm>
                <a:off x="3166" y="3776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63" name="Oval 160"/>
              <p:cNvSpPr>
                <a:spLocks noChangeArrowheads="1"/>
              </p:cNvSpPr>
              <p:nvPr/>
            </p:nvSpPr>
            <p:spPr bwMode="auto">
              <a:xfrm>
                <a:off x="3186" y="3786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64" name="Oval 161"/>
              <p:cNvSpPr>
                <a:spLocks noChangeArrowheads="1"/>
              </p:cNvSpPr>
              <p:nvPr/>
            </p:nvSpPr>
            <p:spPr bwMode="auto">
              <a:xfrm>
                <a:off x="3194" y="3806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65" name="Oval 162"/>
              <p:cNvSpPr>
                <a:spLocks noChangeArrowheads="1"/>
              </p:cNvSpPr>
              <p:nvPr/>
            </p:nvSpPr>
            <p:spPr bwMode="auto">
              <a:xfrm>
                <a:off x="3200" y="3824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66" name="Oval 163"/>
              <p:cNvSpPr>
                <a:spLocks noChangeArrowheads="1"/>
              </p:cNvSpPr>
              <p:nvPr/>
            </p:nvSpPr>
            <p:spPr bwMode="auto">
              <a:xfrm>
                <a:off x="3170" y="3810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67" name="Oval 164"/>
              <p:cNvSpPr>
                <a:spLocks noChangeArrowheads="1"/>
              </p:cNvSpPr>
              <p:nvPr/>
            </p:nvSpPr>
            <p:spPr bwMode="auto">
              <a:xfrm>
                <a:off x="3180" y="3844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68" name="Oval 165"/>
              <p:cNvSpPr>
                <a:spLocks noChangeArrowheads="1"/>
              </p:cNvSpPr>
              <p:nvPr/>
            </p:nvSpPr>
            <p:spPr bwMode="auto">
              <a:xfrm>
                <a:off x="3146" y="3798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69" name="Oval 166"/>
              <p:cNvSpPr>
                <a:spLocks noChangeArrowheads="1"/>
              </p:cNvSpPr>
              <p:nvPr/>
            </p:nvSpPr>
            <p:spPr bwMode="auto">
              <a:xfrm>
                <a:off x="3208" y="3776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70" name="Oval 167"/>
              <p:cNvSpPr>
                <a:spLocks noChangeArrowheads="1"/>
              </p:cNvSpPr>
              <p:nvPr/>
            </p:nvSpPr>
            <p:spPr bwMode="auto">
              <a:xfrm>
                <a:off x="3104" y="3620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71" name="Oval 168"/>
              <p:cNvSpPr>
                <a:spLocks noChangeArrowheads="1"/>
              </p:cNvSpPr>
              <p:nvPr/>
            </p:nvSpPr>
            <p:spPr bwMode="auto">
              <a:xfrm>
                <a:off x="3110" y="3784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72" name="Oval 169"/>
              <p:cNvSpPr>
                <a:spLocks noChangeArrowheads="1"/>
              </p:cNvSpPr>
              <p:nvPr/>
            </p:nvSpPr>
            <p:spPr bwMode="auto">
              <a:xfrm>
                <a:off x="3124" y="3808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73" name="Oval 170"/>
              <p:cNvSpPr>
                <a:spLocks noChangeArrowheads="1"/>
              </p:cNvSpPr>
              <p:nvPr/>
            </p:nvSpPr>
            <p:spPr bwMode="auto">
              <a:xfrm>
                <a:off x="3054" y="3706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74" name="Oval 171"/>
              <p:cNvSpPr>
                <a:spLocks noChangeArrowheads="1"/>
              </p:cNvSpPr>
              <p:nvPr/>
            </p:nvSpPr>
            <p:spPr bwMode="auto">
              <a:xfrm>
                <a:off x="3082" y="3764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75" name="Oval 172"/>
              <p:cNvSpPr>
                <a:spLocks noChangeArrowheads="1"/>
              </p:cNvSpPr>
              <p:nvPr/>
            </p:nvSpPr>
            <p:spPr bwMode="auto">
              <a:xfrm>
                <a:off x="3130" y="3772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76" name="Oval 173"/>
              <p:cNvSpPr>
                <a:spLocks noChangeArrowheads="1"/>
              </p:cNvSpPr>
              <p:nvPr/>
            </p:nvSpPr>
            <p:spPr bwMode="auto">
              <a:xfrm>
                <a:off x="3166" y="3720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77" name="Oval 174"/>
              <p:cNvSpPr>
                <a:spLocks noChangeArrowheads="1"/>
              </p:cNvSpPr>
              <p:nvPr/>
            </p:nvSpPr>
            <p:spPr bwMode="auto">
              <a:xfrm>
                <a:off x="3212" y="3720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78" name="Oval 175"/>
              <p:cNvSpPr>
                <a:spLocks noChangeArrowheads="1"/>
              </p:cNvSpPr>
              <p:nvPr/>
            </p:nvSpPr>
            <p:spPr bwMode="auto">
              <a:xfrm>
                <a:off x="3306" y="3834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79" name="Oval 176"/>
              <p:cNvSpPr>
                <a:spLocks noChangeArrowheads="1"/>
              </p:cNvSpPr>
              <p:nvPr/>
            </p:nvSpPr>
            <p:spPr bwMode="auto">
              <a:xfrm>
                <a:off x="3090" y="3728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80" name="Oval 177"/>
              <p:cNvSpPr>
                <a:spLocks noChangeArrowheads="1"/>
              </p:cNvSpPr>
              <p:nvPr/>
            </p:nvSpPr>
            <p:spPr bwMode="auto">
              <a:xfrm>
                <a:off x="3062" y="3732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81" name="Oval 178"/>
              <p:cNvSpPr>
                <a:spLocks noChangeArrowheads="1"/>
              </p:cNvSpPr>
              <p:nvPr/>
            </p:nvSpPr>
            <p:spPr bwMode="auto">
              <a:xfrm>
                <a:off x="3082" y="3644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82" name="Oval 179"/>
              <p:cNvSpPr>
                <a:spLocks noChangeArrowheads="1"/>
              </p:cNvSpPr>
              <p:nvPr/>
            </p:nvSpPr>
            <p:spPr bwMode="auto">
              <a:xfrm>
                <a:off x="3194" y="3728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83" name="Oval 180"/>
              <p:cNvSpPr>
                <a:spLocks noChangeArrowheads="1"/>
              </p:cNvSpPr>
              <p:nvPr/>
            </p:nvSpPr>
            <p:spPr bwMode="auto">
              <a:xfrm>
                <a:off x="3046" y="3624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84" name="Oval 181"/>
              <p:cNvSpPr>
                <a:spLocks noChangeArrowheads="1"/>
              </p:cNvSpPr>
              <p:nvPr/>
            </p:nvSpPr>
            <p:spPr bwMode="auto">
              <a:xfrm>
                <a:off x="3094" y="3596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85" name="Oval 182"/>
              <p:cNvSpPr>
                <a:spLocks noChangeArrowheads="1"/>
              </p:cNvSpPr>
              <p:nvPr/>
            </p:nvSpPr>
            <p:spPr bwMode="auto">
              <a:xfrm>
                <a:off x="3074" y="3508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86" name="Oval 183"/>
              <p:cNvSpPr>
                <a:spLocks noChangeArrowheads="1"/>
              </p:cNvSpPr>
              <p:nvPr/>
            </p:nvSpPr>
            <p:spPr bwMode="auto">
              <a:xfrm>
                <a:off x="3060" y="3542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87" name="Oval 184"/>
              <p:cNvSpPr>
                <a:spLocks noChangeArrowheads="1"/>
              </p:cNvSpPr>
              <p:nvPr/>
            </p:nvSpPr>
            <p:spPr bwMode="auto">
              <a:xfrm>
                <a:off x="3050" y="3592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88" name="Oval 185"/>
              <p:cNvSpPr>
                <a:spLocks noChangeArrowheads="1"/>
              </p:cNvSpPr>
              <p:nvPr/>
            </p:nvSpPr>
            <p:spPr bwMode="auto">
              <a:xfrm>
                <a:off x="3042" y="3652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89" name="Oval 186"/>
              <p:cNvSpPr>
                <a:spLocks noChangeArrowheads="1"/>
              </p:cNvSpPr>
              <p:nvPr/>
            </p:nvSpPr>
            <p:spPr bwMode="auto">
              <a:xfrm>
                <a:off x="3130" y="3748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90" name="Oval 187"/>
              <p:cNvSpPr>
                <a:spLocks noChangeArrowheads="1"/>
              </p:cNvSpPr>
              <p:nvPr/>
            </p:nvSpPr>
            <p:spPr bwMode="auto">
              <a:xfrm>
                <a:off x="3070" y="3558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91" name="Oval 188"/>
              <p:cNvSpPr>
                <a:spLocks noChangeArrowheads="1"/>
              </p:cNvSpPr>
              <p:nvPr/>
            </p:nvSpPr>
            <p:spPr bwMode="auto">
              <a:xfrm>
                <a:off x="3114" y="3470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92" name="Oval 189"/>
              <p:cNvSpPr>
                <a:spLocks noChangeArrowheads="1"/>
              </p:cNvSpPr>
              <p:nvPr/>
            </p:nvSpPr>
            <p:spPr bwMode="auto">
              <a:xfrm>
                <a:off x="3154" y="3484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93" name="Oval 190"/>
              <p:cNvSpPr>
                <a:spLocks noChangeArrowheads="1"/>
              </p:cNvSpPr>
              <p:nvPr/>
            </p:nvSpPr>
            <p:spPr bwMode="auto">
              <a:xfrm>
                <a:off x="3126" y="3504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94" name="Oval 191"/>
              <p:cNvSpPr>
                <a:spLocks noChangeArrowheads="1"/>
              </p:cNvSpPr>
              <p:nvPr/>
            </p:nvSpPr>
            <p:spPr bwMode="auto">
              <a:xfrm>
                <a:off x="3100" y="3512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95" name="Oval 192"/>
              <p:cNvSpPr>
                <a:spLocks noChangeArrowheads="1"/>
              </p:cNvSpPr>
              <p:nvPr/>
            </p:nvSpPr>
            <p:spPr bwMode="auto">
              <a:xfrm>
                <a:off x="3098" y="3550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96" name="Oval 193"/>
              <p:cNvSpPr>
                <a:spLocks noChangeArrowheads="1"/>
              </p:cNvSpPr>
              <p:nvPr/>
            </p:nvSpPr>
            <p:spPr bwMode="auto">
              <a:xfrm>
                <a:off x="3100" y="3666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97" name="Oval 194"/>
              <p:cNvSpPr>
                <a:spLocks noChangeArrowheads="1"/>
              </p:cNvSpPr>
              <p:nvPr/>
            </p:nvSpPr>
            <p:spPr bwMode="auto">
              <a:xfrm>
                <a:off x="3196" y="3762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98" name="Oval 195"/>
              <p:cNvSpPr>
                <a:spLocks noChangeArrowheads="1"/>
              </p:cNvSpPr>
              <p:nvPr/>
            </p:nvSpPr>
            <p:spPr bwMode="auto">
              <a:xfrm>
                <a:off x="3062" y="3646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99" name="Oval 196"/>
              <p:cNvSpPr>
                <a:spLocks noChangeArrowheads="1"/>
              </p:cNvSpPr>
              <p:nvPr/>
            </p:nvSpPr>
            <p:spPr bwMode="auto">
              <a:xfrm>
                <a:off x="3158" y="3742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900" name="Oval 197"/>
              <p:cNvSpPr>
                <a:spLocks noChangeArrowheads="1"/>
              </p:cNvSpPr>
              <p:nvPr/>
            </p:nvSpPr>
            <p:spPr bwMode="auto">
              <a:xfrm>
                <a:off x="3232" y="3744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901" name="Oval 198"/>
              <p:cNvSpPr>
                <a:spLocks noChangeArrowheads="1"/>
              </p:cNvSpPr>
              <p:nvPr/>
            </p:nvSpPr>
            <p:spPr bwMode="auto">
              <a:xfrm>
                <a:off x="3272" y="3804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902" name="Oval 199"/>
              <p:cNvSpPr>
                <a:spLocks noChangeArrowheads="1"/>
              </p:cNvSpPr>
              <p:nvPr/>
            </p:nvSpPr>
            <p:spPr bwMode="auto">
              <a:xfrm>
                <a:off x="3300" y="3858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903" name="Oval 200"/>
              <p:cNvSpPr>
                <a:spLocks noChangeArrowheads="1"/>
              </p:cNvSpPr>
              <p:nvPr/>
            </p:nvSpPr>
            <p:spPr bwMode="auto">
              <a:xfrm>
                <a:off x="3350" y="3764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904" name="Oval 201"/>
              <p:cNvSpPr>
                <a:spLocks noChangeArrowheads="1"/>
              </p:cNvSpPr>
              <p:nvPr/>
            </p:nvSpPr>
            <p:spPr bwMode="auto">
              <a:xfrm>
                <a:off x="3408" y="3582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905" name="Oval 202"/>
              <p:cNvSpPr>
                <a:spLocks noChangeArrowheads="1"/>
              </p:cNvSpPr>
              <p:nvPr/>
            </p:nvSpPr>
            <p:spPr bwMode="auto">
              <a:xfrm>
                <a:off x="3410" y="3626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906" name="Oval 203"/>
              <p:cNvSpPr>
                <a:spLocks noChangeArrowheads="1"/>
              </p:cNvSpPr>
              <p:nvPr/>
            </p:nvSpPr>
            <p:spPr bwMode="auto">
              <a:xfrm>
                <a:off x="3386" y="3540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907" name="Oval 204"/>
              <p:cNvSpPr>
                <a:spLocks noChangeArrowheads="1"/>
              </p:cNvSpPr>
              <p:nvPr/>
            </p:nvSpPr>
            <p:spPr bwMode="auto">
              <a:xfrm>
                <a:off x="3294" y="3614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908" name="Oval 205"/>
              <p:cNvSpPr>
                <a:spLocks noChangeArrowheads="1"/>
              </p:cNvSpPr>
              <p:nvPr/>
            </p:nvSpPr>
            <p:spPr bwMode="auto">
              <a:xfrm>
                <a:off x="3242" y="3618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909" name="Oval 206"/>
              <p:cNvSpPr>
                <a:spLocks noChangeArrowheads="1"/>
              </p:cNvSpPr>
              <p:nvPr/>
            </p:nvSpPr>
            <p:spPr bwMode="auto">
              <a:xfrm>
                <a:off x="3336" y="3622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910" name="Oval 207"/>
              <p:cNvSpPr>
                <a:spLocks noChangeArrowheads="1"/>
              </p:cNvSpPr>
              <p:nvPr/>
            </p:nvSpPr>
            <p:spPr bwMode="auto">
              <a:xfrm>
                <a:off x="3318" y="3788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911" name="Oval 208"/>
              <p:cNvSpPr>
                <a:spLocks noChangeArrowheads="1"/>
              </p:cNvSpPr>
              <p:nvPr/>
            </p:nvSpPr>
            <p:spPr bwMode="auto">
              <a:xfrm>
                <a:off x="3296" y="3656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912" name="Oval 209"/>
              <p:cNvSpPr>
                <a:spLocks noChangeArrowheads="1"/>
              </p:cNvSpPr>
              <p:nvPr/>
            </p:nvSpPr>
            <p:spPr bwMode="auto">
              <a:xfrm>
                <a:off x="3330" y="3646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913" name="Oval 210"/>
              <p:cNvSpPr>
                <a:spLocks noChangeArrowheads="1"/>
              </p:cNvSpPr>
              <p:nvPr/>
            </p:nvSpPr>
            <p:spPr bwMode="auto">
              <a:xfrm>
                <a:off x="3222" y="3642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914" name="Oval 211"/>
              <p:cNvSpPr>
                <a:spLocks noChangeArrowheads="1"/>
              </p:cNvSpPr>
              <p:nvPr/>
            </p:nvSpPr>
            <p:spPr bwMode="auto">
              <a:xfrm>
                <a:off x="3304" y="3750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915" name="Oval 212"/>
              <p:cNvSpPr>
                <a:spLocks noChangeArrowheads="1"/>
              </p:cNvSpPr>
              <p:nvPr/>
            </p:nvSpPr>
            <p:spPr bwMode="auto">
              <a:xfrm>
                <a:off x="3350" y="3798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916" name="Oval 213"/>
              <p:cNvSpPr>
                <a:spLocks noChangeArrowheads="1"/>
              </p:cNvSpPr>
              <p:nvPr/>
            </p:nvSpPr>
            <p:spPr bwMode="auto">
              <a:xfrm>
                <a:off x="3278" y="3830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917" name="Oval 214"/>
              <p:cNvSpPr>
                <a:spLocks noChangeArrowheads="1"/>
              </p:cNvSpPr>
              <p:nvPr/>
            </p:nvSpPr>
            <p:spPr bwMode="auto">
              <a:xfrm>
                <a:off x="3278" y="3768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918" name="Oval 215"/>
              <p:cNvSpPr>
                <a:spLocks noChangeArrowheads="1"/>
              </p:cNvSpPr>
              <p:nvPr/>
            </p:nvSpPr>
            <p:spPr bwMode="auto">
              <a:xfrm>
                <a:off x="3248" y="3686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919" name="Oval 216"/>
              <p:cNvSpPr>
                <a:spLocks noChangeArrowheads="1"/>
              </p:cNvSpPr>
              <p:nvPr/>
            </p:nvSpPr>
            <p:spPr bwMode="auto">
              <a:xfrm>
                <a:off x="3254" y="3648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920" name="Oval 217"/>
              <p:cNvSpPr>
                <a:spLocks noChangeArrowheads="1"/>
              </p:cNvSpPr>
              <p:nvPr/>
            </p:nvSpPr>
            <p:spPr bwMode="auto">
              <a:xfrm>
                <a:off x="3302" y="3678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921" name="Oval 218"/>
              <p:cNvSpPr>
                <a:spLocks noChangeArrowheads="1"/>
              </p:cNvSpPr>
              <p:nvPr/>
            </p:nvSpPr>
            <p:spPr bwMode="auto">
              <a:xfrm>
                <a:off x="3308" y="3722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922" name="Oval 219"/>
              <p:cNvSpPr>
                <a:spLocks noChangeArrowheads="1"/>
              </p:cNvSpPr>
              <p:nvPr/>
            </p:nvSpPr>
            <p:spPr bwMode="auto">
              <a:xfrm>
                <a:off x="3274" y="3716"/>
                <a:ext cx="12" cy="12"/>
              </a:xfrm>
              <a:prstGeom prst="ellipse">
                <a:avLst/>
              </a:prstGeom>
              <a:solidFill>
                <a:srgbClr val="C556A5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3805" name="Text Box 220"/>
            <p:cNvSpPr txBox="1">
              <a:spLocks noChangeArrowheads="1"/>
            </p:cNvSpPr>
            <p:nvPr/>
          </p:nvSpPr>
          <p:spPr bwMode="auto">
            <a:xfrm>
              <a:off x="2889" y="3815"/>
              <a:ext cx="73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latin typeface="Helvetica" charset="0"/>
                </a:rPr>
                <a:t>Neutrophile</a:t>
              </a:r>
            </a:p>
          </p:txBody>
        </p:sp>
      </p:grpSp>
      <p:grpSp>
        <p:nvGrpSpPr>
          <p:cNvPr id="23567" name="Group 221"/>
          <p:cNvGrpSpPr>
            <a:grpSpLocks/>
          </p:cNvGrpSpPr>
          <p:nvPr/>
        </p:nvGrpSpPr>
        <p:grpSpPr bwMode="auto">
          <a:xfrm>
            <a:off x="5946776" y="5614988"/>
            <a:ext cx="1192213" cy="1027112"/>
            <a:chOff x="2276" y="3366"/>
            <a:chExt cx="751" cy="647"/>
          </a:xfrm>
        </p:grpSpPr>
        <p:grpSp>
          <p:nvGrpSpPr>
            <p:cNvPr id="23769" name="Group 222"/>
            <p:cNvGrpSpPr>
              <a:grpSpLocks/>
            </p:cNvGrpSpPr>
            <p:nvPr/>
          </p:nvGrpSpPr>
          <p:grpSpPr bwMode="auto">
            <a:xfrm>
              <a:off x="2403" y="3366"/>
              <a:ext cx="465" cy="489"/>
              <a:chOff x="2403" y="3398"/>
              <a:chExt cx="465" cy="489"/>
            </a:xfrm>
          </p:grpSpPr>
          <p:sp>
            <p:nvSpPr>
              <p:cNvPr id="23771" name="Freeform 223"/>
              <p:cNvSpPr>
                <a:spLocks/>
              </p:cNvSpPr>
              <p:nvPr/>
            </p:nvSpPr>
            <p:spPr bwMode="auto">
              <a:xfrm>
                <a:off x="2403" y="3398"/>
                <a:ext cx="465" cy="489"/>
              </a:xfrm>
              <a:custGeom>
                <a:avLst/>
                <a:gdLst>
                  <a:gd name="T0" fmla="*/ 144 w 465"/>
                  <a:gd name="T1" fmla="*/ 20 h 489"/>
                  <a:gd name="T2" fmla="*/ 203 w 465"/>
                  <a:gd name="T3" fmla="*/ 4 h 489"/>
                  <a:gd name="T4" fmla="*/ 273 w 465"/>
                  <a:gd name="T5" fmla="*/ 6 h 489"/>
                  <a:gd name="T6" fmla="*/ 358 w 465"/>
                  <a:gd name="T7" fmla="*/ 38 h 489"/>
                  <a:gd name="T8" fmla="*/ 414 w 465"/>
                  <a:gd name="T9" fmla="*/ 98 h 489"/>
                  <a:gd name="T10" fmla="*/ 452 w 465"/>
                  <a:gd name="T11" fmla="*/ 154 h 489"/>
                  <a:gd name="T12" fmla="*/ 451 w 465"/>
                  <a:gd name="T13" fmla="*/ 226 h 489"/>
                  <a:gd name="T14" fmla="*/ 464 w 465"/>
                  <a:gd name="T15" fmla="*/ 283 h 489"/>
                  <a:gd name="T16" fmla="*/ 443 w 465"/>
                  <a:gd name="T17" fmla="*/ 357 h 489"/>
                  <a:gd name="T18" fmla="*/ 387 w 465"/>
                  <a:gd name="T19" fmla="*/ 416 h 489"/>
                  <a:gd name="T20" fmla="*/ 284 w 465"/>
                  <a:gd name="T21" fmla="*/ 479 h 489"/>
                  <a:gd name="T22" fmla="*/ 238 w 465"/>
                  <a:gd name="T23" fmla="*/ 475 h 489"/>
                  <a:gd name="T24" fmla="*/ 179 w 465"/>
                  <a:gd name="T25" fmla="*/ 461 h 489"/>
                  <a:gd name="T26" fmla="*/ 55 w 465"/>
                  <a:gd name="T27" fmla="*/ 410 h 489"/>
                  <a:gd name="T28" fmla="*/ 18 w 465"/>
                  <a:gd name="T29" fmla="*/ 332 h 489"/>
                  <a:gd name="T30" fmla="*/ 16 w 465"/>
                  <a:gd name="T31" fmla="*/ 281 h 489"/>
                  <a:gd name="T32" fmla="*/ 2 w 465"/>
                  <a:gd name="T33" fmla="*/ 214 h 489"/>
                  <a:gd name="T34" fmla="*/ 9 w 465"/>
                  <a:gd name="T35" fmla="*/ 157 h 489"/>
                  <a:gd name="T36" fmla="*/ 57 w 465"/>
                  <a:gd name="T37" fmla="*/ 81 h 489"/>
                  <a:gd name="T38" fmla="*/ 105 w 465"/>
                  <a:gd name="T39" fmla="*/ 48 h 489"/>
                  <a:gd name="T40" fmla="*/ 144 w 465"/>
                  <a:gd name="T41" fmla="*/ 20 h 48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65"/>
                  <a:gd name="T64" fmla="*/ 0 h 489"/>
                  <a:gd name="T65" fmla="*/ 465 w 465"/>
                  <a:gd name="T66" fmla="*/ 489 h 48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65" h="489">
                    <a:moveTo>
                      <a:pt x="144" y="20"/>
                    </a:moveTo>
                    <a:cubicBezTo>
                      <a:pt x="158" y="11"/>
                      <a:pt x="181" y="6"/>
                      <a:pt x="203" y="4"/>
                    </a:cubicBezTo>
                    <a:cubicBezTo>
                      <a:pt x="224" y="1"/>
                      <a:pt x="247" y="0"/>
                      <a:pt x="273" y="6"/>
                    </a:cubicBezTo>
                    <a:cubicBezTo>
                      <a:pt x="299" y="11"/>
                      <a:pt x="335" y="22"/>
                      <a:pt x="358" y="38"/>
                    </a:cubicBezTo>
                    <a:cubicBezTo>
                      <a:pt x="382" y="54"/>
                      <a:pt x="398" y="79"/>
                      <a:pt x="414" y="98"/>
                    </a:cubicBezTo>
                    <a:cubicBezTo>
                      <a:pt x="429" y="117"/>
                      <a:pt x="446" y="133"/>
                      <a:pt x="452" y="154"/>
                    </a:cubicBezTo>
                    <a:cubicBezTo>
                      <a:pt x="458" y="175"/>
                      <a:pt x="449" y="205"/>
                      <a:pt x="451" y="226"/>
                    </a:cubicBezTo>
                    <a:cubicBezTo>
                      <a:pt x="453" y="247"/>
                      <a:pt x="465" y="261"/>
                      <a:pt x="464" y="283"/>
                    </a:cubicBezTo>
                    <a:cubicBezTo>
                      <a:pt x="463" y="305"/>
                      <a:pt x="456" y="335"/>
                      <a:pt x="443" y="357"/>
                    </a:cubicBezTo>
                    <a:cubicBezTo>
                      <a:pt x="430" y="379"/>
                      <a:pt x="413" y="396"/>
                      <a:pt x="387" y="416"/>
                    </a:cubicBezTo>
                    <a:cubicBezTo>
                      <a:pt x="361" y="436"/>
                      <a:pt x="309" y="469"/>
                      <a:pt x="284" y="479"/>
                    </a:cubicBezTo>
                    <a:cubicBezTo>
                      <a:pt x="259" y="489"/>
                      <a:pt x="256" y="478"/>
                      <a:pt x="238" y="475"/>
                    </a:cubicBezTo>
                    <a:cubicBezTo>
                      <a:pt x="220" y="472"/>
                      <a:pt x="210" y="472"/>
                      <a:pt x="179" y="461"/>
                    </a:cubicBezTo>
                    <a:cubicBezTo>
                      <a:pt x="148" y="450"/>
                      <a:pt x="82" y="431"/>
                      <a:pt x="55" y="410"/>
                    </a:cubicBezTo>
                    <a:cubicBezTo>
                      <a:pt x="28" y="389"/>
                      <a:pt x="24" y="353"/>
                      <a:pt x="18" y="332"/>
                    </a:cubicBezTo>
                    <a:cubicBezTo>
                      <a:pt x="12" y="311"/>
                      <a:pt x="19" y="300"/>
                      <a:pt x="16" y="281"/>
                    </a:cubicBezTo>
                    <a:cubicBezTo>
                      <a:pt x="13" y="261"/>
                      <a:pt x="3" y="235"/>
                      <a:pt x="2" y="214"/>
                    </a:cubicBezTo>
                    <a:cubicBezTo>
                      <a:pt x="1" y="194"/>
                      <a:pt x="0" y="179"/>
                      <a:pt x="9" y="157"/>
                    </a:cubicBezTo>
                    <a:cubicBezTo>
                      <a:pt x="18" y="135"/>
                      <a:pt x="41" y="99"/>
                      <a:pt x="57" y="81"/>
                    </a:cubicBezTo>
                    <a:cubicBezTo>
                      <a:pt x="73" y="63"/>
                      <a:pt x="91" y="58"/>
                      <a:pt x="105" y="48"/>
                    </a:cubicBezTo>
                    <a:cubicBezTo>
                      <a:pt x="119" y="38"/>
                      <a:pt x="136" y="26"/>
                      <a:pt x="144" y="20"/>
                    </a:cubicBezTo>
                    <a:close/>
                  </a:path>
                </a:pathLst>
              </a:custGeom>
              <a:solidFill>
                <a:srgbClr val="F3A25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72" name="Freeform 224"/>
              <p:cNvSpPr>
                <a:spLocks/>
              </p:cNvSpPr>
              <p:nvPr/>
            </p:nvSpPr>
            <p:spPr bwMode="auto">
              <a:xfrm>
                <a:off x="2458" y="3447"/>
                <a:ext cx="331" cy="244"/>
              </a:xfrm>
              <a:custGeom>
                <a:avLst/>
                <a:gdLst>
                  <a:gd name="T0" fmla="*/ 184 w 331"/>
                  <a:gd name="T1" fmla="*/ 7 h 244"/>
                  <a:gd name="T2" fmla="*/ 118 w 331"/>
                  <a:gd name="T3" fmla="*/ 1 h 244"/>
                  <a:gd name="T4" fmla="*/ 82 w 331"/>
                  <a:gd name="T5" fmla="*/ 13 h 244"/>
                  <a:gd name="T6" fmla="*/ 42 w 331"/>
                  <a:gd name="T7" fmla="*/ 67 h 244"/>
                  <a:gd name="T8" fmla="*/ 8 w 331"/>
                  <a:gd name="T9" fmla="*/ 131 h 244"/>
                  <a:gd name="T10" fmla="*/ 2 w 331"/>
                  <a:gd name="T11" fmla="*/ 175 h 244"/>
                  <a:gd name="T12" fmla="*/ 18 w 331"/>
                  <a:gd name="T13" fmla="*/ 229 h 244"/>
                  <a:gd name="T14" fmla="*/ 52 w 331"/>
                  <a:gd name="T15" fmla="*/ 243 h 244"/>
                  <a:gd name="T16" fmla="*/ 98 w 331"/>
                  <a:gd name="T17" fmla="*/ 227 h 244"/>
                  <a:gd name="T18" fmla="*/ 114 w 331"/>
                  <a:gd name="T19" fmla="*/ 143 h 244"/>
                  <a:gd name="T20" fmla="*/ 118 w 331"/>
                  <a:gd name="T21" fmla="*/ 65 h 244"/>
                  <a:gd name="T22" fmla="*/ 110 w 331"/>
                  <a:gd name="T23" fmla="*/ 37 h 244"/>
                  <a:gd name="T24" fmla="*/ 146 w 331"/>
                  <a:gd name="T25" fmla="*/ 19 h 244"/>
                  <a:gd name="T26" fmla="*/ 178 w 331"/>
                  <a:gd name="T27" fmla="*/ 21 h 244"/>
                  <a:gd name="T28" fmla="*/ 210 w 331"/>
                  <a:gd name="T29" fmla="*/ 27 h 244"/>
                  <a:gd name="T30" fmla="*/ 200 w 331"/>
                  <a:gd name="T31" fmla="*/ 67 h 244"/>
                  <a:gd name="T32" fmla="*/ 206 w 331"/>
                  <a:gd name="T33" fmla="*/ 117 h 244"/>
                  <a:gd name="T34" fmla="*/ 244 w 331"/>
                  <a:gd name="T35" fmla="*/ 161 h 244"/>
                  <a:gd name="T36" fmla="*/ 314 w 331"/>
                  <a:gd name="T37" fmla="*/ 169 h 244"/>
                  <a:gd name="T38" fmla="*/ 330 w 331"/>
                  <a:gd name="T39" fmla="*/ 99 h 244"/>
                  <a:gd name="T40" fmla="*/ 306 w 331"/>
                  <a:gd name="T41" fmla="*/ 63 h 244"/>
                  <a:gd name="T42" fmla="*/ 292 w 331"/>
                  <a:gd name="T43" fmla="*/ 27 h 244"/>
                  <a:gd name="T44" fmla="*/ 234 w 331"/>
                  <a:gd name="T45" fmla="*/ 3 h 244"/>
                  <a:gd name="T46" fmla="*/ 184 w 331"/>
                  <a:gd name="T47" fmla="*/ 7 h 24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31"/>
                  <a:gd name="T73" fmla="*/ 0 h 244"/>
                  <a:gd name="T74" fmla="*/ 331 w 331"/>
                  <a:gd name="T75" fmla="*/ 244 h 24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31" h="244">
                    <a:moveTo>
                      <a:pt x="184" y="7"/>
                    </a:moveTo>
                    <a:cubicBezTo>
                      <a:pt x="165" y="7"/>
                      <a:pt x="135" y="0"/>
                      <a:pt x="118" y="1"/>
                    </a:cubicBezTo>
                    <a:cubicBezTo>
                      <a:pt x="101" y="2"/>
                      <a:pt x="95" y="2"/>
                      <a:pt x="82" y="13"/>
                    </a:cubicBezTo>
                    <a:cubicBezTo>
                      <a:pt x="69" y="24"/>
                      <a:pt x="54" y="48"/>
                      <a:pt x="42" y="67"/>
                    </a:cubicBezTo>
                    <a:cubicBezTo>
                      <a:pt x="30" y="86"/>
                      <a:pt x="15" y="113"/>
                      <a:pt x="8" y="131"/>
                    </a:cubicBezTo>
                    <a:cubicBezTo>
                      <a:pt x="1" y="149"/>
                      <a:pt x="0" y="159"/>
                      <a:pt x="2" y="175"/>
                    </a:cubicBezTo>
                    <a:cubicBezTo>
                      <a:pt x="4" y="191"/>
                      <a:pt x="10" y="218"/>
                      <a:pt x="18" y="229"/>
                    </a:cubicBezTo>
                    <a:cubicBezTo>
                      <a:pt x="26" y="240"/>
                      <a:pt x="39" y="243"/>
                      <a:pt x="52" y="243"/>
                    </a:cubicBezTo>
                    <a:cubicBezTo>
                      <a:pt x="65" y="243"/>
                      <a:pt x="88" y="244"/>
                      <a:pt x="98" y="227"/>
                    </a:cubicBezTo>
                    <a:cubicBezTo>
                      <a:pt x="108" y="210"/>
                      <a:pt x="111" y="170"/>
                      <a:pt x="114" y="143"/>
                    </a:cubicBezTo>
                    <a:cubicBezTo>
                      <a:pt x="117" y="116"/>
                      <a:pt x="119" y="83"/>
                      <a:pt x="118" y="65"/>
                    </a:cubicBezTo>
                    <a:cubicBezTo>
                      <a:pt x="117" y="47"/>
                      <a:pt x="105" y="45"/>
                      <a:pt x="110" y="37"/>
                    </a:cubicBezTo>
                    <a:cubicBezTo>
                      <a:pt x="115" y="29"/>
                      <a:pt x="135" y="22"/>
                      <a:pt x="146" y="19"/>
                    </a:cubicBezTo>
                    <a:cubicBezTo>
                      <a:pt x="157" y="16"/>
                      <a:pt x="167" y="20"/>
                      <a:pt x="178" y="21"/>
                    </a:cubicBezTo>
                    <a:cubicBezTo>
                      <a:pt x="189" y="22"/>
                      <a:pt x="206" y="20"/>
                      <a:pt x="210" y="27"/>
                    </a:cubicBezTo>
                    <a:cubicBezTo>
                      <a:pt x="214" y="34"/>
                      <a:pt x="201" y="52"/>
                      <a:pt x="200" y="67"/>
                    </a:cubicBezTo>
                    <a:cubicBezTo>
                      <a:pt x="199" y="82"/>
                      <a:pt x="199" y="101"/>
                      <a:pt x="206" y="117"/>
                    </a:cubicBezTo>
                    <a:cubicBezTo>
                      <a:pt x="213" y="133"/>
                      <a:pt x="226" y="152"/>
                      <a:pt x="244" y="161"/>
                    </a:cubicBezTo>
                    <a:cubicBezTo>
                      <a:pt x="262" y="170"/>
                      <a:pt x="300" y="179"/>
                      <a:pt x="314" y="169"/>
                    </a:cubicBezTo>
                    <a:cubicBezTo>
                      <a:pt x="328" y="159"/>
                      <a:pt x="331" y="117"/>
                      <a:pt x="330" y="99"/>
                    </a:cubicBezTo>
                    <a:cubicBezTo>
                      <a:pt x="329" y="81"/>
                      <a:pt x="312" y="75"/>
                      <a:pt x="306" y="63"/>
                    </a:cubicBezTo>
                    <a:cubicBezTo>
                      <a:pt x="300" y="51"/>
                      <a:pt x="304" y="37"/>
                      <a:pt x="292" y="27"/>
                    </a:cubicBezTo>
                    <a:cubicBezTo>
                      <a:pt x="280" y="17"/>
                      <a:pt x="252" y="6"/>
                      <a:pt x="234" y="3"/>
                    </a:cubicBezTo>
                    <a:cubicBezTo>
                      <a:pt x="216" y="0"/>
                      <a:pt x="203" y="7"/>
                      <a:pt x="184" y="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DAD5"/>
                  </a:gs>
                  <a:gs pos="100000">
                    <a:srgbClr val="A86551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73" name="Oval 225"/>
              <p:cNvSpPr>
                <a:spLocks noChangeArrowheads="1"/>
              </p:cNvSpPr>
              <p:nvPr/>
            </p:nvSpPr>
            <p:spPr bwMode="auto">
              <a:xfrm>
                <a:off x="2440" y="3682"/>
                <a:ext cx="17" cy="17"/>
              </a:xfrm>
              <a:prstGeom prst="ellipse">
                <a:avLst/>
              </a:prstGeom>
              <a:solidFill>
                <a:srgbClr val="B3534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74" name="Oval 226"/>
              <p:cNvSpPr>
                <a:spLocks noChangeArrowheads="1"/>
              </p:cNvSpPr>
              <p:nvPr/>
            </p:nvSpPr>
            <p:spPr bwMode="auto">
              <a:xfrm>
                <a:off x="2452" y="3722"/>
                <a:ext cx="17" cy="17"/>
              </a:xfrm>
              <a:prstGeom prst="ellipse">
                <a:avLst/>
              </a:prstGeom>
              <a:solidFill>
                <a:srgbClr val="B3534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75" name="Oval 227"/>
              <p:cNvSpPr>
                <a:spLocks noChangeArrowheads="1"/>
              </p:cNvSpPr>
              <p:nvPr/>
            </p:nvSpPr>
            <p:spPr bwMode="auto">
              <a:xfrm>
                <a:off x="2498" y="3706"/>
                <a:ext cx="17" cy="17"/>
              </a:xfrm>
              <a:prstGeom prst="ellipse">
                <a:avLst/>
              </a:prstGeom>
              <a:solidFill>
                <a:srgbClr val="B3534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76" name="Oval 228"/>
              <p:cNvSpPr>
                <a:spLocks noChangeArrowheads="1"/>
              </p:cNvSpPr>
              <p:nvPr/>
            </p:nvSpPr>
            <p:spPr bwMode="auto">
              <a:xfrm>
                <a:off x="2456" y="3774"/>
                <a:ext cx="17" cy="17"/>
              </a:xfrm>
              <a:prstGeom prst="ellipse">
                <a:avLst/>
              </a:prstGeom>
              <a:solidFill>
                <a:srgbClr val="B3534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77" name="Oval 229"/>
              <p:cNvSpPr>
                <a:spLocks noChangeArrowheads="1"/>
              </p:cNvSpPr>
              <p:nvPr/>
            </p:nvSpPr>
            <p:spPr bwMode="auto">
              <a:xfrm>
                <a:off x="2526" y="3742"/>
                <a:ext cx="17" cy="17"/>
              </a:xfrm>
              <a:prstGeom prst="ellipse">
                <a:avLst/>
              </a:prstGeom>
              <a:solidFill>
                <a:srgbClr val="B3534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78" name="Oval 230"/>
              <p:cNvSpPr>
                <a:spLocks noChangeArrowheads="1"/>
              </p:cNvSpPr>
              <p:nvPr/>
            </p:nvSpPr>
            <p:spPr bwMode="auto">
              <a:xfrm>
                <a:off x="2508" y="3770"/>
                <a:ext cx="17" cy="17"/>
              </a:xfrm>
              <a:prstGeom prst="ellipse">
                <a:avLst/>
              </a:prstGeom>
              <a:solidFill>
                <a:srgbClr val="B3534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79" name="Oval 231"/>
              <p:cNvSpPr>
                <a:spLocks noChangeArrowheads="1"/>
              </p:cNvSpPr>
              <p:nvPr/>
            </p:nvSpPr>
            <p:spPr bwMode="auto">
              <a:xfrm>
                <a:off x="2568" y="3808"/>
                <a:ext cx="17" cy="17"/>
              </a:xfrm>
              <a:prstGeom prst="ellipse">
                <a:avLst/>
              </a:prstGeom>
              <a:solidFill>
                <a:srgbClr val="B3534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80" name="Oval 232"/>
              <p:cNvSpPr>
                <a:spLocks noChangeArrowheads="1"/>
              </p:cNvSpPr>
              <p:nvPr/>
            </p:nvSpPr>
            <p:spPr bwMode="auto">
              <a:xfrm>
                <a:off x="2598" y="3732"/>
                <a:ext cx="17" cy="17"/>
              </a:xfrm>
              <a:prstGeom prst="ellipse">
                <a:avLst/>
              </a:prstGeom>
              <a:solidFill>
                <a:srgbClr val="B3534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81" name="Oval 233"/>
              <p:cNvSpPr>
                <a:spLocks noChangeArrowheads="1"/>
              </p:cNvSpPr>
              <p:nvPr/>
            </p:nvSpPr>
            <p:spPr bwMode="auto">
              <a:xfrm>
                <a:off x="2634" y="3826"/>
                <a:ext cx="17" cy="17"/>
              </a:xfrm>
              <a:prstGeom prst="ellipse">
                <a:avLst/>
              </a:prstGeom>
              <a:solidFill>
                <a:srgbClr val="B3534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82" name="Oval 234"/>
              <p:cNvSpPr>
                <a:spLocks noChangeArrowheads="1"/>
              </p:cNvSpPr>
              <p:nvPr/>
            </p:nvSpPr>
            <p:spPr bwMode="auto">
              <a:xfrm>
                <a:off x="2628" y="3540"/>
                <a:ext cx="17" cy="17"/>
              </a:xfrm>
              <a:prstGeom prst="ellipse">
                <a:avLst/>
              </a:prstGeom>
              <a:solidFill>
                <a:srgbClr val="B3534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83" name="Oval 235"/>
              <p:cNvSpPr>
                <a:spLocks noChangeArrowheads="1"/>
              </p:cNvSpPr>
              <p:nvPr/>
            </p:nvSpPr>
            <p:spPr bwMode="auto">
              <a:xfrm>
                <a:off x="2642" y="3580"/>
                <a:ext cx="17" cy="17"/>
              </a:xfrm>
              <a:prstGeom prst="ellipse">
                <a:avLst/>
              </a:prstGeom>
              <a:solidFill>
                <a:srgbClr val="B3534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84" name="Oval 236"/>
              <p:cNvSpPr>
                <a:spLocks noChangeArrowheads="1"/>
              </p:cNvSpPr>
              <p:nvPr/>
            </p:nvSpPr>
            <p:spPr bwMode="auto">
              <a:xfrm>
                <a:off x="2582" y="3600"/>
                <a:ext cx="17" cy="17"/>
              </a:xfrm>
              <a:prstGeom prst="ellipse">
                <a:avLst/>
              </a:prstGeom>
              <a:solidFill>
                <a:srgbClr val="B3534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85" name="Oval 237"/>
              <p:cNvSpPr>
                <a:spLocks noChangeArrowheads="1"/>
              </p:cNvSpPr>
              <p:nvPr/>
            </p:nvSpPr>
            <p:spPr bwMode="auto">
              <a:xfrm>
                <a:off x="2584" y="3636"/>
                <a:ext cx="17" cy="17"/>
              </a:xfrm>
              <a:prstGeom prst="ellipse">
                <a:avLst/>
              </a:prstGeom>
              <a:solidFill>
                <a:srgbClr val="B3534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86" name="Oval 238"/>
              <p:cNvSpPr>
                <a:spLocks noChangeArrowheads="1"/>
              </p:cNvSpPr>
              <p:nvPr/>
            </p:nvSpPr>
            <p:spPr bwMode="auto">
              <a:xfrm>
                <a:off x="2452" y="3510"/>
                <a:ext cx="17" cy="17"/>
              </a:xfrm>
              <a:prstGeom prst="ellipse">
                <a:avLst/>
              </a:prstGeom>
              <a:solidFill>
                <a:srgbClr val="B3534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87" name="Oval 239"/>
              <p:cNvSpPr>
                <a:spLocks noChangeArrowheads="1"/>
              </p:cNvSpPr>
              <p:nvPr/>
            </p:nvSpPr>
            <p:spPr bwMode="auto">
              <a:xfrm>
                <a:off x="2430" y="3584"/>
                <a:ext cx="17" cy="17"/>
              </a:xfrm>
              <a:prstGeom prst="ellipse">
                <a:avLst/>
              </a:prstGeom>
              <a:solidFill>
                <a:srgbClr val="B3534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88" name="Oval 240"/>
              <p:cNvSpPr>
                <a:spLocks noChangeArrowheads="1"/>
              </p:cNvSpPr>
              <p:nvPr/>
            </p:nvSpPr>
            <p:spPr bwMode="auto">
              <a:xfrm>
                <a:off x="2638" y="3414"/>
                <a:ext cx="17" cy="17"/>
              </a:xfrm>
              <a:prstGeom prst="ellipse">
                <a:avLst/>
              </a:prstGeom>
              <a:solidFill>
                <a:srgbClr val="B3534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89" name="Oval 241"/>
              <p:cNvSpPr>
                <a:spLocks noChangeArrowheads="1"/>
              </p:cNvSpPr>
              <p:nvPr/>
            </p:nvSpPr>
            <p:spPr bwMode="auto">
              <a:xfrm>
                <a:off x="2560" y="3424"/>
                <a:ext cx="17" cy="17"/>
              </a:xfrm>
              <a:prstGeom prst="ellipse">
                <a:avLst/>
              </a:prstGeom>
              <a:solidFill>
                <a:srgbClr val="B3534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90" name="Oval 242"/>
              <p:cNvSpPr>
                <a:spLocks noChangeArrowheads="1"/>
              </p:cNvSpPr>
              <p:nvPr/>
            </p:nvSpPr>
            <p:spPr bwMode="auto">
              <a:xfrm>
                <a:off x="2774" y="3490"/>
                <a:ext cx="17" cy="17"/>
              </a:xfrm>
              <a:prstGeom prst="ellipse">
                <a:avLst/>
              </a:prstGeom>
              <a:solidFill>
                <a:srgbClr val="B3534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91" name="Oval 243"/>
              <p:cNvSpPr>
                <a:spLocks noChangeArrowheads="1"/>
              </p:cNvSpPr>
              <p:nvPr/>
            </p:nvSpPr>
            <p:spPr bwMode="auto">
              <a:xfrm>
                <a:off x="2712" y="3636"/>
                <a:ext cx="17" cy="17"/>
              </a:xfrm>
              <a:prstGeom prst="ellipse">
                <a:avLst/>
              </a:prstGeom>
              <a:solidFill>
                <a:srgbClr val="B3534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92" name="Oval 244"/>
              <p:cNvSpPr>
                <a:spLocks noChangeArrowheads="1"/>
              </p:cNvSpPr>
              <p:nvPr/>
            </p:nvSpPr>
            <p:spPr bwMode="auto">
              <a:xfrm>
                <a:off x="2806" y="3586"/>
                <a:ext cx="17" cy="17"/>
              </a:xfrm>
              <a:prstGeom prst="ellipse">
                <a:avLst/>
              </a:prstGeom>
              <a:solidFill>
                <a:srgbClr val="B3534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93" name="Oval 245"/>
              <p:cNvSpPr>
                <a:spLocks noChangeArrowheads="1"/>
              </p:cNvSpPr>
              <p:nvPr/>
            </p:nvSpPr>
            <p:spPr bwMode="auto">
              <a:xfrm>
                <a:off x="2812" y="3716"/>
                <a:ext cx="17" cy="17"/>
              </a:xfrm>
              <a:prstGeom prst="ellipse">
                <a:avLst/>
              </a:prstGeom>
              <a:solidFill>
                <a:srgbClr val="B3534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94" name="Oval 246"/>
              <p:cNvSpPr>
                <a:spLocks noChangeArrowheads="1"/>
              </p:cNvSpPr>
              <p:nvPr/>
            </p:nvSpPr>
            <p:spPr bwMode="auto">
              <a:xfrm>
                <a:off x="2736" y="3696"/>
                <a:ext cx="17" cy="17"/>
              </a:xfrm>
              <a:prstGeom prst="ellipse">
                <a:avLst/>
              </a:prstGeom>
              <a:solidFill>
                <a:srgbClr val="B3534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95" name="Oval 247"/>
              <p:cNvSpPr>
                <a:spLocks noChangeArrowheads="1"/>
              </p:cNvSpPr>
              <p:nvPr/>
            </p:nvSpPr>
            <p:spPr bwMode="auto">
              <a:xfrm>
                <a:off x="2744" y="3754"/>
                <a:ext cx="17" cy="17"/>
              </a:xfrm>
              <a:prstGeom prst="ellipse">
                <a:avLst/>
              </a:prstGeom>
              <a:solidFill>
                <a:srgbClr val="B3534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96" name="Oval 248"/>
              <p:cNvSpPr>
                <a:spLocks noChangeArrowheads="1"/>
              </p:cNvSpPr>
              <p:nvPr/>
            </p:nvSpPr>
            <p:spPr bwMode="auto">
              <a:xfrm>
                <a:off x="2740" y="3796"/>
                <a:ext cx="17" cy="17"/>
              </a:xfrm>
              <a:prstGeom prst="ellipse">
                <a:avLst/>
              </a:prstGeom>
              <a:solidFill>
                <a:srgbClr val="B3534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97" name="Oval 249"/>
              <p:cNvSpPr>
                <a:spLocks noChangeArrowheads="1"/>
              </p:cNvSpPr>
              <p:nvPr/>
            </p:nvSpPr>
            <p:spPr bwMode="auto">
              <a:xfrm>
                <a:off x="2790" y="3748"/>
                <a:ext cx="17" cy="17"/>
              </a:xfrm>
              <a:prstGeom prst="ellipse">
                <a:avLst/>
              </a:prstGeom>
              <a:solidFill>
                <a:srgbClr val="B3534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98" name="Oval 250"/>
              <p:cNvSpPr>
                <a:spLocks noChangeArrowheads="1"/>
              </p:cNvSpPr>
              <p:nvPr/>
            </p:nvSpPr>
            <p:spPr bwMode="auto">
              <a:xfrm>
                <a:off x="2620" y="3780"/>
                <a:ext cx="17" cy="17"/>
              </a:xfrm>
              <a:prstGeom prst="ellipse">
                <a:avLst/>
              </a:prstGeom>
              <a:solidFill>
                <a:srgbClr val="B3534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99" name="Oval 251"/>
              <p:cNvSpPr>
                <a:spLocks noChangeArrowheads="1"/>
              </p:cNvSpPr>
              <p:nvPr/>
            </p:nvSpPr>
            <p:spPr bwMode="auto">
              <a:xfrm>
                <a:off x="2690" y="3826"/>
                <a:ext cx="17" cy="17"/>
              </a:xfrm>
              <a:prstGeom prst="ellipse">
                <a:avLst/>
              </a:prstGeom>
              <a:solidFill>
                <a:srgbClr val="B3534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00" name="Oval 252"/>
              <p:cNvSpPr>
                <a:spLocks noChangeArrowheads="1"/>
              </p:cNvSpPr>
              <p:nvPr/>
            </p:nvSpPr>
            <p:spPr bwMode="auto">
              <a:xfrm>
                <a:off x="2702" y="3772"/>
                <a:ext cx="17" cy="17"/>
              </a:xfrm>
              <a:prstGeom prst="ellipse">
                <a:avLst/>
              </a:prstGeom>
              <a:solidFill>
                <a:srgbClr val="B3534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01" name="Oval 253"/>
              <p:cNvSpPr>
                <a:spLocks noChangeArrowheads="1"/>
              </p:cNvSpPr>
              <p:nvPr/>
            </p:nvSpPr>
            <p:spPr bwMode="auto">
              <a:xfrm>
                <a:off x="2702" y="3730"/>
                <a:ext cx="17" cy="17"/>
              </a:xfrm>
              <a:prstGeom prst="ellipse">
                <a:avLst/>
              </a:prstGeom>
              <a:solidFill>
                <a:srgbClr val="B3534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02" name="Oval 254"/>
              <p:cNvSpPr>
                <a:spLocks noChangeArrowheads="1"/>
              </p:cNvSpPr>
              <p:nvPr/>
            </p:nvSpPr>
            <p:spPr bwMode="auto">
              <a:xfrm>
                <a:off x="2822" y="3650"/>
                <a:ext cx="17" cy="17"/>
              </a:xfrm>
              <a:prstGeom prst="ellipse">
                <a:avLst/>
              </a:prstGeom>
              <a:solidFill>
                <a:srgbClr val="B3534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803" name="Oval 255"/>
              <p:cNvSpPr>
                <a:spLocks noChangeArrowheads="1"/>
              </p:cNvSpPr>
              <p:nvPr/>
            </p:nvSpPr>
            <p:spPr bwMode="auto">
              <a:xfrm>
                <a:off x="2716" y="3426"/>
                <a:ext cx="17" cy="17"/>
              </a:xfrm>
              <a:prstGeom prst="ellipse">
                <a:avLst/>
              </a:prstGeom>
              <a:solidFill>
                <a:srgbClr val="B3534B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3770" name="Text Box 256"/>
            <p:cNvSpPr txBox="1">
              <a:spLocks noChangeArrowheads="1"/>
            </p:cNvSpPr>
            <p:nvPr/>
          </p:nvSpPr>
          <p:spPr bwMode="auto">
            <a:xfrm>
              <a:off x="2276" y="3821"/>
              <a:ext cx="75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latin typeface="Helvetica" charset="0"/>
                </a:rPr>
                <a:t>Eosinophile</a:t>
              </a:r>
            </a:p>
          </p:txBody>
        </p:sp>
      </p:grpSp>
      <p:grpSp>
        <p:nvGrpSpPr>
          <p:cNvPr id="23568" name="Group 257"/>
          <p:cNvGrpSpPr>
            <a:grpSpLocks/>
          </p:cNvGrpSpPr>
          <p:nvPr/>
        </p:nvGrpSpPr>
        <p:grpSpPr bwMode="auto">
          <a:xfrm>
            <a:off x="4543426" y="5626100"/>
            <a:ext cx="1033463" cy="1016000"/>
            <a:chOff x="1702" y="3375"/>
            <a:chExt cx="651" cy="640"/>
          </a:xfrm>
        </p:grpSpPr>
        <p:grpSp>
          <p:nvGrpSpPr>
            <p:cNvPr id="23673" name="Group 258"/>
            <p:cNvGrpSpPr>
              <a:grpSpLocks/>
            </p:cNvGrpSpPr>
            <p:nvPr/>
          </p:nvGrpSpPr>
          <p:grpSpPr bwMode="auto">
            <a:xfrm>
              <a:off x="1786" y="3375"/>
              <a:ext cx="489" cy="471"/>
              <a:chOff x="1786" y="3391"/>
              <a:chExt cx="489" cy="471"/>
            </a:xfrm>
          </p:grpSpPr>
          <p:sp>
            <p:nvSpPr>
              <p:cNvPr id="23675" name="Freeform 259"/>
              <p:cNvSpPr>
                <a:spLocks/>
              </p:cNvSpPr>
              <p:nvPr/>
            </p:nvSpPr>
            <p:spPr bwMode="auto">
              <a:xfrm>
                <a:off x="1786" y="3391"/>
                <a:ext cx="489" cy="471"/>
              </a:xfrm>
              <a:custGeom>
                <a:avLst/>
                <a:gdLst>
                  <a:gd name="T0" fmla="*/ 38 w 489"/>
                  <a:gd name="T1" fmla="*/ 113 h 471"/>
                  <a:gd name="T2" fmla="*/ 76 w 489"/>
                  <a:gd name="T3" fmla="*/ 65 h 471"/>
                  <a:gd name="T4" fmla="*/ 134 w 489"/>
                  <a:gd name="T5" fmla="*/ 25 h 471"/>
                  <a:gd name="T6" fmla="*/ 222 w 489"/>
                  <a:gd name="T7" fmla="*/ 1 h 471"/>
                  <a:gd name="T8" fmla="*/ 302 w 489"/>
                  <a:gd name="T9" fmla="*/ 17 h 471"/>
                  <a:gd name="T10" fmla="*/ 366 w 489"/>
                  <a:gd name="T11" fmla="*/ 39 h 471"/>
                  <a:gd name="T12" fmla="*/ 416 w 489"/>
                  <a:gd name="T13" fmla="*/ 91 h 471"/>
                  <a:gd name="T14" fmla="*/ 452 w 489"/>
                  <a:gd name="T15" fmla="*/ 137 h 471"/>
                  <a:gd name="T16" fmla="*/ 478 w 489"/>
                  <a:gd name="T17" fmla="*/ 209 h 471"/>
                  <a:gd name="T18" fmla="*/ 480 w 489"/>
                  <a:gd name="T19" fmla="*/ 293 h 471"/>
                  <a:gd name="T20" fmla="*/ 422 w 489"/>
                  <a:gd name="T21" fmla="*/ 401 h 471"/>
                  <a:gd name="T22" fmla="*/ 382 w 489"/>
                  <a:gd name="T23" fmla="*/ 425 h 471"/>
                  <a:gd name="T24" fmla="*/ 326 w 489"/>
                  <a:gd name="T25" fmla="*/ 449 h 471"/>
                  <a:gd name="T26" fmla="*/ 198 w 489"/>
                  <a:gd name="T27" fmla="*/ 469 h 471"/>
                  <a:gd name="T28" fmla="*/ 120 w 489"/>
                  <a:gd name="T29" fmla="*/ 439 h 471"/>
                  <a:gd name="T30" fmla="*/ 88 w 489"/>
                  <a:gd name="T31" fmla="*/ 399 h 471"/>
                  <a:gd name="T32" fmla="*/ 38 w 489"/>
                  <a:gd name="T33" fmla="*/ 353 h 471"/>
                  <a:gd name="T34" fmla="*/ 10 w 489"/>
                  <a:gd name="T35" fmla="*/ 303 h 471"/>
                  <a:gd name="T36" fmla="*/ 4 w 489"/>
                  <a:gd name="T37" fmla="*/ 213 h 471"/>
                  <a:gd name="T38" fmla="*/ 32 w 489"/>
                  <a:gd name="T39" fmla="*/ 157 h 471"/>
                  <a:gd name="T40" fmla="*/ 38 w 489"/>
                  <a:gd name="T41" fmla="*/ 113 h 47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89"/>
                  <a:gd name="T64" fmla="*/ 0 h 471"/>
                  <a:gd name="T65" fmla="*/ 489 w 489"/>
                  <a:gd name="T66" fmla="*/ 471 h 47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89" h="471">
                    <a:moveTo>
                      <a:pt x="38" y="113"/>
                    </a:moveTo>
                    <a:cubicBezTo>
                      <a:pt x="44" y="97"/>
                      <a:pt x="60" y="80"/>
                      <a:pt x="76" y="65"/>
                    </a:cubicBezTo>
                    <a:cubicBezTo>
                      <a:pt x="92" y="50"/>
                      <a:pt x="110" y="36"/>
                      <a:pt x="134" y="25"/>
                    </a:cubicBezTo>
                    <a:cubicBezTo>
                      <a:pt x="158" y="14"/>
                      <a:pt x="194" y="2"/>
                      <a:pt x="222" y="1"/>
                    </a:cubicBezTo>
                    <a:cubicBezTo>
                      <a:pt x="250" y="0"/>
                      <a:pt x="278" y="11"/>
                      <a:pt x="302" y="17"/>
                    </a:cubicBezTo>
                    <a:cubicBezTo>
                      <a:pt x="326" y="23"/>
                      <a:pt x="347" y="27"/>
                      <a:pt x="366" y="39"/>
                    </a:cubicBezTo>
                    <a:cubicBezTo>
                      <a:pt x="385" y="51"/>
                      <a:pt x="402" y="75"/>
                      <a:pt x="416" y="91"/>
                    </a:cubicBezTo>
                    <a:cubicBezTo>
                      <a:pt x="430" y="107"/>
                      <a:pt x="442" y="117"/>
                      <a:pt x="452" y="137"/>
                    </a:cubicBezTo>
                    <a:cubicBezTo>
                      <a:pt x="462" y="157"/>
                      <a:pt x="473" y="183"/>
                      <a:pt x="478" y="209"/>
                    </a:cubicBezTo>
                    <a:cubicBezTo>
                      <a:pt x="483" y="235"/>
                      <a:pt x="489" y="261"/>
                      <a:pt x="480" y="293"/>
                    </a:cubicBezTo>
                    <a:cubicBezTo>
                      <a:pt x="471" y="325"/>
                      <a:pt x="438" y="379"/>
                      <a:pt x="422" y="401"/>
                    </a:cubicBezTo>
                    <a:cubicBezTo>
                      <a:pt x="406" y="423"/>
                      <a:pt x="398" y="417"/>
                      <a:pt x="382" y="425"/>
                    </a:cubicBezTo>
                    <a:cubicBezTo>
                      <a:pt x="366" y="433"/>
                      <a:pt x="357" y="442"/>
                      <a:pt x="326" y="449"/>
                    </a:cubicBezTo>
                    <a:cubicBezTo>
                      <a:pt x="295" y="456"/>
                      <a:pt x="232" y="471"/>
                      <a:pt x="198" y="469"/>
                    </a:cubicBezTo>
                    <a:cubicBezTo>
                      <a:pt x="164" y="467"/>
                      <a:pt x="138" y="451"/>
                      <a:pt x="120" y="439"/>
                    </a:cubicBezTo>
                    <a:cubicBezTo>
                      <a:pt x="102" y="427"/>
                      <a:pt x="102" y="413"/>
                      <a:pt x="88" y="399"/>
                    </a:cubicBezTo>
                    <a:cubicBezTo>
                      <a:pt x="74" y="385"/>
                      <a:pt x="51" y="369"/>
                      <a:pt x="38" y="353"/>
                    </a:cubicBezTo>
                    <a:cubicBezTo>
                      <a:pt x="25" y="337"/>
                      <a:pt x="16" y="326"/>
                      <a:pt x="10" y="303"/>
                    </a:cubicBezTo>
                    <a:cubicBezTo>
                      <a:pt x="4" y="280"/>
                      <a:pt x="0" y="237"/>
                      <a:pt x="4" y="213"/>
                    </a:cubicBezTo>
                    <a:cubicBezTo>
                      <a:pt x="8" y="189"/>
                      <a:pt x="26" y="174"/>
                      <a:pt x="32" y="157"/>
                    </a:cubicBezTo>
                    <a:cubicBezTo>
                      <a:pt x="38" y="140"/>
                      <a:pt x="37" y="122"/>
                      <a:pt x="38" y="113"/>
                    </a:cubicBezTo>
                    <a:close/>
                  </a:path>
                </a:pathLst>
              </a:custGeom>
              <a:solidFill>
                <a:srgbClr val="FFE99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76" name="Freeform 260"/>
              <p:cNvSpPr>
                <a:spLocks/>
              </p:cNvSpPr>
              <p:nvPr/>
            </p:nvSpPr>
            <p:spPr bwMode="auto">
              <a:xfrm>
                <a:off x="1896" y="3490"/>
                <a:ext cx="308" cy="322"/>
              </a:xfrm>
              <a:custGeom>
                <a:avLst/>
                <a:gdLst>
                  <a:gd name="T0" fmla="*/ 120 w 308"/>
                  <a:gd name="T1" fmla="*/ 14 h 322"/>
                  <a:gd name="T2" fmla="*/ 82 w 308"/>
                  <a:gd name="T3" fmla="*/ 0 h 322"/>
                  <a:gd name="T4" fmla="*/ 24 w 308"/>
                  <a:gd name="T5" fmla="*/ 14 h 322"/>
                  <a:gd name="T6" fmla="*/ 2 w 308"/>
                  <a:gd name="T7" fmla="*/ 66 h 322"/>
                  <a:gd name="T8" fmla="*/ 10 w 308"/>
                  <a:gd name="T9" fmla="*/ 114 h 322"/>
                  <a:gd name="T10" fmla="*/ 60 w 308"/>
                  <a:gd name="T11" fmla="*/ 160 h 322"/>
                  <a:gd name="T12" fmla="*/ 100 w 308"/>
                  <a:gd name="T13" fmla="*/ 168 h 322"/>
                  <a:gd name="T14" fmla="*/ 120 w 308"/>
                  <a:gd name="T15" fmla="*/ 206 h 322"/>
                  <a:gd name="T16" fmla="*/ 104 w 308"/>
                  <a:gd name="T17" fmla="*/ 258 h 322"/>
                  <a:gd name="T18" fmla="*/ 120 w 308"/>
                  <a:gd name="T19" fmla="*/ 302 h 322"/>
                  <a:gd name="T20" fmla="*/ 162 w 308"/>
                  <a:gd name="T21" fmla="*/ 322 h 322"/>
                  <a:gd name="T22" fmla="*/ 216 w 308"/>
                  <a:gd name="T23" fmla="*/ 302 h 322"/>
                  <a:gd name="T24" fmla="*/ 250 w 308"/>
                  <a:gd name="T25" fmla="*/ 254 h 322"/>
                  <a:gd name="T26" fmla="*/ 264 w 308"/>
                  <a:gd name="T27" fmla="*/ 206 h 322"/>
                  <a:gd name="T28" fmla="*/ 302 w 308"/>
                  <a:gd name="T29" fmla="*/ 148 h 322"/>
                  <a:gd name="T30" fmla="*/ 302 w 308"/>
                  <a:gd name="T31" fmla="*/ 72 h 322"/>
                  <a:gd name="T32" fmla="*/ 264 w 308"/>
                  <a:gd name="T33" fmla="*/ 14 h 322"/>
                  <a:gd name="T34" fmla="*/ 160 w 308"/>
                  <a:gd name="T35" fmla="*/ 20 h 322"/>
                  <a:gd name="T36" fmla="*/ 120 w 308"/>
                  <a:gd name="T37" fmla="*/ 14 h 3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8"/>
                  <a:gd name="T58" fmla="*/ 0 h 322"/>
                  <a:gd name="T59" fmla="*/ 308 w 308"/>
                  <a:gd name="T60" fmla="*/ 322 h 3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8" h="322">
                    <a:moveTo>
                      <a:pt x="120" y="14"/>
                    </a:moveTo>
                    <a:cubicBezTo>
                      <a:pt x="106" y="12"/>
                      <a:pt x="98" y="0"/>
                      <a:pt x="82" y="0"/>
                    </a:cubicBezTo>
                    <a:cubicBezTo>
                      <a:pt x="66" y="0"/>
                      <a:pt x="37" y="3"/>
                      <a:pt x="24" y="14"/>
                    </a:cubicBezTo>
                    <a:cubicBezTo>
                      <a:pt x="11" y="25"/>
                      <a:pt x="4" y="49"/>
                      <a:pt x="2" y="66"/>
                    </a:cubicBezTo>
                    <a:cubicBezTo>
                      <a:pt x="0" y="83"/>
                      <a:pt x="0" y="98"/>
                      <a:pt x="10" y="114"/>
                    </a:cubicBezTo>
                    <a:cubicBezTo>
                      <a:pt x="20" y="130"/>
                      <a:pt x="45" y="151"/>
                      <a:pt x="60" y="160"/>
                    </a:cubicBezTo>
                    <a:cubicBezTo>
                      <a:pt x="75" y="169"/>
                      <a:pt x="90" y="160"/>
                      <a:pt x="100" y="168"/>
                    </a:cubicBezTo>
                    <a:cubicBezTo>
                      <a:pt x="110" y="176"/>
                      <a:pt x="119" y="191"/>
                      <a:pt x="120" y="206"/>
                    </a:cubicBezTo>
                    <a:cubicBezTo>
                      <a:pt x="121" y="221"/>
                      <a:pt x="104" y="242"/>
                      <a:pt x="104" y="258"/>
                    </a:cubicBezTo>
                    <a:cubicBezTo>
                      <a:pt x="104" y="274"/>
                      <a:pt x="110" y="291"/>
                      <a:pt x="120" y="302"/>
                    </a:cubicBezTo>
                    <a:cubicBezTo>
                      <a:pt x="130" y="313"/>
                      <a:pt x="146" y="322"/>
                      <a:pt x="162" y="322"/>
                    </a:cubicBezTo>
                    <a:cubicBezTo>
                      <a:pt x="178" y="322"/>
                      <a:pt x="201" y="313"/>
                      <a:pt x="216" y="302"/>
                    </a:cubicBezTo>
                    <a:cubicBezTo>
                      <a:pt x="231" y="291"/>
                      <a:pt x="242" y="270"/>
                      <a:pt x="250" y="254"/>
                    </a:cubicBezTo>
                    <a:cubicBezTo>
                      <a:pt x="258" y="238"/>
                      <a:pt x="255" y="224"/>
                      <a:pt x="264" y="206"/>
                    </a:cubicBezTo>
                    <a:cubicBezTo>
                      <a:pt x="273" y="188"/>
                      <a:pt x="296" y="170"/>
                      <a:pt x="302" y="148"/>
                    </a:cubicBezTo>
                    <a:cubicBezTo>
                      <a:pt x="308" y="126"/>
                      <a:pt x="308" y="94"/>
                      <a:pt x="302" y="72"/>
                    </a:cubicBezTo>
                    <a:cubicBezTo>
                      <a:pt x="296" y="50"/>
                      <a:pt x="288" y="23"/>
                      <a:pt x="264" y="14"/>
                    </a:cubicBezTo>
                    <a:cubicBezTo>
                      <a:pt x="240" y="5"/>
                      <a:pt x="184" y="20"/>
                      <a:pt x="160" y="20"/>
                    </a:cubicBezTo>
                    <a:cubicBezTo>
                      <a:pt x="136" y="20"/>
                      <a:pt x="128" y="15"/>
                      <a:pt x="120" y="1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5D0EB"/>
                  </a:gs>
                  <a:gs pos="100000">
                    <a:srgbClr val="7F70C2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77" name="Oval 261"/>
              <p:cNvSpPr>
                <a:spLocks noChangeArrowheads="1"/>
              </p:cNvSpPr>
              <p:nvPr/>
            </p:nvSpPr>
            <p:spPr bwMode="auto">
              <a:xfrm>
                <a:off x="2016" y="3408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78" name="Oval 262"/>
              <p:cNvSpPr>
                <a:spLocks noChangeArrowheads="1"/>
              </p:cNvSpPr>
              <p:nvPr/>
            </p:nvSpPr>
            <p:spPr bwMode="auto">
              <a:xfrm>
                <a:off x="2072" y="3416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79" name="Oval 263"/>
              <p:cNvSpPr>
                <a:spLocks noChangeArrowheads="1"/>
              </p:cNvSpPr>
              <p:nvPr/>
            </p:nvSpPr>
            <p:spPr bwMode="auto">
              <a:xfrm>
                <a:off x="2016" y="3456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80" name="Oval 264"/>
              <p:cNvSpPr>
                <a:spLocks noChangeArrowheads="1"/>
              </p:cNvSpPr>
              <p:nvPr/>
            </p:nvSpPr>
            <p:spPr bwMode="auto">
              <a:xfrm>
                <a:off x="2064" y="3456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81" name="Oval 265"/>
              <p:cNvSpPr>
                <a:spLocks noChangeArrowheads="1"/>
              </p:cNvSpPr>
              <p:nvPr/>
            </p:nvSpPr>
            <p:spPr bwMode="auto">
              <a:xfrm>
                <a:off x="1968" y="3408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82" name="Oval 266"/>
              <p:cNvSpPr>
                <a:spLocks noChangeArrowheads="1"/>
              </p:cNvSpPr>
              <p:nvPr/>
            </p:nvSpPr>
            <p:spPr bwMode="auto">
              <a:xfrm>
                <a:off x="1968" y="3456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83" name="Oval 267"/>
              <p:cNvSpPr>
                <a:spLocks noChangeArrowheads="1"/>
              </p:cNvSpPr>
              <p:nvPr/>
            </p:nvSpPr>
            <p:spPr bwMode="auto">
              <a:xfrm>
                <a:off x="2048" y="3436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84" name="Oval 268"/>
              <p:cNvSpPr>
                <a:spLocks noChangeArrowheads="1"/>
              </p:cNvSpPr>
              <p:nvPr/>
            </p:nvSpPr>
            <p:spPr bwMode="auto">
              <a:xfrm>
                <a:off x="1990" y="3426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85" name="Oval 269"/>
              <p:cNvSpPr>
                <a:spLocks noChangeArrowheads="1"/>
              </p:cNvSpPr>
              <p:nvPr/>
            </p:nvSpPr>
            <p:spPr bwMode="auto">
              <a:xfrm>
                <a:off x="1994" y="3466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86" name="Oval 270"/>
              <p:cNvSpPr>
                <a:spLocks noChangeArrowheads="1"/>
              </p:cNvSpPr>
              <p:nvPr/>
            </p:nvSpPr>
            <p:spPr bwMode="auto">
              <a:xfrm>
                <a:off x="1944" y="3430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87" name="Oval 271"/>
              <p:cNvSpPr>
                <a:spLocks noChangeArrowheads="1"/>
              </p:cNvSpPr>
              <p:nvPr/>
            </p:nvSpPr>
            <p:spPr bwMode="auto">
              <a:xfrm>
                <a:off x="2040" y="3480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88" name="Oval 272"/>
              <p:cNvSpPr>
                <a:spLocks noChangeArrowheads="1"/>
              </p:cNvSpPr>
              <p:nvPr/>
            </p:nvSpPr>
            <p:spPr bwMode="auto">
              <a:xfrm>
                <a:off x="2096" y="3432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89" name="Oval 273"/>
              <p:cNvSpPr>
                <a:spLocks noChangeArrowheads="1"/>
              </p:cNvSpPr>
              <p:nvPr/>
            </p:nvSpPr>
            <p:spPr bwMode="auto">
              <a:xfrm>
                <a:off x="2028" y="3430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90" name="Oval 274"/>
              <p:cNvSpPr>
                <a:spLocks noChangeArrowheads="1"/>
              </p:cNvSpPr>
              <p:nvPr/>
            </p:nvSpPr>
            <p:spPr bwMode="auto">
              <a:xfrm>
                <a:off x="2120" y="3460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91" name="Oval 275"/>
              <p:cNvSpPr>
                <a:spLocks noChangeArrowheads="1"/>
              </p:cNvSpPr>
              <p:nvPr/>
            </p:nvSpPr>
            <p:spPr bwMode="auto">
              <a:xfrm>
                <a:off x="1926" y="3664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92" name="Oval 276"/>
              <p:cNvSpPr>
                <a:spLocks noChangeArrowheads="1"/>
              </p:cNvSpPr>
              <p:nvPr/>
            </p:nvSpPr>
            <p:spPr bwMode="auto">
              <a:xfrm>
                <a:off x="1830" y="3664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93" name="Oval 277"/>
              <p:cNvSpPr>
                <a:spLocks noChangeArrowheads="1"/>
              </p:cNvSpPr>
              <p:nvPr/>
            </p:nvSpPr>
            <p:spPr bwMode="auto">
              <a:xfrm>
                <a:off x="1856" y="3674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94" name="Oval 278"/>
              <p:cNvSpPr>
                <a:spLocks noChangeArrowheads="1"/>
              </p:cNvSpPr>
              <p:nvPr/>
            </p:nvSpPr>
            <p:spPr bwMode="auto">
              <a:xfrm>
                <a:off x="1902" y="3688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95" name="Oval 279"/>
              <p:cNvSpPr>
                <a:spLocks noChangeArrowheads="1"/>
              </p:cNvSpPr>
              <p:nvPr/>
            </p:nvSpPr>
            <p:spPr bwMode="auto">
              <a:xfrm>
                <a:off x="1890" y="3638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96" name="Oval 280"/>
              <p:cNvSpPr>
                <a:spLocks noChangeArrowheads="1"/>
              </p:cNvSpPr>
              <p:nvPr/>
            </p:nvSpPr>
            <p:spPr bwMode="auto">
              <a:xfrm>
                <a:off x="1982" y="3668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97" name="Oval 281"/>
              <p:cNvSpPr>
                <a:spLocks noChangeArrowheads="1"/>
              </p:cNvSpPr>
              <p:nvPr/>
            </p:nvSpPr>
            <p:spPr bwMode="auto">
              <a:xfrm>
                <a:off x="2134" y="3436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98" name="Oval 282"/>
              <p:cNvSpPr>
                <a:spLocks noChangeArrowheads="1"/>
              </p:cNvSpPr>
              <p:nvPr/>
            </p:nvSpPr>
            <p:spPr bwMode="auto">
              <a:xfrm>
                <a:off x="2148" y="3472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99" name="Oval 283"/>
              <p:cNvSpPr>
                <a:spLocks noChangeArrowheads="1"/>
              </p:cNvSpPr>
              <p:nvPr/>
            </p:nvSpPr>
            <p:spPr bwMode="auto">
              <a:xfrm>
                <a:off x="2182" y="3480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00" name="Oval 284"/>
              <p:cNvSpPr>
                <a:spLocks noChangeArrowheads="1"/>
              </p:cNvSpPr>
              <p:nvPr/>
            </p:nvSpPr>
            <p:spPr bwMode="auto">
              <a:xfrm>
                <a:off x="2190" y="3514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01" name="Oval 285"/>
              <p:cNvSpPr>
                <a:spLocks noChangeArrowheads="1"/>
              </p:cNvSpPr>
              <p:nvPr/>
            </p:nvSpPr>
            <p:spPr bwMode="auto">
              <a:xfrm>
                <a:off x="2092" y="3478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02" name="Oval 286"/>
              <p:cNvSpPr>
                <a:spLocks noChangeArrowheads="1"/>
              </p:cNvSpPr>
              <p:nvPr/>
            </p:nvSpPr>
            <p:spPr bwMode="auto">
              <a:xfrm>
                <a:off x="2216" y="3556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03" name="Oval 287"/>
              <p:cNvSpPr>
                <a:spLocks noChangeArrowheads="1"/>
              </p:cNvSpPr>
              <p:nvPr/>
            </p:nvSpPr>
            <p:spPr bwMode="auto">
              <a:xfrm>
                <a:off x="2212" y="3518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04" name="Oval 288"/>
              <p:cNvSpPr>
                <a:spLocks noChangeArrowheads="1"/>
              </p:cNvSpPr>
              <p:nvPr/>
            </p:nvSpPr>
            <p:spPr bwMode="auto">
              <a:xfrm>
                <a:off x="2208" y="3540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05" name="Oval 289"/>
              <p:cNvSpPr>
                <a:spLocks noChangeArrowheads="1"/>
              </p:cNvSpPr>
              <p:nvPr/>
            </p:nvSpPr>
            <p:spPr bwMode="auto">
              <a:xfrm>
                <a:off x="2226" y="3540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06" name="Oval 290"/>
              <p:cNvSpPr>
                <a:spLocks noChangeArrowheads="1"/>
              </p:cNvSpPr>
              <p:nvPr/>
            </p:nvSpPr>
            <p:spPr bwMode="auto">
              <a:xfrm>
                <a:off x="2208" y="3636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07" name="Oval 291"/>
              <p:cNvSpPr>
                <a:spLocks noChangeArrowheads="1"/>
              </p:cNvSpPr>
              <p:nvPr/>
            </p:nvSpPr>
            <p:spPr bwMode="auto">
              <a:xfrm>
                <a:off x="2236" y="3648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08" name="Oval 292"/>
              <p:cNvSpPr>
                <a:spLocks noChangeArrowheads="1"/>
              </p:cNvSpPr>
              <p:nvPr/>
            </p:nvSpPr>
            <p:spPr bwMode="auto">
              <a:xfrm>
                <a:off x="2212" y="3600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09" name="Oval 293"/>
              <p:cNvSpPr>
                <a:spLocks noChangeArrowheads="1"/>
              </p:cNvSpPr>
              <p:nvPr/>
            </p:nvSpPr>
            <p:spPr bwMode="auto">
              <a:xfrm>
                <a:off x="2208" y="3696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10" name="Oval 294"/>
              <p:cNvSpPr>
                <a:spLocks noChangeArrowheads="1"/>
              </p:cNvSpPr>
              <p:nvPr/>
            </p:nvSpPr>
            <p:spPr bwMode="auto">
              <a:xfrm>
                <a:off x="2160" y="3792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11" name="Oval 295"/>
              <p:cNvSpPr>
                <a:spLocks noChangeArrowheads="1"/>
              </p:cNvSpPr>
              <p:nvPr/>
            </p:nvSpPr>
            <p:spPr bwMode="auto">
              <a:xfrm>
                <a:off x="2160" y="3744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12" name="Oval 296"/>
              <p:cNvSpPr>
                <a:spLocks noChangeArrowheads="1"/>
              </p:cNvSpPr>
              <p:nvPr/>
            </p:nvSpPr>
            <p:spPr bwMode="auto">
              <a:xfrm>
                <a:off x="2192" y="3752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13" name="Oval 297"/>
              <p:cNvSpPr>
                <a:spLocks noChangeArrowheads="1"/>
              </p:cNvSpPr>
              <p:nvPr/>
            </p:nvSpPr>
            <p:spPr bwMode="auto">
              <a:xfrm>
                <a:off x="2152" y="3772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14" name="Oval 298"/>
              <p:cNvSpPr>
                <a:spLocks noChangeArrowheads="1"/>
              </p:cNvSpPr>
              <p:nvPr/>
            </p:nvSpPr>
            <p:spPr bwMode="auto">
              <a:xfrm>
                <a:off x="2184" y="3770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15" name="Oval 299"/>
              <p:cNvSpPr>
                <a:spLocks noChangeArrowheads="1"/>
              </p:cNvSpPr>
              <p:nvPr/>
            </p:nvSpPr>
            <p:spPr bwMode="auto">
              <a:xfrm>
                <a:off x="2166" y="3710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16" name="Oval 300"/>
              <p:cNvSpPr>
                <a:spLocks noChangeArrowheads="1"/>
              </p:cNvSpPr>
              <p:nvPr/>
            </p:nvSpPr>
            <p:spPr bwMode="auto">
              <a:xfrm>
                <a:off x="2190" y="3722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17" name="Oval 301"/>
              <p:cNvSpPr>
                <a:spLocks noChangeArrowheads="1"/>
              </p:cNvSpPr>
              <p:nvPr/>
            </p:nvSpPr>
            <p:spPr bwMode="auto">
              <a:xfrm>
                <a:off x="2220" y="3730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18" name="Oval 302"/>
              <p:cNvSpPr>
                <a:spLocks noChangeArrowheads="1"/>
              </p:cNvSpPr>
              <p:nvPr/>
            </p:nvSpPr>
            <p:spPr bwMode="auto">
              <a:xfrm>
                <a:off x="2178" y="3680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19" name="Oval 303"/>
              <p:cNvSpPr>
                <a:spLocks noChangeArrowheads="1"/>
              </p:cNvSpPr>
              <p:nvPr/>
            </p:nvSpPr>
            <p:spPr bwMode="auto">
              <a:xfrm>
                <a:off x="2208" y="3662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20" name="Oval 304"/>
              <p:cNvSpPr>
                <a:spLocks noChangeArrowheads="1"/>
              </p:cNvSpPr>
              <p:nvPr/>
            </p:nvSpPr>
            <p:spPr bwMode="auto">
              <a:xfrm>
                <a:off x="2238" y="3676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21" name="Oval 305"/>
              <p:cNvSpPr>
                <a:spLocks noChangeArrowheads="1"/>
              </p:cNvSpPr>
              <p:nvPr/>
            </p:nvSpPr>
            <p:spPr bwMode="auto">
              <a:xfrm>
                <a:off x="2248" y="3602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22" name="Oval 306"/>
              <p:cNvSpPr>
                <a:spLocks noChangeArrowheads="1"/>
              </p:cNvSpPr>
              <p:nvPr/>
            </p:nvSpPr>
            <p:spPr bwMode="auto">
              <a:xfrm>
                <a:off x="2112" y="3810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23" name="Oval 307"/>
              <p:cNvSpPr>
                <a:spLocks noChangeArrowheads="1"/>
              </p:cNvSpPr>
              <p:nvPr/>
            </p:nvSpPr>
            <p:spPr bwMode="auto">
              <a:xfrm>
                <a:off x="1896" y="3712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24" name="Oval 308"/>
              <p:cNvSpPr>
                <a:spLocks noChangeArrowheads="1"/>
              </p:cNvSpPr>
              <p:nvPr/>
            </p:nvSpPr>
            <p:spPr bwMode="auto">
              <a:xfrm>
                <a:off x="2038" y="3834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25" name="Oval 309"/>
              <p:cNvSpPr>
                <a:spLocks noChangeArrowheads="1"/>
              </p:cNvSpPr>
              <p:nvPr/>
            </p:nvSpPr>
            <p:spPr bwMode="auto">
              <a:xfrm>
                <a:off x="2008" y="3834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26" name="Oval 310"/>
              <p:cNvSpPr>
                <a:spLocks noChangeArrowheads="1"/>
              </p:cNvSpPr>
              <p:nvPr/>
            </p:nvSpPr>
            <p:spPr bwMode="auto">
              <a:xfrm>
                <a:off x="2004" y="3800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27" name="Oval 311"/>
              <p:cNvSpPr>
                <a:spLocks noChangeArrowheads="1"/>
              </p:cNvSpPr>
              <p:nvPr/>
            </p:nvSpPr>
            <p:spPr bwMode="auto">
              <a:xfrm>
                <a:off x="1968" y="3834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28" name="Oval 312"/>
              <p:cNvSpPr>
                <a:spLocks noChangeArrowheads="1"/>
              </p:cNvSpPr>
              <p:nvPr/>
            </p:nvSpPr>
            <p:spPr bwMode="auto">
              <a:xfrm>
                <a:off x="1918" y="3816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29" name="Oval 313"/>
              <p:cNvSpPr>
                <a:spLocks noChangeArrowheads="1"/>
              </p:cNvSpPr>
              <p:nvPr/>
            </p:nvSpPr>
            <p:spPr bwMode="auto">
              <a:xfrm>
                <a:off x="1938" y="3812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30" name="Oval 314"/>
              <p:cNvSpPr>
                <a:spLocks noChangeArrowheads="1"/>
              </p:cNvSpPr>
              <p:nvPr/>
            </p:nvSpPr>
            <p:spPr bwMode="auto">
              <a:xfrm>
                <a:off x="1844" y="3598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31" name="Oval 315"/>
              <p:cNvSpPr>
                <a:spLocks noChangeArrowheads="1"/>
              </p:cNvSpPr>
              <p:nvPr/>
            </p:nvSpPr>
            <p:spPr bwMode="auto">
              <a:xfrm>
                <a:off x="1938" y="3758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32" name="Oval 316"/>
              <p:cNvSpPr>
                <a:spLocks noChangeArrowheads="1"/>
              </p:cNvSpPr>
              <p:nvPr/>
            </p:nvSpPr>
            <p:spPr bwMode="auto">
              <a:xfrm>
                <a:off x="1958" y="3768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33" name="Oval 317"/>
              <p:cNvSpPr>
                <a:spLocks noChangeArrowheads="1"/>
              </p:cNvSpPr>
              <p:nvPr/>
            </p:nvSpPr>
            <p:spPr bwMode="auto">
              <a:xfrm>
                <a:off x="1966" y="3788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34" name="Oval 318"/>
              <p:cNvSpPr>
                <a:spLocks noChangeArrowheads="1"/>
              </p:cNvSpPr>
              <p:nvPr/>
            </p:nvSpPr>
            <p:spPr bwMode="auto">
              <a:xfrm>
                <a:off x="1972" y="3806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35" name="Oval 319"/>
              <p:cNvSpPr>
                <a:spLocks noChangeArrowheads="1"/>
              </p:cNvSpPr>
              <p:nvPr/>
            </p:nvSpPr>
            <p:spPr bwMode="auto">
              <a:xfrm>
                <a:off x="1942" y="3792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36" name="Oval 320"/>
              <p:cNvSpPr>
                <a:spLocks noChangeArrowheads="1"/>
              </p:cNvSpPr>
              <p:nvPr/>
            </p:nvSpPr>
            <p:spPr bwMode="auto">
              <a:xfrm>
                <a:off x="1944" y="3828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37" name="Oval 321"/>
              <p:cNvSpPr>
                <a:spLocks noChangeArrowheads="1"/>
              </p:cNvSpPr>
              <p:nvPr/>
            </p:nvSpPr>
            <p:spPr bwMode="auto">
              <a:xfrm>
                <a:off x="1918" y="3780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38" name="Oval 322"/>
              <p:cNvSpPr>
                <a:spLocks noChangeArrowheads="1"/>
              </p:cNvSpPr>
              <p:nvPr/>
            </p:nvSpPr>
            <p:spPr bwMode="auto">
              <a:xfrm>
                <a:off x="1980" y="3758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39" name="Oval 323"/>
              <p:cNvSpPr>
                <a:spLocks noChangeArrowheads="1"/>
              </p:cNvSpPr>
              <p:nvPr/>
            </p:nvSpPr>
            <p:spPr bwMode="auto">
              <a:xfrm>
                <a:off x="1876" y="3602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40" name="Oval 324"/>
              <p:cNvSpPr>
                <a:spLocks noChangeArrowheads="1"/>
              </p:cNvSpPr>
              <p:nvPr/>
            </p:nvSpPr>
            <p:spPr bwMode="auto">
              <a:xfrm>
                <a:off x="1882" y="3766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41" name="Oval 325"/>
              <p:cNvSpPr>
                <a:spLocks noChangeArrowheads="1"/>
              </p:cNvSpPr>
              <p:nvPr/>
            </p:nvSpPr>
            <p:spPr bwMode="auto">
              <a:xfrm>
                <a:off x="1896" y="3790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42" name="Oval 326"/>
              <p:cNvSpPr>
                <a:spLocks noChangeArrowheads="1"/>
              </p:cNvSpPr>
              <p:nvPr/>
            </p:nvSpPr>
            <p:spPr bwMode="auto">
              <a:xfrm>
                <a:off x="1808" y="3670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43" name="Oval 327"/>
              <p:cNvSpPr>
                <a:spLocks noChangeArrowheads="1"/>
              </p:cNvSpPr>
              <p:nvPr/>
            </p:nvSpPr>
            <p:spPr bwMode="auto">
              <a:xfrm>
                <a:off x="1854" y="3746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44" name="Oval 328"/>
              <p:cNvSpPr>
                <a:spLocks noChangeArrowheads="1"/>
              </p:cNvSpPr>
              <p:nvPr/>
            </p:nvSpPr>
            <p:spPr bwMode="auto">
              <a:xfrm>
                <a:off x="1902" y="3754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45" name="Oval 329"/>
              <p:cNvSpPr>
                <a:spLocks noChangeArrowheads="1"/>
              </p:cNvSpPr>
              <p:nvPr/>
            </p:nvSpPr>
            <p:spPr bwMode="auto">
              <a:xfrm>
                <a:off x="1938" y="3702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46" name="Oval 330"/>
              <p:cNvSpPr>
                <a:spLocks noChangeArrowheads="1"/>
              </p:cNvSpPr>
              <p:nvPr/>
            </p:nvSpPr>
            <p:spPr bwMode="auto">
              <a:xfrm>
                <a:off x="1984" y="3702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47" name="Oval 331"/>
              <p:cNvSpPr>
                <a:spLocks noChangeArrowheads="1"/>
              </p:cNvSpPr>
              <p:nvPr/>
            </p:nvSpPr>
            <p:spPr bwMode="auto">
              <a:xfrm>
                <a:off x="2078" y="3816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48" name="Oval 332"/>
              <p:cNvSpPr>
                <a:spLocks noChangeArrowheads="1"/>
              </p:cNvSpPr>
              <p:nvPr/>
            </p:nvSpPr>
            <p:spPr bwMode="auto">
              <a:xfrm>
                <a:off x="1862" y="3710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49" name="Oval 333"/>
              <p:cNvSpPr>
                <a:spLocks noChangeArrowheads="1"/>
              </p:cNvSpPr>
              <p:nvPr/>
            </p:nvSpPr>
            <p:spPr bwMode="auto">
              <a:xfrm>
                <a:off x="1834" y="3714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50" name="Oval 334"/>
              <p:cNvSpPr>
                <a:spLocks noChangeArrowheads="1"/>
              </p:cNvSpPr>
              <p:nvPr/>
            </p:nvSpPr>
            <p:spPr bwMode="auto">
              <a:xfrm>
                <a:off x="1854" y="3626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51" name="Oval 335"/>
              <p:cNvSpPr>
                <a:spLocks noChangeArrowheads="1"/>
              </p:cNvSpPr>
              <p:nvPr/>
            </p:nvSpPr>
            <p:spPr bwMode="auto">
              <a:xfrm>
                <a:off x="1954" y="3668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52" name="Oval 336"/>
              <p:cNvSpPr>
                <a:spLocks noChangeArrowheads="1"/>
              </p:cNvSpPr>
              <p:nvPr/>
            </p:nvSpPr>
            <p:spPr bwMode="auto">
              <a:xfrm>
                <a:off x="1818" y="3606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53" name="Oval 337"/>
              <p:cNvSpPr>
                <a:spLocks noChangeArrowheads="1"/>
              </p:cNvSpPr>
              <p:nvPr/>
            </p:nvSpPr>
            <p:spPr bwMode="auto">
              <a:xfrm>
                <a:off x="1866" y="3578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54" name="Oval 338"/>
              <p:cNvSpPr>
                <a:spLocks noChangeArrowheads="1"/>
              </p:cNvSpPr>
              <p:nvPr/>
            </p:nvSpPr>
            <p:spPr bwMode="auto">
              <a:xfrm>
                <a:off x="1846" y="3490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55" name="Oval 339"/>
              <p:cNvSpPr>
                <a:spLocks noChangeArrowheads="1"/>
              </p:cNvSpPr>
              <p:nvPr/>
            </p:nvSpPr>
            <p:spPr bwMode="auto">
              <a:xfrm>
                <a:off x="1832" y="3524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56" name="Oval 340"/>
              <p:cNvSpPr>
                <a:spLocks noChangeArrowheads="1"/>
              </p:cNvSpPr>
              <p:nvPr/>
            </p:nvSpPr>
            <p:spPr bwMode="auto">
              <a:xfrm>
                <a:off x="1822" y="3574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57" name="Oval 341"/>
              <p:cNvSpPr>
                <a:spLocks noChangeArrowheads="1"/>
              </p:cNvSpPr>
              <p:nvPr/>
            </p:nvSpPr>
            <p:spPr bwMode="auto">
              <a:xfrm>
                <a:off x="1806" y="3634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58" name="Oval 342"/>
              <p:cNvSpPr>
                <a:spLocks noChangeArrowheads="1"/>
              </p:cNvSpPr>
              <p:nvPr/>
            </p:nvSpPr>
            <p:spPr bwMode="auto">
              <a:xfrm>
                <a:off x="1902" y="3730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59" name="Oval 343"/>
              <p:cNvSpPr>
                <a:spLocks noChangeArrowheads="1"/>
              </p:cNvSpPr>
              <p:nvPr/>
            </p:nvSpPr>
            <p:spPr bwMode="auto">
              <a:xfrm>
                <a:off x="1842" y="3540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60" name="Oval 344"/>
              <p:cNvSpPr>
                <a:spLocks noChangeArrowheads="1"/>
              </p:cNvSpPr>
              <p:nvPr/>
            </p:nvSpPr>
            <p:spPr bwMode="auto">
              <a:xfrm>
                <a:off x="1886" y="3452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61" name="Oval 345"/>
              <p:cNvSpPr>
                <a:spLocks noChangeArrowheads="1"/>
              </p:cNvSpPr>
              <p:nvPr/>
            </p:nvSpPr>
            <p:spPr bwMode="auto">
              <a:xfrm>
                <a:off x="1926" y="3466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62" name="Oval 346"/>
              <p:cNvSpPr>
                <a:spLocks noChangeArrowheads="1"/>
              </p:cNvSpPr>
              <p:nvPr/>
            </p:nvSpPr>
            <p:spPr bwMode="auto">
              <a:xfrm>
                <a:off x="1898" y="3486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63" name="Oval 347"/>
              <p:cNvSpPr>
                <a:spLocks noChangeArrowheads="1"/>
              </p:cNvSpPr>
              <p:nvPr/>
            </p:nvSpPr>
            <p:spPr bwMode="auto">
              <a:xfrm>
                <a:off x="1872" y="3494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64" name="Oval 348"/>
              <p:cNvSpPr>
                <a:spLocks noChangeArrowheads="1"/>
              </p:cNvSpPr>
              <p:nvPr/>
            </p:nvSpPr>
            <p:spPr bwMode="auto">
              <a:xfrm>
                <a:off x="1870" y="3532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65" name="Oval 349"/>
              <p:cNvSpPr>
                <a:spLocks noChangeArrowheads="1"/>
              </p:cNvSpPr>
              <p:nvPr/>
            </p:nvSpPr>
            <p:spPr bwMode="auto">
              <a:xfrm>
                <a:off x="1872" y="3648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66" name="Oval 350"/>
              <p:cNvSpPr>
                <a:spLocks noChangeArrowheads="1"/>
              </p:cNvSpPr>
              <p:nvPr/>
            </p:nvSpPr>
            <p:spPr bwMode="auto">
              <a:xfrm>
                <a:off x="1968" y="3744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67" name="Oval 351"/>
              <p:cNvSpPr>
                <a:spLocks noChangeArrowheads="1"/>
              </p:cNvSpPr>
              <p:nvPr/>
            </p:nvSpPr>
            <p:spPr bwMode="auto">
              <a:xfrm>
                <a:off x="1834" y="3628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768" name="Oval 352"/>
              <p:cNvSpPr>
                <a:spLocks noChangeArrowheads="1"/>
              </p:cNvSpPr>
              <p:nvPr/>
            </p:nvSpPr>
            <p:spPr bwMode="auto">
              <a:xfrm>
                <a:off x="1930" y="3724"/>
                <a:ext cx="12" cy="12"/>
              </a:xfrm>
              <a:prstGeom prst="ellipse">
                <a:avLst/>
              </a:prstGeom>
              <a:solidFill>
                <a:srgbClr val="9923C5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3674" name="Text Box 353"/>
            <p:cNvSpPr txBox="1">
              <a:spLocks noChangeArrowheads="1"/>
            </p:cNvSpPr>
            <p:nvPr/>
          </p:nvSpPr>
          <p:spPr bwMode="auto">
            <a:xfrm>
              <a:off x="1702" y="3823"/>
              <a:ext cx="65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latin typeface="Helvetica" charset="0"/>
                </a:rPr>
                <a:t>Basophile</a:t>
              </a:r>
            </a:p>
          </p:txBody>
        </p:sp>
      </p:grpSp>
      <p:grpSp>
        <p:nvGrpSpPr>
          <p:cNvPr id="23569" name="Group 354"/>
          <p:cNvGrpSpPr>
            <a:grpSpLocks/>
          </p:cNvGrpSpPr>
          <p:nvPr/>
        </p:nvGrpSpPr>
        <p:grpSpPr bwMode="auto">
          <a:xfrm>
            <a:off x="3146426" y="6140450"/>
            <a:ext cx="1082675" cy="501650"/>
            <a:chOff x="1010" y="3533"/>
            <a:chExt cx="682" cy="316"/>
          </a:xfrm>
        </p:grpSpPr>
        <p:grpSp>
          <p:nvGrpSpPr>
            <p:cNvPr id="23665" name="Group 355"/>
            <p:cNvGrpSpPr>
              <a:grpSpLocks/>
            </p:cNvGrpSpPr>
            <p:nvPr/>
          </p:nvGrpSpPr>
          <p:grpSpPr bwMode="auto">
            <a:xfrm>
              <a:off x="1152" y="3533"/>
              <a:ext cx="377" cy="156"/>
              <a:chOff x="1152" y="3533"/>
              <a:chExt cx="377" cy="156"/>
            </a:xfrm>
          </p:grpSpPr>
          <p:sp>
            <p:nvSpPr>
              <p:cNvPr id="23667" name="Freeform 356"/>
              <p:cNvSpPr>
                <a:spLocks/>
              </p:cNvSpPr>
              <p:nvPr/>
            </p:nvSpPr>
            <p:spPr bwMode="auto">
              <a:xfrm rot="-3896851">
                <a:off x="1419" y="3579"/>
                <a:ext cx="156" cy="63"/>
              </a:xfrm>
              <a:custGeom>
                <a:avLst/>
                <a:gdLst>
                  <a:gd name="T0" fmla="*/ 0 w 262"/>
                  <a:gd name="T1" fmla="*/ 33 h 96"/>
                  <a:gd name="T2" fmla="*/ 81 w 262"/>
                  <a:gd name="T3" fmla="*/ 0 h 96"/>
                  <a:gd name="T4" fmla="*/ 156 w 262"/>
                  <a:gd name="T5" fmla="*/ 33 h 96"/>
                  <a:gd name="T6" fmla="*/ 81 w 262"/>
                  <a:gd name="T7" fmla="*/ 63 h 96"/>
                  <a:gd name="T8" fmla="*/ 0 w 262"/>
                  <a:gd name="T9" fmla="*/ 33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2"/>
                  <a:gd name="T16" fmla="*/ 0 h 96"/>
                  <a:gd name="T17" fmla="*/ 262 w 262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2" h="96">
                    <a:moveTo>
                      <a:pt x="0" y="50"/>
                    </a:moveTo>
                    <a:cubicBezTo>
                      <a:pt x="36" y="26"/>
                      <a:pt x="91" y="0"/>
                      <a:pt x="136" y="0"/>
                    </a:cubicBezTo>
                    <a:cubicBezTo>
                      <a:pt x="181" y="0"/>
                      <a:pt x="218" y="20"/>
                      <a:pt x="262" y="50"/>
                    </a:cubicBezTo>
                    <a:cubicBezTo>
                      <a:pt x="220" y="82"/>
                      <a:pt x="198" y="96"/>
                      <a:pt x="136" y="96"/>
                    </a:cubicBezTo>
                    <a:cubicBezTo>
                      <a:pt x="74" y="96"/>
                      <a:pt x="36" y="74"/>
                      <a:pt x="0" y="50"/>
                    </a:cubicBezTo>
                    <a:close/>
                  </a:path>
                </a:pathLst>
              </a:custGeom>
              <a:solidFill>
                <a:srgbClr val="FFD2C2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68" name="Freeform 357"/>
              <p:cNvSpPr>
                <a:spLocks/>
              </p:cNvSpPr>
              <p:nvPr/>
            </p:nvSpPr>
            <p:spPr bwMode="auto">
              <a:xfrm rot="-3255331">
                <a:off x="1285" y="3579"/>
                <a:ext cx="156" cy="63"/>
              </a:xfrm>
              <a:custGeom>
                <a:avLst/>
                <a:gdLst>
                  <a:gd name="T0" fmla="*/ 0 w 262"/>
                  <a:gd name="T1" fmla="*/ 33 h 96"/>
                  <a:gd name="T2" fmla="*/ 81 w 262"/>
                  <a:gd name="T3" fmla="*/ 0 h 96"/>
                  <a:gd name="T4" fmla="*/ 156 w 262"/>
                  <a:gd name="T5" fmla="*/ 33 h 96"/>
                  <a:gd name="T6" fmla="*/ 81 w 262"/>
                  <a:gd name="T7" fmla="*/ 63 h 96"/>
                  <a:gd name="T8" fmla="*/ 0 w 262"/>
                  <a:gd name="T9" fmla="*/ 33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2"/>
                  <a:gd name="T16" fmla="*/ 0 h 96"/>
                  <a:gd name="T17" fmla="*/ 262 w 262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2" h="96">
                    <a:moveTo>
                      <a:pt x="0" y="50"/>
                    </a:moveTo>
                    <a:cubicBezTo>
                      <a:pt x="36" y="26"/>
                      <a:pt x="91" y="0"/>
                      <a:pt x="136" y="0"/>
                    </a:cubicBezTo>
                    <a:cubicBezTo>
                      <a:pt x="181" y="0"/>
                      <a:pt x="218" y="20"/>
                      <a:pt x="262" y="50"/>
                    </a:cubicBezTo>
                    <a:cubicBezTo>
                      <a:pt x="220" y="82"/>
                      <a:pt x="198" y="96"/>
                      <a:pt x="136" y="96"/>
                    </a:cubicBezTo>
                    <a:cubicBezTo>
                      <a:pt x="74" y="96"/>
                      <a:pt x="36" y="74"/>
                      <a:pt x="0" y="50"/>
                    </a:cubicBezTo>
                    <a:close/>
                  </a:path>
                </a:pathLst>
              </a:custGeom>
              <a:solidFill>
                <a:srgbClr val="FFD2C2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69" name="Freeform 358"/>
              <p:cNvSpPr>
                <a:spLocks/>
              </p:cNvSpPr>
              <p:nvPr/>
            </p:nvSpPr>
            <p:spPr bwMode="auto">
              <a:xfrm rot="-695698">
                <a:off x="1373" y="3579"/>
                <a:ext cx="156" cy="63"/>
              </a:xfrm>
              <a:custGeom>
                <a:avLst/>
                <a:gdLst>
                  <a:gd name="T0" fmla="*/ 0 w 262"/>
                  <a:gd name="T1" fmla="*/ 33 h 96"/>
                  <a:gd name="T2" fmla="*/ 81 w 262"/>
                  <a:gd name="T3" fmla="*/ 0 h 96"/>
                  <a:gd name="T4" fmla="*/ 156 w 262"/>
                  <a:gd name="T5" fmla="*/ 33 h 96"/>
                  <a:gd name="T6" fmla="*/ 81 w 262"/>
                  <a:gd name="T7" fmla="*/ 63 h 96"/>
                  <a:gd name="T8" fmla="*/ 0 w 262"/>
                  <a:gd name="T9" fmla="*/ 33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2"/>
                  <a:gd name="T16" fmla="*/ 0 h 96"/>
                  <a:gd name="T17" fmla="*/ 262 w 262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2" h="96">
                    <a:moveTo>
                      <a:pt x="0" y="50"/>
                    </a:moveTo>
                    <a:cubicBezTo>
                      <a:pt x="36" y="26"/>
                      <a:pt x="91" y="0"/>
                      <a:pt x="136" y="0"/>
                    </a:cubicBezTo>
                    <a:cubicBezTo>
                      <a:pt x="181" y="0"/>
                      <a:pt x="218" y="20"/>
                      <a:pt x="262" y="50"/>
                    </a:cubicBezTo>
                    <a:cubicBezTo>
                      <a:pt x="220" y="82"/>
                      <a:pt x="198" y="96"/>
                      <a:pt x="136" y="96"/>
                    </a:cubicBezTo>
                    <a:cubicBezTo>
                      <a:pt x="74" y="96"/>
                      <a:pt x="36" y="74"/>
                      <a:pt x="0" y="50"/>
                    </a:cubicBezTo>
                    <a:close/>
                  </a:path>
                </a:pathLst>
              </a:custGeom>
              <a:solidFill>
                <a:srgbClr val="FFD2C2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70" name="Freeform 359"/>
              <p:cNvSpPr>
                <a:spLocks/>
              </p:cNvSpPr>
              <p:nvPr/>
            </p:nvSpPr>
            <p:spPr bwMode="auto">
              <a:xfrm rot="1872264">
                <a:off x="1203" y="3579"/>
                <a:ext cx="156" cy="63"/>
              </a:xfrm>
              <a:custGeom>
                <a:avLst/>
                <a:gdLst>
                  <a:gd name="T0" fmla="*/ 0 w 262"/>
                  <a:gd name="T1" fmla="*/ 33 h 96"/>
                  <a:gd name="T2" fmla="*/ 81 w 262"/>
                  <a:gd name="T3" fmla="*/ 0 h 96"/>
                  <a:gd name="T4" fmla="*/ 156 w 262"/>
                  <a:gd name="T5" fmla="*/ 33 h 96"/>
                  <a:gd name="T6" fmla="*/ 81 w 262"/>
                  <a:gd name="T7" fmla="*/ 63 h 96"/>
                  <a:gd name="T8" fmla="*/ 0 w 262"/>
                  <a:gd name="T9" fmla="*/ 33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2"/>
                  <a:gd name="T16" fmla="*/ 0 h 96"/>
                  <a:gd name="T17" fmla="*/ 262 w 262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2" h="96">
                    <a:moveTo>
                      <a:pt x="0" y="50"/>
                    </a:moveTo>
                    <a:cubicBezTo>
                      <a:pt x="36" y="26"/>
                      <a:pt x="91" y="0"/>
                      <a:pt x="136" y="0"/>
                    </a:cubicBezTo>
                    <a:cubicBezTo>
                      <a:pt x="181" y="0"/>
                      <a:pt x="218" y="20"/>
                      <a:pt x="262" y="50"/>
                    </a:cubicBezTo>
                    <a:cubicBezTo>
                      <a:pt x="220" y="82"/>
                      <a:pt x="198" y="96"/>
                      <a:pt x="136" y="96"/>
                    </a:cubicBezTo>
                    <a:cubicBezTo>
                      <a:pt x="74" y="96"/>
                      <a:pt x="36" y="74"/>
                      <a:pt x="0" y="50"/>
                    </a:cubicBezTo>
                    <a:close/>
                  </a:path>
                </a:pathLst>
              </a:custGeom>
              <a:solidFill>
                <a:srgbClr val="FFD2C2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71" name="Freeform 360"/>
              <p:cNvSpPr>
                <a:spLocks/>
              </p:cNvSpPr>
              <p:nvPr/>
            </p:nvSpPr>
            <p:spPr bwMode="auto">
              <a:xfrm rot="-965006">
                <a:off x="1152" y="3579"/>
                <a:ext cx="156" cy="63"/>
              </a:xfrm>
              <a:custGeom>
                <a:avLst/>
                <a:gdLst>
                  <a:gd name="T0" fmla="*/ 0 w 262"/>
                  <a:gd name="T1" fmla="*/ 33 h 96"/>
                  <a:gd name="T2" fmla="*/ 81 w 262"/>
                  <a:gd name="T3" fmla="*/ 0 h 96"/>
                  <a:gd name="T4" fmla="*/ 156 w 262"/>
                  <a:gd name="T5" fmla="*/ 33 h 96"/>
                  <a:gd name="T6" fmla="*/ 81 w 262"/>
                  <a:gd name="T7" fmla="*/ 63 h 96"/>
                  <a:gd name="T8" fmla="*/ 0 w 262"/>
                  <a:gd name="T9" fmla="*/ 33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2"/>
                  <a:gd name="T16" fmla="*/ 0 h 96"/>
                  <a:gd name="T17" fmla="*/ 262 w 262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2" h="96">
                    <a:moveTo>
                      <a:pt x="0" y="50"/>
                    </a:moveTo>
                    <a:cubicBezTo>
                      <a:pt x="36" y="26"/>
                      <a:pt x="91" y="0"/>
                      <a:pt x="136" y="0"/>
                    </a:cubicBezTo>
                    <a:cubicBezTo>
                      <a:pt x="181" y="0"/>
                      <a:pt x="218" y="20"/>
                      <a:pt x="262" y="50"/>
                    </a:cubicBezTo>
                    <a:cubicBezTo>
                      <a:pt x="220" y="82"/>
                      <a:pt x="198" y="96"/>
                      <a:pt x="136" y="96"/>
                    </a:cubicBezTo>
                    <a:cubicBezTo>
                      <a:pt x="74" y="96"/>
                      <a:pt x="36" y="74"/>
                      <a:pt x="0" y="50"/>
                    </a:cubicBezTo>
                    <a:close/>
                  </a:path>
                </a:pathLst>
              </a:custGeom>
              <a:solidFill>
                <a:srgbClr val="FFD2C2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72" name="Freeform 361"/>
              <p:cNvSpPr>
                <a:spLocks/>
              </p:cNvSpPr>
              <p:nvPr/>
            </p:nvSpPr>
            <p:spPr bwMode="auto">
              <a:xfrm rot="2361881">
                <a:off x="1205" y="3580"/>
                <a:ext cx="156" cy="63"/>
              </a:xfrm>
              <a:custGeom>
                <a:avLst/>
                <a:gdLst>
                  <a:gd name="T0" fmla="*/ 0 w 262"/>
                  <a:gd name="T1" fmla="*/ 33 h 96"/>
                  <a:gd name="T2" fmla="*/ 81 w 262"/>
                  <a:gd name="T3" fmla="*/ 0 h 96"/>
                  <a:gd name="T4" fmla="*/ 156 w 262"/>
                  <a:gd name="T5" fmla="*/ 33 h 96"/>
                  <a:gd name="T6" fmla="*/ 81 w 262"/>
                  <a:gd name="T7" fmla="*/ 63 h 96"/>
                  <a:gd name="T8" fmla="*/ 0 w 262"/>
                  <a:gd name="T9" fmla="*/ 33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2"/>
                  <a:gd name="T16" fmla="*/ 0 h 96"/>
                  <a:gd name="T17" fmla="*/ 262 w 262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2" h="96">
                    <a:moveTo>
                      <a:pt x="0" y="50"/>
                    </a:moveTo>
                    <a:cubicBezTo>
                      <a:pt x="36" y="26"/>
                      <a:pt x="91" y="0"/>
                      <a:pt x="136" y="0"/>
                    </a:cubicBezTo>
                    <a:cubicBezTo>
                      <a:pt x="181" y="0"/>
                      <a:pt x="218" y="20"/>
                      <a:pt x="262" y="50"/>
                    </a:cubicBezTo>
                    <a:cubicBezTo>
                      <a:pt x="220" y="82"/>
                      <a:pt x="198" y="96"/>
                      <a:pt x="136" y="96"/>
                    </a:cubicBezTo>
                    <a:cubicBezTo>
                      <a:pt x="74" y="96"/>
                      <a:pt x="36" y="74"/>
                      <a:pt x="0" y="50"/>
                    </a:cubicBezTo>
                    <a:close/>
                  </a:path>
                </a:pathLst>
              </a:custGeom>
              <a:solidFill>
                <a:srgbClr val="FFD2C2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3666" name="Text Box 362"/>
            <p:cNvSpPr txBox="1">
              <a:spLocks noChangeArrowheads="1"/>
            </p:cNvSpPr>
            <p:nvPr/>
          </p:nvSpPr>
          <p:spPr bwMode="auto">
            <a:xfrm>
              <a:off x="1010" y="3657"/>
              <a:ext cx="6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latin typeface="Helvetica" charset="0"/>
                </a:rPr>
                <a:t>Plaquettes</a:t>
              </a:r>
            </a:p>
          </p:txBody>
        </p:sp>
      </p:grpSp>
      <p:grpSp>
        <p:nvGrpSpPr>
          <p:cNvPr id="23570" name="Group 363"/>
          <p:cNvGrpSpPr>
            <a:grpSpLocks/>
          </p:cNvGrpSpPr>
          <p:nvPr/>
        </p:nvGrpSpPr>
        <p:grpSpPr bwMode="auto">
          <a:xfrm>
            <a:off x="1606550" y="5734050"/>
            <a:ext cx="1271588" cy="908050"/>
            <a:chOff x="268" y="3412"/>
            <a:chExt cx="801" cy="572"/>
          </a:xfrm>
        </p:grpSpPr>
        <p:grpSp>
          <p:nvGrpSpPr>
            <p:cNvPr id="23654" name="Group 364"/>
            <p:cNvGrpSpPr>
              <a:grpSpLocks/>
            </p:cNvGrpSpPr>
            <p:nvPr/>
          </p:nvGrpSpPr>
          <p:grpSpPr bwMode="auto">
            <a:xfrm>
              <a:off x="397" y="3412"/>
              <a:ext cx="541" cy="397"/>
              <a:chOff x="384" y="3327"/>
              <a:chExt cx="541" cy="397"/>
            </a:xfrm>
          </p:grpSpPr>
          <p:sp>
            <p:nvSpPr>
              <p:cNvPr id="23656" name="Oval 365"/>
              <p:cNvSpPr>
                <a:spLocks noChangeArrowheads="1"/>
              </p:cNvSpPr>
              <p:nvPr/>
            </p:nvSpPr>
            <p:spPr bwMode="auto">
              <a:xfrm rot="-927900">
                <a:off x="668" y="3327"/>
                <a:ext cx="257" cy="162"/>
              </a:xfrm>
              <a:prstGeom prst="ellipse">
                <a:avLst/>
              </a:prstGeom>
              <a:solidFill>
                <a:srgbClr val="B31A25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57" name="Oval 366"/>
              <p:cNvSpPr>
                <a:spLocks noChangeArrowheads="1"/>
              </p:cNvSpPr>
              <p:nvPr/>
            </p:nvSpPr>
            <p:spPr bwMode="auto">
              <a:xfrm rot="-927900">
                <a:off x="696" y="3345"/>
                <a:ext cx="193" cy="110"/>
              </a:xfrm>
              <a:prstGeom prst="ellipse">
                <a:avLst/>
              </a:prstGeom>
              <a:gradFill rotWithShape="0">
                <a:gsLst>
                  <a:gs pos="0">
                    <a:srgbClr val="E0A2A6"/>
                  </a:gs>
                  <a:gs pos="100000">
                    <a:srgbClr val="B31A25"/>
                  </a:gs>
                </a:gsLst>
                <a:lin ang="2700000" scaled="1"/>
              </a:gradFill>
              <a:ln w="12700">
                <a:solidFill>
                  <a:srgbClr val="FF887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58" name="Oval 367"/>
              <p:cNvSpPr>
                <a:spLocks noChangeArrowheads="1"/>
              </p:cNvSpPr>
              <p:nvPr/>
            </p:nvSpPr>
            <p:spPr bwMode="auto">
              <a:xfrm rot="-927900">
                <a:off x="705" y="3344"/>
                <a:ext cx="194" cy="111"/>
              </a:xfrm>
              <a:prstGeom prst="ellipse">
                <a:avLst/>
              </a:prstGeom>
              <a:noFill/>
              <a:ln w="12700">
                <a:solidFill>
                  <a:srgbClr val="B31A2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59" name="Oval 368"/>
              <p:cNvSpPr>
                <a:spLocks noChangeArrowheads="1"/>
              </p:cNvSpPr>
              <p:nvPr/>
            </p:nvSpPr>
            <p:spPr bwMode="auto">
              <a:xfrm rot="-927900">
                <a:off x="636" y="3562"/>
                <a:ext cx="257" cy="162"/>
              </a:xfrm>
              <a:prstGeom prst="ellipse">
                <a:avLst/>
              </a:prstGeom>
              <a:solidFill>
                <a:srgbClr val="B31A2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60" name="Oval 369"/>
              <p:cNvSpPr>
                <a:spLocks noChangeArrowheads="1"/>
              </p:cNvSpPr>
              <p:nvPr/>
            </p:nvSpPr>
            <p:spPr bwMode="auto">
              <a:xfrm rot="-927900">
                <a:off x="660" y="3580"/>
                <a:ext cx="193" cy="110"/>
              </a:xfrm>
              <a:prstGeom prst="ellipse">
                <a:avLst/>
              </a:prstGeom>
              <a:gradFill rotWithShape="0">
                <a:gsLst>
                  <a:gs pos="0">
                    <a:srgbClr val="E0A2A6"/>
                  </a:gs>
                  <a:gs pos="100000">
                    <a:srgbClr val="B31A25"/>
                  </a:gs>
                </a:gsLst>
                <a:lin ang="2700000" scaled="1"/>
              </a:gradFill>
              <a:ln w="12700">
                <a:solidFill>
                  <a:srgbClr val="FF887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61" name="Oval 370"/>
              <p:cNvSpPr>
                <a:spLocks noChangeArrowheads="1"/>
              </p:cNvSpPr>
              <p:nvPr/>
            </p:nvSpPr>
            <p:spPr bwMode="auto">
              <a:xfrm rot="-927900">
                <a:off x="667" y="3579"/>
                <a:ext cx="194" cy="111"/>
              </a:xfrm>
              <a:prstGeom prst="ellipse">
                <a:avLst/>
              </a:prstGeom>
              <a:noFill/>
              <a:ln w="9525">
                <a:solidFill>
                  <a:srgbClr val="B31A2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62" name="Oval 371"/>
              <p:cNvSpPr>
                <a:spLocks noChangeArrowheads="1"/>
              </p:cNvSpPr>
              <p:nvPr/>
            </p:nvSpPr>
            <p:spPr bwMode="auto">
              <a:xfrm rot="-927900">
                <a:off x="384" y="3446"/>
                <a:ext cx="257" cy="162"/>
              </a:xfrm>
              <a:prstGeom prst="ellipse">
                <a:avLst/>
              </a:prstGeom>
              <a:solidFill>
                <a:srgbClr val="B31A2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63" name="Oval 372"/>
              <p:cNvSpPr>
                <a:spLocks noChangeArrowheads="1"/>
              </p:cNvSpPr>
              <p:nvPr/>
            </p:nvSpPr>
            <p:spPr bwMode="auto">
              <a:xfrm rot="-927900">
                <a:off x="407" y="3464"/>
                <a:ext cx="193" cy="110"/>
              </a:xfrm>
              <a:prstGeom prst="ellipse">
                <a:avLst/>
              </a:prstGeom>
              <a:gradFill rotWithShape="0">
                <a:gsLst>
                  <a:gs pos="0">
                    <a:srgbClr val="E0A2A6"/>
                  </a:gs>
                  <a:gs pos="100000">
                    <a:srgbClr val="B31A25"/>
                  </a:gs>
                </a:gsLst>
                <a:lin ang="2700000" scaled="1"/>
              </a:gradFill>
              <a:ln w="9525">
                <a:solidFill>
                  <a:srgbClr val="FF887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64" name="Oval 373"/>
              <p:cNvSpPr>
                <a:spLocks noChangeArrowheads="1"/>
              </p:cNvSpPr>
              <p:nvPr/>
            </p:nvSpPr>
            <p:spPr bwMode="auto">
              <a:xfrm rot="-927900">
                <a:off x="415" y="3463"/>
                <a:ext cx="194" cy="111"/>
              </a:xfrm>
              <a:prstGeom prst="ellipse">
                <a:avLst/>
              </a:prstGeom>
              <a:noFill/>
              <a:ln w="12700">
                <a:solidFill>
                  <a:srgbClr val="B31A2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3655" name="Text Box 374"/>
            <p:cNvSpPr txBox="1">
              <a:spLocks noChangeArrowheads="1"/>
            </p:cNvSpPr>
            <p:nvPr/>
          </p:nvSpPr>
          <p:spPr bwMode="auto">
            <a:xfrm>
              <a:off x="268" y="3792"/>
              <a:ext cx="80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latin typeface="Helvetica" charset="0"/>
                </a:rPr>
                <a:t>Érythrocytes</a:t>
              </a:r>
            </a:p>
          </p:txBody>
        </p:sp>
      </p:grpSp>
      <p:grpSp>
        <p:nvGrpSpPr>
          <p:cNvPr id="23571" name="Group 375"/>
          <p:cNvGrpSpPr>
            <a:grpSpLocks/>
          </p:cNvGrpSpPr>
          <p:nvPr/>
        </p:nvGrpSpPr>
        <p:grpSpPr bwMode="auto">
          <a:xfrm>
            <a:off x="6399213" y="1811339"/>
            <a:ext cx="1409700" cy="1533525"/>
            <a:chOff x="2416" y="1417"/>
            <a:chExt cx="888" cy="966"/>
          </a:xfrm>
        </p:grpSpPr>
        <p:grpSp>
          <p:nvGrpSpPr>
            <p:cNvPr id="23629" name="Group 376"/>
            <p:cNvGrpSpPr>
              <a:grpSpLocks/>
            </p:cNvGrpSpPr>
            <p:nvPr/>
          </p:nvGrpSpPr>
          <p:grpSpPr bwMode="auto">
            <a:xfrm>
              <a:off x="2486" y="1417"/>
              <a:ext cx="748" cy="750"/>
              <a:chOff x="2915" y="1676"/>
              <a:chExt cx="748" cy="750"/>
            </a:xfrm>
          </p:grpSpPr>
          <p:grpSp>
            <p:nvGrpSpPr>
              <p:cNvPr id="23631" name="Group 377"/>
              <p:cNvGrpSpPr>
                <a:grpSpLocks/>
              </p:cNvGrpSpPr>
              <p:nvPr/>
            </p:nvGrpSpPr>
            <p:grpSpPr bwMode="auto">
              <a:xfrm>
                <a:off x="3119" y="1880"/>
                <a:ext cx="342" cy="342"/>
                <a:chOff x="2416" y="1365"/>
                <a:chExt cx="342" cy="342"/>
              </a:xfrm>
            </p:grpSpPr>
            <p:sp>
              <p:nvSpPr>
                <p:cNvPr id="23652" name="Oval 378"/>
                <p:cNvSpPr>
                  <a:spLocks noChangeArrowheads="1"/>
                </p:cNvSpPr>
                <p:nvPr/>
              </p:nvSpPr>
              <p:spPr bwMode="auto">
                <a:xfrm>
                  <a:off x="2416" y="1365"/>
                  <a:ext cx="342" cy="34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9F0FF"/>
                    </a:gs>
                    <a:gs pos="100000">
                      <a:srgbClr val="EAC7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653" name="Oval 379"/>
                <p:cNvSpPr>
                  <a:spLocks noChangeArrowheads="1"/>
                </p:cNvSpPr>
                <p:nvPr/>
              </p:nvSpPr>
              <p:spPr bwMode="auto">
                <a:xfrm>
                  <a:off x="2461" y="1413"/>
                  <a:ext cx="246" cy="24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BC5E6"/>
                    </a:gs>
                    <a:gs pos="100000">
                      <a:srgbClr val="7F70C2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3632" name="Group 380"/>
              <p:cNvGrpSpPr>
                <a:grpSpLocks/>
              </p:cNvGrpSpPr>
              <p:nvPr/>
            </p:nvGrpSpPr>
            <p:grpSpPr bwMode="auto">
              <a:xfrm>
                <a:off x="3164" y="1676"/>
                <a:ext cx="256" cy="241"/>
                <a:chOff x="2379" y="1053"/>
                <a:chExt cx="360" cy="338"/>
              </a:xfrm>
            </p:grpSpPr>
            <p:sp>
              <p:nvSpPr>
                <p:cNvPr id="23648" name="Freeform 381"/>
                <p:cNvSpPr>
                  <a:spLocks/>
                </p:cNvSpPr>
                <p:nvPr/>
              </p:nvSpPr>
              <p:spPr bwMode="auto">
                <a:xfrm>
                  <a:off x="2468" y="1053"/>
                  <a:ext cx="81" cy="338"/>
                </a:xfrm>
                <a:custGeom>
                  <a:avLst/>
                  <a:gdLst>
                    <a:gd name="T0" fmla="*/ 80 w 81"/>
                    <a:gd name="T1" fmla="*/ 136 h 338"/>
                    <a:gd name="T2" fmla="*/ 34 w 81"/>
                    <a:gd name="T3" fmla="*/ 83 h 338"/>
                    <a:gd name="T4" fmla="*/ 37 w 81"/>
                    <a:gd name="T5" fmla="*/ 74 h 338"/>
                    <a:gd name="T6" fmla="*/ 39 w 81"/>
                    <a:gd name="T7" fmla="*/ 63 h 338"/>
                    <a:gd name="T8" fmla="*/ 40 w 81"/>
                    <a:gd name="T9" fmla="*/ 53 h 338"/>
                    <a:gd name="T10" fmla="*/ 39 w 81"/>
                    <a:gd name="T11" fmla="*/ 43 h 338"/>
                    <a:gd name="T12" fmla="*/ 37 w 81"/>
                    <a:gd name="T13" fmla="*/ 33 h 338"/>
                    <a:gd name="T14" fmla="*/ 33 w 81"/>
                    <a:gd name="T15" fmla="*/ 23 h 338"/>
                    <a:gd name="T16" fmla="*/ 28 w 81"/>
                    <a:gd name="T17" fmla="*/ 14 h 338"/>
                    <a:gd name="T18" fmla="*/ 22 w 81"/>
                    <a:gd name="T19" fmla="*/ 5 h 338"/>
                    <a:gd name="T20" fmla="*/ 22 w 81"/>
                    <a:gd name="T21" fmla="*/ 6 h 338"/>
                    <a:gd name="T22" fmla="*/ 18 w 81"/>
                    <a:gd name="T23" fmla="*/ 2 h 338"/>
                    <a:gd name="T24" fmla="*/ 14 w 81"/>
                    <a:gd name="T25" fmla="*/ 0 h 338"/>
                    <a:gd name="T26" fmla="*/ 10 w 81"/>
                    <a:gd name="T27" fmla="*/ 0 h 338"/>
                    <a:gd name="T28" fmla="*/ 5 w 81"/>
                    <a:gd name="T29" fmla="*/ 3 h 338"/>
                    <a:gd name="T30" fmla="*/ 4 w 81"/>
                    <a:gd name="T31" fmla="*/ 5 h 338"/>
                    <a:gd name="T32" fmla="*/ 1 w 81"/>
                    <a:gd name="T33" fmla="*/ 10 h 338"/>
                    <a:gd name="T34" fmla="*/ 0 w 81"/>
                    <a:gd name="T35" fmla="*/ 16 h 338"/>
                    <a:gd name="T36" fmla="*/ 2 w 81"/>
                    <a:gd name="T37" fmla="*/ 22 h 338"/>
                    <a:gd name="T38" fmla="*/ 4 w 81"/>
                    <a:gd name="T39" fmla="*/ 24 h 338"/>
                    <a:gd name="T40" fmla="*/ 7 w 81"/>
                    <a:gd name="T41" fmla="*/ 28 h 338"/>
                    <a:gd name="T42" fmla="*/ 12 w 81"/>
                    <a:gd name="T43" fmla="*/ 35 h 338"/>
                    <a:gd name="T44" fmla="*/ 14 w 81"/>
                    <a:gd name="T45" fmla="*/ 38 h 338"/>
                    <a:gd name="T46" fmla="*/ 17 w 81"/>
                    <a:gd name="T47" fmla="*/ 44 h 338"/>
                    <a:gd name="T48" fmla="*/ 18 w 81"/>
                    <a:gd name="T49" fmla="*/ 51 h 338"/>
                    <a:gd name="T50" fmla="*/ 19 w 81"/>
                    <a:gd name="T51" fmla="*/ 58 h 338"/>
                    <a:gd name="T52" fmla="*/ 18 w 81"/>
                    <a:gd name="T53" fmla="*/ 65 h 338"/>
                    <a:gd name="T54" fmla="*/ 16 w 81"/>
                    <a:gd name="T55" fmla="*/ 73 h 338"/>
                    <a:gd name="T56" fmla="*/ 14 w 81"/>
                    <a:gd name="T57" fmla="*/ 80 h 338"/>
                    <a:gd name="T58" fmla="*/ 10 w 81"/>
                    <a:gd name="T59" fmla="*/ 88 h 338"/>
                    <a:gd name="T60" fmla="*/ 5 w 81"/>
                    <a:gd name="T61" fmla="*/ 95 h 338"/>
                    <a:gd name="T62" fmla="*/ 54 w 81"/>
                    <a:gd name="T63" fmla="*/ 220 h 338"/>
                    <a:gd name="T64" fmla="*/ 51 w 81"/>
                    <a:gd name="T65" fmla="*/ 221 h 338"/>
                    <a:gd name="T66" fmla="*/ 44 w 81"/>
                    <a:gd name="T67" fmla="*/ 225 h 338"/>
                    <a:gd name="T68" fmla="*/ 38 w 81"/>
                    <a:gd name="T69" fmla="*/ 231 h 338"/>
                    <a:gd name="T70" fmla="*/ 36 w 81"/>
                    <a:gd name="T71" fmla="*/ 240 h 338"/>
                    <a:gd name="T72" fmla="*/ 35 w 81"/>
                    <a:gd name="T73" fmla="*/ 245 h 338"/>
                    <a:gd name="T74" fmla="*/ 37 w 81"/>
                    <a:gd name="T75" fmla="*/ 255 h 338"/>
                    <a:gd name="T76" fmla="*/ 41 w 81"/>
                    <a:gd name="T77" fmla="*/ 263 h 338"/>
                    <a:gd name="T78" fmla="*/ 47 w 81"/>
                    <a:gd name="T79" fmla="*/ 268 h 338"/>
                    <a:gd name="T80" fmla="*/ 54 w 81"/>
                    <a:gd name="T81" fmla="*/ 270 h 338"/>
                    <a:gd name="T82" fmla="*/ 54 w 81"/>
                    <a:gd name="T83" fmla="*/ 325 h 338"/>
                    <a:gd name="T84" fmla="*/ 56 w 81"/>
                    <a:gd name="T85" fmla="*/ 330 h 338"/>
                    <a:gd name="T86" fmla="*/ 58 w 81"/>
                    <a:gd name="T87" fmla="*/ 334 h 338"/>
                    <a:gd name="T88" fmla="*/ 63 w 81"/>
                    <a:gd name="T89" fmla="*/ 337 h 338"/>
                    <a:gd name="T90" fmla="*/ 67 w 81"/>
                    <a:gd name="T91" fmla="*/ 338 h 338"/>
                    <a:gd name="T92" fmla="*/ 70 w 81"/>
                    <a:gd name="T93" fmla="*/ 338 h 338"/>
                    <a:gd name="T94" fmla="*/ 75 w 81"/>
                    <a:gd name="T95" fmla="*/ 336 h 338"/>
                    <a:gd name="T96" fmla="*/ 78 w 81"/>
                    <a:gd name="T97" fmla="*/ 332 h 338"/>
                    <a:gd name="T98" fmla="*/ 80 w 81"/>
                    <a:gd name="T99" fmla="*/ 328 h 338"/>
                    <a:gd name="T100" fmla="*/ 80 w 81"/>
                    <a:gd name="T101" fmla="*/ 325 h 33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1"/>
                    <a:gd name="T154" fmla="*/ 0 h 338"/>
                    <a:gd name="T155" fmla="*/ 81 w 81"/>
                    <a:gd name="T156" fmla="*/ 338 h 338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1" h="338">
                      <a:moveTo>
                        <a:pt x="80" y="325"/>
                      </a:moveTo>
                      <a:lnTo>
                        <a:pt x="80" y="136"/>
                      </a:lnTo>
                      <a:lnTo>
                        <a:pt x="34" y="83"/>
                      </a:lnTo>
                      <a:lnTo>
                        <a:pt x="36" y="78"/>
                      </a:lnTo>
                      <a:lnTo>
                        <a:pt x="37" y="74"/>
                      </a:lnTo>
                      <a:lnTo>
                        <a:pt x="38" y="69"/>
                      </a:lnTo>
                      <a:lnTo>
                        <a:pt x="39" y="63"/>
                      </a:lnTo>
                      <a:lnTo>
                        <a:pt x="40" y="58"/>
                      </a:lnTo>
                      <a:lnTo>
                        <a:pt x="40" y="53"/>
                      </a:lnTo>
                      <a:lnTo>
                        <a:pt x="39" y="48"/>
                      </a:lnTo>
                      <a:lnTo>
                        <a:pt x="39" y="43"/>
                      </a:lnTo>
                      <a:lnTo>
                        <a:pt x="38" y="38"/>
                      </a:lnTo>
                      <a:lnTo>
                        <a:pt x="37" y="33"/>
                      </a:lnTo>
                      <a:lnTo>
                        <a:pt x="35" y="28"/>
                      </a:lnTo>
                      <a:lnTo>
                        <a:pt x="33" y="23"/>
                      </a:lnTo>
                      <a:lnTo>
                        <a:pt x="31" y="18"/>
                      </a:lnTo>
                      <a:lnTo>
                        <a:pt x="28" y="14"/>
                      </a:lnTo>
                      <a:lnTo>
                        <a:pt x="25" y="9"/>
                      </a:lnTo>
                      <a:lnTo>
                        <a:pt x="22" y="5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1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1" y="10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1" y="19"/>
                      </a:lnTo>
                      <a:lnTo>
                        <a:pt x="2" y="22"/>
                      </a:lnTo>
                      <a:lnTo>
                        <a:pt x="4" y="25"/>
                      </a:lnTo>
                      <a:lnTo>
                        <a:pt x="4" y="24"/>
                      </a:lnTo>
                      <a:lnTo>
                        <a:pt x="7" y="28"/>
                      </a:lnTo>
                      <a:lnTo>
                        <a:pt x="10" y="32"/>
                      </a:lnTo>
                      <a:lnTo>
                        <a:pt x="12" y="35"/>
                      </a:lnTo>
                      <a:lnTo>
                        <a:pt x="14" y="38"/>
                      </a:lnTo>
                      <a:lnTo>
                        <a:pt x="15" y="41"/>
                      </a:lnTo>
                      <a:lnTo>
                        <a:pt x="17" y="44"/>
                      </a:lnTo>
                      <a:lnTo>
                        <a:pt x="18" y="47"/>
                      </a:lnTo>
                      <a:lnTo>
                        <a:pt x="18" y="51"/>
                      </a:lnTo>
                      <a:lnTo>
                        <a:pt x="19" y="54"/>
                      </a:lnTo>
                      <a:lnTo>
                        <a:pt x="19" y="58"/>
                      </a:lnTo>
                      <a:lnTo>
                        <a:pt x="19" y="62"/>
                      </a:lnTo>
                      <a:lnTo>
                        <a:pt x="18" y="65"/>
                      </a:lnTo>
                      <a:lnTo>
                        <a:pt x="18" y="69"/>
                      </a:lnTo>
                      <a:lnTo>
                        <a:pt x="16" y="73"/>
                      </a:lnTo>
                      <a:lnTo>
                        <a:pt x="15" y="77"/>
                      </a:lnTo>
                      <a:lnTo>
                        <a:pt x="14" y="80"/>
                      </a:lnTo>
                      <a:lnTo>
                        <a:pt x="12" y="84"/>
                      </a:lnTo>
                      <a:lnTo>
                        <a:pt x="10" y="88"/>
                      </a:lnTo>
                      <a:lnTo>
                        <a:pt x="8" y="92"/>
                      </a:lnTo>
                      <a:lnTo>
                        <a:pt x="5" y="95"/>
                      </a:lnTo>
                      <a:lnTo>
                        <a:pt x="54" y="152"/>
                      </a:lnTo>
                      <a:lnTo>
                        <a:pt x="54" y="220"/>
                      </a:lnTo>
                      <a:lnTo>
                        <a:pt x="51" y="221"/>
                      </a:lnTo>
                      <a:lnTo>
                        <a:pt x="47" y="222"/>
                      </a:lnTo>
                      <a:lnTo>
                        <a:pt x="44" y="225"/>
                      </a:lnTo>
                      <a:lnTo>
                        <a:pt x="41" y="228"/>
                      </a:lnTo>
                      <a:lnTo>
                        <a:pt x="38" y="231"/>
                      </a:lnTo>
                      <a:lnTo>
                        <a:pt x="37" y="236"/>
                      </a:lnTo>
                      <a:lnTo>
                        <a:pt x="36" y="240"/>
                      </a:lnTo>
                      <a:lnTo>
                        <a:pt x="35" y="245"/>
                      </a:lnTo>
                      <a:lnTo>
                        <a:pt x="36" y="250"/>
                      </a:lnTo>
                      <a:lnTo>
                        <a:pt x="37" y="255"/>
                      </a:lnTo>
                      <a:lnTo>
                        <a:pt x="38" y="259"/>
                      </a:lnTo>
                      <a:lnTo>
                        <a:pt x="41" y="263"/>
                      </a:lnTo>
                      <a:lnTo>
                        <a:pt x="44" y="266"/>
                      </a:lnTo>
                      <a:lnTo>
                        <a:pt x="47" y="268"/>
                      </a:lnTo>
                      <a:lnTo>
                        <a:pt x="51" y="270"/>
                      </a:lnTo>
                      <a:lnTo>
                        <a:pt x="54" y="270"/>
                      </a:lnTo>
                      <a:lnTo>
                        <a:pt x="54" y="325"/>
                      </a:lnTo>
                      <a:lnTo>
                        <a:pt x="55" y="328"/>
                      </a:lnTo>
                      <a:lnTo>
                        <a:pt x="56" y="330"/>
                      </a:lnTo>
                      <a:lnTo>
                        <a:pt x="57" y="332"/>
                      </a:lnTo>
                      <a:lnTo>
                        <a:pt x="58" y="334"/>
                      </a:lnTo>
                      <a:lnTo>
                        <a:pt x="60" y="336"/>
                      </a:lnTo>
                      <a:lnTo>
                        <a:pt x="63" y="337"/>
                      </a:lnTo>
                      <a:lnTo>
                        <a:pt x="65" y="338"/>
                      </a:lnTo>
                      <a:lnTo>
                        <a:pt x="67" y="338"/>
                      </a:lnTo>
                      <a:lnTo>
                        <a:pt x="70" y="338"/>
                      </a:lnTo>
                      <a:lnTo>
                        <a:pt x="73" y="337"/>
                      </a:lnTo>
                      <a:lnTo>
                        <a:pt x="75" y="336"/>
                      </a:lnTo>
                      <a:lnTo>
                        <a:pt x="77" y="334"/>
                      </a:lnTo>
                      <a:lnTo>
                        <a:pt x="78" y="332"/>
                      </a:lnTo>
                      <a:lnTo>
                        <a:pt x="79" y="330"/>
                      </a:lnTo>
                      <a:lnTo>
                        <a:pt x="80" y="328"/>
                      </a:lnTo>
                      <a:lnTo>
                        <a:pt x="81" y="325"/>
                      </a:lnTo>
                      <a:lnTo>
                        <a:pt x="80" y="325"/>
                      </a:lnTo>
                      <a:close/>
                    </a:path>
                  </a:pathLst>
                </a:custGeom>
                <a:solidFill>
                  <a:srgbClr val="7F70C2"/>
                </a:solidFill>
                <a:ln w="952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649" name="Freeform 382"/>
                <p:cNvSpPr>
                  <a:spLocks/>
                </p:cNvSpPr>
                <p:nvPr/>
              </p:nvSpPr>
              <p:spPr bwMode="auto">
                <a:xfrm>
                  <a:off x="2379" y="1152"/>
                  <a:ext cx="131" cy="89"/>
                </a:xfrm>
                <a:custGeom>
                  <a:avLst/>
                  <a:gdLst>
                    <a:gd name="T0" fmla="*/ 127 w 131"/>
                    <a:gd name="T1" fmla="*/ 85 h 89"/>
                    <a:gd name="T2" fmla="*/ 130 w 131"/>
                    <a:gd name="T3" fmla="*/ 79 h 89"/>
                    <a:gd name="T4" fmla="*/ 131 w 131"/>
                    <a:gd name="T5" fmla="*/ 73 h 89"/>
                    <a:gd name="T6" fmla="*/ 130 w 131"/>
                    <a:gd name="T7" fmla="*/ 67 h 89"/>
                    <a:gd name="T8" fmla="*/ 127 w 131"/>
                    <a:gd name="T9" fmla="*/ 62 h 89"/>
                    <a:gd name="T10" fmla="*/ 81 w 131"/>
                    <a:gd name="T11" fmla="*/ 8 h 89"/>
                    <a:gd name="T12" fmla="*/ 78 w 131"/>
                    <a:gd name="T13" fmla="*/ 11 h 89"/>
                    <a:gd name="T14" fmla="*/ 71 w 131"/>
                    <a:gd name="T15" fmla="*/ 15 h 89"/>
                    <a:gd name="T16" fmla="*/ 64 w 131"/>
                    <a:gd name="T17" fmla="*/ 18 h 89"/>
                    <a:gd name="T18" fmla="*/ 56 w 131"/>
                    <a:gd name="T19" fmla="*/ 20 h 89"/>
                    <a:gd name="T20" fmla="*/ 53 w 131"/>
                    <a:gd name="T21" fmla="*/ 21 h 89"/>
                    <a:gd name="T22" fmla="*/ 43 w 131"/>
                    <a:gd name="T23" fmla="*/ 20 h 89"/>
                    <a:gd name="T24" fmla="*/ 34 w 131"/>
                    <a:gd name="T25" fmla="*/ 17 h 89"/>
                    <a:gd name="T26" fmla="*/ 32 w 131"/>
                    <a:gd name="T27" fmla="*/ 16 h 89"/>
                    <a:gd name="T28" fmla="*/ 26 w 131"/>
                    <a:gd name="T29" fmla="*/ 10 h 89"/>
                    <a:gd name="T30" fmla="*/ 23 w 131"/>
                    <a:gd name="T31" fmla="*/ 7 h 89"/>
                    <a:gd name="T32" fmla="*/ 21 w 131"/>
                    <a:gd name="T33" fmla="*/ 5 h 89"/>
                    <a:gd name="T34" fmla="*/ 19 w 131"/>
                    <a:gd name="T35" fmla="*/ 3 h 89"/>
                    <a:gd name="T36" fmla="*/ 14 w 131"/>
                    <a:gd name="T37" fmla="*/ 0 h 89"/>
                    <a:gd name="T38" fmla="*/ 9 w 131"/>
                    <a:gd name="T39" fmla="*/ 0 h 89"/>
                    <a:gd name="T40" fmla="*/ 4 w 131"/>
                    <a:gd name="T41" fmla="*/ 3 h 89"/>
                    <a:gd name="T42" fmla="*/ 2 w 131"/>
                    <a:gd name="T43" fmla="*/ 5 h 89"/>
                    <a:gd name="T44" fmla="*/ 0 w 131"/>
                    <a:gd name="T45" fmla="*/ 10 h 89"/>
                    <a:gd name="T46" fmla="*/ 0 w 131"/>
                    <a:gd name="T47" fmla="*/ 15 h 89"/>
                    <a:gd name="T48" fmla="*/ 1 w 131"/>
                    <a:gd name="T49" fmla="*/ 20 h 89"/>
                    <a:gd name="T50" fmla="*/ 4 w 131"/>
                    <a:gd name="T51" fmla="*/ 24 h 89"/>
                    <a:gd name="T52" fmla="*/ 4 w 131"/>
                    <a:gd name="T53" fmla="*/ 24 h 89"/>
                    <a:gd name="T54" fmla="*/ 11 w 131"/>
                    <a:gd name="T55" fmla="*/ 32 h 89"/>
                    <a:gd name="T56" fmla="*/ 18 w 131"/>
                    <a:gd name="T57" fmla="*/ 38 h 89"/>
                    <a:gd name="T58" fmla="*/ 27 w 131"/>
                    <a:gd name="T59" fmla="*/ 43 h 89"/>
                    <a:gd name="T60" fmla="*/ 36 w 131"/>
                    <a:gd name="T61" fmla="*/ 46 h 89"/>
                    <a:gd name="T62" fmla="*/ 44 w 131"/>
                    <a:gd name="T63" fmla="*/ 47 h 89"/>
                    <a:gd name="T64" fmla="*/ 54 w 131"/>
                    <a:gd name="T65" fmla="*/ 47 h 89"/>
                    <a:gd name="T66" fmla="*/ 62 w 131"/>
                    <a:gd name="T67" fmla="*/ 45 h 89"/>
                    <a:gd name="T68" fmla="*/ 71 w 131"/>
                    <a:gd name="T69" fmla="*/ 42 h 89"/>
                    <a:gd name="T70" fmla="*/ 107 w 131"/>
                    <a:gd name="T71" fmla="*/ 84 h 89"/>
                    <a:gd name="T72" fmla="*/ 109 w 131"/>
                    <a:gd name="T73" fmla="*/ 86 h 89"/>
                    <a:gd name="T74" fmla="*/ 115 w 131"/>
                    <a:gd name="T75" fmla="*/ 88 h 89"/>
                    <a:gd name="T76" fmla="*/ 120 w 131"/>
                    <a:gd name="T77" fmla="*/ 89 h 89"/>
                    <a:gd name="T78" fmla="*/ 125 w 131"/>
                    <a:gd name="T79" fmla="*/ 86 h 89"/>
                    <a:gd name="T80" fmla="*/ 127 w 131"/>
                    <a:gd name="T81" fmla="*/ 85 h 8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31"/>
                    <a:gd name="T124" fmla="*/ 0 h 89"/>
                    <a:gd name="T125" fmla="*/ 131 w 131"/>
                    <a:gd name="T126" fmla="*/ 89 h 8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31" h="89">
                      <a:moveTo>
                        <a:pt x="127" y="85"/>
                      </a:moveTo>
                      <a:lnTo>
                        <a:pt x="127" y="85"/>
                      </a:lnTo>
                      <a:lnTo>
                        <a:pt x="129" y="82"/>
                      </a:lnTo>
                      <a:lnTo>
                        <a:pt x="130" y="79"/>
                      </a:lnTo>
                      <a:lnTo>
                        <a:pt x="131" y="76"/>
                      </a:lnTo>
                      <a:lnTo>
                        <a:pt x="131" y="73"/>
                      </a:lnTo>
                      <a:lnTo>
                        <a:pt x="131" y="70"/>
                      </a:lnTo>
                      <a:lnTo>
                        <a:pt x="130" y="67"/>
                      </a:lnTo>
                      <a:lnTo>
                        <a:pt x="129" y="64"/>
                      </a:lnTo>
                      <a:lnTo>
                        <a:pt x="127" y="62"/>
                      </a:lnTo>
                      <a:lnTo>
                        <a:pt x="81" y="8"/>
                      </a:lnTo>
                      <a:lnTo>
                        <a:pt x="78" y="11"/>
                      </a:lnTo>
                      <a:lnTo>
                        <a:pt x="74" y="13"/>
                      </a:lnTo>
                      <a:lnTo>
                        <a:pt x="71" y="15"/>
                      </a:lnTo>
                      <a:lnTo>
                        <a:pt x="67" y="17"/>
                      </a:lnTo>
                      <a:lnTo>
                        <a:pt x="64" y="18"/>
                      </a:lnTo>
                      <a:lnTo>
                        <a:pt x="60" y="19"/>
                      </a:lnTo>
                      <a:lnTo>
                        <a:pt x="56" y="20"/>
                      </a:lnTo>
                      <a:lnTo>
                        <a:pt x="53" y="21"/>
                      </a:lnTo>
                      <a:lnTo>
                        <a:pt x="48" y="21"/>
                      </a:lnTo>
                      <a:lnTo>
                        <a:pt x="43" y="20"/>
                      </a:lnTo>
                      <a:lnTo>
                        <a:pt x="39" y="19"/>
                      </a:lnTo>
                      <a:lnTo>
                        <a:pt x="34" y="17"/>
                      </a:lnTo>
                      <a:lnTo>
                        <a:pt x="32" y="16"/>
                      </a:lnTo>
                      <a:lnTo>
                        <a:pt x="29" y="13"/>
                      </a:lnTo>
                      <a:lnTo>
                        <a:pt x="26" y="10"/>
                      </a:lnTo>
                      <a:lnTo>
                        <a:pt x="23" y="7"/>
                      </a:lnTo>
                      <a:lnTo>
                        <a:pt x="21" y="5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2" y="5"/>
                      </a:lnTo>
                      <a:lnTo>
                        <a:pt x="1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20"/>
                      </a:lnTo>
                      <a:lnTo>
                        <a:pt x="2" y="22"/>
                      </a:lnTo>
                      <a:lnTo>
                        <a:pt x="4" y="24"/>
                      </a:lnTo>
                      <a:lnTo>
                        <a:pt x="7" y="28"/>
                      </a:lnTo>
                      <a:lnTo>
                        <a:pt x="11" y="32"/>
                      </a:lnTo>
                      <a:lnTo>
                        <a:pt x="14" y="35"/>
                      </a:lnTo>
                      <a:lnTo>
                        <a:pt x="18" y="38"/>
                      </a:lnTo>
                      <a:lnTo>
                        <a:pt x="23" y="40"/>
                      </a:lnTo>
                      <a:lnTo>
                        <a:pt x="27" y="43"/>
                      </a:lnTo>
                      <a:lnTo>
                        <a:pt x="31" y="45"/>
                      </a:lnTo>
                      <a:lnTo>
                        <a:pt x="36" y="46"/>
                      </a:lnTo>
                      <a:lnTo>
                        <a:pt x="40" y="47"/>
                      </a:lnTo>
                      <a:lnTo>
                        <a:pt x="44" y="47"/>
                      </a:lnTo>
                      <a:lnTo>
                        <a:pt x="49" y="47"/>
                      </a:lnTo>
                      <a:lnTo>
                        <a:pt x="54" y="47"/>
                      </a:lnTo>
                      <a:lnTo>
                        <a:pt x="58" y="46"/>
                      </a:lnTo>
                      <a:lnTo>
                        <a:pt x="62" y="45"/>
                      </a:lnTo>
                      <a:lnTo>
                        <a:pt x="67" y="44"/>
                      </a:lnTo>
                      <a:lnTo>
                        <a:pt x="71" y="42"/>
                      </a:lnTo>
                      <a:lnTo>
                        <a:pt x="107" y="84"/>
                      </a:lnTo>
                      <a:lnTo>
                        <a:pt x="109" y="86"/>
                      </a:lnTo>
                      <a:lnTo>
                        <a:pt x="112" y="87"/>
                      </a:lnTo>
                      <a:lnTo>
                        <a:pt x="115" y="88"/>
                      </a:lnTo>
                      <a:lnTo>
                        <a:pt x="117" y="89"/>
                      </a:lnTo>
                      <a:lnTo>
                        <a:pt x="120" y="89"/>
                      </a:lnTo>
                      <a:lnTo>
                        <a:pt x="123" y="88"/>
                      </a:lnTo>
                      <a:lnTo>
                        <a:pt x="125" y="86"/>
                      </a:lnTo>
                      <a:lnTo>
                        <a:pt x="127" y="85"/>
                      </a:lnTo>
                      <a:close/>
                    </a:path>
                  </a:pathLst>
                </a:custGeom>
                <a:solidFill>
                  <a:srgbClr val="7F70C2"/>
                </a:solidFill>
                <a:ln w="952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650" name="Freeform 383"/>
                <p:cNvSpPr>
                  <a:spLocks/>
                </p:cNvSpPr>
                <p:nvPr/>
              </p:nvSpPr>
              <p:spPr bwMode="auto">
                <a:xfrm>
                  <a:off x="2569" y="1053"/>
                  <a:ext cx="80" cy="338"/>
                </a:xfrm>
                <a:custGeom>
                  <a:avLst/>
                  <a:gdLst>
                    <a:gd name="T0" fmla="*/ 0 w 80"/>
                    <a:gd name="T1" fmla="*/ 136 h 338"/>
                    <a:gd name="T2" fmla="*/ 47 w 80"/>
                    <a:gd name="T3" fmla="*/ 83 h 338"/>
                    <a:gd name="T4" fmla="*/ 43 w 80"/>
                    <a:gd name="T5" fmla="*/ 74 h 338"/>
                    <a:gd name="T6" fmla="*/ 42 w 80"/>
                    <a:gd name="T7" fmla="*/ 63 h 338"/>
                    <a:gd name="T8" fmla="*/ 41 w 80"/>
                    <a:gd name="T9" fmla="*/ 53 h 338"/>
                    <a:gd name="T10" fmla="*/ 42 w 80"/>
                    <a:gd name="T11" fmla="*/ 43 h 338"/>
                    <a:gd name="T12" fmla="*/ 44 w 80"/>
                    <a:gd name="T13" fmla="*/ 33 h 338"/>
                    <a:gd name="T14" fmla="*/ 48 w 80"/>
                    <a:gd name="T15" fmla="*/ 23 h 338"/>
                    <a:gd name="T16" fmla="*/ 53 w 80"/>
                    <a:gd name="T17" fmla="*/ 14 h 338"/>
                    <a:gd name="T18" fmla="*/ 59 w 80"/>
                    <a:gd name="T19" fmla="*/ 5 h 338"/>
                    <a:gd name="T20" fmla="*/ 59 w 80"/>
                    <a:gd name="T21" fmla="*/ 6 h 338"/>
                    <a:gd name="T22" fmla="*/ 63 w 80"/>
                    <a:gd name="T23" fmla="*/ 2 h 338"/>
                    <a:gd name="T24" fmla="*/ 67 w 80"/>
                    <a:gd name="T25" fmla="*/ 0 h 338"/>
                    <a:gd name="T26" fmla="*/ 71 w 80"/>
                    <a:gd name="T27" fmla="*/ 0 h 338"/>
                    <a:gd name="T28" fmla="*/ 75 w 80"/>
                    <a:gd name="T29" fmla="*/ 3 h 338"/>
                    <a:gd name="T30" fmla="*/ 77 w 80"/>
                    <a:gd name="T31" fmla="*/ 5 h 338"/>
                    <a:gd name="T32" fmla="*/ 80 w 80"/>
                    <a:gd name="T33" fmla="*/ 10 h 338"/>
                    <a:gd name="T34" fmla="*/ 80 w 80"/>
                    <a:gd name="T35" fmla="*/ 16 h 338"/>
                    <a:gd name="T36" fmla="*/ 79 w 80"/>
                    <a:gd name="T37" fmla="*/ 22 h 338"/>
                    <a:gd name="T38" fmla="*/ 77 w 80"/>
                    <a:gd name="T39" fmla="*/ 24 h 338"/>
                    <a:gd name="T40" fmla="*/ 73 w 80"/>
                    <a:gd name="T41" fmla="*/ 28 h 338"/>
                    <a:gd name="T42" fmla="*/ 69 w 80"/>
                    <a:gd name="T43" fmla="*/ 35 h 338"/>
                    <a:gd name="T44" fmla="*/ 67 w 80"/>
                    <a:gd name="T45" fmla="*/ 38 h 338"/>
                    <a:gd name="T46" fmla="*/ 64 w 80"/>
                    <a:gd name="T47" fmla="*/ 44 h 338"/>
                    <a:gd name="T48" fmla="*/ 63 w 80"/>
                    <a:gd name="T49" fmla="*/ 51 h 338"/>
                    <a:gd name="T50" fmla="*/ 62 w 80"/>
                    <a:gd name="T51" fmla="*/ 58 h 338"/>
                    <a:gd name="T52" fmla="*/ 63 w 80"/>
                    <a:gd name="T53" fmla="*/ 65 h 338"/>
                    <a:gd name="T54" fmla="*/ 64 w 80"/>
                    <a:gd name="T55" fmla="*/ 73 h 338"/>
                    <a:gd name="T56" fmla="*/ 67 w 80"/>
                    <a:gd name="T57" fmla="*/ 80 h 338"/>
                    <a:gd name="T58" fmla="*/ 71 w 80"/>
                    <a:gd name="T59" fmla="*/ 88 h 338"/>
                    <a:gd name="T60" fmla="*/ 76 w 80"/>
                    <a:gd name="T61" fmla="*/ 95 h 338"/>
                    <a:gd name="T62" fmla="*/ 26 w 80"/>
                    <a:gd name="T63" fmla="*/ 220 h 338"/>
                    <a:gd name="T64" fmla="*/ 30 w 80"/>
                    <a:gd name="T65" fmla="*/ 221 h 338"/>
                    <a:gd name="T66" fmla="*/ 37 w 80"/>
                    <a:gd name="T67" fmla="*/ 225 h 338"/>
                    <a:gd name="T68" fmla="*/ 42 w 80"/>
                    <a:gd name="T69" fmla="*/ 231 h 338"/>
                    <a:gd name="T70" fmla="*/ 45 w 80"/>
                    <a:gd name="T71" fmla="*/ 240 h 338"/>
                    <a:gd name="T72" fmla="*/ 46 w 80"/>
                    <a:gd name="T73" fmla="*/ 245 h 338"/>
                    <a:gd name="T74" fmla="*/ 44 w 80"/>
                    <a:gd name="T75" fmla="*/ 255 h 338"/>
                    <a:gd name="T76" fmla="*/ 40 w 80"/>
                    <a:gd name="T77" fmla="*/ 263 h 338"/>
                    <a:gd name="T78" fmla="*/ 34 w 80"/>
                    <a:gd name="T79" fmla="*/ 268 h 338"/>
                    <a:gd name="T80" fmla="*/ 26 w 80"/>
                    <a:gd name="T81" fmla="*/ 270 h 338"/>
                    <a:gd name="T82" fmla="*/ 26 w 80"/>
                    <a:gd name="T83" fmla="*/ 325 h 338"/>
                    <a:gd name="T84" fmla="*/ 25 w 80"/>
                    <a:gd name="T85" fmla="*/ 330 h 338"/>
                    <a:gd name="T86" fmla="*/ 23 w 80"/>
                    <a:gd name="T87" fmla="*/ 334 h 338"/>
                    <a:gd name="T88" fmla="*/ 18 w 80"/>
                    <a:gd name="T89" fmla="*/ 337 h 338"/>
                    <a:gd name="T90" fmla="*/ 13 w 80"/>
                    <a:gd name="T91" fmla="*/ 338 h 338"/>
                    <a:gd name="T92" fmla="*/ 11 w 80"/>
                    <a:gd name="T93" fmla="*/ 338 h 338"/>
                    <a:gd name="T94" fmla="*/ 6 w 80"/>
                    <a:gd name="T95" fmla="*/ 336 h 338"/>
                    <a:gd name="T96" fmla="*/ 3 w 80"/>
                    <a:gd name="T97" fmla="*/ 332 h 338"/>
                    <a:gd name="T98" fmla="*/ 1 w 80"/>
                    <a:gd name="T99" fmla="*/ 328 h 338"/>
                    <a:gd name="T100" fmla="*/ 0 w 80"/>
                    <a:gd name="T101" fmla="*/ 325 h 33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0"/>
                    <a:gd name="T154" fmla="*/ 0 h 338"/>
                    <a:gd name="T155" fmla="*/ 80 w 80"/>
                    <a:gd name="T156" fmla="*/ 338 h 338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0" h="338">
                      <a:moveTo>
                        <a:pt x="0" y="325"/>
                      </a:moveTo>
                      <a:lnTo>
                        <a:pt x="0" y="136"/>
                      </a:lnTo>
                      <a:lnTo>
                        <a:pt x="47" y="83"/>
                      </a:lnTo>
                      <a:lnTo>
                        <a:pt x="45" y="78"/>
                      </a:lnTo>
                      <a:lnTo>
                        <a:pt x="43" y="74"/>
                      </a:lnTo>
                      <a:lnTo>
                        <a:pt x="43" y="69"/>
                      </a:lnTo>
                      <a:lnTo>
                        <a:pt x="42" y="63"/>
                      </a:lnTo>
                      <a:lnTo>
                        <a:pt x="41" y="58"/>
                      </a:lnTo>
                      <a:lnTo>
                        <a:pt x="41" y="53"/>
                      </a:lnTo>
                      <a:lnTo>
                        <a:pt x="41" y="48"/>
                      </a:lnTo>
                      <a:lnTo>
                        <a:pt x="42" y="43"/>
                      </a:lnTo>
                      <a:lnTo>
                        <a:pt x="43" y="38"/>
                      </a:lnTo>
                      <a:lnTo>
                        <a:pt x="44" y="33"/>
                      </a:lnTo>
                      <a:lnTo>
                        <a:pt x="46" y="28"/>
                      </a:lnTo>
                      <a:lnTo>
                        <a:pt x="48" y="23"/>
                      </a:lnTo>
                      <a:lnTo>
                        <a:pt x="50" y="18"/>
                      </a:lnTo>
                      <a:lnTo>
                        <a:pt x="53" y="14"/>
                      </a:lnTo>
                      <a:lnTo>
                        <a:pt x="56" y="9"/>
                      </a:lnTo>
                      <a:lnTo>
                        <a:pt x="59" y="5"/>
                      </a:lnTo>
                      <a:lnTo>
                        <a:pt x="59" y="6"/>
                      </a:lnTo>
                      <a:lnTo>
                        <a:pt x="61" y="4"/>
                      </a:lnTo>
                      <a:lnTo>
                        <a:pt x="63" y="2"/>
                      </a:lnTo>
                      <a:lnTo>
                        <a:pt x="65" y="1"/>
                      </a:lnTo>
                      <a:lnTo>
                        <a:pt x="67" y="0"/>
                      </a:lnTo>
                      <a:lnTo>
                        <a:pt x="69" y="0"/>
                      </a:lnTo>
                      <a:lnTo>
                        <a:pt x="71" y="0"/>
                      </a:lnTo>
                      <a:lnTo>
                        <a:pt x="73" y="1"/>
                      </a:lnTo>
                      <a:lnTo>
                        <a:pt x="75" y="3"/>
                      </a:lnTo>
                      <a:lnTo>
                        <a:pt x="77" y="5"/>
                      </a:lnTo>
                      <a:lnTo>
                        <a:pt x="79" y="7"/>
                      </a:lnTo>
                      <a:lnTo>
                        <a:pt x="80" y="10"/>
                      </a:lnTo>
                      <a:lnTo>
                        <a:pt x="80" y="13"/>
                      </a:lnTo>
                      <a:lnTo>
                        <a:pt x="80" y="16"/>
                      </a:lnTo>
                      <a:lnTo>
                        <a:pt x="80" y="19"/>
                      </a:lnTo>
                      <a:lnTo>
                        <a:pt x="79" y="22"/>
                      </a:lnTo>
                      <a:lnTo>
                        <a:pt x="77" y="25"/>
                      </a:lnTo>
                      <a:lnTo>
                        <a:pt x="77" y="24"/>
                      </a:lnTo>
                      <a:lnTo>
                        <a:pt x="73" y="28"/>
                      </a:lnTo>
                      <a:lnTo>
                        <a:pt x="71" y="32"/>
                      </a:lnTo>
                      <a:lnTo>
                        <a:pt x="69" y="35"/>
                      </a:lnTo>
                      <a:lnTo>
                        <a:pt x="67" y="38"/>
                      </a:lnTo>
                      <a:lnTo>
                        <a:pt x="65" y="41"/>
                      </a:lnTo>
                      <a:lnTo>
                        <a:pt x="64" y="44"/>
                      </a:lnTo>
                      <a:lnTo>
                        <a:pt x="63" y="47"/>
                      </a:lnTo>
                      <a:lnTo>
                        <a:pt x="63" y="51"/>
                      </a:lnTo>
                      <a:lnTo>
                        <a:pt x="62" y="54"/>
                      </a:lnTo>
                      <a:lnTo>
                        <a:pt x="62" y="58"/>
                      </a:lnTo>
                      <a:lnTo>
                        <a:pt x="62" y="62"/>
                      </a:lnTo>
                      <a:lnTo>
                        <a:pt x="63" y="65"/>
                      </a:lnTo>
                      <a:lnTo>
                        <a:pt x="63" y="69"/>
                      </a:lnTo>
                      <a:lnTo>
                        <a:pt x="64" y="73"/>
                      </a:lnTo>
                      <a:lnTo>
                        <a:pt x="66" y="77"/>
                      </a:lnTo>
                      <a:lnTo>
                        <a:pt x="67" y="80"/>
                      </a:lnTo>
                      <a:lnTo>
                        <a:pt x="69" y="84"/>
                      </a:lnTo>
                      <a:lnTo>
                        <a:pt x="71" y="88"/>
                      </a:lnTo>
                      <a:lnTo>
                        <a:pt x="73" y="92"/>
                      </a:lnTo>
                      <a:lnTo>
                        <a:pt x="76" y="95"/>
                      </a:lnTo>
                      <a:lnTo>
                        <a:pt x="26" y="152"/>
                      </a:lnTo>
                      <a:lnTo>
                        <a:pt x="26" y="220"/>
                      </a:lnTo>
                      <a:lnTo>
                        <a:pt x="30" y="221"/>
                      </a:lnTo>
                      <a:lnTo>
                        <a:pt x="34" y="222"/>
                      </a:lnTo>
                      <a:lnTo>
                        <a:pt x="37" y="225"/>
                      </a:lnTo>
                      <a:lnTo>
                        <a:pt x="40" y="228"/>
                      </a:lnTo>
                      <a:lnTo>
                        <a:pt x="42" y="231"/>
                      </a:lnTo>
                      <a:lnTo>
                        <a:pt x="44" y="236"/>
                      </a:lnTo>
                      <a:lnTo>
                        <a:pt x="45" y="240"/>
                      </a:lnTo>
                      <a:lnTo>
                        <a:pt x="46" y="245"/>
                      </a:lnTo>
                      <a:lnTo>
                        <a:pt x="45" y="250"/>
                      </a:lnTo>
                      <a:lnTo>
                        <a:pt x="44" y="255"/>
                      </a:lnTo>
                      <a:lnTo>
                        <a:pt x="42" y="259"/>
                      </a:lnTo>
                      <a:lnTo>
                        <a:pt x="40" y="263"/>
                      </a:lnTo>
                      <a:lnTo>
                        <a:pt x="37" y="266"/>
                      </a:lnTo>
                      <a:lnTo>
                        <a:pt x="34" y="268"/>
                      </a:lnTo>
                      <a:lnTo>
                        <a:pt x="30" y="270"/>
                      </a:lnTo>
                      <a:lnTo>
                        <a:pt x="26" y="270"/>
                      </a:lnTo>
                      <a:lnTo>
                        <a:pt x="26" y="325"/>
                      </a:lnTo>
                      <a:lnTo>
                        <a:pt x="26" y="328"/>
                      </a:lnTo>
                      <a:lnTo>
                        <a:pt x="25" y="330"/>
                      </a:lnTo>
                      <a:lnTo>
                        <a:pt x="24" y="332"/>
                      </a:lnTo>
                      <a:lnTo>
                        <a:pt x="23" y="334"/>
                      </a:lnTo>
                      <a:lnTo>
                        <a:pt x="20" y="336"/>
                      </a:lnTo>
                      <a:lnTo>
                        <a:pt x="18" y="337"/>
                      </a:lnTo>
                      <a:lnTo>
                        <a:pt x="16" y="338"/>
                      </a:lnTo>
                      <a:lnTo>
                        <a:pt x="13" y="338"/>
                      </a:lnTo>
                      <a:lnTo>
                        <a:pt x="11" y="338"/>
                      </a:lnTo>
                      <a:lnTo>
                        <a:pt x="8" y="337"/>
                      </a:lnTo>
                      <a:lnTo>
                        <a:pt x="6" y="336"/>
                      </a:lnTo>
                      <a:lnTo>
                        <a:pt x="4" y="334"/>
                      </a:lnTo>
                      <a:lnTo>
                        <a:pt x="3" y="332"/>
                      </a:lnTo>
                      <a:lnTo>
                        <a:pt x="2" y="330"/>
                      </a:lnTo>
                      <a:lnTo>
                        <a:pt x="1" y="328"/>
                      </a:lnTo>
                      <a:lnTo>
                        <a:pt x="0" y="325"/>
                      </a:lnTo>
                      <a:close/>
                    </a:path>
                  </a:pathLst>
                </a:custGeom>
                <a:solidFill>
                  <a:srgbClr val="7F70C2"/>
                </a:solidFill>
                <a:ln w="952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651" name="Freeform 384"/>
                <p:cNvSpPr>
                  <a:spLocks/>
                </p:cNvSpPr>
                <p:nvPr/>
              </p:nvSpPr>
              <p:spPr bwMode="auto">
                <a:xfrm>
                  <a:off x="2608" y="1152"/>
                  <a:ext cx="131" cy="89"/>
                </a:xfrm>
                <a:custGeom>
                  <a:avLst/>
                  <a:gdLst>
                    <a:gd name="T0" fmla="*/ 4 w 131"/>
                    <a:gd name="T1" fmla="*/ 85 h 89"/>
                    <a:gd name="T2" fmla="*/ 1 w 131"/>
                    <a:gd name="T3" fmla="*/ 79 h 89"/>
                    <a:gd name="T4" fmla="*/ 0 w 131"/>
                    <a:gd name="T5" fmla="*/ 73 h 89"/>
                    <a:gd name="T6" fmla="*/ 1 w 131"/>
                    <a:gd name="T7" fmla="*/ 67 h 89"/>
                    <a:gd name="T8" fmla="*/ 4 w 131"/>
                    <a:gd name="T9" fmla="*/ 62 h 89"/>
                    <a:gd name="T10" fmla="*/ 49 w 131"/>
                    <a:gd name="T11" fmla="*/ 8 h 89"/>
                    <a:gd name="T12" fmla="*/ 53 w 131"/>
                    <a:gd name="T13" fmla="*/ 11 h 89"/>
                    <a:gd name="T14" fmla="*/ 60 w 131"/>
                    <a:gd name="T15" fmla="*/ 15 h 89"/>
                    <a:gd name="T16" fmla="*/ 67 w 131"/>
                    <a:gd name="T17" fmla="*/ 18 h 89"/>
                    <a:gd name="T18" fmla="*/ 75 w 131"/>
                    <a:gd name="T19" fmla="*/ 20 h 89"/>
                    <a:gd name="T20" fmla="*/ 78 w 131"/>
                    <a:gd name="T21" fmla="*/ 21 h 89"/>
                    <a:gd name="T22" fmla="*/ 88 w 131"/>
                    <a:gd name="T23" fmla="*/ 20 h 89"/>
                    <a:gd name="T24" fmla="*/ 96 w 131"/>
                    <a:gd name="T25" fmla="*/ 17 h 89"/>
                    <a:gd name="T26" fmla="*/ 99 w 131"/>
                    <a:gd name="T27" fmla="*/ 16 h 89"/>
                    <a:gd name="T28" fmla="*/ 105 w 131"/>
                    <a:gd name="T29" fmla="*/ 10 h 89"/>
                    <a:gd name="T30" fmla="*/ 108 w 131"/>
                    <a:gd name="T31" fmla="*/ 7 h 89"/>
                    <a:gd name="T32" fmla="*/ 110 w 131"/>
                    <a:gd name="T33" fmla="*/ 5 h 89"/>
                    <a:gd name="T34" fmla="*/ 112 w 131"/>
                    <a:gd name="T35" fmla="*/ 3 h 89"/>
                    <a:gd name="T36" fmla="*/ 117 w 131"/>
                    <a:gd name="T37" fmla="*/ 0 h 89"/>
                    <a:gd name="T38" fmla="*/ 122 w 131"/>
                    <a:gd name="T39" fmla="*/ 0 h 89"/>
                    <a:gd name="T40" fmla="*/ 127 w 131"/>
                    <a:gd name="T41" fmla="*/ 3 h 89"/>
                    <a:gd name="T42" fmla="*/ 129 w 131"/>
                    <a:gd name="T43" fmla="*/ 5 h 89"/>
                    <a:gd name="T44" fmla="*/ 131 w 131"/>
                    <a:gd name="T45" fmla="*/ 10 h 89"/>
                    <a:gd name="T46" fmla="*/ 131 w 131"/>
                    <a:gd name="T47" fmla="*/ 15 h 89"/>
                    <a:gd name="T48" fmla="*/ 130 w 131"/>
                    <a:gd name="T49" fmla="*/ 20 h 89"/>
                    <a:gd name="T50" fmla="*/ 127 w 131"/>
                    <a:gd name="T51" fmla="*/ 24 h 89"/>
                    <a:gd name="T52" fmla="*/ 127 w 131"/>
                    <a:gd name="T53" fmla="*/ 24 h 89"/>
                    <a:gd name="T54" fmla="*/ 120 w 131"/>
                    <a:gd name="T55" fmla="*/ 32 h 89"/>
                    <a:gd name="T56" fmla="*/ 112 w 131"/>
                    <a:gd name="T57" fmla="*/ 38 h 89"/>
                    <a:gd name="T58" fmla="*/ 104 w 131"/>
                    <a:gd name="T59" fmla="*/ 43 h 89"/>
                    <a:gd name="T60" fmla="*/ 95 w 131"/>
                    <a:gd name="T61" fmla="*/ 46 h 89"/>
                    <a:gd name="T62" fmla="*/ 87 w 131"/>
                    <a:gd name="T63" fmla="*/ 47 h 89"/>
                    <a:gd name="T64" fmla="*/ 77 w 131"/>
                    <a:gd name="T65" fmla="*/ 47 h 89"/>
                    <a:gd name="T66" fmla="*/ 68 w 131"/>
                    <a:gd name="T67" fmla="*/ 45 h 89"/>
                    <a:gd name="T68" fmla="*/ 59 w 131"/>
                    <a:gd name="T69" fmla="*/ 42 h 89"/>
                    <a:gd name="T70" fmla="*/ 24 w 131"/>
                    <a:gd name="T71" fmla="*/ 84 h 89"/>
                    <a:gd name="T72" fmla="*/ 21 w 131"/>
                    <a:gd name="T73" fmla="*/ 86 h 89"/>
                    <a:gd name="T74" fmla="*/ 16 w 131"/>
                    <a:gd name="T75" fmla="*/ 88 h 89"/>
                    <a:gd name="T76" fmla="*/ 11 w 131"/>
                    <a:gd name="T77" fmla="*/ 89 h 89"/>
                    <a:gd name="T78" fmla="*/ 6 w 131"/>
                    <a:gd name="T79" fmla="*/ 86 h 89"/>
                    <a:gd name="T80" fmla="*/ 4 w 131"/>
                    <a:gd name="T81" fmla="*/ 85 h 8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31"/>
                    <a:gd name="T124" fmla="*/ 0 h 89"/>
                    <a:gd name="T125" fmla="*/ 131 w 131"/>
                    <a:gd name="T126" fmla="*/ 89 h 8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31" h="89">
                      <a:moveTo>
                        <a:pt x="4" y="85"/>
                      </a:moveTo>
                      <a:lnTo>
                        <a:pt x="4" y="85"/>
                      </a:lnTo>
                      <a:lnTo>
                        <a:pt x="2" y="82"/>
                      </a:lnTo>
                      <a:lnTo>
                        <a:pt x="1" y="79"/>
                      </a:lnTo>
                      <a:lnTo>
                        <a:pt x="0" y="76"/>
                      </a:lnTo>
                      <a:lnTo>
                        <a:pt x="0" y="73"/>
                      </a:lnTo>
                      <a:lnTo>
                        <a:pt x="0" y="70"/>
                      </a:lnTo>
                      <a:lnTo>
                        <a:pt x="1" y="67"/>
                      </a:lnTo>
                      <a:lnTo>
                        <a:pt x="2" y="64"/>
                      </a:lnTo>
                      <a:lnTo>
                        <a:pt x="4" y="62"/>
                      </a:lnTo>
                      <a:lnTo>
                        <a:pt x="49" y="8"/>
                      </a:lnTo>
                      <a:lnTo>
                        <a:pt x="53" y="11"/>
                      </a:lnTo>
                      <a:lnTo>
                        <a:pt x="57" y="13"/>
                      </a:lnTo>
                      <a:lnTo>
                        <a:pt x="60" y="15"/>
                      </a:lnTo>
                      <a:lnTo>
                        <a:pt x="64" y="17"/>
                      </a:lnTo>
                      <a:lnTo>
                        <a:pt x="67" y="18"/>
                      </a:lnTo>
                      <a:lnTo>
                        <a:pt x="71" y="19"/>
                      </a:lnTo>
                      <a:lnTo>
                        <a:pt x="75" y="20"/>
                      </a:lnTo>
                      <a:lnTo>
                        <a:pt x="78" y="21"/>
                      </a:lnTo>
                      <a:lnTo>
                        <a:pt x="83" y="21"/>
                      </a:lnTo>
                      <a:lnTo>
                        <a:pt x="88" y="20"/>
                      </a:lnTo>
                      <a:lnTo>
                        <a:pt x="92" y="19"/>
                      </a:lnTo>
                      <a:lnTo>
                        <a:pt x="96" y="17"/>
                      </a:lnTo>
                      <a:lnTo>
                        <a:pt x="99" y="16"/>
                      </a:lnTo>
                      <a:lnTo>
                        <a:pt x="102" y="13"/>
                      </a:lnTo>
                      <a:lnTo>
                        <a:pt x="105" y="10"/>
                      </a:lnTo>
                      <a:lnTo>
                        <a:pt x="108" y="7"/>
                      </a:lnTo>
                      <a:lnTo>
                        <a:pt x="110" y="5"/>
                      </a:lnTo>
                      <a:lnTo>
                        <a:pt x="112" y="3"/>
                      </a:lnTo>
                      <a:lnTo>
                        <a:pt x="114" y="1"/>
                      </a:lnTo>
                      <a:lnTo>
                        <a:pt x="117" y="0"/>
                      </a:lnTo>
                      <a:lnTo>
                        <a:pt x="120" y="0"/>
                      </a:lnTo>
                      <a:lnTo>
                        <a:pt x="122" y="0"/>
                      </a:lnTo>
                      <a:lnTo>
                        <a:pt x="125" y="2"/>
                      </a:lnTo>
                      <a:lnTo>
                        <a:pt x="127" y="3"/>
                      </a:lnTo>
                      <a:lnTo>
                        <a:pt x="129" y="5"/>
                      </a:lnTo>
                      <a:lnTo>
                        <a:pt x="130" y="7"/>
                      </a:lnTo>
                      <a:lnTo>
                        <a:pt x="131" y="10"/>
                      </a:lnTo>
                      <a:lnTo>
                        <a:pt x="131" y="12"/>
                      </a:lnTo>
                      <a:lnTo>
                        <a:pt x="131" y="15"/>
                      </a:lnTo>
                      <a:lnTo>
                        <a:pt x="131" y="17"/>
                      </a:lnTo>
                      <a:lnTo>
                        <a:pt x="130" y="20"/>
                      </a:lnTo>
                      <a:lnTo>
                        <a:pt x="128" y="22"/>
                      </a:lnTo>
                      <a:lnTo>
                        <a:pt x="127" y="24"/>
                      </a:lnTo>
                      <a:lnTo>
                        <a:pt x="124" y="28"/>
                      </a:lnTo>
                      <a:lnTo>
                        <a:pt x="120" y="32"/>
                      </a:lnTo>
                      <a:lnTo>
                        <a:pt x="116" y="35"/>
                      </a:lnTo>
                      <a:lnTo>
                        <a:pt x="112" y="38"/>
                      </a:lnTo>
                      <a:lnTo>
                        <a:pt x="108" y="40"/>
                      </a:lnTo>
                      <a:lnTo>
                        <a:pt x="104" y="43"/>
                      </a:lnTo>
                      <a:lnTo>
                        <a:pt x="100" y="45"/>
                      </a:lnTo>
                      <a:lnTo>
                        <a:pt x="95" y="46"/>
                      </a:lnTo>
                      <a:lnTo>
                        <a:pt x="91" y="47"/>
                      </a:lnTo>
                      <a:lnTo>
                        <a:pt x="87" y="47"/>
                      </a:lnTo>
                      <a:lnTo>
                        <a:pt x="82" y="47"/>
                      </a:lnTo>
                      <a:lnTo>
                        <a:pt x="77" y="47"/>
                      </a:lnTo>
                      <a:lnTo>
                        <a:pt x="73" y="46"/>
                      </a:lnTo>
                      <a:lnTo>
                        <a:pt x="68" y="45"/>
                      </a:lnTo>
                      <a:lnTo>
                        <a:pt x="64" y="44"/>
                      </a:lnTo>
                      <a:lnTo>
                        <a:pt x="59" y="42"/>
                      </a:lnTo>
                      <a:lnTo>
                        <a:pt x="23" y="84"/>
                      </a:lnTo>
                      <a:lnTo>
                        <a:pt x="24" y="84"/>
                      </a:lnTo>
                      <a:lnTo>
                        <a:pt x="21" y="86"/>
                      </a:lnTo>
                      <a:lnTo>
                        <a:pt x="19" y="87"/>
                      </a:lnTo>
                      <a:lnTo>
                        <a:pt x="16" y="88"/>
                      </a:lnTo>
                      <a:lnTo>
                        <a:pt x="14" y="89"/>
                      </a:lnTo>
                      <a:lnTo>
                        <a:pt x="11" y="89"/>
                      </a:lnTo>
                      <a:lnTo>
                        <a:pt x="8" y="88"/>
                      </a:lnTo>
                      <a:lnTo>
                        <a:pt x="6" y="86"/>
                      </a:lnTo>
                      <a:lnTo>
                        <a:pt x="4" y="85"/>
                      </a:lnTo>
                      <a:close/>
                    </a:path>
                  </a:pathLst>
                </a:custGeom>
                <a:solidFill>
                  <a:srgbClr val="7F70C2"/>
                </a:solidFill>
                <a:ln w="952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3633" name="Group 385"/>
              <p:cNvGrpSpPr>
                <a:grpSpLocks/>
              </p:cNvGrpSpPr>
              <p:nvPr/>
            </p:nvGrpSpPr>
            <p:grpSpPr bwMode="auto">
              <a:xfrm rot="5400000" flipH="1">
                <a:off x="3415" y="1930"/>
                <a:ext cx="256" cy="241"/>
                <a:chOff x="2379" y="1053"/>
                <a:chExt cx="360" cy="338"/>
              </a:xfrm>
            </p:grpSpPr>
            <p:sp>
              <p:nvSpPr>
                <p:cNvPr id="23644" name="Freeform 386"/>
                <p:cNvSpPr>
                  <a:spLocks/>
                </p:cNvSpPr>
                <p:nvPr/>
              </p:nvSpPr>
              <p:spPr bwMode="auto">
                <a:xfrm>
                  <a:off x="2468" y="1053"/>
                  <a:ext cx="81" cy="338"/>
                </a:xfrm>
                <a:custGeom>
                  <a:avLst/>
                  <a:gdLst>
                    <a:gd name="T0" fmla="*/ 80 w 81"/>
                    <a:gd name="T1" fmla="*/ 136 h 338"/>
                    <a:gd name="T2" fmla="*/ 34 w 81"/>
                    <a:gd name="T3" fmla="*/ 83 h 338"/>
                    <a:gd name="T4" fmla="*/ 37 w 81"/>
                    <a:gd name="T5" fmla="*/ 74 h 338"/>
                    <a:gd name="T6" fmla="*/ 39 w 81"/>
                    <a:gd name="T7" fmla="*/ 63 h 338"/>
                    <a:gd name="T8" fmla="*/ 40 w 81"/>
                    <a:gd name="T9" fmla="*/ 53 h 338"/>
                    <a:gd name="T10" fmla="*/ 39 w 81"/>
                    <a:gd name="T11" fmla="*/ 43 h 338"/>
                    <a:gd name="T12" fmla="*/ 37 w 81"/>
                    <a:gd name="T13" fmla="*/ 33 h 338"/>
                    <a:gd name="T14" fmla="*/ 33 w 81"/>
                    <a:gd name="T15" fmla="*/ 23 h 338"/>
                    <a:gd name="T16" fmla="*/ 28 w 81"/>
                    <a:gd name="T17" fmla="*/ 14 h 338"/>
                    <a:gd name="T18" fmla="*/ 22 w 81"/>
                    <a:gd name="T19" fmla="*/ 5 h 338"/>
                    <a:gd name="T20" fmla="*/ 22 w 81"/>
                    <a:gd name="T21" fmla="*/ 6 h 338"/>
                    <a:gd name="T22" fmla="*/ 18 w 81"/>
                    <a:gd name="T23" fmla="*/ 2 h 338"/>
                    <a:gd name="T24" fmla="*/ 14 w 81"/>
                    <a:gd name="T25" fmla="*/ 0 h 338"/>
                    <a:gd name="T26" fmla="*/ 10 w 81"/>
                    <a:gd name="T27" fmla="*/ 0 h 338"/>
                    <a:gd name="T28" fmla="*/ 5 w 81"/>
                    <a:gd name="T29" fmla="*/ 3 h 338"/>
                    <a:gd name="T30" fmla="*/ 4 w 81"/>
                    <a:gd name="T31" fmla="*/ 5 h 338"/>
                    <a:gd name="T32" fmla="*/ 1 w 81"/>
                    <a:gd name="T33" fmla="*/ 10 h 338"/>
                    <a:gd name="T34" fmla="*/ 0 w 81"/>
                    <a:gd name="T35" fmla="*/ 16 h 338"/>
                    <a:gd name="T36" fmla="*/ 2 w 81"/>
                    <a:gd name="T37" fmla="*/ 22 h 338"/>
                    <a:gd name="T38" fmla="*/ 4 w 81"/>
                    <a:gd name="T39" fmla="*/ 24 h 338"/>
                    <a:gd name="T40" fmla="*/ 7 w 81"/>
                    <a:gd name="T41" fmla="*/ 28 h 338"/>
                    <a:gd name="T42" fmla="*/ 12 w 81"/>
                    <a:gd name="T43" fmla="*/ 35 h 338"/>
                    <a:gd name="T44" fmla="*/ 14 w 81"/>
                    <a:gd name="T45" fmla="*/ 38 h 338"/>
                    <a:gd name="T46" fmla="*/ 17 w 81"/>
                    <a:gd name="T47" fmla="*/ 44 h 338"/>
                    <a:gd name="T48" fmla="*/ 18 w 81"/>
                    <a:gd name="T49" fmla="*/ 51 h 338"/>
                    <a:gd name="T50" fmla="*/ 19 w 81"/>
                    <a:gd name="T51" fmla="*/ 58 h 338"/>
                    <a:gd name="T52" fmla="*/ 18 w 81"/>
                    <a:gd name="T53" fmla="*/ 65 h 338"/>
                    <a:gd name="T54" fmla="*/ 16 w 81"/>
                    <a:gd name="T55" fmla="*/ 73 h 338"/>
                    <a:gd name="T56" fmla="*/ 14 w 81"/>
                    <a:gd name="T57" fmla="*/ 80 h 338"/>
                    <a:gd name="T58" fmla="*/ 10 w 81"/>
                    <a:gd name="T59" fmla="*/ 88 h 338"/>
                    <a:gd name="T60" fmla="*/ 5 w 81"/>
                    <a:gd name="T61" fmla="*/ 95 h 338"/>
                    <a:gd name="T62" fmla="*/ 54 w 81"/>
                    <a:gd name="T63" fmla="*/ 220 h 338"/>
                    <a:gd name="T64" fmla="*/ 51 w 81"/>
                    <a:gd name="T65" fmla="*/ 221 h 338"/>
                    <a:gd name="T66" fmla="*/ 44 w 81"/>
                    <a:gd name="T67" fmla="*/ 225 h 338"/>
                    <a:gd name="T68" fmla="*/ 38 w 81"/>
                    <a:gd name="T69" fmla="*/ 231 h 338"/>
                    <a:gd name="T70" fmla="*/ 36 w 81"/>
                    <a:gd name="T71" fmla="*/ 240 h 338"/>
                    <a:gd name="T72" fmla="*/ 35 w 81"/>
                    <a:gd name="T73" fmla="*/ 245 h 338"/>
                    <a:gd name="T74" fmla="*/ 37 w 81"/>
                    <a:gd name="T75" fmla="*/ 255 h 338"/>
                    <a:gd name="T76" fmla="*/ 41 w 81"/>
                    <a:gd name="T77" fmla="*/ 263 h 338"/>
                    <a:gd name="T78" fmla="*/ 47 w 81"/>
                    <a:gd name="T79" fmla="*/ 268 h 338"/>
                    <a:gd name="T80" fmla="*/ 54 w 81"/>
                    <a:gd name="T81" fmla="*/ 270 h 338"/>
                    <a:gd name="T82" fmla="*/ 54 w 81"/>
                    <a:gd name="T83" fmla="*/ 325 h 338"/>
                    <a:gd name="T84" fmla="*/ 56 w 81"/>
                    <a:gd name="T85" fmla="*/ 330 h 338"/>
                    <a:gd name="T86" fmla="*/ 58 w 81"/>
                    <a:gd name="T87" fmla="*/ 334 h 338"/>
                    <a:gd name="T88" fmla="*/ 63 w 81"/>
                    <a:gd name="T89" fmla="*/ 337 h 338"/>
                    <a:gd name="T90" fmla="*/ 67 w 81"/>
                    <a:gd name="T91" fmla="*/ 338 h 338"/>
                    <a:gd name="T92" fmla="*/ 70 w 81"/>
                    <a:gd name="T93" fmla="*/ 338 h 338"/>
                    <a:gd name="T94" fmla="*/ 75 w 81"/>
                    <a:gd name="T95" fmla="*/ 336 h 338"/>
                    <a:gd name="T96" fmla="*/ 78 w 81"/>
                    <a:gd name="T97" fmla="*/ 332 h 338"/>
                    <a:gd name="T98" fmla="*/ 80 w 81"/>
                    <a:gd name="T99" fmla="*/ 328 h 338"/>
                    <a:gd name="T100" fmla="*/ 80 w 81"/>
                    <a:gd name="T101" fmla="*/ 325 h 33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1"/>
                    <a:gd name="T154" fmla="*/ 0 h 338"/>
                    <a:gd name="T155" fmla="*/ 81 w 81"/>
                    <a:gd name="T156" fmla="*/ 338 h 338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1" h="338">
                      <a:moveTo>
                        <a:pt x="80" y="325"/>
                      </a:moveTo>
                      <a:lnTo>
                        <a:pt x="80" y="136"/>
                      </a:lnTo>
                      <a:lnTo>
                        <a:pt x="34" y="83"/>
                      </a:lnTo>
                      <a:lnTo>
                        <a:pt x="36" y="78"/>
                      </a:lnTo>
                      <a:lnTo>
                        <a:pt x="37" y="74"/>
                      </a:lnTo>
                      <a:lnTo>
                        <a:pt x="38" y="69"/>
                      </a:lnTo>
                      <a:lnTo>
                        <a:pt x="39" y="63"/>
                      </a:lnTo>
                      <a:lnTo>
                        <a:pt x="40" y="58"/>
                      </a:lnTo>
                      <a:lnTo>
                        <a:pt x="40" y="53"/>
                      </a:lnTo>
                      <a:lnTo>
                        <a:pt x="39" y="48"/>
                      </a:lnTo>
                      <a:lnTo>
                        <a:pt x="39" y="43"/>
                      </a:lnTo>
                      <a:lnTo>
                        <a:pt x="38" y="38"/>
                      </a:lnTo>
                      <a:lnTo>
                        <a:pt x="37" y="33"/>
                      </a:lnTo>
                      <a:lnTo>
                        <a:pt x="35" y="28"/>
                      </a:lnTo>
                      <a:lnTo>
                        <a:pt x="33" y="23"/>
                      </a:lnTo>
                      <a:lnTo>
                        <a:pt x="31" y="18"/>
                      </a:lnTo>
                      <a:lnTo>
                        <a:pt x="28" y="14"/>
                      </a:lnTo>
                      <a:lnTo>
                        <a:pt x="25" y="9"/>
                      </a:lnTo>
                      <a:lnTo>
                        <a:pt x="22" y="5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1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1" y="10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1" y="19"/>
                      </a:lnTo>
                      <a:lnTo>
                        <a:pt x="2" y="22"/>
                      </a:lnTo>
                      <a:lnTo>
                        <a:pt x="4" y="25"/>
                      </a:lnTo>
                      <a:lnTo>
                        <a:pt x="4" y="24"/>
                      </a:lnTo>
                      <a:lnTo>
                        <a:pt x="7" y="28"/>
                      </a:lnTo>
                      <a:lnTo>
                        <a:pt x="10" y="32"/>
                      </a:lnTo>
                      <a:lnTo>
                        <a:pt x="12" y="35"/>
                      </a:lnTo>
                      <a:lnTo>
                        <a:pt x="14" y="38"/>
                      </a:lnTo>
                      <a:lnTo>
                        <a:pt x="15" y="41"/>
                      </a:lnTo>
                      <a:lnTo>
                        <a:pt x="17" y="44"/>
                      </a:lnTo>
                      <a:lnTo>
                        <a:pt x="18" y="47"/>
                      </a:lnTo>
                      <a:lnTo>
                        <a:pt x="18" y="51"/>
                      </a:lnTo>
                      <a:lnTo>
                        <a:pt x="19" y="54"/>
                      </a:lnTo>
                      <a:lnTo>
                        <a:pt x="19" y="58"/>
                      </a:lnTo>
                      <a:lnTo>
                        <a:pt x="19" y="62"/>
                      </a:lnTo>
                      <a:lnTo>
                        <a:pt x="18" y="65"/>
                      </a:lnTo>
                      <a:lnTo>
                        <a:pt x="18" y="69"/>
                      </a:lnTo>
                      <a:lnTo>
                        <a:pt x="16" y="73"/>
                      </a:lnTo>
                      <a:lnTo>
                        <a:pt x="15" y="77"/>
                      </a:lnTo>
                      <a:lnTo>
                        <a:pt x="14" y="80"/>
                      </a:lnTo>
                      <a:lnTo>
                        <a:pt x="12" y="84"/>
                      </a:lnTo>
                      <a:lnTo>
                        <a:pt x="10" y="88"/>
                      </a:lnTo>
                      <a:lnTo>
                        <a:pt x="8" y="92"/>
                      </a:lnTo>
                      <a:lnTo>
                        <a:pt x="5" y="95"/>
                      </a:lnTo>
                      <a:lnTo>
                        <a:pt x="54" y="152"/>
                      </a:lnTo>
                      <a:lnTo>
                        <a:pt x="54" y="220"/>
                      </a:lnTo>
                      <a:lnTo>
                        <a:pt x="51" y="221"/>
                      </a:lnTo>
                      <a:lnTo>
                        <a:pt x="47" y="222"/>
                      </a:lnTo>
                      <a:lnTo>
                        <a:pt x="44" y="225"/>
                      </a:lnTo>
                      <a:lnTo>
                        <a:pt x="41" y="228"/>
                      </a:lnTo>
                      <a:lnTo>
                        <a:pt x="38" y="231"/>
                      </a:lnTo>
                      <a:lnTo>
                        <a:pt x="37" y="236"/>
                      </a:lnTo>
                      <a:lnTo>
                        <a:pt x="36" y="240"/>
                      </a:lnTo>
                      <a:lnTo>
                        <a:pt x="35" y="245"/>
                      </a:lnTo>
                      <a:lnTo>
                        <a:pt x="36" y="250"/>
                      </a:lnTo>
                      <a:lnTo>
                        <a:pt x="37" y="255"/>
                      </a:lnTo>
                      <a:lnTo>
                        <a:pt x="38" y="259"/>
                      </a:lnTo>
                      <a:lnTo>
                        <a:pt x="41" y="263"/>
                      </a:lnTo>
                      <a:lnTo>
                        <a:pt x="44" y="266"/>
                      </a:lnTo>
                      <a:lnTo>
                        <a:pt x="47" y="268"/>
                      </a:lnTo>
                      <a:lnTo>
                        <a:pt x="51" y="270"/>
                      </a:lnTo>
                      <a:lnTo>
                        <a:pt x="54" y="270"/>
                      </a:lnTo>
                      <a:lnTo>
                        <a:pt x="54" y="325"/>
                      </a:lnTo>
                      <a:lnTo>
                        <a:pt x="55" y="328"/>
                      </a:lnTo>
                      <a:lnTo>
                        <a:pt x="56" y="330"/>
                      </a:lnTo>
                      <a:lnTo>
                        <a:pt x="57" y="332"/>
                      </a:lnTo>
                      <a:lnTo>
                        <a:pt x="58" y="334"/>
                      </a:lnTo>
                      <a:lnTo>
                        <a:pt x="60" y="336"/>
                      </a:lnTo>
                      <a:lnTo>
                        <a:pt x="63" y="337"/>
                      </a:lnTo>
                      <a:lnTo>
                        <a:pt x="65" y="338"/>
                      </a:lnTo>
                      <a:lnTo>
                        <a:pt x="67" y="338"/>
                      </a:lnTo>
                      <a:lnTo>
                        <a:pt x="70" y="338"/>
                      </a:lnTo>
                      <a:lnTo>
                        <a:pt x="73" y="337"/>
                      </a:lnTo>
                      <a:lnTo>
                        <a:pt x="75" y="336"/>
                      </a:lnTo>
                      <a:lnTo>
                        <a:pt x="77" y="334"/>
                      </a:lnTo>
                      <a:lnTo>
                        <a:pt x="78" y="332"/>
                      </a:lnTo>
                      <a:lnTo>
                        <a:pt x="79" y="330"/>
                      </a:lnTo>
                      <a:lnTo>
                        <a:pt x="80" y="328"/>
                      </a:lnTo>
                      <a:lnTo>
                        <a:pt x="81" y="325"/>
                      </a:lnTo>
                      <a:lnTo>
                        <a:pt x="80" y="325"/>
                      </a:lnTo>
                      <a:close/>
                    </a:path>
                  </a:pathLst>
                </a:custGeom>
                <a:solidFill>
                  <a:srgbClr val="7F70C2"/>
                </a:solidFill>
                <a:ln w="952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645" name="Freeform 387"/>
                <p:cNvSpPr>
                  <a:spLocks/>
                </p:cNvSpPr>
                <p:nvPr/>
              </p:nvSpPr>
              <p:spPr bwMode="auto">
                <a:xfrm>
                  <a:off x="2379" y="1152"/>
                  <a:ext cx="131" cy="89"/>
                </a:xfrm>
                <a:custGeom>
                  <a:avLst/>
                  <a:gdLst>
                    <a:gd name="T0" fmla="*/ 127 w 131"/>
                    <a:gd name="T1" fmla="*/ 85 h 89"/>
                    <a:gd name="T2" fmla="*/ 130 w 131"/>
                    <a:gd name="T3" fmla="*/ 79 h 89"/>
                    <a:gd name="T4" fmla="*/ 131 w 131"/>
                    <a:gd name="T5" fmla="*/ 73 h 89"/>
                    <a:gd name="T6" fmla="*/ 130 w 131"/>
                    <a:gd name="T7" fmla="*/ 67 h 89"/>
                    <a:gd name="T8" fmla="*/ 127 w 131"/>
                    <a:gd name="T9" fmla="*/ 62 h 89"/>
                    <a:gd name="T10" fmla="*/ 81 w 131"/>
                    <a:gd name="T11" fmla="*/ 8 h 89"/>
                    <a:gd name="T12" fmla="*/ 78 w 131"/>
                    <a:gd name="T13" fmla="*/ 11 h 89"/>
                    <a:gd name="T14" fmla="*/ 71 w 131"/>
                    <a:gd name="T15" fmla="*/ 15 h 89"/>
                    <a:gd name="T16" fmla="*/ 64 w 131"/>
                    <a:gd name="T17" fmla="*/ 18 h 89"/>
                    <a:gd name="T18" fmla="*/ 56 w 131"/>
                    <a:gd name="T19" fmla="*/ 20 h 89"/>
                    <a:gd name="T20" fmla="*/ 53 w 131"/>
                    <a:gd name="T21" fmla="*/ 21 h 89"/>
                    <a:gd name="T22" fmla="*/ 43 w 131"/>
                    <a:gd name="T23" fmla="*/ 20 h 89"/>
                    <a:gd name="T24" fmla="*/ 34 w 131"/>
                    <a:gd name="T25" fmla="*/ 17 h 89"/>
                    <a:gd name="T26" fmla="*/ 32 w 131"/>
                    <a:gd name="T27" fmla="*/ 16 h 89"/>
                    <a:gd name="T28" fmla="*/ 26 w 131"/>
                    <a:gd name="T29" fmla="*/ 10 h 89"/>
                    <a:gd name="T30" fmla="*/ 23 w 131"/>
                    <a:gd name="T31" fmla="*/ 7 h 89"/>
                    <a:gd name="T32" fmla="*/ 21 w 131"/>
                    <a:gd name="T33" fmla="*/ 5 h 89"/>
                    <a:gd name="T34" fmla="*/ 19 w 131"/>
                    <a:gd name="T35" fmla="*/ 3 h 89"/>
                    <a:gd name="T36" fmla="*/ 14 w 131"/>
                    <a:gd name="T37" fmla="*/ 0 h 89"/>
                    <a:gd name="T38" fmla="*/ 9 w 131"/>
                    <a:gd name="T39" fmla="*/ 0 h 89"/>
                    <a:gd name="T40" fmla="*/ 4 w 131"/>
                    <a:gd name="T41" fmla="*/ 3 h 89"/>
                    <a:gd name="T42" fmla="*/ 2 w 131"/>
                    <a:gd name="T43" fmla="*/ 5 h 89"/>
                    <a:gd name="T44" fmla="*/ 0 w 131"/>
                    <a:gd name="T45" fmla="*/ 10 h 89"/>
                    <a:gd name="T46" fmla="*/ 0 w 131"/>
                    <a:gd name="T47" fmla="*/ 15 h 89"/>
                    <a:gd name="T48" fmla="*/ 1 w 131"/>
                    <a:gd name="T49" fmla="*/ 20 h 89"/>
                    <a:gd name="T50" fmla="*/ 4 w 131"/>
                    <a:gd name="T51" fmla="*/ 24 h 89"/>
                    <a:gd name="T52" fmla="*/ 4 w 131"/>
                    <a:gd name="T53" fmla="*/ 24 h 89"/>
                    <a:gd name="T54" fmla="*/ 11 w 131"/>
                    <a:gd name="T55" fmla="*/ 32 h 89"/>
                    <a:gd name="T56" fmla="*/ 18 w 131"/>
                    <a:gd name="T57" fmla="*/ 38 h 89"/>
                    <a:gd name="T58" fmla="*/ 27 w 131"/>
                    <a:gd name="T59" fmla="*/ 43 h 89"/>
                    <a:gd name="T60" fmla="*/ 36 w 131"/>
                    <a:gd name="T61" fmla="*/ 46 h 89"/>
                    <a:gd name="T62" fmla="*/ 44 w 131"/>
                    <a:gd name="T63" fmla="*/ 47 h 89"/>
                    <a:gd name="T64" fmla="*/ 54 w 131"/>
                    <a:gd name="T65" fmla="*/ 47 h 89"/>
                    <a:gd name="T66" fmla="*/ 62 w 131"/>
                    <a:gd name="T67" fmla="*/ 45 h 89"/>
                    <a:gd name="T68" fmla="*/ 71 w 131"/>
                    <a:gd name="T69" fmla="*/ 42 h 89"/>
                    <a:gd name="T70" fmla="*/ 107 w 131"/>
                    <a:gd name="T71" fmla="*/ 84 h 89"/>
                    <a:gd name="T72" fmla="*/ 109 w 131"/>
                    <a:gd name="T73" fmla="*/ 86 h 89"/>
                    <a:gd name="T74" fmla="*/ 115 w 131"/>
                    <a:gd name="T75" fmla="*/ 88 h 89"/>
                    <a:gd name="T76" fmla="*/ 120 w 131"/>
                    <a:gd name="T77" fmla="*/ 89 h 89"/>
                    <a:gd name="T78" fmla="*/ 125 w 131"/>
                    <a:gd name="T79" fmla="*/ 86 h 89"/>
                    <a:gd name="T80" fmla="*/ 127 w 131"/>
                    <a:gd name="T81" fmla="*/ 85 h 8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31"/>
                    <a:gd name="T124" fmla="*/ 0 h 89"/>
                    <a:gd name="T125" fmla="*/ 131 w 131"/>
                    <a:gd name="T126" fmla="*/ 89 h 8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31" h="89">
                      <a:moveTo>
                        <a:pt x="127" y="85"/>
                      </a:moveTo>
                      <a:lnTo>
                        <a:pt x="127" y="85"/>
                      </a:lnTo>
                      <a:lnTo>
                        <a:pt x="129" y="82"/>
                      </a:lnTo>
                      <a:lnTo>
                        <a:pt x="130" y="79"/>
                      </a:lnTo>
                      <a:lnTo>
                        <a:pt x="131" y="76"/>
                      </a:lnTo>
                      <a:lnTo>
                        <a:pt x="131" y="73"/>
                      </a:lnTo>
                      <a:lnTo>
                        <a:pt x="131" y="70"/>
                      </a:lnTo>
                      <a:lnTo>
                        <a:pt x="130" y="67"/>
                      </a:lnTo>
                      <a:lnTo>
                        <a:pt x="129" y="64"/>
                      </a:lnTo>
                      <a:lnTo>
                        <a:pt x="127" y="62"/>
                      </a:lnTo>
                      <a:lnTo>
                        <a:pt x="81" y="8"/>
                      </a:lnTo>
                      <a:lnTo>
                        <a:pt x="78" y="11"/>
                      </a:lnTo>
                      <a:lnTo>
                        <a:pt x="74" y="13"/>
                      </a:lnTo>
                      <a:lnTo>
                        <a:pt x="71" y="15"/>
                      </a:lnTo>
                      <a:lnTo>
                        <a:pt x="67" y="17"/>
                      </a:lnTo>
                      <a:lnTo>
                        <a:pt x="64" y="18"/>
                      </a:lnTo>
                      <a:lnTo>
                        <a:pt x="60" y="19"/>
                      </a:lnTo>
                      <a:lnTo>
                        <a:pt x="56" y="20"/>
                      </a:lnTo>
                      <a:lnTo>
                        <a:pt x="53" y="21"/>
                      </a:lnTo>
                      <a:lnTo>
                        <a:pt x="48" y="21"/>
                      </a:lnTo>
                      <a:lnTo>
                        <a:pt x="43" y="20"/>
                      </a:lnTo>
                      <a:lnTo>
                        <a:pt x="39" y="19"/>
                      </a:lnTo>
                      <a:lnTo>
                        <a:pt x="34" y="17"/>
                      </a:lnTo>
                      <a:lnTo>
                        <a:pt x="32" y="16"/>
                      </a:lnTo>
                      <a:lnTo>
                        <a:pt x="29" y="13"/>
                      </a:lnTo>
                      <a:lnTo>
                        <a:pt x="26" y="10"/>
                      </a:lnTo>
                      <a:lnTo>
                        <a:pt x="23" y="7"/>
                      </a:lnTo>
                      <a:lnTo>
                        <a:pt x="21" y="5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2" y="5"/>
                      </a:lnTo>
                      <a:lnTo>
                        <a:pt x="1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20"/>
                      </a:lnTo>
                      <a:lnTo>
                        <a:pt x="2" y="22"/>
                      </a:lnTo>
                      <a:lnTo>
                        <a:pt x="4" y="24"/>
                      </a:lnTo>
                      <a:lnTo>
                        <a:pt x="7" y="28"/>
                      </a:lnTo>
                      <a:lnTo>
                        <a:pt x="11" y="32"/>
                      </a:lnTo>
                      <a:lnTo>
                        <a:pt x="14" y="35"/>
                      </a:lnTo>
                      <a:lnTo>
                        <a:pt x="18" y="38"/>
                      </a:lnTo>
                      <a:lnTo>
                        <a:pt x="23" y="40"/>
                      </a:lnTo>
                      <a:lnTo>
                        <a:pt x="27" y="43"/>
                      </a:lnTo>
                      <a:lnTo>
                        <a:pt x="31" y="45"/>
                      </a:lnTo>
                      <a:lnTo>
                        <a:pt x="36" y="46"/>
                      </a:lnTo>
                      <a:lnTo>
                        <a:pt x="40" y="47"/>
                      </a:lnTo>
                      <a:lnTo>
                        <a:pt x="44" y="47"/>
                      </a:lnTo>
                      <a:lnTo>
                        <a:pt x="49" y="47"/>
                      </a:lnTo>
                      <a:lnTo>
                        <a:pt x="54" y="47"/>
                      </a:lnTo>
                      <a:lnTo>
                        <a:pt x="58" y="46"/>
                      </a:lnTo>
                      <a:lnTo>
                        <a:pt x="62" y="45"/>
                      </a:lnTo>
                      <a:lnTo>
                        <a:pt x="67" y="44"/>
                      </a:lnTo>
                      <a:lnTo>
                        <a:pt x="71" y="42"/>
                      </a:lnTo>
                      <a:lnTo>
                        <a:pt x="107" y="84"/>
                      </a:lnTo>
                      <a:lnTo>
                        <a:pt x="109" y="86"/>
                      </a:lnTo>
                      <a:lnTo>
                        <a:pt x="112" y="87"/>
                      </a:lnTo>
                      <a:lnTo>
                        <a:pt x="115" y="88"/>
                      </a:lnTo>
                      <a:lnTo>
                        <a:pt x="117" y="89"/>
                      </a:lnTo>
                      <a:lnTo>
                        <a:pt x="120" y="89"/>
                      </a:lnTo>
                      <a:lnTo>
                        <a:pt x="123" y="88"/>
                      </a:lnTo>
                      <a:lnTo>
                        <a:pt x="125" y="86"/>
                      </a:lnTo>
                      <a:lnTo>
                        <a:pt x="127" y="85"/>
                      </a:lnTo>
                      <a:close/>
                    </a:path>
                  </a:pathLst>
                </a:custGeom>
                <a:solidFill>
                  <a:srgbClr val="7F70C2"/>
                </a:solidFill>
                <a:ln w="952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646" name="Freeform 388"/>
                <p:cNvSpPr>
                  <a:spLocks/>
                </p:cNvSpPr>
                <p:nvPr/>
              </p:nvSpPr>
              <p:spPr bwMode="auto">
                <a:xfrm>
                  <a:off x="2569" y="1053"/>
                  <a:ext cx="80" cy="338"/>
                </a:xfrm>
                <a:custGeom>
                  <a:avLst/>
                  <a:gdLst>
                    <a:gd name="T0" fmla="*/ 0 w 80"/>
                    <a:gd name="T1" fmla="*/ 136 h 338"/>
                    <a:gd name="T2" fmla="*/ 47 w 80"/>
                    <a:gd name="T3" fmla="*/ 83 h 338"/>
                    <a:gd name="T4" fmla="*/ 43 w 80"/>
                    <a:gd name="T5" fmla="*/ 74 h 338"/>
                    <a:gd name="T6" fmla="*/ 42 w 80"/>
                    <a:gd name="T7" fmla="*/ 63 h 338"/>
                    <a:gd name="T8" fmla="*/ 41 w 80"/>
                    <a:gd name="T9" fmla="*/ 53 h 338"/>
                    <a:gd name="T10" fmla="*/ 42 w 80"/>
                    <a:gd name="T11" fmla="*/ 43 h 338"/>
                    <a:gd name="T12" fmla="*/ 44 w 80"/>
                    <a:gd name="T13" fmla="*/ 33 h 338"/>
                    <a:gd name="T14" fmla="*/ 48 w 80"/>
                    <a:gd name="T15" fmla="*/ 23 h 338"/>
                    <a:gd name="T16" fmla="*/ 53 w 80"/>
                    <a:gd name="T17" fmla="*/ 14 h 338"/>
                    <a:gd name="T18" fmla="*/ 59 w 80"/>
                    <a:gd name="T19" fmla="*/ 5 h 338"/>
                    <a:gd name="T20" fmla="*/ 59 w 80"/>
                    <a:gd name="T21" fmla="*/ 6 h 338"/>
                    <a:gd name="T22" fmla="*/ 63 w 80"/>
                    <a:gd name="T23" fmla="*/ 2 h 338"/>
                    <a:gd name="T24" fmla="*/ 67 w 80"/>
                    <a:gd name="T25" fmla="*/ 0 h 338"/>
                    <a:gd name="T26" fmla="*/ 71 w 80"/>
                    <a:gd name="T27" fmla="*/ 0 h 338"/>
                    <a:gd name="T28" fmla="*/ 75 w 80"/>
                    <a:gd name="T29" fmla="*/ 3 h 338"/>
                    <a:gd name="T30" fmla="*/ 77 w 80"/>
                    <a:gd name="T31" fmla="*/ 5 h 338"/>
                    <a:gd name="T32" fmla="*/ 80 w 80"/>
                    <a:gd name="T33" fmla="*/ 10 h 338"/>
                    <a:gd name="T34" fmla="*/ 80 w 80"/>
                    <a:gd name="T35" fmla="*/ 16 h 338"/>
                    <a:gd name="T36" fmla="*/ 79 w 80"/>
                    <a:gd name="T37" fmla="*/ 22 h 338"/>
                    <a:gd name="T38" fmla="*/ 77 w 80"/>
                    <a:gd name="T39" fmla="*/ 24 h 338"/>
                    <a:gd name="T40" fmla="*/ 73 w 80"/>
                    <a:gd name="T41" fmla="*/ 28 h 338"/>
                    <a:gd name="T42" fmla="*/ 69 w 80"/>
                    <a:gd name="T43" fmla="*/ 35 h 338"/>
                    <a:gd name="T44" fmla="*/ 67 w 80"/>
                    <a:gd name="T45" fmla="*/ 38 h 338"/>
                    <a:gd name="T46" fmla="*/ 64 w 80"/>
                    <a:gd name="T47" fmla="*/ 44 h 338"/>
                    <a:gd name="T48" fmla="*/ 63 w 80"/>
                    <a:gd name="T49" fmla="*/ 51 h 338"/>
                    <a:gd name="T50" fmla="*/ 62 w 80"/>
                    <a:gd name="T51" fmla="*/ 58 h 338"/>
                    <a:gd name="T52" fmla="*/ 63 w 80"/>
                    <a:gd name="T53" fmla="*/ 65 h 338"/>
                    <a:gd name="T54" fmla="*/ 64 w 80"/>
                    <a:gd name="T55" fmla="*/ 73 h 338"/>
                    <a:gd name="T56" fmla="*/ 67 w 80"/>
                    <a:gd name="T57" fmla="*/ 80 h 338"/>
                    <a:gd name="T58" fmla="*/ 71 w 80"/>
                    <a:gd name="T59" fmla="*/ 88 h 338"/>
                    <a:gd name="T60" fmla="*/ 76 w 80"/>
                    <a:gd name="T61" fmla="*/ 95 h 338"/>
                    <a:gd name="T62" fmla="*/ 26 w 80"/>
                    <a:gd name="T63" fmla="*/ 220 h 338"/>
                    <a:gd name="T64" fmla="*/ 30 w 80"/>
                    <a:gd name="T65" fmla="*/ 221 h 338"/>
                    <a:gd name="T66" fmla="*/ 37 w 80"/>
                    <a:gd name="T67" fmla="*/ 225 h 338"/>
                    <a:gd name="T68" fmla="*/ 42 w 80"/>
                    <a:gd name="T69" fmla="*/ 231 h 338"/>
                    <a:gd name="T70" fmla="*/ 45 w 80"/>
                    <a:gd name="T71" fmla="*/ 240 h 338"/>
                    <a:gd name="T72" fmla="*/ 46 w 80"/>
                    <a:gd name="T73" fmla="*/ 245 h 338"/>
                    <a:gd name="T74" fmla="*/ 44 w 80"/>
                    <a:gd name="T75" fmla="*/ 255 h 338"/>
                    <a:gd name="T76" fmla="*/ 40 w 80"/>
                    <a:gd name="T77" fmla="*/ 263 h 338"/>
                    <a:gd name="T78" fmla="*/ 34 w 80"/>
                    <a:gd name="T79" fmla="*/ 268 h 338"/>
                    <a:gd name="T80" fmla="*/ 26 w 80"/>
                    <a:gd name="T81" fmla="*/ 270 h 338"/>
                    <a:gd name="T82" fmla="*/ 26 w 80"/>
                    <a:gd name="T83" fmla="*/ 325 h 338"/>
                    <a:gd name="T84" fmla="*/ 25 w 80"/>
                    <a:gd name="T85" fmla="*/ 330 h 338"/>
                    <a:gd name="T86" fmla="*/ 23 w 80"/>
                    <a:gd name="T87" fmla="*/ 334 h 338"/>
                    <a:gd name="T88" fmla="*/ 18 w 80"/>
                    <a:gd name="T89" fmla="*/ 337 h 338"/>
                    <a:gd name="T90" fmla="*/ 13 w 80"/>
                    <a:gd name="T91" fmla="*/ 338 h 338"/>
                    <a:gd name="T92" fmla="*/ 11 w 80"/>
                    <a:gd name="T93" fmla="*/ 338 h 338"/>
                    <a:gd name="T94" fmla="*/ 6 w 80"/>
                    <a:gd name="T95" fmla="*/ 336 h 338"/>
                    <a:gd name="T96" fmla="*/ 3 w 80"/>
                    <a:gd name="T97" fmla="*/ 332 h 338"/>
                    <a:gd name="T98" fmla="*/ 1 w 80"/>
                    <a:gd name="T99" fmla="*/ 328 h 338"/>
                    <a:gd name="T100" fmla="*/ 0 w 80"/>
                    <a:gd name="T101" fmla="*/ 325 h 33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0"/>
                    <a:gd name="T154" fmla="*/ 0 h 338"/>
                    <a:gd name="T155" fmla="*/ 80 w 80"/>
                    <a:gd name="T156" fmla="*/ 338 h 338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0" h="338">
                      <a:moveTo>
                        <a:pt x="0" y="325"/>
                      </a:moveTo>
                      <a:lnTo>
                        <a:pt x="0" y="136"/>
                      </a:lnTo>
                      <a:lnTo>
                        <a:pt x="47" y="83"/>
                      </a:lnTo>
                      <a:lnTo>
                        <a:pt x="45" y="78"/>
                      </a:lnTo>
                      <a:lnTo>
                        <a:pt x="43" y="74"/>
                      </a:lnTo>
                      <a:lnTo>
                        <a:pt x="43" y="69"/>
                      </a:lnTo>
                      <a:lnTo>
                        <a:pt x="42" y="63"/>
                      </a:lnTo>
                      <a:lnTo>
                        <a:pt x="41" y="58"/>
                      </a:lnTo>
                      <a:lnTo>
                        <a:pt x="41" y="53"/>
                      </a:lnTo>
                      <a:lnTo>
                        <a:pt x="41" y="48"/>
                      </a:lnTo>
                      <a:lnTo>
                        <a:pt x="42" y="43"/>
                      </a:lnTo>
                      <a:lnTo>
                        <a:pt x="43" y="38"/>
                      </a:lnTo>
                      <a:lnTo>
                        <a:pt x="44" y="33"/>
                      </a:lnTo>
                      <a:lnTo>
                        <a:pt x="46" y="28"/>
                      </a:lnTo>
                      <a:lnTo>
                        <a:pt x="48" y="23"/>
                      </a:lnTo>
                      <a:lnTo>
                        <a:pt x="50" y="18"/>
                      </a:lnTo>
                      <a:lnTo>
                        <a:pt x="53" y="14"/>
                      </a:lnTo>
                      <a:lnTo>
                        <a:pt x="56" y="9"/>
                      </a:lnTo>
                      <a:lnTo>
                        <a:pt x="59" y="5"/>
                      </a:lnTo>
                      <a:lnTo>
                        <a:pt x="59" y="6"/>
                      </a:lnTo>
                      <a:lnTo>
                        <a:pt x="61" y="4"/>
                      </a:lnTo>
                      <a:lnTo>
                        <a:pt x="63" y="2"/>
                      </a:lnTo>
                      <a:lnTo>
                        <a:pt x="65" y="1"/>
                      </a:lnTo>
                      <a:lnTo>
                        <a:pt x="67" y="0"/>
                      </a:lnTo>
                      <a:lnTo>
                        <a:pt x="69" y="0"/>
                      </a:lnTo>
                      <a:lnTo>
                        <a:pt x="71" y="0"/>
                      </a:lnTo>
                      <a:lnTo>
                        <a:pt x="73" y="1"/>
                      </a:lnTo>
                      <a:lnTo>
                        <a:pt x="75" y="3"/>
                      </a:lnTo>
                      <a:lnTo>
                        <a:pt x="77" y="5"/>
                      </a:lnTo>
                      <a:lnTo>
                        <a:pt x="79" y="7"/>
                      </a:lnTo>
                      <a:lnTo>
                        <a:pt x="80" y="10"/>
                      </a:lnTo>
                      <a:lnTo>
                        <a:pt x="80" y="13"/>
                      </a:lnTo>
                      <a:lnTo>
                        <a:pt x="80" y="16"/>
                      </a:lnTo>
                      <a:lnTo>
                        <a:pt x="80" y="19"/>
                      </a:lnTo>
                      <a:lnTo>
                        <a:pt x="79" y="22"/>
                      </a:lnTo>
                      <a:lnTo>
                        <a:pt x="77" y="25"/>
                      </a:lnTo>
                      <a:lnTo>
                        <a:pt x="77" y="24"/>
                      </a:lnTo>
                      <a:lnTo>
                        <a:pt x="73" y="28"/>
                      </a:lnTo>
                      <a:lnTo>
                        <a:pt x="71" y="32"/>
                      </a:lnTo>
                      <a:lnTo>
                        <a:pt x="69" y="35"/>
                      </a:lnTo>
                      <a:lnTo>
                        <a:pt x="67" y="38"/>
                      </a:lnTo>
                      <a:lnTo>
                        <a:pt x="65" y="41"/>
                      </a:lnTo>
                      <a:lnTo>
                        <a:pt x="64" y="44"/>
                      </a:lnTo>
                      <a:lnTo>
                        <a:pt x="63" y="47"/>
                      </a:lnTo>
                      <a:lnTo>
                        <a:pt x="63" y="51"/>
                      </a:lnTo>
                      <a:lnTo>
                        <a:pt x="62" y="54"/>
                      </a:lnTo>
                      <a:lnTo>
                        <a:pt x="62" y="58"/>
                      </a:lnTo>
                      <a:lnTo>
                        <a:pt x="62" y="62"/>
                      </a:lnTo>
                      <a:lnTo>
                        <a:pt x="63" y="65"/>
                      </a:lnTo>
                      <a:lnTo>
                        <a:pt x="63" y="69"/>
                      </a:lnTo>
                      <a:lnTo>
                        <a:pt x="64" y="73"/>
                      </a:lnTo>
                      <a:lnTo>
                        <a:pt x="66" y="77"/>
                      </a:lnTo>
                      <a:lnTo>
                        <a:pt x="67" y="80"/>
                      </a:lnTo>
                      <a:lnTo>
                        <a:pt x="69" y="84"/>
                      </a:lnTo>
                      <a:lnTo>
                        <a:pt x="71" y="88"/>
                      </a:lnTo>
                      <a:lnTo>
                        <a:pt x="73" y="92"/>
                      </a:lnTo>
                      <a:lnTo>
                        <a:pt x="76" y="95"/>
                      </a:lnTo>
                      <a:lnTo>
                        <a:pt x="26" y="152"/>
                      </a:lnTo>
                      <a:lnTo>
                        <a:pt x="26" y="220"/>
                      </a:lnTo>
                      <a:lnTo>
                        <a:pt x="30" y="221"/>
                      </a:lnTo>
                      <a:lnTo>
                        <a:pt x="34" y="222"/>
                      </a:lnTo>
                      <a:lnTo>
                        <a:pt x="37" y="225"/>
                      </a:lnTo>
                      <a:lnTo>
                        <a:pt x="40" y="228"/>
                      </a:lnTo>
                      <a:lnTo>
                        <a:pt x="42" y="231"/>
                      </a:lnTo>
                      <a:lnTo>
                        <a:pt x="44" y="236"/>
                      </a:lnTo>
                      <a:lnTo>
                        <a:pt x="45" y="240"/>
                      </a:lnTo>
                      <a:lnTo>
                        <a:pt x="46" y="245"/>
                      </a:lnTo>
                      <a:lnTo>
                        <a:pt x="45" y="250"/>
                      </a:lnTo>
                      <a:lnTo>
                        <a:pt x="44" y="255"/>
                      </a:lnTo>
                      <a:lnTo>
                        <a:pt x="42" y="259"/>
                      </a:lnTo>
                      <a:lnTo>
                        <a:pt x="40" y="263"/>
                      </a:lnTo>
                      <a:lnTo>
                        <a:pt x="37" y="266"/>
                      </a:lnTo>
                      <a:lnTo>
                        <a:pt x="34" y="268"/>
                      </a:lnTo>
                      <a:lnTo>
                        <a:pt x="30" y="270"/>
                      </a:lnTo>
                      <a:lnTo>
                        <a:pt x="26" y="270"/>
                      </a:lnTo>
                      <a:lnTo>
                        <a:pt x="26" y="325"/>
                      </a:lnTo>
                      <a:lnTo>
                        <a:pt x="26" y="328"/>
                      </a:lnTo>
                      <a:lnTo>
                        <a:pt x="25" y="330"/>
                      </a:lnTo>
                      <a:lnTo>
                        <a:pt x="24" y="332"/>
                      </a:lnTo>
                      <a:lnTo>
                        <a:pt x="23" y="334"/>
                      </a:lnTo>
                      <a:lnTo>
                        <a:pt x="20" y="336"/>
                      </a:lnTo>
                      <a:lnTo>
                        <a:pt x="18" y="337"/>
                      </a:lnTo>
                      <a:lnTo>
                        <a:pt x="16" y="338"/>
                      </a:lnTo>
                      <a:lnTo>
                        <a:pt x="13" y="338"/>
                      </a:lnTo>
                      <a:lnTo>
                        <a:pt x="11" y="338"/>
                      </a:lnTo>
                      <a:lnTo>
                        <a:pt x="8" y="337"/>
                      </a:lnTo>
                      <a:lnTo>
                        <a:pt x="6" y="336"/>
                      </a:lnTo>
                      <a:lnTo>
                        <a:pt x="4" y="334"/>
                      </a:lnTo>
                      <a:lnTo>
                        <a:pt x="3" y="332"/>
                      </a:lnTo>
                      <a:lnTo>
                        <a:pt x="2" y="330"/>
                      </a:lnTo>
                      <a:lnTo>
                        <a:pt x="1" y="328"/>
                      </a:lnTo>
                      <a:lnTo>
                        <a:pt x="0" y="325"/>
                      </a:lnTo>
                      <a:close/>
                    </a:path>
                  </a:pathLst>
                </a:custGeom>
                <a:solidFill>
                  <a:srgbClr val="7F70C2"/>
                </a:solidFill>
                <a:ln w="952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647" name="Freeform 389"/>
                <p:cNvSpPr>
                  <a:spLocks/>
                </p:cNvSpPr>
                <p:nvPr/>
              </p:nvSpPr>
              <p:spPr bwMode="auto">
                <a:xfrm>
                  <a:off x="2608" y="1152"/>
                  <a:ext cx="131" cy="89"/>
                </a:xfrm>
                <a:custGeom>
                  <a:avLst/>
                  <a:gdLst>
                    <a:gd name="T0" fmla="*/ 4 w 131"/>
                    <a:gd name="T1" fmla="*/ 85 h 89"/>
                    <a:gd name="T2" fmla="*/ 1 w 131"/>
                    <a:gd name="T3" fmla="*/ 79 h 89"/>
                    <a:gd name="T4" fmla="*/ 0 w 131"/>
                    <a:gd name="T5" fmla="*/ 73 h 89"/>
                    <a:gd name="T6" fmla="*/ 1 w 131"/>
                    <a:gd name="T7" fmla="*/ 67 h 89"/>
                    <a:gd name="T8" fmla="*/ 4 w 131"/>
                    <a:gd name="T9" fmla="*/ 62 h 89"/>
                    <a:gd name="T10" fmla="*/ 49 w 131"/>
                    <a:gd name="T11" fmla="*/ 8 h 89"/>
                    <a:gd name="T12" fmla="*/ 53 w 131"/>
                    <a:gd name="T13" fmla="*/ 11 h 89"/>
                    <a:gd name="T14" fmla="*/ 60 w 131"/>
                    <a:gd name="T15" fmla="*/ 15 h 89"/>
                    <a:gd name="T16" fmla="*/ 67 w 131"/>
                    <a:gd name="T17" fmla="*/ 18 h 89"/>
                    <a:gd name="T18" fmla="*/ 75 w 131"/>
                    <a:gd name="T19" fmla="*/ 20 h 89"/>
                    <a:gd name="T20" fmla="*/ 78 w 131"/>
                    <a:gd name="T21" fmla="*/ 21 h 89"/>
                    <a:gd name="T22" fmla="*/ 88 w 131"/>
                    <a:gd name="T23" fmla="*/ 20 h 89"/>
                    <a:gd name="T24" fmla="*/ 96 w 131"/>
                    <a:gd name="T25" fmla="*/ 17 h 89"/>
                    <a:gd name="T26" fmla="*/ 99 w 131"/>
                    <a:gd name="T27" fmla="*/ 16 h 89"/>
                    <a:gd name="T28" fmla="*/ 105 w 131"/>
                    <a:gd name="T29" fmla="*/ 10 h 89"/>
                    <a:gd name="T30" fmla="*/ 108 w 131"/>
                    <a:gd name="T31" fmla="*/ 7 h 89"/>
                    <a:gd name="T32" fmla="*/ 110 w 131"/>
                    <a:gd name="T33" fmla="*/ 5 h 89"/>
                    <a:gd name="T34" fmla="*/ 112 w 131"/>
                    <a:gd name="T35" fmla="*/ 3 h 89"/>
                    <a:gd name="T36" fmla="*/ 117 w 131"/>
                    <a:gd name="T37" fmla="*/ 0 h 89"/>
                    <a:gd name="T38" fmla="*/ 122 w 131"/>
                    <a:gd name="T39" fmla="*/ 0 h 89"/>
                    <a:gd name="T40" fmla="*/ 127 w 131"/>
                    <a:gd name="T41" fmla="*/ 3 h 89"/>
                    <a:gd name="T42" fmla="*/ 129 w 131"/>
                    <a:gd name="T43" fmla="*/ 5 h 89"/>
                    <a:gd name="T44" fmla="*/ 131 w 131"/>
                    <a:gd name="T45" fmla="*/ 10 h 89"/>
                    <a:gd name="T46" fmla="*/ 131 w 131"/>
                    <a:gd name="T47" fmla="*/ 15 h 89"/>
                    <a:gd name="T48" fmla="*/ 130 w 131"/>
                    <a:gd name="T49" fmla="*/ 20 h 89"/>
                    <a:gd name="T50" fmla="*/ 127 w 131"/>
                    <a:gd name="T51" fmla="*/ 24 h 89"/>
                    <a:gd name="T52" fmla="*/ 127 w 131"/>
                    <a:gd name="T53" fmla="*/ 24 h 89"/>
                    <a:gd name="T54" fmla="*/ 120 w 131"/>
                    <a:gd name="T55" fmla="*/ 32 h 89"/>
                    <a:gd name="T56" fmla="*/ 112 w 131"/>
                    <a:gd name="T57" fmla="*/ 38 h 89"/>
                    <a:gd name="T58" fmla="*/ 104 w 131"/>
                    <a:gd name="T59" fmla="*/ 43 h 89"/>
                    <a:gd name="T60" fmla="*/ 95 w 131"/>
                    <a:gd name="T61" fmla="*/ 46 h 89"/>
                    <a:gd name="T62" fmla="*/ 87 w 131"/>
                    <a:gd name="T63" fmla="*/ 47 h 89"/>
                    <a:gd name="T64" fmla="*/ 77 w 131"/>
                    <a:gd name="T65" fmla="*/ 47 h 89"/>
                    <a:gd name="T66" fmla="*/ 68 w 131"/>
                    <a:gd name="T67" fmla="*/ 45 h 89"/>
                    <a:gd name="T68" fmla="*/ 59 w 131"/>
                    <a:gd name="T69" fmla="*/ 42 h 89"/>
                    <a:gd name="T70" fmla="*/ 24 w 131"/>
                    <a:gd name="T71" fmla="*/ 84 h 89"/>
                    <a:gd name="T72" fmla="*/ 21 w 131"/>
                    <a:gd name="T73" fmla="*/ 86 h 89"/>
                    <a:gd name="T74" fmla="*/ 16 w 131"/>
                    <a:gd name="T75" fmla="*/ 88 h 89"/>
                    <a:gd name="T76" fmla="*/ 11 w 131"/>
                    <a:gd name="T77" fmla="*/ 89 h 89"/>
                    <a:gd name="T78" fmla="*/ 6 w 131"/>
                    <a:gd name="T79" fmla="*/ 86 h 89"/>
                    <a:gd name="T80" fmla="*/ 4 w 131"/>
                    <a:gd name="T81" fmla="*/ 85 h 8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31"/>
                    <a:gd name="T124" fmla="*/ 0 h 89"/>
                    <a:gd name="T125" fmla="*/ 131 w 131"/>
                    <a:gd name="T126" fmla="*/ 89 h 8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31" h="89">
                      <a:moveTo>
                        <a:pt x="4" y="85"/>
                      </a:moveTo>
                      <a:lnTo>
                        <a:pt x="4" y="85"/>
                      </a:lnTo>
                      <a:lnTo>
                        <a:pt x="2" y="82"/>
                      </a:lnTo>
                      <a:lnTo>
                        <a:pt x="1" y="79"/>
                      </a:lnTo>
                      <a:lnTo>
                        <a:pt x="0" y="76"/>
                      </a:lnTo>
                      <a:lnTo>
                        <a:pt x="0" y="73"/>
                      </a:lnTo>
                      <a:lnTo>
                        <a:pt x="0" y="70"/>
                      </a:lnTo>
                      <a:lnTo>
                        <a:pt x="1" y="67"/>
                      </a:lnTo>
                      <a:lnTo>
                        <a:pt x="2" y="64"/>
                      </a:lnTo>
                      <a:lnTo>
                        <a:pt x="4" y="62"/>
                      </a:lnTo>
                      <a:lnTo>
                        <a:pt x="49" y="8"/>
                      </a:lnTo>
                      <a:lnTo>
                        <a:pt x="53" y="11"/>
                      </a:lnTo>
                      <a:lnTo>
                        <a:pt x="57" y="13"/>
                      </a:lnTo>
                      <a:lnTo>
                        <a:pt x="60" y="15"/>
                      </a:lnTo>
                      <a:lnTo>
                        <a:pt x="64" y="17"/>
                      </a:lnTo>
                      <a:lnTo>
                        <a:pt x="67" y="18"/>
                      </a:lnTo>
                      <a:lnTo>
                        <a:pt x="71" y="19"/>
                      </a:lnTo>
                      <a:lnTo>
                        <a:pt x="75" y="20"/>
                      </a:lnTo>
                      <a:lnTo>
                        <a:pt x="78" y="21"/>
                      </a:lnTo>
                      <a:lnTo>
                        <a:pt x="83" y="21"/>
                      </a:lnTo>
                      <a:lnTo>
                        <a:pt x="88" y="20"/>
                      </a:lnTo>
                      <a:lnTo>
                        <a:pt x="92" y="19"/>
                      </a:lnTo>
                      <a:lnTo>
                        <a:pt x="96" y="17"/>
                      </a:lnTo>
                      <a:lnTo>
                        <a:pt x="99" y="16"/>
                      </a:lnTo>
                      <a:lnTo>
                        <a:pt x="102" y="13"/>
                      </a:lnTo>
                      <a:lnTo>
                        <a:pt x="105" y="10"/>
                      </a:lnTo>
                      <a:lnTo>
                        <a:pt x="108" y="7"/>
                      </a:lnTo>
                      <a:lnTo>
                        <a:pt x="110" y="5"/>
                      </a:lnTo>
                      <a:lnTo>
                        <a:pt x="112" y="3"/>
                      </a:lnTo>
                      <a:lnTo>
                        <a:pt x="114" y="1"/>
                      </a:lnTo>
                      <a:lnTo>
                        <a:pt x="117" y="0"/>
                      </a:lnTo>
                      <a:lnTo>
                        <a:pt x="120" y="0"/>
                      </a:lnTo>
                      <a:lnTo>
                        <a:pt x="122" y="0"/>
                      </a:lnTo>
                      <a:lnTo>
                        <a:pt x="125" y="2"/>
                      </a:lnTo>
                      <a:lnTo>
                        <a:pt x="127" y="3"/>
                      </a:lnTo>
                      <a:lnTo>
                        <a:pt x="129" y="5"/>
                      </a:lnTo>
                      <a:lnTo>
                        <a:pt x="130" y="7"/>
                      </a:lnTo>
                      <a:lnTo>
                        <a:pt x="131" y="10"/>
                      </a:lnTo>
                      <a:lnTo>
                        <a:pt x="131" y="12"/>
                      </a:lnTo>
                      <a:lnTo>
                        <a:pt x="131" y="15"/>
                      </a:lnTo>
                      <a:lnTo>
                        <a:pt x="131" y="17"/>
                      </a:lnTo>
                      <a:lnTo>
                        <a:pt x="130" y="20"/>
                      </a:lnTo>
                      <a:lnTo>
                        <a:pt x="128" y="22"/>
                      </a:lnTo>
                      <a:lnTo>
                        <a:pt x="127" y="24"/>
                      </a:lnTo>
                      <a:lnTo>
                        <a:pt x="124" y="28"/>
                      </a:lnTo>
                      <a:lnTo>
                        <a:pt x="120" y="32"/>
                      </a:lnTo>
                      <a:lnTo>
                        <a:pt x="116" y="35"/>
                      </a:lnTo>
                      <a:lnTo>
                        <a:pt x="112" y="38"/>
                      </a:lnTo>
                      <a:lnTo>
                        <a:pt x="108" y="40"/>
                      </a:lnTo>
                      <a:lnTo>
                        <a:pt x="104" y="43"/>
                      </a:lnTo>
                      <a:lnTo>
                        <a:pt x="100" y="45"/>
                      </a:lnTo>
                      <a:lnTo>
                        <a:pt x="95" y="46"/>
                      </a:lnTo>
                      <a:lnTo>
                        <a:pt x="91" y="47"/>
                      </a:lnTo>
                      <a:lnTo>
                        <a:pt x="87" y="47"/>
                      </a:lnTo>
                      <a:lnTo>
                        <a:pt x="82" y="47"/>
                      </a:lnTo>
                      <a:lnTo>
                        <a:pt x="77" y="47"/>
                      </a:lnTo>
                      <a:lnTo>
                        <a:pt x="73" y="46"/>
                      </a:lnTo>
                      <a:lnTo>
                        <a:pt x="68" y="45"/>
                      </a:lnTo>
                      <a:lnTo>
                        <a:pt x="64" y="44"/>
                      </a:lnTo>
                      <a:lnTo>
                        <a:pt x="59" y="42"/>
                      </a:lnTo>
                      <a:lnTo>
                        <a:pt x="23" y="84"/>
                      </a:lnTo>
                      <a:lnTo>
                        <a:pt x="24" y="84"/>
                      </a:lnTo>
                      <a:lnTo>
                        <a:pt x="21" y="86"/>
                      </a:lnTo>
                      <a:lnTo>
                        <a:pt x="19" y="87"/>
                      </a:lnTo>
                      <a:lnTo>
                        <a:pt x="16" y="88"/>
                      </a:lnTo>
                      <a:lnTo>
                        <a:pt x="14" y="89"/>
                      </a:lnTo>
                      <a:lnTo>
                        <a:pt x="11" y="89"/>
                      </a:lnTo>
                      <a:lnTo>
                        <a:pt x="8" y="88"/>
                      </a:lnTo>
                      <a:lnTo>
                        <a:pt x="6" y="86"/>
                      </a:lnTo>
                      <a:lnTo>
                        <a:pt x="4" y="85"/>
                      </a:lnTo>
                      <a:close/>
                    </a:path>
                  </a:pathLst>
                </a:custGeom>
                <a:solidFill>
                  <a:srgbClr val="7F70C2"/>
                </a:solidFill>
                <a:ln w="952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3634" name="Group 390"/>
              <p:cNvGrpSpPr>
                <a:grpSpLocks/>
              </p:cNvGrpSpPr>
              <p:nvPr/>
            </p:nvGrpSpPr>
            <p:grpSpPr bwMode="auto">
              <a:xfrm rot="10800000" flipH="1">
                <a:off x="3164" y="2185"/>
                <a:ext cx="256" cy="241"/>
                <a:chOff x="2379" y="1053"/>
                <a:chExt cx="360" cy="338"/>
              </a:xfrm>
            </p:grpSpPr>
            <p:sp>
              <p:nvSpPr>
                <p:cNvPr id="23640" name="Freeform 391"/>
                <p:cNvSpPr>
                  <a:spLocks/>
                </p:cNvSpPr>
                <p:nvPr/>
              </p:nvSpPr>
              <p:spPr bwMode="auto">
                <a:xfrm>
                  <a:off x="2468" y="1053"/>
                  <a:ext cx="81" cy="338"/>
                </a:xfrm>
                <a:custGeom>
                  <a:avLst/>
                  <a:gdLst>
                    <a:gd name="T0" fmla="*/ 80 w 81"/>
                    <a:gd name="T1" fmla="*/ 136 h 338"/>
                    <a:gd name="T2" fmla="*/ 34 w 81"/>
                    <a:gd name="T3" fmla="*/ 83 h 338"/>
                    <a:gd name="T4" fmla="*/ 37 w 81"/>
                    <a:gd name="T5" fmla="*/ 74 h 338"/>
                    <a:gd name="T6" fmla="*/ 39 w 81"/>
                    <a:gd name="T7" fmla="*/ 63 h 338"/>
                    <a:gd name="T8" fmla="*/ 40 w 81"/>
                    <a:gd name="T9" fmla="*/ 53 h 338"/>
                    <a:gd name="T10" fmla="*/ 39 w 81"/>
                    <a:gd name="T11" fmla="*/ 43 h 338"/>
                    <a:gd name="T12" fmla="*/ 37 w 81"/>
                    <a:gd name="T13" fmla="*/ 33 h 338"/>
                    <a:gd name="T14" fmla="*/ 33 w 81"/>
                    <a:gd name="T15" fmla="*/ 23 h 338"/>
                    <a:gd name="T16" fmla="*/ 28 w 81"/>
                    <a:gd name="T17" fmla="*/ 14 h 338"/>
                    <a:gd name="T18" fmla="*/ 22 w 81"/>
                    <a:gd name="T19" fmla="*/ 5 h 338"/>
                    <a:gd name="T20" fmla="*/ 22 w 81"/>
                    <a:gd name="T21" fmla="*/ 6 h 338"/>
                    <a:gd name="T22" fmla="*/ 18 w 81"/>
                    <a:gd name="T23" fmla="*/ 2 h 338"/>
                    <a:gd name="T24" fmla="*/ 14 w 81"/>
                    <a:gd name="T25" fmla="*/ 0 h 338"/>
                    <a:gd name="T26" fmla="*/ 10 w 81"/>
                    <a:gd name="T27" fmla="*/ 0 h 338"/>
                    <a:gd name="T28" fmla="*/ 5 w 81"/>
                    <a:gd name="T29" fmla="*/ 3 h 338"/>
                    <a:gd name="T30" fmla="*/ 4 w 81"/>
                    <a:gd name="T31" fmla="*/ 5 h 338"/>
                    <a:gd name="T32" fmla="*/ 1 w 81"/>
                    <a:gd name="T33" fmla="*/ 10 h 338"/>
                    <a:gd name="T34" fmla="*/ 0 w 81"/>
                    <a:gd name="T35" fmla="*/ 16 h 338"/>
                    <a:gd name="T36" fmla="*/ 2 w 81"/>
                    <a:gd name="T37" fmla="*/ 22 h 338"/>
                    <a:gd name="T38" fmla="*/ 4 w 81"/>
                    <a:gd name="T39" fmla="*/ 24 h 338"/>
                    <a:gd name="T40" fmla="*/ 7 w 81"/>
                    <a:gd name="T41" fmla="*/ 28 h 338"/>
                    <a:gd name="T42" fmla="*/ 12 w 81"/>
                    <a:gd name="T43" fmla="*/ 35 h 338"/>
                    <a:gd name="T44" fmla="*/ 14 w 81"/>
                    <a:gd name="T45" fmla="*/ 38 h 338"/>
                    <a:gd name="T46" fmla="*/ 17 w 81"/>
                    <a:gd name="T47" fmla="*/ 44 h 338"/>
                    <a:gd name="T48" fmla="*/ 18 w 81"/>
                    <a:gd name="T49" fmla="*/ 51 h 338"/>
                    <a:gd name="T50" fmla="*/ 19 w 81"/>
                    <a:gd name="T51" fmla="*/ 58 h 338"/>
                    <a:gd name="T52" fmla="*/ 18 w 81"/>
                    <a:gd name="T53" fmla="*/ 65 h 338"/>
                    <a:gd name="T54" fmla="*/ 16 w 81"/>
                    <a:gd name="T55" fmla="*/ 73 h 338"/>
                    <a:gd name="T56" fmla="*/ 14 w 81"/>
                    <a:gd name="T57" fmla="*/ 80 h 338"/>
                    <a:gd name="T58" fmla="*/ 10 w 81"/>
                    <a:gd name="T59" fmla="*/ 88 h 338"/>
                    <a:gd name="T60" fmla="*/ 5 w 81"/>
                    <a:gd name="T61" fmla="*/ 95 h 338"/>
                    <a:gd name="T62" fmla="*/ 54 w 81"/>
                    <a:gd name="T63" fmla="*/ 220 h 338"/>
                    <a:gd name="T64" fmla="*/ 51 w 81"/>
                    <a:gd name="T65" fmla="*/ 221 h 338"/>
                    <a:gd name="T66" fmla="*/ 44 w 81"/>
                    <a:gd name="T67" fmla="*/ 225 h 338"/>
                    <a:gd name="T68" fmla="*/ 38 w 81"/>
                    <a:gd name="T69" fmla="*/ 231 h 338"/>
                    <a:gd name="T70" fmla="*/ 36 w 81"/>
                    <a:gd name="T71" fmla="*/ 240 h 338"/>
                    <a:gd name="T72" fmla="*/ 35 w 81"/>
                    <a:gd name="T73" fmla="*/ 245 h 338"/>
                    <a:gd name="T74" fmla="*/ 37 w 81"/>
                    <a:gd name="T75" fmla="*/ 255 h 338"/>
                    <a:gd name="T76" fmla="*/ 41 w 81"/>
                    <a:gd name="T77" fmla="*/ 263 h 338"/>
                    <a:gd name="T78" fmla="*/ 47 w 81"/>
                    <a:gd name="T79" fmla="*/ 268 h 338"/>
                    <a:gd name="T80" fmla="*/ 54 w 81"/>
                    <a:gd name="T81" fmla="*/ 270 h 338"/>
                    <a:gd name="T82" fmla="*/ 54 w 81"/>
                    <a:gd name="T83" fmla="*/ 325 h 338"/>
                    <a:gd name="T84" fmla="*/ 56 w 81"/>
                    <a:gd name="T85" fmla="*/ 330 h 338"/>
                    <a:gd name="T86" fmla="*/ 58 w 81"/>
                    <a:gd name="T87" fmla="*/ 334 h 338"/>
                    <a:gd name="T88" fmla="*/ 63 w 81"/>
                    <a:gd name="T89" fmla="*/ 337 h 338"/>
                    <a:gd name="T90" fmla="*/ 67 w 81"/>
                    <a:gd name="T91" fmla="*/ 338 h 338"/>
                    <a:gd name="T92" fmla="*/ 70 w 81"/>
                    <a:gd name="T93" fmla="*/ 338 h 338"/>
                    <a:gd name="T94" fmla="*/ 75 w 81"/>
                    <a:gd name="T95" fmla="*/ 336 h 338"/>
                    <a:gd name="T96" fmla="*/ 78 w 81"/>
                    <a:gd name="T97" fmla="*/ 332 h 338"/>
                    <a:gd name="T98" fmla="*/ 80 w 81"/>
                    <a:gd name="T99" fmla="*/ 328 h 338"/>
                    <a:gd name="T100" fmla="*/ 80 w 81"/>
                    <a:gd name="T101" fmla="*/ 325 h 33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1"/>
                    <a:gd name="T154" fmla="*/ 0 h 338"/>
                    <a:gd name="T155" fmla="*/ 81 w 81"/>
                    <a:gd name="T156" fmla="*/ 338 h 338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1" h="338">
                      <a:moveTo>
                        <a:pt x="80" y="325"/>
                      </a:moveTo>
                      <a:lnTo>
                        <a:pt x="80" y="136"/>
                      </a:lnTo>
                      <a:lnTo>
                        <a:pt x="34" y="83"/>
                      </a:lnTo>
                      <a:lnTo>
                        <a:pt x="36" y="78"/>
                      </a:lnTo>
                      <a:lnTo>
                        <a:pt x="37" y="74"/>
                      </a:lnTo>
                      <a:lnTo>
                        <a:pt x="38" y="69"/>
                      </a:lnTo>
                      <a:lnTo>
                        <a:pt x="39" y="63"/>
                      </a:lnTo>
                      <a:lnTo>
                        <a:pt x="40" y="58"/>
                      </a:lnTo>
                      <a:lnTo>
                        <a:pt x="40" y="53"/>
                      </a:lnTo>
                      <a:lnTo>
                        <a:pt x="39" y="48"/>
                      </a:lnTo>
                      <a:lnTo>
                        <a:pt x="39" y="43"/>
                      </a:lnTo>
                      <a:lnTo>
                        <a:pt x="38" y="38"/>
                      </a:lnTo>
                      <a:lnTo>
                        <a:pt x="37" y="33"/>
                      </a:lnTo>
                      <a:lnTo>
                        <a:pt x="35" y="28"/>
                      </a:lnTo>
                      <a:lnTo>
                        <a:pt x="33" y="23"/>
                      </a:lnTo>
                      <a:lnTo>
                        <a:pt x="31" y="18"/>
                      </a:lnTo>
                      <a:lnTo>
                        <a:pt x="28" y="14"/>
                      </a:lnTo>
                      <a:lnTo>
                        <a:pt x="25" y="9"/>
                      </a:lnTo>
                      <a:lnTo>
                        <a:pt x="22" y="5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1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1" y="10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1" y="19"/>
                      </a:lnTo>
                      <a:lnTo>
                        <a:pt x="2" y="22"/>
                      </a:lnTo>
                      <a:lnTo>
                        <a:pt x="4" y="25"/>
                      </a:lnTo>
                      <a:lnTo>
                        <a:pt x="4" y="24"/>
                      </a:lnTo>
                      <a:lnTo>
                        <a:pt x="7" y="28"/>
                      </a:lnTo>
                      <a:lnTo>
                        <a:pt x="10" y="32"/>
                      </a:lnTo>
                      <a:lnTo>
                        <a:pt x="12" y="35"/>
                      </a:lnTo>
                      <a:lnTo>
                        <a:pt x="14" y="38"/>
                      </a:lnTo>
                      <a:lnTo>
                        <a:pt x="15" y="41"/>
                      </a:lnTo>
                      <a:lnTo>
                        <a:pt x="17" y="44"/>
                      </a:lnTo>
                      <a:lnTo>
                        <a:pt x="18" y="47"/>
                      </a:lnTo>
                      <a:lnTo>
                        <a:pt x="18" y="51"/>
                      </a:lnTo>
                      <a:lnTo>
                        <a:pt x="19" y="54"/>
                      </a:lnTo>
                      <a:lnTo>
                        <a:pt x="19" y="58"/>
                      </a:lnTo>
                      <a:lnTo>
                        <a:pt x="19" y="62"/>
                      </a:lnTo>
                      <a:lnTo>
                        <a:pt x="18" y="65"/>
                      </a:lnTo>
                      <a:lnTo>
                        <a:pt x="18" y="69"/>
                      </a:lnTo>
                      <a:lnTo>
                        <a:pt x="16" y="73"/>
                      </a:lnTo>
                      <a:lnTo>
                        <a:pt x="15" y="77"/>
                      </a:lnTo>
                      <a:lnTo>
                        <a:pt x="14" y="80"/>
                      </a:lnTo>
                      <a:lnTo>
                        <a:pt x="12" y="84"/>
                      </a:lnTo>
                      <a:lnTo>
                        <a:pt x="10" y="88"/>
                      </a:lnTo>
                      <a:lnTo>
                        <a:pt x="8" y="92"/>
                      </a:lnTo>
                      <a:lnTo>
                        <a:pt x="5" y="95"/>
                      </a:lnTo>
                      <a:lnTo>
                        <a:pt x="54" y="152"/>
                      </a:lnTo>
                      <a:lnTo>
                        <a:pt x="54" y="220"/>
                      </a:lnTo>
                      <a:lnTo>
                        <a:pt x="51" y="221"/>
                      </a:lnTo>
                      <a:lnTo>
                        <a:pt x="47" y="222"/>
                      </a:lnTo>
                      <a:lnTo>
                        <a:pt x="44" y="225"/>
                      </a:lnTo>
                      <a:lnTo>
                        <a:pt x="41" y="228"/>
                      </a:lnTo>
                      <a:lnTo>
                        <a:pt x="38" y="231"/>
                      </a:lnTo>
                      <a:lnTo>
                        <a:pt x="37" y="236"/>
                      </a:lnTo>
                      <a:lnTo>
                        <a:pt x="36" y="240"/>
                      </a:lnTo>
                      <a:lnTo>
                        <a:pt x="35" y="245"/>
                      </a:lnTo>
                      <a:lnTo>
                        <a:pt x="36" y="250"/>
                      </a:lnTo>
                      <a:lnTo>
                        <a:pt x="37" y="255"/>
                      </a:lnTo>
                      <a:lnTo>
                        <a:pt x="38" y="259"/>
                      </a:lnTo>
                      <a:lnTo>
                        <a:pt x="41" y="263"/>
                      </a:lnTo>
                      <a:lnTo>
                        <a:pt x="44" y="266"/>
                      </a:lnTo>
                      <a:lnTo>
                        <a:pt x="47" y="268"/>
                      </a:lnTo>
                      <a:lnTo>
                        <a:pt x="51" y="270"/>
                      </a:lnTo>
                      <a:lnTo>
                        <a:pt x="54" y="270"/>
                      </a:lnTo>
                      <a:lnTo>
                        <a:pt x="54" y="325"/>
                      </a:lnTo>
                      <a:lnTo>
                        <a:pt x="55" y="328"/>
                      </a:lnTo>
                      <a:lnTo>
                        <a:pt x="56" y="330"/>
                      </a:lnTo>
                      <a:lnTo>
                        <a:pt x="57" y="332"/>
                      </a:lnTo>
                      <a:lnTo>
                        <a:pt x="58" y="334"/>
                      </a:lnTo>
                      <a:lnTo>
                        <a:pt x="60" y="336"/>
                      </a:lnTo>
                      <a:lnTo>
                        <a:pt x="63" y="337"/>
                      </a:lnTo>
                      <a:lnTo>
                        <a:pt x="65" y="338"/>
                      </a:lnTo>
                      <a:lnTo>
                        <a:pt x="67" y="338"/>
                      </a:lnTo>
                      <a:lnTo>
                        <a:pt x="70" y="338"/>
                      </a:lnTo>
                      <a:lnTo>
                        <a:pt x="73" y="337"/>
                      </a:lnTo>
                      <a:lnTo>
                        <a:pt x="75" y="336"/>
                      </a:lnTo>
                      <a:lnTo>
                        <a:pt x="77" y="334"/>
                      </a:lnTo>
                      <a:lnTo>
                        <a:pt x="78" y="332"/>
                      </a:lnTo>
                      <a:lnTo>
                        <a:pt x="79" y="330"/>
                      </a:lnTo>
                      <a:lnTo>
                        <a:pt x="80" y="328"/>
                      </a:lnTo>
                      <a:lnTo>
                        <a:pt x="81" y="325"/>
                      </a:lnTo>
                      <a:lnTo>
                        <a:pt x="80" y="325"/>
                      </a:lnTo>
                      <a:close/>
                    </a:path>
                  </a:pathLst>
                </a:custGeom>
                <a:solidFill>
                  <a:srgbClr val="7F70C2"/>
                </a:solidFill>
                <a:ln w="952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641" name="Freeform 392"/>
                <p:cNvSpPr>
                  <a:spLocks/>
                </p:cNvSpPr>
                <p:nvPr/>
              </p:nvSpPr>
              <p:spPr bwMode="auto">
                <a:xfrm>
                  <a:off x="2379" y="1152"/>
                  <a:ext cx="131" cy="89"/>
                </a:xfrm>
                <a:custGeom>
                  <a:avLst/>
                  <a:gdLst>
                    <a:gd name="T0" fmla="*/ 127 w 131"/>
                    <a:gd name="T1" fmla="*/ 85 h 89"/>
                    <a:gd name="T2" fmla="*/ 130 w 131"/>
                    <a:gd name="T3" fmla="*/ 79 h 89"/>
                    <a:gd name="T4" fmla="*/ 131 w 131"/>
                    <a:gd name="T5" fmla="*/ 73 h 89"/>
                    <a:gd name="T6" fmla="*/ 130 w 131"/>
                    <a:gd name="T7" fmla="*/ 67 h 89"/>
                    <a:gd name="T8" fmla="*/ 127 w 131"/>
                    <a:gd name="T9" fmla="*/ 62 h 89"/>
                    <a:gd name="T10" fmla="*/ 81 w 131"/>
                    <a:gd name="T11" fmla="*/ 8 h 89"/>
                    <a:gd name="T12" fmla="*/ 78 w 131"/>
                    <a:gd name="T13" fmla="*/ 11 h 89"/>
                    <a:gd name="T14" fmla="*/ 71 w 131"/>
                    <a:gd name="T15" fmla="*/ 15 h 89"/>
                    <a:gd name="T16" fmla="*/ 64 w 131"/>
                    <a:gd name="T17" fmla="*/ 18 h 89"/>
                    <a:gd name="T18" fmla="*/ 56 w 131"/>
                    <a:gd name="T19" fmla="*/ 20 h 89"/>
                    <a:gd name="T20" fmla="*/ 53 w 131"/>
                    <a:gd name="T21" fmla="*/ 21 h 89"/>
                    <a:gd name="T22" fmla="*/ 43 w 131"/>
                    <a:gd name="T23" fmla="*/ 20 h 89"/>
                    <a:gd name="T24" fmla="*/ 34 w 131"/>
                    <a:gd name="T25" fmla="*/ 17 h 89"/>
                    <a:gd name="T26" fmla="*/ 32 w 131"/>
                    <a:gd name="T27" fmla="*/ 16 h 89"/>
                    <a:gd name="T28" fmla="*/ 26 w 131"/>
                    <a:gd name="T29" fmla="*/ 10 h 89"/>
                    <a:gd name="T30" fmla="*/ 23 w 131"/>
                    <a:gd name="T31" fmla="*/ 7 h 89"/>
                    <a:gd name="T32" fmla="*/ 21 w 131"/>
                    <a:gd name="T33" fmla="*/ 5 h 89"/>
                    <a:gd name="T34" fmla="*/ 19 w 131"/>
                    <a:gd name="T35" fmla="*/ 3 h 89"/>
                    <a:gd name="T36" fmla="*/ 14 w 131"/>
                    <a:gd name="T37" fmla="*/ 0 h 89"/>
                    <a:gd name="T38" fmla="*/ 9 w 131"/>
                    <a:gd name="T39" fmla="*/ 0 h 89"/>
                    <a:gd name="T40" fmla="*/ 4 w 131"/>
                    <a:gd name="T41" fmla="*/ 3 h 89"/>
                    <a:gd name="T42" fmla="*/ 2 w 131"/>
                    <a:gd name="T43" fmla="*/ 5 h 89"/>
                    <a:gd name="T44" fmla="*/ 0 w 131"/>
                    <a:gd name="T45" fmla="*/ 10 h 89"/>
                    <a:gd name="T46" fmla="*/ 0 w 131"/>
                    <a:gd name="T47" fmla="*/ 15 h 89"/>
                    <a:gd name="T48" fmla="*/ 1 w 131"/>
                    <a:gd name="T49" fmla="*/ 20 h 89"/>
                    <a:gd name="T50" fmla="*/ 4 w 131"/>
                    <a:gd name="T51" fmla="*/ 24 h 89"/>
                    <a:gd name="T52" fmla="*/ 4 w 131"/>
                    <a:gd name="T53" fmla="*/ 24 h 89"/>
                    <a:gd name="T54" fmla="*/ 11 w 131"/>
                    <a:gd name="T55" fmla="*/ 32 h 89"/>
                    <a:gd name="T56" fmla="*/ 18 w 131"/>
                    <a:gd name="T57" fmla="*/ 38 h 89"/>
                    <a:gd name="T58" fmla="*/ 27 w 131"/>
                    <a:gd name="T59" fmla="*/ 43 h 89"/>
                    <a:gd name="T60" fmla="*/ 36 w 131"/>
                    <a:gd name="T61" fmla="*/ 46 h 89"/>
                    <a:gd name="T62" fmla="*/ 44 w 131"/>
                    <a:gd name="T63" fmla="*/ 47 h 89"/>
                    <a:gd name="T64" fmla="*/ 54 w 131"/>
                    <a:gd name="T65" fmla="*/ 47 h 89"/>
                    <a:gd name="T66" fmla="*/ 62 w 131"/>
                    <a:gd name="T67" fmla="*/ 45 h 89"/>
                    <a:gd name="T68" fmla="*/ 71 w 131"/>
                    <a:gd name="T69" fmla="*/ 42 h 89"/>
                    <a:gd name="T70" fmla="*/ 107 w 131"/>
                    <a:gd name="T71" fmla="*/ 84 h 89"/>
                    <a:gd name="T72" fmla="*/ 109 w 131"/>
                    <a:gd name="T73" fmla="*/ 86 h 89"/>
                    <a:gd name="T74" fmla="*/ 115 w 131"/>
                    <a:gd name="T75" fmla="*/ 88 h 89"/>
                    <a:gd name="T76" fmla="*/ 120 w 131"/>
                    <a:gd name="T77" fmla="*/ 89 h 89"/>
                    <a:gd name="T78" fmla="*/ 125 w 131"/>
                    <a:gd name="T79" fmla="*/ 86 h 89"/>
                    <a:gd name="T80" fmla="*/ 127 w 131"/>
                    <a:gd name="T81" fmla="*/ 85 h 8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31"/>
                    <a:gd name="T124" fmla="*/ 0 h 89"/>
                    <a:gd name="T125" fmla="*/ 131 w 131"/>
                    <a:gd name="T126" fmla="*/ 89 h 8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31" h="89">
                      <a:moveTo>
                        <a:pt x="127" y="85"/>
                      </a:moveTo>
                      <a:lnTo>
                        <a:pt x="127" y="85"/>
                      </a:lnTo>
                      <a:lnTo>
                        <a:pt x="129" y="82"/>
                      </a:lnTo>
                      <a:lnTo>
                        <a:pt x="130" y="79"/>
                      </a:lnTo>
                      <a:lnTo>
                        <a:pt x="131" y="76"/>
                      </a:lnTo>
                      <a:lnTo>
                        <a:pt x="131" y="73"/>
                      </a:lnTo>
                      <a:lnTo>
                        <a:pt x="131" y="70"/>
                      </a:lnTo>
                      <a:lnTo>
                        <a:pt x="130" y="67"/>
                      </a:lnTo>
                      <a:lnTo>
                        <a:pt x="129" y="64"/>
                      </a:lnTo>
                      <a:lnTo>
                        <a:pt x="127" y="62"/>
                      </a:lnTo>
                      <a:lnTo>
                        <a:pt x="81" y="8"/>
                      </a:lnTo>
                      <a:lnTo>
                        <a:pt x="78" y="11"/>
                      </a:lnTo>
                      <a:lnTo>
                        <a:pt x="74" y="13"/>
                      </a:lnTo>
                      <a:lnTo>
                        <a:pt x="71" y="15"/>
                      </a:lnTo>
                      <a:lnTo>
                        <a:pt x="67" y="17"/>
                      </a:lnTo>
                      <a:lnTo>
                        <a:pt x="64" y="18"/>
                      </a:lnTo>
                      <a:lnTo>
                        <a:pt x="60" y="19"/>
                      </a:lnTo>
                      <a:lnTo>
                        <a:pt x="56" y="20"/>
                      </a:lnTo>
                      <a:lnTo>
                        <a:pt x="53" y="21"/>
                      </a:lnTo>
                      <a:lnTo>
                        <a:pt x="48" y="21"/>
                      </a:lnTo>
                      <a:lnTo>
                        <a:pt x="43" y="20"/>
                      </a:lnTo>
                      <a:lnTo>
                        <a:pt x="39" y="19"/>
                      </a:lnTo>
                      <a:lnTo>
                        <a:pt x="34" y="17"/>
                      </a:lnTo>
                      <a:lnTo>
                        <a:pt x="32" y="16"/>
                      </a:lnTo>
                      <a:lnTo>
                        <a:pt x="29" y="13"/>
                      </a:lnTo>
                      <a:lnTo>
                        <a:pt x="26" y="10"/>
                      </a:lnTo>
                      <a:lnTo>
                        <a:pt x="23" y="7"/>
                      </a:lnTo>
                      <a:lnTo>
                        <a:pt x="21" y="5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2" y="5"/>
                      </a:lnTo>
                      <a:lnTo>
                        <a:pt x="1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20"/>
                      </a:lnTo>
                      <a:lnTo>
                        <a:pt x="2" y="22"/>
                      </a:lnTo>
                      <a:lnTo>
                        <a:pt x="4" y="24"/>
                      </a:lnTo>
                      <a:lnTo>
                        <a:pt x="7" y="28"/>
                      </a:lnTo>
                      <a:lnTo>
                        <a:pt x="11" y="32"/>
                      </a:lnTo>
                      <a:lnTo>
                        <a:pt x="14" y="35"/>
                      </a:lnTo>
                      <a:lnTo>
                        <a:pt x="18" y="38"/>
                      </a:lnTo>
                      <a:lnTo>
                        <a:pt x="23" y="40"/>
                      </a:lnTo>
                      <a:lnTo>
                        <a:pt x="27" y="43"/>
                      </a:lnTo>
                      <a:lnTo>
                        <a:pt x="31" y="45"/>
                      </a:lnTo>
                      <a:lnTo>
                        <a:pt x="36" y="46"/>
                      </a:lnTo>
                      <a:lnTo>
                        <a:pt x="40" y="47"/>
                      </a:lnTo>
                      <a:lnTo>
                        <a:pt x="44" y="47"/>
                      </a:lnTo>
                      <a:lnTo>
                        <a:pt x="49" y="47"/>
                      </a:lnTo>
                      <a:lnTo>
                        <a:pt x="54" y="47"/>
                      </a:lnTo>
                      <a:lnTo>
                        <a:pt x="58" y="46"/>
                      </a:lnTo>
                      <a:lnTo>
                        <a:pt x="62" y="45"/>
                      </a:lnTo>
                      <a:lnTo>
                        <a:pt x="67" y="44"/>
                      </a:lnTo>
                      <a:lnTo>
                        <a:pt x="71" y="42"/>
                      </a:lnTo>
                      <a:lnTo>
                        <a:pt x="107" y="84"/>
                      </a:lnTo>
                      <a:lnTo>
                        <a:pt x="109" y="86"/>
                      </a:lnTo>
                      <a:lnTo>
                        <a:pt x="112" y="87"/>
                      </a:lnTo>
                      <a:lnTo>
                        <a:pt x="115" y="88"/>
                      </a:lnTo>
                      <a:lnTo>
                        <a:pt x="117" y="89"/>
                      </a:lnTo>
                      <a:lnTo>
                        <a:pt x="120" y="89"/>
                      </a:lnTo>
                      <a:lnTo>
                        <a:pt x="123" y="88"/>
                      </a:lnTo>
                      <a:lnTo>
                        <a:pt x="125" y="86"/>
                      </a:lnTo>
                      <a:lnTo>
                        <a:pt x="127" y="85"/>
                      </a:lnTo>
                      <a:close/>
                    </a:path>
                  </a:pathLst>
                </a:custGeom>
                <a:solidFill>
                  <a:srgbClr val="7F70C2"/>
                </a:solidFill>
                <a:ln w="952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642" name="Freeform 393"/>
                <p:cNvSpPr>
                  <a:spLocks/>
                </p:cNvSpPr>
                <p:nvPr/>
              </p:nvSpPr>
              <p:spPr bwMode="auto">
                <a:xfrm>
                  <a:off x="2569" y="1053"/>
                  <a:ext cx="80" cy="338"/>
                </a:xfrm>
                <a:custGeom>
                  <a:avLst/>
                  <a:gdLst>
                    <a:gd name="T0" fmla="*/ 0 w 80"/>
                    <a:gd name="T1" fmla="*/ 136 h 338"/>
                    <a:gd name="T2" fmla="*/ 47 w 80"/>
                    <a:gd name="T3" fmla="*/ 83 h 338"/>
                    <a:gd name="T4" fmla="*/ 43 w 80"/>
                    <a:gd name="T5" fmla="*/ 74 h 338"/>
                    <a:gd name="T6" fmla="*/ 42 w 80"/>
                    <a:gd name="T7" fmla="*/ 63 h 338"/>
                    <a:gd name="T8" fmla="*/ 41 w 80"/>
                    <a:gd name="T9" fmla="*/ 53 h 338"/>
                    <a:gd name="T10" fmla="*/ 42 w 80"/>
                    <a:gd name="T11" fmla="*/ 43 h 338"/>
                    <a:gd name="T12" fmla="*/ 44 w 80"/>
                    <a:gd name="T13" fmla="*/ 33 h 338"/>
                    <a:gd name="T14" fmla="*/ 48 w 80"/>
                    <a:gd name="T15" fmla="*/ 23 h 338"/>
                    <a:gd name="T16" fmla="*/ 53 w 80"/>
                    <a:gd name="T17" fmla="*/ 14 h 338"/>
                    <a:gd name="T18" fmla="*/ 59 w 80"/>
                    <a:gd name="T19" fmla="*/ 5 h 338"/>
                    <a:gd name="T20" fmla="*/ 59 w 80"/>
                    <a:gd name="T21" fmla="*/ 6 h 338"/>
                    <a:gd name="T22" fmla="*/ 63 w 80"/>
                    <a:gd name="T23" fmla="*/ 2 h 338"/>
                    <a:gd name="T24" fmla="*/ 67 w 80"/>
                    <a:gd name="T25" fmla="*/ 0 h 338"/>
                    <a:gd name="T26" fmla="*/ 71 w 80"/>
                    <a:gd name="T27" fmla="*/ 0 h 338"/>
                    <a:gd name="T28" fmla="*/ 75 w 80"/>
                    <a:gd name="T29" fmla="*/ 3 h 338"/>
                    <a:gd name="T30" fmla="*/ 77 w 80"/>
                    <a:gd name="T31" fmla="*/ 5 h 338"/>
                    <a:gd name="T32" fmla="*/ 80 w 80"/>
                    <a:gd name="T33" fmla="*/ 10 h 338"/>
                    <a:gd name="T34" fmla="*/ 80 w 80"/>
                    <a:gd name="T35" fmla="*/ 16 h 338"/>
                    <a:gd name="T36" fmla="*/ 79 w 80"/>
                    <a:gd name="T37" fmla="*/ 22 h 338"/>
                    <a:gd name="T38" fmla="*/ 77 w 80"/>
                    <a:gd name="T39" fmla="*/ 24 h 338"/>
                    <a:gd name="T40" fmla="*/ 73 w 80"/>
                    <a:gd name="T41" fmla="*/ 28 h 338"/>
                    <a:gd name="T42" fmla="*/ 69 w 80"/>
                    <a:gd name="T43" fmla="*/ 35 h 338"/>
                    <a:gd name="T44" fmla="*/ 67 w 80"/>
                    <a:gd name="T45" fmla="*/ 38 h 338"/>
                    <a:gd name="T46" fmla="*/ 64 w 80"/>
                    <a:gd name="T47" fmla="*/ 44 h 338"/>
                    <a:gd name="T48" fmla="*/ 63 w 80"/>
                    <a:gd name="T49" fmla="*/ 51 h 338"/>
                    <a:gd name="T50" fmla="*/ 62 w 80"/>
                    <a:gd name="T51" fmla="*/ 58 h 338"/>
                    <a:gd name="T52" fmla="*/ 63 w 80"/>
                    <a:gd name="T53" fmla="*/ 65 h 338"/>
                    <a:gd name="T54" fmla="*/ 64 w 80"/>
                    <a:gd name="T55" fmla="*/ 73 h 338"/>
                    <a:gd name="T56" fmla="*/ 67 w 80"/>
                    <a:gd name="T57" fmla="*/ 80 h 338"/>
                    <a:gd name="T58" fmla="*/ 71 w 80"/>
                    <a:gd name="T59" fmla="*/ 88 h 338"/>
                    <a:gd name="T60" fmla="*/ 76 w 80"/>
                    <a:gd name="T61" fmla="*/ 95 h 338"/>
                    <a:gd name="T62" fmla="*/ 26 w 80"/>
                    <a:gd name="T63" fmla="*/ 220 h 338"/>
                    <a:gd name="T64" fmla="*/ 30 w 80"/>
                    <a:gd name="T65" fmla="*/ 221 h 338"/>
                    <a:gd name="T66" fmla="*/ 37 w 80"/>
                    <a:gd name="T67" fmla="*/ 225 h 338"/>
                    <a:gd name="T68" fmla="*/ 42 w 80"/>
                    <a:gd name="T69" fmla="*/ 231 h 338"/>
                    <a:gd name="T70" fmla="*/ 45 w 80"/>
                    <a:gd name="T71" fmla="*/ 240 h 338"/>
                    <a:gd name="T72" fmla="*/ 46 w 80"/>
                    <a:gd name="T73" fmla="*/ 245 h 338"/>
                    <a:gd name="T74" fmla="*/ 44 w 80"/>
                    <a:gd name="T75" fmla="*/ 255 h 338"/>
                    <a:gd name="T76" fmla="*/ 40 w 80"/>
                    <a:gd name="T77" fmla="*/ 263 h 338"/>
                    <a:gd name="T78" fmla="*/ 34 w 80"/>
                    <a:gd name="T79" fmla="*/ 268 h 338"/>
                    <a:gd name="T80" fmla="*/ 26 w 80"/>
                    <a:gd name="T81" fmla="*/ 270 h 338"/>
                    <a:gd name="T82" fmla="*/ 26 w 80"/>
                    <a:gd name="T83" fmla="*/ 325 h 338"/>
                    <a:gd name="T84" fmla="*/ 25 w 80"/>
                    <a:gd name="T85" fmla="*/ 330 h 338"/>
                    <a:gd name="T86" fmla="*/ 23 w 80"/>
                    <a:gd name="T87" fmla="*/ 334 h 338"/>
                    <a:gd name="T88" fmla="*/ 18 w 80"/>
                    <a:gd name="T89" fmla="*/ 337 h 338"/>
                    <a:gd name="T90" fmla="*/ 13 w 80"/>
                    <a:gd name="T91" fmla="*/ 338 h 338"/>
                    <a:gd name="T92" fmla="*/ 11 w 80"/>
                    <a:gd name="T93" fmla="*/ 338 h 338"/>
                    <a:gd name="T94" fmla="*/ 6 w 80"/>
                    <a:gd name="T95" fmla="*/ 336 h 338"/>
                    <a:gd name="T96" fmla="*/ 3 w 80"/>
                    <a:gd name="T97" fmla="*/ 332 h 338"/>
                    <a:gd name="T98" fmla="*/ 1 w 80"/>
                    <a:gd name="T99" fmla="*/ 328 h 338"/>
                    <a:gd name="T100" fmla="*/ 0 w 80"/>
                    <a:gd name="T101" fmla="*/ 325 h 33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0"/>
                    <a:gd name="T154" fmla="*/ 0 h 338"/>
                    <a:gd name="T155" fmla="*/ 80 w 80"/>
                    <a:gd name="T156" fmla="*/ 338 h 338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0" h="338">
                      <a:moveTo>
                        <a:pt x="0" y="325"/>
                      </a:moveTo>
                      <a:lnTo>
                        <a:pt x="0" y="136"/>
                      </a:lnTo>
                      <a:lnTo>
                        <a:pt x="47" y="83"/>
                      </a:lnTo>
                      <a:lnTo>
                        <a:pt x="45" y="78"/>
                      </a:lnTo>
                      <a:lnTo>
                        <a:pt x="43" y="74"/>
                      </a:lnTo>
                      <a:lnTo>
                        <a:pt x="43" y="69"/>
                      </a:lnTo>
                      <a:lnTo>
                        <a:pt x="42" y="63"/>
                      </a:lnTo>
                      <a:lnTo>
                        <a:pt x="41" y="58"/>
                      </a:lnTo>
                      <a:lnTo>
                        <a:pt x="41" y="53"/>
                      </a:lnTo>
                      <a:lnTo>
                        <a:pt x="41" y="48"/>
                      </a:lnTo>
                      <a:lnTo>
                        <a:pt x="42" y="43"/>
                      </a:lnTo>
                      <a:lnTo>
                        <a:pt x="43" y="38"/>
                      </a:lnTo>
                      <a:lnTo>
                        <a:pt x="44" y="33"/>
                      </a:lnTo>
                      <a:lnTo>
                        <a:pt x="46" y="28"/>
                      </a:lnTo>
                      <a:lnTo>
                        <a:pt x="48" y="23"/>
                      </a:lnTo>
                      <a:lnTo>
                        <a:pt x="50" y="18"/>
                      </a:lnTo>
                      <a:lnTo>
                        <a:pt x="53" y="14"/>
                      </a:lnTo>
                      <a:lnTo>
                        <a:pt x="56" y="9"/>
                      </a:lnTo>
                      <a:lnTo>
                        <a:pt x="59" y="5"/>
                      </a:lnTo>
                      <a:lnTo>
                        <a:pt x="59" y="6"/>
                      </a:lnTo>
                      <a:lnTo>
                        <a:pt x="61" y="4"/>
                      </a:lnTo>
                      <a:lnTo>
                        <a:pt x="63" y="2"/>
                      </a:lnTo>
                      <a:lnTo>
                        <a:pt x="65" y="1"/>
                      </a:lnTo>
                      <a:lnTo>
                        <a:pt x="67" y="0"/>
                      </a:lnTo>
                      <a:lnTo>
                        <a:pt x="69" y="0"/>
                      </a:lnTo>
                      <a:lnTo>
                        <a:pt x="71" y="0"/>
                      </a:lnTo>
                      <a:lnTo>
                        <a:pt x="73" y="1"/>
                      </a:lnTo>
                      <a:lnTo>
                        <a:pt x="75" y="3"/>
                      </a:lnTo>
                      <a:lnTo>
                        <a:pt x="77" y="5"/>
                      </a:lnTo>
                      <a:lnTo>
                        <a:pt x="79" y="7"/>
                      </a:lnTo>
                      <a:lnTo>
                        <a:pt x="80" y="10"/>
                      </a:lnTo>
                      <a:lnTo>
                        <a:pt x="80" y="13"/>
                      </a:lnTo>
                      <a:lnTo>
                        <a:pt x="80" y="16"/>
                      </a:lnTo>
                      <a:lnTo>
                        <a:pt x="80" y="19"/>
                      </a:lnTo>
                      <a:lnTo>
                        <a:pt x="79" y="22"/>
                      </a:lnTo>
                      <a:lnTo>
                        <a:pt x="77" y="25"/>
                      </a:lnTo>
                      <a:lnTo>
                        <a:pt x="77" y="24"/>
                      </a:lnTo>
                      <a:lnTo>
                        <a:pt x="73" y="28"/>
                      </a:lnTo>
                      <a:lnTo>
                        <a:pt x="71" y="32"/>
                      </a:lnTo>
                      <a:lnTo>
                        <a:pt x="69" y="35"/>
                      </a:lnTo>
                      <a:lnTo>
                        <a:pt x="67" y="38"/>
                      </a:lnTo>
                      <a:lnTo>
                        <a:pt x="65" y="41"/>
                      </a:lnTo>
                      <a:lnTo>
                        <a:pt x="64" y="44"/>
                      </a:lnTo>
                      <a:lnTo>
                        <a:pt x="63" y="47"/>
                      </a:lnTo>
                      <a:lnTo>
                        <a:pt x="63" y="51"/>
                      </a:lnTo>
                      <a:lnTo>
                        <a:pt x="62" y="54"/>
                      </a:lnTo>
                      <a:lnTo>
                        <a:pt x="62" y="58"/>
                      </a:lnTo>
                      <a:lnTo>
                        <a:pt x="62" y="62"/>
                      </a:lnTo>
                      <a:lnTo>
                        <a:pt x="63" y="65"/>
                      </a:lnTo>
                      <a:lnTo>
                        <a:pt x="63" y="69"/>
                      </a:lnTo>
                      <a:lnTo>
                        <a:pt x="64" y="73"/>
                      </a:lnTo>
                      <a:lnTo>
                        <a:pt x="66" y="77"/>
                      </a:lnTo>
                      <a:lnTo>
                        <a:pt x="67" y="80"/>
                      </a:lnTo>
                      <a:lnTo>
                        <a:pt x="69" y="84"/>
                      </a:lnTo>
                      <a:lnTo>
                        <a:pt x="71" y="88"/>
                      </a:lnTo>
                      <a:lnTo>
                        <a:pt x="73" y="92"/>
                      </a:lnTo>
                      <a:lnTo>
                        <a:pt x="76" y="95"/>
                      </a:lnTo>
                      <a:lnTo>
                        <a:pt x="26" y="152"/>
                      </a:lnTo>
                      <a:lnTo>
                        <a:pt x="26" y="220"/>
                      </a:lnTo>
                      <a:lnTo>
                        <a:pt x="30" y="221"/>
                      </a:lnTo>
                      <a:lnTo>
                        <a:pt x="34" y="222"/>
                      </a:lnTo>
                      <a:lnTo>
                        <a:pt x="37" y="225"/>
                      </a:lnTo>
                      <a:lnTo>
                        <a:pt x="40" y="228"/>
                      </a:lnTo>
                      <a:lnTo>
                        <a:pt x="42" y="231"/>
                      </a:lnTo>
                      <a:lnTo>
                        <a:pt x="44" y="236"/>
                      </a:lnTo>
                      <a:lnTo>
                        <a:pt x="45" y="240"/>
                      </a:lnTo>
                      <a:lnTo>
                        <a:pt x="46" y="245"/>
                      </a:lnTo>
                      <a:lnTo>
                        <a:pt x="45" y="250"/>
                      </a:lnTo>
                      <a:lnTo>
                        <a:pt x="44" y="255"/>
                      </a:lnTo>
                      <a:lnTo>
                        <a:pt x="42" y="259"/>
                      </a:lnTo>
                      <a:lnTo>
                        <a:pt x="40" y="263"/>
                      </a:lnTo>
                      <a:lnTo>
                        <a:pt x="37" y="266"/>
                      </a:lnTo>
                      <a:lnTo>
                        <a:pt x="34" y="268"/>
                      </a:lnTo>
                      <a:lnTo>
                        <a:pt x="30" y="270"/>
                      </a:lnTo>
                      <a:lnTo>
                        <a:pt x="26" y="270"/>
                      </a:lnTo>
                      <a:lnTo>
                        <a:pt x="26" y="325"/>
                      </a:lnTo>
                      <a:lnTo>
                        <a:pt x="26" y="328"/>
                      </a:lnTo>
                      <a:lnTo>
                        <a:pt x="25" y="330"/>
                      </a:lnTo>
                      <a:lnTo>
                        <a:pt x="24" y="332"/>
                      </a:lnTo>
                      <a:lnTo>
                        <a:pt x="23" y="334"/>
                      </a:lnTo>
                      <a:lnTo>
                        <a:pt x="20" y="336"/>
                      </a:lnTo>
                      <a:lnTo>
                        <a:pt x="18" y="337"/>
                      </a:lnTo>
                      <a:lnTo>
                        <a:pt x="16" y="338"/>
                      </a:lnTo>
                      <a:lnTo>
                        <a:pt x="13" y="338"/>
                      </a:lnTo>
                      <a:lnTo>
                        <a:pt x="11" y="338"/>
                      </a:lnTo>
                      <a:lnTo>
                        <a:pt x="8" y="337"/>
                      </a:lnTo>
                      <a:lnTo>
                        <a:pt x="6" y="336"/>
                      </a:lnTo>
                      <a:lnTo>
                        <a:pt x="4" y="334"/>
                      </a:lnTo>
                      <a:lnTo>
                        <a:pt x="3" y="332"/>
                      </a:lnTo>
                      <a:lnTo>
                        <a:pt x="2" y="330"/>
                      </a:lnTo>
                      <a:lnTo>
                        <a:pt x="1" y="328"/>
                      </a:lnTo>
                      <a:lnTo>
                        <a:pt x="0" y="325"/>
                      </a:lnTo>
                      <a:close/>
                    </a:path>
                  </a:pathLst>
                </a:custGeom>
                <a:solidFill>
                  <a:srgbClr val="7F70C2"/>
                </a:solidFill>
                <a:ln w="952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643" name="Freeform 394"/>
                <p:cNvSpPr>
                  <a:spLocks/>
                </p:cNvSpPr>
                <p:nvPr/>
              </p:nvSpPr>
              <p:spPr bwMode="auto">
                <a:xfrm>
                  <a:off x="2608" y="1152"/>
                  <a:ext cx="131" cy="89"/>
                </a:xfrm>
                <a:custGeom>
                  <a:avLst/>
                  <a:gdLst>
                    <a:gd name="T0" fmla="*/ 4 w 131"/>
                    <a:gd name="T1" fmla="*/ 85 h 89"/>
                    <a:gd name="T2" fmla="*/ 1 w 131"/>
                    <a:gd name="T3" fmla="*/ 79 h 89"/>
                    <a:gd name="T4" fmla="*/ 0 w 131"/>
                    <a:gd name="T5" fmla="*/ 73 h 89"/>
                    <a:gd name="T6" fmla="*/ 1 w 131"/>
                    <a:gd name="T7" fmla="*/ 67 h 89"/>
                    <a:gd name="T8" fmla="*/ 4 w 131"/>
                    <a:gd name="T9" fmla="*/ 62 h 89"/>
                    <a:gd name="T10" fmla="*/ 49 w 131"/>
                    <a:gd name="T11" fmla="*/ 8 h 89"/>
                    <a:gd name="T12" fmla="*/ 53 w 131"/>
                    <a:gd name="T13" fmla="*/ 11 h 89"/>
                    <a:gd name="T14" fmla="*/ 60 w 131"/>
                    <a:gd name="T15" fmla="*/ 15 h 89"/>
                    <a:gd name="T16" fmla="*/ 67 w 131"/>
                    <a:gd name="T17" fmla="*/ 18 h 89"/>
                    <a:gd name="T18" fmla="*/ 75 w 131"/>
                    <a:gd name="T19" fmla="*/ 20 h 89"/>
                    <a:gd name="T20" fmla="*/ 78 w 131"/>
                    <a:gd name="T21" fmla="*/ 21 h 89"/>
                    <a:gd name="T22" fmla="*/ 88 w 131"/>
                    <a:gd name="T23" fmla="*/ 20 h 89"/>
                    <a:gd name="T24" fmla="*/ 96 w 131"/>
                    <a:gd name="T25" fmla="*/ 17 h 89"/>
                    <a:gd name="T26" fmla="*/ 99 w 131"/>
                    <a:gd name="T27" fmla="*/ 16 h 89"/>
                    <a:gd name="T28" fmla="*/ 105 w 131"/>
                    <a:gd name="T29" fmla="*/ 10 h 89"/>
                    <a:gd name="T30" fmla="*/ 108 w 131"/>
                    <a:gd name="T31" fmla="*/ 7 h 89"/>
                    <a:gd name="T32" fmla="*/ 110 w 131"/>
                    <a:gd name="T33" fmla="*/ 5 h 89"/>
                    <a:gd name="T34" fmla="*/ 112 w 131"/>
                    <a:gd name="T35" fmla="*/ 3 h 89"/>
                    <a:gd name="T36" fmla="*/ 117 w 131"/>
                    <a:gd name="T37" fmla="*/ 0 h 89"/>
                    <a:gd name="T38" fmla="*/ 122 w 131"/>
                    <a:gd name="T39" fmla="*/ 0 h 89"/>
                    <a:gd name="T40" fmla="*/ 127 w 131"/>
                    <a:gd name="T41" fmla="*/ 3 h 89"/>
                    <a:gd name="T42" fmla="*/ 129 w 131"/>
                    <a:gd name="T43" fmla="*/ 5 h 89"/>
                    <a:gd name="T44" fmla="*/ 131 w 131"/>
                    <a:gd name="T45" fmla="*/ 10 h 89"/>
                    <a:gd name="T46" fmla="*/ 131 w 131"/>
                    <a:gd name="T47" fmla="*/ 15 h 89"/>
                    <a:gd name="T48" fmla="*/ 130 w 131"/>
                    <a:gd name="T49" fmla="*/ 20 h 89"/>
                    <a:gd name="T50" fmla="*/ 127 w 131"/>
                    <a:gd name="T51" fmla="*/ 24 h 89"/>
                    <a:gd name="T52" fmla="*/ 127 w 131"/>
                    <a:gd name="T53" fmla="*/ 24 h 89"/>
                    <a:gd name="T54" fmla="*/ 120 w 131"/>
                    <a:gd name="T55" fmla="*/ 32 h 89"/>
                    <a:gd name="T56" fmla="*/ 112 w 131"/>
                    <a:gd name="T57" fmla="*/ 38 h 89"/>
                    <a:gd name="T58" fmla="*/ 104 w 131"/>
                    <a:gd name="T59" fmla="*/ 43 h 89"/>
                    <a:gd name="T60" fmla="*/ 95 w 131"/>
                    <a:gd name="T61" fmla="*/ 46 h 89"/>
                    <a:gd name="T62" fmla="*/ 87 w 131"/>
                    <a:gd name="T63" fmla="*/ 47 h 89"/>
                    <a:gd name="T64" fmla="*/ 77 w 131"/>
                    <a:gd name="T65" fmla="*/ 47 h 89"/>
                    <a:gd name="T66" fmla="*/ 68 w 131"/>
                    <a:gd name="T67" fmla="*/ 45 h 89"/>
                    <a:gd name="T68" fmla="*/ 59 w 131"/>
                    <a:gd name="T69" fmla="*/ 42 h 89"/>
                    <a:gd name="T70" fmla="*/ 24 w 131"/>
                    <a:gd name="T71" fmla="*/ 84 h 89"/>
                    <a:gd name="T72" fmla="*/ 21 w 131"/>
                    <a:gd name="T73" fmla="*/ 86 h 89"/>
                    <a:gd name="T74" fmla="*/ 16 w 131"/>
                    <a:gd name="T75" fmla="*/ 88 h 89"/>
                    <a:gd name="T76" fmla="*/ 11 w 131"/>
                    <a:gd name="T77" fmla="*/ 89 h 89"/>
                    <a:gd name="T78" fmla="*/ 6 w 131"/>
                    <a:gd name="T79" fmla="*/ 86 h 89"/>
                    <a:gd name="T80" fmla="*/ 4 w 131"/>
                    <a:gd name="T81" fmla="*/ 85 h 8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31"/>
                    <a:gd name="T124" fmla="*/ 0 h 89"/>
                    <a:gd name="T125" fmla="*/ 131 w 131"/>
                    <a:gd name="T126" fmla="*/ 89 h 8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31" h="89">
                      <a:moveTo>
                        <a:pt x="4" y="85"/>
                      </a:moveTo>
                      <a:lnTo>
                        <a:pt x="4" y="85"/>
                      </a:lnTo>
                      <a:lnTo>
                        <a:pt x="2" y="82"/>
                      </a:lnTo>
                      <a:lnTo>
                        <a:pt x="1" y="79"/>
                      </a:lnTo>
                      <a:lnTo>
                        <a:pt x="0" y="76"/>
                      </a:lnTo>
                      <a:lnTo>
                        <a:pt x="0" y="73"/>
                      </a:lnTo>
                      <a:lnTo>
                        <a:pt x="0" y="70"/>
                      </a:lnTo>
                      <a:lnTo>
                        <a:pt x="1" y="67"/>
                      </a:lnTo>
                      <a:lnTo>
                        <a:pt x="2" y="64"/>
                      </a:lnTo>
                      <a:lnTo>
                        <a:pt x="4" y="62"/>
                      </a:lnTo>
                      <a:lnTo>
                        <a:pt x="49" y="8"/>
                      </a:lnTo>
                      <a:lnTo>
                        <a:pt x="53" y="11"/>
                      </a:lnTo>
                      <a:lnTo>
                        <a:pt x="57" y="13"/>
                      </a:lnTo>
                      <a:lnTo>
                        <a:pt x="60" y="15"/>
                      </a:lnTo>
                      <a:lnTo>
                        <a:pt x="64" y="17"/>
                      </a:lnTo>
                      <a:lnTo>
                        <a:pt x="67" y="18"/>
                      </a:lnTo>
                      <a:lnTo>
                        <a:pt x="71" y="19"/>
                      </a:lnTo>
                      <a:lnTo>
                        <a:pt x="75" y="20"/>
                      </a:lnTo>
                      <a:lnTo>
                        <a:pt x="78" y="21"/>
                      </a:lnTo>
                      <a:lnTo>
                        <a:pt x="83" y="21"/>
                      </a:lnTo>
                      <a:lnTo>
                        <a:pt x="88" y="20"/>
                      </a:lnTo>
                      <a:lnTo>
                        <a:pt x="92" y="19"/>
                      </a:lnTo>
                      <a:lnTo>
                        <a:pt x="96" y="17"/>
                      </a:lnTo>
                      <a:lnTo>
                        <a:pt x="99" y="16"/>
                      </a:lnTo>
                      <a:lnTo>
                        <a:pt x="102" y="13"/>
                      </a:lnTo>
                      <a:lnTo>
                        <a:pt x="105" y="10"/>
                      </a:lnTo>
                      <a:lnTo>
                        <a:pt x="108" y="7"/>
                      </a:lnTo>
                      <a:lnTo>
                        <a:pt x="110" y="5"/>
                      </a:lnTo>
                      <a:lnTo>
                        <a:pt x="112" y="3"/>
                      </a:lnTo>
                      <a:lnTo>
                        <a:pt x="114" y="1"/>
                      </a:lnTo>
                      <a:lnTo>
                        <a:pt x="117" y="0"/>
                      </a:lnTo>
                      <a:lnTo>
                        <a:pt x="120" y="0"/>
                      </a:lnTo>
                      <a:lnTo>
                        <a:pt x="122" y="0"/>
                      </a:lnTo>
                      <a:lnTo>
                        <a:pt x="125" y="2"/>
                      </a:lnTo>
                      <a:lnTo>
                        <a:pt x="127" y="3"/>
                      </a:lnTo>
                      <a:lnTo>
                        <a:pt x="129" y="5"/>
                      </a:lnTo>
                      <a:lnTo>
                        <a:pt x="130" y="7"/>
                      </a:lnTo>
                      <a:lnTo>
                        <a:pt x="131" y="10"/>
                      </a:lnTo>
                      <a:lnTo>
                        <a:pt x="131" y="12"/>
                      </a:lnTo>
                      <a:lnTo>
                        <a:pt x="131" y="15"/>
                      </a:lnTo>
                      <a:lnTo>
                        <a:pt x="131" y="17"/>
                      </a:lnTo>
                      <a:lnTo>
                        <a:pt x="130" y="20"/>
                      </a:lnTo>
                      <a:lnTo>
                        <a:pt x="128" y="22"/>
                      </a:lnTo>
                      <a:lnTo>
                        <a:pt x="127" y="24"/>
                      </a:lnTo>
                      <a:lnTo>
                        <a:pt x="124" y="28"/>
                      </a:lnTo>
                      <a:lnTo>
                        <a:pt x="120" y="32"/>
                      </a:lnTo>
                      <a:lnTo>
                        <a:pt x="116" y="35"/>
                      </a:lnTo>
                      <a:lnTo>
                        <a:pt x="112" y="38"/>
                      </a:lnTo>
                      <a:lnTo>
                        <a:pt x="108" y="40"/>
                      </a:lnTo>
                      <a:lnTo>
                        <a:pt x="104" y="43"/>
                      </a:lnTo>
                      <a:lnTo>
                        <a:pt x="100" y="45"/>
                      </a:lnTo>
                      <a:lnTo>
                        <a:pt x="95" y="46"/>
                      </a:lnTo>
                      <a:lnTo>
                        <a:pt x="91" y="47"/>
                      </a:lnTo>
                      <a:lnTo>
                        <a:pt x="87" y="47"/>
                      </a:lnTo>
                      <a:lnTo>
                        <a:pt x="82" y="47"/>
                      </a:lnTo>
                      <a:lnTo>
                        <a:pt x="77" y="47"/>
                      </a:lnTo>
                      <a:lnTo>
                        <a:pt x="73" y="46"/>
                      </a:lnTo>
                      <a:lnTo>
                        <a:pt x="68" y="45"/>
                      </a:lnTo>
                      <a:lnTo>
                        <a:pt x="64" y="44"/>
                      </a:lnTo>
                      <a:lnTo>
                        <a:pt x="59" y="42"/>
                      </a:lnTo>
                      <a:lnTo>
                        <a:pt x="23" y="84"/>
                      </a:lnTo>
                      <a:lnTo>
                        <a:pt x="24" y="84"/>
                      </a:lnTo>
                      <a:lnTo>
                        <a:pt x="21" y="86"/>
                      </a:lnTo>
                      <a:lnTo>
                        <a:pt x="19" y="87"/>
                      </a:lnTo>
                      <a:lnTo>
                        <a:pt x="16" y="88"/>
                      </a:lnTo>
                      <a:lnTo>
                        <a:pt x="14" y="89"/>
                      </a:lnTo>
                      <a:lnTo>
                        <a:pt x="11" y="89"/>
                      </a:lnTo>
                      <a:lnTo>
                        <a:pt x="8" y="88"/>
                      </a:lnTo>
                      <a:lnTo>
                        <a:pt x="6" y="86"/>
                      </a:lnTo>
                      <a:lnTo>
                        <a:pt x="4" y="85"/>
                      </a:lnTo>
                      <a:close/>
                    </a:path>
                  </a:pathLst>
                </a:custGeom>
                <a:solidFill>
                  <a:srgbClr val="7F70C2"/>
                </a:solidFill>
                <a:ln w="952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3635" name="Group 395"/>
              <p:cNvGrpSpPr>
                <a:grpSpLocks/>
              </p:cNvGrpSpPr>
              <p:nvPr/>
            </p:nvGrpSpPr>
            <p:grpSpPr bwMode="auto">
              <a:xfrm rot="16200000" flipH="1">
                <a:off x="2908" y="1930"/>
                <a:ext cx="256" cy="241"/>
                <a:chOff x="2379" y="1053"/>
                <a:chExt cx="360" cy="338"/>
              </a:xfrm>
            </p:grpSpPr>
            <p:sp>
              <p:nvSpPr>
                <p:cNvPr id="23636" name="Freeform 396"/>
                <p:cNvSpPr>
                  <a:spLocks/>
                </p:cNvSpPr>
                <p:nvPr/>
              </p:nvSpPr>
              <p:spPr bwMode="auto">
                <a:xfrm>
                  <a:off x="2468" y="1053"/>
                  <a:ext cx="81" cy="338"/>
                </a:xfrm>
                <a:custGeom>
                  <a:avLst/>
                  <a:gdLst>
                    <a:gd name="T0" fmla="*/ 80 w 81"/>
                    <a:gd name="T1" fmla="*/ 136 h 338"/>
                    <a:gd name="T2" fmla="*/ 34 w 81"/>
                    <a:gd name="T3" fmla="*/ 83 h 338"/>
                    <a:gd name="T4" fmla="*/ 37 w 81"/>
                    <a:gd name="T5" fmla="*/ 74 h 338"/>
                    <a:gd name="T6" fmla="*/ 39 w 81"/>
                    <a:gd name="T7" fmla="*/ 63 h 338"/>
                    <a:gd name="T8" fmla="*/ 40 w 81"/>
                    <a:gd name="T9" fmla="*/ 53 h 338"/>
                    <a:gd name="T10" fmla="*/ 39 w 81"/>
                    <a:gd name="T11" fmla="*/ 43 h 338"/>
                    <a:gd name="T12" fmla="*/ 37 w 81"/>
                    <a:gd name="T13" fmla="*/ 33 h 338"/>
                    <a:gd name="T14" fmla="*/ 33 w 81"/>
                    <a:gd name="T15" fmla="*/ 23 h 338"/>
                    <a:gd name="T16" fmla="*/ 28 w 81"/>
                    <a:gd name="T17" fmla="*/ 14 h 338"/>
                    <a:gd name="T18" fmla="*/ 22 w 81"/>
                    <a:gd name="T19" fmla="*/ 5 h 338"/>
                    <a:gd name="T20" fmla="*/ 22 w 81"/>
                    <a:gd name="T21" fmla="*/ 6 h 338"/>
                    <a:gd name="T22" fmla="*/ 18 w 81"/>
                    <a:gd name="T23" fmla="*/ 2 h 338"/>
                    <a:gd name="T24" fmla="*/ 14 w 81"/>
                    <a:gd name="T25" fmla="*/ 0 h 338"/>
                    <a:gd name="T26" fmla="*/ 10 w 81"/>
                    <a:gd name="T27" fmla="*/ 0 h 338"/>
                    <a:gd name="T28" fmla="*/ 5 w 81"/>
                    <a:gd name="T29" fmla="*/ 3 h 338"/>
                    <a:gd name="T30" fmla="*/ 4 w 81"/>
                    <a:gd name="T31" fmla="*/ 5 h 338"/>
                    <a:gd name="T32" fmla="*/ 1 w 81"/>
                    <a:gd name="T33" fmla="*/ 10 h 338"/>
                    <a:gd name="T34" fmla="*/ 0 w 81"/>
                    <a:gd name="T35" fmla="*/ 16 h 338"/>
                    <a:gd name="T36" fmla="*/ 2 w 81"/>
                    <a:gd name="T37" fmla="*/ 22 h 338"/>
                    <a:gd name="T38" fmla="*/ 4 w 81"/>
                    <a:gd name="T39" fmla="*/ 24 h 338"/>
                    <a:gd name="T40" fmla="*/ 7 w 81"/>
                    <a:gd name="T41" fmla="*/ 28 h 338"/>
                    <a:gd name="T42" fmla="*/ 12 w 81"/>
                    <a:gd name="T43" fmla="*/ 35 h 338"/>
                    <a:gd name="T44" fmla="*/ 14 w 81"/>
                    <a:gd name="T45" fmla="*/ 38 h 338"/>
                    <a:gd name="T46" fmla="*/ 17 w 81"/>
                    <a:gd name="T47" fmla="*/ 44 h 338"/>
                    <a:gd name="T48" fmla="*/ 18 w 81"/>
                    <a:gd name="T49" fmla="*/ 51 h 338"/>
                    <a:gd name="T50" fmla="*/ 19 w 81"/>
                    <a:gd name="T51" fmla="*/ 58 h 338"/>
                    <a:gd name="T52" fmla="*/ 18 w 81"/>
                    <a:gd name="T53" fmla="*/ 65 h 338"/>
                    <a:gd name="T54" fmla="*/ 16 w 81"/>
                    <a:gd name="T55" fmla="*/ 73 h 338"/>
                    <a:gd name="T56" fmla="*/ 14 w 81"/>
                    <a:gd name="T57" fmla="*/ 80 h 338"/>
                    <a:gd name="T58" fmla="*/ 10 w 81"/>
                    <a:gd name="T59" fmla="*/ 88 h 338"/>
                    <a:gd name="T60" fmla="*/ 5 w 81"/>
                    <a:gd name="T61" fmla="*/ 95 h 338"/>
                    <a:gd name="T62" fmla="*/ 54 w 81"/>
                    <a:gd name="T63" fmla="*/ 220 h 338"/>
                    <a:gd name="T64" fmla="*/ 51 w 81"/>
                    <a:gd name="T65" fmla="*/ 221 h 338"/>
                    <a:gd name="T66" fmla="*/ 44 w 81"/>
                    <a:gd name="T67" fmla="*/ 225 h 338"/>
                    <a:gd name="T68" fmla="*/ 38 w 81"/>
                    <a:gd name="T69" fmla="*/ 231 h 338"/>
                    <a:gd name="T70" fmla="*/ 36 w 81"/>
                    <a:gd name="T71" fmla="*/ 240 h 338"/>
                    <a:gd name="T72" fmla="*/ 35 w 81"/>
                    <a:gd name="T73" fmla="*/ 245 h 338"/>
                    <a:gd name="T74" fmla="*/ 37 w 81"/>
                    <a:gd name="T75" fmla="*/ 255 h 338"/>
                    <a:gd name="T76" fmla="*/ 41 w 81"/>
                    <a:gd name="T77" fmla="*/ 263 h 338"/>
                    <a:gd name="T78" fmla="*/ 47 w 81"/>
                    <a:gd name="T79" fmla="*/ 268 h 338"/>
                    <a:gd name="T80" fmla="*/ 54 w 81"/>
                    <a:gd name="T81" fmla="*/ 270 h 338"/>
                    <a:gd name="T82" fmla="*/ 54 w 81"/>
                    <a:gd name="T83" fmla="*/ 325 h 338"/>
                    <a:gd name="T84" fmla="*/ 56 w 81"/>
                    <a:gd name="T85" fmla="*/ 330 h 338"/>
                    <a:gd name="T86" fmla="*/ 58 w 81"/>
                    <a:gd name="T87" fmla="*/ 334 h 338"/>
                    <a:gd name="T88" fmla="*/ 63 w 81"/>
                    <a:gd name="T89" fmla="*/ 337 h 338"/>
                    <a:gd name="T90" fmla="*/ 67 w 81"/>
                    <a:gd name="T91" fmla="*/ 338 h 338"/>
                    <a:gd name="T92" fmla="*/ 70 w 81"/>
                    <a:gd name="T93" fmla="*/ 338 h 338"/>
                    <a:gd name="T94" fmla="*/ 75 w 81"/>
                    <a:gd name="T95" fmla="*/ 336 h 338"/>
                    <a:gd name="T96" fmla="*/ 78 w 81"/>
                    <a:gd name="T97" fmla="*/ 332 h 338"/>
                    <a:gd name="T98" fmla="*/ 80 w 81"/>
                    <a:gd name="T99" fmla="*/ 328 h 338"/>
                    <a:gd name="T100" fmla="*/ 80 w 81"/>
                    <a:gd name="T101" fmla="*/ 325 h 33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1"/>
                    <a:gd name="T154" fmla="*/ 0 h 338"/>
                    <a:gd name="T155" fmla="*/ 81 w 81"/>
                    <a:gd name="T156" fmla="*/ 338 h 338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1" h="338">
                      <a:moveTo>
                        <a:pt x="80" y="325"/>
                      </a:moveTo>
                      <a:lnTo>
                        <a:pt x="80" y="136"/>
                      </a:lnTo>
                      <a:lnTo>
                        <a:pt x="34" y="83"/>
                      </a:lnTo>
                      <a:lnTo>
                        <a:pt x="36" y="78"/>
                      </a:lnTo>
                      <a:lnTo>
                        <a:pt x="37" y="74"/>
                      </a:lnTo>
                      <a:lnTo>
                        <a:pt x="38" y="69"/>
                      </a:lnTo>
                      <a:lnTo>
                        <a:pt x="39" y="63"/>
                      </a:lnTo>
                      <a:lnTo>
                        <a:pt x="40" y="58"/>
                      </a:lnTo>
                      <a:lnTo>
                        <a:pt x="40" y="53"/>
                      </a:lnTo>
                      <a:lnTo>
                        <a:pt x="39" y="48"/>
                      </a:lnTo>
                      <a:lnTo>
                        <a:pt x="39" y="43"/>
                      </a:lnTo>
                      <a:lnTo>
                        <a:pt x="38" y="38"/>
                      </a:lnTo>
                      <a:lnTo>
                        <a:pt x="37" y="33"/>
                      </a:lnTo>
                      <a:lnTo>
                        <a:pt x="35" y="28"/>
                      </a:lnTo>
                      <a:lnTo>
                        <a:pt x="33" y="23"/>
                      </a:lnTo>
                      <a:lnTo>
                        <a:pt x="31" y="18"/>
                      </a:lnTo>
                      <a:lnTo>
                        <a:pt x="28" y="14"/>
                      </a:lnTo>
                      <a:lnTo>
                        <a:pt x="25" y="9"/>
                      </a:lnTo>
                      <a:lnTo>
                        <a:pt x="22" y="5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1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1" y="10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1" y="19"/>
                      </a:lnTo>
                      <a:lnTo>
                        <a:pt x="2" y="22"/>
                      </a:lnTo>
                      <a:lnTo>
                        <a:pt x="4" y="25"/>
                      </a:lnTo>
                      <a:lnTo>
                        <a:pt x="4" y="24"/>
                      </a:lnTo>
                      <a:lnTo>
                        <a:pt x="7" y="28"/>
                      </a:lnTo>
                      <a:lnTo>
                        <a:pt x="10" y="32"/>
                      </a:lnTo>
                      <a:lnTo>
                        <a:pt x="12" y="35"/>
                      </a:lnTo>
                      <a:lnTo>
                        <a:pt x="14" y="38"/>
                      </a:lnTo>
                      <a:lnTo>
                        <a:pt x="15" y="41"/>
                      </a:lnTo>
                      <a:lnTo>
                        <a:pt x="17" y="44"/>
                      </a:lnTo>
                      <a:lnTo>
                        <a:pt x="18" y="47"/>
                      </a:lnTo>
                      <a:lnTo>
                        <a:pt x="18" y="51"/>
                      </a:lnTo>
                      <a:lnTo>
                        <a:pt x="19" y="54"/>
                      </a:lnTo>
                      <a:lnTo>
                        <a:pt x="19" y="58"/>
                      </a:lnTo>
                      <a:lnTo>
                        <a:pt x="19" y="62"/>
                      </a:lnTo>
                      <a:lnTo>
                        <a:pt x="18" y="65"/>
                      </a:lnTo>
                      <a:lnTo>
                        <a:pt x="18" y="69"/>
                      </a:lnTo>
                      <a:lnTo>
                        <a:pt x="16" y="73"/>
                      </a:lnTo>
                      <a:lnTo>
                        <a:pt x="15" y="77"/>
                      </a:lnTo>
                      <a:lnTo>
                        <a:pt x="14" y="80"/>
                      </a:lnTo>
                      <a:lnTo>
                        <a:pt x="12" y="84"/>
                      </a:lnTo>
                      <a:lnTo>
                        <a:pt x="10" y="88"/>
                      </a:lnTo>
                      <a:lnTo>
                        <a:pt x="8" y="92"/>
                      </a:lnTo>
                      <a:lnTo>
                        <a:pt x="5" y="95"/>
                      </a:lnTo>
                      <a:lnTo>
                        <a:pt x="54" y="152"/>
                      </a:lnTo>
                      <a:lnTo>
                        <a:pt x="54" y="220"/>
                      </a:lnTo>
                      <a:lnTo>
                        <a:pt x="51" y="221"/>
                      </a:lnTo>
                      <a:lnTo>
                        <a:pt x="47" y="222"/>
                      </a:lnTo>
                      <a:lnTo>
                        <a:pt x="44" y="225"/>
                      </a:lnTo>
                      <a:lnTo>
                        <a:pt x="41" y="228"/>
                      </a:lnTo>
                      <a:lnTo>
                        <a:pt x="38" y="231"/>
                      </a:lnTo>
                      <a:lnTo>
                        <a:pt x="37" y="236"/>
                      </a:lnTo>
                      <a:lnTo>
                        <a:pt x="36" y="240"/>
                      </a:lnTo>
                      <a:lnTo>
                        <a:pt x="35" y="245"/>
                      </a:lnTo>
                      <a:lnTo>
                        <a:pt x="36" y="250"/>
                      </a:lnTo>
                      <a:lnTo>
                        <a:pt x="37" y="255"/>
                      </a:lnTo>
                      <a:lnTo>
                        <a:pt x="38" y="259"/>
                      </a:lnTo>
                      <a:lnTo>
                        <a:pt x="41" y="263"/>
                      </a:lnTo>
                      <a:lnTo>
                        <a:pt x="44" y="266"/>
                      </a:lnTo>
                      <a:lnTo>
                        <a:pt x="47" y="268"/>
                      </a:lnTo>
                      <a:lnTo>
                        <a:pt x="51" y="270"/>
                      </a:lnTo>
                      <a:lnTo>
                        <a:pt x="54" y="270"/>
                      </a:lnTo>
                      <a:lnTo>
                        <a:pt x="54" y="325"/>
                      </a:lnTo>
                      <a:lnTo>
                        <a:pt x="55" y="328"/>
                      </a:lnTo>
                      <a:lnTo>
                        <a:pt x="56" y="330"/>
                      </a:lnTo>
                      <a:lnTo>
                        <a:pt x="57" y="332"/>
                      </a:lnTo>
                      <a:lnTo>
                        <a:pt x="58" y="334"/>
                      </a:lnTo>
                      <a:lnTo>
                        <a:pt x="60" y="336"/>
                      </a:lnTo>
                      <a:lnTo>
                        <a:pt x="63" y="337"/>
                      </a:lnTo>
                      <a:lnTo>
                        <a:pt x="65" y="338"/>
                      </a:lnTo>
                      <a:lnTo>
                        <a:pt x="67" y="338"/>
                      </a:lnTo>
                      <a:lnTo>
                        <a:pt x="70" y="338"/>
                      </a:lnTo>
                      <a:lnTo>
                        <a:pt x="73" y="337"/>
                      </a:lnTo>
                      <a:lnTo>
                        <a:pt x="75" y="336"/>
                      </a:lnTo>
                      <a:lnTo>
                        <a:pt x="77" y="334"/>
                      </a:lnTo>
                      <a:lnTo>
                        <a:pt x="78" y="332"/>
                      </a:lnTo>
                      <a:lnTo>
                        <a:pt x="79" y="330"/>
                      </a:lnTo>
                      <a:lnTo>
                        <a:pt x="80" y="328"/>
                      </a:lnTo>
                      <a:lnTo>
                        <a:pt x="81" y="325"/>
                      </a:lnTo>
                      <a:lnTo>
                        <a:pt x="80" y="325"/>
                      </a:lnTo>
                      <a:close/>
                    </a:path>
                  </a:pathLst>
                </a:custGeom>
                <a:solidFill>
                  <a:srgbClr val="7F70C2"/>
                </a:solidFill>
                <a:ln w="952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637" name="Freeform 397"/>
                <p:cNvSpPr>
                  <a:spLocks/>
                </p:cNvSpPr>
                <p:nvPr/>
              </p:nvSpPr>
              <p:spPr bwMode="auto">
                <a:xfrm>
                  <a:off x="2379" y="1152"/>
                  <a:ext cx="131" cy="89"/>
                </a:xfrm>
                <a:custGeom>
                  <a:avLst/>
                  <a:gdLst>
                    <a:gd name="T0" fmla="*/ 127 w 131"/>
                    <a:gd name="T1" fmla="*/ 85 h 89"/>
                    <a:gd name="T2" fmla="*/ 130 w 131"/>
                    <a:gd name="T3" fmla="*/ 79 h 89"/>
                    <a:gd name="T4" fmla="*/ 131 w 131"/>
                    <a:gd name="T5" fmla="*/ 73 h 89"/>
                    <a:gd name="T6" fmla="*/ 130 w 131"/>
                    <a:gd name="T7" fmla="*/ 67 h 89"/>
                    <a:gd name="T8" fmla="*/ 127 w 131"/>
                    <a:gd name="T9" fmla="*/ 62 h 89"/>
                    <a:gd name="T10" fmla="*/ 81 w 131"/>
                    <a:gd name="T11" fmla="*/ 8 h 89"/>
                    <a:gd name="T12" fmla="*/ 78 w 131"/>
                    <a:gd name="T13" fmla="*/ 11 h 89"/>
                    <a:gd name="T14" fmla="*/ 71 w 131"/>
                    <a:gd name="T15" fmla="*/ 15 h 89"/>
                    <a:gd name="T16" fmla="*/ 64 w 131"/>
                    <a:gd name="T17" fmla="*/ 18 h 89"/>
                    <a:gd name="T18" fmla="*/ 56 w 131"/>
                    <a:gd name="T19" fmla="*/ 20 h 89"/>
                    <a:gd name="T20" fmla="*/ 53 w 131"/>
                    <a:gd name="T21" fmla="*/ 21 h 89"/>
                    <a:gd name="T22" fmla="*/ 43 w 131"/>
                    <a:gd name="T23" fmla="*/ 20 h 89"/>
                    <a:gd name="T24" fmla="*/ 34 w 131"/>
                    <a:gd name="T25" fmla="*/ 17 h 89"/>
                    <a:gd name="T26" fmla="*/ 32 w 131"/>
                    <a:gd name="T27" fmla="*/ 16 h 89"/>
                    <a:gd name="T28" fmla="*/ 26 w 131"/>
                    <a:gd name="T29" fmla="*/ 10 h 89"/>
                    <a:gd name="T30" fmla="*/ 23 w 131"/>
                    <a:gd name="T31" fmla="*/ 7 h 89"/>
                    <a:gd name="T32" fmla="*/ 21 w 131"/>
                    <a:gd name="T33" fmla="*/ 5 h 89"/>
                    <a:gd name="T34" fmla="*/ 19 w 131"/>
                    <a:gd name="T35" fmla="*/ 3 h 89"/>
                    <a:gd name="T36" fmla="*/ 14 w 131"/>
                    <a:gd name="T37" fmla="*/ 0 h 89"/>
                    <a:gd name="T38" fmla="*/ 9 w 131"/>
                    <a:gd name="T39" fmla="*/ 0 h 89"/>
                    <a:gd name="T40" fmla="*/ 4 w 131"/>
                    <a:gd name="T41" fmla="*/ 3 h 89"/>
                    <a:gd name="T42" fmla="*/ 2 w 131"/>
                    <a:gd name="T43" fmla="*/ 5 h 89"/>
                    <a:gd name="T44" fmla="*/ 0 w 131"/>
                    <a:gd name="T45" fmla="*/ 10 h 89"/>
                    <a:gd name="T46" fmla="*/ 0 w 131"/>
                    <a:gd name="T47" fmla="*/ 15 h 89"/>
                    <a:gd name="T48" fmla="*/ 1 w 131"/>
                    <a:gd name="T49" fmla="*/ 20 h 89"/>
                    <a:gd name="T50" fmla="*/ 4 w 131"/>
                    <a:gd name="T51" fmla="*/ 24 h 89"/>
                    <a:gd name="T52" fmla="*/ 4 w 131"/>
                    <a:gd name="T53" fmla="*/ 24 h 89"/>
                    <a:gd name="T54" fmla="*/ 11 w 131"/>
                    <a:gd name="T55" fmla="*/ 32 h 89"/>
                    <a:gd name="T56" fmla="*/ 18 w 131"/>
                    <a:gd name="T57" fmla="*/ 38 h 89"/>
                    <a:gd name="T58" fmla="*/ 27 w 131"/>
                    <a:gd name="T59" fmla="*/ 43 h 89"/>
                    <a:gd name="T60" fmla="*/ 36 w 131"/>
                    <a:gd name="T61" fmla="*/ 46 h 89"/>
                    <a:gd name="T62" fmla="*/ 44 w 131"/>
                    <a:gd name="T63" fmla="*/ 47 h 89"/>
                    <a:gd name="T64" fmla="*/ 54 w 131"/>
                    <a:gd name="T65" fmla="*/ 47 h 89"/>
                    <a:gd name="T66" fmla="*/ 62 w 131"/>
                    <a:gd name="T67" fmla="*/ 45 h 89"/>
                    <a:gd name="T68" fmla="*/ 71 w 131"/>
                    <a:gd name="T69" fmla="*/ 42 h 89"/>
                    <a:gd name="T70" fmla="*/ 107 w 131"/>
                    <a:gd name="T71" fmla="*/ 84 h 89"/>
                    <a:gd name="T72" fmla="*/ 109 w 131"/>
                    <a:gd name="T73" fmla="*/ 86 h 89"/>
                    <a:gd name="T74" fmla="*/ 115 w 131"/>
                    <a:gd name="T75" fmla="*/ 88 h 89"/>
                    <a:gd name="T76" fmla="*/ 120 w 131"/>
                    <a:gd name="T77" fmla="*/ 89 h 89"/>
                    <a:gd name="T78" fmla="*/ 125 w 131"/>
                    <a:gd name="T79" fmla="*/ 86 h 89"/>
                    <a:gd name="T80" fmla="*/ 127 w 131"/>
                    <a:gd name="T81" fmla="*/ 85 h 8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31"/>
                    <a:gd name="T124" fmla="*/ 0 h 89"/>
                    <a:gd name="T125" fmla="*/ 131 w 131"/>
                    <a:gd name="T126" fmla="*/ 89 h 8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31" h="89">
                      <a:moveTo>
                        <a:pt x="127" y="85"/>
                      </a:moveTo>
                      <a:lnTo>
                        <a:pt x="127" y="85"/>
                      </a:lnTo>
                      <a:lnTo>
                        <a:pt x="129" y="82"/>
                      </a:lnTo>
                      <a:lnTo>
                        <a:pt x="130" y="79"/>
                      </a:lnTo>
                      <a:lnTo>
                        <a:pt x="131" y="76"/>
                      </a:lnTo>
                      <a:lnTo>
                        <a:pt x="131" y="73"/>
                      </a:lnTo>
                      <a:lnTo>
                        <a:pt x="131" y="70"/>
                      </a:lnTo>
                      <a:lnTo>
                        <a:pt x="130" y="67"/>
                      </a:lnTo>
                      <a:lnTo>
                        <a:pt x="129" y="64"/>
                      </a:lnTo>
                      <a:lnTo>
                        <a:pt x="127" y="62"/>
                      </a:lnTo>
                      <a:lnTo>
                        <a:pt x="81" y="8"/>
                      </a:lnTo>
                      <a:lnTo>
                        <a:pt x="78" y="11"/>
                      </a:lnTo>
                      <a:lnTo>
                        <a:pt x="74" y="13"/>
                      </a:lnTo>
                      <a:lnTo>
                        <a:pt x="71" y="15"/>
                      </a:lnTo>
                      <a:lnTo>
                        <a:pt x="67" y="17"/>
                      </a:lnTo>
                      <a:lnTo>
                        <a:pt x="64" y="18"/>
                      </a:lnTo>
                      <a:lnTo>
                        <a:pt x="60" y="19"/>
                      </a:lnTo>
                      <a:lnTo>
                        <a:pt x="56" y="20"/>
                      </a:lnTo>
                      <a:lnTo>
                        <a:pt x="53" y="21"/>
                      </a:lnTo>
                      <a:lnTo>
                        <a:pt x="48" y="21"/>
                      </a:lnTo>
                      <a:lnTo>
                        <a:pt x="43" y="20"/>
                      </a:lnTo>
                      <a:lnTo>
                        <a:pt x="39" y="19"/>
                      </a:lnTo>
                      <a:lnTo>
                        <a:pt x="34" y="17"/>
                      </a:lnTo>
                      <a:lnTo>
                        <a:pt x="32" y="16"/>
                      </a:lnTo>
                      <a:lnTo>
                        <a:pt x="29" y="13"/>
                      </a:lnTo>
                      <a:lnTo>
                        <a:pt x="26" y="10"/>
                      </a:lnTo>
                      <a:lnTo>
                        <a:pt x="23" y="7"/>
                      </a:lnTo>
                      <a:lnTo>
                        <a:pt x="21" y="5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2" y="5"/>
                      </a:lnTo>
                      <a:lnTo>
                        <a:pt x="1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20"/>
                      </a:lnTo>
                      <a:lnTo>
                        <a:pt x="2" y="22"/>
                      </a:lnTo>
                      <a:lnTo>
                        <a:pt x="4" y="24"/>
                      </a:lnTo>
                      <a:lnTo>
                        <a:pt x="7" y="28"/>
                      </a:lnTo>
                      <a:lnTo>
                        <a:pt x="11" y="32"/>
                      </a:lnTo>
                      <a:lnTo>
                        <a:pt x="14" y="35"/>
                      </a:lnTo>
                      <a:lnTo>
                        <a:pt x="18" y="38"/>
                      </a:lnTo>
                      <a:lnTo>
                        <a:pt x="23" y="40"/>
                      </a:lnTo>
                      <a:lnTo>
                        <a:pt x="27" y="43"/>
                      </a:lnTo>
                      <a:lnTo>
                        <a:pt x="31" y="45"/>
                      </a:lnTo>
                      <a:lnTo>
                        <a:pt x="36" y="46"/>
                      </a:lnTo>
                      <a:lnTo>
                        <a:pt x="40" y="47"/>
                      </a:lnTo>
                      <a:lnTo>
                        <a:pt x="44" y="47"/>
                      </a:lnTo>
                      <a:lnTo>
                        <a:pt x="49" y="47"/>
                      </a:lnTo>
                      <a:lnTo>
                        <a:pt x="54" y="47"/>
                      </a:lnTo>
                      <a:lnTo>
                        <a:pt x="58" y="46"/>
                      </a:lnTo>
                      <a:lnTo>
                        <a:pt x="62" y="45"/>
                      </a:lnTo>
                      <a:lnTo>
                        <a:pt x="67" y="44"/>
                      </a:lnTo>
                      <a:lnTo>
                        <a:pt x="71" y="42"/>
                      </a:lnTo>
                      <a:lnTo>
                        <a:pt x="107" y="84"/>
                      </a:lnTo>
                      <a:lnTo>
                        <a:pt x="109" y="86"/>
                      </a:lnTo>
                      <a:lnTo>
                        <a:pt x="112" y="87"/>
                      </a:lnTo>
                      <a:lnTo>
                        <a:pt x="115" y="88"/>
                      </a:lnTo>
                      <a:lnTo>
                        <a:pt x="117" y="89"/>
                      </a:lnTo>
                      <a:lnTo>
                        <a:pt x="120" y="89"/>
                      </a:lnTo>
                      <a:lnTo>
                        <a:pt x="123" y="88"/>
                      </a:lnTo>
                      <a:lnTo>
                        <a:pt x="125" y="86"/>
                      </a:lnTo>
                      <a:lnTo>
                        <a:pt x="127" y="85"/>
                      </a:lnTo>
                      <a:close/>
                    </a:path>
                  </a:pathLst>
                </a:custGeom>
                <a:solidFill>
                  <a:srgbClr val="7F70C2"/>
                </a:solidFill>
                <a:ln w="952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638" name="Freeform 398"/>
                <p:cNvSpPr>
                  <a:spLocks/>
                </p:cNvSpPr>
                <p:nvPr/>
              </p:nvSpPr>
              <p:spPr bwMode="auto">
                <a:xfrm>
                  <a:off x="2569" y="1053"/>
                  <a:ext cx="80" cy="338"/>
                </a:xfrm>
                <a:custGeom>
                  <a:avLst/>
                  <a:gdLst>
                    <a:gd name="T0" fmla="*/ 0 w 80"/>
                    <a:gd name="T1" fmla="*/ 136 h 338"/>
                    <a:gd name="T2" fmla="*/ 47 w 80"/>
                    <a:gd name="T3" fmla="*/ 83 h 338"/>
                    <a:gd name="T4" fmla="*/ 43 w 80"/>
                    <a:gd name="T5" fmla="*/ 74 h 338"/>
                    <a:gd name="T6" fmla="*/ 42 w 80"/>
                    <a:gd name="T7" fmla="*/ 63 h 338"/>
                    <a:gd name="T8" fmla="*/ 41 w 80"/>
                    <a:gd name="T9" fmla="*/ 53 h 338"/>
                    <a:gd name="T10" fmla="*/ 42 w 80"/>
                    <a:gd name="T11" fmla="*/ 43 h 338"/>
                    <a:gd name="T12" fmla="*/ 44 w 80"/>
                    <a:gd name="T13" fmla="*/ 33 h 338"/>
                    <a:gd name="T14" fmla="*/ 48 w 80"/>
                    <a:gd name="T15" fmla="*/ 23 h 338"/>
                    <a:gd name="T16" fmla="*/ 53 w 80"/>
                    <a:gd name="T17" fmla="*/ 14 h 338"/>
                    <a:gd name="T18" fmla="*/ 59 w 80"/>
                    <a:gd name="T19" fmla="*/ 5 h 338"/>
                    <a:gd name="T20" fmla="*/ 59 w 80"/>
                    <a:gd name="T21" fmla="*/ 6 h 338"/>
                    <a:gd name="T22" fmla="*/ 63 w 80"/>
                    <a:gd name="T23" fmla="*/ 2 h 338"/>
                    <a:gd name="T24" fmla="*/ 67 w 80"/>
                    <a:gd name="T25" fmla="*/ 0 h 338"/>
                    <a:gd name="T26" fmla="*/ 71 w 80"/>
                    <a:gd name="T27" fmla="*/ 0 h 338"/>
                    <a:gd name="T28" fmla="*/ 75 w 80"/>
                    <a:gd name="T29" fmla="*/ 3 h 338"/>
                    <a:gd name="T30" fmla="*/ 77 w 80"/>
                    <a:gd name="T31" fmla="*/ 5 h 338"/>
                    <a:gd name="T32" fmla="*/ 80 w 80"/>
                    <a:gd name="T33" fmla="*/ 10 h 338"/>
                    <a:gd name="T34" fmla="*/ 80 w 80"/>
                    <a:gd name="T35" fmla="*/ 16 h 338"/>
                    <a:gd name="T36" fmla="*/ 79 w 80"/>
                    <a:gd name="T37" fmla="*/ 22 h 338"/>
                    <a:gd name="T38" fmla="*/ 77 w 80"/>
                    <a:gd name="T39" fmla="*/ 24 h 338"/>
                    <a:gd name="T40" fmla="*/ 73 w 80"/>
                    <a:gd name="T41" fmla="*/ 28 h 338"/>
                    <a:gd name="T42" fmla="*/ 69 w 80"/>
                    <a:gd name="T43" fmla="*/ 35 h 338"/>
                    <a:gd name="T44" fmla="*/ 67 w 80"/>
                    <a:gd name="T45" fmla="*/ 38 h 338"/>
                    <a:gd name="T46" fmla="*/ 64 w 80"/>
                    <a:gd name="T47" fmla="*/ 44 h 338"/>
                    <a:gd name="T48" fmla="*/ 63 w 80"/>
                    <a:gd name="T49" fmla="*/ 51 h 338"/>
                    <a:gd name="T50" fmla="*/ 62 w 80"/>
                    <a:gd name="T51" fmla="*/ 58 h 338"/>
                    <a:gd name="T52" fmla="*/ 63 w 80"/>
                    <a:gd name="T53" fmla="*/ 65 h 338"/>
                    <a:gd name="T54" fmla="*/ 64 w 80"/>
                    <a:gd name="T55" fmla="*/ 73 h 338"/>
                    <a:gd name="T56" fmla="*/ 67 w 80"/>
                    <a:gd name="T57" fmla="*/ 80 h 338"/>
                    <a:gd name="T58" fmla="*/ 71 w 80"/>
                    <a:gd name="T59" fmla="*/ 88 h 338"/>
                    <a:gd name="T60" fmla="*/ 76 w 80"/>
                    <a:gd name="T61" fmla="*/ 95 h 338"/>
                    <a:gd name="T62" fmla="*/ 26 w 80"/>
                    <a:gd name="T63" fmla="*/ 220 h 338"/>
                    <a:gd name="T64" fmla="*/ 30 w 80"/>
                    <a:gd name="T65" fmla="*/ 221 h 338"/>
                    <a:gd name="T66" fmla="*/ 37 w 80"/>
                    <a:gd name="T67" fmla="*/ 225 h 338"/>
                    <a:gd name="T68" fmla="*/ 42 w 80"/>
                    <a:gd name="T69" fmla="*/ 231 h 338"/>
                    <a:gd name="T70" fmla="*/ 45 w 80"/>
                    <a:gd name="T71" fmla="*/ 240 h 338"/>
                    <a:gd name="T72" fmla="*/ 46 w 80"/>
                    <a:gd name="T73" fmla="*/ 245 h 338"/>
                    <a:gd name="T74" fmla="*/ 44 w 80"/>
                    <a:gd name="T75" fmla="*/ 255 h 338"/>
                    <a:gd name="T76" fmla="*/ 40 w 80"/>
                    <a:gd name="T77" fmla="*/ 263 h 338"/>
                    <a:gd name="T78" fmla="*/ 34 w 80"/>
                    <a:gd name="T79" fmla="*/ 268 h 338"/>
                    <a:gd name="T80" fmla="*/ 26 w 80"/>
                    <a:gd name="T81" fmla="*/ 270 h 338"/>
                    <a:gd name="T82" fmla="*/ 26 w 80"/>
                    <a:gd name="T83" fmla="*/ 325 h 338"/>
                    <a:gd name="T84" fmla="*/ 25 w 80"/>
                    <a:gd name="T85" fmla="*/ 330 h 338"/>
                    <a:gd name="T86" fmla="*/ 23 w 80"/>
                    <a:gd name="T87" fmla="*/ 334 h 338"/>
                    <a:gd name="T88" fmla="*/ 18 w 80"/>
                    <a:gd name="T89" fmla="*/ 337 h 338"/>
                    <a:gd name="T90" fmla="*/ 13 w 80"/>
                    <a:gd name="T91" fmla="*/ 338 h 338"/>
                    <a:gd name="T92" fmla="*/ 11 w 80"/>
                    <a:gd name="T93" fmla="*/ 338 h 338"/>
                    <a:gd name="T94" fmla="*/ 6 w 80"/>
                    <a:gd name="T95" fmla="*/ 336 h 338"/>
                    <a:gd name="T96" fmla="*/ 3 w 80"/>
                    <a:gd name="T97" fmla="*/ 332 h 338"/>
                    <a:gd name="T98" fmla="*/ 1 w 80"/>
                    <a:gd name="T99" fmla="*/ 328 h 338"/>
                    <a:gd name="T100" fmla="*/ 0 w 80"/>
                    <a:gd name="T101" fmla="*/ 325 h 33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0"/>
                    <a:gd name="T154" fmla="*/ 0 h 338"/>
                    <a:gd name="T155" fmla="*/ 80 w 80"/>
                    <a:gd name="T156" fmla="*/ 338 h 338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0" h="338">
                      <a:moveTo>
                        <a:pt x="0" y="325"/>
                      </a:moveTo>
                      <a:lnTo>
                        <a:pt x="0" y="136"/>
                      </a:lnTo>
                      <a:lnTo>
                        <a:pt x="47" y="83"/>
                      </a:lnTo>
                      <a:lnTo>
                        <a:pt x="45" y="78"/>
                      </a:lnTo>
                      <a:lnTo>
                        <a:pt x="43" y="74"/>
                      </a:lnTo>
                      <a:lnTo>
                        <a:pt x="43" y="69"/>
                      </a:lnTo>
                      <a:lnTo>
                        <a:pt x="42" y="63"/>
                      </a:lnTo>
                      <a:lnTo>
                        <a:pt x="41" y="58"/>
                      </a:lnTo>
                      <a:lnTo>
                        <a:pt x="41" y="53"/>
                      </a:lnTo>
                      <a:lnTo>
                        <a:pt x="41" y="48"/>
                      </a:lnTo>
                      <a:lnTo>
                        <a:pt x="42" y="43"/>
                      </a:lnTo>
                      <a:lnTo>
                        <a:pt x="43" y="38"/>
                      </a:lnTo>
                      <a:lnTo>
                        <a:pt x="44" y="33"/>
                      </a:lnTo>
                      <a:lnTo>
                        <a:pt x="46" y="28"/>
                      </a:lnTo>
                      <a:lnTo>
                        <a:pt x="48" y="23"/>
                      </a:lnTo>
                      <a:lnTo>
                        <a:pt x="50" y="18"/>
                      </a:lnTo>
                      <a:lnTo>
                        <a:pt x="53" y="14"/>
                      </a:lnTo>
                      <a:lnTo>
                        <a:pt x="56" y="9"/>
                      </a:lnTo>
                      <a:lnTo>
                        <a:pt x="59" y="5"/>
                      </a:lnTo>
                      <a:lnTo>
                        <a:pt x="59" y="6"/>
                      </a:lnTo>
                      <a:lnTo>
                        <a:pt x="61" y="4"/>
                      </a:lnTo>
                      <a:lnTo>
                        <a:pt x="63" y="2"/>
                      </a:lnTo>
                      <a:lnTo>
                        <a:pt x="65" y="1"/>
                      </a:lnTo>
                      <a:lnTo>
                        <a:pt x="67" y="0"/>
                      </a:lnTo>
                      <a:lnTo>
                        <a:pt x="69" y="0"/>
                      </a:lnTo>
                      <a:lnTo>
                        <a:pt x="71" y="0"/>
                      </a:lnTo>
                      <a:lnTo>
                        <a:pt x="73" y="1"/>
                      </a:lnTo>
                      <a:lnTo>
                        <a:pt x="75" y="3"/>
                      </a:lnTo>
                      <a:lnTo>
                        <a:pt x="77" y="5"/>
                      </a:lnTo>
                      <a:lnTo>
                        <a:pt x="79" y="7"/>
                      </a:lnTo>
                      <a:lnTo>
                        <a:pt x="80" y="10"/>
                      </a:lnTo>
                      <a:lnTo>
                        <a:pt x="80" y="13"/>
                      </a:lnTo>
                      <a:lnTo>
                        <a:pt x="80" y="16"/>
                      </a:lnTo>
                      <a:lnTo>
                        <a:pt x="80" y="19"/>
                      </a:lnTo>
                      <a:lnTo>
                        <a:pt x="79" y="22"/>
                      </a:lnTo>
                      <a:lnTo>
                        <a:pt x="77" y="25"/>
                      </a:lnTo>
                      <a:lnTo>
                        <a:pt x="77" y="24"/>
                      </a:lnTo>
                      <a:lnTo>
                        <a:pt x="73" y="28"/>
                      </a:lnTo>
                      <a:lnTo>
                        <a:pt x="71" y="32"/>
                      </a:lnTo>
                      <a:lnTo>
                        <a:pt x="69" y="35"/>
                      </a:lnTo>
                      <a:lnTo>
                        <a:pt x="67" y="38"/>
                      </a:lnTo>
                      <a:lnTo>
                        <a:pt x="65" y="41"/>
                      </a:lnTo>
                      <a:lnTo>
                        <a:pt x="64" y="44"/>
                      </a:lnTo>
                      <a:lnTo>
                        <a:pt x="63" y="47"/>
                      </a:lnTo>
                      <a:lnTo>
                        <a:pt x="63" y="51"/>
                      </a:lnTo>
                      <a:lnTo>
                        <a:pt x="62" y="54"/>
                      </a:lnTo>
                      <a:lnTo>
                        <a:pt x="62" y="58"/>
                      </a:lnTo>
                      <a:lnTo>
                        <a:pt x="62" y="62"/>
                      </a:lnTo>
                      <a:lnTo>
                        <a:pt x="63" y="65"/>
                      </a:lnTo>
                      <a:lnTo>
                        <a:pt x="63" y="69"/>
                      </a:lnTo>
                      <a:lnTo>
                        <a:pt x="64" y="73"/>
                      </a:lnTo>
                      <a:lnTo>
                        <a:pt x="66" y="77"/>
                      </a:lnTo>
                      <a:lnTo>
                        <a:pt x="67" y="80"/>
                      </a:lnTo>
                      <a:lnTo>
                        <a:pt x="69" y="84"/>
                      </a:lnTo>
                      <a:lnTo>
                        <a:pt x="71" y="88"/>
                      </a:lnTo>
                      <a:lnTo>
                        <a:pt x="73" y="92"/>
                      </a:lnTo>
                      <a:lnTo>
                        <a:pt x="76" y="95"/>
                      </a:lnTo>
                      <a:lnTo>
                        <a:pt x="26" y="152"/>
                      </a:lnTo>
                      <a:lnTo>
                        <a:pt x="26" y="220"/>
                      </a:lnTo>
                      <a:lnTo>
                        <a:pt x="30" y="221"/>
                      </a:lnTo>
                      <a:lnTo>
                        <a:pt x="34" y="222"/>
                      </a:lnTo>
                      <a:lnTo>
                        <a:pt x="37" y="225"/>
                      </a:lnTo>
                      <a:lnTo>
                        <a:pt x="40" y="228"/>
                      </a:lnTo>
                      <a:lnTo>
                        <a:pt x="42" y="231"/>
                      </a:lnTo>
                      <a:lnTo>
                        <a:pt x="44" y="236"/>
                      </a:lnTo>
                      <a:lnTo>
                        <a:pt x="45" y="240"/>
                      </a:lnTo>
                      <a:lnTo>
                        <a:pt x="46" y="245"/>
                      </a:lnTo>
                      <a:lnTo>
                        <a:pt x="45" y="250"/>
                      </a:lnTo>
                      <a:lnTo>
                        <a:pt x="44" y="255"/>
                      </a:lnTo>
                      <a:lnTo>
                        <a:pt x="42" y="259"/>
                      </a:lnTo>
                      <a:lnTo>
                        <a:pt x="40" y="263"/>
                      </a:lnTo>
                      <a:lnTo>
                        <a:pt x="37" y="266"/>
                      </a:lnTo>
                      <a:lnTo>
                        <a:pt x="34" y="268"/>
                      </a:lnTo>
                      <a:lnTo>
                        <a:pt x="30" y="270"/>
                      </a:lnTo>
                      <a:lnTo>
                        <a:pt x="26" y="270"/>
                      </a:lnTo>
                      <a:lnTo>
                        <a:pt x="26" y="325"/>
                      </a:lnTo>
                      <a:lnTo>
                        <a:pt x="26" y="328"/>
                      </a:lnTo>
                      <a:lnTo>
                        <a:pt x="25" y="330"/>
                      </a:lnTo>
                      <a:lnTo>
                        <a:pt x="24" y="332"/>
                      </a:lnTo>
                      <a:lnTo>
                        <a:pt x="23" y="334"/>
                      </a:lnTo>
                      <a:lnTo>
                        <a:pt x="20" y="336"/>
                      </a:lnTo>
                      <a:lnTo>
                        <a:pt x="18" y="337"/>
                      </a:lnTo>
                      <a:lnTo>
                        <a:pt x="16" y="338"/>
                      </a:lnTo>
                      <a:lnTo>
                        <a:pt x="13" y="338"/>
                      </a:lnTo>
                      <a:lnTo>
                        <a:pt x="11" y="338"/>
                      </a:lnTo>
                      <a:lnTo>
                        <a:pt x="8" y="337"/>
                      </a:lnTo>
                      <a:lnTo>
                        <a:pt x="6" y="336"/>
                      </a:lnTo>
                      <a:lnTo>
                        <a:pt x="4" y="334"/>
                      </a:lnTo>
                      <a:lnTo>
                        <a:pt x="3" y="332"/>
                      </a:lnTo>
                      <a:lnTo>
                        <a:pt x="2" y="330"/>
                      </a:lnTo>
                      <a:lnTo>
                        <a:pt x="1" y="328"/>
                      </a:lnTo>
                      <a:lnTo>
                        <a:pt x="0" y="325"/>
                      </a:lnTo>
                      <a:close/>
                    </a:path>
                  </a:pathLst>
                </a:custGeom>
                <a:solidFill>
                  <a:srgbClr val="7F70C2"/>
                </a:solidFill>
                <a:ln w="952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639" name="Freeform 399"/>
                <p:cNvSpPr>
                  <a:spLocks/>
                </p:cNvSpPr>
                <p:nvPr/>
              </p:nvSpPr>
              <p:spPr bwMode="auto">
                <a:xfrm>
                  <a:off x="2608" y="1152"/>
                  <a:ext cx="131" cy="89"/>
                </a:xfrm>
                <a:custGeom>
                  <a:avLst/>
                  <a:gdLst>
                    <a:gd name="T0" fmla="*/ 4 w 131"/>
                    <a:gd name="T1" fmla="*/ 85 h 89"/>
                    <a:gd name="T2" fmla="*/ 1 w 131"/>
                    <a:gd name="T3" fmla="*/ 79 h 89"/>
                    <a:gd name="T4" fmla="*/ 0 w 131"/>
                    <a:gd name="T5" fmla="*/ 73 h 89"/>
                    <a:gd name="T6" fmla="*/ 1 w 131"/>
                    <a:gd name="T7" fmla="*/ 67 h 89"/>
                    <a:gd name="T8" fmla="*/ 4 w 131"/>
                    <a:gd name="T9" fmla="*/ 62 h 89"/>
                    <a:gd name="T10" fmla="*/ 49 w 131"/>
                    <a:gd name="T11" fmla="*/ 8 h 89"/>
                    <a:gd name="T12" fmla="*/ 53 w 131"/>
                    <a:gd name="T13" fmla="*/ 11 h 89"/>
                    <a:gd name="T14" fmla="*/ 60 w 131"/>
                    <a:gd name="T15" fmla="*/ 15 h 89"/>
                    <a:gd name="T16" fmla="*/ 67 w 131"/>
                    <a:gd name="T17" fmla="*/ 18 h 89"/>
                    <a:gd name="T18" fmla="*/ 75 w 131"/>
                    <a:gd name="T19" fmla="*/ 20 h 89"/>
                    <a:gd name="T20" fmla="*/ 78 w 131"/>
                    <a:gd name="T21" fmla="*/ 21 h 89"/>
                    <a:gd name="T22" fmla="*/ 88 w 131"/>
                    <a:gd name="T23" fmla="*/ 20 h 89"/>
                    <a:gd name="T24" fmla="*/ 96 w 131"/>
                    <a:gd name="T25" fmla="*/ 17 h 89"/>
                    <a:gd name="T26" fmla="*/ 99 w 131"/>
                    <a:gd name="T27" fmla="*/ 16 h 89"/>
                    <a:gd name="T28" fmla="*/ 105 w 131"/>
                    <a:gd name="T29" fmla="*/ 10 h 89"/>
                    <a:gd name="T30" fmla="*/ 108 w 131"/>
                    <a:gd name="T31" fmla="*/ 7 h 89"/>
                    <a:gd name="T32" fmla="*/ 110 w 131"/>
                    <a:gd name="T33" fmla="*/ 5 h 89"/>
                    <a:gd name="T34" fmla="*/ 112 w 131"/>
                    <a:gd name="T35" fmla="*/ 3 h 89"/>
                    <a:gd name="T36" fmla="*/ 117 w 131"/>
                    <a:gd name="T37" fmla="*/ 0 h 89"/>
                    <a:gd name="T38" fmla="*/ 122 w 131"/>
                    <a:gd name="T39" fmla="*/ 0 h 89"/>
                    <a:gd name="T40" fmla="*/ 127 w 131"/>
                    <a:gd name="T41" fmla="*/ 3 h 89"/>
                    <a:gd name="T42" fmla="*/ 129 w 131"/>
                    <a:gd name="T43" fmla="*/ 5 h 89"/>
                    <a:gd name="T44" fmla="*/ 131 w 131"/>
                    <a:gd name="T45" fmla="*/ 10 h 89"/>
                    <a:gd name="T46" fmla="*/ 131 w 131"/>
                    <a:gd name="T47" fmla="*/ 15 h 89"/>
                    <a:gd name="T48" fmla="*/ 130 w 131"/>
                    <a:gd name="T49" fmla="*/ 20 h 89"/>
                    <a:gd name="T50" fmla="*/ 127 w 131"/>
                    <a:gd name="T51" fmla="*/ 24 h 89"/>
                    <a:gd name="T52" fmla="*/ 127 w 131"/>
                    <a:gd name="T53" fmla="*/ 24 h 89"/>
                    <a:gd name="T54" fmla="*/ 120 w 131"/>
                    <a:gd name="T55" fmla="*/ 32 h 89"/>
                    <a:gd name="T56" fmla="*/ 112 w 131"/>
                    <a:gd name="T57" fmla="*/ 38 h 89"/>
                    <a:gd name="T58" fmla="*/ 104 w 131"/>
                    <a:gd name="T59" fmla="*/ 43 h 89"/>
                    <a:gd name="T60" fmla="*/ 95 w 131"/>
                    <a:gd name="T61" fmla="*/ 46 h 89"/>
                    <a:gd name="T62" fmla="*/ 87 w 131"/>
                    <a:gd name="T63" fmla="*/ 47 h 89"/>
                    <a:gd name="T64" fmla="*/ 77 w 131"/>
                    <a:gd name="T65" fmla="*/ 47 h 89"/>
                    <a:gd name="T66" fmla="*/ 68 w 131"/>
                    <a:gd name="T67" fmla="*/ 45 h 89"/>
                    <a:gd name="T68" fmla="*/ 59 w 131"/>
                    <a:gd name="T69" fmla="*/ 42 h 89"/>
                    <a:gd name="T70" fmla="*/ 24 w 131"/>
                    <a:gd name="T71" fmla="*/ 84 h 89"/>
                    <a:gd name="T72" fmla="*/ 21 w 131"/>
                    <a:gd name="T73" fmla="*/ 86 h 89"/>
                    <a:gd name="T74" fmla="*/ 16 w 131"/>
                    <a:gd name="T75" fmla="*/ 88 h 89"/>
                    <a:gd name="T76" fmla="*/ 11 w 131"/>
                    <a:gd name="T77" fmla="*/ 89 h 89"/>
                    <a:gd name="T78" fmla="*/ 6 w 131"/>
                    <a:gd name="T79" fmla="*/ 86 h 89"/>
                    <a:gd name="T80" fmla="*/ 4 w 131"/>
                    <a:gd name="T81" fmla="*/ 85 h 8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31"/>
                    <a:gd name="T124" fmla="*/ 0 h 89"/>
                    <a:gd name="T125" fmla="*/ 131 w 131"/>
                    <a:gd name="T126" fmla="*/ 89 h 8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31" h="89">
                      <a:moveTo>
                        <a:pt x="4" y="85"/>
                      </a:moveTo>
                      <a:lnTo>
                        <a:pt x="4" y="85"/>
                      </a:lnTo>
                      <a:lnTo>
                        <a:pt x="2" y="82"/>
                      </a:lnTo>
                      <a:lnTo>
                        <a:pt x="1" y="79"/>
                      </a:lnTo>
                      <a:lnTo>
                        <a:pt x="0" y="76"/>
                      </a:lnTo>
                      <a:lnTo>
                        <a:pt x="0" y="73"/>
                      </a:lnTo>
                      <a:lnTo>
                        <a:pt x="0" y="70"/>
                      </a:lnTo>
                      <a:lnTo>
                        <a:pt x="1" y="67"/>
                      </a:lnTo>
                      <a:lnTo>
                        <a:pt x="2" y="64"/>
                      </a:lnTo>
                      <a:lnTo>
                        <a:pt x="4" y="62"/>
                      </a:lnTo>
                      <a:lnTo>
                        <a:pt x="49" y="8"/>
                      </a:lnTo>
                      <a:lnTo>
                        <a:pt x="53" y="11"/>
                      </a:lnTo>
                      <a:lnTo>
                        <a:pt x="57" y="13"/>
                      </a:lnTo>
                      <a:lnTo>
                        <a:pt x="60" y="15"/>
                      </a:lnTo>
                      <a:lnTo>
                        <a:pt x="64" y="17"/>
                      </a:lnTo>
                      <a:lnTo>
                        <a:pt x="67" y="18"/>
                      </a:lnTo>
                      <a:lnTo>
                        <a:pt x="71" y="19"/>
                      </a:lnTo>
                      <a:lnTo>
                        <a:pt x="75" y="20"/>
                      </a:lnTo>
                      <a:lnTo>
                        <a:pt x="78" y="21"/>
                      </a:lnTo>
                      <a:lnTo>
                        <a:pt x="83" y="21"/>
                      </a:lnTo>
                      <a:lnTo>
                        <a:pt x="88" y="20"/>
                      </a:lnTo>
                      <a:lnTo>
                        <a:pt x="92" y="19"/>
                      </a:lnTo>
                      <a:lnTo>
                        <a:pt x="96" y="17"/>
                      </a:lnTo>
                      <a:lnTo>
                        <a:pt x="99" y="16"/>
                      </a:lnTo>
                      <a:lnTo>
                        <a:pt x="102" y="13"/>
                      </a:lnTo>
                      <a:lnTo>
                        <a:pt x="105" y="10"/>
                      </a:lnTo>
                      <a:lnTo>
                        <a:pt x="108" y="7"/>
                      </a:lnTo>
                      <a:lnTo>
                        <a:pt x="110" y="5"/>
                      </a:lnTo>
                      <a:lnTo>
                        <a:pt x="112" y="3"/>
                      </a:lnTo>
                      <a:lnTo>
                        <a:pt x="114" y="1"/>
                      </a:lnTo>
                      <a:lnTo>
                        <a:pt x="117" y="0"/>
                      </a:lnTo>
                      <a:lnTo>
                        <a:pt x="120" y="0"/>
                      </a:lnTo>
                      <a:lnTo>
                        <a:pt x="122" y="0"/>
                      </a:lnTo>
                      <a:lnTo>
                        <a:pt x="125" y="2"/>
                      </a:lnTo>
                      <a:lnTo>
                        <a:pt x="127" y="3"/>
                      </a:lnTo>
                      <a:lnTo>
                        <a:pt x="129" y="5"/>
                      </a:lnTo>
                      <a:lnTo>
                        <a:pt x="130" y="7"/>
                      </a:lnTo>
                      <a:lnTo>
                        <a:pt x="131" y="10"/>
                      </a:lnTo>
                      <a:lnTo>
                        <a:pt x="131" y="12"/>
                      </a:lnTo>
                      <a:lnTo>
                        <a:pt x="131" y="15"/>
                      </a:lnTo>
                      <a:lnTo>
                        <a:pt x="131" y="17"/>
                      </a:lnTo>
                      <a:lnTo>
                        <a:pt x="130" y="20"/>
                      </a:lnTo>
                      <a:lnTo>
                        <a:pt x="128" y="22"/>
                      </a:lnTo>
                      <a:lnTo>
                        <a:pt x="127" y="24"/>
                      </a:lnTo>
                      <a:lnTo>
                        <a:pt x="124" y="28"/>
                      </a:lnTo>
                      <a:lnTo>
                        <a:pt x="120" y="32"/>
                      </a:lnTo>
                      <a:lnTo>
                        <a:pt x="116" y="35"/>
                      </a:lnTo>
                      <a:lnTo>
                        <a:pt x="112" y="38"/>
                      </a:lnTo>
                      <a:lnTo>
                        <a:pt x="108" y="40"/>
                      </a:lnTo>
                      <a:lnTo>
                        <a:pt x="104" y="43"/>
                      </a:lnTo>
                      <a:lnTo>
                        <a:pt x="100" y="45"/>
                      </a:lnTo>
                      <a:lnTo>
                        <a:pt x="95" y="46"/>
                      </a:lnTo>
                      <a:lnTo>
                        <a:pt x="91" y="47"/>
                      </a:lnTo>
                      <a:lnTo>
                        <a:pt x="87" y="47"/>
                      </a:lnTo>
                      <a:lnTo>
                        <a:pt x="82" y="47"/>
                      </a:lnTo>
                      <a:lnTo>
                        <a:pt x="77" y="47"/>
                      </a:lnTo>
                      <a:lnTo>
                        <a:pt x="73" y="46"/>
                      </a:lnTo>
                      <a:lnTo>
                        <a:pt x="68" y="45"/>
                      </a:lnTo>
                      <a:lnTo>
                        <a:pt x="64" y="44"/>
                      </a:lnTo>
                      <a:lnTo>
                        <a:pt x="59" y="42"/>
                      </a:lnTo>
                      <a:lnTo>
                        <a:pt x="23" y="84"/>
                      </a:lnTo>
                      <a:lnTo>
                        <a:pt x="24" y="84"/>
                      </a:lnTo>
                      <a:lnTo>
                        <a:pt x="21" y="86"/>
                      </a:lnTo>
                      <a:lnTo>
                        <a:pt x="19" y="87"/>
                      </a:lnTo>
                      <a:lnTo>
                        <a:pt x="16" y="88"/>
                      </a:lnTo>
                      <a:lnTo>
                        <a:pt x="14" y="89"/>
                      </a:lnTo>
                      <a:lnTo>
                        <a:pt x="11" y="89"/>
                      </a:lnTo>
                      <a:lnTo>
                        <a:pt x="8" y="88"/>
                      </a:lnTo>
                      <a:lnTo>
                        <a:pt x="6" y="86"/>
                      </a:lnTo>
                      <a:lnTo>
                        <a:pt x="4" y="85"/>
                      </a:lnTo>
                      <a:close/>
                    </a:path>
                  </a:pathLst>
                </a:custGeom>
                <a:solidFill>
                  <a:srgbClr val="7F70C2"/>
                </a:solidFill>
                <a:ln w="952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23630" name="Text Box 400"/>
            <p:cNvSpPr txBox="1">
              <a:spLocks noChangeArrowheads="1"/>
            </p:cNvSpPr>
            <p:nvPr/>
          </p:nvSpPr>
          <p:spPr bwMode="auto">
            <a:xfrm>
              <a:off x="2416" y="2191"/>
              <a:ext cx="8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latin typeface="Helvetica" charset="0"/>
                </a:rPr>
                <a:t>Lymphocyte B</a:t>
              </a:r>
            </a:p>
          </p:txBody>
        </p:sp>
      </p:grpSp>
      <p:grpSp>
        <p:nvGrpSpPr>
          <p:cNvPr id="23572" name="Group 401"/>
          <p:cNvGrpSpPr>
            <a:grpSpLocks/>
          </p:cNvGrpSpPr>
          <p:nvPr/>
        </p:nvGrpSpPr>
        <p:grpSpPr bwMode="auto">
          <a:xfrm>
            <a:off x="9210675" y="1687513"/>
            <a:ext cx="1206500" cy="1524000"/>
            <a:chOff x="4541" y="1399"/>
            <a:chExt cx="760" cy="960"/>
          </a:xfrm>
        </p:grpSpPr>
        <p:grpSp>
          <p:nvGrpSpPr>
            <p:cNvPr id="23601" name="Group 402"/>
            <p:cNvGrpSpPr>
              <a:grpSpLocks/>
            </p:cNvGrpSpPr>
            <p:nvPr/>
          </p:nvGrpSpPr>
          <p:grpSpPr bwMode="auto">
            <a:xfrm>
              <a:off x="4541" y="1399"/>
              <a:ext cx="760" cy="756"/>
              <a:chOff x="2433" y="1837"/>
              <a:chExt cx="760" cy="756"/>
            </a:xfrm>
          </p:grpSpPr>
          <p:grpSp>
            <p:nvGrpSpPr>
              <p:cNvPr id="23603" name="Group 403"/>
              <p:cNvGrpSpPr>
                <a:grpSpLocks/>
              </p:cNvGrpSpPr>
              <p:nvPr/>
            </p:nvGrpSpPr>
            <p:grpSpPr bwMode="auto">
              <a:xfrm>
                <a:off x="2640" y="2044"/>
                <a:ext cx="342" cy="342"/>
                <a:chOff x="2640" y="2064"/>
                <a:chExt cx="342" cy="342"/>
              </a:xfrm>
            </p:grpSpPr>
            <p:sp>
              <p:nvSpPr>
                <p:cNvPr id="23627" name="Oval 404"/>
                <p:cNvSpPr>
                  <a:spLocks noChangeArrowheads="1"/>
                </p:cNvSpPr>
                <p:nvPr/>
              </p:nvSpPr>
              <p:spPr bwMode="auto">
                <a:xfrm>
                  <a:off x="2640" y="2064"/>
                  <a:ext cx="342" cy="34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EBD15E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628" name="Oval 405"/>
                <p:cNvSpPr>
                  <a:spLocks noChangeArrowheads="1"/>
                </p:cNvSpPr>
                <p:nvPr/>
              </p:nvSpPr>
              <p:spPr bwMode="auto">
                <a:xfrm>
                  <a:off x="2685" y="2112"/>
                  <a:ext cx="246" cy="24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EDE8CF"/>
                    </a:gs>
                    <a:gs pos="100000">
                      <a:srgbClr val="BDA84B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23604" name="Oval 406"/>
              <p:cNvSpPr>
                <a:spLocks noChangeArrowheads="1"/>
              </p:cNvSpPr>
              <p:nvPr/>
            </p:nvSpPr>
            <p:spPr bwMode="auto">
              <a:xfrm>
                <a:off x="2749" y="2067"/>
                <a:ext cx="23" cy="23"/>
              </a:xfrm>
              <a:prstGeom prst="ellipse">
                <a:avLst/>
              </a:prstGeom>
              <a:solidFill>
                <a:srgbClr val="C2776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05" name="Oval 407"/>
              <p:cNvSpPr>
                <a:spLocks noChangeArrowheads="1"/>
              </p:cNvSpPr>
              <p:nvPr/>
            </p:nvSpPr>
            <p:spPr bwMode="auto">
              <a:xfrm>
                <a:off x="2681" y="2116"/>
                <a:ext cx="23" cy="23"/>
              </a:xfrm>
              <a:prstGeom prst="ellipse">
                <a:avLst/>
              </a:prstGeom>
              <a:solidFill>
                <a:srgbClr val="C2776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06" name="Oval 408"/>
              <p:cNvSpPr>
                <a:spLocks noChangeArrowheads="1"/>
              </p:cNvSpPr>
              <p:nvPr/>
            </p:nvSpPr>
            <p:spPr bwMode="auto">
              <a:xfrm>
                <a:off x="2660" y="2149"/>
                <a:ext cx="23" cy="23"/>
              </a:xfrm>
              <a:prstGeom prst="ellipse">
                <a:avLst/>
              </a:prstGeom>
              <a:solidFill>
                <a:srgbClr val="C2776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07" name="Oval 409"/>
              <p:cNvSpPr>
                <a:spLocks noChangeArrowheads="1"/>
              </p:cNvSpPr>
              <p:nvPr/>
            </p:nvSpPr>
            <p:spPr bwMode="auto">
              <a:xfrm>
                <a:off x="2853" y="2067"/>
                <a:ext cx="23" cy="23"/>
              </a:xfrm>
              <a:prstGeom prst="ellipse">
                <a:avLst/>
              </a:prstGeom>
              <a:solidFill>
                <a:srgbClr val="C2776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08" name="Oval 410"/>
              <p:cNvSpPr>
                <a:spLocks noChangeArrowheads="1"/>
              </p:cNvSpPr>
              <p:nvPr/>
            </p:nvSpPr>
            <p:spPr bwMode="auto">
              <a:xfrm>
                <a:off x="2919" y="2116"/>
                <a:ext cx="23" cy="23"/>
              </a:xfrm>
              <a:prstGeom prst="ellipse">
                <a:avLst/>
              </a:prstGeom>
              <a:solidFill>
                <a:srgbClr val="C2776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09" name="Oval 411"/>
              <p:cNvSpPr>
                <a:spLocks noChangeArrowheads="1"/>
              </p:cNvSpPr>
              <p:nvPr/>
            </p:nvSpPr>
            <p:spPr bwMode="auto">
              <a:xfrm>
                <a:off x="2933" y="2149"/>
                <a:ext cx="23" cy="23"/>
              </a:xfrm>
              <a:prstGeom prst="ellipse">
                <a:avLst/>
              </a:prstGeom>
              <a:solidFill>
                <a:srgbClr val="C2776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10" name="Oval 412"/>
              <p:cNvSpPr>
                <a:spLocks noChangeArrowheads="1"/>
              </p:cNvSpPr>
              <p:nvPr/>
            </p:nvSpPr>
            <p:spPr bwMode="auto">
              <a:xfrm>
                <a:off x="2933" y="2255"/>
                <a:ext cx="23" cy="23"/>
              </a:xfrm>
              <a:prstGeom prst="ellipse">
                <a:avLst/>
              </a:prstGeom>
              <a:solidFill>
                <a:srgbClr val="C2776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11" name="Oval 413"/>
              <p:cNvSpPr>
                <a:spLocks noChangeArrowheads="1"/>
              </p:cNvSpPr>
              <p:nvPr/>
            </p:nvSpPr>
            <p:spPr bwMode="auto">
              <a:xfrm>
                <a:off x="2851" y="2343"/>
                <a:ext cx="23" cy="23"/>
              </a:xfrm>
              <a:prstGeom prst="ellipse">
                <a:avLst/>
              </a:prstGeom>
              <a:solidFill>
                <a:srgbClr val="C2776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12" name="Oval 414"/>
              <p:cNvSpPr>
                <a:spLocks noChangeArrowheads="1"/>
              </p:cNvSpPr>
              <p:nvPr/>
            </p:nvSpPr>
            <p:spPr bwMode="auto">
              <a:xfrm>
                <a:off x="2747" y="2343"/>
                <a:ext cx="23" cy="23"/>
              </a:xfrm>
              <a:prstGeom prst="ellipse">
                <a:avLst/>
              </a:prstGeom>
              <a:solidFill>
                <a:srgbClr val="C2776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13" name="Oval 415"/>
              <p:cNvSpPr>
                <a:spLocks noChangeArrowheads="1"/>
              </p:cNvSpPr>
              <p:nvPr/>
            </p:nvSpPr>
            <p:spPr bwMode="auto">
              <a:xfrm>
                <a:off x="2712" y="2323"/>
                <a:ext cx="23" cy="23"/>
              </a:xfrm>
              <a:prstGeom prst="ellipse">
                <a:avLst/>
              </a:prstGeom>
              <a:solidFill>
                <a:srgbClr val="C2776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14" name="Oval 416"/>
              <p:cNvSpPr>
                <a:spLocks noChangeArrowheads="1"/>
              </p:cNvSpPr>
              <p:nvPr/>
            </p:nvSpPr>
            <p:spPr bwMode="auto">
              <a:xfrm>
                <a:off x="2661" y="2255"/>
                <a:ext cx="23" cy="23"/>
              </a:xfrm>
              <a:prstGeom prst="ellipse">
                <a:avLst/>
              </a:prstGeom>
              <a:solidFill>
                <a:srgbClr val="C2776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23615" name="Group 417"/>
              <p:cNvGrpSpPr>
                <a:grpSpLocks/>
              </p:cNvGrpSpPr>
              <p:nvPr/>
            </p:nvGrpSpPr>
            <p:grpSpPr bwMode="auto">
              <a:xfrm>
                <a:off x="2712" y="1837"/>
                <a:ext cx="198" cy="244"/>
                <a:chOff x="2160" y="1873"/>
                <a:chExt cx="198" cy="244"/>
              </a:xfrm>
            </p:grpSpPr>
            <p:sp>
              <p:nvSpPr>
                <p:cNvPr id="23625" name="Freeform 418"/>
                <p:cNvSpPr>
                  <a:spLocks/>
                </p:cNvSpPr>
                <p:nvPr/>
              </p:nvSpPr>
              <p:spPr bwMode="auto">
                <a:xfrm>
                  <a:off x="2160" y="1874"/>
                  <a:ext cx="94" cy="243"/>
                </a:xfrm>
                <a:custGeom>
                  <a:avLst/>
                  <a:gdLst>
                    <a:gd name="T0" fmla="*/ 94 w 94"/>
                    <a:gd name="T1" fmla="*/ 109 h 243"/>
                    <a:gd name="T2" fmla="*/ 94 w 94"/>
                    <a:gd name="T3" fmla="*/ 86 h 243"/>
                    <a:gd name="T4" fmla="*/ 82 w 94"/>
                    <a:gd name="T5" fmla="*/ 84 h 243"/>
                    <a:gd name="T6" fmla="*/ 71 w 94"/>
                    <a:gd name="T7" fmla="*/ 81 h 243"/>
                    <a:gd name="T8" fmla="*/ 66 w 94"/>
                    <a:gd name="T9" fmla="*/ 79 h 243"/>
                    <a:gd name="T10" fmla="*/ 57 w 94"/>
                    <a:gd name="T11" fmla="*/ 73 h 243"/>
                    <a:gd name="T12" fmla="*/ 49 w 94"/>
                    <a:gd name="T13" fmla="*/ 66 h 243"/>
                    <a:gd name="T14" fmla="*/ 42 w 94"/>
                    <a:gd name="T15" fmla="*/ 58 h 243"/>
                    <a:gd name="T16" fmla="*/ 36 w 94"/>
                    <a:gd name="T17" fmla="*/ 49 h 243"/>
                    <a:gd name="T18" fmla="*/ 32 w 94"/>
                    <a:gd name="T19" fmla="*/ 39 h 243"/>
                    <a:gd name="T20" fmla="*/ 29 w 94"/>
                    <a:gd name="T21" fmla="*/ 28 h 243"/>
                    <a:gd name="T22" fmla="*/ 27 w 94"/>
                    <a:gd name="T23" fmla="*/ 17 h 243"/>
                    <a:gd name="T24" fmla="*/ 27 w 94"/>
                    <a:gd name="T25" fmla="*/ 12 h 243"/>
                    <a:gd name="T26" fmla="*/ 27 w 94"/>
                    <a:gd name="T27" fmla="*/ 9 h 243"/>
                    <a:gd name="T28" fmla="*/ 24 w 94"/>
                    <a:gd name="T29" fmla="*/ 5 h 243"/>
                    <a:gd name="T30" fmla="*/ 21 w 94"/>
                    <a:gd name="T31" fmla="*/ 2 h 243"/>
                    <a:gd name="T32" fmla="*/ 16 w 94"/>
                    <a:gd name="T33" fmla="*/ 0 h 243"/>
                    <a:gd name="T34" fmla="*/ 14 w 94"/>
                    <a:gd name="T35" fmla="*/ 0 h 243"/>
                    <a:gd name="T36" fmla="*/ 8 w 94"/>
                    <a:gd name="T37" fmla="*/ 1 h 243"/>
                    <a:gd name="T38" fmla="*/ 5 w 94"/>
                    <a:gd name="T39" fmla="*/ 3 h 243"/>
                    <a:gd name="T40" fmla="*/ 1 w 94"/>
                    <a:gd name="T41" fmla="*/ 7 h 243"/>
                    <a:gd name="T42" fmla="*/ 0 w 94"/>
                    <a:gd name="T43" fmla="*/ 12 h 243"/>
                    <a:gd name="T44" fmla="*/ 0 w 94"/>
                    <a:gd name="T45" fmla="*/ 11 h 243"/>
                    <a:gd name="T46" fmla="*/ 2 w 94"/>
                    <a:gd name="T47" fmla="*/ 27 h 243"/>
                    <a:gd name="T48" fmla="*/ 6 w 94"/>
                    <a:gd name="T49" fmla="*/ 43 h 243"/>
                    <a:gd name="T50" fmla="*/ 12 w 94"/>
                    <a:gd name="T51" fmla="*/ 57 h 243"/>
                    <a:gd name="T52" fmla="*/ 21 w 94"/>
                    <a:gd name="T53" fmla="*/ 70 h 243"/>
                    <a:gd name="T54" fmla="*/ 31 w 94"/>
                    <a:gd name="T55" fmla="*/ 82 h 243"/>
                    <a:gd name="T56" fmla="*/ 43 w 94"/>
                    <a:gd name="T57" fmla="*/ 92 h 243"/>
                    <a:gd name="T58" fmla="*/ 57 w 94"/>
                    <a:gd name="T59" fmla="*/ 99 h 243"/>
                    <a:gd name="T60" fmla="*/ 71 w 94"/>
                    <a:gd name="T61" fmla="*/ 105 h 243"/>
                    <a:gd name="T62" fmla="*/ 71 w 94"/>
                    <a:gd name="T63" fmla="*/ 233 h 243"/>
                    <a:gd name="T64" fmla="*/ 71 w 94"/>
                    <a:gd name="T65" fmla="*/ 235 h 243"/>
                    <a:gd name="T66" fmla="*/ 73 w 94"/>
                    <a:gd name="T67" fmla="*/ 239 h 243"/>
                    <a:gd name="T68" fmla="*/ 76 w 94"/>
                    <a:gd name="T69" fmla="*/ 241 h 243"/>
                    <a:gd name="T70" fmla="*/ 80 w 94"/>
                    <a:gd name="T71" fmla="*/ 243 h 243"/>
                    <a:gd name="T72" fmla="*/ 83 w 94"/>
                    <a:gd name="T73" fmla="*/ 243 h 243"/>
                    <a:gd name="T74" fmla="*/ 87 w 94"/>
                    <a:gd name="T75" fmla="*/ 242 h 243"/>
                    <a:gd name="T76" fmla="*/ 91 w 94"/>
                    <a:gd name="T77" fmla="*/ 240 h 243"/>
                    <a:gd name="T78" fmla="*/ 93 w 94"/>
                    <a:gd name="T79" fmla="*/ 237 h 243"/>
                    <a:gd name="T80" fmla="*/ 94 w 94"/>
                    <a:gd name="T81" fmla="*/ 233 h 243"/>
                    <a:gd name="T82" fmla="*/ 94 w 94"/>
                    <a:gd name="T83" fmla="*/ 232 h 24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94"/>
                    <a:gd name="T127" fmla="*/ 0 h 243"/>
                    <a:gd name="T128" fmla="*/ 94 w 94"/>
                    <a:gd name="T129" fmla="*/ 243 h 24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94" h="243">
                      <a:moveTo>
                        <a:pt x="94" y="232"/>
                      </a:moveTo>
                      <a:lnTo>
                        <a:pt x="94" y="109"/>
                      </a:lnTo>
                      <a:lnTo>
                        <a:pt x="94" y="86"/>
                      </a:lnTo>
                      <a:lnTo>
                        <a:pt x="88" y="85"/>
                      </a:lnTo>
                      <a:lnTo>
                        <a:pt x="82" y="84"/>
                      </a:lnTo>
                      <a:lnTo>
                        <a:pt x="76" y="83"/>
                      </a:lnTo>
                      <a:lnTo>
                        <a:pt x="71" y="81"/>
                      </a:lnTo>
                      <a:lnTo>
                        <a:pt x="66" y="79"/>
                      </a:lnTo>
                      <a:lnTo>
                        <a:pt x="62" y="76"/>
                      </a:lnTo>
                      <a:lnTo>
                        <a:pt x="57" y="73"/>
                      </a:lnTo>
                      <a:lnTo>
                        <a:pt x="53" y="70"/>
                      </a:lnTo>
                      <a:lnTo>
                        <a:pt x="49" y="66"/>
                      </a:lnTo>
                      <a:lnTo>
                        <a:pt x="45" y="62"/>
                      </a:lnTo>
                      <a:lnTo>
                        <a:pt x="42" y="58"/>
                      </a:lnTo>
                      <a:lnTo>
                        <a:pt x="39" y="54"/>
                      </a:lnTo>
                      <a:lnTo>
                        <a:pt x="36" y="49"/>
                      </a:lnTo>
                      <a:lnTo>
                        <a:pt x="34" y="44"/>
                      </a:lnTo>
                      <a:lnTo>
                        <a:pt x="32" y="39"/>
                      </a:lnTo>
                      <a:lnTo>
                        <a:pt x="30" y="34"/>
                      </a:lnTo>
                      <a:lnTo>
                        <a:pt x="29" y="28"/>
                      </a:lnTo>
                      <a:lnTo>
                        <a:pt x="27" y="23"/>
                      </a:lnTo>
                      <a:lnTo>
                        <a:pt x="27" y="17"/>
                      </a:lnTo>
                      <a:lnTo>
                        <a:pt x="27" y="11"/>
                      </a:lnTo>
                      <a:lnTo>
                        <a:pt x="27" y="12"/>
                      </a:lnTo>
                      <a:lnTo>
                        <a:pt x="27" y="9"/>
                      </a:lnTo>
                      <a:lnTo>
                        <a:pt x="26" y="7"/>
                      </a:lnTo>
                      <a:lnTo>
                        <a:pt x="24" y="5"/>
                      </a:lnTo>
                      <a:lnTo>
                        <a:pt x="23" y="3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8" y="1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1" y="19"/>
                      </a:lnTo>
                      <a:lnTo>
                        <a:pt x="2" y="27"/>
                      </a:lnTo>
                      <a:lnTo>
                        <a:pt x="3" y="35"/>
                      </a:lnTo>
                      <a:lnTo>
                        <a:pt x="6" y="43"/>
                      </a:lnTo>
                      <a:lnTo>
                        <a:pt x="9" y="50"/>
                      </a:lnTo>
                      <a:lnTo>
                        <a:pt x="12" y="57"/>
                      </a:lnTo>
                      <a:lnTo>
                        <a:pt x="16" y="64"/>
                      </a:lnTo>
                      <a:lnTo>
                        <a:pt x="21" y="70"/>
                      </a:lnTo>
                      <a:lnTo>
                        <a:pt x="26" y="76"/>
                      </a:lnTo>
                      <a:lnTo>
                        <a:pt x="31" y="82"/>
                      </a:lnTo>
                      <a:lnTo>
                        <a:pt x="37" y="87"/>
                      </a:lnTo>
                      <a:lnTo>
                        <a:pt x="43" y="92"/>
                      </a:lnTo>
                      <a:lnTo>
                        <a:pt x="49" y="96"/>
                      </a:lnTo>
                      <a:lnTo>
                        <a:pt x="57" y="99"/>
                      </a:lnTo>
                      <a:lnTo>
                        <a:pt x="63" y="103"/>
                      </a:lnTo>
                      <a:lnTo>
                        <a:pt x="71" y="105"/>
                      </a:lnTo>
                      <a:lnTo>
                        <a:pt x="71" y="233"/>
                      </a:lnTo>
                      <a:lnTo>
                        <a:pt x="71" y="235"/>
                      </a:lnTo>
                      <a:lnTo>
                        <a:pt x="72" y="237"/>
                      </a:lnTo>
                      <a:lnTo>
                        <a:pt x="73" y="239"/>
                      </a:lnTo>
                      <a:lnTo>
                        <a:pt x="75" y="240"/>
                      </a:lnTo>
                      <a:lnTo>
                        <a:pt x="76" y="241"/>
                      </a:lnTo>
                      <a:lnTo>
                        <a:pt x="78" y="242"/>
                      </a:lnTo>
                      <a:lnTo>
                        <a:pt x="80" y="243"/>
                      </a:lnTo>
                      <a:lnTo>
                        <a:pt x="83" y="243"/>
                      </a:lnTo>
                      <a:lnTo>
                        <a:pt x="85" y="243"/>
                      </a:lnTo>
                      <a:lnTo>
                        <a:pt x="87" y="242"/>
                      </a:lnTo>
                      <a:lnTo>
                        <a:pt x="89" y="241"/>
                      </a:lnTo>
                      <a:lnTo>
                        <a:pt x="91" y="240"/>
                      </a:lnTo>
                      <a:lnTo>
                        <a:pt x="92" y="239"/>
                      </a:lnTo>
                      <a:lnTo>
                        <a:pt x="93" y="237"/>
                      </a:lnTo>
                      <a:lnTo>
                        <a:pt x="94" y="235"/>
                      </a:lnTo>
                      <a:lnTo>
                        <a:pt x="94" y="233"/>
                      </a:lnTo>
                      <a:lnTo>
                        <a:pt x="94" y="232"/>
                      </a:lnTo>
                      <a:close/>
                    </a:path>
                  </a:pathLst>
                </a:custGeom>
                <a:solidFill>
                  <a:srgbClr val="BDA84B"/>
                </a:solidFill>
                <a:ln w="952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626" name="Freeform 419"/>
                <p:cNvSpPr>
                  <a:spLocks/>
                </p:cNvSpPr>
                <p:nvPr/>
              </p:nvSpPr>
              <p:spPr bwMode="auto">
                <a:xfrm>
                  <a:off x="2268" y="1873"/>
                  <a:ext cx="90" cy="244"/>
                </a:xfrm>
                <a:custGeom>
                  <a:avLst/>
                  <a:gdLst>
                    <a:gd name="T0" fmla="*/ 90 w 90"/>
                    <a:gd name="T1" fmla="*/ 12 h 244"/>
                    <a:gd name="T2" fmla="*/ 88 w 90"/>
                    <a:gd name="T3" fmla="*/ 7 h 244"/>
                    <a:gd name="T4" fmla="*/ 85 w 90"/>
                    <a:gd name="T5" fmla="*/ 4 h 244"/>
                    <a:gd name="T6" fmla="*/ 82 w 90"/>
                    <a:gd name="T7" fmla="*/ 1 h 244"/>
                    <a:gd name="T8" fmla="*/ 76 w 90"/>
                    <a:gd name="T9" fmla="*/ 0 h 244"/>
                    <a:gd name="T10" fmla="*/ 74 w 90"/>
                    <a:gd name="T11" fmla="*/ 1 h 244"/>
                    <a:gd name="T12" fmla="*/ 69 w 90"/>
                    <a:gd name="T13" fmla="*/ 2 h 244"/>
                    <a:gd name="T14" fmla="*/ 66 w 90"/>
                    <a:gd name="T15" fmla="*/ 5 h 244"/>
                    <a:gd name="T16" fmla="*/ 63 w 90"/>
                    <a:gd name="T17" fmla="*/ 10 h 244"/>
                    <a:gd name="T18" fmla="*/ 63 w 90"/>
                    <a:gd name="T19" fmla="*/ 12 h 244"/>
                    <a:gd name="T20" fmla="*/ 61 w 90"/>
                    <a:gd name="T21" fmla="*/ 34 h 244"/>
                    <a:gd name="T22" fmla="*/ 55 w 90"/>
                    <a:gd name="T23" fmla="*/ 50 h 244"/>
                    <a:gd name="T24" fmla="*/ 50 w 90"/>
                    <a:gd name="T25" fmla="*/ 58 h 244"/>
                    <a:gd name="T26" fmla="*/ 44 w 90"/>
                    <a:gd name="T27" fmla="*/ 66 h 244"/>
                    <a:gd name="T28" fmla="*/ 36 w 90"/>
                    <a:gd name="T29" fmla="*/ 73 h 244"/>
                    <a:gd name="T30" fmla="*/ 28 w 90"/>
                    <a:gd name="T31" fmla="*/ 79 h 244"/>
                    <a:gd name="T32" fmla="*/ 23 w 90"/>
                    <a:gd name="T33" fmla="*/ 81 h 244"/>
                    <a:gd name="T34" fmla="*/ 12 w 90"/>
                    <a:gd name="T35" fmla="*/ 85 h 244"/>
                    <a:gd name="T36" fmla="*/ 1 w 90"/>
                    <a:gd name="T37" fmla="*/ 87 h 244"/>
                    <a:gd name="T38" fmla="*/ 1 w 90"/>
                    <a:gd name="T39" fmla="*/ 233 h 244"/>
                    <a:gd name="T40" fmla="*/ 0 w 90"/>
                    <a:gd name="T41" fmla="*/ 234 h 244"/>
                    <a:gd name="T42" fmla="*/ 1 w 90"/>
                    <a:gd name="T43" fmla="*/ 236 h 244"/>
                    <a:gd name="T44" fmla="*/ 2 w 90"/>
                    <a:gd name="T45" fmla="*/ 240 h 244"/>
                    <a:gd name="T46" fmla="*/ 5 w 90"/>
                    <a:gd name="T47" fmla="*/ 242 h 244"/>
                    <a:gd name="T48" fmla="*/ 9 w 90"/>
                    <a:gd name="T49" fmla="*/ 244 h 244"/>
                    <a:gd name="T50" fmla="*/ 12 w 90"/>
                    <a:gd name="T51" fmla="*/ 244 h 244"/>
                    <a:gd name="T52" fmla="*/ 16 w 90"/>
                    <a:gd name="T53" fmla="*/ 243 h 244"/>
                    <a:gd name="T54" fmla="*/ 20 w 90"/>
                    <a:gd name="T55" fmla="*/ 241 h 244"/>
                    <a:gd name="T56" fmla="*/ 22 w 90"/>
                    <a:gd name="T57" fmla="*/ 238 h 244"/>
                    <a:gd name="T58" fmla="*/ 23 w 90"/>
                    <a:gd name="T59" fmla="*/ 234 h 244"/>
                    <a:gd name="T60" fmla="*/ 23 w 90"/>
                    <a:gd name="T61" fmla="*/ 105 h 244"/>
                    <a:gd name="T62" fmla="*/ 30 w 90"/>
                    <a:gd name="T63" fmla="*/ 102 h 244"/>
                    <a:gd name="T64" fmla="*/ 43 w 90"/>
                    <a:gd name="T65" fmla="*/ 95 h 244"/>
                    <a:gd name="T66" fmla="*/ 56 w 90"/>
                    <a:gd name="T67" fmla="*/ 86 h 244"/>
                    <a:gd name="T68" fmla="*/ 66 w 90"/>
                    <a:gd name="T69" fmla="*/ 76 h 244"/>
                    <a:gd name="T70" fmla="*/ 75 w 90"/>
                    <a:gd name="T71" fmla="*/ 63 h 244"/>
                    <a:gd name="T72" fmla="*/ 82 w 90"/>
                    <a:gd name="T73" fmla="*/ 50 h 244"/>
                    <a:gd name="T74" fmla="*/ 87 w 90"/>
                    <a:gd name="T75" fmla="*/ 35 h 244"/>
                    <a:gd name="T76" fmla="*/ 89 w 90"/>
                    <a:gd name="T77" fmla="*/ 20 h 244"/>
                    <a:gd name="T78" fmla="*/ 90 w 90"/>
                    <a:gd name="T79" fmla="*/ 12 h 24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90"/>
                    <a:gd name="T121" fmla="*/ 0 h 244"/>
                    <a:gd name="T122" fmla="*/ 90 w 90"/>
                    <a:gd name="T123" fmla="*/ 244 h 24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90" h="244">
                      <a:moveTo>
                        <a:pt x="90" y="12"/>
                      </a:moveTo>
                      <a:lnTo>
                        <a:pt x="90" y="12"/>
                      </a:lnTo>
                      <a:lnTo>
                        <a:pt x="89" y="10"/>
                      </a:lnTo>
                      <a:lnTo>
                        <a:pt x="88" y="7"/>
                      </a:lnTo>
                      <a:lnTo>
                        <a:pt x="87" y="5"/>
                      </a:lnTo>
                      <a:lnTo>
                        <a:pt x="85" y="4"/>
                      </a:lnTo>
                      <a:lnTo>
                        <a:pt x="83" y="2"/>
                      </a:lnTo>
                      <a:lnTo>
                        <a:pt x="82" y="1"/>
                      </a:lnTo>
                      <a:lnTo>
                        <a:pt x="79" y="1"/>
                      </a:lnTo>
                      <a:lnTo>
                        <a:pt x="76" y="0"/>
                      </a:lnTo>
                      <a:lnTo>
                        <a:pt x="74" y="1"/>
                      </a:lnTo>
                      <a:lnTo>
                        <a:pt x="71" y="1"/>
                      </a:lnTo>
                      <a:lnTo>
                        <a:pt x="69" y="2"/>
                      </a:lnTo>
                      <a:lnTo>
                        <a:pt x="67" y="4"/>
                      </a:lnTo>
                      <a:lnTo>
                        <a:pt x="66" y="5"/>
                      </a:lnTo>
                      <a:lnTo>
                        <a:pt x="64" y="7"/>
                      </a:lnTo>
                      <a:lnTo>
                        <a:pt x="63" y="10"/>
                      </a:lnTo>
                      <a:lnTo>
                        <a:pt x="63" y="12"/>
                      </a:lnTo>
                      <a:lnTo>
                        <a:pt x="62" y="23"/>
                      </a:lnTo>
                      <a:lnTo>
                        <a:pt x="61" y="34"/>
                      </a:lnTo>
                      <a:lnTo>
                        <a:pt x="57" y="45"/>
                      </a:lnTo>
                      <a:lnTo>
                        <a:pt x="55" y="50"/>
                      </a:lnTo>
                      <a:lnTo>
                        <a:pt x="53" y="54"/>
                      </a:lnTo>
                      <a:lnTo>
                        <a:pt x="50" y="58"/>
                      </a:lnTo>
                      <a:lnTo>
                        <a:pt x="47" y="63"/>
                      </a:lnTo>
                      <a:lnTo>
                        <a:pt x="44" y="66"/>
                      </a:lnTo>
                      <a:lnTo>
                        <a:pt x="40" y="70"/>
                      </a:lnTo>
                      <a:lnTo>
                        <a:pt x="36" y="73"/>
                      </a:lnTo>
                      <a:lnTo>
                        <a:pt x="32" y="76"/>
                      </a:lnTo>
                      <a:lnTo>
                        <a:pt x="28" y="79"/>
                      </a:lnTo>
                      <a:lnTo>
                        <a:pt x="23" y="81"/>
                      </a:lnTo>
                      <a:lnTo>
                        <a:pt x="18" y="83"/>
                      </a:lnTo>
                      <a:lnTo>
                        <a:pt x="12" y="85"/>
                      </a:lnTo>
                      <a:lnTo>
                        <a:pt x="6" y="86"/>
                      </a:lnTo>
                      <a:lnTo>
                        <a:pt x="1" y="87"/>
                      </a:lnTo>
                      <a:lnTo>
                        <a:pt x="1" y="110"/>
                      </a:lnTo>
                      <a:lnTo>
                        <a:pt x="1" y="233"/>
                      </a:lnTo>
                      <a:lnTo>
                        <a:pt x="0" y="234"/>
                      </a:lnTo>
                      <a:lnTo>
                        <a:pt x="1" y="236"/>
                      </a:lnTo>
                      <a:lnTo>
                        <a:pt x="1" y="238"/>
                      </a:lnTo>
                      <a:lnTo>
                        <a:pt x="2" y="240"/>
                      </a:lnTo>
                      <a:lnTo>
                        <a:pt x="4" y="241"/>
                      </a:lnTo>
                      <a:lnTo>
                        <a:pt x="5" y="242"/>
                      </a:lnTo>
                      <a:lnTo>
                        <a:pt x="7" y="243"/>
                      </a:lnTo>
                      <a:lnTo>
                        <a:pt x="9" y="244"/>
                      </a:lnTo>
                      <a:lnTo>
                        <a:pt x="12" y="244"/>
                      </a:lnTo>
                      <a:lnTo>
                        <a:pt x="14" y="244"/>
                      </a:lnTo>
                      <a:lnTo>
                        <a:pt x="16" y="243"/>
                      </a:lnTo>
                      <a:lnTo>
                        <a:pt x="18" y="242"/>
                      </a:lnTo>
                      <a:lnTo>
                        <a:pt x="20" y="241"/>
                      </a:lnTo>
                      <a:lnTo>
                        <a:pt x="21" y="240"/>
                      </a:lnTo>
                      <a:lnTo>
                        <a:pt x="22" y="238"/>
                      </a:lnTo>
                      <a:lnTo>
                        <a:pt x="23" y="236"/>
                      </a:lnTo>
                      <a:lnTo>
                        <a:pt x="23" y="234"/>
                      </a:lnTo>
                      <a:lnTo>
                        <a:pt x="23" y="105"/>
                      </a:lnTo>
                      <a:lnTo>
                        <a:pt x="30" y="102"/>
                      </a:lnTo>
                      <a:lnTo>
                        <a:pt x="37" y="99"/>
                      </a:lnTo>
                      <a:lnTo>
                        <a:pt x="43" y="95"/>
                      </a:lnTo>
                      <a:lnTo>
                        <a:pt x="50" y="91"/>
                      </a:lnTo>
                      <a:lnTo>
                        <a:pt x="56" y="86"/>
                      </a:lnTo>
                      <a:lnTo>
                        <a:pt x="61" y="81"/>
                      </a:lnTo>
                      <a:lnTo>
                        <a:pt x="66" y="76"/>
                      </a:lnTo>
                      <a:lnTo>
                        <a:pt x="70" y="69"/>
                      </a:lnTo>
                      <a:lnTo>
                        <a:pt x="75" y="63"/>
                      </a:lnTo>
                      <a:lnTo>
                        <a:pt x="79" y="56"/>
                      </a:lnTo>
                      <a:lnTo>
                        <a:pt x="82" y="50"/>
                      </a:lnTo>
                      <a:lnTo>
                        <a:pt x="85" y="42"/>
                      </a:lnTo>
                      <a:lnTo>
                        <a:pt x="87" y="35"/>
                      </a:lnTo>
                      <a:lnTo>
                        <a:pt x="88" y="28"/>
                      </a:lnTo>
                      <a:lnTo>
                        <a:pt x="89" y="20"/>
                      </a:lnTo>
                      <a:lnTo>
                        <a:pt x="90" y="12"/>
                      </a:lnTo>
                      <a:close/>
                    </a:path>
                  </a:pathLst>
                </a:custGeom>
                <a:solidFill>
                  <a:srgbClr val="BDA84B"/>
                </a:solidFill>
                <a:ln w="952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3616" name="Group 420"/>
              <p:cNvGrpSpPr>
                <a:grpSpLocks/>
              </p:cNvGrpSpPr>
              <p:nvPr/>
            </p:nvGrpSpPr>
            <p:grpSpPr bwMode="auto">
              <a:xfrm rot="5400000">
                <a:off x="2972" y="2093"/>
                <a:ext cx="198" cy="244"/>
                <a:chOff x="2160" y="1873"/>
                <a:chExt cx="198" cy="244"/>
              </a:xfrm>
            </p:grpSpPr>
            <p:sp>
              <p:nvSpPr>
                <p:cNvPr id="23623" name="Freeform 421"/>
                <p:cNvSpPr>
                  <a:spLocks/>
                </p:cNvSpPr>
                <p:nvPr/>
              </p:nvSpPr>
              <p:spPr bwMode="auto">
                <a:xfrm>
                  <a:off x="2160" y="1874"/>
                  <a:ext cx="94" cy="243"/>
                </a:xfrm>
                <a:custGeom>
                  <a:avLst/>
                  <a:gdLst>
                    <a:gd name="T0" fmla="*/ 94 w 94"/>
                    <a:gd name="T1" fmla="*/ 109 h 243"/>
                    <a:gd name="T2" fmla="*/ 94 w 94"/>
                    <a:gd name="T3" fmla="*/ 86 h 243"/>
                    <a:gd name="T4" fmla="*/ 82 w 94"/>
                    <a:gd name="T5" fmla="*/ 84 h 243"/>
                    <a:gd name="T6" fmla="*/ 71 w 94"/>
                    <a:gd name="T7" fmla="*/ 81 h 243"/>
                    <a:gd name="T8" fmla="*/ 66 w 94"/>
                    <a:gd name="T9" fmla="*/ 79 h 243"/>
                    <a:gd name="T10" fmla="*/ 57 w 94"/>
                    <a:gd name="T11" fmla="*/ 73 h 243"/>
                    <a:gd name="T12" fmla="*/ 49 w 94"/>
                    <a:gd name="T13" fmla="*/ 66 h 243"/>
                    <a:gd name="T14" fmla="*/ 42 w 94"/>
                    <a:gd name="T15" fmla="*/ 58 h 243"/>
                    <a:gd name="T16" fmla="*/ 36 w 94"/>
                    <a:gd name="T17" fmla="*/ 49 h 243"/>
                    <a:gd name="T18" fmla="*/ 32 w 94"/>
                    <a:gd name="T19" fmla="*/ 39 h 243"/>
                    <a:gd name="T20" fmla="*/ 29 w 94"/>
                    <a:gd name="T21" fmla="*/ 28 h 243"/>
                    <a:gd name="T22" fmla="*/ 27 w 94"/>
                    <a:gd name="T23" fmla="*/ 17 h 243"/>
                    <a:gd name="T24" fmla="*/ 27 w 94"/>
                    <a:gd name="T25" fmla="*/ 12 h 243"/>
                    <a:gd name="T26" fmla="*/ 27 w 94"/>
                    <a:gd name="T27" fmla="*/ 9 h 243"/>
                    <a:gd name="T28" fmla="*/ 24 w 94"/>
                    <a:gd name="T29" fmla="*/ 5 h 243"/>
                    <a:gd name="T30" fmla="*/ 21 w 94"/>
                    <a:gd name="T31" fmla="*/ 2 h 243"/>
                    <a:gd name="T32" fmla="*/ 16 w 94"/>
                    <a:gd name="T33" fmla="*/ 0 h 243"/>
                    <a:gd name="T34" fmla="*/ 14 w 94"/>
                    <a:gd name="T35" fmla="*/ 0 h 243"/>
                    <a:gd name="T36" fmla="*/ 8 w 94"/>
                    <a:gd name="T37" fmla="*/ 1 h 243"/>
                    <a:gd name="T38" fmla="*/ 5 w 94"/>
                    <a:gd name="T39" fmla="*/ 3 h 243"/>
                    <a:gd name="T40" fmla="*/ 1 w 94"/>
                    <a:gd name="T41" fmla="*/ 7 h 243"/>
                    <a:gd name="T42" fmla="*/ 0 w 94"/>
                    <a:gd name="T43" fmla="*/ 12 h 243"/>
                    <a:gd name="T44" fmla="*/ 0 w 94"/>
                    <a:gd name="T45" fmla="*/ 11 h 243"/>
                    <a:gd name="T46" fmla="*/ 2 w 94"/>
                    <a:gd name="T47" fmla="*/ 27 h 243"/>
                    <a:gd name="T48" fmla="*/ 6 w 94"/>
                    <a:gd name="T49" fmla="*/ 43 h 243"/>
                    <a:gd name="T50" fmla="*/ 12 w 94"/>
                    <a:gd name="T51" fmla="*/ 57 h 243"/>
                    <a:gd name="T52" fmla="*/ 21 w 94"/>
                    <a:gd name="T53" fmla="*/ 70 h 243"/>
                    <a:gd name="T54" fmla="*/ 31 w 94"/>
                    <a:gd name="T55" fmla="*/ 82 h 243"/>
                    <a:gd name="T56" fmla="*/ 43 w 94"/>
                    <a:gd name="T57" fmla="*/ 92 h 243"/>
                    <a:gd name="T58" fmla="*/ 57 w 94"/>
                    <a:gd name="T59" fmla="*/ 99 h 243"/>
                    <a:gd name="T60" fmla="*/ 71 w 94"/>
                    <a:gd name="T61" fmla="*/ 105 h 243"/>
                    <a:gd name="T62" fmla="*/ 71 w 94"/>
                    <a:gd name="T63" fmla="*/ 233 h 243"/>
                    <a:gd name="T64" fmla="*/ 71 w 94"/>
                    <a:gd name="T65" fmla="*/ 235 h 243"/>
                    <a:gd name="T66" fmla="*/ 73 w 94"/>
                    <a:gd name="T67" fmla="*/ 239 h 243"/>
                    <a:gd name="T68" fmla="*/ 76 w 94"/>
                    <a:gd name="T69" fmla="*/ 241 h 243"/>
                    <a:gd name="T70" fmla="*/ 80 w 94"/>
                    <a:gd name="T71" fmla="*/ 243 h 243"/>
                    <a:gd name="T72" fmla="*/ 83 w 94"/>
                    <a:gd name="T73" fmla="*/ 243 h 243"/>
                    <a:gd name="T74" fmla="*/ 87 w 94"/>
                    <a:gd name="T75" fmla="*/ 242 h 243"/>
                    <a:gd name="T76" fmla="*/ 91 w 94"/>
                    <a:gd name="T77" fmla="*/ 240 h 243"/>
                    <a:gd name="T78" fmla="*/ 93 w 94"/>
                    <a:gd name="T79" fmla="*/ 237 h 243"/>
                    <a:gd name="T80" fmla="*/ 94 w 94"/>
                    <a:gd name="T81" fmla="*/ 233 h 243"/>
                    <a:gd name="T82" fmla="*/ 94 w 94"/>
                    <a:gd name="T83" fmla="*/ 232 h 24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94"/>
                    <a:gd name="T127" fmla="*/ 0 h 243"/>
                    <a:gd name="T128" fmla="*/ 94 w 94"/>
                    <a:gd name="T129" fmla="*/ 243 h 24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94" h="243">
                      <a:moveTo>
                        <a:pt x="94" y="232"/>
                      </a:moveTo>
                      <a:lnTo>
                        <a:pt x="94" y="109"/>
                      </a:lnTo>
                      <a:lnTo>
                        <a:pt x="94" y="86"/>
                      </a:lnTo>
                      <a:lnTo>
                        <a:pt x="88" y="85"/>
                      </a:lnTo>
                      <a:lnTo>
                        <a:pt x="82" y="84"/>
                      </a:lnTo>
                      <a:lnTo>
                        <a:pt x="76" y="83"/>
                      </a:lnTo>
                      <a:lnTo>
                        <a:pt x="71" y="81"/>
                      </a:lnTo>
                      <a:lnTo>
                        <a:pt x="66" y="79"/>
                      </a:lnTo>
                      <a:lnTo>
                        <a:pt x="62" y="76"/>
                      </a:lnTo>
                      <a:lnTo>
                        <a:pt x="57" y="73"/>
                      </a:lnTo>
                      <a:lnTo>
                        <a:pt x="53" y="70"/>
                      </a:lnTo>
                      <a:lnTo>
                        <a:pt x="49" y="66"/>
                      </a:lnTo>
                      <a:lnTo>
                        <a:pt x="45" y="62"/>
                      </a:lnTo>
                      <a:lnTo>
                        <a:pt x="42" y="58"/>
                      </a:lnTo>
                      <a:lnTo>
                        <a:pt x="39" y="54"/>
                      </a:lnTo>
                      <a:lnTo>
                        <a:pt x="36" y="49"/>
                      </a:lnTo>
                      <a:lnTo>
                        <a:pt x="34" y="44"/>
                      </a:lnTo>
                      <a:lnTo>
                        <a:pt x="32" y="39"/>
                      </a:lnTo>
                      <a:lnTo>
                        <a:pt x="30" y="34"/>
                      </a:lnTo>
                      <a:lnTo>
                        <a:pt x="29" y="28"/>
                      </a:lnTo>
                      <a:lnTo>
                        <a:pt x="27" y="23"/>
                      </a:lnTo>
                      <a:lnTo>
                        <a:pt x="27" y="17"/>
                      </a:lnTo>
                      <a:lnTo>
                        <a:pt x="27" y="11"/>
                      </a:lnTo>
                      <a:lnTo>
                        <a:pt x="27" y="12"/>
                      </a:lnTo>
                      <a:lnTo>
                        <a:pt x="27" y="9"/>
                      </a:lnTo>
                      <a:lnTo>
                        <a:pt x="26" y="7"/>
                      </a:lnTo>
                      <a:lnTo>
                        <a:pt x="24" y="5"/>
                      </a:lnTo>
                      <a:lnTo>
                        <a:pt x="23" y="3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8" y="1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1" y="19"/>
                      </a:lnTo>
                      <a:lnTo>
                        <a:pt x="2" y="27"/>
                      </a:lnTo>
                      <a:lnTo>
                        <a:pt x="3" y="35"/>
                      </a:lnTo>
                      <a:lnTo>
                        <a:pt x="6" y="43"/>
                      </a:lnTo>
                      <a:lnTo>
                        <a:pt x="9" y="50"/>
                      </a:lnTo>
                      <a:lnTo>
                        <a:pt x="12" y="57"/>
                      </a:lnTo>
                      <a:lnTo>
                        <a:pt x="16" y="64"/>
                      </a:lnTo>
                      <a:lnTo>
                        <a:pt x="21" y="70"/>
                      </a:lnTo>
                      <a:lnTo>
                        <a:pt x="26" y="76"/>
                      </a:lnTo>
                      <a:lnTo>
                        <a:pt x="31" y="82"/>
                      </a:lnTo>
                      <a:lnTo>
                        <a:pt x="37" y="87"/>
                      </a:lnTo>
                      <a:lnTo>
                        <a:pt x="43" y="92"/>
                      </a:lnTo>
                      <a:lnTo>
                        <a:pt x="49" y="96"/>
                      </a:lnTo>
                      <a:lnTo>
                        <a:pt x="57" y="99"/>
                      </a:lnTo>
                      <a:lnTo>
                        <a:pt x="63" y="103"/>
                      </a:lnTo>
                      <a:lnTo>
                        <a:pt x="71" y="105"/>
                      </a:lnTo>
                      <a:lnTo>
                        <a:pt x="71" y="233"/>
                      </a:lnTo>
                      <a:lnTo>
                        <a:pt x="71" y="235"/>
                      </a:lnTo>
                      <a:lnTo>
                        <a:pt x="72" y="237"/>
                      </a:lnTo>
                      <a:lnTo>
                        <a:pt x="73" y="239"/>
                      </a:lnTo>
                      <a:lnTo>
                        <a:pt x="75" y="240"/>
                      </a:lnTo>
                      <a:lnTo>
                        <a:pt x="76" y="241"/>
                      </a:lnTo>
                      <a:lnTo>
                        <a:pt x="78" y="242"/>
                      </a:lnTo>
                      <a:lnTo>
                        <a:pt x="80" y="243"/>
                      </a:lnTo>
                      <a:lnTo>
                        <a:pt x="83" y="243"/>
                      </a:lnTo>
                      <a:lnTo>
                        <a:pt x="85" y="243"/>
                      </a:lnTo>
                      <a:lnTo>
                        <a:pt x="87" y="242"/>
                      </a:lnTo>
                      <a:lnTo>
                        <a:pt x="89" y="241"/>
                      </a:lnTo>
                      <a:lnTo>
                        <a:pt x="91" y="240"/>
                      </a:lnTo>
                      <a:lnTo>
                        <a:pt x="92" y="239"/>
                      </a:lnTo>
                      <a:lnTo>
                        <a:pt x="93" y="237"/>
                      </a:lnTo>
                      <a:lnTo>
                        <a:pt x="94" y="235"/>
                      </a:lnTo>
                      <a:lnTo>
                        <a:pt x="94" y="233"/>
                      </a:lnTo>
                      <a:lnTo>
                        <a:pt x="94" y="232"/>
                      </a:lnTo>
                      <a:close/>
                    </a:path>
                  </a:pathLst>
                </a:custGeom>
                <a:solidFill>
                  <a:srgbClr val="BDA84B"/>
                </a:solidFill>
                <a:ln w="952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624" name="Freeform 422"/>
                <p:cNvSpPr>
                  <a:spLocks/>
                </p:cNvSpPr>
                <p:nvPr/>
              </p:nvSpPr>
              <p:spPr bwMode="auto">
                <a:xfrm>
                  <a:off x="2268" y="1873"/>
                  <a:ext cx="90" cy="244"/>
                </a:xfrm>
                <a:custGeom>
                  <a:avLst/>
                  <a:gdLst>
                    <a:gd name="T0" fmla="*/ 90 w 90"/>
                    <a:gd name="T1" fmla="*/ 12 h 244"/>
                    <a:gd name="T2" fmla="*/ 88 w 90"/>
                    <a:gd name="T3" fmla="*/ 7 h 244"/>
                    <a:gd name="T4" fmla="*/ 85 w 90"/>
                    <a:gd name="T5" fmla="*/ 4 h 244"/>
                    <a:gd name="T6" fmla="*/ 82 w 90"/>
                    <a:gd name="T7" fmla="*/ 1 h 244"/>
                    <a:gd name="T8" fmla="*/ 76 w 90"/>
                    <a:gd name="T9" fmla="*/ 0 h 244"/>
                    <a:gd name="T10" fmla="*/ 74 w 90"/>
                    <a:gd name="T11" fmla="*/ 1 h 244"/>
                    <a:gd name="T12" fmla="*/ 69 w 90"/>
                    <a:gd name="T13" fmla="*/ 2 h 244"/>
                    <a:gd name="T14" fmla="*/ 66 w 90"/>
                    <a:gd name="T15" fmla="*/ 5 h 244"/>
                    <a:gd name="T16" fmla="*/ 63 w 90"/>
                    <a:gd name="T17" fmla="*/ 10 h 244"/>
                    <a:gd name="T18" fmla="*/ 63 w 90"/>
                    <a:gd name="T19" fmla="*/ 12 h 244"/>
                    <a:gd name="T20" fmla="*/ 61 w 90"/>
                    <a:gd name="T21" fmla="*/ 34 h 244"/>
                    <a:gd name="T22" fmla="*/ 55 w 90"/>
                    <a:gd name="T23" fmla="*/ 50 h 244"/>
                    <a:gd name="T24" fmla="*/ 50 w 90"/>
                    <a:gd name="T25" fmla="*/ 58 h 244"/>
                    <a:gd name="T26" fmla="*/ 44 w 90"/>
                    <a:gd name="T27" fmla="*/ 66 h 244"/>
                    <a:gd name="T28" fmla="*/ 36 w 90"/>
                    <a:gd name="T29" fmla="*/ 73 h 244"/>
                    <a:gd name="T30" fmla="*/ 28 w 90"/>
                    <a:gd name="T31" fmla="*/ 79 h 244"/>
                    <a:gd name="T32" fmla="*/ 23 w 90"/>
                    <a:gd name="T33" fmla="*/ 81 h 244"/>
                    <a:gd name="T34" fmla="*/ 12 w 90"/>
                    <a:gd name="T35" fmla="*/ 85 h 244"/>
                    <a:gd name="T36" fmla="*/ 1 w 90"/>
                    <a:gd name="T37" fmla="*/ 87 h 244"/>
                    <a:gd name="T38" fmla="*/ 1 w 90"/>
                    <a:gd name="T39" fmla="*/ 233 h 244"/>
                    <a:gd name="T40" fmla="*/ 0 w 90"/>
                    <a:gd name="T41" fmla="*/ 234 h 244"/>
                    <a:gd name="T42" fmla="*/ 1 w 90"/>
                    <a:gd name="T43" fmla="*/ 236 h 244"/>
                    <a:gd name="T44" fmla="*/ 2 w 90"/>
                    <a:gd name="T45" fmla="*/ 240 h 244"/>
                    <a:gd name="T46" fmla="*/ 5 w 90"/>
                    <a:gd name="T47" fmla="*/ 242 h 244"/>
                    <a:gd name="T48" fmla="*/ 9 w 90"/>
                    <a:gd name="T49" fmla="*/ 244 h 244"/>
                    <a:gd name="T50" fmla="*/ 12 w 90"/>
                    <a:gd name="T51" fmla="*/ 244 h 244"/>
                    <a:gd name="T52" fmla="*/ 16 w 90"/>
                    <a:gd name="T53" fmla="*/ 243 h 244"/>
                    <a:gd name="T54" fmla="*/ 20 w 90"/>
                    <a:gd name="T55" fmla="*/ 241 h 244"/>
                    <a:gd name="T56" fmla="*/ 22 w 90"/>
                    <a:gd name="T57" fmla="*/ 238 h 244"/>
                    <a:gd name="T58" fmla="*/ 23 w 90"/>
                    <a:gd name="T59" fmla="*/ 234 h 244"/>
                    <a:gd name="T60" fmla="*/ 23 w 90"/>
                    <a:gd name="T61" fmla="*/ 105 h 244"/>
                    <a:gd name="T62" fmla="*/ 30 w 90"/>
                    <a:gd name="T63" fmla="*/ 102 h 244"/>
                    <a:gd name="T64" fmla="*/ 43 w 90"/>
                    <a:gd name="T65" fmla="*/ 95 h 244"/>
                    <a:gd name="T66" fmla="*/ 56 w 90"/>
                    <a:gd name="T67" fmla="*/ 86 h 244"/>
                    <a:gd name="T68" fmla="*/ 66 w 90"/>
                    <a:gd name="T69" fmla="*/ 76 h 244"/>
                    <a:gd name="T70" fmla="*/ 75 w 90"/>
                    <a:gd name="T71" fmla="*/ 63 h 244"/>
                    <a:gd name="T72" fmla="*/ 82 w 90"/>
                    <a:gd name="T73" fmla="*/ 50 h 244"/>
                    <a:gd name="T74" fmla="*/ 87 w 90"/>
                    <a:gd name="T75" fmla="*/ 35 h 244"/>
                    <a:gd name="T76" fmla="*/ 89 w 90"/>
                    <a:gd name="T77" fmla="*/ 20 h 244"/>
                    <a:gd name="T78" fmla="*/ 90 w 90"/>
                    <a:gd name="T79" fmla="*/ 12 h 24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90"/>
                    <a:gd name="T121" fmla="*/ 0 h 244"/>
                    <a:gd name="T122" fmla="*/ 90 w 90"/>
                    <a:gd name="T123" fmla="*/ 244 h 24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90" h="244">
                      <a:moveTo>
                        <a:pt x="90" y="12"/>
                      </a:moveTo>
                      <a:lnTo>
                        <a:pt x="90" y="12"/>
                      </a:lnTo>
                      <a:lnTo>
                        <a:pt x="89" y="10"/>
                      </a:lnTo>
                      <a:lnTo>
                        <a:pt x="88" y="7"/>
                      </a:lnTo>
                      <a:lnTo>
                        <a:pt x="87" y="5"/>
                      </a:lnTo>
                      <a:lnTo>
                        <a:pt x="85" y="4"/>
                      </a:lnTo>
                      <a:lnTo>
                        <a:pt x="83" y="2"/>
                      </a:lnTo>
                      <a:lnTo>
                        <a:pt x="82" y="1"/>
                      </a:lnTo>
                      <a:lnTo>
                        <a:pt x="79" y="1"/>
                      </a:lnTo>
                      <a:lnTo>
                        <a:pt x="76" y="0"/>
                      </a:lnTo>
                      <a:lnTo>
                        <a:pt x="74" y="1"/>
                      </a:lnTo>
                      <a:lnTo>
                        <a:pt x="71" y="1"/>
                      </a:lnTo>
                      <a:lnTo>
                        <a:pt x="69" y="2"/>
                      </a:lnTo>
                      <a:lnTo>
                        <a:pt x="67" y="4"/>
                      </a:lnTo>
                      <a:lnTo>
                        <a:pt x="66" y="5"/>
                      </a:lnTo>
                      <a:lnTo>
                        <a:pt x="64" y="7"/>
                      </a:lnTo>
                      <a:lnTo>
                        <a:pt x="63" y="10"/>
                      </a:lnTo>
                      <a:lnTo>
                        <a:pt x="63" y="12"/>
                      </a:lnTo>
                      <a:lnTo>
                        <a:pt x="62" y="23"/>
                      </a:lnTo>
                      <a:lnTo>
                        <a:pt x="61" y="34"/>
                      </a:lnTo>
                      <a:lnTo>
                        <a:pt x="57" y="45"/>
                      </a:lnTo>
                      <a:lnTo>
                        <a:pt x="55" y="50"/>
                      </a:lnTo>
                      <a:lnTo>
                        <a:pt x="53" y="54"/>
                      </a:lnTo>
                      <a:lnTo>
                        <a:pt x="50" y="58"/>
                      </a:lnTo>
                      <a:lnTo>
                        <a:pt x="47" y="63"/>
                      </a:lnTo>
                      <a:lnTo>
                        <a:pt x="44" y="66"/>
                      </a:lnTo>
                      <a:lnTo>
                        <a:pt x="40" y="70"/>
                      </a:lnTo>
                      <a:lnTo>
                        <a:pt x="36" y="73"/>
                      </a:lnTo>
                      <a:lnTo>
                        <a:pt x="32" y="76"/>
                      </a:lnTo>
                      <a:lnTo>
                        <a:pt x="28" y="79"/>
                      </a:lnTo>
                      <a:lnTo>
                        <a:pt x="23" y="81"/>
                      </a:lnTo>
                      <a:lnTo>
                        <a:pt x="18" y="83"/>
                      </a:lnTo>
                      <a:lnTo>
                        <a:pt x="12" y="85"/>
                      </a:lnTo>
                      <a:lnTo>
                        <a:pt x="6" y="86"/>
                      </a:lnTo>
                      <a:lnTo>
                        <a:pt x="1" y="87"/>
                      </a:lnTo>
                      <a:lnTo>
                        <a:pt x="1" y="110"/>
                      </a:lnTo>
                      <a:lnTo>
                        <a:pt x="1" y="233"/>
                      </a:lnTo>
                      <a:lnTo>
                        <a:pt x="0" y="234"/>
                      </a:lnTo>
                      <a:lnTo>
                        <a:pt x="1" y="236"/>
                      </a:lnTo>
                      <a:lnTo>
                        <a:pt x="1" y="238"/>
                      </a:lnTo>
                      <a:lnTo>
                        <a:pt x="2" y="240"/>
                      </a:lnTo>
                      <a:lnTo>
                        <a:pt x="4" y="241"/>
                      </a:lnTo>
                      <a:lnTo>
                        <a:pt x="5" y="242"/>
                      </a:lnTo>
                      <a:lnTo>
                        <a:pt x="7" y="243"/>
                      </a:lnTo>
                      <a:lnTo>
                        <a:pt x="9" y="244"/>
                      </a:lnTo>
                      <a:lnTo>
                        <a:pt x="12" y="244"/>
                      </a:lnTo>
                      <a:lnTo>
                        <a:pt x="14" y="244"/>
                      </a:lnTo>
                      <a:lnTo>
                        <a:pt x="16" y="243"/>
                      </a:lnTo>
                      <a:lnTo>
                        <a:pt x="18" y="242"/>
                      </a:lnTo>
                      <a:lnTo>
                        <a:pt x="20" y="241"/>
                      </a:lnTo>
                      <a:lnTo>
                        <a:pt x="21" y="240"/>
                      </a:lnTo>
                      <a:lnTo>
                        <a:pt x="22" y="238"/>
                      </a:lnTo>
                      <a:lnTo>
                        <a:pt x="23" y="236"/>
                      </a:lnTo>
                      <a:lnTo>
                        <a:pt x="23" y="234"/>
                      </a:lnTo>
                      <a:lnTo>
                        <a:pt x="23" y="105"/>
                      </a:lnTo>
                      <a:lnTo>
                        <a:pt x="30" y="102"/>
                      </a:lnTo>
                      <a:lnTo>
                        <a:pt x="37" y="99"/>
                      </a:lnTo>
                      <a:lnTo>
                        <a:pt x="43" y="95"/>
                      </a:lnTo>
                      <a:lnTo>
                        <a:pt x="50" y="91"/>
                      </a:lnTo>
                      <a:lnTo>
                        <a:pt x="56" y="86"/>
                      </a:lnTo>
                      <a:lnTo>
                        <a:pt x="61" y="81"/>
                      </a:lnTo>
                      <a:lnTo>
                        <a:pt x="66" y="76"/>
                      </a:lnTo>
                      <a:lnTo>
                        <a:pt x="70" y="69"/>
                      </a:lnTo>
                      <a:lnTo>
                        <a:pt x="75" y="63"/>
                      </a:lnTo>
                      <a:lnTo>
                        <a:pt x="79" y="56"/>
                      </a:lnTo>
                      <a:lnTo>
                        <a:pt x="82" y="50"/>
                      </a:lnTo>
                      <a:lnTo>
                        <a:pt x="85" y="42"/>
                      </a:lnTo>
                      <a:lnTo>
                        <a:pt x="87" y="35"/>
                      </a:lnTo>
                      <a:lnTo>
                        <a:pt x="88" y="28"/>
                      </a:lnTo>
                      <a:lnTo>
                        <a:pt x="89" y="20"/>
                      </a:lnTo>
                      <a:lnTo>
                        <a:pt x="90" y="12"/>
                      </a:lnTo>
                      <a:close/>
                    </a:path>
                  </a:pathLst>
                </a:custGeom>
                <a:solidFill>
                  <a:srgbClr val="BDA84B"/>
                </a:solidFill>
                <a:ln w="952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3617" name="Group 423"/>
              <p:cNvGrpSpPr>
                <a:grpSpLocks/>
              </p:cNvGrpSpPr>
              <p:nvPr/>
            </p:nvGrpSpPr>
            <p:grpSpPr bwMode="auto">
              <a:xfrm rot="10800000">
                <a:off x="2712" y="2349"/>
                <a:ext cx="198" cy="244"/>
                <a:chOff x="2160" y="1873"/>
                <a:chExt cx="198" cy="244"/>
              </a:xfrm>
            </p:grpSpPr>
            <p:sp>
              <p:nvSpPr>
                <p:cNvPr id="23621" name="Freeform 424"/>
                <p:cNvSpPr>
                  <a:spLocks/>
                </p:cNvSpPr>
                <p:nvPr/>
              </p:nvSpPr>
              <p:spPr bwMode="auto">
                <a:xfrm>
                  <a:off x="2160" y="1874"/>
                  <a:ext cx="94" cy="243"/>
                </a:xfrm>
                <a:custGeom>
                  <a:avLst/>
                  <a:gdLst>
                    <a:gd name="T0" fmla="*/ 94 w 94"/>
                    <a:gd name="T1" fmla="*/ 109 h 243"/>
                    <a:gd name="T2" fmla="*/ 94 w 94"/>
                    <a:gd name="T3" fmla="*/ 86 h 243"/>
                    <a:gd name="T4" fmla="*/ 82 w 94"/>
                    <a:gd name="T5" fmla="*/ 84 h 243"/>
                    <a:gd name="T6" fmla="*/ 71 w 94"/>
                    <a:gd name="T7" fmla="*/ 81 h 243"/>
                    <a:gd name="T8" fmla="*/ 66 w 94"/>
                    <a:gd name="T9" fmla="*/ 79 h 243"/>
                    <a:gd name="T10" fmla="*/ 57 w 94"/>
                    <a:gd name="T11" fmla="*/ 73 h 243"/>
                    <a:gd name="T12" fmla="*/ 49 w 94"/>
                    <a:gd name="T13" fmla="*/ 66 h 243"/>
                    <a:gd name="T14" fmla="*/ 42 w 94"/>
                    <a:gd name="T15" fmla="*/ 58 h 243"/>
                    <a:gd name="T16" fmla="*/ 36 w 94"/>
                    <a:gd name="T17" fmla="*/ 49 h 243"/>
                    <a:gd name="T18" fmla="*/ 32 w 94"/>
                    <a:gd name="T19" fmla="*/ 39 h 243"/>
                    <a:gd name="T20" fmla="*/ 29 w 94"/>
                    <a:gd name="T21" fmla="*/ 28 h 243"/>
                    <a:gd name="T22" fmla="*/ 27 w 94"/>
                    <a:gd name="T23" fmla="*/ 17 h 243"/>
                    <a:gd name="T24" fmla="*/ 27 w 94"/>
                    <a:gd name="T25" fmla="*/ 12 h 243"/>
                    <a:gd name="T26" fmla="*/ 27 w 94"/>
                    <a:gd name="T27" fmla="*/ 9 h 243"/>
                    <a:gd name="T28" fmla="*/ 24 w 94"/>
                    <a:gd name="T29" fmla="*/ 5 h 243"/>
                    <a:gd name="T30" fmla="*/ 21 w 94"/>
                    <a:gd name="T31" fmla="*/ 2 h 243"/>
                    <a:gd name="T32" fmla="*/ 16 w 94"/>
                    <a:gd name="T33" fmla="*/ 0 h 243"/>
                    <a:gd name="T34" fmla="*/ 14 w 94"/>
                    <a:gd name="T35" fmla="*/ 0 h 243"/>
                    <a:gd name="T36" fmla="*/ 8 w 94"/>
                    <a:gd name="T37" fmla="*/ 1 h 243"/>
                    <a:gd name="T38" fmla="*/ 5 w 94"/>
                    <a:gd name="T39" fmla="*/ 3 h 243"/>
                    <a:gd name="T40" fmla="*/ 1 w 94"/>
                    <a:gd name="T41" fmla="*/ 7 h 243"/>
                    <a:gd name="T42" fmla="*/ 0 w 94"/>
                    <a:gd name="T43" fmla="*/ 12 h 243"/>
                    <a:gd name="T44" fmla="*/ 0 w 94"/>
                    <a:gd name="T45" fmla="*/ 11 h 243"/>
                    <a:gd name="T46" fmla="*/ 2 w 94"/>
                    <a:gd name="T47" fmla="*/ 27 h 243"/>
                    <a:gd name="T48" fmla="*/ 6 w 94"/>
                    <a:gd name="T49" fmla="*/ 43 h 243"/>
                    <a:gd name="T50" fmla="*/ 12 w 94"/>
                    <a:gd name="T51" fmla="*/ 57 h 243"/>
                    <a:gd name="T52" fmla="*/ 21 w 94"/>
                    <a:gd name="T53" fmla="*/ 70 h 243"/>
                    <a:gd name="T54" fmla="*/ 31 w 94"/>
                    <a:gd name="T55" fmla="*/ 82 h 243"/>
                    <a:gd name="T56" fmla="*/ 43 w 94"/>
                    <a:gd name="T57" fmla="*/ 92 h 243"/>
                    <a:gd name="T58" fmla="*/ 57 w 94"/>
                    <a:gd name="T59" fmla="*/ 99 h 243"/>
                    <a:gd name="T60" fmla="*/ 71 w 94"/>
                    <a:gd name="T61" fmla="*/ 105 h 243"/>
                    <a:gd name="T62" fmla="*/ 71 w 94"/>
                    <a:gd name="T63" fmla="*/ 233 h 243"/>
                    <a:gd name="T64" fmla="*/ 71 w 94"/>
                    <a:gd name="T65" fmla="*/ 235 h 243"/>
                    <a:gd name="T66" fmla="*/ 73 w 94"/>
                    <a:gd name="T67" fmla="*/ 239 h 243"/>
                    <a:gd name="T68" fmla="*/ 76 w 94"/>
                    <a:gd name="T69" fmla="*/ 241 h 243"/>
                    <a:gd name="T70" fmla="*/ 80 w 94"/>
                    <a:gd name="T71" fmla="*/ 243 h 243"/>
                    <a:gd name="T72" fmla="*/ 83 w 94"/>
                    <a:gd name="T73" fmla="*/ 243 h 243"/>
                    <a:gd name="T74" fmla="*/ 87 w 94"/>
                    <a:gd name="T75" fmla="*/ 242 h 243"/>
                    <a:gd name="T76" fmla="*/ 91 w 94"/>
                    <a:gd name="T77" fmla="*/ 240 h 243"/>
                    <a:gd name="T78" fmla="*/ 93 w 94"/>
                    <a:gd name="T79" fmla="*/ 237 h 243"/>
                    <a:gd name="T80" fmla="*/ 94 w 94"/>
                    <a:gd name="T81" fmla="*/ 233 h 243"/>
                    <a:gd name="T82" fmla="*/ 94 w 94"/>
                    <a:gd name="T83" fmla="*/ 232 h 24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94"/>
                    <a:gd name="T127" fmla="*/ 0 h 243"/>
                    <a:gd name="T128" fmla="*/ 94 w 94"/>
                    <a:gd name="T129" fmla="*/ 243 h 24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94" h="243">
                      <a:moveTo>
                        <a:pt x="94" y="232"/>
                      </a:moveTo>
                      <a:lnTo>
                        <a:pt x="94" y="109"/>
                      </a:lnTo>
                      <a:lnTo>
                        <a:pt x="94" y="86"/>
                      </a:lnTo>
                      <a:lnTo>
                        <a:pt x="88" y="85"/>
                      </a:lnTo>
                      <a:lnTo>
                        <a:pt x="82" y="84"/>
                      </a:lnTo>
                      <a:lnTo>
                        <a:pt x="76" y="83"/>
                      </a:lnTo>
                      <a:lnTo>
                        <a:pt x="71" y="81"/>
                      </a:lnTo>
                      <a:lnTo>
                        <a:pt x="66" y="79"/>
                      </a:lnTo>
                      <a:lnTo>
                        <a:pt x="62" y="76"/>
                      </a:lnTo>
                      <a:lnTo>
                        <a:pt x="57" y="73"/>
                      </a:lnTo>
                      <a:lnTo>
                        <a:pt x="53" y="70"/>
                      </a:lnTo>
                      <a:lnTo>
                        <a:pt x="49" y="66"/>
                      </a:lnTo>
                      <a:lnTo>
                        <a:pt x="45" y="62"/>
                      </a:lnTo>
                      <a:lnTo>
                        <a:pt x="42" y="58"/>
                      </a:lnTo>
                      <a:lnTo>
                        <a:pt x="39" y="54"/>
                      </a:lnTo>
                      <a:lnTo>
                        <a:pt x="36" y="49"/>
                      </a:lnTo>
                      <a:lnTo>
                        <a:pt x="34" y="44"/>
                      </a:lnTo>
                      <a:lnTo>
                        <a:pt x="32" y="39"/>
                      </a:lnTo>
                      <a:lnTo>
                        <a:pt x="30" y="34"/>
                      </a:lnTo>
                      <a:lnTo>
                        <a:pt x="29" y="28"/>
                      </a:lnTo>
                      <a:lnTo>
                        <a:pt x="27" y="23"/>
                      </a:lnTo>
                      <a:lnTo>
                        <a:pt x="27" y="17"/>
                      </a:lnTo>
                      <a:lnTo>
                        <a:pt x="27" y="11"/>
                      </a:lnTo>
                      <a:lnTo>
                        <a:pt x="27" y="12"/>
                      </a:lnTo>
                      <a:lnTo>
                        <a:pt x="27" y="9"/>
                      </a:lnTo>
                      <a:lnTo>
                        <a:pt x="26" y="7"/>
                      </a:lnTo>
                      <a:lnTo>
                        <a:pt x="24" y="5"/>
                      </a:lnTo>
                      <a:lnTo>
                        <a:pt x="23" y="3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8" y="1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1" y="19"/>
                      </a:lnTo>
                      <a:lnTo>
                        <a:pt x="2" y="27"/>
                      </a:lnTo>
                      <a:lnTo>
                        <a:pt x="3" y="35"/>
                      </a:lnTo>
                      <a:lnTo>
                        <a:pt x="6" y="43"/>
                      </a:lnTo>
                      <a:lnTo>
                        <a:pt x="9" y="50"/>
                      </a:lnTo>
                      <a:lnTo>
                        <a:pt x="12" y="57"/>
                      </a:lnTo>
                      <a:lnTo>
                        <a:pt x="16" y="64"/>
                      </a:lnTo>
                      <a:lnTo>
                        <a:pt x="21" y="70"/>
                      </a:lnTo>
                      <a:lnTo>
                        <a:pt x="26" y="76"/>
                      </a:lnTo>
                      <a:lnTo>
                        <a:pt x="31" y="82"/>
                      </a:lnTo>
                      <a:lnTo>
                        <a:pt x="37" y="87"/>
                      </a:lnTo>
                      <a:lnTo>
                        <a:pt x="43" y="92"/>
                      </a:lnTo>
                      <a:lnTo>
                        <a:pt x="49" y="96"/>
                      </a:lnTo>
                      <a:lnTo>
                        <a:pt x="57" y="99"/>
                      </a:lnTo>
                      <a:lnTo>
                        <a:pt x="63" y="103"/>
                      </a:lnTo>
                      <a:lnTo>
                        <a:pt x="71" y="105"/>
                      </a:lnTo>
                      <a:lnTo>
                        <a:pt x="71" y="233"/>
                      </a:lnTo>
                      <a:lnTo>
                        <a:pt x="71" y="235"/>
                      </a:lnTo>
                      <a:lnTo>
                        <a:pt x="72" y="237"/>
                      </a:lnTo>
                      <a:lnTo>
                        <a:pt x="73" y="239"/>
                      </a:lnTo>
                      <a:lnTo>
                        <a:pt x="75" y="240"/>
                      </a:lnTo>
                      <a:lnTo>
                        <a:pt x="76" y="241"/>
                      </a:lnTo>
                      <a:lnTo>
                        <a:pt x="78" y="242"/>
                      </a:lnTo>
                      <a:lnTo>
                        <a:pt x="80" y="243"/>
                      </a:lnTo>
                      <a:lnTo>
                        <a:pt x="83" y="243"/>
                      </a:lnTo>
                      <a:lnTo>
                        <a:pt x="85" y="243"/>
                      </a:lnTo>
                      <a:lnTo>
                        <a:pt x="87" y="242"/>
                      </a:lnTo>
                      <a:lnTo>
                        <a:pt x="89" y="241"/>
                      </a:lnTo>
                      <a:lnTo>
                        <a:pt x="91" y="240"/>
                      </a:lnTo>
                      <a:lnTo>
                        <a:pt x="92" y="239"/>
                      </a:lnTo>
                      <a:lnTo>
                        <a:pt x="93" y="237"/>
                      </a:lnTo>
                      <a:lnTo>
                        <a:pt x="94" y="235"/>
                      </a:lnTo>
                      <a:lnTo>
                        <a:pt x="94" y="233"/>
                      </a:lnTo>
                      <a:lnTo>
                        <a:pt x="94" y="232"/>
                      </a:lnTo>
                      <a:close/>
                    </a:path>
                  </a:pathLst>
                </a:custGeom>
                <a:solidFill>
                  <a:srgbClr val="BDA84B"/>
                </a:solidFill>
                <a:ln w="952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622" name="Freeform 425"/>
                <p:cNvSpPr>
                  <a:spLocks/>
                </p:cNvSpPr>
                <p:nvPr/>
              </p:nvSpPr>
              <p:spPr bwMode="auto">
                <a:xfrm>
                  <a:off x="2268" y="1873"/>
                  <a:ext cx="90" cy="244"/>
                </a:xfrm>
                <a:custGeom>
                  <a:avLst/>
                  <a:gdLst>
                    <a:gd name="T0" fmla="*/ 90 w 90"/>
                    <a:gd name="T1" fmla="*/ 12 h 244"/>
                    <a:gd name="T2" fmla="*/ 88 w 90"/>
                    <a:gd name="T3" fmla="*/ 7 h 244"/>
                    <a:gd name="T4" fmla="*/ 85 w 90"/>
                    <a:gd name="T5" fmla="*/ 4 h 244"/>
                    <a:gd name="T6" fmla="*/ 82 w 90"/>
                    <a:gd name="T7" fmla="*/ 1 h 244"/>
                    <a:gd name="T8" fmla="*/ 76 w 90"/>
                    <a:gd name="T9" fmla="*/ 0 h 244"/>
                    <a:gd name="T10" fmla="*/ 74 w 90"/>
                    <a:gd name="T11" fmla="*/ 1 h 244"/>
                    <a:gd name="T12" fmla="*/ 69 w 90"/>
                    <a:gd name="T13" fmla="*/ 2 h 244"/>
                    <a:gd name="T14" fmla="*/ 66 w 90"/>
                    <a:gd name="T15" fmla="*/ 5 h 244"/>
                    <a:gd name="T16" fmla="*/ 63 w 90"/>
                    <a:gd name="T17" fmla="*/ 10 h 244"/>
                    <a:gd name="T18" fmla="*/ 63 w 90"/>
                    <a:gd name="T19" fmla="*/ 12 h 244"/>
                    <a:gd name="T20" fmla="*/ 61 w 90"/>
                    <a:gd name="T21" fmla="*/ 34 h 244"/>
                    <a:gd name="T22" fmla="*/ 55 w 90"/>
                    <a:gd name="T23" fmla="*/ 50 h 244"/>
                    <a:gd name="T24" fmla="*/ 50 w 90"/>
                    <a:gd name="T25" fmla="*/ 58 h 244"/>
                    <a:gd name="T26" fmla="*/ 44 w 90"/>
                    <a:gd name="T27" fmla="*/ 66 h 244"/>
                    <a:gd name="T28" fmla="*/ 36 w 90"/>
                    <a:gd name="T29" fmla="*/ 73 h 244"/>
                    <a:gd name="T30" fmla="*/ 28 w 90"/>
                    <a:gd name="T31" fmla="*/ 79 h 244"/>
                    <a:gd name="T32" fmla="*/ 23 w 90"/>
                    <a:gd name="T33" fmla="*/ 81 h 244"/>
                    <a:gd name="T34" fmla="*/ 12 w 90"/>
                    <a:gd name="T35" fmla="*/ 85 h 244"/>
                    <a:gd name="T36" fmla="*/ 1 w 90"/>
                    <a:gd name="T37" fmla="*/ 87 h 244"/>
                    <a:gd name="T38" fmla="*/ 1 w 90"/>
                    <a:gd name="T39" fmla="*/ 233 h 244"/>
                    <a:gd name="T40" fmla="*/ 0 w 90"/>
                    <a:gd name="T41" fmla="*/ 234 h 244"/>
                    <a:gd name="T42" fmla="*/ 1 w 90"/>
                    <a:gd name="T43" fmla="*/ 236 h 244"/>
                    <a:gd name="T44" fmla="*/ 2 w 90"/>
                    <a:gd name="T45" fmla="*/ 240 h 244"/>
                    <a:gd name="T46" fmla="*/ 5 w 90"/>
                    <a:gd name="T47" fmla="*/ 242 h 244"/>
                    <a:gd name="T48" fmla="*/ 9 w 90"/>
                    <a:gd name="T49" fmla="*/ 244 h 244"/>
                    <a:gd name="T50" fmla="*/ 12 w 90"/>
                    <a:gd name="T51" fmla="*/ 244 h 244"/>
                    <a:gd name="T52" fmla="*/ 16 w 90"/>
                    <a:gd name="T53" fmla="*/ 243 h 244"/>
                    <a:gd name="T54" fmla="*/ 20 w 90"/>
                    <a:gd name="T55" fmla="*/ 241 h 244"/>
                    <a:gd name="T56" fmla="*/ 22 w 90"/>
                    <a:gd name="T57" fmla="*/ 238 h 244"/>
                    <a:gd name="T58" fmla="*/ 23 w 90"/>
                    <a:gd name="T59" fmla="*/ 234 h 244"/>
                    <a:gd name="T60" fmla="*/ 23 w 90"/>
                    <a:gd name="T61" fmla="*/ 105 h 244"/>
                    <a:gd name="T62" fmla="*/ 30 w 90"/>
                    <a:gd name="T63" fmla="*/ 102 h 244"/>
                    <a:gd name="T64" fmla="*/ 43 w 90"/>
                    <a:gd name="T65" fmla="*/ 95 h 244"/>
                    <a:gd name="T66" fmla="*/ 56 w 90"/>
                    <a:gd name="T67" fmla="*/ 86 h 244"/>
                    <a:gd name="T68" fmla="*/ 66 w 90"/>
                    <a:gd name="T69" fmla="*/ 76 h 244"/>
                    <a:gd name="T70" fmla="*/ 75 w 90"/>
                    <a:gd name="T71" fmla="*/ 63 h 244"/>
                    <a:gd name="T72" fmla="*/ 82 w 90"/>
                    <a:gd name="T73" fmla="*/ 50 h 244"/>
                    <a:gd name="T74" fmla="*/ 87 w 90"/>
                    <a:gd name="T75" fmla="*/ 35 h 244"/>
                    <a:gd name="T76" fmla="*/ 89 w 90"/>
                    <a:gd name="T77" fmla="*/ 20 h 244"/>
                    <a:gd name="T78" fmla="*/ 90 w 90"/>
                    <a:gd name="T79" fmla="*/ 12 h 24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90"/>
                    <a:gd name="T121" fmla="*/ 0 h 244"/>
                    <a:gd name="T122" fmla="*/ 90 w 90"/>
                    <a:gd name="T123" fmla="*/ 244 h 24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90" h="244">
                      <a:moveTo>
                        <a:pt x="90" y="12"/>
                      </a:moveTo>
                      <a:lnTo>
                        <a:pt x="90" y="12"/>
                      </a:lnTo>
                      <a:lnTo>
                        <a:pt x="89" y="10"/>
                      </a:lnTo>
                      <a:lnTo>
                        <a:pt x="88" y="7"/>
                      </a:lnTo>
                      <a:lnTo>
                        <a:pt x="87" y="5"/>
                      </a:lnTo>
                      <a:lnTo>
                        <a:pt x="85" y="4"/>
                      </a:lnTo>
                      <a:lnTo>
                        <a:pt x="83" y="2"/>
                      </a:lnTo>
                      <a:lnTo>
                        <a:pt x="82" y="1"/>
                      </a:lnTo>
                      <a:lnTo>
                        <a:pt x="79" y="1"/>
                      </a:lnTo>
                      <a:lnTo>
                        <a:pt x="76" y="0"/>
                      </a:lnTo>
                      <a:lnTo>
                        <a:pt x="74" y="1"/>
                      </a:lnTo>
                      <a:lnTo>
                        <a:pt x="71" y="1"/>
                      </a:lnTo>
                      <a:lnTo>
                        <a:pt x="69" y="2"/>
                      </a:lnTo>
                      <a:lnTo>
                        <a:pt x="67" y="4"/>
                      </a:lnTo>
                      <a:lnTo>
                        <a:pt x="66" y="5"/>
                      </a:lnTo>
                      <a:lnTo>
                        <a:pt x="64" y="7"/>
                      </a:lnTo>
                      <a:lnTo>
                        <a:pt x="63" y="10"/>
                      </a:lnTo>
                      <a:lnTo>
                        <a:pt x="63" y="12"/>
                      </a:lnTo>
                      <a:lnTo>
                        <a:pt x="62" y="23"/>
                      </a:lnTo>
                      <a:lnTo>
                        <a:pt x="61" y="34"/>
                      </a:lnTo>
                      <a:lnTo>
                        <a:pt x="57" y="45"/>
                      </a:lnTo>
                      <a:lnTo>
                        <a:pt x="55" y="50"/>
                      </a:lnTo>
                      <a:lnTo>
                        <a:pt x="53" y="54"/>
                      </a:lnTo>
                      <a:lnTo>
                        <a:pt x="50" y="58"/>
                      </a:lnTo>
                      <a:lnTo>
                        <a:pt x="47" y="63"/>
                      </a:lnTo>
                      <a:lnTo>
                        <a:pt x="44" y="66"/>
                      </a:lnTo>
                      <a:lnTo>
                        <a:pt x="40" y="70"/>
                      </a:lnTo>
                      <a:lnTo>
                        <a:pt x="36" y="73"/>
                      </a:lnTo>
                      <a:lnTo>
                        <a:pt x="32" y="76"/>
                      </a:lnTo>
                      <a:lnTo>
                        <a:pt x="28" y="79"/>
                      </a:lnTo>
                      <a:lnTo>
                        <a:pt x="23" y="81"/>
                      </a:lnTo>
                      <a:lnTo>
                        <a:pt x="18" y="83"/>
                      </a:lnTo>
                      <a:lnTo>
                        <a:pt x="12" y="85"/>
                      </a:lnTo>
                      <a:lnTo>
                        <a:pt x="6" y="86"/>
                      </a:lnTo>
                      <a:lnTo>
                        <a:pt x="1" y="87"/>
                      </a:lnTo>
                      <a:lnTo>
                        <a:pt x="1" y="110"/>
                      </a:lnTo>
                      <a:lnTo>
                        <a:pt x="1" y="233"/>
                      </a:lnTo>
                      <a:lnTo>
                        <a:pt x="0" y="234"/>
                      </a:lnTo>
                      <a:lnTo>
                        <a:pt x="1" y="236"/>
                      </a:lnTo>
                      <a:lnTo>
                        <a:pt x="1" y="238"/>
                      </a:lnTo>
                      <a:lnTo>
                        <a:pt x="2" y="240"/>
                      </a:lnTo>
                      <a:lnTo>
                        <a:pt x="4" y="241"/>
                      </a:lnTo>
                      <a:lnTo>
                        <a:pt x="5" y="242"/>
                      </a:lnTo>
                      <a:lnTo>
                        <a:pt x="7" y="243"/>
                      </a:lnTo>
                      <a:lnTo>
                        <a:pt x="9" y="244"/>
                      </a:lnTo>
                      <a:lnTo>
                        <a:pt x="12" y="244"/>
                      </a:lnTo>
                      <a:lnTo>
                        <a:pt x="14" y="244"/>
                      </a:lnTo>
                      <a:lnTo>
                        <a:pt x="16" y="243"/>
                      </a:lnTo>
                      <a:lnTo>
                        <a:pt x="18" y="242"/>
                      </a:lnTo>
                      <a:lnTo>
                        <a:pt x="20" y="241"/>
                      </a:lnTo>
                      <a:lnTo>
                        <a:pt x="21" y="240"/>
                      </a:lnTo>
                      <a:lnTo>
                        <a:pt x="22" y="238"/>
                      </a:lnTo>
                      <a:lnTo>
                        <a:pt x="23" y="236"/>
                      </a:lnTo>
                      <a:lnTo>
                        <a:pt x="23" y="234"/>
                      </a:lnTo>
                      <a:lnTo>
                        <a:pt x="23" y="105"/>
                      </a:lnTo>
                      <a:lnTo>
                        <a:pt x="30" y="102"/>
                      </a:lnTo>
                      <a:lnTo>
                        <a:pt x="37" y="99"/>
                      </a:lnTo>
                      <a:lnTo>
                        <a:pt x="43" y="95"/>
                      </a:lnTo>
                      <a:lnTo>
                        <a:pt x="50" y="91"/>
                      </a:lnTo>
                      <a:lnTo>
                        <a:pt x="56" y="86"/>
                      </a:lnTo>
                      <a:lnTo>
                        <a:pt x="61" y="81"/>
                      </a:lnTo>
                      <a:lnTo>
                        <a:pt x="66" y="76"/>
                      </a:lnTo>
                      <a:lnTo>
                        <a:pt x="70" y="69"/>
                      </a:lnTo>
                      <a:lnTo>
                        <a:pt x="75" y="63"/>
                      </a:lnTo>
                      <a:lnTo>
                        <a:pt x="79" y="56"/>
                      </a:lnTo>
                      <a:lnTo>
                        <a:pt x="82" y="50"/>
                      </a:lnTo>
                      <a:lnTo>
                        <a:pt x="85" y="42"/>
                      </a:lnTo>
                      <a:lnTo>
                        <a:pt x="87" y="35"/>
                      </a:lnTo>
                      <a:lnTo>
                        <a:pt x="88" y="28"/>
                      </a:lnTo>
                      <a:lnTo>
                        <a:pt x="89" y="20"/>
                      </a:lnTo>
                      <a:lnTo>
                        <a:pt x="90" y="12"/>
                      </a:lnTo>
                      <a:close/>
                    </a:path>
                  </a:pathLst>
                </a:custGeom>
                <a:solidFill>
                  <a:srgbClr val="BDA84B"/>
                </a:solidFill>
                <a:ln w="952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3618" name="Group 426"/>
              <p:cNvGrpSpPr>
                <a:grpSpLocks/>
              </p:cNvGrpSpPr>
              <p:nvPr/>
            </p:nvGrpSpPr>
            <p:grpSpPr bwMode="auto">
              <a:xfrm rot="-5400000">
                <a:off x="2456" y="2093"/>
                <a:ext cx="198" cy="244"/>
                <a:chOff x="2160" y="1873"/>
                <a:chExt cx="198" cy="244"/>
              </a:xfrm>
            </p:grpSpPr>
            <p:sp>
              <p:nvSpPr>
                <p:cNvPr id="23619" name="Freeform 427"/>
                <p:cNvSpPr>
                  <a:spLocks/>
                </p:cNvSpPr>
                <p:nvPr/>
              </p:nvSpPr>
              <p:spPr bwMode="auto">
                <a:xfrm>
                  <a:off x="2160" y="1874"/>
                  <a:ext cx="94" cy="243"/>
                </a:xfrm>
                <a:custGeom>
                  <a:avLst/>
                  <a:gdLst>
                    <a:gd name="T0" fmla="*/ 94 w 94"/>
                    <a:gd name="T1" fmla="*/ 109 h 243"/>
                    <a:gd name="T2" fmla="*/ 94 w 94"/>
                    <a:gd name="T3" fmla="*/ 86 h 243"/>
                    <a:gd name="T4" fmla="*/ 82 w 94"/>
                    <a:gd name="T5" fmla="*/ 84 h 243"/>
                    <a:gd name="T6" fmla="*/ 71 w 94"/>
                    <a:gd name="T7" fmla="*/ 81 h 243"/>
                    <a:gd name="T8" fmla="*/ 66 w 94"/>
                    <a:gd name="T9" fmla="*/ 79 h 243"/>
                    <a:gd name="T10" fmla="*/ 57 w 94"/>
                    <a:gd name="T11" fmla="*/ 73 h 243"/>
                    <a:gd name="T12" fmla="*/ 49 w 94"/>
                    <a:gd name="T13" fmla="*/ 66 h 243"/>
                    <a:gd name="T14" fmla="*/ 42 w 94"/>
                    <a:gd name="T15" fmla="*/ 58 h 243"/>
                    <a:gd name="T16" fmla="*/ 36 w 94"/>
                    <a:gd name="T17" fmla="*/ 49 h 243"/>
                    <a:gd name="T18" fmla="*/ 32 w 94"/>
                    <a:gd name="T19" fmla="*/ 39 h 243"/>
                    <a:gd name="T20" fmla="*/ 29 w 94"/>
                    <a:gd name="T21" fmla="*/ 28 h 243"/>
                    <a:gd name="T22" fmla="*/ 27 w 94"/>
                    <a:gd name="T23" fmla="*/ 17 h 243"/>
                    <a:gd name="T24" fmla="*/ 27 w 94"/>
                    <a:gd name="T25" fmla="*/ 12 h 243"/>
                    <a:gd name="T26" fmla="*/ 27 w 94"/>
                    <a:gd name="T27" fmla="*/ 9 h 243"/>
                    <a:gd name="T28" fmla="*/ 24 w 94"/>
                    <a:gd name="T29" fmla="*/ 5 h 243"/>
                    <a:gd name="T30" fmla="*/ 21 w 94"/>
                    <a:gd name="T31" fmla="*/ 2 h 243"/>
                    <a:gd name="T32" fmla="*/ 16 w 94"/>
                    <a:gd name="T33" fmla="*/ 0 h 243"/>
                    <a:gd name="T34" fmla="*/ 14 w 94"/>
                    <a:gd name="T35" fmla="*/ 0 h 243"/>
                    <a:gd name="T36" fmla="*/ 8 w 94"/>
                    <a:gd name="T37" fmla="*/ 1 h 243"/>
                    <a:gd name="T38" fmla="*/ 5 w 94"/>
                    <a:gd name="T39" fmla="*/ 3 h 243"/>
                    <a:gd name="T40" fmla="*/ 1 w 94"/>
                    <a:gd name="T41" fmla="*/ 7 h 243"/>
                    <a:gd name="T42" fmla="*/ 0 w 94"/>
                    <a:gd name="T43" fmla="*/ 12 h 243"/>
                    <a:gd name="T44" fmla="*/ 0 w 94"/>
                    <a:gd name="T45" fmla="*/ 11 h 243"/>
                    <a:gd name="T46" fmla="*/ 2 w 94"/>
                    <a:gd name="T47" fmla="*/ 27 h 243"/>
                    <a:gd name="T48" fmla="*/ 6 w 94"/>
                    <a:gd name="T49" fmla="*/ 43 h 243"/>
                    <a:gd name="T50" fmla="*/ 12 w 94"/>
                    <a:gd name="T51" fmla="*/ 57 h 243"/>
                    <a:gd name="T52" fmla="*/ 21 w 94"/>
                    <a:gd name="T53" fmla="*/ 70 h 243"/>
                    <a:gd name="T54" fmla="*/ 31 w 94"/>
                    <a:gd name="T55" fmla="*/ 82 h 243"/>
                    <a:gd name="T56" fmla="*/ 43 w 94"/>
                    <a:gd name="T57" fmla="*/ 92 h 243"/>
                    <a:gd name="T58" fmla="*/ 57 w 94"/>
                    <a:gd name="T59" fmla="*/ 99 h 243"/>
                    <a:gd name="T60" fmla="*/ 71 w 94"/>
                    <a:gd name="T61" fmla="*/ 105 h 243"/>
                    <a:gd name="T62" fmla="*/ 71 w 94"/>
                    <a:gd name="T63" fmla="*/ 233 h 243"/>
                    <a:gd name="T64" fmla="*/ 71 w 94"/>
                    <a:gd name="T65" fmla="*/ 235 h 243"/>
                    <a:gd name="T66" fmla="*/ 73 w 94"/>
                    <a:gd name="T67" fmla="*/ 239 h 243"/>
                    <a:gd name="T68" fmla="*/ 76 w 94"/>
                    <a:gd name="T69" fmla="*/ 241 h 243"/>
                    <a:gd name="T70" fmla="*/ 80 w 94"/>
                    <a:gd name="T71" fmla="*/ 243 h 243"/>
                    <a:gd name="T72" fmla="*/ 83 w 94"/>
                    <a:gd name="T73" fmla="*/ 243 h 243"/>
                    <a:gd name="T74" fmla="*/ 87 w 94"/>
                    <a:gd name="T75" fmla="*/ 242 h 243"/>
                    <a:gd name="T76" fmla="*/ 91 w 94"/>
                    <a:gd name="T77" fmla="*/ 240 h 243"/>
                    <a:gd name="T78" fmla="*/ 93 w 94"/>
                    <a:gd name="T79" fmla="*/ 237 h 243"/>
                    <a:gd name="T80" fmla="*/ 94 w 94"/>
                    <a:gd name="T81" fmla="*/ 233 h 243"/>
                    <a:gd name="T82" fmla="*/ 94 w 94"/>
                    <a:gd name="T83" fmla="*/ 232 h 24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94"/>
                    <a:gd name="T127" fmla="*/ 0 h 243"/>
                    <a:gd name="T128" fmla="*/ 94 w 94"/>
                    <a:gd name="T129" fmla="*/ 243 h 24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94" h="243">
                      <a:moveTo>
                        <a:pt x="94" y="232"/>
                      </a:moveTo>
                      <a:lnTo>
                        <a:pt x="94" y="109"/>
                      </a:lnTo>
                      <a:lnTo>
                        <a:pt x="94" y="86"/>
                      </a:lnTo>
                      <a:lnTo>
                        <a:pt x="88" y="85"/>
                      </a:lnTo>
                      <a:lnTo>
                        <a:pt x="82" y="84"/>
                      </a:lnTo>
                      <a:lnTo>
                        <a:pt x="76" y="83"/>
                      </a:lnTo>
                      <a:lnTo>
                        <a:pt x="71" y="81"/>
                      </a:lnTo>
                      <a:lnTo>
                        <a:pt x="66" y="79"/>
                      </a:lnTo>
                      <a:lnTo>
                        <a:pt x="62" y="76"/>
                      </a:lnTo>
                      <a:lnTo>
                        <a:pt x="57" y="73"/>
                      </a:lnTo>
                      <a:lnTo>
                        <a:pt x="53" y="70"/>
                      </a:lnTo>
                      <a:lnTo>
                        <a:pt x="49" y="66"/>
                      </a:lnTo>
                      <a:lnTo>
                        <a:pt x="45" y="62"/>
                      </a:lnTo>
                      <a:lnTo>
                        <a:pt x="42" y="58"/>
                      </a:lnTo>
                      <a:lnTo>
                        <a:pt x="39" y="54"/>
                      </a:lnTo>
                      <a:lnTo>
                        <a:pt x="36" y="49"/>
                      </a:lnTo>
                      <a:lnTo>
                        <a:pt x="34" y="44"/>
                      </a:lnTo>
                      <a:lnTo>
                        <a:pt x="32" y="39"/>
                      </a:lnTo>
                      <a:lnTo>
                        <a:pt x="30" y="34"/>
                      </a:lnTo>
                      <a:lnTo>
                        <a:pt x="29" y="28"/>
                      </a:lnTo>
                      <a:lnTo>
                        <a:pt x="27" y="23"/>
                      </a:lnTo>
                      <a:lnTo>
                        <a:pt x="27" y="17"/>
                      </a:lnTo>
                      <a:lnTo>
                        <a:pt x="27" y="11"/>
                      </a:lnTo>
                      <a:lnTo>
                        <a:pt x="27" y="12"/>
                      </a:lnTo>
                      <a:lnTo>
                        <a:pt x="27" y="9"/>
                      </a:lnTo>
                      <a:lnTo>
                        <a:pt x="26" y="7"/>
                      </a:lnTo>
                      <a:lnTo>
                        <a:pt x="24" y="5"/>
                      </a:lnTo>
                      <a:lnTo>
                        <a:pt x="23" y="3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8" y="1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1" y="19"/>
                      </a:lnTo>
                      <a:lnTo>
                        <a:pt x="2" y="27"/>
                      </a:lnTo>
                      <a:lnTo>
                        <a:pt x="3" y="35"/>
                      </a:lnTo>
                      <a:lnTo>
                        <a:pt x="6" y="43"/>
                      </a:lnTo>
                      <a:lnTo>
                        <a:pt x="9" y="50"/>
                      </a:lnTo>
                      <a:lnTo>
                        <a:pt x="12" y="57"/>
                      </a:lnTo>
                      <a:lnTo>
                        <a:pt x="16" y="64"/>
                      </a:lnTo>
                      <a:lnTo>
                        <a:pt x="21" y="70"/>
                      </a:lnTo>
                      <a:lnTo>
                        <a:pt x="26" y="76"/>
                      </a:lnTo>
                      <a:lnTo>
                        <a:pt x="31" y="82"/>
                      </a:lnTo>
                      <a:lnTo>
                        <a:pt x="37" y="87"/>
                      </a:lnTo>
                      <a:lnTo>
                        <a:pt x="43" y="92"/>
                      </a:lnTo>
                      <a:lnTo>
                        <a:pt x="49" y="96"/>
                      </a:lnTo>
                      <a:lnTo>
                        <a:pt x="57" y="99"/>
                      </a:lnTo>
                      <a:lnTo>
                        <a:pt x="63" y="103"/>
                      </a:lnTo>
                      <a:lnTo>
                        <a:pt x="71" y="105"/>
                      </a:lnTo>
                      <a:lnTo>
                        <a:pt x="71" y="233"/>
                      </a:lnTo>
                      <a:lnTo>
                        <a:pt x="71" y="235"/>
                      </a:lnTo>
                      <a:lnTo>
                        <a:pt x="72" y="237"/>
                      </a:lnTo>
                      <a:lnTo>
                        <a:pt x="73" y="239"/>
                      </a:lnTo>
                      <a:lnTo>
                        <a:pt x="75" y="240"/>
                      </a:lnTo>
                      <a:lnTo>
                        <a:pt x="76" y="241"/>
                      </a:lnTo>
                      <a:lnTo>
                        <a:pt x="78" y="242"/>
                      </a:lnTo>
                      <a:lnTo>
                        <a:pt x="80" y="243"/>
                      </a:lnTo>
                      <a:lnTo>
                        <a:pt x="83" y="243"/>
                      </a:lnTo>
                      <a:lnTo>
                        <a:pt x="85" y="243"/>
                      </a:lnTo>
                      <a:lnTo>
                        <a:pt x="87" y="242"/>
                      </a:lnTo>
                      <a:lnTo>
                        <a:pt x="89" y="241"/>
                      </a:lnTo>
                      <a:lnTo>
                        <a:pt x="91" y="240"/>
                      </a:lnTo>
                      <a:lnTo>
                        <a:pt x="92" y="239"/>
                      </a:lnTo>
                      <a:lnTo>
                        <a:pt x="93" y="237"/>
                      </a:lnTo>
                      <a:lnTo>
                        <a:pt x="94" y="235"/>
                      </a:lnTo>
                      <a:lnTo>
                        <a:pt x="94" y="233"/>
                      </a:lnTo>
                      <a:lnTo>
                        <a:pt x="94" y="232"/>
                      </a:lnTo>
                      <a:close/>
                    </a:path>
                  </a:pathLst>
                </a:custGeom>
                <a:solidFill>
                  <a:srgbClr val="BDA84B"/>
                </a:solidFill>
                <a:ln w="952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620" name="Freeform 428"/>
                <p:cNvSpPr>
                  <a:spLocks/>
                </p:cNvSpPr>
                <p:nvPr/>
              </p:nvSpPr>
              <p:spPr bwMode="auto">
                <a:xfrm>
                  <a:off x="2268" y="1873"/>
                  <a:ext cx="90" cy="244"/>
                </a:xfrm>
                <a:custGeom>
                  <a:avLst/>
                  <a:gdLst>
                    <a:gd name="T0" fmla="*/ 90 w 90"/>
                    <a:gd name="T1" fmla="*/ 12 h 244"/>
                    <a:gd name="T2" fmla="*/ 88 w 90"/>
                    <a:gd name="T3" fmla="*/ 7 h 244"/>
                    <a:gd name="T4" fmla="*/ 85 w 90"/>
                    <a:gd name="T5" fmla="*/ 4 h 244"/>
                    <a:gd name="T6" fmla="*/ 82 w 90"/>
                    <a:gd name="T7" fmla="*/ 1 h 244"/>
                    <a:gd name="T8" fmla="*/ 76 w 90"/>
                    <a:gd name="T9" fmla="*/ 0 h 244"/>
                    <a:gd name="T10" fmla="*/ 74 w 90"/>
                    <a:gd name="T11" fmla="*/ 1 h 244"/>
                    <a:gd name="T12" fmla="*/ 69 w 90"/>
                    <a:gd name="T13" fmla="*/ 2 h 244"/>
                    <a:gd name="T14" fmla="*/ 66 w 90"/>
                    <a:gd name="T15" fmla="*/ 5 h 244"/>
                    <a:gd name="T16" fmla="*/ 63 w 90"/>
                    <a:gd name="T17" fmla="*/ 10 h 244"/>
                    <a:gd name="T18" fmla="*/ 63 w 90"/>
                    <a:gd name="T19" fmla="*/ 12 h 244"/>
                    <a:gd name="T20" fmla="*/ 61 w 90"/>
                    <a:gd name="T21" fmla="*/ 34 h 244"/>
                    <a:gd name="T22" fmla="*/ 55 w 90"/>
                    <a:gd name="T23" fmla="*/ 50 h 244"/>
                    <a:gd name="T24" fmla="*/ 50 w 90"/>
                    <a:gd name="T25" fmla="*/ 58 h 244"/>
                    <a:gd name="T26" fmla="*/ 44 w 90"/>
                    <a:gd name="T27" fmla="*/ 66 h 244"/>
                    <a:gd name="T28" fmla="*/ 36 w 90"/>
                    <a:gd name="T29" fmla="*/ 73 h 244"/>
                    <a:gd name="T30" fmla="*/ 28 w 90"/>
                    <a:gd name="T31" fmla="*/ 79 h 244"/>
                    <a:gd name="T32" fmla="*/ 23 w 90"/>
                    <a:gd name="T33" fmla="*/ 81 h 244"/>
                    <a:gd name="T34" fmla="*/ 12 w 90"/>
                    <a:gd name="T35" fmla="*/ 85 h 244"/>
                    <a:gd name="T36" fmla="*/ 1 w 90"/>
                    <a:gd name="T37" fmla="*/ 87 h 244"/>
                    <a:gd name="T38" fmla="*/ 1 w 90"/>
                    <a:gd name="T39" fmla="*/ 233 h 244"/>
                    <a:gd name="T40" fmla="*/ 0 w 90"/>
                    <a:gd name="T41" fmla="*/ 234 h 244"/>
                    <a:gd name="T42" fmla="*/ 1 w 90"/>
                    <a:gd name="T43" fmla="*/ 236 h 244"/>
                    <a:gd name="T44" fmla="*/ 2 w 90"/>
                    <a:gd name="T45" fmla="*/ 240 h 244"/>
                    <a:gd name="T46" fmla="*/ 5 w 90"/>
                    <a:gd name="T47" fmla="*/ 242 h 244"/>
                    <a:gd name="T48" fmla="*/ 9 w 90"/>
                    <a:gd name="T49" fmla="*/ 244 h 244"/>
                    <a:gd name="T50" fmla="*/ 12 w 90"/>
                    <a:gd name="T51" fmla="*/ 244 h 244"/>
                    <a:gd name="T52" fmla="*/ 16 w 90"/>
                    <a:gd name="T53" fmla="*/ 243 h 244"/>
                    <a:gd name="T54" fmla="*/ 20 w 90"/>
                    <a:gd name="T55" fmla="*/ 241 h 244"/>
                    <a:gd name="T56" fmla="*/ 22 w 90"/>
                    <a:gd name="T57" fmla="*/ 238 h 244"/>
                    <a:gd name="T58" fmla="*/ 23 w 90"/>
                    <a:gd name="T59" fmla="*/ 234 h 244"/>
                    <a:gd name="T60" fmla="*/ 23 w 90"/>
                    <a:gd name="T61" fmla="*/ 105 h 244"/>
                    <a:gd name="T62" fmla="*/ 30 w 90"/>
                    <a:gd name="T63" fmla="*/ 102 h 244"/>
                    <a:gd name="T64" fmla="*/ 43 w 90"/>
                    <a:gd name="T65" fmla="*/ 95 h 244"/>
                    <a:gd name="T66" fmla="*/ 56 w 90"/>
                    <a:gd name="T67" fmla="*/ 86 h 244"/>
                    <a:gd name="T68" fmla="*/ 66 w 90"/>
                    <a:gd name="T69" fmla="*/ 76 h 244"/>
                    <a:gd name="T70" fmla="*/ 75 w 90"/>
                    <a:gd name="T71" fmla="*/ 63 h 244"/>
                    <a:gd name="T72" fmla="*/ 82 w 90"/>
                    <a:gd name="T73" fmla="*/ 50 h 244"/>
                    <a:gd name="T74" fmla="*/ 87 w 90"/>
                    <a:gd name="T75" fmla="*/ 35 h 244"/>
                    <a:gd name="T76" fmla="*/ 89 w 90"/>
                    <a:gd name="T77" fmla="*/ 20 h 244"/>
                    <a:gd name="T78" fmla="*/ 90 w 90"/>
                    <a:gd name="T79" fmla="*/ 12 h 24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90"/>
                    <a:gd name="T121" fmla="*/ 0 h 244"/>
                    <a:gd name="T122" fmla="*/ 90 w 90"/>
                    <a:gd name="T123" fmla="*/ 244 h 24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90" h="244">
                      <a:moveTo>
                        <a:pt x="90" y="12"/>
                      </a:moveTo>
                      <a:lnTo>
                        <a:pt x="90" y="12"/>
                      </a:lnTo>
                      <a:lnTo>
                        <a:pt x="89" y="10"/>
                      </a:lnTo>
                      <a:lnTo>
                        <a:pt x="88" y="7"/>
                      </a:lnTo>
                      <a:lnTo>
                        <a:pt x="87" y="5"/>
                      </a:lnTo>
                      <a:lnTo>
                        <a:pt x="85" y="4"/>
                      </a:lnTo>
                      <a:lnTo>
                        <a:pt x="83" y="2"/>
                      </a:lnTo>
                      <a:lnTo>
                        <a:pt x="82" y="1"/>
                      </a:lnTo>
                      <a:lnTo>
                        <a:pt x="79" y="1"/>
                      </a:lnTo>
                      <a:lnTo>
                        <a:pt x="76" y="0"/>
                      </a:lnTo>
                      <a:lnTo>
                        <a:pt x="74" y="1"/>
                      </a:lnTo>
                      <a:lnTo>
                        <a:pt x="71" y="1"/>
                      </a:lnTo>
                      <a:lnTo>
                        <a:pt x="69" y="2"/>
                      </a:lnTo>
                      <a:lnTo>
                        <a:pt x="67" y="4"/>
                      </a:lnTo>
                      <a:lnTo>
                        <a:pt x="66" y="5"/>
                      </a:lnTo>
                      <a:lnTo>
                        <a:pt x="64" y="7"/>
                      </a:lnTo>
                      <a:lnTo>
                        <a:pt x="63" y="10"/>
                      </a:lnTo>
                      <a:lnTo>
                        <a:pt x="63" y="12"/>
                      </a:lnTo>
                      <a:lnTo>
                        <a:pt x="62" y="23"/>
                      </a:lnTo>
                      <a:lnTo>
                        <a:pt x="61" y="34"/>
                      </a:lnTo>
                      <a:lnTo>
                        <a:pt x="57" y="45"/>
                      </a:lnTo>
                      <a:lnTo>
                        <a:pt x="55" y="50"/>
                      </a:lnTo>
                      <a:lnTo>
                        <a:pt x="53" y="54"/>
                      </a:lnTo>
                      <a:lnTo>
                        <a:pt x="50" y="58"/>
                      </a:lnTo>
                      <a:lnTo>
                        <a:pt x="47" y="63"/>
                      </a:lnTo>
                      <a:lnTo>
                        <a:pt x="44" y="66"/>
                      </a:lnTo>
                      <a:lnTo>
                        <a:pt x="40" y="70"/>
                      </a:lnTo>
                      <a:lnTo>
                        <a:pt x="36" y="73"/>
                      </a:lnTo>
                      <a:lnTo>
                        <a:pt x="32" y="76"/>
                      </a:lnTo>
                      <a:lnTo>
                        <a:pt x="28" y="79"/>
                      </a:lnTo>
                      <a:lnTo>
                        <a:pt x="23" y="81"/>
                      </a:lnTo>
                      <a:lnTo>
                        <a:pt x="18" y="83"/>
                      </a:lnTo>
                      <a:lnTo>
                        <a:pt x="12" y="85"/>
                      </a:lnTo>
                      <a:lnTo>
                        <a:pt x="6" y="86"/>
                      </a:lnTo>
                      <a:lnTo>
                        <a:pt x="1" y="87"/>
                      </a:lnTo>
                      <a:lnTo>
                        <a:pt x="1" y="110"/>
                      </a:lnTo>
                      <a:lnTo>
                        <a:pt x="1" y="233"/>
                      </a:lnTo>
                      <a:lnTo>
                        <a:pt x="0" y="234"/>
                      </a:lnTo>
                      <a:lnTo>
                        <a:pt x="1" y="236"/>
                      </a:lnTo>
                      <a:lnTo>
                        <a:pt x="1" y="238"/>
                      </a:lnTo>
                      <a:lnTo>
                        <a:pt x="2" y="240"/>
                      </a:lnTo>
                      <a:lnTo>
                        <a:pt x="4" y="241"/>
                      </a:lnTo>
                      <a:lnTo>
                        <a:pt x="5" y="242"/>
                      </a:lnTo>
                      <a:lnTo>
                        <a:pt x="7" y="243"/>
                      </a:lnTo>
                      <a:lnTo>
                        <a:pt x="9" y="244"/>
                      </a:lnTo>
                      <a:lnTo>
                        <a:pt x="12" y="244"/>
                      </a:lnTo>
                      <a:lnTo>
                        <a:pt x="14" y="244"/>
                      </a:lnTo>
                      <a:lnTo>
                        <a:pt x="16" y="243"/>
                      </a:lnTo>
                      <a:lnTo>
                        <a:pt x="18" y="242"/>
                      </a:lnTo>
                      <a:lnTo>
                        <a:pt x="20" y="241"/>
                      </a:lnTo>
                      <a:lnTo>
                        <a:pt x="21" y="240"/>
                      </a:lnTo>
                      <a:lnTo>
                        <a:pt x="22" y="238"/>
                      </a:lnTo>
                      <a:lnTo>
                        <a:pt x="23" y="236"/>
                      </a:lnTo>
                      <a:lnTo>
                        <a:pt x="23" y="234"/>
                      </a:lnTo>
                      <a:lnTo>
                        <a:pt x="23" y="105"/>
                      </a:lnTo>
                      <a:lnTo>
                        <a:pt x="30" y="102"/>
                      </a:lnTo>
                      <a:lnTo>
                        <a:pt x="37" y="99"/>
                      </a:lnTo>
                      <a:lnTo>
                        <a:pt x="43" y="95"/>
                      </a:lnTo>
                      <a:lnTo>
                        <a:pt x="50" y="91"/>
                      </a:lnTo>
                      <a:lnTo>
                        <a:pt x="56" y="86"/>
                      </a:lnTo>
                      <a:lnTo>
                        <a:pt x="61" y="81"/>
                      </a:lnTo>
                      <a:lnTo>
                        <a:pt x="66" y="76"/>
                      </a:lnTo>
                      <a:lnTo>
                        <a:pt x="70" y="69"/>
                      </a:lnTo>
                      <a:lnTo>
                        <a:pt x="75" y="63"/>
                      </a:lnTo>
                      <a:lnTo>
                        <a:pt x="79" y="56"/>
                      </a:lnTo>
                      <a:lnTo>
                        <a:pt x="82" y="50"/>
                      </a:lnTo>
                      <a:lnTo>
                        <a:pt x="85" y="42"/>
                      </a:lnTo>
                      <a:lnTo>
                        <a:pt x="87" y="35"/>
                      </a:lnTo>
                      <a:lnTo>
                        <a:pt x="88" y="28"/>
                      </a:lnTo>
                      <a:lnTo>
                        <a:pt x="89" y="20"/>
                      </a:lnTo>
                      <a:lnTo>
                        <a:pt x="90" y="12"/>
                      </a:lnTo>
                      <a:close/>
                    </a:path>
                  </a:pathLst>
                </a:custGeom>
                <a:solidFill>
                  <a:srgbClr val="BDA84B"/>
                </a:solidFill>
                <a:ln w="952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23602" name="Text Box 429"/>
            <p:cNvSpPr txBox="1">
              <a:spLocks noChangeArrowheads="1"/>
            </p:cNvSpPr>
            <p:nvPr/>
          </p:nvSpPr>
          <p:spPr bwMode="auto">
            <a:xfrm>
              <a:off x="4607" y="2167"/>
              <a:ext cx="6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latin typeface="Helvetica" charset="0"/>
                </a:rPr>
                <a:t>Cellule NK</a:t>
              </a:r>
            </a:p>
          </p:txBody>
        </p:sp>
      </p:grpSp>
      <p:sp>
        <p:nvSpPr>
          <p:cNvPr id="23573" name="Text Box 430"/>
          <p:cNvSpPr txBox="1">
            <a:spLocks noChangeArrowheads="1"/>
          </p:cNvSpPr>
          <p:nvPr/>
        </p:nvSpPr>
        <p:spPr bwMode="auto">
          <a:xfrm>
            <a:off x="1909308" y="393701"/>
            <a:ext cx="1702710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>
                <a:latin typeface="Helvetica" charset="0"/>
              </a:rPr>
              <a:t>Cellule souche</a:t>
            </a:r>
          </a:p>
          <a:p>
            <a:pPr algn="ctr">
              <a:lnSpc>
                <a:spcPct val="80000"/>
              </a:lnSpc>
            </a:pPr>
            <a:r>
              <a:rPr lang="en-US" sz="1600" b="1">
                <a:latin typeface="Helvetica" charset="0"/>
              </a:rPr>
              <a:t>auto-réplicative</a:t>
            </a:r>
          </a:p>
        </p:txBody>
      </p:sp>
      <p:sp>
        <p:nvSpPr>
          <p:cNvPr id="23574" name="Text Box 431"/>
          <p:cNvSpPr txBox="1">
            <a:spLocks noChangeArrowheads="1"/>
          </p:cNvSpPr>
          <p:nvPr/>
        </p:nvSpPr>
        <p:spPr bwMode="auto">
          <a:xfrm>
            <a:off x="4497944" y="1341439"/>
            <a:ext cx="1657826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>
                <a:latin typeface="Helvetica" charset="0"/>
              </a:rPr>
              <a:t>Cellule souche</a:t>
            </a:r>
          </a:p>
          <a:p>
            <a:pPr algn="ctr">
              <a:lnSpc>
                <a:spcPct val="80000"/>
              </a:lnSpc>
            </a:pPr>
            <a:r>
              <a:rPr lang="en-US" sz="1600" b="1">
                <a:latin typeface="Helvetica" charset="0"/>
              </a:rPr>
              <a:t>pluripotentielle</a:t>
            </a:r>
          </a:p>
        </p:txBody>
      </p:sp>
      <p:sp>
        <p:nvSpPr>
          <p:cNvPr id="23575" name="Text Box 432"/>
          <p:cNvSpPr txBox="1">
            <a:spLocks noChangeArrowheads="1"/>
          </p:cNvSpPr>
          <p:nvPr/>
        </p:nvSpPr>
        <p:spPr bwMode="auto">
          <a:xfrm>
            <a:off x="1753921" y="1317626"/>
            <a:ext cx="133562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>
                <a:latin typeface="Helvetica" charset="0"/>
              </a:rPr>
              <a:t>Progéniteur</a:t>
            </a:r>
          </a:p>
          <a:p>
            <a:pPr algn="ctr">
              <a:lnSpc>
                <a:spcPct val="80000"/>
              </a:lnSpc>
            </a:pPr>
            <a:r>
              <a:rPr lang="en-US" sz="1600" b="1">
                <a:latin typeface="Helvetica" charset="0"/>
              </a:rPr>
              <a:t>myéloïde</a:t>
            </a:r>
          </a:p>
        </p:txBody>
      </p:sp>
      <p:sp>
        <p:nvSpPr>
          <p:cNvPr id="23576" name="Text Box 433"/>
          <p:cNvSpPr txBox="1">
            <a:spLocks noChangeArrowheads="1"/>
          </p:cNvSpPr>
          <p:nvPr/>
        </p:nvSpPr>
        <p:spPr bwMode="auto">
          <a:xfrm>
            <a:off x="8038833" y="296864"/>
            <a:ext cx="133562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>
                <a:latin typeface="Helvetica" charset="0"/>
              </a:rPr>
              <a:t>Progéniteur</a:t>
            </a:r>
          </a:p>
          <a:p>
            <a:pPr algn="ctr">
              <a:lnSpc>
                <a:spcPct val="80000"/>
              </a:lnSpc>
            </a:pPr>
            <a:r>
              <a:rPr lang="en-US" sz="1600" b="1">
                <a:latin typeface="Helvetica" charset="0"/>
              </a:rPr>
              <a:t>lymphoïde</a:t>
            </a:r>
          </a:p>
        </p:txBody>
      </p:sp>
      <p:sp>
        <p:nvSpPr>
          <p:cNvPr id="23577" name="Text Box 434"/>
          <p:cNvSpPr txBox="1">
            <a:spLocks noChangeArrowheads="1"/>
          </p:cNvSpPr>
          <p:nvPr/>
        </p:nvSpPr>
        <p:spPr bwMode="auto">
          <a:xfrm>
            <a:off x="2065610" y="4983164"/>
            <a:ext cx="1059906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>
                <a:latin typeface="Helvetica" charset="0"/>
              </a:rPr>
              <a:t>UFC</a:t>
            </a:r>
          </a:p>
          <a:p>
            <a:pPr algn="ctr">
              <a:lnSpc>
                <a:spcPct val="80000"/>
              </a:lnSpc>
            </a:pPr>
            <a:r>
              <a:rPr lang="en-US" sz="1400" b="1">
                <a:latin typeface="Helvetica" charset="0"/>
              </a:rPr>
              <a:t>erythroïde</a:t>
            </a:r>
          </a:p>
        </p:txBody>
      </p:sp>
      <p:sp>
        <p:nvSpPr>
          <p:cNvPr id="23578" name="Text Box 435"/>
          <p:cNvSpPr txBox="1">
            <a:spLocks noChangeArrowheads="1"/>
          </p:cNvSpPr>
          <p:nvPr/>
        </p:nvSpPr>
        <p:spPr bwMode="auto">
          <a:xfrm>
            <a:off x="4549457" y="4983164"/>
            <a:ext cx="1018227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>
                <a:latin typeface="Helvetica" charset="0"/>
              </a:rPr>
              <a:t>UFC</a:t>
            </a:r>
          </a:p>
          <a:p>
            <a:pPr algn="ctr">
              <a:lnSpc>
                <a:spcPct val="80000"/>
              </a:lnSpc>
            </a:pPr>
            <a:r>
              <a:rPr lang="en-US" sz="1400" b="1">
                <a:latin typeface="Helvetica" charset="0"/>
              </a:rPr>
              <a:t>basophile</a:t>
            </a:r>
          </a:p>
        </p:txBody>
      </p:sp>
      <p:sp>
        <p:nvSpPr>
          <p:cNvPr id="23579" name="Text Box 436"/>
          <p:cNvSpPr txBox="1">
            <a:spLocks noChangeArrowheads="1"/>
          </p:cNvSpPr>
          <p:nvPr/>
        </p:nvSpPr>
        <p:spPr bwMode="auto">
          <a:xfrm>
            <a:off x="5956801" y="4983164"/>
            <a:ext cx="1176924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>
                <a:latin typeface="Helvetica" charset="0"/>
              </a:rPr>
              <a:t>UFC</a:t>
            </a:r>
          </a:p>
          <a:p>
            <a:pPr algn="ctr">
              <a:lnSpc>
                <a:spcPct val="80000"/>
              </a:lnSpc>
            </a:pPr>
            <a:r>
              <a:rPr lang="en-US" sz="1400" b="1">
                <a:latin typeface="Helvetica" charset="0"/>
              </a:rPr>
              <a:t>eosinophile</a:t>
            </a:r>
          </a:p>
        </p:txBody>
      </p:sp>
      <p:sp>
        <p:nvSpPr>
          <p:cNvPr id="23580" name="Text Box 437"/>
          <p:cNvSpPr txBox="1">
            <a:spLocks noChangeArrowheads="1"/>
          </p:cNvSpPr>
          <p:nvPr/>
        </p:nvSpPr>
        <p:spPr bwMode="auto">
          <a:xfrm>
            <a:off x="8303025" y="4916488"/>
            <a:ext cx="1197764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>
                <a:latin typeface="Helvetica" charset="0"/>
              </a:rPr>
              <a:t>UFC</a:t>
            </a:r>
          </a:p>
          <a:p>
            <a:pPr algn="ctr">
              <a:lnSpc>
                <a:spcPct val="80000"/>
              </a:lnSpc>
            </a:pPr>
            <a:r>
              <a:rPr lang="en-US" sz="1400" b="1">
                <a:latin typeface="Helvetica" charset="0"/>
              </a:rPr>
              <a:t>granulocyte</a:t>
            </a:r>
          </a:p>
          <a:p>
            <a:pPr algn="ctr">
              <a:lnSpc>
                <a:spcPct val="80000"/>
              </a:lnSpc>
            </a:pPr>
            <a:r>
              <a:rPr lang="en-US" sz="1400" b="1">
                <a:latin typeface="Helvetica" charset="0"/>
              </a:rPr>
              <a:t>monocyte</a:t>
            </a:r>
          </a:p>
        </p:txBody>
      </p:sp>
      <p:sp>
        <p:nvSpPr>
          <p:cNvPr id="23581" name="Line 438"/>
          <p:cNvSpPr>
            <a:spLocks noChangeShapeType="1"/>
          </p:cNvSpPr>
          <p:nvPr/>
        </p:nvSpPr>
        <p:spPr bwMode="auto">
          <a:xfrm flipH="1">
            <a:off x="2992438" y="1781175"/>
            <a:ext cx="569912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82" name="Line 439"/>
          <p:cNvSpPr>
            <a:spLocks noChangeShapeType="1"/>
          </p:cNvSpPr>
          <p:nvPr/>
        </p:nvSpPr>
        <p:spPr bwMode="auto">
          <a:xfrm>
            <a:off x="4071938" y="1028701"/>
            <a:ext cx="0" cy="13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83" name="Line 440"/>
          <p:cNvSpPr>
            <a:spLocks noChangeShapeType="1"/>
          </p:cNvSpPr>
          <p:nvPr/>
        </p:nvSpPr>
        <p:spPr bwMode="auto">
          <a:xfrm flipV="1">
            <a:off x="6281739" y="1250951"/>
            <a:ext cx="1889125" cy="341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84" name="Line 441"/>
          <p:cNvSpPr>
            <a:spLocks noChangeShapeType="1"/>
          </p:cNvSpPr>
          <p:nvPr/>
        </p:nvSpPr>
        <p:spPr bwMode="auto">
          <a:xfrm flipH="1">
            <a:off x="2462214" y="2794000"/>
            <a:ext cx="9525" cy="831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85" name="Line 442"/>
          <p:cNvSpPr>
            <a:spLocks noChangeShapeType="1"/>
          </p:cNvSpPr>
          <p:nvPr/>
        </p:nvSpPr>
        <p:spPr bwMode="auto">
          <a:xfrm>
            <a:off x="2597151" y="2781300"/>
            <a:ext cx="944563" cy="1093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86" name="Line 443"/>
          <p:cNvSpPr>
            <a:spLocks noChangeShapeType="1"/>
          </p:cNvSpPr>
          <p:nvPr/>
        </p:nvSpPr>
        <p:spPr bwMode="auto">
          <a:xfrm>
            <a:off x="2736850" y="2728914"/>
            <a:ext cx="1968500" cy="1323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87" name="Line 444"/>
          <p:cNvSpPr>
            <a:spLocks noChangeShapeType="1"/>
          </p:cNvSpPr>
          <p:nvPr/>
        </p:nvSpPr>
        <p:spPr bwMode="auto">
          <a:xfrm>
            <a:off x="2874963" y="2619375"/>
            <a:ext cx="3224212" cy="155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88" name="Line 445"/>
          <p:cNvSpPr>
            <a:spLocks noChangeShapeType="1"/>
          </p:cNvSpPr>
          <p:nvPr/>
        </p:nvSpPr>
        <p:spPr bwMode="auto">
          <a:xfrm flipH="1">
            <a:off x="7705726" y="1538289"/>
            <a:ext cx="625475" cy="492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89" name="Line 446"/>
          <p:cNvSpPr>
            <a:spLocks noChangeShapeType="1"/>
          </p:cNvSpPr>
          <p:nvPr/>
        </p:nvSpPr>
        <p:spPr bwMode="auto">
          <a:xfrm>
            <a:off x="9099550" y="1554164"/>
            <a:ext cx="247650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90" name="Line 447"/>
          <p:cNvSpPr>
            <a:spLocks noChangeShapeType="1"/>
          </p:cNvSpPr>
          <p:nvPr/>
        </p:nvSpPr>
        <p:spPr bwMode="auto">
          <a:xfrm flipH="1">
            <a:off x="8459788" y="1690688"/>
            <a:ext cx="119062" cy="423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91" name="Line 448"/>
          <p:cNvSpPr>
            <a:spLocks noChangeShapeType="1"/>
          </p:cNvSpPr>
          <p:nvPr/>
        </p:nvSpPr>
        <p:spPr bwMode="auto">
          <a:xfrm>
            <a:off x="2959101" y="2498726"/>
            <a:ext cx="5464175" cy="169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92" name="Rectangle 449"/>
          <p:cNvSpPr>
            <a:spLocks noChangeArrowheads="1"/>
          </p:cNvSpPr>
          <p:nvPr/>
        </p:nvSpPr>
        <p:spPr bwMode="auto">
          <a:xfrm>
            <a:off x="3256429" y="4889500"/>
            <a:ext cx="10198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Helvetica" charset="0"/>
              </a:rPr>
              <a:t>Méga-</a:t>
            </a:r>
          </a:p>
          <a:p>
            <a:pPr algn="ctr"/>
            <a:r>
              <a:rPr lang="en-US" sz="1400" b="1">
                <a:latin typeface="Helvetica" charset="0"/>
              </a:rPr>
              <a:t>caryocyte</a:t>
            </a:r>
          </a:p>
        </p:txBody>
      </p:sp>
      <p:sp>
        <p:nvSpPr>
          <p:cNvPr id="23593" name="Line 450"/>
          <p:cNvSpPr>
            <a:spLocks noChangeShapeType="1"/>
          </p:cNvSpPr>
          <p:nvPr/>
        </p:nvSpPr>
        <p:spPr bwMode="auto">
          <a:xfrm>
            <a:off x="3654425" y="5475289"/>
            <a:ext cx="1588" cy="382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94" name="Line 451"/>
          <p:cNvSpPr>
            <a:spLocks noChangeShapeType="1"/>
          </p:cNvSpPr>
          <p:nvPr/>
        </p:nvSpPr>
        <p:spPr bwMode="auto">
          <a:xfrm>
            <a:off x="2522539" y="5422900"/>
            <a:ext cx="1587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95" name="Line 452"/>
          <p:cNvSpPr>
            <a:spLocks noChangeShapeType="1"/>
          </p:cNvSpPr>
          <p:nvPr/>
        </p:nvSpPr>
        <p:spPr bwMode="auto">
          <a:xfrm>
            <a:off x="5064125" y="5411788"/>
            <a:ext cx="1588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96" name="Line 453"/>
          <p:cNvSpPr>
            <a:spLocks noChangeShapeType="1"/>
          </p:cNvSpPr>
          <p:nvPr/>
        </p:nvSpPr>
        <p:spPr bwMode="auto">
          <a:xfrm>
            <a:off x="6553200" y="5399088"/>
            <a:ext cx="1588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97" name="Line 454"/>
          <p:cNvSpPr>
            <a:spLocks noChangeShapeType="1"/>
          </p:cNvSpPr>
          <p:nvPr/>
        </p:nvSpPr>
        <p:spPr bwMode="auto">
          <a:xfrm>
            <a:off x="9380538" y="5521325"/>
            <a:ext cx="138112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98" name="Line 455"/>
          <p:cNvSpPr>
            <a:spLocks noChangeShapeType="1"/>
          </p:cNvSpPr>
          <p:nvPr/>
        </p:nvSpPr>
        <p:spPr bwMode="auto">
          <a:xfrm flipH="1">
            <a:off x="8675689" y="5510214"/>
            <a:ext cx="149225" cy="109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99" name="Rectangle 455"/>
          <p:cNvSpPr>
            <a:spLocks noChangeArrowheads="1"/>
          </p:cNvSpPr>
          <p:nvPr/>
        </p:nvSpPr>
        <p:spPr bwMode="auto">
          <a:xfrm>
            <a:off x="6276976" y="1"/>
            <a:ext cx="4391025" cy="3355975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600" name="Rectangle 456"/>
          <p:cNvSpPr>
            <a:spLocks noChangeArrowheads="1"/>
          </p:cNvSpPr>
          <p:nvPr/>
        </p:nvSpPr>
        <p:spPr bwMode="auto">
          <a:xfrm>
            <a:off x="7673975" y="3157538"/>
            <a:ext cx="1803400" cy="67310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D27966-B8E2-44E9-8160-134E58F8C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2620271"/>
            <a:ext cx="10972800" cy="2190267"/>
          </a:xfrm>
        </p:spPr>
        <p:txBody>
          <a:bodyPr/>
          <a:lstStyle/>
          <a:p>
            <a:br>
              <a:rPr lang="fr-FR" sz="4800" dirty="0">
                <a:latin typeface="Arial Black" panose="020B0A04020102020204" pitchFamily="34" charset="0"/>
              </a:rPr>
            </a:br>
            <a:r>
              <a:rPr lang="fr-FR" sz="6000" dirty="0">
                <a:latin typeface="Arial Black" panose="020B0A04020102020204" pitchFamily="34" charset="0"/>
              </a:rPr>
              <a:t>Maladies du sang</a:t>
            </a:r>
            <a:endParaRPr lang="fr-BF" sz="4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3196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5E3C9D5-8DFA-4773-8489-88034D082C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738810"/>
          </a:xfrm>
        </p:spPr>
        <p:txBody>
          <a:bodyPr/>
          <a:lstStyle/>
          <a:p>
            <a:r>
              <a:rPr lang="fr-FR" altLang="fr-BF" sz="4000" dirty="0">
                <a:solidFill>
                  <a:schemeClr val="tx1"/>
                </a:solidFill>
              </a:rPr>
              <a:t>Définition de l'anémie 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0853A94-84CA-4E87-9E9F-B21BBBCB3E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043610"/>
            <a:ext cx="10972800" cy="509214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fr-FR" altLang="fr-BF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fr-FR" altLang="fr-BF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ANEMIE = BAISSE DU TAUX D'HEMOGLOBINE</a:t>
            </a:r>
            <a:endParaRPr lang="fr-FR" altLang="fr-BF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fr-FR" altLang="fr-BF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fr-FR" altLang="fr-BF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fr-BF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 13 g/</a:t>
            </a:r>
            <a:r>
              <a:rPr lang="fr-FR" altLang="fr-BF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</a:t>
            </a:r>
            <a:r>
              <a:rPr lang="fr-FR" altLang="fr-BF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chez l'homme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fr-FR" altLang="fr-BF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fr-FR" altLang="fr-BF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 12 g/dl chez la femme</a:t>
            </a:r>
          </a:p>
          <a:p>
            <a:pPr lvl="1">
              <a:lnSpc>
                <a:spcPct val="90000"/>
              </a:lnSpc>
            </a:pPr>
            <a:endParaRPr lang="fr-FR" altLang="fr-BF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fr-FR" altLang="fr-BF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 14 g/</a:t>
            </a:r>
            <a:r>
              <a:rPr lang="fr-FR" altLang="fr-BF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</a:t>
            </a:r>
            <a:r>
              <a:rPr lang="fr-FR" altLang="fr-BF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chez le nouveau-né</a:t>
            </a:r>
          </a:p>
          <a:p>
            <a:pPr>
              <a:lnSpc>
                <a:spcPct val="90000"/>
              </a:lnSpc>
            </a:pPr>
            <a:endParaRPr lang="fr-FR" altLang="fr-BF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fr-FR" altLang="fr-BF" sz="4000" b="1" dirty="0">
              <a:solidFill>
                <a:schemeClr val="folHlin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oneTexte 5"/>
          <p:cNvSpPr txBox="1">
            <a:spLocks noChangeArrowheads="1"/>
          </p:cNvSpPr>
          <p:nvPr/>
        </p:nvSpPr>
        <p:spPr bwMode="auto">
          <a:xfrm>
            <a:off x="1919288" y="836613"/>
            <a:ext cx="874871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</a:pPr>
            <a:r>
              <a:rPr lang="fr-FR" dirty="0">
                <a:solidFill>
                  <a:srgbClr val="000104"/>
                </a:solidFill>
                <a:latin typeface="Arial" charset="0"/>
              </a:rPr>
              <a:t> Les os longs ont pratiquement tous en commun :</a:t>
            </a:r>
          </a:p>
          <a:p>
            <a:pPr eaLnBrk="1" hangingPunct="1"/>
            <a:endParaRPr lang="fr-FR" dirty="0">
              <a:latin typeface="Arial" charset="0"/>
            </a:endParaRPr>
          </a:p>
          <a:p>
            <a:pPr eaLnBrk="1" hangingPunct="1"/>
            <a:r>
              <a:rPr lang="fr-FR" dirty="0">
                <a:latin typeface="Arial" charset="0"/>
              </a:rPr>
              <a:t>	</a:t>
            </a:r>
          </a:p>
          <a:p>
            <a:pPr eaLnBrk="1" hangingPunct="1">
              <a:buFont typeface="Arial" charset="0"/>
              <a:buChar char="•"/>
            </a:pPr>
            <a:endParaRPr lang="fr-FR" dirty="0">
              <a:latin typeface="Arial" charset="0"/>
            </a:endParaRPr>
          </a:p>
          <a:p>
            <a:pPr eaLnBrk="1" hangingPunct="1"/>
            <a:endParaRPr lang="fr-FR" dirty="0">
              <a:latin typeface="Arial" charset="0"/>
            </a:endParaRPr>
          </a:p>
          <a:p>
            <a:pPr lvl="1" eaLnBrk="1" hangingPunct="1"/>
            <a:endParaRPr lang="fr-FR" dirty="0">
              <a:latin typeface="Arial" charset="0"/>
            </a:endParaRPr>
          </a:p>
          <a:p>
            <a:pPr eaLnBrk="1" hangingPunct="1"/>
            <a:endParaRPr lang="fr-FR" dirty="0">
              <a:latin typeface="Arial" charset="0"/>
            </a:endParaRPr>
          </a:p>
          <a:p>
            <a:pPr eaLnBrk="1" hangingPunct="1"/>
            <a:endParaRPr lang="fr-FR" dirty="0">
              <a:latin typeface="Arial" charset="0"/>
            </a:endParaRPr>
          </a:p>
          <a:p>
            <a:pPr eaLnBrk="1" hangingPunct="1"/>
            <a:endParaRPr lang="fr-FR" dirty="0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r>
              <a:rPr lang="fr-FR" dirty="0">
                <a:latin typeface="Arial" charset="0"/>
              </a:rPr>
              <a:t>			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9875" y="1184275"/>
            <a:ext cx="3887788" cy="54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3792538" y="1628776"/>
            <a:ext cx="1943100" cy="1152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75439" y="3279776"/>
            <a:ext cx="1800225" cy="792163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chemeClr val="lt1"/>
              </a:solidFill>
            </a:endParaRPr>
          </a:p>
        </p:txBody>
      </p:sp>
      <p:sp>
        <p:nvSpPr>
          <p:cNvPr id="15366" name="ZoneTexte 8"/>
          <p:cNvSpPr txBox="1">
            <a:spLocks noChangeArrowheads="1"/>
          </p:cNvSpPr>
          <p:nvPr/>
        </p:nvSpPr>
        <p:spPr bwMode="auto">
          <a:xfrm>
            <a:off x="1524000" y="188914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sz="3200">
                <a:solidFill>
                  <a:srgbClr val="FF0000"/>
                </a:solidFill>
                <a:latin typeface="Arial" charset="0"/>
              </a:rPr>
              <a:t>Rappel sur la moelle osseuse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A496FA-093A-440F-A4B7-6F674E032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ANEMIE</a:t>
            </a:r>
            <a:endParaRPr lang="fr-B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3792AA-A315-4810-8012-FD60E9BC0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polyglobulie, ou surproduction de globules rouges ;</a:t>
            </a:r>
          </a:p>
          <a:p>
            <a:r>
              <a:rPr lang="fr-F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microsphérocytose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une forme anormale des globules rouges ;</a:t>
            </a:r>
          </a:p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Hémoglobinopathie AS, AC, CS ou SS (Drépanocytose)</a:t>
            </a:r>
          </a:p>
          <a:p>
            <a:pPr lvl="1"/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Temps: Aigue, chronique</a:t>
            </a:r>
          </a:p>
          <a:p>
            <a:pPr lvl="1"/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Volume des cellules: Micro, macrocytaire</a:t>
            </a:r>
          </a:p>
          <a:p>
            <a:pPr lvl="1"/>
            <a:r>
              <a:rPr lang="fr-F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Régeneration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régénérative, arégénérative</a:t>
            </a:r>
            <a:endParaRPr lang="fr-BF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896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90125F-BB9D-4DE4-886C-100B8DE0E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18058"/>
          </a:xfrm>
        </p:spPr>
        <p:txBody>
          <a:bodyPr/>
          <a:lstStyle/>
          <a:p>
            <a:r>
              <a:rPr lang="fr-FR" dirty="0"/>
              <a:t>Maladies du sang</a:t>
            </a:r>
            <a:endParaRPr lang="fr-B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33A621-72D3-4530-BCFB-9279F4E76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166019"/>
            <a:ext cx="11211339" cy="5049252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maladies des globules blancs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leucopénie, ou baisse du nombre de leucocytes 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hyperleucocytose, ou augmentation du nombre de leucocytes 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leucémie, multiplication anormale des leucocytes (cancer).</a:t>
            </a:r>
          </a:p>
          <a:p>
            <a:pPr marL="0" indent="0">
              <a:buNone/>
            </a:pPr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maladies des plaquettes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thrombopénie, baisse du nombre de plaquettes 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Hyper </a:t>
            </a:r>
            <a:r>
              <a:rPr lang="fr-F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plaquettose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augmentation du nombre de plaquettes.</a:t>
            </a:r>
          </a:p>
          <a:p>
            <a:pPr marL="0" indent="0">
              <a:buNone/>
            </a:pPr>
            <a:endParaRPr lang="fr-BF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03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re 1"/>
          <p:cNvSpPr>
            <a:spLocks noGrp="1"/>
          </p:cNvSpPr>
          <p:nvPr>
            <p:ph type="title"/>
          </p:nvPr>
        </p:nvSpPr>
        <p:spPr bwMode="auto">
          <a:xfrm>
            <a:off x="1981200" y="274639"/>
            <a:ext cx="8229600" cy="6048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/>
              <a:t>Compatibilité donneurs / receveurs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/>
          <a:srcRect l="-95" t="12413" r="89421" b="70171"/>
          <a:stretch>
            <a:fillRect/>
          </a:stretch>
        </p:blipFill>
        <p:spPr bwMode="auto">
          <a:xfrm>
            <a:off x="3275013" y="982664"/>
            <a:ext cx="6151562" cy="564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 b="5927"/>
          <a:stretch>
            <a:fillRect/>
          </a:stretch>
        </p:blipFill>
        <p:spPr bwMode="auto">
          <a:xfrm>
            <a:off x="1524000" y="0"/>
            <a:ext cx="9144000" cy="6858000"/>
          </a:xfrm>
          <a:noFill/>
          <a:ln>
            <a:miter lim="800000"/>
            <a:headEnd/>
            <a:tailEnd/>
          </a:ln>
        </p:spPr>
      </p:pic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1403350" y="163513"/>
            <a:ext cx="3130550" cy="103505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8916" name="ZoneTexte 3"/>
          <p:cNvSpPr txBox="1">
            <a:spLocks noChangeArrowheads="1"/>
          </p:cNvSpPr>
          <p:nvPr/>
        </p:nvSpPr>
        <p:spPr bwMode="auto">
          <a:xfrm>
            <a:off x="2774951" y="293689"/>
            <a:ext cx="1768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600"/>
              <a:t>Adventice</a:t>
            </a:r>
          </a:p>
        </p:txBody>
      </p:sp>
      <p:sp>
        <p:nvSpPr>
          <p:cNvPr id="38917" name="ZoneTexte 4"/>
          <p:cNvSpPr txBox="1">
            <a:spLocks noChangeArrowheads="1"/>
          </p:cNvSpPr>
          <p:nvPr/>
        </p:nvSpPr>
        <p:spPr bwMode="auto">
          <a:xfrm>
            <a:off x="2763839" y="523875"/>
            <a:ext cx="1768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600"/>
              <a:t>Média</a:t>
            </a:r>
          </a:p>
        </p:txBody>
      </p:sp>
      <p:sp>
        <p:nvSpPr>
          <p:cNvPr id="38918" name="ZoneTexte 5"/>
          <p:cNvSpPr txBox="1">
            <a:spLocks noChangeArrowheads="1"/>
          </p:cNvSpPr>
          <p:nvPr/>
        </p:nvSpPr>
        <p:spPr bwMode="auto">
          <a:xfrm>
            <a:off x="2768601" y="814389"/>
            <a:ext cx="1768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600"/>
              <a:t>Intima</a:t>
            </a:r>
          </a:p>
        </p:txBody>
      </p:sp>
      <p:sp>
        <p:nvSpPr>
          <p:cNvPr id="38919" name="ZoneTexte 6"/>
          <p:cNvSpPr txBox="1">
            <a:spLocks noChangeArrowheads="1"/>
          </p:cNvSpPr>
          <p:nvPr/>
        </p:nvSpPr>
        <p:spPr bwMode="auto">
          <a:xfrm>
            <a:off x="1524001" y="1768475"/>
            <a:ext cx="1768475" cy="3381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600"/>
              <a:t>Vaisseau sanguin</a:t>
            </a:r>
          </a:p>
        </p:txBody>
      </p:sp>
      <p:sp>
        <p:nvSpPr>
          <p:cNvPr id="38920" name="ZoneTexte 7"/>
          <p:cNvSpPr txBox="1">
            <a:spLocks noChangeArrowheads="1"/>
          </p:cNvSpPr>
          <p:nvPr/>
        </p:nvSpPr>
        <p:spPr bwMode="auto">
          <a:xfrm>
            <a:off x="1860550" y="4422775"/>
            <a:ext cx="2921000" cy="3381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600"/>
              <a:t>Leucocyte (globule blanc)</a:t>
            </a:r>
          </a:p>
        </p:txBody>
      </p:sp>
      <p:sp>
        <p:nvSpPr>
          <p:cNvPr id="38921" name="ZoneTexte 8"/>
          <p:cNvSpPr txBox="1">
            <a:spLocks noChangeArrowheads="1"/>
          </p:cNvSpPr>
          <p:nvPr/>
        </p:nvSpPr>
        <p:spPr bwMode="auto">
          <a:xfrm>
            <a:off x="2325688" y="5368925"/>
            <a:ext cx="2711450" cy="3381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600"/>
              <a:t>Erythrocyte (globule rouge)</a:t>
            </a:r>
          </a:p>
        </p:txBody>
      </p:sp>
      <p:sp>
        <p:nvSpPr>
          <p:cNvPr id="38922" name="ZoneTexte 9"/>
          <p:cNvSpPr txBox="1">
            <a:spLocks noChangeArrowheads="1"/>
          </p:cNvSpPr>
          <p:nvPr/>
        </p:nvSpPr>
        <p:spPr bwMode="auto">
          <a:xfrm>
            <a:off x="3116264" y="6323014"/>
            <a:ext cx="2713037" cy="3381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600"/>
              <a:t>Plaquette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>
            <a:extLst>
              <a:ext uri="{FF2B5EF4-FFF2-40B4-BE49-F238E27FC236}">
                <a16:creationId xmlns:a16="http://schemas.microsoft.com/office/drawing/2014/main" id="{85CF19E5-B318-4FC5-97B3-879709628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SANG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9CAFA6-1266-4ACC-AD8D-734BC5F8F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fr-FR" dirty="0"/>
              <a:t>Mise en évidence des deux fractions par sédimentation ou centrifugation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Phase liquide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Phase cellulaire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7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 b="4884"/>
          <a:stretch>
            <a:fillRect/>
          </a:stretch>
        </p:blipFill>
        <p:spPr bwMode="auto">
          <a:xfrm>
            <a:off x="3292476" y="147639"/>
            <a:ext cx="5948363" cy="6383337"/>
          </a:xfrm>
          <a:noFill/>
          <a:ln>
            <a:miter lim="800000"/>
            <a:headEnd/>
            <a:tailEnd/>
          </a:ln>
        </p:spPr>
      </p:pic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4597400" y="1828801"/>
            <a:ext cx="2668588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latin typeface="Tahoma" pitchFamily="34" charset="0"/>
              </a:rPr>
              <a:t>Vue latérale</a:t>
            </a:r>
          </a:p>
        </p:txBody>
      </p:sp>
      <p:sp>
        <p:nvSpPr>
          <p:cNvPr id="46084" name="Text Box 7"/>
          <p:cNvSpPr txBox="1">
            <a:spLocks noChangeArrowheads="1"/>
          </p:cNvSpPr>
          <p:nvPr/>
        </p:nvSpPr>
        <p:spPr bwMode="auto">
          <a:xfrm>
            <a:off x="4451350" y="6181726"/>
            <a:ext cx="2668588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latin typeface="Tahoma" pitchFamily="34" charset="0"/>
              </a:rPr>
              <a:t>Vue supérieure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r="3210"/>
          <a:stretch>
            <a:fillRect/>
          </a:stretch>
        </p:blipFill>
        <p:spPr bwMode="auto">
          <a:xfrm>
            <a:off x="1798638" y="1271589"/>
            <a:ext cx="8585200" cy="4238625"/>
          </a:xfrm>
          <a:noFill/>
          <a:ln>
            <a:miter lim="800000"/>
            <a:headEnd/>
            <a:tailEnd/>
          </a:ln>
        </p:spPr>
      </p:pic>
      <p:sp>
        <p:nvSpPr>
          <p:cNvPr id="47107" name="ZoneTexte 2"/>
          <p:cNvSpPr txBox="1">
            <a:spLocks noChangeArrowheads="1"/>
          </p:cNvSpPr>
          <p:nvPr/>
        </p:nvSpPr>
        <p:spPr bwMode="auto">
          <a:xfrm>
            <a:off x="4413250" y="1457325"/>
            <a:ext cx="630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O</a:t>
            </a:r>
            <a:r>
              <a:rPr lang="fr-FR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7108" name="ZoneTexte 3"/>
          <p:cNvSpPr txBox="1">
            <a:spLocks noChangeArrowheads="1"/>
          </p:cNvSpPr>
          <p:nvPr/>
        </p:nvSpPr>
        <p:spPr bwMode="auto">
          <a:xfrm>
            <a:off x="7240588" y="1463675"/>
            <a:ext cx="857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CO</a:t>
            </a:r>
            <a:r>
              <a:rPr lang="fr-FR" baseline="-25000"/>
              <a:t>2</a:t>
            </a:r>
          </a:p>
        </p:txBody>
      </p:sp>
      <p:sp>
        <p:nvSpPr>
          <p:cNvPr id="5" name="Virage 4"/>
          <p:cNvSpPr/>
          <p:nvPr/>
        </p:nvSpPr>
        <p:spPr bwMode="auto">
          <a:xfrm rot="5400000">
            <a:off x="5199063" y="1517650"/>
            <a:ext cx="914400" cy="1035050"/>
          </a:xfrm>
          <a:prstGeom prst="ben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Virage 5"/>
          <p:cNvSpPr/>
          <p:nvPr/>
        </p:nvSpPr>
        <p:spPr bwMode="auto">
          <a:xfrm rot="16200000" flipH="1">
            <a:off x="6273800" y="1516063"/>
            <a:ext cx="914400" cy="1035050"/>
          </a:xfrm>
          <a:prstGeom prst="ben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3BA22F2-8FDE-4FC6-8AEE-24DFEA24A6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>
                <a:solidFill>
                  <a:schemeClr val="accent2"/>
                </a:solidFill>
              </a:rPr>
              <a:t>GLOBULES ROUGES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C3F8E3C-7B74-4ECE-86F1-73BBA9B049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fr-FR" altLang="fr-BF"/>
              <a:t>Origine : moelle osseuse</a:t>
            </a:r>
          </a:p>
          <a:p>
            <a:pPr eaLnBrk="1" hangingPunct="1"/>
            <a:r>
              <a:rPr lang="fr-FR" altLang="fr-BF"/>
              <a:t>Proérythroblaste</a:t>
            </a:r>
          </a:p>
          <a:p>
            <a:pPr eaLnBrk="1" hangingPunct="1"/>
            <a:r>
              <a:rPr lang="fr-FR" altLang="fr-BF"/>
              <a:t>Érythroblaste basophile</a:t>
            </a:r>
          </a:p>
          <a:p>
            <a:pPr eaLnBrk="1" hangingPunct="1"/>
            <a:r>
              <a:rPr lang="fr-FR" altLang="fr-BF"/>
              <a:t>Érythroblaste polychromatophile</a:t>
            </a:r>
          </a:p>
          <a:p>
            <a:pPr eaLnBrk="1" hangingPunct="1"/>
            <a:r>
              <a:rPr lang="fr-FR" altLang="fr-BF"/>
              <a:t>Érythroblaste acidophile</a:t>
            </a:r>
          </a:p>
          <a:p>
            <a:pPr eaLnBrk="1" hangingPunct="1">
              <a:buFontTx/>
              <a:buNone/>
            </a:pPr>
            <a:r>
              <a:rPr lang="fr-FR" altLang="fr-BF"/>
              <a:t>Dans le sang </a:t>
            </a:r>
          </a:p>
          <a:p>
            <a:pPr eaLnBrk="1" hangingPunct="1"/>
            <a:r>
              <a:rPr lang="fr-FR" altLang="fr-BF"/>
              <a:t>Réticulocytes</a:t>
            </a:r>
          </a:p>
          <a:p>
            <a:pPr eaLnBrk="1" hangingPunct="1">
              <a:buFontTx/>
              <a:buNone/>
            </a:pPr>
            <a:endParaRPr lang="fr-FR" altLang="fr-BF"/>
          </a:p>
          <a:p>
            <a:pPr eaLnBrk="1" hangingPunct="1">
              <a:buFontTx/>
              <a:buNone/>
            </a:pPr>
            <a:endParaRPr lang="fr-FR" altLang="fr-BF"/>
          </a:p>
          <a:p>
            <a:pPr eaLnBrk="1" hangingPunct="1">
              <a:buFontTx/>
              <a:buNone/>
            </a:pPr>
            <a:endParaRPr lang="fr-FR" altLang="fr-BF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4005782-D318-4E14-8AB1-1D120AA6A3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>
                <a:solidFill>
                  <a:schemeClr val="accent2"/>
                </a:solidFill>
              </a:rPr>
              <a:t>GLOBULES BLANCS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D1370EC-751E-455B-AD53-144316673C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ltGray">
          <a:xfrm>
            <a:off x="1992313" y="1628776"/>
            <a:ext cx="8229600" cy="4525963"/>
          </a:xfrm>
          <a:noFill/>
        </p:spPr>
        <p:txBody>
          <a:bodyPr/>
          <a:lstStyle/>
          <a:p>
            <a:pPr eaLnBrk="1" hangingPunct="1"/>
            <a:r>
              <a:rPr lang="fr-FR" altLang="fr-BF"/>
              <a:t>Polynucléaires </a:t>
            </a:r>
          </a:p>
          <a:p>
            <a:pPr eaLnBrk="1" hangingPunct="1">
              <a:buFontTx/>
              <a:buNone/>
            </a:pPr>
            <a:r>
              <a:rPr lang="fr-FR" altLang="fr-BF"/>
              <a:t>	Neutrophiles</a:t>
            </a:r>
          </a:p>
          <a:p>
            <a:pPr eaLnBrk="1" hangingPunct="1">
              <a:buFontTx/>
              <a:buNone/>
            </a:pPr>
            <a:r>
              <a:rPr lang="fr-FR" altLang="fr-BF"/>
              <a:t>	Éosinophiles</a:t>
            </a:r>
          </a:p>
          <a:p>
            <a:pPr eaLnBrk="1" hangingPunct="1">
              <a:buFontTx/>
              <a:buNone/>
            </a:pPr>
            <a:r>
              <a:rPr lang="fr-FR" altLang="fr-BF"/>
              <a:t>	Basophiles</a:t>
            </a:r>
          </a:p>
          <a:p>
            <a:pPr eaLnBrk="1" hangingPunct="1"/>
            <a:r>
              <a:rPr lang="fr-FR" altLang="fr-BF"/>
              <a:t>Lymphocytes</a:t>
            </a:r>
          </a:p>
          <a:p>
            <a:pPr eaLnBrk="1" hangingPunct="1"/>
            <a:r>
              <a:rPr lang="fr-FR" altLang="fr-BF"/>
              <a:t>Monocytes</a:t>
            </a:r>
          </a:p>
          <a:p>
            <a:pPr eaLnBrk="1" hangingPunct="1">
              <a:buFontTx/>
              <a:buNone/>
            </a:pPr>
            <a:endParaRPr lang="fr-FR" altLang="fr-BF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apos fond-bleu.pot copy">
  <a:themeElements>
    <a:clrScheme name="">
      <a:dk1>
        <a:srgbClr val="001E68"/>
      </a:dk1>
      <a:lt1>
        <a:srgbClr val="BAD9F5"/>
      </a:lt1>
      <a:dk2>
        <a:srgbClr val="003570"/>
      </a:dk2>
      <a:lt2>
        <a:srgbClr val="1475B5"/>
      </a:lt2>
      <a:accent1>
        <a:srgbClr val="FFFFFF"/>
      </a:accent1>
      <a:accent2>
        <a:srgbClr val="8DC6FF"/>
      </a:accent2>
      <a:accent3>
        <a:srgbClr val="D9E9F9"/>
      </a:accent3>
      <a:accent4>
        <a:srgbClr val="001858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iapos fond-bleu.pot copy">
      <a:majorFont>
        <a:latin typeface="Arial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Diapos fond-bleu.pot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s fond-bleu.pot cop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s fond-bleu.pot cop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s fond-bleu.pot cop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s fond-bleu.pot cop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s fond-bleu.pot cop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s fond-bleu.pot cop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s fond-bleu.pot cop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s fond-bleu.pot cop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s fond-bleu.pot cop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s fond-bleu.pot cop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s fond-bleu.pot cop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721</Words>
  <Application>Microsoft Office PowerPoint</Application>
  <PresentationFormat>Grand écran</PresentationFormat>
  <Paragraphs>195</Paragraphs>
  <Slides>32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9" baseType="lpstr">
      <vt:lpstr>Arial</vt:lpstr>
      <vt:lpstr>Arial Black</vt:lpstr>
      <vt:lpstr>Calibri</vt:lpstr>
      <vt:lpstr>Helvetica</vt:lpstr>
      <vt:lpstr>Tahoma</vt:lpstr>
      <vt:lpstr>Times</vt:lpstr>
      <vt:lpstr>Diapos fond-bleu.pot copy</vt:lpstr>
      <vt:lpstr>Présentation PowerPoint</vt:lpstr>
      <vt:lpstr>Présentation PowerPoint</vt:lpstr>
      <vt:lpstr>Présentation PowerPoint</vt:lpstr>
      <vt:lpstr>Présentation PowerPoint</vt:lpstr>
      <vt:lpstr>SANG</vt:lpstr>
      <vt:lpstr>Présentation PowerPoint</vt:lpstr>
      <vt:lpstr>Présentation PowerPoint</vt:lpstr>
      <vt:lpstr>GLOBULES ROUGES</vt:lpstr>
      <vt:lpstr>GLOBULES BLANCS</vt:lpstr>
      <vt:lpstr>Origine et rôle PN</vt:lpstr>
      <vt:lpstr>Présentation PowerPoint</vt:lpstr>
      <vt:lpstr>Présentation PowerPoint</vt:lpstr>
      <vt:lpstr>Origine et rôle PE</vt:lpstr>
      <vt:lpstr>Présentation PowerPoint</vt:lpstr>
      <vt:lpstr>Origine et rôle PB</vt:lpstr>
      <vt:lpstr>Présentation PowerPoint</vt:lpstr>
      <vt:lpstr>Origine et rôle lymphocytes</vt:lpstr>
      <vt:lpstr>Présentation PowerPoint</vt:lpstr>
      <vt:lpstr>Origine et rôle monocytes</vt:lpstr>
      <vt:lpstr>Présentation PowerPoint</vt:lpstr>
      <vt:lpstr>Autres cellules</vt:lpstr>
      <vt:lpstr>PLAQUETTES</vt:lpstr>
      <vt:lpstr>Présentation PowerPoint</vt:lpstr>
      <vt:lpstr>NFS chez l’adulte</vt:lpstr>
      <vt:lpstr>Présentation PowerPoint</vt:lpstr>
      <vt:lpstr>Durée de vie des éléments sanguins</vt:lpstr>
      <vt:lpstr>Présentation PowerPoint</vt:lpstr>
      <vt:lpstr> Maladies du sang</vt:lpstr>
      <vt:lpstr>Définition de l'anémie </vt:lpstr>
      <vt:lpstr>ANEMIE</vt:lpstr>
      <vt:lpstr>Maladies du sang</vt:lpstr>
      <vt:lpstr>Compatibilité donneurs / receveurs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sang</dc:title>
  <dc:creator>abdoulaye sawadogo</dc:creator>
  <cp:lastModifiedBy>abdoulaye sawadogo</cp:lastModifiedBy>
  <cp:revision>9</cp:revision>
  <dcterms:created xsi:type="dcterms:W3CDTF">2020-10-18T22:27:48Z</dcterms:created>
  <dcterms:modified xsi:type="dcterms:W3CDTF">2020-10-20T13:42:42Z</dcterms:modified>
</cp:coreProperties>
</file>