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372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287" r:id="rId18"/>
    <p:sldId id="288" r:id="rId19"/>
    <p:sldId id="289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297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</p:sldIdLst>
  <p:sldSz cx="12192000" cy="6858000"/>
  <p:notesSz cx="6858000" cy="9144000"/>
  <p:defaultTextStyle>
    <a:defPPr>
      <a:defRPr lang="fr-B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F5BEE-15B6-42DE-8EBF-8A970777AA3E}" type="datetimeFigureOut">
              <a:rPr lang="fr-BF" smtClean="0"/>
              <a:t>20/10/2020</a:t>
            </a:fld>
            <a:endParaRPr lang="fr-B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D8B5C-361E-445F-9A41-BAA2E138A166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418890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>
            <a:extLst>
              <a:ext uri="{FF2B5EF4-FFF2-40B4-BE49-F238E27FC236}">
                <a16:creationId xmlns:a16="http://schemas.microsoft.com/office/drawing/2014/main" id="{5936FAFA-8400-40FD-95AB-05FA270BD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3609E9-D52C-4DBC-97EB-D3A1B62B50D6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2E680FE-93BC-4DEF-9517-F970D1E04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CF90EB4-8331-423D-959D-9E4189BDC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>
            <a:extLst>
              <a:ext uri="{FF2B5EF4-FFF2-40B4-BE49-F238E27FC236}">
                <a16:creationId xmlns:a16="http://schemas.microsoft.com/office/drawing/2014/main" id="{65C28E43-A0B7-4306-8554-BE124D2F8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68F8BA-7936-4F02-86E7-C7765BBC1EA0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902570F-DA0E-48E1-B9BD-E426A0E859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B08827F-F620-46D7-9C15-7B4912054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>
            <a:extLst>
              <a:ext uri="{FF2B5EF4-FFF2-40B4-BE49-F238E27FC236}">
                <a16:creationId xmlns:a16="http://schemas.microsoft.com/office/drawing/2014/main" id="{AA81BCC2-6619-4C6E-8E41-4F9D8432A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BBFFD-B655-4A4E-B155-E21644500D1C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0227DE1-6BAF-4FC6-BA75-0747C35B3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3975172-FFC1-4114-9693-FD6C1077C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>
            <a:extLst>
              <a:ext uri="{FF2B5EF4-FFF2-40B4-BE49-F238E27FC236}">
                <a16:creationId xmlns:a16="http://schemas.microsoft.com/office/drawing/2014/main" id="{79EA4466-E3A8-47B3-BC55-84EDB6DF8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FFCF4A-1767-4107-B9BE-4919D1E79EBF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D1BF148-DB88-4B62-A95D-F80C4C5BE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537CEF8-3461-429E-959D-B769F545E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>
            <a:extLst>
              <a:ext uri="{FF2B5EF4-FFF2-40B4-BE49-F238E27FC236}">
                <a16:creationId xmlns:a16="http://schemas.microsoft.com/office/drawing/2014/main" id="{600C0712-3384-41A8-AB00-562701A55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8B787-8B22-4563-97C4-9E5324F17D34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843" name="Rectangle 1026">
            <a:extLst>
              <a:ext uri="{FF2B5EF4-FFF2-40B4-BE49-F238E27FC236}">
                <a16:creationId xmlns:a16="http://schemas.microsoft.com/office/drawing/2014/main" id="{366B3066-242E-4BD7-8AD4-1B576CF73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>
            <a:extLst>
              <a:ext uri="{FF2B5EF4-FFF2-40B4-BE49-F238E27FC236}">
                <a16:creationId xmlns:a16="http://schemas.microsoft.com/office/drawing/2014/main" id="{13C90A88-BF1A-4EC2-94D4-46534722F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fr-FR" altLang="fr-BF"/>
              <a:t>Épanchement pleural liquidien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id="{6E68A896-1A32-4417-B3CF-F6B078D7F2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18FA6-ACE0-4207-9427-CFA332A6ED84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9140007-3BF3-4DD0-8A3F-55E0DF9D1E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F0C0480-C6A9-4C4A-84F6-862E8B68B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>
            <a:extLst>
              <a:ext uri="{FF2B5EF4-FFF2-40B4-BE49-F238E27FC236}">
                <a16:creationId xmlns:a16="http://schemas.microsoft.com/office/drawing/2014/main" id="{40775A26-3039-440A-834B-4DEB44096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0672F-62AC-46BD-A0F2-6146B9B68502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92536F6-4C86-497C-B173-77048EDDC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9BF27E7-EC35-48D6-8045-3754F274E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>
            <a:extLst>
              <a:ext uri="{FF2B5EF4-FFF2-40B4-BE49-F238E27FC236}">
                <a16:creationId xmlns:a16="http://schemas.microsoft.com/office/drawing/2014/main" id="{8023373A-0CFF-4EC4-BE87-93C928FAD4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8AE4B-D5CB-4021-82B9-AC52104191CC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8952E32-9AAD-4B6B-AE24-9FD41CABE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98426C0-E3C2-4574-B71B-9E5385DEF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>
            <a:extLst>
              <a:ext uri="{FF2B5EF4-FFF2-40B4-BE49-F238E27FC236}">
                <a16:creationId xmlns:a16="http://schemas.microsoft.com/office/drawing/2014/main" id="{53B2B6C2-73F0-4B19-B861-636DE49B75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1C8E3-6666-4D53-B0D6-8863B7417BD7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BD45FD3-70DC-4DA4-B528-A69DA8A4CD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49B3508-1B13-4B76-89CE-59BD6D71E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id="{C4F012C7-FB86-4B5D-B5C8-34221561B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8C5DC-63F2-4126-8501-7A128F4F3BAC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682EF83-E8A6-4EFC-B707-770D2437C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17361B4-137B-4B1F-88BA-1C96FAFCE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1">
            <a:extLst>
              <a:ext uri="{FF2B5EF4-FFF2-40B4-BE49-F238E27FC236}">
                <a16:creationId xmlns:a16="http://schemas.microsoft.com/office/drawing/2014/main" id="{C8FE7DBC-4FB5-4A26-93CF-1BD5D4FAB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51E5C6-DF91-4345-9BA0-35557FC29026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D4AC67E-DCA7-4E87-804B-139DBE06F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0F783A0-300E-4033-993A-8988B733B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2" eaLnBrk="1" hangingPunct="1">
              <a:spcBef>
                <a:spcPts val="600"/>
              </a:spcBef>
              <a:spcAft>
                <a:spcPts val="300"/>
              </a:spcAft>
            </a:pPr>
            <a:r>
              <a:rPr lang="fr-FR" altLang="fr-BF"/>
              <a:t>l'appareil digestif est constitué d'un tube digestif (de la bouche à l'anus) et de glandes annexes (soulignées sur le schéma) ;</a:t>
            </a:r>
          </a:p>
          <a:p>
            <a:pPr lvl="2" eaLnBrk="1" hangingPunct="1">
              <a:spcBef>
                <a:spcPts val="600"/>
              </a:spcBef>
              <a:spcAft>
                <a:spcPts val="300"/>
              </a:spcAft>
            </a:pPr>
            <a:r>
              <a:rPr lang="fr-FR" altLang="fr-BF"/>
              <a:t>	-	la bouche et les glandes salivaires (parotide, sousmaxillaire, sublinguale) font également partie de l'appareil digestif</a:t>
            </a:r>
          </a:p>
          <a:p>
            <a:pPr lvl="2" eaLnBrk="1" hangingPunct="1">
              <a:spcBef>
                <a:spcPts val="600"/>
              </a:spcBef>
              <a:spcAft>
                <a:spcPts val="300"/>
              </a:spcAft>
            </a:pPr>
            <a:r>
              <a:rPr lang="fr-FR" altLang="fr-BF"/>
              <a:t>foie sécrète la bile voies biliaires (réservoir VB) vers duodénum</a:t>
            </a:r>
          </a:p>
          <a:p>
            <a:pPr lvl="2" eaLnBrk="1" hangingPunct="1">
              <a:spcBef>
                <a:spcPts val="600"/>
              </a:spcBef>
              <a:spcAft>
                <a:spcPts val="300"/>
              </a:spcAft>
            </a:pPr>
            <a:r>
              <a:rPr lang="fr-FR" altLang="fr-BF"/>
              <a:t>pancréas : canal de wirsung vers duodénum (suc pancréatique) + pancréas endocrine (insuline)</a:t>
            </a:r>
          </a:p>
          <a:p>
            <a:pPr lvl="2" algn="just" eaLnBrk="1" hangingPunct="1">
              <a:spcBef>
                <a:spcPts val="600"/>
              </a:spcBef>
              <a:spcAft>
                <a:spcPts val="300"/>
              </a:spcAft>
            </a:pPr>
            <a:endParaRPr lang="fr-FR" altLang="fr-BF"/>
          </a:p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>
            <a:extLst>
              <a:ext uri="{FF2B5EF4-FFF2-40B4-BE49-F238E27FC236}">
                <a16:creationId xmlns:a16="http://schemas.microsoft.com/office/drawing/2014/main" id="{E6C1732F-7DA0-4A03-9D83-0521C895F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619F89-6034-4983-A02D-7A68DFB1D774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F1C52C1-B5A7-4619-8DD7-92C74C334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EA345A0-E52A-4B82-95A3-86B240BD4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>
            <a:extLst>
              <a:ext uri="{FF2B5EF4-FFF2-40B4-BE49-F238E27FC236}">
                <a16:creationId xmlns:a16="http://schemas.microsoft.com/office/drawing/2014/main" id="{4A28A32D-5E21-47D6-86BB-3D7383385F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785F1B-41EA-4E50-9BD6-95F49E0664BD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6276F10-B309-4C19-90E0-38F011836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1476A85-F35F-4EC5-8D77-FE19E57A6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>
            <a:extLst>
              <a:ext uri="{FF2B5EF4-FFF2-40B4-BE49-F238E27FC236}">
                <a16:creationId xmlns:a16="http://schemas.microsoft.com/office/drawing/2014/main" id="{5122BE0B-132B-4FB3-9988-BE79567B0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A8DE82-0F14-43B6-BAD8-754E5F5CBA02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296AB2C-6B2F-4373-97C3-A0FE64772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03907FF-7B28-4B52-80C4-77020FC34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1">
            <a:extLst>
              <a:ext uri="{FF2B5EF4-FFF2-40B4-BE49-F238E27FC236}">
                <a16:creationId xmlns:a16="http://schemas.microsoft.com/office/drawing/2014/main" id="{5C796118-D54F-45B8-B63E-86203CEE2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05AC3-6DB7-4AD0-AE6B-EBF545A8923D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29879B9-5161-4D78-BF71-556C6200A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222AAC4-A58A-4B64-B54E-03CB109C4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>
            <a:extLst>
              <a:ext uri="{FF2B5EF4-FFF2-40B4-BE49-F238E27FC236}">
                <a16:creationId xmlns:a16="http://schemas.microsoft.com/office/drawing/2014/main" id="{3BEC0385-6EAF-41A3-B745-59A922193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0A256-22EF-4303-B665-8E6402FBB474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D32759F-F461-4B86-A140-38C57EBFDC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13379A7-DF89-4EF0-9ECB-7242108C9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fr-FR" altLang="fr-BF"/>
              <a:t>Tumeur du 3ème duodénum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>
            <a:extLst>
              <a:ext uri="{FF2B5EF4-FFF2-40B4-BE49-F238E27FC236}">
                <a16:creationId xmlns:a16="http://schemas.microsoft.com/office/drawing/2014/main" id="{028ED492-E985-4B29-9633-EFF8D2CED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A441AA-11E3-49A2-B366-FAE34A243824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5C8FD3-DDCE-4ABA-BB22-63266C418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C97F642-835D-4B3B-8CE9-4476EA981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>
            <a:extLst>
              <a:ext uri="{FF2B5EF4-FFF2-40B4-BE49-F238E27FC236}">
                <a16:creationId xmlns:a16="http://schemas.microsoft.com/office/drawing/2014/main" id="{6A685CB5-B79F-441E-B592-79ADF102D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6CD09-2789-43EE-88A7-72F44AF8DEBD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CBD4C70-8F10-4380-B0AF-42E3CCA73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71F6502-4E94-4DF1-8BA1-2587F8E9A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>
            <a:extLst>
              <a:ext uri="{FF2B5EF4-FFF2-40B4-BE49-F238E27FC236}">
                <a16:creationId xmlns:a16="http://schemas.microsoft.com/office/drawing/2014/main" id="{9FA6B1A7-D91E-4127-8DF1-5485A8CB6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CC8D07-FB8F-4607-A883-B2B958664278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B7D89C7-8D4E-4700-ADE4-5CCB88AE4F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9E3EC4A-5A73-4FDC-9F91-85AFB46A0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>
            <a:extLst>
              <a:ext uri="{FF2B5EF4-FFF2-40B4-BE49-F238E27FC236}">
                <a16:creationId xmlns:a16="http://schemas.microsoft.com/office/drawing/2014/main" id="{E8173872-8164-46CE-8F71-68CDE323A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7CF0A2-3C12-4A6B-A553-75BDAFC5022B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5C7ACE2-D230-4E9B-A736-3DDB34E6D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4AA5E35-9BF3-4319-BA9B-97E23CAAF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>
            <a:extLst>
              <a:ext uri="{FF2B5EF4-FFF2-40B4-BE49-F238E27FC236}">
                <a16:creationId xmlns:a16="http://schemas.microsoft.com/office/drawing/2014/main" id="{1ADA35E9-6C85-4902-8E0C-52A701AA98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F54AD-1AD8-4E01-86B1-948BA57BF117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F554232-5C49-476F-B982-4B8D5EADB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0BF84C3-602D-4748-9C3C-D2164C021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>
            <a:extLst>
              <a:ext uri="{FF2B5EF4-FFF2-40B4-BE49-F238E27FC236}">
                <a16:creationId xmlns:a16="http://schemas.microsoft.com/office/drawing/2014/main" id="{0C9420E7-B1BA-401A-8C46-025889179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A4D1D1-E813-4DE4-9573-6562DC610C64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6B7F8F0-E713-486C-B42A-CDFA7E93F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AB0B97D-9F54-4BA9-9C57-D6EDA89CA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>
            <a:extLst>
              <a:ext uri="{FF2B5EF4-FFF2-40B4-BE49-F238E27FC236}">
                <a16:creationId xmlns:a16="http://schemas.microsoft.com/office/drawing/2014/main" id="{CA9F1B9F-0A56-45C9-B51E-4DB58D88E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1DA6EC-3B63-4B4E-A38D-E25BE6152FEB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49B1A50-7FD6-47B9-8C1E-07A0C1EC8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88C2FA3-154E-43B8-A9ED-D008C0433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fr-FR" altLang="fr-BF"/>
              <a:t>Rétrécissements X serrés de l ’IVA et unique non signif de la circonflexe</a:t>
            </a:r>
          </a:p>
          <a:p>
            <a:pPr eaLnBrk="1" hangingPunct="1"/>
            <a:r>
              <a:rPr lang="fr-FR" altLang="fr-BF"/>
              <a:t>RM valves mitrales épaissies ouverture limitée OG dilatée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>
            <a:extLst>
              <a:ext uri="{FF2B5EF4-FFF2-40B4-BE49-F238E27FC236}">
                <a16:creationId xmlns:a16="http://schemas.microsoft.com/office/drawing/2014/main" id="{937EF5F4-DE3B-4396-B177-0493ED635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515E3C-2F87-4479-8772-07003226E15F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E766CF0-9DFB-410E-A038-8042AC8D9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7C708A5-8316-4C85-9FD9-25C40A96D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fr-FR" altLang="fr-BF"/>
              <a:t>Os + articulations + muscles &amp; tendons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id="{80BD708F-172C-4EBA-A5FD-E68BEE567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1CB04-CC4C-4457-81CB-194AD1F194AD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241332D-0AE5-4723-B932-77DA95496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C717AD1-0A2E-4A76-B7E6-E3173857C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DF3859DA-0936-438E-890A-1186B920D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82206-5085-4452-9CB6-EAA857EB31E1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AC1CFF-0195-4724-BD60-7C55EADD0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F821EE5-4808-4B5E-B411-225DF21D5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id="{E3D52215-0E4D-4D7F-8793-5131989F0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069DE2-A42C-473A-B37B-8AAA6CAC8AF6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776B46B-CF19-4990-898F-C898EC20F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7984871-8BCA-452A-BCB7-618D3B0F7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fr-FR" altLang="fr-BF"/>
              <a:t>Scinti osseuse : paget du crâne, humérus, fémur, vertèbres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>
            <a:extLst>
              <a:ext uri="{FF2B5EF4-FFF2-40B4-BE49-F238E27FC236}">
                <a16:creationId xmlns:a16="http://schemas.microsoft.com/office/drawing/2014/main" id="{579F9921-E0EF-4512-9119-82C76D08D5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96926-74B6-4D02-9339-D86D72BE8EC3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861C654-EF9B-409D-B87D-F10DBCF7F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5AE5022-0AD9-42D2-9229-381C95A23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>
            <a:extLst>
              <a:ext uri="{FF2B5EF4-FFF2-40B4-BE49-F238E27FC236}">
                <a16:creationId xmlns:a16="http://schemas.microsoft.com/office/drawing/2014/main" id="{F68C91A9-265B-425B-90DF-0DFAB9F06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731F4-4497-4990-984F-C7CEA2FB2A26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CB12195-D4C6-41B4-AB2D-F79648C10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AEAA99A-843B-4DB4-BEAC-2C6A5B301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>
            <a:extLst>
              <a:ext uri="{FF2B5EF4-FFF2-40B4-BE49-F238E27FC236}">
                <a16:creationId xmlns:a16="http://schemas.microsoft.com/office/drawing/2014/main" id="{44D3A18A-5AEE-4119-8EDB-B1262B722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19DA1-7B3F-4477-A621-B1229D8C9A3C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CD44E6F-24CD-47CF-9A1B-8365764EF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C3E7A77-A0C2-44A7-A885-26787F78A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>
            <a:extLst>
              <a:ext uri="{FF2B5EF4-FFF2-40B4-BE49-F238E27FC236}">
                <a16:creationId xmlns:a16="http://schemas.microsoft.com/office/drawing/2014/main" id="{F9C59B26-3646-42C4-9D9D-8260B6EDDD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9E6D4-33B5-44A7-9AAE-833D5B315CEA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12E90F9-5258-41EC-8BA9-343B56119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E730183-EC26-41A5-ADD8-24525CE6E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>
            <a:extLst>
              <a:ext uri="{FF2B5EF4-FFF2-40B4-BE49-F238E27FC236}">
                <a16:creationId xmlns:a16="http://schemas.microsoft.com/office/drawing/2014/main" id="{9C806F59-DCCE-4A03-93AB-C4A458838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C3190-8383-4877-8133-AD406FE4AF17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C0C62A0-EFD3-4261-A131-042F9A09AA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250CE8D-3A08-4902-95B3-32403C740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>
            <a:extLst>
              <a:ext uri="{FF2B5EF4-FFF2-40B4-BE49-F238E27FC236}">
                <a16:creationId xmlns:a16="http://schemas.microsoft.com/office/drawing/2014/main" id="{20D8B60C-9148-4F1D-9B63-1AF6FF7B5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439B2-EA75-4258-BB7F-87A92803D69B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8B58B43-185A-474E-9F19-6E583D0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1A0D21D-BE1C-44BB-A756-3C2BB6652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>
            <a:extLst>
              <a:ext uri="{FF2B5EF4-FFF2-40B4-BE49-F238E27FC236}">
                <a16:creationId xmlns:a16="http://schemas.microsoft.com/office/drawing/2014/main" id="{780273F9-DC82-491A-82B6-0209FAFF9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C3B8A-FC09-46B9-88C1-5AC6000B6E46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E322756-D334-49CA-A17D-C7052EF05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685C9D9-3324-49BD-8FDA-5C0C59311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>
            <a:extLst>
              <a:ext uri="{FF2B5EF4-FFF2-40B4-BE49-F238E27FC236}">
                <a16:creationId xmlns:a16="http://schemas.microsoft.com/office/drawing/2014/main" id="{A282A80F-473A-45B8-ABDB-A17297444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B72B0-CA22-463E-A657-C1D23FCF3B6E}" type="slidenum">
              <a:rPr kumimoji="0" lang="fr-FR" altLang="fr-BF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BF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82B806D-FCFB-4230-836B-2AAD9E441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C9E5A61-9E37-4A51-BA1C-C2563AEE9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BF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DEC92B63-07E6-40DC-A876-8F613FF3D5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810000"/>
            <a:ext cx="11074400" cy="762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fr-BF" altLang="fr-BF" sz="2800"/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3F79FE5A-0619-4066-A20B-E1E2522F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6477000"/>
            <a:ext cx="41412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fr-FR" altLang="fr-BF" sz="1200" i="1">
                <a:latin typeface="Arial" panose="020B0604020202020204" pitchFamily="34" charset="0"/>
              </a:rPr>
              <a:t>F. Volot SIM Hôpital Timone adultes Marseille - juillet 2004</a:t>
            </a:r>
            <a:endParaRPr lang="fr-FR" altLang="fr-BF" sz="1200">
              <a:latin typeface="Arial" panose="020B0604020202020204" pitchFamily="34" charset="0"/>
            </a:endParaRP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2534336"/>
            <a:ext cx="10363200" cy="646331"/>
          </a:xfrm>
        </p:spPr>
        <p:txBody>
          <a:bodyPr anchor="ctr" anchorCtr="1">
            <a:spAutoFit/>
          </a:bodyPr>
          <a:lstStyle>
            <a:lvl1pPr algn="ctr">
              <a:defRPr/>
            </a:lvl1pPr>
          </a:lstStyle>
          <a:p>
            <a:pPr lvl="0"/>
            <a:r>
              <a:rPr lang="fr-FR" altLang="fr-BF" noProof="0"/>
              <a:t>Cliquez pour modifier le style du titre du masque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EB3A41A-1597-4139-A8DE-DA61DE104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 altLang="fr-BF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37692BA-EACA-45C1-B7E3-3A13FA614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 algn="ctr">
              <a:defRPr sz="1400" i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fr-FR" altLang="fr-BF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6DA462D-4C39-4BDD-BCE0-3CD7BF43E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F97089-ACD2-4AEB-9481-6C233CAA8949}" type="slidenum">
              <a:rPr lang="fr-FR" altLang="fr-BF"/>
              <a:pPr>
                <a:defRPr/>
              </a:pPr>
              <a:t>‹N°›</a:t>
            </a:fld>
            <a:endParaRPr lang="fr-FR" altLang="fr-BF"/>
          </a:p>
        </p:txBody>
      </p:sp>
    </p:spTree>
    <p:extLst>
      <p:ext uri="{BB962C8B-B14F-4D97-AF65-F5344CB8AC3E}">
        <p14:creationId xmlns:p14="http://schemas.microsoft.com/office/powerpoint/2010/main" val="1706199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047B631-F51C-4C4D-B01F-6A00C339D4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331612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94800" y="228600"/>
            <a:ext cx="2997200" cy="5715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3200" y="228600"/>
            <a:ext cx="8788400" cy="5715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12C11EF-20D5-4811-AD35-13464F9266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68215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1" y="228600"/>
            <a:ext cx="10807700" cy="685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143000"/>
            <a:ext cx="11582400" cy="4800600"/>
          </a:xfrm>
        </p:spPr>
        <p:txBody>
          <a:bodyPr/>
          <a:lstStyle/>
          <a:p>
            <a:pPr lvl="0"/>
            <a:endParaRPr lang="fr-BF" noProof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F33DF77-9CD2-4534-A2D8-F4A6D0DD28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BF">
                <a:solidFill>
                  <a:srgbClr val="000000"/>
                </a:solidFill>
              </a:rPr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40122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C1C5E3D-114B-4B6B-9AD8-A9AF2C1972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2794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9B1CB49-EFBD-4D31-9087-326F29498A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267596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689600" cy="4800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2400" y="1143000"/>
            <a:ext cx="5689600" cy="4800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C564E78-C3E1-4371-A065-351C6CE038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228371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F5252BA-9CAA-4E24-92B0-9889E450B8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372220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A2B25CB-A465-4881-9C8F-CB247E104E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335750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D667A23A-F992-4C7D-A9C7-AEE6BDB175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26735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B5C3627-0922-4C65-A04D-E89B32F09C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40532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F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F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B019806-012E-45A8-9DE0-1E7F106C5A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</p:spTree>
    <p:extLst>
      <p:ext uri="{BB962C8B-B14F-4D97-AF65-F5344CB8AC3E}">
        <p14:creationId xmlns:p14="http://schemas.microsoft.com/office/powerpoint/2010/main" val="12722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404C03DF-7B47-4307-BC55-2CBDA41B2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3201" y="228600"/>
            <a:ext cx="10807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BF"/>
              <a:t>Cliquez pour modifier le style du titre du masque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C5F3137D-0CAA-4C3A-BE3C-5A0CFF1DB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158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BF"/>
              <a:t>Cliquez pour modifier les styles du texte du masque</a:t>
            </a:r>
          </a:p>
          <a:p>
            <a:pPr lvl="1"/>
            <a:r>
              <a:rPr lang="fr-FR" altLang="fr-BF"/>
              <a:t>Deuxième niveau</a:t>
            </a:r>
          </a:p>
          <a:p>
            <a:pPr lvl="2"/>
            <a:r>
              <a:rPr lang="fr-FR" altLang="fr-BF"/>
              <a:t>Troisième niveau</a:t>
            </a:r>
          </a:p>
          <a:p>
            <a:pPr lvl="3"/>
            <a:r>
              <a:rPr lang="fr-FR" altLang="fr-BF"/>
              <a:t>Quatrième niveau</a:t>
            </a:r>
          </a:p>
          <a:p>
            <a:pPr lvl="4"/>
            <a:r>
              <a:rPr lang="fr-FR" altLang="fr-BF"/>
              <a:t>Cinquième niveau</a:t>
            </a:r>
          </a:p>
        </p:txBody>
      </p:sp>
      <p:sp>
        <p:nvSpPr>
          <p:cNvPr id="64524" name="Rectangle 12">
            <a:extLst>
              <a:ext uri="{FF2B5EF4-FFF2-40B4-BE49-F238E27FC236}">
                <a16:creationId xmlns:a16="http://schemas.microsoft.com/office/drawing/2014/main" id="{D9C4EE1D-6117-4F88-9D1A-4A6781A981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1200" y="6553200"/>
            <a:ext cx="84328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BF"/>
              <a:t>F. Volot SIM Hôpital Timone adultes Marseille - juillet 2004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94AF3CCF-44D5-4373-B07B-467CD5D6DE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200" y="914400"/>
            <a:ext cx="11074400" cy="762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fr-BF" altLang="fr-BF" sz="2800"/>
          </a:p>
        </p:txBody>
      </p:sp>
      <p:sp>
        <p:nvSpPr>
          <p:cNvPr id="1030" name="Rectangle 16">
            <a:extLst>
              <a:ext uri="{FF2B5EF4-FFF2-40B4-BE49-F238E27FC236}">
                <a16:creationId xmlns:a16="http://schemas.microsoft.com/office/drawing/2014/main" id="{7CAB884B-6FA3-4A54-A523-97919425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6629400"/>
            <a:ext cx="314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endParaRPr lang="fr-FR" altLang="fr-BF" sz="1200"/>
          </a:p>
        </p:txBody>
      </p:sp>
    </p:spTree>
    <p:extLst>
      <p:ext uri="{BB962C8B-B14F-4D97-AF65-F5344CB8AC3E}">
        <p14:creationId xmlns:p14="http://schemas.microsoft.com/office/powerpoint/2010/main" val="162175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Monotype Sort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Monotype Sorts" pitchFamily="2" charset="2"/>
        <a:buChar char="4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B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25AE9-0D4E-4250-9625-EA32EF8A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Terminologie par appareil</a:t>
            </a:r>
            <a:endParaRPr lang="fr-BF" dirty="0"/>
          </a:p>
        </p:txBody>
      </p:sp>
    </p:spTree>
    <p:extLst>
      <p:ext uri="{BB962C8B-B14F-4D97-AF65-F5344CB8AC3E}">
        <p14:creationId xmlns:p14="http://schemas.microsoft.com/office/powerpoint/2010/main" val="74220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0056B88A-7860-474D-B6A6-28AFC2A4F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Respiratoire : radicaux anatomiques</a:t>
            </a:r>
          </a:p>
        </p:txBody>
      </p:sp>
      <p:graphicFrame>
        <p:nvGraphicFramePr>
          <p:cNvPr id="26628" name="Object 3">
            <a:extLst>
              <a:ext uri="{FF2B5EF4-FFF2-40B4-BE49-F238E27FC236}">
                <a16:creationId xmlns:a16="http://schemas.microsoft.com/office/drawing/2014/main" id="{5F4D4A40-4D41-4004-8C55-F87C9D5DDF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066801"/>
          <a:ext cx="9525000" cy="546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4" imgW="5972556" imgH="3078480" progId="Word.Document.8">
                  <p:embed/>
                </p:oleObj>
              </mc:Choice>
              <mc:Fallback>
                <p:oleObj name="Document" r:id="rId4" imgW="5972556" imgH="3078480" progId="Word.Document.8">
                  <p:embed/>
                  <p:pic>
                    <p:nvPicPr>
                      <p:cNvPr id="26628" name="Object 3">
                        <a:extLst>
                          <a:ext uri="{FF2B5EF4-FFF2-40B4-BE49-F238E27FC236}">
                            <a16:creationId xmlns:a16="http://schemas.microsoft.com/office/drawing/2014/main" id="{5F4D4A40-4D41-4004-8C55-F87C9D5DDF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1"/>
                        <a:ext cx="9525000" cy="546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ACCC1C10-33A9-41E6-85B6-FFA7EC556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Radicaux autres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182A14B-0E04-4DBB-B6A9-1C0BE6AC0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expector- : rejet hors bronches </a:t>
            </a:r>
            <a:r>
              <a:rPr lang="fr-FR" altLang="fr-BF" i="1"/>
              <a:t>(expectoration)</a:t>
            </a:r>
            <a:endParaRPr lang="fr-FR" altLang="fr-BF"/>
          </a:p>
          <a:p>
            <a:pPr eaLnBrk="1" hangingPunct="1"/>
            <a:r>
              <a:rPr lang="fr-FR" altLang="fr-BF"/>
              <a:t>-pnée : souffle, respiration </a:t>
            </a:r>
            <a:r>
              <a:rPr lang="fr-FR" altLang="fr-BF" i="1"/>
              <a:t>(dyspnée)</a:t>
            </a:r>
            <a:endParaRPr lang="fr-FR" altLang="fr-BF"/>
          </a:p>
          <a:p>
            <a:pPr eaLnBrk="1" hangingPunct="1"/>
            <a:r>
              <a:rPr lang="fr-FR" altLang="fr-BF"/>
              <a:t>pneum(o)- : air, poumon </a:t>
            </a:r>
            <a:r>
              <a:rPr lang="fr-FR" altLang="fr-BF" i="1"/>
              <a:t>(pneumomédiastin)</a:t>
            </a:r>
            <a:endParaRPr lang="fr-FR" altLang="fr-BF"/>
          </a:p>
          <a:p>
            <a:pPr eaLnBrk="1" hangingPunct="1"/>
            <a:r>
              <a:rPr lang="fr-FR" altLang="fr-BF"/>
              <a:t>-ptysie : crachat </a:t>
            </a:r>
            <a:r>
              <a:rPr lang="fr-FR" altLang="fr-BF" i="1"/>
              <a:t>(hémoptysie)</a:t>
            </a:r>
            <a:endParaRPr lang="fr-FR" altLang="fr-BF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77DC281B-1DD9-4671-B693-AA2D44933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Signes cliniques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9695768-55D5-4EA3-B2CD-5307B4E05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Dyspnée - Polypnée - Hyperpnée - Tachypnée - Bradypnée - Apnée</a:t>
            </a:r>
          </a:p>
          <a:p>
            <a:pPr eaLnBrk="1" hangingPunct="1"/>
            <a:r>
              <a:rPr lang="fr-FR" altLang="fr-BF"/>
              <a:t>Toux - Expectoration</a:t>
            </a:r>
          </a:p>
          <a:p>
            <a:pPr eaLnBrk="1" hangingPunct="1"/>
            <a:r>
              <a:rPr lang="fr-FR" altLang="fr-BF"/>
              <a:t>Bronchorrhée</a:t>
            </a:r>
          </a:p>
          <a:p>
            <a:pPr eaLnBrk="1" hangingPunct="1"/>
            <a:r>
              <a:rPr lang="fr-FR" altLang="fr-BF"/>
              <a:t>Hémoptysie</a:t>
            </a:r>
          </a:p>
          <a:p>
            <a:pPr eaLnBrk="1" hangingPunct="1"/>
            <a:r>
              <a:rPr lang="fr-FR" altLang="fr-BF"/>
              <a:t>Murmure vésiculaire</a:t>
            </a:r>
          </a:p>
          <a:p>
            <a:pPr eaLnBrk="1" hangingPunct="1"/>
            <a:r>
              <a:rPr lang="fr-FR" altLang="fr-BF"/>
              <a:t>Râles - Matité</a:t>
            </a:r>
          </a:p>
          <a:p>
            <a:pPr eaLnBrk="1" hangingPunct="1"/>
            <a:r>
              <a:rPr lang="fr-FR" altLang="fr-BF"/>
              <a:t>Atélectasie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1C5BAFFA-0FCC-427D-A403-E65426479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Spécialités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8962AC7-502D-41F9-AB88-BD56B0FA3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PNEUMOLOGIE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C7BD2431-CA87-451F-9999-621A0D97C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Examens paracliniques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3A02006-14A1-4229-9A19-4A70E579E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Imagerie :</a:t>
            </a:r>
          </a:p>
          <a:p>
            <a:pPr lvl="1" eaLnBrk="1" hangingPunct="1"/>
            <a:r>
              <a:rPr lang="fr-FR" altLang="fr-BF"/>
              <a:t>Radiographie thoracique</a:t>
            </a:r>
          </a:p>
          <a:p>
            <a:pPr lvl="1" eaLnBrk="1" hangingPunct="1"/>
            <a:r>
              <a:rPr lang="fr-FR" altLang="fr-BF"/>
              <a:t>Tomographie pulmonaire</a:t>
            </a:r>
          </a:p>
          <a:p>
            <a:pPr lvl="1" eaLnBrk="1" hangingPunct="1"/>
            <a:r>
              <a:rPr lang="fr-FR" altLang="fr-BF"/>
              <a:t>Scanographie thoracique</a:t>
            </a:r>
          </a:p>
          <a:p>
            <a:pPr lvl="1" eaLnBrk="1" hangingPunct="1"/>
            <a:r>
              <a:rPr lang="fr-FR" altLang="fr-BF"/>
              <a:t>Scintigraphie pulmonaire</a:t>
            </a:r>
          </a:p>
          <a:p>
            <a:pPr eaLnBrk="1" hangingPunct="1"/>
            <a:r>
              <a:rPr lang="fr-FR" altLang="fr-BF"/>
              <a:t>Endoscopie :</a:t>
            </a:r>
          </a:p>
          <a:p>
            <a:pPr lvl="1" eaLnBrk="1" hangingPunct="1"/>
            <a:r>
              <a:rPr lang="fr-FR" altLang="fr-BF"/>
              <a:t>Fibrobronchoscopie, Pleuroscopie</a:t>
            </a:r>
          </a:p>
          <a:p>
            <a:pPr eaLnBrk="1" hangingPunct="1"/>
            <a:r>
              <a:rPr lang="fr-FR" altLang="fr-BF"/>
              <a:t>Exploration fonctionnelle respiratoire</a:t>
            </a:r>
          </a:p>
          <a:p>
            <a:pPr lvl="1" eaLnBrk="1" hangingPunct="1"/>
            <a:r>
              <a:rPr lang="fr-FR" altLang="fr-BF"/>
              <a:t>Spirométrie</a:t>
            </a:r>
          </a:p>
          <a:p>
            <a:pPr lvl="1" eaLnBrk="1" hangingPunct="1"/>
            <a:r>
              <a:rPr lang="fr-FR" altLang="fr-BF"/>
              <a:t>Gaz du sang (Gazométrie - Hypercapnie - Hypoxémie)</a:t>
            </a:r>
          </a:p>
          <a:p>
            <a:pPr eaLnBrk="1" hangingPunct="1"/>
            <a:endParaRPr lang="fr-FR" altLang="fr-BF"/>
          </a:p>
          <a:p>
            <a:pPr eaLnBrk="1" hangingPunct="1"/>
            <a:endParaRPr lang="fr-FR" altLang="fr-BF"/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994D90D7-BD55-4D7A-BFC9-B49358BA9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77901"/>
            <a:ext cx="34290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0152C3FC-87E3-47EF-9D36-7487F1684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Pathologies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863BA67-FA79-4693-9A2F-56C56F480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Pneumopathie - Pneumonie</a:t>
            </a:r>
          </a:p>
          <a:p>
            <a:pPr eaLnBrk="1" hangingPunct="1"/>
            <a:r>
              <a:rPr lang="fr-FR" altLang="fr-BF"/>
              <a:t>Trachéite - Bronchite - Trachéobronchite</a:t>
            </a:r>
          </a:p>
          <a:p>
            <a:pPr eaLnBrk="1" hangingPunct="1"/>
            <a:r>
              <a:rPr lang="fr-FR" altLang="fr-BF"/>
              <a:t>Bronchectasie - Emphysème</a:t>
            </a:r>
          </a:p>
          <a:p>
            <a:pPr eaLnBrk="1" hangingPunct="1"/>
            <a:r>
              <a:rPr lang="fr-FR" altLang="fr-BF"/>
              <a:t>Pleurite - Pleurésie</a:t>
            </a:r>
          </a:p>
          <a:p>
            <a:pPr eaLnBrk="1" hangingPunct="1"/>
            <a:r>
              <a:rPr lang="fr-FR" altLang="fr-BF"/>
              <a:t>Pneumothorax - Hémothorax</a:t>
            </a:r>
          </a:p>
          <a:p>
            <a:pPr eaLnBrk="1" hangingPunct="1"/>
            <a:r>
              <a:rPr lang="fr-FR" altLang="fr-BF"/>
              <a:t>Pneumoconiose (silicose, asbestose, …)</a:t>
            </a:r>
          </a:p>
          <a:p>
            <a:pPr eaLnBrk="1" hangingPunct="1"/>
            <a:endParaRPr lang="fr-FR" altLang="fr-BF"/>
          </a:p>
          <a:p>
            <a:pPr eaLnBrk="1" hangingPunct="1"/>
            <a:endParaRPr lang="fr-FR" altLang="fr-BF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70FD629E-F69A-438D-AB08-3D6D05B6B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Traitements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06B7214-79AC-4A65-8042-0DEF64103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Chirurgie d ’ouverture :</a:t>
            </a:r>
          </a:p>
          <a:p>
            <a:pPr lvl="1" eaLnBrk="1" hangingPunct="1"/>
            <a:r>
              <a:rPr lang="fr-FR" altLang="fr-BF"/>
              <a:t>trachéotomie, thoracotomie, pleurotomie, thoracocentèse</a:t>
            </a:r>
          </a:p>
          <a:p>
            <a:pPr eaLnBrk="1" hangingPunct="1"/>
            <a:r>
              <a:rPr lang="fr-FR" altLang="fr-BF"/>
              <a:t>Chirurgie de réparation :</a:t>
            </a:r>
          </a:p>
          <a:p>
            <a:pPr lvl="1" eaLnBrk="1" hangingPunct="1"/>
            <a:r>
              <a:rPr lang="fr-FR" altLang="fr-BF"/>
              <a:t>trachéoplastie, thoracoplastie</a:t>
            </a:r>
          </a:p>
          <a:p>
            <a:pPr eaLnBrk="1" hangingPunct="1"/>
            <a:r>
              <a:rPr lang="fr-FR" altLang="fr-BF"/>
              <a:t>Chirurgie d ’ablation :</a:t>
            </a:r>
          </a:p>
          <a:p>
            <a:pPr lvl="1" eaLnBrk="1" hangingPunct="1"/>
            <a:r>
              <a:rPr lang="fr-FR" altLang="fr-BF"/>
              <a:t>pleurectomie, lobectomie pulmonaire, pneumectomie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CE85A3D0-4923-423B-A390-C94C8D6E9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295A136-E266-40A9-BF98-1E1D5E5A5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Trachéobronchite : …………………………</a:t>
            </a:r>
          </a:p>
          <a:p>
            <a:pPr eaLnBrk="1" hangingPunct="1"/>
            <a:r>
              <a:rPr lang="fr-FR" altLang="fr-BF"/>
              <a:t>Bronchectasie : ………………………………</a:t>
            </a:r>
          </a:p>
          <a:p>
            <a:pPr eaLnBrk="1" hangingPunct="1"/>
            <a:r>
              <a:rPr lang="fr-FR" altLang="fr-BF"/>
              <a:t>Hémothorax : …………………………………</a:t>
            </a:r>
          </a:p>
          <a:p>
            <a:pPr eaLnBrk="1" hangingPunct="1"/>
            <a:r>
              <a:rPr lang="fr-FR" altLang="fr-BF"/>
              <a:t>Pneumothorax : ……………………………..</a:t>
            </a:r>
          </a:p>
          <a:p>
            <a:pPr eaLnBrk="1" hangingPunct="1"/>
            <a:r>
              <a:rPr lang="fr-FR" altLang="fr-BF"/>
              <a:t>Lobectomie : ………………………………….</a:t>
            </a:r>
          </a:p>
          <a:p>
            <a:pPr eaLnBrk="1" hangingPunct="1"/>
            <a:r>
              <a:rPr lang="fr-FR" altLang="fr-BF"/>
              <a:t>Cyanose : ………………………………………</a:t>
            </a:r>
          </a:p>
          <a:p>
            <a:pPr eaLnBrk="1" hangingPunct="1"/>
            <a:r>
              <a:rPr lang="fr-FR" altLang="fr-BF"/>
              <a:t>Hémoptsysie : ………………………………..</a:t>
            </a:r>
          </a:p>
          <a:p>
            <a:pPr eaLnBrk="1" hangingPunct="1"/>
            <a:endParaRPr lang="fr-FR" altLang="fr-BF"/>
          </a:p>
          <a:p>
            <a:pPr lvl="1" eaLnBrk="1" hangingPunct="1"/>
            <a:r>
              <a:rPr lang="fr-FR" altLang="fr-BF"/>
              <a:t>(cyan- bleu) (-ectasie dilatation) (-ptysie crachement)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78FD8DF8-A819-49BB-A4DC-12427D3A0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160684E-33E3-49E3-97E9-D8F605296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 dirty="0"/>
              <a:t>Inflammation trachée : ……………………………………..</a:t>
            </a:r>
          </a:p>
          <a:p>
            <a:pPr eaLnBrk="1" hangingPunct="1"/>
            <a:r>
              <a:rPr lang="fr-FR" altLang="fr-BF" dirty="0"/>
              <a:t>Ouverture trachée : ………………………………………….</a:t>
            </a:r>
          </a:p>
          <a:p>
            <a:pPr eaLnBrk="1" hangingPunct="1"/>
            <a:r>
              <a:rPr lang="fr-FR" altLang="fr-BF" dirty="0"/>
              <a:t>Respiration accélérée : ……………………………………..</a:t>
            </a:r>
          </a:p>
          <a:p>
            <a:pPr eaLnBrk="1" hangingPunct="1"/>
            <a:r>
              <a:rPr lang="fr-FR" altLang="fr-BF" dirty="0"/>
              <a:t>Respiration difficile : …………………………………………</a:t>
            </a:r>
          </a:p>
          <a:p>
            <a:pPr eaLnBrk="1" hangingPunct="1"/>
            <a:r>
              <a:rPr lang="fr-FR" altLang="fr-BF" dirty="0"/>
              <a:t>Arrêt respiratoire : ……………………………………………</a:t>
            </a:r>
          </a:p>
          <a:p>
            <a:pPr eaLnBrk="1" hangingPunct="1"/>
            <a:r>
              <a:rPr lang="fr-FR" altLang="fr-BF" dirty="0"/>
              <a:t>Dilatation bronches : ………………………………………..</a:t>
            </a:r>
          </a:p>
          <a:p>
            <a:pPr eaLnBrk="1" hangingPunct="1"/>
            <a:r>
              <a:rPr lang="fr-FR" altLang="fr-BF" dirty="0"/>
              <a:t>Trop de dioxyde de carbone : ……………………………</a:t>
            </a:r>
          </a:p>
          <a:p>
            <a:pPr eaLnBrk="1" hangingPunct="1"/>
            <a:r>
              <a:rPr lang="fr-FR" altLang="fr-BF" dirty="0"/>
              <a:t>Peu d ’oxygène dans le sang : …………………………..</a:t>
            </a:r>
          </a:p>
          <a:p>
            <a:pPr eaLnBrk="1" hangingPunct="1"/>
            <a:r>
              <a:rPr lang="fr-FR" altLang="fr-BF" dirty="0"/>
              <a:t>Ablation d ’un poumon : …………………………………...</a:t>
            </a:r>
          </a:p>
          <a:p>
            <a:pPr lvl="1" eaLnBrk="1" hangingPunct="1"/>
            <a:r>
              <a:rPr lang="fr-FR" altLang="fr-BF" dirty="0"/>
              <a:t>(-</a:t>
            </a:r>
            <a:r>
              <a:rPr lang="fr-FR" altLang="fr-BF" dirty="0" err="1"/>
              <a:t>pnée</a:t>
            </a:r>
            <a:r>
              <a:rPr lang="fr-FR" altLang="fr-BF" dirty="0"/>
              <a:t> respiration) (-</a:t>
            </a:r>
            <a:r>
              <a:rPr lang="fr-FR" altLang="fr-BF" dirty="0" err="1"/>
              <a:t>ox</a:t>
            </a:r>
            <a:r>
              <a:rPr lang="fr-FR" altLang="fr-BF" dirty="0"/>
              <a:t> oxygène) (-</a:t>
            </a:r>
            <a:r>
              <a:rPr lang="fr-FR" altLang="fr-BF" dirty="0" err="1"/>
              <a:t>capn</a:t>
            </a:r>
            <a:r>
              <a:rPr lang="fr-FR" altLang="fr-BF" dirty="0"/>
              <a:t> dioxyde de carbone) (-métrie mesure)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F8AEAA96-E50B-414C-ACE7-8B2A6801F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graphicFrame>
        <p:nvGraphicFramePr>
          <p:cNvPr id="45060" name="Object 3">
            <a:extLst>
              <a:ext uri="{FF2B5EF4-FFF2-40B4-BE49-F238E27FC236}">
                <a16:creationId xmlns:a16="http://schemas.microsoft.com/office/drawing/2014/main" id="{9A23A7CB-C34A-48E4-9163-EBEF932A3E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3438" y="1401763"/>
          <a:ext cx="82042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4" imgW="8220456" imgH="5285232" progId="Word.Document.8">
                  <p:embed/>
                </p:oleObj>
              </mc:Choice>
              <mc:Fallback>
                <p:oleObj name="Document" r:id="rId4" imgW="8220456" imgH="5285232" progId="Word.Document.8">
                  <p:embed/>
                  <p:pic>
                    <p:nvPicPr>
                      <p:cNvPr id="45060" name="Object 3">
                        <a:extLst>
                          <a:ext uri="{FF2B5EF4-FFF2-40B4-BE49-F238E27FC236}">
                            <a16:creationId xmlns:a16="http://schemas.microsoft.com/office/drawing/2014/main" id="{9A23A7CB-C34A-48E4-9163-EBEF932A3E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1401763"/>
                        <a:ext cx="8204200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78F63B2E-14DC-4746-B8BF-1EBBDA0C5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Spécialités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EFBECF7-7DE5-4F68-8A8E-320631A0D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Cardiologie</a:t>
            </a:r>
          </a:p>
          <a:p>
            <a:pPr eaLnBrk="1" hangingPunct="1"/>
            <a:endParaRPr lang="fr-FR" altLang="fr-BF"/>
          </a:p>
          <a:p>
            <a:pPr eaLnBrk="1" hangingPunct="1"/>
            <a:r>
              <a:rPr lang="fr-FR" altLang="fr-BF"/>
              <a:t>Angiologie</a:t>
            </a:r>
          </a:p>
          <a:p>
            <a:pPr eaLnBrk="1" hangingPunct="1"/>
            <a:endParaRPr lang="fr-FR" altLang="fr-BF"/>
          </a:p>
          <a:p>
            <a:pPr eaLnBrk="1" hangingPunct="1"/>
            <a:r>
              <a:rPr lang="fr-FR" altLang="fr-BF"/>
              <a:t>Phlébologie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12489A7A-0AF6-49D1-8263-07CD19B41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Digestif : radicaux anatomiques</a:t>
            </a:r>
          </a:p>
        </p:txBody>
      </p:sp>
      <p:graphicFrame>
        <p:nvGraphicFramePr>
          <p:cNvPr id="7172" name="Object 3">
            <a:extLst>
              <a:ext uri="{FF2B5EF4-FFF2-40B4-BE49-F238E27FC236}">
                <a16:creationId xmlns:a16="http://schemas.microsoft.com/office/drawing/2014/main" id="{F5795362-F3F5-4A56-A985-A9610D879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243013"/>
          <a:ext cx="9144000" cy="523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6576060" imgH="3761232" progId="Word.Document.8">
                  <p:embed/>
                </p:oleObj>
              </mc:Choice>
              <mc:Fallback>
                <p:oleObj name="Document" r:id="rId4" imgW="6576060" imgH="3761232" progId="Word.Document.8">
                  <p:embed/>
                  <p:pic>
                    <p:nvPicPr>
                      <p:cNvPr id="7172" name="Object 3">
                        <a:extLst>
                          <a:ext uri="{FF2B5EF4-FFF2-40B4-BE49-F238E27FC236}">
                            <a16:creationId xmlns:a16="http://schemas.microsoft.com/office/drawing/2014/main" id="{F5795362-F3F5-4A56-A985-A9610D879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43013"/>
                        <a:ext cx="9144000" cy="523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B694CDE1-6742-4EB3-A9FF-58C585B02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Radicaux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2C1D600-DF87-43D8-8196-B520B1E5A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copro- : matières fécales </a:t>
            </a:r>
            <a:r>
              <a:rPr lang="fr-FR" altLang="fr-BF" i="1"/>
              <a:t>(examen coprologique)</a:t>
            </a:r>
            <a:endParaRPr lang="fr-FR" altLang="fr-BF"/>
          </a:p>
          <a:p>
            <a:pPr eaLnBrk="1" hangingPunct="1"/>
            <a:r>
              <a:rPr lang="fr-FR" altLang="fr-BF"/>
              <a:t>-émè- : vomissement </a:t>
            </a:r>
            <a:r>
              <a:rPr lang="fr-FR" altLang="fr-BF" i="1"/>
              <a:t>(hématémèse)</a:t>
            </a:r>
          </a:p>
          <a:p>
            <a:pPr eaLnBrk="1" hangingPunct="1"/>
            <a:r>
              <a:rPr lang="fr-FR" altLang="fr-BF"/>
              <a:t>-orexie : appétit</a:t>
            </a:r>
            <a:r>
              <a:rPr lang="fr-FR" altLang="fr-BF" i="1"/>
              <a:t> (anorexie)</a:t>
            </a:r>
          </a:p>
          <a:p>
            <a:pPr eaLnBrk="1" hangingPunct="1"/>
            <a:r>
              <a:rPr lang="fr-FR" altLang="fr-BF"/>
              <a:t>-peps- : digestion</a:t>
            </a:r>
            <a:r>
              <a:rPr lang="fr-FR" altLang="fr-BF" i="1"/>
              <a:t> (dyspepsie)</a:t>
            </a:r>
          </a:p>
          <a:p>
            <a:pPr eaLnBrk="1" hangingPunct="1"/>
            <a:r>
              <a:rPr lang="fr-FR" altLang="fr-BF"/>
              <a:t>cholé- : bile</a:t>
            </a:r>
            <a:r>
              <a:rPr lang="fr-FR" altLang="fr-BF" i="1"/>
              <a:t> (cholestase)</a:t>
            </a:r>
          </a:p>
          <a:p>
            <a:pPr eaLnBrk="1" hangingPunct="1"/>
            <a:r>
              <a:rPr lang="fr-FR" altLang="fr-BF"/>
              <a:t>sial - : salive</a:t>
            </a:r>
            <a:r>
              <a:rPr lang="fr-FR" altLang="fr-BF" i="1"/>
              <a:t> (sialorrhée)</a:t>
            </a:r>
            <a:endParaRPr lang="fr-FR" altLang="fr-BF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85EAEB5F-F42B-4DD4-AF83-19A349566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Spécialités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93E210E-1E8C-4C73-A359-6E892F8DE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Stomatologie : bouches-dents-maxillaires</a:t>
            </a:r>
          </a:p>
          <a:p>
            <a:pPr eaLnBrk="1" hangingPunct="1"/>
            <a:r>
              <a:rPr lang="fr-FR" altLang="fr-BF"/>
              <a:t>Gastro-entérologie : estomac-intestin</a:t>
            </a:r>
          </a:p>
          <a:p>
            <a:pPr eaLnBrk="1" hangingPunct="1"/>
            <a:r>
              <a:rPr lang="fr-FR" altLang="fr-BF"/>
              <a:t>Proctologie : anus-rectum</a:t>
            </a:r>
          </a:p>
          <a:p>
            <a:pPr eaLnBrk="1" hangingPunct="1"/>
            <a:r>
              <a:rPr lang="fr-FR" altLang="fr-BF"/>
              <a:t>Hépatologie : foie</a:t>
            </a:r>
          </a:p>
          <a:p>
            <a:pPr eaLnBrk="1" hangingPunct="1"/>
            <a:r>
              <a:rPr lang="fr-FR" altLang="fr-BF"/>
              <a:t>Odontologie : dents</a:t>
            </a:r>
          </a:p>
          <a:p>
            <a:pPr eaLnBrk="1" hangingPunct="1"/>
            <a:endParaRPr lang="fr-FR" altLang="fr-BF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E8E8433D-9802-4AFE-9055-99D3A029D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Signes Cliniques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014A480-D600-46E3-A405-C1AE3AC50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Dyspepsie</a:t>
            </a:r>
          </a:p>
          <a:p>
            <a:pPr eaLnBrk="1" hangingPunct="1"/>
            <a:r>
              <a:rPr lang="fr-FR" altLang="fr-BF"/>
              <a:t>Aérophagie - Dysphagie</a:t>
            </a:r>
          </a:p>
          <a:p>
            <a:pPr eaLnBrk="1" hangingPunct="1"/>
            <a:r>
              <a:rPr lang="fr-FR" altLang="fr-BF"/>
              <a:t>Pyrosis</a:t>
            </a:r>
          </a:p>
          <a:p>
            <a:pPr eaLnBrk="1" hangingPunct="1"/>
            <a:r>
              <a:rPr lang="fr-FR" altLang="fr-BF"/>
              <a:t>Gastralgie - Hépatalgie</a:t>
            </a:r>
          </a:p>
          <a:p>
            <a:pPr eaLnBrk="1" hangingPunct="1"/>
            <a:r>
              <a:rPr lang="fr-FR" altLang="fr-BF"/>
              <a:t>Ictère</a:t>
            </a:r>
          </a:p>
          <a:p>
            <a:pPr eaLnBrk="1" hangingPunct="1"/>
            <a:r>
              <a:rPr lang="fr-FR" altLang="fr-BF"/>
              <a:t>Hépatomégalie</a:t>
            </a:r>
          </a:p>
          <a:p>
            <a:pPr eaLnBrk="1" hangingPunct="1"/>
            <a:r>
              <a:rPr lang="fr-FR" altLang="fr-BF"/>
              <a:t>Ascite</a:t>
            </a:r>
          </a:p>
          <a:p>
            <a:pPr eaLnBrk="1" hangingPunct="1"/>
            <a:r>
              <a:rPr lang="fr-FR" altLang="fr-BF"/>
              <a:t>Stéatorrhée</a:t>
            </a:r>
          </a:p>
          <a:p>
            <a:pPr eaLnBrk="1" hangingPunct="1"/>
            <a:endParaRPr lang="fr-FR" altLang="fr-BF"/>
          </a:p>
          <a:p>
            <a:pPr eaLnBrk="1" hangingPunct="1"/>
            <a:endParaRPr lang="fr-FR" altLang="fr-BF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976E42C-9ED0-4824-B53D-A87674A5E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Examens paracliniques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D455BD2-B154-47D8-9764-F81064B1F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Endoscopie digestive :</a:t>
            </a:r>
          </a:p>
          <a:p>
            <a:pPr lvl="1" eaLnBrk="1" hangingPunct="1"/>
            <a:r>
              <a:rPr lang="fr-FR" altLang="fr-BF"/>
              <a:t>Fibrooesophagoscopie - Fibrogastroscopie - Fibrocoloscopie - Rectoscopie - Laparoscopie</a:t>
            </a:r>
          </a:p>
          <a:p>
            <a:pPr eaLnBrk="1" hangingPunct="1"/>
            <a:r>
              <a:rPr lang="fr-FR" altLang="fr-BF"/>
              <a:t>Imagerie :</a:t>
            </a:r>
          </a:p>
          <a:p>
            <a:pPr lvl="1" eaLnBrk="1" hangingPunct="1"/>
            <a:r>
              <a:rPr lang="fr-FR" altLang="fr-BF"/>
              <a:t>Échographie - Scanographie - Échotomographie - Transit oesogastroduodénal (TOGD) - Cholécystographie - Scintigraphie</a:t>
            </a:r>
          </a:p>
          <a:p>
            <a:pPr eaLnBrk="1" hangingPunct="1"/>
            <a:r>
              <a:rPr lang="fr-FR" altLang="fr-BF"/>
              <a:t>Autres :</a:t>
            </a:r>
          </a:p>
          <a:p>
            <a:pPr lvl="1" eaLnBrk="1" hangingPunct="1"/>
            <a:r>
              <a:rPr lang="fr-FR" altLang="fr-BF"/>
              <a:t>Ponction - Biopsie</a:t>
            </a:r>
          </a:p>
          <a:p>
            <a:pPr lvl="1" eaLnBrk="1" hangingPunct="1"/>
            <a:r>
              <a:rPr lang="fr-FR" altLang="fr-BF"/>
              <a:t> Tubage gastrique </a:t>
            </a:r>
          </a:p>
          <a:p>
            <a:pPr lvl="1" eaLnBrk="1" hangingPunct="1"/>
            <a:r>
              <a:rPr lang="fr-FR" altLang="fr-BF"/>
              <a:t>Coproculture</a:t>
            </a:r>
          </a:p>
          <a:p>
            <a:pPr eaLnBrk="1" hangingPunct="1"/>
            <a:endParaRPr lang="fr-FR" altLang="fr-BF"/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6511CFB0-C3C1-4595-B92B-CB7FE7D1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1"/>
            <a:ext cx="38862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244F613F-7BE3-4660-ABC8-46A831AA8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Pathologies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6C3C5CE-EDBB-4E94-BF9B-840B49584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Stomatite - Gingivite - Glossite - Oesophagite - Gastrite - Entérite - Iléite (régionale : maladie de Crohn) - Colite - Gastroentérite - Appendicite - Péritonite - Hépatite - Pancréatite - Cholécystite - Angiocholite</a:t>
            </a:r>
          </a:p>
          <a:p>
            <a:pPr eaLnBrk="1" hangingPunct="1"/>
            <a:r>
              <a:rPr lang="fr-FR" altLang="fr-BF"/>
              <a:t>Ulcère (gastrique - duodénal)</a:t>
            </a:r>
          </a:p>
          <a:p>
            <a:pPr eaLnBrk="1" hangingPunct="1"/>
            <a:r>
              <a:rPr lang="fr-FR" altLang="fr-BF"/>
              <a:t>Diabète </a:t>
            </a:r>
          </a:p>
          <a:p>
            <a:pPr eaLnBrk="1" hangingPunct="1"/>
            <a:r>
              <a:rPr lang="fr-FR" altLang="fr-BF"/>
              <a:t>Cirrhose</a:t>
            </a:r>
          </a:p>
          <a:p>
            <a:pPr eaLnBrk="1" hangingPunct="1"/>
            <a:r>
              <a:rPr lang="fr-FR" altLang="fr-BF"/>
              <a:t>Hépatome - Hépatocarcinome</a:t>
            </a:r>
          </a:p>
          <a:p>
            <a:pPr eaLnBrk="1" hangingPunct="1"/>
            <a:r>
              <a:rPr lang="fr-FR" altLang="fr-BF"/>
              <a:t>Lithiase (biliaire - vésiculaire - pancréatique)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67B299FB-02F6-414A-9B7D-153171F82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Traitements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4FF2AAD-3381-4F0E-851A-D05B99059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Orthodontie</a:t>
            </a:r>
          </a:p>
          <a:p>
            <a:pPr eaLnBrk="1" hangingPunct="1"/>
            <a:r>
              <a:rPr lang="fr-FR" altLang="fr-BF"/>
              <a:t>Nutrition entérale - Nutrition parentérale </a:t>
            </a:r>
          </a:p>
          <a:p>
            <a:pPr eaLnBrk="1" hangingPunct="1"/>
            <a:r>
              <a:rPr lang="fr-FR" altLang="fr-BF"/>
              <a:t>Gastr (oesophag) (col) -tomie -ectomie - stomie</a:t>
            </a:r>
          </a:p>
          <a:p>
            <a:pPr eaLnBrk="1" hangingPunct="1"/>
            <a:r>
              <a:rPr lang="fr-FR" altLang="fr-BF"/>
              <a:t>Oesophag (gastr) -plastie</a:t>
            </a:r>
          </a:p>
          <a:p>
            <a:pPr eaLnBrk="1" hangingPunct="1"/>
            <a:r>
              <a:rPr lang="fr-FR" altLang="fr-BF"/>
              <a:t>Lithotritie</a:t>
            </a:r>
          </a:p>
          <a:p>
            <a:pPr eaLnBrk="1" hangingPunct="1"/>
            <a:r>
              <a:rPr lang="fr-FR" altLang="fr-BF"/>
              <a:t>Antispasmodique - Antidiarrhéique - Antiémétique</a:t>
            </a:r>
          </a:p>
          <a:p>
            <a:pPr eaLnBrk="1" hangingPunct="1"/>
            <a:r>
              <a:rPr lang="fr-FR" altLang="fr-BF"/>
              <a:t>Insulinothérapie - Antidiabétique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BC316163-9466-4C5A-A7C4-C2AD4A8A2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9D60580-BE18-4F60-9693-B86E5D530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Abouchement entre estomac &amp; grêle : ………………..</a:t>
            </a:r>
          </a:p>
          <a:p>
            <a:pPr eaLnBrk="1" hangingPunct="1"/>
            <a:r>
              <a:rPr lang="fr-FR" altLang="fr-BF"/>
              <a:t>Ablation de la moitié du côlon : …………………………..</a:t>
            </a:r>
          </a:p>
          <a:p>
            <a:pPr eaLnBrk="1" hangingPunct="1"/>
            <a:r>
              <a:rPr lang="fr-FR" altLang="fr-BF"/>
              <a:t>Examen optique de l ’estomac : ………………………….</a:t>
            </a:r>
          </a:p>
          <a:p>
            <a:pPr eaLnBrk="1" hangingPunct="1"/>
            <a:r>
              <a:rPr lang="fr-FR" altLang="fr-BF"/>
              <a:t>Allongement du côlon : ………………………………………</a:t>
            </a:r>
          </a:p>
          <a:p>
            <a:pPr eaLnBrk="1" hangingPunct="1"/>
            <a:r>
              <a:rPr lang="fr-FR" altLang="fr-BF"/>
              <a:t>Vomissement de sang : ……………………………………..</a:t>
            </a:r>
          </a:p>
          <a:p>
            <a:pPr eaLnBrk="1" hangingPunct="1"/>
            <a:r>
              <a:rPr lang="fr-FR" altLang="fr-BF"/>
              <a:t>Inflammation vésicule biliaire : ……………………………</a:t>
            </a:r>
          </a:p>
          <a:p>
            <a:pPr eaLnBrk="1" hangingPunct="1"/>
            <a:r>
              <a:rPr lang="fr-FR" altLang="fr-BF"/>
              <a:t>Ablation estomac : …………………………………………….</a:t>
            </a:r>
          </a:p>
          <a:p>
            <a:pPr eaLnBrk="1" hangingPunct="1"/>
            <a:r>
              <a:rPr lang="fr-FR" altLang="fr-BF"/>
              <a:t>Douleur dentaire : ……………………………………………..</a:t>
            </a:r>
          </a:p>
          <a:p>
            <a:pPr eaLnBrk="1" hangingPunct="1"/>
            <a:r>
              <a:rPr lang="fr-FR" altLang="fr-BF"/>
              <a:t>Augmentation de taille du foie : ………………………….</a:t>
            </a:r>
          </a:p>
          <a:p>
            <a:pPr eaLnBrk="1" hangingPunct="1"/>
            <a:endParaRPr lang="fr-FR" altLang="fr-BF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F783F960-C4C0-4678-BB84-2D920512D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56ACDA5-451D-4A77-81E8-5698E2159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Organe ou composant exploré :</a:t>
            </a:r>
          </a:p>
          <a:p>
            <a:pPr lvl="1" eaLnBrk="1" hangingPunct="1"/>
            <a:r>
              <a:rPr lang="fr-FR" altLang="fr-BF"/>
              <a:t>coproculture : ……….</a:t>
            </a:r>
          </a:p>
          <a:p>
            <a:pPr lvl="1" eaLnBrk="1" hangingPunct="1"/>
            <a:r>
              <a:rPr lang="fr-FR" altLang="fr-BF"/>
              <a:t>proctoscopie : ……….</a:t>
            </a:r>
          </a:p>
          <a:p>
            <a:pPr lvl="1" eaLnBrk="1" hangingPunct="1"/>
            <a:r>
              <a:rPr lang="fr-FR" altLang="fr-BF"/>
              <a:t>cholécystographie : ……….</a:t>
            </a:r>
          </a:p>
          <a:p>
            <a:pPr lvl="1" eaLnBrk="1" hangingPunct="1"/>
            <a:r>
              <a:rPr lang="fr-FR" altLang="fr-BF"/>
              <a:t>hépatoscintigraphie : ……….</a:t>
            </a:r>
          </a:p>
          <a:p>
            <a:pPr lvl="1" eaLnBrk="1" hangingPunct="1"/>
            <a:r>
              <a:rPr lang="fr-FR" altLang="fr-BF"/>
              <a:t>fécalogramme : ……….</a:t>
            </a:r>
          </a:p>
          <a:p>
            <a:pPr lvl="1" eaLnBrk="1" hangingPunct="1"/>
            <a:r>
              <a:rPr lang="fr-FR" altLang="fr-BF"/>
              <a:t>gastroscopie : ……….</a:t>
            </a:r>
          </a:p>
          <a:p>
            <a:pPr lvl="1" eaLnBrk="1" hangingPunct="1"/>
            <a:r>
              <a:rPr lang="fr-FR" altLang="fr-BF"/>
              <a:t>coelioscopie : ……….</a:t>
            </a:r>
          </a:p>
          <a:p>
            <a:pPr lvl="1" eaLnBrk="1" hangingPunct="1"/>
            <a:r>
              <a:rPr lang="fr-FR" altLang="fr-BF"/>
              <a:t>coloscopie : ……….</a:t>
            </a:r>
          </a:p>
          <a:p>
            <a:pPr lvl="1" eaLnBrk="1" hangingPunct="1"/>
            <a:endParaRPr lang="fr-FR" altLang="fr-BF"/>
          </a:p>
          <a:p>
            <a:pPr lvl="1" eaLnBrk="1" hangingPunct="1"/>
            <a:endParaRPr lang="fr-FR" altLang="fr-BF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CAA9CE44-65E5-4BE3-BB86-09B398C43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graphicFrame>
        <p:nvGraphicFramePr>
          <p:cNvPr id="25604" name="Object 3">
            <a:extLst>
              <a:ext uri="{FF2B5EF4-FFF2-40B4-BE49-F238E27FC236}">
                <a16:creationId xmlns:a16="http://schemas.microsoft.com/office/drawing/2014/main" id="{BB227DA5-77A0-4FC4-BEC3-44A5600BF0F3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1981201" y="1138238"/>
          <a:ext cx="8474075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8485632" imgH="5039868" progId="Word.Document.8">
                  <p:embed/>
                </p:oleObj>
              </mc:Choice>
              <mc:Fallback>
                <p:oleObj name="Document" r:id="rId4" imgW="8485632" imgH="5039868" progId="Word.Document.8">
                  <p:embed/>
                  <p:pic>
                    <p:nvPicPr>
                      <p:cNvPr id="25604" name="Object 3">
                        <a:extLst>
                          <a:ext uri="{FF2B5EF4-FFF2-40B4-BE49-F238E27FC236}">
                            <a16:creationId xmlns:a16="http://schemas.microsoft.com/office/drawing/2014/main" id="{BB227DA5-77A0-4FC4-BEC3-44A5600BF0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138238"/>
                        <a:ext cx="8474075" cy="503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8AF20A9A-B891-4CF6-A377-0119A2678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Signes cliniques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258042C-4F6C-4991-973D-B9E6C34D3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1578429"/>
            <a:ext cx="11001829" cy="4800600"/>
          </a:xfrm>
        </p:spPr>
        <p:txBody>
          <a:bodyPr/>
          <a:lstStyle/>
          <a:p>
            <a:pPr eaLnBrk="1" hangingPunct="1"/>
            <a:r>
              <a:rPr lang="fr-FR" altLang="fr-BF" dirty="0"/>
              <a:t>Précordialgie ou douleur rétrosternale</a:t>
            </a:r>
          </a:p>
          <a:p>
            <a:pPr eaLnBrk="1" hangingPunct="1"/>
            <a:r>
              <a:rPr lang="fr-FR" altLang="fr-BF" dirty="0"/>
              <a:t>Palpitation</a:t>
            </a:r>
          </a:p>
          <a:p>
            <a:pPr eaLnBrk="1" hangingPunct="1"/>
            <a:r>
              <a:rPr lang="fr-FR" altLang="fr-BF" dirty="0"/>
              <a:t>Tachycardie - Bradycardie - Arythmie</a:t>
            </a:r>
          </a:p>
          <a:p>
            <a:pPr eaLnBrk="1" hangingPunct="1"/>
            <a:r>
              <a:rPr lang="fr-FR" altLang="fr-BF" dirty="0"/>
              <a:t>Cyanose - Acrocyanose</a:t>
            </a:r>
          </a:p>
          <a:p>
            <a:pPr eaLnBrk="1" hangingPunct="1"/>
            <a:r>
              <a:rPr lang="fr-FR" altLang="fr-BF" dirty="0"/>
              <a:t>Syncope - Lipothymie</a:t>
            </a:r>
          </a:p>
          <a:p>
            <a:pPr eaLnBrk="1" hangingPunct="1"/>
            <a:r>
              <a:rPr lang="fr-FR" altLang="fr-BF" dirty="0"/>
              <a:t>Hypertension artérielle - Hypotension artérielle</a:t>
            </a:r>
          </a:p>
          <a:p>
            <a:pPr eaLnBrk="1" hangingPunct="1"/>
            <a:r>
              <a:rPr lang="fr-FR" altLang="fr-BF" dirty="0"/>
              <a:t>Auscultation : souffle diastolique, souffle systolique, frottement péricardique</a:t>
            </a:r>
          </a:p>
          <a:p>
            <a:pPr marL="0" indent="0" eaLnBrk="1" hangingPunct="1">
              <a:buNone/>
            </a:pPr>
            <a:endParaRPr lang="fr-FR" altLang="fr-BF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81F44B18-AC89-457A-9CDB-D5F450B5E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Système nerveux</a:t>
            </a:r>
          </a:p>
        </p:txBody>
      </p:sp>
      <p:graphicFrame>
        <p:nvGraphicFramePr>
          <p:cNvPr id="27652" name="Object 3">
            <a:extLst>
              <a:ext uri="{FF2B5EF4-FFF2-40B4-BE49-F238E27FC236}">
                <a16:creationId xmlns:a16="http://schemas.microsoft.com/office/drawing/2014/main" id="{704F05BF-C442-47FC-8DBC-92A29F0432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81000"/>
          <a:ext cx="914400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6641592" imgH="4258056" progId="Word.Document.8">
                  <p:embed/>
                </p:oleObj>
              </mc:Choice>
              <mc:Fallback>
                <p:oleObj name="Document" r:id="rId4" imgW="6641592" imgH="4258056" progId="Word.Document.8">
                  <p:embed/>
                  <p:pic>
                    <p:nvPicPr>
                      <p:cNvPr id="27652" name="Object 3">
                        <a:extLst>
                          <a:ext uri="{FF2B5EF4-FFF2-40B4-BE49-F238E27FC236}">
                            <a16:creationId xmlns:a16="http://schemas.microsoft.com/office/drawing/2014/main" id="{704F05BF-C442-47FC-8DBC-92A29F0432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"/>
                        <a:ext cx="9144000" cy="586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B291919B-0691-441D-8C62-0FF9E3895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Spécialités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DBC5FF7-F644-4BEF-9BDB-D8DB36491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Neurologie</a:t>
            </a:r>
          </a:p>
          <a:p>
            <a:pPr eaLnBrk="1" hangingPunct="1"/>
            <a:r>
              <a:rPr lang="fr-FR" altLang="fr-BF"/>
              <a:t>Neurochirurgie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732B0428-D23B-4DDB-A930-1BB77872B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Signes cliniques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0640A21-3468-44BB-8CCD-9C3F5FDFF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Sensibilité (-sthésie) :</a:t>
            </a:r>
          </a:p>
          <a:p>
            <a:pPr lvl="1" eaLnBrk="1" hangingPunct="1"/>
            <a:r>
              <a:rPr lang="fr-FR" altLang="fr-BF"/>
              <a:t>dysesthésie</a:t>
            </a:r>
          </a:p>
          <a:p>
            <a:pPr lvl="1" eaLnBrk="1" hangingPunct="1"/>
            <a:r>
              <a:rPr lang="fr-FR" altLang="fr-BF"/>
              <a:t>paresthésie</a:t>
            </a:r>
          </a:p>
          <a:p>
            <a:pPr lvl="1" eaLnBrk="1" hangingPunct="1"/>
            <a:r>
              <a:rPr lang="fr-FR" altLang="fr-BF"/>
              <a:t>anesthésie</a:t>
            </a:r>
          </a:p>
          <a:p>
            <a:pPr lvl="1" eaLnBrk="1" hangingPunct="1"/>
            <a:r>
              <a:rPr lang="fr-FR" altLang="fr-BF"/>
              <a:t>hypoesthésie</a:t>
            </a:r>
          </a:p>
          <a:p>
            <a:pPr lvl="1" eaLnBrk="1" hangingPunct="1"/>
            <a:r>
              <a:rPr lang="fr-FR" altLang="fr-BF"/>
              <a:t>hyperesthésie</a:t>
            </a:r>
          </a:p>
          <a:p>
            <a:pPr lvl="1" eaLnBrk="1" hangingPunct="1"/>
            <a:r>
              <a:rPr lang="fr-FR" altLang="fr-BF"/>
              <a:t>hémianesthésie</a:t>
            </a:r>
          </a:p>
          <a:p>
            <a:pPr lvl="1" eaLnBrk="1" hangingPunct="1"/>
            <a:r>
              <a:rPr lang="fr-FR" altLang="fr-BF"/>
              <a:t>acroparesthésie</a:t>
            </a:r>
          </a:p>
          <a:p>
            <a:pPr lvl="1" eaLnBrk="1" hangingPunct="1"/>
            <a:r>
              <a:rPr lang="fr-FR" altLang="fr-BF"/>
              <a:t>névralgie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38E38D80-8ECB-4DEB-92CE-3DB5717B3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Signes cliniques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52253B1-6E7D-4517-8EB0-F19E454E3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Motricité :</a:t>
            </a:r>
          </a:p>
          <a:p>
            <a:pPr lvl="1" eaLnBrk="1" hangingPunct="1"/>
            <a:r>
              <a:rPr lang="fr-FR" altLang="fr-BF"/>
              <a:t>paralysie - parésie - hémiparésie</a:t>
            </a:r>
          </a:p>
          <a:p>
            <a:pPr lvl="1" eaLnBrk="1" hangingPunct="1"/>
            <a:r>
              <a:rPr lang="fr-FR" altLang="fr-BF"/>
              <a:t>paraplégie</a:t>
            </a:r>
          </a:p>
          <a:p>
            <a:pPr lvl="1" eaLnBrk="1" hangingPunct="1"/>
            <a:r>
              <a:rPr lang="fr-FR" altLang="fr-BF"/>
              <a:t>tétraplégie - quadriplégie</a:t>
            </a:r>
          </a:p>
          <a:p>
            <a:pPr lvl="1" eaLnBrk="1" hangingPunct="1"/>
            <a:r>
              <a:rPr lang="fr-FR" altLang="fr-BF"/>
              <a:t>monoplégie</a:t>
            </a:r>
          </a:p>
          <a:p>
            <a:pPr lvl="1" eaLnBrk="1" hangingPunct="1"/>
            <a:r>
              <a:rPr lang="fr-FR" altLang="fr-BF"/>
              <a:t>ophtalmoplégie</a:t>
            </a:r>
          </a:p>
          <a:p>
            <a:pPr lvl="1" eaLnBrk="1" hangingPunct="1"/>
            <a:endParaRPr lang="fr-FR" altLang="fr-BF"/>
          </a:p>
          <a:p>
            <a:pPr lvl="1" eaLnBrk="1" hangingPunct="1"/>
            <a:endParaRPr lang="fr-FR" altLang="fr-BF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26">
            <a:extLst>
              <a:ext uri="{FF2B5EF4-FFF2-40B4-BE49-F238E27FC236}">
                <a16:creationId xmlns:a16="http://schemas.microsoft.com/office/drawing/2014/main" id="{B47E8DC5-7913-4917-A2F2-478AF062E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Signes cliniques</a:t>
            </a:r>
          </a:p>
        </p:txBody>
      </p:sp>
      <p:sp>
        <p:nvSpPr>
          <p:cNvPr id="32772" name="Rectangle 1027">
            <a:extLst>
              <a:ext uri="{FF2B5EF4-FFF2-40B4-BE49-F238E27FC236}">
                <a16:creationId xmlns:a16="http://schemas.microsoft.com/office/drawing/2014/main" id="{74F2E683-59E6-459D-B6BF-E374DC2DB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Réflexes ostéo-tendineux :</a:t>
            </a:r>
          </a:p>
          <a:p>
            <a:pPr lvl="1" eaLnBrk="1" hangingPunct="1"/>
            <a:r>
              <a:rPr lang="fr-FR" altLang="fr-BF"/>
              <a:t>aréflexie</a:t>
            </a:r>
          </a:p>
          <a:p>
            <a:pPr lvl="1" eaLnBrk="1" hangingPunct="1"/>
            <a:r>
              <a:rPr lang="fr-FR" altLang="fr-BF"/>
              <a:t>hyperréflexie - hyperréflexivité</a:t>
            </a:r>
          </a:p>
          <a:p>
            <a:pPr lvl="1" eaLnBrk="1" hangingPunct="1"/>
            <a:r>
              <a:rPr lang="fr-FR" altLang="fr-BF"/>
              <a:t>hyporéflexie</a:t>
            </a:r>
          </a:p>
          <a:p>
            <a:pPr lvl="1" eaLnBrk="1" hangingPunct="1"/>
            <a:r>
              <a:rPr lang="fr-FR" altLang="fr-BF"/>
              <a:t>réflexe pupillaire :</a:t>
            </a:r>
          </a:p>
          <a:p>
            <a:pPr lvl="2" eaLnBrk="1" hangingPunct="1"/>
            <a:r>
              <a:rPr lang="fr-FR" altLang="fr-BF"/>
              <a:t>mydriase</a:t>
            </a:r>
          </a:p>
          <a:p>
            <a:pPr lvl="2" eaLnBrk="1" hangingPunct="1"/>
            <a:r>
              <a:rPr lang="fr-FR" altLang="fr-BF"/>
              <a:t>myosis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9A711CA1-EF1A-4D8F-B0E5-186E7EA32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Signes Cliniques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3BA5C85-9DAB-473D-A1F0-B0B804348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Comportement :</a:t>
            </a:r>
          </a:p>
          <a:p>
            <a:pPr lvl="1" eaLnBrk="1" hangingPunct="1"/>
            <a:r>
              <a:rPr lang="fr-FR" altLang="fr-BF"/>
              <a:t>coma</a:t>
            </a:r>
          </a:p>
          <a:p>
            <a:pPr lvl="1" eaLnBrk="1" hangingPunct="1"/>
            <a:r>
              <a:rPr lang="fr-FR" altLang="fr-BF"/>
              <a:t>amnésie</a:t>
            </a:r>
          </a:p>
          <a:p>
            <a:pPr lvl="1" eaLnBrk="1" hangingPunct="1"/>
            <a:r>
              <a:rPr lang="fr-FR" altLang="fr-BF"/>
              <a:t>aphasie</a:t>
            </a:r>
          </a:p>
          <a:p>
            <a:pPr lvl="1" eaLnBrk="1" hangingPunct="1"/>
            <a:r>
              <a:rPr lang="fr-FR" altLang="fr-BF"/>
              <a:t>alexie</a:t>
            </a:r>
          </a:p>
          <a:p>
            <a:pPr lvl="1" eaLnBrk="1" hangingPunct="1"/>
            <a:r>
              <a:rPr lang="fr-FR" altLang="fr-BF"/>
              <a:t>confusion mentale</a:t>
            </a:r>
          </a:p>
          <a:p>
            <a:pPr lvl="1" eaLnBrk="1" hangingPunct="1"/>
            <a:r>
              <a:rPr lang="fr-FR" altLang="fr-BF"/>
              <a:t>hallucination</a:t>
            </a:r>
          </a:p>
          <a:p>
            <a:pPr lvl="1" eaLnBrk="1" hangingPunct="1"/>
            <a:r>
              <a:rPr lang="fr-FR" altLang="fr-BF"/>
              <a:t>délire</a:t>
            </a:r>
          </a:p>
          <a:p>
            <a:pPr lvl="1" eaLnBrk="1" hangingPunct="1"/>
            <a:r>
              <a:rPr lang="fr-FR" altLang="fr-BF"/>
              <a:t>démence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FAADCA5F-9200-473F-AD4A-545916ABC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Examens cliniques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A534098-756A-48CC-9992-EB1E9FCE8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Electroencéphalogramme</a:t>
            </a:r>
          </a:p>
          <a:p>
            <a:pPr eaLnBrk="1" hangingPunct="1"/>
            <a:r>
              <a:rPr lang="fr-FR" altLang="fr-BF"/>
              <a:t>Electromyogramme</a:t>
            </a:r>
          </a:p>
          <a:p>
            <a:pPr eaLnBrk="1" hangingPunct="1"/>
            <a:r>
              <a:rPr lang="fr-FR" altLang="fr-BF"/>
              <a:t>Scanographie - IRM - Artériographie (cérébrale)</a:t>
            </a:r>
          </a:p>
          <a:p>
            <a:pPr eaLnBrk="1" hangingPunct="1"/>
            <a:r>
              <a:rPr lang="fr-FR" altLang="fr-BF"/>
              <a:t>Ponction lombaire (liquide céphalo-rachidien) :</a:t>
            </a:r>
          </a:p>
          <a:p>
            <a:pPr lvl="1" eaLnBrk="1" hangingPunct="1"/>
            <a:r>
              <a:rPr lang="fr-FR" altLang="fr-BF"/>
              <a:t>glycorachie</a:t>
            </a:r>
          </a:p>
          <a:p>
            <a:pPr lvl="1" eaLnBrk="1" hangingPunct="1"/>
            <a:r>
              <a:rPr lang="fr-FR" altLang="fr-BF"/>
              <a:t>protéinorachie</a:t>
            </a:r>
          </a:p>
          <a:p>
            <a:pPr lvl="1" eaLnBrk="1" hangingPunct="1"/>
            <a:r>
              <a:rPr lang="fr-FR" altLang="fr-BF"/>
              <a:t>albuminorachie</a:t>
            </a:r>
          </a:p>
          <a:p>
            <a:pPr eaLnBrk="1" hangingPunct="1"/>
            <a:r>
              <a:rPr lang="fr-FR" altLang="fr-BF"/>
              <a:t>Fond d ’oeil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91798BCD-C013-477E-87BF-3AB871107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Pathologies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C460E5B-39DA-427A-9C2F-3EF6E986B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Encéphalopathie</a:t>
            </a:r>
          </a:p>
          <a:p>
            <a:pPr eaLnBrk="1" hangingPunct="1"/>
            <a:r>
              <a:rPr lang="fr-FR" altLang="fr-BF"/>
              <a:t>Encéphalite</a:t>
            </a:r>
          </a:p>
          <a:p>
            <a:pPr eaLnBrk="1" hangingPunct="1"/>
            <a:r>
              <a:rPr lang="fr-FR" altLang="fr-BF"/>
              <a:t>Méningite - Méningiome</a:t>
            </a:r>
          </a:p>
          <a:p>
            <a:pPr eaLnBrk="1" hangingPunct="1"/>
            <a:r>
              <a:rPr lang="fr-FR" altLang="fr-BF"/>
              <a:t>Epilepsie</a:t>
            </a:r>
          </a:p>
          <a:p>
            <a:pPr eaLnBrk="1" hangingPunct="1"/>
            <a:r>
              <a:rPr lang="fr-FR" altLang="fr-BF"/>
              <a:t>Hématome sous-dural, extra-dural</a:t>
            </a:r>
          </a:p>
          <a:p>
            <a:pPr eaLnBrk="1" hangingPunct="1"/>
            <a:r>
              <a:rPr lang="fr-FR" altLang="fr-BF"/>
              <a:t>Mononévrite</a:t>
            </a:r>
          </a:p>
          <a:p>
            <a:pPr eaLnBrk="1" hangingPunct="1"/>
            <a:r>
              <a:rPr lang="fr-FR" altLang="fr-BF"/>
              <a:t>Polynévrite - Multinévrite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E69E8122-055F-4299-96D3-98442A668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Traitements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409DB08-9803-424F-B2EA-F3FB4E584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Neuroleptique</a:t>
            </a:r>
          </a:p>
          <a:p>
            <a:pPr eaLnBrk="1" hangingPunct="1"/>
            <a:r>
              <a:rPr lang="fr-FR" altLang="fr-BF"/>
              <a:t>Anxiolytique</a:t>
            </a:r>
          </a:p>
          <a:p>
            <a:pPr eaLnBrk="1" hangingPunct="1"/>
            <a:r>
              <a:rPr lang="fr-FR" altLang="fr-BF"/>
              <a:t>Anesthésique</a:t>
            </a:r>
          </a:p>
          <a:p>
            <a:pPr eaLnBrk="1" hangingPunct="1"/>
            <a:r>
              <a:rPr lang="fr-FR" altLang="fr-BF"/>
              <a:t>Anticonvulsif</a:t>
            </a:r>
          </a:p>
          <a:p>
            <a:pPr eaLnBrk="1" hangingPunct="1"/>
            <a:r>
              <a:rPr lang="fr-FR" altLang="fr-BF"/>
              <a:t>Neurolyse</a:t>
            </a:r>
          </a:p>
          <a:p>
            <a:pPr eaLnBrk="1" hangingPunct="1"/>
            <a:r>
              <a:rPr lang="fr-FR" altLang="fr-BF"/>
              <a:t>Chirurgie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9A8754D9-86BF-4158-B517-0D7FA984C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F909BBD-C124-4CA4-84E5-35C619884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Sensibilité anormale : ………………..</a:t>
            </a:r>
          </a:p>
          <a:p>
            <a:pPr eaLnBrk="1" hangingPunct="1"/>
            <a:r>
              <a:rPr lang="fr-FR" altLang="fr-BF"/>
              <a:t>Maladie du cerveau : ………………..</a:t>
            </a:r>
          </a:p>
          <a:p>
            <a:pPr eaLnBrk="1" hangingPunct="1"/>
            <a:r>
              <a:rPr lang="fr-FR" altLang="fr-BF"/>
              <a:t>Section d ’un nerf : ………………..</a:t>
            </a:r>
          </a:p>
          <a:p>
            <a:pPr eaLnBrk="1" hangingPunct="1"/>
            <a:r>
              <a:rPr lang="fr-FR" altLang="fr-BF"/>
              <a:t>Infection des méninges : ………………..</a:t>
            </a:r>
          </a:p>
          <a:p>
            <a:pPr eaLnBrk="1" hangingPunct="1"/>
            <a:r>
              <a:rPr lang="fr-FR" altLang="fr-BF"/>
              <a:t>Infection du cerveau : ………………..</a:t>
            </a:r>
          </a:p>
          <a:p>
            <a:pPr eaLnBrk="1" hangingPunct="1"/>
            <a:r>
              <a:rPr lang="fr-FR" altLang="fr-BF"/>
              <a:t>Exagération des réflexes : ………………..</a:t>
            </a:r>
          </a:p>
          <a:p>
            <a:pPr eaLnBrk="1" hangingPunct="1"/>
            <a:r>
              <a:rPr lang="fr-FR" altLang="fr-BF"/>
              <a:t>Abolition de la motricité : ………………..</a:t>
            </a:r>
          </a:p>
          <a:p>
            <a:pPr eaLnBrk="1" hangingPunct="1"/>
            <a:r>
              <a:rPr lang="fr-FR" altLang="fr-BF"/>
              <a:t>Augmentation de la sensibilité : ………………..</a:t>
            </a:r>
          </a:p>
          <a:p>
            <a:pPr eaLnBrk="1" hangingPunct="1"/>
            <a:endParaRPr lang="fr-FR" altLang="fr-BF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9F2EC4AF-C810-4FE8-88A2-503F04729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Examens paracliniques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0D83B58-6333-402B-867E-ED56A7675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Angiographie - Artériographie (thérapeutique)</a:t>
            </a:r>
          </a:p>
          <a:p>
            <a:pPr eaLnBrk="1" hangingPunct="1"/>
            <a:r>
              <a:rPr lang="fr-FR" altLang="fr-BF"/>
              <a:t>Coronarographie - Phlébographie</a:t>
            </a:r>
          </a:p>
          <a:p>
            <a:pPr eaLnBrk="1" hangingPunct="1"/>
            <a:r>
              <a:rPr lang="fr-FR" altLang="fr-BF"/>
              <a:t>Électrocardiogramme - Holter - Doppler</a:t>
            </a:r>
          </a:p>
          <a:p>
            <a:pPr eaLnBrk="1" hangingPunct="1"/>
            <a:r>
              <a:rPr lang="fr-FR" altLang="fr-BF"/>
              <a:t>Échocardiographie - Échodoppler cardiaque</a:t>
            </a:r>
          </a:p>
          <a:p>
            <a:pPr eaLnBrk="1" hangingPunct="1"/>
            <a:r>
              <a:rPr lang="fr-FR" altLang="fr-BF"/>
              <a:t>Cathétérisme cardiaque</a:t>
            </a:r>
          </a:p>
          <a:p>
            <a:pPr eaLnBrk="1" hangingPunct="1"/>
            <a:r>
              <a:rPr lang="fr-FR" altLang="fr-BF"/>
              <a:t>Scintigraphie cardiaque</a:t>
            </a:r>
          </a:p>
          <a:p>
            <a:pPr eaLnBrk="1" hangingPunct="1"/>
            <a:endParaRPr lang="fr-FR" altLang="fr-BF"/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C3A6D2B3-CE44-4C5B-88F8-6B04C499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17889"/>
            <a:ext cx="42672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>
            <a:extLst>
              <a:ext uri="{FF2B5EF4-FFF2-40B4-BE49-F238E27FC236}">
                <a16:creationId xmlns:a16="http://schemas.microsoft.com/office/drawing/2014/main" id="{C80F697B-43F6-4DF0-92E1-0EB23BC7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1"/>
            <a:ext cx="3238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6">
            <a:extLst>
              <a:ext uri="{FF2B5EF4-FFF2-40B4-BE49-F238E27FC236}">
                <a16:creationId xmlns:a16="http://schemas.microsoft.com/office/drawing/2014/main" id="{AF75E965-ADE6-47C7-B8BF-0AEE579B3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978400"/>
            <a:ext cx="533400" cy="76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F" altLang="fr-BF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BE50FF49-AF9A-4D32-B66F-C9DC68C57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E5C8D92-E56E-46FC-AEB9-164CED4B6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Absence de :</a:t>
            </a:r>
          </a:p>
          <a:p>
            <a:pPr lvl="1" eaLnBrk="1" hangingPunct="1"/>
            <a:r>
              <a:rPr lang="fr-FR" altLang="fr-BF"/>
              <a:t>mémoire : ………………..</a:t>
            </a:r>
          </a:p>
          <a:p>
            <a:pPr lvl="1" eaLnBrk="1" hangingPunct="1"/>
            <a:r>
              <a:rPr lang="fr-FR" altLang="fr-BF"/>
              <a:t>voix : ………………..</a:t>
            </a:r>
          </a:p>
          <a:p>
            <a:pPr lvl="1" eaLnBrk="1" hangingPunct="1"/>
            <a:r>
              <a:rPr lang="fr-FR" altLang="fr-BF"/>
              <a:t>goût : ………………..</a:t>
            </a:r>
          </a:p>
          <a:p>
            <a:pPr eaLnBrk="1" hangingPunct="1"/>
            <a:r>
              <a:rPr lang="fr-FR" altLang="fr-BF"/>
              <a:t>Difficulté de :</a:t>
            </a:r>
          </a:p>
          <a:p>
            <a:pPr lvl="1" eaLnBrk="1" hangingPunct="1"/>
            <a:r>
              <a:rPr lang="fr-FR" altLang="fr-BF"/>
              <a:t>lecture : ………………..</a:t>
            </a:r>
          </a:p>
          <a:p>
            <a:pPr lvl="1" eaLnBrk="1" hangingPunct="1"/>
            <a:r>
              <a:rPr lang="fr-FR" altLang="fr-BF"/>
              <a:t>élocution : ………………..</a:t>
            </a:r>
          </a:p>
          <a:p>
            <a:pPr lvl="1" eaLnBrk="1" hangingPunct="1"/>
            <a:r>
              <a:rPr lang="fr-FR" altLang="fr-BF"/>
              <a:t>écriture : ………………..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4B1E969E-3C71-4660-B11C-49D51E97E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C42D010-8A35-4E30-A434-211A4DCF9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Aphasie : ………………..</a:t>
            </a:r>
          </a:p>
          <a:p>
            <a:pPr eaLnBrk="1" hangingPunct="1"/>
            <a:r>
              <a:rPr lang="fr-FR" altLang="fr-BF"/>
              <a:t>Dyskinésie : ………………..</a:t>
            </a:r>
          </a:p>
          <a:p>
            <a:pPr eaLnBrk="1" hangingPunct="1"/>
            <a:r>
              <a:rPr lang="fr-FR" altLang="fr-BF"/>
              <a:t>Hyperprotéinorachie : ………………..</a:t>
            </a:r>
          </a:p>
          <a:p>
            <a:pPr eaLnBrk="1" hangingPunct="1"/>
            <a:r>
              <a:rPr lang="fr-FR" altLang="fr-BF"/>
              <a:t>Polynévrite : ………………..</a:t>
            </a:r>
          </a:p>
          <a:p>
            <a:pPr eaLnBrk="1" hangingPunct="1"/>
            <a:r>
              <a:rPr lang="fr-FR" altLang="fr-BF"/>
              <a:t>Hypoesthésie : ………………..</a:t>
            </a:r>
          </a:p>
          <a:p>
            <a:pPr eaLnBrk="1" hangingPunct="1"/>
            <a:r>
              <a:rPr lang="fr-FR" altLang="fr-BF"/>
              <a:t>Quadriplégie : ………………..</a:t>
            </a:r>
          </a:p>
          <a:p>
            <a:pPr eaLnBrk="1" hangingPunct="1"/>
            <a:r>
              <a:rPr lang="fr-FR" altLang="fr-BF"/>
              <a:t>Asomatognosie : ………………..</a:t>
            </a:r>
          </a:p>
          <a:p>
            <a:pPr eaLnBrk="1" hangingPunct="1"/>
            <a:r>
              <a:rPr lang="fr-FR" altLang="fr-BF"/>
              <a:t>Paraplégie : ………………..</a:t>
            </a:r>
          </a:p>
          <a:p>
            <a:pPr eaLnBrk="1" hangingPunct="1"/>
            <a:r>
              <a:rPr lang="fr-FR" altLang="fr-BF"/>
              <a:t>Hémiplégie : ………………..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29ED6FD4-9831-44E8-9A25-EDFF3D6A6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Ostéo-articulaire - Muscles : Radicaux</a:t>
            </a:r>
          </a:p>
        </p:txBody>
      </p:sp>
      <p:graphicFrame>
        <p:nvGraphicFramePr>
          <p:cNvPr id="40964" name="Object 5">
            <a:extLst>
              <a:ext uri="{FF2B5EF4-FFF2-40B4-BE49-F238E27FC236}">
                <a16:creationId xmlns:a16="http://schemas.microsoft.com/office/drawing/2014/main" id="{0A1756C7-7C4A-4174-83F0-362DF1751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0" y="1135064"/>
          <a:ext cx="7677150" cy="551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Image Bitmap" r:id="rId3" imgW="7868748" imgH="5649114" progId="Paint.Picture">
                  <p:embed/>
                </p:oleObj>
              </mc:Choice>
              <mc:Fallback>
                <p:oleObj name="Image Bitmap" r:id="rId3" imgW="7868748" imgH="5649114" progId="Paint.Picture">
                  <p:embed/>
                  <p:pic>
                    <p:nvPicPr>
                      <p:cNvPr id="40964" name="Object 5">
                        <a:extLst>
                          <a:ext uri="{FF2B5EF4-FFF2-40B4-BE49-F238E27FC236}">
                            <a16:creationId xmlns:a16="http://schemas.microsoft.com/office/drawing/2014/main" id="{0A1756C7-7C4A-4174-83F0-362DF1751E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1135064"/>
                        <a:ext cx="7677150" cy="551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6">
            <a:extLst>
              <a:ext uri="{FF2B5EF4-FFF2-40B4-BE49-F238E27FC236}">
                <a16:creationId xmlns:a16="http://schemas.microsoft.com/office/drawing/2014/main" id="{243C2B5E-3EA7-47CA-BF25-10CEB887E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1143000"/>
            <a:ext cx="2341562" cy="48006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altLang="fr-BF" sz="1600">
                <a:solidFill>
                  <a:srgbClr val="000000"/>
                </a:solidFill>
                <a:latin typeface="Verdana" panose="020B0604030504040204" pitchFamily="34" charset="0"/>
              </a:rPr>
              <a:t>os : </a:t>
            </a:r>
            <a:r>
              <a:rPr lang="fr-FR" altLang="fr-BF" sz="1600" b="1">
                <a:solidFill>
                  <a:srgbClr val="000000"/>
                </a:solidFill>
                <a:latin typeface="Verdana" panose="020B0604030504040204" pitchFamily="34" charset="0"/>
              </a:rPr>
              <a:t>osté(o)</a:t>
            </a:r>
            <a:endParaRPr lang="fr-FR" altLang="fr-BF" sz="16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fr-FR" altLang="fr-BF" sz="16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endParaRPr lang="fr-FR" altLang="fr-BF" sz="16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altLang="fr-BF" sz="1600">
                <a:solidFill>
                  <a:srgbClr val="000000"/>
                </a:solidFill>
                <a:latin typeface="Verdana" panose="020B0604030504040204" pitchFamily="34" charset="0"/>
              </a:rPr>
              <a:t>articulation : </a:t>
            </a:r>
            <a:r>
              <a:rPr lang="fr-FR" altLang="fr-BF" sz="1600" b="1">
                <a:solidFill>
                  <a:srgbClr val="000000"/>
                </a:solidFill>
                <a:latin typeface="Verdana" panose="020B0604030504040204" pitchFamily="34" charset="0"/>
              </a:rPr>
              <a:t>arthr(o)</a:t>
            </a: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altLang="fr-BF" sz="1600">
                <a:solidFill>
                  <a:srgbClr val="000000"/>
                </a:solidFill>
                <a:latin typeface="Verdana" panose="020B0604030504040204" pitchFamily="34" charset="0"/>
              </a:rPr>
              <a:t>cartilage :</a:t>
            </a:r>
            <a:r>
              <a:rPr lang="fr-FR" altLang="fr-BF" sz="1600" b="1">
                <a:solidFill>
                  <a:srgbClr val="000000"/>
                </a:solidFill>
                <a:latin typeface="Verdana" panose="020B0604030504040204" pitchFamily="34" charset="0"/>
              </a:rPr>
              <a:t> chondr(o)</a:t>
            </a: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altLang="fr-BF" sz="1600">
                <a:solidFill>
                  <a:srgbClr val="000000"/>
                </a:solidFill>
                <a:latin typeface="Verdana" panose="020B0604030504040204" pitchFamily="34" charset="0"/>
              </a:rPr>
              <a:t>synovie :</a:t>
            </a:r>
            <a:r>
              <a:rPr lang="fr-FR" altLang="fr-BF" sz="1600" b="1">
                <a:solidFill>
                  <a:srgbClr val="000000"/>
                </a:solidFill>
                <a:latin typeface="Verdana" panose="020B0604030504040204" pitchFamily="34" charset="0"/>
              </a:rPr>
              <a:t> synovi(o) </a:t>
            </a:r>
            <a:r>
              <a:rPr lang="fr-FR" altLang="fr-BF" sz="1600">
                <a:solidFill>
                  <a:srgbClr val="000000"/>
                </a:solidFill>
                <a:latin typeface="Verdana" panose="020B0604030504040204" pitchFamily="34" charset="0"/>
              </a:rPr>
              <a:t>(liquide articulaire)</a:t>
            </a:r>
          </a:p>
          <a:p>
            <a:pPr algn="just" fontAlgn="base">
              <a:spcBef>
                <a:spcPts val="1200"/>
              </a:spcBef>
              <a:spcAft>
                <a:spcPts val="300"/>
              </a:spcAft>
            </a:pPr>
            <a:endParaRPr lang="fr-FR" altLang="fr-BF" sz="16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ts val="1200"/>
              </a:spcBef>
              <a:spcAft>
                <a:spcPts val="300"/>
              </a:spcAft>
            </a:pPr>
            <a:r>
              <a:rPr lang="fr-FR" altLang="fr-BF" sz="1600">
                <a:solidFill>
                  <a:srgbClr val="000000"/>
                </a:solidFill>
                <a:latin typeface="Verdana" panose="020B0604030504040204" pitchFamily="34" charset="0"/>
              </a:rPr>
              <a:t>moelle osseuse : </a:t>
            </a:r>
            <a:r>
              <a:rPr lang="fr-FR" altLang="fr-BF" sz="1600" b="1">
                <a:solidFill>
                  <a:srgbClr val="000000"/>
                </a:solidFill>
                <a:latin typeface="Verdana" panose="020B0604030504040204" pitchFamily="34" charset="0"/>
              </a:rPr>
              <a:t>myél(o)</a:t>
            </a:r>
          </a:p>
          <a:p>
            <a:pPr algn="just" fontAlgn="base">
              <a:spcBef>
                <a:spcPts val="1200"/>
              </a:spcBef>
              <a:spcAft>
                <a:spcPts val="300"/>
              </a:spcAft>
            </a:pPr>
            <a:r>
              <a:rPr lang="fr-FR" altLang="fr-BF" sz="1600">
                <a:solidFill>
                  <a:srgbClr val="000000"/>
                </a:solidFill>
                <a:latin typeface="Verdana" panose="020B0604030504040204" pitchFamily="34" charset="0"/>
              </a:rPr>
              <a:t>ménisque (disque cartilagineux articulaire)</a:t>
            </a:r>
          </a:p>
        </p:txBody>
      </p:sp>
      <p:sp>
        <p:nvSpPr>
          <p:cNvPr id="40966" name="Text Box 7">
            <a:extLst>
              <a:ext uri="{FF2B5EF4-FFF2-40B4-BE49-F238E27FC236}">
                <a16:creationId xmlns:a16="http://schemas.microsoft.com/office/drawing/2014/main" id="{40AAFEF4-B0D8-4B65-B53F-3DC842E5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432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ts val="300"/>
              </a:spcAft>
            </a:pPr>
            <a:r>
              <a:rPr lang="en-GB" altLang="fr-BF" sz="1600">
                <a:solidFill>
                  <a:srgbClr val="000000"/>
                </a:solidFill>
                <a:latin typeface="Verdana" panose="020B0604030504040204" pitchFamily="34" charset="0"/>
              </a:rPr>
              <a:t>muscle : </a:t>
            </a:r>
            <a:r>
              <a:rPr lang="en-GB" altLang="fr-BF" sz="1600" b="1">
                <a:solidFill>
                  <a:srgbClr val="000000"/>
                </a:solidFill>
                <a:latin typeface="Verdana" panose="020B0604030504040204" pitchFamily="34" charset="0"/>
              </a:rPr>
              <a:t>my(o)</a:t>
            </a:r>
          </a:p>
          <a:p>
            <a:pPr algn="r" fontAlgn="base">
              <a:spcBef>
                <a:spcPct val="0"/>
              </a:spcBef>
              <a:spcAft>
                <a:spcPts val="300"/>
              </a:spcAft>
            </a:pPr>
            <a:endParaRPr lang="en-GB" altLang="fr-BF" sz="1600" b="1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ts val="300"/>
              </a:spcAft>
            </a:pPr>
            <a:r>
              <a:rPr lang="en-GB" altLang="fr-BF" sz="1600">
                <a:solidFill>
                  <a:srgbClr val="000000"/>
                </a:solidFill>
                <a:latin typeface="Verdana" panose="020B0604030504040204" pitchFamily="34" charset="0"/>
              </a:rPr>
              <a:t>tendon : </a:t>
            </a:r>
            <a:r>
              <a:rPr lang="en-GB" altLang="fr-BF" sz="1600" b="1">
                <a:solidFill>
                  <a:srgbClr val="000000"/>
                </a:solidFill>
                <a:latin typeface="Verdana" panose="020B0604030504040204" pitchFamily="34" charset="0"/>
              </a:rPr>
              <a:t>tén(o)</a:t>
            </a:r>
            <a:endParaRPr lang="en-GB" altLang="fr-BF" sz="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2476F6F7-198D-4F32-B4F6-A526265AF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Radicaux</a:t>
            </a:r>
          </a:p>
        </p:txBody>
      </p:sp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D7FAD3C5-F4A4-40F9-B533-F5FA01C93C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1" y="762000"/>
          <a:ext cx="32543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Image Bitmap" r:id="rId4" imgW="4334480" imgH="8326012" progId="Paint.Picture">
                  <p:embed/>
                </p:oleObj>
              </mc:Choice>
              <mc:Fallback>
                <p:oleObj name="Image Bitmap" r:id="rId4" imgW="4334480" imgH="8326012" progId="Paint.Picture">
                  <p:embed/>
                  <p:pic>
                    <p:nvPicPr>
                      <p:cNvPr id="41988" name="Object 4">
                        <a:extLst>
                          <a:ext uri="{FF2B5EF4-FFF2-40B4-BE49-F238E27FC236}">
                            <a16:creationId xmlns:a16="http://schemas.microsoft.com/office/drawing/2014/main" id="{D7FAD3C5-F4A4-40F9-B533-F5FA01C93C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762000"/>
                        <a:ext cx="3254375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5">
            <a:extLst>
              <a:ext uri="{FF2B5EF4-FFF2-40B4-BE49-F238E27FC236}">
                <a16:creationId xmlns:a16="http://schemas.microsoft.com/office/drawing/2014/main" id="{495AE56D-D413-4533-A164-1FE144C39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990600"/>
            <a:ext cx="2895600" cy="461803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Crâne : </a:t>
            </a:r>
            <a:r>
              <a:rPr lang="fr-FR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crani(o)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vertèbre : </a:t>
            </a:r>
            <a:r>
              <a:rPr lang="fr-FR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spondyl(o)</a:t>
            </a:r>
            <a:endParaRPr lang="fr-FR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en-GB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clavicule : </a:t>
            </a:r>
            <a:r>
              <a:rPr lang="en-GB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cléid(o)</a:t>
            </a:r>
            <a:endParaRPr lang="en-GB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en-GB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omoplate : </a:t>
            </a:r>
            <a:r>
              <a:rPr lang="en-GB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(omo)</a:t>
            </a:r>
            <a:endParaRPr lang="en-GB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en-GB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sternum : </a:t>
            </a:r>
            <a:r>
              <a:rPr lang="en-GB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stern(o)</a:t>
            </a: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côte : </a:t>
            </a:r>
            <a:r>
              <a:rPr lang="fr-FR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cost(o)</a:t>
            </a:r>
            <a:endParaRPr lang="fr-FR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humérus </a:t>
            </a:r>
            <a:r>
              <a:rPr lang="fr-FR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humér(o)</a:t>
            </a:r>
            <a:endParaRPr lang="fr-FR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ts val="90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os iliaque : </a:t>
            </a:r>
            <a:r>
              <a:rPr lang="fr-FR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ili(o)</a:t>
            </a:r>
            <a:endParaRPr lang="fr-FR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radius</a:t>
            </a:r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cubitus</a:t>
            </a:r>
          </a:p>
          <a:p>
            <a:pPr algn="just" fontAlgn="base">
              <a:spcBef>
                <a:spcPts val="60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sacrum : </a:t>
            </a:r>
            <a:r>
              <a:rPr lang="fr-FR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sacr(o)</a:t>
            </a:r>
          </a:p>
          <a:p>
            <a:pPr algn="just" fontAlgn="base">
              <a:spcBef>
                <a:spcPts val="600"/>
              </a:spcBef>
              <a:spcAft>
                <a:spcPts val="300"/>
              </a:spcAft>
            </a:pPr>
            <a:endParaRPr lang="fr-FR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ts val="60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fémur : </a:t>
            </a:r>
            <a:r>
              <a:rPr lang="fr-FR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fémor(o)</a:t>
            </a:r>
            <a:endParaRPr lang="fr-FR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ts val="90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rotule : </a:t>
            </a:r>
            <a:r>
              <a:rPr lang="fr-FR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patell(o)</a:t>
            </a:r>
            <a:endParaRPr lang="fr-FR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ts val="160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tibia : </a:t>
            </a:r>
            <a:r>
              <a:rPr lang="fr-FR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tibi(o)</a:t>
            </a:r>
            <a:endParaRPr lang="fr-FR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ts val="600"/>
              </a:spcBef>
              <a:spcAft>
                <a:spcPts val="300"/>
              </a:spcAft>
            </a:pPr>
            <a:r>
              <a:rPr lang="fr-FR" altLang="fr-BF" sz="1400">
                <a:solidFill>
                  <a:srgbClr val="000000"/>
                </a:solidFill>
                <a:latin typeface="Verdana" panose="020B0604030504040204" pitchFamily="34" charset="0"/>
              </a:rPr>
              <a:t>péroné : </a:t>
            </a:r>
            <a:r>
              <a:rPr lang="fr-FR" altLang="fr-BF" sz="1400" b="1">
                <a:solidFill>
                  <a:srgbClr val="000000"/>
                </a:solidFill>
                <a:latin typeface="Verdana" panose="020B0604030504040204" pitchFamily="34" charset="0"/>
              </a:rPr>
              <a:t>péroné(o)</a:t>
            </a:r>
            <a:endParaRPr lang="fr-FR" altLang="fr-BF" sz="1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5BC459EA-42BA-4E87-A2A6-01D42FDE2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Radicaux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227D6DB-C368-4BE0-AE33-A3EE0B2BC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arthr- : articulation </a:t>
            </a:r>
            <a:r>
              <a:rPr lang="fr-FR" altLang="fr-BF" i="1"/>
              <a:t>(arthrite)</a:t>
            </a:r>
            <a:endParaRPr lang="fr-FR" altLang="fr-BF"/>
          </a:p>
          <a:p>
            <a:pPr eaLnBrk="1" hangingPunct="1"/>
            <a:r>
              <a:rPr lang="fr-FR" altLang="fr-BF"/>
              <a:t>chondr- : cartilage </a:t>
            </a:r>
            <a:r>
              <a:rPr lang="fr-FR" altLang="fr-BF" i="1"/>
              <a:t>(chondrosarcome)</a:t>
            </a:r>
            <a:endParaRPr lang="fr-FR" altLang="fr-BF"/>
          </a:p>
          <a:p>
            <a:pPr eaLnBrk="1" hangingPunct="1"/>
            <a:r>
              <a:rPr lang="fr-FR" altLang="fr-BF"/>
              <a:t>-malacie : ramollissement </a:t>
            </a:r>
            <a:r>
              <a:rPr lang="fr-FR" altLang="fr-BF" i="1"/>
              <a:t>(ostéomalacie)</a:t>
            </a:r>
            <a:endParaRPr lang="fr-FR" altLang="fr-BF"/>
          </a:p>
          <a:p>
            <a:pPr eaLnBrk="1" hangingPunct="1"/>
            <a:r>
              <a:rPr lang="fr-FR" altLang="fr-BF"/>
              <a:t>myo- : muscle </a:t>
            </a:r>
            <a:r>
              <a:rPr lang="fr-FR" altLang="fr-BF" i="1"/>
              <a:t>(myopathie)</a:t>
            </a:r>
            <a:endParaRPr lang="fr-FR" altLang="fr-BF"/>
          </a:p>
          <a:p>
            <a:pPr eaLnBrk="1" hangingPunct="1"/>
            <a:r>
              <a:rPr lang="fr-FR" altLang="fr-BF"/>
              <a:t>ostéo- : os </a:t>
            </a:r>
            <a:r>
              <a:rPr lang="fr-FR" altLang="fr-BF" i="1"/>
              <a:t>(ostéodensitométrie)</a:t>
            </a:r>
            <a:endParaRPr lang="fr-FR" altLang="fr-BF"/>
          </a:p>
          <a:p>
            <a:pPr eaLnBrk="1" hangingPunct="1"/>
            <a:r>
              <a:rPr lang="fr-FR" altLang="fr-BF"/>
              <a:t>téno-, tendino- : tendon </a:t>
            </a:r>
            <a:r>
              <a:rPr lang="fr-FR" altLang="fr-BF" i="1"/>
              <a:t>(ténosynovite, tendinite)</a:t>
            </a:r>
            <a:endParaRPr lang="fr-FR" altLang="fr-BF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0545E79F-DE3A-4F66-ADB8-998DDB3C4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Spécialités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06E9CEF-5F5B-4C3A-98A4-CB933673B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Rhumatologie : </a:t>
            </a:r>
          </a:p>
          <a:p>
            <a:pPr lvl="1" eaLnBrk="1" hangingPunct="1"/>
            <a:r>
              <a:rPr lang="fr-FR" altLang="fr-BF"/>
              <a:t>articulations &amp; leurs affections (tout le système locomoteur hors traumatismes &amp; myopathies) </a:t>
            </a:r>
          </a:p>
          <a:p>
            <a:pPr eaLnBrk="1" hangingPunct="1"/>
            <a:r>
              <a:rPr lang="fr-FR" altLang="fr-BF"/>
              <a:t>Orthopédie : </a:t>
            </a:r>
          </a:p>
          <a:p>
            <a:pPr lvl="1" eaLnBrk="1" hangingPunct="1"/>
            <a:r>
              <a:rPr lang="fr-FR" altLang="fr-BF"/>
              <a:t>chirurgie des os, articulations, muscles &amp; tendons</a:t>
            </a:r>
          </a:p>
          <a:p>
            <a:pPr eaLnBrk="1" hangingPunct="1"/>
            <a:r>
              <a:rPr lang="fr-FR" altLang="fr-BF"/>
              <a:t>Rééducation fonctionnelle :</a:t>
            </a:r>
          </a:p>
          <a:p>
            <a:pPr lvl="1" eaLnBrk="1" hangingPunct="1"/>
            <a:r>
              <a:rPr lang="fr-FR" altLang="fr-BF"/>
              <a:t>techniques kinésithérapiques &amp; physiques pour améliorer ou compenser un handicap moteur ou fonctionnel</a:t>
            </a:r>
          </a:p>
          <a:p>
            <a:pPr eaLnBrk="1" hangingPunct="1"/>
            <a:r>
              <a:rPr lang="fr-FR" altLang="fr-BF"/>
              <a:t>Traumatologie :</a:t>
            </a:r>
          </a:p>
          <a:p>
            <a:pPr lvl="1" eaLnBrk="1" hangingPunct="1"/>
            <a:r>
              <a:rPr lang="fr-FR" altLang="fr-BF"/>
              <a:t>traitement des traumatismes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10480911-519D-4DA3-A99F-4FC8A8F02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Signes Cliniques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669CC82-A032-4616-A1F9-C75E54AD5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Arthralgie - Rachialgie - Dorsalgie - Lombalgie - Sciatalgie - Gonalgie </a:t>
            </a:r>
          </a:p>
          <a:p>
            <a:pPr eaLnBrk="1" hangingPunct="1"/>
            <a:r>
              <a:rPr lang="fr-FR" altLang="fr-BF"/>
              <a:t>Myalgie - Amyotrophie</a:t>
            </a:r>
          </a:p>
          <a:p>
            <a:pPr eaLnBrk="1" hangingPunct="1"/>
            <a:r>
              <a:rPr lang="fr-FR" altLang="fr-BF"/>
              <a:t>Cyphose - Lordose - Hyperlordose - Scoliose</a:t>
            </a:r>
          </a:p>
          <a:p>
            <a:pPr eaLnBrk="1" hangingPunct="1"/>
            <a:r>
              <a:rPr lang="fr-FR" altLang="fr-BF"/>
              <a:t>Abduction - Adduction</a:t>
            </a:r>
          </a:p>
          <a:p>
            <a:pPr eaLnBrk="1" hangingPunct="1"/>
            <a:r>
              <a:rPr lang="fr-FR" altLang="fr-BF"/>
              <a:t>Valgus - Varus</a:t>
            </a:r>
          </a:p>
          <a:p>
            <a:pPr eaLnBrk="1" hangingPunct="1"/>
            <a:r>
              <a:rPr lang="fr-FR" altLang="fr-BF"/>
              <a:t>Hydarthrose - Hémarthrose</a:t>
            </a:r>
          </a:p>
          <a:p>
            <a:pPr eaLnBrk="1" hangingPunct="1"/>
            <a:endParaRPr lang="fr-FR" altLang="fr-BF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528CA093-A34C-4AB8-B8AE-C3965E9E3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Examens paracliniques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444686C-1E9C-4828-A8C9-2239B21AA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Ostéodensitométrie</a:t>
            </a:r>
          </a:p>
          <a:p>
            <a:pPr eaLnBrk="1" hangingPunct="1"/>
            <a:r>
              <a:rPr lang="fr-FR" altLang="fr-BF"/>
              <a:t>Arthroscopie</a:t>
            </a:r>
          </a:p>
          <a:p>
            <a:pPr eaLnBrk="1" hangingPunct="1"/>
            <a:r>
              <a:rPr lang="fr-FR" altLang="fr-BF"/>
              <a:t>Radiographie osseuse</a:t>
            </a:r>
          </a:p>
          <a:p>
            <a:pPr eaLnBrk="1" hangingPunct="1"/>
            <a:r>
              <a:rPr lang="fr-FR" altLang="fr-BF"/>
              <a:t>Scintigraphie osseuse</a:t>
            </a:r>
          </a:p>
          <a:p>
            <a:pPr eaLnBrk="1" hangingPunct="1"/>
            <a:r>
              <a:rPr lang="fr-FR" altLang="fr-BF"/>
              <a:t>Calcémie - Phosphorémie</a:t>
            </a:r>
          </a:p>
          <a:p>
            <a:pPr eaLnBrk="1" hangingPunct="1"/>
            <a:r>
              <a:rPr lang="fr-FR" altLang="fr-BF"/>
              <a:t>Calciurie - Phosphaturie</a:t>
            </a:r>
          </a:p>
          <a:p>
            <a:pPr eaLnBrk="1" hangingPunct="1"/>
            <a:endParaRPr lang="fr-FR" altLang="fr-BF"/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5B1BDE34-60B6-4746-B44C-369688C2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2057401"/>
            <a:ext cx="42672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D319CF89-8E9A-423D-B624-E36292CF1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Pathologies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A087AA6-B420-4FB9-9FD1-3E02862B8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Ostéite - Ostéomyélite - Arthrite - Polyarthrite - Spondylite - Spondylarthrite</a:t>
            </a:r>
          </a:p>
          <a:p>
            <a:pPr eaLnBrk="1" hangingPunct="1"/>
            <a:r>
              <a:rPr lang="fr-FR" altLang="fr-BF"/>
              <a:t>Tendinite - Myosite</a:t>
            </a:r>
          </a:p>
          <a:p>
            <a:pPr eaLnBrk="1" hangingPunct="1"/>
            <a:r>
              <a:rPr lang="fr-FR" altLang="fr-BF"/>
              <a:t>Ostéoporose - Ostéomalacie - Rachitisme</a:t>
            </a:r>
          </a:p>
          <a:p>
            <a:pPr eaLnBrk="1" hangingPunct="1"/>
            <a:r>
              <a:rPr lang="fr-FR" altLang="fr-BF"/>
              <a:t>Ostéolyse - Ostéonécrose</a:t>
            </a:r>
          </a:p>
          <a:p>
            <a:pPr eaLnBrk="1" hangingPunct="1"/>
            <a:r>
              <a:rPr lang="fr-FR" altLang="fr-BF"/>
              <a:t>Luxation - Subluxation</a:t>
            </a:r>
          </a:p>
          <a:p>
            <a:pPr eaLnBrk="1" hangingPunct="1"/>
            <a:r>
              <a:rPr lang="fr-FR" altLang="fr-BF"/>
              <a:t>Arthrose - Gonarthrose - Coxarthrose</a:t>
            </a:r>
          </a:p>
          <a:p>
            <a:pPr eaLnBrk="1" hangingPunct="1"/>
            <a:r>
              <a:rPr lang="fr-FR" altLang="fr-BF"/>
              <a:t>Entorse</a:t>
            </a:r>
          </a:p>
          <a:p>
            <a:pPr eaLnBrk="1" hangingPunct="1"/>
            <a:r>
              <a:rPr lang="fr-FR" altLang="fr-BF"/>
              <a:t>Hernie discale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EFEBC137-4BEB-4C6A-9084-9BE7274E9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Traitements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2E1F418-6EE0-4AB5-A905-6E07661BF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Orthopédie - Kinésithérapie</a:t>
            </a:r>
          </a:p>
          <a:p>
            <a:pPr eaLnBrk="1" hangingPunct="1"/>
            <a:r>
              <a:rPr lang="fr-FR" altLang="fr-BF"/>
              <a:t>Arthrotomie - Ostéotomie - Myotomie - Ténotomie</a:t>
            </a:r>
          </a:p>
          <a:p>
            <a:pPr eaLnBrk="1" hangingPunct="1"/>
            <a:r>
              <a:rPr lang="fr-FR" altLang="fr-BF"/>
              <a:t>Synovectomie - Chondrectomie - Ostectomie</a:t>
            </a:r>
          </a:p>
          <a:p>
            <a:pPr eaLnBrk="1" hangingPunct="1"/>
            <a:r>
              <a:rPr lang="fr-FR" altLang="fr-BF"/>
              <a:t>Ostéosynthèse-Arthrodèse-Ténodèse-Ténorraphie</a:t>
            </a:r>
          </a:p>
          <a:p>
            <a:pPr eaLnBrk="1" hangingPunct="1"/>
            <a:r>
              <a:rPr lang="fr-FR" altLang="fr-BF"/>
              <a:t>Ostéoplastie - Arthroplastie - Myoplastie</a:t>
            </a:r>
          </a:p>
          <a:p>
            <a:pPr eaLnBrk="1" hangingPunct="1"/>
            <a:r>
              <a:rPr lang="fr-FR" altLang="fr-BF"/>
              <a:t>Prothèse - Orthèse</a:t>
            </a:r>
          </a:p>
          <a:p>
            <a:pPr eaLnBrk="1" hangingPunct="1"/>
            <a:endParaRPr lang="fr-FR" altLang="fr-BF"/>
          </a:p>
        </p:txBody>
      </p:sp>
      <p:pic>
        <p:nvPicPr>
          <p:cNvPr id="53253" name="Picture 4">
            <a:extLst>
              <a:ext uri="{FF2B5EF4-FFF2-40B4-BE49-F238E27FC236}">
                <a16:creationId xmlns:a16="http://schemas.microsoft.com/office/drawing/2014/main" id="{FE7F7898-319D-4E8F-A2A6-83A51590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71950"/>
            <a:ext cx="3505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>
            <a:extLst>
              <a:ext uri="{FF2B5EF4-FFF2-40B4-BE49-F238E27FC236}">
                <a16:creationId xmlns:a16="http://schemas.microsoft.com/office/drawing/2014/main" id="{9A74EE7A-899F-4348-8730-406A8E000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40138"/>
            <a:ext cx="40386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383AF21B-8B42-4C06-A07B-D18D36AD7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Pathologies vasculaires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15C8D5C-D32B-4CDA-832A-40C3AE564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Artériopathie - Coronaropathie</a:t>
            </a:r>
          </a:p>
          <a:p>
            <a:pPr eaLnBrk="1" hangingPunct="1"/>
            <a:r>
              <a:rPr lang="fr-FR" altLang="fr-BF"/>
              <a:t>Athérosclérose - Athérome</a:t>
            </a:r>
          </a:p>
          <a:p>
            <a:pPr eaLnBrk="1" hangingPunct="1"/>
            <a:r>
              <a:rPr lang="fr-FR" altLang="fr-BF"/>
              <a:t>Thrombose (caillot) - Embolie</a:t>
            </a:r>
          </a:p>
          <a:p>
            <a:pPr eaLnBrk="1" hangingPunct="1"/>
            <a:r>
              <a:rPr lang="fr-FR" altLang="fr-BF"/>
              <a:t>Anévrisme</a:t>
            </a:r>
          </a:p>
          <a:p>
            <a:pPr eaLnBrk="1" hangingPunct="1"/>
            <a:r>
              <a:rPr lang="fr-FR" altLang="fr-BF"/>
              <a:t>Angiectasie - Angiome</a:t>
            </a:r>
          </a:p>
          <a:p>
            <a:pPr eaLnBrk="1" hangingPunct="1"/>
            <a:r>
              <a:rPr lang="fr-FR" altLang="fr-BF"/>
              <a:t>Artérite</a:t>
            </a:r>
          </a:p>
          <a:p>
            <a:pPr eaLnBrk="1" hangingPunct="1"/>
            <a:r>
              <a:rPr lang="fr-FR" altLang="fr-BF"/>
              <a:t>Ischémie - Anoxie - Nécrose</a:t>
            </a:r>
          </a:p>
          <a:p>
            <a:pPr eaLnBrk="1" hangingPunct="1"/>
            <a:r>
              <a:rPr lang="fr-FR" altLang="fr-BF"/>
              <a:t>Phlébite - Phlébothrombose - Varices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>
            <a:extLst>
              <a:ext uri="{FF2B5EF4-FFF2-40B4-BE49-F238E27FC236}">
                <a16:creationId xmlns:a16="http://schemas.microsoft.com/office/drawing/2014/main" id="{5428E9CC-A601-4B6A-9862-5E18792E7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1B47C32-A2D9-4E4C-ACB3-46B540606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Inflammation os : ………………..</a:t>
            </a:r>
          </a:p>
          <a:p>
            <a:pPr eaLnBrk="1" hangingPunct="1"/>
            <a:r>
              <a:rPr lang="fr-FR" altLang="fr-BF"/>
              <a:t>Inflammation cartilage  : ………………..</a:t>
            </a:r>
          </a:p>
          <a:p>
            <a:pPr eaLnBrk="1" hangingPunct="1"/>
            <a:r>
              <a:rPr lang="fr-FR" altLang="fr-BF"/>
              <a:t>Ablation d ’une côte : ………………..</a:t>
            </a:r>
          </a:p>
          <a:p>
            <a:pPr eaLnBrk="1" hangingPunct="1"/>
            <a:r>
              <a:rPr lang="fr-FR" altLang="fr-BF"/>
              <a:t>Inflammation articulations vertèbres : ………………..</a:t>
            </a:r>
          </a:p>
          <a:p>
            <a:pPr eaLnBrk="1" hangingPunct="1"/>
            <a:r>
              <a:rPr lang="fr-FR" altLang="fr-BF"/>
              <a:t>Traitement par le mouvement : ………………..</a:t>
            </a:r>
          </a:p>
          <a:p>
            <a:pPr eaLnBrk="1" hangingPunct="1"/>
            <a:r>
              <a:rPr lang="fr-FR" altLang="fr-BF"/>
              <a:t>Affect° du disque intervertébral : ………………..</a:t>
            </a:r>
          </a:p>
          <a:p>
            <a:pPr eaLnBrk="1" hangingPunct="1"/>
            <a:r>
              <a:rPr lang="fr-FR" altLang="fr-BF"/>
              <a:t>Dépôt calcium dans articulations : ………………..</a:t>
            </a:r>
          </a:p>
          <a:p>
            <a:pPr eaLnBrk="1" hangingPunct="1"/>
            <a:r>
              <a:rPr lang="fr-FR" altLang="fr-BF"/>
              <a:t>Diminution volume musculaire : ………………..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05D58EE6-657A-4EF6-9A79-675215039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2C8DBFE-E801-4155-8A06-9624BCE4C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Cléidectomie : ………………..</a:t>
            </a:r>
          </a:p>
          <a:p>
            <a:pPr eaLnBrk="1" hangingPunct="1"/>
            <a:r>
              <a:rPr lang="fr-FR" altLang="fr-BF"/>
              <a:t>Périarthrite : ………………..</a:t>
            </a:r>
          </a:p>
          <a:p>
            <a:pPr eaLnBrk="1" hangingPunct="1"/>
            <a:r>
              <a:rPr lang="fr-FR" altLang="fr-BF"/>
              <a:t>Rachialgie : ………………..</a:t>
            </a:r>
          </a:p>
          <a:p>
            <a:pPr eaLnBrk="1" hangingPunct="1"/>
            <a:r>
              <a:rPr lang="fr-FR" altLang="fr-BF"/>
              <a:t>Synovectomie : ………………..</a:t>
            </a:r>
          </a:p>
          <a:p>
            <a:pPr eaLnBrk="1" hangingPunct="1"/>
            <a:r>
              <a:rPr lang="fr-FR" altLang="fr-BF"/>
              <a:t>Polyarthrite : ………………..</a:t>
            </a:r>
          </a:p>
          <a:p>
            <a:pPr eaLnBrk="1" hangingPunct="1"/>
            <a:r>
              <a:rPr lang="fr-FR" altLang="fr-BF"/>
              <a:t>Ostéomalacie : ………………..</a:t>
            </a:r>
          </a:p>
          <a:p>
            <a:pPr eaLnBrk="1" hangingPunct="1"/>
            <a:r>
              <a:rPr lang="fr-FR" altLang="fr-BF"/>
              <a:t>Sacralgie : ………………..</a:t>
            </a:r>
          </a:p>
          <a:p>
            <a:pPr eaLnBrk="1" hangingPunct="1"/>
            <a:r>
              <a:rPr lang="fr-FR" altLang="fr-BF"/>
              <a:t>Arthrotomie : ………………..</a:t>
            </a:r>
          </a:p>
          <a:p>
            <a:pPr eaLnBrk="1" hangingPunct="1"/>
            <a:endParaRPr lang="fr-FR" altLang="fr-BF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6">
            <a:extLst>
              <a:ext uri="{FF2B5EF4-FFF2-40B4-BE49-F238E27FC236}">
                <a16:creationId xmlns:a16="http://schemas.microsoft.com/office/drawing/2014/main" id="{18C2ABDA-3FF0-41A7-98EC-7A096260E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Pathologies cardiaques</a:t>
            </a:r>
          </a:p>
        </p:txBody>
      </p:sp>
      <p:sp>
        <p:nvSpPr>
          <p:cNvPr id="18436" name="Rectangle 1027">
            <a:extLst>
              <a:ext uri="{FF2B5EF4-FFF2-40B4-BE49-F238E27FC236}">
                <a16:creationId xmlns:a16="http://schemas.microsoft.com/office/drawing/2014/main" id="{10E7CB5C-5663-4F66-9391-3ACB52B6B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Endocardite - Myocardite - Péricardite - Pancardite</a:t>
            </a:r>
          </a:p>
          <a:p>
            <a:pPr eaLnBrk="1" hangingPunct="1"/>
            <a:r>
              <a:rPr lang="fr-FR" altLang="fr-BF"/>
              <a:t>Infarctus du Myocarde - Angine de Poitrine (angor)</a:t>
            </a:r>
          </a:p>
          <a:p>
            <a:pPr eaLnBrk="1" hangingPunct="1"/>
            <a:r>
              <a:rPr lang="fr-FR" altLang="fr-BF"/>
              <a:t>Valvulopathies</a:t>
            </a:r>
          </a:p>
          <a:p>
            <a:pPr eaLnBrk="1" hangingPunct="1"/>
            <a:r>
              <a:rPr lang="fr-FR" altLang="fr-BF"/>
              <a:t>Troubles du rythme et de la conduction :</a:t>
            </a:r>
          </a:p>
          <a:p>
            <a:pPr lvl="1" eaLnBrk="1" hangingPunct="1"/>
            <a:r>
              <a:rPr lang="fr-FR" altLang="fr-BF"/>
              <a:t>Fibrillation auriculaire - Fibrillation ventriculaire - Extrasystoles</a:t>
            </a:r>
          </a:p>
          <a:p>
            <a:pPr lvl="1" eaLnBrk="1" hangingPunct="1"/>
            <a:r>
              <a:rPr lang="fr-FR" altLang="fr-BF"/>
              <a:t>Bloc de branche - Bloc auriculo-ventriculaire</a:t>
            </a:r>
          </a:p>
          <a:p>
            <a:pPr eaLnBrk="1" hangingPunct="1"/>
            <a:r>
              <a:rPr lang="fr-FR" altLang="fr-BF"/>
              <a:t>Défaillance cardiaque :</a:t>
            </a:r>
          </a:p>
          <a:p>
            <a:pPr lvl="1" eaLnBrk="1" hangingPunct="1"/>
            <a:r>
              <a:rPr lang="fr-FR" altLang="fr-BF"/>
              <a:t>insuffisance ventriculaire - œdème aigu du poumon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04E393C6-132E-47B0-B1C4-5378821C8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Traitements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6087466-F76C-48C9-AE56-16D1C766E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Cardiotonique</a:t>
            </a:r>
          </a:p>
          <a:p>
            <a:pPr eaLnBrk="1" hangingPunct="1"/>
            <a:r>
              <a:rPr lang="fr-FR" altLang="fr-BF"/>
              <a:t>Vasoconstricteur - Vasodilatateur</a:t>
            </a:r>
          </a:p>
          <a:p>
            <a:pPr eaLnBrk="1" hangingPunct="1"/>
            <a:r>
              <a:rPr lang="fr-FR" altLang="fr-BF"/>
              <a:t>Antiarythmique - Bradycardisant</a:t>
            </a:r>
          </a:p>
          <a:p>
            <a:pPr eaLnBrk="1" hangingPunct="1"/>
            <a:r>
              <a:rPr lang="fr-FR" altLang="fr-BF"/>
              <a:t>Anticoagulant - Thrombolytique</a:t>
            </a:r>
          </a:p>
          <a:p>
            <a:pPr eaLnBrk="1" hangingPunct="1"/>
            <a:r>
              <a:rPr lang="fr-FR" altLang="fr-BF"/>
              <a:t>Angioplastie - Pontage aortocoronarien - Stent</a:t>
            </a:r>
          </a:p>
          <a:p>
            <a:pPr eaLnBrk="1" hangingPunct="1"/>
            <a:r>
              <a:rPr lang="fr-FR" altLang="fr-BF"/>
              <a:t>Phlébectomie - Artériectomie</a:t>
            </a:r>
          </a:p>
          <a:p>
            <a:pPr eaLnBrk="1" hangingPunct="1"/>
            <a:r>
              <a:rPr lang="fr-FR" altLang="fr-BF"/>
              <a:t>Artériotomie - Commissurotomie</a:t>
            </a:r>
          </a:p>
          <a:p>
            <a:pPr eaLnBrk="1" hangingPunct="1"/>
            <a:r>
              <a:rPr lang="fr-FR" altLang="fr-BF"/>
              <a:t>Choc électrique </a:t>
            </a:r>
          </a:p>
          <a:p>
            <a:pPr eaLnBrk="1" hangingPunct="1"/>
            <a:r>
              <a:rPr lang="fr-FR" altLang="fr-BF"/>
              <a:t>Transplantation cardiaque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0AE706D9-66D6-4FC5-9A0D-A745329A8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4EC220E9-2A2A-4CBC-AD9A-7944AE24B2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2126" y="1404938"/>
          <a:ext cx="6088063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Document" r:id="rId4" imgW="6086856" imgH="4044696" progId="Word.Document.8">
                  <p:embed/>
                </p:oleObj>
              </mc:Choice>
              <mc:Fallback>
                <p:oleObj name="Document" r:id="rId4" imgW="6086856" imgH="4044696" progId="Word.Document.8">
                  <p:embed/>
                  <p:pic>
                    <p:nvPicPr>
                      <p:cNvPr id="22532" name="Object 4">
                        <a:extLst>
                          <a:ext uri="{FF2B5EF4-FFF2-40B4-BE49-F238E27FC236}">
                            <a16:creationId xmlns:a16="http://schemas.microsoft.com/office/drawing/2014/main" id="{4EC220E9-2A2A-4CBC-AD9A-7944AE24B2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6" y="1404938"/>
                        <a:ext cx="6088063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>
            <a:extLst>
              <a:ext uri="{FF2B5EF4-FFF2-40B4-BE49-F238E27FC236}">
                <a16:creationId xmlns:a16="http://schemas.microsoft.com/office/drawing/2014/main" id="{5BE8061C-3026-4248-A48C-59C88FDA5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04580"/>
              </p:ext>
            </p:extLst>
          </p:nvPr>
        </p:nvGraphicFramePr>
        <p:xfrm>
          <a:off x="2001838" y="1404938"/>
          <a:ext cx="8148638" cy="540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Document" r:id="rId6" imgW="7795260" imgH="5754624" progId="Word.Document.8">
                  <p:embed/>
                </p:oleObj>
              </mc:Choice>
              <mc:Fallback>
                <p:oleObj name="Document" r:id="rId6" imgW="7795260" imgH="5754624" progId="Word.Document.8">
                  <p:embed/>
                  <p:pic>
                    <p:nvPicPr>
                      <p:cNvPr id="22533" name="Object 5">
                        <a:extLst>
                          <a:ext uri="{FF2B5EF4-FFF2-40B4-BE49-F238E27FC236}">
                            <a16:creationId xmlns:a16="http://schemas.microsoft.com/office/drawing/2014/main" id="{5BE8061C-3026-4248-A48C-59C88FDA59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1404938"/>
                        <a:ext cx="8148638" cy="5400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AB1FFB83-4C32-4135-A6F5-04E80BBC4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Exercices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89AE485-4CB1-43C7-A3F8-60E483477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BF"/>
              <a:t>Maladie des valvules : ……………………………………...</a:t>
            </a:r>
          </a:p>
          <a:p>
            <a:pPr eaLnBrk="1" hangingPunct="1"/>
            <a:r>
              <a:rPr lang="fr-FR" altLang="fr-BF"/>
              <a:t>Inflammation du muscle cardiaque : ………………….</a:t>
            </a:r>
          </a:p>
          <a:p>
            <a:pPr eaLnBrk="1" hangingPunct="1"/>
            <a:r>
              <a:rPr lang="fr-FR" altLang="fr-BF"/>
              <a:t>Examen radiologique coronaires : ……………………..</a:t>
            </a:r>
          </a:p>
          <a:p>
            <a:pPr eaLnBrk="1" hangingPunct="1"/>
            <a:r>
              <a:rPr lang="fr-FR" altLang="fr-BF"/>
              <a:t>Inflammation tunique interne cœur : …………………</a:t>
            </a:r>
          </a:p>
          <a:p>
            <a:pPr eaLnBrk="1" hangingPunct="1"/>
            <a:r>
              <a:rPr lang="fr-FR" altLang="fr-BF"/>
              <a:t>Fréquence cardiaque trop élevée : …………………….</a:t>
            </a:r>
          </a:p>
          <a:p>
            <a:pPr eaLnBrk="1" hangingPunct="1"/>
            <a:r>
              <a:rPr lang="fr-FR" altLang="fr-BF"/>
              <a:t>Inflammation tunique externe cœur : ………………..</a:t>
            </a:r>
          </a:p>
          <a:p>
            <a:pPr eaLnBrk="1" hangingPunct="1"/>
            <a:r>
              <a:rPr lang="fr-FR" altLang="fr-BF"/>
              <a:t>Thrombose veineuse : ……………………………………..</a:t>
            </a:r>
          </a:p>
          <a:p>
            <a:pPr eaLnBrk="1" hangingPunct="1"/>
            <a:r>
              <a:rPr lang="fr-FR" altLang="fr-BF"/>
              <a:t>Greffe cœur &amp; gros vaisseaux : ………………………..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urs_N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3333CC"/>
      </a:hlink>
      <a:folHlink>
        <a:srgbClr val="3333CC"/>
      </a:folHlink>
    </a:clrScheme>
    <a:fontScheme name="Cours_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BF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BF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urs_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_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_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_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_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_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_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5790</TotalTime>
  <Words>1528</Words>
  <Application>Microsoft Office PowerPoint</Application>
  <PresentationFormat>Grand écran</PresentationFormat>
  <Paragraphs>421</Paragraphs>
  <Slides>51</Slides>
  <Notes>35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51</vt:i4>
      </vt:variant>
    </vt:vector>
  </HeadingPairs>
  <TitlesOfParts>
    <vt:vector size="60" baseType="lpstr">
      <vt:lpstr>Arial</vt:lpstr>
      <vt:lpstr>Calibri</vt:lpstr>
      <vt:lpstr>Monotype Sorts</vt:lpstr>
      <vt:lpstr>Tahoma</vt:lpstr>
      <vt:lpstr>Verdana</vt:lpstr>
      <vt:lpstr>Wingdings</vt:lpstr>
      <vt:lpstr>1_Cours_N</vt:lpstr>
      <vt:lpstr>Document</vt:lpstr>
      <vt:lpstr>Image Bitmap</vt:lpstr>
      <vt:lpstr>Terminologie par appareil</vt:lpstr>
      <vt:lpstr>Spécialités</vt:lpstr>
      <vt:lpstr>Signes cliniques</vt:lpstr>
      <vt:lpstr>Examens paracliniques</vt:lpstr>
      <vt:lpstr>Pathologies vasculaires</vt:lpstr>
      <vt:lpstr>Pathologies cardiaques</vt:lpstr>
      <vt:lpstr>Traitements</vt:lpstr>
      <vt:lpstr>Exercices</vt:lpstr>
      <vt:lpstr>Exercices</vt:lpstr>
      <vt:lpstr>Respiratoire : radicaux anatomiques</vt:lpstr>
      <vt:lpstr>Radicaux autres</vt:lpstr>
      <vt:lpstr>Signes cliniques</vt:lpstr>
      <vt:lpstr>Spécialités</vt:lpstr>
      <vt:lpstr>Examens paracliniques</vt:lpstr>
      <vt:lpstr>Pathologies</vt:lpstr>
      <vt:lpstr>Traitements</vt:lpstr>
      <vt:lpstr>Exercices</vt:lpstr>
      <vt:lpstr>Exercices</vt:lpstr>
      <vt:lpstr>Exercices</vt:lpstr>
      <vt:lpstr>Digestif : radicaux anatomiques</vt:lpstr>
      <vt:lpstr>Radicaux</vt:lpstr>
      <vt:lpstr>Spécialités</vt:lpstr>
      <vt:lpstr>Signes Cliniques</vt:lpstr>
      <vt:lpstr>Examens paracliniques</vt:lpstr>
      <vt:lpstr>Pathologies</vt:lpstr>
      <vt:lpstr>Traitements</vt:lpstr>
      <vt:lpstr>Exercices</vt:lpstr>
      <vt:lpstr>Exercices</vt:lpstr>
      <vt:lpstr>Exercices</vt:lpstr>
      <vt:lpstr>Système nerveux</vt:lpstr>
      <vt:lpstr>Spécialités</vt:lpstr>
      <vt:lpstr>Signes cliniques</vt:lpstr>
      <vt:lpstr>Signes cliniques</vt:lpstr>
      <vt:lpstr>Signes cliniques</vt:lpstr>
      <vt:lpstr>Signes Cliniques</vt:lpstr>
      <vt:lpstr>Examens cliniques</vt:lpstr>
      <vt:lpstr>Pathologies</vt:lpstr>
      <vt:lpstr>Traitements</vt:lpstr>
      <vt:lpstr>Exercices</vt:lpstr>
      <vt:lpstr>Exercices</vt:lpstr>
      <vt:lpstr>Exercices</vt:lpstr>
      <vt:lpstr>Ostéo-articulaire - Muscles : Radicaux</vt:lpstr>
      <vt:lpstr>Radicaux</vt:lpstr>
      <vt:lpstr>Radicaux</vt:lpstr>
      <vt:lpstr>Spécialités</vt:lpstr>
      <vt:lpstr>Signes Cliniques</vt:lpstr>
      <vt:lpstr>Examens paracliniques</vt:lpstr>
      <vt:lpstr>Pathologies</vt:lpstr>
      <vt:lpstr>Traitements</vt:lpstr>
      <vt:lpstr>Exercices</vt:lpstr>
      <vt:lpstr>Exercices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Terminologie Médicale</dc:title>
  <dc:creator>abdoulaye sawadogo</dc:creator>
  <cp:lastModifiedBy>abdoulaye sawadogo</cp:lastModifiedBy>
  <cp:revision>48</cp:revision>
  <dcterms:created xsi:type="dcterms:W3CDTF">2020-10-12T16:46:05Z</dcterms:created>
  <dcterms:modified xsi:type="dcterms:W3CDTF">2020-10-20T22:38:07Z</dcterms:modified>
</cp:coreProperties>
</file>