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8" r:id="rId3"/>
    <p:sldId id="288" r:id="rId4"/>
    <p:sldId id="291" r:id="rId5"/>
    <p:sldId id="261" r:id="rId6"/>
    <p:sldId id="289" r:id="rId7"/>
    <p:sldId id="270" r:id="rId8"/>
    <p:sldId id="287" r:id="rId9"/>
    <p:sldId id="269" r:id="rId10"/>
    <p:sldId id="264" r:id="rId11"/>
    <p:sldId id="265" r:id="rId12"/>
    <p:sldId id="296" r:id="rId13"/>
    <p:sldId id="266" r:id="rId14"/>
    <p:sldId id="267" r:id="rId15"/>
    <p:sldId id="268" r:id="rId16"/>
    <p:sldId id="303" r:id="rId17"/>
    <p:sldId id="302" r:id="rId18"/>
    <p:sldId id="300" r:id="rId19"/>
    <p:sldId id="305" r:id="rId20"/>
    <p:sldId id="306" r:id="rId21"/>
    <p:sldId id="304" r:id="rId22"/>
    <p:sldId id="30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367738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271220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196734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12917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414637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EA7A174-6DD1-4D60-BD57-46ABB4FE7732}"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223353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EA7A174-6DD1-4D60-BD57-46ABB4FE7732}" type="datetimeFigureOut">
              <a:rPr lang="fr-FR" smtClean="0"/>
              <a:t>13/11/2021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277296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EA7A174-6DD1-4D60-BD57-46ABB4FE7732}" type="datetimeFigureOut">
              <a:rPr lang="fr-FR" smtClean="0"/>
              <a:t>13/11/2021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744964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EA7A174-6DD1-4D60-BD57-46ABB4FE7732}" type="datetimeFigureOut">
              <a:rPr lang="fr-FR" smtClean="0"/>
              <a:t>13/11/2021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345367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EA7A174-6DD1-4D60-BD57-46ABB4FE7732}"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37245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EA7A174-6DD1-4D60-BD57-46ABB4FE7732}"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42E0A6-B965-4EC1-83FC-FD6813DE875D}" type="slidenum">
              <a:rPr lang="fr-FR" smtClean="0"/>
              <a:t>‹N°›</a:t>
            </a:fld>
            <a:endParaRPr lang="fr-FR"/>
          </a:p>
        </p:txBody>
      </p:sp>
    </p:spTree>
    <p:extLst>
      <p:ext uri="{BB962C8B-B14F-4D97-AF65-F5344CB8AC3E}">
        <p14:creationId xmlns:p14="http://schemas.microsoft.com/office/powerpoint/2010/main" val="1638582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7A174-6DD1-4D60-BD57-46ABB4FE7732}" type="datetimeFigureOut">
              <a:rPr lang="fr-FR" smtClean="0"/>
              <a:t>13/11/2021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2E0A6-B965-4EC1-83FC-FD6813DE875D}" type="slidenum">
              <a:rPr lang="fr-FR" smtClean="0"/>
              <a:t>‹N°›</a:t>
            </a:fld>
            <a:endParaRPr lang="fr-FR"/>
          </a:p>
        </p:txBody>
      </p:sp>
    </p:spTree>
    <p:extLst>
      <p:ext uri="{BB962C8B-B14F-4D97-AF65-F5344CB8AC3E}">
        <p14:creationId xmlns:p14="http://schemas.microsoft.com/office/powerpoint/2010/main" val="1021461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36371"/>
            <a:ext cx="10515600" cy="4159876"/>
          </a:xfrm>
        </p:spPr>
        <p:txBody>
          <a:bodyPr>
            <a:normAutofit/>
          </a:bodyPr>
          <a:lstStyle/>
          <a:p>
            <a:pPr algn="ctr"/>
            <a:r>
              <a:rPr lang="fr-FR" sz="6000" b="1" dirty="0">
                <a:solidFill>
                  <a:srgbClr val="FF0000"/>
                </a:solidFill>
              </a:rPr>
              <a:t>MEDICAL HISTORY</a:t>
            </a:r>
          </a:p>
        </p:txBody>
      </p:sp>
    </p:spTree>
    <p:extLst>
      <p:ext uri="{BB962C8B-B14F-4D97-AF65-F5344CB8AC3E}">
        <p14:creationId xmlns:p14="http://schemas.microsoft.com/office/powerpoint/2010/main" val="2839040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marL="0" indent="0">
              <a:buNone/>
            </a:pPr>
            <a:r>
              <a:rPr lang="fr-FR" b="1" u="sng" dirty="0"/>
              <a:t>Activity</a:t>
            </a:r>
            <a:r>
              <a:rPr lang="fr-FR" dirty="0"/>
              <a:t>: Choose the correct answers</a:t>
            </a:r>
          </a:p>
          <a:p>
            <a:pPr marL="0" indent="0">
              <a:buNone/>
            </a:pPr>
            <a:endParaRPr lang="fr-FR" dirty="0"/>
          </a:p>
          <a:p>
            <a:pPr marL="514350" indent="-514350">
              <a:buAutoNum type="arabicParenR"/>
            </a:pPr>
            <a:r>
              <a:rPr lang="fr-FR" dirty="0"/>
              <a:t>What is the purpose of the email?</a:t>
            </a:r>
          </a:p>
          <a:p>
            <a:pPr marL="0" indent="0">
              <a:buNone/>
            </a:pPr>
            <a:r>
              <a:rPr lang="fr-FR" dirty="0"/>
              <a:t>a- to </a:t>
            </a:r>
            <a:r>
              <a:rPr lang="fr-FR" dirty="0" err="1"/>
              <a:t>promote</a:t>
            </a:r>
            <a:r>
              <a:rPr lang="fr-FR" dirty="0"/>
              <a:t> the use of antibiotics drugs.</a:t>
            </a:r>
          </a:p>
          <a:p>
            <a:pPr marL="0" indent="0">
              <a:buNone/>
            </a:pPr>
            <a:r>
              <a:rPr lang="fr-FR" dirty="0"/>
              <a:t>b- to </a:t>
            </a:r>
            <a:r>
              <a:rPr lang="fr-FR" dirty="0" err="1"/>
              <a:t>limit</a:t>
            </a:r>
            <a:r>
              <a:rPr lang="fr-FR" dirty="0"/>
              <a:t> the use of </a:t>
            </a:r>
            <a:r>
              <a:rPr lang="fr-FR" dirty="0" err="1"/>
              <a:t>antimicrobial</a:t>
            </a:r>
            <a:r>
              <a:rPr lang="fr-FR" dirty="0"/>
              <a:t> soap.</a:t>
            </a:r>
          </a:p>
          <a:p>
            <a:pPr marL="0" indent="0">
              <a:buNone/>
            </a:pPr>
            <a:r>
              <a:rPr lang="fr-FR" dirty="0"/>
              <a:t>C-to </a:t>
            </a:r>
            <a:r>
              <a:rPr lang="fr-FR" dirty="0" err="1"/>
              <a:t>remind</a:t>
            </a:r>
            <a:r>
              <a:rPr lang="fr-FR" dirty="0"/>
              <a:t> the staff about </a:t>
            </a:r>
            <a:r>
              <a:rPr lang="fr-FR" dirty="0" err="1"/>
              <a:t>hygiene</a:t>
            </a:r>
            <a:r>
              <a:rPr lang="fr-FR" dirty="0"/>
              <a:t> standards.</a:t>
            </a:r>
          </a:p>
          <a:p>
            <a:pPr marL="0" indent="0">
              <a:buNone/>
            </a:pPr>
            <a:r>
              <a:rPr lang="fr-FR" dirty="0"/>
              <a:t>d- to </a:t>
            </a:r>
            <a:r>
              <a:rPr lang="fr-FR" dirty="0" err="1"/>
              <a:t>announce</a:t>
            </a:r>
            <a:r>
              <a:rPr lang="fr-FR" dirty="0"/>
              <a:t> a new maintenance </a:t>
            </a:r>
            <a:r>
              <a:rPr lang="fr-FR" dirty="0" err="1"/>
              <a:t>schedule</a:t>
            </a:r>
            <a:r>
              <a:rPr lang="fr-FR" dirty="0"/>
              <a:t>.</a:t>
            </a:r>
          </a:p>
          <a:p>
            <a:pPr marL="0" indent="0">
              <a:buNone/>
            </a:pPr>
            <a:endParaRPr lang="fr-FR" dirty="0"/>
          </a:p>
          <a:p>
            <a:pPr marL="0" indent="0">
              <a:buNone/>
            </a:pPr>
            <a:r>
              <a:rPr lang="fr-FR" dirty="0"/>
              <a:t>2) Which of the following is not </a:t>
            </a:r>
            <a:r>
              <a:rPr lang="fr-FR" dirty="0" err="1"/>
              <a:t>recommanded</a:t>
            </a:r>
            <a:r>
              <a:rPr lang="fr-FR" dirty="0"/>
              <a:t> by the </a:t>
            </a:r>
            <a:r>
              <a:rPr lang="fr-FR" dirty="0" err="1"/>
              <a:t>director</a:t>
            </a:r>
            <a:r>
              <a:rPr lang="fr-FR" dirty="0"/>
              <a:t>?</a:t>
            </a:r>
          </a:p>
          <a:p>
            <a:pPr marL="0" indent="0">
              <a:buNone/>
            </a:pPr>
            <a:r>
              <a:rPr lang="fr-FR" dirty="0"/>
              <a:t>a- </a:t>
            </a:r>
            <a:r>
              <a:rPr lang="fr-FR" dirty="0" err="1"/>
              <a:t>handwashing</a:t>
            </a:r>
            <a:r>
              <a:rPr lang="fr-FR" dirty="0"/>
              <a:t> with </a:t>
            </a:r>
            <a:r>
              <a:rPr lang="fr-FR" dirty="0" err="1"/>
              <a:t>antimicrobial</a:t>
            </a:r>
            <a:r>
              <a:rPr lang="fr-FR" dirty="0"/>
              <a:t> soap.</a:t>
            </a:r>
          </a:p>
          <a:p>
            <a:pPr marL="0" indent="0">
              <a:buNone/>
            </a:pPr>
            <a:r>
              <a:rPr lang="fr-FR" dirty="0"/>
              <a:t>b- </a:t>
            </a:r>
            <a:r>
              <a:rPr lang="fr-FR" dirty="0" err="1"/>
              <a:t>quarantining</a:t>
            </a:r>
            <a:r>
              <a:rPr lang="fr-FR" dirty="0"/>
              <a:t> </a:t>
            </a:r>
            <a:r>
              <a:rPr lang="fr-FR" dirty="0" err="1"/>
              <a:t>infected</a:t>
            </a:r>
            <a:r>
              <a:rPr lang="fr-FR" dirty="0"/>
              <a:t> </a:t>
            </a:r>
            <a:r>
              <a:rPr lang="fr-FR" dirty="0" err="1"/>
              <a:t>individuals</a:t>
            </a:r>
            <a:r>
              <a:rPr lang="fr-FR" dirty="0"/>
              <a:t>.</a:t>
            </a:r>
          </a:p>
          <a:p>
            <a:pPr marL="0" indent="0">
              <a:buNone/>
            </a:pPr>
            <a:r>
              <a:rPr lang="fr-FR" dirty="0"/>
              <a:t>c- </a:t>
            </a:r>
            <a:r>
              <a:rPr lang="fr-FR" dirty="0" err="1"/>
              <a:t>storing</a:t>
            </a:r>
            <a:r>
              <a:rPr lang="fr-FR" dirty="0"/>
              <a:t> </a:t>
            </a:r>
            <a:r>
              <a:rPr lang="fr-FR" dirty="0" err="1"/>
              <a:t>biohazards</a:t>
            </a:r>
            <a:r>
              <a:rPr lang="fr-FR" dirty="0"/>
              <a:t> in </a:t>
            </a:r>
            <a:r>
              <a:rPr lang="fr-FR" dirty="0" err="1"/>
              <a:t>proper</a:t>
            </a:r>
            <a:r>
              <a:rPr lang="fr-FR" dirty="0"/>
              <a:t> cabinets.</a:t>
            </a:r>
          </a:p>
          <a:p>
            <a:pPr marL="0" indent="0">
              <a:buNone/>
            </a:pPr>
            <a:r>
              <a:rPr lang="fr-FR" dirty="0"/>
              <a:t>d- </a:t>
            </a:r>
            <a:r>
              <a:rPr lang="fr-FR" dirty="0" err="1"/>
              <a:t>cleaning</a:t>
            </a:r>
            <a:r>
              <a:rPr lang="fr-FR" dirty="0"/>
              <a:t> surfaces with </a:t>
            </a:r>
            <a:r>
              <a:rPr lang="fr-FR" dirty="0" err="1"/>
              <a:t>desinfectant</a:t>
            </a:r>
            <a:r>
              <a:rPr lang="fr-FR" dirty="0"/>
              <a:t>.</a:t>
            </a:r>
          </a:p>
          <a:p>
            <a:pPr marL="514350" indent="-514350">
              <a:buAutoNum type="arabicParenR"/>
            </a:pPr>
            <a:endParaRPr lang="fr-FR" dirty="0"/>
          </a:p>
        </p:txBody>
      </p:sp>
    </p:spTree>
    <p:extLst>
      <p:ext uri="{BB962C8B-B14F-4D97-AF65-F5344CB8AC3E}">
        <p14:creationId xmlns:p14="http://schemas.microsoft.com/office/powerpoint/2010/main" val="1642923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dirty="0"/>
              <a:t> </a:t>
            </a:r>
          </a:p>
          <a:p>
            <a:pPr marL="0" indent="0">
              <a:buNone/>
            </a:pPr>
            <a:r>
              <a:rPr lang="fr-FR" dirty="0"/>
              <a:t>3) What is required to enter </a:t>
            </a:r>
            <a:r>
              <a:rPr lang="fr-FR" dirty="0" err="1"/>
              <a:t>quarantine</a:t>
            </a:r>
            <a:r>
              <a:rPr lang="fr-FR" dirty="0"/>
              <a:t> areas? </a:t>
            </a:r>
          </a:p>
          <a:p>
            <a:pPr marL="0" indent="0">
              <a:buNone/>
            </a:pPr>
            <a:r>
              <a:rPr lang="fr-FR" dirty="0"/>
              <a:t>a- a </a:t>
            </a:r>
            <a:r>
              <a:rPr lang="fr-FR" dirty="0" err="1"/>
              <a:t>facemask</a:t>
            </a:r>
            <a:endParaRPr lang="fr-FR" dirty="0"/>
          </a:p>
          <a:p>
            <a:pPr marL="0" indent="0">
              <a:buNone/>
            </a:pPr>
            <a:r>
              <a:rPr lang="fr-FR" dirty="0"/>
              <a:t>b- </a:t>
            </a:r>
            <a:r>
              <a:rPr lang="fr-FR" dirty="0" err="1"/>
              <a:t>antimicrobial</a:t>
            </a:r>
            <a:r>
              <a:rPr lang="fr-FR" dirty="0"/>
              <a:t> soap</a:t>
            </a:r>
          </a:p>
          <a:p>
            <a:pPr marL="0" indent="0">
              <a:buNone/>
            </a:pPr>
            <a:r>
              <a:rPr lang="fr-FR" dirty="0"/>
              <a:t>c- </a:t>
            </a:r>
            <a:r>
              <a:rPr lang="fr-FR" dirty="0" err="1"/>
              <a:t>desinfectant</a:t>
            </a:r>
            <a:endParaRPr lang="fr-FR" dirty="0"/>
          </a:p>
          <a:p>
            <a:pPr marL="0" indent="0">
              <a:buNone/>
            </a:pPr>
            <a:r>
              <a:rPr lang="fr-FR" dirty="0"/>
              <a:t>d- antibiotics drugs</a:t>
            </a:r>
          </a:p>
          <a:p>
            <a:pPr marL="0" indent="0">
              <a:buNone/>
            </a:pPr>
            <a:endParaRPr lang="fr-FR" dirty="0"/>
          </a:p>
        </p:txBody>
      </p:sp>
    </p:spTree>
    <p:extLst>
      <p:ext uri="{BB962C8B-B14F-4D97-AF65-F5344CB8AC3E}">
        <p14:creationId xmlns:p14="http://schemas.microsoft.com/office/powerpoint/2010/main" val="366287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952" y="-3176"/>
            <a:ext cx="12178048" cy="6861175"/>
          </a:xfrm>
        </p:spPr>
        <p:txBody>
          <a:bodyPr/>
          <a:lstStyle/>
          <a:p>
            <a:pPr marL="0" indent="0">
              <a:buNone/>
            </a:pPr>
            <a:r>
              <a:rPr lang="fr-FR" b="1" u="sng" dirty="0"/>
              <a:t>Activity</a:t>
            </a:r>
            <a:r>
              <a:rPr lang="fr-FR" dirty="0"/>
              <a:t>: Match the words ( 1- 7) with the </a:t>
            </a:r>
            <a:r>
              <a:rPr lang="fr-FR" dirty="0" err="1"/>
              <a:t>definitions</a:t>
            </a:r>
            <a:r>
              <a:rPr lang="fr-FR" dirty="0"/>
              <a:t> (A-G)</a:t>
            </a:r>
          </a:p>
          <a:p>
            <a:pPr marL="0" indent="0">
              <a:buNone/>
            </a:pPr>
            <a:r>
              <a:rPr lang="fr-FR" dirty="0"/>
              <a:t>1- infection;  2- </a:t>
            </a:r>
            <a:r>
              <a:rPr lang="fr-FR" dirty="0" err="1"/>
              <a:t>facemask</a:t>
            </a:r>
            <a:r>
              <a:rPr lang="fr-FR" dirty="0"/>
              <a:t> ;  3- </a:t>
            </a:r>
            <a:r>
              <a:rPr lang="fr-FR" dirty="0" err="1"/>
              <a:t>quarantine</a:t>
            </a:r>
            <a:r>
              <a:rPr lang="fr-FR" dirty="0"/>
              <a:t>;  4- bacteria;  5- transmit;  6- </a:t>
            </a:r>
            <a:r>
              <a:rPr lang="fr-FR" dirty="0" err="1"/>
              <a:t>antibiotic</a:t>
            </a:r>
            <a:r>
              <a:rPr lang="fr-FR" dirty="0"/>
              <a:t>;  7-contagious</a:t>
            </a:r>
          </a:p>
          <a:p>
            <a:pPr marL="514350" indent="-514350">
              <a:buAutoNum type="alphaUcPeriod"/>
            </a:pPr>
            <a:r>
              <a:rPr lang="fr-FR" dirty="0"/>
              <a:t>To </a:t>
            </a:r>
            <a:r>
              <a:rPr lang="fr-FR" dirty="0" err="1"/>
              <a:t>relay</a:t>
            </a:r>
            <a:r>
              <a:rPr lang="fr-FR" dirty="0"/>
              <a:t> an </a:t>
            </a:r>
            <a:r>
              <a:rPr lang="fr-FR" dirty="0" err="1"/>
              <a:t>illness</a:t>
            </a:r>
            <a:r>
              <a:rPr lang="fr-FR" dirty="0"/>
              <a:t> from one person to </a:t>
            </a:r>
            <a:r>
              <a:rPr lang="fr-FR" dirty="0" err="1"/>
              <a:t>another</a:t>
            </a:r>
            <a:r>
              <a:rPr lang="fr-FR" dirty="0"/>
              <a:t>.</a:t>
            </a:r>
            <a:endParaRPr lang="fr-FR" b="1" dirty="0"/>
          </a:p>
          <a:p>
            <a:pPr marL="514350" indent="-514350">
              <a:buAutoNum type="alphaUcPeriod"/>
            </a:pPr>
            <a:r>
              <a:rPr lang="fr-FR" dirty="0" err="1"/>
              <a:t>Singled</a:t>
            </a:r>
            <a:r>
              <a:rPr lang="fr-FR" dirty="0"/>
              <a:t> </a:t>
            </a:r>
            <a:r>
              <a:rPr lang="fr-FR" dirty="0" err="1"/>
              <a:t>celled</a:t>
            </a:r>
            <a:r>
              <a:rPr lang="fr-FR" dirty="0"/>
              <a:t> </a:t>
            </a:r>
            <a:r>
              <a:rPr lang="fr-FR" dirty="0" err="1"/>
              <a:t>organisms</a:t>
            </a:r>
            <a:r>
              <a:rPr lang="fr-FR" dirty="0"/>
              <a:t> responsible for many </a:t>
            </a:r>
            <a:r>
              <a:rPr lang="fr-FR" dirty="0" err="1"/>
              <a:t>human</a:t>
            </a:r>
            <a:r>
              <a:rPr lang="fr-FR" dirty="0"/>
              <a:t> infections</a:t>
            </a:r>
            <a:endParaRPr lang="fr-FR" b="1" dirty="0"/>
          </a:p>
          <a:p>
            <a:pPr marL="514350" indent="-514350">
              <a:buAutoNum type="alphaUcPeriod"/>
            </a:pPr>
            <a:r>
              <a:rPr lang="fr-FR" dirty="0"/>
              <a:t>A manifestation of </a:t>
            </a:r>
            <a:r>
              <a:rPr lang="fr-FR" dirty="0" err="1"/>
              <a:t>parasitic</a:t>
            </a:r>
            <a:r>
              <a:rPr lang="fr-FR" dirty="0"/>
              <a:t> </a:t>
            </a:r>
            <a:r>
              <a:rPr lang="fr-FR" dirty="0" err="1"/>
              <a:t>micro-organisms</a:t>
            </a:r>
            <a:r>
              <a:rPr lang="fr-FR" dirty="0"/>
              <a:t> in the body</a:t>
            </a:r>
            <a:endParaRPr lang="fr-FR" b="1" dirty="0"/>
          </a:p>
          <a:p>
            <a:pPr marL="514350" indent="-514350">
              <a:buAutoNum type="alphaUcPeriod"/>
            </a:pPr>
            <a:r>
              <a:rPr lang="fr-FR" dirty="0"/>
              <a:t>A </a:t>
            </a:r>
            <a:r>
              <a:rPr lang="fr-FR" dirty="0" err="1"/>
              <a:t>covering</a:t>
            </a:r>
            <a:r>
              <a:rPr lang="fr-FR" dirty="0"/>
              <a:t> </a:t>
            </a:r>
            <a:r>
              <a:rPr lang="fr-FR" dirty="0" err="1"/>
              <a:t>worn</a:t>
            </a:r>
            <a:r>
              <a:rPr lang="fr-FR" dirty="0"/>
              <a:t> over the </a:t>
            </a:r>
            <a:r>
              <a:rPr lang="fr-FR" dirty="0" err="1"/>
              <a:t>mouth</a:t>
            </a:r>
            <a:r>
              <a:rPr lang="fr-FR" dirty="0"/>
              <a:t> and </a:t>
            </a:r>
            <a:r>
              <a:rPr lang="fr-FR" dirty="0" err="1"/>
              <a:t>nose</a:t>
            </a:r>
            <a:endParaRPr lang="fr-FR" b="1" dirty="0"/>
          </a:p>
          <a:p>
            <a:pPr marL="514350" indent="-514350">
              <a:buAutoNum type="alphaUcPeriod"/>
            </a:pPr>
            <a:r>
              <a:rPr lang="fr-FR" dirty="0"/>
              <a:t>To </a:t>
            </a:r>
            <a:r>
              <a:rPr lang="fr-FR" dirty="0" err="1"/>
              <a:t>isolate</a:t>
            </a:r>
            <a:r>
              <a:rPr lang="fr-FR" dirty="0"/>
              <a:t> an </a:t>
            </a:r>
            <a:r>
              <a:rPr lang="fr-FR" dirty="0" err="1"/>
              <a:t>individual</a:t>
            </a:r>
            <a:r>
              <a:rPr lang="fr-FR" dirty="0"/>
              <a:t> to </a:t>
            </a:r>
            <a:r>
              <a:rPr lang="fr-FR" dirty="0" err="1"/>
              <a:t>prevent</a:t>
            </a:r>
            <a:r>
              <a:rPr lang="fr-FR" dirty="0"/>
              <a:t> transmission of microbes</a:t>
            </a:r>
            <a:endParaRPr lang="fr-FR" b="1" dirty="0"/>
          </a:p>
          <a:p>
            <a:pPr marL="514350" indent="-514350">
              <a:buAutoNum type="alphaUcPeriod"/>
            </a:pPr>
            <a:r>
              <a:rPr lang="fr-FR" dirty="0"/>
              <a:t>Something that </a:t>
            </a:r>
            <a:r>
              <a:rPr lang="fr-FR" dirty="0" err="1"/>
              <a:t>kills</a:t>
            </a:r>
            <a:r>
              <a:rPr lang="fr-FR" dirty="0"/>
              <a:t> bacteria in the body</a:t>
            </a:r>
            <a:endParaRPr lang="fr-FR" b="1" dirty="0"/>
          </a:p>
          <a:p>
            <a:pPr marL="514350" indent="-514350">
              <a:buAutoNum type="alphaUcPeriod"/>
            </a:pPr>
            <a:r>
              <a:rPr lang="fr-FR" dirty="0"/>
              <a:t>Moving </a:t>
            </a:r>
            <a:r>
              <a:rPr lang="fr-FR" dirty="0" err="1"/>
              <a:t>easily</a:t>
            </a:r>
            <a:r>
              <a:rPr lang="fr-FR" dirty="0"/>
              <a:t> from one person to </a:t>
            </a:r>
            <a:r>
              <a:rPr lang="fr-FR" dirty="0" err="1"/>
              <a:t>another</a:t>
            </a:r>
            <a:endParaRPr lang="fr-FR" b="1" dirty="0"/>
          </a:p>
        </p:txBody>
      </p:sp>
    </p:spTree>
    <p:extLst>
      <p:ext uri="{BB962C8B-B14F-4D97-AF65-F5344CB8AC3E}">
        <p14:creationId xmlns:p14="http://schemas.microsoft.com/office/powerpoint/2010/main" val="1931877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952" y="-3176"/>
            <a:ext cx="12178048" cy="6861175"/>
          </a:xfrm>
        </p:spPr>
        <p:txBody>
          <a:bodyPr/>
          <a:lstStyle/>
          <a:p>
            <a:pPr marL="0" indent="0">
              <a:buNone/>
            </a:pPr>
            <a:r>
              <a:rPr lang="fr-FR" b="1" u="sng" dirty="0"/>
              <a:t>Activity</a:t>
            </a:r>
            <a:r>
              <a:rPr lang="fr-FR" dirty="0"/>
              <a:t>: Match the words ( 1- 7) with the </a:t>
            </a:r>
            <a:r>
              <a:rPr lang="fr-FR" dirty="0" err="1"/>
              <a:t>definitions</a:t>
            </a:r>
            <a:r>
              <a:rPr lang="fr-FR" dirty="0"/>
              <a:t> (A-G)</a:t>
            </a:r>
          </a:p>
          <a:p>
            <a:pPr marL="0" indent="0">
              <a:buNone/>
            </a:pPr>
            <a:r>
              <a:rPr lang="fr-FR" dirty="0"/>
              <a:t>1- infection;  2- </a:t>
            </a:r>
            <a:r>
              <a:rPr lang="fr-FR" dirty="0" err="1"/>
              <a:t>facemask</a:t>
            </a:r>
            <a:r>
              <a:rPr lang="fr-FR" dirty="0"/>
              <a:t> ;  3- </a:t>
            </a:r>
            <a:r>
              <a:rPr lang="fr-FR" dirty="0" err="1"/>
              <a:t>quarantine</a:t>
            </a:r>
            <a:r>
              <a:rPr lang="fr-FR" dirty="0"/>
              <a:t>;  4- bacteria;  5- transmit;  6- </a:t>
            </a:r>
            <a:r>
              <a:rPr lang="fr-FR" dirty="0" err="1"/>
              <a:t>antibiotic</a:t>
            </a:r>
            <a:r>
              <a:rPr lang="fr-FR" dirty="0"/>
              <a:t>;  7-contagious</a:t>
            </a:r>
          </a:p>
          <a:p>
            <a:pPr marL="514350" indent="-514350">
              <a:buAutoNum type="alphaUcPeriod"/>
            </a:pPr>
            <a:r>
              <a:rPr lang="fr-FR" dirty="0"/>
              <a:t>To </a:t>
            </a:r>
            <a:r>
              <a:rPr lang="fr-FR" dirty="0" err="1"/>
              <a:t>relay</a:t>
            </a:r>
            <a:r>
              <a:rPr lang="fr-FR" dirty="0"/>
              <a:t> an </a:t>
            </a:r>
            <a:r>
              <a:rPr lang="fr-FR" dirty="0" err="1"/>
              <a:t>illness</a:t>
            </a:r>
            <a:r>
              <a:rPr lang="fr-FR" dirty="0"/>
              <a:t> from one person to </a:t>
            </a:r>
            <a:r>
              <a:rPr lang="fr-FR" dirty="0" err="1"/>
              <a:t>another</a:t>
            </a:r>
            <a:r>
              <a:rPr lang="fr-FR" dirty="0"/>
              <a:t>./</a:t>
            </a:r>
            <a:r>
              <a:rPr lang="fr-FR" b="1" dirty="0"/>
              <a:t>5</a:t>
            </a:r>
          </a:p>
          <a:p>
            <a:pPr marL="514350" indent="-514350">
              <a:buAutoNum type="alphaUcPeriod"/>
            </a:pPr>
            <a:r>
              <a:rPr lang="fr-FR" dirty="0" err="1"/>
              <a:t>Singled</a:t>
            </a:r>
            <a:r>
              <a:rPr lang="fr-FR" dirty="0"/>
              <a:t> </a:t>
            </a:r>
            <a:r>
              <a:rPr lang="fr-FR" dirty="0" err="1"/>
              <a:t>celled</a:t>
            </a:r>
            <a:r>
              <a:rPr lang="fr-FR" dirty="0"/>
              <a:t> </a:t>
            </a:r>
            <a:r>
              <a:rPr lang="fr-FR" dirty="0" err="1"/>
              <a:t>organisms</a:t>
            </a:r>
            <a:r>
              <a:rPr lang="fr-FR" dirty="0"/>
              <a:t> responsible for many </a:t>
            </a:r>
            <a:r>
              <a:rPr lang="fr-FR" dirty="0" err="1"/>
              <a:t>human</a:t>
            </a:r>
            <a:r>
              <a:rPr lang="fr-FR" dirty="0"/>
              <a:t> infections/</a:t>
            </a:r>
            <a:r>
              <a:rPr lang="fr-FR" b="1" dirty="0"/>
              <a:t> 4</a:t>
            </a:r>
          </a:p>
          <a:p>
            <a:pPr marL="514350" indent="-514350">
              <a:buAutoNum type="alphaUcPeriod"/>
            </a:pPr>
            <a:r>
              <a:rPr lang="fr-FR" dirty="0"/>
              <a:t>A manifestation of </a:t>
            </a:r>
            <a:r>
              <a:rPr lang="fr-FR" dirty="0" err="1"/>
              <a:t>parasitic</a:t>
            </a:r>
            <a:r>
              <a:rPr lang="fr-FR" dirty="0"/>
              <a:t> </a:t>
            </a:r>
            <a:r>
              <a:rPr lang="fr-FR" dirty="0" err="1"/>
              <a:t>micro-organisms</a:t>
            </a:r>
            <a:r>
              <a:rPr lang="fr-FR" dirty="0"/>
              <a:t> in the body/</a:t>
            </a:r>
            <a:r>
              <a:rPr lang="fr-FR" b="1" dirty="0"/>
              <a:t>1</a:t>
            </a:r>
          </a:p>
          <a:p>
            <a:pPr marL="514350" indent="-514350">
              <a:buAutoNum type="alphaUcPeriod"/>
            </a:pPr>
            <a:r>
              <a:rPr lang="fr-FR" dirty="0"/>
              <a:t>A </a:t>
            </a:r>
            <a:r>
              <a:rPr lang="fr-FR" dirty="0" err="1"/>
              <a:t>covering</a:t>
            </a:r>
            <a:r>
              <a:rPr lang="fr-FR" dirty="0"/>
              <a:t> </a:t>
            </a:r>
            <a:r>
              <a:rPr lang="fr-FR" dirty="0" err="1"/>
              <a:t>worn</a:t>
            </a:r>
            <a:r>
              <a:rPr lang="fr-FR" dirty="0"/>
              <a:t> over the </a:t>
            </a:r>
            <a:r>
              <a:rPr lang="fr-FR" dirty="0" err="1"/>
              <a:t>mouth</a:t>
            </a:r>
            <a:r>
              <a:rPr lang="fr-FR" dirty="0"/>
              <a:t> and </a:t>
            </a:r>
            <a:r>
              <a:rPr lang="fr-FR" dirty="0" err="1"/>
              <a:t>nose</a:t>
            </a:r>
            <a:r>
              <a:rPr lang="fr-FR" dirty="0"/>
              <a:t>/ </a:t>
            </a:r>
            <a:r>
              <a:rPr lang="fr-FR" b="1" dirty="0"/>
              <a:t>2</a:t>
            </a:r>
          </a:p>
          <a:p>
            <a:pPr marL="514350" indent="-514350">
              <a:buAutoNum type="alphaUcPeriod"/>
            </a:pPr>
            <a:r>
              <a:rPr lang="fr-FR" dirty="0"/>
              <a:t>To </a:t>
            </a:r>
            <a:r>
              <a:rPr lang="fr-FR" dirty="0" err="1"/>
              <a:t>isolate</a:t>
            </a:r>
            <a:r>
              <a:rPr lang="fr-FR" dirty="0"/>
              <a:t> an </a:t>
            </a:r>
            <a:r>
              <a:rPr lang="fr-FR" dirty="0" err="1"/>
              <a:t>individual</a:t>
            </a:r>
            <a:r>
              <a:rPr lang="fr-FR" dirty="0"/>
              <a:t> to </a:t>
            </a:r>
            <a:r>
              <a:rPr lang="fr-FR" dirty="0" err="1"/>
              <a:t>prevent</a:t>
            </a:r>
            <a:r>
              <a:rPr lang="fr-FR" dirty="0"/>
              <a:t> transmission of microbes/</a:t>
            </a:r>
            <a:r>
              <a:rPr lang="fr-FR" b="1" dirty="0"/>
              <a:t>3</a:t>
            </a:r>
          </a:p>
          <a:p>
            <a:pPr marL="514350" indent="-514350">
              <a:buAutoNum type="alphaUcPeriod"/>
            </a:pPr>
            <a:r>
              <a:rPr lang="fr-FR" dirty="0"/>
              <a:t>Something that </a:t>
            </a:r>
            <a:r>
              <a:rPr lang="fr-FR" dirty="0" err="1"/>
              <a:t>kills</a:t>
            </a:r>
            <a:r>
              <a:rPr lang="fr-FR" dirty="0"/>
              <a:t> bacteria in the body/</a:t>
            </a:r>
            <a:r>
              <a:rPr lang="fr-FR" b="1" dirty="0"/>
              <a:t>6</a:t>
            </a:r>
          </a:p>
          <a:p>
            <a:pPr marL="514350" indent="-514350">
              <a:buAutoNum type="alphaUcPeriod"/>
            </a:pPr>
            <a:r>
              <a:rPr lang="fr-FR" dirty="0"/>
              <a:t>Moving </a:t>
            </a:r>
            <a:r>
              <a:rPr lang="fr-FR" dirty="0" err="1"/>
              <a:t>easily</a:t>
            </a:r>
            <a:r>
              <a:rPr lang="fr-FR" dirty="0"/>
              <a:t> from one person to </a:t>
            </a:r>
            <a:r>
              <a:rPr lang="fr-FR" dirty="0" err="1"/>
              <a:t>another</a:t>
            </a:r>
            <a:r>
              <a:rPr lang="fr-FR" dirty="0"/>
              <a:t>/ </a:t>
            </a:r>
            <a:r>
              <a:rPr lang="fr-FR" b="1" dirty="0"/>
              <a:t>7</a:t>
            </a:r>
          </a:p>
        </p:txBody>
      </p:sp>
    </p:spTree>
    <p:extLst>
      <p:ext uri="{BB962C8B-B14F-4D97-AF65-F5344CB8AC3E}">
        <p14:creationId xmlns:p14="http://schemas.microsoft.com/office/powerpoint/2010/main" val="340424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a:t>
            </a:r>
            <a:r>
              <a:rPr lang="fr-FR" dirty="0"/>
              <a:t>:  Choose where the words best fit the </a:t>
            </a:r>
            <a:r>
              <a:rPr lang="fr-FR" dirty="0" err="1"/>
              <a:t>blanks</a:t>
            </a:r>
            <a:endParaRPr lang="fr-FR" dirty="0"/>
          </a:p>
          <a:p>
            <a:pPr marL="0" indent="0">
              <a:buNone/>
            </a:pPr>
            <a:r>
              <a:rPr lang="fr-FR" dirty="0"/>
              <a:t>1- </a:t>
            </a:r>
            <a:r>
              <a:rPr lang="fr-FR" dirty="0" err="1"/>
              <a:t>antimicrobial</a:t>
            </a:r>
            <a:r>
              <a:rPr lang="fr-FR" dirty="0"/>
              <a:t>/ </a:t>
            </a:r>
            <a:r>
              <a:rPr lang="fr-FR" dirty="0" err="1"/>
              <a:t>biohazard</a:t>
            </a:r>
            <a:endParaRPr lang="fr-FR" dirty="0"/>
          </a:p>
          <a:p>
            <a:pPr marL="514350" indent="-514350">
              <a:buAutoNum type="alphaUcPeriod"/>
            </a:pPr>
            <a:r>
              <a:rPr lang="fr-FR" dirty="0"/>
              <a:t>Dr </a:t>
            </a:r>
            <a:r>
              <a:rPr lang="fr-FR" dirty="0" err="1"/>
              <a:t>Tall</a:t>
            </a:r>
            <a:r>
              <a:rPr lang="fr-FR" dirty="0"/>
              <a:t> </a:t>
            </a:r>
            <a:r>
              <a:rPr lang="fr-FR" dirty="0" err="1"/>
              <a:t>washed</a:t>
            </a:r>
            <a:r>
              <a:rPr lang="fr-FR" dirty="0"/>
              <a:t>  </a:t>
            </a:r>
            <a:r>
              <a:rPr lang="fr-FR" dirty="0" err="1"/>
              <a:t>his</a:t>
            </a:r>
            <a:r>
              <a:rPr lang="fr-FR" dirty="0"/>
              <a:t> hand </a:t>
            </a:r>
            <a:r>
              <a:rPr lang="fr-FR" dirty="0" err="1"/>
              <a:t>with</a:t>
            </a:r>
            <a:r>
              <a:rPr lang="fr-FR" dirty="0"/>
              <a:t> an ……………………. soap</a:t>
            </a:r>
          </a:p>
          <a:p>
            <a:pPr marL="514350" indent="-514350">
              <a:buFont typeface="Arial" panose="020B0604020202020204" pitchFamily="34" charset="0"/>
              <a:buAutoNum type="alphaUcPeriod"/>
            </a:pPr>
            <a:r>
              <a:rPr lang="fr-FR" dirty="0"/>
              <a:t>The used syringes are </a:t>
            </a:r>
            <a:r>
              <a:rPr lang="fr-FR" b="1" dirty="0"/>
              <a:t>…………………………</a:t>
            </a:r>
            <a:endParaRPr lang="fr-FR" dirty="0"/>
          </a:p>
          <a:p>
            <a:pPr marL="0" indent="0">
              <a:buNone/>
            </a:pPr>
            <a:r>
              <a:rPr lang="fr-FR" dirty="0"/>
              <a:t>2- virus/ </a:t>
            </a:r>
            <a:r>
              <a:rPr lang="fr-FR" dirty="0" err="1"/>
              <a:t>desinfectant</a:t>
            </a:r>
            <a:endParaRPr lang="fr-FR" dirty="0"/>
          </a:p>
          <a:p>
            <a:pPr marL="514350" indent="-514350">
              <a:buAutoNum type="alphaUcPeriod"/>
            </a:pPr>
            <a:r>
              <a:rPr lang="fr-FR" dirty="0"/>
              <a:t>Daniel </a:t>
            </a:r>
            <a:r>
              <a:rPr lang="fr-FR" dirty="0" err="1"/>
              <a:t>cleaned</a:t>
            </a:r>
            <a:r>
              <a:rPr lang="fr-FR" dirty="0"/>
              <a:t> the </a:t>
            </a:r>
            <a:r>
              <a:rPr lang="fr-FR" dirty="0" err="1"/>
              <a:t>counters</a:t>
            </a:r>
            <a:r>
              <a:rPr lang="fr-FR" dirty="0"/>
              <a:t> </a:t>
            </a:r>
            <a:r>
              <a:rPr lang="fr-FR" dirty="0" err="1"/>
              <a:t>with</a:t>
            </a:r>
            <a:r>
              <a:rPr lang="fr-FR" dirty="0"/>
              <a:t> </a:t>
            </a:r>
            <a:r>
              <a:rPr lang="fr-FR" b="1" dirty="0"/>
              <a:t>……………………………</a:t>
            </a:r>
            <a:endParaRPr lang="fr-FR" dirty="0"/>
          </a:p>
          <a:p>
            <a:pPr marL="514350" indent="-514350">
              <a:buAutoNum type="alphaUcPeriod"/>
            </a:pPr>
            <a:r>
              <a:rPr lang="fr-FR" dirty="0"/>
              <a:t>The </a:t>
            </a:r>
            <a:r>
              <a:rPr lang="fr-FR" dirty="0" err="1"/>
              <a:t>quarantined</a:t>
            </a:r>
            <a:r>
              <a:rPr lang="fr-FR" dirty="0"/>
              <a:t> man did not transmit the </a:t>
            </a:r>
            <a:r>
              <a:rPr lang="fr-FR" b="1" dirty="0"/>
              <a:t>…………………….</a:t>
            </a:r>
            <a:r>
              <a:rPr lang="fr-FR" dirty="0"/>
              <a:t> to </a:t>
            </a:r>
            <a:r>
              <a:rPr lang="fr-FR" dirty="0" err="1"/>
              <a:t>anyone</a:t>
            </a:r>
            <a:r>
              <a:rPr lang="fr-FR" dirty="0"/>
              <a:t>.</a:t>
            </a:r>
          </a:p>
        </p:txBody>
      </p:sp>
    </p:spTree>
    <p:extLst>
      <p:ext uri="{BB962C8B-B14F-4D97-AF65-F5344CB8AC3E}">
        <p14:creationId xmlns:p14="http://schemas.microsoft.com/office/powerpoint/2010/main" val="1129835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a:t>
            </a:r>
            <a:r>
              <a:rPr lang="fr-FR" b="1" dirty="0"/>
              <a:t> :</a:t>
            </a:r>
            <a:r>
              <a:rPr lang="fr-FR" dirty="0"/>
              <a:t>Complete the dialogue with: </a:t>
            </a:r>
          </a:p>
          <a:p>
            <a:pPr marL="0" indent="0">
              <a:buNone/>
            </a:pPr>
            <a:r>
              <a:rPr lang="fr-FR" dirty="0"/>
              <a:t>anything </a:t>
            </a:r>
            <a:r>
              <a:rPr lang="fr-FR" dirty="0" err="1"/>
              <a:t>else</a:t>
            </a:r>
            <a:r>
              <a:rPr lang="fr-FR" dirty="0"/>
              <a:t>; </a:t>
            </a:r>
            <a:r>
              <a:rPr lang="fr-FR" dirty="0" err="1"/>
              <a:t>facemask</a:t>
            </a:r>
            <a:r>
              <a:rPr lang="fr-FR" dirty="0"/>
              <a:t>; </a:t>
            </a:r>
            <a:r>
              <a:rPr lang="fr-FR" dirty="0" err="1"/>
              <a:t>give</a:t>
            </a:r>
            <a:r>
              <a:rPr lang="fr-FR" dirty="0"/>
              <a:t> it; a </a:t>
            </a:r>
            <a:r>
              <a:rPr lang="fr-FR" dirty="0" err="1"/>
              <a:t>day</a:t>
            </a:r>
            <a:r>
              <a:rPr lang="fr-FR" dirty="0"/>
              <a:t> or two, </a:t>
            </a:r>
            <a:r>
              <a:rPr lang="fr-FR" dirty="0" err="1"/>
              <a:t>highly</a:t>
            </a:r>
            <a:r>
              <a:rPr lang="fr-FR" dirty="0"/>
              <a:t> </a:t>
            </a:r>
            <a:r>
              <a:rPr lang="fr-FR" dirty="0" err="1"/>
              <a:t>contagious</a:t>
            </a:r>
            <a:r>
              <a:rPr lang="fr-FR" dirty="0"/>
              <a:t>; </a:t>
            </a:r>
            <a:r>
              <a:rPr lang="fr-FR" dirty="0" err="1"/>
              <a:t>antimicrobial</a:t>
            </a:r>
            <a:r>
              <a:rPr lang="fr-FR" dirty="0"/>
              <a:t>;</a:t>
            </a:r>
          </a:p>
          <a:p>
            <a:pPr marL="0" indent="0">
              <a:buNone/>
            </a:pPr>
            <a:endParaRPr lang="fr-FR" dirty="0"/>
          </a:p>
          <a:p>
            <a:pPr>
              <a:buFontTx/>
              <a:buChar char="-"/>
            </a:pPr>
            <a:r>
              <a:rPr lang="fr-FR" b="1" dirty="0" err="1"/>
              <a:t>Doctor</a:t>
            </a:r>
            <a:r>
              <a:rPr lang="fr-FR" dirty="0"/>
              <a:t>: </a:t>
            </a:r>
            <a:r>
              <a:rPr lang="fr-FR" dirty="0" err="1"/>
              <a:t>Well</a:t>
            </a:r>
            <a:r>
              <a:rPr lang="fr-FR" dirty="0"/>
              <a:t> Mr. Ky, You have a cold. It’s a </a:t>
            </a:r>
            <a:r>
              <a:rPr lang="fr-FR" dirty="0" err="1"/>
              <a:t>fairly</a:t>
            </a:r>
            <a:r>
              <a:rPr lang="fr-FR" dirty="0"/>
              <a:t> </a:t>
            </a:r>
            <a:r>
              <a:rPr lang="fr-FR" dirty="0" err="1"/>
              <a:t>common</a:t>
            </a:r>
            <a:r>
              <a:rPr lang="fr-FR" dirty="0"/>
              <a:t> </a:t>
            </a:r>
            <a:r>
              <a:rPr lang="fr-FR" dirty="0" err="1"/>
              <a:t>strain</a:t>
            </a:r>
            <a:r>
              <a:rPr lang="fr-FR" dirty="0"/>
              <a:t>. You should    </a:t>
            </a:r>
            <a:r>
              <a:rPr lang="fr-FR" dirty="0" err="1"/>
              <a:t>recover</a:t>
            </a:r>
            <a:r>
              <a:rPr lang="fr-FR" dirty="0"/>
              <a:t> in </a:t>
            </a:r>
            <a:r>
              <a:rPr lang="fr-FR" b="1" dirty="0"/>
              <a:t>1</a:t>
            </a:r>
            <a:r>
              <a:rPr lang="fr-FR" dirty="0"/>
              <a:t> …</a:t>
            </a:r>
            <a:r>
              <a:rPr lang="fr-FR" b="1" dirty="0"/>
              <a:t>………………….</a:t>
            </a:r>
            <a:r>
              <a:rPr lang="fr-FR" dirty="0"/>
              <a:t>…</a:t>
            </a:r>
          </a:p>
          <a:p>
            <a:pPr>
              <a:buFontTx/>
              <a:buChar char="-"/>
            </a:pPr>
            <a:r>
              <a:rPr lang="fr-FR" b="1" dirty="0"/>
              <a:t>Patient</a:t>
            </a:r>
            <a:r>
              <a:rPr lang="fr-FR" dirty="0"/>
              <a:t>: </a:t>
            </a:r>
            <a:r>
              <a:rPr lang="fr-FR" dirty="0" err="1"/>
              <a:t>Okay</a:t>
            </a:r>
            <a:r>
              <a:rPr lang="fr-FR" dirty="0"/>
              <a:t>, I </a:t>
            </a:r>
            <a:r>
              <a:rPr lang="fr-FR" dirty="0" err="1"/>
              <a:t>hope</a:t>
            </a:r>
            <a:r>
              <a:rPr lang="fr-FR" dirty="0"/>
              <a:t> I </a:t>
            </a:r>
            <a:r>
              <a:rPr lang="fr-FR" dirty="0" err="1"/>
              <a:t>don’t</a:t>
            </a:r>
            <a:r>
              <a:rPr lang="fr-FR" dirty="0"/>
              <a:t> </a:t>
            </a:r>
            <a:r>
              <a:rPr lang="fr-FR" b="1" dirty="0"/>
              <a:t>2 …………………..</a:t>
            </a:r>
            <a:r>
              <a:rPr lang="fr-FR" dirty="0"/>
              <a:t> to my grand-</a:t>
            </a:r>
            <a:r>
              <a:rPr lang="fr-FR" dirty="0" err="1"/>
              <a:t>daughter</a:t>
            </a:r>
            <a:r>
              <a:rPr lang="fr-FR" dirty="0"/>
              <a:t>.</a:t>
            </a:r>
          </a:p>
          <a:p>
            <a:pPr>
              <a:buFontTx/>
              <a:buChar char="-"/>
            </a:pPr>
            <a:r>
              <a:rPr lang="fr-FR" b="1" dirty="0" err="1"/>
              <a:t>Doctor</a:t>
            </a:r>
            <a:r>
              <a:rPr lang="fr-FR" dirty="0"/>
              <a:t> : It’s a </a:t>
            </a:r>
            <a:r>
              <a:rPr lang="fr-FR" b="1" dirty="0"/>
              <a:t>3 ………………………</a:t>
            </a:r>
            <a:r>
              <a:rPr lang="fr-FR" dirty="0"/>
              <a:t> </a:t>
            </a:r>
            <a:r>
              <a:rPr lang="fr-FR" dirty="0" err="1"/>
              <a:t>illness</a:t>
            </a:r>
            <a:r>
              <a:rPr lang="fr-FR" dirty="0"/>
              <a:t>. Do you live in the same house?</a:t>
            </a:r>
          </a:p>
          <a:p>
            <a:pPr>
              <a:buFontTx/>
              <a:buChar char="-"/>
            </a:pPr>
            <a:r>
              <a:rPr lang="fr-FR" b="1" dirty="0"/>
              <a:t>Patient</a:t>
            </a:r>
            <a:r>
              <a:rPr lang="fr-FR" dirty="0"/>
              <a:t> : Yes, </a:t>
            </a:r>
            <a:r>
              <a:rPr lang="fr-FR" dirty="0" err="1"/>
              <a:t>she’s</a:t>
            </a:r>
            <a:r>
              <a:rPr lang="fr-FR" dirty="0"/>
              <a:t> </a:t>
            </a:r>
            <a:r>
              <a:rPr lang="fr-FR" dirty="0" err="1"/>
              <a:t>visiting</a:t>
            </a:r>
            <a:r>
              <a:rPr lang="fr-FR" dirty="0"/>
              <a:t> for the holidays.</a:t>
            </a:r>
          </a:p>
          <a:p>
            <a:pPr>
              <a:buFontTx/>
              <a:buChar char="-"/>
            </a:pPr>
            <a:r>
              <a:rPr lang="fr-FR" b="1" dirty="0" err="1"/>
              <a:t>Doctor</a:t>
            </a:r>
            <a:r>
              <a:rPr lang="fr-FR" dirty="0"/>
              <a:t> : </a:t>
            </a:r>
            <a:r>
              <a:rPr lang="fr-FR" dirty="0" err="1"/>
              <a:t>Well</a:t>
            </a:r>
            <a:r>
              <a:rPr lang="fr-FR" dirty="0"/>
              <a:t>, make sure to </a:t>
            </a:r>
            <a:r>
              <a:rPr lang="fr-FR" dirty="0" err="1"/>
              <a:t>wash</a:t>
            </a:r>
            <a:r>
              <a:rPr lang="fr-FR" dirty="0"/>
              <a:t> your hands </a:t>
            </a:r>
            <a:r>
              <a:rPr lang="fr-FR" dirty="0" err="1"/>
              <a:t>regularly</a:t>
            </a:r>
            <a:r>
              <a:rPr lang="fr-FR" dirty="0"/>
              <a:t>. And use </a:t>
            </a:r>
            <a:r>
              <a:rPr lang="fr-FR" b="1" dirty="0"/>
              <a:t>4 ………………</a:t>
            </a:r>
            <a:r>
              <a:rPr lang="fr-FR" dirty="0"/>
              <a:t> soap.</a:t>
            </a:r>
          </a:p>
          <a:p>
            <a:pPr>
              <a:buFontTx/>
              <a:buChar char="-"/>
            </a:pPr>
            <a:r>
              <a:rPr lang="fr-FR" b="1" dirty="0"/>
              <a:t>Patient</a:t>
            </a:r>
            <a:r>
              <a:rPr lang="fr-FR" dirty="0"/>
              <a:t> : I will. Is </a:t>
            </a:r>
            <a:r>
              <a:rPr lang="fr-FR" dirty="0" err="1"/>
              <a:t>there</a:t>
            </a:r>
            <a:r>
              <a:rPr lang="fr-FR" dirty="0"/>
              <a:t> </a:t>
            </a:r>
            <a:r>
              <a:rPr lang="fr-FR" b="1" dirty="0"/>
              <a:t>5 ………………………………. </a:t>
            </a:r>
            <a:r>
              <a:rPr lang="fr-FR" dirty="0"/>
              <a:t>I can do?</a:t>
            </a:r>
          </a:p>
          <a:p>
            <a:pPr>
              <a:buFontTx/>
              <a:buChar char="-"/>
            </a:pPr>
            <a:r>
              <a:rPr lang="fr-FR" b="1" dirty="0" err="1"/>
              <a:t>Doctor</a:t>
            </a:r>
            <a:r>
              <a:rPr lang="fr-FR" dirty="0"/>
              <a:t>: You could wear a </a:t>
            </a:r>
            <a:r>
              <a:rPr lang="fr-FR" b="1" dirty="0"/>
              <a:t>6……………………….</a:t>
            </a:r>
            <a:r>
              <a:rPr lang="fr-FR" dirty="0"/>
              <a:t> for a few </a:t>
            </a:r>
            <a:r>
              <a:rPr lang="fr-FR" dirty="0" err="1"/>
              <a:t>days</a:t>
            </a:r>
            <a:r>
              <a:rPr lang="fr-FR" dirty="0"/>
              <a:t> . </a:t>
            </a:r>
            <a:r>
              <a:rPr lang="fr-FR" dirty="0" err="1"/>
              <a:t>I’ll</a:t>
            </a:r>
            <a:r>
              <a:rPr lang="fr-FR" dirty="0"/>
              <a:t> </a:t>
            </a:r>
            <a:r>
              <a:rPr lang="fr-FR" dirty="0" err="1"/>
              <a:t>give</a:t>
            </a:r>
            <a:r>
              <a:rPr lang="fr-FR" dirty="0"/>
              <a:t> you a few to take        home.</a:t>
            </a:r>
          </a:p>
          <a:p>
            <a:pPr marL="0" indent="0">
              <a:buNone/>
            </a:pPr>
            <a:endParaRPr lang="fr-FR" dirty="0"/>
          </a:p>
        </p:txBody>
      </p:sp>
    </p:spTree>
    <p:extLst>
      <p:ext uri="{BB962C8B-B14F-4D97-AF65-F5344CB8AC3E}">
        <p14:creationId xmlns:p14="http://schemas.microsoft.com/office/powerpoint/2010/main" val="224589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DB3285D-2B8A-46D8-A141-C017A69E43D7}"/>
              </a:ext>
            </a:extLst>
          </p:cNvPr>
          <p:cNvSpPr>
            <a:spLocks noGrp="1"/>
          </p:cNvSpPr>
          <p:nvPr>
            <p:ph idx="1"/>
          </p:nvPr>
        </p:nvSpPr>
        <p:spPr>
          <a:xfrm>
            <a:off x="0" y="0"/>
            <a:ext cx="12192000" cy="6858000"/>
          </a:xfrm>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sz="6000" b="1" dirty="0" err="1">
                <a:solidFill>
                  <a:srgbClr val="FF0000"/>
                </a:solidFill>
              </a:rPr>
              <a:t>Communicating</a:t>
            </a:r>
            <a:r>
              <a:rPr lang="fr-FR" sz="6000" b="1" dirty="0">
                <a:solidFill>
                  <a:srgbClr val="FF0000"/>
                </a:solidFill>
              </a:rPr>
              <a:t> </a:t>
            </a:r>
            <a:r>
              <a:rPr lang="fr-FR" sz="6000" b="1" dirty="0" err="1">
                <a:solidFill>
                  <a:srgbClr val="FF0000"/>
                </a:solidFill>
              </a:rPr>
              <a:t>with</a:t>
            </a:r>
            <a:r>
              <a:rPr lang="fr-FR" sz="6000" b="1" dirty="0">
                <a:solidFill>
                  <a:srgbClr val="FF0000"/>
                </a:solidFill>
              </a:rPr>
              <a:t> patients and </a:t>
            </a:r>
            <a:r>
              <a:rPr lang="fr-FR" sz="6000" b="1" dirty="0" err="1">
                <a:solidFill>
                  <a:srgbClr val="FF0000"/>
                </a:solidFill>
              </a:rPr>
              <a:t>families</a:t>
            </a:r>
            <a:endParaRPr lang="fr-FR" sz="6000" b="1" dirty="0">
              <a:solidFill>
                <a:srgbClr val="FF0000"/>
              </a:solidFill>
            </a:endParaRPr>
          </a:p>
        </p:txBody>
      </p:sp>
    </p:spTree>
    <p:extLst>
      <p:ext uri="{BB962C8B-B14F-4D97-AF65-F5344CB8AC3E}">
        <p14:creationId xmlns:p14="http://schemas.microsoft.com/office/powerpoint/2010/main" val="3337053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9F8F49C-AB0D-40E2-B902-11C151497D81}"/>
              </a:ext>
            </a:extLst>
          </p:cNvPr>
          <p:cNvSpPr>
            <a:spLocks noGrp="1"/>
          </p:cNvSpPr>
          <p:nvPr>
            <p:ph idx="1"/>
          </p:nvPr>
        </p:nvSpPr>
        <p:spPr>
          <a:xfrm>
            <a:off x="0" y="24534"/>
            <a:ext cx="12192000" cy="6833466"/>
          </a:xfrm>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1) </a:t>
            </a:r>
            <a:r>
              <a:rPr lang="fr-FR" sz="3600" dirty="0"/>
              <a:t>What are </a:t>
            </a:r>
            <a:r>
              <a:rPr lang="fr-FR" sz="3600" dirty="0" err="1"/>
              <a:t>some</a:t>
            </a:r>
            <a:r>
              <a:rPr lang="fr-FR" sz="3600" dirty="0"/>
              <a:t> possible causes of </a:t>
            </a:r>
            <a:r>
              <a:rPr lang="fr-FR" sz="3600" dirty="0" err="1"/>
              <a:t>miscommunication</a:t>
            </a:r>
            <a:r>
              <a:rPr lang="fr-FR" sz="3600" dirty="0"/>
              <a:t> </a:t>
            </a:r>
            <a:r>
              <a:rPr lang="fr-FR" sz="3600" dirty="0" err="1"/>
              <a:t>with</a:t>
            </a:r>
            <a:r>
              <a:rPr lang="fr-FR" sz="3600" dirty="0"/>
              <a:t> patients?</a:t>
            </a:r>
          </a:p>
          <a:p>
            <a:pPr marL="0" indent="0">
              <a:buNone/>
            </a:pPr>
            <a:r>
              <a:rPr lang="fr-FR" sz="3600" dirty="0"/>
              <a:t>2) How can </a:t>
            </a:r>
            <a:r>
              <a:rPr lang="fr-FR" sz="3600" dirty="0" err="1"/>
              <a:t>medical</a:t>
            </a:r>
            <a:r>
              <a:rPr lang="fr-FR" sz="3600" dirty="0"/>
              <a:t> </a:t>
            </a:r>
            <a:r>
              <a:rPr lang="fr-FR" sz="3600" dirty="0" err="1"/>
              <a:t>professionals</a:t>
            </a:r>
            <a:r>
              <a:rPr lang="fr-FR" sz="3600" dirty="0"/>
              <a:t> </a:t>
            </a:r>
            <a:r>
              <a:rPr lang="fr-FR" sz="3600" dirty="0" err="1"/>
              <a:t>improve</a:t>
            </a:r>
            <a:r>
              <a:rPr lang="fr-FR" sz="3600" dirty="0"/>
              <a:t> communication </a:t>
            </a:r>
            <a:r>
              <a:rPr lang="fr-FR" sz="3600" dirty="0" err="1"/>
              <a:t>with</a:t>
            </a:r>
            <a:r>
              <a:rPr lang="fr-FR" sz="3600" dirty="0"/>
              <a:t> patients</a:t>
            </a:r>
            <a:r>
              <a:rPr lang="fr-FR" dirty="0"/>
              <a:t>?</a:t>
            </a:r>
          </a:p>
        </p:txBody>
      </p:sp>
    </p:spTree>
    <p:extLst>
      <p:ext uri="{BB962C8B-B14F-4D97-AF65-F5344CB8AC3E}">
        <p14:creationId xmlns:p14="http://schemas.microsoft.com/office/powerpoint/2010/main" val="299784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DE4369-D068-42BE-9442-B7A0DFC3B68C}"/>
              </a:ext>
            </a:extLst>
          </p:cNvPr>
          <p:cNvSpPr>
            <a:spLocks noGrp="1"/>
          </p:cNvSpPr>
          <p:nvPr>
            <p:ph idx="1"/>
          </p:nvPr>
        </p:nvSpPr>
        <p:spPr>
          <a:xfrm>
            <a:off x="0" y="0"/>
            <a:ext cx="12192000" cy="6858000"/>
          </a:xfrm>
        </p:spPr>
        <p:txBody>
          <a:bodyPr/>
          <a:lstStyle/>
          <a:p>
            <a:pPr marL="0" indent="0">
              <a:lnSpc>
                <a:spcPct val="107000"/>
              </a:lnSpc>
              <a:spcAft>
                <a:spcPts val="800"/>
              </a:spcAft>
              <a:buNone/>
            </a:pP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Nurses, as you know,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clear communication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is vital to providing the best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care possible.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However. it seems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that</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 as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of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late,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we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are not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getting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all the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information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we need. </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If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you suspect you are not getting enough information from a patient, remember some of the possible causes of such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miscommunication</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Poor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Health Literacy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Uninformed patients may not understand key terms.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Negative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Preconceptions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Patients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may </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not trust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medical professionals or may experience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anxiety</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a:t>
            </a:r>
            <a:endParaRPr lang="fr-FR"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393431"/>
                </a:solidFill>
                <a:latin typeface="Arial" panose="020B0604020202020204" pitchFamily="34" charset="0"/>
                <a:ea typeface="Calibri" panose="020F0502020204030204" pitchFamily="34" charset="0"/>
                <a:cs typeface="Times New Roman" panose="02020603050405020304" pitchFamily="18" charset="0"/>
              </a:rPr>
              <a:t>C</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ultural Differences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Different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cultures may have different approaches to dealing with </a:t>
            </a:r>
            <a:r>
              <a:rPr lang="en-US" sz="1800" dirty="0" err="1">
                <a:solidFill>
                  <a:srgbClr val="5E5857"/>
                </a:solidFill>
                <a:effectLst/>
                <a:latin typeface="Arial" panose="020B0604020202020204" pitchFamily="34" charset="0"/>
                <a:ea typeface="Calibri" panose="020F0502020204030204" pitchFamily="34" charset="0"/>
                <a:cs typeface="Times New Roman" panose="02020603050405020304" pitchFamily="18" charset="0"/>
              </a:rPr>
              <a:t>iIIness</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I</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f you recognize any of these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issues,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 few simple steps can be taken to help improve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communication;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E</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stablish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good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rappor</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t. It's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very impo</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rtant to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the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therapeutic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process</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Show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empathy</a:t>
            </a:r>
            <a:r>
              <a:rPr lang="fr-FR" sz="1800" dirty="0">
                <a:solidFill>
                  <a:srgbClr val="393431"/>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Be aware </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of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how your </a:t>
            </a:r>
            <a:r>
              <a:rPr lang="en-US" sz="1800" dirty="0">
                <a:solidFill>
                  <a:srgbClr val="4E4945"/>
                </a:solidFill>
                <a:effectLst/>
                <a:latin typeface="Arial" panose="020B0604020202020204" pitchFamily="34" charset="0"/>
                <a:ea typeface="Calibri" panose="020F0502020204030204" pitchFamily="34" charset="0"/>
                <a:cs typeface="Times New Roman" panose="02020603050405020304" pitchFamily="18" charset="0"/>
              </a:rPr>
              <a:t>verbal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and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non-verbal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cues affect the interaction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Don't use too much </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jargon</a:t>
            </a:r>
            <a:r>
              <a:rPr lang="en-US" sz="1800" dirty="0">
                <a:solidFill>
                  <a:srgbClr val="716C6C"/>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since this may confuse or intimidate your patient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Ask open ended questions</a:t>
            </a:r>
            <a:r>
              <a:rPr lang="en-US" sz="1800" dirty="0">
                <a:solidFill>
                  <a:srgbClr val="393431"/>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5E5857"/>
                </a:solidFill>
                <a:effectLst/>
                <a:latin typeface="Arial" panose="020B0604020202020204" pitchFamily="34" charset="0"/>
                <a:ea typeface="Calibri" panose="020F0502020204030204" pitchFamily="34" charset="0"/>
                <a:cs typeface="Times New Roman" panose="02020603050405020304" pitchFamily="18" charset="0"/>
              </a:rPr>
              <a:t>to help signal to patients that you care about their input.</a:t>
            </a:r>
            <a:endParaRPr lang="fr-FR"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solidFill>
                  <a:srgbClr val="5E5857"/>
                </a:solidFill>
                <a:effectLst/>
                <a:latin typeface="Arial" panose="020B0604020202020204" pitchFamily="34" charset="0"/>
                <a:ea typeface="Calibri" panose="020F0502020204030204" pitchFamily="34" charset="0"/>
              </a:rPr>
              <a:t>Remember, you are our first and most important </a:t>
            </a:r>
            <a:r>
              <a:rPr lang="en-US" sz="1800" dirty="0">
                <a:solidFill>
                  <a:srgbClr val="716C6C"/>
                </a:solidFill>
                <a:effectLst/>
                <a:latin typeface="Arial" panose="020B0604020202020204" pitchFamily="34" charset="0"/>
                <a:ea typeface="Calibri" panose="020F0502020204030204" pitchFamily="34" charset="0"/>
              </a:rPr>
              <a:t>line of </a:t>
            </a:r>
            <a:r>
              <a:rPr lang="en-US" sz="1800" dirty="0">
                <a:solidFill>
                  <a:srgbClr val="5E5857"/>
                </a:solidFill>
                <a:effectLst/>
                <a:latin typeface="Arial" panose="020B0604020202020204" pitchFamily="34" charset="0"/>
                <a:ea typeface="Calibri" panose="020F0502020204030204" pitchFamily="34" charset="0"/>
              </a:rPr>
              <a:t>communication to patients. </a:t>
            </a:r>
            <a:r>
              <a:rPr lang="en-US" sz="1800" dirty="0">
                <a:solidFill>
                  <a:srgbClr val="4E4945"/>
                </a:solidFill>
                <a:effectLst/>
                <a:latin typeface="Arial" panose="020B0604020202020204" pitchFamily="34" charset="0"/>
                <a:ea typeface="Calibri" panose="020F0502020204030204" pitchFamily="34" charset="0"/>
              </a:rPr>
              <a:t>The </a:t>
            </a:r>
            <a:r>
              <a:rPr lang="en-US" sz="1800" dirty="0">
                <a:solidFill>
                  <a:srgbClr val="5E5857"/>
                </a:solidFill>
                <a:effectLst/>
                <a:latin typeface="Arial" panose="020B0604020202020204" pitchFamily="34" charset="0"/>
                <a:ea typeface="Calibri" panose="020F0502020204030204" pitchFamily="34" charset="0"/>
              </a:rPr>
              <a:t>more information we can</a:t>
            </a:r>
            <a:r>
              <a:rPr lang="en-US" sz="1800" dirty="0">
                <a:solidFill>
                  <a:srgbClr val="716C6C"/>
                </a:solidFill>
                <a:effectLst/>
                <a:latin typeface="Arial" panose="020B0604020202020204" pitchFamily="34" charset="0"/>
                <a:ea typeface="Calibri" panose="020F0502020204030204" pitchFamily="34" charset="0"/>
              </a:rPr>
              <a:t> give </a:t>
            </a:r>
            <a:r>
              <a:rPr lang="en-US" sz="1800" dirty="0">
                <a:solidFill>
                  <a:srgbClr val="5E5857"/>
                </a:solidFill>
                <a:effectLst/>
                <a:latin typeface="Arial" panose="020B0604020202020204" pitchFamily="34" charset="0"/>
                <a:ea typeface="Calibri" panose="020F0502020204030204" pitchFamily="34" charset="0"/>
              </a:rPr>
              <a:t>and receive, the better care we can provide</a:t>
            </a:r>
            <a:endParaRPr lang="fr-FR" dirty="0"/>
          </a:p>
        </p:txBody>
      </p:sp>
    </p:spTree>
    <p:extLst>
      <p:ext uri="{BB962C8B-B14F-4D97-AF65-F5344CB8AC3E}">
        <p14:creationId xmlns:p14="http://schemas.microsoft.com/office/powerpoint/2010/main" val="2706929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8B5D5F5-23C2-4BC1-81B7-1B02D96F1F0E}"/>
              </a:ext>
            </a:extLst>
          </p:cNvPr>
          <p:cNvSpPr>
            <a:spLocks noGrp="1"/>
          </p:cNvSpPr>
          <p:nvPr>
            <p:ph idx="1"/>
          </p:nvPr>
        </p:nvSpPr>
        <p:spPr>
          <a:xfrm>
            <a:off x="0" y="10892"/>
            <a:ext cx="12192000" cy="6847107"/>
          </a:xfrm>
        </p:spPr>
        <p:txBody>
          <a:bodyPr/>
          <a:lstStyle/>
          <a:p>
            <a:pPr marL="0" indent="0">
              <a:buNone/>
            </a:pPr>
            <a:r>
              <a:rPr lang="fr-FR" b="1" u="sng" dirty="0"/>
              <a:t>Activity 1</a:t>
            </a:r>
            <a:r>
              <a:rPr lang="fr-FR" dirty="0"/>
              <a:t>: Match the </a:t>
            </a:r>
            <a:r>
              <a:rPr lang="fr-FR" dirty="0" err="1"/>
              <a:t>words</a:t>
            </a:r>
            <a:r>
              <a:rPr lang="fr-FR" dirty="0"/>
              <a:t> </a:t>
            </a:r>
            <a:r>
              <a:rPr lang="fr-FR" dirty="0" err="1"/>
              <a:t>with</a:t>
            </a:r>
            <a:r>
              <a:rPr lang="fr-FR" dirty="0"/>
              <a:t> the </a:t>
            </a:r>
            <a:r>
              <a:rPr lang="fr-FR" dirty="0" err="1"/>
              <a:t>definitions</a:t>
            </a:r>
            <a:r>
              <a:rPr lang="fr-FR" dirty="0"/>
              <a:t>: </a:t>
            </a:r>
          </a:p>
          <a:p>
            <a:pPr marL="0" indent="0">
              <a:buNone/>
            </a:pPr>
            <a:r>
              <a:rPr lang="fr-FR" dirty="0"/>
              <a:t>  </a:t>
            </a:r>
            <a:r>
              <a:rPr lang="fr-FR" b="1" dirty="0" err="1"/>
              <a:t>health</a:t>
            </a:r>
            <a:r>
              <a:rPr lang="fr-FR" b="1" dirty="0"/>
              <a:t> </a:t>
            </a:r>
            <a:r>
              <a:rPr lang="fr-FR" b="1" dirty="0" err="1"/>
              <a:t>literacy</a:t>
            </a:r>
            <a:r>
              <a:rPr lang="fr-FR" b="1" dirty="0"/>
              <a:t>- </a:t>
            </a:r>
            <a:r>
              <a:rPr lang="fr-FR" b="1" dirty="0" err="1"/>
              <a:t>miscommunication</a:t>
            </a:r>
            <a:r>
              <a:rPr lang="fr-FR" b="1" dirty="0"/>
              <a:t>- verbal- </a:t>
            </a:r>
            <a:r>
              <a:rPr lang="fr-FR" b="1" dirty="0" err="1"/>
              <a:t>empathy</a:t>
            </a:r>
            <a:r>
              <a:rPr lang="fr-FR" b="1" dirty="0"/>
              <a:t> - cultural </a:t>
            </a:r>
            <a:r>
              <a:rPr lang="fr-FR" b="1" dirty="0" err="1"/>
              <a:t>differencies</a:t>
            </a:r>
            <a:r>
              <a:rPr lang="fr-FR" b="1" dirty="0"/>
              <a:t> -</a:t>
            </a:r>
            <a:r>
              <a:rPr lang="fr-FR" b="1" dirty="0" err="1"/>
              <a:t>preconception</a:t>
            </a:r>
            <a:endParaRPr lang="fr-FR" b="1" dirty="0"/>
          </a:p>
          <a:p>
            <a:pPr marL="0" indent="0">
              <a:buNone/>
            </a:pPr>
            <a:endParaRPr lang="fr-FR" dirty="0"/>
          </a:p>
          <a:p>
            <a:pPr marL="514350" indent="-514350">
              <a:buAutoNum type="arabicParenR"/>
            </a:pPr>
            <a:r>
              <a:rPr lang="fr-FR" dirty="0" err="1"/>
              <a:t>Different</a:t>
            </a:r>
            <a:r>
              <a:rPr lang="fr-FR" dirty="0"/>
              <a:t> </a:t>
            </a:r>
            <a:r>
              <a:rPr lang="fr-FR" dirty="0" err="1"/>
              <a:t>behaviours</a:t>
            </a:r>
            <a:r>
              <a:rPr lang="fr-FR" dirty="0"/>
              <a:t> in </a:t>
            </a:r>
            <a:r>
              <a:rPr lang="fr-FR" dirty="0" err="1"/>
              <a:t>different</a:t>
            </a:r>
            <a:r>
              <a:rPr lang="fr-FR" dirty="0"/>
              <a:t> </a:t>
            </a:r>
            <a:r>
              <a:rPr lang="fr-FR" dirty="0" err="1"/>
              <a:t>societies</a:t>
            </a:r>
            <a:endParaRPr lang="fr-FR" dirty="0"/>
          </a:p>
          <a:p>
            <a:pPr marL="514350" indent="-514350">
              <a:buAutoNum type="arabicParenR"/>
            </a:pPr>
            <a:r>
              <a:rPr lang="fr-FR" dirty="0"/>
              <a:t>The </a:t>
            </a:r>
            <a:r>
              <a:rPr lang="fr-FR" dirty="0" err="1"/>
              <a:t>ability</a:t>
            </a:r>
            <a:r>
              <a:rPr lang="fr-FR" dirty="0"/>
              <a:t> to relate to </a:t>
            </a:r>
            <a:r>
              <a:rPr lang="fr-FR" dirty="0" err="1"/>
              <a:t>other</a:t>
            </a:r>
            <a:r>
              <a:rPr lang="fr-FR" dirty="0"/>
              <a:t> </a:t>
            </a:r>
            <a:r>
              <a:rPr lang="fr-FR" dirty="0" err="1"/>
              <a:t>people’s</a:t>
            </a:r>
            <a:r>
              <a:rPr lang="fr-FR" dirty="0"/>
              <a:t> feelings</a:t>
            </a:r>
          </a:p>
          <a:p>
            <a:pPr marL="514350" indent="-514350">
              <a:buAutoNum type="arabicParenR"/>
            </a:pPr>
            <a:r>
              <a:rPr lang="fr-FR" dirty="0" err="1"/>
              <a:t>Related</a:t>
            </a:r>
            <a:r>
              <a:rPr lang="fr-FR" dirty="0"/>
              <a:t> to the use of </a:t>
            </a:r>
            <a:r>
              <a:rPr lang="fr-FR" dirty="0" err="1"/>
              <a:t>spoken</a:t>
            </a:r>
            <a:r>
              <a:rPr lang="fr-FR" dirty="0"/>
              <a:t> </a:t>
            </a:r>
            <a:r>
              <a:rPr lang="fr-FR" dirty="0" err="1"/>
              <a:t>language</a:t>
            </a:r>
            <a:endParaRPr lang="fr-FR" dirty="0"/>
          </a:p>
          <a:p>
            <a:pPr marL="514350" indent="-514350">
              <a:buAutoNum type="arabicParenR"/>
            </a:pPr>
            <a:r>
              <a:rPr lang="fr-FR" dirty="0"/>
              <a:t>The </a:t>
            </a:r>
            <a:r>
              <a:rPr lang="fr-FR" dirty="0" err="1"/>
              <a:t>ability</a:t>
            </a:r>
            <a:r>
              <a:rPr lang="fr-FR" dirty="0"/>
              <a:t> to </a:t>
            </a:r>
            <a:r>
              <a:rPr lang="fr-FR" dirty="0" err="1"/>
              <a:t>understand</a:t>
            </a:r>
            <a:r>
              <a:rPr lang="fr-FR" dirty="0"/>
              <a:t> </a:t>
            </a:r>
            <a:r>
              <a:rPr lang="fr-FR" dirty="0" err="1"/>
              <a:t>health</a:t>
            </a:r>
            <a:r>
              <a:rPr lang="fr-FR" dirty="0"/>
              <a:t> information </a:t>
            </a:r>
          </a:p>
          <a:p>
            <a:pPr marL="514350" indent="-514350">
              <a:buAutoNum type="arabicParenR"/>
            </a:pPr>
            <a:r>
              <a:rPr lang="fr-FR" dirty="0"/>
              <a:t>An </a:t>
            </a:r>
            <a:r>
              <a:rPr lang="fr-FR" dirty="0" err="1"/>
              <a:t>assumption</a:t>
            </a:r>
            <a:endParaRPr lang="fr-FR" dirty="0"/>
          </a:p>
          <a:p>
            <a:pPr marL="514350" indent="-514350">
              <a:buAutoNum type="arabicParenR"/>
            </a:pPr>
            <a:r>
              <a:rPr lang="fr-FR" dirty="0"/>
              <a:t>A </a:t>
            </a:r>
            <a:r>
              <a:rPr lang="fr-FR" dirty="0" err="1"/>
              <a:t>mistake</a:t>
            </a:r>
            <a:r>
              <a:rPr lang="fr-FR" dirty="0"/>
              <a:t> in an exchange of information</a:t>
            </a:r>
          </a:p>
        </p:txBody>
      </p:sp>
    </p:spTree>
    <p:extLst>
      <p:ext uri="{BB962C8B-B14F-4D97-AF65-F5344CB8AC3E}">
        <p14:creationId xmlns:p14="http://schemas.microsoft.com/office/powerpoint/2010/main" val="284905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indent="0" algn="ctr">
              <a:buNone/>
            </a:pPr>
            <a:r>
              <a:rPr lang="fr-FR" b="1" dirty="0"/>
              <a:t>Guide to </a:t>
            </a:r>
            <a:r>
              <a:rPr lang="fr-FR" b="1" dirty="0" err="1"/>
              <a:t>taking</a:t>
            </a:r>
            <a:r>
              <a:rPr lang="fr-FR" b="1" dirty="0"/>
              <a:t> </a:t>
            </a:r>
            <a:r>
              <a:rPr lang="fr-FR" b="1" dirty="0" err="1"/>
              <a:t>medical</a:t>
            </a:r>
            <a:r>
              <a:rPr lang="fr-FR" b="1" dirty="0"/>
              <a:t> histories</a:t>
            </a:r>
          </a:p>
          <a:p>
            <a:pPr marL="0" indent="0">
              <a:buNone/>
            </a:pPr>
            <a:r>
              <a:rPr lang="fr-FR" dirty="0"/>
              <a:t>      As a </a:t>
            </a:r>
            <a:r>
              <a:rPr lang="fr-FR" dirty="0" err="1"/>
              <a:t>medical</a:t>
            </a:r>
            <a:r>
              <a:rPr lang="fr-FR" dirty="0"/>
              <a:t> </a:t>
            </a:r>
            <a:r>
              <a:rPr lang="fr-FR" dirty="0" err="1"/>
              <a:t>professional</a:t>
            </a:r>
            <a:r>
              <a:rPr lang="fr-FR" dirty="0"/>
              <a:t>, you should be </a:t>
            </a:r>
            <a:r>
              <a:rPr lang="fr-FR" dirty="0" err="1"/>
              <a:t>prepared</a:t>
            </a:r>
            <a:r>
              <a:rPr lang="fr-FR" dirty="0"/>
              <a:t> to take through </a:t>
            </a:r>
            <a:r>
              <a:rPr lang="fr-FR" b="1" dirty="0" err="1"/>
              <a:t>medical</a:t>
            </a:r>
            <a:r>
              <a:rPr lang="fr-FR" b="1" dirty="0"/>
              <a:t> histories.</a:t>
            </a:r>
            <a:r>
              <a:rPr lang="fr-FR" dirty="0"/>
              <a:t> The data you </a:t>
            </a:r>
            <a:r>
              <a:rPr lang="fr-FR" dirty="0" err="1"/>
              <a:t>collect</a:t>
            </a:r>
            <a:r>
              <a:rPr lang="fr-FR" dirty="0"/>
              <a:t> </a:t>
            </a:r>
            <a:r>
              <a:rPr lang="fr-FR" dirty="0" err="1"/>
              <a:t>reveals</a:t>
            </a:r>
            <a:r>
              <a:rPr lang="fr-FR" dirty="0"/>
              <a:t> important details about a patient. </a:t>
            </a:r>
            <a:r>
              <a:rPr lang="fr-FR" dirty="0" err="1"/>
              <a:t>Doctors</a:t>
            </a:r>
            <a:r>
              <a:rPr lang="fr-FR" dirty="0"/>
              <a:t> use these details to </a:t>
            </a:r>
            <a:r>
              <a:rPr lang="fr-FR" dirty="0" err="1"/>
              <a:t>uncover</a:t>
            </a:r>
            <a:r>
              <a:rPr lang="fr-FR" dirty="0"/>
              <a:t> </a:t>
            </a:r>
            <a:r>
              <a:rPr lang="fr-FR" dirty="0" err="1"/>
              <a:t>likely</a:t>
            </a:r>
            <a:r>
              <a:rPr lang="fr-FR" dirty="0"/>
              <a:t> causes of </a:t>
            </a:r>
            <a:r>
              <a:rPr lang="fr-FR" b="1" dirty="0" err="1"/>
              <a:t>medical</a:t>
            </a:r>
            <a:r>
              <a:rPr lang="fr-FR" b="1" dirty="0"/>
              <a:t> conditions </a:t>
            </a:r>
            <a:r>
              <a:rPr lang="fr-FR" dirty="0"/>
              <a:t>and </a:t>
            </a:r>
            <a:r>
              <a:rPr lang="fr-FR" dirty="0" err="1"/>
              <a:t>establish</a:t>
            </a:r>
            <a:r>
              <a:rPr lang="fr-FR" dirty="0"/>
              <a:t> diagnoses.</a:t>
            </a:r>
          </a:p>
          <a:p>
            <a:pPr marL="0" indent="0">
              <a:buNone/>
            </a:pPr>
            <a:r>
              <a:rPr lang="fr-FR" dirty="0"/>
              <a:t>   First, </a:t>
            </a:r>
            <a:r>
              <a:rPr lang="fr-FR" dirty="0" err="1"/>
              <a:t>get</a:t>
            </a:r>
            <a:r>
              <a:rPr lang="fr-FR" dirty="0"/>
              <a:t> as many details as possible about a patient’s complaints. Find out if the patient has a </a:t>
            </a:r>
            <a:r>
              <a:rPr lang="fr-FR" b="1" dirty="0"/>
              <a:t>history of the condition</a:t>
            </a:r>
            <a:r>
              <a:rPr lang="fr-FR" dirty="0"/>
              <a:t>. Ask when the patient </a:t>
            </a:r>
            <a:r>
              <a:rPr lang="fr-FR" dirty="0" err="1"/>
              <a:t>experienced</a:t>
            </a:r>
            <a:r>
              <a:rPr lang="fr-FR" dirty="0"/>
              <a:t> the </a:t>
            </a:r>
            <a:r>
              <a:rPr lang="fr-FR" b="1" dirty="0" err="1"/>
              <a:t>onset</a:t>
            </a:r>
            <a:r>
              <a:rPr lang="fr-FR" dirty="0"/>
              <a:t> of </a:t>
            </a:r>
            <a:r>
              <a:rPr lang="fr-FR" dirty="0" err="1"/>
              <a:t>symptoms</a:t>
            </a:r>
            <a:r>
              <a:rPr lang="fr-FR" dirty="0"/>
              <a:t>. Check what </a:t>
            </a:r>
            <a:r>
              <a:rPr lang="fr-FR" dirty="0" err="1"/>
              <a:t>makes</a:t>
            </a:r>
            <a:r>
              <a:rPr lang="fr-FR" dirty="0"/>
              <a:t> it </a:t>
            </a:r>
            <a:r>
              <a:rPr lang="fr-FR" dirty="0" err="1"/>
              <a:t>worse</a:t>
            </a:r>
            <a:r>
              <a:rPr lang="fr-FR" dirty="0"/>
              <a:t> and </a:t>
            </a:r>
            <a:r>
              <a:rPr lang="fr-FR" dirty="0" err="1"/>
              <a:t>makes</a:t>
            </a:r>
            <a:r>
              <a:rPr lang="fr-FR" dirty="0"/>
              <a:t> it </a:t>
            </a:r>
            <a:r>
              <a:rPr lang="fr-FR" dirty="0" err="1"/>
              <a:t>better</a:t>
            </a:r>
            <a:r>
              <a:rPr lang="fr-FR" dirty="0"/>
              <a:t>. </a:t>
            </a:r>
          </a:p>
          <a:p>
            <a:pPr marL="0" indent="0">
              <a:buNone/>
            </a:pPr>
            <a:r>
              <a:rPr lang="fr-FR" dirty="0"/>
              <a:t>   Then, find out about the patient’s </a:t>
            </a:r>
            <a:r>
              <a:rPr lang="fr-FR" b="1" dirty="0"/>
              <a:t>past </a:t>
            </a:r>
            <a:r>
              <a:rPr lang="fr-FR" b="1" dirty="0" err="1"/>
              <a:t>medical</a:t>
            </a:r>
            <a:r>
              <a:rPr lang="fr-FR" b="1" dirty="0"/>
              <a:t> history</a:t>
            </a:r>
            <a:r>
              <a:rPr lang="fr-FR" dirty="0"/>
              <a:t>. Record </a:t>
            </a:r>
            <a:r>
              <a:rPr lang="fr-FR" dirty="0" err="1"/>
              <a:t>any</a:t>
            </a:r>
            <a:r>
              <a:rPr lang="fr-FR" dirty="0"/>
              <a:t> </a:t>
            </a:r>
            <a:r>
              <a:rPr lang="fr-FR" dirty="0" err="1"/>
              <a:t>previous</a:t>
            </a:r>
            <a:r>
              <a:rPr lang="fr-FR" dirty="0"/>
              <a:t> </a:t>
            </a:r>
            <a:r>
              <a:rPr lang="fr-FR" dirty="0" err="1"/>
              <a:t>medical</a:t>
            </a:r>
            <a:r>
              <a:rPr lang="fr-FR" dirty="0"/>
              <a:t> </a:t>
            </a:r>
            <a:r>
              <a:rPr lang="fr-FR" dirty="0" err="1"/>
              <a:t>problems</a:t>
            </a:r>
            <a:r>
              <a:rPr lang="fr-FR" dirty="0"/>
              <a:t>, </a:t>
            </a:r>
            <a:r>
              <a:rPr lang="fr-FR" dirty="0" err="1"/>
              <a:t>especially</a:t>
            </a:r>
            <a:r>
              <a:rPr lang="fr-FR" dirty="0"/>
              <a:t> </a:t>
            </a:r>
            <a:r>
              <a:rPr lang="fr-FR" dirty="0" err="1"/>
              <a:t>those</a:t>
            </a:r>
            <a:r>
              <a:rPr lang="fr-FR" dirty="0"/>
              <a:t> that could relate to the </a:t>
            </a:r>
            <a:r>
              <a:rPr lang="fr-FR" b="1" dirty="0" err="1"/>
              <a:t>current</a:t>
            </a:r>
            <a:r>
              <a:rPr lang="fr-FR" b="1" dirty="0"/>
              <a:t> condition</a:t>
            </a:r>
            <a:r>
              <a:rPr lang="fr-FR" dirty="0"/>
              <a:t>.</a:t>
            </a:r>
          </a:p>
          <a:p>
            <a:pPr marL="0" indent="0">
              <a:buNone/>
            </a:pPr>
            <a:r>
              <a:rPr lang="fr-FR" dirty="0"/>
              <a:t>   </a:t>
            </a:r>
            <a:r>
              <a:rPr lang="fr-FR" dirty="0" err="1"/>
              <a:t>Other</a:t>
            </a:r>
            <a:r>
              <a:rPr lang="fr-FR" dirty="0"/>
              <a:t> details can also contribute to a </a:t>
            </a:r>
            <a:r>
              <a:rPr lang="fr-FR" dirty="0" err="1"/>
              <a:t>useful</a:t>
            </a:r>
            <a:r>
              <a:rPr lang="fr-FR" dirty="0"/>
              <a:t> </a:t>
            </a:r>
            <a:r>
              <a:rPr lang="fr-FR" dirty="0" err="1"/>
              <a:t>medical</a:t>
            </a:r>
            <a:r>
              <a:rPr lang="fr-FR" dirty="0"/>
              <a:t> history. A good </a:t>
            </a:r>
            <a:r>
              <a:rPr lang="fr-FR" b="1" dirty="0"/>
              <a:t>social </a:t>
            </a:r>
            <a:r>
              <a:rPr lang="fr-FR" b="1" dirty="0" err="1"/>
              <a:t>history</a:t>
            </a:r>
            <a:r>
              <a:rPr lang="fr-FR" b="1" dirty="0"/>
              <a:t> </a:t>
            </a:r>
            <a:r>
              <a:rPr lang="fr-FR" dirty="0" err="1"/>
              <a:t>includes</a:t>
            </a:r>
            <a:r>
              <a:rPr lang="fr-FR" dirty="0"/>
              <a:t> information about the patient’s </a:t>
            </a:r>
            <a:r>
              <a:rPr lang="fr-FR" dirty="0" err="1"/>
              <a:t>personal</a:t>
            </a:r>
            <a:r>
              <a:rPr lang="fr-FR" dirty="0"/>
              <a:t> habits and lifestyle. </a:t>
            </a:r>
          </a:p>
          <a:p>
            <a:pPr marL="0" indent="0">
              <a:buNone/>
            </a:pPr>
            <a:r>
              <a:rPr lang="fr-FR" dirty="0"/>
              <a:t>      A </a:t>
            </a:r>
            <a:r>
              <a:rPr lang="fr-FR" b="1" dirty="0"/>
              <a:t>family </a:t>
            </a:r>
            <a:r>
              <a:rPr lang="fr-FR" b="1" dirty="0" err="1"/>
              <a:t>medical</a:t>
            </a:r>
            <a:r>
              <a:rPr lang="fr-FR" b="1" dirty="0"/>
              <a:t> </a:t>
            </a:r>
            <a:r>
              <a:rPr lang="fr-FR" dirty="0"/>
              <a:t>history </a:t>
            </a:r>
            <a:r>
              <a:rPr lang="fr-FR" dirty="0" err="1"/>
              <a:t>reveals</a:t>
            </a:r>
            <a:r>
              <a:rPr lang="fr-FR" dirty="0"/>
              <a:t> conditions that are more </a:t>
            </a:r>
            <a:r>
              <a:rPr lang="fr-FR" dirty="0" err="1"/>
              <a:t>likely</a:t>
            </a:r>
            <a:r>
              <a:rPr lang="fr-FR" dirty="0"/>
              <a:t> to </a:t>
            </a:r>
            <a:r>
              <a:rPr lang="fr-FR" dirty="0" err="1"/>
              <a:t>occur</a:t>
            </a:r>
            <a:r>
              <a:rPr lang="fr-FR" dirty="0"/>
              <a:t> in a </a:t>
            </a:r>
            <a:r>
              <a:rPr lang="fr-FR" dirty="0" err="1"/>
              <a:t>particular</a:t>
            </a:r>
            <a:r>
              <a:rPr lang="fr-FR" dirty="0"/>
              <a:t> family.</a:t>
            </a:r>
          </a:p>
          <a:p>
            <a:pPr marL="0" indent="0">
              <a:buNone/>
            </a:pPr>
            <a:r>
              <a:rPr lang="fr-FR" dirty="0"/>
              <a:t>  </a:t>
            </a:r>
            <a:r>
              <a:rPr lang="fr-FR" dirty="0" err="1"/>
              <a:t>Before</a:t>
            </a:r>
            <a:r>
              <a:rPr lang="fr-FR" dirty="0"/>
              <a:t> </a:t>
            </a:r>
            <a:r>
              <a:rPr lang="fr-FR" dirty="0" err="1"/>
              <a:t>any</a:t>
            </a:r>
            <a:r>
              <a:rPr lang="fr-FR" dirty="0"/>
              <a:t> </a:t>
            </a:r>
            <a:r>
              <a:rPr lang="fr-FR" dirty="0" err="1"/>
              <a:t>medical</a:t>
            </a:r>
            <a:r>
              <a:rPr lang="fr-FR" dirty="0"/>
              <a:t> </a:t>
            </a:r>
            <a:r>
              <a:rPr lang="fr-FR" dirty="0" err="1"/>
              <a:t>procedure</a:t>
            </a:r>
            <a:r>
              <a:rPr lang="fr-FR" dirty="0"/>
              <a:t>, make sure you have an </a:t>
            </a:r>
            <a:r>
              <a:rPr lang="fr-FR" dirty="0" err="1"/>
              <a:t>updated</a:t>
            </a:r>
            <a:r>
              <a:rPr lang="fr-FR" dirty="0"/>
              <a:t> record of the patient’s allergies. This way, you avoid </a:t>
            </a:r>
            <a:r>
              <a:rPr lang="fr-FR" dirty="0" err="1"/>
              <a:t>exposing</a:t>
            </a:r>
            <a:r>
              <a:rPr lang="fr-FR" dirty="0"/>
              <a:t> patients to </a:t>
            </a:r>
            <a:r>
              <a:rPr lang="fr-FR" dirty="0" err="1"/>
              <a:t>medications</a:t>
            </a:r>
            <a:r>
              <a:rPr lang="fr-FR" dirty="0"/>
              <a:t> or substances that </a:t>
            </a:r>
            <a:r>
              <a:rPr lang="fr-FR" dirty="0" err="1"/>
              <a:t>might</a:t>
            </a:r>
            <a:r>
              <a:rPr lang="fr-FR" dirty="0"/>
              <a:t> </a:t>
            </a:r>
            <a:r>
              <a:rPr lang="fr-FR" dirty="0" err="1"/>
              <a:t>harm</a:t>
            </a:r>
            <a:r>
              <a:rPr lang="fr-FR" dirty="0"/>
              <a:t> them.</a:t>
            </a:r>
          </a:p>
        </p:txBody>
      </p:sp>
    </p:spTree>
    <p:extLst>
      <p:ext uri="{BB962C8B-B14F-4D97-AF65-F5344CB8AC3E}">
        <p14:creationId xmlns:p14="http://schemas.microsoft.com/office/powerpoint/2010/main" val="289155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5C17228-185D-4DF3-BB5F-D81842172F77}"/>
              </a:ext>
            </a:extLst>
          </p:cNvPr>
          <p:cNvSpPr>
            <a:spLocks noGrp="1"/>
          </p:cNvSpPr>
          <p:nvPr>
            <p:ph idx="1"/>
          </p:nvPr>
        </p:nvSpPr>
        <p:spPr>
          <a:xfrm>
            <a:off x="0" y="0"/>
            <a:ext cx="12192000" cy="6858000"/>
          </a:xfrm>
        </p:spPr>
        <p:txBody>
          <a:bodyPr/>
          <a:lstStyle/>
          <a:p>
            <a:pPr marL="0" indent="0">
              <a:buNone/>
            </a:pPr>
            <a:r>
              <a:rPr lang="fr-FR" b="1" u="sng" dirty="0"/>
              <a:t>Activity2</a:t>
            </a:r>
            <a:r>
              <a:rPr lang="fr-FR" dirty="0"/>
              <a:t>: Fill the </a:t>
            </a:r>
            <a:r>
              <a:rPr lang="fr-FR" dirty="0" err="1"/>
              <a:t>blanks</a:t>
            </a:r>
            <a:r>
              <a:rPr lang="fr-FR" dirty="0"/>
              <a:t> </a:t>
            </a:r>
            <a:r>
              <a:rPr lang="fr-FR" dirty="0" err="1"/>
              <a:t>with</a:t>
            </a:r>
            <a:r>
              <a:rPr lang="fr-FR" dirty="0"/>
              <a:t>  «  </a:t>
            </a:r>
            <a:r>
              <a:rPr lang="fr-FR" dirty="0" err="1"/>
              <a:t>empathy</a:t>
            </a:r>
            <a:r>
              <a:rPr lang="fr-FR" dirty="0"/>
              <a:t>- </a:t>
            </a:r>
            <a:r>
              <a:rPr lang="fr-FR" dirty="0" err="1"/>
              <a:t>improve</a:t>
            </a:r>
            <a:r>
              <a:rPr lang="fr-FR" dirty="0"/>
              <a:t>-communication- jargon- confuse-trust-</a:t>
            </a:r>
            <a:r>
              <a:rPr lang="fr-FR" dirty="0" err="1"/>
              <a:t>health</a:t>
            </a:r>
            <a:endParaRPr lang="fr-FR" dirty="0"/>
          </a:p>
          <a:p>
            <a:pPr marL="0" indent="0">
              <a:buNone/>
            </a:pPr>
            <a:endParaRPr lang="fr-FR" dirty="0"/>
          </a:p>
          <a:p>
            <a:pPr marL="0" indent="0">
              <a:buNone/>
            </a:pPr>
            <a:r>
              <a:rPr lang="fr-FR" dirty="0"/>
              <a:t>    He </a:t>
            </a:r>
            <a:r>
              <a:rPr lang="fr-FR" dirty="0" err="1"/>
              <a:t>believes</a:t>
            </a:r>
            <a:r>
              <a:rPr lang="fr-FR" dirty="0"/>
              <a:t> that </a:t>
            </a:r>
            <a:r>
              <a:rPr lang="fr-FR" dirty="0" err="1"/>
              <a:t>clear</a:t>
            </a:r>
            <a:r>
              <a:rPr lang="fr-FR" dirty="0"/>
              <a:t> </a:t>
            </a:r>
            <a:r>
              <a:rPr lang="fr-FR" b="1" dirty="0"/>
              <a:t>1</a:t>
            </a:r>
            <a:r>
              <a:rPr lang="fr-FR" dirty="0"/>
              <a:t> ……………………is </a:t>
            </a:r>
            <a:r>
              <a:rPr lang="fr-FR" dirty="0" err="1"/>
              <a:t>necessary</a:t>
            </a:r>
            <a:r>
              <a:rPr lang="fr-FR" dirty="0"/>
              <a:t> to </a:t>
            </a:r>
            <a:r>
              <a:rPr lang="fr-FR" dirty="0" err="1"/>
              <a:t>provide</a:t>
            </a:r>
            <a:r>
              <a:rPr lang="fr-FR" dirty="0"/>
              <a:t> good care. </a:t>
            </a:r>
            <a:r>
              <a:rPr lang="fr-FR" dirty="0" err="1"/>
              <a:t>They</a:t>
            </a:r>
            <a:r>
              <a:rPr lang="fr-FR" dirty="0"/>
              <a:t> </a:t>
            </a:r>
            <a:r>
              <a:rPr lang="fr-FR" dirty="0" err="1"/>
              <a:t>suggest</a:t>
            </a:r>
            <a:r>
              <a:rPr lang="fr-FR" dirty="0"/>
              <a:t> that </a:t>
            </a:r>
            <a:r>
              <a:rPr lang="fr-FR" dirty="0" err="1"/>
              <a:t>misscommunication</a:t>
            </a:r>
            <a:r>
              <a:rPr lang="fr-FR" dirty="0"/>
              <a:t> can </a:t>
            </a:r>
            <a:r>
              <a:rPr lang="fr-FR" dirty="0" err="1"/>
              <a:t>occur</a:t>
            </a:r>
            <a:r>
              <a:rPr lang="fr-FR" dirty="0"/>
              <a:t> due to </a:t>
            </a:r>
            <a:r>
              <a:rPr lang="fr-FR" dirty="0" err="1"/>
              <a:t>poor</a:t>
            </a:r>
            <a:r>
              <a:rPr lang="fr-FR" dirty="0"/>
              <a:t> </a:t>
            </a:r>
            <a:r>
              <a:rPr lang="fr-FR" b="1" dirty="0"/>
              <a:t>2</a:t>
            </a:r>
            <a:r>
              <a:rPr lang="fr-FR" dirty="0"/>
              <a:t> ………………. </a:t>
            </a:r>
            <a:r>
              <a:rPr lang="fr-FR" dirty="0" err="1"/>
              <a:t>literacy</a:t>
            </a:r>
            <a:r>
              <a:rPr lang="fr-FR" dirty="0"/>
              <a:t> or a patient </a:t>
            </a:r>
            <a:r>
              <a:rPr lang="fr-FR" dirty="0" err="1"/>
              <a:t>may</a:t>
            </a:r>
            <a:r>
              <a:rPr lang="fr-FR" dirty="0"/>
              <a:t> not </a:t>
            </a:r>
            <a:r>
              <a:rPr lang="fr-FR" b="1" dirty="0"/>
              <a:t>3</a:t>
            </a:r>
            <a:r>
              <a:rPr lang="fr-FR" dirty="0"/>
              <a:t>………………</a:t>
            </a:r>
            <a:r>
              <a:rPr lang="fr-FR" dirty="0" err="1"/>
              <a:t>doctos</a:t>
            </a:r>
            <a:r>
              <a:rPr lang="fr-FR" dirty="0"/>
              <a:t> and nurses. To help </a:t>
            </a:r>
            <a:r>
              <a:rPr lang="fr-FR" b="1" dirty="0"/>
              <a:t>4</a:t>
            </a:r>
            <a:r>
              <a:rPr lang="fr-FR" dirty="0"/>
              <a:t>………………. communication, nurses </a:t>
            </a:r>
            <a:r>
              <a:rPr lang="fr-FR" dirty="0" err="1"/>
              <a:t>should</a:t>
            </a:r>
            <a:r>
              <a:rPr lang="fr-FR" dirty="0"/>
              <a:t> show </a:t>
            </a:r>
            <a:r>
              <a:rPr lang="fr-FR" b="1" dirty="0"/>
              <a:t>5</a:t>
            </a:r>
            <a:r>
              <a:rPr lang="fr-FR" dirty="0"/>
              <a:t>……………..</a:t>
            </a:r>
            <a:r>
              <a:rPr lang="fr-FR" dirty="0" err="1"/>
              <a:t>They</a:t>
            </a:r>
            <a:r>
              <a:rPr lang="fr-FR" dirty="0"/>
              <a:t> </a:t>
            </a:r>
            <a:r>
              <a:rPr lang="fr-FR" dirty="0" err="1"/>
              <a:t>also</a:t>
            </a:r>
            <a:r>
              <a:rPr lang="fr-FR" dirty="0"/>
              <a:t> </a:t>
            </a:r>
            <a:r>
              <a:rPr lang="fr-FR" dirty="0" err="1"/>
              <a:t>should</a:t>
            </a:r>
            <a:r>
              <a:rPr lang="fr-FR" dirty="0"/>
              <a:t> </a:t>
            </a:r>
            <a:r>
              <a:rPr lang="fr-FR" dirty="0" err="1"/>
              <a:t>limit</a:t>
            </a:r>
            <a:r>
              <a:rPr lang="fr-FR" dirty="0"/>
              <a:t> </a:t>
            </a:r>
            <a:r>
              <a:rPr lang="fr-FR" dirty="0" err="1"/>
              <a:t>their</a:t>
            </a:r>
            <a:r>
              <a:rPr lang="fr-FR" dirty="0"/>
              <a:t> use of </a:t>
            </a:r>
            <a:r>
              <a:rPr lang="fr-FR" b="1" dirty="0"/>
              <a:t>6</a:t>
            </a:r>
            <a:r>
              <a:rPr lang="fr-FR" dirty="0"/>
              <a:t>……………… </a:t>
            </a:r>
            <a:r>
              <a:rPr lang="fr-FR" dirty="0" err="1"/>
              <a:t>because</a:t>
            </a:r>
            <a:r>
              <a:rPr lang="fr-FR" dirty="0"/>
              <a:t> </a:t>
            </a:r>
            <a:r>
              <a:rPr lang="fr-FR" dirty="0" err="1"/>
              <a:t>this</a:t>
            </a:r>
            <a:r>
              <a:rPr lang="fr-FR" dirty="0"/>
              <a:t> </a:t>
            </a:r>
            <a:r>
              <a:rPr lang="fr-FR" dirty="0" err="1"/>
              <a:t>might</a:t>
            </a:r>
            <a:r>
              <a:rPr lang="fr-FR" dirty="0"/>
              <a:t> </a:t>
            </a:r>
            <a:r>
              <a:rPr lang="fr-FR" b="1" dirty="0"/>
              <a:t>7</a:t>
            </a:r>
            <a:r>
              <a:rPr lang="fr-FR" dirty="0"/>
              <a:t> ………………. the patient.</a:t>
            </a:r>
          </a:p>
        </p:txBody>
      </p:sp>
    </p:spTree>
    <p:extLst>
      <p:ext uri="{BB962C8B-B14F-4D97-AF65-F5344CB8AC3E}">
        <p14:creationId xmlns:p14="http://schemas.microsoft.com/office/powerpoint/2010/main" val="2875813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207F386-D1F6-483F-951D-EA1A408AAA0F}"/>
              </a:ext>
            </a:extLst>
          </p:cNvPr>
          <p:cNvSpPr>
            <a:spLocks noGrp="1"/>
          </p:cNvSpPr>
          <p:nvPr>
            <p:ph idx="1"/>
          </p:nvPr>
        </p:nvSpPr>
        <p:spPr>
          <a:xfrm>
            <a:off x="0" y="24534"/>
            <a:ext cx="12192000" cy="6833466"/>
          </a:xfrm>
        </p:spPr>
        <p:txBody>
          <a:bodyPr>
            <a:normAutofit/>
          </a:bodyPr>
          <a:lstStyle/>
          <a:p>
            <a:pPr marL="0" indent="0">
              <a:lnSpc>
                <a:spcPct val="107000"/>
              </a:lnSpc>
              <a:spcAft>
                <a:spcPts val="800"/>
              </a:spcAft>
              <a:buNone/>
            </a:pPr>
            <a:r>
              <a:rPr lang="en-US" sz="2400" b="1" u="sng" dirty="0">
                <a:solidFill>
                  <a:srgbClr val="3B3736"/>
                </a:solidFill>
                <a:effectLst/>
                <a:latin typeface="Arial" panose="020B0604020202020204" pitchFamily="34" charset="0"/>
                <a:ea typeface="Calibri" panose="020F0502020204030204" pitchFamily="34" charset="0"/>
                <a:cs typeface="Arial" panose="020B0604020202020204" pitchFamily="34" charset="0"/>
              </a:rPr>
              <a:t>Activity3</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 Choose the word th</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at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i</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s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closest in meaning to the underlined par</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t. </a:t>
            </a: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A. Jargon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r>
              <a:rPr lang="en-US" sz="2400" b="1" dirty="0">
                <a:solidFill>
                  <a:srgbClr val="66625C"/>
                </a:solidFill>
                <a:latin typeface="Arial" panose="020B0604020202020204" pitchFamily="34" charset="0"/>
                <a:ea typeface="Calibri" panose="020F0502020204030204" pitchFamily="34" charset="0"/>
                <a:cs typeface="Arial" panose="020B0604020202020204" pitchFamily="34" charset="0"/>
              </a:rPr>
              <a:t>B</a:t>
            </a:r>
            <a:r>
              <a:rPr lang="en-US"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 open-ended questions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r>
              <a:rPr lang="en-US"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C. non-verbal</a:t>
            </a:r>
            <a:r>
              <a:rPr lang="fr-FR" sz="2400" dirty="0">
                <a:latin typeface="Arial" panose="020B0604020202020204" pitchFamily="34" charset="0"/>
                <a:ea typeface="Calibri" panose="020F0502020204030204" pitchFamily="34" charset="0"/>
                <a:cs typeface="Arial" panose="020B0604020202020204" pitchFamily="34" charset="0"/>
              </a:rPr>
              <a:t> ; D, </a:t>
            </a:r>
            <a:r>
              <a:rPr lang="en-US"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therapeutic</a:t>
            </a:r>
            <a:r>
              <a:rPr lang="fr-FR"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  E.</a:t>
            </a:r>
            <a:r>
              <a:rPr lang="en-US" sz="2400" b="1" dirty="0">
                <a:solidFill>
                  <a:srgbClr val="66625C"/>
                </a:solidFill>
                <a:effectLst/>
                <a:latin typeface="Arial" panose="020B0604020202020204" pitchFamily="34" charset="0"/>
                <a:ea typeface="Calibri" panose="020F0502020204030204" pitchFamily="34" charset="0"/>
                <a:cs typeface="Arial" panose="020B0604020202020204" pitchFamily="34" charset="0"/>
              </a:rPr>
              <a:t> Rapport</a:t>
            </a:r>
            <a:r>
              <a:rPr lang="en-US" sz="2400" dirty="0">
                <a:solidFill>
                  <a:srgbClr val="817A69"/>
                </a:solidFill>
                <a:effectLst/>
                <a:latin typeface="Arial" panose="020B0604020202020204" pitchFamily="34" charset="0"/>
                <a:ea typeface="Calibri" panose="020F0502020204030204" pitchFamily="34" charset="0"/>
                <a:cs typeface="Arial" panose="020B0604020202020204" pitchFamily="34" charset="0"/>
              </a:rPr>
              <a:t>. </a:t>
            </a:r>
            <a:r>
              <a:rPr lang="en-US" sz="2400" b="1" dirty="0">
                <a:solidFill>
                  <a:srgbClr val="817A69"/>
                </a:solidFill>
                <a:latin typeface="Arial" panose="020B0604020202020204" pitchFamily="34" charset="0"/>
                <a:ea typeface="Calibri" panose="020F0502020204030204" pitchFamily="34" charset="0"/>
                <a:cs typeface="Arial" panose="020B0604020202020204" pitchFamily="34" charset="0"/>
              </a:rPr>
              <a:t>F</a:t>
            </a:r>
            <a:r>
              <a:rPr lang="en-US" sz="2400" b="1" dirty="0">
                <a:solidFill>
                  <a:srgbClr val="817A69"/>
                </a:solidFill>
                <a:effectLst/>
                <a:latin typeface="Arial" panose="020B0604020202020204" pitchFamily="34" charset="0"/>
                <a:ea typeface="Calibri" panose="020F0502020204030204" pitchFamily="34" charset="0"/>
                <a:cs typeface="Arial" panose="020B0604020202020204" pitchFamily="34" charset="0"/>
              </a:rPr>
              <a:t>. Anxiety   </a:t>
            </a: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1- Gina</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asks </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her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patient about his day to develop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a connection</a:t>
            </a:r>
            <a:endPar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2400" dirty="0">
                <a:solidFill>
                  <a:srgbClr val="3B3736"/>
                </a:solidFill>
                <a:latin typeface="Arial" panose="020B0604020202020204" pitchFamily="34" charset="0"/>
                <a:ea typeface="Calibri" panose="020F0502020204030204" pitchFamily="34" charset="0"/>
                <a:cs typeface="Arial" panose="020B0604020202020204" pitchFamily="34" charset="0"/>
              </a:rPr>
              <a:t> 2-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Some</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patients say music is </a:t>
            </a:r>
            <a:r>
              <a:rPr lang="en-US" sz="2400" u="sng" dirty="0">
                <a:solidFill>
                  <a:srgbClr val="55514C"/>
                </a:solidFill>
                <a:effectLst/>
                <a:latin typeface="Arial" panose="020B0604020202020204" pitchFamily="34" charset="0"/>
                <a:ea typeface="Calibri" panose="020F0502020204030204" pitchFamily="34" charset="0"/>
                <a:cs typeface="Arial" panose="020B0604020202020204" pitchFamily="34" charset="0"/>
              </a:rPr>
              <a:t>helpful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for healing or fee</a:t>
            </a:r>
            <a:r>
              <a:rPr lang="en-US" sz="2400" u="sng" dirty="0">
                <a:solidFill>
                  <a:srgbClr val="3B3736"/>
                </a:solidFill>
                <a:effectLst/>
                <a:latin typeface="Arial" panose="020B0604020202020204" pitchFamily="34" charset="0"/>
                <a:ea typeface="Calibri" panose="020F0502020204030204" pitchFamily="34" charset="0"/>
                <a:cs typeface="Arial" panose="020B0604020202020204" pitchFamily="34" charset="0"/>
              </a:rPr>
              <a:t>l</a:t>
            </a:r>
            <a:r>
              <a:rPr lang="en-US" sz="2400" u="sng" dirty="0">
                <a:solidFill>
                  <a:srgbClr val="817A69"/>
                </a:solidFill>
                <a:effectLst/>
                <a:latin typeface="Arial" panose="020B0604020202020204" pitchFamily="34" charset="0"/>
                <a:ea typeface="Calibri" panose="020F0502020204030204" pitchFamily="34" charset="0"/>
                <a:cs typeface="Arial" panose="020B0604020202020204" pitchFamily="34" charset="0"/>
              </a:rPr>
              <a:t>i</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ng relaxed</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a:t>
            </a:r>
          </a:p>
          <a:p>
            <a:pPr marL="0" indent="0">
              <a:lnSpc>
                <a:spcPct val="107000"/>
              </a:lnSpc>
              <a:spcAft>
                <a:spcPts val="800"/>
              </a:spcAft>
              <a:buNone/>
            </a:pP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3 - </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The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nurse is </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using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too much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specialized vocabulary</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4 - Hospitals</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can cause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fee</a:t>
            </a:r>
            <a:r>
              <a:rPr lang="en-US" sz="2400" u="sng" dirty="0">
                <a:solidFill>
                  <a:srgbClr val="3B3736"/>
                </a:solidFill>
                <a:effectLst/>
                <a:latin typeface="Arial" panose="020B0604020202020204" pitchFamily="34" charset="0"/>
                <a:ea typeface="Calibri" panose="020F0502020204030204" pitchFamily="34" charset="0"/>
                <a:cs typeface="Arial" panose="020B0604020202020204" pitchFamily="34" charset="0"/>
              </a:rPr>
              <a:t>l</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ings of nervousness and worry</a:t>
            </a:r>
            <a:r>
              <a:rPr lang="en-US" sz="2400" dirty="0">
                <a:solidFill>
                  <a:srgbClr val="817A69"/>
                </a:solidFill>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en-US" sz="2400" dirty="0">
                <a:solidFill>
                  <a:srgbClr val="817A69"/>
                </a:solidFill>
                <a:effectLst/>
                <a:latin typeface="Arial" panose="020B0604020202020204" pitchFamily="34" charset="0"/>
                <a:ea typeface="Calibri" panose="020F0502020204030204" pitchFamily="34" charset="0"/>
                <a:cs typeface="Arial" panose="020B0604020202020204" pitchFamily="34" charset="0"/>
              </a:rPr>
              <a:t> </a:t>
            </a: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5 - </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Ask more Question</a:t>
            </a:r>
            <a:r>
              <a:rPr lang="en-US" sz="2400" dirty="0">
                <a:solidFill>
                  <a:srgbClr val="817A69"/>
                </a:solidFill>
                <a:effectLst/>
                <a:latin typeface="Arial" panose="020B0604020202020204" pitchFamily="34" charset="0"/>
                <a:ea typeface="Calibri" panose="020F0502020204030204" pitchFamily="34" charset="0"/>
                <a:cs typeface="Arial" panose="020B0604020202020204" pitchFamily="34" charset="0"/>
              </a:rPr>
              <a:t>s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that require answers longer than one-word responses</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en-US" sz="2400" dirty="0">
                <a:solidFill>
                  <a:srgbClr val="3B3736"/>
                </a:solidFill>
                <a:effectLst/>
                <a:latin typeface="Arial" panose="020B0604020202020204" pitchFamily="34" charset="0"/>
                <a:ea typeface="Calibri" panose="020F0502020204030204" pitchFamily="34" charset="0"/>
                <a:cs typeface="Arial" panose="020B0604020202020204" pitchFamily="34" charset="0"/>
              </a:rPr>
              <a:t> 6- Frowning</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is a type of communication that </a:t>
            </a:r>
            <a:r>
              <a:rPr lang="en-US" sz="2400" dirty="0">
                <a:solidFill>
                  <a:srgbClr val="55514C"/>
                </a:solidFill>
                <a:effectLst/>
                <a:latin typeface="Arial" panose="020B0604020202020204" pitchFamily="34" charset="0"/>
                <a:ea typeface="Calibri" panose="020F0502020204030204" pitchFamily="34" charset="0"/>
                <a:cs typeface="Arial" panose="020B0604020202020204" pitchFamily="34" charset="0"/>
              </a:rPr>
              <a:t>is </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done witho</a:t>
            </a:r>
            <a:r>
              <a:rPr lang="en-US" sz="2400" u="sng" dirty="0">
                <a:solidFill>
                  <a:srgbClr val="3B3736"/>
                </a:solidFill>
                <a:effectLst/>
                <a:latin typeface="Arial" panose="020B0604020202020204" pitchFamily="34" charset="0"/>
                <a:ea typeface="Calibri" panose="020F0502020204030204" pitchFamily="34" charset="0"/>
                <a:cs typeface="Arial" panose="020B0604020202020204" pitchFamily="34" charset="0"/>
              </a:rPr>
              <a:t>u</a:t>
            </a:r>
            <a:r>
              <a:rPr lang="en-US" sz="2400" u="sng" dirty="0">
                <a:solidFill>
                  <a:srgbClr val="66625C"/>
                </a:solidFill>
                <a:effectLst/>
                <a:latin typeface="Arial" panose="020B0604020202020204" pitchFamily="34" charset="0"/>
                <a:ea typeface="Calibri" panose="020F0502020204030204" pitchFamily="34" charset="0"/>
                <a:cs typeface="Arial" panose="020B0604020202020204" pitchFamily="34" charset="0"/>
              </a:rPr>
              <a:t>t the use of spoken language</a:t>
            </a:r>
            <a:r>
              <a:rPr lang="en-US" sz="2400" dirty="0">
                <a:solidFill>
                  <a:srgbClr val="66625C"/>
                </a:solidFill>
                <a:effectLst/>
                <a:latin typeface="Arial" panose="020B0604020202020204" pitchFamily="34" charset="0"/>
                <a:ea typeface="Calibri" panose="020F050202020403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8938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494B58-42DC-462A-9374-9ED205FEA4C7}"/>
              </a:ext>
            </a:extLst>
          </p:cNvPr>
          <p:cNvSpPr>
            <a:spLocks noGrp="1"/>
          </p:cNvSpPr>
          <p:nvPr>
            <p:ph idx="1"/>
          </p:nvPr>
        </p:nvSpPr>
        <p:spPr>
          <a:xfrm>
            <a:off x="0" y="0"/>
            <a:ext cx="12192000" cy="6858000"/>
          </a:xfrm>
        </p:spPr>
        <p:txBody>
          <a:bodyPr>
            <a:normAutofit fontScale="92500" lnSpcReduction="20000"/>
          </a:bodyPr>
          <a:lstStyle/>
          <a:p>
            <a:pPr marL="0" indent="0" algn="ctr">
              <a:lnSpc>
                <a:spcPct val="107000"/>
              </a:lnSpc>
              <a:spcAft>
                <a:spcPts val="800"/>
              </a:spcAft>
              <a:buNone/>
            </a:pPr>
            <a:r>
              <a:rPr lang="en-US"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READING TECHNIQUE </a:t>
            </a:r>
            <a:endParaRPr lang="fr-FR"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b="1" dirty="0">
                <a:effectLst/>
                <a:latin typeface="Arial" panose="020B0604020202020204" pitchFamily="34" charset="0"/>
                <a:ea typeface="Calibri" panose="020F0502020204030204" pitchFamily="34" charset="0"/>
                <a:cs typeface="Arial" panose="020B0604020202020204" pitchFamily="34" charset="0"/>
              </a:rPr>
              <a:t>Reading for main idea: </a:t>
            </a:r>
            <a:r>
              <a:rPr lang="fr-FR" sz="2400" b="0" i="0" u="none" strike="noStrike" baseline="0" dirty="0">
                <a:solidFill>
                  <a:srgbClr val="000000"/>
                </a:solidFill>
                <a:latin typeface="Arial" panose="020B0604020202020204" pitchFamily="34" charset="0"/>
                <a:cs typeface="Arial" panose="020B0604020202020204" pitchFamily="34" charset="0"/>
              </a:rPr>
              <a:t>By reading for the main ideas, you identify </a:t>
            </a:r>
            <a:r>
              <a:rPr lang="fr-FR" sz="2400" b="1" i="0" u="none" strike="noStrike" baseline="0" dirty="0">
                <a:solidFill>
                  <a:srgbClr val="000000"/>
                </a:solidFill>
                <a:latin typeface="Arial" panose="020B0604020202020204" pitchFamily="34" charset="0"/>
                <a:cs typeface="Arial" panose="020B0604020202020204" pitchFamily="34" charset="0"/>
              </a:rPr>
              <a:t>the point of view of the author- </a:t>
            </a:r>
            <a:r>
              <a:rPr lang="fr-FR" sz="2400" b="0" i="0" u="none" strike="noStrike" baseline="0" dirty="0">
                <a:solidFill>
                  <a:srgbClr val="000000"/>
                </a:solidFill>
                <a:latin typeface="Arial" panose="020B0604020202020204" pitchFamily="34" charset="0"/>
                <a:cs typeface="Arial" panose="020B0604020202020204" pitchFamily="34" charset="0"/>
              </a:rPr>
              <a:t>that is</a:t>
            </a:r>
            <a:r>
              <a:rPr lang="fr-FR" sz="2400" dirty="0">
                <a:solidFill>
                  <a:srgbClr val="000000"/>
                </a:solidFill>
                <a:latin typeface="Arial" panose="020B0604020202020204" pitchFamily="34" charset="0"/>
                <a:cs typeface="Arial" panose="020B0604020202020204" pitchFamily="34" charset="0"/>
              </a:rPr>
              <a:t> </a:t>
            </a:r>
            <a:r>
              <a:rPr lang="fr-FR" sz="2400" b="0" i="0" u="none" strike="noStrike" baseline="0" dirty="0">
                <a:solidFill>
                  <a:srgbClr val="000000"/>
                </a:solidFill>
                <a:latin typeface="Arial" panose="020B0604020202020204" pitchFamily="34" charset="0"/>
                <a:cs typeface="Arial" panose="020B0604020202020204" pitchFamily="34" charset="0"/>
              </a:rPr>
              <a:t>what the author’s thesis is. Specifically, what does the author propose to write about the topic? If you could reduce the reading to one sentence, what would </a:t>
            </a:r>
            <a:r>
              <a:rPr lang="fr-FR" sz="2400" b="0" i="0" u="none" strike="noStrike" baseline="0" dirty="0" err="1">
                <a:solidFill>
                  <a:srgbClr val="000000"/>
                </a:solidFill>
                <a:latin typeface="Arial" panose="020B0604020202020204" pitchFamily="34" charset="0"/>
                <a:cs typeface="Arial" panose="020B0604020202020204" pitchFamily="34" charset="0"/>
              </a:rPr>
              <a:t>it</a:t>
            </a:r>
            <a:r>
              <a:rPr lang="fr-FR" sz="2400" b="0" i="0" u="none" strike="noStrike" baseline="0" dirty="0">
                <a:solidFill>
                  <a:srgbClr val="000000"/>
                </a:solidFill>
                <a:latin typeface="Arial" panose="020B0604020202020204" pitchFamily="34" charset="0"/>
                <a:cs typeface="Arial" panose="020B0604020202020204" pitchFamily="34" charset="0"/>
              </a:rPr>
              <a:t> be?</a:t>
            </a:r>
          </a:p>
          <a:p>
            <a:pPr marL="0" indent="0">
              <a:buNone/>
            </a:pPr>
            <a:r>
              <a:rPr lang="fr-FR" sz="2400" b="0" i="0" u="none" strike="noStrike" baseline="0" dirty="0">
                <a:solidFill>
                  <a:srgbClr val="000000"/>
                </a:solidFill>
                <a:latin typeface="Arial" panose="020B0604020202020204" pitchFamily="34" charset="0"/>
                <a:cs typeface="Arial" panose="020B0604020202020204" pitchFamily="34" charset="0"/>
              </a:rPr>
              <a:t>The main idea usually occurs at </a:t>
            </a:r>
            <a:r>
              <a:rPr lang="fr-FR" sz="2400" b="1" i="0" u="none" strike="noStrike" baseline="0" dirty="0">
                <a:solidFill>
                  <a:srgbClr val="000000"/>
                </a:solidFill>
                <a:latin typeface="Arial" panose="020B0604020202020204" pitchFamily="34" charset="0"/>
                <a:cs typeface="Arial" panose="020B0604020202020204" pitchFamily="34" charset="0"/>
              </a:rPr>
              <a:t>the beginning of a reading passage</a:t>
            </a:r>
            <a:endParaRPr lang="fr-F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fr-FR" sz="2400" b="0" i="0" u="none" strike="noStrike" baseline="0" dirty="0">
                <a:solidFill>
                  <a:srgbClr val="000000"/>
                </a:solidFill>
                <a:latin typeface="Arial" panose="020B0604020202020204" pitchFamily="34" charset="0"/>
                <a:cs typeface="Arial" panose="020B0604020202020204" pitchFamily="34" charset="0"/>
              </a:rPr>
              <a:t>Questions about main ideas can be worded in many ways. For example, the following questions are all asking for the same information:</a:t>
            </a:r>
          </a:p>
          <a:p>
            <a:pPr marL="0" indent="0">
              <a:buNone/>
            </a:pPr>
            <a:r>
              <a:rPr lang="fr-FR" sz="2400" b="0" i="0" u="none" strike="noStrike" baseline="0" dirty="0">
                <a:solidFill>
                  <a:srgbClr val="000000"/>
                </a:solidFill>
                <a:latin typeface="Arial" panose="020B0604020202020204" pitchFamily="34" charset="0"/>
                <a:cs typeface="Arial" panose="020B0604020202020204" pitchFamily="34" charset="0"/>
              </a:rPr>
              <a:t>1)What is the main idea?</a:t>
            </a:r>
          </a:p>
          <a:p>
            <a:pPr marL="0" indent="0">
              <a:buNone/>
            </a:pPr>
            <a:r>
              <a:rPr lang="fr-FR" sz="2400" b="0" i="0" u="none" strike="noStrike" baseline="0" dirty="0">
                <a:solidFill>
                  <a:srgbClr val="000000"/>
                </a:solidFill>
                <a:latin typeface="Arial" panose="020B0604020202020204" pitchFamily="34" charset="0"/>
                <a:cs typeface="Arial" panose="020B0604020202020204" pitchFamily="34" charset="0"/>
              </a:rPr>
              <a:t>2)What is the subject?</a:t>
            </a:r>
          </a:p>
          <a:p>
            <a:pPr marL="0" indent="0">
              <a:buNone/>
            </a:pPr>
            <a:r>
              <a:rPr lang="fr-FR" sz="2400" b="0" i="0" u="none" strike="noStrike" baseline="0" dirty="0">
                <a:solidFill>
                  <a:srgbClr val="000000"/>
                </a:solidFill>
                <a:latin typeface="Arial" panose="020B0604020202020204" pitchFamily="34" charset="0"/>
                <a:cs typeface="Arial" panose="020B0604020202020204" pitchFamily="34" charset="0"/>
              </a:rPr>
              <a:t>3)What would be a good title?</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Half of the population in Burkina Faso is under the age of 15. Many of these young people will become sexually experienced in their teens and, thus, will be at risk of or experience an unplanned pregnancy or a sexually transmitted infection (STI), including HIV/AIDS. To minimize these risks and secure a healthy future for adolescents, it is necessary that policymakers, journalists, service providers and advocates have solid evidence regarding the sexual and reproductive health needs of Burkinabè youth. This Research in brief documents what is known about Burkinabè adolescents’ sexual and reproductive health behaviors and needs, with particular emphasis on HIV/AIDS, and points the way forward toward improving policies and programs</a:t>
            </a:r>
            <a:r>
              <a:rPr lang="en-US" sz="2400" i="1" dirty="0">
                <a:effectLst/>
                <a:latin typeface="Arial" panose="020B0604020202020204" pitchFamily="34" charset="0"/>
                <a:ea typeface="Calibri" panose="020F0502020204030204" pitchFamily="34" charset="0"/>
                <a:cs typeface="Arial" panose="020B0604020202020204" pitchFamily="34" charset="0"/>
              </a:rPr>
              <a:t>.</a:t>
            </a: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396103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Activity1</a:t>
            </a:r>
            <a:r>
              <a:rPr lang="fr-FR" dirty="0"/>
              <a:t>: Read the guide to </a:t>
            </a:r>
            <a:r>
              <a:rPr lang="fr-FR" dirty="0" err="1"/>
              <a:t>taking</a:t>
            </a:r>
            <a:r>
              <a:rPr lang="fr-FR" dirty="0"/>
              <a:t> </a:t>
            </a:r>
            <a:r>
              <a:rPr lang="fr-FR" dirty="0" err="1"/>
              <a:t>medical</a:t>
            </a:r>
            <a:r>
              <a:rPr lang="fr-FR" dirty="0"/>
              <a:t> histories. Then complete the table using information from the table.</a:t>
            </a:r>
          </a:p>
          <a:p>
            <a:pPr marL="0" indent="0">
              <a:buNone/>
            </a:pPr>
            <a:r>
              <a:rPr lang="fr-FR" dirty="0"/>
              <a:t> </a:t>
            </a: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401130577"/>
              </p:ext>
            </p:extLst>
          </p:nvPr>
        </p:nvGraphicFramePr>
        <p:xfrm>
          <a:off x="0" y="1622737"/>
          <a:ext cx="9350062" cy="2980116"/>
        </p:xfrm>
        <a:graphic>
          <a:graphicData uri="http://schemas.openxmlformats.org/drawingml/2006/table">
            <a:tbl>
              <a:tblPr firstRow="1" bandRow="1">
                <a:tableStyleId>{5C22544A-7EE6-4342-B048-85BDC9FD1C3A}</a:tableStyleId>
              </a:tblPr>
              <a:tblGrid>
                <a:gridCol w="4108759">
                  <a:extLst>
                    <a:ext uri="{9D8B030D-6E8A-4147-A177-3AD203B41FA5}">
                      <a16:colId xmlns:a16="http://schemas.microsoft.com/office/drawing/2014/main" val="20000"/>
                    </a:ext>
                  </a:extLst>
                </a:gridCol>
                <a:gridCol w="5241303">
                  <a:extLst>
                    <a:ext uri="{9D8B030D-6E8A-4147-A177-3AD203B41FA5}">
                      <a16:colId xmlns:a16="http://schemas.microsoft.com/office/drawing/2014/main" val="20001"/>
                    </a:ext>
                  </a:extLst>
                </a:gridCol>
              </a:tblGrid>
              <a:tr h="1242756">
                <a:tc>
                  <a:txBody>
                    <a:bodyPr/>
                    <a:lstStyle/>
                    <a:p>
                      <a:r>
                        <a:rPr lang="fr-FR" sz="3200" dirty="0"/>
                        <a:t>Type</a:t>
                      </a:r>
                      <a:r>
                        <a:rPr lang="fr-FR" sz="3200" baseline="0" dirty="0"/>
                        <a:t> o history</a:t>
                      </a:r>
                      <a:endParaRPr lang="fr-FR" sz="3200" dirty="0"/>
                    </a:p>
                  </a:txBody>
                  <a:tcPr/>
                </a:tc>
                <a:tc>
                  <a:txBody>
                    <a:bodyPr/>
                    <a:lstStyle/>
                    <a:p>
                      <a:r>
                        <a:rPr lang="fr-FR" sz="3200" dirty="0"/>
                        <a:t>Information </a:t>
                      </a:r>
                      <a:r>
                        <a:rPr lang="fr-FR" sz="3200" dirty="0" err="1"/>
                        <a:t>included</a:t>
                      </a:r>
                      <a:endParaRPr lang="fr-FR" sz="3200" dirty="0"/>
                    </a:p>
                  </a:txBody>
                  <a:tcPr/>
                </a:tc>
                <a:extLst>
                  <a:ext uri="{0D108BD9-81ED-4DB2-BD59-A6C34878D82A}">
                    <a16:rowId xmlns:a16="http://schemas.microsoft.com/office/drawing/2014/main" val="10000"/>
                  </a:ext>
                </a:extLst>
              </a:tr>
              <a:tr h="371360">
                <a:tc>
                  <a:txBody>
                    <a:bodyPr/>
                    <a:lstStyle/>
                    <a:p>
                      <a:r>
                        <a:rPr lang="fr-FR" sz="3200" dirty="0"/>
                        <a:t>Past</a:t>
                      </a:r>
                      <a:r>
                        <a:rPr lang="fr-FR" sz="3200" baseline="0" dirty="0"/>
                        <a:t> </a:t>
                      </a:r>
                      <a:r>
                        <a:rPr lang="fr-FR" sz="3200" baseline="0" dirty="0" err="1"/>
                        <a:t>medical</a:t>
                      </a:r>
                      <a:r>
                        <a:rPr lang="fr-FR" sz="3200" baseline="0" dirty="0"/>
                        <a:t> history</a:t>
                      </a:r>
                      <a:endParaRPr lang="fr-FR" sz="3200" dirty="0"/>
                    </a:p>
                  </a:txBody>
                  <a:tcPr/>
                </a:tc>
                <a:tc>
                  <a:txBody>
                    <a:bodyPr/>
                    <a:lstStyle/>
                    <a:p>
                      <a:endParaRPr lang="fr-FR" sz="3200" dirty="0"/>
                    </a:p>
                  </a:txBody>
                  <a:tcPr/>
                </a:tc>
                <a:extLst>
                  <a:ext uri="{0D108BD9-81ED-4DB2-BD59-A6C34878D82A}">
                    <a16:rowId xmlns:a16="http://schemas.microsoft.com/office/drawing/2014/main" val="10001"/>
                  </a:ext>
                </a:extLst>
              </a:tr>
              <a:tr h="371360">
                <a:tc>
                  <a:txBody>
                    <a:bodyPr/>
                    <a:lstStyle/>
                    <a:p>
                      <a:r>
                        <a:rPr lang="fr-FR" sz="3200" dirty="0"/>
                        <a:t>Social history</a:t>
                      </a:r>
                    </a:p>
                  </a:txBody>
                  <a:tcPr/>
                </a:tc>
                <a:tc>
                  <a:txBody>
                    <a:bodyPr/>
                    <a:lstStyle/>
                    <a:p>
                      <a:endParaRPr lang="fr-FR" sz="3200" dirty="0"/>
                    </a:p>
                  </a:txBody>
                  <a:tcPr/>
                </a:tc>
                <a:extLst>
                  <a:ext uri="{0D108BD9-81ED-4DB2-BD59-A6C34878D82A}">
                    <a16:rowId xmlns:a16="http://schemas.microsoft.com/office/drawing/2014/main" val="10002"/>
                  </a:ext>
                </a:extLst>
              </a:tr>
              <a:tr h="371360">
                <a:tc>
                  <a:txBody>
                    <a:bodyPr/>
                    <a:lstStyle/>
                    <a:p>
                      <a:r>
                        <a:rPr lang="fr-FR" sz="3200" dirty="0"/>
                        <a:t>Family </a:t>
                      </a:r>
                      <a:r>
                        <a:rPr lang="fr-FR" sz="3200" dirty="0" err="1"/>
                        <a:t>medical</a:t>
                      </a:r>
                      <a:r>
                        <a:rPr lang="fr-FR" sz="3200" dirty="0"/>
                        <a:t> history</a:t>
                      </a:r>
                    </a:p>
                  </a:txBody>
                  <a:tcPr/>
                </a:tc>
                <a:tc>
                  <a:txBody>
                    <a:bodyPr/>
                    <a:lstStyle/>
                    <a:p>
                      <a:endParaRPr lang="fr-FR" sz="3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88996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 2</a:t>
            </a:r>
            <a:r>
              <a:rPr lang="fr-FR" dirty="0"/>
              <a:t>: Match the words with </a:t>
            </a:r>
            <a:r>
              <a:rPr lang="fr-FR" dirty="0" err="1"/>
              <a:t>definitions</a:t>
            </a:r>
            <a:endParaRPr lang="fr-FR" dirty="0"/>
          </a:p>
          <a:p>
            <a:pPr marL="0" indent="0">
              <a:buNone/>
            </a:pPr>
            <a:r>
              <a:rPr lang="fr-FR" dirty="0"/>
              <a:t>1- data                             4-complaint</a:t>
            </a:r>
          </a:p>
          <a:p>
            <a:pPr marL="0" indent="0">
              <a:buNone/>
            </a:pPr>
            <a:r>
              <a:rPr lang="fr-FR" dirty="0"/>
              <a:t>2- </a:t>
            </a:r>
            <a:r>
              <a:rPr lang="fr-FR" dirty="0" err="1"/>
              <a:t>onset</a:t>
            </a:r>
            <a:r>
              <a:rPr lang="fr-FR" dirty="0"/>
              <a:t>                           5- </a:t>
            </a:r>
            <a:r>
              <a:rPr lang="fr-FR" dirty="0" err="1"/>
              <a:t>procedure</a:t>
            </a:r>
            <a:endParaRPr lang="fr-FR" dirty="0"/>
          </a:p>
          <a:p>
            <a:pPr marL="0" indent="0">
              <a:buNone/>
            </a:pPr>
            <a:r>
              <a:rPr lang="fr-FR" dirty="0"/>
              <a:t>3- </a:t>
            </a:r>
            <a:r>
              <a:rPr lang="fr-FR" dirty="0" err="1"/>
              <a:t>allergy</a:t>
            </a:r>
            <a:r>
              <a:rPr lang="fr-FR" dirty="0"/>
              <a:t>                         6- family </a:t>
            </a:r>
            <a:r>
              <a:rPr lang="fr-FR" dirty="0" err="1"/>
              <a:t>medical</a:t>
            </a:r>
            <a:r>
              <a:rPr lang="fr-FR" dirty="0"/>
              <a:t> history</a:t>
            </a:r>
          </a:p>
          <a:p>
            <a:pPr marL="0" indent="0">
              <a:buNone/>
            </a:pPr>
            <a:endParaRPr lang="fr-FR" dirty="0"/>
          </a:p>
          <a:p>
            <a:pPr marL="0" indent="0">
              <a:buNone/>
            </a:pPr>
            <a:r>
              <a:rPr lang="fr-FR" dirty="0"/>
              <a:t>a- The first instance of </a:t>
            </a:r>
            <a:r>
              <a:rPr lang="fr-FR" dirty="0" err="1"/>
              <a:t>something</a:t>
            </a:r>
            <a:r>
              <a:rPr lang="fr-FR" dirty="0"/>
              <a:t>.</a:t>
            </a:r>
          </a:p>
          <a:p>
            <a:pPr marL="0" indent="0">
              <a:buNone/>
            </a:pPr>
            <a:r>
              <a:rPr lang="fr-FR" dirty="0"/>
              <a:t>b- A record of a patient’s family condition.</a:t>
            </a:r>
          </a:p>
          <a:p>
            <a:pPr marL="0" indent="0">
              <a:buNone/>
            </a:pPr>
            <a:r>
              <a:rPr lang="fr-FR" dirty="0"/>
              <a:t>c- A collection of information.</a:t>
            </a:r>
          </a:p>
          <a:p>
            <a:pPr marL="0" indent="0">
              <a:buNone/>
            </a:pPr>
            <a:r>
              <a:rPr lang="fr-FR" dirty="0"/>
              <a:t>d- A condition that causes </a:t>
            </a:r>
            <a:r>
              <a:rPr lang="fr-FR" dirty="0" err="1"/>
              <a:t>reaction</a:t>
            </a:r>
            <a:r>
              <a:rPr lang="fr-FR" dirty="0"/>
              <a:t> or </a:t>
            </a:r>
            <a:r>
              <a:rPr lang="fr-FR" dirty="0" err="1"/>
              <a:t>illness</a:t>
            </a:r>
            <a:r>
              <a:rPr lang="fr-FR" dirty="0"/>
              <a:t>.</a:t>
            </a:r>
          </a:p>
          <a:p>
            <a:pPr marL="0" indent="0">
              <a:buNone/>
            </a:pPr>
            <a:r>
              <a:rPr lang="fr-FR" dirty="0"/>
              <a:t>e- A  </a:t>
            </a:r>
            <a:r>
              <a:rPr lang="fr-FR" dirty="0" err="1"/>
              <a:t>medical</a:t>
            </a:r>
            <a:r>
              <a:rPr lang="fr-FR" dirty="0"/>
              <a:t> </a:t>
            </a:r>
            <a:r>
              <a:rPr lang="fr-FR" dirty="0" err="1"/>
              <a:t>treatment</a:t>
            </a:r>
            <a:r>
              <a:rPr lang="fr-FR" dirty="0"/>
              <a:t>.</a:t>
            </a:r>
          </a:p>
          <a:p>
            <a:pPr marL="0" indent="0">
              <a:buNone/>
            </a:pPr>
            <a:r>
              <a:rPr lang="fr-FR" dirty="0"/>
              <a:t>f-  A pain or </a:t>
            </a:r>
            <a:r>
              <a:rPr lang="fr-FR" dirty="0" err="1"/>
              <a:t>illness</a:t>
            </a:r>
            <a:r>
              <a:rPr lang="fr-FR" dirty="0"/>
              <a:t> </a:t>
            </a:r>
            <a:r>
              <a:rPr lang="fr-FR" dirty="0" err="1"/>
              <a:t>reported</a:t>
            </a:r>
            <a:r>
              <a:rPr lang="fr-FR" dirty="0"/>
              <a:t> by a patient.</a:t>
            </a:r>
          </a:p>
        </p:txBody>
      </p:sp>
    </p:spTree>
    <p:extLst>
      <p:ext uri="{BB962C8B-B14F-4D97-AF65-F5344CB8AC3E}">
        <p14:creationId xmlns:p14="http://schemas.microsoft.com/office/powerpoint/2010/main" val="235504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 3</a:t>
            </a:r>
            <a:r>
              <a:rPr lang="fr-FR" dirty="0"/>
              <a:t>: Choose where the word best </a:t>
            </a:r>
            <a:r>
              <a:rPr lang="fr-FR" dirty="0" err="1"/>
              <a:t>fits</a:t>
            </a:r>
            <a:endParaRPr lang="fr-FR" dirty="0"/>
          </a:p>
          <a:p>
            <a:pPr marL="0" indent="0">
              <a:buNone/>
            </a:pPr>
            <a:r>
              <a:rPr lang="fr-FR" dirty="0"/>
              <a:t>History of; social history; </a:t>
            </a:r>
            <a:r>
              <a:rPr lang="fr-FR" dirty="0" err="1"/>
              <a:t>current</a:t>
            </a:r>
            <a:r>
              <a:rPr lang="fr-FR" dirty="0"/>
              <a:t> ; past </a:t>
            </a:r>
            <a:r>
              <a:rPr lang="fr-FR" dirty="0" err="1"/>
              <a:t>medical</a:t>
            </a:r>
            <a:r>
              <a:rPr lang="fr-FR" dirty="0"/>
              <a:t> history</a:t>
            </a:r>
          </a:p>
          <a:p>
            <a:pPr marL="0" indent="0">
              <a:buNone/>
            </a:pPr>
            <a:endParaRPr lang="fr-FR" dirty="0"/>
          </a:p>
          <a:p>
            <a:pPr marL="514350" indent="-514350">
              <a:buAutoNum type="arabicParenR"/>
            </a:pPr>
            <a:r>
              <a:rPr lang="fr-FR" dirty="0" err="1"/>
              <a:t>Paul’s</a:t>
            </a:r>
            <a:r>
              <a:rPr lang="fr-FR" dirty="0"/>
              <a:t> family has a ……… cancer.</a:t>
            </a:r>
          </a:p>
          <a:p>
            <a:pPr marL="514350" indent="-514350">
              <a:buAutoNum type="arabicParenR"/>
            </a:pPr>
            <a:r>
              <a:rPr lang="fr-FR" dirty="0"/>
              <a:t>The patient’s …………… condition was </a:t>
            </a:r>
            <a:r>
              <a:rPr lang="fr-FR" dirty="0" err="1"/>
              <a:t>caused</a:t>
            </a:r>
            <a:r>
              <a:rPr lang="fr-FR" dirty="0"/>
              <a:t> by a </a:t>
            </a:r>
            <a:r>
              <a:rPr lang="fr-FR" dirty="0" err="1"/>
              <a:t>recent</a:t>
            </a:r>
            <a:r>
              <a:rPr lang="fr-FR" dirty="0"/>
              <a:t> </a:t>
            </a:r>
            <a:r>
              <a:rPr lang="fr-FR" dirty="0" err="1"/>
              <a:t>injury</a:t>
            </a:r>
            <a:r>
              <a:rPr lang="fr-FR" dirty="0"/>
              <a:t>.</a:t>
            </a:r>
          </a:p>
          <a:p>
            <a:pPr marL="514350" indent="-514350">
              <a:buAutoNum type="arabicParenR"/>
            </a:pPr>
            <a:r>
              <a:rPr lang="fr-FR" dirty="0"/>
              <a:t>The patient’s ……  </a:t>
            </a:r>
            <a:r>
              <a:rPr lang="fr-FR" dirty="0" err="1"/>
              <a:t>included</a:t>
            </a:r>
            <a:r>
              <a:rPr lang="fr-FR" dirty="0"/>
              <a:t> her </a:t>
            </a:r>
            <a:r>
              <a:rPr lang="fr-FR" dirty="0" err="1"/>
              <a:t>previous</a:t>
            </a:r>
            <a:r>
              <a:rPr lang="fr-FR" dirty="0"/>
              <a:t> </a:t>
            </a:r>
            <a:r>
              <a:rPr lang="fr-FR" dirty="0" err="1"/>
              <a:t>surgery</a:t>
            </a:r>
            <a:r>
              <a:rPr lang="fr-FR" dirty="0"/>
              <a:t>.</a:t>
            </a:r>
          </a:p>
          <a:p>
            <a:pPr marL="514350" indent="-514350">
              <a:buAutoNum type="arabicParenR"/>
            </a:pPr>
            <a:r>
              <a:rPr lang="fr-FR" dirty="0"/>
              <a:t>The patient’s ………………………… </a:t>
            </a:r>
            <a:r>
              <a:rPr lang="fr-FR" dirty="0" err="1"/>
              <a:t>included</a:t>
            </a:r>
            <a:r>
              <a:rPr lang="fr-FR" dirty="0"/>
              <a:t> her occupation.</a:t>
            </a:r>
          </a:p>
        </p:txBody>
      </p:sp>
    </p:spTree>
    <p:extLst>
      <p:ext uri="{BB962C8B-B14F-4D97-AF65-F5344CB8AC3E}">
        <p14:creationId xmlns:p14="http://schemas.microsoft.com/office/powerpoint/2010/main" val="3971071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 3</a:t>
            </a:r>
            <a:r>
              <a:rPr lang="fr-FR" dirty="0"/>
              <a:t>: Choose where the word best </a:t>
            </a:r>
            <a:r>
              <a:rPr lang="fr-FR" dirty="0" err="1"/>
              <a:t>fits</a:t>
            </a:r>
            <a:endParaRPr lang="fr-FR" dirty="0"/>
          </a:p>
          <a:p>
            <a:pPr marL="0" indent="0">
              <a:buNone/>
            </a:pPr>
            <a:r>
              <a:rPr lang="fr-FR" dirty="0"/>
              <a:t>History of; social history; </a:t>
            </a:r>
            <a:r>
              <a:rPr lang="fr-FR" dirty="0" err="1"/>
              <a:t>current</a:t>
            </a:r>
            <a:r>
              <a:rPr lang="fr-FR" dirty="0"/>
              <a:t> ; past </a:t>
            </a:r>
            <a:r>
              <a:rPr lang="fr-FR" dirty="0" err="1"/>
              <a:t>medical</a:t>
            </a:r>
            <a:r>
              <a:rPr lang="fr-FR" dirty="0"/>
              <a:t> history</a:t>
            </a:r>
          </a:p>
          <a:p>
            <a:pPr marL="0" indent="0">
              <a:buNone/>
            </a:pPr>
            <a:endParaRPr lang="fr-FR" dirty="0"/>
          </a:p>
          <a:p>
            <a:pPr marL="514350" indent="-514350">
              <a:buFont typeface="Arial" panose="020B0604020202020204" pitchFamily="34" charset="0"/>
              <a:buAutoNum type="arabicParenR"/>
            </a:pPr>
            <a:r>
              <a:rPr lang="fr-FR" dirty="0" err="1"/>
              <a:t>Paul’s</a:t>
            </a:r>
            <a:r>
              <a:rPr lang="fr-FR" dirty="0"/>
              <a:t> </a:t>
            </a:r>
            <a:r>
              <a:rPr lang="fr-FR" dirty="0" err="1"/>
              <a:t>family</a:t>
            </a:r>
            <a:r>
              <a:rPr lang="fr-FR" dirty="0"/>
              <a:t> has a </a:t>
            </a:r>
            <a:r>
              <a:rPr lang="fr-FR" b="1" dirty="0" err="1"/>
              <a:t>history</a:t>
            </a:r>
            <a:r>
              <a:rPr lang="fr-FR" b="1" dirty="0"/>
              <a:t> of  </a:t>
            </a:r>
            <a:r>
              <a:rPr lang="fr-FR" dirty="0"/>
              <a:t>cancer.  </a:t>
            </a:r>
          </a:p>
          <a:p>
            <a:pPr marL="514350" indent="-514350">
              <a:buFont typeface="Arial" panose="020B0604020202020204" pitchFamily="34" charset="0"/>
              <a:buAutoNum type="arabicParenR"/>
            </a:pPr>
            <a:r>
              <a:rPr lang="fr-FR" dirty="0"/>
              <a:t>The </a:t>
            </a:r>
            <a:r>
              <a:rPr lang="fr-FR" dirty="0" err="1"/>
              <a:t>patient’s</a:t>
            </a:r>
            <a:r>
              <a:rPr lang="fr-FR" dirty="0"/>
              <a:t>  </a:t>
            </a:r>
            <a:r>
              <a:rPr lang="fr-FR" b="1" dirty="0" err="1"/>
              <a:t>current</a:t>
            </a:r>
            <a:r>
              <a:rPr lang="fr-FR" dirty="0"/>
              <a:t> condition </a:t>
            </a:r>
            <a:r>
              <a:rPr lang="fr-FR" dirty="0" err="1"/>
              <a:t>was</a:t>
            </a:r>
            <a:r>
              <a:rPr lang="fr-FR" dirty="0"/>
              <a:t> </a:t>
            </a:r>
            <a:r>
              <a:rPr lang="fr-FR" dirty="0" err="1"/>
              <a:t>caused</a:t>
            </a:r>
            <a:r>
              <a:rPr lang="fr-FR" dirty="0"/>
              <a:t> by a </a:t>
            </a:r>
            <a:r>
              <a:rPr lang="fr-FR" dirty="0" err="1"/>
              <a:t>recent</a:t>
            </a:r>
            <a:r>
              <a:rPr lang="fr-FR" dirty="0"/>
              <a:t> </a:t>
            </a:r>
            <a:r>
              <a:rPr lang="fr-FR" dirty="0" err="1"/>
              <a:t>injury</a:t>
            </a:r>
            <a:r>
              <a:rPr lang="fr-FR" dirty="0"/>
              <a:t>.</a:t>
            </a:r>
          </a:p>
          <a:p>
            <a:pPr marL="514350" indent="-514350">
              <a:buFont typeface="Arial" panose="020B0604020202020204" pitchFamily="34" charset="0"/>
              <a:buAutoNum type="arabicParenR"/>
            </a:pPr>
            <a:r>
              <a:rPr lang="fr-FR" dirty="0"/>
              <a:t>The </a:t>
            </a:r>
            <a:r>
              <a:rPr lang="fr-FR" dirty="0" err="1"/>
              <a:t>patient’s</a:t>
            </a:r>
            <a:r>
              <a:rPr lang="fr-FR" dirty="0"/>
              <a:t>  </a:t>
            </a:r>
            <a:r>
              <a:rPr lang="fr-FR" b="1" dirty="0" err="1"/>
              <a:t>past</a:t>
            </a:r>
            <a:r>
              <a:rPr lang="fr-FR" b="1" dirty="0"/>
              <a:t> </a:t>
            </a:r>
            <a:r>
              <a:rPr lang="fr-FR" b="1" dirty="0" err="1"/>
              <a:t>medical</a:t>
            </a:r>
            <a:r>
              <a:rPr lang="fr-FR" b="1" dirty="0"/>
              <a:t> </a:t>
            </a:r>
            <a:r>
              <a:rPr lang="fr-FR" b="1" dirty="0" err="1"/>
              <a:t>history</a:t>
            </a:r>
            <a:r>
              <a:rPr lang="fr-FR" b="1" dirty="0"/>
              <a:t>  </a:t>
            </a:r>
            <a:r>
              <a:rPr lang="fr-FR" dirty="0" err="1"/>
              <a:t>included</a:t>
            </a:r>
            <a:r>
              <a:rPr lang="fr-FR" dirty="0"/>
              <a:t> her </a:t>
            </a:r>
            <a:r>
              <a:rPr lang="fr-FR" dirty="0" err="1"/>
              <a:t>previous</a:t>
            </a:r>
            <a:r>
              <a:rPr lang="fr-FR" dirty="0"/>
              <a:t> </a:t>
            </a:r>
            <a:r>
              <a:rPr lang="fr-FR" dirty="0" err="1"/>
              <a:t>surgery</a:t>
            </a:r>
            <a:r>
              <a:rPr lang="fr-FR" dirty="0"/>
              <a:t>.</a:t>
            </a:r>
          </a:p>
          <a:p>
            <a:pPr marL="514350" indent="-514350">
              <a:buFont typeface="Arial" panose="020B0604020202020204" pitchFamily="34" charset="0"/>
              <a:buAutoNum type="arabicParenR"/>
            </a:pPr>
            <a:r>
              <a:rPr lang="fr-FR" dirty="0"/>
              <a:t>The </a:t>
            </a:r>
            <a:r>
              <a:rPr lang="fr-FR" dirty="0" err="1"/>
              <a:t>patient’s</a:t>
            </a:r>
            <a:r>
              <a:rPr lang="fr-FR" dirty="0"/>
              <a:t> </a:t>
            </a:r>
            <a:r>
              <a:rPr lang="fr-FR" b="1" dirty="0"/>
              <a:t>social </a:t>
            </a:r>
            <a:r>
              <a:rPr lang="fr-FR" b="1" dirty="0" err="1"/>
              <a:t>history</a:t>
            </a:r>
            <a:r>
              <a:rPr lang="fr-FR" b="1" dirty="0"/>
              <a:t> </a:t>
            </a:r>
            <a:r>
              <a:rPr lang="fr-FR" dirty="0" err="1"/>
              <a:t>included</a:t>
            </a:r>
            <a:r>
              <a:rPr lang="fr-FR" dirty="0"/>
              <a:t> her occupation.</a:t>
            </a:r>
          </a:p>
        </p:txBody>
      </p:sp>
    </p:spTree>
    <p:extLst>
      <p:ext uri="{BB962C8B-B14F-4D97-AF65-F5344CB8AC3E}">
        <p14:creationId xmlns:p14="http://schemas.microsoft.com/office/powerpoint/2010/main" val="184313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b="1" u="sng" dirty="0"/>
              <a:t>Activity</a:t>
            </a:r>
            <a:r>
              <a:rPr lang="fr-FR" dirty="0"/>
              <a:t>: </a:t>
            </a:r>
            <a:r>
              <a:rPr lang="fr-FR" dirty="0" err="1"/>
              <a:t>Formulate</a:t>
            </a:r>
            <a:r>
              <a:rPr lang="fr-FR" dirty="0"/>
              <a:t> 3 questions to </a:t>
            </a:r>
            <a:r>
              <a:rPr lang="fr-FR" dirty="0" err="1"/>
              <a:t>get</a:t>
            </a:r>
            <a:r>
              <a:rPr lang="fr-FR" dirty="0"/>
              <a:t> information about:</a:t>
            </a:r>
          </a:p>
          <a:p>
            <a:pPr marL="0" indent="0">
              <a:buNone/>
            </a:pPr>
            <a:endParaRPr lang="fr-FR" dirty="0"/>
          </a:p>
          <a:p>
            <a:pPr>
              <a:buFontTx/>
              <a:buChar char="-"/>
            </a:pPr>
            <a:r>
              <a:rPr lang="fr-FR" b="1" dirty="0"/>
              <a:t>Past </a:t>
            </a:r>
            <a:r>
              <a:rPr lang="fr-FR" b="1" dirty="0" err="1"/>
              <a:t>medical</a:t>
            </a:r>
            <a:r>
              <a:rPr lang="fr-FR" b="1" dirty="0"/>
              <a:t> </a:t>
            </a:r>
            <a:r>
              <a:rPr lang="fr-FR" b="1" dirty="0" err="1"/>
              <a:t>history</a:t>
            </a:r>
            <a:endParaRPr lang="fr-FR" b="1" dirty="0"/>
          </a:p>
          <a:p>
            <a:pPr>
              <a:buFontTx/>
              <a:buChar char="-"/>
            </a:pPr>
            <a:r>
              <a:rPr lang="fr-FR" b="1" dirty="0" err="1"/>
              <a:t>History</a:t>
            </a:r>
            <a:r>
              <a:rPr lang="fr-FR" b="1" dirty="0"/>
              <a:t> of the condition</a:t>
            </a:r>
          </a:p>
          <a:p>
            <a:pPr>
              <a:buFontTx/>
              <a:buChar char="-"/>
            </a:pPr>
            <a:r>
              <a:rPr lang="fr-FR" b="1" dirty="0"/>
              <a:t>Social </a:t>
            </a:r>
            <a:r>
              <a:rPr lang="fr-FR" b="1" dirty="0" err="1"/>
              <a:t>history</a:t>
            </a:r>
            <a:endParaRPr lang="fr-FR" b="1" dirty="0"/>
          </a:p>
          <a:p>
            <a:pPr marL="0" indent="0">
              <a:buNone/>
            </a:pPr>
            <a:r>
              <a:rPr lang="fr-FR" dirty="0"/>
              <a:t>- </a:t>
            </a:r>
            <a:r>
              <a:rPr lang="fr-FR" b="1" dirty="0"/>
              <a:t>Family </a:t>
            </a:r>
            <a:r>
              <a:rPr lang="fr-FR" b="1" dirty="0" err="1"/>
              <a:t>medical</a:t>
            </a:r>
            <a:r>
              <a:rPr lang="fr-FR" b="1" dirty="0"/>
              <a:t> </a:t>
            </a:r>
            <a:r>
              <a:rPr lang="fr-FR" b="1" dirty="0" err="1"/>
              <a:t>history</a:t>
            </a:r>
            <a:endParaRPr lang="fr-FR" b="1" dirty="0"/>
          </a:p>
          <a:p>
            <a:pPr marL="0" indent="0">
              <a:buNone/>
            </a:pPr>
            <a:endParaRPr lang="fr-FR" dirty="0"/>
          </a:p>
        </p:txBody>
      </p:sp>
    </p:spTree>
    <p:extLst>
      <p:ext uri="{BB962C8B-B14F-4D97-AF65-F5344CB8AC3E}">
        <p14:creationId xmlns:p14="http://schemas.microsoft.com/office/powerpoint/2010/main" val="166609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63EFB9-D8AD-4FDD-B4F8-5E89C20F75F2}"/>
              </a:ext>
            </a:extLst>
          </p:cNvPr>
          <p:cNvSpPr>
            <a:spLocks noGrp="1"/>
          </p:cNvSpPr>
          <p:nvPr>
            <p:ph type="title"/>
          </p:nvPr>
        </p:nvSpPr>
        <p:spPr>
          <a:xfrm>
            <a:off x="0" y="1"/>
            <a:ext cx="12192000" cy="6858000"/>
          </a:xfrm>
        </p:spPr>
        <p:txBody>
          <a:bodyPr>
            <a:normAutofit/>
          </a:bodyPr>
          <a:lstStyle/>
          <a:p>
            <a:pPr algn="ctr"/>
            <a:r>
              <a:rPr lang="fr-FR" b="1" dirty="0">
                <a:solidFill>
                  <a:srgbClr val="FF0000"/>
                </a:solidFill>
              </a:rPr>
              <a:t>MAINTINING HYGIENE</a:t>
            </a:r>
          </a:p>
        </p:txBody>
      </p:sp>
    </p:spTree>
    <p:extLst>
      <p:ext uri="{BB962C8B-B14F-4D97-AF65-F5344CB8AC3E}">
        <p14:creationId xmlns:p14="http://schemas.microsoft.com/office/powerpoint/2010/main" val="33204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marL="0" indent="0" algn="just">
              <a:lnSpc>
                <a:spcPct val="100000"/>
              </a:lnSpc>
              <a:buNone/>
            </a:pPr>
            <a:r>
              <a:rPr lang="fr-FR" sz="2400" dirty="0"/>
              <a:t>        From:     Bernard Kabore – </a:t>
            </a:r>
            <a:r>
              <a:rPr lang="fr-FR" sz="2400" dirty="0" err="1"/>
              <a:t>Hospital</a:t>
            </a:r>
            <a:r>
              <a:rPr lang="fr-FR" sz="2400" dirty="0"/>
              <a:t> </a:t>
            </a:r>
            <a:r>
              <a:rPr lang="fr-FR" sz="2400" dirty="0" err="1"/>
              <a:t>director</a:t>
            </a:r>
            <a:endParaRPr lang="fr-FR" sz="2400" dirty="0"/>
          </a:p>
          <a:p>
            <a:pPr marL="0" indent="0" algn="just">
              <a:lnSpc>
                <a:spcPct val="100000"/>
              </a:lnSpc>
              <a:buNone/>
            </a:pPr>
            <a:r>
              <a:rPr lang="fr-FR" sz="2400" dirty="0"/>
              <a:t>             To:     All staff</a:t>
            </a:r>
          </a:p>
          <a:p>
            <a:pPr marL="0" indent="0" algn="just">
              <a:lnSpc>
                <a:spcPct val="100000"/>
              </a:lnSpc>
              <a:buNone/>
            </a:pPr>
            <a:r>
              <a:rPr lang="fr-FR" sz="2400" dirty="0"/>
              <a:t>         Sent:     </a:t>
            </a:r>
            <a:r>
              <a:rPr lang="fr-FR" sz="2400" dirty="0" err="1"/>
              <a:t>Sat</a:t>
            </a:r>
            <a:r>
              <a:rPr lang="fr-FR" sz="2400" dirty="0"/>
              <a:t>, </a:t>
            </a:r>
            <a:r>
              <a:rPr lang="fr-FR" sz="2400" dirty="0" err="1"/>
              <a:t>Nov</a:t>
            </a:r>
            <a:r>
              <a:rPr lang="fr-FR" sz="2400" dirty="0"/>
              <a:t> 15</a:t>
            </a:r>
          </a:p>
          <a:p>
            <a:pPr marL="0" indent="0" algn="just">
              <a:lnSpc>
                <a:spcPct val="100000"/>
              </a:lnSpc>
              <a:buNone/>
            </a:pPr>
            <a:r>
              <a:rPr lang="fr-FR" sz="2400" dirty="0"/>
              <a:t>    Subject:     </a:t>
            </a:r>
            <a:r>
              <a:rPr lang="fr-FR" sz="2400" dirty="0" err="1"/>
              <a:t>Hygiene</a:t>
            </a:r>
            <a:r>
              <a:rPr lang="fr-FR" sz="2400" dirty="0"/>
              <a:t> standards</a:t>
            </a:r>
          </a:p>
          <a:p>
            <a:pPr marL="0" indent="0">
              <a:lnSpc>
                <a:spcPct val="100000"/>
              </a:lnSpc>
              <a:buNone/>
            </a:pPr>
            <a:r>
              <a:rPr lang="fr-FR" sz="2400" dirty="0"/>
              <a:t>    Attention </a:t>
            </a:r>
            <a:r>
              <a:rPr lang="fr-FR" sz="2400" dirty="0" err="1"/>
              <a:t>hospital</a:t>
            </a:r>
            <a:r>
              <a:rPr lang="fr-FR" sz="2400" dirty="0"/>
              <a:t> staff: The </a:t>
            </a:r>
            <a:r>
              <a:rPr lang="fr-FR" sz="2400" b="1" dirty="0" err="1"/>
              <a:t>flu</a:t>
            </a:r>
            <a:r>
              <a:rPr lang="fr-FR" sz="2400" b="1" dirty="0"/>
              <a:t> </a:t>
            </a:r>
            <a:r>
              <a:rPr lang="fr-FR" sz="2400" b="1" dirty="0" err="1"/>
              <a:t>season</a:t>
            </a:r>
            <a:r>
              <a:rPr lang="fr-FR" sz="2400" b="1" dirty="0"/>
              <a:t> </a:t>
            </a:r>
            <a:r>
              <a:rPr lang="fr-FR" sz="2400" dirty="0"/>
              <a:t>is </a:t>
            </a:r>
            <a:r>
              <a:rPr lang="fr-FR" sz="2400" dirty="0" err="1"/>
              <a:t>approaching</a:t>
            </a:r>
            <a:r>
              <a:rPr lang="fr-FR" sz="2400" dirty="0"/>
              <a:t>. I </a:t>
            </a:r>
            <a:r>
              <a:rPr lang="fr-FR" sz="2400" dirty="0" err="1"/>
              <a:t>want</a:t>
            </a:r>
            <a:r>
              <a:rPr lang="fr-FR" sz="2400" dirty="0"/>
              <a:t> to </a:t>
            </a:r>
            <a:r>
              <a:rPr lang="fr-FR" sz="2400" b="1" dirty="0" err="1"/>
              <a:t>remind</a:t>
            </a:r>
            <a:r>
              <a:rPr lang="fr-FR" sz="2400" dirty="0"/>
              <a:t> </a:t>
            </a:r>
            <a:r>
              <a:rPr lang="fr-FR" sz="2400" dirty="0" err="1"/>
              <a:t>everyone</a:t>
            </a:r>
            <a:r>
              <a:rPr lang="fr-FR" sz="2400" dirty="0"/>
              <a:t> of the importance of </a:t>
            </a:r>
            <a:r>
              <a:rPr lang="fr-FR" sz="2400" dirty="0" err="1"/>
              <a:t>maintaining</a:t>
            </a:r>
            <a:r>
              <a:rPr lang="fr-FR" sz="2400" dirty="0"/>
              <a:t> strict </a:t>
            </a:r>
            <a:r>
              <a:rPr lang="fr-FR" sz="2400" dirty="0" err="1"/>
              <a:t>hygiene</a:t>
            </a:r>
            <a:r>
              <a:rPr lang="fr-FR" sz="2400" dirty="0"/>
              <a:t> standards. </a:t>
            </a:r>
            <a:r>
              <a:rPr lang="fr-FR" sz="2400" dirty="0" err="1"/>
              <a:t>Contagious</a:t>
            </a:r>
            <a:r>
              <a:rPr lang="fr-FR" sz="2400" dirty="0"/>
              <a:t> new virus </a:t>
            </a:r>
            <a:r>
              <a:rPr lang="fr-FR" sz="2400" b="1" dirty="0" err="1"/>
              <a:t>strains</a:t>
            </a:r>
            <a:r>
              <a:rPr lang="fr-FR" sz="2400" dirty="0"/>
              <a:t> and </a:t>
            </a:r>
            <a:r>
              <a:rPr lang="fr-FR" sz="2400" dirty="0" err="1"/>
              <a:t>drug</a:t>
            </a:r>
            <a:r>
              <a:rPr lang="fr-FR" sz="2400" dirty="0"/>
              <a:t> </a:t>
            </a:r>
            <a:r>
              <a:rPr lang="fr-FR" sz="2400" dirty="0" err="1"/>
              <a:t>resistant</a:t>
            </a:r>
            <a:r>
              <a:rPr lang="fr-FR" sz="2400" dirty="0"/>
              <a:t> bacteria cause </a:t>
            </a:r>
            <a:r>
              <a:rPr lang="fr-FR" sz="2400" dirty="0" err="1"/>
              <a:t>problems</a:t>
            </a:r>
            <a:r>
              <a:rPr lang="fr-FR" sz="2400" dirty="0"/>
              <a:t> every year. I do not </a:t>
            </a:r>
            <a:r>
              <a:rPr lang="fr-FR" sz="2400" dirty="0" err="1"/>
              <a:t>want</a:t>
            </a:r>
            <a:r>
              <a:rPr lang="fr-FR" sz="2400" dirty="0"/>
              <a:t> that happening here.</a:t>
            </a:r>
          </a:p>
          <a:p>
            <a:pPr marL="0" indent="0">
              <a:lnSpc>
                <a:spcPct val="100000"/>
              </a:lnSpc>
              <a:buNone/>
            </a:pPr>
            <a:r>
              <a:rPr lang="fr-FR" sz="2400" dirty="0"/>
              <a:t>    Regular </a:t>
            </a:r>
            <a:r>
              <a:rPr lang="fr-FR" sz="2400" dirty="0" err="1"/>
              <a:t>handwashing</a:t>
            </a:r>
            <a:r>
              <a:rPr lang="fr-FR" sz="2400" dirty="0"/>
              <a:t> with </a:t>
            </a:r>
            <a:r>
              <a:rPr lang="fr-FR" sz="2400" dirty="0" err="1"/>
              <a:t>antimicrobial</a:t>
            </a:r>
            <a:r>
              <a:rPr lang="fr-FR" sz="2400" dirty="0"/>
              <a:t> soap is </a:t>
            </a:r>
            <a:r>
              <a:rPr lang="fr-FR" sz="2400" dirty="0" err="1"/>
              <a:t>imperative</a:t>
            </a:r>
            <a:r>
              <a:rPr lang="fr-FR" sz="2400" dirty="0"/>
              <a:t>. All surfaces must be </a:t>
            </a:r>
            <a:r>
              <a:rPr lang="fr-FR" sz="2400" dirty="0" err="1"/>
              <a:t>cleaned</a:t>
            </a:r>
            <a:r>
              <a:rPr lang="fr-FR" sz="2400" dirty="0"/>
              <a:t> with </a:t>
            </a:r>
            <a:r>
              <a:rPr lang="fr-FR" sz="2400" dirty="0" err="1"/>
              <a:t>disinfectant</a:t>
            </a:r>
            <a:r>
              <a:rPr lang="fr-FR" sz="2400" dirty="0"/>
              <a:t> </a:t>
            </a:r>
            <a:r>
              <a:rPr lang="fr-FR" sz="2400" dirty="0" err="1"/>
              <a:t>according</a:t>
            </a:r>
            <a:r>
              <a:rPr lang="fr-FR" sz="2400" dirty="0"/>
              <a:t> to the maintenance </a:t>
            </a:r>
            <a:r>
              <a:rPr lang="fr-FR" sz="2400" b="1" dirty="0" err="1"/>
              <a:t>schedule</a:t>
            </a:r>
            <a:r>
              <a:rPr lang="fr-FR" sz="2400" dirty="0"/>
              <a:t> . </a:t>
            </a:r>
            <a:r>
              <a:rPr lang="fr-FR" sz="2400" dirty="0" err="1"/>
              <a:t>We</a:t>
            </a:r>
            <a:r>
              <a:rPr lang="fr-FR" sz="2400" dirty="0"/>
              <a:t> must always store </a:t>
            </a:r>
            <a:r>
              <a:rPr lang="fr-FR" sz="2400" dirty="0" err="1"/>
              <a:t>antibiotic</a:t>
            </a:r>
            <a:r>
              <a:rPr lang="fr-FR" sz="2400" dirty="0"/>
              <a:t> drugs in the </a:t>
            </a:r>
            <a:r>
              <a:rPr lang="fr-FR" sz="2400" dirty="0" err="1"/>
              <a:t>proper</a:t>
            </a:r>
            <a:r>
              <a:rPr lang="fr-FR" sz="2400" dirty="0"/>
              <a:t> cabinets. </a:t>
            </a:r>
            <a:r>
              <a:rPr lang="fr-FR" sz="2400" dirty="0" err="1"/>
              <a:t>Biohazards</a:t>
            </a:r>
            <a:r>
              <a:rPr lang="fr-FR" sz="2400" dirty="0"/>
              <a:t> should be </a:t>
            </a:r>
            <a:r>
              <a:rPr lang="fr-FR" sz="2400" dirty="0" err="1"/>
              <a:t>mindful</a:t>
            </a:r>
            <a:r>
              <a:rPr lang="fr-FR" sz="2400" dirty="0"/>
              <a:t> dispose of.</a:t>
            </a:r>
          </a:p>
          <a:p>
            <a:pPr marL="0" indent="0">
              <a:lnSpc>
                <a:spcPct val="100000"/>
              </a:lnSpc>
              <a:buNone/>
            </a:pPr>
            <a:r>
              <a:rPr lang="fr-FR" sz="2400" dirty="0"/>
              <a:t>   Should </a:t>
            </a:r>
            <a:r>
              <a:rPr lang="fr-FR" sz="2400" dirty="0" err="1"/>
              <a:t>drug</a:t>
            </a:r>
            <a:r>
              <a:rPr lang="fr-FR" sz="2400" dirty="0"/>
              <a:t> </a:t>
            </a:r>
            <a:r>
              <a:rPr lang="fr-FR" sz="2400" dirty="0" err="1"/>
              <a:t>resistant</a:t>
            </a:r>
            <a:r>
              <a:rPr lang="fr-FR" sz="2400" dirty="0"/>
              <a:t> </a:t>
            </a:r>
            <a:r>
              <a:rPr lang="fr-FR" sz="2400" dirty="0" err="1"/>
              <a:t>flu</a:t>
            </a:r>
            <a:r>
              <a:rPr lang="fr-FR" sz="2400" dirty="0"/>
              <a:t> </a:t>
            </a:r>
            <a:r>
              <a:rPr lang="fr-FR" sz="2400" dirty="0" err="1"/>
              <a:t>strains</a:t>
            </a:r>
            <a:r>
              <a:rPr lang="fr-FR" sz="2400" dirty="0"/>
              <a:t> </a:t>
            </a:r>
            <a:r>
              <a:rPr lang="fr-FR" sz="2400" dirty="0" err="1"/>
              <a:t>appear</a:t>
            </a:r>
            <a:r>
              <a:rPr lang="fr-FR" sz="2400" dirty="0"/>
              <a:t>. </a:t>
            </a:r>
            <a:r>
              <a:rPr lang="fr-FR" sz="2400" dirty="0" err="1"/>
              <a:t>We</a:t>
            </a:r>
            <a:r>
              <a:rPr lang="fr-FR" sz="2400" dirty="0"/>
              <a:t> must </a:t>
            </a:r>
            <a:r>
              <a:rPr lang="fr-FR" sz="2400" dirty="0" err="1"/>
              <a:t>quarantine</a:t>
            </a:r>
            <a:r>
              <a:rPr lang="fr-FR" sz="2400" dirty="0"/>
              <a:t> all </a:t>
            </a:r>
            <a:r>
              <a:rPr lang="fr-FR" sz="2400" dirty="0" err="1"/>
              <a:t>infected</a:t>
            </a:r>
            <a:r>
              <a:rPr lang="fr-FR" sz="2400" dirty="0"/>
              <a:t> </a:t>
            </a:r>
            <a:r>
              <a:rPr lang="fr-FR" sz="2400" dirty="0" err="1"/>
              <a:t>persons</a:t>
            </a:r>
            <a:r>
              <a:rPr lang="fr-FR" sz="2400" dirty="0"/>
              <a:t>. To avoid </a:t>
            </a:r>
            <a:r>
              <a:rPr lang="fr-FR" sz="2400" dirty="0" err="1"/>
              <a:t>transmitting</a:t>
            </a:r>
            <a:r>
              <a:rPr lang="fr-FR" sz="2400" dirty="0"/>
              <a:t> </a:t>
            </a:r>
            <a:r>
              <a:rPr lang="fr-FR" sz="2400" dirty="0" err="1"/>
              <a:t>further</a:t>
            </a:r>
            <a:r>
              <a:rPr lang="fr-FR" sz="2400" dirty="0"/>
              <a:t> infections, no one will be </a:t>
            </a:r>
            <a:r>
              <a:rPr lang="fr-FR" sz="2400" dirty="0" err="1"/>
              <a:t>allowed</a:t>
            </a:r>
            <a:r>
              <a:rPr lang="fr-FR" sz="2400" dirty="0"/>
              <a:t> in </a:t>
            </a:r>
            <a:r>
              <a:rPr lang="fr-FR" sz="2400" dirty="0" err="1"/>
              <a:t>quarantine</a:t>
            </a:r>
            <a:r>
              <a:rPr lang="fr-FR" sz="2400" dirty="0"/>
              <a:t> areas without a </a:t>
            </a:r>
            <a:r>
              <a:rPr lang="fr-FR" sz="2400" dirty="0" err="1"/>
              <a:t>facemask</a:t>
            </a:r>
            <a:r>
              <a:rPr lang="fr-FR" sz="2400" dirty="0"/>
              <a:t>.</a:t>
            </a:r>
          </a:p>
          <a:p>
            <a:pPr marL="0" indent="0">
              <a:lnSpc>
                <a:spcPct val="100000"/>
              </a:lnSpc>
              <a:buNone/>
            </a:pPr>
            <a:r>
              <a:rPr lang="fr-FR" sz="2400" dirty="0" err="1"/>
              <a:t>Thank</a:t>
            </a:r>
            <a:r>
              <a:rPr lang="fr-FR" sz="2400" dirty="0"/>
              <a:t> you for your help </a:t>
            </a:r>
          </a:p>
          <a:p>
            <a:pPr marL="0" indent="0">
              <a:lnSpc>
                <a:spcPct val="100000"/>
              </a:lnSpc>
              <a:buNone/>
            </a:pPr>
            <a:r>
              <a:rPr lang="fr-FR" sz="2400" dirty="0"/>
              <a:t>Bernard Kabore</a:t>
            </a:r>
          </a:p>
          <a:p>
            <a:pPr marL="0" indent="0">
              <a:lnSpc>
                <a:spcPct val="100000"/>
              </a:lnSpc>
              <a:buNone/>
            </a:pPr>
            <a:r>
              <a:rPr lang="fr-FR" sz="2400" dirty="0" err="1"/>
              <a:t>Hospital</a:t>
            </a:r>
            <a:r>
              <a:rPr lang="fr-FR" sz="2400" dirty="0"/>
              <a:t> </a:t>
            </a:r>
            <a:r>
              <a:rPr lang="fr-FR" sz="2400" dirty="0" err="1"/>
              <a:t>Director</a:t>
            </a:r>
            <a:endParaRPr lang="fr-FR" sz="2400" dirty="0"/>
          </a:p>
        </p:txBody>
      </p:sp>
    </p:spTree>
    <p:extLst>
      <p:ext uri="{BB962C8B-B14F-4D97-AF65-F5344CB8AC3E}">
        <p14:creationId xmlns:p14="http://schemas.microsoft.com/office/powerpoint/2010/main" val="19124394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2066</TotalTime>
  <Words>1821</Words>
  <Application>Microsoft Office PowerPoint</Application>
  <PresentationFormat>Grand écran</PresentationFormat>
  <Paragraphs>164</Paragraphs>
  <Slides>22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Calibri</vt:lpstr>
      <vt:lpstr>Calibri Light</vt:lpstr>
      <vt:lpstr>Thème Office</vt:lpstr>
      <vt:lpstr>MEDICAL HISTORY</vt:lpstr>
      <vt:lpstr>Présentation PowerPoint</vt:lpstr>
      <vt:lpstr>Présentation PowerPoint</vt:lpstr>
      <vt:lpstr>Présentation PowerPoint</vt:lpstr>
      <vt:lpstr>Présentation PowerPoint</vt:lpstr>
      <vt:lpstr>Présentation PowerPoint</vt:lpstr>
      <vt:lpstr>Présentation PowerPoint</vt:lpstr>
      <vt:lpstr>MAINTINING HYGIENE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81</cp:revision>
  <dcterms:created xsi:type="dcterms:W3CDTF">2019-11-29T08:05:10Z</dcterms:created>
  <dcterms:modified xsi:type="dcterms:W3CDTF">2021-11-13T07:03:34Z</dcterms:modified>
</cp:coreProperties>
</file>