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>
  <p:sldMasterIdLst>
    <p:sldMasterId id="2147483648" r:id="rId4"/>
    <p:sldMasterId id="2147483665" r:id="rId5"/>
  </p:sldMasterIdLst>
  <p:notesMasterIdLst>
    <p:notesMasterId r:id="rId30"/>
  </p:notesMasterIdLst>
  <p:handoutMasterIdLst>
    <p:handoutMasterId r:id="rId31"/>
  </p:handoutMasterIdLst>
  <p:sldIdLst>
    <p:sldId id="256" r:id="rId6"/>
    <p:sldId id="306" r:id="rId7"/>
    <p:sldId id="286" r:id="rId8"/>
    <p:sldId id="270" r:id="rId9"/>
    <p:sldId id="307" r:id="rId10"/>
    <p:sldId id="308" r:id="rId11"/>
    <p:sldId id="309" r:id="rId12"/>
    <p:sldId id="310" r:id="rId13"/>
    <p:sldId id="311" r:id="rId14"/>
    <p:sldId id="292" r:id="rId15"/>
    <p:sldId id="293" r:id="rId16"/>
    <p:sldId id="294" r:id="rId17"/>
    <p:sldId id="296" r:id="rId18"/>
    <p:sldId id="295" r:id="rId19"/>
    <p:sldId id="312" r:id="rId20"/>
    <p:sldId id="298" r:id="rId21"/>
    <p:sldId id="313" r:id="rId22"/>
    <p:sldId id="299" r:id="rId23"/>
    <p:sldId id="302" r:id="rId24"/>
    <p:sldId id="301" r:id="rId25"/>
    <p:sldId id="303" r:id="rId26"/>
    <p:sldId id="304" r:id="rId27"/>
    <p:sldId id="305" r:id="rId28"/>
    <p:sldId id="314" r:id="rId29"/>
  </p:sldIdLst>
  <p:sldSz cx="9144000" cy="6858000" type="screen4x3"/>
  <p:notesSz cx="6797675" cy="9928225"/>
  <p:custDataLst>
    <p:tags r:id="rId32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82" autoAdjust="0"/>
    <p:restoredTop sz="88034" autoAdjust="0"/>
  </p:normalViewPr>
  <p:slideViewPr>
    <p:cSldViewPr>
      <p:cViewPr varScale="1">
        <p:scale>
          <a:sx n="68" d="100"/>
          <a:sy n="68" d="100"/>
        </p:scale>
        <p:origin x="10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24136E-0F9D-45B0-9280-38F331AB5032}" type="doc">
      <dgm:prSet loTypeId="urn:microsoft.com/office/officeart/2005/8/layout/venn1" loCatId="relationship" qsTypeId="urn:microsoft.com/office/officeart/2005/8/quickstyle/simple1" qsCatId="simple" csTypeId="urn:microsoft.com/office/officeart/2005/8/colors/accent0_1" csCatId="mainScheme" phldr="1"/>
      <dgm:spPr/>
    </dgm:pt>
    <dgm:pt modelId="{15FFCF3F-2E2B-4BA7-98CA-D500CDFA2A99}">
      <dgm:prSet phldrT="[Text]" custT="1"/>
      <dgm:spPr/>
      <dgm:t>
        <a:bodyPr/>
        <a:lstStyle/>
        <a:p>
          <a:r>
            <a:rPr lang="fr-FR" sz="2800" dirty="0" smtClean="0"/>
            <a:t>Ressources, faisabilité et politique</a:t>
          </a:r>
          <a:endParaRPr lang="en-US" sz="2800" dirty="0"/>
        </a:p>
      </dgm:t>
    </dgm:pt>
    <dgm:pt modelId="{D20A14F5-9083-4C92-8D3F-D0164BC60FDB}" type="parTrans" cxnId="{4B466DAA-2E39-471A-ACD0-03E9088A0658}">
      <dgm:prSet/>
      <dgm:spPr/>
      <dgm:t>
        <a:bodyPr/>
        <a:lstStyle/>
        <a:p>
          <a:endParaRPr lang="en-US"/>
        </a:p>
      </dgm:t>
    </dgm:pt>
    <dgm:pt modelId="{810749EE-2CE1-418C-8534-7B0DDEFD8DD5}" type="sibTrans" cxnId="{4B466DAA-2E39-471A-ACD0-03E9088A0658}">
      <dgm:prSet/>
      <dgm:spPr/>
      <dgm:t>
        <a:bodyPr/>
        <a:lstStyle/>
        <a:p>
          <a:endParaRPr lang="en-US"/>
        </a:p>
      </dgm:t>
    </dgm:pt>
    <dgm:pt modelId="{01BACA07-5E89-4FB9-AD06-85A54C94EE96}">
      <dgm:prSet phldrT="[Text]" custT="1"/>
      <dgm:spPr/>
      <dgm:t>
        <a:bodyPr/>
        <a:lstStyle/>
        <a:p>
          <a:r>
            <a:rPr lang="fr-FR" sz="2800" dirty="0" smtClean="0"/>
            <a:t>Les besoins réels</a:t>
          </a:r>
          <a:endParaRPr lang="en-US" sz="2800" dirty="0"/>
        </a:p>
      </dgm:t>
    </dgm:pt>
    <dgm:pt modelId="{9713FEBD-4999-4056-AEB1-55151BAA599E}" type="parTrans" cxnId="{71A9C92C-FB6D-445E-97B9-8C56B4E7EE11}">
      <dgm:prSet/>
      <dgm:spPr/>
      <dgm:t>
        <a:bodyPr/>
        <a:lstStyle/>
        <a:p>
          <a:endParaRPr lang="en-US"/>
        </a:p>
      </dgm:t>
    </dgm:pt>
    <dgm:pt modelId="{542F4576-4D74-40F1-A21A-9EECCF7AD80A}" type="sibTrans" cxnId="{71A9C92C-FB6D-445E-97B9-8C56B4E7EE11}">
      <dgm:prSet/>
      <dgm:spPr/>
      <dgm:t>
        <a:bodyPr/>
        <a:lstStyle/>
        <a:p>
          <a:endParaRPr lang="en-US"/>
        </a:p>
      </dgm:t>
    </dgm:pt>
    <dgm:pt modelId="{71C570F6-D034-4301-A309-9DC129EA5B83}">
      <dgm:prSet phldrT="[Text]" custT="1"/>
      <dgm:spPr/>
      <dgm:t>
        <a:bodyPr/>
        <a:lstStyle/>
        <a:p>
          <a:r>
            <a:rPr lang="fr-FR" sz="2800" dirty="0" smtClean="0"/>
            <a:t>Les besoins perçus par le public</a:t>
          </a:r>
          <a:endParaRPr lang="en-US" sz="2800" dirty="0"/>
        </a:p>
      </dgm:t>
    </dgm:pt>
    <dgm:pt modelId="{81DEBB67-EE75-4ADE-AA19-30BCC0B6D8F4}" type="parTrans" cxnId="{864D5CBF-C19F-4D2A-A133-A920B5A0EE11}">
      <dgm:prSet/>
      <dgm:spPr/>
      <dgm:t>
        <a:bodyPr/>
        <a:lstStyle/>
        <a:p>
          <a:endParaRPr lang="en-US"/>
        </a:p>
      </dgm:t>
    </dgm:pt>
    <dgm:pt modelId="{1FAED516-C40A-4F61-952A-7E993EFD6517}" type="sibTrans" cxnId="{864D5CBF-C19F-4D2A-A133-A920B5A0EE11}">
      <dgm:prSet/>
      <dgm:spPr/>
      <dgm:t>
        <a:bodyPr/>
        <a:lstStyle/>
        <a:p>
          <a:endParaRPr lang="en-US"/>
        </a:p>
      </dgm:t>
    </dgm:pt>
    <dgm:pt modelId="{DB1E80BC-895B-4310-B8B8-DACF48ED140A}" type="pres">
      <dgm:prSet presAssocID="{9C24136E-0F9D-45B0-9280-38F331AB5032}" presName="compositeShape" presStyleCnt="0">
        <dgm:presLayoutVars>
          <dgm:chMax val="7"/>
          <dgm:dir/>
          <dgm:resizeHandles val="exact"/>
        </dgm:presLayoutVars>
      </dgm:prSet>
      <dgm:spPr/>
    </dgm:pt>
    <dgm:pt modelId="{885CB5A1-4756-4CDA-81DC-F89F01C92FD1}" type="pres">
      <dgm:prSet presAssocID="{15FFCF3F-2E2B-4BA7-98CA-D500CDFA2A99}" presName="circ1" presStyleLbl="vennNode1" presStyleIdx="0" presStyleCnt="3"/>
      <dgm:spPr/>
      <dgm:t>
        <a:bodyPr/>
        <a:lstStyle/>
        <a:p>
          <a:endParaRPr lang="en-US"/>
        </a:p>
      </dgm:t>
    </dgm:pt>
    <dgm:pt modelId="{5F303E2A-11AF-49B3-9486-8D195E63CB4B}" type="pres">
      <dgm:prSet presAssocID="{15FFCF3F-2E2B-4BA7-98CA-D500CDFA2A9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307BA-8EB4-4032-AD07-0CB1D6C925AA}" type="pres">
      <dgm:prSet presAssocID="{01BACA07-5E89-4FB9-AD06-85A54C94EE96}" presName="circ2" presStyleLbl="vennNode1" presStyleIdx="1" presStyleCnt="3"/>
      <dgm:spPr/>
      <dgm:t>
        <a:bodyPr/>
        <a:lstStyle/>
        <a:p>
          <a:endParaRPr lang="en-US"/>
        </a:p>
      </dgm:t>
    </dgm:pt>
    <dgm:pt modelId="{CBD8849C-B60C-4EC5-A303-B2554167D6BF}" type="pres">
      <dgm:prSet presAssocID="{01BACA07-5E89-4FB9-AD06-85A54C94EE9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7CEC1-31D7-49B5-A3A1-874F06A98516}" type="pres">
      <dgm:prSet presAssocID="{71C570F6-D034-4301-A309-9DC129EA5B83}" presName="circ3" presStyleLbl="vennNode1" presStyleIdx="2" presStyleCnt="3"/>
      <dgm:spPr/>
      <dgm:t>
        <a:bodyPr/>
        <a:lstStyle/>
        <a:p>
          <a:endParaRPr lang="en-US"/>
        </a:p>
      </dgm:t>
    </dgm:pt>
    <dgm:pt modelId="{22E28AD5-9D9F-43D3-A78A-EDD019155ADE}" type="pres">
      <dgm:prSet presAssocID="{71C570F6-D034-4301-A309-9DC129EA5B8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E6A2BC-3C9E-484B-8A02-003DC13B5CC6}" type="presOf" srcId="{01BACA07-5E89-4FB9-AD06-85A54C94EE96}" destId="{CBD8849C-B60C-4EC5-A303-B2554167D6BF}" srcOrd="1" destOrd="0" presId="urn:microsoft.com/office/officeart/2005/8/layout/venn1"/>
    <dgm:cxn modelId="{4B466DAA-2E39-471A-ACD0-03E9088A0658}" srcId="{9C24136E-0F9D-45B0-9280-38F331AB5032}" destId="{15FFCF3F-2E2B-4BA7-98CA-D500CDFA2A99}" srcOrd="0" destOrd="0" parTransId="{D20A14F5-9083-4C92-8D3F-D0164BC60FDB}" sibTransId="{810749EE-2CE1-418C-8534-7B0DDEFD8DD5}"/>
    <dgm:cxn modelId="{833173F7-F830-424A-BC7F-8A3BEF45AA19}" type="presOf" srcId="{71C570F6-D034-4301-A309-9DC129EA5B83}" destId="{22E28AD5-9D9F-43D3-A78A-EDD019155ADE}" srcOrd="1" destOrd="0" presId="urn:microsoft.com/office/officeart/2005/8/layout/venn1"/>
    <dgm:cxn modelId="{42CA6D82-7433-423C-9069-1E8A4FC192A5}" type="presOf" srcId="{15FFCF3F-2E2B-4BA7-98CA-D500CDFA2A99}" destId="{885CB5A1-4756-4CDA-81DC-F89F01C92FD1}" srcOrd="0" destOrd="0" presId="urn:microsoft.com/office/officeart/2005/8/layout/venn1"/>
    <dgm:cxn modelId="{71A9C92C-FB6D-445E-97B9-8C56B4E7EE11}" srcId="{9C24136E-0F9D-45B0-9280-38F331AB5032}" destId="{01BACA07-5E89-4FB9-AD06-85A54C94EE96}" srcOrd="1" destOrd="0" parTransId="{9713FEBD-4999-4056-AEB1-55151BAA599E}" sibTransId="{542F4576-4D74-40F1-A21A-9EECCF7AD80A}"/>
    <dgm:cxn modelId="{864D5CBF-C19F-4D2A-A133-A920B5A0EE11}" srcId="{9C24136E-0F9D-45B0-9280-38F331AB5032}" destId="{71C570F6-D034-4301-A309-9DC129EA5B83}" srcOrd="2" destOrd="0" parTransId="{81DEBB67-EE75-4ADE-AA19-30BCC0B6D8F4}" sibTransId="{1FAED516-C40A-4F61-952A-7E993EFD6517}"/>
    <dgm:cxn modelId="{93B6D573-FD9B-4678-98A2-7F2EC725E407}" type="presOf" srcId="{71C570F6-D034-4301-A309-9DC129EA5B83}" destId="{15C7CEC1-31D7-49B5-A3A1-874F06A98516}" srcOrd="0" destOrd="0" presId="urn:microsoft.com/office/officeart/2005/8/layout/venn1"/>
    <dgm:cxn modelId="{583E1596-7D13-463D-8272-BBA4F08651AA}" type="presOf" srcId="{15FFCF3F-2E2B-4BA7-98CA-D500CDFA2A99}" destId="{5F303E2A-11AF-49B3-9486-8D195E63CB4B}" srcOrd="1" destOrd="0" presId="urn:microsoft.com/office/officeart/2005/8/layout/venn1"/>
    <dgm:cxn modelId="{842ED794-5DA9-4512-B3F4-4BD2F950DFB4}" type="presOf" srcId="{01BACA07-5E89-4FB9-AD06-85A54C94EE96}" destId="{557307BA-8EB4-4032-AD07-0CB1D6C925AA}" srcOrd="0" destOrd="0" presId="urn:microsoft.com/office/officeart/2005/8/layout/venn1"/>
    <dgm:cxn modelId="{D30BA7FA-7249-4007-9C47-AE165671EC2E}" type="presOf" srcId="{9C24136E-0F9D-45B0-9280-38F331AB5032}" destId="{DB1E80BC-895B-4310-B8B8-DACF48ED140A}" srcOrd="0" destOrd="0" presId="urn:microsoft.com/office/officeart/2005/8/layout/venn1"/>
    <dgm:cxn modelId="{BBA1B02A-F7EB-412D-A948-F54432DFB066}" type="presParOf" srcId="{DB1E80BC-895B-4310-B8B8-DACF48ED140A}" destId="{885CB5A1-4756-4CDA-81DC-F89F01C92FD1}" srcOrd="0" destOrd="0" presId="urn:microsoft.com/office/officeart/2005/8/layout/venn1"/>
    <dgm:cxn modelId="{280627DC-24B8-48E1-B5B2-9AF1B8B214AD}" type="presParOf" srcId="{DB1E80BC-895B-4310-B8B8-DACF48ED140A}" destId="{5F303E2A-11AF-49B3-9486-8D195E63CB4B}" srcOrd="1" destOrd="0" presId="urn:microsoft.com/office/officeart/2005/8/layout/venn1"/>
    <dgm:cxn modelId="{2E507AF7-741C-4861-AD63-6E4B9B9AF011}" type="presParOf" srcId="{DB1E80BC-895B-4310-B8B8-DACF48ED140A}" destId="{557307BA-8EB4-4032-AD07-0CB1D6C925AA}" srcOrd="2" destOrd="0" presId="urn:microsoft.com/office/officeart/2005/8/layout/venn1"/>
    <dgm:cxn modelId="{82EE627E-9735-434E-A959-7F314E550F8C}" type="presParOf" srcId="{DB1E80BC-895B-4310-B8B8-DACF48ED140A}" destId="{CBD8849C-B60C-4EC5-A303-B2554167D6BF}" srcOrd="3" destOrd="0" presId="urn:microsoft.com/office/officeart/2005/8/layout/venn1"/>
    <dgm:cxn modelId="{5DED33EC-9115-4E1D-BE29-CADB7587CFC4}" type="presParOf" srcId="{DB1E80BC-895B-4310-B8B8-DACF48ED140A}" destId="{15C7CEC1-31D7-49B5-A3A1-874F06A98516}" srcOrd="4" destOrd="0" presId="urn:microsoft.com/office/officeart/2005/8/layout/venn1"/>
    <dgm:cxn modelId="{A8734244-0093-44D2-A3F3-D19A8CF35498}" type="presParOf" srcId="{DB1E80BC-895B-4310-B8B8-DACF48ED140A}" destId="{22E28AD5-9D9F-43D3-A78A-EDD019155AD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24136E-0F9D-45B0-9280-38F331AB5032}" type="doc">
      <dgm:prSet loTypeId="urn:microsoft.com/office/officeart/2005/8/layout/venn1" loCatId="relationship" qsTypeId="urn:microsoft.com/office/officeart/2005/8/quickstyle/simple1" qsCatId="simple" csTypeId="urn:microsoft.com/office/officeart/2005/8/colors/accent0_1" csCatId="mainScheme" phldr="1"/>
      <dgm:spPr/>
    </dgm:pt>
    <dgm:pt modelId="{15FFCF3F-2E2B-4BA7-98CA-D500CDFA2A99}">
      <dgm:prSet phldrT="[Text]" custT="1"/>
      <dgm:spPr/>
      <dgm:t>
        <a:bodyPr/>
        <a:lstStyle/>
        <a:p>
          <a:r>
            <a:rPr lang="fr-FR" sz="2800" dirty="0" smtClean="0"/>
            <a:t>Ressources, faisabilité et politique</a:t>
          </a:r>
          <a:endParaRPr lang="en-US" sz="2800" dirty="0"/>
        </a:p>
      </dgm:t>
    </dgm:pt>
    <dgm:pt modelId="{D20A14F5-9083-4C92-8D3F-D0164BC60FDB}" type="parTrans" cxnId="{4B466DAA-2E39-471A-ACD0-03E9088A0658}">
      <dgm:prSet/>
      <dgm:spPr/>
      <dgm:t>
        <a:bodyPr/>
        <a:lstStyle/>
        <a:p>
          <a:endParaRPr lang="en-US"/>
        </a:p>
      </dgm:t>
    </dgm:pt>
    <dgm:pt modelId="{810749EE-2CE1-418C-8534-7B0DDEFD8DD5}" type="sibTrans" cxnId="{4B466DAA-2E39-471A-ACD0-03E9088A0658}">
      <dgm:prSet/>
      <dgm:spPr/>
      <dgm:t>
        <a:bodyPr/>
        <a:lstStyle/>
        <a:p>
          <a:endParaRPr lang="en-US"/>
        </a:p>
      </dgm:t>
    </dgm:pt>
    <dgm:pt modelId="{01BACA07-5E89-4FB9-AD06-85A54C94EE96}">
      <dgm:prSet phldrT="[Text]" custT="1"/>
      <dgm:spPr/>
      <dgm:t>
        <a:bodyPr/>
        <a:lstStyle/>
        <a:p>
          <a:r>
            <a:rPr lang="fr-FR" sz="2800" dirty="0" smtClean="0"/>
            <a:t>Les besoins réels</a:t>
          </a:r>
          <a:endParaRPr lang="en-US" sz="2800" dirty="0"/>
        </a:p>
      </dgm:t>
    </dgm:pt>
    <dgm:pt modelId="{9713FEBD-4999-4056-AEB1-55151BAA599E}" type="parTrans" cxnId="{71A9C92C-FB6D-445E-97B9-8C56B4E7EE11}">
      <dgm:prSet/>
      <dgm:spPr/>
      <dgm:t>
        <a:bodyPr/>
        <a:lstStyle/>
        <a:p>
          <a:endParaRPr lang="en-US"/>
        </a:p>
      </dgm:t>
    </dgm:pt>
    <dgm:pt modelId="{542F4576-4D74-40F1-A21A-9EECCF7AD80A}" type="sibTrans" cxnId="{71A9C92C-FB6D-445E-97B9-8C56B4E7EE11}">
      <dgm:prSet/>
      <dgm:spPr/>
      <dgm:t>
        <a:bodyPr/>
        <a:lstStyle/>
        <a:p>
          <a:endParaRPr lang="en-US"/>
        </a:p>
      </dgm:t>
    </dgm:pt>
    <dgm:pt modelId="{71C570F6-D034-4301-A309-9DC129EA5B83}">
      <dgm:prSet phldrT="[Text]" custT="1"/>
      <dgm:spPr/>
      <dgm:t>
        <a:bodyPr/>
        <a:lstStyle/>
        <a:p>
          <a:r>
            <a:rPr lang="fr-FR" sz="2800" dirty="0" smtClean="0"/>
            <a:t>Les besoins perçus par le public</a:t>
          </a:r>
          <a:endParaRPr lang="en-US" sz="2800" dirty="0"/>
        </a:p>
      </dgm:t>
    </dgm:pt>
    <dgm:pt modelId="{81DEBB67-EE75-4ADE-AA19-30BCC0B6D8F4}" type="parTrans" cxnId="{864D5CBF-C19F-4D2A-A133-A920B5A0EE11}">
      <dgm:prSet/>
      <dgm:spPr/>
      <dgm:t>
        <a:bodyPr/>
        <a:lstStyle/>
        <a:p>
          <a:endParaRPr lang="en-US"/>
        </a:p>
      </dgm:t>
    </dgm:pt>
    <dgm:pt modelId="{1FAED516-C40A-4F61-952A-7E993EFD6517}" type="sibTrans" cxnId="{864D5CBF-C19F-4D2A-A133-A920B5A0EE11}">
      <dgm:prSet/>
      <dgm:spPr/>
      <dgm:t>
        <a:bodyPr/>
        <a:lstStyle/>
        <a:p>
          <a:endParaRPr lang="en-US"/>
        </a:p>
      </dgm:t>
    </dgm:pt>
    <dgm:pt modelId="{DB1E80BC-895B-4310-B8B8-DACF48ED140A}" type="pres">
      <dgm:prSet presAssocID="{9C24136E-0F9D-45B0-9280-38F331AB5032}" presName="compositeShape" presStyleCnt="0">
        <dgm:presLayoutVars>
          <dgm:chMax val="7"/>
          <dgm:dir/>
          <dgm:resizeHandles val="exact"/>
        </dgm:presLayoutVars>
      </dgm:prSet>
      <dgm:spPr/>
    </dgm:pt>
    <dgm:pt modelId="{885CB5A1-4756-4CDA-81DC-F89F01C92FD1}" type="pres">
      <dgm:prSet presAssocID="{15FFCF3F-2E2B-4BA7-98CA-D500CDFA2A99}" presName="circ1" presStyleLbl="vennNode1" presStyleIdx="0" presStyleCnt="3"/>
      <dgm:spPr/>
      <dgm:t>
        <a:bodyPr/>
        <a:lstStyle/>
        <a:p>
          <a:endParaRPr lang="en-US"/>
        </a:p>
      </dgm:t>
    </dgm:pt>
    <dgm:pt modelId="{5F303E2A-11AF-49B3-9486-8D195E63CB4B}" type="pres">
      <dgm:prSet presAssocID="{15FFCF3F-2E2B-4BA7-98CA-D500CDFA2A9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307BA-8EB4-4032-AD07-0CB1D6C925AA}" type="pres">
      <dgm:prSet presAssocID="{01BACA07-5E89-4FB9-AD06-85A54C94EE96}" presName="circ2" presStyleLbl="vennNode1" presStyleIdx="1" presStyleCnt="3"/>
      <dgm:spPr/>
      <dgm:t>
        <a:bodyPr/>
        <a:lstStyle/>
        <a:p>
          <a:endParaRPr lang="en-US"/>
        </a:p>
      </dgm:t>
    </dgm:pt>
    <dgm:pt modelId="{CBD8849C-B60C-4EC5-A303-B2554167D6BF}" type="pres">
      <dgm:prSet presAssocID="{01BACA07-5E89-4FB9-AD06-85A54C94EE9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7CEC1-31D7-49B5-A3A1-874F06A98516}" type="pres">
      <dgm:prSet presAssocID="{71C570F6-D034-4301-A309-9DC129EA5B83}" presName="circ3" presStyleLbl="vennNode1" presStyleIdx="2" presStyleCnt="3"/>
      <dgm:spPr/>
      <dgm:t>
        <a:bodyPr/>
        <a:lstStyle/>
        <a:p>
          <a:endParaRPr lang="en-US"/>
        </a:p>
      </dgm:t>
    </dgm:pt>
    <dgm:pt modelId="{22E28AD5-9D9F-43D3-A78A-EDD019155ADE}" type="pres">
      <dgm:prSet presAssocID="{71C570F6-D034-4301-A309-9DC129EA5B8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466DAA-2E39-471A-ACD0-03E9088A0658}" srcId="{9C24136E-0F9D-45B0-9280-38F331AB5032}" destId="{15FFCF3F-2E2B-4BA7-98CA-D500CDFA2A99}" srcOrd="0" destOrd="0" parTransId="{D20A14F5-9083-4C92-8D3F-D0164BC60FDB}" sibTransId="{810749EE-2CE1-418C-8534-7B0DDEFD8DD5}"/>
    <dgm:cxn modelId="{8DF0B55E-8B46-46EC-80C5-BB0AFAF1C7BE}" type="presOf" srcId="{71C570F6-D034-4301-A309-9DC129EA5B83}" destId="{15C7CEC1-31D7-49B5-A3A1-874F06A98516}" srcOrd="0" destOrd="0" presId="urn:microsoft.com/office/officeart/2005/8/layout/venn1"/>
    <dgm:cxn modelId="{E740DB2C-E432-4CF5-8FA2-F9FE4151061B}" type="presOf" srcId="{15FFCF3F-2E2B-4BA7-98CA-D500CDFA2A99}" destId="{5F303E2A-11AF-49B3-9486-8D195E63CB4B}" srcOrd="1" destOrd="0" presId="urn:microsoft.com/office/officeart/2005/8/layout/venn1"/>
    <dgm:cxn modelId="{C2411456-753E-4F3E-9CBD-313BF94EEDA5}" type="presOf" srcId="{01BACA07-5E89-4FB9-AD06-85A54C94EE96}" destId="{557307BA-8EB4-4032-AD07-0CB1D6C925AA}" srcOrd="0" destOrd="0" presId="urn:microsoft.com/office/officeart/2005/8/layout/venn1"/>
    <dgm:cxn modelId="{4293EADC-2F95-4287-92EC-3A717D71A7AD}" type="presOf" srcId="{9C24136E-0F9D-45B0-9280-38F331AB5032}" destId="{DB1E80BC-895B-4310-B8B8-DACF48ED140A}" srcOrd="0" destOrd="0" presId="urn:microsoft.com/office/officeart/2005/8/layout/venn1"/>
    <dgm:cxn modelId="{71A9C92C-FB6D-445E-97B9-8C56B4E7EE11}" srcId="{9C24136E-0F9D-45B0-9280-38F331AB5032}" destId="{01BACA07-5E89-4FB9-AD06-85A54C94EE96}" srcOrd="1" destOrd="0" parTransId="{9713FEBD-4999-4056-AEB1-55151BAA599E}" sibTransId="{542F4576-4D74-40F1-A21A-9EECCF7AD80A}"/>
    <dgm:cxn modelId="{864D5CBF-C19F-4D2A-A133-A920B5A0EE11}" srcId="{9C24136E-0F9D-45B0-9280-38F331AB5032}" destId="{71C570F6-D034-4301-A309-9DC129EA5B83}" srcOrd="2" destOrd="0" parTransId="{81DEBB67-EE75-4ADE-AA19-30BCC0B6D8F4}" sibTransId="{1FAED516-C40A-4F61-952A-7E993EFD6517}"/>
    <dgm:cxn modelId="{A94CC81C-AC13-4864-8834-0FDEBED08EB9}" type="presOf" srcId="{71C570F6-D034-4301-A309-9DC129EA5B83}" destId="{22E28AD5-9D9F-43D3-A78A-EDD019155ADE}" srcOrd="1" destOrd="0" presId="urn:microsoft.com/office/officeart/2005/8/layout/venn1"/>
    <dgm:cxn modelId="{9FCFC499-3AA6-4538-A4AF-217C4F4994AB}" type="presOf" srcId="{01BACA07-5E89-4FB9-AD06-85A54C94EE96}" destId="{CBD8849C-B60C-4EC5-A303-B2554167D6BF}" srcOrd="1" destOrd="0" presId="urn:microsoft.com/office/officeart/2005/8/layout/venn1"/>
    <dgm:cxn modelId="{612394BA-F186-4644-8BDD-A8AE2B8567FD}" type="presOf" srcId="{15FFCF3F-2E2B-4BA7-98CA-D500CDFA2A99}" destId="{885CB5A1-4756-4CDA-81DC-F89F01C92FD1}" srcOrd="0" destOrd="0" presId="urn:microsoft.com/office/officeart/2005/8/layout/venn1"/>
    <dgm:cxn modelId="{3FDBB958-3C66-402C-AE74-48226F3D9B02}" type="presParOf" srcId="{DB1E80BC-895B-4310-B8B8-DACF48ED140A}" destId="{885CB5A1-4756-4CDA-81DC-F89F01C92FD1}" srcOrd="0" destOrd="0" presId="urn:microsoft.com/office/officeart/2005/8/layout/venn1"/>
    <dgm:cxn modelId="{C2D29CE8-DD78-454F-BE97-B59E628F66CB}" type="presParOf" srcId="{DB1E80BC-895B-4310-B8B8-DACF48ED140A}" destId="{5F303E2A-11AF-49B3-9486-8D195E63CB4B}" srcOrd="1" destOrd="0" presId="urn:microsoft.com/office/officeart/2005/8/layout/venn1"/>
    <dgm:cxn modelId="{4C855103-41A3-4308-8B99-A9147C4D4137}" type="presParOf" srcId="{DB1E80BC-895B-4310-B8B8-DACF48ED140A}" destId="{557307BA-8EB4-4032-AD07-0CB1D6C925AA}" srcOrd="2" destOrd="0" presId="urn:microsoft.com/office/officeart/2005/8/layout/venn1"/>
    <dgm:cxn modelId="{C71FC183-A628-4492-8EF6-63D74F1A3E1B}" type="presParOf" srcId="{DB1E80BC-895B-4310-B8B8-DACF48ED140A}" destId="{CBD8849C-B60C-4EC5-A303-B2554167D6BF}" srcOrd="3" destOrd="0" presId="urn:microsoft.com/office/officeart/2005/8/layout/venn1"/>
    <dgm:cxn modelId="{D2E40AD4-8C68-402E-9D6D-D7CFF04E890F}" type="presParOf" srcId="{DB1E80BC-895B-4310-B8B8-DACF48ED140A}" destId="{15C7CEC1-31D7-49B5-A3A1-874F06A98516}" srcOrd="4" destOrd="0" presId="urn:microsoft.com/office/officeart/2005/8/layout/venn1"/>
    <dgm:cxn modelId="{6214D74A-816C-4E3D-93A7-8D07B1E45E10}" type="presParOf" srcId="{DB1E80BC-895B-4310-B8B8-DACF48ED140A}" destId="{22E28AD5-9D9F-43D3-A78A-EDD019155AD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CB5A1-4756-4CDA-81DC-F89F01C92FD1}">
      <dsp:nvSpPr>
        <dsp:cNvPr id="0" name=""/>
        <dsp:cNvSpPr/>
      </dsp:nvSpPr>
      <dsp:spPr>
        <a:xfrm>
          <a:off x="2346959" y="70484"/>
          <a:ext cx="3383280" cy="33832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Ressources, faisabilité et politique</a:t>
          </a:r>
          <a:endParaRPr lang="en-US" sz="2800" kern="1200" dirty="0"/>
        </a:p>
      </dsp:txBody>
      <dsp:txXfrm>
        <a:off x="2798064" y="662558"/>
        <a:ext cx="2481072" cy="1522476"/>
      </dsp:txXfrm>
    </dsp:sp>
    <dsp:sp modelId="{557307BA-8EB4-4032-AD07-0CB1D6C925AA}">
      <dsp:nvSpPr>
        <dsp:cNvPr id="0" name=""/>
        <dsp:cNvSpPr/>
      </dsp:nvSpPr>
      <dsp:spPr>
        <a:xfrm>
          <a:off x="3567760" y="2185034"/>
          <a:ext cx="3383280" cy="33832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Les besoins réels</a:t>
          </a:r>
          <a:endParaRPr lang="en-US" sz="2800" kern="1200" dirty="0"/>
        </a:p>
      </dsp:txBody>
      <dsp:txXfrm>
        <a:off x="4602480" y="3059048"/>
        <a:ext cx="2029968" cy="1860804"/>
      </dsp:txXfrm>
    </dsp:sp>
    <dsp:sp modelId="{15C7CEC1-31D7-49B5-A3A1-874F06A98516}">
      <dsp:nvSpPr>
        <dsp:cNvPr id="0" name=""/>
        <dsp:cNvSpPr/>
      </dsp:nvSpPr>
      <dsp:spPr>
        <a:xfrm>
          <a:off x="1126159" y="2185034"/>
          <a:ext cx="3383280" cy="33832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Les besoins perçus par le public</a:t>
          </a:r>
          <a:endParaRPr lang="en-US" sz="2800" kern="1200" dirty="0"/>
        </a:p>
      </dsp:txBody>
      <dsp:txXfrm>
        <a:off x="1444752" y="3059048"/>
        <a:ext cx="2029968" cy="18608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CB5A1-4756-4CDA-81DC-F89F01C92FD1}">
      <dsp:nvSpPr>
        <dsp:cNvPr id="0" name=""/>
        <dsp:cNvSpPr/>
      </dsp:nvSpPr>
      <dsp:spPr>
        <a:xfrm>
          <a:off x="2346959" y="70484"/>
          <a:ext cx="3383280" cy="33832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Ressources, faisabilité et politique</a:t>
          </a:r>
          <a:endParaRPr lang="en-US" sz="2800" kern="1200" dirty="0"/>
        </a:p>
      </dsp:txBody>
      <dsp:txXfrm>
        <a:off x="2798064" y="662558"/>
        <a:ext cx="2481072" cy="1522476"/>
      </dsp:txXfrm>
    </dsp:sp>
    <dsp:sp modelId="{557307BA-8EB4-4032-AD07-0CB1D6C925AA}">
      <dsp:nvSpPr>
        <dsp:cNvPr id="0" name=""/>
        <dsp:cNvSpPr/>
      </dsp:nvSpPr>
      <dsp:spPr>
        <a:xfrm>
          <a:off x="3567760" y="2185034"/>
          <a:ext cx="3383280" cy="33832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Les besoins réels</a:t>
          </a:r>
          <a:endParaRPr lang="en-US" sz="2800" kern="1200" dirty="0"/>
        </a:p>
      </dsp:txBody>
      <dsp:txXfrm>
        <a:off x="4602480" y="3059048"/>
        <a:ext cx="2029968" cy="1860804"/>
      </dsp:txXfrm>
    </dsp:sp>
    <dsp:sp modelId="{15C7CEC1-31D7-49B5-A3A1-874F06A98516}">
      <dsp:nvSpPr>
        <dsp:cNvPr id="0" name=""/>
        <dsp:cNvSpPr/>
      </dsp:nvSpPr>
      <dsp:spPr>
        <a:xfrm>
          <a:off x="1126159" y="2185034"/>
          <a:ext cx="3383280" cy="33832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Les besoins perçus par le public</a:t>
          </a:r>
          <a:endParaRPr lang="en-US" sz="2800" kern="1200" dirty="0"/>
        </a:p>
      </dsp:txBody>
      <dsp:txXfrm>
        <a:off x="1444752" y="3059048"/>
        <a:ext cx="2029968" cy="1860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/>
          <a:lstStyle/>
          <a:p>
            <a:fld id="{31555DB1-8736-42A3-B48D-2B08FB93332A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/>
          <a:lstStyle/>
          <a:p>
            <a:fld id="{5400D380-E0D7-4EB1-B91E-BFCC7DA7F29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5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/>
          <a:lstStyle/>
          <a:p>
            <a:fld id="{0BDB199F-A56C-4049-BA04-1447030960FF}" type="datetimeFigureOut">
              <a:rPr lang="en-US" smtClean="0"/>
              <a:pPr/>
              <a:t>11/13/2021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/>
          <a:lstStyle/>
          <a:p>
            <a:fld id="{B3A019F3-8596-4028-9847-CBD3A185B07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2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3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94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3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en-US" dirty="0" smtClean="0"/>
              <a:t>Click to add author information</a:t>
            </a:r>
            <a:endParaRPr kumimoji="0"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>
                <a:solidFill>
                  <a:srgbClr val="A0A0A0"/>
                </a:solidFill>
              </a:defRPr>
            </a:lvl1pPr>
            <a:extLst/>
          </a:lstStyle>
          <a:p>
            <a:fld id="{50123A5E-681D-4AF6-9652-939455B24162}" type="datetime1">
              <a:rPr kumimoji="0" lang="en-US" smtClean="0"/>
              <a:t>11/13/2021</a:t>
            </a:fld>
            <a:endParaRPr kumimoji="0"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algn="r"/>
            <a:fld id="{A08A8E14-962B-4EC8-8994-5B9A64C5C36C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algn="r"/>
            <a:fld id="{738BCF80-0378-434A-897E-ED3C420C3C55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pPr algn="r"/>
            <a:fld id="{4D0F6A5B-ACC8-4865-9BA8-5F641AAB113C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pPr algn="r"/>
            <a:fld id="{1966AD2D-0178-4DCB-B75E-96933BFA7FC7}" type="datetime1">
              <a:rPr kumimoji="0" lang="en-US" smtClean="0"/>
              <a:t>11/13/2021</a:t>
            </a:fld>
            <a:endParaRPr kumimoji="0"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pPr algn="r"/>
            <a:fld id="{FF28432E-786E-4FDB-B786-363CED3C928E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pPr algn="r"/>
            <a:fld id="{3F230660-75A8-487F-A60E-838E125758B7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/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/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/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/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/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/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sz="1200"/>
            </a:lvl1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/>
          <a:p>
            <a:pPr algn="r"/>
            <a:fld id="{E6D399EC-81C8-4B5B-82DB-679BA6BACB7F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F275-6215-474E-A9F7-9D0A48583C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6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21553-3427-4A57-AD9A-A95748C668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7672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FE11-73C7-4422-BCE7-E4BA6F49E8C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5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 dirty="0"/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sz="1000"/>
            </a:lvl1pPr>
            <a:extLst/>
          </a:lstStyle>
          <a:p>
            <a:pPr algn="r"/>
            <a:fld id="{0AFE578E-9F69-4775-A05B-96DC959245EC}" type="datetime1">
              <a:rPr kumimoji="0" lang="en-US" smtClean="0"/>
              <a:t>11/13/2021</a:t>
            </a:fld>
            <a:endParaRPr kumimoji="0" lang="en-US" dirty="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36A68-9072-49DB-993F-BDCCFE514F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75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D54A4-C398-4067-9295-0009680BD1C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40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9BC-B702-4C75-91FA-4929180809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063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F8D-1267-4D97-8756-450AB47B11F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1776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A841-E7D0-442F-BD5F-8C382D156A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232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2E7C-4172-48BD-B857-8C42F96AC6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364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4CA9-D45D-4568-8D30-04FB2647151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08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B685-E230-4DF5-B91B-955DFA0503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59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>
                <a:solidFill>
                  <a:srgbClr val="A0A0A0"/>
                </a:solidFill>
              </a:defRPr>
            </a:lvl1pPr>
            <a:extLst/>
          </a:lstStyle>
          <a:p>
            <a:fld id="{3A0A6571-BB36-403D-B633-44FD419FE78E}" type="datetime1">
              <a:rPr kumimoji="0" lang="en-US" smtClean="0"/>
              <a:t>11/13/2021</a:t>
            </a:fld>
            <a:endParaRPr kumimoji="0"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>
                <a:solidFill>
                  <a:schemeClr val="bg1"/>
                </a:solidFill>
              </a:defRPr>
            </a:lvl1pPr>
            <a:extLst/>
          </a:lstStyle>
          <a:p>
            <a:endParaRPr kumimoji="0"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EACFDDBA-E77B-4D18-A738-3F45B3D6B181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0DB465E-96F1-40E5-8C51-B7B6828DED3D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1BDBC87C-FE64-4E92-BA9C-D1B2CB54CAA9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algn="r"/>
            <a:fld id="{881268D7-1CE2-442D-90F6-27D72DBBFF2C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 algn="r"/>
            <a:fld id="{4AA4729D-37C6-4BDC-ADE4-1447734FA0B8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/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 algn="r"/>
            <a:fld id="{6041E35C-5A8D-4C4C-BBA7-9386E68FE48B}" type="datetime1">
              <a:rPr kumimoji="0" lang="en-US" smtClean="0"/>
              <a:t>11/13/2021</a:t>
            </a:fld>
            <a:endParaRPr kumimoji="0" lang="en-US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/>
          <a:p>
            <a:pPr eaLnBrk="1" latinLnBrk="1" hangingPunct="1"/>
            <a:r>
              <a:rPr kumimoji="0" lang="en-US" smtClean="0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1" hangingPunct="1"/>
            <a:r>
              <a:rPr kumimoji="0" lang="en-US" smtClean="0"/>
              <a:t>Click to edit Master text styles</a:t>
            </a:r>
          </a:p>
          <a:p>
            <a:pPr lvl="1" eaLnBrk="1" latinLnBrk="1" hangingPunct="1"/>
            <a:r>
              <a:rPr kumimoji="0" lang="en-US" smtClean="0"/>
              <a:t>Second level</a:t>
            </a:r>
          </a:p>
          <a:p>
            <a:pPr lvl="2" eaLnBrk="1" latinLnBrk="1" hangingPunct="1"/>
            <a:r>
              <a:rPr kumimoji="0" lang="en-US" smtClean="0"/>
              <a:t>Third level</a:t>
            </a:r>
          </a:p>
          <a:p>
            <a:pPr lvl="3" eaLnBrk="1" latinLnBrk="1" hangingPunct="1"/>
            <a:r>
              <a:rPr kumimoji="0" lang="en-US" smtClean="0"/>
              <a:t>Fourth level</a:t>
            </a:r>
          </a:p>
          <a:p>
            <a:pPr lvl="4" eaLnBrk="1" latinLnBrk="1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E1014379-7A6A-47B2-A25D-0259CCEFD2A3}" type="datetime1">
              <a:rPr kumimoji="0" lang="en-US" smtClean="0"/>
              <a:t>11/13/2021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00"/>
            </a:lvl1pPr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‹N°›</a:t>
            </a:fld>
            <a:endParaRPr kumimoji="0"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kumimoji="0"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000">
                <a:solidFill>
                  <a:sysClr val="windowText" lastClr="000000"/>
                </a:solidFill>
              </a:defRPr>
            </a:lvl1pPr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E994D-7E3E-4E6F-858D-C691785B8B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D6E5C-B9CD-4AC6-BFBB-F33B757BE2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09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-9236" y="1219200"/>
            <a:ext cx="9067800" cy="533400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/>
              <a:t>PRECEDE-PROCEED</a:t>
            </a:r>
            <a:endParaRPr lang="en-US" sz="8000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838200" y="4800600"/>
            <a:ext cx="6934200" cy="1237488"/>
          </a:xfrm>
        </p:spPr>
        <p:txBody>
          <a:bodyPr>
            <a:normAutofit/>
          </a:bodyPr>
          <a:lstStyle/>
          <a:p>
            <a:pPr algn="ctr"/>
            <a:r>
              <a:rPr lang="en-US" sz="1600" dirty="0" smtClean="0"/>
              <a:t>Ahmed KABORE, DrPH, MPH</a:t>
            </a: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-228600" y="2895600"/>
            <a:ext cx="9067800" cy="533400"/>
          </a:xfrm>
          <a:prstGeom prst="rect">
            <a:avLst/>
          </a:prstGeom>
          <a:noFill/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000" b="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r-FR" sz="2400" dirty="0"/>
              <a:t>Perspectives théoriques des sciences sociales et comportementales en santé publique</a:t>
            </a:r>
            <a:endParaRPr 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PHASE 2: EPIDEMIOLOGICAL ASSESSMENT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04800" y="1295400"/>
            <a:ext cx="8077200" cy="4953000"/>
          </a:xfrm>
        </p:spPr>
        <p:txBody>
          <a:bodyPr>
            <a:norm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n-US" sz="3600" dirty="0" err="1"/>
              <a:t>Quel</a:t>
            </a:r>
            <a:r>
              <a:rPr lang="en-US" sz="3600" dirty="0"/>
              <a:t> </a:t>
            </a:r>
            <a:r>
              <a:rPr lang="en-US" sz="3600" dirty="0" err="1"/>
              <a:t>est</a:t>
            </a:r>
            <a:r>
              <a:rPr lang="en-US" sz="3600" dirty="0"/>
              <a:t> le </a:t>
            </a:r>
            <a:r>
              <a:rPr lang="en-US" sz="3600" dirty="0" err="1"/>
              <a:t>problème</a:t>
            </a:r>
            <a:r>
              <a:rPr lang="en-US" sz="3600" dirty="0"/>
              <a:t> </a:t>
            </a:r>
            <a:r>
              <a:rPr lang="en-US" sz="3600" dirty="0" smtClean="0"/>
              <a:t>?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3600" dirty="0"/>
              <a:t>Qui a le </a:t>
            </a:r>
            <a:r>
              <a:rPr lang="en-US" sz="3600" dirty="0" err="1"/>
              <a:t>problème</a:t>
            </a:r>
            <a:r>
              <a:rPr lang="en-US" sz="3600" dirty="0"/>
              <a:t> </a:t>
            </a:r>
            <a:r>
              <a:rPr lang="en-US" sz="3600" dirty="0" smtClean="0"/>
              <a:t>?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fr-FR" sz="3600" dirty="0"/>
              <a:t>Pourquoi ceux qui ont le problème l'ont-ils </a:t>
            </a:r>
            <a:r>
              <a:rPr lang="fr-FR" sz="3600" dirty="0" smtClean="0"/>
              <a:t>?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fr-FR" sz="3600" dirty="0"/>
              <a:t>Toute la population ou des sous-groupes de population.</a:t>
            </a:r>
          </a:p>
          <a:p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8235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PHASE 2: EPIDEMIOLOGICAL ASSESSMENT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04800" y="1295400"/>
            <a:ext cx="8077200" cy="4953000"/>
          </a:xfrm>
        </p:spPr>
        <p:txBody>
          <a:bodyPr>
            <a:norm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n-US" sz="3600" dirty="0" smtClean="0"/>
              <a:t>INDICATEURS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3600" dirty="0" err="1" smtClean="0"/>
              <a:t>Morbidité</a:t>
            </a:r>
            <a:endParaRPr lang="en-US" sz="3600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en-US" sz="3600" dirty="0" err="1" smtClean="0"/>
              <a:t>Mortalité</a:t>
            </a:r>
            <a:r>
              <a:rPr lang="en-US" sz="3600" dirty="0" smtClean="0"/>
              <a:t> </a:t>
            </a:r>
          </a:p>
          <a:p>
            <a:pPr marL="1085850" lvl="1" indent="-342900">
              <a:buFont typeface="Courier New" pitchFamily="49" charset="0"/>
              <a:buChar char="o"/>
            </a:pPr>
            <a:r>
              <a:rPr lang="en-US" sz="3600" dirty="0" smtClean="0"/>
              <a:t>Handicap</a:t>
            </a:r>
          </a:p>
          <a:p>
            <a:pPr marL="1485900" lvl="2" indent="-342900">
              <a:buFont typeface="Courier New" pitchFamily="49" charset="0"/>
              <a:buChar char="o"/>
            </a:pPr>
            <a:r>
              <a:rPr lang="en-US" sz="3600" dirty="0" smtClean="0"/>
              <a:t>Incidence</a:t>
            </a:r>
          </a:p>
          <a:p>
            <a:pPr marL="1485900" lvl="2" indent="-342900">
              <a:buFont typeface="Courier New" pitchFamily="49" charset="0"/>
              <a:buChar char="o"/>
            </a:pPr>
            <a:r>
              <a:rPr lang="en-US" sz="3600" dirty="0" smtClean="0"/>
              <a:t>Prevalence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3805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PHASE 2: EPIDEMIOLOGICAL ASSESSMENT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04800" y="1295400"/>
            <a:ext cx="8077200" cy="4953000"/>
          </a:xfrm>
        </p:spPr>
        <p:txBody>
          <a:bodyPr>
            <a:norm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n-US" sz="3600" dirty="0"/>
              <a:t>GENETIC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3600" dirty="0"/>
              <a:t>COMPORTEMENT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3600" dirty="0"/>
              <a:t>ENVIRONNEMENT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7817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PHASE 2: EPIDEMIOLOGICAL ASSESSMENT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04800" y="1295400"/>
            <a:ext cx="8077200" cy="495300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fr-FR" sz="3000" b="1" dirty="0"/>
              <a:t>UNE APPROCHE D'ÉVALUATION EN 5 ÉTAPES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3600" dirty="0"/>
              <a:t>Délimiter les causes </a:t>
            </a:r>
            <a:r>
              <a:rPr lang="en-US" sz="2800" dirty="0"/>
              <a:t>(comportemental et non comportemental) </a:t>
            </a:r>
            <a:endParaRPr lang="en-US" sz="2800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fr-FR" sz="3600" dirty="0"/>
              <a:t>Élaboration d'une classification des </a:t>
            </a:r>
            <a:r>
              <a:rPr lang="fr-FR" sz="3600" dirty="0" smtClean="0"/>
              <a:t>comportements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fr-FR" sz="3600" dirty="0"/>
              <a:t>classification des </a:t>
            </a:r>
            <a:r>
              <a:rPr lang="fr-FR" sz="3600" dirty="0" smtClean="0"/>
              <a:t>comportements</a:t>
            </a:r>
            <a:r>
              <a:rPr lang="en-US" sz="3600" dirty="0" smtClean="0"/>
              <a:t>(importance)</a:t>
            </a:r>
          </a:p>
          <a:p>
            <a:pPr marL="1085850" lvl="1" indent="-342900">
              <a:buFont typeface="Courier New" pitchFamily="49" charset="0"/>
              <a:buChar char="o"/>
            </a:pPr>
            <a:r>
              <a:rPr lang="fr-FR" sz="3600" dirty="0"/>
              <a:t>classification des comportements</a:t>
            </a:r>
            <a:r>
              <a:rPr lang="en-US" sz="3600" dirty="0"/>
              <a:t>(</a:t>
            </a:r>
            <a:r>
              <a:rPr lang="en-US" sz="3600" dirty="0" err="1"/>
              <a:t>changeabilité</a:t>
            </a:r>
            <a:r>
              <a:rPr lang="en-US" sz="3600" dirty="0"/>
              <a:t>)</a:t>
            </a:r>
            <a:endParaRPr lang="en-US" sz="3600" dirty="0" smtClean="0"/>
          </a:p>
          <a:p>
            <a:pPr marL="1085850" lvl="1" indent="-342900">
              <a:buFont typeface="Courier New" pitchFamily="49" charset="0"/>
              <a:buChar char="o"/>
            </a:pPr>
            <a:r>
              <a:rPr lang="en-US" sz="3600" dirty="0" err="1"/>
              <a:t>Choisir</a:t>
            </a:r>
            <a:r>
              <a:rPr lang="en-US" sz="3600" dirty="0"/>
              <a:t> </a:t>
            </a:r>
            <a:r>
              <a:rPr lang="en-US" sz="3600" dirty="0" err="1"/>
              <a:t>une</a:t>
            </a:r>
            <a:r>
              <a:rPr lang="en-US" sz="3600" dirty="0"/>
              <a:t> </a:t>
            </a:r>
            <a:r>
              <a:rPr lang="en-US" sz="3600" dirty="0" err="1"/>
              <a:t>cible</a:t>
            </a:r>
            <a:r>
              <a:rPr lang="en-US" sz="3600" dirty="0"/>
              <a:t> </a:t>
            </a:r>
            <a:r>
              <a:rPr lang="en-US" sz="3600" dirty="0" err="1"/>
              <a:t>comportementale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1249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PHASE 2: EPIDEMIOLOGICAL ASSESSMENT</a:t>
            </a:r>
            <a:endParaRPr lang="en-US" sz="32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3705866500"/>
              </p:ext>
            </p:extLst>
          </p:nvPr>
        </p:nvGraphicFramePr>
        <p:xfrm>
          <a:off x="2133600" y="2667000"/>
          <a:ext cx="4800600" cy="2819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97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97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2895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Plus </a:t>
            </a:r>
            <a:r>
              <a:rPr lang="en-US" b="1" dirty="0" err="1"/>
              <a:t>changeant</a:t>
            </a:r>
            <a:r>
              <a:rPr lang="en-US" b="1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3066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Moins </a:t>
            </a:r>
            <a:r>
              <a:rPr lang="en-US" b="1" dirty="0" err="1"/>
              <a:t>changeant</a:t>
            </a:r>
            <a:r>
              <a:rPr lang="en-US" b="1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67000" y="1905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Plus important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76800" y="1905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Moins important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90800" y="3059668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Haute priorité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29200" y="4495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Pas de programme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90800" y="4583668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Faible priorité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29200" y="3048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Faible priorité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442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15</a:t>
            </a:fld>
            <a:endParaRPr kumimoji="0"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36" y="2133600"/>
            <a:ext cx="8094195" cy="274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372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200" dirty="0" smtClean="0"/>
              <a:t>PHASE 3: EDUCATIONAL/ECOLOGICAL ASSESSMENT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04800" y="1295400"/>
            <a:ext cx="8077200" cy="4953000"/>
          </a:xfrm>
        </p:spPr>
        <p:txBody>
          <a:bodyPr>
            <a:norm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n-US" sz="3600" dirty="0" err="1"/>
              <a:t>Prédisposition</a:t>
            </a:r>
            <a:r>
              <a:rPr lang="en-US" sz="3600" dirty="0"/>
              <a:t> </a:t>
            </a:r>
            <a:r>
              <a:rPr lang="en-US" sz="3600" dirty="0" smtClean="0"/>
              <a:t>– </a:t>
            </a:r>
            <a:r>
              <a:rPr lang="en-US" sz="3600" dirty="0" err="1" smtClean="0"/>
              <a:t>Antécédents</a:t>
            </a:r>
            <a:endParaRPr lang="en-US" sz="3600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en-US" sz="3600" dirty="0" err="1"/>
              <a:t>Renforcer</a:t>
            </a:r>
            <a:r>
              <a:rPr lang="en-US" sz="3600" dirty="0"/>
              <a:t> </a:t>
            </a:r>
            <a:r>
              <a:rPr lang="en-US" sz="3600" dirty="0" smtClean="0"/>
              <a:t>– </a:t>
            </a:r>
            <a:r>
              <a:rPr lang="en-US" sz="3600" dirty="0" err="1" smtClean="0"/>
              <a:t>Suivre</a:t>
            </a:r>
            <a:endParaRPr lang="en-US" sz="3600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en-US" sz="3600" dirty="0"/>
              <a:t>Habilitation - </a:t>
            </a:r>
            <a:r>
              <a:rPr lang="en-US" sz="3600" dirty="0" err="1"/>
              <a:t>Antécédents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1063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17</a:t>
            </a:fld>
            <a:endParaRPr kumimoji="0" lang="en-US"/>
          </a:p>
        </p:txBody>
      </p:sp>
      <p:sp>
        <p:nvSpPr>
          <p:cNvPr id="5" name="Rectangle 4"/>
          <p:cNvSpPr/>
          <p:nvPr/>
        </p:nvSpPr>
        <p:spPr>
          <a:xfrm>
            <a:off x="228600" y="838200"/>
            <a:ext cx="53853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Trois catégories de facteurs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" y="1474104"/>
            <a:ext cx="8305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/>
              <a:t>Les facteurs prédisposants</a:t>
            </a:r>
            <a:r>
              <a:rPr lang="fr-FR" sz="2800" dirty="0"/>
              <a:t>, antérieurs au comportement. Ils correspondent aux facteurs qui nourrissent le rationnel ou la motivation du </a:t>
            </a:r>
            <a:r>
              <a:rPr lang="fr-FR" sz="2800" dirty="0" smtClean="0"/>
              <a:t>comportement</a:t>
            </a:r>
            <a:endParaRPr lang="fr-FR" sz="2800" dirty="0"/>
          </a:p>
          <a:p>
            <a:r>
              <a:rPr lang="fr-FR" sz="2800" b="1" dirty="0"/>
              <a:t>Les facteurs facilitants</a:t>
            </a:r>
            <a:r>
              <a:rPr lang="fr-FR" sz="2800" dirty="0"/>
              <a:t>, également antérieurs au comportement. Ils facilitent la réalisation d’une action </a:t>
            </a:r>
            <a:r>
              <a:rPr lang="fr-FR" sz="2800" dirty="0" smtClean="0"/>
              <a:t>motivée</a:t>
            </a:r>
          </a:p>
          <a:p>
            <a:r>
              <a:rPr lang="fr-FR" sz="2800" b="1" dirty="0"/>
              <a:t>Les facteurs de renforcement</a:t>
            </a:r>
            <a:r>
              <a:rPr lang="fr-FR" sz="2800" dirty="0"/>
              <a:t>, subséquents au comportement. Ils sont la « récompense » ou l’incitatif au comportement et contribuent à son maintien, sa répétition ou à son élimination, s’il y a lieu</a:t>
            </a:r>
          </a:p>
        </p:txBody>
      </p:sp>
    </p:spTree>
    <p:extLst>
      <p:ext uri="{BB962C8B-B14F-4D97-AF65-F5344CB8AC3E}">
        <p14:creationId xmlns:p14="http://schemas.microsoft.com/office/powerpoint/2010/main" val="2995819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200" dirty="0" smtClean="0"/>
              <a:t>PHASE 3: EDUCATIONAL/ECOLOGICAL ASSESSMENT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152400" y="1295400"/>
            <a:ext cx="8229600" cy="4953000"/>
          </a:xfrm>
        </p:spPr>
        <p:txBody>
          <a:bodyPr>
            <a:normAutofit/>
          </a:bodyPr>
          <a:lstStyle/>
          <a:p>
            <a:r>
              <a:rPr lang="en-US" sz="3600" dirty="0"/>
              <a:t>Prédisposer </a:t>
            </a:r>
            <a:endParaRPr lang="en-US" sz="3600" dirty="0" smtClean="0"/>
          </a:p>
          <a:p>
            <a:pPr marL="1085850" lvl="1" indent="-342900">
              <a:buFont typeface="Courier New" pitchFamily="49" charset="0"/>
              <a:buChar char="o"/>
            </a:pPr>
            <a:r>
              <a:rPr lang="fr-FR" sz="2400" dirty="0"/>
              <a:t>Les facteurs internes que nous transportons avec nous </a:t>
            </a:r>
            <a:r>
              <a:rPr lang="en-US" sz="3600" dirty="0" smtClean="0"/>
              <a:t>– </a:t>
            </a:r>
            <a:r>
              <a:rPr lang="en-US" sz="2400" dirty="0"/>
              <a:t>(Obstacles ou facilitateurs)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18</a:t>
            </a:fld>
            <a:endParaRPr kumimoji="0" lang="en-US"/>
          </a:p>
        </p:txBody>
      </p:sp>
      <p:sp>
        <p:nvSpPr>
          <p:cNvPr id="3" name="TextBox 2"/>
          <p:cNvSpPr txBox="1"/>
          <p:nvPr/>
        </p:nvSpPr>
        <p:spPr>
          <a:xfrm>
            <a:off x="35740" y="4610131"/>
            <a:ext cx="1627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Connaissances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28800" y="3200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Attitudes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19561" y="3200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Croyances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27457" y="4234934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Valeurs</a:t>
            </a:r>
            <a:endParaRPr lang="en-US" dirty="0"/>
          </a:p>
        </p:txBody>
      </p:sp>
      <p:pic>
        <p:nvPicPr>
          <p:cNvPr id="1028" name="Picture 4" descr="http://www.bet.com/news/health/2011/10/18/new-findings-advising-against-prostate-cancer-screenings-stir-debate/_jcr_content/featuredMedia/newsitemimage.newsimage.dimg/101811-health-psa-test-prostate-canc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057" y="3840376"/>
            <a:ext cx="5105400" cy="286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94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200" dirty="0" smtClean="0"/>
              <a:t>PHASE 3: EDUCATIONAL/ECOLOGICAL ASSESSMENT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19</a:t>
            </a:fld>
            <a:endParaRPr kumimoji="0" lang="en-US"/>
          </a:p>
        </p:txBody>
      </p:sp>
      <p:pic>
        <p:nvPicPr>
          <p:cNvPr id="1028" name="Picture 4" descr="http://www.bet.com/news/health/2011/10/18/new-findings-advising-against-prostate-cancer-screenings-stir-debate/_jcr_content/featuredMedia/newsitemimage.newsimage.dimg/101811-health-psa-test-prostate-canc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191000"/>
            <a:ext cx="4578743" cy="257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19300" y="1429434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B050"/>
                </a:solidFill>
              </a:rPr>
              <a:t>Connaître l'âge pour commencer le dépistage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14950" y="143887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Ne pas connaître l'âge pour commencer le dépistage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5000" y="10784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00B050"/>
                </a:solidFill>
              </a:rPr>
              <a:t>FACILITATEUR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1066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FF0000"/>
                </a:solidFill>
              </a:rPr>
              <a:t>BARRIERE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533400" y="1447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CONNAISSANCES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732370" y="2209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Pro-santé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81600" y="2249269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Anti-santé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304800" y="2209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VALEURS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057400" y="2867799"/>
            <a:ext cx="3103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B050"/>
                </a:solidFill>
              </a:rPr>
              <a:t>Le cancer de la prostate peut être traité s'il est détecté à un stade précoce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81600" y="2907268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Le cancer de la prostate ne peut être traité MÊME S'il est détecté à un stade précoce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304800" y="2867799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CROYANCES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95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96200" y="2743200"/>
            <a:ext cx="1219200" cy="1066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0" y="2971800"/>
            <a:ext cx="1219200" cy="609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2971800"/>
            <a:ext cx="1219200" cy="609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67200" y="4248150"/>
            <a:ext cx="1219200" cy="4762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2971800"/>
            <a:ext cx="1219200" cy="609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4600" y="4248150"/>
            <a:ext cx="1219200" cy="4762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14600" y="16002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2133600"/>
            <a:ext cx="1524000" cy="3048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" y="2819400"/>
            <a:ext cx="1219200" cy="914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" y="4038600"/>
            <a:ext cx="1219200" cy="914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1" name="Straight Arrow Connector 40"/>
          <p:cNvCxnSpPr>
            <a:stCxn id="7" idx="3"/>
            <a:endCxn id="6" idx="1"/>
          </p:cNvCxnSpPr>
          <p:nvPr/>
        </p:nvCxnSpPr>
        <p:spPr>
          <a:xfrm>
            <a:off x="7315200" y="3276600"/>
            <a:ext cx="3810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8" idx="3"/>
            <a:endCxn id="7" idx="1"/>
          </p:cNvCxnSpPr>
          <p:nvPr/>
        </p:nvCxnSpPr>
        <p:spPr>
          <a:xfrm>
            <a:off x="5486400" y="3276600"/>
            <a:ext cx="6096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2" idx="3"/>
            <a:endCxn id="8" idx="1"/>
          </p:cNvCxnSpPr>
          <p:nvPr/>
        </p:nvCxnSpPr>
        <p:spPr>
          <a:xfrm>
            <a:off x="3733800" y="1943100"/>
            <a:ext cx="533400" cy="13335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3"/>
            <a:endCxn id="8" idx="1"/>
          </p:cNvCxnSpPr>
          <p:nvPr/>
        </p:nvCxnSpPr>
        <p:spPr>
          <a:xfrm>
            <a:off x="3733800" y="3276600"/>
            <a:ext cx="5334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1" idx="3"/>
            <a:endCxn id="9" idx="1"/>
          </p:cNvCxnSpPr>
          <p:nvPr/>
        </p:nvCxnSpPr>
        <p:spPr>
          <a:xfrm>
            <a:off x="3733800" y="4486275"/>
            <a:ext cx="5334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066800" y="3733800"/>
            <a:ext cx="0" cy="3048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371600" y="3733800"/>
            <a:ext cx="0" cy="304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4" idx="3"/>
            <a:endCxn id="10" idx="1"/>
          </p:cNvCxnSpPr>
          <p:nvPr/>
        </p:nvCxnSpPr>
        <p:spPr>
          <a:xfrm>
            <a:off x="1828800" y="3276600"/>
            <a:ext cx="6858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4" idx="3"/>
            <a:endCxn id="12" idx="1"/>
          </p:cNvCxnSpPr>
          <p:nvPr/>
        </p:nvCxnSpPr>
        <p:spPr>
          <a:xfrm flipV="1">
            <a:off x="1828800" y="1943100"/>
            <a:ext cx="685800" cy="133350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4" idx="3"/>
            <a:endCxn id="11" idx="1"/>
          </p:cNvCxnSpPr>
          <p:nvPr/>
        </p:nvCxnSpPr>
        <p:spPr>
          <a:xfrm>
            <a:off x="1828800" y="3276600"/>
            <a:ext cx="685800" cy="120967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1828800" y="4648200"/>
            <a:ext cx="6858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Left Brace 79"/>
          <p:cNvSpPr/>
          <p:nvPr/>
        </p:nvSpPr>
        <p:spPr>
          <a:xfrm rot="5400000">
            <a:off x="1104899" y="342899"/>
            <a:ext cx="152401" cy="1600200"/>
          </a:xfrm>
          <a:prstGeom prst="leftBrace">
            <a:avLst>
              <a:gd name="adj1" fmla="val 8333"/>
              <a:gd name="adj2" fmla="val 477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1" name="Left Brace 80"/>
          <p:cNvSpPr/>
          <p:nvPr/>
        </p:nvSpPr>
        <p:spPr>
          <a:xfrm rot="5400000">
            <a:off x="3047998" y="381003"/>
            <a:ext cx="152403" cy="1524000"/>
          </a:xfrm>
          <a:prstGeom prst="leftBrace">
            <a:avLst>
              <a:gd name="adj1" fmla="val 8333"/>
              <a:gd name="adj2" fmla="val 477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3" name="Left Brace 82"/>
          <p:cNvSpPr/>
          <p:nvPr/>
        </p:nvSpPr>
        <p:spPr>
          <a:xfrm rot="5400000">
            <a:off x="5708477" y="-463711"/>
            <a:ext cx="127345" cy="3238500"/>
          </a:xfrm>
          <a:prstGeom prst="leftBrace">
            <a:avLst>
              <a:gd name="adj1" fmla="val 8333"/>
              <a:gd name="adj2" fmla="val 477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6" name="Left Brace 85"/>
          <p:cNvSpPr/>
          <p:nvPr/>
        </p:nvSpPr>
        <p:spPr>
          <a:xfrm rot="5400000">
            <a:off x="8229596" y="381004"/>
            <a:ext cx="152408" cy="1524001"/>
          </a:xfrm>
          <a:prstGeom prst="leftBrace">
            <a:avLst>
              <a:gd name="adj1" fmla="val 8333"/>
              <a:gd name="adj2" fmla="val 477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8" name="Right Brace 87"/>
          <p:cNvSpPr/>
          <p:nvPr/>
        </p:nvSpPr>
        <p:spPr>
          <a:xfrm rot="5400000">
            <a:off x="1075346" y="5037746"/>
            <a:ext cx="228600" cy="173550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79108" y="4690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Étape 1</a:t>
            </a:r>
          </a:p>
          <a:p>
            <a:pPr algn="ctr"/>
            <a:r>
              <a:rPr lang="en-US" sz="1200" b="1" dirty="0">
                <a:solidFill>
                  <a:prstClr val="black"/>
                </a:solidFill>
              </a:rPr>
              <a:t>Diagnostic social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81600" y="80665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Étape 2</a:t>
            </a:r>
          </a:p>
          <a:p>
            <a:pPr algn="ctr"/>
            <a:r>
              <a:rPr lang="en-US" sz="1200" b="1" dirty="0">
                <a:solidFill>
                  <a:prstClr val="black"/>
                </a:solidFill>
              </a:rPr>
              <a:t>Diagnostic</a:t>
            </a:r>
          </a:p>
          <a:p>
            <a:pPr algn="ctr"/>
            <a:r>
              <a:rPr lang="en-US" sz="1200" b="1" dirty="0">
                <a:solidFill>
                  <a:prstClr val="black"/>
                </a:solidFill>
              </a:rPr>
              <a:t>épidémiologique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38400" y="762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black"/>
                </a:solidFill>
              </a:rPr>
              <a:t>Étape 3</a:t>
            </a:r>
          </a:p>
          <a:p>
            <a:pPr algn="ctr"/>
            <a:r>
              <a:rPr lang="fr-FR" sz="1200" b="1" dirty="0">
                <a:solidFill>
                  <a:prstClr val="black"/>
                </a:solidFill>
              </a:rPr>
              <a:t>Diagnostics</a:t>
            </a:r>
          </a:p>
          <a:p>
            <a:pPr algn="ctr"/>
            <a:r>
              <a:rPr lang="fr-FR" sz="1200" b="1" dirty="0">
                <a:solidFill>
                  <a:prstClr val="black"/>
                </a:solidFill>
              </a:rPr>
              <a:t>comportemental et</a:t>
            </a:r>
          </a:p>
          <a:p>
            <a:pPr algn="ctr"/>
            <a:r>
              <a:rPr lang="fr-FR" sz="1200" b="1" dirty="0">
                <a:solidFill>
                  <a:prstClr val="black"/>
                </a:solidFill>
              </a:rPr>
              <a:t>environnemental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3400" y="762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black"/>
                </a:solidFill>
              </a:rPr>
              <a:t>Étape 4</a:t>
            </a:r>
          </a:p>
          <a:p>
            <a:pPr algn="ctr"/>
            <a:r>
              <a:rPr lang="fr-FR" sz="1200" b="1" dirty="0">
                <a:solidFill>
                  <a:prstClr val="black"/>
                </a:solidFill>
              </a:rPr>
              <a:t>Diagnostics</a:t>
            </a:r>
          </a:p>
          <a:p>
            <a:pPr algn="ctr"/>
            <a:r>
              <a:rPr lang="fr-FR" sz="1200" b="1" dirty="0">
                <a:solidFill>
                  <a:prstClr val="black"/>
                </a:solidFill>
              </a:rPr>
              <a:t>administratif et</a:t>
            </a:r>
          </a:p>
          <a:p>
            <a:pPr algn="ctr"/>
            <a:r>
              <a:rPr lang="fr-FR" sz="1200" b="1" dirty="0">
                <a:solidFill>
                  <a:prstClr val="black"/>
                </a:solidFill>
              </a:rPr>
              <a:t>politique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5943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black"/>
                </a:solidFill>
              </a:rPr>
              <a:t>Étape 5</a:t>
            </a:r>
          </a:p>
          <a:p>
            <a:pPr algn="ctr"/>
            <a:r>
              <a:rPr lang="fr-FR" sz="1200" b="1" dirty="0">
                <a:solidFill>
                  <a:prstClr val="black"/>
                </a:solidFill>
              </a:rPr>
              <a:t>Mise en œuvre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362200" y="5943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black"/>
                </a:solidFill>
              </a:rPr>
              <a:t>Étape 6</a:t>
            </a:r>
          </a:p>
          <a:p>
            <a:pPr algn="ctr"/>
            <a:r>
              <a:rPr lang="fr-FR" sz="1200" b="1" dirty="0">
                <a:solidFill>
                  <a:prstClr val="black"/>
                </a:solidFill>
              </a:rPr>
              <a:t>Évaluation du processus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267200" y="5943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black"/>
                </a:solidFill>
              </a:rPr>
              <a:t>Étape 7</a:t>
            </a:r>
          </a:p>
          <a:p>
            <a:pPr algn="ctr"/>
            <a:r>
              <a:rPr lang="fr-FR" sz="1200" b="1" dirty="0">
                <a:solidFill>
                  <a:prstClr val="black"/>
                </a:solidFill>
              </a:rPr>
              <a:t>Évaluation des résultats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553200" y="5943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prstClr val="black"/>
                </a:solidFill>
              </a:rPr>
              <a:t>Étape 8</a:t>
            </a:r>
          </a:p>
          <a:p>
            <a:pPr algn="ctr"/>
            <a:r>
              <a:rPr lang="fr-FR" sz="1200" b="1" dirty="0">
                <a:solidFill>
                  <a:prstClr val="black"/>
                </a:solidFill>
              </a:rPr>
              <a:t>Évaluation des retombées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267200" y="16002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724400" y="2286000"/>
            <a:ext cx="0" cy="685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4724400" y="3581400"/>
            <a:ext cx="0" cy="66675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Elbow Connector 1037"/>
          <p:cNvCxnSpPr>
            <a:stCxn id="50" idx="3"/>
            <a:endCxn id="7" idx="0"/>
          </p:cNvCxnSpPr>
          <p:nvPr/>
        </p:nvCxnSpPr>
        <p:spPr>
          <a:xfrm>
            <a:off x="5486400" y="1943100"/>
            <a:ext cx="1219200" cy="1028700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Elbow Connector 1039"/>
          <p:cNvCxnSpPr>
            <a:stCxn id="9" idx="3"/>
            <a:endCxn id="7" idx="2"/>
          </p:cNvCxnSpPr>
          <p:nvPr/>
        </p:nvCxnSpPr>
        <p:spPr>
          <a:xfrm flipV="1">
            <a:off x="5486400" y="3581400"/>
            <a:ext cx="1219200" cy="904875"/>
          </a:xfrm>
          <a:prstGeom prst="bentConnector2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Elbow Connector 1041"/>
          <p:cNvCxnSpPr>
            <a:stCxn id="8" idx="0"/>
            <a:endCxn id="6" idx="0"/>
          </p:cNvCxnSpPr>
          <p:nvPr/>
        </p:nvCxnSpPr>
        <p:spPr>
          <a:xfrm rot="5400000" flipH="1" flipV="1">
            <a:off x="6477000" y="1143000"/>
            <a:ext cx="228600" cy="3429000"/>
          </a:xfrm>
          <a:prstGeom prst="bentConnector3">
            <a:avLst>
              <a:gd name="adj1" fmla="val 20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Elbow Connector 1047"/>
          <p:cNvCxnSpPr>
            <a:stCxn id="9" idx="2"/>
            <a:endCxn id="6" idx="2"/>
          </p:cNvCxnSpPr>
          <p:nvPr/>
        </p:nvCxnSpPr>
        <p:spPr>
          <a:xfrm rot="5400000" flipH="1" flipV="1">
            <a:off x="6134100" y="2552700"/>
            <a:ext cx="914400" cy="3429000"/>
          </a:xfrm>
          <a:prstGeom prst="bentConnector3">
            <a:avLst>
              <a:gd name="adj1" fmla="val -25000"/>
            </a:avLst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ight Brace 120"/>
          <p:cNvSpPr/>
          <p:nvPr/>
        </p:nvSpPr>
        <p:spPr>
          <a:xfrm rot="5400000">
            <a:off x="3056546" y="5037746"/>
            <a:ext cx="228600" cy="173550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2" name="Right Brace 121"/>
          <p:cNvSpPr/>
          <p:nvPr/>
        </p:nvSpPr>
        <p:spPr>
          <a:xfrm rot="5400000">
            <a:off x="4944454" y="5037746"/>
            <a:ext cx="228600" cy="173550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3" name="Right Brace 122"/>
          <p:cNvSpPr/>
          <p:nvPr/>
        </p:nvSpPr>
        <p:spPr>
          <a:xfrm rot="5400000">
            <a:off x="7230454" y="5037746"/>
            <a:ext cx="228600" cy="173550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7200" y="2313801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PROGRAMME DE SANTE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9600" y="3043535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Education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9600" y="4186535"/>
            <a:ext cx="1236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Politique 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Règlement 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Organisation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14600" y="1752600"/>
            <a:ext cx="123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Facteurs predisposants</a:t>
            </a:r>
            <a:endParaRPr lang="en-US" sz="1200" dirty="0">
              <a:solidFill>
                <a:prstClr val="black"/>
              </a:solidFill>
            </a:endParaRPr>
          </a:p>
        </p:txBody>
      </p:sp>
      <p:cxnSp>
        <p:nvCxnSpPr>
          <p:cNvPr id="30" name="Straight Arrow Connector 29"/>
          <p:cNvCxnSpPr>
            <a:stCxn id="11" idx="3"/>
          </p:cNvCxnSpPr>
          <p:nvPr/>
        </p:nvCxnSpPr>
        <p:spPr>
          <a:xfrm flipV="1">
            <a:off x="3733800" y="3581400"/>
            <a:ext cx="838200" cy="90487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750892" y="1828800"/>
            <a:ext cx="516308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514600" y="3124200"/>
            <a:ext cx="123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Facteurs de </a:t>
            </a:r>
            <a:r>
              <a:rPr lang="en-US" sz="1200" dirty="0" err="1" smtClean="0">
                <a:solidFill>
                  <a:prstClr val="black"/>
                </a:solidFill>
              </a:rPr>
              <a:t>renforcement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544154" y="4283149"/>
            <a:ext cx="123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Facteurs facilitants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50108" y="1752600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Génétique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50108" y="3152001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Comportements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250108" y="4371201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Environnement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096000" y="3152001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Santé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679108" y="3075801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</a:rPr>
              <a:t>Qualité de vie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3124200" y="2286000"/>
            <a:ext cx="0" cy="685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3124200" y="3581400"/>
            <a:ext cx="0" cy="685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587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200" dirty="0" smtClean="0"/>
              <a:t>PHASE 3: EDUCATIONAL/ECOLOGICAL ASSESSMENT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04800" y="1295400"/>
            <a:ext cx="8077200" cy="4953000"/>
          </a:xfrm>
        </p:spPr>
        <p:txBody>
          <a:bodyPr>
            <a:norm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n-US" sz="3600" dirty="0" err="1" smtClean="0"/>
              <a:t>Facilitant</a:t>
            </a:r>
            <a:r>
              <a:rPr lang="en-US" sz="3600" dirty="0" smtClean="0"/>
              <a:t>  </a:t>
            </a:r>
          </a:p>
          <a:p>
            <a:pPr marL="1085850" lvl="1" indent="-342900">
              <a:buFont typeface="Courier New" pitchFamily="49" charset="0"/>
              <a:buChar char="o"/>
            </a:pPr>
            <a:r>
              <a:rPr lang="fr-FR" sz="3600" dirty="0" smtClean="0"/>
              <a:t>Forces ou systèmes sociaux externes </a:t>
            </a:r>
            <a:r>
              <a:rPr lang="en-US" sz="3600" dirty="0" smtClean="0"/>
              <a:t>facteurs liés– </a:t>
            </a: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Obstacles ou facilitateurs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20</a:t>
            </a:fld>
            <a:endParaRPr kumimoji="0" lang="en-US"/>
          </a:p>
        </p:txBody>
      </p:sp>
      <p:sp>
        <p:nvSpPr>
          <p:cNvPr id="3" name="TextBox 2"/>
          <p:cNvSpPr txBox="1"/>
          <p:nvPr/>
        </p:nvSpPr>
        <p:spPr>
          <a:xfrm>
            <a:off x="35740" y="4610131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Disponibilité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3200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Accessibilité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19561" y="3200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Abordable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27457" y="4234934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Autres</a:t>
            </a:r>
            <a:r>
              <a:rPr lang="en-US" dirty="0"/>
              <a:t> </a:t>
            </a:r>
            <a:r>
              <a:rPr lang="en-US" dirty="0" err="1"/>
              <a:t>ressources</a:t>
            </a:r>
            <a:endParaRPr lang="en-US" dirty="0"/>
          </a:p>
        </p:txBody>
      </p:sp>
      <p:pic>
        <p:nvPicPr>
          <p:cNvPr id="1028" name="Picture 4" descr="http://www.bet.com/news/health/2011/10/18/new-findings-advising-against-prostate-cancer-screenings-stir-debate/_jcr_content/featuredMedia/newsitemimage.newsimage.dimg/101811-health-psa-test-prostate-canc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057" y="3840376"/>
            <a:ext cx="5105400" cy="286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07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200" dirty="0" smtClean="0"/>
              <a:t>PHASE 3: EDUCATIONAL/ECOLOGICAL ASSESSMENT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21</a:t>
            </a:fld>
            <a:endParaRPr kumimoji="0" lang="en-US"/>
          </a:p>
        </p:txBody>
      </p:sp>
      <p:pic>
        <p:nvPicPr>
          <p:cNvPr id="1028" name="Picture 4" descr="http://www.bet.com/news/health/2011/10/18/new-findings-advising-against-prostate-cancer-screenings-stir-debate/_jcr_content/featuredMedia/newsitemimage.newsimage.dimg/101811-health-psa-test-prostate-canc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191000"/>
            <a:ext cx="4578743" cy="257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7400" y="14478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Having clinics in the immediate area that offer screening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1487269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Not having clinics in the immediate area that offer screening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10784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FACILITATOR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10200" y="1066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</a:rPr>
              <a:t>BARRIER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533400" y="1447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AVAILABILITY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57400" y="2542401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Clinic open late and/or on weekends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0200" y="258187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Clinic closed early and not offer weekend hours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609600" y="2554069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ACCESSIBILITY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382430" y="3200400"/>
            <a:ext cx="3103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Having insurance that covers costs associated with screening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62600" y="3239869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Being uninsured or underinsured / not having money for the co-pay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685800" y="32120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AFFORDABILITY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5813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200" dirty="0" smtClean="0"/>
              <a:t>PHASE 3: EDUCATIONAL/ECOLOGICAL ASSESSMENT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152400" y="1244777"/>
            <a:ext cx="8077200" cy="4953000"/>
          </a:xfrm>
        </p:spPr>
        <p:txBody>
          <a:bodyPr>
            <a:norm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n-US" sz="3600" dirty="0"/>
              <a:t>Renforcement  </a:t>
            </a:r>
            <a:endParaRPr lang="en-US" sz="3600" dirty="0" smtClean="0"/>
          </a:p>
          <a:p>
            <a:pPr marL="1085850" lvl="1" indent="-342900">
              <a:buFont typeface="Courier New" pitchFamily="49" charset="0"/>
              <a:buChar char="o"/>
            </a:pPr>
            <a:r>
              <a:rPr lang="fr-FR" sz="2800" dirty="0"/>
              <a:t>Retour d'information et autres conséquences (sociales/physiques</a:t>
            </a:r>
            <a:r>
              <a:rPr lang="fr-FR" sz="2800" dirty="0" smtClean="0"/>
              <a:t>)</a:t>
            </a:r>
            <a:r>
              <a:rPr lang="en-US" sz="2400" dirty="0"/>
              <a:t> (Obstacles ou facilitateurs)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22</a:t>
            </a:fld>
            <a:endParaRPr kumimoji="0" lang="en-US"/>
          </a:p>
        </p:txBody>
      </p:sp>
      <p:sp>
        <p:nvSpPr>
          <p:cNvPr id="3" name="TextBox 2"/>
          <p:cNvSpPr txBox="1"/>
          <p:nvPr/>
        </p:nvSpPr>
        <p:spPr>
          <a:xfrm>
            <a:off x="106268" y="4800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Soutien</a:t>
            </a:r>
            <a:r>
              <a:rPr lang="en-US" dirty="0"/>
              <a:t> social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6400" y="3536611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Conseils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3351945"/>
            <a:ext cx="180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Reconnaissance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90611" y="3917975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Avantages</a:t>
            </a:r>
            <a:r>
              <a:rPr lang="en-US" dirty="0"/>
              <a:t> </a:t>
            </a:r>
            <a:r>
              <a:rPr lang="en-US" dirty="0" err="1"/>
              <a:t>économiques</a:t>
            </a:r>
            <a:r>
              <a:rPr lang="en-US" dirty="0"/>
              <a:t> </a:t>
            </a:r>
          </a:p>
        </p:txBody>
      </p:sp>
      <p:pic>
        <p:nvPicPr>
          <p:cNvPr id="1028" name="Picture 4" descr="http://www.bet.com/news/health/2011/10/18/new-findings-advising-against-prostate-cancer-screenings-stir-debate/_jcr_content/featuredMedia/newsitemimage.newsimage.dimg/101811-health-psa-test-prostate-canc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474" y="4002611"/>
            <a:ext cx="3816069" cy="214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514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200" dirty="0" smtClean="0"/>
              <a:t>PHASE 3: EDUCATIONAL/ECOLOGICAL ASSESSMENT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23</a:t>
            </a:fld>
            <a:endParaRPr kumimoji="0" lang="en-US"/>
          </a:p>
        </p:txBody>
      </p:sp>
      <p:pic>
        <p:nvPicPr>
          <p:cNvPr id="1028" name="Picture 4" descr="http://www.bet.com/news/health/2011/10/18/new-findings-advising-against-prostate-cancer-screenings-stir-debate/_jcr_content/featuredMedia/newsitemimage.newsimage.dimg/101811-health-psa-test-prostate-canc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191000"/>
            <a:ext cx="4578743" cy="257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7400" y="14478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Friends and family encourage screening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14872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Men teased for having screening test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10784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FACILITATOR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10200" y="1066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</a:rPr>
              <a:t>BARRIER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533400" y="1447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SOCIAL SUPPORT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57400" y="2542401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Physicians advise men to be screened 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0200" y="258187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Physicians advise against screening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52400" y="2554069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ADVICE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382430" y="3200400"/>
            <a:ext cx="3103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Being screened for no or low cost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62600" y="323986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Having to spend money that is earmarked for something else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" y="3212068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ECONOMIC </a:t>
            </a:r>
          </a:p>
          <a:p>
            <a:pPr algn="ctr"/>
            <a:r>
              <a:rPr lang="en-US" b="1" dirty="0" smtClean="0"/>
              <a:t>BENEFIT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55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24</a:t>
            </a:fld>
            <a:endParaRPr kumimoji="0"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-61762"/>
            <a:ext cx="3886200" cy="338752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55889"/>
            <a:ext cx="3418866" cy="312789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4551" y="3183789"/>
            <a:ext cx="3222765" cy="359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97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96200" y="2743200"/>
            <a:ext cx="1219200" cy="1066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0" y="2971800"/>
            <a:ext cx="1219200" cy="609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2971800"/>
            <a:ext cx="1219200" cy="609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67200" y="4248150"/>
            <a:ext cx="1219200" cy="4762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2971800"/>
            <a:ext cx="1219200" cy="609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4600" y="4248150"/>
            <a:ext cx="1219200" cy="4762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14600" y="16002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2133600"/>
            <a:ext cx="1524000" cy="3048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" y="2819400"/>
            <a:ext cx="1219200" cy="914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" y="4038600"/>
            <a:ext cx="1219200" cy="914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1" name="Straight Arrow Connector 40"/>
          <p:cNvCxnSpPr>
            <a:stCxn id="7" idx="3"/>
            <a:endCxn id="6" idx="1"/>
          </p:cNvCxnSpPr>
          <p:nvPr/>
        </p:nvCxnSpPr>
        <p:spPr>
          <a:xfrm>
            <a:off x="7315200" y="3276600"/>
            <a:ext cx="3810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8" idx="3"/>
            <a:endCxn id="7" idx="1"/>
          </p:cNvCxnSpPr>
          <p:nvPr/>
        </p:nvCxnSpPr>
        <p:spPr>
          <a:xfrm>
            <a:off x="5486400" y="3276600"/>
            <a:ext cx="6096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2" idx="3"/>
            <a:endCxn id="8" idx="1"/>
          </p:cNvCxnSpPr>
          <p:nvPr/>
        </p:nvCxnSpPr>
        <p:spPr>
          <a:xfrm>
            <a:off x="3733800" y="1943100"/>
            <a:ext cx="533400" cy="13335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3"/>
            <a:endCxn id="8" idx="1"/>
          </p:cNvCxnSpPr>
          <p:nvPr/>
        </p:nvCxnSpPr>
        <p:spPr>
          <a:xfrm>
            <a:off x="3733800" y="3276600"/>
            <a:ext cx="5334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1" idx="3"/>
            <a:endCxn id="9" idx="1"/>
          </p:cNvCxnSpPr>
          <p:nvPr/>
        </p:nvCxnSpPr>
        <p:spPr>
          <a:xfrm>
            <a:off x="3733800" y="4486275"/>
            <a:ext cx="5334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066800" y="3733800"/>
            <a:ext cx="0" cy="3048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371600" y="3733800"/>
            <a:ext cx="0" cy="304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4" idx="3"/>
            <a:endCxn id="10" idx="1"/>
          </p:cNvCxnSpPr>
          <p:nvPr/>
        </p:nvCxnSpPr>
        <p:spPr>
          <a:xfrm>
            <a:off x="1828800" y="3276600"/>
            <a:ext cx="6858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4" idx="3"/>
            <a:endCxn id="12" idx="1"/>
          </p:cNvCxnSpPr>
          <p:nvPr/>
        </p:nvCxnSpPr>
        <p:spPr>
          <a:xfrm flipV="1">
            <a:off x="1828800" y="1943100"/>
            <a:ext cx="685800" cy="133350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4" idx="3"/>
            <a:endCxn id="11" idx="1"/>
          </p:cNvCxnSpPr>
          <p:nvPr/>
        </p:nvCxnSpPr>
        <p:spPr>
          <a:xfrm>
            <a:off x="1828800" y="3276600"/>
            <a:ext cx="685800" cy="120967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1828800" y="4648200"/>
            <a:ext cx="6858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Left Brace 79"/>
          <p:cNvSpPr/>
          <p:nvPr/>
        </p:nvSpPr>
        <p:spPr>
          <a:xfrm rot="5400000">
            <a:off x="1104899" y="342899"/>
            <a:ext cx="152401" cy="1600200"/>
          </a:xfrm>
          <a:prstGeom prst="leftBrace">
            <a:avLst>
              <a:gd name="adj1" fmla="val 8333"/>
              <a:gd name="adj2" fmla="val 477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1" name="Left Brace 80"/>
          <p:cNvSpPr/>
          <p:nvPr/>
        </p:nvSpPr>
        <p:spPr>
          <a:xfrm rot="5400000">
            <a:off x="3047998" y="381003"/>
            <a:ext cx="152403" cy="1524000"/>
          </a:xfrm>
          <a:prstGeom prst="leftBrace">
            <a:avLst>
              <a:gd name="adj1" fmla="val 8333"/>
              <a:gd name="adj2" fmla="val 477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3" name="Left Brace 82"/>
          <p:cNvSpPr/>
          <p:nvPr/>
        </p:nvSpPr>
        <p:spPr>
          <a:xfrm rot="5400000">
            <a:off x="5708477" y="-463711"/>
            <a:ext cx="127345" cy="3238500"/>
          </a:xfrm>
          <a:prstGeom prst="leftBrace">
            <a:avLst>
              <a:gd name="adj1" fmla="val 8333"/>
              <a:gd name="adj2" fmla="val 477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6" name="Left Brace 85"/>
          <p:cNvSpPr/>
          <p:nvPr/>
        </p:nvSpPr>
        <p:spPr>
          <a:xfrm rot="5400000">
            <a:off x="8229596" y="381004"/>
            <a:ext cx="152408" cy="1524001"/>
          </a:xfrm>
          <a:prstGeom prst="leftBrace">
            <a:avLst>
              <a:gd name="adj1" fmla="val 8333"/>
              <a:gd name="adj2" fmla="val 477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8" name="Right Brace 87"/>
          <p:cNvSpPr/>
          <p:nvPr/>
        </p:nvSpPr>
        <p:spPr>
          <a:xfrm rot="5400000">
            <a:off x="1075346" y="5037746"/>
            <a:ext cx="228600" cy="173550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0" y="76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Phase 1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Social assessment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81600" y="80665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Phase 2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Epidemiological  assessment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38400" y="762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Phase 3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Educational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 and 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ecological    assessment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3400" y="762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Phase 4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Administrative 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 and policy assessment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5943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Phase 5 </a:t>
            </a:r>
            <a:r>
              <a:rPr lang="en-US" sz="1200" dirty="0" smtClean="0">
                <a:solidFill>
                  <a:prstClr val="black"/>
                </a:solidFill>
              </a:rPr>
              <a:t>Implementation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62200" y="594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Phase 6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Process evaluation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67200" y="594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Phase 7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Impact evaluation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53200" y="594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Phase 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Outcome evaluation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267200" y="16002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724400" y="2286000"/>
            <a:ext cx="0" cy="685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4724400" y="3581400"/>
            <a:ext cx="0" cy="66675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Elbow Connector 1037"/>
          <p:cNvCxnSpPr>
            <a:stCxn id="50" idx="3"/>
            <a:endCxn id="7" idx="0"/>
          </p:cNvCxnSpPr>
          <p:nvPr/>
        </p:nvCxnSpPr>
        <p:spPr>
          <a:xfrm>
            <a:off x="5486400" y="1943100"/>
            <a:ext cx="1219200" cy="1028700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Elbow Connector 1039"/>
          <p:cNvCxnSpPr>
            <a:stCxn id="9" idx="3"/>
            <a:endCxn id="7" idx="2"/>
          </p:cNvCxnSpPr>
          <p:nvPr/>
        </p:nvCxnSpPr>
        <p:spPr>
          <a:xfrm flipV="1">
            <a:off x="5486400" y="3581400"/>
            <a:ext cx="1219200" cy="904875"/>
          </a:xfrm>
          <a:prstGeom prst="bentConnector2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Elbow Connector 1041"/>
          <p:cNvCxnSpPr>
            <a:stCxn id="8" idx="0"/>
            <a:endCxn id="6" idx="0"/>
          </p:cNvCxnSpPr>
          <p:nvPr/>
        </p:nvCxnSpPr>
        <p:spPr>
          <a:xfrm rot="5400000" flipH="1" flipV="1">
            <a:off x="6477000" y="1143000"/>
            <a:ext cx="228600" cy="3429000"/>
          </a:xfrm>
          <a:prstGeom prst="bentConnector3">
            <a:avLst>
              <a:gd name="adj1" fmla="val 200000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Elbow Connector 1047"/>
          <p:cNvCxnSpPr>
            <a:stCxn id="9" idx="2"/>
            <a:endCxn id="6" idx="2"/>
          </p:cNvCxnSpPr>
          <p:nvPr/>
        </p:nvCxnSpPr>
        <p:spPr>
          <a:xfrm rot="5400000" flipH="1" flipV="1">
            <a:off x="6134100" y="2552700"/>
            <a:ext cx="914400" cy="3429000"/>
          </a:xfrm>
          <a:prstGeom prst="bentConnector3">
            <a:avLst>
              <a:gd name="adj1" fmla="val -25000"/>
            </a:avLst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ight Brace 120"/>
          <p:cNvSpPr/>
          <p:nvPr/>
        </p:nvSpPr>
        <p:spPr>
          <a:xfrm rot="5400000">
            <a:off x="3056546" y="5037746"/>
            <a:ext cx="228600" cy="173550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2" name="Right Brace 121"/>
          <p:cNvSpPr/>
          <p:nvPr/>
        </p:nvSpPr>
        <p:spPr>
          <a:xfrm rot="5400000">
            <a:off x="4944454" y="5037746"/>
            <a:ext cx="228600" cy="173550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23" name="Right Brace 122"/>
          <p:cNvSpPr/>
          <p:nvPr/>
        </p:nvSpPr>
        <p:spPr>
          <a:xfrm rot="5400000">
            <a:off x="7230454" y="5037746"/>
            <a:ext cx="228600" cy="173550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7200" y="2313801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HEALTH PROGRAM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9600" y="3043535"/>
            <a:ext cx="123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Educational strategies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9600" y="4186535"/>
            <a:ext cx="1236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Policy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regulation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organization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14600" y="1752600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Predisposing</a:t>
            </a:r>
            <a:endParaRPr lang="en-US" sz="1200" dirty="0">
              <a:solidFill>
                <a:prstClr val="black"/>
              </a:solidFill>
            </a:endParaRPr>
          </a:p>
        </p:txBody>
      </p:sp>
      <p:cxnSp>
        <p:nvCxnSpPr>
          <p:cNvPr id="30" name="Straight Arrow Connector 29"/>
          <p:cNvCxnSpPr>
            <a:stCxn id="11" idx="3"/>
          </p:cNvCxnSpPr>
          <p:nvPr/>
        </p:nvCxnSpPr>
        <p:spPr>
          <a:xfrm flipV="1">
            <a:off x="3733800" y="3581400"/>
            <a:ext cx="838200" cy="90487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750892" y="1828800"/>
            <a:ext cx="516308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514600" y="3124200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Reinforcing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514600" y="4343400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Enabling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50108" y="1752600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Genetics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50108" y="3152001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Behavior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250108" y="4371201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Environment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096000" y="3152001"/>
            <a:ext cx="1236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Health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679108" y="3075801"/>
            <a:ext cx="123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Quality 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of life</a:t>
            </a:r>
            <a:endParaRPr lang="en-US" sz="1200" dirty="0">
              <a:solidFill>
                <a:prstClr val="black"/>
              </a:solidFill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3124200" y="2286000"/>
            <a:ext cx="0" cy="685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3124200" y="3581400"/>
            <a:ext cx="0" cy="685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9851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609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PRECEDE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04800" y="1143000"/>
            <a:ext cx="3962400" cy="5105400"/>
          </a:xfrm>
        </p:spPr>
        <p:txBody>
          <a:bodyPr/>
          <a:lstStyle/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P</a:t>
            </a:r>
            <a:r>
              <a:rPr lang="en-US" sz="2200" dirty="0" smtClean="0"/>
              <a:t>REDISPOSING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R</a:t>
            </a:r>
            <a:r>
              <a:rPr lang="en-US" sz="2200" dirty="0" smtClean="0"/>
              <a:t>EINFORCING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E</a:t>
            </a:r>
            <a:r>
              <a:rPr lang="en-US" sz="2200" dirty="0" smtClean="0"/>
              <a:t>NABLING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C</a:t>
            </a:r>
            <a:r>
              <a:rPr lang="en-US" sz="2200" dirty="0" smtClean="0"/>
              <a:t>ONSTRUCTS in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E</a:t>
            </a:r>
            <a:r>
              <a:rPr lang="en-US" sz="2200" dirty="0" smtClean="0"/>
              <a:t>DUCATIONAL/ECOLOGICAL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D</a:t>
            </a:r>
            <a:r>
              <a:rPr lang="en-US" sz="2200" dirty="0" smtClean="0"/>
              <a:t>IAGNOSIS and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E</a:t>
            </a:r>
            <a:r>
              <a:rPr lang="en-US" sz="2200" dirty="0" smtClean="0"/>
              <a:t>VALUATION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416552" y="381000"/>
            <a:ext cx="3965448" cy="609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PROCEED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7"/>
          </p:nvPr>
        </p:nvSpPr>
        <p:spPr>
          <a:xfrm>
            <a:off x="4416552" y="1143000"/>
            <a:ext cx="3962400" cy="5105400"/>
          </a:xfrm>
        </p:spPr>
        <p:txBody>
          <a:bodyPr>
            <a:norm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P</a:t>
            </a:r>
            <a:r>
              <a:rPr lang="en-US" sz="2200" dirty="0" smtClean="0"/>
              <a:t>OLICY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R</a:t>
            </a:r>
            <a:r>
              <a:rPr lang="en-US" sz="2200" dirty="0" smtClean="0"/>
              <a:t>EGULATORY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O</a:t>
            </a:r>
            <a:r>
              <a:rPr lang="en-US" sz="2200" dirty="0" smtClean="0"/>
              <a:t>RGANIZATIONAL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C</a:t>
            </a:r>
            <a:r>
              <a:rPr lang="en-US" sz="2200" dirty="0" smtClean="0"/>
              <a:t>ONSTRUCTS in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E</a:t>
            </a:r>
            <a:r>
              <a:rPr lang="en-US" sz="2200" dirty="0" smtClean="0"/>
              <a:t>DUCATIONAL and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E</a:t>
            </a:r>
            <a:r>
              <a:rPr lang="en-US" sz="2200" dirty="0" smtClean="0"/>
              <a:t>NVIRONMENTAL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u="sng" dirty="0" smtClean="0"/>
              <a:t>D</a:t>
            </a:r>
            <a:r>
              <a:rPr lang="en-US" sz="2200" dirty="0" smtClean="0"/>
              <a:t>EVELOPMENT </a:t>
            </a:r>
            <a:endParaRPr lang="en-US" sz="22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4</a:t>
            </a:fld>
            <a:endParaRPr kumimoji="0"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5"/>
            <p:extLst/>
          </p:nvPr>
        </p:nvGraphicFramePr>
        <p:xfrm>
          <a:off x="304800" y="609600"/>
          <a:ext cx="8077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114800" y="34290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92D050"/>
                </a:solidFill>
              </a:rPr>
              <a:t>A</a:t>
            </a:r>
            <a:endParaRPr lang="en-US" sz="3600" dirty="0">
              <a:solidFill>
                <a:srgbClr val="92D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0182" y="42672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6600" y="2953434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30480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5</a:t>
            </a:fld>
            <a:endParaRPr kumimoji="0"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51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5"/>
            <p:extLst/>
          </p:nvPr>
        </p:nvGraphicFramePr>
        <p:xfrm>
          <a:off x="304800" y="609600"/>
          <a:ext cx="8077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114800" y="34290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92D050"/>
                </a:solidFill>
              </a:rPr>
              <a:t>A</a:t>
            </a:r>
            <a:endParaRPr lang="en-US" sz="3600" dirty="0">
              <a:solidFill>
                <a:srgbClr val="92D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0182" y="42672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6600" y="2953434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30480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4267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15200" y="4267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Phases 2 - 4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0" y="1524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Phases 5 - 8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6</a:t>
            </a:fld>
            <a:endParaRPr kumimoji="0"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823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7</a:t>
            </a:fld>
            <a:endParaRPr kumimoji="0" lang="en-US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76200"/>
            <a:ext cx="80772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PHASE 1: DIAGNOSTIC SOCIAL</a:t>
            </a:r>
          </a:p>
          <a:p>
            <a:pPr algn="ctr"/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52400" y="1004887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/>
              <a:t>Objectifs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1482435"/>
            <a:ext cx="8153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Le bilan </a:t>
            </a:r>
            <a:r>
              <a:rPr lang="fr-FR" sz="2800" dirty="0" smtClean="0"/>
              <a:t>du DIAGNOSTIC </a:t>
            </a:r>
            <a:r>
              <a:rPr lang="fr-FR" sz="2800" dirty="0"/>
              <a:t>SOCIAL vise à </a:t>
            </a:r>
            <a:r>
              <a:rPr lang="fr-FR" sz="2800" dirty="0" smtClean="0"/>
              <a:t>:</a:t>
            </a:r>
          </a:p>
          <a:p>
            <a:endParaRPr lang="fr-FR" sz="2800" dirty="0"/>
          </a:p>
          <a:p>
            <a:r>
              <a:rPr lang="fr-FR" sz="2800" dirty="0"/>
              <a:t>› Identifier et interpréter les conditions sociales, le contexte de vie et les perceptions</a:t>
            </a:r>
          </a:p>
          <a:p>
            <a:r>
              <a:rPr lang="fr-FR" sz="2800" dirty="0"/>
              <a:t>partagées au sein de la communauté et des organisations </a:t>
            </a:r>
            <a:r>
              <a:rPr lang="fr-FR" sz="2800" dirty="0" smtClean="0"/>
              <a:t>;</a:t>
            </a:r>
          </a:p>
          <a:p>
            <a:endParaRPr lang="fr-FR" sz="2800" dirty="0"/>
          </a:p>
          <a:p>
            <a:r>
              <a:rPr lang="fr-FR" sz="2800" dirty="0"/>
              <a:t>› Faire le lien entre ces conditions et perceptions et les différentes stratégies qui devront</a:t>
            </a:r>
          </a:p>
          <a:p>
            <a:r>
              <a:rPr lang="fr-FR" sz="2800" dirty="0"/>
              <a:t>nécessairement figurer dans le programme de santé pour tenir compte de la diversité</a:t>
            </a:r>
          </a:p>
          <a:p>
            <a:r>
              <a:rPr lang="fr-FR" sz="2800" dirty="0"/>
              <a:t>des valeurs et des besoins.</a:t>
            </a:r>
          </a:p>
        </p:txBody>
      </p:sp>
    </p:spTree>
    <p:extLst>
      <p:ext uri="{BB962C8B-B14F-4D97-AF65-F5344CB8AC3E}">
        <p14:creationId xmlns:p14="http://schemas.microsoft.com/office/powerpoint/2010/main" val="548117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371475"/>
            <a:ext cx="80772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PHASE 1: DIAGNOSTIC SOCIAL</a:t>
            </a:r>
          </a:p>
          <a:p>
            <a:pPr algn="ctr"/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04800" y="1295400"/>
            <a:ext cx="8077200" cy="4953000"/>
          </a:xfrm>
        </p:spPr>
        <p:txBody>
          <a:bodyPr>
            <a:norm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n-US" sz="2200" dirty="0"/>
              <a:t>Perceptions de la </a:t>
            </a:r>
            <a:r>
              <a:rPr lang="en-US" sz="2200" dirty="0" err="1"/>
              <a:t>communauté</a:t>
            </a:r>
            <a:endParaRPr lang="en-US" sz="2200" dirty="0"/>
          </a:p>
          <a:p>
            <a:pPr marL="1085850" lvl="1" indent="-342900">
              <a:buFont typeface="Courier New" pitchFamily="49" charset="0"/>
              <a:buChar char="o"/>
            </a:pPr>
            <a:r>
              <a:rPr lang="en-US" sz="2200" dirty="0" err="1" smtClean="0"/>
              <a:t>Désirs</a:t>
            </a:r>
            <a:r>
              <a:rPr lang="en-US" sz="2200" dirty="0" smtClean="0"/>
              <a:t> </a:t>
            </a:r>
            <a:r>
              <a:rPr lang="en-US" sz="2200" dirty="0"/>
              <a:t>et besoins</a:t>
            </a:r>
            <a:endParaRPr lang="en-US" sz="2200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fr-FR" sz="2200" dirty="0"/>
              <a:t>P</a:t>
            </a:r>
            <a:r>
              <a:rPr lang="fr-FR" sz="2200" dirty="0" smtClean="0"/>
              <a:t>rocessus </a:t>
            </a:r>
            <a:r>
              <a:rPr lang="fr-FR" sz="2200" dirty="0"/>
              <a:t>en plusieurs étapes</a:t>
            </a:r>
          </a:p>
          <a:p>
            <a:pPr marL="342900" indent="-342900">
              <a:buFont typeface="Courier New" pitchFamily="49" charset="0"/>
              <a:buChar char="o"/>
            </a:pPr>
            <a:endParaRPr lang="en-US" sz="2200" dirty="0" smtClean="0"/>
          </a:p>
          <a:p>
            <a:pPr marL="1085850" lvl="1" indent="-342900">
              <a:buFont typeface="Courier New" pitchFamily="49" charset="0"/>
              <a:buChar char="o"/>
            </a:pPr>
            <a:r>
              <a:rPr lang="en-US" sz="2200" dirty="0" smtClean="0"/>
              <a:t>Les </a:t>
            </a:r>
            <a:r>
              <a:rPr lang="en-US" sz="2200" dirty="0"/>
              <a:t>leaders </a:t>
            </a:r>
            <a:r>
              <a:rPr lang="en-US" sz="2200" dirty="0" err="1"/>
              <a:t>d'opinion</a:t>
            </a:r>
            <a:r>
              <a:rPr lang="en-US" sz="2200" dirty="0"/>
              <a:t> </a:t>
            </a:r>
            <a:endParaRPr lang="en-US" sz="2200" dirty="0" smtClean="0"/>
          </a:p>
          <a:p>
            <a:pPr marL="1085850" lvl="1" indent="-342900">
              <a:buFont typeface="Courier New" pitchFamily="49" charset="0"/>
              <a:buChar char="o"/>
            </a:pPr>
            <a:r>
              <a:rPr lang="en-US" sz="2200" dirty="0" err="1" smtClean="0"/>
              <a:t>Membres</a:t>
            </a:r>
            <a:r>
              <a:rPr lang="en-US" sz="2200" dirty="0" smtClean="0"/>
              <a:t> </a:t>
            </a:r>
            <a:r>
              <a:rPr lang="en-US" sz="2200" dirty="0"/>
              <a:t>de la </a:t>
            </a:r>
            <a:r>
              <a:rPr lang="en-US" sz="2200" dirty="0" err="1"/>
              <a:t>communauté</a:t>
            </a:r>
            <a:r>
              <a:rPr lang="en-US" sz="2200" dirty="0"/>
              <a:t> </a:t>
            </a:r>
            <a:endParaRPr lang="en-US" sz="2200" dirty="0" smtClean="0"/>
          </a:p>
          <a:p>
            <a:pPr marL="1485900" lvl="2" indent="-342900">
              <a:buFont typeface="Courier New" pitchFamily="49" charset="0"/>
              <a:buChar char="o"/>
            </a:pPr>
            <a:r>
              <a:rPr lang="en-US" sz="2200" dirty="0" smtClean="0"/>
              <a:t>Interviews</a:t>
            </a:r>
          </a:p>
          <a:p>
            <a:pPr marL="1485900" lvl="2" indent="-342900">
              <a:buFont typeface="Courier New" pitchFamily="49" charset="0"/>
              <a:buChar char="o"/>
            </a:pPr>
            <a:r>
              <a:rPr lang="en-US" sz="2200" dirty="0" err="1" smtClean="0"/>
              <a:t>Sondages</a:t>
            </a:r>
            <a:endParaRPr lang="en-US" sz="2200" dirty="0" smtClean="0"/>
          </a:p>
          <a:p>
            <a:pPr marL="1485900" lvl="2" indent="-342900">
              <a:buFont typeface="Courier New" pitchFamily="49" charset="0"/>
              <a:buChar char="o"/>
            </a:pPr>
            <a:r>
              <a:rPr lang="en-US" sz="2200" dirty="0" smtClean="0"/>
              <a:t>Observations</a:t>
            </a:r>
          </a:p>
          <a:p>
            <a:pPr lvl="1" indent="0"/>
            <a:endParaRPr lang="en-US" sz="22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8</a:t>
            </a:fld>
            <a:endParaRPr kumimoji="0" lang="en-US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9782" y="3581400"/>
            <a:ext cx="4149455" cy="33337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859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PHASE 1: </a:t>
            </a:r>
            <a:r>
              <a:rPr lang="en-US" sz="3200" dirty="0"/>
              <a:t>DIAGNOSTIC SOCIAL</a:t>
            </a:r>
          </a:p>
          <a:p>
            <a:pPr algn="ctr"/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04800" y="1295400"/>
            <a:ext cx="8077200" cy="4953000"/>
          </a:xfrm>
        </p:spPr>
        <p:txBody>
          <a:bodyPr>
            <a:norm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fr-FR" sz="2400" dirty="0" smtClean="0"/>
              <a:t>La </a:t>
            </a:r>
            <a:r>
              <a:rPr lang="fr-FR" sz="2400" dirty="0"/>
              <a:t>santé et la qualité de vie sont liées</a:t>
            </a:r>
            <a:endParaRPr lang="en-US" sz="2200" dirty="0" smtClean="0"/>
          </a:p>
          <a:p>
            <a:pPr marL="1085850" lvl="1" indent="-342900">
              <a:buFont typeface="Courier New" pitchFamily="49" charset="0"/>
              <a:buChar char="o"/>
            </a:pPr>
            <a:r>
              <a:rPr lang="en-US" sz="2200" dirty="0" smtClean="0"/>
              <a:t>Interaction </a:t>
            </a:r>
            <a:r>
              <a:rPr lang="en-US" sz="2200" dirty="0"/>
              <a:t>dialectale</a:t>
            </a:r>
            <a:endParaRPr lang="en-US" sz="2200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fr-FR" sz="2200" dirty="0" smtClean="0"/>
              <a:t>Comprendre </a:t>
            </a:r>
            <a:r>
              <a:rPr lang="fr-FR" sz="2200" dirty="0"/>
              <a:t>les préoccupations de la communauté</a:t>
            </a:r>
            <a:endParaRPr lang="en-US" sz="2200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fr-FR" sz="2400" dirty="0" smtClean="0"/>
              <a:t>Le </a:t>
            </a:r>
            <a:r>
              <a:rPr lang="fr-FR" sz="2400" dirty="0"/>
              <a:t>partenariat est essentiel</a:t>
            </a:r>
            <a:endParaRPr lang="en-US" sz="2200" dirty="0" smtClean="0"/>
          </a:p>
          <a:p>
            <a:pPr marL="1085850" lvl="1" indent="-342900">
              <a:buFont typeface="Courier New" pitchFamily="49" charset="0"/>
              <a:buChar char="o"/>
            </a:pPr>
            <a:r>
              <a:rPr lang="en-US" sz="2200" dirty="0"/>
              <a:t>Forums </a:t>
            </a:r>
            <a:r>
              <a:rPr lang="en-US" sz="2200" dirty="0" err="1" smtClean="0"/>
              <a:t>communautaires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061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0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S010176928-5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0" ma:contentTypeDescription="Create a new document." ma:contentTypeScope="" ma:versionID="b6358c8e9ccf10d22debe3a56dce56ac"/>
</file>

<file path=customXml/itemProps1.xml><?xml version="1.0" encoding="utf-8"?>
<ds:datastoreItem xmlns:ds="http://schemas.openxmlformats.org/officeDocument/2006/customXml" ds:itemID="{74C87CFE-642B-4AB0-BDFB-C5D4996E96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6149DF-F144-45F0-9970-671994429CB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7DA8821-8116-4E5A-A85E-45DD6036F096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TS010176928-5</Template>
  <TotalTime>0</TotalTime>
  <Words>805</Words>
  <Application>Microsoft Office PowerPoint</Application>
  <PresentationFormat>Affichage à l'écran (4:3)</PresentationFormat>
  <Paragraphs>251</Paragraphs>
  <Slides>24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Courier New</vt:lpstr>
      <vt:lpstr>Wingdings</vt:lpstr>
      <vt:lpstr>TS010176928-5</vt:lpstr>
      <vt:lpstr>Office Theme</vt:lpstr>
      <vt:lpstr>PRECEDE-PROCEED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2010-11-01T06:42:57Z</dcterms:created>
  <dcterms:modified xsi:type="dcterms:W3CDTF">2021-11-13T08:27:57Z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TC101769289990</vt:lpwstr>
  </property>
  <property fmtid="{D5CDD505-2E9C-101B-9397-08002B2CF9AE}" pid="3" name="ArticulateGUID">
    <vt:lpwstr>E5B1AE1C-A695-4CDA-806B-E145AA4835FB</vt:lpwstr>
  </property>
  <property fmtid="{D5CDD505-2E9C-101B-9397-08002B2CF9AE}" pid="4" name="ArticulatePath">
    <vt:lpwstr>PRECEDE+PROCEED+II-1</vt:lpwstr>
  </property>
</Properties>
</file>