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6" r:id="rId3"/>
    <p:sldId id="273" r:id="rId4"/>
    <p:sldId id="275" r:id="rId5"/>
    <p:sldId id="305" r:id="rId6"/>
    <p:sldId id="306" r:id="rId7"/>
    <p:sldId id="307" r:id="rId8"/>
    <p:sldId id="308" r:id="rId9"/>
    <p:sldId id="311" r:id="rId10"/>
    <p:sldId id="309" r:id="rId11"/>
    <p:sldId id="310" r:id="rId12"/>
    <p:sldId id="303" r:id="rId13"/>
    <p:sldId id="304" r:id="rId14"/>
    <p:sldId id="312" r:id="rId15"/>
    <p:sldId id="314" r:id="rId16"/>
    <p:sldId id="321" r:id="rId17"/>
    <p:sldId id="301" r:id="rId18"/>
    <p:sldId id="276" r:id="rId19"/>
    <p:sldId id="318" r:id="rId20"/>
    <p:sldId id="319" r:id="rId21"/>
    <p:sldId id="32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ISIE-IFORD-4" initials="S" lastIdx="3" clrIdx="0">
    <p:extLst>
      <p:ext uri="{19B8F6BF-5375-455C-9EA6-DF929625EA0E}">
        <p15:presenceInfo xmlns="" xmlns:p15="http://schemas.microsoft.com/office/powerpoint/2012/main" userId="SAISIE-IFORD-4"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8868" autoAdjust="0"/>
    <p:restoredTop sz="94660"/>
  </p:normalViewPr>
  <p:slideViewPr>
    <p:cSldViewPr snapToGrid="0">
      <p:cViewPr>
        <p:scale>
          <a:sx n="80" d="100"/>
          <a:sy n="80" d="100"/>
        </p:scale>
        <p:origin x="-278" y="-1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pPr/>
              <a:t>8/17/2021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pPr/>
              <a:t>8/17/2021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8/17/2021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pPr/>
              <a:t>8/17/2021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8/17/2021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8/17/2021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8/17/2021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pPr/>
              <a:t>8/17/2021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8/17/2021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632534-3D63-4509-BE3A-053F704A3446}"/>
              </a:ext>
            </a:extLst>
          </p:cNvPr>
          <p:cNvSpPr>
            <a:spLocks noGrp="1"/>
          </p:cNvSpPr>
          <p:nvPr>
            <p:ph type="ctrTitle"/>
          </p:nvPr>
        </p:nvSpPr>
        <p:spPr/>
        <p:txBody>
          <a:bodyPr/>
          <a:lstStyle/>
          <a:p>
            <a:pPr algn="ctr"/>
            <a:r>
              <a:rPr lang="fr-FR" sz="4400" dirty="0" smtClean="0"/>
              <a:t>Théorie de la transition démographique</a:t>
            </a:r>
            <a:endParaRPr lang="fr-FR" sz="4400" dirty="0"/>
          </a:p>
        </p:txBody>
      </p:sp>
      <p:sp>
        <p:nvSpPr>
          <p:cNvPr id="3" name="Subtitle 2">
            <a:extLst>
              <a:ext uri="{FF2B5EF4-FFF2-40B4-BE49-F238E27FC236}">
                <a16:creationId xmlns="" xmlns:a16="http://schemas.microsoft.com/office/drawing/2014/main" id="{064B40EA-3870-4A10-9B79-C6710975A083}"/>
              </a:ext>
            </a:extLst>
          </p:cNvPr>
          <p:cNvSpPr>
            <a:spLocks noGrp="1"/>
          </p:cNvSpPr>
          <p:nvPr>
            <p:ph type="subTitle" idx="1"/>
          </p:nvPr>
        </p:nvSpPr>
        <p:spPr/>
        <p:txBody>
          <a:bodyPr>
            <a:normAutofit/>
          </a:bodyPr>
          <a:lstStyle/>
          <a:p>
            <a:pPr algn="ctr"/>
            <a:r>
              <a:rPr lang="fr-FR" dirty="0" smtClean="0"/>
              <a:t>Dr Franklin BOUBA DJOURDEBBÉ</a:t>
            </a:r>
          </a:p>
        </p:txBody>
      </p:sp>
      <p:sp>
        <p:nvSpPr>
          <p:cNvPr id="6" name="ZoneTexte 5"/>
          <p:cNvSpPr txBox="1"/>
          <p:nvPr/>
        </p:nvSpPr>
        <p:spPr>
          <a:xfrm>
            <a:off x="435428" y="566058"/>
            <a:ext cx="11353801" cy="1384995"/>
          </a:xfrm>
          <a:prstGeom prst="rect">
            <a:avLst/>
          </a:prstGeom>
          <a:noFill/>
        </p:spPr>
        <p:txBody>
          <a:bodyPr wrap="square" rtlCol="0">
            <a:spAutoFit/>
          </a:bodyPr>
          <a:lstStyle/>
          <a:p>
            <a:pPr algn="ctr"/>
            <a:r>
              <a:rPr lang="fr-FR" sz="2800" b="1" dirty="0" smtClean="0"/>
              <a:t>Module de formation en Dividende Démographique, évolutions socioéconomiques et genre</a:t>
            </a:r>
            <a:endParaRPr lang="fr-FR" sz="2800" dirty="0" smtClean="0"/>
          </a:p>
          <a:p>
            <a:pPr algn="ctr"/>
            <a:r>
              <a:rPr lang="fr-FR" sz="2800" b="1" dirty="0" smtClean="0"/>
              <a:t> (IFRISEE), janvier 2021</a:t>
            </a:r>
            <a:endParaRPr lang="fr-FR" sz="2800" dirty="0"/>
          </a:p>
        </p:txBody>
      </p:sp>
    </p:spTree>
    <p:extLst>
      <p:ext uri="{BB962C8B-B14F-4D97-AF65-F5344CB8AC3E}">
        <p14:creationId xmlns="" xmlns:p14="http://schemas.microsoft.com/office/powerpoint/2010/main" val="2658253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SCHEMA DE LA TRANSITION DEMOGRAPHIQUE (2)</a:t>
            </a:r>
            <a:endParaRPr lang="fr-FR" dirty="0"/>
          </a:p>
        </p:txBody>
      </p:sp>
      <p:pic>
        <p:nvPicPr>
          <p:cNvPr id="4" name="Espace réservé du contenu 3" descr="Transition démographique 2.png"/>
          <p:cNvPicPr>
            <a:picLocks noGrp="1" noChangeAspect="1"/>
          </p:cNvPicPr>
          <p:nvPr>
            <p:ph idx="1"/>
          </p:nvPr>
        </p:nvPicPr>
        <p:blipFill>
          <a:blip r:embed="rId2"/>
          <a:stretch>
            <a:fillRect/>
          </a:stretch>
        </p:blipFill>
        <p:spPr>
          <a:xfrm>
            <a:off x="1432560" y="1956438"/>
            <a:ext cx="9281160" cy="4988624"/>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EVOLUTIONS DEMOGRAPHIQUES INEGALES DANS L’ESPACE</a:t>
            </a:r>
            <a:endParaRPr lang="fr-FR" dirty="0"/>
          </a:p>
        </p:txBody>
      </p:sp>
      <p:pic>
        <p:nvPicPr>
          <p:cNvPr id="4" name="Espace réservé du contenu 3" descr="Etats de TD2.jpg"/>
          <p:cNvPicPr>
            <a:picLocks noGrp="1" noChangeAspect="1"/>
          </p:cNvPicPr>
          <p:nvPr>
            <p:ph idx="1"/>
          </p:nvPr>
        </p:nvPicPr>
        <p:blipFill>
          <a:blip r:embed="rId2"/>
          <a:srcRect t="7544"/>
          <a:stretch>
            <a:fillRect/>
          </a:stretch>
        </p:blipFill>
        <p:spPr>
          <a:xfrm>
            <a:off x="1862233" y="1981201"/>
            <a:ext cx="7540847" cy="4815498"/>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FORCES</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23825" y="2000250"/>
            <a:ext cx="11925300" cy="4610861"/>
          </a:xfrm>
        </p:spPr>
        <p:txBody>
          <a:bodyPr>
            <a:normAutofit/>
          </a:bodyPr>
          <a:lstStyle/>
          <a:p>
            <a:pPr marL="228600" lvl="1" algn="just" fontAlgn="base">
              <a:spcBef>
                <a:spcPts val="1000"/>
              </a:spcBef>
              <a:buClr>
                <a:schemeClr val="tx1"/>
              </a:buClr>
              <a:buFont typeface="Wingdings" pitchFamily="2" charset="2"/>
              <a:buChar char="q"/>
            </a:pPr>
            <a:r>
              <a:rPr lang="fr-CA" sz="2800" dirty="0" smtClean="0"/>
              <a:t>  Cette formulation de la théorie de la transition démographique semble bien décrire ce qui s'était passé dans la plupart des pays occidentaux de la fin du </a:t>
            </a:r>
            <a:r>
              <a:rPr lang="fr-CA" sz="2800" dirty="0" err="1" smtClean="0"/>
              <a:t>XIX</a:t>
            </a:r>
            <a:r>
              <a:rPr lang="fr-CA" sz="2800" baseline="30000" dirty="0" err="1" smtClean="0"/>
              <a:t>è</a:t>
            </a:r>
            <a:r>
              <a:rPr lang="fr-CA" sz="2800" dirty="0" smtClean="0"/>
              <a:t> siècle aux années 1930</a:t>
            </a:r>
          </a:p>
          <a:p>
            <a:pPr marL="228600" lvl="1" algn="just" fontAlgn="base">
              <a:spcBef>
                <a:spcPts val="1000"/>
              </a:spcBef>
              <a:buClr>
                <a:schemeClr val="tx1"/>
              </a:buClr>
              <a:buFont typeface="Wingdings" pitchFamily="2" charset="2"/>
              <a:buChar char="q"/>
            </a:pPr>
            <a:r>
              <a:rPr lang="fr-CA" sz="2800" dirty="0" smtClean="0"/>
              <a:t> La transition démographique peut encore être considéré comme un concept global utile (Caldwell, 2004).</a:t>
            </a:r>
          </a:p>
          <a:p>
            <a:pPr marL="228600" lvl="1" algn="just" fontAlgn="base">
              <a:spcBef>
                <a:spcPts val="1000"/>
              </a:spcBef>
              <a:buClr>
                <a:schemeClr val="tx1"/>
              </a:buClr>
              <a:buFont typeface="Wingdings" pitchFamily="2" charset="2"/>
              <a:buChar char="q"/>
            </a:pPr>
            <a:r>
              <a:rPr lang="fr-CA" sz="2800" dirty="0" smtClean="0"/>
              <a:t> Théories ayant influencé d’autres. Par exemple, la transition épidémiologique (OMRAN, 1971).</a:t>
            </a:r>
            <a:endParaRPr lang="fr-FR" sz="2800" dirty="0" smtClean="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CRITIQUES</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70329" y="1950720"/>
            <a:ext cx="11456895" cy="4660391"/>
          </a:xfrm>
        </p:spPr>
        <p:txBody>
          <a:bodyPr>
            <a:normAutofit fontScale="92500" lnSpcReduction="10000"/>
          </a:bodyPr>
          <a:lstStyle/>
          <a:p>
            <a:pPr marL="228600" lvl="1" algn="just" fontAlgn="base">
              <a:lnSpc>
                <a:spcPct val="150000"/>
              </a:lnSpc>
              <a:spcBef>
                <a:spcPts val="1000"/>
              </a:spcBef>
              <a:buClr>
                <a:schemeClr val="tx1"/>
              </a:buClr>
              <a:buFont typeface="Wingdings" pitchFamily="2" charset="2"/>
              <a:buChar char="q"/>
            </a:pPr>
            <a:r>
              <a:rPr lang="fr-CA" sz="2800" dirty="0" smtClean="0"/>
              <a:t> Expérience des pays occidentaux.</a:t>
            </a:r>
          </a:p>
          <a:p>
            <a:pPr marL="228600" lvl="1" algn="just" fontAlgn="base">
              <a:lnSpc>
                <a:spcPct val="150000"/>
              </a:lnSpc>
              <a:spcBef>
                <a:spcPts val="1000"/>
              </a:spcBef>
              <a:buClr>
                <a:schemeClr val="tx1"/>
              </a:buClr>
              <a:buFont typeface="Wingdings" pitchFamily="2" charset="2"/>
              <a:buChar char="q"/>
            </a:pPr>
            <a:r>
              <a:rPr lang="fr-CA" sz="2800" dirty="0" smtClean="0"/>
              <a:t>  </a:t>
            </a:r>
            <a:r>
              <a:rPr lang="fr-FR" sz="2800" dirty="0" smtClean="0"/>
              <a:t>Universalité schématique du processus (divergences entre pays; France et Angleterre).</a:t>
            </a:r>
          </a:p>
          <a:p>
            <a:pPr marL="228600" lvl="1" algn="just" fontAlgn="base">
              <a:lnSpc>
                <a:spcPct val="150000"/>
              </a:lnSpc>
              <a:spcBef>
                <a:spcPts val="1000"/>
              </a:spcBef>
              <a:buClr>
                <a:schemeClr val="tx1"/>
              </a:buClr>
              <a:buFont typeface="Wingdings" pitchFamily="2" charset="2"/>
              <a:buChar char="q"/>
            </a:pPr>
            <a:r>
              <a:rPr lang="fr-CM" sz="2800" dirty="0" smtClean="0"/>
              <a:t> </a:t>
            </a:r>
            <a:r>
              <a:rPr lang="fr-FR" sz="2800" dirty="0" smtClean="0"/>
              <a:t>Omission de l'impact des phénomènes migratoires.</a:t>
            </a:r>
          </a:p>
          <a:p>
            <a:pPr marL="228600" lvl="1" algn="just" fontAlgn="base">
              <a:lnSpc>
                <a:spcPct val="150000"/>
              </a:lnSpc>
              <a:spcBef>
                <a:spcPts val="1000"/>
              </a:spcBef>
              <a:buClr>
                <a:schemeClr val="tx1"/>
              </a:buClr>
              <a:buFont typeface="Wingdings" pitchFamily="2" charset="2"/>
              <a:buChar char="q"/>
            </a:pPr>
            <a:r>
              <a:rPr lang="fr-CM" sz="2800" dirty="0" smtClean="0"/>
              <a:t> </a:t>
            </a:r>
            <a:r>
              <a:rPr lang="fr-FR" sz="2800" dirty="0" smtClean="0"/>
              <a:t>Durée de la transition démographique variable selon les pays.</a:t>
            </a:r>
          </a:p>
          <a:p>
            <a:pPr marL="228600" lvl="1" algn="just" fontAlgn="base">
              <a:lnSpc>
                <a:spcPct val="150000"/>
              </a:lnSpc>
              <a:spcBef>
                <a:spcPts val="1000"/>
              </a:spcBef>
              <a:buClr>
                <a:schemeClr val="tx1"/>
              </a:buClr>
              <a:buFont typeface="Wingdings" pitchFamily="2" charset="2"/>
              <a:buChar char="q"/>
            </a:pPr>
            <a:r>
              <a:rPr lang="fr-CM" sz="2800" dirty="0" smtClean="0"/>
              <a:t> Non prise en compte de baby-boom.</a:t>
            </a:r>
          </a:p>
          <a:p>
            <a:pPr marL="228600" lvl="1" algn="just" fontAlgn="base">
              <a:lnSpc>
                <a:spcPct val="150000"/>
              </a:lnSpc>
              <a:spcBef>
                <a:spcPts val="1000"/>
              </a:spcBef>
              <a:buClr>
                <a:schemeClr val="tx1"/>
              </a:buClr>
              <a:buFont typeface="Wingdings" pitchFamily="2" charset="2"/>
              <a:buChar char="q"/>
            </a:pPr>
            <a:r>
              <a:rPr lang="fr-CM" sz="2800" dirty="0" smtClean="0"/>
              <a:t> Etc.</a:t>
            </a:r>
            <a:endParaRPr lang="fr-FR" sz="2800" dirty="0" smtClean="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680319" y="4580965"/>
            <a:ext cx="9613862" cy="1211589"/>
          </a:xfrm>
        </p:spPr>
        <p:txBody>
          <a:bodyPr>
            <a:normAutofit/>
          </a:bodyPr>
          <a:lstStyle/>
          <a:p>
            <a:r>
              <a:rPr lang="fr-FR" sz="3600" dirty="0" smtClean="0"/>
              <a:t>Deuxième transition démographique</a:t>
            </a:r>
            <a:endParaRPr lang="fr-FR" sz="3600" dirty="0"/>
          </a:p>
        </p:txBody>
      </p:sp>
      <p:sp>
        <p:nvSpPr>
          <p:cNvPr id="6" name="Espace réservé pour une image  5"/>
          <p:cNvSpPr>
            <a:spLocks noGrp="1"/>
          </p:cNvSpPr>
          <p:nvPr>
            <p:ph type="pic" idx="1"/>
          </p:nvPr>
        </p:nvSpPr>
        <p:spPr/>
      </p:sp>
      <p:pic>
        <p:nvPicPr>
          <p:cNvPr id="7" name="Espace réservé pour une image  9" descr="file_main_image_3940_1_desaccord_cache_640x360-1-e1560525806758.jpg"/>
          <p:cNvPicPr>
            <a:picLocks noChangeAspect="1"/>
          </p:cNvPicPr>
          <p:nvPr/>
        </p:nvPicPr>
        <p:blipFill>
          <a:blip r:embed="rId2"/>
          <a:srcRect l="3274" r="3274"/>
          <a:stretch>
            <a:fillRect/>
          </a:stretch>
        </p:blipFill>
        <p:spPr>
          <a:xfrm>
            <a:off x="1775460" y="579478"/>
            <a:ext cx="6629400" cy="3663609"/>
          </a:xfrm>
          <a:prstGeom prst="rect">
            <a:avLst/>
          </a:prstGeom>
          <a:noFill/>
          <a:ln>
            <a:noFill/>
          </a:ln>
          <a:effectLst>
            <a:outerShdw blurRad="76200" dist="63500" dir="5040000" algn="tl" rotWithShape="0">
              <a:srgbClr val="000000">
                <a:alpha val="41000"/>
              </a:srgbClr>
            </a:out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DEUXIÈME TRANSITION DÉMOGRAPHIQUE</a:t>
            </a:r>
            <a:endParaRPr lang="fr-FR" dirty="0"/>
          </a:p>
        </p:txBody>
      </p:sp>
      <p:sp>
        <p:nvSpPr>
          <p:cNvPr id="3" name="Espace réservé du contenu 2"/>
          <p:cNvSpPr>
            <a:spLocks noGrp="1"/>
          </p:cNvSpPr>
          <p:nvPr>
            <p:ph idx="1"/>
          </p:nvPr>
        </p:nvSpPr>
        <p:spPr>
          <a:xfrm>
            <a:off x="220980" y="1988820"/>
            <a:ext cx="11757660" cy="4697730"/>
          </a:xfrm>
        </p:spPr>
        <p:txBody>
          <a:bodyPr>
            <a:normAutofit fontScale="92500"/>
          </a:bodyPr>
          <a:lstStyle/>
          <a:p>
            <a:pPr algn="just">
              <a:lnSpc>
                <a:spcPct val="150000"/>
              </a:lnSpc>
              <a:buFont typeface="Wingdings" pitchFamily="2" charset="2"/>
              <a:buChar char="q"/>
            </a:pPr>
            <a:r>
              <a:rPr lang="fr-CA" dirty="0" smtClean="0"/>
              <a:t> Lesthaeghe  (1995) distingue 3 étapes:</a:t>
            </a:r>
          </a:p>
          <a:p>
            <a:pPr algn="just">
              <a:lnSpc>
                <a:spcPct val="150000"/>
              </a:lnSpc>
              <a:buFont typeface="Wingdings" pitchFamily="2" charset="2"/>
              <a:buChar char="Ø"/>
            </a:pPr>
            <a:r>
              <a:rPr lang="fr-CA" dirty="0" smtClean="0"/>
              <a:t> Étape 1 (1960-1970): Croissance des divorces ; fin du baby-boom et fin de rajeunissement des mariages. </a:t>
            </a:r>
          </a:p>
          <a:p>
            <a:pPr algn="just">
              <a:lnSpc>
                <a:spcPct val="150000"/>
              </a:lnSpc>
              <a:buFont typeface="Wingdings" pitchFamily="2" charset="2"/>
              <a:buChar char="Ø"/>
            </a:pPr>
            <a:r>
              <a:rPr lang="fr-CA" dirty="0" smtClean="0"/>
              <a:t> Étape 2 (1970-1985): Croissance des unions non formelles; naissances chez les couples en cohabitation; baisse de la % de personnes qui se marient.</a:t>
            </a:r>
          </a:p>
          <a:p>
            <a:pPr algn="just">
              <a:lnSpc>
                <a:spcPct val="150000"/>
              </a:lnSpc>
              <a:buFont typeface="Wingdings" pitchFamily="2" charset="2"/>
              <a:buChar char="Ø"/>
            </a:pPr>
            <a:r>
              <a:rPr lang="fr-CA" dirty="0" smtClean="0"/>
              <a:t> Étape 3 (1985</a:t>
            </a:r>
            <a:r>
              <a:rPr lang="fr-CA" dirty="0" smtClean="0">
                <a:sym typeface="Wingdings" pitchFamily="2" charset="2"/>
              </a:rPr>
              <a:t></a:t>
            </a:r>
            <a:r>
              <a:rPr lang="fr-CA" dirty="0" smtClean="0"/>
              <a:t>): Stabilisation du niveau de divorces; accroissement de la cohabitation post-maritale et recul de la fécondité vers les âges élevés (avec un effet de récupération de la fécondité après 30 ans); rareté des remariages et diffusion des relations LAT.</a:t>
            </a:r>
            <a:endParaRPr lang="fr-FR" dirty="0" smtClean="0"/>
          </a:p>
          <a:p>
            <a:pPr>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CONSÉQUENCES</a:t>
            </a:r>
            <a:endParaRPr lang="fr-FR" dirty="0"/>
          </a:p>
        </p:txBody>
      </p:sp>
      <p:sp>
        <p:nvSpPr>
          <p:cNvPr id="3" name="Espace réservé du contenu 2"/>
          <p:cNvSpPr>
            <a:spLocks noGrp="1"/>
          </p:cNvSpPr>
          <p:nvPr>
            <p:ph sz="half" idx="1"/>
          </p:nvPr>
        </p:nvSpPr>
        <p:spPr>
          <a:xfrm>
            <a:off x="236220" y="1988820"/>
            <a:ext cx="6827520" cy="4716780"/>
          </a:xfrm>
        </p:spPr>
        <p:txBody>
          <a:bodyPr>
            <a:normAutofit fontScale="85000" lnSpcReduction="20000"/>
          </a:bodyPr>
          <a:lstStyle/>
          <a:p>
            <a:pPr algn="just">
              <a:lnSpc>
                <a:spcPct val="150000"/>
              </a:lnSpc>
              <a:buFont typeface="Wingdings" pitchFamily="2" charset="2"/>
              <a:buChar char="q"/>
            </a:pPr>
            <a:r>
              <a:rPr lang="fr-CA" dirty="0" smtClean="0"/>
              <a:t> Montée des familles monoparentales ayant en général une femme comme chef de ménage.  ==</a:t>
            </a:r>
            <a:r>
              <a:rPr lang="fr-CA" dirty="0" smtClean="0">
                <a:sym typeface="Wingdings" pitchFamily="2" charset="2"/>
              </a:rPr>
              <a:t> </a:t>
            </a:r>
            <a:r>
              <a:rPr lang="fr-CA" dirty="0" smtClean="0"/>
              <a:t> féminisation de la pauvreté. </a:t>
            </a:r>
          </a:p>
          <a:p>
            <a:pPr algn="just">
              <a:lnSpc>
                <a:spcPct val="150000"/>
              </a:lnSpc>
              <a:buFont typeface="Wingdings" pitchFamily="2" charset="2"/>
              <a:buChar char="q"/>
            </a:pPr>
            <a:r>
              <a:rPr lang="fr-CA" dirty="0" smtClean="0"/>
              <a:t> Implications sociales variables d’un pays à l’autre.</a:t>
            </a:r>
          </a:p>
          <a:p>
            <a:pPr algn="just">
              <a:lnSpc>
                <a:spcPct val="150000"/>
              </a:lnSpc>
              <a:buFont typeface="Wingdings" pitchFamily="2" charset="2"/>
              <a:buChar char="q"/>
            </a:pPr>
            <a:r>
              <a:rPr lang="fr-CA" dirty="0" smtClean="0"/>
              <a:t> Augmentation des ménages isolés (d’une seule personne).</a:t>
            </a:r>
          </a:p>
          <a:p>
            <a:pPr algn="just">
              <a:lnSpc>
                <a:spcPct val="150000"/>
              </a:lnSpc>
              <a:buFont typeface="Wingdings" pitchFamily="2" charset="2"/>
              <a:buChar char="q"/>
            </a:pPr>
            <a:r>
              <a:rPr lang="fr-CA" dirty="0" smtClean="0"/>
              <a:t> Autonomie individuelle et émancipation de la femme</a:t>
            </a:r>
          </a:p>
          <a:p>
            <a:pPr algn="just">
              <a:lnSpc>
                <a:spcPct val="150000"/>
              </a:lnSpc>
              <a:buFont typeface="Wingdings" pitchFamily="2" charset="2"/>
              <a:buChar char="q"/>
            </a:pPr>
            <a:r>
              <a:rPr lang="fr-CA" dirty="0" smtClean="0"/>
              <a:t> </a:t>
            </a:r>
            <a:r>
              <a:rPr lang="fr-FR" dirty="0" smtClean="0"/>
              <a:t>La question de la deuxième transition démographique ne trouve pas l’adhésion universelle des démographes (elle reste largement contestée).</a:t>
            </a:r>
          </a:p>
          <a:p>
            <a:endParaRPr lang="fr-FR" dirty="0"/>
          </a:p>
        </p:txBody>
      </p:sp>
      <p:pic>
        <p:nvPicPr>
          <p:cNvPr id="5" name="Espace réservé du contenu 4" descr="LAT.jpg"/>
          <p:cNvPicPr>
            <a:picLocks noGrp="1" noChangeAspect="1"/>
          </p:cNvPicPr>
          <p:nvPr>
            <p:ph sz="half" idx="2"/>
          </p:nvPr>
        </p:nvPicPr>
        <p:blipFill>
          <a:blip r:embed="rId2"/>
          <a:stretch>
            <a:fillRect/>
          </a:stretch>
        </p:blipFill>
        <p:spPr>
          <a:xfrm>
            <a:off x="7196956" y="2240280"/>
            <a:ext cx="4165258" cy="1594961"/>
          </a:xfrm>
        </p:spPr>
      </p:pic>
      <p:pic>
        <p:nvPicPr>
          <p:cNvPr id="1028" name="Picture 4" descr="Living Together Apart | SonneRasmussen.dk"/>
          <p:cNvPicPr>
            <a:picLocks noChangeAspect="1" noChangeArrowheads="1"/>
          </p:cNvPicPr>
          <p:nvPr/>
        </p:nvPicPr>
        <p:blipFill>
          <a:blip r:embed="rId3"/>
          <a:srcRect/>
          <a:stretch>
            <a:fillRect/>
          </a:stretch>
        </p:blipFill>
        <p:spPr bwMode="auto">
          <a:xfrm>
            <a:off x="7200900" y="3870959"/>
            <a:ext cx="4244340" cy="2447249"/>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680319" y="4580965"/>
            <a:ext cx="9613862" cy="1211589"/>
          </a:xfrm>
        </p:spPr>
        <p:txBody>
          <a:bodyPr>
            <a:normAutofit/>
          </a:bodyPr>
          <a:lstStyle/>
          <a:p>
            <a:r>
              <a:rPr lang="fr-FR" sz="3600" dirty="0" smtClean="0"/>
              <a:t>Troisième transition démographique</a:t>
            </a:r>
            <a:endParaRPr lang="fr-FR" sz="3600" dirty="0"/>
          </a:p>
        </p:txBody>
      </p:sp>
      <p:pic>
        <p:nvPicPr>
          <p:cNvPr id="7" name="Espace réservé pour une image  6" descr="Migration.jpg"/>
          <p:cNvPicPr>
            <a:picLocks noGrp="1" noChangeAspect="1"/>
          </p:cNvPicPr>
          <p:nvPr>
            <p:ph type="pic" idx="1"/>
          </p:nvPr>
        </p:nvPicPr>
        <p:blipFill>
          <a:blip r:embed="rId2"/>
          <a:srcRect t="21948" b="21948"/>
          <a:stretch>
            <a:fillRect/>
          </a:stretch>
        </p:blip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TROISIÈME TRANSITION DÉMOGRAPHIQUE</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23825" y="2038350"/>
            <a:ext cx="11944350" cy="4695825"/>
          </a:xfrm>
        </p:spPr>
        <p:txBody>
          <a:bodyPr>
            <a:normAutofit fontScale="85000" lnSpcReduction="20000"/>
          </a:bodyPr>
          <a:lstStyle/>
          <a:p>
            <a:pPr algn="just">
              <a:lnSpc>
                <a:spcPct val="150000"/>
              </a:lnSpc>
              <a:buFont typeface="Wingdings" pitchFamily="2" charset="2"/>
              <a:buChar char="q"/>
            </a:pPr>
            <a:r>
              <a:rPr lang="en-US" sz="2800" dirty="0" smtClean="0"/>
              <a:t> </a:t>
            </a:r>
            <a:r>
              <a:rPr lang="fr-FR" sz="2800" dirty="0" smtClean="0"/>
              <a:t>Au delà de la deuxième transition qui ne requiert pas l’unanimité, d’autres auteurs projettent à l’horizon une troisième transition démographique en Europe et aux États-Unis. </a:t>
            </a:r>
          </a:p>
          <a:p>
            <a:pPr algn="just">
              <a:lnSpc>
                <a:spcPct val="150000"/>
              </a:lnSpc>
              <a:buFont typeface="Wingdings" pitchFamily="2" charset="2"/>
              <a:buChar char="q"/>
            </a:pPr>
            <a:r>
              <a:rPr lang="fr-CM" sz="2800" dirty="0" smtClean="0"/>
              <a:t> </a:t>
            </a:r>
            <a:r>
              <a:rPr lang="fr-FR" sz="2800" dirty="0" smtClean="0"/>
              <a:t>C’est le cas, par exemple, de David Coleman de l’Université d’Oxford. Cette nouvelle vision de l’auteur se dégage dans son article intitulé : </a:t>
            </a:r>
            <a:r>
              <a:rPr lang="fr-FR" sz="2800" i="1" dirty="0" smtClean="0"/>
              <a:t>«Immigration and </a:t>
            </a:r>
            <a:r>
              <a:rPr lang="fr-FR" sz="2800" i="1" dirty="0" err="1" smtClean="0"/>
              <a:t>ethnic</a:t>
            </a:r>
            <a:r>
              <a:rPr lang="fr-FR" sz="2800" i="1" dirty="0" smtClean="0"/>
              <a:t> change in </a:t>
            </a:r>
            <a:r>
              <a:rPr lang="fr-FR" sz="2800" i="1" dirty="0" err="1" smtClean="0"/>
              <a:t>low</a:t>
            </a:r>
            <a:r>
              <a:rPr lang="fr-FR" sz="2800" i="1" dirty="0" smtClean="0"/>
              <a:t>-</a:t>
            </a:r>
            <a:r>
              <a:rPr lang="fr-FR" sz="2800" i="1" dirty="0" err="1" smtClean="0"/>
              <a:t>fertility</a:t>
            </a:r>
            <a:r>
              <a:rPr lang="fr-FR" sz="2800" i="1" dirty="0" smtClean="0"/>
              <a:t> countries: A </a:t>
            </a:r>
            <a:r>
              <a:rPr lang="fr-FR" sz="2800" i="1" dirty="0" err="1" smtClean="0"/>
              <a:t>third</a:t>
            </a:r>
            <a:r>
              <a:rPr lang="fr-FR" sz="2800" i="1" dirty="0" smtClean="0"/>
              <a:t> </a:t>
            </a:r>
            <a:r>
              <a:rPr lang="fr-FR" sz="2800" i="1" dirty="0" err="1" smtClean="0"/>
              <a:t>demographic</a:t>
            </a:r>
            <a:r>
              <a:rPr lang="fr-FR" sz="2800" i="1" dirty="0" smtClean="0"/>
              <a:t> transition».</a:t>
            </a:r>
            <a:r>
              <a:rPr lang="fr-FR" sz="2800" dirty="0" smtClean="0"/>
              <a:t> </a:t>
            </a:r>
          </a:p>
          <a:p>
            <a:pPr algn="just">
              <a:lnSpc>
                <a:spcPct val="150000"/>
              </a:lnSpc>
              <a:buFont typeface="Wingdings" pitchFamily="2" charset="2"/>
              <a:buChar char="q"/>
            </a:pPr>
            <a:r>
              <a:rPr lang="fr-FR" sz="2800" dirty="0" smtClean="0"/>
              <a:t> Cet article publié en 2006 tente de porter un coup de butoir aux différentes politiques d’immigration soutenues jusqu’ici par les grands pays d’immigration notamment les États-Unis, le Canada, l’Australie et quelques pays européens. </a:t>
            </a:r>
          </a:p>
          <a:p>
            <a:pPr algn="just">
              <a:buFont typeface="Wingdings" pitchFamily="2" charset="2"/>
              <a:buChar char="q"/>
            </a:pPr>
            <a:endParaRPr lang="en-US" sz="2800" dirty="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FONDEMENTS</a:t>
            </a:r>
            <a:endParaRPr lang="fr-FR" dirty="0"/>
          </a:p>
        </p:txBody>
      </p:sp>
      <p:sp>
        <p:nvSpPr>
          <p:cNvPr id="3" name="Espace réservé du contenu 2"/>
          <p:cNvSpPr>
            <a:spLocks noGrp="1"/>
          </p:cNvSpPr>
          <p:nvPr>
            <p:ph idx="1"/>
          </p:nvPr>
        </p:nvSpPr>
        <p:spPr>
          <a:xfrm>
            <a:off x="0" y="1914526"/>
            <a:ext cx="12192000" cy="4943474"/>
          </a:xfrm>
        </p:spPr>
        <p:txBody>
          <a:bodyPr>
            <a:normAutofit fontScale="92500" lnSpcReduction="20000"/>
          </a:bodyPr>
          <a:lstStyle/>
          <a:p>
            <a:pPr algn="just">
              <a:lnSpc>
                <a:spcPct val="150000"/>
              </a:lnSpc>
              <a:buFont typeface="Wingdings" pitchFamily="2" charset="2"/>
              <a:buChar char="q"/>
            </a:pPr>
            <a:r>
              <a:rPr lang="fr-CA" dirty="0" smtClean="0"/>
              <a:t> À la suite de la première, la deuxième transition démographique décrit et explique la révolution dans les modes de vie et les comportements sexuels en matière de procréation et la modification de la vie de nombreux habitants des pays développés.</a:t>
            </a:r>
          </a:p>
          <a:p>
            <a:pPr algn="just">
              <a:lnSpc>
                <a:spcPct val="150000"/>
              </a:lnSpc>
              <a:buFont typeface="Wingdings" pitchFamily="2" charset="2"/>
              <a:buChar char="q"/>
            </a:pPr>
            <a:r>
              <a:rPr lang="fr-CA" dirty="0" smtClean="0"/>
              <a:t> Coleman a eu à faire des projections des populations d’origine étrangère de 2000 jusqu’en 2050. </a:t>
            </a:r>
          </a:p>
          <a:p>
            <a:pPr algn="just">
              <a:lnSpc>
                <a:spcPct val="150000"/>
              </a:lnSpc>
              <a:buFont typeface="Wingdings" pitchFamily="2" charset="2"/>
              <a:buChar char="q"/>
            </a:pPr>
            <a:r>
              <a:rPr lang="fr-CA" dirty="0" smtClean="0"/>
              <a:t> Il a considéré six (6) pays occidentaux : l’Australie, l’Allemagne, le Danemark, le Pays-Bas, la Norvège et la Suède. </a:t>
            </a:r>
          </a:p>
          <a:p>
            <a:pPr algn="just">
              <a:lnSpc>
                <a:spcPct val="150000"/>
              </a:lnSpc>
              <a:buFont typeface="Wingdings" pitchFamily="2" charset="2"/>
              <a:buChar char="q"/>
            </a:pPr>
            <a:r>
              <a:rPr lang="fr-CA" dirty="0" smtClean="0"/>
              <a:t> Les résultats de ses projections illustrent clairement une menace d’ « engloutissement » par les populations d’origine étrangère d’ici 2050 des populations autochtones des pays pour lesquels les projections ont été effectuées.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pour une image  4" descr="Imm.jpg"/>
          <p:cNvPicPr>
            <a:picLocks noGrp="1" noChangeAspect="1"/>
          </p:cNvPicPr>
          <p:nvPr>
            <p:ph type="pic" idx="1"/>
          </p:nvPr>
        </p:nvPicPr>
        <p:blipFill>
          <a:blip r:embed="rId2"/>
          <a:srcRect t="19165" b="19165"/>
          <a:stretch>
            <a:fillRect/>
          </a:stretch>
        </p:blipFill>
        <p:spPr/>
      </p:pic>
      <p:sp>
        <p:nvSpPr>
          <p:cNvPr id="4" name="Espace réservé du texte 3"/>
          <p:cNvSpPr>
            <a:spLocks noGrp="1"/>
          </p:cNvSpPr>
          <p:nvPr>
            <p:ph type="body" sz="half" idx="2"/>
          </p:nvPr>
        </p:nvSpPr>
        <p:spPr>
          <a:xfrm>
            <a:off x="680319" y="4580965"/>
            <a:ext cx="9613862" cy="1211589"/>
          </a:xfrm>
        </p:spPr>
        <p:txBody>
          <a:bodyPr>
            <a:normAutofit/>
          </a:bodyPr>
          <a:lstStyle/>
          <a:p>
            <a:r>
              <a:rPr lang="fr-FR" sz="3600" dirty="0" smtClean="0"/>
              <a:t>Première transition démographique</a:t>
            </a:r>
            <a:endParaRPr lang="fr-FR"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CRITIQUES</a:t>
            </a:r>
            <a:endParaRPr lang="fr-FR" dirty="0"/>
          </a:p>
        </p:txBody>
      </p:sp>
      <p:sp>
        <p:nvSpPr>
          <p:cNvPr id="3" name="Espace réservé du contenu 2"/>
          <p:cNvSpPr>
            <a:spLocks noGrp="1"/>
          </p:cNvSpPr>
          <p:nvPr>
            <p:ph idx="1"/>
          </p:nvPr>
        </p:nvSpPr>
        <p:spPr>
          <a:xfrm>
            <a:off x="0" y="2011680"/>
            <a:ext cx="12020549" cy="4712970"/>
          </a:xfrm>
        </p:spPr>
        <p:txBody>
          <a:bodyPr>
            <a:normAutofit/>
          </a:bodyPr>
          <a:lstStyle/>
          <a:p>
            <a:pPr algn="just">
              <a:lnSpc>
                <a:spcPct val="150000"/>
              </a:lnSpc>
              <a:buFont typeface="Wingdings" pitchFamily="2" charset="2"/>
              <a:buChar char="q"/>
            </a:pPr>
            <a:r>
              <a:rPr lang="fr-CA" dirty="0" smtClean="0"/>
              <a:t> Théorie largement critiquable et sujet à des controverses</a:t>
            </a:r>
            <a:r>
              <a:rPr lang="fr-FR" dirty="0" smtClean="0"/>
              <a:t>.</a:t>
            </a:r>
          </a:p>
          <a:p>
            <a:pPr algn="just">
              <a:lnSpc>
                <a:spcPct val="150000"/>
              </a:lnSpc>
              <a:buFont typeface="Wingdings" pitchFamily="2" charset="2"/>
              <a:buChar char="q"/>
            </a:pPr>
            <a:r>
              <a:rPr lang="fr-CM" dirty="0" smtClean="0"/>
              <a:t> </a:t>
            </a:r>
            <a:r>
              <a:rPr lang="fr-CA" dirty="0" smtClean="0"/>
              <a:t>Discours vis-à-vis de l’immigration et des politiques qui l’encouragent un peu « dur et provocateur ».</a:t>
            </a:r>
          </a:p>
          <a:p>
            <a:pPr algn="just">
              <a:lnSpc>
                <a:spcPct val="150000"/>
              </a:lnSpc>
              <a:buFont typeface="Wingdings" pitchFamily="2" charset="2"/>
              <a:buChar char="q"/>
            </a:pPr>
            <a:r>
              <a:rPr lang="fr-CA" dirty="0" smtClean="0"/>
              <a:t> Coleman semble « peindre en noir» les effets bénéfiques pour les pays d’immigration (rajeunissement de la population du pays d’accueil).</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680319" y="4648201"/>
            <a:ext cx="9613862" cy="1144354"/>
          </a:xfrm>
        </p:spPr>
        <p:txBody>
          <a:bodyPr>
            <a:noAutofit/>
          </a:bodyPr>
          <a:lstStyle/>
          <a:p>
            <a:pPr algn="ctr"/>
            <a:r>
              <a:rPr lang="fr-CM" sz="10000" dirty="0" smtClean="0">
                <a:solidFill>
                  <a:srgbClr val="92D050"/>
                </a:solidFill>
              </a:rPr>
              <a:t>?</a:t>
            </a:r>
            <a:endParaRPr lang="fr-FR" sz="10000" dirty="0">
              <a:solidFill>
                <a:srgbClr val="92D050"/>
              </a:solidFill>
            </a:endParaRPr>
          </a:p>
        </p:txBody>
      </p:sp>
      <p:pic>
        <p:nvPicPr>
          <p:cNvPr id="5" name="Espace réservé pour une image  9" descr="file_main_image_3940_1_desaccord_cache_640x360-1-e1560525806758.jpg"/>
          <p:cNvPicPr>
            <a:picLocks noGrp="1" noChangeAspect="1"/>
          </p:cNvPicPr>
          <p:nvPr>
            <p:ph type="pic" idx="1"/>
          </p:nvPr>
        </p:nvPicPr>
        <p:blipFill>
          <a:blip r:embed="rId2"/>
          <a:srcRect t="16844" b="16844"/>
          <a:stretch>
            <a:fillRect/>
          </a:stretch>
        </p:blip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ELEMENTS INTRODUCTIFS</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34470" y="2075688"/>
            <a:ext cx="11867029" cy="4782312"/>
          </a:xfrm>
        </p:spPr>
        <p:txBody>
          <a:bodyPr>
            <a:normAutofit fontScale="85000" lnSpcReduction="20000"/>
          </a:bodyPr>
          <a:lstStyle/>
          <a:p>
            <a:pPr algn="just">
              <a:lnSpc>
                <a:spcPct val="150000"/>
              </a:lnSpc>
              <a:buFont typeface="Wingdings" pitchFamily="2" charset="2"/>
              <a:buChar char="q"/>
            </a:pPr>
            <a:r>
              <a:rPr lang="fr-CM" sz="2800" dirty="0" smtClean="0"/>
              <a:t> </a:t>
            </a:r>
            <a:r>
              <a:rPr lang="fr-FR" sz="2800" dirty="0" smtClean="0"/>
              <a:t>Le concept de transition occupe une place centrale dans la théorie du changement démographique.</a:t>
            </a:r>
          </a:p>
          <a:p>
            <a:pPr algn="just">
              <a:lnSpc>
                <a:spcPct val="150000"/>
              </a:lnSpc>
              <a:buFont typeface="Wingdings" pitchFamily="2" charset="2"/>
              <a:buChar char="q"/>
            </a:pPr>
            <a:r>
              <a:rPr lang="fr-FR" sz="2800" dirty="0" smtClean="0"/>
              <a:t> Il exprime essentiellement le passage d’un régime de fécondité et de mortalité à un autre.</a:t>
            </a:r>
          </a:p>
          <a:p>
            <a:pPr algn="just">
              <a:lnSpc>
                <a:spcPct val="150000"/>
              </a:lnSpc>
              <a:buFont typeface="Wingdings" pitchFamily="2" charset="2"/>
              <a:buChar char="q"/>
            </a:pPr>
            <a:r>
              <a:rPr lang="fr-FR" sz="2800" dirty="0" smtClean="0"/>
              <a:t> Ce type de changement se trouve caractérisé dans la théorie de la «</a:t>
            </a:r>
            <a:r>
              <a:rPr lang="fr-FR" sz="2800" i="1" dirty="0" smtClean="0"/>
              <a:t>transition démographique</a:t>
            </a:r>
            <a:r>
              <a:rPr lang="fr-FR" sz="2800" dirty="0" smtClean="0"/>
              <a:t>» qui constitue même pour plusieurs auteurs une théorie générale de la population.</a:t>
            </a:r>
          </a:p>
          <a:p>
            <a:pPr algn="just">
              <a:lnSpc>
                <a:spcPct val="150000"/>
              </a:lnSpc>
              <a:buFont typeface="Wingdings" pitchFamily="2" charset="2"/>
              <a:buChar char="q"/>
            </a:pPr>
            <a:r>
              <a:rPr lang="fr-FR" sz="2800" dirty="0" smtClean="0"/>
              <a:t> Trois contributions majeures sont à l’origine de cette théorie : Warren Thompson (1929), Adolphe Landry (1934) et de Frank </a:t>
            </a:r>
            <a:r>
              <a:rPr lang="fr-FR" sz="2800" dirty="0" err="1" smtClean="0"/>
              <a:t>Notestein</a:t>
            </a:r>
            <a:r>
              <a:rPr lang="fr-FR" sz="2800" dirty="0" smtClean="0"/>
              <a:t> (1945).</a:t>
            </a:r>
            <a:endParaRPr lang="en-US" sz="2800" dirty="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CONTEXTE</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43435" y="1963272"/>
            <a:ext cx="11905130" cy="4647840"/>
          </a:xfrm>
        </p:spPr>
        <p:txBody>
          <a:bodyPr>
            <a:normAutofit fontScale="92500" lnSpcReduction="10000"/>
          </a:bodyPr>
          <a:lstStyle/>
          <a:p>
            <a:pPr marL="228600" lvl="1" algn="just" fontAlgn="base">
              <a:spcBef>
                <a:spcPts val="1000"/>
              </a:spcBef>
              <a:buClr>
                <a:schemeClr val="tx1"/>
              </a:buClr>
              <a:buFont typeface="Wingdings" pitchFamily="2" charset="2"/>
              <a:buChar char="q"/>
            </a:pPr>
            <a:r>
              <a:rPr lang="fr-CA" sz="2800" dirty="0" smtClean="0"/>
              <a:t> La problématique de la croissance démographique mondiale ne cesse de continuer à inquiéter l’humanité. </a:t>
            </a:r>
          </a:p>
          <a:p>
            <a:pPr marL="228600" lvl="1" algn="just" fontAlgn="base">
              <a:spcBef>
                <a:spcPts val="1000"/>
              </a:spcBef>
              <a:buClr>
                <a:schemeClr val="tx1"/>
              </a:buClr>
              <a:buFont typeface="Wingdings" pitchFamily="2" charset="2"/>
              <a:buChar char="q"/>
            </a:pPr>
            <a:r>
              <a:rPr lang="fr-CA" sz="2800" dirty="0" smtClean="0"/>
              <a:t> Ce problème se pose avec de plus en plus d’acuité de l’évolution inverse des éléments en présence : </a:t>
            </a:r>
          </a:p>
          <a:p>
            <a:pPr marL="1600200" lvl="4" algn="just" fontAlgn="base">
              <a:spcBef>
                <a:spcPts val="1000"/>
              </a:spcBef>
              <a:buClr>
                <a:schemeClr val="tx1"/>
              </a:buClr>
              <a:buFont typeface="Wingdings" pitchFamily="2" charset="2"/>
              <a:buChar char="v"/>
            </a:pPr>
            <a:r>
              <a:rPr lang="fr-CA" sz="2400" dirty="0" smtClean="0"/>
              <a:t> Accélération sans précédent de la population mondiale </a:t>
            </a:r>
          </a:p>
          <a:p>
            <a:pPr marL="1600200" lvl="4" algn="just" fontAlgn="base">
              <a:spcBef>
                <a:spcPts val="1000"/>
              </a:spcBef>
              <a:buClr>
                <a:schemeClr val="tx1"/>
              </a:buClr>
              <a:buFont typeface="Wingdings" pitchFamily="2" charset="2"/>
              <a:buChar char="v"/>
            </a:pPr>
            <a:r>
              <a:rPr lang="fr-CA" sz="2400" dirty="0" smtClean="0"/>
              <a:t> Épuisement ou tout au moins pénurie, dans un proche avenir, de ressources non renouvelables et dégradation de l’environnement et industrialisation des pays développés.</a:t>
            </a:r>
          </a:p>
          <a:p>
            <a:pPr>
              <a:buFont typeface="Wingdings" pitchFamily="2" charset="2"/>
              <a:buChar char="q"/>
            </a:pPr>
            <a:r>
              <a:rPr lang="fr-CA" sz="2800" dirty="0" smtClean="0"/>
              <a:t>  </a:t>
            </a:r>
            <a:r>
              <a:rPr lang="fr-CM" sz="2800" dirty="0" smtClean="0"/>
              <a:t>La théorie de la transition démographique comme référentiel aux </a:t>
            </a:r>
            <a:r>
              <a:rPr lang="fr-FR" sz="2800" dirty="0" smtClean="0"/>
              <a:t>modèles démo-économiques.</a:t>
            </a:r>
            <a:endParaRPr lang="fr-CA" sz="2800" dirty="0" smtClean="0"/>
          </a:p>
          <a:p>
            <a:pPr>
              <a:buFont typeface="Wingdings" pitchFamily="2" charset="2"/>
              <a:buChar char="q"/>
            </a:pPr>
            <a:r>
              <a:rPr lang="fr-CA" sz="2800" dirty="0" smtClean="0"/>
              <a:t> L</a:t>
            </a:r>
            <a:r>
              <a:rPr lang="fr-CM" sz="2800" dirty="0" smtClean="0"/>
              <a:t>a théorie de la transition démographique laisse voir que le développement économique et social est le meilleur garant du </a:t>
            </a:r>
            <a:r>
              <a:rPr lang="fr-FR" sz="2800" dirty="0" smtClean="0"/>
              <a:t>freinage démographique.</a:t>
            </a:r>
          </a:p>
          <a:p>
            <a:pPr marL="228600" lvl="1" algn="just" fontAlgn="base">
              <a:spcBef>
                <a:spcPts val="1000"/>
              </a:spcBef>
              <a:buClr>
                <a:schemeClr val="tx1"/>
              </a:buClr>
              <a:buFont typeface="Wingdings" pitchFamily="2" charset="2"/>
              <a:buChar char="q"/>
            </a:pPr>
            <a:endParaRPr lang="en-US" sz="2800" dirty="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DÉFINITION DU CONCEPT “TRANSITION DÉMOGRAPHIQUE”</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411482" y="2085975"/>
            <a:ext cx="9542143" cy="4525136"/>
          </a:xfrm>
        </p:spPr>
        <p:txBody>
          <a:bodyPr>
            <a:normAutofit/>
          </a:bodyPr>
          <a:lstStyle/>
          <a:p>
            <a:pPr algn="just" fontAlgn="base">
              <a:lnSpc>
                <a:spcPct val="150000"/>
              </a:lnSpc>
              <a:buFont typeface="Wingdings" pitchFamily="2" charset="2"/>
              <a:buChar char="q"/>
            </a:pPr>
            <a:r>
              <a:rPr lang="fr-CM" sz="2800" dirty="0" smtClean="0"/>
              <a:t> </a:t>
            </a:r>
            <a:r>
              <a:rPr lang="fr-CA" sz="2800" dirty="0" smtClean="0"/>
              <a:t>La transition démographique désigne donc le passage, à l’occasion d’un processus de « modernisation » globale, et au bout d’un certain délai, d’un régime traditionnel d’équilibre à mortalité et fécondité fortes, à un régime moderne d’équilibre à mortalité et fécondité basses. </a:t>
            </a:r>
            <a:endParaRPr lang="en-US" sz="2800" dirty="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HISTORIQUE -1</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33351" y="2075688"/>
            <a:ext cx="11811000" cy="4629912"/>
          </a:xfrm>
        </p:spPr>
        <p:txBody>
          <a:bodyPr>
            <a:normAutofit/>
          </a:bodyPr>
          <a:lstStyle/>
          <a:p>
            <a:pPr algn="just">
              <a:buFont typeface="Wingdings" pitchFamily="2" charset="2"/>
              <a:buChar char="q"/>
            </a:pPr>
            <a:r>
              <a:rPr lang="fr-CA" sz="2800" dirty="0" smtClean="0"/>
              <a:t> </a:t>
            </a:r>
            <a:r>
              <a:rPr lang="fr-FR" dirty="0" smtClean="0"/>
              <a:t>En 1929, Thompson profite d’une plus grande disponibilité des données comparatives pour classer les pays du monde en 3 grands groupes selon leur croissance démographique.</a:t>
            </a:r>
          </a:p>
          <a:p>
            <a:pPr algn="just">
              <a:buFont typeface="Wingdings" pitchFamily="2" charset="2"/>
              <a:buChar char="Ø"/>
            </a:pPr>
            <a:r>
              <a:rPr lang="fr-FR" dirty="0" smtClean="0"/>
              <a:t>Groupe A : Faibles taux de mortalité, taux de natalité en décroissance rapide, taux d’accroissement naturel qui décline ; déclin de la croissance de la population ; approche rapide de l’état stationnaire.</a:t>
            </a:r>
          </a:p>
          <a:p>
            <a:pPr algn="just">
              <a:buFont typeface="Wingdings" pitchFamily="2" charset="2"/>
              <a:buChar char="Ø"/>
            </a:pPr>
            <a:r>
              <a:rPr lang="fr-FR" dirty="0" smtClean="0"/>
              <a:t>Groupe B : Taux de natalité lentement sous contrôle ; taux de mortalité qui baissent plus rapidement que les taux de natalité ; taux d’accroissement naturel qui augmentent.</a:t>
            </a:r>
          </a:p>
          <a:p>
            <a:pPr algn="just">
              <a:buFont typeface="Wingdings" pitchFamily="2" charset="2"/>
              <a:buChar char="Ø"/>
            </a:pPr>
            <a:r>
              <a:rPr lang="fr-FR" dirty="0" smtClean="0"/>
              <a:t>Groupe C : Peu de contrôle volontaire des taux de natalité et de mortalité ; croissance rapide de la population.</a:t>
            </a:r>
          </a:p>
          <a:p>
            <a:pPr algn="just">
              <a:buFont typeface="Wingdings" pitchFamily="2" charset="2"/>
              <a:buChar char="q"/>
            </a:pPr>
            <a:endParaRPr lang="fr-FR" dirty="0" smtClean="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HISTORIQUE -2</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680321" y="2075688"/>
            <a:ext cx="11420239" cy="4535423"/>
          </a:xfrm>
        </p:spPr>
        <p:txBody>
          <a:bodyPr>
            <a:normAutofit/>
          </a:bodyPr>
          <a:lstStyle/>
          <a:p>
            <a:pPr algn="just">
              <a:buFont typeface="Wingdings" pitchFamily="2" charset="2"/>
              <a:buChar char="q"/>
            </a:pPr>
            <a:r>
              <a:rPr lang="fr-CA" sz="2800" dirty="0" smtClean="0"/>
              <a:t> </a:t>
            </a:r>
            <a:r>
              <a:rPr lang="fr-FR" dirty="0" smtClean="0"/>
              <a:t>En 1934, Landry distingue également trois régimes de population pour rendre compte de la situation démographique présente et passée de certains pays d’Europe :</a:t>
            </a:r>
          </a:p>
          <a:p>
            <a:pPr algn="just">
              <a:buFont typeface="Wingdings" pitchFamily="2" charset="2"/>
              <a:buChar char="Ø"/>
            </a:pPr>
            <a:r>
              <a:rPr lang="fr-FR" dirty="0" smtClean="0"/>
              <a:t>Le régime primitif dans lequel la fécondité ne subit aucune restriction d’ordre économique.</a:t>
            </a:r>
          </a:p>
          <a:p>
            <a:pPr algn="just">
              <a:buFont typeface="Wingdings" pitchFamily="2" charset="2"/>
              <a:buChar char="Ø"/>
            </a:pPr>
            <a:r>
              <a:rPr lang="fr-FR" dirty="0" smtClean="0"/>
              <a:t>Le régime intermédiaire dans lequel les préoccupations d’ordre économique provoquent des restrictions de la nuptialité en vue de maintenir pour les individus et les familles un certain degré de bien-être. La nuptialité intervient comme un facteur régulateur de l’accroissement de la population.</a:t>
            </a:r>
          </a:p>
          <a:p>
            <a:pPr algn="just">
              <a:buFont typeface="Wingdings" pitchFamily="2" charset="2"/>
              <a:buChar char="Ø"/>
            </a:pPr>
            <a:r>
              <a:rPr lang="fr-FR" dirty="0" smtClean="0"/>
              <a:t>Le régime contemporain caractérisé par une hausse de la productivité, une baisse de la mortalité et la limitation de la procréation. Le progrès technique intervient comme un facteur régulateur de l’accroissement de la population.</a:t>
            </a:r>
          </a:p>
          <a:p>
            <a:pPr algn="just">
              <a:buFont typeface="Wingdings" pitchFamily="2" charset="2"/>
              <a:buChar char="q"/>
            </a:pPr>
            <a:endParaRPr lang="fr-FR" dirty="0" smtClean="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BB1EC-75DD-4810-BCD2-9E6947BB71D6}"/>
              </a:ext>
            </a:extLst>
          </p:cNvPr>
          <p:cNvSpPr>
            <a:spLocks noGrp="1"/>
          </p:cNvSpPr>
          <p:nvPr>
            <p:ph type="title"/>
          </p:nvPr>
        </p:nvSpPr>
        <p:spPr/>
        <p:txBody>
          <a:bodyPr/>
          <a:lstStyle/>
          <a:p>
            <a:r>
              <a:rPr lang="en-US" dirty="0" smtClean="0"/>
              <a:t>HISTORIQUE -3</a:t>
            </a:r>
            <a:endParaRPr lang="en-US" dirty="0"/>
          </a:p>
        </p:txBody>
      </p:sp>
      <p:sp>
        <p:nvSpPr>
          <p:cNvPr id="3" name="Content Placeholder 2">
            <a:extLst>
              <a:ext uri="{FF2B5EF4-FFF2-40B4-BE49-F238E27FC236}">
                <a16:creationId xmlns="" xmlns:a16="http://schemas.microsoft.com/office/drawing/2014/main" id="{2155535B-9A08-4A9B-A1EA-95F8F12144FC}"/>
              </a:ext>
            </a:extLst>
          </p:cNvPr>
          <p:cNvSpPr>
            <a:spLocks noGrp="1"/>
          </p:cNvSpPr>
          <p:nvPr>
            <p:ph idx="1"/>
          </p:nvPr>
        </p:nvSpPr>
        <p:spPr>
          <a:xfrm>
            <a:off x="114300" y="1958340"/>
            <a:ext cx="11986261" cy="4808220"/>
          </a:xfrm>
        </p:spPr>
        <p:txBody>
          <a:bodyPr>
            <a:normAutofit/>
          </a:bodyPr>
          <a:lstStyle/>
          <a:p>
            <a:pPr algn="just">
              <a:buFont typeface="Wingdings" pitchFamily="2" charset="2"/>
              <a:buChar char="q"/>
            </a:pPr>
            <a:r>
              <a:rPr lang="fr-CA" sz="2800" dirty="0" smtClean="0"/>
              <a:t> </a:t>
            </a:r>
            <a:r>
              <a:rPr lang="fr-FR" dirty="0" smtClean="0"/>
              <a:t>En 1945, </a:t>
            </a:r>
            <a:r>
              <a:rPr lang="fr-FR" dirty="0" err="1" smtClean="0"/>
              <a:t>Notestein</a:t>
            </a:r>
            <a:r>
              <a:rPr lang="fr-FR" dirty="0" smtClean="0"/>
              <a:t> reprend la typologie de Thompson dans le cadre d’une analyse plus dynamique. </a:t>
            </a:r>
          </a:p>
          <a:p>
            <a:pPr algn="just">
              <a:buFont typeface="Wingdings" pitchFamily="2" charset="2"/>
              <a:buChar char="q"/>
            </a:pPr>
            <a:r>
              <a:rPr lang="fr-FR" dirty="0" smtClean="0"/>
              <a:t> Pour lui, les trois types de croissance qu’il nomme « potentiel élevé de croissance » (Groupe C), « croissance transitionnelle (Groupe B) et « déclin débutant » (Groupe A), décrivent les étapes d’un processus de passage d’un régime démographique caractérisé par des taux élevés de mortalité et de natalité à un autre où ces taux ont faibles.</a:t>
            </a:r>
          </a:p>
          <a:p>
            <a:pPr algn="just">
              <a:buFont typeface="Wingdings" pitchFamily="2" charset="2"/>
              <a:buChar char="q"/>
            </a:pPr>
            <a:r>
              <a:rPr lang="fr-FR" dirty="0" smtClean="0"/>
              <a:t> Après </a:t>
            </a:r>
            <a:r>
              <a:rPr lang="fr-FR" dirty="0" err="1" smtClean="0"/>
              <a:t>Notestein</a:t>
            </a:r>
            <a:r>
              <a:rPr lang="fr-FR" dirty="0" smtClean="0"/>
              <a:t> (1945), plusieurs travaux ont proposé des typologies plus fines des étapes de la transition démographiques (</a:t>
            </a:r>
            <a:r>
              <a:rPr lang="fr-FR" dirty="0" err="1" smtClean="0"/>
              <a:t>Blacker</a:t>
            </a:r>
            <a:r>
              <a:rPr lang="fr-FR" dirty="0" smtClean="0"/>
              <a:t>, 1947 ; Nations Unies, 1958).</a:t>
            </a:r>
          </a:p>
          <a:p>
            <a:pPr algn="just">
              <a:buFont typeface="Wingdings" pitchFamily="2" charset="2"/>
              <a:buChar char="q"/>
            </a:pPr>
            <a:r>
              <a:rPr lang="fr-FR" dirty="0" smtClean="0"/>
              <a:t> Cependant, l’idée fondamentale d’une transition démographique comme élément d’un processus global de changement social, le processus de modernisation, a été largement acceptée.</a:t>
            </a:r>
          </a:p>
          <a:p>
            <a:pPr algn="just">
              <a:buFont typeface="Wingdings" pitchFamily="2" charset="2"/>
              <a:buChar char="q"/>
            </a:pPr>
            <a:endParaRPr lang="fr-FR" dirty="0" smtClean="0"/>
          </a:p>
        </p:txBody>
      </p:sp>
    </p:spTree>
    <p:extLst>
      <p:ext uri="{BB962C8B-B14F-4D97-AF65-F5344CB8AC3E}">
        <p14:creationId xmlns="" xmlns:p14="http://schemas.microsoft.com/office/powerpoint/2010/main" val="4229988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SCHEMA DE LA TRANSITION DEMOGRAPHIQUE (1)</a:t>
            </a:r>
            <a:endParaRPr lang="fr-FR" dirty="0"/>
          </a:p>
        </p:txBody>
      </p:sp>
      <p:pic>
        <p:nvPicPr>
          <p:cNvPr id="4" name="Espace réservé du contenu 3" descr="Transition démographique 1.png"/>
          <p:cNvPicPr>
            <a:picLocks noGrp="1" noChangeAspect="1"/>
          </p:cNvPicPr>
          <p:nvPr>
            <p:ph idx="1"/>
          </p:nvPr>
        </p:nvPicPr>
        <p:blipFill>
          <a:blip r:embed="rId2"/>
          <a:srcRect t="22092" r="1846"/>
          <a:stretch>
            <a:fillRect/>
          </a:stretch>
        </p:blipFill>
        <p:spPr>
          <a:xfrm>
            <a:off x="1341120" y="1961018"/>
            <a:ext cx="8366760" cy="4599504"/>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1014</TotalTime>
  <Words>607</Words>
  <Application>Microsoft Office PowerPoint</Application>
  <PresentationFormat>Personnalisé</PresentationFormat>
  <Paragraphs>75</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Berlin</vt:lpstr>
      <vt:lpstr>Théorie de la transition démographique</vt:lpstr>
      <vt:lpstr>Diapositive 2</vt:lpstr>
      <vt:lpstr>ELEMENTS INTRODUCTIFS</vt:lpstr>
      <vt:lpstr>CONTEXTE</vt:lpstr>
      <vt:lpstr>DÉFINITION DU CONCEPT “TRANSITION DÉMOGRAPHIQUE”</vt:lpstr>
      <vt:lpstr>HISTORIQUE -1</vt:lpstr>
      <vt:lpstr>HISTORIQUE -2</vt:lpstr>
      <vt:lpstr>HISTORIQUE -3</vt:lpstr>
      <vt:lpstr>SCHEMA DE LA TRANSITION DEMOGRAPHIQUE (1)</vt:lpstr>
      <vt:lpstr>SCHEMA DE LA TRANSITION DEMOGRAPHIQUE (2)</vt:lpstr>
      <vt:lpstr>EVOLUTIONS DEMOGRAPHIQUES INEGALES DANS L’ESPACE</vt:lpstr>
      <vt:lpstr>FORCES</vt:lpstr>
      <vt:lpstr>CRITIQUES</vt:lpstr>
      <vt:lpstr>Diapositive 14</vt:lpstr>
      <vt:lpstr>DEUXIÈME TRANSITION DÉMOGRAPHIQUE</vt:lpstr>
      <vt:lpstr>CONSÉQUENCES</vt:lpstr>
      <vt:lpstr>Diapositive 17</vt:lpstr>
      <vt:lpstr>TROISIÈME TRANSITION DÉMOGRAPHIQUE</vt:lpstr>
      <vt:lpstr>FONDEMENTS</vt:lpstr>
      <vt:lpstr>CRITIQUES</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POUR L’ETUDE DE LA POPULATION AFRICAINE</dc:title>
  <dc:creator>Dr BOUBA DJOURDEBBE FRANKLIN</dc:creator>
  <cp:lastModifiedBy>IFORD</cp:lastModifiedBy>
  <cp:revision>167</cp:revision>
  <dcterms:created xsi:type="dcterms:W3CDTF">2020-10-25T19:01:19Z</dcterms:created>
  <dcterms:modified xsi:type="dcterms:W3CDTF">2021-08-17T17:38:42Z</dcterms:modified>
</cp:coreProperties>
</file>