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3" r:id="rId3"/>
    <p:sldId id="294" r:id="rId4"/>
    <p:sldId id="295" r:id="rId5"/>
    <p:sldId id="275" r:id="rId6"/>
    <p:sldId id="291" r:id="rId7"/>
    <p:sldId id="292" r:id="rId8"/>
    <p:sldId id="276" r:id="rId9"/>
    <p:sldId id="277" r:id="rId10"/>
    <p:sldId id="290" r:id="rId11"/>
    <p:sldId id="285" r:id="rId12"/>
    <p:sldId id="288" r:id="rId13"/>
    <p:sldId id="299" r:id="rId14"/>
    <p:sldId id="297" r:id="rId15"/>
    <p:sldId id="289" r:id="rId16"/>
    <p:sldId id="286" r:id="rId17"/>
    <p:sldId id="279" r:id="rId18"/>
    <p:sldId id="298" r:id="rId19"/>
    <p:sldId id="280" r:id="rId20"/>
    <p:sldId id="301" r:id="rId21"/>
    <p:sldId id="30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p:scale>
          <a:sx n="91" d="100"/>
          <a:sy n="91" d="100"/>
        </p:scale>
        <p:origin x="-264" y="5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pPr/>
              <a:t>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pPr/>
              <a:t>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pPr/>
              <a:t>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pPr/>
              <a:t>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pPr/>
              <a:t>‹N°›</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pPr/>
              <a:t>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pPr/>
              <a:t>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pPr/>
              <a:t>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pPr/>
              <a:t>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pPr/>
              <a:t>2/9/2021</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pPr/>
              <a:t>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pPr/>
              <a:t>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pPr/>
              <a:t>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pPr/>
              <a:t>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pPr/>
              <a:t>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pPr/>
              <a:t>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pPr/>
              <a:t>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pPr/>
              <a:t>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pPr/>
              <a:t>2/9/2021</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daf-mag.fr/Definitions-Glossaire/PIB-Produit-Interieur-Brut-239342.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632534-3D63-4509-BE3A-053F704A3446}"/>
              </a:ext>
            </a:extLst>
          </p:cNvPr>
          <p:cNvSpPr>
            <a:spLocks noGrp="1"/>
          </p:cNvSpPr>
          <p:nvPr>
            <p:ph type="ctrTitle"/>
          </p:nvPr>
        </p:nvSpPr>
        <p:spPr/>
        <p:txBody>
          <a:bodyPr/>
          <a:lstStyle/>
          <a:p>
            <a:r>
              <a:rPr lang="fr-FR" sz="4400" dirty="0" smtClean="0"/>
              <a:t>Concepts de base et définitions</a:t>
            </a:r>
            <a:endParaRPr lang="fr-FR" sz="4400" dirty="0"/>
          </a:p>
        </p:txBody>
      </p:sp>
      <p:sp>
        <p:nvSpPr>
          <p:cNvPr id="3" name="Subtitle 2">
            <a:extLst>
              <a:ext uri="{FF2B5EF4-FFF2-40B4-BE49-F238E27FC236}">
                <a16:creationId xmlns="" xmlns:a16="http://schemas.microsoft.com/office/drawing/2014/main" id="{064B40EA-3870-4A10-9B79-C6710975A083}"/>
              </a:ext>
            </a:extLst>
          </p:cNvPr>
          <p:cNvSpPr>
            <a:spLocks noGrp="1"/>
          </p:cNvSpPr>
          <p:nvPr>
            <p:ph type="subTitle" idx="1"/>
          </p:nvPr>
        </p:nvSpPr>
        <p:spPr/>
        <p:txBody>
          <a:bodyPr>
            <a:normAutofit/>
          </a:bodyPr>
          <a:lstStyle/>
          <a:p>
            <a:pPr algn="ctr"/>
            <a:r>
              <a:rPr lang="fr-FR" dirty="0" smtClean="0"/>
              <a:t>Dr Franklin BOUBA DJOURDEBBÉ</a:t>
            </a:r>
          </a:p>
        </p:txBody>
      </p:sp>
      <p:sp>
        <p:nvSpPr>
          <p:cNvPr id="6" name="ZoneTexte 5"/>
          <p:cNvSpPr txBox="1"/>
          <p:nvPr/>
        </p:nvSpPr>
        <p:spPr>
          <a:xfrm>
            <a:off x="435428" y="566058"/>
            <a:ext cx="11353801" cy="1384995"/>
          </a:xfrm>
          <a:prstGeom prst="rect">
            <a:avLst/>
          </a:prstGeom>
          <a:noFill/>
        </p:spPr>
        <p:txBody>
          <a:bodyPr wrap="square" rtlCol="0">
            <a:spAutoFit/>
          </a:bodyPr>
          <a:lstStyle/>
          <a:p>
            <a:pPr algn="ctr"/>
            <a:r>
              <a:rPr lang="fr-FR" sz="2800" b="1" dirty="0" smtClean="0"/>
              <a:t>Module de formation en Dividende Démographique, évolutions socioéconomiques et genre</a:t>
            </a:r>
            <a:endParaRPr lang="fr-FR" sz="2800" dirty="0" smtClean="0"/>
          </a:p>
          <a:p>
            <a:pPr algn="ctr"/>
            <a:r>
              <a:rPr lang="fr-FR" sz="2800" b="1" dirty="0" smtClean="0"/>
              <a:t> (IFRISEE), janvier 2021</a:t>
            </a:r>
            <a:endParaRPr lang="fr-FR" sz="2800" dirty="0"/>
          </a:p>
        </p:txBody>
      </p:sp>
    </p:spTree>
    <p:extLst>
      <p:ext uri="{BB962C8B-B14F-4D97-AF65-F5344CB8AC3E}">
        <p14:creationId xmlns="" xmlns:p14="http://schemas.microsoft.com/office/powerpoint/2010/main" val="2658253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5BB1EC-75DD-4810-BCD2-9E6947BB71D6}"/>
              </a:ext>
            </a:extLst>
          </p:cNvPr>
          <p:cNvSpPr>
            <a:spLocks noGrp="1"/>
          </p:cNvSpPr>
          <p:nvPr>
            <p:ph type="title"/>
          </p:nvPr>
        </p:nvSpPr>
        <p:spPr/>
        <p:txBody>
          <a:bodyPr/>
          <a:lstStyle/>
          <a:p>
            <a:r>
              <a:rPr lang="fr-CA" dirty="0" smtClean="0"/>
              <a:t>RAPPORT DE MASCULINITÉ</a:t>
            </a:r>
            <a:endParaRPr lang="en-US" dirty="0"/>
          </a:p>
        </p:txBody>
      </p:sp>
      <p:sp>
        <p:nvSpPr>
          <p:cNvPr id="3" name="Content Placeholder 2">
            <a:extLst>
              <a:ext uri="{FF2B5EF4-FFF2-40B4-BE49-F238E27FC236}">
                <a16:creationId xmlns="" xmlns:a16="http://schemas.microsoft.com/office/drawing/2014/main" id="{2155535B-9A08-4A9B-A1EA-95F8F12144FC}"/>
              </a:ext>
            </a:extLst>
          </p:cNvPr>
          <p:cNvSpPr>
            <a:spLocks noGrp="1"/>
          </p:cNvSpPr>
          <p:nvPr>
            <p:ph idx="1"/>
          </p:nvPr>
        </p:nvSpPr>
        <p:spPr>
          <a:xfrm>
            <a:off x="680321" y="2075688"/>
            <a:ext cx="9613861" cy="4535423"/>
          </a:xfrm>
        </p:spPr>
        <p:txBody>
          <a:bodyPr>
            <a:normAutofit lnSpcReduction="10000"/>
          </a:bodyPr>
          <a:lstStyle/>
          <a:p>
            <a:pPr algn="just" fontAlgn="base">
              <a:buFont typeface="Wingdings" pitchFamily="2" charset="2"/>
              <a:buChar char="q"/>
            </a:pPr>
            <a:r>
              <a:rPr lang="fr-CM" sz="2800" i="1" dirty="0" smtClean="0"/>
              <a:t> </a:t>
            </a:r>
            <a:r>
              <a:rPr lang="fr-CM" sz="2800" dirty="0" smtClean="0"/>
              <a:t>Rapport, dans une population ou un groupe d’âge, de l’effectif masculin à l’effectif féminin, exprimé en nombre d’hommes pour 100 femmes.</a:t>
            </a:r>
          </a:p>
          <a:p>
            <a:pPr algn="just" fontAlgn="base">
              <a:buFont typeface="Wingdings" pitchFamily="2" charset="2"/>
              <a:buChar char="q"/>
            </a:pPr>
            <a:r>
              <a:rPr lang="fr-CM" sz="2800" dirty="0" smtClean="0"/>
              <a:t> Une valeur inférieure à 100 indique que les femmes sont plus nombreuses que les hommes; une valeur supérieure à 100 indique que les hommes sont plus nombreux que les femmes.</a:t>
            </a:r>
          </a:p>
          <a:p>
            <a:pPr algn="just" fontAlgn="base">
              <a:buFont typeface="Wingdings" pitchFamily="2" charset="2"/>
              <a:buChar char="q"/>
            </a:pPr>
            <a:r>
              <a:rPr lang="fr-CM" sz="2800" dirty="0" smtClean="0"/>
              <a:t> À la naissance, le rapport de masculinité est de 105 garçons pour 100 filles. La mortalité des garçons étant globalement plus élevée que celle des filles, le </a:t>
            </a:r>
            <a:r>
              <a:rPr lang="fr-CM" sz="2800" b="1" dirty="0" err="1" smtClean="0"/>
              <a:t>sex</a:t>
            </a:r>
            <a:r>
              <a:rPr lang="fr-CM" sz="2800" b="1" dirty="0" smtClean="0"/>
              <a:t> ratio</a:t>
            </a:r>
            <a:r>
              <a:rPr lang="fr-CM" sz="2800" dirty="0" smtClean="0"/>
              <a:t> diminue avec l’âge et les femmes deviennent majoritaires. </a:t>
            </a:r>
          </a:p>
        </p:txBody>
      </p:sp>
    </p:spTree>
    <p:extLst>
      <p:ext uri="{BB962C8B-B14F-4D97-AF65-F5344CB8AC3E}">
        <p14:creationId xmlns="" xmlns:p14="http://schemas.microsoft.com/office/powerpoint/2010/main" val="42299887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5BB1EC-75DD-4810-BCD2-9E6947BB71D6}"/>
              </a:ext>
            </a:extLst>
          </p:cNvPr>
          <p:cNvSpPr>
            <a:spLocks noGrp="1"/>
          </p:cNvSpPr>
          <p:nvPr>
            <p:ph type="title"/>
          </p:nvPr>
        </p:nvSpPr>
        <p:spPr/>
        <p:txBody>
          <a:bodyPr/>
          <a:lstStyle/>
          <a:p>
            <a:r>
              <a:rPr lang="en-US" dirty="0" smtClean="0"/>
              <a:t>CROISSANCE DEMOGRAPHIQUE</a:t>
            </a:r>
            <a:endParaRPr lang="en-US" dirty="0"/>
          </a:p>
        </p:txBody>
      </p:sp>
      <p:sp>
        <p:nvSpPr>
          <p:cNvPr id="3" name="Content Placeholder 2">
            <a:extLst>
              <a:ext uri="{FF2B5EF4-FFF2-40B4-BE49-F238E27FC236}">
                <a16:creationId xmlns="" xmlns:a16="http://schemas.microsoft.com/office/drawing/2014/main" id="{2155535B-9A08-4A9B-A1EA-95F8F12144FC}"/>
              </a:ext>
            </a:extLst>
          </p:cNvPr>
          <p:cNvSpPr>
            <a:spLocks noGrp="1"/>
          </p:cNvSpPr>
          <p:nvPr>
            <p:ph idx="1"/>
          </p:nvPr>
        </p:nvSpPr>
        <p:spPr>
          <a:xfrm>
            <a:off x="680321" y="2075688"/>
            <a:ext cx="9613861" cy="4535423"/>
          </a:xfrm>
        </p:spPr>
        <p:txBody>
          <a:bodyPr>
            <a:normAutofit fontScale="92500"/>
          </a:bodyPr>
          <a:lstStyle/>
          <a:p>
            <a:pPr algn="just" fontAlgn="base">
              <a:buFont typeface="Wingdings" pitchFamily="2" charset="2"/>
              <a:buChar char="q"/>
            </a:pPr>
            <a:r>
              <a:rPr lang="fr-CM" sz="2800" dirty="0" smtClean="0"/>
              <a:t> Augmentation de l’effectif d’une population au cours d’une période donnée.</a:t>
            </a:r>
          </a:p>
          <a:p>
            <a:pPr algn="just" fontAlgn="base">
              <a:buFont typeface="Wingdings" pitchFamily="2" charset="2"/>
              <a:buChar char="q"/>
            </a:pPr>
            <a:r>
              <a:rPr lang="fr-CM" sz="2800" dirty="0" smtClean="0"/>
              <a:t> La croissance démographique correspond à la somme du solde naturel et du solde migratoire, calculé en général pour une année. </a:t>
            </a:r>
          </a:p>
          <a:p>
            <a:pPr algn="just" fontAlgn="base">
              <a:buFont typeface="Wingdings" pitchFamily="2" charset="2"/>
              <a:buChar char="q"/>
            </a:pPr>
            <a:r>
              <a:rPr lang="fr-CM" sz="2800" dirty="0" smtClean="0"/>
              <a:t> L’effectif d’une population augmente quand il y a excédent des naissances sur les décès (solde naturel) et des entrées de migrants sur les sorties (solde migratoire). </a:t>
            </a:r>
          </a:p>
          <a:p>
            <a:pPr algn="just" fontAlgn="base">
              <a:buFont typeface="Wingdings" pitchFamily="2" charset="2"/>
              <a:buChar char="q"/>
            </a:pPr>
            <a:r>
              <a:rPr lang="fr-CM" sz="2800" dirty="0" smtClean="0"/>
              <a:t> Le taux d’accroissement annuel est le rapport entre la variation de la population au cours d’une année et son effectif au milieu de l’année.</a:t>
            </a:r>
          </a:p>
          <a:p>
            <a:pPr>
              <a:buFont typeface="Wingdings" pitchFamily="2" charset="2"/>
              <a:buChar char="q"/>
            </a:pPr>
            <a:endParaRPr lang="en-US" sz="2800" dirty="0"/>
          </a:p>
        </p:txBody>
      </p:sp>
    </p:spTree>
    <p:extLst>
      <p:ext uri="{BB962C8B-B14F-4D97-AF65-F5344CB8AC3E}">
        <p14:creationId xmlns="" xmlns:p14="http://schemas.microsoft.com/office/powerpoint/2010/main" val="4229988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5BB1EC-75DD-4810-BCD2-9E6947BB71D6}"/>
              </a:ext>
            </a:extLst>
          </p:cNvPr>
          <p:cNvSpPr>
            <a:spLocks noGrp="1"/>
          </p:cNvSpPr>
          <p:nvPr>
            <p:ph type="title"/>
          </p:nvPr>
        </p:nvSpPr>
        <p:spPr/>
        <p:txBody>
          <a:bodyPr/>
          <a:lstStyle/>
          <a:p>
            <a:pPr fontAlgn="base"/>
            <a:r>
              <a:rPr lang="fr-FR" b="1" dirty="0" smtClean="0"/>
              <a:t>EXPLOSION DÉMOGRAPHIQUE</a:t>
            </a:r>
            <a:endParaRPr lang="fr-FR" b="1" dirty="0"/>
          </a:p>
        </p:txBody>
      </p:sp>
      <p:sp>
        <p:nvSpPr>
          <p:cNvPr id="3" name="Content Placeholder 2">
            <a:extLst>
              <a:ext uri="{FF2B5EF4-FFF2-40B4-BE49-F238E27FC236}">
                <a16:creationId xmlns="" xmlns:a16="http://schemas.microsoft.com/office/drawing/2014/main" id="{2155535B-9A08-4A9B-A1EA-95F8F12144FC}"/>
              </a:ext>
            </a:extLst>
          </p:cNvPr>
          <p:cNvSpPr>
            <a:spLocks noGrp="1"/>
          </p:cNvSpPr>
          <p:nvPr>
            <p:ph idx="1"/>
          </p:nvPr>
        </p:nvSpPr>
        <p:spPr>
          <a:xfrm>
            <a:off x="680321" y="2075688"/>
            <a:ext cx="9613861" cy="4535423"/>
          </a:xfrm>
        </p:spPr>
        <p:txBody>
          <a:bodyPr>
            <a:normAutofit/>
          </a:bodyPr>
          <a:lstStyle/>
          <a:p>
            <a:pPr fontAlgn="base">
              <a:buFont typeface="Wingdings" pitchFamily="2" charset="2"/>
              <a:buChar char="q"/>
            </a:pPr>
            <a:r>
              <a:rPr lang="fr-CM" sz="2800" dirty="0" smtClean="0"/>
              <a:t> Désigne l’énorme croissance démographique au XXe siècle dans le monde.</a:t>
            </a:r>
          </a:p>
          <a:p>
            <a:pPr fontAlgn="base">
              <a:buFont typeface="Wingdings" pitchFamily="2" charset="2"/>
              <a:buChar char="q"/>
            </a:pPr>
            <a:r>
              <a:rPr lang="fr-CM" sz="2800" dirty="0" smtClean="0"/>
              <a:t> Cette explosion démographique résulte d’un taux de natalité nettement supérieur au taux de mortalité.</a:t>
            </a:r>
          </a:p>
          <a:p>
            <a:pPr algn="just" fontAlgn="base"/>
            <a:endParaRPr lang="fr-CM" sz="2800" dirty="0" smtClean="0"/>
          </a:p>
          <a:p>
            <a:pPr>
              <a:buFont typeface="Wingdings" pitchFamily="2" charset="2"/>
              <a:buChar char="q"/>
            </a:pPr>
            <a:endParaRPr lang="en-US" sz="2800" dirty="0"/>
          </a:p>
        </p:txBody>
      </p:sp>
    </p:spTree>
    <p:extLst>
      <p:ext uri="{BB962C8B-B14F-4D97-AF65-F5344CB8AC3E}">
        <p14:creationId xmlns="" xmlns:p14="http://schemas.microsoft.com/office/powerpoint/2010/main" val="42299887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BABY BOOM</a:t>
            </a:r>
            <a:br>
              <a:rPr lang="fr-FR" b="1" dirty="0" smtClean="0"/>
            </a:br>
            <a:endParaRPr lang="fr-FR" dirty="0"/>
          </a:p>
        </p:txBody>
      </p:sp>
      <p:sp>
        <p:nvSpPr>
          <p:cNvPr id="3" name="Espace réservé du contenu 2"/>
          <p:cNvSpPr>
            <a:spLocks noGrp="1"/>
          </p:cNvSpPr>
          <p:nvPr>
            <p:ph sz="half" idx="1"/>
          </p:nvPr>
        </p:nvSpPr>
        <p:spPr/>
        <p:txBody>
          <a:bodyPr/>
          <a:lstStyle/>
          <a:p>
            <a:pPr>
              <a:buFont typeface="Wingdings" pitchFamily="2" charset="2"/>
              <a:buChar char="q"/>
            </a:pPr>
            <a:r>
              <a:rPr lang="fr-CM" dirty="0" smtClean="0"/>
              <a:t> Phénomène qui désigne l’augmentation de la natalité après 1945 et a duré jusqu’au milieu des années 1970</a:t>
            </a:r>
            <a:endParaRPr lang="fr-FR" dirty="0"/>
          </a:p>
        </p:txBody>
      </p:sp>
      <p:pic>
        <p:nvPicPr>
          <p:cNvPr id="7" name="Espace réservé du contenu 6" descr="baby boom 2.jpeg"/>
          <p:cNvPicPr>
            <a:picLocks noGrp="1" noChangeAspect="1"/>
          </p:cNvPicPr>
          <p:nvPr>
            <p:ph sz="half" idx="2"/>
          </p:nvPr>
        </p:nvPicPr>
        <p:blipFill>
          <a:blip r:embed="rId2"/>
          <a:stretch>
            <a:fillRect/>
          </a:stretch>
        </p:blipFill>
        <p:spPr>
          <a:xfrm>
            <a:off x="5230089" y="2105636"/>
            <a:ext cx="6667287" cy="3749880"/>
          </a:xfrm>
        </p:spPr>
      </p:pic>
      <p:pic>
        <p:nvPicPr>
          <p:cNvPr id="4099" name="Picture 3" descr="C:\Users\IFORD\Documents\IFORDJOURDEBBÉ BOUBA 1\Projets et recherche\DD Niger\Images\Baby boom 1.jpg"/>
          <p:cNvPicPr>
            <a:picLocks noChangeAspect="1" noChangeArrowheads="1"/>
          </p:cNvPicPr>
          <p:nvPr/>
        </p:nvPicPr>
        <p:blipFill>
          <a:blip r:embed="rId3"/>
          <a:srcRect/>
          <a:stretch>
            <a:fillRect/>
          </a:stretch>
        </p:blipFill>
        <p:spPr bwMode="auto">
          <a:xfrm>
            <a:off x="864835" y="3884103"/>
            <a:ext cx="4051114" cy="269583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SURPEUPLEMENT ET DEPOPULATION</a:t>
            </a:r>
            <a:endParaRPr lang="fr-FR" dirty="0"/>
          </a:p>
        </p:txBody>
      </p:sp>
      <p:sp>
        <p:nvSpPr>
          <p:cNvPr id="3" name="Espace réservé du contenu 2"/>
          <p:cNvSpPr>
            <a:spLocks noGrp="1"/>
          </p:cNvSpPr>
          <p:nvPr>
            <p:ph sz="half" idx="1"/>
          </p:nvPr>
        </p:nvSpPr>
        <p:spPr/>
        <p:txBody>
          <a:bodyPr/>
          <a:lstStyle/>
          <a:p>
            <a:pPr algn="just" fontAlgn="base">
              <a:buFont typeface="Wingdings" pitchFamily="2" charset="2"/>
              <a:buChar char="q"/>
            </a:pPr>
            <a:r>
              <a:rPr lang="fr-CM" dirty="0" smtClean="0"/>
              <a:t> Surpeuplement: état d’un territoire ou d’un espace où les ressources disponibles ne sont plus suffisantes pour subvenir aux besoins de la population qui y réside.</a:t>
            </a:r>
          </a:p>
          <a:p>
            <a:pPr algn="just" fontAlgn="base">
              <a:buFont typeface="Wingdings" pitchFamily="2" charset="2"/>
              <a:buChar char="q"/>
            </a:pPr>
            <a:r>
              <a:rPr lang="fr-CM" dirty="0" smtClean="0"/>
              <a:t> Dépopulation: Etat de déclin de la population.</a:t>
            </a:r>
          </a:p>
          <a:p>
            <a:endParaRPr lang="fr-FR" dirty="0"/>
          </a:p>
        </p:txBody>
      </p:sp>
      <p:pic>
        <p:nvPicPr>
          <p:cNvPr id="3074" name="Picture 2" descr="C:\Users\IFORD\Documents\IFORDJOURDEBBÉ BOUBA 1\Projets et recherche\DD Niger\Images\Surpeuplement.jpg"/>
          <p:cNvPicPr>
            <a:picLocks noGrp="1" noChangeAspect="1" noChangeArrowheads="1"/>
          </p:cNvPicPr>
          <p:nvPr>
            <p:ph sz="half" idx="2"/>
          </p:nvPr>
        </p:nvPicPr>
        <p:blipFill>
          <a:blip r:embed="rId2"/>
          <a:srcRect/>
          <a:stretch>
            <a:fillRect/>
          </a:stretch>
        </p:blipFill>
        <p:spPr bwMode="auto">
          <a:xfrm>
            <a:off x="5536111" y="2399252"/>
            <a:ext cx="3534903" cy="2315361"/>
          </a:xfrm>
          <a:prstGeom prst="rect">
            <a:avLst/>
          </a:prstGeom>
          <a:noFill/>
        </p:spPr>
      </p:pic>
      <p:pic>
        <p:nvPicPr>
          <p:cNvPr id="3075" name="Picture 3" descr="C:\Users\IFORD\Documents\IFORDJOURDEBBÉ BOUBA 1\Projets et recherche\DD Niger\Images\Dépopulation.jpg"/>
          <p:cNvPicPr>
            <a:picLocks noChangeAspect="1" noChangeArrowheads="1"/>
          </p:cNvPicPr>
          <p:nvPr/>
        </p:nvPicPr>
        <p:blipFill>
          <a:blip r:embed="rId3"/>
          <a:srcRect/>
          <a:stretch>
            <a:fillRect/>
          </a:stretch>
        </p:blipFill>
        <p:spPr bwMode="auto">
          <a:xfrm>
            <a:off x="9236279" y="2424417"/>
            <a:ext cx="2848321" cy="230697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5BB1EC-75DD-4810-BCD2-9E6947BB71D6}"/>
              </a:ext>
            </a:extLst>
          </p:cNvPr>
          <p:cNvSpPr>
            <a:spLocks noGrp="1"/>
          </p:cNvSpPr>
          <p:nvPr>
            <p:ph type="title"/>
          </p:nvPr>
        </p:nvSpPr>
        <p:spPr/>
        <p:txBody>
          <a:bodyPr/>
          <a:lstStyle/>
          <a:p>
            <a:pPr fontAlgn="base"/>
            <a:r>
              <a:rPr lang="fr-FR" b="1" dirty="0" smtClean="0"/>
              <a:t>VIEILLISSEMENT DÉMOGRAPHIQUE</a:t>
            </a:r>
            <a:endParaRPr lang="fr-FR" b="1" dirty="0"/>
          </a:p>
        </p:txBody>
      </p:sp>
      <p:sp>
        <p:nvSpPr>
          <p:cNvPr id="3" name="Content Placeholder 2">
            <a:extLst>
              <a:ext uri="{FF2B5EF4-FFF2-40B4-BE49-F238E27FC236}">
                <a16:creationId xmlns="" xmlns:a16="http://schemas.microsoft.com/office/drawing/2014/main" id="{2155535B-9A08-4A9B-A1EA-95F8F12144FC}"/>
              </a:ext>
            </a:extLst>
          </p:cNvPr>
          <p:cNvSpPr>
            <a:spLocks noGrp="1"/>
          </p:cNvSpPr>
          <p:nvPr>
            <p:ph idx="1"/>
          </p:nvPr>
        </p:nvSpPr>
        <p:spPr>
          <a:xfrm>
            <a:off x="680321" y="2075688"/>
            <a:ext cx="9613861" cy="4535423"/>
          </a:xfrm>
        </p:spPr>
        <p:txBody>
          <a:bodyPr>
            <a:normAutofit fontScale="77500" lnSpcReduction="20000"/>
          </a:bodyPr>
          <a:lstStyle/>
          <a:p>
            <a:pPr algn="just" fontAlgn="base">
              <a:buFont typeface="Wingdings" pitchFamily="2" charset="2"/>
              <a:buChar char="q"/>
            </a:pPr>
            <a:r>
              <a:rPr lang="fr-CM" sz="2800" dirty="0" smtClean="0"/>
              <a:t> Augmentation de la proportion de personnes âgées dans une population, en raison de la diminution de la fécondité et de la mortalité.</a:t>
            </a:r>
          </a:p>
          <a:p>
            <a:pPr algn="just" fontAlgn="base">
              <a:buFont typeface="Wingdings" pitchFamily="2" charset="2"/>
              <a:buChar char="q"/>
            </a:pPr>
            <a:r>
              <a:rPr lang="fr-CM" sz="2800" dirty="0" smtClean="0"/>
              <a:t> Le vieillissement peut être l’effet d’une augmentation du nombre de personnes âgées (vieillissement par le sommet de la pyramide), conséquence d’une baisse de la mortalité et de l’allongement de la durée de vie moyenne, mais peut être dû aussi à un déficit de jeunes (vieillissement par la base), à la suite d’une baisse de la natalité. Dans ce cas, il peut donc y avoir vieillissement même si le nombre de personnes âgées n’augmente pas.</a:t>
            </a:r>
            <a:br>
              <a:rPr lang="fr-CM" sz="2800" dirty="0" smtClean="0"/>
            </a:br>
            <a:endParaRPr lang="fr-CM" sz="2800" dirty="0" smtClean="0"/>
          </a:p>
          <a:p>
            <a:pPr algn="just" fontAlgn="base">
              <a:buFont typeface="Wingdings" pitchFamily="2" charset="2"/>
              <a:buChar char="q"/>
            </a:pPr>
            <a:r>
              <a:rPr lang="fr-CM" sz="2800" dirty="0" smtClean="0"/>
              <a:t> Le vieillissement est une conséquence de la transition démographique. Jusqu’à présent, il a surtout touché les pays du Nord, dont la fécondité et la mortalité ont beaucoup baissé, mais il commence à toucher les pays du Sud et devrait être l’un des grands changements sociaux de l’humanité au cours du XXIe siècle.</a:t>
            </a:r>
          </a:p>
          <a:p>
            <a:pPr algn="just" fontAlgn="base"/>
            <a:endParaRPr lang="fr-CM" sz="2800" dirty="0" smtClean="0"/>
          </a:p>
          <a:p>
            <a:pPr>
              <a:buFont typeface="Wingdings" pitchFamily="2" charset="2"/>
              <a:buChar char="q"/>
            </a:pPr>
            <a:endParaRPr lang="en-US" sz="2800" dirty="0"/>
          </a:p>
        </p:txBody>
      </p:sp>
    </p:spTree>
    <p:extLst>
      <p:ext uri="{BB962C8B-B14F-4D97-AF65-F5344CB8AC3E}">
        <p14:creationId xmlns="" xmlns:p14="http://schemas.microsoft.com/office/powerpoint/2010/main" val="42299887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5BB1EC-75DD-4810-BCD2-9E6947BB71D6}"/>
              </a:ext>
            </a:extLst>
          </p:cNvPr>
          <p:cNvSpPr>
            <a:spLocks noGrp="1"/>
          </p:cNvSpPr>
          <p:nvPr>
            <p:ph type="title"/>
          </p:nvPr>
        </p:nvSpPr>
        <p:spPr/>
        <p:txBody>
          <a:bodyPr/>
          <a:lstStyle/>
          <a:p>
            <a:r>
              <a:rPr lang="en-US" dirty="0" smtClean="0"/>
              <a:t>CROISSANCE ECONOMIQUE</a:t>
            </a:r>
            <a:endParaRPr lang="en-US" dirty="0"/>
          </a:p>
        </p:txBody>
      </p:sp>
      <p:sp>
        <p:nvSpPr>
          <p:cNvPr id="3" name="Content Placeholder 2">
            <a:extLst>
              <a:ext uri="{FF2B5EF4-FFF2-40B4-BE49-F238E27FC236}">
                <a16:creationId xmlns="" xmlns:a16="http://schemas.microsoft.com/office/drawing/2014/main" id="{2155535B-9A08-4A9B-A1EA-95F8F12144FC}"/>
              </a:ext>
            </a:extLst>
          </p:cNvPr>
          <p:cNvSpPr>
            <a:spLocks noGrp="1"/>
          </p:cNvSpPr>
          <p:nvPr>
            <p:ph idx="1"/>
          </p:nvPr>
        </p:nvSpPr>
        <p:spPr>
          <a:xfrm>
            <a:off x="680321" y="2075688"/>
            <a:ext cx="9613861" cy="4535423"/>
          </a:xfrm>
        </p:spPr>
        <p:txBody>
          <a:bodyPr>
            <a:normAutofit fontScale="92500" lnSpcReduction="10000"/>
          </a:bodyPr>
          <a:lstStyle/>
          <a:p>
            <a:pPr algn="just">
              <a:buFont typeface="Wingdings" pitchFamily="2" charset="2"/>
              <a:buChar char="q"/>
            </a:pPr>
            <a:r>
              <a:rPr lang="en-US" sz="2800" dirty="0" smtClean="0"/>
              <a:t> </a:t>
            </a:r>
            <a:r>
              <a:rPr lang="fr-CM" sz="2800" dirty="0" smtClean="0"/>
              <a:t>La croissance économique se manifeste par une augmentation significative et durable de la production de biens et de services. Cette variation positive se mesure grâce à l'évolution annuelle de l'indicateur du </a:t>
            </a:r>
            <a:r>
              <a:rPr lang="fr-CM" sz="2800" dirty="0" smtClean="0">
                <a:hlinkClick r:id="rId2"/>
              </a:rPr>
              <a:t>produit intérieur brut</a:t>
            </a:r>
            <a:r>
              <a:rPr lang="fr-CM" sz="2800" dirty="0" smtClean="0"/>
              <a:t> (PIB), évalué en monnaie constante afin de prendre en compte l'inflation.</a:t>
            </a:r>
          </a:p>
          <a:p>
            <a:pPr algn="just">
              <a:buFont typeface="Wingdings" pitchFamily="2" charset="2"/>
              <a:buChar char="q"/>
            </a:pPr>
            <a:r>
              <a:rPr lang="fr-CM" sz="2800" dirty="0" smtClean="0"/>
              <a:t> En règle générale, deux types de croissances économiques sont distingués :</a:t>
            </a:r>
          </a:p>
          <a:p>
            <a:pPr lvl="2" algn="just" fontAlgn="base">
              <a:buFont typeface="Wingdings" pitchFamily="2" charset="2"/>
              <a:buChar char="§"/>
            </a:pPr>
            <a:r>
              <a:rPr lang="fr-CM" sz="2200" dirty="0" smtClean="0"/>
              <a:t>la croissance intensive correspond à l'accroissement de la production à volume de facteurs de productions équivalents grâce à des gains de productivité. Elle n'entraîne pas nécessairement de créations d'emploi ;</a:t>
            </a:r>
          </a:p>
          <a:p>
            <a:pPr lvl="2" algn="just" fontAlgn="base">
              <a:buFont typeface="Wingdings" pitchFamily="2" charset="2"/>
              <a:buChar char="§"/>
            </a:pPr>
            <a:r>
              <a:rPr lang="fr-CM" sz="2200" dirty="0" smtClean="0"/>
              <a:t>la croissance extensive se caractérise par une augmentation du nombre de facteurs de production tels que la création de nouvelles entreprises. Ce type de croissance économique est générateur d'emplois.</a:t>
            </a:r>
          </a:p>
        </p:txBody>
      </p:sp>
    </p:spTree>
    <p:extLst>
      <p:ext uri="{BB962C8B-B14F-4D97-AF65-F5344CB8AC3E}">
        <p14:creationId xmlns="" xmlns:p14="http://schemas.microsoft.com/office/powerpoint/2010/main" val="42299887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5BB1EC-75DD-4810-BCD2-9E6947BB71D6}"/>
              </a:ext>
            </a:extLst>
          </p:cNvPr>
          <p:cNvSpPr>
            <a:spLocks noGrp="1"/>
          </p:cNvSpPr>
          <p:nvPr>
            <p:ph type="title"/>
          </p:nvPr>
        </p:nvSpPr>
        <p:spPr/>
        <p:txBody>
          <a:bodyPr/>
          <a:lstStyle/>
          <a:p>
            <a:r>
              <a:rPr lang="en-US" dirty="0" smtClean="0"/>
              <a:t>DIVIDENDE DEMOGRAPHIQUE</a:t>
            </a:r>
            <a:br>
              <a:rPr lang="en-US" dirty="0" smtClean="0"/>
            </a:br>
            <a:endParaRPr lang="en-US" dirty="0"/>
          </a:p>
        </p:txBody>
      </p:sp>
      <p:sp>
        <p:nvSpPr>
          <p:cNvPr id="3" name="Content Placeholder 2">
            <a:extLst>
              <a:ext uri="{FF2B5EF4-FFF2-40B4-BE49-F238E27FC236}">
                <a16:creationId xmlns="" xmlns:a16="http://schemas.microsoft.com/office/drawing/2014/main" id="{2155535B-9A08-4A9B-A1EA-95F8F12144FC}"/>
              </a:ext>
            </a:extLst>
          </p:cNvPr>
          <p:cNvSpPr>
            <a:spLocks noGrp="1"/>
          </p:cNvSpPr>
          <p:nvPr>
            <p:ph idx="1"/>
          </p:nvPr>
        </p:nvSpPr>
        <p:spPr>
          <a:xfrm>
            <a:off x="680321" y="2075688"/>
            <a:ext cx="9613861" cy="4535423"/>
          </a:xfrm>
        </p:spPr>
        <p:txBody>
          <a:bodyPr>
            <a:normAutofit/>
          </a:bodyPr>
          <a:lstStyle/>
          <a:p>
            <a:pPr algn="just">
              <a:buFont typeface="Wingdings" pitchFamily="2" charset="2"/>
              <a:buChar char="q"/>
            </a:pPr>
            <a:r>
              <a:rPr lang="en-US" sz="2800" dirty="0" smtClean="0"/>
              <a:t> </a:t>
            </a:r>
            <a:r>
              <a:rPr lang="fr-FR" sz="2800" dirty="0" smtClean="0"/>
              <a:t>Dans son sens le plus large, un dividende démographique est un bénéfice socioéconomique issu d’un changement démographique. Le changement spécifique ici concerne la </a:t>
            </a:r>
            <a:r>
              <a:rPr lang="fr-FR" sz="2800" i="1" dirty="0" smtClean="0"/>
              <a:t>structure par âge des populations</a:t>
            </a:r>
            <a:r>
              <a:rPr lang="fr-FR" sz="2800" dirty="0" smtClean="0"/>
              <a:t> et précisément le </a:t>
            </a:r>
            <a:r>
              <a:rPr lang="fr-FR" sz="2800" i="1" dirty="0" smtClean="0"/>
              <a:t>taux de dépendance</a:t>
            </a:r>
            <a:r>
              <a:rPr lang="fr-FR" sz="2800" dirty="0" smtClean="0"/>
              <a:t>. </a:t>
            </a:r>
            <a:endParaRPr lang="en-US" sz="2800" dirty="0" smtClean="0"/>
          </a:p>
          <a:p>
            <a:pPr algn="just">
              <a:buFont typeface="Wingdings" pitchFamily="2" charset="2"/>
              <a:buChar char="q"/>
            </a:pPr>
            <a:r>
              <a:rPr lang="fr-CM" sz="2800" i="1" dirty="0" smtClean="0"/>
              <a:t> Le dividende démographique est l’accélération de la croissance économique </a:t>
            </a:r>
            <a:r>
              <a:rPr lang="fr-FR" sz="2800" i="1" dirty="0" smtClean="0"/>
              <a:t>qui peut résulter </a:t>
            </a:r>
            <a:r>
              <a:rPr lang="fr-CM" sz="2800" i="1" dirty="0" smtClean="0"/>
              <a:t>d’une baisse rapide de la fécondité d’un pays </a:t>
            </a:r>
            <a:r>
              <a:rPr lang="fr-FR" sz="2800" i="1" dirty="0" smtClean="0"/>
              <a:t>et </a:t>
            </a:r>
            <a:r>
              <a:rPr lang="fr-CM" sz="2800" i="1" dirty="0" smtClean="0"/>
              <a:t>l’évolution ultérieure de la structure par âge de la population.</a:t>
            </a:r>
          </a:p>
        </p:txBody>
      </p:sp>
    </p:spTree>
    <p:extLst>
      <p:ext uri="{BB962C8B-B14F-4D97-AF65-F5344CB8AC3E}">
        <p14:creationId xmlns="" xmlns:p14="http://schemas.microsoft.com/office/powerpoint/2010/main" val="42299887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5BB1EC-75DD-4810-BCD2-9E6947BB71D6}"/>
              </a:ext>
            </a:extLst>
          </p:cNvPr>
          <p:cNvSpPr>
            <a:spLocks noGrp="1"/>
          </p:cNvSpPr>
          <p:nvPr>
            <p:ph type="title"/>
          </p:nvPr>
        </p:nvSpPr>
        <p:spPr/>
        <p:txBody>
          <a:bodyPr/>
          <a:lstStyle/>
          <a:p>
            <a:r>
              <a:rPr lang="en-US" dirty="0" smtClean="0"/>
              <a:t>DIVIDENDE ET BONUS DEMOGRAPHIQUES</a:t>
            </a:r>
            <a:endParaRPr lang="en-US" dirty="0"/>
          </a:p>
        </p:txBody>
      </p:sp>
      <p:sp>
        <p:nvSpPr>
          <p:cNvPr id="3" name="Content Placeholder 2">
            <a:extLst>
              <a:ext uri="{FF2B5EF4-FFF2-40B4-BE49-F238E27FC236}">
                <a16:creationId xmlns="" xmlns:a16="http://schemas.microsoft.com/office/drawing/2014/main" id="{2155535B-9A08-4A9B-A1EA-95F8F12144FC}"/>
              </a:ext>
            </a:extLst>
          </p:cNvPr>
          <p:cNvSpPr>
            <a:spLocks noGrp="1"/>
          </p:cNvSpPr>
          <p:nvPr>
            <p:ph idx="1"/>
          </p:nvPr>
        </p:nvSpPr>
        <p:spPr>
          <a:xfrm>
            <a:off x="176170" y="1991798"/>
            <a:ext cx="11719420" cy="4535423"/>
          </a:xfrm>
        </p:spPr>
        <p:txBody>
          <a:bodyPr>
            <a:noAutofit/>
          </a:bodyPr>
          <a:lstStyle/>
          <a:p>
            <a:pPr algn="just">
              <a:buFont typeface="Wingdings" pitchFamily="2" charset="2"/>
              <a:buChar char="q"/>
            </a:pPr>
            <a:r>
              <a:rPr lang="fr-FR" sz="2150" dirty="0" smtClean="0"/>
              <a:t> Les deux termes représentent une forme d’incitation financière.</a:t>
            </a:r>
          </a:p>
          <a:p>
            <a:pPr algn="just">
              <a:buFont typeface="Wingdings" pitchFamily="2" charset="2"/>
              <a:buChar char="q"/>
            </a:pPr>
            <a:r>
              <a:rPr lang="fr-FR" sz="2150" dirty="0" smtClean="0"/>
              <a:t> Le DD correspond à la rémunération que reçoit un actionnaire à la fin de l’exercice budgétaire d’une société anonyme en contrepartie de son apport au capital social de ladite société. </a:t>
            </a:r>
          </a:p>
          <a:p>
            <a:pPr algn="just">
              <a:buFont typeface="Wingdings" pitchFamily="2" charset="2"/>
              <a:buChar char="q"/>
            </a:pPr>
            <a:r>
              <a:rPr lang="fr-FR" sz="2150" dirty="0" smtClean="0"/>
              <a:t> Le bonus irait aux employés et le dividende aux actionnaires. Le bonus impliquerait une retombée quasi-automatique dès lors que la transition démographique est enclenchée.</a:t>
            </a:r>
          </a:p>
          <a:p>
            <a:pPr algn="just">
              <a:buFont typeface="Wingdings" pitchFamily="2" charset="2"/>
              <a:buChar char="q"/>
            </a:pPr>
            <a:r>
              <a:rPr lang="fr-FR" sz="2150" dirty="0" smtClean="0"/>
              <a:t> Le dividende suggère davantage que les bénéfices sont au prorata des efforts politiques fournis pour le capturer. </a:t>
            </a:r>
          </a:p>
          <a:p>
            <a:pPr algn="just">
              <a:buFont typeface="Wingdings" pitchFamily="2" charset="2"/>
              <a:buChar char="q"/>
            </a:pPr>
            <a:r>
              <a:rPr lang="fr-FR" sz="2150" dirty="0" smtClean="0"/>
              <a:t> Un bonus semble être acquis, alors qu’un dividende se cultive. </a:t>
            </a:r>
          </a:p>
          <a:p>
            <a:pPr algn="just">
              <a:buFont typeface="Wingdings" pitchFamily="2" charset="2"/>
              <a:buChar char="q"/>
            </a:pPr>
            <a:r>
              <a:rPr lang="fr-FR" sz="2150" dirty="0" smtClean="0"/>
              <a:t> Le bonus est variablement utilisé tantôt comme le surplus de la population d’actifs par rapport aux dépendants (consécutif à la transition démographique), tantôt comme le gain économique (par exemple PIB/tête) à la suite des investissements adéquats dans les secteurs sociaux et économiques, ce qui correspond au dividende. </a:t>
            </a:r>
            <a:endParaRPr lang="en-US" sz="2150" dirty="0"/>
          </a:p>
        </p:txBody>
      </p:sp>
    </p:spTree>
    <p:extLst>
      <p:ext uri="{BB962C8B-B14F-4D97-AF65-F5344CB8AC3E}">
        <p14:creationId xmlns="" xmlns:p14="http://schemas.microsoft.com/office/powerpoint/2010/main" val="42299887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5BB1EC-75DD-4810-BCD2-9E6947BB71D6}"/>
              </a:ext>
            </a:extLst>
          </p:cNvPr>
          <p:cNvSpPr>
            <a:spLocks noGrp="1"/>
          </p:cNvSpPr>
          <p:nvPr>
            <p:ph type="title"/>
          </p:nvPr>
        </p:nvSpPr>
        <p:spPr/>
        <p:txBody>
          <a:bodyPr/>
          <a:lstStyle/>
          <a:p>
            <a:r>
              <a:rPr lang="en-US" dirty="0" smtClean="0"/>
              <a:t>FENETRE D’OPPORTUNITE DEMOGRAPHIQUE</a:t>
            </a:r>
            <a:endParaRPr lang="en-US" dirty="0"/>
          </a:p>
        </p:txBody>
      </p:sp>
      <p:sp>
        <p:nvSpPr>
          <p:cNvPr id="3" name="Content Placeholder 2">
            <a:extLst>
              <a:ext uri="{FF2B5EF4-FFF2-40B4-BE49-F238E27FC236}">
                <a16:creationId xmlns="" xmlns:a16="http://schemas.microsoft.com/office/drawing/2014/main" id="{2155535B-9A08-4A9B-A1EA-95F8F12144FC}"/>
              </a:ext>
            </a:extLst>
          </p:cNvPr>
          <p:cNvSpPr>
            <a:spLocks noGrp="1"/>
          </p:cNvSpPr>
          <p:nvPr>
            <p:ph idx="1"/>
          </p:nvPr>
        </p:nvSpPr>
        <p:spPr>
          <a:xfrm>
            <a:off x="680321" y="2075688"/>
            <a:ext cx="9613861" cy="4535423"/>
          </a:xfrm>
        </p:spPr>
        <p:txBody>
          <a:bodyPr>
            <a:normAutofit/>
          </a:bodyPr>
          <a:lstStyle/>
          <a:p>
            <a:pPr algn="just">
              <a:buFont typeface="Wingdings" pitchFamily="2" charset="2"/>
              <a:buChar char="q"/>
            </a:pPr>
            <a:r>
              <a:rPr lang="en-US" sz="2800" dirty="0" smtClean="0"/>
              <a:t> </a:t>
            </a:r>
            <a:r>
              <a:rPr lang="fr-CM" sz="2800" dirty="0" smtClean="0"/>
              <a:t> Situation dans laquelle les individus nés pendant la première étape de la transition démographique, membres d’une fratrie nombreuse auront une descendance relativement peu nombreuse ; ils bénéficieront de ce fait d’une situation démographique favorable au développement de l’épargne et de l’investissement (prise en charge partagée des ascendants, et moins d’enfants à charge).</a:t>
            </a:r>
          </a:p>
          <a:p>
            <a:pPr algn="just">
              <a:buFont typeface="Wingdings" pitchFamily="2" charset="2"/>
              <a:buChar char="q"/>
            </a:pPr>
            <a:r>
              <a:rPr lang="fr-CM" sz="2800" dirty="0" smtClean="0"/>
              <a:t> </a:t>
            </a:r>
            <a:r>
              <a:rPr lang="fr-FR" sz="2800" dirty="0" smtClean="0"/>
              <a:t>La fenêtre d'opportunité pour la capture du dividende démographique intervient dès que le rapport de dépendance est inférieur ou égal à 80%.</a:t>
            </a:r>
          </a:p>
          <a:p>
            <a:pPr algn="just">
              <a:buFont typeface="Wingdings" pitchFamily="2" charset="2"/>
              <a:buChar char="q"/>
            </a:pPr>
            <a:endParaRPr lang="en-US" sz="2800" dirty="0"/>
          </a:p>
        </p:txBody>
      </p:sp>
    </p:spTree>
    <p:extLst>
      <p:ext uri="{BB962C8B-B14F-4D97-AF65-F5344CB8AC3E}">
        <p14:creationId xmlns="" xmlns:p14="http://schemas.microsoft.com/office/powerpoint/2010/main" val="4229988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5BB1EC-75DD-4810-BCD2-9E6947BB71D6}"/>
              </a:ext>
            </a:extLst>
          </p:cNvPr>
          <p:cNvSpPr>
            <a:spLocks noGrp="1"/>
          </p:cNvSpPr>
          <p:nvPr>
            <p:ph type="title"/>
          </p:nvPr>
        </p:nvSpPr>
        <p:spPr/>
        <p:txBody>
          <a:bodyPr/>
          <a:lstStyle/>
          <a:p>
            <a:r>
              <a:rPr lang="en-US" dirty="0" smtClean="0"/>
              <a:t>POPULATION</a:t>
            </a:r>
            <a:endParaRPr lang="en-US" dirty="0"/>
          </a:p>
        </p:txBody>
      </p:sp>
      <p:sp>
        <p:nvSpPr>
          <p:cNvPr id="3" name="Content Placeholder 2">
            <a:extLst>
              <a:ext uri="{FF2B5EF4-FFF2-40B4-BE49-F238E27FC236}">
                <a16:creationId xmlns="" xmlns:a16="http://schemas.microsoft.com/office/drawing/2014/main" id="{2155535B-9A08-4A9B-A1EA-95F8F12144FC}"/>
              </a:ext>
            </a:extLst>
          </p:cNvPr>
          <p:cNvSpPr>
            <a:spLocks noGrp="1"/>
          </p:cNvSpPr>
          <p:nvPr>
            <p:ph idx="1"/>
          </p:nvPr>
        </p:nvSpPr>
        <p:spPr>
          <a:xfrm>
            <a:off x="680321" y="2075688"/>
            <a:ext cx="9613861" cy="4535423"/>
          </a:xfrm>
        </p:spPr>
        <p:txBody>
          <a:bodyPr>
            <a:normAutofit/>
          </a:bodyPr>
          <a:lstStyle/>
          <a:p>
            <a:pPr algn="just" fontAlgn="base">
              <a:buFont typeface="Wingdings" pitchFamily="2" charset="2"/>
              <a:buChar char="q"/>
            </a:pPr>
            <a:r>
              <a:rPr lang="fr-CM" sz="2800" dirty="0" smtClean="0"/>
              <a:t> Ensemble des habitants d'un espace déterminé.</a:t>
            </a:r>
          </a:p>
          <a:p>
            <a:pPr algn="just" fontAlgn="base">
              <a:buFont typeface="Wingdings" pitchFamily="2" charset="2"/>
              <a:buChar char="q"/>
            </a:pPr>
            <a:r>
              <a:rPr lang="fr-CM" sz="2800" dirty="0" smtClean="0"/>
              <a:t> Ensemble des habitants vivant dans un pays, une région, une ville, un lieu déterminé.</a:t>
            </a:r>
          </a:p>
          <a:p>
            <a:pPr algn="just" fontAlgn="base">
              <a:buFont typeface="Wingdings" pitchFamily="2" charset="2"/>
              <a:buChar char="q"/>
            </a:pPr>
            <a:r>
              <a:rPr lang="fr-CM" sz="2800" dirty="0" smtClean="0"/>
              <a:t> Ensemble des personnes constituant une catégorie particulière.</a:t>
            </a:r>
          </a:p>
          <a:p>
            <a:pPr algn="just" fontAlgn="base">
              <a:buFont typeface="Wingdings" pitchFamily="2" charset="2"/>
              <a:buChar char="q"/>
            </a:pPr>
            <a:r>
              <a:rPr lang="fr-CM" sz="2800" dirty="0" smtClean="0"/>
              <a:t> Ensemble d'individus d'une même espèce occupant un même territoire.</a:t>
            </a:r>
          </a:p>
          <a:p>
            <a:pPr algn="just">
              <a:buFont typeface="Wingdings" pitchFamily="2" charset="2"/>
              <a:buChar char="q"/>
            </a:pPr>
            <a:r>
              <a:rPr lang="en-US" sz="2800" dirty="0" smtClean="0"/>
              <a:t> </a:t>
            </a:r>
            <a:r>
              <a:rPr lang="fr-CM" sz="2800" dirty="0" smtClean="0"/>
              <a:t>Ensemble des ressortissants du pays considéré, présents ou temporairement absents, ainsi que les étrangers résidant de manière permanente dans ce pays.</a:t>
            </a:r>
            <a:endParaRPr lang="en-US" sz="2800" dirty="0"/>
          </a:p>
        </p:txBody>
      </p:sp>
    </p:spTree>
    <p:extLst>
      <p:ext uri="{BB962C8B-B14F-4D97-AF65-F5344CB8AC3E}">
        <p14:creationId xmlns="" xmlns:p14="http://schemas.microsoft.com/office/powerpoint/2010/main" val="42299887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5BB1EC-75DD-4810-BCD2-9E6947BB71D6}"/>
              </a:ext>
            </a:extLst>
          </p:cNvPr>
          <p:cNvSpPr>
            <a:spLocks noGrp="1"/>
          </p:cNvSpPr>
          <p:nvPr>
            <p:ph type="title"/>
          </p:nvPr>
        </p:nvSpPr>
        <p:spPr/>
        <p:txBody>
          <a:bodyPr/>
          <a:lstStyle/>
          <a:p>
            <a:r>
              <a:rPr lang="en-US" dirty="0" smtClean="0"/>
              <a:t>GENRE</a:t>
            </a:r>
            <a:endParaRPr lang="en-US" dirty="0"/>
          </a:p>
        </p:txBody>
      </p:sp>
      <p:sp>
        <p:nvSpPr>
          <p:cNvPr id="3" name="Content Placeholder 2">
            <a:extLst>
              <a:ext uri="{FF2B5EF4-FFF2-40B4-BE49-F238E27FC236}">
                <a16:creationId xmlns="" xmlns:a16="http://schemas.microsoft.com/office/drawing/2014/main" id="{2155535B-9A08-4A9B-A1EA-95F8F12144FC}"/>
              </a:ext>
            </a:extLst>
          </p:cNvPr>
          <p:cNvSpPr>
            <a:spLocks noGrp="1"/>
          </p:cNvSpPr>
          <p:nvPr>
            <p:ph idx="1"/>
          </p:nvPr>
        </p:nvSpPr>
        <p:spPr>
          <a:xfrm>
            <a:off x="680321" y="2075688"/>
            <a:ext cx="9613861" cy="4535423"/>
          </a:xfrm>
        </p:spPr>
        <p:txBody>
          <a:bodyPr>
            <a:normAutofit fontScale="92500"/>
          </a:bodyPr>
          <a:lstStyle/>
          <a:p>
            <a:pPr algn="just">
              <a:buFont typeface="Wingdings" pitchFamily="2" charset="2"/>
              <a:buChar char="q"/>
            </a:pPr>
            <a:r>
              <a:rPr lang="en-US" sz="2800" dirty="0" smtClean="0"/>
              <a:t> </a:t>
            </a:r>
            <a:r>
              <a:rPr lang="fr-CM" sz="2800" dirty="0" smtClean="0"/>
              <a:t>Le </a:t>
            </a:r>
            <a:r>
              <a:rPr lang="fr-CM" sz="2800" b="1" dirty="0" smtClean="0"/>
              <a:t>« genre » (issu de l’anglais </a:t>
            </a:r>
            <a:r>
              <a:rPr lang="fr-CM" sz="2800" b="1" i="1" dirty="0" err="1" smtClean="0"/>
              <a:t>gender</a:t>
            </a:r>
            <a:r>
              <a:rPr lang="fr-CM" sz="2800" b="1" i="1" dirty="0" smtClean="0"/>
              <a:t>) est un concept sociologique, utilisé dans une acception différente de la grammaire. </a:t>
            </a:r>
          </a:p>
          <a:p>
            <a:pPr algn="just">
              <a:buFont typeface="Wingdings" pitchFamily="2" charset="2"/>
              <a:buChar char="q"/>
            </a:pPr>
            <a:r>
              <a:rPr lang="fr-CM" sz="2800" b="1" i="1" dirty="0" smtClean="0"/>
              <a:t> Il se traduit en français par : « rapports sociaux des sexes » ou encore « rapports socialement et culturellement construits entre femmes et hommes ». </a:t>
            </a:r>
            <a:r>
              <a:rPr lang="en-US" sz="2800" dirty="0" smtClean="0"/>
              <a:t> </a:t>
            </a:r>
            <a:r>
              <a:rPr lang="fr-CM" sz="2800" dirty="0" smtClean="0"/>
              <a:t> </a:t>
            </a:r>
          </a:p>
          <a:p>
            <a:pPr algn="just">
              <a:buFont typeface="Wingdings" pitchFamily="2" charset="2"/>
              <a:buChar char="q"/>
            </a:pPr>
            <a:r>
              <a:rPr lang="fr-CM" sz="2800" dirty="0" smtClean="0"/>
              <a:t> Lorsqu’on parle de genre, on parle du sexe social, construit socialement par la socialisation, et qui induit certains comportements ou certaines attitudes. </a:t>
            </a:r>
          </a:p>
          <a:p>
            <a:pPr algn="just">
              <a:buFont typeface="Wingdings" pitchFamily="2" charset="2"/>
              <a:buChar char="q"/>
            </a:pPr>
            <a:r>
              <a:rPr lang="fr-CM" sz="2800" smtClean="0"/>
              <a:t> Le </a:t>
            </a:r>
            <a:r>
              <a:rPr lang="fr-CM" sz="2800" dirty="0" smtClean="0"/>
              <a:t>genre renvoie à la classification sociale et culturelle entre masculin et féminin. </a:t>
            </a:r>
            <a:endParaRPr lang="en-US" sz="2800" dirty="0"/>
          </a:p>
        </p:txBody>
      </p:sp>
    </p:spTree>
    <p:extLst>
      <p:ext uri="{BB962C8B-B14F-4D97-AF65-F5344CB8AC3E}">
        <p14:creationId xmlns="" xmlns:p14="http://schemas.microsoft.com/office/powerpoint/2010/main" val="42299887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322" y="4521666"/>
            <a:ext cx="9613859" cy="1098958"/>
          </a:xfrm>
        </p:spPr>
        <p:txBody>
          <a:bodyPr>
            <a:normAutofit fontScale="90000"/>
          </a:bodyPr>
          <a:lstStyle/>
          <a:p>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sz="3600" dirty="0" smtClean="0"/>
              <a:t>MERCI! THANK YOU! SHUKRAAN!</a:t>
            </a:r>
            <a:br>
              <a:rPr lang="fr-FR" sz="3600" dirty="0" smtClean="0"/>
            </a:br>
            <a:endParaRPr lang="fr-FR" sz="3600" dirty="0"/>
          </a:p>
        </p:txBody>
      </p:sp>
      <p:pic>
        <p:nvPicPr>
          <p:cNvPr id="5" name="Espace réservé pour une image  4" descr="population1.jpg"/>
          <p:cNvPicPr>
            <a:picLocks noGrp="1" noChangeAspect="1"/>
          </p:cNvPicPr>
          <p:nvPr>
            <p:ph type="pic" idx="1"/>
          </p:nvPr>
        </p:nvPicPr>
        <p:blipFill>
          <a:blip r:embed="rId2"/>
          <a:srcRect t="17612" b="17612"/>
          <a:stretch>
            <a:fillRect/>
          </a:stretch>
        </p:blip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STRUCTURE DE LA POPULATION</a:t>
            </a:r>
            <a:endParaRPr lang="fr-FR" dirty="0"/>
          </a:p>
        </p:txBody>
      </p:sp>
      <p:sp>
        <p:nvSpPr>
          <p:cNvPr id="3" name="Espace réservé du contenu 2"/>
          <p:cNvSpPr>
            <a:spLocks noGrp="1"/>
          </p:cNvSpPr>
          <p:nvPr>
            <p:ph sz="half" idx="1"/>
          </p:nvPr>
        </p:nvSpPr>
        <p:spPr/>
        <p:txBody>
          <a:bodyPr/>
          <a:lstStyle/>
          <a:p>
            <a:pPr>
              <a:buFont typeface="Wingdings" pitchFamily="2" charset="2"/>
              <a:buChar char="q"/>
            </a:pPr>
            <a:r>
              <a:rPr lang="fr-CM" dirty="0" smtClean="0"/>
              <a:t> Composition de la population selon diverses caractéristiques démographiques (sexe, âge, état civil, nationalité, etc.), considérées isolément ou en association.</a:t>
            </a:r>
            <a:endParaRPr lang="fr-FR" dirty="0" smtClean="0"/>
          </a:p>
          <a:p>
            <a:endParaRPr lang="fr-FR" dirty="0"/>
          </a:p>
        </p:txBody>
      </p:sp>
      <p:pic>
        <p:nvPicPr>
          <p:cNvPr id="7" name="Espace réservé du contenu 6" descr="Popu niger.jpg"/>
          <p:cNvPicPr>
            <a:picLocks noGrp="1" noChangeAspect="1"/>
          </p:cNvPicPr>
          <p:nvPr>
            <p:ph sz="half" idx="2"/>
          </p:nvPr>
        </p:nvPicPr>
        <p:blipFill>
          <a:blip r:embed="rId2"/>
          <a:stretch>
            <a:fillRect/>
          </a:stretch>
        </p:blipFill>
        <p:spPr>
          <a:xfrm>
            <a:off x="5398805" y="1963024"/>
            <a:ext cx="6426565" cy="3598877"/>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STRUCTURE DE LA POPULATION PAR AGE</a:t>
            </a:r>
            <a:r>
              <a:rPr lang="fr-CM" dirty="0" smtClean="0"/>
              <a:t/>
            </a:r>
            <a:br>
              <a:rPr lang="fr-CM" dirty="0" smtClean="0"/>
            </a:br>
            <a:endParaRPr lang="fr-FR" dirty="0"/>
          </a:p>
        </p:txBody>
      </p:sp>
      <p:sp>
        <p:nvSpPr>
          <p:cNvPr id="3" name="Espace réservé du contenu 2"/>
          <p:cNvSpPr>
            <a:spLocks noGrp="1"/>
          </p:cNvSpPr>
          <p:nvPr>
            <p:ph sz="half" idx="1"/>
          </p:nvPr>
        </p:nvSpPr>
        <p:spPr>
          <a:xfrm>
            <a:off x="680320" y="2336873"/>
            <a:ext cx="4755746" cy="3719978"/>
          </a:xfrm>
        </p:spPr>
        <p:txBody>
          <a:bodyPr>
            <a:normAutofit fontScale="92500" lnSpcReduction="10000"/>
          </a:bodyPr>
          <a:lstStyle/>
          <a:p>
            <a:pPr algn="just">
              <a:buFont typeface="Wingdings" pitchFamily="2" charset="2"/>
              <a:buChar char="q"/>
            </a:pPr>
            <a:r>
              <a:rPr lang="fr-CM" dirty="0" smtClean="0"/>
              <a:t> Composition de la population selon l’âge.</a:t>
            </a:r>
            <a:endParaRPr lang="en-US" dirty="0" smtClean="0"/>
          </a:p>
          <a:p>
            <a:pPr algn="just">
              <a:buFont typeface="Wingdings" pitchFamily="2" charset="2"/>
              <a:buChar char="q"/>
            </a:pPr>
            <a:r>
              <a:rPr lang="fr-CM" dirty="0" smtClean="0"/>
              <a:t> Pour résumer la structure par âge, il est commode de répartir la population en grands groupes d'âge. </a:t>
            </a:r>
          </a:p>
          <a:p>
            <a:pPr algn="just">
              <a:buFont typeface="Wingdings" pitchFamily="2" charset="2"/>
              <a:buChar char="q"/>
            </a:pPr>
            <a:r>
              <a:rPr lang="fr-CM" dirty="0" smtClean="0"/>
              <a:t> Les trois groupes retenus sont les jeunes de moins de 15 ans, les personnes d'</a:t>
            </a:r>
            <a:r>
              <a:rPr lang="fr-CM" b="1" dirty="0" smtClean="0"/>
              <a:t>âge</a:t>
            </a:r>
            <a:r>
              <a:rPr lang="fr-CM" dirty="0" smtClean="0"/>
              <a:t> actif de 15 à 64 ans et les personnes âgées de 65 ans et plus.</a:t>
            </a:r>
            <a:endParaRPr lang="en-US" dirty="0" smtClean="0"/>
          </a:p>
          <a:p>
            <a:endParaRPr lang="fr-FR" dirty="0"/>
          </a:p>
        </p:txBody>
      </p:sp>
      <p:pic>
        <p:nvPicPr>
          <p:cNvPr id="2050" name="Picture 2" descr="C:\Users\IFORD\Documents\IFORDJOURDEBBÉ BOUBA 1\Projets et recherche\DD Niger\Images\Jeunes.jpg"/>
          <p:cNvPicPr>
            <a:picLocks noGrp="1" noChangeAspect="1" noChangeArrowheads="1"/>
          </p:cNvPicPr>
          <p:nvPr>
            <p:ph sz="half" idx="2"/>
          </p:nvPr>
        </p:nvPicPr>
        <p:blipFill>
          <a:blip r:embed="rId2"/>
          <a:srcRect/>
          <a:stretch>
            <a:fillRect/>
          </a:stretch>
        </p:blipFill>
        <p:spPr bwMode="auto">
          <a:xfrm>
            <a:off x="5534223" y="2130803"/>
            <a:ext cx="3270709" cy="2197916"/>
          </a:xfrm>
          <a:prstGeom prst="rect">
            <a:avLst/>
          </a:prstGeom>
          <a:noFill/>
        </p:spPr>
      </p:pic>
      <p:pic>
        <p:nvPicPr>
          <p:cNvPr id="2051" name="Picture 3" descr="C:\Users\IFORD\Documents\IFORDJOURDEBBÉ BOUBA 1\Projets et recherche\DD Niger\Images\Adultes.jpg"/>
          <p:cNvPicPr>
            <a:picLocks noChangeAspect="1" noChangeArrowheads="1"/>
          </p:cNvPicPr>
          <p:nvPr/>
        </p:nvPicPr>
        <p:blipFill>
          <a:blip r:embed="rId3"/>
          <a:srcRect/>
          <a:stretch>
            <a:fillRect/>
          </a:stretch>
        </p:blipFill>
        <p:spPr bwMode="auto">
          <a:xfrm>
            <a:off x="8841996" y="1957571"/>
            <a:ext cx="3158021" cy="2371147"/>
          </a:xfrm>
          <a:prstGeom prst="rect">
            <a:avLst/>
          </a:prstGeom>
          <a:noFill/>
        </p:spPr>
      </p:pic>
      <p:pic>
        <p:nvPicPr>
          <p:cNvPr id="2052" name="Picture 4" descr="C:\Users\IFORD\Documents\IFORDJOURDEBBÉ BOUBA 1\Projets et recherche\DD Niger\Images\Vieux ok.jpg"/>
          <p:cNvPicPr>
            <a:picLocks noChangeAspect="1" noChangeArrowheads="1"/>
          </p:cNvPicPr>
          <p:nvPr/>
        </p:nvPicPr>
        <p:blipFill>
          <a:blip r:embed="rId4"/>
          <a:srcRect/>
          <a:stretch>
            <a:fillRect/>
          </a:stretch>
        </p:blipFill>
        <p:spPr bwMode="auto">
          <a:xfrm>
            <a:off x="7508147" y="4333872"/>
            <a:ext cx="3405929" cy="235892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5BB1EC-75DD-4810-BCD2-9E6947BB71D6}"/>
              </a:ext>
            </a:extLst>
          </p:cNvPr>
          <p:cNvSpPr>
            <a:spLocks noGrp="1"/>
          </p:cNvSpPr>
          <p:nvPr>
            <p:ph type="title"/>
          </p:nvPr>
        </p:nvSpPr>
        <p:spPr/>
        <p:txBody>
          <a:bodyPr/>
          <a:lstStyle/>
          <a:p>
            <a:r>
              <a:rPr lang="en-US" dirty="0" smtClean="0"/>
              <a:t>PYRAMIDE DES AGES</a:t>
            </a:r>
            <a:endParaRPr lang="en-US" dirty="0"/>
          </a:p>
        </p:txBody>
      </p:sp>
      <p:sp>
        <p:nvSpPr>
          <p:cNvPr id="3" name="Content Placeholder 2">
            <a:extLst>
              <a:ext uri="{FF2B5EF4-FFF2-40B4-BE49-F238E27FC236}">
                <a16:creationId xmlns="" xmlns:a16="http://schemas.microsoft.com/office/drawing/2014/main" id="{2155535B-9A08-4A9B-A1EA-95F8F12144FC}"/>
              </a:ext>
            </a:extLst>
          </p:cNvPr>
          <p:cNvSpPr>
            <a:spLocks noGrp="1"/>
          </p:cNvSpPr>
          <p:nvPr>
            <p:ph idx="1"/>
          </p:nvPr>
        </p:nvSpPr>
        <p:spPr>
          <a:xfrm>
            <a:off x="680321" y="2075688"/>
            <a:ext cx="9613861" cy="4535423"/>
          </a:xfrm>
        </p:spPr>
        <p:txBody>
          <a:bodyPr>
            <a:normAutofit fontScale="92500" lnSpcReduction="20000"/>
          </a:bodyPr>
          <a:lstStyle/>
          <a:p>
            <a:pPr marL="228600" lvl="1" algn="just" fontAlgn="base">
              <a:spcBef>
                <a:spcPts val="1000"/>
              </a:spcBef>
              <a:buClr>
                <a:schemeClr val="tx1"/>
              </a:buClr>
              <a:buFont typeface="Wingdings" pitchFamily="2" charset="2"/>
              <a:buChar char="q"/>
            </a:pPr>
            <a:r>
              <a:rPr lang="fr-CA" sz="2800" dirty="0" smtClean="0"/>
              <a:t> Un mode de représentation des effectifs (ou des 	proportions) de la population d’un territoire selon 	le sexe et de l’âge à un moment donné.</a:t>
            </a:r>
          </a:p>
          <a:p>
            <a:pPr marL="228600" lvl="1" algn="just" fontAlgn="base">
              <a:spcBef>
                <a:spcPts val="1000"/>
              </a:spcBef>
              <a:buClr>
                <a:schemeClr val="tx1"/>
              </a:buClr>
              <a:buFont typeface="Wingdings" pitchFamily="2" charset="2"/>
              <a:buChar char="q"/>
            </a:pPr>
            <a:r>
              <a:rPr lang="fr-CA" sz="2800" dirty="0" smtClean="0"/>
              <a:t> Résumé de la structure de la population à un 	moment donné.</a:t>
            </a:r>
          </a:p>
          <a:p>
            <a:pPr marL="228600" lvl="1" algn="just" fontAlgn="base">
              <a:spcBef>
                <a:spcPts val="1000"/>
              </a:spcBef>
              <a:buClr>
                <a:schemeClr val="tx1"/>
              </a:buClr>
              <a:buFont typeface="Wingdings" pitchFamily="2" charset="2"/>
              <a:buChar char="q"/>
            </a:pPr>
            <a:r>
              <a:rPr lang="fr-CA" sz="2800" dirty="0" smtClean="0"/>
              <a:t> La structure par âge de la population d’un pays à un moment donné est fonction </a:t>
            </a:r>
            <a:r>
              <a:rPr lang="fr-CA" sz="2800" smtClean="0"/>
              <a:t>du </a:t>
            </a:r>
            <a:r>
              <a:rPr lang="fr-CA" sz="2800" smtClean="0"/>
              <a:t>nombre </a:t>
            </a:r>
            <a:r>
              <a:rPr lang="fr-CA" sz="2800" dirty="0" smtClean="0"/>
              <a:t>des naissances et de décès, au cours des années ayant précédé l’observation ainsi que des migrations.</a:t>
            </a:r>
          </a:p>
          <a:p>
            <a:pPr marL="228600" lvl="1" algn="just" fontAlgn="base">
              <a:spcBef>
                <a:spcPts val="1000"/>
              </a:spcBef>
              <a:buClr>
                <a:schemeClr val="tx1"/>
              </a:buClr>
              <a:buFont typeface="Wingdings" pitchFamily="2" charset="2"/>
              <a:buChar char="q"/>
            </a:pPr>
            <a:r>
              <a:rPr lang="fr-CA" sz="2800" dirty="0" smtClean="0"/>
              <a:t> Profil déterminé par des changements durables de la natalité et de la mortalité.</a:t>
            </a:r>
          </a:p>
          <a:p>
            <a:pPr algn="just">
              <a:buFont typeface="Wingdings" pitchFamily="2" charset="2"/>
              <a:buChar char="q"/>
            </a:pPr>
            <a:r>
              <a:rPr lang="en-US" sz="2800" dirty="0" smtClean="0"/>
              <a:t> </a:t>
            </a:r>
            <a:r>
              <a:rPr lang="fr-CA" sz="2800" dirty="0" smtClean="0"/>
              <a:t> La pyramide des âges reflète ainsi l’histoire démographique du pays.</a:t>
            </a:r>
            <a:endParaRPr lang="en-US" sz="2800" dirty="0"/>
          </a:p>
        </p:txBody>
      </p:sp>
    </p:spTree>
    <p:extLst>
      <p:ext uri="{BB962C8B-B14F-4D97-AF65-F5344CB8AC3E}">
        <p14:creationId xmlns="" xmlns:p14="http://schemas.microsoft.com/office/powerpoint/2010/main" val="4229988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M" i="1" dirty="0" smtClean="0"/>
              <a:t>Exemples de pyramide des âges</a:t>
            </a:r>
            <a:endParaRPr lang="fr-FR" i="1" dirty="0"/>
          </a:p>
        </p:txBody>
      </p:sp>
      <p:sp>
        <p:nvSpPr>
          <p:cNvPr id="3" name="Espace réservé du texte 2"/>
          <p:cNvSpPr>
            <a:spLocks noGrp="1"/>
          </p:cNvSpPr>
          <p:nvPr>
            <p:ph type="body" idx="1"/>
          </p:nvPr>
        </p:nvSpPr>
        <p:spPr/>
        <p:txBody>
          <a:bodyPr>
            <a:normAutofit fontScale="92500" lnSpcReduction="20000"/>
          </a:bodyPr>
          <a:lstStyle/>
          <a:p>
            <a:endParaRPr lang="fr-FR" dirty="0" smtClean="0">
              <a:solidFill>
                <a:srgbClr val="000099"/>
              </a:solidFill>
            </a:endParaRPr>
          </a:p>
          <a:p>
            <a:r>
              <a:rPr lang="fr-FR" dirty="0" smtClean="0"/>
              <a:t>Pays en d</a:t>
            </a:r>
            <a:r>
              <a:rPr lang="fr-FR" dirty="0" smtClean="0">
                <a:effectLst>
                  <a:outerShdw blurRad="38100" dist="38100" dir="2700000" algn="tl">
                    <a:srgbClr val="000000"/>
                  </a:outerShdw>
                </a:effectLst>
              </a:rPr>
              <a:t>é</a:t>
            </a:r>
            <a:r>
              <a:rPr lang="fr-FR" dirty="0" smtClean="0"/>
              <a:t>veloppement</a:t>
            </a:r>
          </a:p>
          <a:p>
            <a:endParaRPr lang="fr-FR" dirty="0"/>
          </a:p>
        </p:txBody>
      </p:sp>
      <p:pic>
        <p:nvPicPr>
          <p:cNvPr id="7" name="Espace réservé du contenu 6" descr="Image1.png"/>
          <p:cNvPicPr>
            <a:picLocks noGrp="1" noChangeAspect="1"/>
          </p:cNvPicPr>
          <p:nvPr>
            <p:ph sz="half" idx="2"/>
          </p:nvPr>
        </p:nvPicPr>
        <p:blipFill>
          <a:blip r:embed="rId2"/>
          <a:stretch>
            <a:fillRect/>
          </a:stretch>
        </p:blipFill>
        <p:spPr>
          <a:xfrm>
            <a:off x="1834191" y="3030538"/>
            <a:ext cx="2391106" cy="2905125"/>
          </a:xfrm>
        </p:spPr>
      </p:pic>
      <p:sp>
        <p:nvSpPr>
          <p:cNvPr id="5" name="Espace réservé du texte 4"/>
          <p:cNvSpPr>
            <a:spLocks noGrp="1"/>
          </p:cNvSpPr>
          <p:nvPr>
            <p:ph type="body" sz="quarter" idx="3"/>
          </p:nvPr>
        </p:nvSpPr>
        <p:spPr>
          <a:xfrm>
            <a:off x="5870954" y="2184473"/>
            <a:ext cx="4474028" cy="692076"/>
          </a:xfrm>
        </p:spPr>
        <p:txBody>
          <a:bodyPr>
            <a:normAutofit fontScale="25000" lnSpcReduction="20000"/>
          </a:bodyPr>
          <a:lstStyle/>
          <a:p>
            <a:endParaRPr lang="en-US" dirty="0" smtClean="0">
              <a:solidFill>
                <a:srgbClr val="000099"/>
              </a:solidFill>
            </a:endParaRPr>
          </a:p>
          <a:p>
            <a:endParaRPr lang="en-US" dirty="0" smtClean="0"/>
          </a:p>
          <a:p>
            <a:pPr algn="ctr"/>
            <a:r>
              <a:rPr lang="en-US" sz="8800" dirty="0" smtClean="0"/>
              <a:t>Pays </a:t>
            </a:r>
            <a:r>
              <a:rPr lang="en-US" sz="8800" dirty="0" err="1" smtClean="0"/>
              <a:t>développé</a:t>
            </a:r>
            <a:endParaRPr lang="en-US" sz="8800" dirty="0" smtClean="0"/>
          </a:p>
          <a:p>
            <a:endParaRPr lang="fr-FR" dirty="0"/>
          </a:p>
        </p:txBody>
      </p:sp>
      <p:pic>
        <p:nvPicPr>
          <p:cNvPr id="8" name="Espace réservé du contenu 7" descr="Image2.png"/>
          <p:cNvPicPr>
            <a:picLocks noGrp="1" noChangeAspect="1"/>
          </p:cNvPicPr>
          <p:nvPr>
            <p:ph sz="quarter" idx="4"/>
          </p:nvPr>
        </p:nvPicPr>
        <p:blipFill>
          <a:blip r:embed="rId3"/>
          <a:stretch>
            <a:fillRect/>
          </a:stretch>
        </p:blipFill>
        <p:spPr>
          <a:xfrm>
            <a:off x="6806459" y="3030538"/>
            <a:ext cx="2276370" cy="290512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M" i="1" dirty="0" smtClean="0"/>
              <a:t>Exemples de pyramide des âges: Niger vs Canada</a:t>
            </a:r>
            <a:r>
              <a:rPr lang="fr-CM" dirty="0" smtClean="0"/>
              <a:t>	</a:t>
            </a:r>
            <a:endParaRPr lang="fr-FR" dirty="0"/>
          </a:p>
        </p:txBody>
      </p:sp>
      <p:sp>
        <p:nvSpPr>
          <p:cNvPr id="3" name="Espace réservé du texte 2"/>
          <p:cNvSpPr>
            <a:spLocks noGrp="1"/>
          </p:cNvSpPr>
          <p:nvPr>
            <p:ph type="body" idx="1"/>
          </p:nvPr>
        </p:nvSpPr>
        <p:spPr/>
        <p:txBody>
          <a:bodyPr>
            <a:normAutofit fontScale="92500" lnSpcReduction="20000"/>
          </a:bodyPr>
          <a:lstStyle/>
          <a:p>
            <a:endParaRPr lang="fr-FR" dirty="0" smtClean="0">
              <a:solidFill>
                <a:srgbClr val="000099"/>
              </a:solidFill>
            </a:endParaRPr>
          </a:p>
          <a:p>
            <a:r>
              <a:rPr lang="fr-FR" dirty="0" smtClean="0"/>
              <a:t>NIGER</a:t>
            </a:r>
          </a:p>
          <a:p>
            <a:endParaRPr lang="fr-FR" dirty="0"/>
          </a:p>
        </p:txBody>
      </p:sp>
      <p:sp>
        <p:nvSpPr>
          <p:cNvPr id="5" name="Espace réservé du texte 4"/>
          <p:cNvSpPr>
            <a:spLocks noGrp="1"/>
          </p:cNvSpPr>
          <p:nvPr>
            <p:ph type="body" sz="quarter" idx="3"/>
          </p:nvPr>
        </p:nvSpPr>
        <p:spPr>
          <a:xfrm>
            <a:off x="5870954" y="2184473"/>
            <a:ext cx="4474028" cy="692076"/>
          </a:xfrm>
        </p:spPr>
        <p:txBody>
          <a:bodyPr>
            <a:normAutofit fontScale="25000" lnSpcReduction="20000"/>
          </a:bodyPr>
          <a:lstStyle/>
          <a:p>
            <a:endParaRPr lang="en-US" dirty="0" smtClean="0">
              <a:solidFill>
                <a:srgbClr val="000099"/>
              </a:solidFill>
            </a:endParaRPr>
          </a:p>
          <a:p>
            <a:endParaRPr lang="en-US" dirty="0" smtClean="0"/>
          </a:p>
          <a:p>
            <a:pPr algn="ctr"/>
            <a:r>
              <a:rPr lang="en-US" sz="8800" dirty="0" smtClean="0"/>
              <a:t>CANADA</a:t>
            </a:r>
          </a:p>
          <a:p>
            <a:endParaRPr lang="fr-FR" dirty="0"/>
          </a:p>
        </p:txBody>
      </p:sp>
      <p:pic>
        <p:nvPicPr>
          <p:cNvPr id="10" name="Espace réservé du contenu 9" descr="Pyramide Niger.jpg"/>
          <p:cNvPicPr>
            <a:picLocks noGrp="1" noChangeAspect="1"/>
          </p:cNvPicPr>
          <p:nvPr>
            <p:ph sz="half" idx="2"/>
          </p:nvPr>
        </p:nvPicPr>
        <p:blipFill>
          <a:blip r:embed="rId2"/>
          <a:stretch>
            <a:fillRect/>
          </a:stretch>
        </p:blipFill>
        <p:spPr>
          <a:xfrm>
            <a:off x="681038" y="2936147"/>
            <a:ext cx="4697412" cy="3003259"/>
          </a:xfrm>
        </p:spPr>
      </p:pic>
      <p:pic>
        <p:nvPicPr>
          <p:cNvPr id="12" name="Espace réservé du contenu 11" descr="Canada.png"/>
          <p:cNvPicPr>
            <a:picLocks noGrp="1" noChangeAspect="1"/>
          </p:cNvPicPr>
          <p:nvPr>
            <p:ph sz="quarter" idx="4"/>
          </p:nvPr>
        </p:nvPicPr>
        <p:blipFill>
          <a:blip r:embed="rId3"/>
          <a:stretch>
            <a:fillRect/>
          </a:stretch>
        </p:blipFill>
        <p:spPr>
          <a:xfrm>
            <a:off x="5846498" y="3030538"/>
            <a:ext cx="4196292" cy="2905125"/>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5BB1EC-75DD-4810-BCD2-9E6947BB71D6}"/>
              </a:ext>
            </a:extLst>
          </p:cNvPr>
          <p:cNvSpPr>
            <a:spLocks noGrp="1"/>
          </p:cNvSpPr>
          <p:nvPr>
            <p:ph type="title"/>
          </p:nvPr>
        </p:nvSpPr>
        <p:spPr/>
        <p:txBody>
          <a:bodyPr/>
          <a:lstStyle/>
          <a:p>
            <a:r>
              <a:rPr lang="en-US" dirty="0" smtClean="0"/>
              <a:t>RAPPORT DE DEPENDANCE DEMOGRAPHIQUE</a:t>
            </a:r>
            <a:endParaRPr lang="en-US" dirty="0"/>
          </a:p>
        </p:txBody>
      </p:sp>
      <p:sp>
        <p:nvSpPr>
          <p:cNvPr id="3" name="Content Placeholder 2">
            <a:extLst>
              <a:ext uri="{FF2B5EF4-FFF2-40B4-BE49-F238E27FC236}">
                <a16:creationId xmlns="" xmlns:a16="http://schemas.microsoft.com/office/drawing/2014/main" id="{2155535B-9A08-4A9B-A1EA-95F8F12144FC}"/>
              </a:ext>
            </a:extLst>
          </p:cNvPr>
          <p:cNvSpPr>
            <a:spLocks noGrp="1"/>
          </p:cNvSpPr>
          <p:nvPr>
            <p:ph idx="1"/>
          </p:nvPr>
        </p:nvSpPr>
        <p:spPr>
          <a:xfrm>
            <a:off x="680321" y="2075688"/>
            <a:ext cx="9613861" cy="4535423"/>
          </a:xfrm>
        </p:spPr>
        <p:txBody>
          <a:bodyPr>
            <a:normAutofit/>
          </a:bodyPr>
          <a:lstStyle/>
          <a:p>
            <a:pPr algn="just">
              <a:buFont typeface="Wingdings" pitchFamily="2" charset="2"/>
              <a:buChar char="q"/>
            </a:pPr>
            <a:r>
              <a:rPr lang="en-US" sz="2800" dirty="0" smtClean="0"/>
              <a:t> </a:t>
            </a:r>
            <a:r>
              <a:rPr lang="fr-CM" sz="2800" dirty="0" smtClean="0"/>
              <a:t>Rapport entre l'effectif de la population d'âges généralement inactifs (enfants et personnes âgées) et l'effectif de la population en âge de travailler. </a:t>
            </a:r>
          </a:p>
          <a:p>
            <a:pPr algn="just">
              <a:buFont typeface="Wingdings" pitchFamily="2" charset="2"/>
              <a:buChar char="q"/>
            </a:pPr>
            <a:r>
              <a:rPr lang="fr-CM" sz="2800" dirty="0" smtClean="0"/>
              <a:t> Le résultat s'exprime en nombre de personnes âgées de moins de 15 ans et de 65 ans ou plus pour 100 personnes âgées de 15 à 64 ans.</a:t>
            </a:r>
          </a:p>
          <a:p>
            <a:pPr algn="just">
              <a:buFont typeface="Wingdings" pitchFamily="2" charset="2"/>
              <a:buChar char="q"/>
            </a:pPr>
            <a:r>
              <a:rPr lang="fr-CM" sz="2800" dirty="0" smtClean="0"/>
              <a:t> Les bornes d’âge retenues peuvent varier. </a:t>
            </a:r>
          </a:p>
          <a:p>
            <a:pPr algn="just">
              <a:buFont typeface="Wingdings" pitchFamily="2" charset="2"/>
              <a:buChar char="q"/>
            </a:pPr>
            <a:r>
              <a:rPr lang="fr-CM" sz="2800" dirty="0" smtClean="0"/>
              <a:t> On peut calculer séparément un rapport de dépendance des jeunes et un rapport de dépendance des personnes âgées.</a:t>
            </a:r>
            <a:endParaRPr lang="en-US" sz="2800" dirty="0"/>
          </a:p>
        </p:txBody>
      </p:sp>
    </p:spTree>
    <p:extLst>
      <p:ext uri="{BB962C8B-B14F-4D97-AF65-F5344CB8AC3E}">
        <p14:creationId xmlns="" xmlns:p14="http://schemas.microsoft.com/office/powerpoint/2010/main" val="4229988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5BB1EC-75DD-4810-BCD2-9E6947BB71D6}"/>
              </a:ext>
            </a:extLst>
          </p:cNvPr>
          <p:cNvSpPr>
            <a:spLocks noGrp="1"/>
          </p:cNvSpPr>
          <p:nvPr>
            <p:ph type="title"/>
          </p:nvPr>
        </p:nvSpPr>
        <p:spPr/>
        <p:txBody>
          <a:bodyPr/>
          <a:lstStyle/>
          <a:p>
            <a:r>
              <a:rPr lang="en-US" dirty="0" smtClean="0"/>
              <a:t>RAPPORT DE DEPENDANCE ECONOMIQUE</a:t>
            </a:r>
            <a:endParaRPr lang="en-US" dirty="0"/>
          </a:p>
        </p:txBody>
      </p:sp>
      <p:sp>
        <p:nvSpPr>
          <p:cNvPr id="3" name="Content Placeholder 2">
            <a:extLst>
              <a:ext uri="{FF2B5EF4-FFF2-40B4-BE49-F238E27FC236}">
                <a16:creationId xmlns="" xmlns:a16="http://schemas.microsoft.com/office/drawing/2014/main" id="{2155535B-9A08-4A9B-A1EA-95F8F12144FC}"/>
              </a:ext>
            </a:extLst>
          </p:cNvPr>
          <p:cNvSpPr>
            <a:spLocks noGrp="1"/>
          </p:cNvSpPr>
          <p:nvPr>
            <p:ph idx="1"/>
          </p:nvPr>
        </p:nvSpPr>
        <p:spPr>
          <a:xfrm>
            <a:off x="680321" y="2075688"/>
            <a:ext cx="9613861" cy="4535423"/>
          </a:xfrm>
        </p:spPr>
        <p:txBody>
          <a:bodyPr>
            <a:normAutofit/>
          </a:bodyPr>
          <a:lstStyle/>
          <a:p>
            <a:pPr algn="just">
              <a:buFont typeface="Wingdings" pitchFamily="2" charset="2"/>
              <a:buChar char="q"/>
            </a:pPr>
            <a:r>
              <a:rPr lang="en-US" sz="2800" dirty="0" smtClean="0"/>
              <a:t> </a:t>
            </a:r>
            <a:r>
              <a:rPr lang="fr-CM" sz="2800" dirty="0" smtClean="0"/>
              <a:t>Exprimé en pourcentage, le degré de dépendance économique compare le nombre d'individus de moins de 15 ans et de 65 ans et plus à la population âgée de 15 à 64 ans. </a:t>
            </a:r>
          </a:p>
          <a:p>
            <a:pPr algn="just">
              <a:buFont typeface="Wingdings" pitchFamily="2" charset="2"/>
              <a:buChar char="q"/>
            </a:pPr>
            <a:r>
              <a:rPr lang="fr-CM" sz="2800" dirty="0" smtClean="0"/>
              <a:t> Il s'agit du rapport entre le nombre d'individus qui sont supposés « dépendre » d'autres personnes pour les actes de la vie quotidienne - les jeunes et les personnes âgées - et le nombre d'individus en mesure d'assumer cette charge, c'est-à-dire la population active.</a:t>
            </a:r>
            <a:endParaRPr lang="en-US" sz="2800" dirty="0"/>
          </a:p>
        </p:txBody>
      </p:sp>
    </p:spTree>
    <p:extLst>
      <p:ext uri="{BB962C8B-B14F-4D97-AF65-F5344CB8AC3E}">
        <p14:creationId xmlns="" xmlns:p14="http://schemas.microsoft.com/office/powerpoint/2010/main" val="4229988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484</TotalTime>
  <Words>1034</Words>
  <Application>Microsoft Office PowerPoint</Application>
  <PresentationFormat>Personnalisé</PresentationFormat>
  <Paragraphs>87</Paragraphs>
  <Slides>21</Slides>
  <Notes>0</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Berlin</vt:lpstr>
      <vt:lpstr>Concepts de base et définitions</vt:lpstr>
      <vt:lpstr>POPULATION</vt:lpstr>
      <vt:lpstr>STRUCTURE DE LA POPULATION</vt:lpstr>
      <vt:lpstr>STRUCTURE DE LA POPULATION PAR AGE </vt:lpstr>
      <vt:lpstr>PYRAMIDE DES AGES</vt:lpstr>
      <vt:lpstr>Exemples de pyramide des âges</vt:lpstr>
      <vt:lpstr>Exemples de pyramide des âges: Niger vs Canada </vt:lpstr>
      <vt:lpstr>RAPPORT DE DEPENDANCE DEMOGRAPHIQUE</vt:lpstr>
      <vt:lpstr>RAPPORT DE DEPENDANCE ECONOMIQUE</vt:lpstr>
      <vt:lpstr>RAPPORT DE MASCULINITÉ</vt:lpstr>
      <vt:lpstr>CROISSANCE DEMOGRAPHIQUE</vt:lpstr>
      <vt:lpstr>EXPLOSION DÉMOGRAPHIQUE</vt:lpstr>
      <vt:lpstr>BABY BOOM </vt:lpstr>
      <vt:lpstr>SURPEUPLEMENT ET DEPOPULATION</vt:lpstr>
      <vt:lpstr>VIEILLISSEMENT DÉMOGRAPHIQUE</vt:lpstr>
      <vt:lpstr>CROISSANCE ECONOMIQUE</vt:lpstr>
      <vt:lpstr>DIVIDENDE DEMOGRAPHIQUE </vt:lpstr>
      <vt:lpstr>DIVIDENDE ET BONUS DEMOGRAPHIQUES</vt:lpstr>
      <vt:lpstr>FENETRE D’OPPORTUNITE DEMOGRAPHIQUE</vt:lpstr>
      <vt:lpstr>GENRE</vt:lpstr>
      <vt:lpstr>             MERCI! THANK YOU! SHUKRAAN!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UNION POUR L’ETUDE DE LA POPULATION AFRICAINE</dc:title>
  <dc:creator>Dr BOUBA DJOURDEBBE FRANKLIN</dc:creator>
  <cp:lastModifiedBy>IFORD</cp:lastModifiedBy>
  <cp:revision>116</cp:revision>
  <dcterms:created xsi:type="dcterms:W3CDTF">2020-10-25T19:01:19Z</dcterms:created>
  <dcterms:modified xsi:type="dcterms:W3CDTF">2021-02-09T13:30:53Z</dcterms:modified>
</cp:coreProperties>
</file>