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3" r:id="rId1"/>
  </p:sldMasterIdLst>
  <p:notesMasterIdLst>
    <p:notesMasterId r:id="rId37"/>
  </p:notesMasterIdLst>
  <p:sldIdLst>
    <p:sldId id="630" r:id="rId2"/>
    <p:sldId id="858" r:id="rId3"/>
    <p:sldId id="692" r:id="rId4"/>
    <p:sldId id="693" r:id="rId5"/>
    <p:sldId id="694" r:id="rId6"/>
    <p:sldId id="804" r:id="rId7"/>
    <p:sldId id="605" r:id="rId8"/>
    <p:sldId id="859" r:id="rId9"/>
    <p:sldId id="606" r:id="rId10"/>
    <p:sldId id="607" r:id="rId11"/>
    <p:sldId id="770" r:id="rId12"/>
    <p:sldId id="772" r:id="rId13"/>
    <p:sldId id="773" r:id="rId14"/>
    <p:sldId id="613" r:id="rId15"/>
    <p:sldId id="614" r:id="rId16"/>
    <p:sldId id="860" r:id="rId17"/>
    <p:sldId id="774" r:id="rId18"/>
    <p:sldId id="789" r:id="rId19"/>
    <p:sldId id="790" r:id="rId20"/>
    <p:sldId id="786" r:id="rId21"/>
    <p:sldId id="787" r:id="rId22"/>
    <p:sldId id="788" r:id="rId23"/>
    <p:sldId id="778" r:id="rId24"/>
    <p:sldId id="779" r:id="rId25"/>
    <p:sldId id="780" r:id="rId26"/>
    <p:sldId id="781" r:id="rId27"/>
    <p:sldId id="782" r:id="rId28"/>
    <p:sldId id="861" r:id="rId29"/>
    <p:sldId id="862" r:id="rId30"/>
    <p:sldId id="783" r:id="rId31"/>
    <p:sldId id="685" r:id="rId32"/>
    <p:sldId id="686" r:id="rId33"/>
    <p:sldId id="687" r:id="rId34"/>
    <p:sldId id="688" r:id="rId35"/>
    <p:sldId id="689" r:id="rId36"/>
  </p:sldIdLst>
  <p:sldSz cx="12190413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12" autoAdjust="0"/>
    <p:restoredTop sz="94660"/>
  </p:normalViewPr>
  <p:slideViewPr>
    <p:cSldViewPr>
      <p:cViewPr varScale="1">
        <p:scale>
          <a:sx n="59" d="100"/>
          <a:sy n="59" d="100"/>
        </p:scale>
        <p:origin x="210" y="48"/>
      </p:cViewPr>
      <p:guideLst>
        <p:guide orient="horz" pos="2160"/>
        <p:guide pos="288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187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659F57-6E3A-4909-8CCA-C7BE5CB46B54}" type="datetimeFigureOut">
              <a:rPr lang="fr-FR" smtClean="0"/>
              <a:pPr/>
              <a:t>24/07/2021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73FF85-542D-457B-9BA7-F1812CC1DCFA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96646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2588" y="685800"/>
            <a:ext cx="6092825" cy="3429000"/>
          </a:xfrm>
          <a:ln/>
        </p:spPr>
      </p:sp>
      <p:sp>
        <p:nvSpPr>
          <p:cNvPr id="107523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r-FR"/>
          </a:p>
        </p:txBody>
      </p:sp>
      <p:sp>
        <p:nvSpPr>
          <p:cNvPr id="107524" name="Espace réservé du numéro de diapositive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5C18F5C-66B4-4FBA-8F2E-5C2F1A48C304}" type="slidenum">
              <a:rPr lang="fr-FR" smtClean="0"/>
              <a:pPr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622029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2588" y="685800"/>
            <a:ext cx="6092825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0051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r-FR" altLang="fr-FR"/>
          </a:p>
        </p:txBody>
      </p:sp>
      <p:sp>
        <p:nvSpPr>
          <p:cNvPr id="130052" name="Espace réservé du numéro de diapositive 4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fld id="{E0663B68-2E2A-4D29-A0E2-095BAA12C4F8}" type="slidenum">
              <a:rPr lang="fr-FR" altLang="fr-FR" smtClean="0">
                <a:latin typeface="Times New Roman" pitchFamily="18" charset="0"/>
              </a:rPr>
              <a:pPr/>
              <a:t>3</a:t>
            </a:fld>
            <a:endParaRPr lang="fr-FR" altLang="fr-FR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91770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29DB610-C486-4FA9-975C-F72FB2095828}" type="slidenum">
              <a:rPr lang="fr-FR" smtClean="0"/>
              <a:pPr/>
              <a:t>7</a:t>
            </a:fld>
            <a:endParaRPr lang="fr-FR"/>
          </a:p>
        </p:txBody>
      </p:sp>
      <p:sp>
        <p:nvSpPr>
          <p:cNvPr id="139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2588" y="685800"/>
            <a:ext cx="6092825" cy="3429000"/>
          </a:xfrm>
          <a:ln/>
        </p:spPr>
      </p:sp>
      <p:sp>
        <p:nvSpPr>
          <p:cNvPr id="1392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6123" y="4343990"/>
            <a:ext cx="5485756" cy="4114505"/>
          </a:xfrm>
          <a:noFill/>
          <a:ln/>
        </p:spPr>
        <p:txBody>
          <a:bodyPr/>
          <a:lstStyle/>
          <a:p>
            <a:pPr eaLnBrk="1" hangingPunct="1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532150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579A7AD-38B2-40D5-A71E-98C8DA17E71A}" type="slidenum">
              <a:rPr lang="fr-FR" smtClean="0"/>
              <a:pPr/>
              <a:t>9</a:t>
            </a:fld>
            <a:endParaRPr lang="fr-FR"/>
          </a:p>
        </p:txBody>
      </p:sp>
      <p:sp>
        <p:nvSpPr>
          <p:cNvPr id="140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2588" y="685800"/>
            <a:ext cx="6092825" cy="3429000"/>
          </a:xfrm>
          <a:ln/>
        </p:spPr>
      </p:sp>
      <p:sp>
        <p:nvSpPr>
          <p:cNvPr id="1402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721983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E8F3CE6-681A-47F7-8635-540660A0622A}" type="slidenum">
              <a:rPr lang="fr-FR" smtClean="0"/>
              <a:pPr/>
              <a:t>10</a:t>
            </a:fld>
            <a:endParaRPr lang="fr-FR"/>
          </a:p>
        </p:txBody>
      </p:sp>
      <p:sp>
        <p:nvSpPr>
          <p:cNvPr id="141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2588" y="685800"/>
            <a:ext cx="6092825" cy="3429000"/>
          </a:xfrm>
          <a:ln/>
        </p:spPr>
      </p:sp>
      <p:sp>
        <p:nvSpPr>
          <p:cNvPr id="141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939658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4682BD9-5322-49EC-8AE9-9F5C6D48B025}" type="slidenum">
              <a:rPr lang="fr-FR" smtClean="0"/>
              <a:pPr/>
              <a:t>15</a:t>
            </a:fld>
            <a:endParaRPr lang="fr-FR"/>
          </a:p>
        </p:txBody>
      </p:sp>
      <p:sp>
        <p:nvSpPr>
          <p:cNvPr id="145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2588" y="685800"/>
            <a:ext cx="6092825" cy="3429000"/>
          </a:xfrm>
          <a:ln/>
        </p:spPr>
      </p:sp>
      <p:sp>
        <p:nvSpPr>
          <p:cNvPr id="1454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6123" y="4343990"/>
            <a:ext cx="5485756" cy="4114505"/>
          </a:xfrm>
          <a:noFill/>
          <a:ln/>
        </p:spPr>
        <p:txBody>
          <a:bodyPr/>
          <a:lstStyle/>
          <a:p>
            <a:pPr eaLnBrk="1" hangingPunct="1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1733502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73FF85-542D-457B-9BA7-F1812CC1DCFA}" type="slidenum">
              <a:rPr lang="fr-FR" smtClean="0"/>
              <a:pPr/>
              <a:t>23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6696345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fld id="{0E2B046E-059F-4DA7-91F9-586A481E1B70}" type="slidenum">
              <a:rPr lang="fr-FR" altLang="fr-FR" smtClean="0">
                <a:latin typeface="Times New Roman" pitchFamily="18" charset="0"/>
              </a:rPr>
              <a:pPr/>
              <a:t>26</a:t>
            </a:fld>
            <a:endParaRPr lang="fr-FR" altLang="fr-FR">
              <a:latin typeface="Times New Roman" pitchFamily="18" charset="0"/>
            </a:endParaRPr>
          </a:p>
        </p:txBody>
      </p:sp>
      <p:sp>
        <p:nvSpPr>
          <p:cNvPr id="152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258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fr-FR"/>
          </a:p>
        </p:txBody>
      </p:sp>
    </p:spTree>
    <p:extLst>
      <p:ext uri="{BB962C8B-B14F-4D97-AF65-F5344CB8AC3E}">
        <p14:creationId xmlns:p14="http://schemas.microsoft.com/office/powerpoint/2010/main" val="347249641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fld id="{7D6104F4-3E8C-483D-808C-FEF3FC11047A}" type="slidenum">
              <a:rPr lang="fr-FR" altLang="fr-FR" smtClean="0">
                <a:latin typeface="Times New Roman" pitchFamily="18" charset="0"/>
              </a:rPr>
              <a:pPr/>
              <a:t>30</a:t>
            </a:fld>
            <a:endParaRPr lang="fr-FR" altLang="fr-FR">
              <a:latin typeface="Times New Roman" pitchFamily="18" charset="0"/>
            </a:endParaRPr>
          </a:p>
        </p:txBody>
      </p:sp>
      <p:sp>
        <p:nvSpPr>
          <p:cNvPr id="153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04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76275" y="4687888"/>
            <a:ext cx="5407025" cy="444023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fr-FR"/>
          </a:p>
        </p:txBody>
      </p:sp>
    </p:spTree>
    <p:extLst>
      <p:ext uri="{BB962C8B-B14F-4D97-AF65-F5344CB8AC3E}">
        <p14:creationId xmlns:p14="http://schemas.microsoft.com/office/powerpoint/2010/main" val="20488671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914281" y="2130427"/>
            <a:ext cx="10361851" cy="1470025"/>
          </a:xfrm>
        </p:spPr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828562" y="3886200"/>
            <a:ext cx="8533289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AF988C-8106-440B-A25D-02FD29B16D16}" type="datetime1">
              <a:rPr lang="fr-FR" smtClean="0">
                <a:solidFill>
                  <a:srgbClr val="000000"/>
                </a:solidFill>
              </a:rPr>
              <a:t>24/07/2021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MODULE PLANIFICATION SANITAIRE_Kongoussi_2014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0581D7-AF35-4DCC-9533-697F1260BE8D}" type="slidenum">
              <a:rPr lang="en-US">
                <a:solidFill>
                  <a:srgbClr val="000000"/>
                </a:solidFill>
              </a:rPr>
              <a:pPr>
                <a:defRPr/>
              </a:pPr>
              <a:t>‹N°›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02708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E6D814-BA23-4F0D-81CD-B1F2A4EF7757}" type="datetime1">
              <a:rPr lang="fr-FR" smtClean="0">
                <a:solidFill>
                  <a:srgbClr val="000000"/>
                </a:solidFill>
              </a:rPr>
              <a:t>24/07/2021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MODULE PLANIFICATION SANITAIRE_Kongoussi_2014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11C03E-952D-4290-B062-F199EC82406D}" type="slidenum">
              <a:rPr lang="en-US">
                <a:solidFill>
                  <a:srgbClr val="000000"/>
                </a:solidFill>
              </a:rPr>
              <a:pPr>
                <a:defRPr/>
              </a:pPr>
              <a:t>‹N°›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44298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838049" y="274640"/>
            <a:ext cx="2742843" cy="5851525"/>
          </a:xfrm>
        </p:spPr>
        <p:txBody>
          <a:bodyPr vert="eaVert"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609521" y="274640"/>
            <a:ext cx="8025355" cy="585152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AA7499-C287-47AE-9219-DD9CAE0DE236}" type="datetime1">
              <a:rPr lang="fr-FR" smtClean="0">
                <a:solidFill>
                  <a:srgbClr val="000000"/>
                </a:solidFill>
              </a:rPr>
              <a:t>24/07/2021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MODULE PLANIFICATION SANITAIRE_Kongoussi_2014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215A66-F989-4813-8881-3F3FE30059C2}" type="slidenum">
              <a:rPr lang="en-US">
                <a:solidFill>
                  <a:srgbClr val="000000"/>
                </a:solidFill>
              </a:rPr>
              <a:pPr>
                <a:defRPr/>
              </a:pPr>
              <a:t>‹N°›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70749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Titre et graphique ou organigramme hiérarchiq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521" y="274638"/>
            <a:ext cx="10971372" cy="1143000"/>
          </a:xfrm>
        </p:spPr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graphique SmartArt 2"/>
          <p:cNvSpPr>
            <a:spLocks noGrp="1"/>
          </p:cNvSpPr>
          <p:nvPr>
            <p:ph type="dgm" idx="1"/>
          </p:nvPr>
        </p:nvSpPr>
        <p:spPr>
          <a:xfrm>
            <a:off x="609521" y="1600202"/>
            <a:ext cx="10971372" cy="4525963"/>
          </a:xfrm>
        </p:spPr>
        <p:txBody>
          <a:bodyPr/>
          <a:lstStyle/>
          <a:p>
            <a:pPr lvl="0"/>
            <a:endParaRPr lang="fr-FR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FB69F0-8259-4606-B2C6-5AE2AD48E369}" type="datetime1">
              <a:rPr lang="fr-FR" smtClean="0">
                <a:solidFill>
                  <a:srgbClr val="000000"/>
                </a:solidFill>
              </a:rPr>
              <a:t>24/07/2021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MODULE PLANIFICATION SANITAIRE_Kongoussi_2014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4337A8-D80F-4A58-BAC7-9BD13DEC6D16}" type="slidenum">
              <a:rPr lang="en-US">
                <a:solidFill>
                  <a:srgbClr val="000000"/>
                </a:solidFill>
              </a:rPr>
              <a:pPr>
                <a:defRPr/>
              </a:pPr>
              <a:t>‹N°›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265378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re et tablea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521" y="381000"/>
            <a:ext cx="10971372" cy="1371600"/>
          </a:xfrm>
        </p:spPr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ableau 2"/>
          <p:cNvSpPr>
            <a:spLocks noGrp="1"/>
          </p:cNvSpPr>
          <p:nvPr>
            <p:ph type="tbl" idx="1"/>
          </p:nvPr>
        </p:nvSpPr>
        <p:spPr>
          <a:xfrm>
            <a:off x="609521" y="1981200"/>
            <a:ext cx="10971372" cy="4114800"/>
          </a:xfrm>
        </p:spPr>
        <p:txBody>
          <a:bodyPr/>
          <a:lstStyle/>
          <a:p>
            <a:pPr lvl="0"/>
            <a:endParaRPr lang="fr-FR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403CBE-4E0E-488C-B5CF-FF0A2128268F}" type="datetime1">
              <a:rPr lang="fr-FR" smtClean="0"/>
              <a:t>24/07/2021</a:t>
            </a:fld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MODULE PLANIFICATION SANITAIRE_Kongoussi_2014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AA10BC-16BF-42BB-A503-AAF3FBF58F7C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Titre. Texte et image de la bibliothèq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521" y="274638"/>
            <a:ext cx="10971372" cy="1143000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half" idx="1"/>
          </p:nvPr>
        </p:nvSpPr>
        <p:spPr>
          <a:xfrm>
            <a:off x="609521" y="1600201"/>
            <a:ext cx="5384099" cy="4530725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'image en ligne 3"/>
          <p:cNvSpPr>
            <a:spLocks noGrp="1"/>
          </p:cNvSpPr>
          <p:nvPr>
            <p:ph type="clipArt" sz="half" idx="2"/>
          </p:nvPr>
        </p:nvSpPr>
        <p:spPr>
          <a:xfrm>
            <a:off x="6196793" y="1600201"/>
            <a:ext cx="5384099" cy="4530725"/>
          </a:xfrm>
        </p:spPr>
        <p:txBody>
          <a:bodyPr/>
          <a:lstStyle/>
          <a:p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609521" y="6248400"/>
            <a:ext cx="2844430" cy="457200"/>
          </a:xfrm>
        </p:spPr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4165058" y="6248400"/>
            <a:ext cx="3860297" cy="457200"/>
          </a:xfrm>
        </p:spPr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736463" y="6248400"/>
            <a:ext cx="2844430" cy="457200"/>
          </a:xfrm>
        </p:spPr>
        <p:txBody>
          <a:bodyPr/>
          <a:lstStyle>
            <a:lvl1pPr>
              <a:defRPr/>
            </a:lvl1pPr>
          </a:lstStyle>
          <a:p>
            <a:fld id="{75CA6DB4-7499-449C-87A8-20DB650622C9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954047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1E0FDA-CEB9-49BF-8A89-F70C18FF5696}" type="datetime1">
              <a:rPr lang="fr-FR" smtClean="0">
                <a:solidFill>
                  <a:srgbClr val="000000"/>
                </a:solidFill>
              </a:rPr>
              <a:t>24/07/2021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MODULE PLANIFICATION SANITAIRE_Kongoussi_2014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646D13-A723-45A3-BA4D-FDBB9E5B25D6}" type="slidenum">
              <a:rPr lang="en-US">
                <a:solidFill>
                  <a:srgbClr val="000000"/>
                </a:solidFill>
              </a:rPr>
              <a:pPr>
                <a:defRPr/>
              </a:pPr>
              <a:t>‹N°›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37875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62959" y="4406901"/>
            <a:ext cx="10361851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962959" y="2906715"/>
            <a:ext cx="10361851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EAE0BA-BDFF-45A0-BCFB-7E6369296637}" type="datetime1">
              <a:rPr lang="fr-FR" smtClean="0">
                <a:solidFill>
                  <a:srgbClr val="000000"/>
                </a:solidFill>
              </a:rPr>
              <a:t>24/07/2021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MODULE PLANIFICATION SANITAIRE_Kongoussi_2014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68E771-F885-4A4A-8FC4-8D84C47532C9}" type="slidenum">
              <a:rPr lang="en-US">
                <a:solidFill>
                  <a:srgbClr val="000000"/>
                </a:solidFill>
              </a:rPr>
              <a:pPr>
                <a:defRPr/>
              </a:pPr>
              <a:t>‹N°›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53799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609521" y="1600202"/>
            <a:ext cx="538409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96793" y="1600202"/>
            <a:ext cx="538409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4CCC93-99EE-4D01-A40E-75F79634637D}" type="datetime1">
              <a:rPr lang="fr-FR" smtClean="0">
                <a:solidFill>
                  <a:srgbClr val="000000"/>
                </a:solidFill>
              </a:rPr>
              <a:t>24/07/2021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MODULE PLANIFICATION SANITAIRE_Kongoussi_2014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378079-E685-4846-A14A-BACBB96EB411}" type="slidenum">
              <a:rPr lang="en-US">
                <a:solidFill>
                  <a:srgbClr val="000000"/>
                </a:solidFill>
              </a:rPr>
              <a:pPr>
                <a:defRPr/>
              </a:pPr>
              <a:t>‹N°›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81379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09522" y="1535113"/>
            <a:ext cx="5386216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09522" y="2174875"/>
            <a:ext cx="5386216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92562" y="1535113"/>
            <a:ext cx="5388332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92562" y="2174875"/>
            <a:ext cx="538833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A10702-87E9-4438-9B2B-43E6FEECCE82}" type="datetime1">
              <a:rPr lang="fr-FR" smtClean="0">
                <a:solidFill>
                  <a:srgbClr val="000000"/>
                </a:solidFill>
              </a:rPr>
              <a:t>24/07/2021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MODULE PLANIFICATION SANITAIRE_Kongoussi_2014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0F9817-71FF-4231-9EDB-0AFF9BE58268}" type="slidenum">
              <a:rPr lang="en-US">
                <a:solidFill>
                  <a:srgbClr val="000000"/>
                </a:solidFill>
              </a:rPr>
              <a:pPr>
                <a:defRPr/>
              </a:pPr>
              <a:t>‹N°›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07644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766537-A6F6-4066-82FF-EC4A2444F6B4}" type="datetime1">
              <a:rPr lang="fr-FR" smtClean="0">
                <a:solidFill>
                  <a:srgbClr val="000000"/>
                </a:solidFill>
              </a:rPr>
              <a:t>24/07/2021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MODULE PLANIFICATION SANITAIRE_Kongoussi_2014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26C426-C76F-4EF3-B01E-C8D38006996A}" type="slidenum">
              <a:rPr lang="en-US">
                <a:solidFill>
                  <a:srgbClr val="000000"/>
                </a:solidFill>
              </a:rPr>
              <a:pPr>
                <a:defRPr/>
              </a:pPr>
              <a:t>‹N°›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53937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02ADDA-EBA4-4982-AE67-0A1436904C6C}" type="datetime1">
              <a:rPr lang="fr-FR" smtClean="0">
                <a:solidFill>
                  <a:srgbClr val="000000"/>
                </a:solidFill>
              </a:rPr>
              <a:t>24/07/2021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MODULE PLANIFICATION SANITAIRE_Kongoussi_2014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40A744-8F44-46B7-8D72-C35575BB8618}" type="slidenum">
              <a:rPr lang="en-US">
                <a:solidFill>
                  <a:srgbClr val="000000"/>
                </a:solidFill>
              </a:rPr>
              <a:pPr>
                <a:defRPr/>
              </a:pPr>
              <a:t>‹N°›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20291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523" y="273050"/>
            <a:ext cx="4010562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766113" y="273052"/>
            <a:ext cx="681478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09523" y="1435102"/>
            <a:ext cx="4010562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C53AF2-EBB4-4D74-BD8E-2A17739BA24E}" type="datetime1">
              <a:rPr lang="fr-FR" smtClean="0">
                <a:solidFill>
                  <a:srgbClr val="000000"/>
                </a:solidFill>
              </a:rPr>
              <a:t>24/07/2021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MODULE PLANIFICATION SANITAIRE_Kongoussi_2014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D5C600-98EB-4734-AB48-FF2FAE8F0F19}" type="slidenum">
              <a:rPr lang="en-US">
                <a:solidFill>
                  <a:srgbClr val="000000"/>
                </a:solidFill>
              </a:rPr>
              <a:pPr>
                <a:defRPr/>
              </a:pPr>
              <a:t>‹N°›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20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389406" y="4800601"/>
            <a:ext cx="7314248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2389406" y="612775"/>
            <a:ext cx="7314248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2389406" y="5367339"/>
            <a:ext cx="7314248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341AB6-0AB6-497C-8C40-7E602A10D5DC}" type="datetime1">
              <a:rPr lang="fr-FR" smtClean="0">
                <a:solidFill>
                  <a:srgbClr val="000000"/>
                </a:solidFill>
              </a:rPr>
              <a:t>24/07/2021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MODULE PLANIFICATION SANITAIRE_Kongoussi_2014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59C47A-0934-4A40-8383-41F50A788453}" type="slidenum">
              <a:rPr lang="en-US">
                <a:solidFill>
                  <a:srgbClr val="000000"/>
                </a:solidFill>
              </a:rPr>
              <a:pPr>
                <a:defRPr/>
              </a:pPr>
              <a:t>‹N°›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25760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521" y="274638"/>
            <a:ext cx="10971372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521" y="1600202"/>
            <a:ext cx="10971372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521" y="6245225"/>
            <a:ext cx="284443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>
                <a:effectLst/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E068D5C-A6D1-47C3-984B-E2766D10E76B}" type="datetime1">
              <a:rPr lang="fr-FR" smtClean="0">
                <a:solidFill>
                  <a:srgbClr val="000000"/>
                </a:solidFill>
              </a:rPr>
              <a:t>24/07/2021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058" y="6245225"/>
            <a:ext cx="3860297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>
                <a:effectLst/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>
                <a:solidFill>
                  <a:srgbClr val="000000"/>
                </a:solidFill>
              </a:rPr>
              <a:t>MODULE PLANIFICATION SANITAIRE_Kongoussi_2014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6463" y="6245225"/>
            <a:ext cx="284443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>
                <a:effectLst/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CF88D5A-864C-4774-BB80-09C5781DB06B}" type="slidenum">
              <a:rPr 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‹N°›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66031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  <p:sldLayoutId id="2147483675" r:id="rId12"/>
    <p:sldLayoutId id="2147483677" r:id="rId13"/>
    <p:sldLayoutId id="2147483678" r:id="rId14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4.wmf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w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3.wmf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871287" y="1844824"/>
            <a:ext cx="8533289" cy="1862138"/>
          </a:xfrm>
        </p:spPr>
        <p:txBody>
          <a:bodyPr/>
          <a:lstStyle/>
          <a:p>
            <a:pPr eaLnBrk="1" hangingPunct="1">
              <a:defRPr/>
            </a:pPr>
            <a:r>
              <a:rPr lang="fr-FR" sz="4400" b="1" dirty="0">
                <a:solidFill>
                  <a:srgbClr val="002060"/>
                </a:solidFill>
              </a:rPr>
              <a:t>MODULE PLANIFICATION SANITAIRE</a:t>
            </a: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1679291" y="4293096"/>
            <a:ext cx="9119826" cy="11464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spcBef>
                <a:spcPct val="20000"/>
              </a:spcBef>
              <a:buClr>
                <a:schemeClr val="hlink"/>
              </a:buClr>
              <a:buSzPct val="65000"/>
            </a:pPr>
            <a:r>
              <a:rPr lang="fr-FR" sz="2400" b="1" dirty="0" smtClean="0">
                <a:solidFill>
                  <a:srgbClr val="7030A0"/>
                </a:solidFill>
                <a:latin typeface="Tahoma" charset="0"/>
              </a:rPr>
              <a:t>Dr. Maurice A. HIEN</a:t>
            </a:r>
            <a:endParaRPr lang="fr-FR" sz="3200" b="1" dirty="0">
              <a:solidFill>
                <a:srgbClr val="7030A0"/>
              </a:solidFill>
              <a:latin typeface="Tahoma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title"/>
          </p:nvPr>
        </p:nvSpPr>
        <p:spPr>
          <a:xfrm>
            <a:off x="431746" y="1"/>
            <a:ext cx="11206292" cy="749300"/>
          </a:xfrm>
          <a:solidFill>
            <a:srgbClr val="FFFF99"/>
          </a:solidFill>
          <a:scene3d>
            <a:camera prst="legacyPerspectiveBottomLeft"/>
            <a:lightRig rig="legacyFlat3" dir="t"/>
          </a:scene3d>
          <a:sp3d extrusionH="887400" prstMaterial="legacyMatte">
            <a:bevelT w="13500" h="13500" prst="angle"/>
            <a:bevelB w="13500" h="13500" prst="angle"/>
            <a:extrusionClr>
              <a:srgbClr val="FFFF99"/>
            </a:extrusionClr>
          </a:sp3d>
        </p:spPr>
        <p:txBody>
          <a:bodyPr>
            <a:normAutofit fontScale="90000"/>
            <a:flatTx/>
          </a:bodyPr>
          <a:lstStyle/>
          <a:p>
            <a:pPr eaLnBrk="1" hangingPunct="1">
              <a:defRPr/>
            </a:pPr>
            <a:r>
              <a:rPr lang="fr-FR" b="1" dirty="0"/>
              <a:t>MISE EN OEUVRE</a:t>
            </a:r>
          </a:p>
        </p:txBody>
      </p:sp>
      <p:sp>
        <p:nvSpPr>
          <p:cNvPr id="82947" name="Rectangle 2"/>
          <p:cNvSpPr>
            <a:spLocks noGrp="1" noChangeArrowheads="1"/>
          </p:cNvSpPr>
          <p:nvPr>
            <p:ph idx="1"/>
          </p:nvPr>
        </p:nvSpPr>
        <p:spPr>
          <a:xfrm>
            <a:off x="526982" y="836613"/>
            <a:ext cx="10971372" cy="5592762"/>
          </a:xfrm>
        </p:spPr>
        <p:txBody>
          <a:bodyPr/>
          <a:lstStyle/>
          <a:p>
            <a:pPr marL="609600" indent="-609600">
              <a:lnSpc>
                <a:spcPct val="80000"/>
              </a:lnSpc>
            </a:pPr>
            <a:endParaRPr lang="fr-FR" sz="2800" dirty="0">
              <a:solidFill>
                <a:srgbClr val="99FF33"/>
              </a:solidFill>
              <a:effectLst/>
              <a:latin typeface="Impact" pitchFamily="34" charset="0"/>
            </a:endParaRPr>
          </a:p>
          <a:p>
            <a:pPr marL="609600" indent="-609600">
              <a:lnSpc>
                <a:spcPct val="80000"/>
              </a:lnSpc>
            </a:pPr>
            <a:r>
              <a:rPr lang="fr-FR" sz="3600" dirty="0">
                <a:solidFill>
                  <a:srgbClr val="99FF33"/>
                </a:solidFill>
                <a:effectLst/>
                <a:latin typeface="Impact" pitchFamily="34" charset="0"/>
              </a:rPr>
              <a:t>1. PHASE DE PLANIFICATION DE LA MEO</a:t>
            </a:r>
          </a:p>
          <a:p>
            <a:pPr marL="609600" indent="-609600">
              <a:lnSpc>
                <a:spcPct val="80000"/>
              </a:lnSpc>
            </a:pPr>
            <a:endParaRPr lang="fr-FR" sz="1200" dirty="0">
              <a:solidFill>
                <a:srgbClr val="99FF33"/>
              </a:solidFill>
              <a:effectLst/>
              <a:latin typeface="Impact" pitchFamily="34" charset="0"/>
            </a:endParaRPr>
          </a:p>
          <a:p>
            <a:pPr marL="895350" lvl="1" indent="-381000">
              <a:lnSpc>
                <a:spcPct val="80000"/>
              </a:lnSpc>
            </a:pPr>
            <a:endParaRPr lang="fr-FR" sz="3200" dirty="0">
              <a:effectLst/>
              <a:latin typeface="Impact" pitchFamily="34" charset="0"/>
            </a:endParaRPr>
          </a:p>
          <a:p>
            <a:pPr marL="895350" lvl="1" indent="-381000">
              <a:lnSpc>
                <a:spcPct val="80000"/>
              </a:lnSpc>
            </a:pPr>
            <a:r>
              <a:rPr lang="fr-FR" sz="3200" dirty="0">
                <a:effectLst/>
                <a:latin typeface="+mj-lt"/>
              </a:rPr>
              <a:t>Mise en place des ressources humaines, matérielles et financières;</a:t>
            </a:r>
          </a:p>
          <a:p>
            <a:pPr marL="895350" lvl="1" indent="-381000">
              <a:lnSpc>
                <a:spcPct val="80000"/>
              </a:lnSpc>
            </a:pPr>
            <a:endParaRPr lang="fr-FR" sz="3200" dirty="0">
              <a:effectLst/>
              <a:latin typeface="+mj-lt"/>
            </a:endParaRPr>
          </a:p>
          <a:p>
            <a:pPr marL="895350" lvl="1" indent="-381000">
              <a:lnSpc>
                <a:spcPct val="80000"/>
              </a:lnSpc>
            </a:pPr>
            <a:r>
              <a:rPr lang="fr-FR" sz="3200" dirty="0">
                <a:effectLst/>
                <a:latin typeface="+mj-lt"/>
              </a:rPr>
              <a:t>Préparation du personnel à ses nouvelles tâches relatives au plan</a:t>
            </a:r>
          </a:p>
          <a:p>
            <a:pPr marL="1371600" lvl="2" indent="-457200">
              <a:lnSpc>
                <a:spcPct val="80000"/>
              </a:lnSpc>
              <a:buFont typeface="Wingdings" pitchFamily="2" charset="2"/>
              <a:buAutoNum type="arabicPeriod"/>
            </a:pPr>
            <a:endParaRPr lang="fr-FR" dirty="0">
              <a:effectLst/>
              <a:latin typeface="Impact" pitchFamily="34" charset="0"/>
            </a:endParaRPr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8943EFE-2EEC-41A9-88D5-0BC0A859506E}" type="slidenum">
              <a:rPr lang="fr-FR"/>
              <a:pPr>
                <a:defRPr/>
              </a:pPr>
              <a:t>10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Espace réservé du contenu 2"/>
          <p:cNvSpPr>
            <a:spLocks noGrp="1"/>
          </p:cNvSpPr>
          <p:nvPr>
            <p:ph idx="1"/>
          </p:nvPr>
        </p:nvSpPr>
        <p:spPr>
          <a:xfrm>
            <a:off x="417459" y="1357313"/>
            <a:ext cx="11428512" cy="5364162"/>
          </a:xfrm>
        </p:spPr>
        <p:txBody>
          <a:bodyPr/>
          <a:lstStyle/>
          <a:p>
            <a:pPr>
              <a:defRPr/>
            </a:pPr>
            <a:r>
              <a:rPr lang="fr-FR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Ils concernent </a:t>
            </a:r>
            <a:r>
              <a:rPr lang="fr-FR" sz="3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l’équipe chargée de la réalisation</a:t>
            </a:r>
            <a:r>
              <a:rPr lang="fr-FR" sz="3600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>
              <a:defRPr/>
            </a:pPr>
            <a:r>
              <a:rPr lang="fr-FR" sz="36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Outils et techniques utilisées</a:t>
            </a:r>
          </a:p>
          <a:p>
            <a:pPr lvl="1">
              <a:defRPr/>
            </a:pPr>
            <a:r>
              <a:rPr lang="fr-F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le travail en équipe (action intégrée);</a:t>
            </a:r>
          </a:p>
          <a:p>
            <a:pPr lvl="1">
              <a:defRPr/>
            </a:pPr>
            <a:r>
              <a:rPr lang="fr-F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la spécification des activités;</a:t>
            </a:r>
          </a:p>
          <a:p>
            <a:pPr lvl="1">
              <a:defRPr/>
            </a:pPr>
            <a:r>
              <a:rPr lang="fr-F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la ventilation des activités (tâches détaillées);</a:t>
            </a:r>
          </a:p>
          <a:p>
            <a:pPr lvl="1">
              <a:defRPr/>
            </a:pPr>
            <a:r>
              <a:rPr lang="fr-F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le graphique de Gantt, etc.;</a:t>
            </a:r>
          </a:p>
          <a:p>
            <a:pPr lvl="1">
              <a:defRPr/>
            </a:pPr>
            <a:r>
              <a:rPr lang="fr-F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le graphique des responsabilités (clarification des rôles);</a:t>
            </a:r>
          </a:p>
          <a:p>
            <a:pPr lvl="1">
              <a:defRPr/>
            </a:pPr>
            <a:r>
              <a:rPr lang="fr-F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les indicateurs de progrès (cibles mesurables);</a:t>
            </a:r>
          </a:p>
          <a:p>
            <a:pPr lvl="1">
              <a:defRPr/>
            </a:pPr>
            <a:r>
              <a:rPr lang="fr-F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la collecte d’informations appropriés;</a:t>
            </a:r>
          </a:p>
          <a:p>
            <a:pPr lvl="1">
              <a:defRPr/>
            </a:pPr>
            <a:r>
              <a:rPr lang="fr-F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le suivi des résultats</a:t>
            </a:r>
            <a:r>
              <a:rPr lang="fr-FR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108548" name="Espace réservé du numéro de diapositive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pitchFamily="34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fld id="{8DC8883F-8032-4A9C-82EF-87B66420DF35}" type="slidenum">
              <a:rPr lang="fr-FR" altLang="fr-FR" sz="1400" smtClean="0">
                <a:latin typeface="Arial" pitchFamily="34" charset="0"/>
              </a:rPr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t>11</a:t>
            </a:fld>
            <a:endParaRPr lang="fr-FR" altLang="fr-FR" sz="1400">
              <a:latin typeface="Arial" pitchFamily="34" charset="0"/>
            </a:endParaRPr>
          </a:p>
        </p:txBody>
      </p:sp>
      <p:sp>
        <p:nvSpPr>
          <p:cNvPr id="6" name="Rectangle 13"/>
          <p:cNvSpPr txBox="1">
            <a:spLocks noChangeArrowheads="1"/>
          </p:cNvSpPr>
          <p:nvPr/>
        </p:nvSpPr>
        <p:spPr bwMode="auto">
          <a:xfrm>
            <a:off x="2082529" y="134939"/>
            <a:ext cx="8534877" cy="852487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  <a:scene3d>
            <a:camera prst="legacyPerspectiveBottomLeft"/>
            <a:lightRig rig="legacyFlat3" dir="t"/>
          </a:scene3d>
          <a:sp3d extrusionH="887400" prstMaterial="legacyMatte">
            <a:bevelT w="13500" h="13500" prst="angle"/>
            <a:bevelB w="13500" h="13500" prst="angle"/>
            <a:extrusionClr>
              <a:srgbClr val="FFFF99"/>
            </a:extrusionClr>
          </a:sp3d>
        </p:spPr>
        <p:txBody>
          <a:bodyPr anchor="ctr">
            <a:flatTx/>
          </a:bodyPr>
          <a:lstStyle/>
          <a:p>
            <a:pPr algn="ctr" eaLnBrk="1" hangingPunct="1">
              <a:defRPr/>
            </a:pPr>
            <a:endParaRPr lang="fr-FR" b="1" u="sng" kern="0" dirty="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j-lt"/>
              <a:ea typeface="+mj-ea"/>
              <a:cs typeface="+mj-cs"/>
            </a:endParaRPr>
          </a:p>
          <a:p>
            <a:pPr algn="ctr" eaLnBrk="1" hangingPunct="1">
              <a:defRPr/>
            </a:pPr>
            <a:r>
              <a:rPr lang="fr-FR" sz="4400" b="1" u="sng" kern="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rPr>
              <a:t>Eléments techniques</a:t>
            </a:r>
            <a:r>
              <a:rPr lang="fr-FR" sz="4400" b="1" kern="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rPr>
              <a:t> </a:t>
            </a:r>
            <a:br>
              <a:rPr lang="fr-FR" sz="4400" b="1" kern="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rPr>
            </a:br>
            <a:endParaRPr lang="fr-FR" sz="4400" b="1" kern="0" dirty="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438535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Espace réservé du numéro de diapositive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pitchFamily="34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fld id="{CD7529B4-0DFB-40E4-8932-2C332360AE6B}" type="slidenum">
              <a:rPr lang="fr-FR" altLang="fr-FR" sz="1400" smtClean="0">
                <a:latin typeface="Arial" pitchFamily="34" charset="0"/>
              </a:rPr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t>12</a:t>
            </a:fld>
            <a:endParaRPr lang="fr-FR" altLang="fr-FR" sz="1400">
              <a:latin typeface="Arial" pitchFamily="34" charset="0"/>
            </a:endParaRPr>
          </a:p>
        </p:txBody>
      </p:sp>
      <p:sp>
        <p:nvSpPr>
          <p:cNvPr id="258056" name="Rectangle 8"/>
          <p:cNvSpPr>
            <a:spLocks noChangeArrowheads="1"/>
          </p:cNvSpPr>
          <p:nvPr/>
        </p:nvSpPr>
        <p:spPr bwMode="auto">
          <a:xfrm>
            <a:off x="103175" y="4216400"/>
            <a:ext cx="10465025" cy="2514600"/>
          </a:xfrm>
          <a:prstGeom prst="rect">
            <a:avLst/>
          </a:prstGeom>
          <a:solidFill>
            <a:schemeClr val="bg1"/>
          </a:solidFill>
          <a:ln w="9525">
            <a:miter lim="800000"/>
            <a:headEnd/>
            <a:tailEnd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chemeClr val="hlink"/>
            </a:extrusionClr>
          </a:sp3d>
        </p:spPr>
        <p:txBody>
          <a:bodyPr wrap="none" anchor="ctr">
            <a:flatTx/>
          </a:bodyPr>
          <a:lstStyle/>
          <a:p>
            <a:pPr eaLnBrk="1" hangingPunct="1">
              <a:defRPr/>
            </a:pPr>
            <a:r>
              <a:rPr lang="fr-FR" sz="4000" b="1" u="sng" dirty="0"/>
              <a:t>Mobilisation et allocution des ressources</a:t>
            </a:r>
            <a:r>
              <a:rPr lang="fr-FR" sz="3600" dirty="0"/>
              <a:t>: </a:t>
            </a:r>
          </a:p>
          <a:p>
            <a:pPr eaLnBrk="1" hangingPunct="1">
              <a:defRPr/>
            </a:pPr>
            <a:r>
              <a:rPr lang="fr-FR" sz="3600" dirty="0"/>
              <a:t>  - </a:t>
            </a:r>
            <a:r>
              <a:rPr lang="fr-FR" sz="3600" b="1" dirty="0"/>
              <a:t>Session de financement du plan </a:t>
            </a:r>
          </a:p>
          <a:p>
            <a:pPr eaLnBrk="1" hangingPunct="1">
              <a:defRPr/>
            </a:pPr>
            <a:r>
              <a:rPr lang="fr-FR" sz="3600" b="1" dirty="0"/>
              <a:t>  - Mobilisation des ressources</a:t>
            </a:r>
          </a:p>
          <a:p>
            <a:pPr eaLnBrk="1" hangingPunct="1">
              <a:defRPr/>
            </a:pPr>
            <a:r>
              <a:rPr lang="fr-FR" sz="3600" b="1" dirty="0"/>
              <a:t>  - Absorption des ressources</a:t>
            </a:r>
            <a:endParaRPr lang="fr-FR" sz="4400" b="1" dirty="0">
              <a:effectLst>
                <a:outerShdw blurRad="38100" dist="38100" dir="2700000" algn="tl">
                  <a:srgbClr val="000000"/>
                </a:outerShdw>
              </a:effectLst>
              <a:latin typeface="Tahoma" pitchFamily="34" charset="0"/>
            </a:endParaRPr>
          </a:p>
          <a:p>
            <a:pPr eaLnBrk="1" hangingPunct="1">
              <a:defRPr/>
            </a:pPr>
            <a:endParaRPr lang="fr-FR" sz="2400" dirty="0"/>
          </a:p>
        </p:txBody>
      </p:sp>
      <p:sp>
        <p:nvSpPr>
          <p:cNvPr id="258058" name="Rectangle 10"/>
          <p:cNvSpPr>
            <a:spLocks noChangeArrowheads="1"/>
          </p:cNvSpPr>
          <p:nvPr/>
        </p:nvSpPr>
        <p:spPr bwMode="auto">
          <a:xfrm>
            <a:off x="1" y="228600"/>
            <a:ext cx="11858669" cy="838200"/>
          </a:xfrm>
          <a:prstGeom prst="rect">
            <a:avLst/>
          </a:prstGeom>
          <a:solidFill>
            <a:schemeClr val="bg1"/>
          </a:solidFill>
          <a:ln w="9525">
            <a:miter lim="800000"/>
            <a:headEnd/>
            <a:tailEnd/>
          </a:ln>
          <a:effectLst/>
          <a:scene3d>
            <a:camera prst="legacyObliqueTop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chemeClr val="accent1"/>
            </a:extrusionClr>
          </a:sp3d>
        </p:spPr>
        <p:txBody>
          <a:bodyPr wrap="none" anchor="ctr">
            <a:flatTx/>
          </a:bodyPr>
          <a:lstStyle/>
          <a:p>
            <a:pPr algn="ctr" eaLnBrk="1" hangingPunct="1">
              <a:defRPr/>
            </a:pPr>
            <a:r>
              <a:rPr lang="fr-FR" sz="44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Conditions  de mise en œuvre</a:t>
            </a:r>
          </a:p>
        </p:txBody>
      </p:sp>
      <p:sp>
        <p:nvSpPr>
          <p:cNvPr id="110597" name="Text Box 12"/>
          <p:cNvSpPr txBox="1">
            <a:spLocks noChangeArrowheads="1"/>
          </p:cNvSpPr>
          <p:nvPr/>
        </p:nvSpPr>
        <p:spPr bwMode="auto">
          <a:xfrm>
            <a:off x="103175" y="1284288"/>
            <a:ext cx="11755495" cy="2678112"/>
          </a:xfrm>
          <a:prstGeom prst="rect">
            <a:avLst/>
          </a:prstGeom>
          <a:solidFill>
            <a:schemeClr val="bg1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990099"/>
            </a:extrusionClr>
          </a:sp3d>
        </p:spPr>
        <p:txBody>
          <a:bodyPr>
            <a:spAutoFit/>
            <a:flatTx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itchFamily="34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fr-FR" sz="3600" b="1" u="sng" dirty="0">
                <a:latin typeface="Times New Roman" pitchFamily="18" charset="0"/>
              </a:rPr>
              <a:t>Adoption du plan</a:t>
            </a:r>
            <a:r>
              <a:rPr lang="fr-FR" altLang="fr-FR" sz="3600" b="1" dirty="0">
                <a:latin typeface="Times New Roman" pitchFamily="18" charset="0"/>
              </a:rPr>
              <a:t>: 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fr-FR" sz="3600" b="1" dirty="0">
                <a:latin typeface="Times New Roman" pitchFamily="18" charset="0"/>
              </a:rPr>
              <a:t> - </a:t>
            </a:r>
            <a:r>
              <a:rPr lang="fr-FR" altLang="fr-FR" sz="3200" b="1" dirty="0">
                <a:latin typeface="Times New Roman" pitchFamily="18" charset="0"/>
              </a:rPr>
              <a:t>Mobilisation et adhésion</a:t>
            </a:r>
            <a:r>
              <a:rPr lang="fr-FR" altLang="fr-FR" sz="3600" b="1" dirty="0">
                <a:latin typeface="Times New Roman" pitchFamily="18" charset="0"/>
              </a:rPr>
              <a:t> </a:t>
            </a:r>
            <a:r>
              <a:rPr lang="fr-FR" altLang="fr-FR" sz="3200" b="1" dirty="0">
                <a:latin typeface="Times New Roman" pitchFamily="18" charset="0"/>
              </a:rPr>
              <a:t>des partenaires 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fr-FR" sz="3200" b="1" dirty="0">
                <a:latin typeface="Times New Roman" pitchFamily="18" charset="0"/>
              </a:rPr>
              <a:t>   (D S, D R S, MS, communauté, projet, autres secteurs, ONG/association, etc.)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fr-FR" altLang="fr-FR" sz="3200" b="1" dirty="0">
              <a:latin typeface="Times New Roman" pitchFamily="18" charset="0"/>
            </a:endParaRPr>
          </a:p>
        </p:txBody>
      </p:sp>
      <p:sp>
        <p:nvSpPr>
          <p:cNvPr id="110598" name="Text Box 13"/>
          <p:cNvSpPr txBox="1">
            <a:spLocks noChangeArrowheads="1"/>
          </p:cNvSpPr>
          <p:nvPr/>
        </p:nvSpPr>
        <p:spPr bwMode="auto">
          <a:xfrm>
            <a:off x="2498400" y="4841875"/>
            <a:ext cx="184126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itchFamily="34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fr-FR" altLang="fr-FR" sz="240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28703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580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580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580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580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580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580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8056" grpId="0" animBg="1" autoUpdateAnimBg="0"/>
      <p:bldP spid="258058" grpId="0" animBg="1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Espace réservé du numéro de diapositive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pitchFamily="34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fld id="{86ADFA71-1072-47E2-AA0F-D0C78969C048}" type="slidenum">
              <a:rPr lang="fr-FR" altLang="fr-FR" sz="1400" smtClean="0">
                <a:latin typeface="Arial" pitchFamily="34" charset="0"/>
              </a:rPr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t>13</a:t>
            </a:fld>
            <a:endParaRPr lang="fr-FR" altLang="fr-FR" sz="1400">
              <a:latin typeface="Arial" pitchFamily="34" charset="0"/>
            </a:endParaRPr>
          </a:p>
        </p:txBody>
      </p:sp>
      <p:sp>
        <p:nvSpPr>
          <p:cNvPr id="111619" name="Rectangle 2"/>
          <p:cNvSpPr>
            <a:spLocks noGrp="1" noChangeArrowheads="1"/>
          </p:cNvSpPr>
          <p:nvPr>
            <p:ph type="title"/>
          </p:nvPr>
        </p:nvSpPr>
        <p:spPr>
          <a:xfrm>
            <a:off x="1676182" y="241300"/>
            <a:ext cx="8761859" cy="749300"/>
          </a:xfrm>
          <a:solidFill>
            <a:schemeClr val="bg1"/>
          </a:solidFill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1"/>
            </a:extrusionClr>
          </a:sp3d>
        </p:spPr>
        <p:txBody>
          <a:bodyPr>
            <a:flatTx/>
          </a:bodyPr>
          <a:lstStyle/>
          <a:p>
            <a:pPr algn="ctr" eaLnBrk="1" hangingPunct="1"/>
            <a:r>
              <a:rPr lang="fr-FR" altLang="fr-FR" sz="4800" b="1"/>
              <a:t>Condition  de mise en œuvre</a:t>
            </a:r>
          </a:p>
        </p:txBody>
      </p:sp>
      <p:sp>
        <p:nvSpPr>
          <p:cNvPr id="2570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9523" y="1258888"/>
            <a:ext cx="11477718" cy="10668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fr-FR" altLang="fr-FR" sz="3600" b="1" u="sng"/>
              <a:t>Direction</a:t>
            </a:r>
            <a:r>
              <a:rPr lang="fr-FR" altLang="fr-FR" sz="3600"/>
              <a:t>: </a:t>
            </a:r>
            <a:r>
              <a:rPr lang="fr-FR" altLang="fr-FR" sz="3200"/>
              <a:t>coordination, supervision, motivation, délégation, formation</a:t>
            </a:r>
            <a:endParaRPr lang="fr-FR" altLang="fr-FR" sz="3600"/>
          </a:p>
        </p:txBody>
      </p:sp>
      <p:sp>
        <p:nvSpPr>
          <p:cNvPr id="257029" name="Text Box 5"/>
          <p:cNvSpPr txBox="1">
            <a:spLocks noChangeArrowheads="1"/>
          </p:cNvSpPr>
          <p:nvPr/>
        </p:nvSpPr>
        <p:spPr bwMode="auto">
          <a:xfrm>
            <a:off x="309523" y="2265364"/>
            <a:ext cx="11590416" cy="46474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fr-FR" sz="3600" b="1" u="sng" dirty="0">
                <a:latin typeface="+mn-lt"/>
              </a:rPr>
              <a:t>Contrôle:</a:t>
            </a:r>
          </a:p>
          <a:p>
            <a:pPr eaLnBrk="1" hangingPunct="1">
              <a:defRPr/>
            </a:pPr>
            <a:r>
              <a:rPr lang="fr-FR" sz="2800" b="1" u="sng" dirty="0">
                <a:solidFill>
                  <a:srgbClr val="9966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Surveillance</a:t>
            </a:r>
            <a:r>
              <a:rPr lang="fr-FR" sz="2800" dirty="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:</a:t>
            </a:r>
            <a:endParaRPr lang="fr-FR" sz="2800" dirty="0"/>
          </a:p>
          <a:p>
            <a:pPr eaLnBrk="1" hangingPunct="1">
              <a:defRPr/>
            </a:pPr>
            <a:r>
              <a:rPr lang="fr-FR" sz="2800" dirty="0"/>
              <a:t>   - S’assurer que les activités sont menées comme prévu  </a:t>
            </a:r>
          </a:p>
          <a:p>
            <a:pPr eaLnBrk="1" hangingPunct="1">
              <a:defRPr/>
            </a:pPr>
            <a:r>
              <a:rPr lang="fr-FR" sz="2800" dirty="0"/>
              <a:t>   - les ressources engagées sont utilisées en conformité avec les     stratégies choisies</a:t>
            </a:r>
          </a:p>
          <a:p>
            <a:pPr algn="just" eaLnBrk="1" hangingPunct="1"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None/>
              <a:defRPr/>
            </a:pPr>
            <a:r>
              <a:rPr lang="fr-FR" sz="2800" dirty="0"/>
              <a:t>  - Le programme progresse comme prévu vers l’atteinte des objectifs fixés</a:t>
            </a:r>
            <a:r>
              <a:rPr lang="fr-FR" sz="2800" dirty="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 </a:t>
            </a:r>
          </a:p>
          <a:p>
            <a:pPr algn="just" eaLnBrk="1" hangingPunct="1"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None/>
              <a:defRPr/>
            </a:pPr>
            <a:r>
              <a:rPr lang="fr-FR" sz="2800" b="1" u="sng" dirty="0">
                <a:solidFill>
                  <a:srgbClr val="9966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Évaluation</a:t>
            </a:r>
            <a:r>
              <a:rPr lang="fr-FR" sz="2800" dirty="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:</a:t>
            </a:r>
            <a:r>
              <a:rPr lang="fr-FR" sz="4400" dirty="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 </a:t>
            </a:r>
            <a:r>
              <a:rPr lang="fr-FR" sz="2800" dirty="0"/>
              <a:t>Apprécier le niveau d’atteinte des objectifs (</a:t>
            </a:r>
            <a:r>
              <a:rPr lang="fr-FR" sz="2800" dirty="0" err="1"/>
              <a:t>cf</a:t>
            </a:r>
            <a:r>
              <a:rPr lang="fr-FR" sz="2800" dirty="0"/>
              <a:t> évaluation)</a:t>
            </a:r>
          </a:p>
          <a:p>
            <a:pPr algn="just" eaLnBrk="1" hangingPunct="1"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None/>
              <a:defRPr/>
            </a:pPr>
            <a:r>
              <a:rPr lang="fr-FR" sz="2800" b="1" u="sng" dirty="0">
                <a:solidFill>
                  <a:srgbClr val="9966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Suivi</a:t>
            </a:r>
            <a:r>
              <a:rPr lang="fr-FR" sz="2800" dirty="0">
                <a:solidFill>
                  <a:srgbClr val="9966FF"/>
                </a:solidFill>
              </a:rPr>
              <a:t>: </a:t>
            </a:r>
            <a:r>
              <a:rPr lang="fr-FR" sz="2800" dirty="0"/>
              <a:t>L’effet, l’impact d’une intervention (après l’intervention) </a:t>
            </a:r>
          </a:p>
        </p:txBody>
      </p:sp>
    </p:spTree>
    <p:extLst>
      <p:ext uri="{BB962C8B-B14F-4D97-AF65-F5344CB8AC3E}">
        <p14:creationId xmlns:p14="http://schemas.microsoft.com/office/powerpoint/2010/main" val="24217551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570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570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7027" grpId="0" build="p"/>
      <p:bldP spid="257029" grpId="0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5"/>
          <p:cNvSpPr>
            <a:spLocks noGrp="1" noChangeArrowheads="1"/>
          </p:cNvSpPr>
          <p:nvPr>
            <p:ph type="title"/>
          </p:nvPr>
        </p:nvSpPr>
        <p:spPr>
          <a:xfrm>
            <a:off x="476190" y="142876"/>
            <a:ext cx="11206290" cy="749300"/>
          </a:xfrm>
          <a:solidFill>
            <a:srgbClr val="FFFF99"/>
          </a:solidFill>
          <a:scene3d>
            <a:camera prst="legacyPerspectiveBottomLeft"/>
            <a:lightRig rig="legacyFlat3" dir="t"/>
          </a:scene3d>
          <a:sp3d extrusionH="887400" prstMaterial="legacyMatte">
            <a:bevelT w="13500" h="13500" prst="angle"/>
            <a:bevelB w="13500" h="13500" prst="angle"/>
            <a:extrusionClr>
              <a:srgbClr val="FFFF99"/>
            </a:extrusionClr>
          </a:sp3d>
        </p:spPr>
        <p:txBody>
          <a:bodyPr>
            <a:normAutofit fontScale="90000"/>
            <a:flatTx/>
          </a:bodyPr>
          <a:lstStyle/>
          <a:p>
            <a:pPr eaLnBrk="1" hangingPunct="1">
              <a:defRPr/>
            </a:pPr>
            <a:r>
              <a:rPr lang="fr-FR" dirty="0">
                <a:latin typeface="Impact" pitchFamily="34" charset="0"/>
              </a:rPr>
              <a:t>MISE EN OEUVRE</a:t>
            </a:r>
          </a:p>
        </p:txBody>
      </p:sp>
      <p:sp>
        <p:nvSpPr>
          <p:cNvPr id="209922" name="Rectangle 2"/>
          <p:cNvSpPr>
            <a:spLocks noGrp="1" noChangeArrowheads="1"/>
          </p:cNvSpPr>
          <p:nvPr>
            <p:ph idx="1"/>
          </p:nvPr>
        </p:nvSpPr>
        <p:spPr>
          <a:xfrm>
            <a:off x="609521" y="476250"/>
            <a:ext cx="10971372" cy="5619750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  <a:defRPr/>
            </a:pPr>
            <a:endParaRPr lang="fr-FR" dirty="0"/>
          </a:p>
          <a:p>
            <a:pPr algn="ctr" eaLnBrk="1" hangingPunct="1">
              <a:buFont typeface="Wingdings" pitchFamily="2" charset="2"/>
              <a:buNone/>
              <a:defRPr/>
            </a:pPr>
            <a:r>
              <a:rPr lang="fr-FR" sz="3600" dirty="0">
                <a:latin typeface="Impact" pitchFamily="34" charset="0"/>
              </a:rPr>
              <a:t>Mise en œuvre du plan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fr-FR" dirty="0"/>
          </a:p>
        </p:txBody>
      </p:sp>
      <p:sp>
        <p:nvSpPr>
          <p:cNvPr id="1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3547229-DA7A-4BB2-B0F3-9BCF29DF803F}" type="slidenum">
              <a:rPr lang="fr-FR"/>
              <a:pPr>
                <a:defRPr/>
              </a:pPr>
              <a:t>14</a:t>
            </a:fld>
            <a:endParaRPr lang="fr-FR"/>
          </a:p>
        </p:txBody>
      </p:sp>
      <p:sp>
        <p:nvSpPr>
          <p:cNvPr id="78853" name="Rectangle 3"/>
          <p:cNvSpPr>
            <a:spLocks noChangeArrowheads="1"/>
          </p:cNvSpPr>
          <p:nvPr/>
        </p:nvSpPr>
        <p:spPr bwMode="auto">
          <a:xfrm>
            <a:off x="624338" y="2924175"/>
            <a:ext cx="4797859" cy="8651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fr-FR" sz="2800" dirty="0">
                <a:solidFill>
                  <a:srgbClr val="08080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Planification et </a:t>
            </a:r>
          </a:p>
          <a:p>
            <a:pPr algn="ctr">
              <a:defRPr/>
            </a:pPr>
            <a:r>
              <a:rPr lang="fr-FR" sz="2800" dirty="0">
                <a:solidFill>
                  <a:srgbClr val="08080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Ré-planification</a:t>
            </a:r>
          </a:p>
        </p:txBody>
      </p:sp>
      <p:sp>
        <p:nvSpPr>
          <p:cNvPr id="78854" name="Rectangle 4"/>
          <p:cNvSpPr>
            <a:spLocks noChangeArrowheads="1"/>
          </p:cNvSpPr>
          <p:nvPr/>
        </p:nvSpPr>
        <p:spPr bwMode="auto">
          <a:xfrm>
            <a:off x="6958695" y="2924175"/>
            <a:ext cx="4799976" cy="8651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fr-FR" sz="2800" dirty="0">
                <a:solidFill>
                  <a:srgbClr val="08080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Surveillance</a:t>
            </a:r>
            <a:r>
              <a:rPr lang="fr-FR" sz="1800" dirty="0">
                <a:solidFill>
                  <a:srgbClr val="08080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continue de </a:t>
            </a:r>
          </a:p>
          <a:p>
            <a:pPr algn="ctr">
              <a:defRPr/>
            </a:pPr>
            <a:r>
              <a:rPr lang="fr-FR" sz="1800" dirty="0">
                <a:solidFill>
                  <a:srgbClr val="08080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l’état d’avancement</a:t>
            </a:r>
          </a:p>
        </p:txBody>
      </p:sp>
      <p:sp>
        <p:nvSpPr>
          <p:cNvPr id="78855" name="Rectangle 5"/>
          <p:cNvSpPr>
            <a:spLocks noChangeArrowheads="1"/>
          </p:cNvSpPr>
          <p:nvPr/>
        </p:nvSpPr>
        <p:spPr bwMode="auto">
          <a:xfrm>
            <a:off x="4270877" y="4797425"/>
            <a:ext cx="4031726" cy="8651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fr-FR" sz="2800" dirty="0">
                <a:solidFill>
                  <a:srgbClr val="08080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Evaluation </a:t>
            </a:r>
          </a:p>
          <a:p>
            <a:pPr algn="ctr">
              <a:defRPr/>
            </a:pPr>
            <a:r>
              <a:rPr lang="fr-FR" sz="2800" dirty="0">
                <a:solidFill>
                  <a:srgbClr val="08080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des résultats</a:t>
            </a:r>
          </a:p>
        </p:txBody>
      </p:sp>
      <p:sp>
        <p:nvSpPr>
          <p:cNvPr id="74760" name="Line 6"/>
          <p:cNvSpPr>
            <a:spLocks noChangeShapeType="1"/>
          </p:cNvSpPr>
          <p:nvPr/>
        </p:nvSpPr>
        <p:spPr bwMode="auto">
          <a:xfrm flipV="1">
            <a:off x="1583062" y="1557340"/>
            <a:ext cx="0" cy="1366837"/>
          </a:xfrm>
          <a:prstGeom prst="line">
            <a:avLst/>
          </a:prstGeom>
          <a:ln>
            <a:headEnd/>
            <a:tailEnd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74761" name="Line 7"/>
          <p:cNvSpPr>
            <a:spLocks noChangeShapeType="1"/>
          </p:cNvSpPr>
          <p:nvPr/>
        </p:nvSpPr>
        <p:spPr bwMode="auto">
          <a:xfrm>
            <a:off x="1583062" y="1557338"/>
            <a:ext cx="1729092" cy="0"/>
          </a:xfrm>
          <a:prstGeom prst="line">
            <a:avLst/>
          </a:prstGeom>
          <a:ln>
            <a:headEnd/>
            <a:tailEnd type="triangle" w="med" len="med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74764" name="Line 10"/>
          <p:cNvSpPr>
            <a:spLocks noChangeShapeType="1"/>
          </p:cNvSpPr>
          <p:nvPr/>
        </p:nvSpPr>
        <p:spPr bwMode="auto">
          <a:xfrm>
            <a:off x="10895183" y="3789365"/>
            <a:ext cx="0" cy="1368425"/>
          </a:xfrm>
          <a:prstGeom prst="line">
            <a:avLst/>
          </a:prstGeom>
          <a:ln>
            <a:headEnd/>
            <a:tailEnd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74765" name="Line 11"/>
          <p:cNvSpPr>
            <a:spLocks noChangeShapeType="1"/>
          </p:cNvSpPr>
          <p:nvPr/>
        </p:nvSpPr>
        <p:spPr bwMode="auto">
          <a:xfrm flipH="1">
            <a:off x="8302607" y="5157788"/>
            <a:ext cx="2592578" cy="0"/>
          </a:xfrm>
          <a:prstGeom prst="line">
            <a:avLst/>
          </a:prstGeom>
          <a:ln>
            <a:headEnd/>
            <a:tailEnd type="triangle" w="med" len="med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74766" name="Line 12"/>
          <p:cNvSpPr>
            <a:spLocks noChangeShapeType="1"/>
          </p:cNvSpPr>
          <p:nvPr/>
        </p:nvSpPr>
        <p:spPr bwMode="auto">
          <a:xfrm flipH="1">
            <a:off x="1583062" y="5157788"/>
            <a:ext cx="2687817" cy="0"/>
          </a:xfrm>
          <a:prstGeom prst="line">
            <a:avLst/>
          </a:prstGeom>
          <a:ln>
            <a:headEnd/>
            <a:tailEnd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74767" name="Line 13"/>
          <p:cNvSpPr>
            <a:spLocks noChangeShapeType="1"/>
          </p:cNvSpPr>
          <p:nvPr/>
        </p:nvSpPr>
        <p:spPr bwMode="auto">
          <a:xfrm>
            <a:off x="1583062" y="3789365"/>
            <a:ext cx="0" cy="1368425"/>
          </a:xfrm>
          <a:prstGeom prst="line">
            <a:avLst/>
          </a:prstGeom>
          <a:ln>
            <a:headEnd type="triangle" w="med" len="med"/>
            <a:tailEnd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  <p:txBody>
          <a:bodyPr/>
          <a:lstStyle/>
          <a:p>
            <a:pPr>
              <a:defRPr/>
            </a:pPr>
            <a:endParaRPr lang="fr-FR"/>
          </a:p>
        </p:txBody>
      </p:sp>
      <p:cxnSp>
        <p:nvCxnSpPr>
          <p:cNvPr id="19" name="Connecteur droit 18"/>
          <p:cNvCxnSpPr/>
          <p:nvPr/>
        </p:nvCxnSpPr>
        <p:spPr>
          <a:xfrm>
            <a:off x="8952337" y="1428750"/>
            <a:ext cx="1809515" cy="1588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31" name="Line 6"/>
          <p:cNvSpPr>
            <a:spLocks noChangeShapeType="1"/>
          </p:cNvSpPr>
          <p:nvPr/>
        </p:nvSpPr>
        <p:spPr bwMode="auto">
          <a:xfrm flipV="1">
            <a:off x="10761851" y="1500190"/>
            <a:ext cx="0" cy="1366837"/>
          </a:xfrm>
          <a:prstGeom prst="line">
            <a:avLst/>
          </a:prstGeom>
          <a:ln>
            <a:headEnd/>
            <a:tailEnd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  <p:txBody>
          <a:bodyPr/>
          <a:lstStyle/>
          <a:p>
            <a:pPr>
              <a:defRPr/>
            </a:pPr>
            <a:endParaRPr lang="fr-FR"/>
          </a:p>
        </p:txBody>
      </p:sp>
      <p:cxnSp>
        <p:nvCxnSpPr>
          <p:cNvPr id="35" name="Connecteur droit avec flèche 34"/>
          <p:cNvCxnSpPr>
            <a:stCxn id="31" idx="1"/>
            <a:endCxn id="31" idx="0"/>
          </p:cNvCxnSpPr>
          <p:nvPr/>
        </p:nvCxnSpPr>
        <p:spPr>
          <a:xfrm rot="5400000">
            <a:off x="10079492" y="2182550"/>
            <a:ext cx="1366837" cy="211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ChangeArrowheads="1"/>
          </p:cNvSpPr>
          <p:nvPr/>
        </p:nvSpPr>
        <p:spPr bwMode="auto">
          <a:xfrm>
            <a:off x="592591" y="2708275"/>
            <a:ext cx="11358672" cy="1581150"/>
          </a:xfrm>
          <a:prstGeom prst="rect">
            <a:avLst/>
          </a:prstGeom>
          <a:solidFill>
            <a:srgbClr val="FF9999"/>
          </a:solidFill>
          <a:ln w="9525">
            <a:miter lim="800000"/>
            <a:headEnd/>
            <a:tailEnd/>
          </a:ln>
          <a:scene3d>
            <a:camera prst="legacyObliqueTop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FF9999"/>
            </a:extrusionClr>
          </a:sp3d>
        </p:spPr>
        <p:txBody>
          <a:bodyPr wrap="none" anchor="ctr">
            <a:flatTx/>
          </a:bodyPr>
          <a:lstStyle/>
          <a:p>
            <a:pPr marL="457200" indent="-457200" algn="ctr"/>
            <a:r>
              <a:rPr lang="fr-FR" sz="3600" dirty="0">
                <a:latin typeface="Impact" pitchFamily="34" charset="0"/>
              </a:rPr>
              <a:t>8. EVALUATION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3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b="1" i="1" u="sng">
                <a:effectLst>
                  <a:outerShdw blurRad="38100" dist="38100" dir="2700000" algn="tl">
                    <a:srgbClr val="C0C0C0"/>
                  </a:outerShdw>
                </a:effectLst>
                <a:latin typeface="Courier New" panose="02070309020205020404" pitchFamily="49" charset="0"/>
              </a:rPr>
              <a:t>ETAPE 8</a:t>
            </a:r>
          </a:p>
        </p:txBody>
      </p:sp>
      <p:sp>
        <p:nvSpPr>
          <p:cNvPr id="39321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620170" y="1674814"/>
            <a:ext cx="4251325" cy="4149725"/>
          </a:xfrm>
        </p:spPr>
        <p:txBody>
          <a:bodyPr/>
          <a:lstStyle/>
          <a:p>
            <a:pPr algn="ctr">
              <a:buFont typeface="Wingdings" panose="05000000000000000000" pitchFamily="2" charset="2"/>
              <a:buNone/>
            </a:pPr>
            <a:endParaRPr lang="fr-FR" sz="4000">
              <a:latin typeface="Antique Olive" pitchFamily="34" charset="0"/>
            </a:endParaRPr>
          </a:p>
          <a:p>
            <a:pPr algn="ctr">
              <a:buFont typeface="Wingdings" panose="05000000000000000000" pitchFamily="2" charset="2"/>
              <a:buNone/>
            </a:pPr>
            <a:endParaRPr lang="fr-FR" sz="4000" b="1">
              <a:latin typeface="Antique Olive" pitchFamily="34" charset="0"/>
            </a:endParaRPr>
          </a:p>
          <a:p>
            <a:pPr algn="ctr">
              <a:buFont typeface="Wingdings" panose="05000000000000000000" pitchFamily="2" charset="2"/>
              <a:buNone/>
            </a:pPr>
            <a:r>
              <a:rPr lang="fr-FR" sz="4000" b="1">
                <a:latin typeface="Antique Olive" pitchFamily="34" charset="0"/>
              </a:rPr>
              <a:t>EVALUATION</a:t>
            </a:r>
            <a:endParaRPr lang="fr-FR" sz="4000">
              <a:latin typeface="Antique Olive" pitchFamily="34" charset="0"/>
            </a:endParaRPr>
          </a:p>
        </p:txBody>
      </p:sp>
      <p:graphicFrame>
        <p:nvGraphicFramePr>
          <p:cNvPr id="393220" name="Object 4"/>
          <p:cNvGraphicFramePr>
            <a:graphicFrameLocks noGrp="1" noChangeAspect="1"/>
          </p:cNvGraphicFramePr>
          <p:nvPr>
            <p:ph type="clipArt" sz="half" idx="2"/>
          </p:nvPr>
        </p:nvGraphicFramePr>
        <p:xfrm>
          <a:off x="6825456" y="2101850"/>
          <a:ext cx="3221038" cy="3613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4" name="Clip" r:id="rId3" imgW="4762440" imgH="3504600" progId="MS_ClipArt_Gallery.2">
                  <p:embed/>
                </p:oleObj>
              </mc:Choice>
              <mc:Fallback>
                <p:oleObj name="Clip" r:id="rId3" imgW="4762440" imgH="3504600" progId="MS_ClipArt_Gallery.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25456" y="2101850"/>
                        <a:ext cx="3221038" cy="36131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2058383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Espace réservé du numéro de diapositive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pitchFamily="34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fld id="{2C089FF3-B084-48A4-870F-94781BA739F8}" type="slidenum">
              <a:rPr lang="fr-FR" altLang="fr-FR" sz="1400" smtClean="0">
                <a:latin typeface="Arial" pitchFamily="34" charset="0"/>
              </a:rPr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t>17</a:t>
            </a:fld>
            <a:endParaRPr lang="fr-FR" altLang="fr-FR" sz="1400">
              <a:latin typeface="Arial" pitchFamily="34" charset="0"/>
            </a:endParaRPr>
          </a:p>
        </p:txBody>
      </p:sp>
      <p:sp>
        <p:nvSpPr>
          <p:cNvPr id="248836" name="Rectangle 1028"/>
          <p:cNvSpPr>
            <a:spLocks noChangeArrowheads="1"/>
          </p:cNvSpPr>
          <p:nvPr/>
        </p:nvSpPr>
        <p:spPr bwMode="auto">
          <a:xfrm>
            <a:off x="349205" y="1773238"/>
            <a:ext cx="11320576" cy="1154112"/>
          </a:xfrm>
          <a:prstGeom prst="rect">
            <a:avLst/>
          </a:prstGeom>
          <a:solidFill>
            <a:schemeClr val="bg1"/>
          </a:solidFill>
          <a:ln w="9525">
            <a:miter lim="800000"/>
            <a:headEnd/>
            <a:tailEnd/>
          </a:ln>
          <a:effectLst/>
          <a:scene3d>
            <a:camera prst="legacyObliqueTop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800000"/>
            </a:extrusionClr>
          </a:sp3d>
        </p:spPr>
        <p:txBody>
          <a:bodyPr wrap="none" anchor="ctr">
            <a:flatTx/>
          </a:bodyPr>
          <a:lstStyle/>
          <a:p>
            <a:pPr eaLnBrk="1" hangingPunct="1">
              <a:defRPr/>
            </a:pPr>
            <a:r>
              <a:rPr lang="fr-FR" sz="3200" dirty="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Évaluer: C’est porter un jugement de valeur sur le résultat </a:t>
            </a:r>
          </a:p>
          <a:p>
            <a:pPr eaLnBrk="1" hangingPunct="1">
              <a:defRPr/>
            </a:pPr>
            <a:r>
              <a:rPr lang="fr-FR" sz="3200" dirty="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d’une mesure</a:t>
            </a:r>
          </a:p>
        </p:txBody>
      </p:sp>
      <p:sp>
        <p:nvSpPr>
          <p:cNvPr id="248838" name="Rectangle 1030"/>
          <p:cNvSpPr>
            <a:spLocks noChangeArrowheads="1"/>
          </p:cNvSpPr>
          <p:nvPr/>
        </p:nvSpPr>
        <p:spPr bwMode="auto">
          <a:xfrm>
            <a:off x="1612690" y="228601"/>
            <a:ext cx="7177741" cy="1236663"/>
          </a:xfrm>
          <a:prstGeom prst="rect">
            <a:avLst/>
          </a:prstGeom>
          <a:solidFill>
            <a:schemeClr val="bg1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993300"/>
            </a:extrusionClr>
          </a:sp3d>
        </p:spPr>
        <p:txBody>
          <a:bodyPr wrap="none" anchor="ctr">
            <a:flatTx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itchFamily="34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fr-FR" sz="8000" b="1">
                <a:latin typeface="Times New Roman" pitchFamily="18" charset="0"/>
              </a:rPr>
              <a:t>EVALUER?</a:t>
            </a:r>
          </a:p>
        </p:txBody>
      </p:sp>
      <p:sp>
        <p:nvSpPr>
          <p:cNvPr id="248840" name="Rectangle 1032"/>
          <p:cNvSpPr>
            <a:spLocks noChangeArrowheads="1"/>
          </p:cNvSpPr>
          <p:nvPr/>
        </p:nvSpPr>
        <p:spPr bwMode="auto">
          <a:xfrm>
            <a:off x="215872" y="3109913"/>
            <a:ext cx="11320576" cy="3429000"/>
          </a:xfrm>
          <a:prstGeom prst="rect">
            <a:avLst/>
          </a:prstGeom>
          <a:solidFill>
            <a:schemeClr val="bg1"/>
          </a:solidFill>
          <a:ln w="9525">
            <a:miter lim="800000"/>
            <a:headEnd/>
            <a:tailEnd/>
          </a:ln>
          <a:effectLst/>
          <a:scene3d>
            <a:camera prst="legacyPerspectiveBottom"/>
            <a:lightRig rig="legacyFlat3" dir="t"/>
          </a:scene3d>
          <a:sp3d extrusionH="887400" prstMaterial="legacyMatte">
            <a:bevelT w="13500" h="13500" prst="angle"/>
            <a:bevelB w="13500" h="13500" prst="angle"/>
            <a:extrusionClr>
              <a:srgbClr val="FF6600"/>
            </a:extrusionClr>
          </a:sp3d>
        </p:spPr>
        <p:txBody>
          <a:bodyPr wrap="none" anchor="ctr">
            <a:flatTx/>
          </a:bodyPr>
          <a:lstStyle/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None/>
              <a:defRPr/>
            </a:pPr>
            <a:r>
              <a:rPr lang="fr-FR" sz="4000" dirty="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Mesurer: Techniques, Instruments</a:t>
            </a:r>
          </a:p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None/>
              <a:defRPr/>
            </a:pPr>
            <a:endParaRPr lang="fr-FR" sz="1200" dirty="0">
              <a:effectLst>
                <a:outerShdw blurRad="38100" dist="38100" dir="2700000" algn="tl">
                  <a:srgbClr val="000000"/>
                </a:outerShdw>
              </a:effectLst>
              <a:latin typeface="Tahoma" pitchFamily="34" charset="0"/>
            </a:endParaRPr>
          </a:p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None/>
              <a:defRPr/>
            </a:pPr>
            <a:r>
              <a:rPr lang="fr-FR" sz="4000" dirty="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Comparer aux normes fixées</a:t>
            </a:r>
          </a:p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None/>
              <a:defRPr/>
            </a:pPr>
            <a:endParaRPr lang="fr-FR" sz="1200" dirty="0">
              <a:effectLst>
                <a:outerShdw blurRad="38100" dist="38100" dir="2700000" algn="tl">
                  <a:srgbClr val="000000"/>
                </a:outerShdw>
              </a:effectLst>
              <a:latin typeface="Tahoma" pitchFamily="34" charset="0"/>
            </a:endParaRPr>
          </a:p>
          <a:p>
            <a:pPr eaLnBrk="1" hangingPunct="1"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None/>
              <a:defRPr/>
            </a:pPr>
            <a:r>
              <a:rPr lang="fr-FR" sz="4000" dirty="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Juger: L’atteinte des objectifs.</a:t>
            </a:r>
            <a:endParaRPr lang="fr-FR" sz="3200" dirty="0">
              <a:effectLst>
                <a:outerShdw blurRad="38100" dist="38100" dir="2700000" algn="tl">
                  <a:srgbClr val="000000"/>
                </a:outerShdw>
              </a:effectLst>
              <a:latin typeface="Tahoma" pitchFamily="34" charset="0"/>
            </a:endParaRPr>
          </a:p>
          <a:p>
            <a:pPr eaLnBrk="1" hangingPunct="1">
              <a:defRPr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9817380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8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2488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2488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8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488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488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488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488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8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1" dur="500"/>
                                        <p:tgtEl>
                                          <p:spTgt spid="2488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8836" grpId="0" animBg="1" autoUpdateAnimBg="0"/>
      <p:bldP spid="248838" grpId="0" animBg="1" autoUpdateAnimBg="0"/>
      <p:bldP spid="248840" grpId="0" animBg="1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1015868" y="533400"/>
            <a:ext cx="10260264" cy="914400"/>
          </a:xfrm>
        </p:spPr>
        <p:txBody>
          <a:bodyPr/>
          <a:lstStyle/>
          <a:p>
            <a:pPr eaLnBrk="1" hangingPunct="1"/>
            <a:r>
              <a:rPr lang="fr-FR" altLang="fr-FR" sz="2900">
                <a:latin typeface="Tahoma" pitchFamily="34" charset="0"/>
                <a:cs typeface="Arial" pitchFamily="34" charset="0"/>
              </a:rPr>
              <a:t>DÉFINITION (1)</a:t>
            </a:r>
            <a:r>
              <a:rPr lang="fr-FR" altLang="fr-FR"/>
              <a:t> 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90550" indent="-590550" algn="just" eaLnBrk="1" hangingPunct="1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fr-FR" altLang="fr-FR">
                <a:latin typeface="Tahoma" pitchFamily="34" charset="0"/>
                <a:cs typeface="Arial" pitchFamily="34" charset="0"/>
              </a:rPr>
              <a:t>L’évaluation est un jugement de valeur sur un programme ou projet en vue de formuler des recommandations sur les objectifs, les stratégies et/ou l’allocation des ressources </a:t>
            </a:r>
          </a:p>
          <a:p>
            <a:pPr marL="590550" indent="-590550" algn="just" eaLnBrk="1" hangingPunct="1">
              <a:lnSpc>
                <a:spcPct val="90000"/>
              </a:lnSpc>
            </a:pPr>
            <a:r>
              <a:rPr lang="fr-FR" altLang="fr-FR">
                <a:latin typeface="Tahoma" pitchFamily="34" charset="0"/>
                <a:cs typeface="Arial" pitchFamily="34" charset="0"/>
              </a:rPr>
              <a:t>Elle permet aussi de tirer des leçons pour éviter les erreurs éventuelles commises et renforcer les programmes à venir</a:t>
            </a:r>
            <a:endParaRPr lang="fr-FR" altLang="fr-FR">
              <a:latin typeface="Tahoma" pitchFamily="34" charset="0"/>
              <a:cs typeface="Times New Roman" pitchFamily="18" charset="0"/>
            </a:endParaRPr>
          </a:p>
          <a:p>
            <a:pPr marL="590550" indent="-590550" eaLnBrk="1" hangingPunct="1">
              <a:lnSpc>
                <a:spcPct val="90000"/>
              </a:lnSpc>
            </a:pPr>
            <a:endParaRPr lang="fr-FR" altLang="fr-FR"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2731707"/>
      </p:ext>
    </p:extLst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/>
      <p:bldP spid="3075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1015868" y="533400"/>
            <a:ext cx="10260264" cy="914400"/>
          </a:xfrm>
        </p:spPr>
        <p:txBody>
          <a:bodyPr/>
          <a:lstStyle/>
          <a:p>
            <a:pPr eaLnBrk="1" hangingPunct="1"/>
            <a:r>
              <a:rPr lang="fr-FR" altLang="fr-FR" sz="2900">
                <a:latin typeface="Tahoma" pitchFamily="34" charset="0"/>
                <a:cs typeface="Arial" pitchFamily="34" charset="0"/>
              </a:rPr>
              <a:t>DÉFINITION (2)</a:t>
            </a:r>
            <a:r>
              <a:rPr lang="fr-FR" altLang="fr-FR"/>
              <a:t> 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15868" y="1773238"/>
            <a:ext cx="10260264" cy="4464050"/>
          </a:xfrm>
        </p:spPr>
        <p:txBody>
          <a:bodyPr/>
          <a:lstStyle/>
          <a:p>
            <a:pPr marL="639763" indent="-639763" algn="just" eaLnBrk="1" hangingPunct="1">
              <a:buFont typeface="Wingdings" pitchFamily="2" charset="2"/>
              <a:buAutoNum type="arabicPeriod" startAt="2"/>
            </a:pPr>
            <a:r>
              <a:rPr lang="fr-FR" altLang="fr-FR">
                <a:latin typeface="Tahoma" pitchFamily="34" charset="0"/>
                <a:cs typeface="Arial" pitchFamily="34" charset="0"/>
              </a:rPr>
              <a:t>L’évaluation = processus qui consiste à porter des jugements objectifs sur des éléments ou des évènements en référence à des valeurs attendues.</a:t>
            </a:r>
          </a:p>
          <a:p>
            <a:pPr marL="639763" indent="-639763" algn="just" eaLnBrk="1" hangingPunct="1">
              <a:buFont typeface="Wingdings" pitchFamily="2" charset="2"/>
              <a:buAutoNum type="arabicPeriod" startAt="2"/>
            </a:pPr>
            <a:r>
              <a:rPr lang="fr-FR" altLang="fr-FR">
                <a:latin typeface="Tahoma" pitchFamily="34" charset="0"/>
                <a:cs typeface="Arial" pitchFamily="34" charset="0"/>
              </a:rPr>
              <a:t>L’évaluation est une opération de durée limitée qui vise à apprécier systématiquement et objectivement, la pertinence, la performance et le succès en cours ou achevé.</a:t>
            </a:r>
            <a:endParaRPr lang="fr-FR" altLang="fr-FR">
              <a:latin typeface="Tahoma" pitchFamily="34" charset="0"/>
              <a:cs typeface="Times New Roman" pitchFamily="18" charset="0"/>
            </a:endParaRPr>
          </a:p>
          <a:p>
            <a:pPr marL="639763" indent="-639763" eaLnBrk="1" hangingPunct="1"/>
            <a:endParaRPr lang="fr-FR" altLang="fr-FR"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6778603"/>
      </p:ext>
    </p:extLst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235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2355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235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235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4" grpId="0"/>
      <p:bldP spid="23555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334567" y="2130427"/>
            <a:ext cx="11665296" cy="1470025"/>
          </a:xfrm>
        </p:spPr>
        <p:txBody>
          <a:bodyPr/>
          <a:lstStyle/>
          <a:p>
            <a:pPr algn="l"/>
            <a:r>
              <a:rPr lang="fr-FR" dirty="0"/>
              <a:t>Démarche générale de planification sanitaire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900570" y="4725144"/>
            <a:ext cx="8533289" cy="312440"/>
          </a:xfrm>
        </p:spPr>
        <p:txBody>
          <a:bodyPr/>
          <a:lstStyle/>
          <a:p>
            <a:r>
              <a:rPr lang="fr-FR" sz="1400" dirty="0" smtClean="0"/>
              <a:t>Planification sanitaire_IFRISSE 2021</a:t>
            </a:r>
            <a:endParaRPr lang="fr-FR" sz="1400" dirty="0"/>
          </a:p>
        </p:txBody>
      </p:sp>
    </p:spTree>
    <p:extLst>
      <p:ext uri="{BB962C8B-B14F-4D97-AF65-F5344CB8AC3E}">
        <p14:creationId xmlns:p14="http://schemas.microsoft.com/office/powerpoint/2010/main" val="69974354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ext Box 2"/>
          <p:cNvSpPr txBox="1">
            <a:spLocks noChangeArrowheads="1"/>
          </p:cNvSpPr>
          <p:nvPr/>
        </p:nvSpPr>
        <p:spPr bwMode="auto">
          <a:xfrm>
            <a:off x="1390470" y="1916114"/>
            <a:ext cx="2687817" cy="400110"/>
          </a:xfrm>
          <a:prstGeom prst="rect">
            <a:avLst/>
          </a:prstGeom>
          <a:solidFill>
            <a:schemeClr val="bg2"/>
          </a:solidFill>
          <a:ln w="9525">
            <a:miter lim="800000"/>
            <a:headEnd/>
            <a:tailEnd/>
          </a:ln>
          <a:effectLst/>
          <a:scene3d>
            <a:camera prst="legacyPerspectiveBottomLeft"/>
            <a:lightRig rig="legacyFlat3" dir="t"/>
          </a:scene3d>
          <a:sp3d extrusionH="887400" prstMaterial="legacyMatte">
            <a:bevelT w="13500" h="13500" prst="angle"/>
            <a:bevelB w="13500" h="13500" prst="angle"/>
            <a:extrusionClr>
              <a:schemeClr val="bg2"/>
            </a:extrusion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  <a:flatTx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0000"/>
              <a:buFont typeface="Wingdings" pitchFamily="2" charset="2"/>
              <a:buChar char="l"/>
              <a:defRPr sz="31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sz="26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sz="22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fr-FR" altLang="fr-FR" sz="2000" b="1">
                <a:latin typeface="Verdana" pitchFamily="34" charset="0"/>
              </a:rPr>
              <a:t>Efficience</a:t>
            </a:r>
          </a:p>
        </p:txBody>
      </p:sp>
      <p:sp>
        <p:nvSpPr>
          <p:cNvPr id="32771" name="AutoShape 3"/>
          <p:cNvSpPr>
            <a:spLocks noChangeArrowheads="1"/>
          </p:cNvSpPr>
          <p:nvPr/>
        </p:nvSpPr>
        <p:spPr bwMode="auto">
          <a:xfrm rot="-2548656">
            <a:off x="4078287" y="2636838"/>
            <a:ext cx="575658" cy="576262"/>
          </a:xfrm>
          <a:prstGeom prst="upArrow">
            <a:avLst>
              <a:gd name="adj1" fmla="val 50000"/>
              <a:gd name="adj2" fmla="val 33364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0000"/>
              <a:buFont typeface="Wingdings" pitchFamily="2" charset="2"/>
              <a:buChar char="l"/>
              <a:defRPr sz="31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sz="26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sz="22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fr-FR" altLang="fr-FR" sz="1800"/>
          </a:p>
        </p:txBody>
      </p:sp>
      <p:sp>
        <p:nvSpPr>
          <p:cNvPr id="32772" name="AutoShape 4"/>
          <p:cNvSpPr>
            <a:spLocks noChangeArrowheads="1"/>
          </p:cNvSpPr>
          <p:nvPr/>
        </p:nvSpPr>
        <p:spPr bwMode="auto">
          <a:xfrm>
            <a:off x="3312153" y="3573463"/>
            <a:ext cx="766134" cy="431800"/>
          </a:xfrm>
          <a:prstGeom prst="leftArrow">
            <a:avLst>
              <a:gd name="adj1" fmla="val 50000"/>
              <a:gd name="adj2" fmla="val 33272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0000"/>
              <a:buFont typeface="Wingdings" pitchFamily="2" charset="2"/>
              <a:buChar char="l"/>
              <a:defRPr sz="31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sz="26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sz="22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fr-FR" altLang="fr-FR" sz="1800"/>
          </a:p>
        </p:txBody>
      </p:sp>
      <p:sp>
        <p:nvSpPr>
          <p:cNvPr id="32773" name="Text Box 5"/>
          <p:cNvSpPr txBox="1">
            <a:spLocks noChangeArrowheads="1"/>
          </p:cNvSpPr>
          <p:nvPr/>
        </p:nvSpPr>
        <p:spPr bwMode="auto">
          <a:xfrm>
            <a:off x="431744" y="3141663"/>
            <a:ext cx="2687817" cy="984250"/>
          </a:xfrm>
          <a:prstGeom prst="rect">
            <a:avLst/>
          </a:prstGeom>
          <a:solidFill>
            <a:schemeClr val="bg2"/>
          </a:solidFill>
          <a:ln w="9525">
            <a:miter lim="800000"/>
            <a:headEnd/>
            <a:tailEnd/>
          </a:ln>
          <a:effectLst/>
          <a:scene3d>
            <a:camera prst="legacyPerspectiveBottomLeft"/>
            <a:lightRig rig="legacyFlat3" dir="t"/>
          </a:scene3d>
          <a:sp3d extrusionH="887400" prstMaterial="legacyMatte">
            <a:bevelT w="13500" h="13500" prst="angle"/>
            <a:bevelB w="13500" h="13500" prst="angle"/>
            <a:extrusionClr>
              <a:schemeClr val="bg2"/>
            </a:extrusion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  <a:flatTx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0000"/>
              <a:buFont typeface="Wingdings" pitchFamily="2" charset="2"/>
              <a:buChar char="l"/>
              <a:defRPr sz="31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sz="26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sz="22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lnSpc>
                <a:spcPct val="14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fr-FR" altLang="fr-FR" sz="2000" b="1">
                <a:latin typeface="Verdana" pitchFamily="34" charset="0"/>
              </a:rPr>
              <a:t>Stratégies alternatives</a:t>
            </a:r>
          </a:p>
        </p:txBody>
      </p:sp>
      <p:sp>
        <p:nvSpPr>
          <p:cNvPr id="32774" name="Text Box 6"/>
          <p:cNvSpPr txBox="1">
            <a:spLocks noChangeArrowheads="1"/>
          </p:cNvSpPr>
          <p:nvPr/>
        </p:nvSpPr>
        <p:spPr bwMode="auto">
          <a:xfrm>
            <a:off x="1102641" y="4797426"/>
            <a:ext cx="2687817" cy="707886"/>
          </a:xfrm>
          <a:prstGeom prst="rect">
            <a:avLst/>
          </a:prstGeom>
          <a:solidFill>
            <a:schemeClr val="bg2"/>
          </a:solidFill>
          <a:ln w="9525">
            <a:miter lim="800000"/>
            <a:headEnd/>
            <a:tailEnd/>
          </a:ln>
          <a:effectLst/>
          <a:scene3d>
            <a:camera prst="legacyPerspectiveBottomLeft"/>
            <a:lightRig rig="legacyFlat3" dir="t"/>
          </a:scene3d>
          <a:sp3d extrusionH="887400" prstMaterial="legacyMatte">
            <a:bevelT w="13500" h="13500" prst="angle"/>
            <a:bevelB w="13500" h="13500" prst="angle"/>
            <a:extrusionClr>
              <a:schemeClr val="bg2"/>
            </a:extrusion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  <a:flatTx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0000"/>
              <a:buFont typeface="Wingdings" pitchFamily="2" charset="2"/>
              <a:buChar char="l"/>
              <a:defRPr sz="31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sz="26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sz="22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fr-FR" altLang="fr-FR" sz="2000" b="1">
                <a:latin typeface="Verdana" pitchFamily="34" charset="0"/>
              </a:rPr>
              <a:t>Validité de la conception</a:t>
            </a:r>
          </a:p>
        </p:txBody>
      </p:sp>
      <p:sp>
        <p:nvSpPr>
          <p:cNvPr id="32775" name="AutoShape 7"/>
          <p:cNvSpPr>
            <a:spLocks noChangeArrowheads="1"/>
          </p:cNvSpPr>
          <p:nvPr/>
        </p:nvSpPr>
        <p:spPr bwMode="auto">
          <a:xfrm rot="2622169">
            <a:off x="3887811" y="4581526"/>
            <a:ext cx="575658" cy="576263"/>
          </a:xfrm>
          <a:prstGeom prst="downArrow">
            <a:avLst>
              <a:gd name="adj1" fmla="val 50000"/>
              <a:gd name="adj2" fmla="val 33364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0000"/>
              <a:buFont typeface="Wingdings" pitchFamily="2" charset="2"/>
              <a:buChar char="l"/>
              <a:defRPr sz="31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sz="26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sz="22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fr-FR" altLang="fr-FR" sz="1800"/>
          </a:p>
        </p:txBody>
      </p:sp>
      <p:sp>
        <p:nvSpPr>
          <p:cNvPr id="32776" name="Text Box 8"/>
          <p:cNvSpPr txBox="1">
            <a:spLocks noChangeArrowheads="1"/>
          </p:cNvSpPr>
          <p:nvPr/>
        </p:nvSpPr>
        <p:spPr bwMode="auto">
          <a:xfrm>
            <a:off x="4943890" y="5516564"/>
            <a:ext cx="2687817" cy="1044575"/>
          </a:xfrm>
          <a:prstGeom prst="rect">
            <a:avLst/>
          </a:prstGeom>
          <a:solidFill>
            <a:schemeClr val="bg2"/>
          </a:solidFill>
          <a:ln w="9525">
            <a:miter lim="800000"/>
            <a:headEnd/>
            <a:tailEnd/>
          </a:ln>
          <a:effectLst/>
          <a:scene3d>
            <a:camera prst="legacyPerspectiveBottomLeft"/>
            <a:lightRig rig="legacyFlat3" dir="t"/>
          </a:scene3d>
          <a:sp3d extrusionH="887400" prstMaterial="legacyMatte">
            <a:bevelT w="13500" h="13500" prst="angle"/>
            <a:bevelB w="13500" h="13500" prst="angle"/>
            <a:extrusionClr>
              <a:schemeClr val="bg2"/>
            </a:extrusion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  <a:flatTx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0000"/>
              <a:buFont typeface="Wingdings" pitchFamily="2" charset="2"/>
              <a:buChar char="l"/>
              <a:defRPr sz="31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sz="26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sz="22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fr-FR" altLang="fr-FR" sz="1200" b="1">
              <a:latin typeface="Verdana" pitchFamily="34" charset="0"/>
            </a:endParaRPr>
          </a:p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fr-FR" altLang="fr-FR" sz="2000" b="1">
                <a:latin typeface="Verdana" pitchFamily="34" charset="0"/>
              </a:rPr>
              <a:t>Causalité</a:t>
            </a:r>
          </a:p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fr-FR" altLang="fr-FR" sz="1200" b="1">
              <a:latin typeface="Verdana" pitchFamily="34" charset="0"/>
            </a:endParaRPr>
          </a:p>
        </p:txBody>
      </p:sp>
      <p:sp>
        <p:nvSpPr>
          <p:cNvPr id="32777" name="AutoShape 9"/>
          <p:cNvSpPr>
            <a:spLocks noChangeArrowheads="1"/>
          </p:cNvSpPr>
          <p:nvPr/>
        </p:nvSpPr>
        <p:spPr bwMode="auto">
          <a:xfrm>
            <a:off x="5614787" y="4868863"/>
            <a:ext cx="575658" cy="576262"/>
          </a:xfrm>
          <a:prstGeom prst="downArrow">
            <a:avLst>
              <a:gd name="adj1" fmla="val 50000"/>
              <a:gd name="adj2" fmla="val 33364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0000"/>
              <a:buFont typeface="Wingdings" pitchFamily="2" charset="2"/>
              <a:buChar char="l"/>
              <a:defRPr sz="31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sz="26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sz="22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fr-FR" altLang="fr-FR" sz="1800"/>
          </a:p>
        </p:txBody>
      </p:sp>
      <p:sp>
        <p:nvSpPr>
          <p:cNvPr id="32778" name="Text Box 10"/>
          <p:cNvSpPr txBox="1">
            <a:spLocks noChangeArrowheads="1"/>
          </p:cNvSpPr>
          <p:nvPr/>
        </p:nvSpPr>
        <p:spPr bwMode="auto">
          <a:xfrm>
            <a:off x="4751299" y="1557339"/>
            <a:ext cx="2687817" cy="400110"/>
          </a:xfrm>
          <a:prstGeom prst="rect">
            <a:avLst/>
          </a:prstGeom>
          <a:solidFill>
            <a:schemeClr val="bg2"/>
          </a:solidFill>
          <a:ln w="9525">
            <a:miter lim="800000"/>
            <a:headEnd/>
            <a:tailEnd/>
          </a:ln>
          <a:effectLst/>
          <a:scene3d>
            <a:camera prst="legacyPerspectiveBottomLeft"/>
            <a:lightRig rig="legacyFlat3" dir="t"/>
          </a:scene3d>
          <a:sp3d extrusionH="887400" prstMaterial="legacyMatte">
            <a:bevelT w="13500" h="13500" prst="angle"/>
            <a:bevelB w="13500" h="13500" prst="angle"/>
            <a:extrusionClr>
              <a:schemeClr val="bg2"/>
            </a:extrusion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  <a:flatTx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0000"/>
              <a:buFont typeface="Wingdings" pitchFamily="2" charset="2"/>
              <a:buChar char="l"/>
              <a:defRPr sz="31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sz="26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sz="22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fr-FR" altLang="fr-FR" sz="2000" b="1">
                <a:latin typeface="Verdana" pitchFamily="34" charset="0"/>
              </a:rPr>
              <a:t>Efficacité</a:t>
            </a:r>
          </a:p>
        </p:txBody>
      </p:sp>
      <p:sp>
        <p:nvSpPr>
          <p:cNvPr id="32779" name="AutoShape 11"/>
          <p:cNvSpPr>
            <a:spLocks noChangeArrowheads="1"/>
          </p:cNvSpPr>
          <p:nvPr/>
        </p:nvSpPr>
        <p:spPr bwMode="auto">
          <a:xfrm rot="-2487079">
            <a:off x="7151287" y="4508501"/>
            <a:ext cx="575658" cy="576263"/>
          </a:xfrm>
          <a:prstGeom prst="downArrow">
            <a:avLst>
              <a:gd name="adj1" fmla="val 50000"/>
              <a:gd name="adj2" fmla="val 33364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0000"/>
              <a:buFont typeface="Wingdings" pitchFamily="2" charset="2"/>
              <a:buChar char="l"/>
              <a:defRPr sz="31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sz="26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sz="22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fr-FR" altLang="fr-FR" sz="1800"/>
          </a:p>
        </p:txBody>
      </p:sp>
      <p:sp>
        <p:nvSpPr>
          <p:cNvPr id="32780" name="Text Box 12"/>
          <p:cNvSpPr txBox="1">
            <a:spLocks noChangeArrowheads="1"/>
          </p:cNvSpPr>
          <p:nvPr/>
        </p:nvSpPr>
        <p:spPr bwMode="auto">
          <a:xfrm>
            <a:off x="8302604" y="4797426"/>
            <a:ext cx="2687817" cy="707886"/>
          </a:xfrm>
          <a:prstGeom prst="rect">
            <a:avLst/>
          </a:prstGeom>
          <a:solidFill>
            <a:schemeClr val="bg2"/>
          </a:solidFill>
          <a:ln w="9525">
            <a:miter lim="800000"/>
            <a:headEnd/>
            <a:tailEnd/>
          </a:ln>
          <a:effectLst/>
          <a:scene3d>
            <a:camera prst="legacyPerspectiveBottomLeft"/>
            <a:lightRig rig="legacyFlat3" dir="t"/>
          </a:scene3d>
          <a:sp3d extrusionH="887400" prstMaterial="legacyMatte">
            <a:bevelT w="13500" h="13500" prst="angle"/>
            <a:bevelB w="13500" h="13500" prst="angle"/>
            <a:extrusionClr>
              <a:schemeClr val="bg2"/>
            </a:extrusion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  <a:flatTx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0000"/>
              <a:buFont typeface="Wingdings" pitchFamily="2" charset="2"/>
              <a:buChar char="l"/>
              <a:defRPr sz="31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sz="26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sz="22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fr-FR" altLang="fr-FR" sz="2000" b="1">
                <a:latin typeface="Verdana" pitchFamily="34" charset="0"/>
              </a:rPr>
              <a:t>Résultats non attendus</a:t>
            </a:r>
          </a:p>
        </p:txBody>
      </p:sp>
      <p:sp>
        <p:nvSpPr>
          <p:cNvPr id="32781" name="AutoShape 13"/>
          <p:cNvSpPr>
            <a:spLocks noChangeArrowheads="1"/>
          </p:cNvSpPr>
          <p:nvPr/>
        </p:nvSpPr>
        <p:spPr bwMode="auto">
          <a:xfrm rot="2479160">
            <a:off x="7151287" y="2565401"/>
            <a:ext cx="575658" cy="576263"/>
          </a:xfrm>
          <a:prstGeom prst="upArrow">
            <a:avLst>
              <a:gd name="adj1" fmla="val 50000"/>
              <a:gd name="adj2" fmla="val 33364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0000"/>
              <a:buFont typeface="Wingdings" pitchFamily="2" charset="2"/>
              <a:buChar char="l"/>
              <a:defRPr sz="31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sz="26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sz="22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fr-FR" altLang="fr-FR" sz="1800"/>
          </a:p>
        </p:txBody>
      </p:sp>
      <p:sp>
        <p:nvSpPr>
          <p:cNvPr id="32782" name="Text Box 14"/>
          <p:cNvSpPr txBox="1">
            <a:spLocks noChangeArrowheads="1"/>
          </p:cNvSpPr>
          <p:nvPr/>
        </p:nvSpPr>
        <p:spPr bwMode="auto">
          <a:xfrm>
            <a:off x="8014774" y="1844675"/>
            <a:ext cx="2687817" cy="400110"/>
          </a:xfrm>
          <a:prstGeom prst="rect">
            <a:avLst/>
          </a:prstGeom>
          <a:solidFill>
            <a:schemeClr val="bg2"/>
          </a:solidFill>
          <a:ln w="9525">
            <a:miter lim="800000"/>
            <a:headEnd/>
            <a:tailEnd/>
          </a:ln>
          <a:effectLst/>
          <a:scene3d>
            <a:camera prst="legacyPerspectiveBottomLeft"/>
            <a:lightRig rig="legacyFlat3" dir="t"/>
          </a:scene3d>
          <a:sp3d extrusionH="887400" prstMaterial="legacyMatte">
            <a:bevelT w="13500" h="13500" prst="angle"/>
            <a:bevelB w="13500" h="13500" prst="angle"/>
            <a:extrusionClr>
              <a:schemeClr val="bg2"/>
            </a:extrusion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  <a:flatTx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0000"/>
              <a:buFont typeface="Wingdings" pitchFamily="2" charset="2"/>
              <a:buChar char="l"/>
              <a:defRPr sz="31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sz="26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sz="22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fr-FR" altLang="fr-FR" sz="2000" b="1">
                <a:latin typeface="Verdana" pitchFamily="34" charset="0"/>
              </a:rPr>
              <a:t>Pertinence</a:t>
            </a:r>
          </a:p>
        </p:txBody>
      </p:sp>
      <p:sp>
        <p:nvSpPr>
          <p:cNvPr id="32783" name="Text Box 15"/>
          <p:cNvSpPr txBox="1">
            <a:spLocks noChangeArrowheads="1"/>
          </p:cNvSpPr>
          <p:nvPr/>
        </p:nvSpPr>
        <p:spPr bwMode="auto">
          <a:xfrm>
            <a:off x="8687787" y="3059113"/>
            <a:ext cx="2687817" cy="1077912"/>
          </a:xfrm>
          <a:prstGeom prst="rect">
            <a:avLst/>
          </a:prstGeom>
          <a:solidFill>
            <a:schemeClr val="bg2"/>
          </a:solidFill>
          <a:ln w="9525">
            <a:miter lim="800000"/>
            <a:headEnd/>
            <a:tailEnd/>
          </a:ln>
          <a:effectLst/>
          <a:scene3d>
            <a:camera prst="legacyPerspectiveBottomLeft"/>
            <a:lightRig rig="legacyFlat3" dir="t"/>
          </a:scene3d>
          <a:sp3d extrusionH="887400" prstMaterial="legacyMatte">
            <a:bevelT w="13500" h="13500" prst="angle"/>
            <a:bevelB w="13500" h="13500" prst="angle"/>
            <a:extrusionClr>
              <a:schemeClr val="bg2"/>
            </a:extrusion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>
            <a:spAutoFit/>
            <a:flatTx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0000"/>
              <a:buFont typeface="Wingdings" pitchFamily="2" charset="2"/>
              <a:buChar char="l"/>
              <a:defRPr sz="31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sz="26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sz="22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lnSpc>
                <a:spcPct val="40000"/>
              </a:lnSpc>
              <a:spcBef>
                <a:spcPct val="50000"/>
              </a:spcBef>
              <a:buClrTx/>
              <a:buSzTx/>
              <a:buFontTx/>
              <a:buNone/>
            </a:pPr>
            <a:endParaRPr lang="fr-FR" altLang="fr-FR" sz="800" b="1">
              <a:latin typeface="Verdana" pitchFamily="34" charset="0"/>
            </a:endParaRPr>
          </a:p>
          <a:p>
            <a:pPr algn="ctr" eaLnBrk="1" hangingPunct="1">
              <a:lnSpc>
                <a:spcPct val="18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fr-FR" altLang="fr-FR" sz="2000" b="1">
                <a:latin typeface="Verdana" pitchFamily="34" charset="0"/>
              </a:rPr>
              <a:t>Pérennité</a:t>
            </a:r>
          </a:p>
          <a:p>
            <a:pPr algn="ctr" eaLnBrk="1" hangingPunct="1">
              <a:lnSpc>
                <a:spcPct val="110000"/>
              </a:lnSpc>
              <a:spcBef>
                <a:spcPct val="50000"/>
              </a:spcBef>
              <a:buClrTx/>
              <a:buSzTx/>
              <a:buFontTx/>
              <a:buNone/>
            </a:pPr>
            <a:endParaRPr lang="fr-FR" altLang="fr-FR" sz="800" b="1">
              <a:latin typeface="Verdana" pitchFamily="34" charset="0"/>
            </a:endParaRPr>
          </a:p>
        </p:txBody>
      </p:sp>
      <p:sp>
        <p:nvSpPr>
          <p:cNvPr id="32784" name="AutoShape 16"/>
          <p:cNvSpPr>
            <a:spLocks noChangeArrowheads="1"/>
          </p:cNvSpPr>
          <p:nvPr/>
        </p:nvSpPr>
        <p:spPr bwMode="auto">
          <a:xfrm>
            <a:off x="7726946" y="3573463"/>
            <a:ext cx="673012" cy="431800"/>
          </a:xfrm>
          <a:prstGeom prst="rightArrow">
            <a:avLst>
              <a:gd name="adj1" fmla="val 50000"/>
              <a:gd name="adj2" fmla="val 29228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0000"/>
              <a:buFont typeface="Wingdings" pitchFamily="2" charset="2"/>
              <a:buChar char="l"/>
              <a:defRPr sz="31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sz="26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sz="22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fr-FR" altLang="fr-FR" sz="1800"/>
          </a:p>
        </p:txBody>
      </p:sp>
      <p:sp>
        <p:nvSpPr>
          <p:cNvPr id="32785" name="AutoShape 17"/>
          <p:cNvSpPr>
            <a:spLocks noChangeArrowheads="1"/>
          </p:cNvSpPr>
          <p:nvPr/>
        </p:nvSpPr>
        <p:spPr bwMode="auto">
          <a:xfrm>
            <a:off x="5519548" y="2349501"/>
            <a:ext cx="575658" cy="576263"/>
          </a:xfrm>
          <a:prstGeom prst="upArrow">
            <a:avLst>
              <a:gd name="adj1" fmla="val 50000"/>
              <a:gd name="adj2" fmla="val 33364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0000"/>
              <a:buFont typeface="Wingdings" pitchFamily="2" charset="2"/>
              <a:buChar char="l"/>
              <a:defRPr sz="31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sz="26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sz="22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fr-FR" altLang="fr-FR" sz="1800"/>
          </a:p>
        </p:txBody>
      </p:sp>
      <p:sp>
        <p:nvSpPr>
          <p:cNvPr id="32786" name="Oval 18"/>
          <p:cNvSpPr>
            <a:spLocks noChangeArrowheads="1"/>
          </p:cNvSpPr>
          <p:nvPr/>
        </p:nvSpPr>
        <p:spPr bwMode="auto">
          <a:xfrm>
            <a:off x="4270877" y="3068639"/>
            <a:ext cx="3360829" cy="1584325"/>
          </a:xfrm>
          <a:prstGeom prst="ellipse">
            <a:avLst/>
          </a:prstGeom>
          <a:solidFill>
            <a:schemeClr val="accent1"/>
          </a:solidFill>
          <a:ln w="9525">
            <a:round/>
            <a:headEnd/>
            <a:tailEnd/>
          </a:ln>
          <a:effectLst/>
          <a:scene3d>
            <a:camera prst="legacyPerspectiveBottomLeft"/>
            <a:lightRig rig="legacyFlat3" dir="t"/>
          </a:scene3d>
          <a:sp3d extrusionH="887400" prstMaterial="legacyMatte">
            <a:bevelT w="13500" h="13500" prst="angle"/>
            <a:bevelB w="13500" h="13500" prst="angle"/>
            <a:extrusionClr>
              <a:schemeClr val="accent1"/>
            </a:extrusion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0000"/>
              <a:buFont typeface="Wingdings" pitchFamily="2" charset="2"/>
              <a:buChar char="l"/>
              <a:defRPr sz="31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sz="26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sz="22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fr-FR" altLang="fr-FR" sz="1800"/>
          </a:p>
        </p:txBody>
      </p:sp>
      <p:sp>
        <p:nvSpPr>
          <p:cNvPr id="32787" name="Rectangle 1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altLang="fr-FR"/>
              <a:t>Sur quoi s’exerce l’Évaluation ?</a:t>
            </a:r>
          </a:p>
        </p:txBody>
      </p:sp>
      <p:sp>
        <p:nvSpPr>
          <p:cNvPr id="32788" name="Text Box 20"/>
          <p:cNvSpPr txBox="1">
            <a:spLocks noChangeArrowheads="1"/>
          </p:cNvSpPr>
          <p:nvPr/>
        </p:nvSpPr>
        <p:spPr bwMode="auto">
          <a:xfrm>
            <a:off x="4558706" y="3213100"/>
            <a:ext cx="2785171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0000"/>
              <a:buFont typeface="Wingdings" pitchFamily="2" charset="2"/>
              <a:buChar char="l"/>
              <a:defRPr sz="31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150000"/>
              <a:buChar char="•"/>
              <a:defRPr sz="26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1"/>
              </a:buClr>
              <a:buSzPct val="150000"/>
              <a:buChar char="•"/>
              <a:defRPr sz="22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tx2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fr-FR" altLang="fr-FR" sz="2000" b="1">
                <a:latin typeface="Verdana" pitchFamily="34" charset="0"/>
              </a:rPr>
              <a:t>L’évaluation s’occupe des résultats centrés sur</a:t>
            </a:r>
          </a:p>
        </p:txBody>
      </p:sp>
    </p:spTree>
    <p:extLst>
      <p:ext uri="{BB962C8B-B14F-4D97-AF65-F5344CB8AC3E}">
        <p14:creationId xmlns:p14="http://schemas.microsoft.com/office/powerpoint/2010/main" val="26733352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1000"/>
                                        <p:tgtEl>
                                          <p:spTgt spid="327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327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327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327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327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327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327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327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327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327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327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1000" fill="hold"/>
                                        <p:tgtEl>
                                          <p:spTgt spid="327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1000" fill="hold"/>
                                        <p:tgtEl>
                                          <p:spTgt spid="327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1000" fill="hold"/>
                                        <p:tgtEl>
                                          <p:spTgt spid="327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1000" fill="hold"/>
                                        <p:tgtEl>
                                          <p:spTgt spid="327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1000" fill="hold"/>
                                        <p:tgtEl>
                                          <p:spTgt spid="327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1000" fill="hold"/>
                                        <p:tgtEl>
                                          <p:spTgt spid="327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1000" fill="hold"/>
                                        <p:tgtEl>
                                          <p:spTgt spid="327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1000" fill="hold"/>
                                        <p:tgtEl>
                                          <p:spTgt spid="327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1000" fill="hold"/>
                                        <p:tgtEl>
                                          <p:spTgt spid="327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1000" fill="hold"/>
                                        <p:tgtEl>
                                          <p:spTgt spid="327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1000" fill="hold"/>
                                        <p:tgtEl>
                                          <p:spTgt spid="327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1000" fill="hold"/>
                                        <p:tgtEl>
                                          <p:spTgt spid="327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1000" fill="hold"/>
                                        <p:tgtEl>
                                          <p:spTgt spid="327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1000" fill="hold"/>
                                        <p:tgtEl>
                                          <p:spTgt spid="327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1000" fill="hold"/>
                                        <p:tgtEl>
                                          <p:spTgt spid="327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1000" fill="hold"/>
                                        <p:tgtEl>
                                          <p:spTgt spid="327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1000" fill="hold"/>
                                        <p:tgtEl>
                                          <p:spTgt spid="327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1000" fill="hold"/>
                                        <p:tgtEl>
                                          <p:spTgt spid="327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1000" fill="hold"/>
                                        <p:tgtEl>
                                          <p:spTgt spid="327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1000" fill="hold"/>
                                        <p:tgtEl>
                                          <p:spTgt spid="327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2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1000" fill="hold"/>
                                        <p:tgtEl>
                                          <p:spTgt spid="327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1000" fill="hold"/>
                                        <p:tgtEl>
                                          <p:spTgt spid="327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0" grpId="0" animBg="1"/>
      <p:bldP spid="32771" grpId="0" animBg="1"/>
      <p:bldP spid="32772" grpId="0" animBg="1"/>
      <p:bldP spid="32773" grpId="0" animBg="1"/>
      <p:bldP spid="32774" grpId="0" animBg="1"/>
      <p:bldP spid="32775" grpId="0" animBg="1"/>
      <p:bldP spid="32776" grpId="0" animBg="1"/>
      <p:bldP spid="32777" grpId="0" animBg="1"/>
      <p:bldP spid="32778" grpId="0" animBg="1"/>
      <p:bldP spid="32779" grpId="0" animBg="1"/>
      <p:bldP spid="32780" grpId="0" animBg="1"/>
      <p:bldP spid="32781" grpId="0" animBg="1"/>
      <p:bldP spid="32782" grpId="0" animBg="1"/>
      <p:bldP spid="32783" grpId="0" animBg="1"/>
      <p:bldP spid="32784" grpId="0" animBg="1"/>
      <p:bldP spid="32785" grpId="0" animBg="1"/>
      <p:bldP spid="32786" grpId="0" animBg="1"/>
      <p:bldP spid="32787" grpId="0"/>
      <p:bldP spid="32788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814811" y="533400"/>
            <a:ext cx="10311058" cy="906463"/>
          </a:xfrm>
        </p:spPr>
        <p:txBody>
          <a:bodyPr/>
          <a:lstStyle/>
          <a:p>
            <a:pPr eaLnBrk="1" hangingPunct="1"/>
            <a:r>
              <a:rPr lang="fr-FR" altLang="fr-FR" sz="3200">
                <a:latin typeface="Tahoma" pitchFamily="34" charset="0"/>
                <a:cs typeface="Arial" pitchFamily="34" charset="0"/>
              </a:rPr>
              <a:t>OBJET DE L’ÉVALUATION</a:t>
            </a:r>
            <a:r>
              <a:rPr lang="fr-FR" altLang="fr-FR" sz="2900">
                <a:latin typeface="Tahoma" pitchFamily="34" charset="0"/>
                <a:cs typeface="Arial" pitchFamily="34" charset="0"/>
              </a:rPr>
              <a:t> (1) </a:t>
            </a:r>
            <a:r>
              <a:rPr lang="fr-FR" altLang="fr-FR"/>
              <a:t> 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6347" y="1700214"/>
            <a:ext cx="11377719" cy="4929187"/>
          </a:xfrm>
        </p:spPr>
        <p:txBody>
          <a:bodyPr/>
          <a:lstStyle/>
          <a:p>
            <a:pPr marL="590550" indent="-590550" eaLnBrk="1" hangingPunct="1">
              <a:buFont typeface="Wingdings" pitchFamily="2" charset="2"/>
              <a:buAutoNum type="arabicPeriod"/>
            </a:pPr>
            <a:r>
              <a:rPr lang="fr-FR" altLang="fr-FR" sz="2800">
                <a:solidFill>
                  <a:srgbClr val="821866"/>
                </a:solidFill>
                <a:latin typeface="Tahoma" pitchFamily="34" charset="0"/>
              </a:rPr>
              <a:t>Efficacité</a:t>
            </a:r>
            <a:r>
              <a:rPr lang="fr-FR" altLang="fr-FR" sz="2800">
                <a:latin typeface="Tahoma" pitchFamily="34" charset="0"/>
              </a:rPr>
              <a:t> : réalisation des objectifs; incidence sur les groupes cibles</a:t>
            </a:r>
          </a:p>
          <a:p>
            <a:pPr marL="590550" indent="-590550" eaLnBrk="1" hangingPunct="1">
              <a:buFont typeface="Wingdings" pitchFamily="2" charset="2"/>
              <a:buAutoNum type="arabicPeriod"/>
            </a:pPr>
            <a:r>
              <a:rPr lang="fr-FR" altLang="fr-FR" sz="2800" dirty="0">
                <a:solidFill>
                  <a:srgbClr val="821866"/>
                </a:solidFill>
                <a:latin typeface="Tahoma" pitchFamily="34" charset="0"/>
              </a:rPr>
              <a:t>Efficience </a:t>
            </a:r>
            <a:r>
              <a:rPr lang="fr-FR" altLang="fr-FR" sz="2800" dirty="0">
                <a:latin typeface="Tahoma" pitchFamily="34" charset="0"/>
              </a:rPr>
              <a:t>: résultats du projet par rapport aux coûts</a:t>
            </a:r>
          </a:p>
          <a:p>
            <a:pPr marL="590550" indent="-590550" eaLnBrk="1" hangingPunct="1">
              <a:buFont typeface="Wingdings" pitchFamily="2" charset="2"/>
              <a:buAutoNum type="arabicPeriod"/>
            </a:pPr>
            <a:r>
              <a:rPr lang="fr-FR" altLang="fr-FR" sz="2800" dirty="0">
                <a:solidFill>
                  <a:srgbClr val="821866"/>
                </a:solidFill>
                <a:latin typeface="Tahoma" pitchFamily="34" charset="0"/>
              </a:rPr>
              <a:t>Durabilité/pérennité</a:t>
            </a:r>
            <a:r>
              <a:rPr lang="fr-FR" altLang="fr-FR" sz="2800" dirty="0">
                <a:latin typeface="Tahoma" pitchFamily="34" charset="0"/>
              </a:rPr>
              <a:t> : les bénéfices du projet perdurent après le retrait de l’aide extérieure</a:t>
            </a:r>
          </a:p>
          <a:p>
            <a:pPr marL="590550" indent="-590550" eaLnBrk="1" hangingPunct="1">
              <a:buFont typeface="Wingdings" pitchFamily="2" charset="2"/>
              <a:buAutoNum type="arabicPeriod"/>
            </a:pPr>
            <a:r>
              <a:rPr lang="fr-FR" altLang="fr-FR" sz="2800" dirty="0">
                <a:solidFill>
                  <a:srgbClr val="821866"/>
                </a:solidFill>
                <a:latin typeface="Tahoma" pitchFamily="34" charset="0"/>
              </a:rPr>
              <a:t>Stratégies alternatives</a:t>
            </a:r>
            <a:r>
              <a:rPr lang="fr-FR" altLang="fr-FR" sz="2800" dirty="0">
                <a:latin typeface="Tahoma" pitchFamily="34" charset="0"/>
              </a:rPr>
              <a:t> : d’autres manières d’aborder le problème</a:t>
            </a:r>
          </a:p>
          <a:p>
            <a:pPr marL="590550" indent="-590550" eaLnBrk="1" hangingPunct="1">
              <a:buFont typeface="Wingdings" pitchFamily="2" charset="2"/>
              <a:buAutoNum type="arabicPeriod"/>
            </a:pPr>
            <a:r>
              <a:rPr lang="fr-FR" altLang="fr-FR" sz="2800" dirty="0">
                <a:solidFill>
                  <a:srgbClr val="821866"/>
                </a:solidFill>
                <a:latin typeface="Tahoma" pitchFamily="34" charset="0"/>
              </a:rPr>
              <a:t>Effets attendus</a:t>
            </a:r>
            <a:r>
              <a:rPr lang="fr-FR" altLang="fr-FR" sz="2800" dirty="0">
                <a:latin typeface="Tahoma" pitchFamily="34" charset="0"/>
              </a:rPr>
              <a:t> : effets significatifs de l’action du projet</a:t>
            </a:r>
          </a:p>
        </p:txBody>
      </p:sp>
    </p:spTree>
    <p:extLst>
      <p:ext uri="{BB962C8B-B14F-4D97-AF65-F5344CB8AC3E}">
        <p14:creationId xmlns:p14="http://schemas.microsoft.com/office/powerpoint/2010/main" val="4094519654"/>
      </p:ext>
    </p:extLst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307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307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307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307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07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07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30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0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0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2" grpId="0"/>
      <p:bldP spid="3072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814811" y="533400"/>
            <a:ext cx="10311058" cy="906463"/>
          </a:xfrm>
        </p:spPr>
        <p:txBody>
          <a:bodyPr/>
          <a:lstStyle/>
          <a:p>
            <a:pPr eaLnBrk="1" hangingPunct="1"/>
            <a:r>
              <a:rPr lang="fr-FR" altLang="fr-FR" sz="3200">
                <a:latin typeface="Tahoma" pitchFamily="34" charset="0"/>
                <a:cs typeface="Arial" pitchFamily="34" charset="0"/>
              </a:rPr>
              <a:t>OBJET DE L’ÉVALUATION</a:t>
            </a:r>
            <a:r>
              <a:rPr lang="fr-FR" altLang="fr-FR" sz="2900">
                <a:latin typeface="Tahoma" pitchFamily="34" charset="0"/>
                <a:cs typeface="Arial" pitchFamily="34" charset="0"/>
              </a:rPr>
              <a:t> (2) </a:t>
            </a:r>
            <a:r>
              <a:rPr lang="fr-FR" altLang="fr-FR"/>
              <a:t> 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6347" y="1700214"/>
            <a:ext cx="11377719" cy="4929187"/>
          </a:xfrm>
        </p:spPr>
        <p:txBody>
          <a:bodyPr/>
          <a:lstStyle/>
          <a:p>
            <a:pPr marL="590550" indent="-590550" eaLnBrk="1" hangingPunct="1">
              <a:buFont typeface="Wingdings" pitchFamily="2" charset="2"/>
              <a:buAutoNum type="arabicPeriod" startAt="6"/>
            </a:pPr>
            <a:r>
              <a:rPr lang="fr-FR" altLang="fr-FR" sz="2800">
                <a:solidFill>
                  <a:srgbClr val="821866"/>
                </a:solidFill>
                <a:latin typeface="Tahoma" pitchFamily="34" charset="0"/>
              </a:rPr>
              <a:t>Causalité</a:t>
            </a:r>
            <a:r>
              <a:rPr lang="fr-FR" altLang="fr-FR" sz="2800">
                <a:latin typeface="Tahoma" pitchFamily="34" charset="0"/>
              </a:rPr>
              <a:t> : facteurs affectant les résultats du projet  </a:t>
            </a:r>
          </a:p>
          <a:p>
            <a:pPr marL="590550" indent="-590550" eaLnBrk="1" hangingPunct="1">
              <a:buFont typeface="Wingdings" pitchFamily="2" charset="2"/>
              <a:buAutoNum type="arabicPeriod" startAt="6"/>
            </a:pPr>
            <a:r>
              <a:rPr lang="fr-FR" altLang="fr-FR" sz="2800">
                <a:solidFill>
                  <a:srgbClr val="821866"/>
                </a:solidFill>
                <a:latin typeface="Tahoma" pitchFamily="34" charset="0"/>
              </a:rPr>
              <a:t>Validité de la conception</a:t>
            </a:r>
            <a:r>
              <a:rPr lang="fr-FR" altLang="fr-FR" sz="2800">
                <a:latin typeface="Tahoma" pitchFamily="34" charset="0"/>
              </a:rPr>
              <a:t> : logique et cohérence</a:t>
            </a:r>
          </a:p>
          <a:p>
            <a:pPr marL="590550" indent="-590550" eaLnBrk="1" hangingPunct="1">
              <a:buFont typeface="Wingdings" pitchFamily="2" charset="2"/>
              <a:buAutoNum type="arabicPeriod" startAt="6"/>
            </a:pPr>
            <a:r>
              <a:rPr lang="fr-FR" altLang="fr-FR" sz="2800">
                <a:solidFill>
                  <a:srgbClr val="821866"/>
                </a:solidFill>
                <a:latin typeface="Tahoma" pitchFamily="34" charset="0"/>
              </a:rPr>
              <a:t>Pertinence</a:t>
            </a:r>
            <a:r>
              <a:rPr lang="fr-FR" altLang="fr-FR" sz="2800">
                <a:latin typeface="Tahoma" pitchFamily="34" charset="0"/>
              </a:rPr>
              <a:t> : le projet a-t-il toujours un sens et répond-t-il aux besoins? </a:t>
            </a:r>
          </a:p>
        </p:txBody>
      </p:sp>
    </p:spTree>
    <p:extLst>
      <p:ext uri="{BB962C8B-B14F-4D97-AF65-F5344CB8AC3E}">
        <p14:creationId xmlns:p14="http://schemas.microsoft.com/office/powerpoint/2010/main" val="84799221"/>
      </p:ext>
    </p:extLst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317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3174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317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317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17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17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6" grpId="0"/>
      <p:bldP spid="31747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076" name="Rectangle 4"/>
          <p:cNvSpPr>
            <a:spLocks noChangeArrowheads="1"/>
          </p:cNvSpPr>
          <p:nvPr/>
        </p:nvSpPr>
        <p:spPr bwMode="auto">
          <a:xfrm>
            <a:off x="376189" y="1827213"/>
            <a:ext cx="11509464" cy="4894262"/>
          </a:xfrm>
          <a:prstGeom prst="rect">
            <a:avLst/>
          </a:prstGeom>
          <a:solidFill>
            <a:schemeClr val="accent1"/>
          </a:solidFill>
          <a:ln w="9525">
            <a:miter lim="800000"/>
            <a:headEnd/>
            <a:tailEnd/>
          </a:ln>
          <a:effectLst/>
          <a:scene3d>
            <a:camera prst="legacyPerspectiveTop"/>
            <a:lightRig rig="legacyFlat3" dir="b"/>
          </a:scene3d>
          <a:sp3d extrusionH="121893000" prstMaterial="legacyMatte">
            <a:bevelT w="13500" h="13500" prst="angle"/>
            <a:bevelB w="13500" h="13500" prst="angle"/>
            <a:extrusionClr>
              <a:schemeClr val="accent1"/>
            </a:extrusionClr>
          </a:sp3d>
        </p:spPr>
        <p:txBody>
          <a:bodyPr wrap="none" anchor="ctr">
            <a:flatTx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fontAlgn="auto" hangingPunct="1">
              <a:spcBef>
                <a:spcPct val="20000"/>
              </a:spcBef>
              <a:spcAft>
                <a:spcPts val="0"/>
              </a:spcAft>
              <a:buClr>
                <a:schemeClr val="bg1"/>
              </a:buClr>
              <a:buSzPct val="65000"/>
              <a:buFont typeface="Wingdings" pitchFamily="2" charset="2"/>
              <a:buChar char="n"/>
              <a:defRPr/>
            </a:pPr>
            <a:r>
              <a:rPr lang="fr-FR" altLang="fr-FR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 Objectifs (fixés)</a:t>
            </a:r>
          </a:p>
          <a:p>
            <a:pPr eaLnBrk="1" fontAlgn="auto" hangingPunct="1">
              <a:spcBef>
                <a:spcPct val="20000"/>
              </a:spcBef>
              <a:spcAft>
                <a:spcPts val="0"/>
              </a:spcAft>
              <a:buClr>
                <a:schemeClr val="bg1"/>
              </a:buClr>
              <a:buSzPct val="65000"/>
              <a:buFont typeface="Wingdings" pitchFamily="2" charset="2"/>
              <a:buChar char="n"/>
              <a:defRPr/>
            </a:pPr>
            <a:r>
              <a:rPr lang="fr-FR" altLang="fr-FR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 Ressources (intrants)</a:t>
            </a:r>
          </a:p>
          <a:p>
            <a:pPr eaLnBrk="1" fontAlgn="auto" hangingPunct="1">
              <a:spcBef>
                <a:spcPct val="20000"/>
              </a:spcBef>
              <a:spcAft>
                <a:spcPts val="0"/>
              </a:spcAft>
              <a:buClr>
                <a:schemeClr val="bg1"/>
              </a:buClr>
              <a:buSzPct val="65000"/>
              <a:buFont typeface="Wingdings" pitchFamily="2" charset="2"/>
              <a:buChar char="n"/>
              <a:defRPr/>
            </a:pPr>
            <a:r>
              <a:rPr lang="fr-FR" altLang="fr-FR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 Processus (activités, services)</a:t>
            </a:r>
          </a:p>
          <a:p>
            <a:pPr eaLnBrk="1" fontAlgn="auto" hangingPunct="1">
              <a:spcBef>
                <a:spcPct val="20000"/>
              </a:spcBef>
              <a:spcAft>
                <a:spcPts val="0"/>
              </a:spcAft>
              <a:buClr>
                <a:schemeClr val="bg1"/>
              </a:buClr>
              <a:buSzPct val="65000"/>
              <a:buFont typeface="Wingdings" pitchFamily="2" charset="2"/>
              <a:buChar char="n"/>
              <a:defRPr/>
            </a:pPr>
            <a:r>
              <a:rPr lang="fr-FR" altLang="fr-FR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 Résultats (produits)</a:t>
            </a:r>
          </a:p>
          <a:p>
            <a:pPr eaLnBrk="1" fontAlgn="auto" hangingPunct="1">
              <a:spcBef>
                <a:spcPct val="20000"/>
              </a:spcBef>
              <a:spcAft>
                <a:spcPts val="0"/>
              </a:spcAft>
              <a:buClr>
                <a:schemeClr val="bg1"/>
              </a:buClr>
              <a:buSzPct val="65000"/>
              <a:buFont typeface="Wingdings" pitchFamily="2" charset="2"/>
              <a:buChar char="n"/>
              <a:defRPr/>
            </a:pPr>
            <a:r>
              <a:rPr lang="fr-FR" altLang="fr-FR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 Impact (effets</a:t>
            </a:r>
            <a:r>
              <a:rPr lang="fr-FR" altLang="fr-FR" sz="40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)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defRPr/>
            </a:pPr>
            <a:endParaRPr lang="fr-FR" altLang="fr-FR" sz="4800" dirty="0">
              <a:solidFill>
                <a:schemeClr val="bg1"/>
              </a:solidFill>
            </a:endParaRPr>
          </a:p>
        </p:txBody>
      </p:sp>
      <p:sp>
        <p:nvSpPr>
          <p:cNvPr id="259078" name="Rectangle 6"/>
          <p:cNvSpPr>
            <a:spLocks noChangeArrowheads="1"/>
          </p:cNvSpPr>
          <p:nvPr/>
        </p:nvSpPr>
        <p:spPr bwMode="auto">
          <a:xfrm>
            <a:off x="1217455" y="323850"/>
            <a:ext cx="9828520" cy="1141413"/>
          </a:xfrm>
          <a:prstGeom prst="rect">
            <a:avLst/>
          </a:prstGeom>
          <a:solidFill>
            <a:schemeClr val="bg1"/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6600"/>
            </a:extrusionClr>
          </a:sp3d>
        </p:spPr>
        <p:txBody>
          <a:bodyPr wrap="none" anchor="ctr">
            <a:flatTx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altLang="fr-FR" sz="60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EVALUER QUOI?</a:t>
            </a:r>
          </a:p>
        </p:txBody>
      </p:sp>
      <p:sp>
        <p:nvSpPr>
          <p:cNvPr id="118788" name="Espace réservé du numéro de diapositive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pitchFamily="34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fld id="{E79FE8A8-9ABE-4849-82B3-A13C3E2CFA7D}" type="slidenum">
              <a:rPr lang="fr-FR" altLang="fr-FR" sz="1400" smtClean="0">
                <a:latin typeface="Arial" pitchFamily="34" charset="0"/>
              </a:rPr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t>23</a:t>
            </a:fld>
            <a:endParaRPr lang="fr-FR" altLang="fr-FR" sz="140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25007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590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590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9076" grpId="0" animBg="1" autoUpdateAnimBg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098" name="Rectangle 1026"/>
          <p:cNvSpPr>
            <a:spLocks noChangeArrowheads="1"/>
          </p:cNvSpPr>
          <p:nvPr/>
        </p:nvSpPr>
        <p:spPr bwMode="auto">
          <a:xfrm>
            <a:off x="363491" y="1628775"/>
            <a:ext cx="11468194" cy="5092700"/>
          </a:xfrm>
          <a:prstGeom prst="rect">
            <a:avLst/>
          </a:prstGeom>
          <a:solidFill>
            <a:schemeClr val="accent1"/>
          </a:solidFill>
          <a:ln w="9525">
            <a:miter lim="800000"/>
            <a:headEnd/>
            <a:tailEnd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FF99CC"/>
            </a:extrusionClr>
          </a:sp3d>
        </p:spPr>
        <p:txBody>
          <a:bodyPr wrap="none" anchor="ctr">
            <a:flatTx/>
          </a:bodyPr>
          <a:lstStyle/>
          <a:p>
            <a:pPr eaLnBrk="1" fontAlgn="auto" hangingPunct="1">
              <a:spcBef>
                <a:spcPct val="20000"/>
              </a:spcBef>
              <a:spcAft>
                <a:spcPts val="0"/>
              </a:spcAft>
              <a:buClr>
                <a:schemeClr val="hlink"/>
              </a:buClr>
              <a:buSzPct val="65000"/>
              <a:buFont typeface="Wingdings" pitchFamily="2" charset="2"/>
              <a:buChar char="n"/>
              <a:defRPr/>
            </a:pPr>
            <a:r>
              <a:rPr lang="fr-FR" sz="4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 </a:t>
            </a:r>
            <a:r>
              <a:rPr lang="fr-FR" sz="6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Initiale, avant l’intervention</a:t>
            </a:r>
          </a:p>
          <a:p>
            <a:pPr eaLnBrk="1" fontAlgn="auto" hangingPunct="1">
              <a:spcBef>
                <a:spcPct val="20000"/>
              </a:spcBef>
              <a:spcAft>
                <a:spcPts val="0"/>
              </a:spcAft>
              <a:buClr>
                <a:schemeClr val="hlink"/>
              </a:buClr>
              <a:buSzPct val="65000"/>
              <a:buFont typeface="Wingdings" pitchFamily="2" charset="2"/>
              <a:buChar char="n"/>
              <a:defRPr/>
            </a:pPr>
            <a:r>
              <a:rPr lang="fr-FR" sz="6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 A mi-parcours, pendant </a:t>
            </a:r>
          </a:p>
          <a:p>
            <a:pPr eaLnBrk="1" fontAlgn="auto" hangingPunct="1">
              <a:spcBef>
                <a:spcPct val="20000"/>
              </a:spcBef>
              <a:spcAft>
                <a:spcPts val="0"/>
              </a:spcAft>
              <a:buClr>
                <a:schemeClr val="hlink"/>
              </a:buClr>
              <a:buSzPct val="65000"/>
              <a:defRPr/>
            </a:pPr>
            <a:r>
              <a:rPr lang="fr-FR" sz="6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l’intervention</a:t>
            </a:r>
          </a:p>
          <a:p>
            <a:pPr eaLnBrk="1" fontAlgn="auto" hangingPunct="1">
              <a:spcBef>
                <a:spcPct val="20000"/>
              </a:spcBef>
              <a:spcAft>
                <a:spcPts val="0"/>
              </a:spcAft>
              <a:buClr>
                <a:schemeClr val="hlink"/>
              </a:buClr>
              <a:buSzPct val="65000"/>
              <a:buFont typeface="Wingdings" pitchFamily="2" charset="2"/>
              <a:buChar char="n"/>
              <a:defRPr/>
            </a:pPr>
            <a:r>
              <a:rPr lang="fr-FR" sz="6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 Finale après l’intervention</a:t>
            </a:r>
          </a:p>
        </p:txBody>
      </p:sp>
      <p:sp>
        <p:nvSpPr>
          <p:cNvPr id="260099" name="Rectangle 1027"/>
          <p:cNvSpPr>
            <a:spLocks noChangeArrowheads="1"/>
          </p:cNvSpPr>
          <p:nvPr/>
        </p:nvSpPr>
        <p:spPr bwMode="auto">
          <a:xfrm>
            <a:off x="496823" y="304800"/>
            <a:ext cx="11147561" cy="990600"/>
          </a:xfrm>
          <a:prstGeom prst="rect">
            <a:avLst/>
          </a:prstGeom>
          <a:solidFill>
            <a:schemeClr val="accent1"/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00FF"/>
            </a:extrusionClr>
          </a:sp3d>
        </p:spPr>
        <p:txBody>
          <a:bodyPr wrap="none" anchor="ctr">
            <a:flatTx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60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EVALUER QUAND?</a:t>
            </a:r>
          </a:p>
        </p:txBody>
      </p:sp>
      <p:sp>
        <p:nvSpPr>
          <p:cNvPr id="119812" name="Espace réservé du numéro de diapositive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pitchFamily="34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fld id="{0CF9C9F3-68FB-45E7-9A8D-A324B9C0D65F}" type="slidenum">
              <a:rPr lang="fr-FR" altLang="fr-FR" sz="1400" smtClean="0">
                <a:latin typeface="Arial" pitchFamily="34" charset="0"/>
              </a:rPr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t>24</a:t>
            </a:fld>
            <a:endParaRPr lang="fr-FR" altLang="fr-FR" sz="140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14580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260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" dur="500"/>
                                        <p:tgtEl>
                                          <p:spTgt spid="260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0098" grpId="0" animBg="1" autoUpdateAnimBg="0"/>
      <p:bldP spid="260099" grpId="0" animBg="1" autoUpdateAnimBg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170" name="Rectangle 2"/>
          <p:cNvSpPr>
            <a:spLocks noChangeArrowheads="1"/>
          </p:cNvSpPr>
          <p:nvPr/>
        </p:nvSpPr>
        <p:spPr bwMode="auto">
          <a:xfrm>
            <a:off x="120634" y="1976439"/>
            <a:ext cx="11899939" cy="4505325"/>
          </a:xfrm>
          <a:prstGeom prst="rect">
            <a:avLst/>
          </a:prstGeom>
          <a:solidFill>
            <a:schemeClr val="hlink"/>
          </a:solidFill>
          <a:ln w="9525">
            <a:miter lim="800000"/>
            <a:headEnd/>
            <a:tailEnd/>
          </a:ln>
          <a:effectLst/>
          <a:scene3d>
            <a:camera prst="legacyPerspectiveTop"/>
            <a:lightRig rig="legacyFlat3" dir="b"/>
          </a:scene3d>
          <a:sp3d extrusionH="121893000" prstMaterial="legacyMatte">
            <a:bevelT w="13500" h="13500" prst="angle"/>
            <a:bevelB w="13500" h="13500" prst="angle"/>
            <a:extrusionClr>
              <a:schemeClr val="hlink"/>
            </a:extrusionClr>
          </a:sp3d>
        </p:spPr>
        <p:txBody>
          <a:bodyPr wrap="none" anchor="ctr">
            <a:flatTx/>
          </a:bodyPr>
          <a:lstStyle/>
          <a:p>
            <a:pPr eaLnBrk="1" fontAlgn="auto" hangingPunct="1">
              <a:spcBef>
                <a:spcPct val="20000"/>
              </a:spcBef>
              <a:spcAft>
                <a:spcPts val="0"/>
              </a:spcAft>
              <a:buClr>
                <a:schemeClr val="bg1"/>
              </a:buClr>
              <a:buSzPct val="65000"/>
              <a:buFont typeface="Wingdings" pitchFamily="2" charset="2"/>
              <a:buChar char="n"/>
              <a:defRPr/>
            </a:pPr>
            <a:r>
              <a:rPr lang="fr-FR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4400" b="1" dirty="0">
                <a:solidFill>
                  <a:srgbClr val="FFFF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Interne</a:t>
            </a:r>
          </a:p>
          <a:p>
            <a:pPr marL="1028700" lvl="1" indent="-571500" eaLnBrk="1" fontAlgn="auto" hangingPunct="1">
              <a:spcBef>
                <a:spcPct val="20000"/>
              </a:spcBef>
              <a:spcAft>
                <a:spcPts val="0"/>
              </a:spcAft>
              <a:buClr>
                <a:schemeClr val="bg1"/>
              </a:buClr>
              <a:buSzPct val="65000"/>
              <a:buFont typeface="Wingdings" panose="05000000000000000000" pitchFamily="2" charset="2"/>
              <a:buChar char="­"/>
              <a:defRPr/>
            </a:pPr>
            <a:r>
              <a:rPr lang="fr-FR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par le gestionnaire de l’intervention</a:t>
            </a:r>
          </a:p>
          <a:p>
            <a:pPr eaLnBrk="1" fontAlgn="auto" hangingPunct="1">
              <a:spcBef>
                <a:spcPct val="20000"/>
              </a:spcBef>
              <a:spcAft>
                <a:spcPts val="0"/>
              </a:spcAft>
              <a:buClr>
                <a:schemeClr val="bg1"/>
              </a:buClr>
              <a:buSzPct val="65000"/>
              <a:buFont typeface="Wingdings" pitchFamily="2" charset="2"/>
              <a:buNone/>
              <a:defRPr/>
            </a:pPr>
            <a:r>
              <a:rPr lang="fr-FR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	(auto évaluation)</a:t>
            </a:r>
          </a:p>
          <a:p>
            <a:pPr eaLnBrk="1" fontAlgn="auto" hangingPunct="1">
              <a:spcBef>
                <a:spcPct val="20000"/>
              </a:spcBef>
              <a:spcAft>
                <a:spcPts val="0"/>
              </a:spcAft>
              <a:buClr>
                <a:schemeClr val="bg1"/>
              </a:buClr>
              <a:buSzPct val="65000"/>
              <a:buFont typeface="Wingdings" pitchFamily="2" charset="2"/>
              <a:buChar char="n"/>
              <a:defRPr/>
            </a:pPr>
            <a:r>
              <a:rPr lang="fr-FR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4400" b="1" dirty="0">
                <a:solidFill>
                  <a:srgbClr val="FFFF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Externe </a:t>
            </a:r>
          </a:p>
          <a:p>
            <a:pPr marL="1028700" lvl="1" indent="-571500" eaLnBrk="1" fontAlgn="auto" hangingPunct="1">
              <a:spcBef>
                <a:spcPct val="20000"/>
              </a:spcBef>
              <a:spcAft>
                <a:spcPts val="0"/>
              </a:spcAft>
              <a:buClr>
                <a:schemeClr val="bg1"/>
              </a:buClr>
              <a:buSzPct val="65000"/>
              <a:buFont typeface="Wingdings" panose="05000000000000000000" pitchFamily="2" charset="2"/>
              <a:buChar char=""/>
              <a:defRPr/>
            </a:pPr>
            <a:r>
              <a:rPr lang="fr-FR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par évaluateur venant d’ailleurs</a:t>
            </a:r>
          </a:p>
        </p:txBody>
      </p:sp>
      <p:sp>
        <p:nvSpPr>
          <p:cNvPr id="263171" name="Rectangle 3"/>
          <p:cNvSpPr>
            <a:spLocks noChangeArrowheads="1"/>
          </p:cNvSpPr>
          <p:nvPr/>
        </p:nvSpPr>
        <p:spPr bwMode="auto">
          <a:xfrm>
            <a:off x="592061" y="304801"/>
            <a:ext cx="11212640" cy="1323975"/>
          </a:xfrm>
          <a:prstGeom prst="rect">
            <a:avLst/>
          </a:prstGeom>
          <a:solidFill>
            <a:srgbClr val="3333FF"/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3333FF"/>
            </a:extrusionClr>
          </a:sp3d>
        </p:spPr>
        <p:txBody>
          <a:bodyPr wrap="none" anchor="ctr">
            <a:flatTx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6000" b="1" dirty="0">
                <a:solidFill>
                  <a:schemeClr val="bg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  <a:t>QUI EVALUE?</a:t>
            </a:r>
          </a:p>
        </p:txBody>
      </p:sp>
      <p:sp>
        <p:nvSpPr>
          <p:cNvPr id="120836" name="Espace réservé du numéro de diapositive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pitchFamily="34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fld id="{FEAB66D8-41D7-4F00-B4D4-4EFF47CA9703}" type="slidenum">
              <a:rPr lang="fr-FR" altLang="fr-FR" sz="1400" smtClean="0">
                <a:latin typeface="Arial" pitchFamily="34" charset="0"/>
              </a:rPr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t>25</a:t>
            </a:fld>
            <a:endParaRPr lang="fr-FR" altLang="fr-FR" sz="140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02560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63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631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631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63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63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3170" grpId="0" animBg="1" autoUpdateAnimBg="0"/>
      <p:bldP spid="263171" grpId="0" animBg="1" autoUpdateAnimBg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2666653" y="6245225"/>
            <a:ext cx="6928536" cy="476250"/>
          </a:xfrm>
        </p:spPr>
        <p:txBody>
          <a:bodyPr/>
          <a:lstStyle/>
          <a:p>
            <a:pPr>
              <a:defRPr/>
            </a:pPr>
            <a:r>
              <a:rPr lang="fr-FR"/>
              <a:t>MODULE PLANIFICATION SANITAIRE_Kongoussi 2014</a:t>
            </a:r>
            <a:endParaRPr lang="fr-FR" dirty="0"/>
          </a:p>
        </p:txBody>
      </p:sp>
      <p:sp>
        <p:nvSpPr>
          <p:cNvPr id="121859" name="Espace réservé du numéro de diapositive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pitchFamily="34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fld id="{786F0C14-9C2D-4A92-A0E8-906A0B44049B}" type="slidenum">
              <a:rPr lang="fr-FR" altLang="fr-FR" sz="1400" smtClean="0">
                <a:latin typeface="Arial" pitchFamily="34" charset="0"/>
              </a:rPr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t>26</a:t>
            </a:fld>
            <a:endParaRPr lang="fr-FR" altLang="fr-FR" sz="1400">
              <a:latin typeface="Arial" pitchFamily="34" charset="0"/>
            </a:endParaRPr>
          </a:p>
        </p:txBody>
      </p:sp>
      <p:sp>
        <p:nvSpPr>
          <p:cNvPr id="121860" name="Rectangle 2"/>
          <p:cNvSpPr>
            <a:spLocks noGrp="1" noChangeArrowheads="1"/>
          </p:cNvSpPr>
          <p:nvPr>
            <p:ph type="title"/>
          </p:nvPr>
        </p:nvSpPr>
        <p:spPr>
          <a:xfrm>
            <a:off x="2017450" y="230189"/>
            <a:ext cx="8228529" cy="720725"/>
          </a:xfrm>
        </p:spPr>
        <p:txBody>
          <a:bodyPr/>
          <a:lstStyle/>
          <a:p>
            <a:pPr algn="ctr"/>
            <a:r>
              <a:rPr lang="fr-FR" altLang="fr-FR" sz="3600">
                <a:latin typeface="Impact" pitchFamily="34" charset="0"/>
              </a:rPr>
              <a:t>TYPES D’EVALUATION</a:t>
            </a:r>
          </a:p>
        </p:txBody>
      </p:sp>
      <p:graphicFrame>
        <p:nvGraphicFramePr>
          <p:cNvPr id="208923" name="Group 27"/>
          <p:cNvGraphicFramePr>
            <a:graphicFrameLocks noGrp="1"/>
          </p:cNvGraphicFramePr>
          <p:nvPr>
            <p:ph idx="1"/>
          </p:nvPr>
        </p:nvGraphicFramePr>
        <p:xfrm>
          <a:off x="336507" y="1214438"/>
          <a:ext cx="11711051" cy="5084762"/>
        </p:xfrm>
        <a:graphic>
          <a:graphicData uri="http://schemas.openxmlformats.org/drawingml/2006/table">
            <a:tbl>
              <a:tblPr/>
              <a:tblGrid>
                <a:gridCol w="337482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926092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4410131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82307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Selon les acteurs</a:t>
                      </a:r>
                    </a:p>
                  </a:txBody>
                  <a:tcPr marL="91429" marR="91429"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Selon le moment</a:t>
                      </a:r>
                    </a:p>
                  </a:txBody>
                  <a:tcPr marL="91429" marR="91429"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Selon les composantes</a:t>
                      </a:r>
                    </a:p>
                  </a:txBody>
                  <a:tcPr marL="91429" marR="91429"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26168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fr-FR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Interne ou autoévaluation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fr-FR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fr-FR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Externe</a:t>
                      </a:r>
                    </a:p>
                  </a:txBody>
                  <a:tcPr marL="91429" marR="91429"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 typeface="Wingdings" pitchFamily="2" charset="2"/>
                        <a:buChar char="n"/>
                        <a:tabLst/>
                      </a:pPr>
                      <a:r>
                        <a:rPr kumimoji="0" lang="fr-FR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Initiale ou ex ante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 typeface="Wingdings" pitchFamily="2" charset="2"/>
                        <a:buChar char="n"/>
                        <a:tabLst/>
                      </a:pPr>
                      <a:r>
                        <a:rPr kumimoji="0" lang="fr-FR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 mi-parcours ou mi-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terme ou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per-opérationnelle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 typeface="Wingdings" pitchFamily="2" charset="2"/>
                        <a:buChar char="n"/>
                        <a:tabLst/>
                      </a:pPr>
                      <a:endParaRPr kumimoji="0" lang="fr-FR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 typeface="Wingdings" pitchFamily="2" charset="2"/>
                        <a:buChar char="n"/>
                        <a:tabLst/>
                      </a:pPr>
                      <a:r>
                        <a:rPr kumimoji="0" lang="fr-FR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Finale (terminale ou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post opérationnelle</a:t>
                      </a:r>
                    </a:p>
                  </a:txBody>
                  <a:tcPr marL="91429" marR="91429"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 typeface="Wingdings" pitchFamily="2" charset="2"/>
                        <a:buChar char="n"/>
                        <a:tabLst/>
                      </a:pPr>
                      <a:r>
                        <a:rPr kumimoji="0" lang="fr-FR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Formulation du plan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(cadre logique)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 typeface="Wingdings" pitchFamily="2" charset="2"/>
                        <a:buChar char="n"/>
                        <a:tabLst/>
                      </a:pPr>
                      <a:r>
                        <a:rPr kumimoji="0" lang="fr-FR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Structure (intrants)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 typeface="Wingdings" pitchFamily="2" charset="2"/>
                        <a:buChar char="n"/>
                        <a:tabLst/>
                      </a:pPr>
                      <a:r>
                        <a:rPr kumimoji="0" lang="fr-FR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Processus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 typeface="Wingdings" pitchFamily="2" charset="2"/>
                        <a:buChar char="n"/>
                        <a:tabLst/>
                      </a:pPr>
                      <a:endParaRPr kumimoji="0" lang="fr-FR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 typeface="Wingdings" pitchFamily="2" charset="2"/>
                        <a:buChar char="n"/>
                        <a:tabLst/>
                      </a:pPr>
                      <a:r>
                        <a:rPr kumimoji="0" lang="fr-FR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Résultats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intermédiaires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Pct val="65000"/>
                        <a:buFont typeface="Wingdings" pitchFamily="2" charset="2"/>
                        <a:buChar char="n"/>
                        <a:tabLst/>
                      </a:pPr>
                      <a:r>
                        <a:rPr kumimoji="0" lang="fr-FR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Impact (effets)</a:t>
                      </a:r>
                    </a:p>
                  </a:txBody>
                  <a:tcPr marL="91429" marR="91429"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15642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Espace réservé du numéro de diapositive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pitchFamily="34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fld id="{1CCAC7B7-DC9C-4EF1-AD0D-4D36ACF841E5}" type="slidenum">
              <a:rPr lang="fr-FR" altLang="fr-FR" sz="1200" smtClean="0">
                <a:solidFill>
                  <a:srgbClr val="898989"/>
                </a:solidFill>
              </a:rPr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t>27</a:t>
            </a:fld>
            <a:endParaRPr lang="fr-FR" altLang="fr-FR" sz="1200">
              <a:solidFill>
                <a:srgbClr val="898989"/>
              </a:solidFill>
            </a:endParaRPr>
          </a:p>
        </p:txBody>
      </p:sp>
      <p:sp>
        <p:nvSpPr>
          <p:cNvPr id="122883" name="Text Box 6"/>
          <p:cNvSpPr>
            <a:spLocks noGrp="1" noChangeArrowheads="1"/>
          </p:cNvSpPr>
          <p:nvPr>
            <p:ph type="title"/>
          </p:nvPr>
        </p:nvSpPr>
        <p:spPr>
          <a:xfrm>
            <a:off x="457141" y="512804"/>
            <a:ext cx="11280894" cy="1107996"/>
          </a:xfrm>
        </p:spPr>
        <p:txBody>
          <a:bodyPr>
            <a:spAutoFit/>
          </a:bodyPr>
          <a:lstStyle/>
          <a:p>
            <a:r>
              <a:rPr lang="fr-FR" altLang="fr-FR" sz="6600" b="1">
                <a:latin typeface="Arial" pitchFamily="34" charset="0"/>
                <a:cs typeface="Arial" pitchFamily="34" charset="0"/>
              </a:rPr>
              <a:t>Quatre phases d’évaluation</a:t>
            </a:r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604760" y="1831976"/>
            <a:ext cx="10985657" cy="452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742950" indent="-742950">
              <a:lnSpc>
                <a:spcPct val="90000"/>
              </a:lnSpc>
              <a:spcBef>
                <a:spcPts val="1000"/>
              </a:spcBef>
              <a:buFont typeface="Arial" pitchFamily="34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0"/>
              </a:spcBef>
              <a:buFont typeface="Tahoma" pitchFamily="34" charset="0"/>
              <a:buAutoNum type="arabicPeriod"/>
            </a:pPr>
            <a:r>
              <a:rPr lang="fr-FR" altLang="fr-FR" sz="4800" b="1">
                <a:latin typeface="Arial" pitchFamily="34" charset="0"/>
                <a:cs typeface="Arial" pitchFamily="34" charset="0"/>
              </a:rPr>
              <a:t>Planification de l’évaluation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 typeface="Tahoma" pitchFamily="34" charset="0"/>
              <a:buAutoNum type="arabicPeriod"/>
            </a:pPr>
            <a:r>
              <a:rPr lang="fr-FR" altLang="fr-FR" sz="4800" b="1">
                <a:latin typeface="Arial" pitchFamily="34" charset="0"/>
                <a:cs typeface="Arial" pitchFamily="34" charset="0"/>
              </a:rPr>
              <a:t>Organisation de la mise en œuvre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 typeface="Tahoma" pitchFamily="34" charset="0"/>
              <a:buAutoNum type="arabicPeriod"/>
            </a:pPr>
            <a:r>
              <a:rPr lang="fr-FR" altLang="fr-FR" sz="4800" b="1">
                <a:latin typeface="Arial" pitchFamily="34" charset="0"/>
                <a:cs typeface="Arial" pitchFamily="34" charset="0"/>
              </a:rPr>
              <a:t>Conduite de l’évaluation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 typeface="Tahoma" pitchFamily="34" charset="0"/>
              <a:buAutoNum type="arabicPeriod"/>
            </a:pPr>
            <a:r>
              <a:rPr lang="fr-FR" altLang="fr-FR" sz="4800" b="1">
                <a:latin typeface="Arial" pitchFamily="34" charset="0"/>
                <a:cs typeface="Arial" pitchFamily="34" charset="0"/>
              </a:rPr>
              <a:t>Le suivi de l’exercice d’évaluation</a:t>
            </a:r>
          </a:p>
        </p:txBody>
      </p:sp>
    </p:spTree>
    <p:extLst>
      <p:ext uri="{BB962C8B-B14F-4D97-AF65-F5344CB8AC3E}">
        <p14:creationId xmlns:p14="http://schemas.microsoft.com/office/powerpoint/2010/main" val="7942612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title"/>
          </p:nvPr>
        </p:nvSpPr>
        <p:spPr>
          <a:xfrm>
            <a:off x="936503" y="182986"/>
            <a:ext cx="10514231" cy="873011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b="1" dirty="0"/>
              <a:t>EVALUATION</a:t>
            </a:r>
          </a:p>
        </p:txBody>
      </p:sp>
      <p:sp>
        <p:nvSpPr>
          <p:cNvPr id="983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65078" y="1055998"/>
            <a:ext cx="11520575" cy="5584098"/>
          </a:xfrm>
        </p:spPr>
        <p:txBody>
          <a:bodyPr rtlCol="0">
            <a:normAutofit fontScale="70000" lnSpcReduction="20000"/>
          </a:bodyPr>
          <a:lstStyle/>
          <a:p>
            <a:pPr eaLnBrk="1" fontAlgn="auto" hangingPunct="1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000" b="1" dirty="0">
                <a:solidFill>
                  <a:srgbClr val="002060"/>
                </a:solidFill>
              </a:rPr>
              <a:t>Termes fréquemment associés à l’évaluation</a:t>
            </a:r>
          </a:p>
          <a:p>
            <a:pPr lvl="1" eaLnBrk="1" fontAlgn="auto" hangingPunct="1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000" b="1" dirty="0"/>
              <a:t>Pertinence</a:t>
            </a:r>
            <a:r>
              <a:rPr lang="fr-FR" sz="3000" dirty="0"/>
              <a:t> : la raison d'être de ce qu'on fait </a:t>
            </a:r>
            <a:endParaRPr lang="fr-FR" sz="3000" b="1" dirty="0"/>
          </a:p>
          <a:p>
            <a:pPr lvl="1" eaLnBrk="1" fontAlgn="auto" hangingPunct="1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000" b="1" dirty="0"/>
              <a:t>Efficacité</a:t>
            </a:r>
            <a:r>
              <a:rPr lang="fr-FR" sz="3000" dirty="0"/>
              <a:t> : la comparaison des résultats avec les objectifs</a:t>
            </a:r>
          </a:p>
          <a:p>
            <a:pPr lvl="1" eaLnBrk="1" fontAlgn="auto" hangingPunct="1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000" b="1" dirty="0"/>
              <a:t>Efficience</a:t>
            </a:r>
            <a:r>
              <a:rPr lang="fr-FR" sz="3000" dirty="0"/>
              <a:t> : la comparaison des résultats  de l'action, par rapport au coût de l'action, que ce coût soit monétaire (cas le plus fréquent) ou extra monétaire</a:t>
            </a:r>
          </a:p>
          <a:p>
            <a:pPr lvl="1" eaLnBrk="1" fontAlgn="auto" hangingPunct="1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000" b="1" dirty="0"/>
              <a:t>Equité</a:t>
            </a:r>
            <a:r>
              <a:rPr lang="fr-FR" sz="3000" dirty="0"/>
              <a:t> : permet de savoir si tous ceux qui en ont besoin y ont effectivement accès</a:t>
            </a:r>
          </a:p>
          <a:p>
            <a:pPr lvl="1" eaLnBrk="1" fontAlgn="auto" hangingPunct="1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000" b="1" dirty="0"/>
              <a:t>Pérennité : </a:t>
            </a:r>
            <a:r>
              <a:rPr lang="fr-FR" sz="3000" dirty="0"/>
              <a:t>Action de rendre durable. </a:t>
            </a:r>
            <a:endParaRPr lang="fr-FR" sz="3000" b="1" dirty="0"/>
          </a:p>
          <a:p>
            <a:pPr lvl="1" eaLnBrk="1" fontAlgn="auto" hangingPunct="1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000" b="1" dirty="0"/>
              <a:t>Egalité :</a:t>
            </a:r>
            <a:endParaRPr lang="fr-FR" sz="3000" dirty="0"/>
          </a:p>
          <a:p>
            <a:pPr lvl="1" eaLnBrk="1" fontAlgn="auto" hangingPunct="1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fr-FR" sz="3000" dirty="0"/>
              <a:t>	C’est l’accès ou la distribution des services de santé avec le même niveau pour chaque individu ou communauté</a:t>
            </a:r>
            <a:endParaRPr lang="fr-FR" sz="3000" b="1" dirty="0"/>
          </a:p>
          <a:p>
            <a:pPr eaLnBrk="1" fontAlgn="auto" hangingPunct="1">
              <a:spcAft>
                <a:spcPts val="0"/>
              </a:spcAft>
              <a:defRPr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37404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Espace réservé du numéro de diapositive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3893EF2-A322-4E53-A337-28977131C663}" type="slidenum">
              <a:rPr lang="en-US" b="0">
                <a:solidFill>
                  <a:schemeClr val="folHlink"/>
                </a:solidFill>
                <a:latin typeface="Gill Sans MT" panose="020B0502020104020203" pitchFamily="34" charset="0"/>
              </a:rPr>
              <a:pPr/>
              <a:t>29</a:t>
            </a:fld>
            <a:endParaRPr lang="en-US" b="0">
              <a:solidFill>
                <a:schemeClr val="folHlink"/>
              </a:solidFill>
              <a:latin typeface="Gill Sans MT" panose="020B0502020104020203" pitchFamily="34" charset="0"/>
            </a:endParaRPr>
          </a:p>
        </p:txBody>
      </p:sp>
      <p:sp>
        <p:nvSpPr>
          <p:cNvPr id="11267" name="Text Box 2"/>
          <p:cNvSpPr txBox="1">
            <a:spLocks noChangeArrowheads="1"/>
          </p:cNvSpPr>
          <p:nvPr/>
        </p:nvSpPr>
        <p:spPr bwMode="auto">
          <a:xfrm>
            <a:off x="4472781" y="1449388"/>
            <a:ext cx="2457450" cy="4449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130000"/>
              </a:spcBef>
            </a:pPr>
            <a:r>
              <a:rPr lang="fr-FR" sz="2800" b="0">
                <a:latin typeface="Trebuchet MS" panose="020B0603020202020204" pitchFamily="34" charset="0"/>
              </a:rPr>
              <a:t>Buts, Finalités</a:t>
            </a:r>
          </a:p>
          <a:p>
            <a:pPr algn="ctr">
              <a:spcBef>
                <a:spcPct val="130000"/>
              </a:spcBef>
            </a:pPr>
            <a:r>
              <a:rPr lang="fr-FR" sz="2800" b="0">
                <a:latin typeface="Trebuchet MS" panose="020B0603020202020204" pitchFamily="34" charset="0"/>
              </a:rPr>
              <a:t>Résultats</a:t>
            </a:r>
          </a:p>
          <a:p>
            <a:pPr algn="ctr">
              <a:spcBef>
                <a:spcPct val="130000"/>
              </a:spcBef>
            </a:pPr>
            <a:r>
              <a:rPr lang="fr-FR" sz="2800" b="0">
                <a:latin typeface="Trebuchet MS" panose="020B0603020202020204" pitchFamily="34" charset="0"/>
              </a:rPr>
              <a:t>Produits</a:t>
            </a:r>
          </a:p>
          <a:p>
            <a:pPr algn="ctr">
              <a:spcBef>
                <a:spcPct val="130000"/>
              </a:spcBef>
            </a:pPr>
            <a:r>
              <a:rPr lang="fr-FR" sz="2800" b="0">
                <a:latin typeface="Trebuchet MS" panose="020B0603020202020204" pitchFamily="34" charset="0"/>
              </a:rPr>
              <a:t>Activités</a:t>
            </a:r>
          </a:p>
          <a:p>
            <a:pPr algn="ctr">
              <a:spcBef>
                <a:spcPct val="130000"/>
              </a:spcBef>
            </a:pPr>
            <a:r>
              <a:rPr lang="fr-FR" sz="2800" b="0">
                <a:latin typeface="Trebuchet MS" panose="020B0603020202020204" pitchFamily="34" charset="0"/>
              </a:rPr>
              <a:t>Intrants</a:t>
            </a:r>
          </a:p>
        </p:txBody>
      </p:sp>
      <p:sp>
        <p:nvSpPr>
          <p:cNvPr id="897029" name="AutoShape 5"/>
          <p:cNvSpPr>
            <a:spLocks noChangeArrowheads="1"/>
          </p:cNvSpPr>
          <p:nvPr/>
        </p:nvSpPr>
        <p:spPr bwMode="auto">
          <a:xfrm>
            <a:off x="5430044" y="4862513"/>
            <a:ext cx="381000" cy="533400"/>
          </a:xfrm>
          <a:prstGeom prst="upArrow">
            <a:avLst>
              <a:gd name="adj1" fmla="val 50000"/>
              <a:gd name="adj2" fmla="val 35000"/>
            </a:avLst>
          </a:prstGeom>
          <a:solidFill>
            <a:srgbClr val="008000"/>
          </a:solidFill>
          <a:ln w="12700">
            <a:solidFill>
              <a:schemeClr val="tx1"/>
            </a:solidFill>
            <a:miter lim="800000"/>
            <a:headEnd type="none" w="sm" len="sm"/>
            <a:tailEnd type="none" w="med" len="lg"/>
          </a:ln>
          <a:effectLst/>
        </p:spPr>
        <p:txBody>
          <a:bodyPr wrap="none" anchor="ctr"/>
          <a:lstStyle/>
          <a:p>
            <a:pPr>
              <a:defRPr/>
            </a:pPr>
            <a:endParaRPr lang="fr-F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897030" name="AutoShape 6"/>
          <p:cNvSpPr>
            <a:spLocks noChangeArrowheads="1"/>
          </p:cNvSpPr>
          <p:nvPr/>
        </p:nvSpPr>
        <p:spPr bwMode="auto">
          <a:xfrm>
            <a:off x="5449094" y="3948113"/>
            <a:ext cx="381000" cy="533400"/>
          </a:xfrm>
          <a:prstGeom prst="upArrow">
            <a:avLst>
              <a:gd name="adj1" fmla="val 50000"/>
              <a:gd name="adj2" fmla="val 35000"/>
            </a:avLst>
          </a:prstGeom>
          <a:solidFill>
            <a:srgbClr val="008000"/>
          </a:solidFill>
          <a:ln w="12700">
            <a:solidFill>
              <a:schemeClr val="tx1"/>
            </a:solidFill>
            <a:miter lim="800000"/>
            <a:headEnd type="none" w="sm" len="sm"/>
            <a:tailEnd type="none" w="med" len="lg"/>
          </a:ln>
          <a:effectLst/>
        </p:spPr>
        <p:txBody>
          <a:bodyPr wrap="none" anchor="ctr"/>
          <a:lstStyle/>
          <a:p>
            <a:pPr>
              <a:defRPr/>
            </a:pPr>
            <a:endParaRPr lang="fr-F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897031" name="AutoShape 7"/>
          <p:cNvSpPr>
            <a:spLocks noChangeArrowheads="1"/>
          </p:cNvSpPr>
          <p:nvPr/>
        </p:nvSpPr>
        <p:spPr bwMode="auto">
          <a:xfrm>
            <a:off x="5449094" y="2895600"/>
            <a:ext cx="381000" cy="533400"/>
          </a:xfrm>
          <a:prstGeom prst="upArrow">
            <a:avLst>
              <a:gd name="adj1" fmla="val 50000"/>
              <a:gd name="adj2" fmla="val 35000"/>
            </a:avLst>
          </a:prstGeom>
          <a:solidFill>
            <a:srgbClr val="008000"/>
          </a:solidFill>
          <a:ln w="12700">
            <a:solidFill>
              <a:schemeClr val="tx1"/>
            </a:solidFill>
            <a:miter lim="800000"/>
            <a:headEnd type="none" w="sm" len="sm"/>
            <a:tailEnd type="none" w="med" len="lg"/>
          </a:ln>
          <a:effectLst/>
        </p:spPr>
        <p:txBody>
          <a:bodyPr wrap="none" anchor="ctr"/>
          <a:lstStyle/>
          <a:p>
            <a:pPr>
              <a:defRPr/>
            </a:pPr>
            <a:endParaRPr lang="fr-F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897032" name="AutoShape 8"/>
          <p:cNvSpPr>
            <a:spLocks noChangeArrowheads="1"/>
          </p:cNvSpPr>
          <p:nvPr/>
        </p:nvSpPr>
        <p:spPr bwMode="auto">
          <a:xfrm>
            <a:off x="5449094" y="1852613"/>
            <a:ext cx="381000" cy="533400"/>
          </a:xfrm>
          <a:prstGeom prst="upArrow">
            <a:avLst>
              <a:gd name="adj1" fmla="val 50000"/>
              <a:gd name="adj2" fmla="val 35000"/>
            </a:avLst>
          </a:prstGeom>
          <a:solidFill>
            <a:srgbClr val="008000"/>
          </a:solidFill>
          <a:ln w="12700">
            <a:solidFill>
              <a:schemeClr val="tx1"/>
            </a:solidFill>
            <a:miter lim="800000"/>
            <a:headEnd type="none" w="sm" len="sm"/>
            <a:tailEnd type="none" w="med" len="lg"/>
          </a:ln>
          <a:effectLst/>
        </p:spPr>
        <p:txBody>
          <a:bodyPr wrap="none" anchor="ctr"/>
          <a:lstStyle/>
          <a:p>
            <a:pPr>
              <a:defRPr/>
            </a:pPr>
            <a:endParaRPr lang="fr-F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897037" name="Line 13"/>
          <p:cNvSpPr>
            <a:spLocks noChangeShapeType="1"/>
          </p:cNvSpPr>
          <p:nvPr/>
        </p:nvSpPr>
        <p:spPr bwMode="auto">
          <a:xfrm>
            <a:off x="3123407" y="2533650"/>
            <a:ext cx="430213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triangle" w="lg" len="lg"/>
          </a:ln>
          <a:effectLst/>
        </p:spPr>
        <p:txBody>
          <a:bodyPr wrap="none" anchor="ctr"/>
          <a:lstStyle/>
          <a:p>
            <a:pPr>
              <a:defRPr/>
            </a:pPr>
            <a:endParaRPr lang="fr-F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897038" name="Line 14"/>
          <p:cNvSpPr>
            <a:spLocks noChangeShapeType="1"/>
          </p:cNvSpPr>
          <p:nvPr/>
        </p:nvSpPr>
        <p:spPr bwMode="auto">
          <a:xfrm>
            <a:off x="3123406" y="2514600"/>
            <a:ext cx="0" cy="3048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none" w="med" len="lg"/>
          </a:ln>
          <a:effectLst/>
        </p:spPr>
        <p:txBody>
          <a:bodyPr wrap="none" anchor="ctr"/>
          <a:lstStyle/>
          <a:p>
            <a:pPr>
              <a:defRPr/>
            </a:pPr>
            <a:endParaRPr lang="fr-F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11274" name="Text Box 16"/>
          <p:cNvSpPr txBox="1">
            <a:spLocks noChangeArrowheads="1"/>
          </p:cNvSpPr>
          <p:nvPr/>
        </p:nvSpPr>
        <p:spPr bwMode="auto">
          <a:xfrm rot="-5400000">
            <a:off x="1839913" y="3758407"/>
            <a:ext cx="1870075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med" len="lg"/>
              </a14:hiddenLine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fr-FR" sz="2800" b="0">
                <a:latin typeface="Trebuchet MS" panose="020B0603020202020204" pitchFamily="34" charset="0"/>
              </a:rPr>
              <a:t>Cohérence</a:t>
            </a:r>
          </a:p>
        </p:txBody>
      </p:sp>
      <p:sp>
        <p:nvSpPr>
          <p:cNvPr id="11275" name="Text Box 18"/>
          <p:cNvSpPr txBox="1">
            <a:spLocks noChangeArrowheads="1"/>
          </p:cNvSpPr>
          <p:nvPr/>
        </p:nvSpPr>
        <p:spPr bwMode="auto">
          <a:xfrm>
            <a:off x="4190206" y="990601"/>
            <a:ext cx="2971800" cy="396875"/>
          </a:xfrm>
          <a:prstGeom prst="rect">
            <a:avLst/>
          </a:prstGeom>
          <a:solidFill>
            <a:srgbClr val="F3FE86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med" len="lg"/>
              </a14:hiddenLine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fr-FR" sz="2000" b="0">
                <a:latin typeface="Trebuchet MS" panose="020B0603020202020204" pitchFamily="34" charset="0"/>
              </a:rPr>
              <a:t>Structure logique</a:t>
            </a:r>
          </a:p>
        </p:txBody>
      </p:sp>
      <p:sp>
        <p:nvSpPr>
          <p:cNvPr id="897043" name="Rectangle 19"/>
          <p:cNvSpPr>
            <a:spLocks noChangeArrowheads="1"/>
          </p:cNvSpPr>
          <p:nvPr/>
        </p:nvSpPr>
        <p:spPr bwMode="auto">
          <a:xfrm>
            <a:off x="4152106" y="1371600"/>
            <a:ext cx="3048000" cy="4572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med" len="lg"/>
          </a:ln>
          <a:effectLst/>
        </p:spPr>
        <p:txBody>
          <a:bodyPr wrap="none" anchor="ctr"/>
          <a:lstStyle/>
          <a:p>
            <a:pPr>
              <a:defRPr/>
            </a:pPr>
            <a:endParaRPr lang="fr-F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897044" name="Line 20"/>
          <p:cNvSpPr>
            <a:spLocks noChangeShapeType="1"/>
          </p:cNvSpPr>
          <p:nvPr/>
        </p:nvSpPr>
        <p:spPr bwMode="auto">
          <a:xfrm>
            <a:off x="4152106" y="990600"/>
            <a:ext cx="3048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med" len="lg"/>
          </a:ln>
          <a:effectLst/>
        </p:spPr>
        <p:txBody>
          <a:bodyPr wrap="none" anchor="ctr"/>
          <a:lstStyle/>
          <a:p>
            <a:pPr>
              <a:defRPr/>
            </a:pPr>
            <a:endParaRPr lang="fr-F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897045" name="Line 21"/>
          <p:cNvSpPr>
            <a:spLocks noChangeShapeType="1"/>
          </p:cNvSpPr>
          <p:nvPr/>
        </p:nvSpPr>
        <p:spPr bwMode="auto">
          <a:xfrm>
            <a:off x="3680619" y="1752600"/>
            <a:ext cx="53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triangle" w="lg" len="lg"/>
          </a:ln>
          <a:effectLst/>
        </p:spPr>
        <p:txBody>
          <a:bodyPr wrap="none" anchor="ctr"/>
          <a:lstStyle/>
          <a:p>
            <a:pPr>
              <a:defRPr/>
            </a:pPr>
            <a:endParaRPr lang="fr-F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897046" name="Line 22"/>
          <p:cNvSpPr>
            <a:spLocks noChangeShapeType="1"/>
          </p:cNvSpPr>
          <p:nvPr/>
        </p:nvSpPr>
        <p:spPr bwMode="auto">
          <a:xfrm>
            <a:off x="3680619" y="2514600"/>
            <a:ext cx="53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triangle" w="lg" len="lg"/>
          </a:ln>
          <a:effectLst/>
        </p:spPr>
        <p:txBody>
          <a:bodyPr wrap="none" anchor="ctr"/>
          <a:lstStyle/>
          <a:p>
            <a:pPr>
              <a:defRPr/>
            </a:pPr>
            <a:endParaRPr lang="fr-F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897047" name="Line 23"/>
          <p:cNvSpPr>
            <a:spLocks noChangeShapeType="1"/>
          </p:cNvSpPr>
          <p:nvPr/>
        </p:nvSpPr>
        <p:spPr bwMode="auto">
          <a:xfrm flipH="1">
            <a:off x="3680619" y="1733550"/>
            <a:ext cx="0" cy="8001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none" w="med" len="lg"/>
          </a:ln>
          <a:effectLst/>
        </p:spPr>
        <p:txBody>
          <a:bodyPr wrap="none" anchor="ctr"/>
          <a:lstStyle/>
          <a:p>
            <a:pPr>
              <a:defRPr/>
            </a:pPr>
            <a:endParaRPr lang="fr-F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11281" name="Text Box 25"/>
          <p:cNvSpPr txBox="1">
            <a:spLocks noChangeArrowheads="1"/>
          </p:cNvSpPr>
          <p:nvPr/>
        </p:nvSpPr>
        <p:spPr bwMode="auto">
          <a:xfrm>
            <a:off x="1675607" y="1754188"/>
            <a:ext cx="1908175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med" len="lg"/>
              </a14:hiddenLine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fr-FR" sz="2800" b="0">
                <a:latin typeface="Trebuchet MS" panose="020B0603020202020204" pitchFamily="34" charset="0"/>
              </a:rPr>
              <a:t>Pertinence</a:t>
            </a:r>
          </a:p>
        </p:txBody>
      </p:sp>
      <p:sp>
        <p:nvSpPr>
          <p:cNvPr id="11282" name="Text Box 28"/>
          <p:cNvSpPr txBox="1">
            <a:spLocks noChangeArrowheads="1"/>
          </p:cNvSpPr>
          <p:nvPr/>
        </p:nvSpPr>
        <p:spPr bwMode="auto">
          <a:xfrm>
            <a:off x="7619207" y="4130676"/>
            <a:ext cx="177482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med" len="lg"/>
              </a14:hiddenLine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fr-FR" sz="2800" b="0">
                <a:latin typeface="Trebuchet MS" panose="020B0603020202020204" pitchFamily="34" charset="0"/>
              </a:rPr>
              <a:t>Efficience</a:t>
            </a:r>
          </a:p>
        </p:txBody>
      </p:sp>
      <p:sp>
        <p:nvSpPr>
          <p:cNvPr id="11283" name="Text Box 29"/>
          <p:cNvSpPr txBox="1">
            <a:spLocks noChangeArrowheads="1"/>
          </p:cNvSpPr>
          <p:nvPr/>
        </p:nvSpPr>
        <p:spPr bwMode="auto">
          <a:xfrm>
            <a:off x="7660481" y="2225676"/>
            <a:ext cx="1716088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med" len="lg"/>
              </a14:hiddenLine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fr-FR" sz="2800" b="0">
                <a:latin typeface="Trebuchet MS" panose="020B0603020202020204" pitchFamily="34" charset="0"/>
              </a:rPr>
              <a:t>Efficacité</a:t>
            </a:r>
          </a:p>
        </p:txBody>
      </p:sp>
      <p:sp>
        <p:nvSpPr>
          <p:cNvPr id="11284" name="Text Box 30"/>
          <p:cNvSpPr txBox="1">
            <a:spLocks noChangeArrowheads="1"/>
          </p:cNvSpPr>
          <p:nvPr/>
        </p:nvSpPr>
        <p:spPr bwMode="auto">
          <a:xfrm>
            <a:off x="7658894" y="1444626"/>
            <a:ext cx="1281112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med" len="lg"/>
              </a14:hiddenLine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fr-FR" sz="2800" b="0">
                <a:latin typeface="Trebuchet MS" panose="020B0603020202020204" pitchFamily="34" charset="0"/>
              </a:rPr>
              <a:t>Impact</a:t>
            </a:r>
          </a:p>
        </p:txBody>
      </p:sp>
      <p:sp>
        <p:nvSpPr>
          <p:cNvPr id="11285" name="Text Box 31"/>
          <p:cNvSpPr txBox="1">
            <a:spLocks noChangeArrowheads="1"/>
          </p:cNvSpPr>
          <p:nvPr/>
        </p:nvSpPr>
        <p:spPr bwMode="auto">
          <a:xfrm rot="-5400000">
            <a:off x="8820944" y="1898651"/>
            <a:ext cx="1731963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med" len="lg"/>
              </a14:hiddenLine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fr-FR" sz="2800" b="0">
                <a:latin typeface="Trebuchet MS" panose="020B0603020202020204" pitchFamily="34" charset="0"/>
              </a:rPr>
              <a:t>Pérennité</a:t>
            </a:r>
          </a:p>
        </p:txBody>
      </p:sp>
      <p:sp>
        <p:nvSpPr>
          <p:cNvPr id="11286" name="Text Box 32"/>
          <p:cNvSpPr txBox="1">
            <a:spLocks noChangeArrowheads="1"/>
          </p:cNvSpPr>
          <p:nvPr/>
        </p:nvSpPr>
        <p:spPr bwMode="auto">
          <a:xfrm rot="-5400000">
            <a:off x="9199563" y="3056732"/>
            <a:ext cx="2193925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med" len="lg"/>
              </a14:hiddenLine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fr-FR" sz="2800" b="0">
                <a:latin typeface="Trebuchet MS" panose="020B0603020202020204" pitchFamily="34" charset="0"/>
              </a:rPr>
              <a:t>Réplicabilité</a:t>
            </a:r>
          </a:p>
        </p:txBody>
      </p:sp>
      <p:sp>
        <p:nvSpPr>
          <p:cNvPr id="897057" name="Line 33"/>
          <p:cNvSpPr>
            <a:spLocks noChangeShapeType="1"/>
          </p:cNvSpPr>
          <p:nvPr/>
        </p:nvSpPr>
        <p:spPr bwMode="auto">
          <a:xfrm>
            <a:off x="3123407" y="3581400"/>
            <a:ext cx="430213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triangle" w="lg" len="lg"/>
          </a:ln>
          <a:effectLst/>
        </p:spPr>
        <p:txBody>
          <a:bodyPr wrap="none" anchor="ctr"/>
          <a:lstStyle/>
          <a:p>
            <a:pPr>
              <a:defRPr/>
            </a:pPr>
            <a:endParaRPr lang="fr-F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897058" name="Line 34"/>
          <p:cNvSpPr>
            <a:spLocks noChangeShapeType="1"/>
          </p:cNvSpPr>
          <p:nvPr/>
        </p:nvSpPr>
        <p:spPr bwMode="auto">
          <a:xfrm>
            <a:off x="3123407" y="4724400"/>
            <a:ext cx="430213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triangle" w="lg" len="lg"/>
          </a:ln>
          <a:effectLst/>
        </p:spPr>
        <p:txBody>
          <a:bodyPr wrap="none" anchor="ctr"/>
          <a:lstStyle/>
          <a:p>
            <a:pPr>
              <a:defRPr/>
            </a:pPr>
            <a:endParaRPr lang="fr-F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897059" name="Line 35"/>
          <p:cNvSpPr>
            <a:spLocks noChangeShapeType="1"/>
          </p:cNvSpPr>
          <p:nvPr/>
        </p:nvSpPr>
        <p:spPr bwMode="auto">
          <a:xfrm>
            <a:off x="3123407" y="5543550"/>
            <a:ext cx="430213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triangle" w="lg" len="lg"/>
          </a:ln>
          <a:effectLst/>
        </p:spPr>
        <p:txBody>
          <a:bodyPr wrap="none" anchor="ctr"/>
          <a:lstStyle/>
          <a:p>
            <a:pPr>
              <a:defRPr/>
            </a:pPr>
            <a:endParaRPr lang="fr-F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897060" name="Line 36"/>
          <p:cNvSpPr>
            <a:spLocks noChangeShapeType="1"/>
          </p:cNvSpPr>
          <p:nvPr/>
        </p:nvSpPr>
        <p:spPr bwMode="auto">
          <a:xfrm flipH="1">
            <a:off x="7085806" y="1728788"/>
            <a:ext cx="533400" cy="476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triangle" w="lg" len="lg"/>
          </a:ln>
          <a:effectLst/>
        </p:spPr>
        <p:txBody>
          <a:bodyPr wrap="none" anchor="ctr"/>
          <a:lstStyle/>
          <a:p>
            <a:pPr>
              <a:defRPr/>
            </a:pPr>
            <a:endParaRPr lang="fr-F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897062" name="Line 38"/>
          <p:cNvSpPr>
            <a:spLocks noChangeShapeType="1"/>
          </p:cNvSpPr>
          <p:nvPr/>
        </p:nvSpPr>
        <p:spPr bwMode="auto">
          <a:xfrm>
            <a:off x="7600156" y="3352800"/>
            <a:ext cx="0" cy="2209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none" w="med" len="lg"/>
          </a:ln>
          <a:effectLst/>
        </p:spPr>
        <p:txBody>
          <a:bodyPr wrap="none" anchor="ctr"/>
          <a:lstStyle/>
          <a:p>
            <a:pPr>
              <a:defRPr/>
            </a:pPr>
            <a:endParaRPr lang="fr-F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897064" name="Line 40"/>
          <p:cNvSpPr>
            <a:spLocks noChangeShapeType="1"/>
          </p:cNvSpPr>
          <p:nvPr/>
        </p:nvSpPr>
        <p:spPr bwMode="auto">
          <a:xfrm flipH="1">
            <a:off x="7162006" y="2552701"/>
            <a:ext cx="533400" cy="476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triangle" w="lg" len="lg"/>
          </a:ln>
          <a:effectLst/>
        </p:spPr>
        <p:txBody>
          <a:bodyPr wrap="none" anchor="ctr"/>
          <a:lstStyle/>
          <a:p>
            <a:pPr>
              <a:defRPr/>
            </a:pPr>
            <a:endParaRPr lang="fr-F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897065" name="Line 41"/>
          <p:cNvSpPr>
            <a:spLocks noChangeShapeType="1"/>
          </p:cNvSpPr>
          <p:nvPr/>
        </p:nvSpPr>
        <p:spPr bwMode="auto">
          <a:xfrm flipH="1">
            <a:off x="7162007" y="3371850"/>
            <a:ext cx="430213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triangle" w="lg" len="lg"/>
          </a:ln>
          <a:effectLst/>
        </p:spPr>
        <p:txBody>
          <a:bodyPr wrap="none" anchor="ctr"/>
          <a:lstStyle/>
          <a:p>
            <a:pPr>
              <a:defRPr/>
            </a:pPr>
            <a:endParaRPr lang="fr-F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897066" name="Line 42"/>
          <p:cNvSpPr>
            <a:spLocks noChangeShapeType="1"/>
          </p:cNvSpPr>
          <p:nvPr/>
        </p:nvSpPr>
        <p:spPr bwMode="auto">
          <a:xfrm flipH="1">
            <a:off x="7162007" y="4724400"/>
            <a:ext cx="430213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triangle" w="lg" len="lg"/>
          </a:ln>
          <a:effectLst/>
        </p:spPr>
        <p:txBody>
          <a:bodyPr wrap="none" anchor="ctr"/>
          <a:lstStyle/>
          <a:p>
            <a:pPr>
              <a:defRPr/>
            </a:pPr>
            <a:endParaRPr lang="fr-F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897067" name="Line 43"/>
          <p:cNvSpPr>
            <a:spLocks noChangeShapeType="1"/>
          </p:cNvSpPr>
          <p:nvPr/>
        </p:nvSpPr>
        <p:spPr bwMode="auto">
          <a:xfrm flipH="1">
            <a:off x="7162007" y="5543550"/>
            <a:ext cx="430213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triangle" w="lg" len="lg"/>
          </a:ln>
          <a:effectLst/>
        </p:spPr>
        <p:txBody>
          <a:bodyPr wrap="none" anchor="ctr"/>
          <a:lstStyle/>
          <a:p>
            <a:pPr>
              <a:defRPr/>
            </a:pPr>
            <a:endParaRPr lang="fr-F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897068" name="Line 44"/>
          <p:cNvSpPr>
            <a:spLocks noChangeShapeType="1"/>
          </p:cNvSpPr>
          <p:nvPr/>
        </p:nvSpPr>
        <p:spPr bwMode="auto">
          <a:xfrm>
            <a:off x="9448006" y="1447800"/>
            <a:ext cx="0" cy="1371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none" w="med" len="lg"/>
          </a:ln>
          <a:effectLst/>
        </p:spPr>
        <p:txBody>
          <a:bodyPr wrap="none" anchor="ctr"/>
          <a:lstStyle/>
          <a:p>
            <a:pPr>
              <a:defRPr/>
            </a:pPr>
            <a:endParaRPr lang="fr-F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897069" name="Line 45"/>
          <p:cNvSpPr>
            <a:spLocks noChangeShapeType="1"/>
          </p:cNvSpPr>
          <p:nvPr/>
        </p:nvSpPr>
        <p:spPr bwMode="auto">
          <a:xfrm flipH="1">
            <a:off x="9009857" y="1466850"/>
            <a:ext cx="430213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none" w="lg" len="lg"/>
          </a:ln>
          <a:effectLst/>
        </p:spPr>
        <p:txBody>
          <a:bodyPr wrap="none" anchor="ctr"/>
          <a:lstStyle/>
          <a:p>
            <a:pPr>
              <a:defRPr/>
            </a:pPr>
            <a:endParaRPr lang="fr-F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897070" name="Line 46"/>
          <p:cNvSpPr>
            <a:spLocks noChangeShapeType="1"/>
          </p:cNvSpPr>
          <p:nvPr/>
        </p:nvSpPr>
        <p:spPr bwMode="auto">
          <a:xfrm flipH="1">
            <a:off x="9009857" y="2819400"/>
            <a:ext cx="430213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none" w="lg" len="lg"/>
          </a:ln>
          <a:effectLst/>
        </p:spPr>
        <p:txBody>
          <a:bodyPr wrap="none" anchor="ctr"/>
          <a:lstStyle/>
          <a:p>
            <a:pPr>
              <a:defRPr/>
            </a:pPr>
            <a:endParaRPr lang="fr-F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897072" name="Line 48"/>
          <p:cNvSpPr>
            <a:spLocks noChangeShapeType="1"/>
          </p:cNvSpPr>
          <p:nvPr/>
        </p:nvSpPr>
        <p:spPr bwMode="auto">
          <a:xfrm>
            <a:off x="10038556" y="1143000"/>
            <a:ext cx="0" cy="4648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none" w="med" len="lg"/>
          </a:ln>
          <a:effectLst/>
        </p:spPr>
        <p:txBody>
          <a:bodyPr wrap="none" anchor="ctr"/>
          <a:lstStyle/>
          <a:p>
            <a:pPr>
              <a:defRPr/>
            </a:pPr>
            <a:endParaRPr lang="fr-F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897073" name="Line 49"/>
          <p:cNvSpPr>
            <a:spLocks noChangeShapeType="1"/>
          </p:cNvSpPr>
          <p:nvPr/>
        </p:nvSpPr>
        <p:spPr bwMode="auto">
          <a:xfrm flipH="1">
            <a:off x="9600407" y="1162050"/>
            <a:ext cx="430213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none" w="lg" len="lg"/>
          </a:ln>
          <a:effectLst/>
        </p:spPr>
        <p:txBody>
          <a:bodyPr wrap="none" anchor="ctr"/>
          <a:lstStyle/>
          <a:p>
            <a:pPr>
              <a:defRPr/>
            </a:pPr>
            <a:endParaRPr lang="fr-F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897074" name="Line 50"/>
          <p:cNvSpPr>
            <a:spLocks noChangeShapeType="1"/>
          </p:cNvSpPr>
          <p:nvPr/>
        </p:nvSpPr>
        <p:spPr bwMode="auto">
          <a:xfrm flipH="1">
            <a:off x="9600407" y="5791200"/>
            <a:ext cx="430213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sm" len="sm"/>
            <a:tailEnd type="none" w="lg" len="lg"/>
          </a:ln>
          <a:effectLst/>
        </p:spPr>
        <p:txBody>
          <a:bodyPr wrap="none" anchor="ctr"/>
          <a:lstStyle/>
          <a:p>
            <a:pPr>
              <a:defRPr/>
            </a:pPr>
            <a:endParaRPr lang="fr-F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11302" name="Rectangle 51"/>
          <p:cNvSpPr>
            <a:spLocks noGrp="1" noChangeArrowheads="1"/>
          </p:cNvSpPr>
          <p:nvPr>
            <p:ph type="title" idx="4294967295"/>
          </p:nvPr>
        </p:nvSpPr>
        <p:spPr>
          <a:xfrm>
            <a:off x="1523206" y="304800"/>
            <a:ext cx="8915400" cy="6413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fr-FR" sz="3600">
                <a:latin typeface="Tahoma" panose="020B0604030504040204" pitchFamily="34" charset="0"/>
              </a:rPr>
              <a:t>Les critères d'évaluation</a:t>
            </a:r>
          </a:p>
        </p:txBody>
      </p:sp>
    </p:spTree>
    <p:extLst>
      <p:ext uri="{BB962C8B-B14F-4D97-AF65-F5344CB8AC3E}">
        <p14:creationId xmlns:p14="http://schemas.microsoft.com/office/powerpoint/2010/main" val="24206762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5"/>
          <p:cNvSpPr>
            <a:spLocks noChangeArrowheads="1"/>
          </p:cNvSpPr>
          <p:nvPr/>
        </p:nvSpPr>
        <p:spPr bwMode="auto">
          <a:xfrm>
            <a:off x="623311" y="2890841"/>
            <a:ext cx="11039789" cy="1285875"/>
          </a:xfrm>
          <a:prstGeom prst="rect">
            <a:avLst/>
          </a:prstGeom>
          <a:solidFill>
            <a:schemeClr val="accent1"/>
          </a:solidFill>
          <a:ln w="9525">
            <a:miter lim="800000"/>
            <a:headEnd/>
            <a:tailEnd/>
          </a:ln>
          <a:scene3d>
            <a:camera prst="legacyObliqueTop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FFFF99"/>
            </a:extrusionClr>
          </a:sp3d>
        </p:spPr>
        <p:txBody>
          <a:bodyPr wrap="none" anchor="ctr">
            <a:flatTx/>
          </a:bodyPr>
          <a:lstStyle/>
          <a:p>
            <a:pPr algn="ctr" eaLnBrk="1" hangingPunct="1">
              <a:defRPr/>
            </a:pPr>
            <a:r>
              <a:rPr lang="fr-FR" sz="5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act" pitchFamily="34" charset="0"/>
              </a:rPr>
              <a:t> </a:t>
            </a:r>
            <a:r>
              <a:rPr lang="fr-FR" sz="5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act" pitchFamily="34" charset="0"/>
              </a:rPr>
              <a:t>ETAPES DE PLANIFICATION</a:t>
            </a:r>
          </a:p>
        </p:txBody>
      </p:sp>
    </p:spTree>
    <p:extLst>
      <p:ext uri="{BB962C8B-B14F-4D97-AF65-F5344CB8AC3E}">
        <p14:creationId xmlns:p14="http://schemas.microsoft.com/office/powerpoint/2010/main" val="1943074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095223" y="6245225"/>
            <a:ext cx="5857112" cy="476250"/>
          </a:xfrm>
        </p:spPr>
        <p:txBody>
          <a:bodyPr/>
          <a:lstStyle/>
          <a:p>
            <a:pPr>
              <a:defRPr/>
            </a:pPr>
            <a:r>
              <a:rPr lang="fr-FR" dirty="0" smtClean="0"/>
              <a:t>PLANIFICATION SANITAIRE_IFRISSE 2021</a:t>
            </a:r>
            <a:endParaRPr lang="fr-FR" dirty="0"/>
          </a:p>
        </p:txBody>
      </p:sp>
      <p:sp>
        <p:nvSpPr>
          <p:cNvPr id="123907" name="Espace réservé du numéro de diapositive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pitchFamily="34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fld id="{B465BE8B-BF4C-4893-BD76-BF9468322C5C}" type="slidenum">
              <a:rPr lang="fr-FR" altLang="fr-FR" sz="1400" smtClean="0">
                <a:latin typeface="Arial" pitchFamily="34" charset="0"/>
              </a:rPr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t>30</a:t>
            </a:fld>
            <a:endParaRPr lang="fr-FR" altLang="fr-FR" sz="1400">
              <a:latin typeface="Arial" pitchFamily="34" charset="0"/>
            </a:endParaRPr>
          </a:p>
        </p:txBody>
      </p:sp>
      <p:sp>
        <p:nvSpPr>
          <p:cNvPr id="123908" name="Rectangle 2"/>
          <p:cNvSpPr>
            <a:spLocks noGrp="1" noChangeArrowheads="1"/>
          </p:cNvSpPr>
          <p:nvPr>
            <p:ph type="title"/>
          </p:nvPr>
        </p:nvSpPr>
        <p:spPr>
          <a:xfrm>
            <a:off x="1414279" y="385763"/>
            <a:ext cx="8228529" cy="887412"/>
          </a:xfrm>
        </p:spPr>
        <p:txBody>
          <a:bodyPr/>
          <a:lstStyle/>
          <a:p>
            <a:r>
              <a:rPr lang="fr-FR" altLang="fr-FR" sz="7200">
                <a:solidFill>
                  <a:srgbClr val="FF0000"/>
                </a:solidFill>
                <a:latin typeface="Impact" pitchFamily="34" charset="0"/>
              </a:rPr>
              <a:t>LE SUIVI</a:t>
            </a:r>
          </a:p>
        </p:txBody>
      </p:sp>
      <p:sp>
        <p:nvSpPr>
          <p:cNvPr id="12390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17459" y="1708150"/>
            <a:ext cx="11279307" cy="457835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pt-PT" altLang="fr-FR" sz="3600" dirty="0">
                <a:latin typeface="Arial" panose="020B0604020202020204" pitchFamily="34" charset="0"/>
                <a:cs typeface="Arial" panose="020B0604020202020204" pitchFamily="34" charset="0"/>
              </a:rPr>
              <a:t>	C’est la surveillance continue des activités pour s’assurer de l’état d’exécution des activés et de l’utilisation des ressources. </a:t>
            </a:r>
          </a:p>
          <a:p>
            <a:pPr>
              <a:buFont typeface="Wingdings" pitchFamily="2" charset="2"/>
              <a:buNone/>
            </a:pPr>
            <a:endParaRPr lang="pt-PT" altLang="fr-FR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itchFamily="2" charset="2"/>
              <a:buNone/>
            </a:pPr>
            <a:r>
              <a:rPr lang="pt-PT" altLang="fr-FR" sz="3600" dirty="0">
                <a:latin typeface="Arial" panose="020B0604020202020204" pitchFamily="34" charset="0"/>
                <a:cs typeface="Arial" panose="020B0604020202020204" pitchFamily="34" charset="0"/>
              </a:rPr>
              <a:t>	Le suivi permet de détecter à temps les difficultés et de prendre des mesures correctrices.</a:t>
            </a:r>
          </a:p>
          <a:p>
            <a:pPr>
              <a:buFont typeface="Wingdings" pitchFamily="2" charset="2"/>
              <a:buNone/>
            </a:pPr>
            <a:endParaRPr lang="pt-PT" altLang="fr-FR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Tx/>
              <a:buNone/>
            </a:pPr>
            <a:r>
              <a:rPr lang="pt-PT" altLang="fr-FR" sz="3600" dirty="0">
                <a:latin typeface="Arial" panose="020B0604020202020204" pitchFamily="34" charset="0"/>
                <a:cs typeface="Arial" panose="020B0604020202020204" pitchFamily="34" charset="0"/>
              </a:rPr>
              <a:t>	Les Indicateurs de processus sont les instruments d’appréciation</a:t>
            </a:r>
            <a:endParaRPr lang="fr-FR" altLang="fr-FR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3873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3" y="620713"/>
            <a:ext cx="11923748" cy="792162"/>
          </a:xfrm>
        </p:spPr>
        <p:txBody>
          <a:bodyPr/>
          <a:lstStyle/>
          <a:p>
            <a:pPr eaLnBrk="1" hangingPunct="1"/>
            <a:r>
              <a:rPr lang="fr-FR">
                <a:solidFill>
                  <a:schemeClr val="accent2"/>
                </a:solidFill>
              </a:rPr>
              <a:t>Contraintes de l’évaluation(1/2)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buFontTx/>
              <a:buAutoNum type="alphaUcPeriod"/>
            </a:pPr>
            <a:r>
              <a:rPr lang="fr-FR">
                <a:solidFill>
                  <a:srgbClr val="FF3300"/>
                </a:solidFill>
              </a:rPr>
              <a:t>Contraintes liées à l’individu</a:t>
            </a:r>
          </a:p>
          <a:p>
            <a:pPr marL="609600" indent="-609600" eaLnBrk="1" hangingPunct="1"/>
            <a:r>
              <a:rPr lang="fr-FR"/>
              <a:t>Le commanditaire a toujours des objectifs cachés</a:t>
            </a:r>
          </a:p>
          <a:p>
            <a:pPr marL="609600" indent="-609600" eaLnBrk="1" hangingPunct="1"/>
            <a:r>
              <a:rPr lang="fr-FR"/>
              <a:t>Certains résultats constituent une menace pour le projet et donc pour le chef</a:t>
            </a:r>
          </a:p>
          <a:p>
            <a:pPr marL="609600" indent="-609600" eaLnBrk="1" hangingPunct="1"/>
            <a:r>
              <a:rPr lang="fr-FR"/>
              <a:t>Résistance et non collaboration du personnel</a:t>
            </a:r>
          </a:p>
          <a:p>
            <a:pPr marL="609600" indent="-609600" eaLnBrk="1" hangingPunct="1"/>
            <a:endParaRPr lang="fr-FR"/>
          </a:p>
        </p:txBody>
      </p:sp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PLANIFICATION SANITAIRE_IFRISSE_2021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646D13-A723-45A3-BA4D-FDBB9E5B25D6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31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442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>
                <a:solidFill>
                  <a:schemeClr val="accent2"/>
                </a:solidFill>
              </a:rPr>
              <a:t>Contraintes de l’évaluation(2/2)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fr-FR">
                <a:solidFill>
                  <a:srgbClr val="FF3300"/>
                </a:solidFill>
              </a:rPr>
              <a:t>B. Contraintes liées à l’environnement</a:t>
            </a:r>
          </a:p>
          <a:p>
            <a:pPr eaLnBrk="1" hangingPunct="1"/>
            <a:r>
              <a:rPr lang="fr-FR"/>
              <a:t>Insuffisances de ressources</a:t>
            </a:r>
          </a:p>
          <a:p>
            <a:pPr eaLnBrk="1" hangingPunct="1"/>
            <a:r>
              <a:rPr lang="fr-FR"/>
              <a:t>Informations non disponibles</a:t>
            </a:r>
          </a:p>
          <a:p>
            <a:pPr eaLnBrk="1" hangingPunct="1"/>
            <a:r>
              <a:rPr lang="fr-FR"/>
              <a:t>Non disponibilité des personnes</a:t>
            </a:r>
          </a:p>
          <a:p>
            <a:pPr eaLnBrk="1" hangingPunct="1"/>
            <a:r>
              <a:rPr lang="fr-FR"/>
              <a:t>Contraintes de temps</a:t>
            </a:r>
          </a:p>
        </p:txBody>
      </p:sp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MODULE PLANIFICATION </a:t>
            </a:r>
            <a:r>
              <a:rPr lang="en-US" dirty="0" smtClean="0">
                <a:solidFill>
                  <a:srgbClr val="000000"/>
                </a:solidFill>
              </a:rPr>
              <a:t>SANITAIRE_IFRISSE_2021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646D13-A723-45A3-BA4D-FDBB9E5B25D6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32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3846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sz="4000">
                <a:solidFill>
                  <a:schemeClr val="accent2"/>
                </a:solidFill>
              </a:rPr>
              <a:t>Plan d’un rapport d’évaluation(1/2)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fr-FR"/>
              <a:t>Le rapport d’évaluation doit comporter les rubriques suivantes:</a:t>
            </a:r>
          </a:p>
          <a:p>
            <a:pPr eaLnBrk="1" hangingPunct="1">
              <a:lnSpc>
                <a:spcPct val="90000"/>
              </a:lnSpc>
            </a:pPr>
            <a:r>
              <a:rPr lang="fr-FR">
                <a:solidFill>
                  <a:schemeClr val="accent2"/>
                </a:solidFill>
              </a:rPr>
              <a:t>Page de garde</a:t>
            </a:r>
            <a:r>
              <a:rPr lang="fr-FR"/>
              <a:t> (titre, auteurs,organisme commanditaire, période….)</a:t>
            </a:r>
          </a:p>
          <a:p>
            <a:pPr eaLnBrk="1" hangingPunct="1">
              <a:lnSpc>
                <a:spcPct val="90000"/>
              </a:lnSpc>
            </a:pPr>
            <a:r>
              <a:rPr lang="fr-FR">
                <a:solidFill>
                  <a:schemeClr val="accent2"/>
                </a:solidFill>
              </a:rPr>
              <a:t>Préface</a:t>
            </a:r>
          </a:p>
          <a:p>
            <a:pPr eaLnBrk="1" hangingPunct="1">
              <a:lnSpc>
                <a:spcPct val="90000"/>
              </a:lnSpc>
            </a:pPr>
            <a:r>
              <a:rPr lang="fr-FR">
                <a:solidFill>
                  <a:schemeClr val="accent2"/>
                </a:solidFill>
              </a:rPr>
              <a:t>Sommaire</a:t>
            </a:r>
          </a:p>
          <a:p>
            <a:pPr eaLnBrk="1" hangingPunct="1">
              <a:lnSpc>
                <a:spcPct val="90000"/>
              </a:lnSpc>
            </a:pPr>
            <a:r>
              <a:rPr lang="fr-FR">
                <a:solidFill>
                  <a:schemeClr val="accent2"/>
                </a:solidFill>
              </a:rPr>
              <a:t>Introduction</a:t>
            </a:r>
            <a:r>
              <a:rPr lang="fr-FR"/>
              <a:t> (brève description des buts, objectifs et contexte opérationnel du projet)</a:t>
            </a:r>
          </a:p>
        </p:txBody>
      </p:sp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>
                <a:solidFill>
                  <a:srgbClr val="000000"/>
                </a:solidFill>
              </a:rPr>
              <a:t>PLANIFICATION </a:t>
            </a:r>
            <a:r>
              <a:rPr lang="en-US" dirty="0" smtClean="0">
                <a:solidFill>
                  <a:srgbClr val="000000"/>
                </a:solidFill>
              </a:rPr>
              <a:t>SANITAIRE_IFRISSE_2021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646D13-A723-45A3-BA4D-FDBB9E5B25D6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33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1577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sz="4000">
                <a:solidFill>
                  <a:schemeClr val="accent2"/>
                </a:solidFill>
              </a:rPr>
              <a:t>Plan d’un rapport d’évaluation(2/2</a:t>
            </a:r>
            <a:r>
              <a:rPr lang="fr-FR" sz="4000"/>
              <a:t>)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fr-FR" sz="2400">
                <a:solidFill>
                  <a:schemeClr val="accent2"/>
                </a:solidFill>
              </a:rPr>
              <a:t>Méthodologie</a:t>
            </a:r>
            <a:r>
              <a:rPr lang="fr-FR" sz="2400"/>
              <a:t> (méthodes utilisées pour répondre aux questions d’évaluation et données collectées, limites de l’étude</a:t>
            </a:r>
          </a:p>
          <a:p>
            <a:pPr eaLnBrk="1" hangingPunct="1">
              <a:lnSpc>
                <a:spcPct val="80000"/>
              </a:lnSpc>
            </a:pPr>
            <a:r>
              <a:rPr lang="fr-FR" sz="2400">
                <a:solidFill>
                  <a:schemeClr val="accent2"/>
                </a:solidFill>
              </a:rPr>
              <a:t>Résultats et discussions</a:t>
            </a:r>
            <a:r>
              <a:rPr lang="fr-FR" sz="2400"/>
              <a:t> (comment le projet a-t-il été développé? Y a-t- il eu des changements par rapport au plan original? Si oui les modifications apportées et pourquoi? Qu’est ce que le projet a réalisé?</a:t>
            </a:r>
          </a:p>
          <a:p>
            <a:pPr eaLnBrk="1" hangingPunct="1">
              <a:lnSpc>
                <a:spcPct val="80000"/>
              </a:lnSpc>
            </a:pPr>
            <a:r>
              <a:rPr lang="fr-FR" sz="2400">
                <a:solidFill>
                  <a:schemeClr val="accent2"/>
                </a:solidFill>
              </a:rPr>
              <a:t>Conclusion et recommandations</a:t>
            </a:r>
            <a:r>
              <a:rPr lang="fr-FR" sz="2400"/>
              <a:t> (résumé des principales leçons tirées du projet: a-t-il réalisé ce qu’il devait réalisé? Ses points forts, ses points à améliorer, l’influence de ces points sur l’évolution du  projet; conseils et recommandations sur l’avenir du projet)</a:t>
            </a:r>
          </a:p>
          <a:p>
            <a:pPr eaLnBrk="1" hangingPunct="1">
              <a:lnSpc>
                <a:spcPct val="80000"/>
              </a:lnSpc>
            </a:pPr>
            <a:r>
              <a:rPr lang="fr-FR" sz="2400">
                <a:solidFill>
                  <a:schemeClr val="accent2"/>
                </a:solidFill>
              </a:rPr>
              <a:t>Annexes</a:t>
            </a:r>
            <a:r>
              <a:rPr lang="fr-FR" sz="2400"/>
              <a:t>( termes de référence; échantillon des instruments de l’évaluation; copies des documents clés...</a:t>
            </a:r>
          </a:p>
        </p:txBody>
      </p:sp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PLANIFICATION SANITAIRE_IFRISSE_2021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646D13-A723-45A3-BA4D-FDBB9E5B25D6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34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3761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09521" y="533402"/>
            <a:ext cx="10971372" cy="559276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fr-FR" dirty="0"/>
              <a:t> </a:t>
            </a:r>
          </a:p>
          <a:p>
            <a:pPr eaLnBrk="1" hangingPunct="1">
              <a:buFontTx/>
              <a:buNone/>
            </a:pPr>
            <a:endParaRPr lang="fr-FR" dirty="0"/>
          </a:p>
          <a:p>
            <a:pPr eaLnBrk="1" hangingPunct="1">
              <a:buFontTx/>
              <a:buNone/>
            </a:pPr>
            <a:endParaRPr lang="fr-FR" dirty="0"/>
          </a:p>
          <a:p>
            <a:pPr eaLnBrk="1" hangingPunct="1">
              <a:buFontTx/>
              <a:buNone/>
            </a:pPr>
            <a:endParaRPr lang="fr-FR" dirty="0"/>
          </a:p>
          <a:p>
            <a:pPr algn="ctr" eaLnBrk="1" hangingPunct="1">
              <a:buFontTx/>
              <a:buNone/>
            </a:pPr>
            <a:endParaRPr lang="fr-FR" dirty="0"/>
          </a:p>
        </p:txBody>
      </p:sp>
      <p:sp>
        <p:nvSpPr>
          <p:cNvPr id="37891" name="WordArt 3"/>
          <p:cNvSpPr>
            <a:spLocks noChangeArrowheads="1" noChangeShapeType="1" noTextEdit="1"/>
          </p:cNvSpPr>
          <p:nvPr/>
        </p:nvSpPr>
        <p:spPr bwMode="auto">
          <a:xfrm>
            <a:off x="2082529" y="3105150"/>
            <a:ext cx="8025355" cy="6477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fr-FR" sz="3600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 Black"/>
              </a:rPr>
              <a:t>Merci de votre attention</a:t>
            </a:r>
          </a:p>
        </p:txBody>
      </p:sp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PLANIFICATION SANITAIRE_IFRISS E2021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646D13-A723-45A3-BA4D-FDBB9E5B25D6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35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9510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>
          <a:xfrm>
            <a:off x="671426" y="157166"/>
            <a:ext cx="11118990" cy="2695770"/>
          </a:xfrm>
          <a:solidFill>
            <a:srgbClr val="002060"/>
          </a:solidFill>
        </p:spPr>
        <p:txBody>
          <a:bodyPr>
            <a:normAutofit fontScale="90000"/>
          </a:bodyPr>
          <a:lstStyle/>
          <a:p>
            <a:pPr eaLnBrk="1" hangingPunct="1"/>
            <a:r>
              <a:rPr lang="fr-FR" altLang="fr-FR" sz="5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Planifier,</a:t>
            </a:r>
            <a:r>
              <a:rPr lang="fr-FR" altLang="fr-FR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fr-FR" altLang="fr-FR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fr-FR" altLang="fr-FR" b="1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Comment faire ??????</a:t>
            </a:r>
            <a:br>
              <a:rPr lang="fr-FR" altLang="fr-FR" b="1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</a:br>
            <a:r>
              <a:rPr lang="fr-FR" altLang="zh-CN" dirty="0">
                <a:solidFill>
                  <a:schemeClr val="accent3"/>
                </a:solidFill>
                <a:latin typeface="Univers" charset="0"/>
                <a:cs typeface="Times New Roman" pitchFamily="18" charset="0"/>
              </a:rPr>
              <a:t>« échouer dans la planification, c’est planifier son échec »</a:t>
            </a:r>
            <a:endParaRPr lang="fr-FR" altLang="fr-FR" b="1" dirty="0">
              <a:solidFill>
                <a:schemeClr val="accent3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7410" name="il_fi" descr="http://blogs.warwick.ac.uk/images/tingyuhuang/2008/04/28/knowledge-management.jpg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78982" y="3212976"/>
            <a:ext cx="4063471" cy="2609850"/>
          </a:xfrm>
        </p:spPr>
      </p:pic>
    </p:spTree>
    <p:extLst>
      <p:ext uri="{BB962C8B-B14F-4D97-AF65-F5344CB8AC3E}">
        <p14:creationId xmlns:p14="http://schemas.microsoft.com/office/powerpoint/2010/main" val="310581301"/>
      </p:ext>
    </p:extLst>
  </p:cSld>
  <p:clrMapOvr>
    <a:masterClrMapping/>
  </p:clrMapOvr>
  <p:transition spd="slow" advClick="0" advTm="20000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357142" y="174626"/>
            <a:ext cx="11449148" cy="935038"/>
          </a:xfrm>
          <a:solidFill>
            <a:srgbClr val="002060"/>
          </a:solidFill>
        </p:spPr>
        <p:txBody>
          <a:bodyPr>
            <a:normAutofit/>
          </a:bodyPr>
          <a:lstStyle/>
          <a:p>
            <a:pPr algn="ctr" eaLnBrk="1" hangingPunct="1"/>
            <a:r>
              <a:rPr lang="fr-FR" altLang="fr-FR" sz="3200" b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CYCLE DE PLANIFICATION: ETAPES ET STADES</a:t>
            </a:r>
            <a:endParaRPr lang="en-US" altLang="fr-FR" sz="3200" b="1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8437" name="Object 5"/>
          <p:cNvGraphicFramePr>
            <a:graphicFrameLocks noGrp="1" noChangeAspect="1"/>
          </p:cNvGraphicFramePr>
          <p:nvPr>
            <p:ph idx="1"/>
          </p:nvPr>
        </p:nvGraphicFramePr>
        <p:xfrm>
          <a:off x="3792574" y="2133601"/>
          <a:ext cx="4603151" cy="3459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3" name="Clip" r:id="rId3" imgW="3452813" imgH="3459163" progId="MS_ClipArt_Gallery.2">
                  <p:embed/>
                </p:oleObj>
              </mc:Choice>
              <mc:Fallback>
                <p:oleObj name="Clip" r:id="rId3" imgW="3452813" imgH="3459163" progId="MS_ClipArt_Gallery.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92574" y="2133601"/>
                        <a:ext cx="4603151" cy="34591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435" name="Rectangle 3"/>
          <p:cNvSpPr>
            <a:spLocks noChangeArrowheads="1"/>
          </p:cNvSpPr>
          <p:nvPr/>
        </p:nvSpPr>
        <p:spPr bwMode="auto">
          <a:xfrm>
            <a:off x="3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itchFamily="34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fr-FR" altLang="fr-FR" sz="1800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18436" name="Rectangle 4"/>
          <p:cNvSpPr>
            <a:spLocks noChangeArrowheads="1"/>
          </p:cNvSpPr>
          <p:nvPr/>
        </p:nvSpPr>
        <p:spPr bwMode="auto">
          <a:xfrm>
            <a:off x="3" y="-184666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itchFamily="34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fr-FR" altLang="fr-FR" sz="1800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18438" name="Text Box 6"/>
          <p:cNvSpPr txBox="1">
            <a:spLocks noChangeArrowheads="1"/>
          </p:cNvSpPr>
          <p:nvPr/>
        </p:nvSpPr>
        <p:spPr bwMode="auto">
          <a:xfrm>
            <a:off x="8084088" y="1865314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itchFamily="34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fr-FR" altLang="fr-FR" sz="1800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46087" name="Text Box 7"/>
          <p:cNvSpPr txBox="1">
            <a:spLocks noChangeArrowheads="1"/>
          </p:cNvSpPr>
          <p:nvPr/>
        </p:nvSpPr>
        <p:spPr bwMode="auto">
          <a:xfrm>
            <a:off x="7822183" y="2349501"/>
            <a:ext cx="2304751" cy="71913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pitchFamily="34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20000"/>
              </a:spcBef>
              <a:buFontTx/>
              <a:buChar char="•"/>
            </a:pPr>
            <a:r>
              <a:rPr kumimoji="1" lang="en-US" altLang="fr-FR" sz="2000" b="1">
                <a:solidFill>
                  <a:srgbClr val="000000"/>
                </a:solidFill>
                <a:latin typeface="Arial" pitchFamily="34" charset="0"/>
              </a:rPr>
              <a:t>3. Définition </a:t>
            </a:r>
          </a:p>
          <a:p>
            <a:pPr>
              <a:lnSpc>
                <a:spcPct val="100000"/>
              </a:lnSpc>
              <a:spcBef>
                <a:spcPct val="20000"/>
              </a:spcBef>
              <a:buFontTx/>
              <a:buNone/>
            </a:pPr>
            <a:r>
              <a:rPr kumimoji="1" lang="en-US" altLang="fr-FR" sz="2000" b="1">
                <a:solidFill>
                  <a:srgbClr val="000000"/>
                </a:solidFill>
                <a:latin typeface="Arial" pitchFamily="34" charset="0"/>
              </a:rPr>
              <a:t>des objectifs</a:t>
            </a:r>
            <a:endParaRPr kumimoji="1" lang="en-US" altLang="fr-FR" sz="2000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18440" name="Text Box 8"/>
          <p:cNvSpPr txBox="1">
            <a:spLocks noChangeArrowheads="1"/>
          </p:cNvSpPr>
          <p:nvPr/>
        </p:nvSpPr>
        <p:spPr bwMode="auto">
          <a:xfrm>
            <a:off x="8565038" y="3376614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itchFamily="34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fr-FR" altLang="fr-FR" sz="1800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46089" name="Text Box 9"/>
          <p:cNvSpPr txBox="1">
            <a:spLocks noChangeArrowheads="1"/>
          </p:cNvSpPr>
          <p:nvPr/>
        </p:nvSpPr>
        <p:spPr bwMode="auto">
          <a:xfrm>
            <a:off x="8399959" y="3500441"/>
            <a:ext cx="2284117" cy="68738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pitchFamily="34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20000"/>
              </a:spcBef>
              <a:buFontTx/>
              <a:buChar char="•"/>
            </a:pPr>
            <a:r>
              <a:rPr kumimoji="1" lang="en-US" altLang="fr-FR" sz="2000" b="1">
                <a:solidFill>
                  <a:srgbClr val="000000"/>
                </a:solidFill>
                <a:latin typeface="Arial" pitchFamily="34" charset="0"/>
              </a:rPr>
              <a:t>4. Définition des stratégies</a:t>
            </a:r>
            <a:endParaRPr kumimoji="1" lang="en-US" altLang="fr-FR" sz="2000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18442" name="Text Box 10"/>
          <p:cNvSpPr txBox="1">
            <a:spLocks noChangeArrowheads="1"/>
          </p:cNvSpPr>
          <p:nvPr/>
        </p:nvSpPr>
        <p:spPr bwMode="auto">
          <a:xfrm>
            <a:off x="8277738" y="4889500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itchFamily="34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fr-FR" altLang="fr-FR" sz="1800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46091" name="Text Box 11"/>
          <p:cNvSpPr txBox="1">
            <a:spLocks noChangeArrowheads="1"/>
          </p:cNvSpPr>
          <p:nvPr/>
        </p:nvSpPr>
        <p:spPr bwMode="auto">
          <a:xfrm>
            <a:off x="8112659" y="4724400"/>
            <a:ext cx="2763479" cy="6492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pitchFamily="34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20000"/>
              </a:spcBef>
              <a:buFontTx/>
              <a:buChar char="•"/>
            </a:pPr>
            <a:r>
              <a:rPr kumimoji="1" lang="en-US" altLang="fr-FR" sz="2000" b="1">
                <a:solidFill>
                  <a:srgbClr val="000000"/>
                </a:solidFill>
                <a:latin typeface="Arial" pitchFamily="34" charset="0"/>
              </a:rPr>
              <a:t>5. Détermination des activités</a:t>
            </a:r>
            <a:endParaRPr kumimoji="1" lang="en-US" altLang="fr-FR" sz="2000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18444" name="Text Box 12"/>
          <p:cNvSpPr txBox="1">
            <a:spLocks noChangeArrowheads="1"/>
          </p:cNvSpPr>
          <p:nvPr/>
        </p:nvSpPr>
        <p:spPr bwMode="auto">
          <a:xfrm>
            <a:off x="6068227" y="5608639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itchFamily="34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fr-FR" altLang="fr-FR" sz="1800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46093" name="Text Box 13"/>
          <p:cNvSpPr txBox="1">
            <a:spLocks noChangeArrowheads="1"/>
          </p:cNvSpPr>
          <p:nvPr/>
        </p:nvSpPr>
        <p:spPr bwMode="auto">
          <a:xfrm>
            <a:off x="5712670" y="5445128"/>
            <a:ext cx="2592051" cy="80962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pitchFamily="34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20000"/>
              </a:spcBef>
              <a:buFontTx/>
              <a:buChar char="•"/>
            </a:pPr>
            <a:r>
              <a:rPr kumimoji="1" lang="en-US" altLang="fr-FR" sz="2000" b="1">
                <a:solidFill>
                  <a:srgbClr val="000000"/>
                </a:solidFill>
                <a:latin typeface="Arial" pitchFamily="34" charset="0"/>
              </a:rPr>
              <a:t>6. Détermination des ressources</a:t>
            </a:r>
            <a:endParaRPr kumimoji="1" lang="en-US" altLang="fr-FR" sz="2000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18446" name="Text Box 14"/>
          <p:cNvSpPr txBox="1">
            <a:spLocks noChangeArrowheads="1"/>
          </p:cNvSpPr>
          <p:nvPr/>
        </p:nvSpPr>
        <p:spPr bwMode="auto">
          <a:xfrm>
            <a:off x="2228561" y="5248275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itchFamily="34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fr-FR" altLang="fr-FR" sz="1800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46095" name="Text Box 15"/>
          <p:cNvSpPr txBox="1">
            <a:spLocks noChangeArrowheads="1"/>
          </p:cNvSpPr>
          <p:nvPr/>
        </p:nvSpPr>
        <p:spPr bwMode="auto">
          <a:xfrm>
            <a:off x="1677770" y="5013327"/>
            <a:ext cx="2523798" cy="1008063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pitchFamily="34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20000"/>
              </a:spcBef>
              <a:buFontTx/>
              <a:buChar char="•"/>
            </a:pPr>
            <a:r>
              <a:rPr kumimoji="1" lang="en-US" altLang="fr-FR" sz="2000" b="1">
                <a:solidFill>
                  <a:srgbClr val="000000"/>
                </a:solidFill>
                <a:latin typeface="Arial" pitchFamily="34" charset="0"/>
              </a:rPr>
              <a:t>7. Mise en œuvre </a:t>
            </a:r>
            <a:endParaRPr kumimoji="1" lang="en-US" altLang="fr-FR" sz="2000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18448" name="Text Box 16"/>
          <p:cNvSpPr txBox="1">
            <a:spLocks noChangeArrowheads="1"/>
          </p:cNvSpPr>
          <p:nvPr/>
        </p:nvSpPr>
        <p:spPr bwMode="auto">
          <a:xfrm>
            <a:off x="1941261" y="3736975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itchFamily="34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fr-FR" altLang="fr-FR" sz="1800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46097" name="Text Box 17"/>
          <p:cNvSpPr txBox="1">
            <a:spLocks noChangeArrowheads="1"/>
          </p:cNvSpPr>
          <p:nvPr/>
        </p:nvSpPr>
        <p:spPr bwMode="auto">
          <a:xfrm>
            <a:off x="1868246" y="3624265"/>
            <a:ext cx="2041260" cy="63023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pitchFamily="34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20000"/>
              </a:spcBef>
              <a:buFontTx/>
              <a:buChar char="•"/>
            </a:pPr>
            <a:r>
              <a:rPr kumimoji="1" lang="en-US" altLang="fr-FR" sz="2000" b="1">
                <a:solidFill>
                  <a:srgbClr val="000000"/>
                </a:solidFill>
                <a:latin typeface="Arial" pitchFamily="34" charset="0"/>
              </a:rPr>
              <a:t>8. Evaluation</a:t>
            </a:r>
            <a:endParaRPr kumimoji="1" lang="en-US" altLang="fr-FR" sz="2000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18450" name="Text Box 18"/>
          <p:cNvSpPr txBox="1">
            <a:spLocks noChangeArrowheads="1"/>
          </p:cNvSpPr>
          <p:nvPr/>
        </p:nvSpPr>
        <p:spPr bwMode="auto">
          <a:xfrm>
            <a:off x="2709512" y="2297114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itchFamily="34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fr-FR" altLang="fr-FR" sz="1800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46099" name="Text Box 19"/>
          <p:cNvSpPr txBox="1">
            <a:spLocks noChangeArrowheads="1"/>
          </p:cNvSpPr>
          <p:nvPr/>
        </p:nvSpPr>
        <p:spPr bwMode="auto">
          <a:xfrm>
            <a:off x="1390470" y="2276475"/>
            <a:ext cx="2977763" cy="74453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pitchFamily="34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20000"/>
              </a:spcBef>
              <a:buFontTx/>
              <a:buChar char="•"/>
            </a:pPr>
            <a:r>
              <a:rPr kumimoji="1" lang="en-US" altLang="fr-FR" sz="2000" b="1">
                <a:solidFill>
                  <a:srgbClr val="000000"/>
                </a:solidFill>
                <a:latin typeface="Arial" pitchFamily="34" charset="0"/>
              </a:rPr>
              <a:t>1. Identification des problèmes</a:t>
            </a:r>
            <a:endParaRPr kumimoji="1" lang="en-US" altLang="fr-FR" sz="2000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18452" name="Text Box 20"/>
          <p:cNvSpPr txBox="1">
            <a:spLocks noChangeArrowheads="1"/>
          </p:cNvSpPr>
          <p:nvPr/>
        </p:nvSpPr>
        <p:spPr bwMode="auto">
          <a:xfrm>
            <a:off x="5492036" y="1647825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itchFamily="34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fr-FR" altLang="fr-FR" sz="1800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46101" name="Text Box 21"/>
          <p:cNvSpPr txBox="1">
            <a:spLocks noChangeArrowheads="1"/>
          </p:cNvSpPr>
          <p:nvPr/>
        </p:nvSpPr>
        <p:spPr bwMode="auto">
          <a:xfrm>
            <a:off x="5231721" y="1417639"/>
            <a:ext cx="2782527" cy="75247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pitchFamily="34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20000"/>
              </a:spcBef>
              <a:buFontTx/>
              <a:buChar char="•"/>
            </a:pPr>
            <a:r>
              <a:rPr kumimoji="1" lang="en-US" altLang="fr-FR" sz="2000" b="1">
                <a:solidFill>
                  <a:srgbClr val="000000"/>
                </a:solidFill>
                <a:latin typeface="Arial" pitchFamily="34" charset="0"/>
              </a:rPr>
              <a:t>2. Etablissement des priorités</a:t>
            </a:r>
          </a:p>
        </p:txBody>
      </p:sp>
      <p:sp>
        <p:nvSpPr>
          <p:cNvPr id="22" name="Ellipse 21"/>
          <p:cNvSpPr/>
          <p:nvPr/>
        </p:nvSpPr>
        <p:spPr>
          <a:xfrm>
            <a:off x="396824" y="1444628"/>
            <a:ext cx="1974595" cy="8477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sz="2800" b="1" dirty="0"/>
              <a:t>Stade 1</a:t>
            </a:r>
          </a:p>
        </p:txBody>
      </p:sp>
      <p:sp>
        <p:nvSpPr>
          <p:cNvPr id="23" name="Ellipse 22"/>
          <p:cNvSpPr/>
          <p:nvPr/>
        </p:nvSpPr>
        <p:spPr>
          <a:xfrm>
            <a:off x="7957102" y="1198563"/>
            <a:ext cx="1974595" cy="84931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sz="2800" b="1" dirty="0"/>
              <a:t>Stade 2</a:t>
            </a:r>
          </a:p>
        </p:txBody>
      </p:sp>
      <p:sp>
        <p:nvSpPr>
          <p:cNvPr id="25" name="Ellipse 24"/>
          <p:cNvSpPr/>
          <p:nvPr/>
        </p:nvSpPr>
        <p:spPr>
          <a:xfrm>
            <a:off x="9499952" y="2014541"/>
            <a:ext cx="1974595" cy="8477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sz="2800" b="1" dirty="0"/>
              <a:t>Stade 2</a:t>
            </a:r>
          </a:p>
        </p:txBody>
      </p:sp>
      <p:sp>
        <p:nvSpPr>
          <p:cNvPr id="26" name="Ellipse 25"/>
          <p:cNvSpPr/>
          <p:nvPr/>
        </p:nvSpPr>
        <p:spPr>
          <a:xfrm>
            <a:off x="10215819" y="3736977"/>
            <a:ext cx="1974595" cy="8477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sz="2800" b="1" dirty="0"/>
              <a:t>Stade 2</a:t>
            </a:r>
          </a:p>
        </p:txBody>
      </p:sp>
      <p:sp>
        <p:nvSpPr>
          <p:cNvPr id="27" name="Ellipse 26"/>
          <p:cNvSpPr/>
          <p:nvPr/>
        </p:nvSpPr>
        <p:spPr>
          <a:xfrm>
            <a:off x="9977727" y="5194303"/>
            <a:ext cx="1974595" cy="84931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sz="2800" b="1" dirty="0"/>
              <a:t>Stade 2</a:t>
            </a:r>
          </a:p>
        </p:txBody>
      </p:sp>
      <p:sp>
        <p:nvSpPr>
          <p:cNvPr id="28" name="Ellipse 27"/>
          <p:cNvSpPr/>
          <p:nvPr/>
        </p:nvSpPr>
        <p:spPr>
          <a:xfrm>
            <a:off x="7984088" y="5797553"/>
            <a:ext cx="1973006" cy="8477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sz="2800" b="1" dirty="0"/>
              <a:t>Stade 2</a:t>
            </a:r>
          </a:p>
        </p:txBody>
      </p:sp>
      <p:sp>
        <p:nvSpPr>
          <p:cNvPr id="29" name="Ellipse 28"/>
          <p:cNvSpPr/>
          <p:nvPr/>
        </p:nvSpPr>
        <p:spPr>
          <a:xfrm>
            <a:off x="2577768" y="5626103"/>
            <a:ext cx="1973006" cy="8477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sz="2800" b="1" dirty="0"/>
              <a:t>Stade 3</a:t>
            </a:r>
          </a:p>
        </p:txBody>
      </p:sp>
      <p:sp>
        <p:nvSpPr>
          <p:cNvPr id="30" name="Ellipse 29"/>
          <p:cNvSpPr/>
          <p:nvPr/>
        </p:nvSpPr>
        <p:spPr>
          <a:xfrm>
            <a:off x="311108" y="3941763"/>
            <a:ext cx="1974595" cy="84931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fr-FR" sz="2800" b="1" dirty="0"/>
              <a:t>Stade 4</a:t>
            </a:r>
          </a:p>
        </p:txBody>
      </p:sp>
    </p:spTree>
    <p:extLst>
      <p:ext uri="{BB962C8B-B14F-4D97-AF65-F5344CB8AC3E}">
        <p14:creationId xmlns:p14="http://schemas.microsoft.com/office/powerpoint/2010/main" val="1039588313"/>
      </p:ext>
    </p:extLst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609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46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0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4610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461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4608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460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460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4608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460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4609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2000"/>
                                        <p:tgtEl>
                                          <p:spTgt spid="460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2000"/>
                                        <p:tgtEl>
                                          <p:spTgt spid="4609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2000"/>
                                        <p:tgtEl>
                                          <p:spTgt spid="460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2000"/>
                                        <p:tgtEl>
                                          <p:spTgt spid="4609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2000"/>
                                        <p:tgtEl>
                                          <p:spTgt spid="460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2000"/>
                                        <p:tgtEl>
                                          <p:spTgt spid="4609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2000"/>
                                        <p:tgtEl>
                                          <p:spTgt spid="460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4" dur="500"/>
                                        <p:tgtEl>
                                          <p:spTgt spid="2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5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" dur="500"/>
                                        <p:tgtEl>
                                          <p:spTgt spid="2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5" dur="50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8" dur="500"/>
                                        <p:tgtEl>
                                          <p:spTgt spid="2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1" dur="500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4" dur="500"/>
                                        <p:tgtEl>
                                          <p:spTgt spid="2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7" dur="500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0" dur="500"/>
                                        <p:tgtEl>
                                          <p:spTgt spid="2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3" dur="500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6" dur="500"/>
                                        <p:tgtEl>
                                          <p:spTgt spid="2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9" dur="500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 nodeType="clickPar">
                      <p:stCondLst>
                        <p:cond delay="indefinite"/>
                      </p:stCondLst>
                      <p:childTnLst>
                        <p:par>
                          <p:cTn id="1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4" dur="500"/>
                                        <p:tgtEl>
                                          <p:spTgt spid="2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7" dur="500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 nodeType="clickPar">
                      <p:stCondLst>
                        <p:cond delay="indefinite"/>
                      </p:stCondLst>
                      <p:childTnLst>
                        <p:par>
                          <p:cTn id="1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2" dur="500"/>
                                        <p:tgtEl>
                                          <p:spTgt spid="30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5" dur="500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7" grpId="0" build="allAtOnce" animBg="1"/>
      <p:bldP spid="46089" grpId="0" build="allAtOnce" animBg="1"/>
      <p:bldP spid="46091" grpId="0" build="allAtOnce" animBg="1"/>
      <p:bldP spid="46093" grpId="0" build="allAtOnce" animBg="1"/>
      <p:bldP spid="46095" grpId="0" build="allAtOnce" animBg="1"/>
      <p:bldP spid="46097" grpId="0" build="allAtOnce" animBg="1"/>
      <p:bldP spid="46099" grpId="0" build="allAtOnce" animBg="1"/>
      <p:bldP spid="46101" grpId="0" build="allAtOnce" animBg="1"/>
      <p:bldP spid="22" grpId="0" build="allAtOnce" animBg="1"/>
      <p:bldP spid="23" grpId="0" build="allAtOnce" animBg="1"/>
      <p:bldP spid="25" grpId="0" build="allAtOnce" animBg="1"/>
      <p:bldP spid="26" grpId="0" build="allAtOnce" animBg="1"/>
      <p:bldP spid="27" grpId="0" build="allAtOnce" animBg="1"/>
      <p:bldP spid="28" grpId="0" build="allAtOnce" animBg="1"/>
      <p:bldP spid="29" grpId="0" build="allAtOnce" animBg="1"/>
      <p:bldP spid="30" grpId="0" build="allAtOnce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22598" y="1268760"/>
            <a:ext cx="10971372" cy="4525963"/>
          </a:xfrm>
        </p:spPr>
        <p:txBody>
          <a:bodyPr anchor="ctr"/>
          <a:lstStyle/>
          <a:p>
            <a:pPr marL="0" indent="0" algn="ctr">
              <a:buNone/>
            </a:pPr>
            <a:r>
              <a:rPr lang="fr-FR" altLang="fr-FR" sz="4000" b="1" dirty="0">
                <a:solidFill>
                  <a:srgbClr val="002060"/>
                </a:solidFill>
              </a:rPr>
              <a:t>« Tout ce qui se fait pour moi sans moi/ est contre moi/ne me concerne pas  »</a:t>
            </a:r>
          </a:p>
          <a:p>
            <a:pPr marL="0" indent="0">
              <a:buNone/>
            </a:pP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646D13-A723-45A3-BA4D-FDBB9E5B25D6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6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7725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ChangeArrowheads="1"/>
          </p:cNvSpPr>
          <p:nvPr/>
        </p:nvSpPr>
        <p:spPr bwMode="auto">
          <a:xfrm>
            <a:off x="592591" y="2708275"/>
            <a:ext cx="11358672" cy="1581150"/>
          </a:xfrm>
          <a:prstGeom prst="rect">
            <a:avLst/>
          </a:prstGeom>
          <a:solidFill>
            <a:srgbClr val="FF9999"/>
          </a:solidFill>
          <a:ln w="9525">
            <a:miter lim="800000"/>
            <a:headEnd/>
            <a:tailEnd/>
          </a:ln>
          <a:scene3d>
            <a:camera prst="legacyObliqueTop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rgbClr val="FF9999"/>
            </a:extrusionClr>
          </a:sp3d>
        </p:spPr>
        <p:txBody>
          <a:bodyPr wrap="none" anchor="ctr">
            <a:flatTx/>
          </a:bodyPr>
          <a:lstStyle/>
          <a:p>
            <a:pPr marL="457200" indent="-457200" algn="ctr"/>
            <a:r>
              <a:rPr lang="fr-FR" sz="3600">
                <a:latin typeface="Impact" pitchFamily="34" charset="0"/>
              </a:rPr>
              <a:t>7. MISE EN OEUVRE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2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b="1" i="1" u="sng">
                <a:effectLst>
                  <a:outerShdw blurRad="38100" dist="38100" dir="2700000" algn="tl">
                    <a:srgbClr val="C0C0C0"/>
                  </a:outerShdw>
                </a:effectLst>
                <a:latin typeface="Letter Gothic" pitchFamily="49" charset="0"/>
              </a:rPr>
              <a:t>ETAPE 7</a:t>
            </a:r>
          </a:p>
        </p:txBody>
      </p:sp>
      <p:sp>
        <p:nvSpPr>
          <p:cNvPr id="39219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980407" y="1600201"/>
            <a:ext cx="4037013" cy="4530725"/>
          </a:xfrm>
        </p:spPr>
        <p:txBody>
          <a:bodyPr/>
          <a:lstStyle/>
          <a:p>
            <a:pPr algn="ctr">
              <a:buFont typeface="Wingdings" panose="05000000000000000000" pitchFamily="2" charset="2"/>
              <a:buNone/>
            </a:pPr>
            <a:endParaRPr lang="fr-FR" sz="5000" b="1" i="1"/>
          </a:p>
          <a:p>
            <a:pPr algn="ctr">
              <a:buFont typeface="Wingdings" panose="05000000000000000000" pitchFamily="2" charset="2"/>
              <a:buNone/>
            </a:pPr>
            <a:r>
              <a:rPr lang="fr-FR" sz="5000" b="1" i="1"/>
              <a:t>MISE </a:t>
            </a:r>
          </a:p>
          <a:p>
            <a:pPr algn="ctr">
              <a:buFont typeface="Wingdings" panose="05000000000000000000" pitchFamily="2" charset="2"/>
              <a:buNone/>
            </a:pPr>
            <a:r>
              <a:rPr lang="fr-FR" sz="5000" b="1" i="1"/>
              <a:t>EN</a:t>
            </a:r>
          </a:p>
          <a:p>
            <a:pPr algn="ctr">
              <a:buFont typeface="Wingdings" panose="05000000000000000000" pitchFamily="2" charset="2"/>
              <a:buNone/>
            </a:pPr>
            <a:r>
              <a:rPr lang="fr-FR" sz="5000" b="1" i="1"/>
              <a:t> ŒUVRE </a:t>
            </a:r>
          </a:p>
        </p:txBody>
      </p:sp>
      <p:graphicFrame>
        <p:nvGraphicFramePr>
          <p:cNvPr id="392196" name="Object 4"/>
          <p:cNvGraphicFramePr>
            <a:graphicFrameLocks noGrp="1" noChangeAspect="1"/>
          </p:cNvGraphicFramePr>
          <p:nvPr>
            <p:ph type="clipArt" sz="half" idx="2"/>
          </p:nvPr>
        </p:nvGraphicFramePr>
        <p:xfrm>
          <a:off x="6417469" y="2771776"/>
          <a:ext cx="3065462" cy="2354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0" name="Clip" r:id="rId3" imgW="6484320" imgH="2277720" progId="MS_ClipArt_Gallery.2">
                  <p:embed/>
                </p:oleObj>
              </mc:Choice>
              <mc:Fallback>
                <p:oleObj name="Clip" r:id="rId3" imgW="6484320" imgH="2277720" progId="MS_ClipArt_Gallery.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17469" y="2771776"/>
                        <a:ext cx="3065462" cy="23542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184006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title"/>
          </p:nvPr>
        </p:nvSpPr>
        <p:spPr>
          <a:xfrm>
            <a:off x="431746" y="1"/>
            <a:ext cx="11206292" cy="749300"/>
          </a:xfrm>
          <a:solidFill>
            <a:srgbClr val="FFFF99"/>
          </a:solidFill>
          <a:scene3d>
            <a:camera prst="legacyPerspectiveBottomLeft"/>
            <a:lightRig rig="legacyFlat3" dir="t"/>
          </a:scene3d>
          <a:sp3d extrusionH="887400" prstMaterial="legacyMatte">
            <a:bevelT w="13500" h="13500" prst="angle"/>
            <a:bevelB w="13500" h="13500" prst="angle"/>
            <a:extrusionClr>
              <a:srgbClr val="FFFF99"/>
            </a:extrusionClr>
          </a:sp3d>
        </p:spPr>
        <p:txBody>
          <a:bodyPr>
            <a:normAutofit fontScale="90000"/>
            <a:flatTx/>
          </a:bodyPr>
          <a:lstStyle/>
          <a:p>
            <a:pPr eaLnBrk="1" hangingPunct="1">
              <a:defRPr/>
            </a:pPr>
            <a:r>
              <a:rPr lang="fr-FR" b="1" dirty="0"/>
              <a:t>MISE EN OEUVRE</a:t>
            </a:r>
          </a:p>
        </p:txBody>
      </p:sp>
      <p:sp>
        <p:nvSpPr>
          <p:cNvPr id="81923" name="Rectangle 2"/>
          <p:cNvSpPr>
            <a:spLocks noGrp="1" noChangeArrowheads="1"/>
          </p:cNvSpPr>
          <p:nvPr>
            <p:ph idx="1"/>
          </p:nvPr>
        </p:nvSpPr>
        <p:spPr>
          <a:xfrm>
            <a:off x="526982" y="836615"/>
            <a:ext cx="10971372" cy="5399087"/>
          </a:xfrm>
        </p:spPr>
        <p:txBody>
          <a:bodyPr>
            <a:normAutofit/>
          </a:bodyPr>
          <a:lstStyle/>
          <a:p>
            <a:pPr marL="609600" indent="-609600">
              <a:lnSpc>
                <a:spcPct val="80000"/>
              </a:lnSpc>
            </a:pPr>
            <a:endParaRPr lang="fr-FR" sz="2400" dirty="0">
              <a:solidFill>
                <a:srgbClr val="99FF33"/>
              </a:solidFill>
              <a:effectLst/>
              <a:latin typeface="Impact" pitchFamily="34" charset="0"/>
            </a:endParaRPr>
          </a:p>
          <a:p>
            <a:pPr marL="609600" indent="-609600">
              <a:lnSpc>
                <a:spcPct val="80000"/>
              </a:lnSpc>
            </a:pPr>
            <a:endParaRPr lang="fr-FR" sz="2400" dirty="0">
              <a:solidFill>
                <a:srgbClr val="99FF33"/>
              </a:solidFill>
              <a:effectLst/>
              <a:latin typeface="Impact" pitchFamily="34" charset="0"/>
            </a:endParaRPr>
          </a:p>
          <a:p>
            <a:pPr marL="609600" indent="-609600">
              <a:lnSpc>
                <a:spcPct val="150000"/>
              </a:lnSpc>
            </a:pPr>
            <a:r>
              <a:rPr lang="fr-FR" dirty="0">
                <a:solidFill>
                  <a:srgbClr val="0070C0"/>
                </a:solidFill>
                <a:effectLst/>
                <a:latin typeface="Impact" pitchFamily="34" charset="0"/>
              </a:rPr>
              <a:t>MISE EN ŒUVRE = Passage du plan à l’action, de la « connaissance à la pratique »</a:t>
            </a:r>
          </a:p>
          <a:p>
            <a:pPr marL="609600" indent="-609600">
              <a:lnSpc>
                <a:spcPct val="80000"/>
              </a:lnSpc>
            </a:pPr>
            <a:endParaRPr lang="fr-FR" sz="2400" dirty="0">
              <a:effectLst/>
              <a:latin typeface="Impact" pitchFamily="34" charset="0"/>
            </a:endParaRPr>
          </a:p>
          <a:p>
            <a:pPr marL="609600" indent="-609600">
              <a:lnSpc>
                <a:spcPct val="80000"/>
              </a:lnSpc>
            </a:pPr>
            <a:r>
              <a:rPr lang="fr-FR" dirty="0">
                <a:effectLst/>
                <a:latin typeface="Impact" pitchFamily="34" charset="0"/>
              </a:rPr>
              <a:t>2 phases:</a:t>
            </a:r>
          </a:p>
          <a:p>
            <a:pPr marL="1752600" lvl="3" indent="-381000">
              <a:lnSpc>
                <a:spcPct val="80000"/>
              </a:lnSpc>
            </a:pPr>
            <a:r>
              <a:rPr lang="fr-FR" sz="3200" dirty="0">
                <a:effectLst/>
                <a:latin typeface="Impact" pitchFamily="34" charset="0"/>
              </a:rPr>
              <a:t>1. Planification de la MISE EN ŒUVRE (MEO)</a:t>
            </a:r>
          </a:p>
          <a:p>
            <a:pPr marL="1752600" lvl="3" indent="-381000">
              <a:lnSpc>
                <a:spcPct val="80000"/>
              </a:lnSpc>
            </a:pPr>
            <a:r>
              <a:rPr lang="fr-FR" sz="3200" dirty="0">
                <a:effectLst/>
                <a:latin typeface="Impact" pitchFamily="34" charset="0"/>
              </a:rPr>
              <a:t>2. MEO proprement dite</a:t>
            </a:r>
          </a:p>
          <a:p>
            <a:pPr marL="0" indent="0">
              <a:lnSpc>
                <a:spcPct val="80000"/>
              </a:lnSpc>
              <a:buNone/>
            </a:pPr>
            <a:endParaRPr lang="fr-FR" sz="2800" dirty="0">
              <a:effectLst/>
              <a:latin typeface="Impact" pitchFamily="34" charset="0"/>
            </a:endParaRPr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6C2617-6176-42BC-8C37-A2EED24707B5}" type="slidenum">
              <a:rPr lang="fr-FR"/>
              <a:pPr>
                <a:defRPr/>
              </a:pPr>
              <a:t>9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 Black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 Black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3871</TotalTime>
  <Words>1072</Words>
  <Application>Microsoft Office PowerPoint</Application>
  <PresentationFormat>Personnalisé</PresentationFormat>
  <Paragraphs>263</Paragraphs>
  <Slides>35</Slides>
  <Notes>9</Notes>
  <HiddenSlides>0</HiddenSlides>
  <MMClips>0</MMClips>
  <ScaleCrop>false</ScaleCrop>
  <HeadingPairs>
    <vt:vector size="8" baseType="variant">
      <vt:variant>
        <vt:lpstr>Polices utilisées</vt:lpstr>
      </vt:variant>
      <vt:variant>
        <vt:i4>14</vt:i4>
      </vt:variant>
      <vt:variant>
        <vt:lpstr>Thème</vt:lpstr>
      </vt:variant>
      <vt:variant>
        <vt:i4>1</vt:i4>
      </vt:variant>
      <vt:variant>
        <vt:lpstr>Serveurs OLE incorporés</vt:lpstr>
      </vt:variant>
      <vt:variant>
        <vt:i4>1</vt:i4>
      </vt:variant>
      <vt:variant>
        <vt:lpstr>Titres des diapositives</vt:lpstr>
      </vt:variant>
      <vt:variant>
        <vt:i4>35</vt:i4>
      </vt:variant>
    </vt:vector>
  </HeadingPairs>
  <TitlesOfParts>
    <vt:vector size="51" baseType="lpstr">
      <vt:lpstr>Antique Olive</vt:lpstr>
      <vt:lpstr>Arial</vt:lpstr>
      <vt:lpstr>Arial Black</vt:lpstr>
      <vt:lpstr>Calibri</vt:lpstr>
      <vt:lpstr>Courier New</vt:lpstr>
      <vt:lpstr>Gill Sans MT</vt:lpstr>
      <vt:lpstr>Impact</vt:lpstr>
      <vt:lpstr>Letter Gothic</vt:lpstr>
      <vt:lpstr>Tahoma</vt:lpstr>
      <vt:lpstr>Times New Roman</vt:lpstr>
      <vt:lpstr>Trebuchet MS</vt:lpstr>
      <vt:lpstr>Univers</vt:lpstr>
      <vt:lpstr>Verdana</vt:lpstr>
      <vt:lpstr>Wingdings</vt:lpstr>
      <vt:lpstr>Default Design</vt:lpstr>
      <vt:lpstr>Clip</vt:lpstr>
      <vt:lpstr>Présentation PowerPoint</vt:lpstr>
      <vt:lpstr>Démarche générale de planification sanitaire</vt:lpstr>
      <vt:lpstr>Présentation PowerPoint</vt:lpstr>
      <vt:lpstr>Planifier, Comment faire ?????? « échouer dans la planification, c’est planifier son échec »</vt:lpstr>
      <vt:lpstr>CYCLE DE PLANIFICATION: ETAPES ET STADES</vt:lpstr>
      <vt:lpstr>Présentation PowerPoint</vt:lpstr>
      <vt:lpstr>Présentation PowerPoint</vt:lpstr>
      <vt:lpstr>ETAPE 7</vt:lpstr>
      <vt:lpstr>MISE EN OEUVRE</vt:lpstr>
      <vt:lpstr>MISE EN OEUVRE</vt:lpstr>
      <vt:lpstr>Présentation PowerPoint</vt:lpstr>
      <vt:lpstr>Présentation PowerPoint</vt:lpstr>
      <vt:lpstr>Condition  de mise en œuvre</vt:lpstr>
      <vt:lpstr>MISE EN OEUVRE</vt:lpstr>
      <vt:lpstr>Présentation PowerPoint</vt:lpstr>
      <vt:lpstr>ETAPE 8</vt:lpstr>
      <vt:lpstr>Présentation PowerPoint</vt:lpstr>
      <vt:lpstr>DÉFINITION (1) </vt:lpstr>
      <vt:lpstr>DÉFINITION (2) </vt:lpstr>
      <vt:lpstr>Sur quoi s’exerce l’Évaluation ?</vt:lpstr>
      <vt:lpstr>OBJET DE L’ÉVALUATION (1)  </vt:lpstr>
      <vt:lpstr>OBJET DE L’ÉVALUATION (2)  </vt:lpstr>
      <vt:lpstr>Présentation PowerPoint</vt:lpstr>
      <vt:lpstr>Présentation PowerPoint</vt:lpstr>
      <vt:lpstr>Présentation PowerPoint</vt:lpstr>
      <vt:lpstr>TYPES D’EVALUATION</vt:lpstr>
      <vt:lpstr>Quatre phases d’évaluation</vt:lpstr>
      <vt:lpstr>EVALUATION</vt:lpstr>
      <vt:lpstr>Les critères d'évaluation</vt:lpstr>
      <vt:lpstr>LE SUIVI</vt:lpstr>
      <vt:lpstr>Contraintes de l’évaluation(1/2)</vt:lpstr>
      <vt:lpstr>Contraintes de l’évaluation(2/2)</vt:lpstr>
      <vt:lpstr>Plan d’un rapport d’évaluation(1/2)</vt:lpstr>
      <vt:lpstr>Plan d’un rapport d’évaluation(2/2)</vt:lpstr>
      <vt:lpstr>Présentation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SUIVI ET EVALUATION DES PROGRAMMES PUBLICS</dc:title>
  <dc:creator>DR Isaie MEDAH</dc:creator>
  <cp:lastModifiedBy>USER</cp:lastModifiedBy>
  <cp:revision>528</cp:revision>
  <dcterms:created xsi:type="dcterms:W3CDTF">2011-09-01T12:36:39Z</dcterms:created>
  <dcterms:modified xsi:type="dcterms:W3CDTF">2021-07-24T22:25:39Z</dcterms:modified>
</cp:coreProperties>
</file>