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3" r:id="rId1"/>
  </p:sldMasterIdLst>
  <p:notesMasterIdLst>
    <p:notesMasterId r:id="rId57"/>
  </p:notesMasterIdLst>
  <p:sldIdLst>
    <p:sldId id="630" r:id="rId2"/>
    <p:sldId id="858" r:id="rId3"/>
    <p:sldId id="692" r:id="rId4"/>
    <p:sldId id="693" r:id="rId5"/>
    <p:sldId id="694" r:id="rId6"/>
    <p:sldId id="804" r:id="rId7"/>
    <p:sldId id="566" r:id="rId8"/>
    <p:sldId id="859" r:id="rId9"/>
    <p:sldId id="731" r:id="rId10"/>
    <p:sldId id="732" r:id="rId11"/>
    <p:sldId id="860" r:id="rId12"/>
    <p:sldId id="735" r:id="rId13"/>
    <p:sldId id="736" r:id="rId14"/>
    <p:sldId id="737" r:id="rId15"/>
    <p:sldId id="738" r:id="rId16"/>
    <p:sldId id="864" r:id="rId17"/>
    <p:sldId id="739" r:id="rId18"/>
    <p:sldId id="740" r:id="rId19"/>
    <p:sldId id="747" r:id="rId20"/>
    <p:sldId id="748" r:id="rId21"/>
    <p:sldId id="749" r:id="rId22"/>
    <p:sldId id="750" r:id="rId23"/>
    <p:sldId id="751" r:id="rId24"/>
    <p:sldId id="752" r:id="rId25"/>
    <p:sldId id="745" r:id="rId26"/>
    <p:sldId id="583" r:id="rId27"/>
    <p:sldId id="862" r:id="rId28"/>
    <p:sldId id="802" r:id="rId29"/>
    <p:sldId id="584" r:id="rId30"/>
    <p:sldId id="585" r:id="rId31"/>
    <p:sldId id="586" r:id="rId32"/>
    <p:sldId id="587" r:id="rId33"/>
    <p:sldId id="753" r:id="rId34"/>
    <p:sldId id="588" r:id="rId35"/>
    <p:sldId id="861" r:id="rId36"/>
    <p:sldId id="589" r:id="rId37"/>
    <p:sldId id="590" r:id="rId38"/>
    <p:sldId id="591" r:id="rId39"/>
    <p:sldId id="592" r:id="rId40"/>
    <p:sldId id="593" r:id="rId41"/>
    <p:sldId id="594" r:id="rId42"/>
    <p:sldId id="754" r:id="rId43"/>
    <p:sldId id="755" r:id="rId44"/>
    <p:sldId id="756" r:id="rId45"/>
    <p:sldId id="597" r:id="rId46"/>
    <p:sldId id="863" r:id="rId47"/>
    <p:sldId id="757" r:id="rId48"/>
    <p:sldId id="758" r:id="rId49"/>
    <p:sldId id="759" r:id="rId50"/>
    <p:sldId id="760" r:id="rId51"/>
    <p:sldId id="761" r:id="rId52"/>
    <p:sldId id="762" r:id="rId53"/>
    <p:sldId id="763" r:id="rId54"/>
    <p:sldId id="764" r:id="rId55"/>
    <p:sldId id="689" r:id="rId56"/>
  </p:sldIdLst>
  <p:sldSz cx="12190413"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12" autoAdjust="0"/>
    <p:restoredTop sz="94660"/>
  </p:normalViewPr>
  <p:slideViewPr>
    <p:cSldViewPr>
      <p:cViewPr varScale="1">
        <p:scale>
          <a:sx n="59" d="100"/>
          <a:sy n="59" d="100"/>
        </p:scale>
        <p:origin x="210" y="54"/>
      </p:cViewPr>
      <p:guideLst>
        <p:guide orient="horz" pos="2160"/>
        <p:guide pos="2880"/>
        <p:guide pos="3840"/>
      </p:guideLst>
    </p:cSldViewPr>
  </p:slideViewPr>
  <p:notesTextViewPr>
    <p:cViewPr>
      <p:scale>
        <a:sx n="3" d="2"/>
        <a:sy n="3" d="2"/>
      </p:scale>
      <p:origin x="0" y="0"/>
    </p:cViewPr>
  </p:notesTextViewPr>
  <p:sorterViewPr>
    <p:cViewPr>
      <p:scale>
        <a:sx n="100" d="100"/>
        <a:sy n="100" d="100"/>
      </p:scale>
      <p:origin x="0" y="1872"/>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659F57-6E3A-4909-8CCA-C7BE5CB46B54}" type="datetimeFigureOut">
              <a:rPr lang="fr-FR" smtClean="0"/>
              <a:pPr/>
              <a:t>27/07/2021</a:t>
            </a:fld>
            <a:endParaRPr lang="fr-FR"/>
          </a:p>
        </p:txBody>
      </p:sp>
      <p:sp>
        <p:nvSpPr>
          <p:cNvPr id="4" name="Espace réservé de l'image des diapositives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D73FF85-542D-457B-9BA7-F1812CC1DCFA}" type="slidenum">
              <a:rPr lang="fr-FR" smtClean="0"/>
              <a:pPr/>
              <a:t>‹N°›</a:t>
            </a:fld>
            <a:endParaRPr lang="fr-FR"/>
          </a:p>
        </p:txBody>
      </p:sp>
    </p:spTree>
    <p:extLst>
      <p:ext uri="{BB962C8B-B14F-4D97-AF65-F5344CB8AC3E}">
        <p14:creationId xmlns:p14="http://schemas.microsoft.com/office/powerpoint/2010/main" val="2996646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Espace réservé de l'image des diapositives 1"/>
          <p:cNvSpPr>
            <a:spLocks noGrp="1" noRot="1" noChangeAspect="1" noTextEdit="1"/>
          </p:cNvSpPr>
          <p:nvPr>
            <p:ph type="sldImg"/>
          </p:nvPr>
        </p:nvSpPr>
        <p:spPr>
          <a:xfrm>
            <a:off x="382588" y="685800"/>
            <a:ext cx="6092825" cy="3429000"/>
          </a:xfrm>
          <a:ln/>
        </p:spPr>
      </p:sp>
      <p:sp>
        <p:nvSpPr>
          <p:cNvPr id="107523" name="Espace réservé des commentaires 2"/>
          <p:cNvSpPr>
            <a:spLocks noGrp="1"/>
          </p:cNvSpPr>
          <p:nvPr>
            <p:ph type="body" idx="1"/>
          </p:nvPr>
        </p:nvSpPr>
        <p:spPr>
          <a:noFill/>
          <a:ln/>
        </p:spPr>
        <p:txBody>
          <a:bodyPr/>
          <a:lstStyle/>
          <a:p>
            <a:endParaRPr lang="fr-FR"/>
          </a:p>
        </p:txBody>
      </p:sp>
      <p:sp>
        <p:nvSpPr>
          <p:cNvPr id="107524" name="Espace réservé du numéro de diapositive 3"/>
          <p:cNvSpPr>
            <a:spLocks noGrp="1"/>
          </p:cNvSpPr>
          <p:nvPr>
            <p:ph type="sldNum" sz="quarter" idx="5"/>
          </p:nvPr>
        </p:nvSpPr>
        <p:spPr>
          <a:noFill/>
        </p:spPr>
        <p:txBody>
          <a:bodyPr/>
          <a:lstStyle/>
          <a:p>
            <a:fld id="{B5C18F5C-66B4-4FBA-8F2E-5C2F1A48C304}" type="slidenum">
              <a:rPr lang="fr-FR" smtClean="0"/>
              <a:pPr/>
              <a:t>1</a:t>
            </a:fld>
            <a:endParaRPr lang="fr-FR"/>
          </a:p>
        </p:txBody>
      </p:sp>
    </p:spTree>
    <p:extLst>
      <p:ext uri="{BB962C8B-B14F-4D97-AF65-F5344CB8AC3E}">
        <p14:creationId xmlns:p14="http://schemas.microsoft.com/office/powerpoint/2010/main" val="9622029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noFill/>
        </p:spPr>
        <p:txBody>
          <a:bodyPr/>
          <a:lstStyle/>
          <a:p>
            <a:fld id="{43489822-B654-489B-9740-95284BA3E8DC}" type="slidenum">
              <a:rPr lang="fr-FR" smtClean="0"/>
              <a:pPr/>
              <a:t>38</a:t>
            </a:fld>
            <a:endParaRPr lang="fr-FR"/>
          </a:p>
        </p:txBody>
      </p:sp>
      <p:sp>
        <p:nvSpPr>
          <p:cNvPr id="135171" name="Rectangle 2"/>
          <p:cNvSpPr>
            <a:spLocks noGrp="1" noRot="1" noChangeAspect="1" noChangeArrowheads="1" noTextEdit="1"/>
          </p:cNvSpPr>
          <p:nvPr>
            <p:ph type="sldImg"/>
          </p:nvPr>
        </p:nvSpPr>
        <p:spPr>
          <a:xfrm>
            <a:off x="382588" y="685800"/>
            <a:ext cx="6092825" cy="3429000"/>
          </a:xfrm>
          <a:ln/>
        </p:spPr>
      </p:sp>
      <p:sp>
        <p:nvSpPr>
          <p:cNvPr id="135172" name="Rectangle 3"/>
          <p:cNvSpPr>
            <a:spLocks noGrp="1" noChangeArrowheads="1"/>
          </p:cNvSpPr>
          <p:nvPr>
            <p:ph type="body" idx="1"/>
          </p:nvPr>
        </p:nvSpPr>
        <p:spPr>
          <a:xfrm>
            <a:off x="686123" y="4343990"/>
            <a:ext cx="5485756" cy="4114505"/>
          </a:xfrm>
          <a:noFill/>
          <a:ln/>
        </p:spPr>
        <p:txBody>
          <a:bodyPr/>
          <a:lstStyle/>
          <a:p>
            <a:endParaRPr lang="fr-FR"/>
          </a:p>
        </p:txBody>
      </p:sp>
    </p:spTree>
    <p:extLst>
      <p:ext uri="{BB962C8B-B14F-4D97-AF65-F5344CB8AC3E}">
        <p14:creationId xmlns:p14="http://schemas.microsoft.com/office/powerpoint/2010/main" val="14035202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p:spPr>
        <p:txBody>
          <a:bodyPr/>
          <a:lstStyle/>
          <a:p>
            <a:fld id="{35D3996A-7172-4E3E-AFA7-D225C1BAE63F}" type="slidenum">
              <a:rPr lang="fr-FR" smtClean="0"/>
              <a:pPr/>
              <a:t>39</a:t>
            </a:fld>
            <a:endParaRPr lang="fr-FR"/>
          </a:p>
        </p:txBody>
      </p:sp>
      <p:sp>
        <p:nvSpPr>
          <p:cNvPr id="136195" name="Rectangle 2"/>
          <p:cNvSpPr>
            <a:spLocks noGrp="1" noRot="1" noChangeAspect="1" noChangeArrowheads="1" noTextEdit="1"/>
          </p:cNvSpPr>
          <p:nvPr>
            <p:ph type="sldImg"/>
          </p:nvPr>
        </p:nvSpPr>
        <p:spPr>
          <a:xfrm>
            <a:off x="382588" y="685800"/>
            <a:ext cx="6092825" cy="3429000"/>
          </a:xfrm>
          <a:ln/>
        </p:spPr>
      </p:sp>
      <p:sp>
        <p:nvSpPr>
          <p:cNvPr id="136196" name="Rectangle 3"/>
          <p:cNvSpPr>
            <a:spLocks noGrp="1" noChangeArrowheads="1"/>
          </p:cNvSpPr>
          <p:nvPr>
            <p:ph type="body" idx="1"/>
          </p:nvPr>
        </p:nvSpPr>
        <p:spPr>
          <a:xfrm>
            <a:off x="686123" y="4343990"/>
            <a:ext cx="5485756" cy="4114505"/>
          </a:xfrm>
          <a:noFill/>
          <a:ln/>
        </p:spPr>
        <p:txBody>
          <a:bodyPr/>
          <a:lstStyle/>
          <a:p>
            <a:endParaRPr lang="fr-FR"/>
          </a:p>
        </p:txBody>
      </p:sp>
    </p:spTree>
    <p:extLst>
      <p:ext uri="{BB962C8B-B14F-4D97-AF65-F5344CB8AC3E}">
        <p14:creationId xmlns:p14="http://schemas.microsoft.com/office/powerpoint/2010/main" val="38000623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p:spPr>
        <p:txBody>
          <a:bodyPr/>
          <a:lstStyle/>
          <a:p>
            <a:fld id="{DFDAF605-8EAB-43A3-A319-9F4318AD8983}" type="slidenum">
              <a:rPr lang="fr-FR" smtClean="0"/>
              <a:pPr/>
              <a:t>45</a:t>
            </a:fld>
            <a:endParaRPr lang="fr-FR"/>
          </a:p>
        </p:txBody>
      </p:sp>
      <p:sp>
        <p:nvSpPr>
          <p:cNvPr id="138243" name="Rectangle 2"/>
          <p:cNvSpPr>
            <a:spLocks noGrp="1" noRot="1" noChangeAspect="1" noChangeArrowheads="1" noTextEdit="1"/>
          </p:cNvSpPr>
          <p:nvPr>
            <p:ph type="sldImg"/>
          </p:nvPr>
        </p:nvSpPr>
        <p:spPr>
          <a:xfrm>
            <a:off x="382588" y="685800"/>
            <a:ext cx="6092825" cy="3429000"/>
          </a:xfrm>
          <a:ln/>
        </p:spPr>
      </p:sp>
      <p:sp>
        <p:nvSpPr>
          <p:cNvPr id="138244" name="Rectangle 3"/>
          <p:cNvSpPr>
            <a:spLocks noGrp="1" noChangeArrowheads="1"/>
          </p:cNvSpPr>
          <p:nvPr>
            <p:ph type="body" idx="1"/>
          </p:nvPr>
        </p:nvSpPr>
        <p:spPr>
          <a:xfrm>
            <a:off x="686123" y="4343990"/>
            <a:ext cx="5485756" cy="4114505"/>
          </a:xfrm>
          <a:noFill/>
          <a:ln/>
        </p:spPr>
        <p:txBody>
          <a:bodyPr/>
          <a:lstStyle/>
          <a:p>
            <a:pPr eaLnBrk="1" hangingPunct="1"/>
            <a:endParaRPr lang="fr-FR"/>
          </a:p>
        </p:txBody>
      </p:sp>
    </p:spTree>
    <p:extLst>
      <p:ext uri="{BB962C8B-B14F-4D97-AF65-F5344CB8AC3E}">
        <p14:creationId xmlns:p14="http://schemas.microsoft.com/office/powerpoint/2010/main" val="33051069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Espace réservé de l'image des diapositives 1"/>
          <p:cNvSpPr>
            <a:spLocks noGrp="1" noRot="1" noChangeAspect="1" noTextEdit="1"/>
          </p:cNvSpPr>
          <p:nvPr>
            <p:ph type="sldImg"/>
          </p:nvPr>
        </p:nvSpPr>
        <p:spPr bwMode="auto">
          <a:xfrm>
            <a:off x="382588" y="685800"/>
            <a:ext cx="6092825"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0051" name="Espace réservé des commentaire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a:p>
        </p:txBody>
      </p:sp>
      <p:sp>
        <p:nvSpPr>
          <p:cNvPr id="130052" name="Espace réservé du numéro de diapositive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fld id="{E0663B68-2E2A-4D29-A0E2-095BAA12C4F8}" type="slidenum">
              <a:rPr lang="fr-FR" altLang="fr-FR" smtClean="0">
                <a:latin typeface="Times New Roman" pitchFamily="18" charset="0"/>
              </a:rPr>
              <a:pPr/>
              <a:t>3</a:t>
            </a:fld>
            <a:endParaRPr lang="fr-FR" altLang="fr-FR">
              <a:latin typeface="Times New Roman" pitchFamily="18" charset="0"/>
            </a:endParaRPr>
          </a:p>
        </p:txBody>
      </p:sp>
    </p:spTree>
    <p:extLst>
      <p:ext uri="{BB962C8B-B14F-4D97-AF65-F5344CB8AC3E}">
        <p14:creationId xmlns:p14="http://schemas.microsoft.com/office/powerpoint/2010/main" val="17891770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p:spPr>
        <p:txBody>
          <a:bodyPr/>
          <a:lstStyle/>
          <a:p>
            <a:fld id="{93A389DD-CFCA-4954-8C03-98087A72E453}" type="slidenum">
              <a:rPr lang="fr-FR" smtClean="0"/>
              <a:pPr/>
              <a:t>7</a:t>
            </a:fld>
            <a:endParaRPr lang="fr-FR"/>
          </a:p>
        </p:txBody>
      </p:sp>
      <p:sp>
        <p:nvSpPr>
          <p:cNvPr id="123907" name="Rectangle 2"/>
          <p:cNvSpPr>
            <a:spLocks noGrp="1" noRot="1" noChangeAspect="1" noChangeArrowheads="1" noTextEdit="1"/>
          </p:cNvSpPr>
          <p:nvPr>
            <p:ph type="sldImg"/>
          </p:nvPr>
        </p:nvSpPr>
        <p:spPr>
          <a:xfrm>
            <a:off x="382588" y="685800"/>
            <a:ext cx="6092825" cy="3429000"/>
          </a:xfrm>
          <a:ln/>
        </p:spPr>
      </p:sp>
      <p:sp>
        <p:nvSpPr>
          <p:cNvPr id="123908" name="Rectangle 3"/>
          <p:cNvSpPr>
            <a:spLocks noGrp="1" noChangeArrowheads="1"/>
          </p:cNvSpPr>
          <p:nvPr>
            <p:ph type="body" idx="1"/>
          </p:nvPr>
        </p:nvSpPr>
        <p:spPr>
          <a:xfrm>
            <a:off x="686123" y="4343990"/>
            <a:ext cx="5485756" cy="4114505"/>
          </a:xfrm>
          <a:noFill/>
          <a:ln/>
        </p:spPr>
        <p:txBody>
          <a:bodyPr/>
          <a:lstStyle/>
          <a:p>
            <a:pPr eaLnBrk="1" hangingPunct="1"/>
            <a:endParaRPr lang="fr-FR"/>
          </a:p>
        </p:txBody>
      </p:sp>
    </p:spTree>
    <p:extLst>
      <p:ext uri="{BB962C8B-B14F-4D97-AF65-F5344CB8AC3E}">
        <p14:creationId xmlns:p14="http://schemas.microsoft.com/office/powerpoint/2010/main" val="30836582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fld id="{5A51041A-5E3D-4CB5-B5EA-EE565EFB7F25}" type="slidenum">
              <a:rPr lang="fr-FR" altLang="fr-FR" smtClean="0">
                <a:latin typeface="Times New Roman" pitchFamily="18" charset="0"/>
              </a:rPr>
              <a:pPr/>
              <a:t>10</a:t>
            </a:fld>
            <a:endParaRPr lang="fr-FR" altLang="fr-FR">
              <a:latin typeface="Times New Roman" pitchFamily="18" charset="0"/>
            </a:endParaRPr>
          </a:p>
        </p:txBody>
      </p:sp>
      <p:sp>
        <p:nvSpPr>
          <p:cNvPr id="13926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9268" name="Rectangle 3"/>
          <p:cNvSpPr>
            <a:spLocks noGrp="1" noChangeArrowheads="1"/>
          </p:cNvSpPr>
          <p:nvPr>
            <p:ph type="body" idx="1"/>
          </p:nvPr>
        </p:nvSpPr>
        <p:spPr bwMode="auto">
          <a:xfrm>
            <a:off x="987425" y="3211513"/>
            <a:ext cx="7893050" cy="30416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fr-FR" altLang="fr-FR"/>
          </a:p>
        </p:txBody>
      </p:sp>
    </p:spTree>
    <p:extLst>
      <p:ext uri="{BB962C8B-B14F-4D97-AF65-F5344CB8AC3E}">
        <p14:creationId xmlns:p14="http://schemas.microsoft.com/office/powerpoint/2010/main" val="22330708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p:spPr>
        <p:txBody>
          <a:bodyPr/>
          <a:lstStyle/>
          <a:p>
            <a:fld id="{FE431662-197C-49FA-B268-5654F8C45D34}" type="slidenum">
              <a:rPr lang="fr-FR" smtClean="0"/>
              <a:pPr/>
              <a:t>26</a:t>
            </a:fld>
            <a:endParaRPr lang="fr-FR"/>
          </a:p>
        </p:txBody>
      </p:sp>
      <p:sp>
        <p:nvSpPr>
          <p:cNvPr id="130051" name="Rectangle 2"/>
          <p:cNvSpPr>
            <a:spLocks noGrp="1" noRot="1" noChangeAspect="1" noChangeArrowheads="1" noTextEdit="1"/>
          </p:cNvSpPr>
          <p:nvPr>
            <p:ph type="sldImg"/>
          </p:nvPr>
        </p:nvSpPr>
        <p:spPr>
          <a:xfrm>
            <a:off x="382588" y="685800"/>
            <a:ext cx="6092825" cy="3429000"/>
          </a:xfrm>
          <a:ln/>
        </p:spPr>
      </p:sp>
      <p:sp>
        <p:nvSpPr>
          <p:cNvPr id="130052" name="Rectangle 3"/>
          <p:cNvSpPr>
            <a:spLocks noGrp="1" noChangeArrowheads="1"/>
          </p:cNvSpPr>
          <p:nvPr>
            <p:ph type="body" idx="1"/>
          </p:nvPr>
        </p:nvSpPr>
        <p:spPr>
          <a:xfrm>
            <a:off x="686123" y="4343990"/>
            <a:ext cx="5485756" cy="4114505"/>
          </a:xfrm>
          <a:noFill/>
          <a:ln/>
        </p:spPr>
        <p:txBody>
          <a:bodyPr/>
          <a:lstStyle/>
          <a:p>
            <a:pPr eaLnBrk="1" hangingPunct="1"/>
            <a:endParaRPr lang="fr-FR"/>
          </a:p>
        </p:txBody>
      </p:sp>
    </p:spTree>
    <p:extLst>
      <p:ext uri="{BB962C8B-B14F-4D97-AF65-F5344CB8AC3E}">
        <p14:creationId xmlns:p14="http://schemas.microsoft.com/office/powerpoint/2010/main" val="3344142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p:spPr>
        <p:txBody>
          <a:bodyPr/>
          <a:lstStyle/>
          <a:p>
            <a:fld id="{CE3FEE29-609A-4B5F-9107-C5399551ED73}" type="slidenum">
              <a:rPr lang="fr-FR" smtClean="0"/>
              <a:pPr/>
              <a:t>29</a:t>
            </a:fld>
            <a:endParaRPr lang="fr-FR"/>
          </a:p>
        </p:txBody>
      </p:sp>
      <p:sp>
        <p:nvSpPr>
          <p:cNvPr id="131075" name="Rectangle 2"/>
          <p:cNvSpPr>
            <a:spLocks noGrp="1" noRot="1" noChangeAspect="1" noChangeArrowheads="1" noTextEdit="1"/>
          </p:cNvSpPr>
          <p:nvPr>
            <p:ph type="sldImg"/>
          </p:nvPr>
        </p:nvSpPr>
        <p:spPr>
          <a:xfrm>
            <a:off x="382588" y="685800"/>
            <a:ext cx="6092825" cy="3429000"/>
          </a:xfrm>
          <a:ln/>
        </p:spPr>
      </p:sp>
      <p:sp>
        <p:nvSpPr>
          <p:cNvPr id="131076" name="Rectangle 3"/>
          <p:cNvSpPr>
            <a:spLocks noGrp="1" noChangeArrowheads="1"/>
          </p:cNvSpPr>
          <p:nvPr>
            <p:ph type="body" idx="1"/>
          </p:nvPr>
        </p:nvSpPr>
        <p:spPr>
          <a:xfrm>
            <a:off x="686123" y="4343990"/>
            <a:ext cx="5485756" cy="4114505"/>
          </a:xfrm>
          <a:noFill/>
          <a:ln/>
        </p:spPr>
        <p:txBody>
          <a:bodyPr/>
          <a:lstStyle/>
          <a:p>
            <a:pPr eaLnBrk="1" hangingPunct="1"/>
            <a:endParaRPr lang="fr-FR"/>
          </a:p>
        </p:txBody>
      </p:sp>
    </p:spTree>
    <p:extLst>
      <p:ext uri="{BB962C8B-B14F-4D97-AF65-F5344CB8AC3E}">
        <p14:creationId xmlns:p14="http://schemas.microsoft.com/office/powerpoint/2010/main" val="41105542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p:spPr>
        <p:txBody>
          <a:bodyPr/>
          <a:lstStyle/>
          <a:p>
            <a:fld id="{EC86788E-E5AD-49F9-875B-AA85BC534A20}" type="slidenum">
              <a:rPr lang="fr-FR" smtClean="0"/>
              <a:pPr/>
              <a:t>34</a:t>
            </a:fld>
            <a:endParaRPr lang="fr-FR"/>
          </a:p>
        </p:txBody>
      </p:sp>
      <p:sp>
        <p:nvSpPr>
          <p:cNvPr id="132099" name="Rectangle 2"/>
          <p:cNvSpPr>
            <a:spLocks noGrp="1" noRot="1" noChangeAspect="1" noChangeArrowheads="1" noTextEdit="1"/>
          </p:cNvSpPr>
          <p:nvPr>
            <p:ph type="sldImg"/>
          </p:nvPr>
        </p:nvSpPr>
        <p:spPr>
          <a:xfrm>
            <a:off x="382588" y="685800"/>
            <a:ext cx="6092825" cy="3429000"/>
          </a:xfrm>
          <a:ln/>
        </p:spPr>
      </p:sp>
      <p:sp>
        <p:nvSpPr>
          <p:cNvPr id="132100" name="Rectangle 3"/>
          <p:cNvSpPr>
            <a:spLocks noGrp="1" noChangeArrowheads="1"/>
          </p:cNvSpPr>
          <p:nvPr>
            <p:ph type="body" idx="1"/>
          </p:nvPr>
        </p:nvSpPr>
        <p:spPr>
          <a:xfrm>
            <a:off x="686123" y="4343990"/>
            <a:ext cx="5485756" cy="4114505"/>
          </a:xfrm>
          <a:noFill/>
          <a:ln/>
        </p:spPr>
        <p:txBody>
          <a:bodyPr/>
          <a:lstStyle/>
          <a:p>
            <a:pPr eaLnBrk="1" hangingPunct="1"/>
            <a:endParaRPr lang="fr-FR" dirty="0"/>
          </a:p>
        </p:txBody>
      </p:sp>
    </p:spTree>
    <p:extLst>
      <p:ext uri="{BB962C8B-B14F-4D97-AF65-F5344CB8AC3E}">
        <p14:creationId xmlns:p14="http://schemas.microsoft.com/office/powerpoint/2010/main" val="8627102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p:spPr>
        <p:txBody>
          <a:bodyPr/>
          <a:lstStyle/>
          <a:p>
            <a:fld id="{D98B8825-F7D3-45EE-83FB-7932863397C7}" type="slidenum">
              <a:rPr lang="fr-FR" smtClean="0"/>
              <a:pPr/>
              <a:t>36</a:t>
            </a:fld>
            <a:endParaRPr lang="fr-FR"/>
          </a:p>
        </p:txBody>
      </p:sp>
      <p:sp>
        <p:nvSpPr>
          <p:cNvPr id="133123" name="Rectangle 2"/>
          <p:cNvSpPr>
            <a:spLocks noGrp="1" noRot="1" noChangeAspect="1" noChangeArrowheads="1" noTextEdit="1"/>
          </p:cNvSpPr>
          <p:nvPr>
            <p:ph type="sldImg"/>
          </p:nvPr>
        </p:nvSpPr>
        <p:spPr>
          <a:xfrm>
            <a:off x="382588" y="685800"/>
            <a:ext cx="6092825" cy="3429000"/>
          </a:xfrm>
          <a:ln/>
        </p:spPr>
      </p:sp>
      <p:sp>
        <p:nvSpPr>
          <p:cNvPr id="133124"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8196237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p:spPr>
        <p:txBody>
          <a:bodyPr/>
          <a:lstStyle/>
          <a:p>
            <a:fld id="{CA215DEE-D121-49BD-B499-C31F0DEABFDB}" type="slidenum">
              <a:rPr lang="fr-FR" smtClean="0"/>
              <a:pPr/>
              <a:t>37</a:t>
            </a:fld>
            <a:endParaRPr lang="fr-FR"/>
          </a:p>
        </p:txBody>
      </p:sp>
      <p:sp>
        <p:nvSpPr>
          <p:cNvPr id="134147" name="Rectangle 2"/>
          <p:cNvSpPr>
            <a:spLocks noGrp="1" noRot="1" noChangeAspect="1" noChangeArrowheads="1" noTextEdit="1"/>
          </p:cNvSpPr>
          <p:nvPr>
            <p:ph type="sldImg"/>
          </p:nvPr>
        </p:nvSpPr>
        <p:spPr>
          <a:xfrm>
            <a:off x="382588" y="685800"/>
            <a:ext cx="6092825" cy="3429000"/>
          </a:xfrm>
          <a:ln/>
        </p:spPr>
      </p:sp>
      <p:sp>
        <p:nvSpPr>
          <p:cNvPr id="134148" name="Rectangle 3"/>
          <p:cNvSpPr>
            <a:spLocks noGrp="1" noChangeArrowheads="1"/>
          </p:cNvSpPr>
          <p:nvPr>
            <p:ph type="body" idx="1"/>
          </p:nvPr>
        </p:nvSpPr>
        <p:spPr>
          <a:xfrm>
            <a:off x="686123" y="4343990"/>
            <a:ext cx="5485756" cy="4114505"/>
          </a:xfrm>
          <a:noFill/>
          <a:ln/>
        </p:spPr>
        <p:txBody>
          <a:bodyPr/>
          <a:lstStyle/>
          <a:p>
            <a:endParaRPr lang="fr-FR"/>
          </a:p>
        </p:txBody>
      </p:sp>
    </p:spTree>
    <p:extLst>
      <p:ext uri="{BB962C8B-B14F-4D97-AF65-F5344CB8AC3E}">
        <p14:creationId xmlns:p14="http://schemas.microsoft.com/office/powerpoint/2010/main" val="36283351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281" y="2130427"/>
            <a:ext cx="10361851" cy="1470025"/>
          </a:xfrm>
        </p:spPr>
        <p:txBody>
          <a:bodyPr/>
          <a:lstStyle/>
          <a:p>
            <a:r>
              <a:rPr lang="fr-FR"/>
              <a:t>Cliquez pour modifier le style du titre</a:t>
            </a:r>
          </a:p>
        </p:txBody>
      </p:sp>
      <p:sp>
        <p:nvSpPr>
          <p:cNvPr id="3" name="Sous-titre 2"/>
          <p:cNvSpPr>
            <a:spLocks noGrp="1"/>
          </p:cNvSpPr>
          <p:nvPr>
            <p:ph type="subTitle" idx="1"/>
          </p:nvPr>
        </p:nvSpPr>
        <p:spPr>
          <a:xfrm>
            <a:off x="1828562" y="3886200"/>
            <a:ext cx="8533289"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
        <p:nvSpPr>
          <p:cNvPr id="4" name="Rectangle 4"/>
          <p:cNvSpPr>
            <a:spLocks noGrp="1" noChangeArrowheads="1"/>
          </p:cNvSpPr>
          <p:nvPr>
            <p:ph type="dt" sz="half" idx="10"/>
          </p:nvPr>
        </p:nvSpPr>
        <p:spPr>
          <a:ln/>
        </p:spPr>
        <p:txBody>
          <a:bodyPr/>
          <a:lstStyle>
            <a:lvl1pPr>
              <a:defRPr/>
            </a:lvl1pPr>
          </a:lstStyle>
          <a:p>
            <a:pPr>
              <a:defRPr/>
            </a:pPr>
            <a:fld id="{C9AF988C-8106-440B-A25D-02FD29B16D16}" type="datetime1">
              <a:rPr lang="fr-FR" smtClean="0">
                <a:solidFill>
                  <a:srgbClr val="000000"/>
                </a:solidFill>
              </a:rPr>
              <a:t>27/07/2021</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MODULE PLANIFICATION SANITAIRE_Kongoussi_2014</a:t>
            </a:r>
          </a:p>
        </p:txBody>
      </p:sp>
      <p:sp>
        <p:nvSpPr>
          <p:cNvPr id="6" name="Rectangle 6"/>
          <p:cNvSpPr>
            <a:spLocks noGrp="1" noChangeArrowheads="1"/>
          </p:cNvSpPr>
          <p:nvPr>
            <p:ph type="sldNum" sz="quarter" idx="12"/>
          </p:nvPr>
        </p:nvSpPr>
        <p:spPr>
          <a:ln/>
        </p:spPr>
        <p:txBody>
          <a:bodyPr/>
          <a:lstStyle>
            <a:lvl1pPr>
              <a:defRPr/>
            </a:lvl1pPr>
          </a:lstStyle>
          <a:p>
            <a:pPr>
              <a:defRPr/>
            </a:pPr>
            <a:fld id="{B60581D7-AF35-4DCC-9533-697F1260BE8D}" type="slidenum">
              <a:rPr lang="en-US">
                <a:solidFill>
                  <a:srgbClr val="000000"/>
                </a:solidFill>
              </a:rPr>
              <a:pPr>
                <a:defRPr/>
              </a:pPr>
              <a:t>‹N°›</a:t>
            </a:fld>
            <a:endParaRPr lang="en-US">
              <a:solidFill>
                <a:srgbClr val="000000"/>
              </a:solidFill>
            </a:endParaRPr>
          </a:p>
        </p:txBody>
      </p:sp>
    </p:spTree>
    <p:extLst>
      <p:ext uri="{BB962C8B-B14F-4D97-AF65-F5344CB8AC3E}">
        <p14:creationId xmlns:p14="http://schemas.microsoft.com/office/powerpoint/2010/main" val="1830270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fld id="{18E6D814-BA23-4F0D-81CD-B1F2A4EF7757}" type="datetime1">
              <a:rPr lang="fr-FR" smtClean="0">
                <a:solidFill>
                  <a:srgbClr val="000000"/>
                </a:solidFill>
              </a:rPr>
              <a:t>27/07/2021</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MODULE PLANIFICATION SANITAIRE_Kongoussi_2014</a:t>
            </a:r>
          </a:p>
        </p:txBody>
      </p:sp>
      <p:sp>
        <p:nvSpPr>
          <p:cNvPr id="6" name="Rectangle 6"/>
          <p:cNvSpPr>
            <a:spLocks noGrp="1" noChangeArrowheads="1"/>
          </p:cNvSpPr>
          <p:nvPr>
            <p:ph type="sldNum" sz="quarter" idx="12"/>
          </p:nvPr>
        </p:nvSpPr>
        <p:spPr>
          <a:ln/>
        </p:spPr>
        <p:txBody>
          <a:bodyPr/>
          <a:lstStyle>
            <a:lvl1pPr>
              <a:defRPr/>
            </a:lvl1pPr>
          </a:lstStyle>
          <a:p>
            <a:pPr>
              <a:defRPr/>
            </a:pPr>
            <a:fld id="{0911C03E-952D-4290-B062-F199EC82406D}" type="slidenum">
              <a:rPr lang="en-US">
                <a:solidFill>
                  <a:srgbClr val="000000"/>
                </a:solidFill>
              </a:rPr>
              <a:pPr>
                <a:defRPr/>
              </a:pPr>
              <a:t>‹N°›</a:t>
            </a:fld>
            <a:endParaRPr lang="en-US">
              <a:solidFill>
                <a:srgbClr val="000000"/>
              </a:solidFill>
            </a:endParaRPr>
          </a:p>
        </p:txBody>
      </p:sp>
    </p:spTree>
    <p:extLst>
      <p:ext uri="{BB962C8B-B14F-4D97-AF65-F5344CB8AC3E}">
        <p14:creationId xmlns:p14="http://schemas.microsoft.com/office/powerpoint/2010/main" val="594429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8049" y="274640"/>
            <a:ext cx="2742843"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609521" y="274640"/>
            <a:ext cx="8025355"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fld id="{65AA7499-C287-47AE-9219-DD9CAE0DE236}" type="datetime1">
              <a:rPr lang="fr-FR" smtClean="0">
                <a:solidFill>
                  <a:srgbClr val="000000"/>
                </a:solidFill>
              </a:rPr>
              <a:t>27/07/2021</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MODULE PLANIFICATION SANITAIRE_Kongoussi_2014</a:t>
            </a:r>
          </a:p>
        </p:txBody>
      </p:sp>
      <p:sp>
        <p:nvSpPr>
          <p:cNvPr id="6" name="Rectangle 6"/>
          <p:cNvSpPr>
            <a:spLocks noGrp="1" noChangeArrowheads="1"/>
          </p:cNvSpPr>
          <p:nvPr>
            <p:ph type="sldNum" sz="quarter" idx="12"/>
          </p:nvPr>
        </p:nvSpPr>
        <p:spPr>
          <a:ln/>
        </p:spPr>
        <p:txBody>
          <a:bodyPr/>
          <a:lstStyle>
            <a:lvl1pPr>
              <a:defRPr/>
            </a:lvl1pPr>
          </a:lstStyle>
          <a:p>
            <a:pPr>
              <a:defRPr/>
            </a:pPr>
            <a:fld id="{12215A66-F989-4813-8881-3F3FE30059C2}" type="slidenum">
              <a:rPr lang="en-US">
                <a:solidFill>
                  <a:srgbClr val="000000"/>
                </a:solidFill>
              </a:rPr>
              <a:pPr>
                <a:defRPr/>
              </a:pPr>
              <a:t>‹N°›</a:t>
            </a:fld>
            <a:endParaRPr lang="en-US">
              <a:solidFill>
                <a:srgbClr val="000000"/>
              </a:solidFill>
            </a:endParaRPr>
          </a:p>
        </p:txBody>
      </p:sp>
    </p:spTree>
    <p:extLst>
      <p:ext uri="{BB962C8B-B14F-4D97-AF65-F5344CB8AC3E}">
        <p14:creationId xmlns:p14="http://schemas.microsoft.com/office/powerpoint/2010/main" val="29470749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Titre et graphique ou organigramme hiérarchique">
    <p:spTree>
      <p:nvGrpSpPr>
        <p:cNvPr id="1" name=""/>
        <p:cNvGrpSpPr/>
        <p:nvPr/>
      </p:nvGrpSpPr>
      <p:grpSpPr>
        <a:xfrm>
          <a:off x="0" y="0"/>
          <a:ext cx="0" cy="0"/>
          <a:chOff x="0" y="0"/>
          <a:chExt cx="0" cy="0"/>
        </a:xfrm>
      </p:grpSpPr>
      <p:sp>
        <p:nvSpPr>
          <p:cNvPr id="2" name="Titre 1"/>
          <p:cNvSpPr>
            <a:spLocks noGrp="1"/>
          </p:cNvSpPr>
          <p:nvPr>
            <p:ph type="title"/>
          </p:nvPr>
        </p:nvSpPr>
        <p:spPr>
          <a:xfrm>
            <a:off x="609521" y="274638"/>
            <a:ext cx="10971372" cy="1143000"/>
          </a:xfrm>
        </p:spPr>
        <p:txBody>
          <a:bodyPr/>
          <a:lstStyle/>
          <a:p>
            <a:r>
              <a:rPr lang="fr-FR"/>
              <a:t>Cliquez pour modifier le style du titre</a:t>
            </a:r>
          </a:p>
        </p:txBody>
      </p:sp>
      <p:sp>
        <p:nvSpPr>
          <p:cNvPr id="3" name="Espace réservé du graphique SmartArt 2"/>
          <p:cNvSpPr>
            <a:spLocks noGrp="1"/>
          </p:cNvSpPr>
          <p:nvPr>
            <p:ph type="dgm" idx="1"/>
          </p:nvPr>
        </p:nvSpPr>
        <p:spPr>
          <a:xfrm>
            <a:off x="609521" y="1600202"/>
            <a:ext cx="10971372" cy="4525963"/>
          </a:xfrm>
        </p:spPr>
        <p:txBody>
          <a:bodyPr/>
          <a:lstStyle/>
          <a:p>
            <a:pPr lvl="0"/>
            <a:endParaRPr lang="fr-FR" noProof="0"/>
          </a:p>
        </p:txBody>
      </p:sp>
      <p:sp>
        <p:nvSpPr>
          <p:cNvPr id="4" name="Rectangle 4"/>
          <p:cNvSpPr>
            <a:spLocks noGrp="1" noChangeArrowheads="1"/>
          </p:cNvSpPr>
          <p:nvPr>
            <p:ph type="dt" sz="half" idx="10"/>
          </p:nvPr>
        </p:nvSpPr>
        <p:spPr>
          <a:ln/>
        </p:spPr>
        <p:txBody>
          <a:bodyPr/>
          <a:lstStyle>
            <a:lvl1pPr>
              <a:defRPr/>
            </a:lvl1pPr>
          </a:lstStyle>
          <a:p>
            <a:pPr>
              <a:defRPr/>
            </a:pPr>
            <a:fld id="{96FB69F0-8259-4606-B2C6-5AE2AD48E369}" type="datetime1">
              <a:rPr lang="fr-FR" smtClean="0">
                <a:solidFill>
                  <a:srgbClr val="000000"/>
                </a:solidFill>
              </a:rPr>
              <a:t>27/07/2021</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MODULE PLANIFICATION SANITAIRE_Kongoussi_2014</a:t>
            </a:r>
          </a:p>
        </p:txBody>
      </p:sp>
      <p:sp>
        <p:nvSpPr>
          <p:cNvPr id="6" name="Rectangle 6"/>
          <p:cNvSpPr>
            <a:spLocks noGrp="1" noChangeArrowheads="1"/>
          </p:cNvSpPr>
          <p:nvPr>
            <p:ph type="sldNum" sz="quarter" idx="12"/>
          </p:nvPr>
        </p:nvSpPr>
        <p:spPr>
          <a:ln/>
        </p:spPr>
        <p:txBody>
          <a:bodyPr/>
          <a:lstStyle>
            <a:lvl1pPr>
              <a:defRPr/>
            </a:lvl1pPr>
          </a:lstStyle>
          <a:p>
            <a:pPr>
              <a:defRPr/>
            </a:pPr>
            <a:fld id="{AA4337A8-D80F-4A58-BAC7-9BD13DEC6D16}" type="slidenum">
              <a:rPr lang="en-US">
                <a:solidFill>
                  <a:srgbClr val="000000"/>
                </a:solidFill>
              </a:rPr>
              <a:pPr>
                <a:defRPr/>
              </a:pPr>
              <a:t>‹N°›</a:t>
            </a:fld>
            <a:endParaRPr lang="en-US">
              <a:solidFill>
                <a:srgbClr val="000000"/>
              </a:solidFill>
            </a:endParaRPr>
          </a:p>
        </p:txBody>
      </p:sp>
    </p:spTree>
    <p:extLst>
      <p:ext uri="{BB962C8B-B14F-4D97-AF65-F5344CB8AC3E}">
        <p14:creationId xmlns:p14="http://schemas.microsoft.com/office/powerpoint/2010/main" val="41226537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cSld name="Titre. Image de la bibliothèque et texte">
    <p:spTree>
      <p:nvGrpSpPr>
        <p:cNvPr id="1" name=""/>
        <p:cNvGrpSpPr/>
        <p:nvPr/>
      </p:nvGrpSpPr>
      <p:grpSpPr>
        <a:xfrm>
          <a:off x="0" y="0"/>
          <a:ext cx="0" cy="0"/>
          <a:chOff x="0" y="0"/>
          <a:chExt cx="0" cy="0"/>
        </a:xfrm>
      </p:grpSpPr>
      <p:sp>
        <p:nvSpPr>
          <p:cNvPr id="2" name="Titre 1"/>
          <p:cNvSpPr>
            <a:spLocks noGrp="1"/>
          </p:cNvSpPr>
          <p:nvPr>
            <p:ph type="title"/>
          </p:nvPr>
        </p:nvSpPr>
        <p:spPr>
          <a:xfrm>
            <a:off x="609521" y="381000"/>
            <a:ext cx="10971372" cy="1371600"/>
          </a:xfrm>
        </p:spPr>
        <p:txBody>
          <a:bodyPr/>
          <a:lstStyle/>
          <a:p>
            <a:r>
              <a:rPr lang="fr-FR"/>
              <a:t>Cliquez pour modifier le style du titre</a:t>
            </a:r>
          </a:p>
        </p:txBody>
      </p:sp>
      <p:sp>
        <p:nvSpPr>
          <p:cNvPr id="3" name="Espace réservé de l'image de la bibliothèque 2"/>
          <p:cNvSpPr>
            <a:spLocks noGrp="1"/>
          </p:cNvSpPr>
          <p:nvPr>
            <p:ph type="clipArt" sz="half" idx="1"/>
          </p:nvPr>
        </p:nvSpPr>
        <p:spPr>
          <a:xfrm>
            <a:off x="609521" y="1981200"/>
            <a:ext cx="5384099" cy="4114800"/>
          </a:xfrm>
        </p:spPr>
        <p:txBody>
          <a:bodyPr/>
          <a:lstStyle/>
          <a:p>
            <a:pPr lvl="0"/>
            <a:endParaRPr lang="fr-FR" noProof="0"/>
          </a:p>
        </p:txBody>
      </p:sp>
      <p:sp>
        <p:nvSpPr>
          <p:cNvPr id="4" name="Espace réservé du texte 3"/>
          <p:cNvSpPr>
            <a:spLocks noGrp="1"/>
          </p:cNvSpPr>
          <p:nvPr>
            <p:ph type="body" sz="half" idx="2"/>
          </p:nvPr>
        </p:nvSpPr>
        <p:spPr>
          <a:xfrm>
            <a:off x="6196793" y="1981200"/>
            <a:ext cx="5384099" cy="41148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4"/>
          <p:cNvSpPr>
            <a:spLocks noGrp="1" noChangeArrowheads="1"/>
          </p:cNvSpPr>
          <p:nvPr>
            <p:ph type="dt" sz="half" idx="10"/>
          </p:nvPr>
        </p:nvSpPr>
        <p:spPr>
          <a:ln/>
        </p:spPr>
        <p:txBody>
          <a:bodyPr/>
          <a:lstStyle>
            <a:lvl1pPr>
              <a:defRPr/>
            </a:lvl1pPr>
          </a:lstStyle>
          <a:p>
            <a:pPr>
              <a:defRPr/>
            </a:pPr>
            <a:fld id="{DAAD5C5F-6F37-413C-B258-33BA39192FFF}" type="datetime1">
              <a:rPr lang="fr-FR" smtClean="0"/>
              <a:t>27/07/2021</a:t>
            </a:fld>
            <a:endParaRPr lang="fr-FR"/>
          </a:p>
        </p:txBody>
      </p:sp>
      <p:sp>
        <p:nvSpPr>
          <p:cNvPr id="6" name="Rectangle 5"/>
          <p:cNvSpPr>
            <a:spLocks noGrp="1" noChangeArrowheads="1"/>
          </p:cNvSpPr>
          <p:nvPr>
            <p:ph type="ftr" sz="quarter" idx="11"/>
          </p:nvPr>
        </p:nvSpPr>
        <p:spPr>
          <a:ln/>
        </p:spPr>
        <p:txBody>
          <a:bodyPr/>
          <a:lstStyle>
            <a:lvl1pPr>
              <a:defRPr/>
            </a:lvl1pPr>
          </a:lstStyle>
          <a:p>
            <a:pPr>
              <a:defRPr/>
            </a:pPr>
            <a:r>
              <a:rPr lang="fr-FR"/>
              <a:t>MODULE PLANIFICATION SANITAIRE_Kongoussi_2014</a:t>
            </a:r>
          </a:p>
        </p:txBody>
      </p:sp>
      <p:sp>
        <p:nvSpPr>
          <p:cNvPr id="7" name="Rectangle 6"/>
          <p:cNvSpPr>
            <a:spLocks noGrp="1" noChangeArrowheads="1"/>
          </p:cNvSpPr>
          <p:nvPr>
            <p:ph type="sldNum" sz="quarter" idx="12"/>
          </p:nvPr>
        </p:nvSpPr>
        <p:spPr>
          <a:ln/>
        </p:spPr>
        <p:txBody>
          <a:bodyPr/>
          <a:lstStyle>
            <a:lvl1pPr>
              <a:defRPr/>
            </a:lvl1pPr>
          </a:lstStyle>
          <a:p>
            <a:pPr>
              <a:defRPr/>
            </a:pPr>
            <a:fld id="{80659239-3E80-432F-A5D7-4C527F212EBD}" type="slidenum">
              <a:rPr lang="fr-FR"/>
              <a:pPr>
                <a:defRPr/>
              </a:pPr>
              <a:t>‹N°›</a:t>
            </a:fld>
            <a:endParaRPr lang="fr-F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cSld name="Titre et tableau">
    <p:spTree>
      <p:nvGrpSpPr>
        <p:cNvPr id="1" name=""/>
        <p:cNvGrpSpPr/>
        <p:nvPr/>
      </p:nvGrpSpPr>
      <p:grpSpPr>
        <a:xfrm>
          <a:off x="0" y="0"/>
          <a:ext cx="0" cy="0"/>
          <a:chOff x="0" y="0"/>
          <a:chExt cx="0" cy="0"/>
        </a:xfrm>
      </p:grpSpPr>
      <p:sp>
        <p:nvSpPr>
          <p:cNvPr id="2" name="Titre 1"/>
          <p:cNvSpPr>
            <a:spLocks noGrp="1"/>
          </p:cNvSpPr>
          <p:nvPr>
            <p:ph type="title"/>
          </p:nvPr>
        </p:nvSpPr>
        <p:spPr>
          <a:xfrm>
            <a:off x="609521" y="381000"/>
            <a:ext cx="10971372" cy="1371600"/>
          </a:xfrm>
        </p:spPr>
        <p:txBody>
          <a:bodyPr/>
          <a:lstStyle/>
          <a:p>
            <a:r>
              <a:rPr lang="fr-FR"/>
              <a:t>Cliquez pour modifier le style du titre</a:t>
            </a:r>
          </a:p>
        </p:txBody>
      </p:sp>
      <p:sp>
        <p:nvSpPr>
          <p:cNvPr id="3" name="Espace réservé du tableau 2"/>
          <p:cNvSpPr>
            <a:spLocks noGrp="1"/>
          </p:cNvSpPr>
          <p:nvPr>
            <p:ph type="tbl" idx="1"/>
          </p:nvPr>
        </p:nvSpPr>
        <p:spPr>
          <a:xfrm>
            <a:off x="609521" y="1981200"/>
            <a:ext cx="10971372" cy="4114800"/>
          </a:xfrm>
        </p:spPr>
        <p:txBody>
          <a:bodyPr/>
          <a:lstStyle/>
          <a:p>
            <a:pPr lvl="0"/>
            <a:endParaRPr lang="fr-FR" noProof="0"/>
          </a:p>
        </p:txBody>
      </p:sp>
      <p:sp>
        <p:nvSpPr>
          <p:cNvPr id="4" name="Rectangle 4"/>
          <p:cNvSpPr>
            <a:spLocks noGrp="1" noChangeArrowheads="1"/>
          </p:cNvSpPr>
          <p:nvPr>
            <p:ph type="dt" sz="half" idx="10"/>
          </p:nvPr>
        </p:nvSpPr>
        <p:spPr>
          <a:ln/>
        </p:spPr>
        <p:txBody>
          <a:bodyPr/>
          <a:lstStyle>
            <a:lvl1pPr>
              <a:defRPr/>
            </a:lvl1pPr>
          </a:lstStyle>
          <a:p>
            <a:pPr>
              <a:defRPr/>
            </a:pPr>
            <a:fld id="{5A403CBE-4E0E-488C-B5CF-FF0A2128268F}" type="datetime1">
              <a:rPr lang="fr-FR" smtClean="0"/>
              <a:t>27/07/2021</a:t>
            </a:fld>
            <a:endParaRPr lang="fr-FR"/>
          </a:p>
        </p:txBody>
      </p:sp>
      <p:sp>
        <p:nvSpPr>
          <p:cNvPr id="5" name="Rectangle 5"/>
          <p:cNvSpPr>
            <a:spLocks noGrp="1" noChangeArrowheads="1"/>
          </p:cNvSpPr>
          <p:nvPr>
            <p:ph type="ftr" sz="quarter" idx="11"/>
          </p:nvPr>
        </p:nvSpPr>
        <p:spPr>
          <a:ln/>
        </p:spPr>
        <p:txBody>
          <a:bodyPr/>
          <a:lstStyle>
            <a:lvl1pPr>
              <a:defRPr/>
            </a:lvl1pPr>
          </a:lstStyle>
          <a:p>
            <a:pPr>
              <a:defRPr/>
            </a:pPr>
            <a:r>
              <a:rPr lang="fr-FR"/>
              <a:t>MODULE PLANIFICATION SANITAIRE_Kongoussi_2014</a:t>
            </a:r>
          </a:p>
        </p:txBody>
      </p:sp>
      <p:sp>
        <p:nvSpPr>
          <p:cNvPr id="6" name="Rectangle 6"/>
          <p:cNvSpPr>
            <a:spLocks noGrp="1" noChangeArrowheads="1"/>
          </p:cNvSpPr>
          <p:nvPr>
            <p:ph type="sldNum" sz="quarter" idx="12"/>
          </p:nvPr>
        </p:nvSpPr>
        <p:spPr>
          <a:ln/>
        </p:spPr>
        <p:txBody>
          <a:bodyPr/>
          <a:lstStyle>
            <a:lvl1pPr>
              <a:defRPr/>
            </a:lvl1pPr>
          </a:lstStyle>
          <a:p>
            <a:pPr>
              <a:defRPr/>
            </a:pPr>
            <a:fld id="{D9AA10BC-16BF-42BB-A503-AAF3FBF58F7C}" type="slidenum">
              <a:rPr lang="fr-FR"/>
              <a:pPr>
                <a:defRPr/>
              </a:pPr>
              <a:t>‹N°›</a:t>
            </a:fld>
            <a:endParaRPr lang="fr-F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09521" y="381000"/>
            <a:ext cx="10971372" cy="1371600"/>
          </a:xfrm>
        </p:spPr>
        <p:txBody>
          <a:bodyPr/>
          <a:lstStyle/>
          <a:p>
            <a:r>
              <a:rPr lang="fr-FR"/>
              <a:t>Cliquez pour modifier le style du titre</a:t>
            </a:r>
          </a:p>
        </p:txBody>
      </p:sp>
      <p:sp>
        <p:nvSpPr>
          <p:cNvPr id="3" name="Espace réservé du texte 2"/>
          <p:cNvSpPr>
            <a:spLocks noGrp="1"/>
          </p:cNvSpPr>
          <p:nvPr>
            <p:ph type="body" sz="half" idx="1"/>
          </p:nvPr>
        </p:nvSpPr>
        <p:spPr>
          <a:xfrm>
            <a:off x="609521" y="1981200"/>
            <a:ext cx="5384099" cy="41148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96793" y="1981200"/>
            <a:ext cx="5384099" cy="411480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4"/>
          <p:cNvSpPr>
            <a:spLocks noGrp="1" noChangeArrowheads="1"/>
          </p:cNvSpPr>
          <p:nvPr>
            <p:ph type="dt" sz="half" idx="10"/>
          </p:nvPr>
        </p:nvSpPr>
        <p:spPr>
          <a:ln/>
        </p:spPr>
        <p:txBody>
          <a:bodyPr/>
          <a:lstStyle>
            <a:lvl1pPr>
              <a:defRPr/>
            </a:lvl1pPr>
          </a:lstStyle>
          <a:p>
            <a:pPr>
              <a:defRPr/>
            </a:pPr>
            <a:fld id="{13034DA8-65AD-497D-8287-914608A147D2}" type="datetime1">
              <a:rPr lang="fr-FR" smtClean="0"/>
              <a:t>27/07/2021</a:t>
            </a:fld>
            <a:endParaRPr lang="fr-FR"/>
          </a:p>
        </p:txBody>
      </p:sp>
      <p:sp>
        <p:nvSpPr>
          <p:cNvPr id="6" name="Rectangle 5"/>
          <p:cNvSpPr>
            <a:spLocks noGrp="1" noChangeArrowheads="1"/>
          </p:cNvSpPr>
          <p:nvPr>
            <p:ph type="ftr" sz="quarter" idx="11"/>
          </p:nvPr>
        </p:nvSpPr>
        <p:spPr>
          <a:ln/>
        </p:spPr>
        <p:txBody>
          <a:bodyPr/>
          <a:lstStyle>
            <a:lvl1pPr>
              <a:defRPr/>
            </a:lvl1pPr>
          </a:lstStyle>
          <a:p>
            <a:pPr>
              <a:defRPr/>
            </a:pPr>
            <a:r>
              <a:rPr lang="fr-FR"/>
              <a:t>MODULE PLANIFICATION SANITAIRE_Kongoussi_2014</a:t>
            </a:r>
          </a:p>
        </p:txBody>
      </p:sp>
      <p:sp>
        <p:nvSpPr>
          <p:cNvPr id="7" name="Rectangle 6"/>
          <p:cNvSpPr>
            <a:spLocks noGrp="1" noChangeArrowheads="1"/>
          </p:cNvSpPr>
          <p:nvPr>
            <p:ph type="sldNum" sz="quarter" idx="12"/>
          </p:nvPr>
        </p:nvSpPr>
        <p:spPr>
          <a:ln/>
        </p:spPr>
        <p:txBody>
          <a:bodyPr/>
          <a:lstStyle>
            <a:lvl1pPr>
              <a:defRPr/>
            </a:lvl1pPr>
          </a:lstStyle>
          <a:p>
            <a:pPr>
              <a:defRPr/>
            </a:pPr>
            <a:fld id="{8E81601F-9060-4E28-8531-2FD29FFE4309}" type="slidenum">
              <a:rPr lang="fr-FR"/>
              <a:pPr>
                <a:defRPr/>
              </a:pPr>
              <a:t>‹N°›</a:t>
            </a:fld>
            <a:endParaRPr lang="fr-F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xAndClipArt">
  <p:cSld name="Titre. Texte et image de la bibliothèque">
    <p:spTree>
      <p:nvGrpSpPr>
        <p:cNvPr id="1" name=""/>
        <p:cNvGrpSpPr/>
        <p:nvPr/>
      </p:nvGrpSpPr>
      <p:grpSpPr>
        <a:xfrm>
          <a:off x="0" y="0"/>
          <a:ext cx="0" cy="0"/>
          <a:chOff x="0" y="0"/>
          <a:chExt cx="0" cy="0"/>
        </a:xfrm>
      </p:grpSpPr>
      <p:sp>
        <p:nvSpPr>
          <p:cNvPr id="2" name="Titre 1"/>
          <p:cNvSpPr>
            <a:spLocks noGrp="1"/>
          </p:cNvSpPr>
          <p:nvPr>
            <p:ph type="title"/>
          </p:nvPr>
        </p:nvSpPr>
        <p:spPr>
          <a:xfrm>
            <a:off x="609521" y="274638"/>
            <a:ext cx="10971372" cy="1143000"/>
          </a:xfrm>
        </p:spPr>
        <p:txBody>
          <a:bodyPr/>
          <a:lstStyle/>
          <a:p>
            <a:r>
              <a:rPr lang="fr-FR" smtClean="0"/>
              <a:t>Modifiez le style du titre</a:t>
            </a:r>
            <a:endParaRPr lang="fr-FR"/>
          </a:p>
        </p:txBody>
      </p:sp>
      <p:sp>
        <p:nvSpPr>
          <p:cNvPr id="3" name="Espace réservé du texte 2"/>
          <p:cNvSpPr>
            <a:spLocks noGrp="1"/>
          </p:cNvSpPr>
          <p:nvPr>
            <p:ph type="body" sz="half" idx="1"/>
          </p:nvPr>
        </p:nvSpPr>
        <p:spPr>
          <a:xfrm>
            <a:off x="609521" y="1600201"/>
            <a:ext cx="5384099" cy="4530725"/>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image en ligne 3"/>
          <p:cNvSpPr>
            <a:spLocks noGrp="1"/>
          </p:cNvSpPr>
          <p:nvPr>
            <p:ph type="clipArt" sz="half" idx="2"/>
          </p:nvPr>
        </p:nvSpPr>
        <p:spPr>
          <a:xfrm>
            <a:off x="6196793" y="1600201"/>
            <a:ext cx="5384099" cy="4530725"/>
          </a:xfrm>
        </p:spPr>
        <p:txBody>
          <a:bodyPr/>
          <a:lstStyle/>
          <a:p>
            <a:endParaRPr lang="fr-FR"/>
          </a:p>
        </p:txBody>
      </p:sp>
      <p:sp>
        <p:nvSpPr>
          <p:cNvPr id="5" name="Espace réservé de la date 4"/>
          <p:cNvSpPr>
            <a:spLocks noGrp="1"/>
          </p:cNvSpPr>
          <p:nvPr>
            <p:ph type="dt" sz="half" idx="10"/>
          </p:nvPr>
        </p:nvSpPr>
        <p:spPr>
          <a:xfrm>
            <a:off x="609521" y="6248400"/>
            <a:ext cx="2844430" cy="457200"/>
          </a:xfrm>
        </p:spPr>
        <p:txBody>
          <a:bodyPr/>
          <a:lstStyle>
            <a:lvl1pPr>
              <a:defRPr/>
            </a:lvl1pPr>
          </a:lstStyle>
          <a:p>
            <a:endParaRPr lang="fr-FR"/>
          </a:p>
        </p:txBody>
      </p:sp>
      <p:sp>
        <p:nvSpPr>
          <p:cNvPr id="6" name="Espace réservé du pied de page 5"/>
          <p:cNvSpPr>
            <a:spLocks noGrp="1"/>
          </p:cNvSpPr>
          <p:nvPr>
            <p:ph type="ftr" sz="quarter" idx="11"/>
          </p:nvPr>
        </p:nvSpPr>
        <p:spPr>
          <a:xfrm>
            <a:off x="4165058" y="6248400"/>
            <a:ext cx="3860297" cy="457200"/>
          </a:xfrm>
        </p:spPr>
        <p:txBody>
          <a:bodyPr/>
          <a:lstStyle>
            <a:lvl1pPr>
              <a:defRPr/>
            </a:lvl1pPr>
          </a:lstStyle>
          <a:p>
            <a:endParaRPr lang="fr-FR"/>
          </a:p>
        </p:txBody>
      </p:sp>
      <p:sp>
        <p:nvSpPr>
          <p:cNvPr id="7" name="Espace réservé du numéro de diapositive 6"/>
          <p:cNvSpPr>
            <a:spLocks noGrp="1"/>
          </p:cNvSpPr>
          <p:nvPr>
            <p:ph type="sldNum" sz="quarter" idx="12"/>
          </p:nvPr>
        </p:nvSpPr>
        <p:spPr>
          <a:xfrm>
            <a:off x="8736463" y="6248400"/>
            <a:ext cx="2844430" cy="457200"/>
          </a:xfrm>
        </p:spPr>
        <p:txBody>
          <a:bodyPr/>
          <a:lstStyle>
            <a:lvl1pPr>
              <a:defRPr/>
            </a:lvl1pPr>
          </a:lstStyle>
          <a:p>
            <a:fld id="{75CA6DB4-7499-449C-87A8-20DB650622C9}" type="slidenum">
              <a:rPr lang="fr-FR"/>
              <a:pPr/>
              <a:t>‹N°›</a:t>
            </a:fld>
            <a:endParaRPr lang="fr-FR"/>
          </a:p>
        </p:txBody>
      </p:sp>
    </p:spTree>
    <p:extLst>
      <p:ext uri="{BB962C8B-B14F-4D97-AF65-F5344CB8AC3E}">
        <p14:creationId xmlns:p14="http://schemas.microsoft.com/office/powerpoint/2010/main" val="544886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4"/>
          <p:cNvSpPr>
            <a:spLocks noGrp="1" noChangeArrowheads="1"/>
          </p:cNvSpPr>
          <p:nvPr>
            <p:ph type="dt" sz="half" idx="10"/>
          </p:nvPr>
        </p:nvSpPr>
        <p:spPr>
          <a:ln/>
        </p:spPr>
        <p:txBody>
          <a:bodyPr/>
          <a:lstStyle>
            <a:lvl1pPr>
              <a:defRPr/>
            </a:lvl1pPr>
          </a:lstStyle>
          <a:p>
            <a:pPr>
              <a:defRPr/>
            </a:pPr>
            <a:fld id="{261E0FDA-CEB9-49BF-8A89-F70C18FF5696}" type="datetime1">
              <a:rPr lang="fr-FR" smtClean="0">
                <a:solidFill>
                  <a:srgbClr val="000000"/>
                </a:solidFill>
              </a:rPr>
              <a:t>27/07/2021</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MODULE PLANIFICATION SANITAIRE_Kongoussi_2014</a:t>
            </a:r>
          </a:p>
        </p:txBody>
      </p:sp>
      <p:sp>
        <p:nvSpPr>
          <p:cNvPr id="6" name="Rectangle 6"/>
          <p:cNvSpPr>
            <a:spLocks noGrp="1" noChangeArrowheads="1"/>
          </p:cNvSpPr>
          <p:nvPr>
            <p:ph type="sldNum" sz="quarter" idx="12"/>
          </p:nvPr>
        </p:nvSpPr>
        <p:spPr>
          <a:ln/>
        </p:spPr>
        <p:txBody>
          <a:bodyPr/>
          <a:lstStyle>
            <a:lvl1pPr>
              <a:defRPr/>
            </a:lvl1pPr>
          </a:lstStyle>
          <a:p>
            <a:pPr>
              <a:defRPr/>
            </a:pPr>
            <a:fld id="{B6646D13-A723-45A3-BA4D-FDBB9E5B25D6}" type="slidenum">
              <a:rPr lang="en-US">
                <a:solidFill>
                  <a:srgbClr val="000000"/>
                </a:solidFill>
              </a:rPr>
              <a:pPr>
                <a:defRPr/>
              </a:pPr>
              <a:t>‹N°›</a:t>
            </a:fld>
            <a:endParaRPr lang="en-US">
              <a:solidFill>
                <a:srgbClr val="000000"/>
              </a:solidFill>
            </a:endParaRPr>
          </a:p>
        </p:txBody>
      </p:sp>
    </p:spTree>
    <p:extLst>
      <p:ext uri="{BB962C8B-B14F-4D97-AF65-F5344CB8AC3E}">
        <p14:creationId xmlns:p14="http://schemas.microsoft.com/office/powerpoint/2010/main" val="3803787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2959" y="4406901"/>
            <a:ext cx="10361851"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962959" y="2906715"/>
            <a:ext cx="10361851"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4" name="Rectangle 4"/>
          <p:cNvSpPr>
            <a:spLocks noGrp="1" noChangeArrowheads="1"/>
          </p:cNvSpPr>
          <p:nvPr>
            <p:ph type="dt" sz="half" idx="10"/>
          </p:nvPr>
        </p:nvSpPr>
        <p:spPr>
          <a:ln/>
        </p:spPr>
        <p:txBody>
          <a:bodyPr/>
          <a:lstStyle>
            <a:lvl1pPr>
              <a:defRPr/>
            </a:lvl1pPr>
          </a:lstStyle>
          <a:p>
            <a:pPr>
              <a:defRPr/>
            </a:pPr>
            <a:fld id="{AAEAE0BA-BDFF-45A0-BCFB-7E6369296637}" type="datetime1">
              <a:rPr lang="fr-FR" smtClean="0">
                <a:solidFill>
                  <a:srgbClr val="000000"/>
                </a:solidFill>
              </a:rPr>
              <a:t>27/07/2021</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MODULE PLANIFICATION SANITAIRE_Kongoussi_2014</a:t>
            </a:r>
          </a:p>
        </p:txBody>
      </p:sp>
      <p:sp>
        <p:nvSpPr>
          <p:cNvPr id="6" name="Rectangle 6"/>
          <p:cNvSpPr>
            <a:spLocks noGrp="1" noChangeArrowheads="1"/>
          </p:cNvSpPr>
          <p:nvPr>
            <p:ph type="sldNum" sz="quarter" idx="12"/>
          </p:nvPr>
        </p:nvSpPr>
        <p:spPr>
          <a:ln/>
        </p:spPr>
        <p:txBody>
          <a:bodyPr/>
          <a:lstStyle>
            <a:lvl1pPr>
              <a:defRPr/>
            </a:lvl1pPr>
          </a:lstStyle>
          <a:p>
            <a:pPr>
              <a:defRPr/>
            </a:pPr>
            <a:fld id="{B568E771-F885-4A4A-8FC4-8D84C47532C9}" type="slidenum">
              <a:rPr lang="en-US">
                <a:solidFill>
                  <a:srgbClr val="000000"/>
                </a:solidFill>
              </a:rPr>
              <a:pPr>
                <a:defRPr/>
              </a:pPr>
              <a:t>‹N°›</a:t>
            </a:fld>
            <a:endParaRPr lang="en-US">
              <a:solidFill>
                <a:srgbClr val="000000"/>
              </a:solidFill>
            </a:endParaRPr>
          </a:p>
        </p:txBody>
      </p:sp>
    </p:spTree>
    <p:extLst>
      <p:ext uri="{BB962C8B-B14F-4D97-AF65-F5344CB8AC3E}">
        <p14:creationId xmlns:p14="http://schemas.microsoft.com/office/powerpoint/2010/main" val="2625379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609521" y="1600202"/>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96793" y="1600202"/>
            <a:ext cx="538409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4"/>
          <p:cNvSpPr>
            <a:spLocks noGrp="1" noChangeArrowheads="1"/>
          </p:cNvSpPr>
          <p:nvPr>
            <p:ph type="dt" sz="half" idx="10"/>
          </p:nvPr>
        </p:nvSpPr>
        <p:spPr>
          <a:ln/>
        </p:spPr>
        <p:txBody>
          <a:bodyPr/>
          <a:lstStyle>
            <a:lvl1pPr>
              <a:defRPr/>
            </a:lvl1pPr>
          </a:lstStyle>
          <a:p>
            <a:pPr>
              <a:defRPr/>
            </a:pPr>
            <a:fld id="{5E4CCC93-99EE-4D01-A40E-75F79634637D}" type="datetime1">
              <a:rPr lang="fr-FR" smtClean="0">
                <a:solidFill>
                  <a:srgbClr val="000000"/>
                </a:solidFill>
              </a:rPr>
              <a:t>27/07/2021</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MODULE PLANIFICATION SANITAIRE_Kongoussi_2014</a:t>
            </a:r>
          </a:p>
        </p:txBody>
      </p:sp>
      <p:sp>
        <p:nvSpPr>
          <p:cNvPr id="7" name="Rectangle 6"/>
          <p:cNvSpPr>
            <a:spLocks noGrp="1" noChangeArrowheads="1"/>
          </p:cNvSpPr>
          <p:nvPr>
            <p:ph type="sldNum" sz="quarter" idx="12"/>
          </p:nvPr>
        </p:nvSpPr>
        <p:spPr>
          <a:ln/>
        </p:spPr>
        <p:txBody>
          <a:bodyPr/>
          <a:lstStyle>
            <a:lvl1pPr>
              <a:defRPr/>
            </a:lvl1pPr>
          </a:lstStyle>
          <a:p>
            <a:pPr>
              <a:defRPr/>
            </a:pPr>
            <a:fld id="{75378079-E685-4846-A14A-BACBB96EB411}" type="slidenum">
              <a:rPr lang="en-US">
                <a:solidFill>
                  <a:srgbClr val="000000"/>
                </a:solidFill>
              </a:rPr>
              <a:pPr>
                <a:defRPr/>
              </a:pPr>
              <a:t>‹N°›</a:t>
            </a:fld>
            <a:endParaRPr lang="en-US">
              <a:solidFill>
                <a:srgbClr val="000000"/>
              </a:solidFill>
            </a:endParaRPr>
          </a:p>
        </p:txBody>
      </p:sp>
    </p:spTree>
    <p:extLst>
      <p:ext uri="{BB962C8B-B14F-4D97-AF65-F5344CB8AC3E}">
        <p14:creationId xmlns:p14="http://schemas.microsoft.com/office/powerpoint/2010/main" val="868137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609522" y="1535113"/>
            <a:ext cx="538621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609522" y="2174875"/>
            <a:ext cx="538621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92562" y="1535113"/>
            <a:ext cx="538833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6192562" y="2174875"/>
            <a:ext cx="538833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4"/>
          <p:cNvSpPr>
            <a:spLocks noGrp="1" noChangeArrowheads="1"/>
          </p:cNvSpPr>
          <p:nvPr>
            <p:ph type="dt" sz="half" idx="10"/>
          </p:nvPr>
        </p:nvSpPr>
        <p:spPr>
          <a:ln/>
        </p:spPr>
        <p:txBody>
          <a:bodyPr/>
          <a:lstStyle>
            <a:lvl1pPr>
              <a:defRPr/>
            </a:lvl1pPr>
          </a:lstStyle>
          <a:p>
            <a:pPr>
              <a:defRPr/>
            </a:pPr>
            <a:fld id="{DFA10702-87E9-4438-9B2B-43E6FEECCE82}" type="datetime1">
              <a:rPr lang="fr-FR" smtClean="0">
                <a:solidFill>
                  <a:srgbClr val="000000"/>
                </a:solidFill>
              </a:rPr>
              <a:t>27/07/2021</a:t>
            </a:fld>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MODULE PLANIFICATION SANITAIRE_Kongoussi_2014</a:t>
            </a:r>
          </a:p>
        </p:txBody>
      </p:sp>
      <p:sp>
        <p:nvSpPr>
          <p:cNvPr id="9" name="Rectangle 6"/>
          <p:cNvSpPr>
            <a:spLocks noGrp="1" noChangeArrowheads="1"/>
          </p:cNvSpPr>
          <p:nvPr>
            <p:ph type="sldNum" sz="quarter" idx="12"/>
          </p:nvPr>
        </p:nvSpPr>
        <p:spPr>
          <a:ln/>
        </p:spPr>
        <p:txBody>
          <a:bodyPr/>
          <a:lstStyle>
            <a:lvl1pPr>
              <a:defRPr/>
            </a:lvl1pPr>
          </a:lstStyle>
          <a:p>
            <a:pPr>
              <a:defRPr/>
            </a:pPr>
            <a:fld id="{E70F9817-71FF-4231-9EDB-0AFF9BE58268}" type="slidenum">
              <a:rPr lang="en-US">
                <a:solidFill>
                  <a:srgbClr val="000000"/>
                </a:solidFill>
              </a:rPr>
              <a:pPr>
                <a:defRPr/>
              </a:pPr>
              <a:t>‹N°›</a:t>
            </a:fld>
            <a:endParaRPr lang="en-US">
              <a:solidFill>
                <a:srgbClr val="000000"/>
              </a:solidFill>
            </a:endParaRPr>
          </a:p>
        </p:txBody>
      </p:sp>
    </p:spTree>
    <p:extLst>
      <p:ext uri="{BB962C8B-B14F-4D97-AF65-F5344CB8AC3E}">
        <p14:creationId xmlns:p14="http://schemas.microsoft.com/office/powerpoint/2010/main" val="1190764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Rectangle 4"/>
          <p:cNvSpPr>
            <a:spLocks noGrp="1" noChangeArrowheads="1"/>
          </p:cNvSpPr>
          <p:nvPr>
            <p:ph type="dt" sz="half" idx="10"/>
          </p:nvPr>
        </p:nvSpPr>
        <p:spPr>
          <a:ln/>
        </p:spPr>
        <p:txBody>
          <a:bodyPr/>
          <a:lstStyle>
            <a:lvl1pPr>
              <a:defRPr/>
            </a:lvl1pPr>
          </a:lstStyle>
          <a:p>
            <a:pPr>
              <a:defRPr/>
            </a:pPr>
            <a:fld id="{CE766537-A6F6-4066-82FF-EC4A2444F6B4}" type="datetime1">
              <a:rPr lang="fr-FR" smtClean="0">
                <a:solidFill>
                  <a:srgbClr val="000000"/>
                </a:solidFill>
              </a:rPr>
              <a:t>27/07/2021</a:t>
            </a:fld>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MODULE PLANIFICATION SANITAIRE_Kongoussi_2014</a:t>
            </a:r>
          </a:p>
        </p:txBody>
      </p:sp>
      <p:sp>
        <p:nvSpPr>
          <p:cNvPr id="5" name="Rectangle 6"/>
          <p:cNvSpPr>
            <a:spLocks noGrp="1" noChangeArrowheads="1"/>
          </p:cNvSpPr>
          <p:nvPr>
            <p:ph type="sldNum" sz="quarter" idx="12"/>
          </p:nvPr>
        </p:nvSpPr>
        <p:spPr>
          <a:ln/>
        </p:spPr>
        <p:txBody>
          <a:bodyPr/>
          <a:lstStyle>
            <a:lvl1pPr>
              <a:defRPr/>
            </a:lvl1pPr>
          </a:lstStyle>
          <a:p>
            <a:pPr>
              <a:defRPr/>
            </a:pPr>
            <a:fld id="{4226C426-C76F-4EF3-B01E-C8D38006996A}" type="slidenum">
              <a:rPr lang="en-US">
                <a:solidFill>
                  <a:srgbClr val="000000"/>
                </a:solidFill>
              </a:rPr>
              <a:pPr>
                <a:defRPr/>
              </a:pPr>
              <a:t>‹N°›</a:t>
            </a:fld>
            <a:endParaRPr lang="en-US">
              <a:solidFill>
                <a:srgbClr val="000000"/>
              </a:solidFill>
            </a:endParaRPr>
          </a:p>
        </p:txBody>
      </p:sp>
    </p:spTree>
    <p:extLst>
      <p:ext uri="{BB962C8B-B14F-4D97-AF65-F5344CB8AC3E}">
        <p14:creationId xmlns:p14="http://schemas.microsoft.com/office/powerpoint/2010/main" val="3895393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E102ADDA-EBA4-4982-AE67-0A1436904C6C}" type="datetime1">
              <a:rPr lang="fr-FR" smtClean="0">
                <a:solidFill>
                  <a:srgbClr val="000000"/>
                </a:solidFill>
              </a:rPr>
              <a:t>27/07/2021</a:t>
            </a:fld>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MODULE PLANIFICATION SANITAIRE_Kongoussi_2014</a:t>
            </a:r>
          </a:p>
        </p:txBody>
      </p:sp>
      <p:sp>
        <p:nvSpPr>
          <p:cNvPr id="4" name="Rectangle 6"/>
          <p:cNvSpPr>
            <a:spLocks noGrp="1" noChangeArrowheads="1"/>
          </p:cNvSpPr>
          <p:nvPr>
            <p:ph type="sldNum" sz="quarter" idx="12"/>
          </p:nvPr>
        </p:nvSpPr>
        <p:spPr>
          <a:ln/>
        </p:spPr>
        <p:txBody>
          <a:bodyPr/>
          <a:lstStyle>
            <a:lvl1pPr>
              <a:defRPr/>
            </a:lvl1pPr>
          </a:lstStyle>
          <a:p>
            <a:pPr>
              <a:defRPr/>
            </a:pPr>
            <a:fld id="{7E40A744-8F44-46B7-8D72-C35575BB8618}" type="slidenum">
              <a:rPr lang="en-US">
                <a:solidFill>
                  <a:srgbClr val="000000"/>
                </a:solidFill>
              </a:rPr>
              <a:pPr>
                <a:defRPr/>
              </a:pPr>
              <a:t>‹N°›</a:t>
            </a:fld>
            <a:endParaRPr lang="en-US">
              <a:solidFill>
                <a:srgbClr val="000000"/>
              </a:solidFill>
            </a:endParaRPr>
          </a:p>
        </p:txBody>
      </p:sp>
    </p:spTree>
    <p:extLst>
      <p:ext uri="{BB962C8B-B14F-4D97-AF65-F5344CB8AC3E}">
        <p14:creationId xmlns:p14="http://schemas.microsoft.com/office/powerpoint/2010/main" val="2722029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523" y="273050"/>
            <a:ext cx="4010562"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4766113" y="273052"/>
            <a:ext cx="681478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09523" y="1435102"/>
            <a:ext cx="401056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fld id="{D3C53AF2-EBB4-4D74-BD8E-2A17739BA24E}" type="datetime1">
              <a:rPr lang="fr-FR" smtClean="0">
                <a:solidFill>
                  <a:srgbClr val="000000"/>
                </a:solidFill>
              </a:rPr>
              <a:t>27/07/2021</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MODULE PLANIFICATION SANITAIRE_Kongoussi_2014</a:t>
            </a:r>
          </a:p>
        </p:txBody>
      </p:sp>
      <p:sp>
        <p:nvSpPr>
          <p:cNvPr id="7" name="Rectangle 6"/>
          <p:cNvSpPr>
            <a:spLocks noGrp="1" noChangeArrowheads="1"/>
          </p:cNvSpPr>
          <p:nvPr>
            <p:ph type="sldNum" sz="quarter" idx="12"/>
          </p:nvPr>
        </p:nvSpPr>
        <p:spPr>
          <a:ln/>
        </p:spPr>
        <p:txBody>
          <a:bodyPr/>
          <a:lstStyle>
            <a:lvl1pPr>
              <a:defRPr/>
            </a:lvl1pPr>
          </a:lstStyle>
          <a:p>
            <a:pPr>
              <a:defRPr/>
            </a:pPr>
            <a:fld id="{EFD5C600-98EB-4734-AB48-FF2FAE8F0F19}" type="slidenum">
              <a:rPr lang="en-US">
                <a:solidFill>
                  <a:srgbClr val="000000"/>
                </a:solidFill>
              </a:rPr>
              <a:pPr>
                <a:defRPr/>
              </a:pPr>
              <a:t>‹N°›</a:t>
            </a:fld>
            <a:endParaRPr lang="en-US">
              <a:solidFill>
                <a:srgbClr val="000000"/>
              </a:solidFill>
            </a:endParaRPr>
          </a:p>
        </p:txBody>
      </p:sp>
    </p:spTree>
    <p:extLst>
      <p:ext uri="{BB962C8B-B14F-4D97-AF65-F5344CB8AC3E}">
        <p14:creationId xmlns:p14="http://schemas.microsoft.com/office/powerpoint/2010/main" val="15120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406" y="4800601"/>
            <a:ext cx="7314248"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2389406" y="612775"/>
            <a:ext cx="7314248"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2389406" y="5367339"/>
            <a:ext cx="7314248"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Rectangle 4"/>
          <p:cNvSpPr>
            <a:spLocks noGrp="1" noChangeArrowheads="1"/>
          </p:cNvSpPr>
          <p:nvPr>
            <p:ph type="dt" sz="half" idx="10"/>
          </p:nvPr>
        </p:nvSpPr>
        <p:spPr>
          <a:ln/>
        </p:spPr>
        <p:txBody>
          <a:bodyPr/>
          <a:lstStyle>
            <a:lvl1pPr>
              <a:defRPr/>
            </a:lvl1pPr>
          </a:lstStyle>
          <a:p>
            <a:pPr>
              <a:defRPr/>
            </a:pPr>
            <a:fld id="{74341AB6-0AB6-497C-8C40-7E602A10D5DC}" type="datetime1">
              <a:rPr lang="fr-FR" smtClean="0">
                <a:solidFill>
                  <a:srgbClr val="000000"/>
                </a:solidFill>
              </a:rPr>
              <a:t>27/07/2021</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solidFill>
                  <a:srgbClr val="000000"/>
                </a:solidFill>
              </a:rPr>
              <a:t>MODULE PLANIFICATION SANITAIRE_Kongoussi_2014</a:t>
            </a:r>
          </a:p>
        </p:txBody>
      </p:sp>
      <p:sp>
        <p:nvSpPr>
          <p:cNvPr id="7" name="Rectangle 6"/>
          <p:cNvSpPr>
            <a:spLocks noGrp="1" noChangeArrowheads="1"/>
          </p:cNvSpPr>
          <p:nvPr>
            <p:ph type="sldNum" sz="quarter" idx="12"/>
          </p:nvPr>
        </p:nvSpPr>
        <p:spPr>
          <a:ln/>
        </p:spPr>
        <p:txBody>
          <a:bodyPr/>
          <a:lstStyle>
            <a:lvl1pPr>
              <a:defRPr/>
            </a:lvl1pPr>
          </a:lstStyle>
          <a:p>
            <a:pPr>
              <a:defRPr/>
            </a:pPr>
            <a:fld id="{7D59C47A-0934-4A40-8383-41F50A788453}" type="slidenum">
              <a:rPr lang="en-US">
                <a:solidFill>
                  <a:srgbClr val="000000"/>
                </a:solidFill>
              </a:rPr>
              <a:pPr>
                <a:defRPr/>
              </a:pPr>
              <a:t>‹N°›</a:t>
            </a:fld>
            <a:endParaRPr lang="en-US">
              <a:solidFill>
                <a:srgbClr val="000000"/>
              </a:solidFill>
            </a:endParaRPr>
          </a:p>
        </p:txBody>
      </p:sp>
    </p:spTree>
    <p:extLst>
      <p:ext uri="{BB962C8B-B14F-4D97-AF65-F5344CB8AC3E}">
        <p14:creationId xmlns:p14="http://schemas.microsoft.com/office/powerpoint/2010/main" val="2622576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09521" y="274638"/>
            <a:ext cx="1097137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3075" name="Rectangle 3"/>
          <p:cNvSpPr>
            <a:spLocks noGrp="1" noChangeArrowheads="1"/>
          </p:cNvSpPr>
          <p:nvPr>
            <p:ph type="body" idx="1"/>
          </p:nvPr>
        </p:nvSpPr>
        <p:spPr bwMode="auto">
          <a:xfrm>
            <a:off x="609521" y="1600202"/>
            <a:ext cx="10971372"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521" y="6245225"/>
            <a:ext cx="284443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effectLst/>
                <a:latin typeface="+mn-lt"/>
              </a:defRPr>
            </a:lvl1pPr>
          </a:lstStyle>
          <a:p>
            <a:pPr fontAlgn="base">
              <a:spcBef>
                <a:spcPct val="0"/>
              </a:spcBef>
              <a:spcAft>
                <a:spcPct val="0"/>
              </a:spcAft>
              <a:defRPr/>
            </a:pPr>
            <a:fld id="{CE068D5C-A6D1-47C3-984B-E2766D10E76B}" type="datetime1">
              <a:rPr lang="fr-FR" smtClean="0">
                <a:solidFill>
                  <a:srgbClr val="000000"/>
                </a:solidFill>
              </a:rPr>
              <a:t>27/07/2021</a:t>
            </a:fld>
            <a:endParaRPr lang="en-US">
              <a:solidFill>
                <a:srgbClr val="000000"/>
              </a:solidFill>
            </a:endParaRPr>
          </a:p>
        </p:txBody>
      </p:sp>
      <p:sp>
        <p:nvSpPr>
          <p:cNvPr id="1029" name="Rectangle 5"/>
          <p:cNvSpPr>
            <a:spLocks noGrp="1" noChangeArrowheads="1"/>
          </p:cNvSpPr>
          <p:nvPr>
            <p:ph type="ftr" sz="quarter" idx="3"/>
          </p:nvPr>
        </p:nvSpPr>
        <p:spPr bwMode="auto">
          <a:xfrm>
            <a:off x="4165058" y="6245225"/>
            <a:ext cx="3860297"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effectLst/>
                <a:latin typeface="+mn-lt"/>
              </a:defRPr>
            </a:lvl1pPr>
          </a:lstStyle>
          <a:p>
            <a:pPr fontAlgn="base">
              <a:spcBef>
                <a:spcPct val="0"/>
              </a:spcBef>
              <a:spcAft>
                <a:spcPct val="0"/>
              </a:spcAft>
              <a:defRPr/>
            </a:pPr>
            <a:r>
              <a:rPr lang="en-US">
                <a:solidFill>
                  <a:srgbClr val="000000"/>
                </a:solidFill>
              </a:rPr>
              <a:t>MODULE PLANIFICATION SANITAIRE_Kongoussi_2014</a:t>
            </a:r>
          </a:p>
        </p:txBody>
      </p:sp>
      <p:sp>
        <p:nvSpPr>
          <p:cNvPr id="1030" name="Rectangle 6"/>
          <p:cNvSpPr>
            <a:spLocks noGrp="1" noChangeArrowheads="1"/>
          </p:cNvSpPr>
          <p:nvPr>
            <p:ph type="sldNum" sz="quarter" idx="4"/>
          </p:nvPr>
        </p:nvSpPr>
        <p:spPr bwMode="auto">
          <a:xfrm>
            <a:off x="8736463" y="6245225"/>
            <a:ext cx="284443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effectLst/>
                <a:latin typeface="+mn-lt"/>
              </a:defRPr>
            </a:lvl1pPr>
          </a:lstStyle>
          <a:p>
            <a:pPr fontAlgn="base">
              <a:spcBef>
                <a:spcPct val="0"/>
              </a:spcBef>
              <a:spcAft>
                <a:spcPct val="0"/>
              </a:spcAft>
              <a:defRPr/>
            </a:pPr>
            <a:fld id="{9CF88D5A-864C-4774-BB80-09C5781DB06B}" type="slidenum">
              <a:rPr lang="en-US">
                <a:solidFill>
                  <a:srgbClr val="000000"/>
                </a:solidFill>
              </a:rPr>
              <a:pPr fontAlgn="base">
                <a:spcBef>
                  <a:spcPct val="0"/>
                </a:spcBef>
                <a:spcAft>
                  <a:spcPct val="0"/>
                </a:spcAft>
                <a:defRPr/>
              </a:pPr>
              <a:t>‹N°›</a:t>
            </a:fld>
            <a:endParaRPr lang="en-US">
              <a:solidFill>
                <a:srgbClr val="000000"/>
              </a:solidFill>
            </a:endParaRPr>
          </a:p>
        </p:txBody>
      </p:sp>
    </p:spTree>
    <p:extLst>
      <p:ext uri="{BB962C8B-B14F-4D97-AF65-F5344CB8AC3E}">
        <p14:creationId xmlns:p14="http://schemas.microsoft.com/office/powerpoint/2010/main" val="3236603116"/>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 id="2147483678" r:id="rId15"/>
    <p:sldLayoutId id="2147483679" r:id="rId16"/>
  </p:sldLayoutIdLst>
  <p:hf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6.xml"/><Relationship Id="rId1" Type="http://schemas.openxmlformats.org/officeDocument/2006/relationships/vmlDrawing" Target="../drawings/vmlDrawing3.vml"/><Relationship Id="rId4" Type="http://schemas.openxmlformats.org/officeDocument/2006/relationships/image" Target="../media/image6.wmf"/></Relationships>
</file>

<file path=ppt/slides/_rels/slide2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6.xml"/><Relationship Id="rId1" Type="http://schemas.openxmlformats.org/officeDocument/2006/relationships/vmlDrawing" Target="../drawings/vmlDrawing4.vml"/><Relationship Id="rId4" Type="http://schemas.openxmlformats.org/officeDocument/2006/relationships/image" Target="../media/image10.wmf"/></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6.xml"/><Relationship Id="rId1" Type="http://schemas.openxmlformats.org/officeDocument/2006/relationships/vmlDrawing" Target="../drawings/vmlDrawing5.vml"/><Relationship Id="rId6" Type="http://schemas.openxmlformats.org/officeDocument/2006/relationships/image" Target="../media/image12.wmf"/><Relationship Id="rId5" Type="http://schemas.openxmlformats.org/officeDocument/2006/relationships/oleObject" Target="../embeddings/oleObject6.bin"/><Relationship Id="rId4" Type="http://schemas.openxmlformats.org/officeDocument/2006/relationships/image" Target="../media/image11.wmf"/></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6.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7" name="Rectangle 3"/>
          <p:cNvSpPr>
            <a:spLocks noGrp="1" noChangeArrowheads="1"/>
          </p:cNvSpPr>
          <p:nvPr>
            <p:ph type="subTitle" idx="1"/>
          </p:nvPr>
        </p:nvSpPr>
        <p:spPr>
          <a:xfrm>
            <a:off x="1871287" y="1844824"/>
            <a:ext cx="8533289" cy="1862138"/>
          </a:xfrm>
        </p:spPr>
        <p:txBody>
          <a:bodyPr/>
          <a:lstStyle/>
          <a:p>
            <a:pPr eaLnBrk="1" hangingPunct="1">
              <a:defRPr/>
            </a:pPr>
            <a:r>
              <a:rPr lang="fr-FR" sz="4400" b="1" dirty="0">
                <a:solidFill>
                  <a:srgbClr val="002060"/>
                </a:solidFill>
              </a:rPr>
              <a:t>MODULE PLANIFICATION SANITAIRE</a:t>
            </a:r>
          </a:p>
        </p:txBody>
      </p:sp>
      <p:sp>
        <p:nvSpPr>
          <p:cNvPr id="3076" name="Rectangle 4"/>
          <p:cNvSpPr>
            <a:spLocks noChangeArrowheads="1"/>
          </p:cNvSpPr>
          <p:nvPr/>
        </p:nvSpPr>
        <p:spPr bwMode="auto">
          <a:xfrm>
            <a:off x="1679291" y="4293096"/>
            <a:ext cx="9119826" cy="1146479"/>
          </a:xfrm>
          <a:prstGeom prst="rect">
            <a:avLst/>
          </a:prstGeom>
          <a:noFill/>
          <a:ln w="9525">
            <a:noFill/>
            <a:miter lim="800000"/>
            <a:headEnd/>
            <a:tailEnd/>
          </a:ln>
        </p:spPr>
        <p:txBody>
          <a:bodyPr anchor="ctr"/>
          <a:lstStyle/>
          <a:p>
            <a:pPr algn="ctr">
              <a:spcBef>
                <a:spcPct val="20000"/>
              </a:spcBef>
              <a:buClr>
                <a:schemeClr val="hlink"/>
              </a:buClr>
              <a:buSzPct val="65000"/>
            </a:pPr>
            <a:r>
              <a:rPr lang="fr-FR" sz="2400" b="1" dirty="0" smtClean="0">
                <a:solidFill>
                  <a:srgbClr val="7030A0"/>
                </a:solidFill>
                <a:latin typeface="Tahoma" charset="0"/>
              </a:rPr>
              <a:t>Dr. Maurice A. HIEN</a:t>
            </a:r>
            <a:endParaRPr lang="fr-FR" sz="3200" b="1" dirty="0">
              <a:solidFill>
                <a:srgbClr val="7030A0"/>
              </a:solidFill>
              <a:latin typeface="Tahoma"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6"/>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nSpc>
                <a:spcPct val="100000"/>
              </a:lnSpc>
              <a:spcBef>
                <a:spcPct val="0"/>
              </a:spcBef>
              <a:buFontTx/>
              <a:buNone/>
            </a:pPr>
            <a:fld id="{91514653-8137-4857-BAE8-7282AFCD2D09}" type="slidenum">
              <a:rPr lang="fr-FR" altLang="fr-FR" sz="1400" smtClean="0">
                <a:latin typeface="Arial" pitchFamily="34" charset="0"/>
              </a:rPr>
              <a:pPr>
                <a:lnSpc>
                  <a:spcPct val="100000"/>
                </a:lnSpc>
                <a:spcBef>
                  <a:spcPct val="0"/>
                </a:spcBef>
                <a:buFontTx/>
                <a:buNone/>
              </a:pPr>
              <a:t>10</a:t>
            </a:fld>
            <a:endParaRPr lang="fr-FR" altLang="fr-FR" sz="1400">
              <a:latin typeface="Arial" pitchFamily="34" charset="0"/>
            </a:endParaRPr>
          </a:p>
        </p:txBody>
      </p:sp>
      <p:grpSp>
        <p:nvGrpSpPr>
          <p:cNvPr id="2" name="Group 1027"/>
          <p:cNvGrpSpPr>
            <a:grpSpLocks/>
          </p:cNvGrpSpPr>
          <p:nvPr/>
        </p:nvGrpSpPr>
        <p:grpSpPr bwMode="auto">
          <a:xfrm>
            <a:off x="4223788" y="2924175"/>
            <a:ext cx="3276173" cy="3352800"/>
            <a:chOff x="287" y="1631"/>
            <a:chExt cx="2402" cy="2402"/>
          </a:xfrm>
        </p:grpSpPr>
        <p:grpSp>
          <p:nvGrpSpPr>
            <p:cNvPr id="59450" name="Group 1028"/>
            <p:cNvGrpSpPr>
              <a:grpSpLocks/>
            </p:cNvGrpSpPr>
            <p:nvPr/>
          </p:nvGrpSpPr>
          <p:grpSpPr bwMode="auto">
            <a:xfrm>
              <a:off x="287" y="1631"/>
              <a:ext cx="2402" cy="2402"/>
              <a:chOff x="287" y="1631"/>
              <a:chExt cx="2402" cy="2402"/>
            </a:xfrm>
          </p:grpSpPr>
          <p:grpSp>
            <p:nvGrpSpPr>
              <p:cNvPr id="59452" name="Group 1029"/>
              <p:cNvGrpSpPr>
                <a:grpSpLocks/>
              </p:cNvGrpSpPr>
              <p:nvPr/>
            </p:nvGrpSpPr>
            <p:grpSpPr bwMode="auto">
              <a:xfrm>
                <a:off x="287" y="1631"/>
                <a:ext cx="2402" cy="2402"/>
                <a:chOff x="287" y="1631"/>
                <a:chExt cx="2402" cy="2402"/>
              </a:xfrm>
            </p:grpSpPr>
            <p:grpSp>
              <p:nvGrpSpPr>
                <p:cNvPr id="59454" name="Group 1030"/>
                <p:cNvGrpSpPr>
                  <a:grpSpLocks/>
                </p:cNvGrpSpPr>
                <p:nvPr/>
              </p:nvGrpSpPr>
              <p:grpSpPr bwMode="auto">
                <a:xfrm>
                  <a:off x="287" y="1631"/>
                  <a:ext cx="2402" cy="2402"/>
                  <a:chOff x="287" y="1631"/>
                  <a:chExt cx="2402" cy="2402"/>
                </a:xfrm>
              </p:grpSpPr>
              <p:sp>
                <p:nvSpPr>
                  <p:cNvPr id="59456" name="Oval 1031"/>
                  <p:cNvSpPr>
                    <a:spLocks noChangeArrowheads="1"/>
                  </p:cNvSpPr>
                  <p:nvPr/>
                </p:nvSpPr>
                <p:spPr bwMode="auto">
                  <a:xfrm>
                    <a:off x="287" y="1631"/>
                    <a:ext cx="2402" cy="2402"/>
                  </a:xfrm>
                  <a:prstGeom prst="ellipse">
                    <a:avLst/>
                  </a:pr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eaLnBrk="1" hangingPunct="1">
                      <a:lnSpc>
                        <a:spcPct val="100000"/>
                      </a:lnSpc>
                      <a:spcBef>
                        <a:spcPct val="0"/>
                      </a:spcBef>
                      <a:buFontTx/>
                      <a:buNone/>
                    </a:pPr>
                    <a:endParaRPr lang="fr-FR" altLang="fr-FR" sz="2400">
                      <a:latin typeface="Times New Roman" pitchFamily="18" charset="0"/>
                    </a:endParaRPr>
                  </a:p>
                </p:txBody>
              </p:sp>
              <p:sp>
                <p:nvSpPr>
                  <p:cNvPr id="59457" name="Oval 1032"/>
                  <p:cNvSpPr>
                    <a:spLocks noChangeArrowheads="1"/>
                  </p:cNvSpPr>
                  <p:nvPr/>
                </p:nvSpPr>
                <p:spPr bwMode="auto">
                  <a:xfrm>
                    <a:off x="541" y="1873"/>
                    <a:ext cx="1891" cy="1909"/>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eaLnBrk="1" hangingPunct="1">
                      <a:lnSpc>
                        <a:spcPct val="100000"/>
                      </a:lnSpc>
                      <a:spcBef>
                        <a:spcPct val="0"/>
                      </a:spcBef>
                      <a:buFontTx/>
                      <a:buNone/>
                    </a:pPr>
                    <a:endParaRPr lang="fr-FR" altLang="fr-FR" sz="2400">
                      <a:latin typeface="Times New Roman" pitchFamily="18" charset="0"/>
                    </a:endParaRPr>
                  </a:p>
                </p:txBody>
              </p:sp>
            </p:grpSp>
            <p:sp>
              <p:nvSpPr>
                <p:cNvPr id="59455" name="Oval 1033"/>
                <p:cNvSpPr>
                  <a:spLocks noChangeArrowheads="1"/>
                </p:cNvSpPr>
                <p:nvPr/>
              </p:nvSpPr>
              <p:spPr bwMode="auto">
                <a:xfrm>
                  <a:off x="797" y="2132"/>
                  <a:ext cx="1380" cy="1391"/>
                </a:xfrm>
                <a:prstGeom prst="ellipse">
                  <a:avLst/>
                </a:prstGeom>
                <a:solidFill>
                  <a:srgbClr val="0000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eaLnBrk="1" hangingPunct="1">
                    <a:lnSpc>
                      <a:spcPct val="100000"/>
                    </a:lnSpc>
                    <a:spcBef>
                      <a:spcPct val="0"/>
                    </a:spcBef>
                    <a:buFontTx/>
                    <a:buNone/>
                  </a:pPr>
                  <a:endParaRPr lang="fr-FR" altLang="fr-FR" sz="2400">
                    <a:latin typeface="Times New Roman" pitchFamily="18" charset="0"/>
                  </a:endParaRPr>
                </a:p>
              </p:txBody>
            </p:sp>
          </p:grpSp>
          <p:sp>
            <p:nvSpPr>
              <p:cNvPr id="59453" name="Oval 1034"/>
              <p:cNvSpPr>
                <a:spLocks noChangeArrowheads="1"/>
              </p:cNvSpPr>
              <p:nvPr/>
            </p:nvSpPr>
            <p:spPr bwMode="auto">
              <a:xfrm>
                <a:off x="1048" y="2387"/>
                <a:ext cx="878" cy="882"/>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eaLnBrk="1" hangingPunct="1">
                  <a:lnSpc>
                    <a:spcPct val="100000"/>
                  </a:lnSpc>
                  <a:spcBef>
                    <a:spcPct val="0"/>
                  </a:spcBef>
                  <a:buFontTx/>
                  <a:buNone/>
                </a:pPr>
                <a:endParaRPr lang="fr-FR" altLang="fr-FR" sz="2400">
                  <a:latin typeface="Times New Roman" pitchFamily="18" charset="0"/>
                </a:endParaRPr>
              </a:p>
            </p:txBody>
          </p:sp>
        </p:grpSp>
        <p:sp>
          <p:nvSpPr>
            <p:cNvPr id="59451" name="Oval 1035"/>
            <p:cNvSpPr>
              <a:spLocks noChangeArrowheads="1"/>
            </p:cNvSpPr>
            <p:nvPr/>
          </p:nvSpPr>
          <p:spPr bwMode="auto">
            <a:xfrm>
              <a:off x="1303" y="2641"/>
              <a:ext cx="368" cy="373"/>
            </a:xfrm>
            <a:prstGeom prst="ellipse">
              <a:avLst/>
            </a:pr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eaLnBrk="1" hangingPunct="1">
                <a:lnSpc>
                  <a:spcPct val="100000"/>
                </a:lnSpc>
                <a:spcBef>
                  <a:spcPct val="0"/>
                </a:spcBef>
                <a:buFontTx/>
                <a:buNone/>
              </a:pPr>
              <a:endParaRPr lang="fr-FR" altLang="fr-FR" sz="2400">
                <a:latin typeface="Times New Roman" pitchFamily="18" charset="0"/>
              </a:endParaRPr>
            </a:p>
          </p:txBody>
        </p:sp>
      </p:grpSp>
      <p:grpSp>
        <p:nvGrpSpPr>
          <p:cNvPr id="6" name="Group 1036"/>
          <p:cNvGrpSpPr>
            <a:grpSpLocks/>
          </p:cNvGrpSpPr>
          <p:nvPr/>
        </p:nvGrpSpPr>
        <p:grpSpPr bwMode="auto">
          <a:xfrm rot="-796716">
            <a:off x="5590447" y="3500438"/>
            <a:ext cx="1599992" cy="1141412"/>
            <a:chOff x="1413" y="1848"/>
            <a:chExt cx="1143" cy="1095"/>
          </a:xfrm>
        </p:grpSpPr>
        <p:grpSp>
          <p:nvGrpSpPr>
            <p:cNvPr id="59399" name="Group 1037"/>
            <p:cNvGrpSpPr>
              <a:grpSpLocks/>
            </p:cNvGrpSpPr>
            <p:nvPr/>
          </p:nvGrpSpPr>
          <p:grpSpPr bwMode="auto">
            <a:xfrm>
              <a:off x="1508" y="2060"/>
              <a:ext cx="998" cy="776"/>
              <a:chOff x="1508" y="2060"/>
              <a:chExt cx="998" cy="776"/>
            </a:xfrm>
          </p:grpSpPr>
          <p:sp>
            <p:nvSpPr>
              <p:cNvPr id="59435" name="Freeform 1038"/>
              <p:cNvSpPr>
                <a:spLocks/>
              </p:cNvSpPr>
              <p:nvPr/>
            </p:nvSpPr>
            <p:spPr bwMode="auto">
              <a:xfrm>
                <a:off x="1518" y="2784"/>
                <a:ext cx="74" cy="51"/>
              </a:xfrm>
              <a:custGeom>
                <a:avLst/>
                <a:gdLst>
                  <a:gd name="T0" fmla="*/ 0 w 74"/>
                  <a:gd name="T1" fmla="*/ 24 h 51"/>
                  <a:gd name="T2" fmla="*/ 34 w 74"/>
                  <a:gd name="T3" fmla="*/ 0 h 51"/>
                  <a:gd name="T4" fmla="*/ 74 w 74"/>
                  <a:gd name="T5" fmla="*/ 51 h 51"/>
                  <a:gd name="T6" fmla="*/ 13 w 74"/>
                  <a:gd name="T7" fmla="*/ 43 h 51"/>
                  <a:gd name="T8" fmla="*/ 0 w 74"/>
                  <a:gd name="T9" fmla="*/ 24 h 51"/>
                  <a:gd name="T10" fmla="*/ 0 60000 65536"/>
                  <a:gd name="T11" fmla="*/ 0 60000 65536"/>
                  <a:gd name="T12" fmla="*/ 0 60000 65536"/>
                  <a:gd name="T13" fmla="*/ 0 60000 65536"/>
                  <a:gd name="T14" fmla="*/ 0 60000 65536"/>
                  <a:gd name="T15" fmla="*/ 0 w 74"/>
                  <a:gd name="T16" fmla="*/ 0 h 51"/>
                  <a:gd name="T17" fmla="*/ 74 w 74"/>
                  <a:gd name="T18" fmla="*/ 51 h 51"/>
                </a:gdLst>
                <a:ahLst/>
                <a:cxnLst>
                  <a:cxn ang="T10">
                    <a:pos x="T0" y="T1"/>
                  </a:cxn>
                  <a:cxn ang="T11">
                    <a:pos x="T2" y="T3"/>
                  </a:cxn>
                  <a:cxn ang="T12">
                    <a:pos x="T4" y="T5"/>
                  </a:cxn>
                  <a:cxn ang="T13">
                    <a:pos x="T6" y="T7"/>
                  </a:cxn>
                  <a:cxn ang="T14">
                    <a:pos x="T8" y="T9"/>
                  </a:cxn>
                </a:cxnLst>
                <a:rect l="T15" t="T16" r="T17" b="T18"/>
                <a:pathLst>
                  <a:path w="74" h="51">
                    <a:moveTo>
                      <a:pt x="0" y="24"/>
                    </a:moveTo>
                    <a:lnTo>
                      <a:pt x="34" y="0"/>
                    </a:lnTo>
                    <a:lnTo>
                      <a:pt x="74" y="51"/>
                    </a:lnTo>
                    <a:lnTo>
                      <a:pt x="13" y="43"/>
                    </a:lnTo>
                    <a:lnTo>
                      <a:pt x="0" y="24"/>
                    </a:lnTo>
                    <a:close/>
                  </a:path>
                </a:pathLst>
              </a:custGeom>
              <a:solidFill>
                <a:srgbClr val="3F3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9436" name="Freeform 1039"/>
              <p:cNvSpPr>
                <a:spLocks/>
              </p:cNvSpPr>
              <p:nvPr/>
            </p:nvSpPr>
            <p:spPr bwMode="auto">
              <a:xfrm>
                <a:off x="1508" y="2707"/>
                <a:ext cx="43" cy="101"/>
              </a:xfrm>
              <a:custGeom>
                <a:avLst/>
                <a:gdLst>
                  <a:gd name="T0" fmla="*/ 27 w 43"/>
                  <a:gd name="T1" fmla="*/ 0 h 101"/>
                  <a:gd name="T2" fmla="*/ 43 w 43"/>
                  <a:gd name="T3" fmla="*/ 77 h 101"/>
                  <a:gd name="T4" fmla="*/ 10 w 43"/>
                  <a:gd name="T5" fmla="*/ 101 h 101"/>
                  <a:gd name="T6" fmla="*/ 0 w 43"/>
                  <a:gd name="T7" fmla="*/ 78 h 101"/>
                  <a:gd name="T8" fmla="*/ 27 w 43"/>
                  <a:gd name="T9" fmla="*/ 0 h 101"/>
                  <a:gd name="T10" fmla="*/ 0 60000 65536"/>
                  <a:gd name="T11" fmla="*/ 0 60000 65536"/>
                  <a:gd name="T12" fmla="*/ 0 60000 65536"/>
                  <a:gd name="T13" fmla="*/ 0 60000 65536"/>
                  <a:gd name="T14" fmla="*/ 0 60000 65536"/>
                  <a:gd name="T15" fmla="*/ 0 w 43"/>
                  <a:gd name="T16" fmla="*/ 0 h 101"/>
                  <a:gd name="T17" fmla="*/ 43 w 43"/>
                  <a:gd name="T18" fmla="*/ 101 h 101"/>
                </a:gdLst>
                <a:ahLst/>
                <a:cxnLst>
                  <a:cxn ang="T10">
                    <a:pos x="T0" y="T1"/>
                  </a:cxn>
                  <a:cxn ang="T11">
                    <a:pos x="T2" y="T3"/>
                  </a:cxn>
                  <a:cxn ang="T12">
                    <a:pos x="T4" y="T5"/>
                  </a:cxn>
                  <a:cxn ang="T13">
                    <a:pos x="T6" y="T7"/>
                  </a:cxn>
                  <a:cxn ang="T14">
                    <a:pos x="T8" y="T9"/>
                  </a:cxn>
                </a:cxnLst>
                <a:rect l="T15" t="T16" r="T17" b="T18"/>
                <a:pathLst>
                  <a:path w="43" h="101">
                    <a:moveTo>
                      <a:pt x="27" y="0"/>
                    </a:moveTo>
                    <a:lnTo>
                      <a:pt x="43" y="77"/>
                    </a:lnTo>
                    <a:lnTo>
                      <a:pt x="10" y="101"/>
                    </a:lnTo>
                    <a:lnTo>
                      <a:pt x="0" y="78"/>
                    </a:lnTo>
                    <a:lnTo>
                      <a:pt x="27" y="0"/>
                    </a:lnTo>
                    <a:close/>
                  </a:path>
                </a:pathLst>
              </a:custGeom>
              <a:solidFill>
                <a:srgbClr val="5F5F5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9437" name="Freeform 1040"/>
              <p:cNvSpPr>
                <a:spLocks/>
              </p:cNvSpPr>
              <p:nvPr/>
            </p:nvSpPr>
            <p:spPr bwMode="auto">
              <a:xfrm>
                <a:off x="1536" y="2706"/>
                <a:ext cx="57" cy="130"/>
              </a:xfrm>
              <a:custGeom>
                <a:avLst/>
                <a:gdLst>
                  <a:gd name="T0" fmla="*/ 0 w 57"/>
                  <a:gd name="T1" fmla="*/ 0 h 130"/>
                  <a:gd name="T2" fmla="*/ 15 w 57"/>
                  <a:gd name="T3" fmla="*/ 80 h 130"/>
                  <a:gd name="T4" fmla="*/ 57 w 57"/>
                  <a:gd name="T5" fmla="*/ 130 h 130"/>
                  <a:gd name="T6" fmla="*/ 39 w 57"/>
                  <a:gd name="T7" fmla="*/ 68 h 130"/>
                  <a:gd name="T8" fmla="*/ 0 w 57"/>
                  <a:gd name="T9" fmla="*/ 0 h 130"/>
                  <a:gd name="T10" fmla="*/ 0 60000 65536"/>
                  <a:gd name="T11" fmla="*/ 0 60000 65536"/>
                  <a:gd name="T12" fmla="*/ 0 60000 65536"/>
                  <a:gd name="T13" fmla="*/ 0 60000 65536"/>
                  <a:gd name="T14" fmla="*/ 0 60000 65536"/>
                  <a:gd name="T15" fmla="*/ 0 w 57"/>
                  <a:gd name="T16" fmla="*/ 0 h 130"/>
                  <a:gd name="T17" fmla="*/ 57 w 57"/>
                  <a:gd name="T18" fmla="*/ 130 h 130"/>
                </a:gdLst>
                <a:ahLst/>
                <a:cxnLst>
                  <a:cxn ang="T10">
                    <a:pos x="T0" y="T1"/>
                  </a:cxn>
                  <a:cxn ang="T11">
                    <a:pos x="T2" y="T3"/>
                  </a:cxn>
                  <a:cxn ang="T12">
                    <a:pos x="T4" y="T5"/>
                  </a:cxn>
                  <a:cxn ang="T13">
                    <a:pos x="T6" y="T7"/>
                  </a:cxn>
                  <a:cxn ang="T14">
                    <a:pos x="T8" y="T9"/>
                  </a:cxn>
                </a:cxnLst>
                <a:rect l="T15" t="T16" r="T17" b="T18"/>
                <a:pathLst>
                  <a:path w="57" h="130">
                    <a:moveTo>
                      <a:pt x="0" y="0"/>
                    </a:moveTo>
                    <a:lnTo>
                      <a:pt x="15" y="80"/>
                    </a:lnTo>
                    <a:lnTo>
                      <a:pt x="57" y="130"/>
                    </a:lnTo>
                    <a:lnTo>
                      <a:pt x="39" y="68"/>
                    </a:lnTo>
                    <a:lnTo>
                      <a:pt x="0" y="0"/>
                    </a:lnTo>
                    <a:close/>
                  </a:path>
                </a:pathLst>
              </a:custGeom>
              <a:solidFill>
                <a:srgbClr val="9F9F9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nvGrpSpPr>
              <p:cNvPr id="59438" name="Group 1041"/>
              <p:cNvGrpSpPr>
                <a:grpSpLocks/>
              </p:cNvGrpSpPr>
              <p:nvPr/>
            </p:nvGrpSpPr>
            <p:grpSpPr bwMode="auto">
              <a:xfrm>
                <a:off x="1544" y="2060"/>
                <a:ext cx="962" cy="739"/>
                <a:chOff x="1544" y="2060"/>
                <a:chExt cx="962" cy="739"/>
              </a:xfrm>
            </p:grpSpPr>
            <p:sp>
              <p:nvSpPr>
                <p:cNvPr id="59439" name="Freeform 1042"/>
                <p:cNvSpPr>
                  <a:spLocks/>
                </p:cNvSpPr>
                <p:nvPr/>
              </p:nvSpPr>
              <p:spPr bwMode="auto">
                <a:xfrm>
                  <a:off x="1544" y="2268"/>
                  <a:ext cx="829" cy="531"/>
                </a:xfrm>
                <a:custGeom>
                  <a:avLst/>
                  <a:gdLst>
                    <a:gd name="T0" fmla="*/ 670 w 829"/>
                    <a:gd name="T1" fmla="*/ 0 h 531"/>
                    <a:gd name="T2" fmla="*/ 17 w 829"/>
                    <a:gd name="T3" fmla="*/ 485 h 531"/>
                    <a:gd name="T4" fmla="*/ 10 w 829"/>
                    <a:gd name="T5" fmla="*/ 491 h 531"/>
                    <a:gd name="T6" fmla="*/ 3 w 829"/>
                    <a:gd name="T7" fmla="*/ 500 h 531"/>
                    <a:gd name="T8" fmla="*/ 0 w 829"/>
                    <a:gd name="T9" fmla="*/ 512 h 531"/>
                    <a:gd name="T10" fmla="*/ 4 w 829"/>
                    <a:gd name="T11" fmla="*/ 523 h 531"/>
                    <a:gd name="T12" fmla="*/ 13 w 829"/>
                    <a:gd name="T13" fmla="*/ 529 h 531"/>
                    <a:gd name="T14" fmla="*/ 22 w 829"/>
                    <a:gd name="T15" fmla="*/ 531 h 531"/>
                    <a:gd name="T16" fmla="*/ 34 w 829"/>
                    <a:gd name="T17" fmla="*/ 527 h 531"/>
                    <a:gd name="T18" fmla="*/ 829 w 829"/>
                    <a:gd name="T19" fmla="*/ 158 h 531"/>
                    <a:gd name="T20" fmla="*/ 670 w 829"/>
                    <a:gd name="T21" fmla="*/ 0 h 53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29"/>
                    <a:gd name="T34" fmla="*/ 0 h 531"/>
                    <a:gd name="T35" fmla="*/ 829 w 829"/>
                    <a:gd name="T36" fmla="*/ 531 h 53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29" h="531">
                      <a:moveTo>
                        <a:pt x="670" y="0"/>
                      </a:moveTo>
                      <a:lnTo>
                        <a:pt x="17" y="485"/>
                      </a:lnTo>
                      <a:lnTo>
                        <a:pt x="10" y="491"/>
                      </a:lnTo>
                      <a:lnTo>
                        <a:pt x="3" y="500"/>
                      </a:lnTo>
                      <a:lnTo>
                        <a:pt x="0" y="512"/>
                      </a:lnTo>
                      <a:lnTo>
                        <a:pt x="4" y="523"/>
                      </a:lnTo>
                      <a:lnTo>
                        <a:pt x="13" y="529"/>
                      </a:lnTo>
                      <a:lnTo>
                        <a:pt x="22" y="531"/>
                      </a:lnTo>
                      <a:lnTo>
                        <a:pt x="34" y="527"/>
                      </a:lnTo>
                      <a:lnTo>
                        <a:pt x="829" y="158"/>
                      </a:lnTo>
                      <a:lnTo>
                        <a:pt x="670" y="0"/>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9440" name="Freeform 1043"/>
                <p:cNvSpPr>
                  <a:spLocks/>
                </p:cNvSpPr>
                <p:nvPr/>
              </p:nvSpPr>
              <p:spPr bwMode="auto">
                <a:xfrm>
                  <a:off x="2152" y="2240"/>
                  <a:ext cx="276" cy="127"/>
                </a:xfrm>
                <a:custGeom>
                  <a:avLst/>
                  <a:gdLst>
                    <a:gd name="T0" fmla="*/ 14 w 276"/>
                    <a:gd name="T1" fmla="*/ 68 h 127"/>
                    <a:gd name="T2" fmla="*/ 118 w 276"/>
                    <a:gd name="T3" fmla="*/ 0 h 127"/>
                    <a:gd name="T4" fmla="*/ 276 w 276"/>
                    <a:gd name="T5" fmla="*/ 116 h 127"/>
                    <a:gd name="T6" fmla="*/ 253 w 276"/>
                    <a:gd name="T7" fmla="*/ 127 h 127"/>
                    <a:gd name="T8" fmla="*/ 108 w 276"/>
                    <a:gd name="T9" fmla="*/ 38 h 127"/>
                    <a:gd name="T10" fmla="*/ 0 w 276"/>
                    <a:gd name="T11" fmla="*/ 98 h 127"/>
                    <a:gd name="T12" fmla="*/ 14 w 276"/>
                    <a:gd name="T13" fmla="*/ 68 h 127"/>
                    <a:gd name="T14" fmla="*/ 0 60000 65536"/>
                    <a:gd name="T15" fmla="*/ 0 60000 65536"/>
                    <a:gd name="T16" fmla="*/ 0 60000 65536"/>
                    <a:gd name="T17" fmla="*/ 0 60000 65536"/>
                    <a:gd name="T18" fmla="*/ 0 60000 65536"/>
                    <a:gd name="T19" fmla="*/ 0 60000 65536"/>
                    <a:gd name="T20" fmla="*/ 0 60000 65536"/>
                    <a:gd name="T21" fmla="*/ 0 w 276"/>
                    <a:gd name="T22" fmla="*/ 0 h 127"/>
                    <a:gd name="T23" fmla="*/ 276 w 276"/>
                    <a:gd name="T24" fmla="*/ 127 h 12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76" h="127">
                      <a:moveTo>
                        <a:pt x="14" y="68"/>
                      </a:moveTo>
                      <a:lnTo>
                        <a:pt x="118" y="0"/>
                      </a:lnTo>
                      <a:lnTo>
                        <a:pt x="276" y="116"/>
                      </a:lnTo>
                      <a:lnTo>
                        <a:pt x="253" y="127"/>
                      </a:lnTo>
                      <a:lnTo>
                        <a:pt x="108" y="38"/>
                      </a:lnTo>
                      <a:lnTo>
                        <a:pt x="0" y="98"/>
                      </a:lnTo>
                      <a:lnTo>
                        <a:pt x="14" y="68"/>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9441" name="Freeform 1044"/>
                <p:cNvSpPr>
                  <a:spLocks/>
                </p:cNvSpPr>
                <p:nvPr/>
              </p:nvSpPr>
              <p:spPr bwMode="auto">
                <a:xfrm>
                  <a:off x="2147" y="2218"/>
                  <a:ext cx="263" cy="255"/>
                </a:xfrm>
                <a:custGeom>
                  <a:avLst/>
                  <a:gdLst>
                    <a:gd name="T0" fmla="*/ 136 w 263"/>
                    <a:gd name="T1" fmla="*/ 0 h 255"/>
                    <a:gd name="T2" fmla="*/ 12 w 263"/>
                    <a:gd name="T3" fmla="*/ 90 h 255"/>
                    <a:gd name="T4" fmla="*/ 7 w 263"/>
                    <a:gd name="T5" fmla="*/ 103 h 255"/>
                    <a:gd name="T6" fmla="*/ 2 w 263"/>
                    <a:gd name="T7" fmla="*/ 118 h 255"/>
                    <a:gd name="T8" fmla="*/ 0 w 263"/>
                    <a:gd name="T9" fmla="*/ 138 h 255"/>
                    <a:gd name="T10" fmla="*/ 0 w 263"/>
                    <a:gd name="T11" fmla="*/ 155 h 255"/>
                    <a:gd name="T12" fmla="*/ 4 w 263"/>
                    <a:gd name="T13" fmla="*/ 175 h 255"/>
                    <a:gd name="T14" fmla="*/ 9 w 263"/>
                    <a:gd name="T15" fmla="*/ 192 h 255"/>
                    <a:gd name="T16" fmla="*/ 20 w 263"/>
                    <a:gd name="T17" fmla="*/ 208 h 255"/>
                    <a:gd name="T18" fmla="*/ 33 w 263"/>
                    <a:gd name="T19" fmla="*/ 222 h 255"/>
                    <a:gd name="T20" fmla="*/ 52 w 263"/>
                    <a:gd name="T21" fmla="*/ 236 h 255"/>
                    <a:gd name="T22" fmla="*/ 67 w 263"/>
                    <a:gd name="T23" fmla="*/ 245 h 255"/>
                    <a:gd name="T24" fmla="*/ 86 w 263"/>
                    <a:gd name="T25" fmla="*/ 251 h 255"/>
                    <a:gd name="T26" fmla="*/ 104 w 263"/>
                    <a:gd name="T27" fmla="*/ 255 h 255"/>
                    <a:gd name="T28" fmla="*/ 122 w 263"/>
                    <a:gd name="T29" fmla="*/ 255 h 255"/>
                    <a:gd name="T30" fmla="*/ 263 w 263"/>
                    <a:gd name="T31" fmla="*/ 192 h 255"/>
                    <a:gd name="T32" fmla="*/ 119 w 263"/>
                    <a:gd name="T33" fmla="*/ 51 h 255"/>
                    <a:gd name="T34" fmla="*/ 14 w 263"/>
                    <a:gd name="T35" fmla="*/ 112 h 255"/>
                    <a:gd name="T36" fmla="*/ 22 w 263"/>
                    <a:gd name="T37" fmla="*/ 92 h 255"/>
                    <a:gd name="T38" fmla="*/ 130 w 263"/>
                    <a:gd name="T39" fmla="*/ 24 h 255"/>
                    <a:gd name="T40" fmla="*/ 136 w 263"/>
                    <a:gd name="T41" fmla="*/ 0 h 25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63"/>
                    <a:gd name="T64" fmla="*/ 0 h 255"/>
                    <a:gd name="T65" fmla="*/ 263 w 263"/>
                    <a:gd name="T66" fmla="*/ 255 h 25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63" h="255">
                      <a:moveTo>
                        <a:pt x="136" y="0"/>
                      </a:moveTo>
                      <a:lnTo>
                        <a:pt x="12" y="90"/>
                      </a:lnTo>
                      <a:lnTo>
                        <a:pt x="7" y="103"/>
                      </a:lnTo>
                      <a:lnTo>
                        <a:pt x="2" y="118"/>
                      </a:lnTo>
                      <a:lnTo>
                        <a:pt x="0" y="138"/>
                      </a:lnTo>
                      <a:lnTo>
                        <a:pt x="0" y="155"/>
                      </a:lnTo>
                      <a:lnTo>
                        <a:pt x="4" y="175"/>
                      </a:lnTo>
                      <a:lnTo>
                        <a:pt x="9" y="192"/>
                      </a:lnTo>
                      <a:lnTo>
                        <a:pt x="20" y="208"/>
                      </a:lnTo>
                      <a:lnTo>
                        <a:pt x="33" y="222"/>
                      </a:lnTo>
                      <a:lnTo>
                        <a:pt x="52" y="236"/>
                      </a:lnTo>
                      <a:lnTo>
                        <a:pt x="67" y="245"/>
                      </a:lnTo>
                      <a:lnTo>
                        <a:pt x="86" y="251"/>
                      </a:lnTo>
                      <a:lnTo>
                        <a:pt x="104" y="255"/>
                      </a:lnTo>
                      <a:lnTo>
                        <a:pt x="122" y="255"/>
                      </a:lnTo>
                      <a:lnTo>
                        <a:pt x="263" y="192"/>
                      </a:lnTo>
                      <a:lnTo>
                        <a:pt x="119" y="51"/>
                      </a:lnTo>
                      <a:lnTo>
                        <a:pt x="14" y="112"/>
                      </a:lnTo>
                      <a:lnTo>
                        <a:pt x="22" y="92"/>
                      </a:lnTo>
                      <a:lnTo>
                        <a:pt x="130" y="24"/>
                      </a:lnTo>
                      <a:lnTo>
                        <a:pt x="136" y="0"/>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9442" name="Freeform 1045"/>
                <p:cNvSpPr>
                  <a:spLocks/>
                </p:cNvSpPr>
                <p:nvPr/>
              </p:nvSpPr>
              <p:spPr bwMode="auto">
                <a:xfrm>
                  <a:off x="2267" y="2268"/>
                  <a:ext cx="159" cy="144"/>
                </a:xfrm>
                <a:custGeom>
                  <a:avLst/>
                  <a:gdLst>
                    <a:gd name="T0" fmla="*/ 0 w 159"/>
                    <a:gd name="T1" fmla="*/ 0 h 144"/>
                    <a:gd name="T2" fmla="*/ 3 w 159"/>
                    <a:gd name="T3" fmla="*/ 13 h 144"/>
                    <a:gd name="T4" fmla="*/ 6 w 159"/>
                    <a:gd name="T5" fmla="*/ 24 h 144"/>
                    <a:gd name="T6" fmla="*/ 10 w 159"/>
                    <a:gd name="T7" fmla="*/ 35 h 144"/>
                    <a:gd name="T8" fmla="*/ 15 w 159"/>
                    <a:gd name="T9" fmla="*/ 50 h 144"/>
                    <a:gd name="T10" fmla="*/ 22 w 159"/>
                    <a:gd name="T11" fmla="*/ 63 h 144"/>
                    <a:gd name="T12" fmla="*/ 33 w 159"/>
                    <a:gd name="T13" fmla="*/ 80 h 144"/>
                    <a:gd name="T14" fmla="*/ 46 w 159"/>
                    <a:gd name="T15" fmla="*/ 95 h 144"/>
                    <a:gd name="T16" fmla="*/ 61 w 159"/>
                    <a:gd name="T17" fmla="*/ 108 h 144"/>
                    <a:gd name="T18" fmla="*/ 77 w 159"/>
                    <a:gd name="T19" fmla="*/ 120 h 144"/>
                    <a:gd name="T20" fmla="*/ 92 w 159"/>
                    <a:gd name="T21" fmla="*/ 130 h 144"/>
                    <a:gd name="T22" fmla="*/ 108 w 159"/>
                    <a:gd name="T23" fmla="*/ 137 h 144"/>
                    <a:gd name="T24" fmla="*/ 123 w 159"/>
                    <a:gd name="T25" fmla="*/ 143 h 144"/>
                    <a:gd name="T26" fmla="*/ 131 w 159"/>
                    <a:gd name="T27" fmla="*/ 144 h 144"/>
                    <a:gd name="T28" fmla="*/ 142 w 159"/>
                    <a:gd name="T29" fmla="*/ 141 h 144"/>
                    <a:gd name="T30" fmla="*/ 149 w 159"/>
                    <a:gd name="T31" fmla="*/ 132 h 144"/>
                    <a:gd name="T32" fmla="*/ 154 w 159"/>
                    <a:gd name="T33" fmla="*/ 120 h 144"/>
                    <a:gd name="T34" fmla="*/ 159 w 159"/>
                    <a:gd name="T35" fmla="*/ 105 h 144"/>
                    <a:gd name="T36" fmla="*/ 0 w 159"/>
                    <a:gd name="T37" fmla="*/ 0 h 14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59"/>
                    <a:gd name="T58" fmla="*/ 0 h 144"/>
                    <a:gd name="T59" fmla="*/ 159 w 159"/>
                    <a:gd name="T60" fmla="*/ 144 h 14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59" h="144">
                      <a:moveTo>
                        <a:pt x="0" y="0"/>
                      </a:moveTo>
                      <a:lnTo>
                        <a:pt x="3" y="13"/>
                      </a:lnTo>
                      <a:lnTo>
                        <a:pt x="6" y="24"/>
                      </a:lnTo>
                      <a:lnTo>
                        <a:pt x="10" y="35"/>
                      </a:lnTo>
                      <a:lnTo>
                        <a:pt x="15" y="50"/>
                      </a:lnTo>
                      <a:lnTo>
                        <a:pt x="22" y="63"/>
                      </a:lnTo>
                      <a:lnTo>
                        <a:pt x="33" y="80"/>
                      </a:lnTo>
                      <a:lnTo>
                        <a:pt x="46" y="95"/>
                      </a:lnTo>
                      <a:lnTo>
                        <a:pt x="61" y="108"/>
                      </a:lnTo>
                      <a:lnTo>
                        <a:pt x="77" y="120"/>
                      </a:lnTo>
                      <a:lnTo>
                        <a:pt x="92" y="130"/>
                      </a:lnTo>
                      <a:lnTo>
                        <a:pt x="108" y="137"/>
                      </a:lnTo>
                      <a:lnTo>
                        <a:pt x="123" y="143"/>
                      </a:lnTo>
                      <a:lnTo>
                        <a:pt x="131" y="144"/>
                      </a:lnTo>
                      <a:lnTo>
                        <a:pt x="142" y="141"/>
                      </a:lnTo>
                      <a:lnTo>
                        <a:pt x="149" y="132"/>
                      </a:lnTo>
                      <a:lnTo>
                        <a:pt x="154" y="120"/>
                      </a:lnTo>
                      <a:lnTo>
                        <a:pt x="159" y="105"/>
                      </a:lnTo>
                      <a:lnTo>
                        <a:pt x="0" y="0"/>
                      </a:lnTo>
                      <a:close/>
                    </a:path>
                  </a:pathLst>
                </a:custGeom>
                <a:solidFill>
                  <a:srgbClr val="9F9F9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9443" name="Freeform 1046"/>
                <p:cNvSpPr>
                  <a:spLocks/>
                </p:cNvSpPr>
                <p:nvPr/>
              </p:nvSpPr>
              <p:spPr bwMode="auto">
                <a:xfrm>
                  <a:off x="2268" y="2214"/>
                  <a:ext cx="161" cy="142"/>
                </a:xfrm>
                <a:custGeom>
                  <a:avLst/>
                  <a:gdLst>
                    <a:gd name="T0" fmla="*/ 0 w 161"/>
                    <a:gd name="T1" fmla="*/ 34 h 142"/>
                    <a:gd name="T2" fmla="*/ 0 w 161"/>
                    <a:gd name="T3" fmla="*/ 25 h 142"/>
                    <a:gd name="T4" fmla="*/ 4 w 161"/>
                    <a:gd name="T5" fmla="*/ 14 h 142"/>
                    <a:gd name="T6" fmla="*/ 16 w 161"/>
                    <a:gd name="T7" fmla="*/ 4 h 142"/>
                    <a:gd name="T8" fmla="*/ 30 w 161"/>
                    <a:gd name="T9" fmla="*/ 0 h 142"/>
                    <a:gd name="T10" fmla="*/ 43 w 161"/>
                    <a:gd name="T11" fmla="*/ 0 h 142"/>
                    <a:gd name="T12" fmla="*/ 59 w 161"/>
                    <a:gd name="T13" fmla="*/ 4 h 142"/>
                    <a:gd name="T14" fmla="*/ 79 w 161"/>
                    <a:gd name="T15" fmla="*/ 11 h 142"/>
                    <a:gd name="T16" fmla="*/ 96 w 161"/>
                    <a:gd name="T17" fmla="*/ 19 h 142"/>
                    <a:gd name="T18" fmla="*/ 114 w 161"/>
                    <a:gd name="T19" fmla="*/ 31 h 142"/>
                    <a:gd name="T20" fmla="*/ 126 w 161"/>
                    <a:gd name="T21" fmla="*/ 42 h 142"/>
                    <a:gd name="T22" fmla="*/ 137 w 161"/>
                    <a:gd name="T23" fmla="*/ 55 h 142"/>
                    <a:gd name="T24" fmla="*/ 145 w 161"/>
                    <a:gd name="T25" fmla="*/ 70 h 142"/>
                    <a:gd name="T26" fmla="*/ 151 w 161"/>
                    <a:gd name="T27" fmla="*/ 85 h 142"/>
                    <a:gd name="T28" fmla="*/ 158 w 161"/>
                    <a:gd name="T29" fmla="*/ 106 h 142"/>
                    <a:gd name="T30" fmla="*/ 161 w 161"/>
                    <a:gd name="T31" fmla="*/ 124 h 142"/>
                    <a:gd name="T32" fmla="*/ 160 w 161"/>
                    <a:gd name="T33" fmla="*/ 142 h 142"/>
                    <a:gd name="T34" fmla="*/ 0 w 161"/>
                    <a:gd name="T35" fmla="*/ 34 h 14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1"/>
                    <a:gd name="T55" fmla="*/ 0 h 142"/>
                    <a:gd name="T56" fmla="*/ 161 w 161"/>
                    <a:gd name="T57" fmla="*/ 142 h 14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1" h="142">
                      <a:moveTo>
                        <a:pt x="0" y="34"/>
                      </a:moveTo>
                      <a:lnTo>
                        <a:pt x="0" y="25"/>
                      </a:lnTo>
                      <a:lnTo>
                        <a:pt x="4" y="14"/>
                      </a:lnTo>
                      <a:lnTo>
                        <a:pt x="16" y="4"/>
                      </a:lnTo>
                      <a:lnTo>
                        <a:pt x="30" y="0"/>
                      </a:lnTo>
                      <a:lnTo>
                        <a:pt x="43" y="0"/>
                      </a:lnTo>
                      <a:lnTo>
                        <a:pt x="59" y="4"/>
                      </a:lnTo>
                      <a:lnTo>
                        <a:pt x="79" y="11"/>
                      </a:lnTo>
                      <a:lnTo>
                        <a:pt x="96" y="19"/>
                      </a:lnTo>
                      <a:lnTo>
                        <a:pt x="114" y="31"/>
                      </a:lnTo>
                      <a:lnTo>
                        <a:pt x="126" y="42"/>
                      </a:lnTo>
                      <a:lnTo>
                        <a:pt x="137" y="55"/>
                      </a:lnTo>
                      <a:lnTo>
                        <a:pt x="145" y="70"/>
                      </a:lnTo>
                      <a:lnTo>
                        <a:pt x="151" y="85"/>
                      </a:lnTo>
                      <a:lnTo>
                        <a:pt x="158" y="106"/>
                      </a:lnTo>
                      <a:lnTo>
                        <a:pt x="161" y="124"/>
                      </a:lnTo>
                      <a:lnTo>
                        <a:pt x="160" y="142"/>
                      </a:lnTo>
                      <a:lnTo>
                        <a:pt x="0" y="34"/>
                      </a:lnTo>
                      <a:close/>
                    </a:path>
                  </a:pathLst>
                </a:custGeom>
                <a:solidFill>
                  <a:srgbClr val="9F9F9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9444" name="Freeform 1047"/>
                <p:cNvSpPr>
                  <a:spLocks/>
                </p:cNvSpPr>
                <p:nvPr/>
              </p:nvSpPr>
              <p:spPr bwMode="auto">
                <a:xfrm>
                  <a:off x="1898" y="2060"/>
                  <a:ext cx="355" cy="458"/>
                </a:xfrm>
                <a:custGeom>
                  <a:avLst/>
                  <a:gdLst>
                    <a:gd name="T0" fmla="*/ 0 w 355"/>
                    <a:gd name="T1" fmla="*/ 458 h 458"/>
                    <a:gd name="T2" fmla="*/ 290 w 355"/>
                    <a:gd name="T3" fmla="*/ 240 h 458"/>
                    <a:gd name="T4" fmla="*/ 355 w 355"/>
                    <a:gd name="T5" fmla="*/ 0 h 458"/>
                    <a:gd name="T6" fmla="*/ 274 w 355"/>
                    <a:gd name="T7" fmla="*/ 89 h 458"/>
                    <a:gd name="T8" fmla="*/ 260 w 355"/>
                    <a:gd name="T9" fmla="*/ 118 h 458"/>
                    <a:gd name="T10" fmla="*/ 249 w 355"/>
                    <a:gd name="T11" fmla="*/ 97 h 458"/>
                    <a:gd name="T12" fmla="*/ 165 w 355"/>
                    <a:gd name="T13" fmla="*/ 220 h 458"/>
                    <a:gd name="T14" fmla="*/ 163 w 355"/>
                    <a:gd name="T15" fmla="*/ 191 h 458"/>
                    <a:gd name="T16" fmla="*/ 64 w 355"/>
                    <a:gd name="T17" fmla="*/ 310 h 458"/>
                    <a:gd name="T18" fmla="*/ 0 w 355"/>
                    <a:gd name="T19" fmla="*/ 458 h 45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55"/>
                    <a:gd name="T31" fmla="*/ 0 h 458"/>
                    <a:gd name="T32" fmla="*/ 355 w 355"/>
                    <a:gd name="T33" fmla="*/ 458 h 45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55" h="458">
                      <a:moveTo>
                        <a:pt x="0" y="458"/>
                      </a:moveTo>
                      <a:lnTo>
                        <a:pt x="290" y="240"/>
                      </a:lnTo>
                      <a:lnTo>
                        <a:pt x="355" y="0"/>
                      </a:lnTo>
                      <a:lnTo>
                        <a:pt x="274" y="89"/>
                      </a:lnTo>
                      <a:lnTo>
                        <a:pt x="260" y="118"/>
                      </a:lnTo>
                      <a:lnTo>
                        <a:pt x="249" y="97"/>
                      </a:lnTo>
                      <a:lnTo>
                        <a:pt x="165" y="220"/>
                      </a:lnTo>
                      <a:lnTo>
                        <a:pt x="163" y="191"/>
                      </a:lnTo>
                      <a:lnTo>
                        <a:pt x="64" y="310"/>
                      </a:lnTo>
                      <a:lnTo>
                        <a:pt x="0" y="458"/>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9445" name="Freeform 1048"/>
                <p:cNvSpPr>
                  <a:spLocks/>
                </p:cNvSpPr>
                <p:nvPr/>
              </p:nvSpPr>
              <p:spPr bwMode="auto">
                <a:xfrm>
                  <a:off x="1914" y="2326"/>
                  <a:ext cx="312" cy="223"/>
                </a:xfrm>
                <a:custGeom>
                  <a:avLst/>
                  <a:gdLst>
                    <a:gd name="T0" fmla="*/ 35 w 312"/>
                    <a:gd name="T1" fmla="*/ 184 h 223"/>
                    <a:gd name="T2" fmla="*/ 312 w 312"/>
                    <a:gd name="T3" fmla="*/ 0 h 223"/>
                    <a:gd name="T4" fmla="*/ 239 w 312"/>
                    <a:gd name="T5" fmla="*/ 82 h 223"/>
                    <a:gd name="T6" fmla="*/ 0 w 312"/>
                    <a:gd name="T7" fmla="*/ 223 h 223"/>
                    <a:gd name="T8" fmla="*/ 35 w 312"/>
                    <a:gd name="T9" fmla="*/ 184 h 223"/>
                    <a:gd name="T10" fmla="*/ 0 60000 65536"/>
                    <a:gd name="T11" fmla="*/ 0 60000 65536"/>
                    <a:gd name="T12" fmla="*/ 0 60000 65536"/>
                    <a:gd name="T13" fmla="*/ 0 60000 65536"/>
                    <a:gd name="T14" fmla="*/ 0 60000 65536"/>
                    <a:gd name="T15" fmla="*/ 0 w 312"/>
                    <a:gd name="T16" fmla="*/ 0 h 223"/>
                    <a:gd name="T17" fmla="*/ 312 w 312"/>
                    <a:gd name="T18" fmla="*/ 223 h 223"/>
                  </a:gdLst>
                  <a:ahLst/>
                  <a:cxnLst>
                    <a:cxn ang="T10">
                      <a:pos x="T0" y="T1"/>
                    </a:cxn>
                    <a:cxn ang="T11">
                      <a:pos x="T2" y="T3"/>
                    </a:cxn>
                    <a:cxn ang="T12">
                      <a:pos x="T4" y="T5"/>
                    </a:cxn>
                    <a:cxn ang="T13">
                      <a:pos x="T6" y="T7"/>
                    </a:cxn>
                    <a:cxn ang="T14">
                      <a:pos x="T8" y="T9"/>
                    </a:cxn>
                  </a:cxnLst>
                  <a:rect l="T15" t="T16" r="T17" b="T18"/>
                  <a:pathLst>
                    <a:path w="312" h="223">
                      <a:moveTo>
                        <a:pt x="35" y="184"/>
                      </a:moveTo>
                      <a:lnTo>
                        <a:pt x="312" y="0"/>
                      </a:lnTo>
                      <a:lnTo>
                        <a:pt x="239" y="82"/>
                      </a:lnTo>
                      <a:lnTo>
                        <a:pt x="0" y="223"/>
                      </a:lnTo>
                      <a:lnTo>
                        <a:pt x="35" y="184"/>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9446" name="Freeform 1049"/>
                <p:cNvSpPr>
                  <a:spLocks/>
                </p:cNvSpPr>
                <p:nvPr/>
              </p:nvSpPr>
              <p:spPr bwMode="auto">
                <a:xfrm>
                  <a:off x="1923" y="2432"/>
                  <a:ext cx="583" cy="185"/>
                </a:xfrm>
                <a:custGeom>
                  <a:avLst/>
                  <a:gdLst>
                    <a:gd name="T0" fmla="*/ 0 w 583"/>
                    <a:gd name="T1" fmla="*/ 163 h 185"/>
                    <a:gd name="T2" fmla="*/ 368 w 583"/>
                    <a:gd name="T3" fmla="*/ 0 h 185"/>
                    <a:gd name="T4" fmla="*/ 583 w 583"/>
                    <a:gd name="T5" fmla="*/ 79 h 185"/>
                    <a:gd name="T6" fmla="*/ 471 w 583"/>
                    <a:gd name="T7" fmla="*/ 104 h 185"/>
                    <a:gd name="T8" fmla="*/ 434 w 583"/>
                    <a:gd name="T9" fmla="*/ 104 h 185"/>
                    <a:gd name="T10" fmla="*/ 455 w 583"/>
                    <a:gd name="T11" fmla="*/ 120 h 185"/>
                    <a:gd name="T12" fmla="*/ 334 w 583"/>
                    <a:gd name="T13" fmla="*/ 144 h 185"/>
                    <a:gd name="T14" fmla="*/ 299 w 583"/>
                    <a:gd name="T15" fmla="*/ 144 h 185"/>
                    <a:gd name="T16" fmla="*/ 324 w 583"/>
                    <a:gd name="T17" fmla="*/ 158 h 185"/>
                    <a:gd name="T18" fmla="*/ 162 w 583"/>
                    <a:gd name="T19" fmla="*/ 185 h 185"/>
                    <a:gd name="T20" fmla="*/ 0 w 583"/>
                    <a:gd name="T21" fmla="*/ 163 h 18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3"/>
                    <a:gd name="T34" fmla="*/ 0 h 185"/>
                    <a:gd name="T35" fmla="*/ 583 w 583"/>
                    <a:gd name="T36" fmla="*/ 185 h 18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3" h="185">
                      <a:moveTo>
                        <a:pt x="0" y="163"/>
                      </a:moveTo>
                      <a:lnTo>
                        <a:pt x="368" y="0"/>
                      </a:lnTo>
                      <a:lnTo>
                        <a:pt x="583" y="79"/>
                      </a:lnTo>
                      <a:lnTo>
                        <a:pt x="471" y="104"/>
                      </a:lnTo>
                      <a:lnTo>
                        <a:pt x="434" y="104"/>
                      </a:lnTo>
                      <a:lnTo>
                        <a:pt x="455" y="120"/>
                      </a:lnTo>
                      <a:lnTo>
                        <a:pt x="334" y="144"/>
                      </a:lnTo>
                      <a:lnTo>
                        <a:pt x="299" y="144"/>
                      </a:lnTo>
                      <a:lnTo>
                        <a:pt x="324" y="158"/>
                      </a:lnTo>
                      <a:lnTo>
                        <a:pt x="162" y="185"/>
                      </a:lnTo>
                      <a:lnTo>
                        <a:pt x="0" y="163"/>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9447" name="Freeform 1050"/>
                <p:cNvSpPr>
                  <a:spLocks/>
                </p:cNvSpPr>
                <p:nvPr/>
              </p:nvSpPr>
              <p:spPr bwMode="auto">
                <a:xfrm>
                  <a:off x="1796" y="2497"/>
                  <a:ext cx="170" cy="169"/>
                </a:xfrm>
                <a:custGeom>
                  <a:avLst/>
                  <a:gdLst>
                    <a:gd name="T0" fmla="*/ 112 w 170"/>
                    <a:gd name="T1" fmla="*/ 0 h 169"/>
                    <a:gd name="T2" fmla="*/ 107 w 170"/>
                    <a:gd name="T3" fmla="*/ 18 h 169"/>
                    <a:gd name="T4" fmla="*/ 103 w 170"/>
                    <a:gd name="T5" fmla="*/ 34 h 169"/>
                    <a:gd name="T6" fmla="*/ 102 w 170"/>
                    <a:gd name="T7" fmla="*/ 49 h 169"/>
                    <a:gd name="T8" fmla="*/ 107 w 170"/>
                    <a:gd name="T9" fmla="*/ 67 h 169"/>
                    <a:gd name="T10" fmla="*/ 112 w 170"/>
                    <a:gd name="T11" fmla="*/ 82 h 169"/>
                    <a:gd name="T12" fmla="*/ 119 w 170"/>
                    <a:gd name="T13" fmla="*/ 93 h 169"/>
                    <a:gd name="T14" fmla="*/ 127 w 170"/>
                    <a:gd name="T15" fmla="*/ 102 h 169"/>
                    <a:gd name="T16" fmla="*/ 143 w 170"/>
                    <a:gd name="T17" fmla="*/ 110 h 169"/>
                    <a:gd name="T18" fmla="*/ 158 w 170"/>
                    <a:gd name="T19" fmla="*/ 115 h 169"/>
                    <a:gd name="T20" fmla="*/ 170 w 170"/>
                    <a:gd name="T21" fmla="*/ 118 h 169"/>
                    <a:gd name="T22" fmla="*/ 56 w 170"/>
                    <a:gd name="T23" fmla="*/ 169 h 169"/>
                    <a:gd name="T24" fmla="*/ 43 w 170"/>
                    <a:gd name="T25" fmla="*/ 166 h 169"/>
                    <a:gd name="T26" fmla="*/ 29 w 170"/>
                    <a:gd name="T27" fmla="*/ 162 h 169"/>
                    <a:gd name="T28" fmla="*/ 18 w 170"/>
                    <a:gd name="T29" fmla="*/ 154 h 169"/>
                    <a:gd name="T30" fmla="*/ 9 w 170"/>
                    <a:gd name="T31" fmla="*/ 145 h 169"/>
                    <a:gd name="T32" fmla="*/ 4 w 170"/>
                    <a:gd name="T33" fmla="*/ 134 h 169"/>
                    <a:gd name="T34" fmla="*/ 1 w 170"/>
                    <a:gd name="T35" fmla="*/ 124 h 169"/>
                    <a:gd name="T36" fmla="*/ 0 w 170"/>
                    <a:gd name="T37" fmla="*/ 112 h 169"/>
                    <a:gd name="T38" fmla="*/ 2 w 170"/>
                    <a:gd name="T39" fmla="*/ 96 h 169"/>
                    <a:gd name="T40" fmla="*/ 8 w 170"/>
                    <a:gd name="T41" fmla="*/ 82 h 169"/>
                    <a:gd name="T42" fmla="*/ 17 w 170"/>
                    <a:gd name="T43" fmla="*/ 71 h 169"/>
                    <a:gd name="T44" fmla="*/ 112 w 170"/>
                    <a:gd name="T45" fmla="*/ 0 h 16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70"/>
                    <a:gd name="T70" fmla="*/ 0 h 169"/>
                    <a:gd name="T71" fmla="*/ 170 w 170"/>
                    <a:gd name="T72" fmla="*/ 169 h 16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70" h="169">
                      <a:moveTo>
                        <a:pt x="112" y="0"/>
                      </a:moveTo>
                      <a:lnTo>
                        <a:pt x="107" y="18"/>
                      </a:lnTo>
                      <a:lnTo>
                        <a:pt x="103" y="34"/>
                      </a:lnTo>
                      <a:lnTo>
                        <a:pt x="102" y="49"/>
                      </a:lnTo>
                      <a:lnTo>
                        <a:pt x="107" y="67"/>
                      </a:lnTo>
                      <a:lnTo>
                        <a:pt x="112" y="82"/>
                      </a:lnTo>
                      <a:lnTo>
                        <a:pt x="119" y="93"/>
                      </a:lnTo>
                      <a:lnTo>
                        <a:pt x="127" y="102"/>
                      </a:lnTo>
                      <a:lnTo>
                        <a:pt x="143" y="110"/>
                      </a:lnTo>
                      <a:lnTo>
                        <a:pt x="158" y="115"/>
                      </a:lnTo>
                      <a:lnTo>
                        <a:pt x="170" y="118"/>
                      </a:lnTo>
                      <a:lnTo>
                        <a:pt x="56" y="169"/>
                      </a:lnTo>
                      <a:lnTo>
                        <a:pt x="43" y="166"/>
                      </a:lnTo>
                      <a:lnTo>
                        <a:pt x="29" y="162"/>
                      </a:lnTo>
                      <a:lnTo>
                        <a:pt x="18" y="154"/>
                      </a:lnTo>
                      <a:lnTo>
                        <a:pt x="9" y="145"/>
                      </a:lnTo>
                      <a:lnTo>
                        <a:pt x="4" y="134"/>
                      </a:lnTo>
                      <a:lnTo>
                        <a:pt x="1" y="124"/>
                      </a:lnTo>
                      <a:lnTo>
                        <a:pt x="0" y="112"/>
                      </a:lnTo>
                      <a:lnTo>
                        <a:pt x="2" y="96"/>
                      </a:lnTo>
                      <a:lnTo>
                        <a:pt x="8" y="82"/>
                      </a:lnTo>
                      <a:lnTo>
                        <a:pt x="17" y="71"/>
                      </a:lnTo>
                      <a:lnTo>
                        <a:pt x="11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9448" name="Freeform 1051"/>
                <p:cNvSpPr>
                  <a:spLocks/>
                </p:cNvSpPr>
                <p:nvPr/>
              </p:nvSpPr>
              <p:spPr bwMode="auto">
                <a:xfrm>
                  <a:off x="1821" y="2535"/>
                  <a:ext cx="77" cy="119"/>
                </a:xfrm>
                <a:custGeom>
                  <a:avLst/>
                  <a:gdLst>
                    <a:gd name="T0" fmla="*/ 36 w 77"/>
                    <a:gd name="T1" fmla="*/ 0 h 119"/>
                    <a:gd name="T2" fmla="*/ 31 w 77"/>
                    <a:gd name="T3" fmla="*/ 10 h 119"/>
                    <a:gd name="T4" fmla="*/ 27 w 77"/>
                    <a:gd name="T5" fmla="*/ 25 h 119"/>
                    <a:gd name="T6" fmla="*/ 22 w 77"/>
                    <a:gd name="T7" fmla="*/ 37 h 119"/>
                    <a:gd name="T8" fmla="*/ 21 w 77"/>
                    <a:gd name="T9" fmla="*/ 49 h 119"/>
                    <a:gd name="T10" fmla="*/ 22 w 77"/>
                    <a:gd name="T11" fmla="*/ 63 h 119"/>
                    <a:gd name="T12" fmla="*/ 27 w 77"/>
                    <a:gd name="T13" fmla="*/ 77 h 119"/>
                    <a:gd name="T14" fmla="*/ 34 w 77"/>
                    <a:gd name="T15" fmla="*/ 90 h 119"/>
                    <a:gd name="T16" fmla="*/ 49 w 77"/>
                    <a:gd name="T17" fmla="*/ 97 h 119"/>
                    <a:gd name="T18" fmla="*/ 62 w 77"/>
                    <a:gd name="T19" fmla="*/ 104 h 119"/>
                    <a:gd name="T20" fmla="*/ 77 w 77"/>
                    <a:gd name="T21" fmla="*/ 111 h 119"/>
                    <a:gd name="T22" fmla="*/ 59 w 77"/>
                    <a:gd name="T23" fmla="*/ 119 h 119"/>
                    <a:gd name="T24" fmla="*/ 45 w 77"/>
                    <a:gd name="T25" fmla="*/ 115 h 119"/>
                    <a:gd name="T26" fmla="*/ 30 w 77"/>
                    <a:gd name="T27" fmla="*/ 109 h 119"/>
                    <a:gd name="T28" fmla="*/ 19 w 77"/>
                    <a:gd name="T29" fmla="*/ 101 h 119"/>
                    <a:gd name="T30" fmla="*/ 10 w 77"/>
                    <a:gd name="T31" fmla="*/ 92 h 119"/>
                    <a:gd name="T32" fmla="*/ 5 w 77"/>
                    <a:gd name="T33" fmla="*/ 81 h 119"/>
                    <a:gd name="T34" fmla="*/ 2 w 77"/>
                    <a:gd name="T35" fmla="*/ 72 h 119"/>
                    <a:gd name="T36" fmla="*/ 0 w 77"/>
                    <a:gd name="T37" fmla="*/ 59 h 119"/>
                    <a:gd name="T38" fmla="*/ 2 w 77"/>
                    <a:gd name="T39" fmla="*/ 43 h 119"/>
                    <a:gd name="T40" fmla="*/ 5 w 77"/>
                    <a:gd name="T41" fmla="*/ 29 h 119"/>
                    <a:gd name="T42" fmla="*/ 11 w 77"/>
                    <a:gd name="T43" fmla="*/ 17 h 119"/>
                    <a:gd name="T44" fmla="*/ 36 w 77"/>
                    <a:gd name="T45" fmla="*/ 0 h 11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7"/>
                    <a:gd name="T70" fmla="*/ 0 h 119"/>
                    <a:gd name="T71" fmla="*/ 77 w 77"/>
                    <a:gd name="T72" fmla="*/ 119 h 11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7" h="119">
                      <a:moveTo>
                        <a:pt x="36" y="0"/>
                      </a:moveTo>
                      <a:lnTo>
                        <a:pt x="31" y="10"/>
                      </a:lnTo>
                      <a:lnTo>
                        <a:pt x="27" y="25"/>
                      </a:lnTo>
                      <a:lnTo>
                        <a:pt x="22" y="37"/>
                      </a:lnTo>
                      <a:lnTo>
                        <a:pt x="21" y="49"/>
                      </a:lnTo>
                      <a:lnTo>
                        <a:pt x="22" y="63"/>
                      </a:lnTo>
                      <a:lnTo>
                        <a:pt x="27" y="77"/>
                      </a:lnTo>
                      <a:lnTo>
                        <a:pt x="34" y="90"/>
                      </a:lnTo>
                      <a:lnTo>
                        <a:pt x="49" y="97"/>
                      </a:lnTo>
                      <a:lnTo>
                        <a:pt x="62" y="104"/>
                      </a:lnTo>
                      <a:lnTo>
                        <a:pt x="77" y="111"/>
                      </a:lnTo>
                      <a:lnTo>
                        <a:pt x="59" y="119"/>
                      </a:lnTo>
                      <a:lnTo>
                        <a:pt x="45" y="115"/>
                      </a:lnTo>
                      <a:lnTo>
                        <a:pt x="30" y="109"/>
                      </a:lnTo>
                      <a:lnTo>
                        <a:pt x="19" y="101"/>
                      </a:lnTo>
                      <a:lnTo>
                        <a:pt x="10" y="92"/>
                      </a:lnTo>
                      <a:lnTo>
                        <a:pt x="5" y="81"/>
                      </a:lnTo>
                      <a:lnTo>
                        <a:pt x="2" y="72"/>
                      </a:lnTo>
                      <a:lnTo>
                        <a:pt x="0" y="59"/>
                      </a:lnTo>
                      <a:lnTo>
                        <a:pt x="2" y="43"/>
                      </a:lnTo>
                      <a:lnTo>
                        <a:pt x="5" y="29"/>
                      </a:lnTo>
                      <a:lnTo>
                        <a:pt x="11" y="17"/>
                      </a:lnTo>
                      <a:lnTo>
                        <a:pt x="36"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9449" name="Freeform 1052"/>
                <p:cNvSpPr>
                  <a:spLocks/>
                </p:cNvSpPr>
                <p:nvPr/>
              </p:nvSpPr>
              <p:spPr bwMode="auto">
                <a:xfrm>
                  <a:off x="1544" y="2725"/>
                  <a:ext cx="80" cy="74"/>
                </a:xfrm>
                <a:custGeom>
                  <a:avLst/>
                  <a:gdLst>
                    <a:gd name="T0" fmla="*/ 57 w 80"/>
                    <a:gd name="T1" fmla="*/ 0 h 74"/>
                    <a:gd name="T2" fmla="*/ 17 w 80"/>
                    <a:gd name="T3" fmla="*/ 29 h 74"/>
                    <a:gd name="T4" fmla="*/ 10 w 80"/>
                    <a:gd name="T5" fmla="*/ 35 h 74"/>
                    <a:gd name="T6" fmla="*/ 3 w 80"/>
                    <a:gd name="T7" fmla="*/ 44 h 74"/>
                    <a:gd name="T8" fmla="*/ 0 w 80"/>
                    <a:gd name="T9" fmla="*/ 55 h 74"/>
                    <a:gd name="T10" fmla="*/ 4 w 80"/>
                    <a:gd name="T11" fmla="*/ 66 h 74"/>
                    <a:gd name="T12" fmla="*/ 13 w 80"/>
                    <a:gd name="T13" fmla="*/ 72 h 74"/>
                    <a:gd name="T14" fmla="*/ 21 w 80"/>
                    <a:gd name="T15" fmla="*/ 74 h 74"/>
                    <a:gd name="T16" fmla="*/ 33 w 80"/>
                    <a:gd name="T17" fmla="*/ 70 h 74"/>
                    <a:gd name="T18" fmla="*/ 80 w 80"/>
                    <a:gd name="T19" fmla="*/ 49 h 74"/>
                    <a:gd name="T20" fmla="*/ 70 w 80"/>
                    <a:gd name="T21" fmla="*/ 43 h 74"/>
                    <a:gd name="T22" fmla="*/ 62 w 80"/>
                    <a:gd name="T23" fmla="*/ 36 h 74"/>
                    <a:gd name="T24" fmla="*/ 58 w 80"/>
                    <a:gd name="T25" fmla="*/ 27 h 74"/>
                    <a:gd name="T26" fmla="*/ 57 w 80"/>
                    <a:gd name="T27" fmla="*/ 18 h 74"/>
                    <a:gd name="T28" fmla="*/ 56 w 80"/>
                    <a:gd name="T29" fmla="*/ 7 h 74"/>
                    <a:gd name="T30" fmla="*/ 57 w 80"/>
                    <a:gd name="T31" fmla="*/ 0 h 7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80"/>
                    <a:gd name="T49" fmla="*/ 0 h 74"/>
                    <a:gd name="T50" fmla="*/ 80 w 80"/>
                    <a:gd name="T51" fmla="*/ 74 h 7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80" h="74">
                      <a:moveTo>
                        <a:pt x="57" y="0"/>
                      </a:moveTo>
                      <a:lnTo>
                        <a:pt x="17" y="29"/>
                      </a:lnTo>
                      <a:lnTo>
                        <a:pt x="10" y="35"/>
                      </a:lnTo>
                      <a:lnTo>
                        <a:pt x="3" y="44"/>
                      </a:lnTo>
                      <a:lnTo>
                        <a:pt x="0" y="55"/>
                      </a:lnTo>
                      <a:lnTo>
                        <a:pt x="4" y="66"/>
                      </a:lnTo>
                      <a:lnTo>
                        <a:pt x="13" y="72"/>
                      </a:lnTo>
                      <a:lnTo>
                        <a:pt x="21" y="74"/>
                      </a:lnTo>
                      <a:lnTo>
                        <a:pt x="33" y="70"/>
                      </a:lnTo>
                      <a:lnTo>
                        <a:pt x="80" y="49"/>
                      </a:lnTo>
                      <a:lnTo>
                        <a:pt x="70" y="43"/>
                      </a:lnTo>
                      <a:lnTo>
                        <a:pt x="62" y="36"/>
                      </a:lnTo>
                      <a:lnTo>
                        <a:pt x="58" y="27"/>
                      </a:lnTo>
                      <a:lnTo>
                        <a:pt x="57" y="18"/>
                      </a:lnTo>
                      <a:lnTo>
                        <a:pt x="56" y="7"/>
                      </a:lnTo>
                      <a:lnTo>
                        <a:pt x="57"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grpSp>
        <p:grpSp>
          <p:nvGrpSpPr>
            <p:cNvPr id="59400" name="Group 1053"/>
            <p:cNvGrpSpPr>
              <a:grpSpLocks/>
            </p:cNvGrpSpPr>
            <p:nvPr/>
          </p:nvGrpSpPr>
          <p:grpSpPr bwMode="auto">
            <a:xfrm>
              <a:off x="1413" y="1848"/>
              <a:ext cx="876" cy="951"/>
              <a:chOff x="1413" y="1848"/>
              <a:chExt cx="876" cy="951"/>
            </a:xfrm>
          </p:grpSpPr>
          <p:sp>
            <p:nvSpPr>
              <p:cNvPr id="59420" name="Freeform 1054"/>
              <p:cNvSpPr>
                <a:spLocks/>
              </p:cNvSpPr>
              <p:nvPr/>
            </p:nvSpPr>
            <p:spPr bwMode="auto">
              <a:xfrm>
                <a:off x="1430" y="2753"/>
                <a:ext cx="81" cy="46"/>
              </a:xfrm>
              <a:custGeom>
                <a:avLst/>
                <a:gdLst>
                  <a:gd name="T0" fmla="*/ 0 w 81"/>
                  <a:gd name="T1" fmla="*/ 30 h 46"/>
                  <a:gd name="T2" fmla="*/ 24 w 81"/>
                  <a:gd name="T3" fmla="*/ 0 h 46"/>
                  <a:gd name="T4" fmla="*/ 81 w 81"/>
                  <a:gd name="T5" fmla="*/ 37 h 46"/>
                  <a:gd name="T6" fmla="*/ 19 w 81"/>
                  <a:gd name="T7" fmla="*/ 46 h 46"/>
                  <a:gd name="T8" fmla="*/ 0 w 81"/>
                  <a:gd name="T9" fmla="*/ 30 h 46"/>
                  <a:gd name="T10" fmla="*/ 0 60000 65536"/>
                  <a:gd name="T11" fmla="*/ 0 60000 65536"/>
                  <a:gd name="T12" fmla="*/ 0 60000 65536"/>
                  <a:gd name="T13" fmla="*/ 0 60000 65536"/>
                  <a:gd name="T14" fmla="*/ 0 60000 65536"/>
                  <a:gd name="T15" fmla="*/ 0 w 81"/>
                  <a:gd name="T16" fmla="*/ 0 h 46"/>
                  <a:gd name="T17" fmla="*/ 81 w 81"/>
                  <a:gd name="T18" fmla="*/ 46 h 46"/>
                </a:gdLst>
                <a:ahLst/>
                <a:cxnLst>
                  <a:cxn ang="T10">
                    <a:pos x="T0" y="T1"/>
                  </a:cxn>
                  <a:cxn ang="T11">
                    <a:pos x="T2" y="T3"/>
                  </a:cxn>
                  <a:cxn ang="T12">
                    <a:pos x="T4" y="T5"/>
                  </a:cxn>
                  <a:cxn ang="T13">
                    <a:pos x="T6" y="T7"/>
                  </a:cxn>
                  <a:cxn ang="T14">
                    <a:pos x="T8" y="T9"/>
                  </a:cxn>
                </a:cxnLst>
                <a:rect l="T15" t="T16" r="T17" b="T18"/>
                <a:pathLst>
                  <a:path w="81" h="46">
                    <a:moveTo>
                      <a:pt x="0" y="30"/>
                    </a:moveTo>
                    <a:lnTo>
                      <a:pt x="24" y="0"/>
                    </a:lnTo>
                    <a:lnTo>
                      <a:pt x="81" y="37"/>
                    </a:lnTo>
                    <a:lnTo>
                      <a:pt x="19" y="46"/>
                    </a:lnTo>
                    <a:lnTo>
                      <a:pt x="0" y="30"/>
                    </a:lnTo>
                    <a:close/>
                  </a:path>
                </a:pathLst>
              </a:custGeom>
              <a:solidFill>
                <a:srgbClr val="3F3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9421" name="Freeform 1055"/>
              <p:cNvSpPr>
                <a:spLocks/>
              </p:cNvSpPr>
              <p:nvPr/>
            </p:nvSpPr>
            <p:spPr bwMode="auto">
              <a:xfrm>
                <a:off x="1419" y="2683"/>
                <a:ext cx="92" cy="108"/>
              </a:xfrm>
              <a:custGeom>
                <a:avLst/>
                <a:gdLst>
                  <a:gd name="T0" fmla="*/ 0 w 92"/>
                  <a:gd name="T1" fmla="*/ 0 h 108"/>
                  <a:gd name="T2" fmla="*/ 55 w 92"/>
                  <a:gd name="T3" fmla="*/ 51 h 108"/>
                  <a:gd name="T4" fmla="*/ 92 w 92"/>
                  <a:gd name="T5" fmla="*/ 108 h 108"/>
                  <a:gd name="T6" fmla="*/ 35 w 92"/>
                  <a:gd name="T7" fmla="*/ 70 h 108"/>
                  <a:gd name="T8" fmla="*/ 0 w 92"/>
                  <a:gd name="T9" fmla="*/ 0 h 108"/>
                  <a:gd name="T10" fmla="*/ 0 60000 65536"/>
                  <a:gd name="T11" fmla="*/ 0 60000 65536"/>
                  <a:gd name="T12" fmla="*/ 0 60000 65536"/>
                  <a:gd name="T13" fmla="*/ 0 60000 65536"/>
                  <a:gd name="T14" fmla="*/ 0 60000 65536"/>
                  <a:gd name="T15" fmla="*/ 0 w 92"/>
                  <a:gd name="T16" fmla="*/ 0 h 108"/>
                  <a:gd name="T17" fmla="*/ 92 w 92"/>
                  <a:gd name="T18" fmla="*/ 108 h 108"/>
                </a:gdLst>
                <a:ahLst/>
                <a:cxnLst>
                  <a:cxn ang="T10">
                    <a:pos x="T0" y="T1"/>
                  </a:cxn>
                  <a:cxn ang="T11">
                    <a:pos x="T2" y="T3"/>
                  </a:cxn>
                  <a:cxn ang="T12">
                    <a:pos x="T4" y="T5"/>
                  </a:cxn>
                  <a:cxn ang="T13">
                    <a:pos x="T6" y="T7"/>
                  </a:cxn>
                  <a:cxn ang="T14">
                    <a:pos x="T8" y="T9"/>
                  </a:cxn>
                </a:cxnLst>
                <a:rect l="T15" t="T16" r="T17" b="T18"/>
                <a:pathLst>
                  <a:path w="92" h="108">
                    <a:moveTo>
                      <a:pt x="0" y="0"/>
                    </a:moveTo>
                    <a:lnTo>
                      <a:pt x="55" y="51"/>
                    </a:lnTo>
                    <a:lnTo>
                      <a:pt x="92" y="108"/>
                    </a:lnTo>
                    <a:lnTo>
                      <a:pt x="35" y="70"/>
                    </a:lnTo>
                    <a:lnTo>
                      <a:pt x="0" y="0"/>
                    </a:lnTo>
                    <a:close/>
                  </a:path>
                </a:pathLst>
              </a:custGeom>
              <a:solidFill>
                <a:srgbClr val="9F9F9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9422" name="Freeform 1056"/>
              <p:cNvSpPr>
                <a:spLocks/>
              </p:cNvSpPr>
              <p:nvPr/>
            </p:nvSpPr>
            <p:spPr bwMode="auto">
              <a:xfrm>
                <a:off x="1413" y="2685"/>
                <a:ext cx="41" cy="97"/>
              </a:xfrm>
              <a:custGeom>
                <a:avLst/>
                <a:gdLst>
                  <a:gd name="T0" fmla="*/ 7 w 41"/>
                  <a:gd name="T1" fmla="*/ 0 h 97"/>
                  <a:gd name="T2" fmla="*/ 41 w 41"/>
                  <a:gd name="T3" fmla="*/ 67 h 97"/>
                  <a:gd name="T4" fmla="*/ 16 w 41"/>
                  <a:gd name="T5" fmla="*/ 97 h 97"/>
                  <a:gd name="T6" fmla="*/ 0 w 41"/>
                  <a:gd name="T7" fmla="*/ 79 h 97"/>
                  <a:gd name="T8" fmla="*/ 7 w 41"/>
                  <a:gd name="T9" fmla="*/ 0 h 97"/>
                  <a:gd name="T10" fmla="*/ 0 60000 65536"/>
                  <a:gd name="T11" fmla="*/ 0 60000 65536"/>
                  <a:gd name="T12" fmla="*/ 0 60000 65536"/>
                  <a:gd name="T13" fmla="*/ 0 60000 65536"/>
                  <a:gd name="T14" fmla="*/ 0 60000 65536"/>
                  <a:gd name="T15" fmla="*/ 0 w 41"/>
                  <a:gd name="T16" fmla="*/ 0 h 97"/>
                  <a:gd name="T17" fmla="*/ 41 w 41"/>
                  <a:gd name="T18" fmla="*/ 97 h 97"/>
                </a:gdLst>
                <a:ahLst/>
                <a:cxnLst>
                  <a:cxn ang="T10">
                    <a:pos x="T0" y="T1"/>
                  </a:cxn>
                  <a:cxn ang="T11">
                    <a:pos x="T2" y="T3"/>
                  </a:cxn>
                  <a:cxn ang="T12">
                    <a:pos x="T4" y="T5"/>
                  </a:cxn>
                  <a:cxn ang="T13">
                    <a:pos x="T6" y="T7"/>
                  </a:cxn>
                  <a:cxn ang="T14">
                    <a:pos x="T8" y="T9"/>
                  </a:cxn>
                </a:cxnLst>
                <a:rect l="T15" t="T16" r="T17" b="T18"/>
                <a:pathLst>
                  <a:path w="41" h="97">
                    <a:moveTo>
                      <a:pt x="7" y="0"/>
                    </a:moveTo>
                    <a:lnTo>
                      <a:pt x="41" y="67"/>
                    </a:lnTo>
                    <a:lnTo>
                      <a:pt x="16" y="97"/>
                    </a:lnTo>
                    <a:lnTo>
                      <a:pt x="0" y="79"/>
                    </a:lnTo>
                    <a:lnTo>
                      <a:pt x="7" y="0"/>
                    </a:lnTo>
                    <a:close/>
                  </a:path>
                </a:pathLst>
              </a:custGeom>
              <a:solidFill>
                <a:srgbClr val="5F5F5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9423" name="Freeform 1057"/>
              <p:cNvSpPr>
                <a:spLocks/>
              </p:cNvSpPr>
              <p:nvPr/>
            </p:nvSpPr>
            <p:spPr bwMode="auto">
              <a:xfrm>
                <a:off x="1446" y="2091"/>
                <a:ext cx="630" cy="672"/>
              </a:xfrm>
              <a:custGeom>
                <a:avLst/>
                <a:gdLst>
                  <a:gd name="T0" fmla="*/ 474 w 630"/>
                  <a:gd name="T1" fmla="*/ 0 h 672"/>
                  <a:gd name="T2" fmla="*/ 3 w 630"/>
                  <a:gd name="T3" fmla="*/ 639 h 672"/>
                  <a:gd name="T4" fmla="*/ 0 w 630"/>
                  <a:gd name="T5" fmla="*/ 647 h 672"/>
                  <a:gd name="T6" fmla="*/ 1 w 630"/>
                  <a:gd name="T7" fmla="*/ 657 h 672"/>
                  <a:gd name="T8" fmla="*/ 5 w 630"/>
                  <a:gd name="T9" fmla="*/ 665 h 672"/>
                  <a:gd name="T10" fmla="*/ 10 w 630"/>
                  <a:gd name="T11" fmla="*/ 670 h 672"/>
                  <a:gd name="T12" fmla="*/ 19 w 630"/>
                  <a:gd name="T13" fmla="*/ 672 h 672"/>
                  <a:gd name="T14" fmla="*/ 29 w 630"/>
                  <a:gd name="T15" fmla="*/ 671 h 672"/>
                  <a:gd name="T16" fmla="*/ 630 w 630"/>
                  <a:gd name="T17" fmla="*/ 133 h 672"/>
                  <a:gd name="T18" fmla="*/ 474 w 630"/>
                  <a:gd name="T19" fmla="*/ 0 h 67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30"/>
                  <a:gd name="T31" fmla="*/ 0 h 672"/>
                  <a:gd name="T32" fmla="*/ 630 w 630"/>
                  <a:gd name="T33" fmla="*/ 672 h 67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30" h="672">
                    <a:moveTo>
                      <a:pt x="474" y="0"/>
                    </a:moveTo>
                    <a:lnTo>
                      <a:pt x="3" y="639"/>
                    </a:lnTo>
                    <a:lnTo>
                      <a:pt x="0" y="647"/>
                    </a:lnTo>
                    <a:lnTo>
                      <a:pt x="1" y="657"/>
                    </a:lnTo>
                    <a:lnTo>
                      <a:pt x="5" y="665"/>
                    </a:lnTo>
                    <a:lnTo>
                      <a:pt x="10" y="670"/>
                    </a:lnTo>
                    <a:lnTo>
                      <a:pt x="19" y="672"/>
                    </a:lnTo>
                    <a:lnTo>
                      <a:pt x="29" y="671"/>
                    </a:lnTo>
                    <a:lnTo>
                      <a:pt x="630" y="133"/>
                    </a:lnTo>
                    <a:lnTo>
                      <a:pt x="474" y="0"/>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9424" name="Freeform 1058"/>
              <p:cNvSpPr>
                <a:spLocks/>
              </p:cNvSpPr>
              <p:nvPr/>
            </p:nvSpPr>
            <p:spPr bwMode="auto">
              <a:xfrm>
                <a:off x="1906" y="2026"/>
                <a:ext cx="263" cy="120"/>
              </a:xfrm>
              <a:custGeom>
                <a:avLst/>
                <a:gdLst>
                  <a:gd name="T0" fmla="*/ 75 w 263"/>
                  <a:gd name="T1" fmla="*/ 0 h 120"/>
                  <a:gd name="T2" fmla="*/ 263 w 263"/>
                  <a:gd name="T3" fmla="*/ 60 h 120"/>
                  <a:gd name="T4" fmla="*/ 249 w 263"/>
                  <a:gd name="T5" fmla="*/ 74 h 120"/>
                  <a:gd name="T6" fmla="*/ 248 w 263"/>
                  <a:gd name="T7" fmla="*/ 88 h 120"/>
                  <a:gd name="T8" fmla="*/ 91 w 263"/>
                  <a:gd name="T9" fmla="*/ 33 h 120"/>
                  <a:gd name="T10" fmla="*/ 2 w 263"/>
                  <a:gd name="T11" fmla="*/ 120 h 120"/>
                  <a:gd name="T12" fmla="*/ 0 w 263"/>
                  <a:gd name="T13" fmla="*/ 90 h 120"/>
                  <a:gd name="T14" fmla="*/ 75 w 263"/>
                  <a:gd name="T15" fmla="*/ 0 h 120"/>
                  <a:gd name="T16" fmla="*/ 0 60000 65536"/>
                  <a:gd name="T17" fmla="*/ 0 60000 65536"/>
                  <a:gd name="T18" fmla="*/ 0 60000 65536"/>
                  <a:gd name="T19" fmla="*/ 0 60000 65536"/>
                  <a:gd name="T20" fmla="*/ 0 60000 65536"/>
                  <a:gd name="T21" fmla="*/ 0 60000 65536"/>
                  <a:gd name="T22" fmla="*/ 0 60000 65536"/>
                  <a:gd name="T23" fmla="*/ 0 60000 65536"/>
                  <a:gd name="T24" fmla="*/ 0 w 263"/>
                  <a:gd name="T25" fmla="*/ 0 h 120"/>
                  <a:gd name="T26" fmla="*/ 263 w 263"/>
                  <a:gd name="T27" fmla="*/ 120 h 12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63" h="120">
                    <a:moveTo>
                      <a:pt x="75" y="0"/>
                    </a:moveTo>
                    <a:lnTo>
                      <a:pt x="263" y="60"/>
                    </a:lnTo>
                    <a:lnTo>
                      <a:pt x="249" y="74"/>
                    </a:lnTo>
                    <a:lnTo>
                      <a:pt x="248" y="88"/>
                    </a:lnTo>
                    <a:lnTo>
                      <a:pt x="91" y="33"/>
                    </a:lnTo>
                    <a:lnTo>
                      <a:pt x="2" y="120"/>
                    </a:lnTo>
                    <a:lnTo>
                      <a:pt x="0" y="90"/>
                    </a:lnTo>
                    <a:lnTo>
                      <a:pt x="75" y="0"/>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9425" name="Freeform 1059"/>
              <p:cNvSpPr>
                <a:spLocks/>
              </p:cNvSpPr>
              <p:nvPr/>
            </p:nvSpPr>
            <p:spPr bwMode="auto">
              <a:xfrm>
                <a:off x="1993" y="2052"/>
                <a:ext cx="182" cy="105"/>
              </a:xfrm>
              <a:custGeom>
                <a:avLst/>
                <a:gdLst>
                  <a:gd name="T0" fmla="*/ 0 w 182"/>
                  <a:gd name="T1" fmla="*/ 0 h 105"/>
                  <a:gd name="T2" fmla="*/ 178 w 182"/>
                  <a:gd name="T3" fmla="*/ 51 h 105"/>
                  <a:gd name="T4" fmla="*/ 182 w 182"/>
                  <a:gd name="T5" fmla="*/ 67 h 105"/>
                  <a:gd name="T6" fmla="*/ 178 w 182"/>
                  <a:gd name="T7" fmla="*/ 82 h 105"/>
                  <a:gd name="T8" fmla="*/ 171 w 182"/>
                  <a:gd name="T9" fmla="*/ 94 h 105"/>
                  <a:gd name="T10" fmla="*/ 141 w 182"/>
                  <a:gd name="T11" fmla="*/ 105 h 105"/>
                  <a:gd name="T12" fmla="*/ 93 w 182"/>
                  <a:gd name="T13" fmla="*/ 92 h 105"/>
                  <a:gd name="T14" fmla="*/ 36 w 182"/>
                  <a:gd name="T15" fmla="*/ 57 h 105"/>
                  <a:gd name="T16" fmla="*/ 5 w 182"/>
                  <a:gd name="T17" fmla="*/ 21 h 105"/>
                  <a:gd name="T18" fmla="*/ 0 w 182"/>
                  <a:gd name="T19" fmla="*/ 0 h 10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2"/>
                  <a:gd name="T31" fmla="*/ 0 h 105"/>
                  <a:gd name="T32" fmla="*/ 182 w 182"/>
                  <a:gd name="T33" fmla="*/ 105 h 10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2" h="105">
                    <a:moveTo>
                      <a:pt x="0" y="0"/>
                    </a:moveTo>
                    <a:lnTo>
                      <a:pt x="178" y="51"/>
                    </a:lnTo>
                    <a:lnTo>
                      <a:pt x="182" y="67"/>
                    </a:lnTo>
                    <a:lnTo>
                      <a:pt x="178" y="82"/>
                    </a:lnTo>
                    <a:lnTo>
                      <a:pt x="171" y="94"/>
                    </a:lnTo>
                    <a:lnTo>
                      <a:pt x="141" y="105"/>
                    </a:lnTo>
                    <a:lnTo>
                      <a:pt x="93" y="92"/>
                    </a:lnTo>
                    <a:lnTo>
                      <a:pt x="36" y="57"/>
                    </a:lnTo>
                    <a:lnTo>
                      <a:pt x="5" y="21"/>
                    </a:lnTo>
                    <a:lnTo>
                      <a:pt x="0" y="0"/>
                    </a:lnTo>
                    <a:close/>
                  </a:path>
                </a:pathLst>
              </a:custGeom>
              <a:solidFill>
                <a:srgbClr val="9F9F9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9426" name="Freeform 1060"/>
              <p:cNvSpPr>
                <a:spLocks/>
              </p:cNvSpPr>
              <p:nvPr/>
            </p:nvSpPr>
            <p:spPr bwMode="auto">
              <a:xfrm>
                <a:off x="1975" y="1980"/>
                <a:ext cx="195" cy="107"/>
              </a:xfrm>
              <a:custGeom>
                <a:avLst/>
                <a:gdLst>
                  <a:gd name="T0" fmla="*/ 10 w 195"/>
                  <a:gd name="T1" fmla="*/ 51 h 107"/>
                  <a:gd name="T2" fmla="*/ 195 w 195"/>
                  <a:gd name="T3" fmla="*/ 107 h 107"/>
                  <a:gd name="T4" fmla="*/ 191 w 195"/>
                  <a:gd name="T5" fmla="*/ 89 h 107"/>
                  <a:gd name="T6" fmla="*/ 183 w 195"/>
                  <a:gd name="T7" fmla="*/ 74 h 107"/>
                  <a:gd name="T8" fmla="*/ 170 w 195"/>
                  <a:gd name="T9" fmla="*/ 55 h 107"/>
                  <a:gd name="T10" fmla="*/ 159 w 195"/>
                  <a:gd name="T11" fmla="*/ 41 h 107"/>
                  <a:gd name="T12" fmla="*/ 143 w 195"/>
                  <a:gd name="T13" fmla="*/ 27 h 107"/>
                  <a:gd name="T14" fmla="*/ 125 w 195"/>
                  <a:gd name="T15" fmla="*/ 16 h 107"/>
                  <a:gd name="T16" fmla="*/ 105 w 195"/>
                  <a:gd name="T17" fmla="*/ 8 h 107"/>
                  <a:gd name="T18" fmla="*/ 87 w 195"/>
                  <a:gd name="T19" fmla="*/ 3 h 107"/>
                  <a:gd name="T20" fmla="*/ 67 w 195"/>
                  <a:gd name="T21" fmla="*/ 0 h 107"/>
                  <a:gd name="T22" fmla="*/ 52 w 195"/>
                  <a:gd name="T23" fmla="*/ 0 h 107"/>
                  <a:gd name="T24" fmla="*/ 38 w 195"/>
                  <a:gd name="T25" fmla="*/ 2 h 107"/>
                  <a:gd name="T26" fmla="*/ 22 w 195"/>
                  <a:gd name="T27" fmla="*/ 7 h 107"/>
                  <a:gd name="T28" fmla="*/ 10 w 195"/>
                  <a:gd name="T29" fmla="*/ 16 h 107"/>
                  <a:gd name="T30" fmla="*/ 3 w 195"/>
                  <a:gd name="T31" fmla="*/ 28 h 107"/>
                  <a:gd name="T32" fmla="*/ 0 w 195"/>
                  <a:gd name="T33" fmla="*/ 48 h 107"/>
                  <a:gd name="T34" fmla="*/ 10 w 195"/>
                  <a:gd name="T35" fmla="*/ 51 h 10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95"/>
                  <a:gd name="T55" fmla="*/ 0 h 107"/>
                  <a:gd name="T56" fmla="*/ 195 w 195"/>
                  <a:gd name="T57" fmla="*/ 107 h 10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95" h="107">
                    <a:moveTo>
                      <a:pt x="10" y="51"/>
                    </a:moveTo>
                    <a:lnTo>
                      <a:pt x="195" y="107"/>
                    </a:lnTo>
                    <a:lnTo>
                      <a:pt x="191" y="89"/>
                    </a:lnTo>
                    <a:lnTo>
                      <a:pt x="183" y="74"/>
                    </a:lnTo>
                    <a:lnTo>
                      <a:pt x="170" y="55"/>
                    </a:lnTo>
                    <a:lnTo>
                      <a:pt x="159" y="41"/>
                    </a:lnTo>
                    <a:lnTo>
                      <a:pt x="143" y="27"/>
                    </a:lnTo>
                    <a:lnTo>
                      <a:pt x="125" y="16"/>
                    </a:lnTo>
                    <a:lnTo>
                      <a:pt x="105" y="8"/>
                    </a:lnTo>
                    <a:lnTo>
                      <a:pt x="87" y="3"/>
                    </a:lnTo>
                    <a:lnTo>
                      <a:pt x="67" y="0"/>
                    </a:lnTo>
                    <a:lnTo>
                      <a:pt x="52" y="0"/>
                    </a:lnTo>
                    <a:lnTo>
                      <a:pt x="38" y="2"/>
                    </a:lnTo>
                    <a:lnTo>
                      <a:pt x="22" y="7"/>
                    </a:lnTo>
                    <a:lnTo>
                      <a:pt x="10" y="16"/>
                    </a:lnTo>
                    <a:lnTo>
                      <a:pt x="3" y="28"/>
                    </a:lnTo>
                    <a:lnTo>
                      <a:pt x="0" y="48"/>
                    </a:lnTo>
                    <a:lnTo>
                      <a:pt x="10" y="51"/>
                    </a:lnTo>
                    <a:close/>
                  </a:path>
                </a:pathLst>
              </a:custGeom>
              <a:solidFill>
                <a:srgbClr val="9F9F9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9427" name="Freeform 1061"/>
              <p:cNvSpPr>
                <a:spLocks/>
              </p:cNvSpPr>
              <p:nvPr/>
            </p:nvSpPr>
            <p:spPr bwMode="auto">
              <a:xfrm>
                <a:off x="1896" y="2012"/>
                <a:ext cx="269" cy="240"/>
              </a:xfrm>
              <a:custGeom>
                <a:avLst/>
                <a:gdLst>
                  <a:gd name="T0" fmla="*/ 81 w 269"/>
                  <a:gd name="T1" fmla="*/ 0 h 240"/>
                  <a:gd name="T2" fmla="*/ 4 w 269"/>
                  <a:gd name="T3" fmla="*/ 105 h 240"/>
                  <a:gd name="T4" fmla="*/ 0 w 269"/>
                  <a:gd name="T5" fmla="*/ 123 h 240"/>
                  <a:gd name="T6" fmla="*/ 0 w 269"/>
                  <a:gd name="T7" fmla="*/ 137 h 240"/>
                  <a:gd name="T8" fmla="*/ 1 w 269"/>
                  <a:gd name="T9" fmla="*/ 152 h 240"/>
                  <a:gd name="T10" fmla="*/ 6 w 269"/>
                  <a:gd name="T11" fmla="*/ 171 h 240"/>
                  <a:gd name="T12" fmla="*/ 13 w 269"/>
                  <a:gd name="T13" fmla="*/ 186 h 240"/>
                  <a:gd name="T14" fmla="*/ 26 w 269"/>
                  <a:gd name="T15" fmla="*/ 202 h 240"/>
                  <a:gd name="T16" fmla="*/ 42 w 269"/>
                  <a:gd name="T17" fmla="*/ 215 h 240"/>
                  <a:gd name="T18" fmla="*/ 64 w 269"/>
                  <a:gd name="T19" fmla="*/ 228 h 240"/>
                  <a:gd name="T20" fmla="*/ 82 w 269"/>
                  <a:gd name="T21" fmla="*/ 234 h 240"/>
                  <a:gd name="T22" fmla="*/ 101 w 269"/>
                  <a:gd name="T23" fmla="*/ 238 h 240"/>
                  <a:gd name="T24" fmla="*/ 125 w 269"/>
                  <a:gd name="T25" fmla="*/ 240 h 240"/>
                  <a:gd name="T26" fmla="*/ 142 w 269"/>
                  <a:gd name="T27" fmla="*/ 236 h 240"/>
                  <a:gd name="T28" fmla="*/ 160 w 269"/>
                  <a:gd name="T29" fmla="*/ 230 h 240"/>
                  <a:gd name="T30" fmla="*/ 269 w 269"/>
                  <a:gd name="T31" fmla="*/ 133 h 240"/>
                  <a:gd name="T32" fmla="*/ 251 w 269"/>
                  <a:gd name="T33" fmla="*/ 139 h 240"/>
                  <a:gd name="T34" fmla="*/ 235 w 269"/>
                  <a:gd name="T35" fmla="*/ 140 h 240"/>
                  <a:gd name="T36" fmla="*/ 214 w 269"/>
                  <a:gd name="T37" fmla="*/ 137 h 240"/>
                  <a:gd name="T38" fmla="*/ 196 w 269"/>
                  <a:gd name="T39" fmla="*/ 131 h 240"/>
                  <a:gd name="T40" fmla="*/ 178 w 269"/>
                  <a:gd name="T41" fmla="*/ 125 h 240"/>
                  <a:gd name="T42" fmla="*/ 155 w 269"/>
                  <a:gd name="T43" fmla="*/ 110 h 240"/>
                  <a:gd name="T44" fmla="*/ 134 w 269"/>
                  <a:gd name="T45" fmla="*/ 95 h 240"/>
                  <a:gd name="T46" fmla="*/ 123 w 269"/>
                  <a:gd name="T47" fmla="*/ 83 h 240"/>
                  <a:gd name="T48" fmla="*/ 110 w 269"/>
                  <a:gd name="T49" fmla="*/ 66 h 240"/>
                  <a:gd name="T50" fmla="*/ 101 w 269"/>
                  <a:gd name="T51" fmla="*/ 54 h 240"/>
                  <a:gd name="T52" fmla="*/ 94 w 269"/>
                  <a:gd name="T53" fmla="*/ 39 h 240"/>
                  <a:gd name="T54" fmla="*/ 15 w 269"/>
                  <a:gd name="T55" fmla="*/ 126 h 240"/>
                  <a:gd name="T56" fmla="*/ 15 w 269"/>
                  <a:gd name="T57" fmla="*/ 106 h 240"/>
                  <a:gd name="T58" fmla="*/ 89 w 269"/>
                  <a:gd name="T59" fmla="*/ 21 h 240"/>
                  <a:gd name="T60" fmla="*/ 86 w 269"/>
                  <a:gd name="T61" fmla="*/ 16 h 240"/>
                  <a:gd name="T62" fmla="*/ 82 w 269"/>
                  <a:gd name="T63" fmla="*/ 7 h 240"/>
                  <a:gd name="T64" fmla="*/ 81 w 269"/>
                  <a:gd name="T65" fmla="*/ 0 h 24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69"/>
                  <a:gd name="T100" fmla="*/ 0 h 240"/>
                  <a:gd name="T101" fmla="*/ 269 w 269"/>
                  <a:gd name="T102" fmla="*/ 240 h 24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69" h="240">
                    <a:moveTo>
                      <a:pt x="81" y="0"/>
                    </a:moveTo>
                    <a:lnTo>
                      <a:pt x="4" y="105"/>
                    </a:lnTo>
                    <a:lnTo>
                      <a:pt x="0" y="123"/>
                    </a:lnTo>
                    <a:lnTo>
                      <a:pt x="0" y="137"/>
                    </a:lnTo>
                    <a:lnTo>
                      <a:pt x="1" y="152"/>
                    </a:lnTo>
                    <a:lnTo>
                      <a:pt x="6" y="171"/>
                    </a:lnTo>
                    <a:lnTo>
                      <a:pt x="13" y="186"/>
                    </a:lnTo>
                    <a:lnTo>
                      <a:pt x="26" y="202"/>
                    </a:lnTo>
                    <a:lnTo>
                      <a:pt x="42" y="215"/>
                    </a:lnTo>
                    <a:lnTo>
                      <a:pt x="64" y="228"/>
                    </a:lnTo>
                    <a:lnTo>
                      <a:pt x="82" y="234"/>
                    </a:lnTo>
                    <a:lnTo>
                      <a:pt x="101" y="238"/>
                    </a:lnTo>
                    <a:lnTo>
                      <a:pt x="125" y="240"/>
                    </a:lnTo>
                    <a:lnTo>
                      <a:pt x="142" y="236"/>
                    </a:lnTo>
                    <a:lnTo>
                      <a:pt x="160" y="230"/>
                    </a:lnTo>
                    <a:lnTo>
                      <a:pt x="269" y="133"/>
                    </a:lnTo>
                    <a:lnTo>
                      <a:pt x="251" y="139"/>
                    </a:lnTo>
                    <a:lnTo>
                      <a:pt x="235" y="140"/>
                    </a:lnTo>
                    <a:lnTo>
                      <a:pt x="214" y="137"/>
                    </a:lnTo>
                    <a:lnTo>
                      <a:pt x="196" y="131"/>
                    </a:lnTo>
                    <a:lnTo>
                      <a:pt x="178" y="125"/>
                    </a:lnTo>
                    <a:lnTo>
                      <a:pt x="155" y="110"/>
                    </a:lnTo>
                    <a:lnTo>
                      <a:pt x="134" y="95"/>
                    </a:lnTo>
                    <a:lnTo>
                      <a:pt x="123" y="83"/>
                    </a:lnTo>
                    <a:lnTo>
                      <a:pt x="110" y="66"/>
                    </a:lnTo>
                    <a:lnTo>
                      <a:pt x="101" y="54"/>
                    </a:lnTo>
                    <a:lnTo>
                      <a:pt x="94" y="39"/>
                    </a:lnTo>
                    <a:lnTo>
                      <a:pt x="15" y="126"/>
                    </a:lnTo>
                    <a:lnTo>
                      <a:pt x="15" y="106"/>
                    </a:lnTo>
                    <a:lnTo>
                      <a:pt x="89" y="21"/>
                    </a:lnTo>
                    <a:lnTo>
                      <a:pt x="86" y="16"/>
                    </a:lnTo>
                    <a:lnTo>
                      <a:pt x="82" y="7"/>
                    </a:lnTo>
                    <a:lnTo>
                      <a:pt x="81" y="0"/>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nvGrpSpPr>
              <p:cNvPr id="59428" name="Group 1062"/>
              <p:cNvGrpSpPr>
                <a:grpSpLocks/>
              </p:cNvGrpSpPr>
              <p:nvPr/>
            </p:nvGrpSpPr>
            <p:grpSpPr bwMode="auto">
              <a:xfrm>
                <a:off x="1710" y="1848"/>
                <a:ext cx="579" cy="612"/>
                <a:chOff x="1710" y="1848"/>
                <a:chExt cx="579" cy="612"/>
              </a:xfrm>
            </p:grpSpPr>
            <p:sp>
              <p:nvSpPr>
                <p:cNvPr id="59432" name="Freeform 1063"/>
                <p:cNvSpPr>
                  <a:spLocks/>
                </p:cNvSpPr>
                <p:nvPr/>
              </p:nvSpPr>
              <p:spPr bwMode="auto">
                <a:xfrm>
                  <a:off x="1757" y="2201"/>
                  <a:ext cx="532" cy="259"/>
                </a:xfrm>
                <a:custGeom>
                  <a:avLst/>
                  <a:gdLst>
                    <a:gd name="T0" fmla="*/ 0 w 532"/>
                    <a:gd name="T1" fmla="*/ 259 h 259"/>
                    <a:gd name="T2" fmla="*/ 302 w 532"/>
                    <a:gd name="T3" fmla="*/ 0 h 259"/>
                    <a:gd name="T4" fmla="*/ 532 w 532"/>
                    <a:gd name="T5" fmla="*/ 12 h 259"/>
                    <a:gd name="T6" fmla="*/ 404 w 532"/>
                    <a:gd name="T7" fmla="*/ 81 h 259"/>
                    <a:gd name="T8" fmla="*/ 426 w 532"/>
                    <a:gd name="T9" fmla="*/ 87 h 259"/>
                    <a:gd name="T10" fmla="*/ 286 w 532"/>
                    <a:gd name="T11" fmla="*/ 157 h 259"/>
                    <a:gd name="T12" fmla="*/ 309 w 532"/>
                    <a:gd name="T13" fmla="*/ 164 h 259"/>
                    <a:gd name="T14" fmla="*/ 158 w 532"/>
                    <a:gd name="T15" fmla="*/ 236 h 259"/>
                    <a:gd name="T16" fmla="*/ 0 w 532"/>
                    <a:gd name="T17" fmla="*/ 259 h 25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32"/>
                    <a:gd name="T28" fmla="*/ 0 h 259"/>
                    <a:gd name="T29" fmla="*/ 532 w 532"/>
                    <a:gd name="T30" fmla="*/ 259 h 25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32" h="259">
                      <a:moveTo>
                        <a:pt x="0" y="259"/>
                      </a:moveTo>
                      <a:lnTo>
                        <a:pt x="302" y="0"/>
                      </a:lnTo>
                      <a:lnTo>
                        <a:pt x="532" y="12"/>
                      </a:lnTo>
                      <a:lnTo>
                        <a:pt x="404" y="81"/>
                      </a:lnTo>
                      <a:lnTo>
                        <a:pt x="426" y="87"/>
                      </a:lnTo>
                      <a:lnTo>
                        <a:pt x="286" y="157"/>
                      </a:lnTo>
                      <a:lnTo>
                        <a:pt x="309" y="164"/>
                      </a:lnTo>
                      <a:lnTo>
                        <a:pt x="158" y="236"/>
                      </a:lnTo>
                      <a:lnTo>
                        <a:pt x="0" y="259"/>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9433" name="Freeform 1064"/>
                <p:cNvSpPr>
                  <a:spLocks/>
                </p:cNvSpPr>
                <p:nvPr/>
              </p:nvSpPr>
              <p:spPr bwMode="auto">
                <a:xfrm>
                  <a:off x="1730" y="2116"/>
                  <a:ext cx="240" cy="309"/>
                </a:xfrm>
                <a:custGeom>
                  <a:avLst/>
                  <a:gdLst>
                    <a:gd name="T0" fmla="*/ 23 w 240"/>
                    <a:gd name="T1" fmla="*/ 260 h 309"/>
                    <a:gd name="T2" fmla="*/ 240 w 240"/>
                    <a:gd name="T3" fmla="*/ 0 h 309"/>
                    <a:gd name="T4" fmla="*/ 191 w 240"/>
                    <a:gd name="T5" fmla="*/ 102 h 309"/>
                    <a:gd name="T6" fmla="*/ 0 w 240"/>
                    <a:gd name="T7" fmla="*/ 309 h 309"/>
                    <a:gd name="T8" fmla="*/ 23 w 240"/>
                    <a:gd name="T9" fmla="*/ 260 h 309"/>
                    <a:gd name="T10" fmla="*/ 0 60000 65536"/>
                    <a:gd name="T11" fmla="*/ 0 60000 65536"/>
                    <a:gd name="T12" fmla="*/ 0 60000 65536"/>
                    <a:gd name="T13" fmla="*/ 0 60000 65536"/>
                    <a:gd name="T14" fmla="*/ 0 60000 65536"/>
                    <a:gd name="T15" fmla="*/ 0 w 240"/>
                    <a:gd name="T16" fmla="*/ 0 h 309"/>
                    <a:gd name="T17" fmla="*/ 240 w 240"/>
                    <a:gd name="T18" fmla="*/ 309 h 309"/>
                  </a:gdLst>
                  <a:ahLst/>
                  <a:cxnLst>
                    <a:cxn ang="T10">
                      <a:pos x="T0" y="T1"/>
                    </a:cxn>
                    <a:cxn ang="T11">
                      <a:pos x="T2" y="T3"/>
                    </a:cxn>
                    <a:cxn ang="T12">
                      <a:pos x="T4" y="T5"/>
                    </a:cxn>
                    <a:cxn ang="T13">
                      <a:pos x="T6" y="T7"/>
                    </a:cxn>
                    <a:cxn ang="T14">
                      <a:pos x="T8" y="T9"/>
                    </a:cxn>
                  </a:cxnLst>
                  <a:rect l="T15" t="T16" r="T17" b="T18"/>
                  <a:pathLst>
                    <a:path w="240" h="309">
                      <a:moveTo>
                        <a:pt x="23" y="260"/>
                      </a:moveTo>
                      <a:lnTo>
                        <a:pt x="240" y="0"/>
                      </a:lnTo>
                      <a:lnTo>
                        <a:pt x="191" y="102"/>
                      </a:lnTo>
                      <a:lnTo>
                        <a:pt x="0" y="309"/>
                      </a:lnTo>
                      <a:lnTo>
                        <a:pt x="23" y="26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9434" name="Freeform 1065"/>
                <p:cNvSpPr>
                  <a:spLocks/>
                </p:cNvSpPr>
                <p:nvPr/>
              </p:nvSpPr>
              <p:spPr bwMode="auto">
                <a:xfrm>
                  <a:off x="1710" y="1848"/>
                  <a:ext cx="213" cy="551"/>
                </a:xfrm>
                <a:custGeom>
                  <a:avLst/>
                  <a:gdLst>
                    <a:gd name="T0" fmla="*/ 0 w 213"/>
                    <a:gd name="T1" fmla="*/ 551 h 551"/>
                    <a:gd name="T2" fmla="*/ 213 w 213"/>
                    <a:gd name="T3" fmla="*/ 258 h 551"/>
                    <a:gd name="T4" fmla="*/ 208 w 213"/>
                    <a:gd name="T5" fmla="*/ 0 h 551"/>
                    <a:gd name="T6" fmla="*/ 156 w 213"/>
                    <a:gd name="T7" fmla="*/ 111 h 551"/>
                    <a:gd name="T8" fmla="*/ 148 w 213"/>
                    <a:gd name="T9" fmla="*/ 149 h 551"/>
                    <a:gd name="T10" fmla="*/ 131 w 213"/>
                    <a:gd name="T11" fmla="*/ 128 h 551"/>
                    <a:gd name="T12" fmla="*/ 86 w 213"/>
                    <a:gd name="T13" fmla="*/ 271 h 551"/>
                    <a:gd name="T14" fmla="*/ 80 w 213"/>
                    <a:gd name="T15" fmla="*/ 246 h 551"/>
                    <a:gd name="T16" fmla="*/ 19 w 213"/>
                    <a:gd name="T17" fmla="*/ 388 h 551"/>
                    <a:gd name="T18" fmla="*/ 0 w 213"/>
                    <a:gd name="T19" fmla="*/ 551 h 55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3"/>
                    <a:gd name="T31" fmla="*/ 0 h 551"/>
                    <a:gd name="T32" fmla="*/ 213 w 213"/>
                    <a:gd name="T33" fmla="*/ 551 h 55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3" h="551">
                      <a:moveTo>
                        <a:pt x="0" y="551"/>
                      </a:moveTo>
                      <a:lnTo>
                        <a:pt x="213" y="258"/>
                      </a:lnTo>
                      <a:lnTo>
                        <a:pt x="208" y="0"/>
                      </a:lnTo>
                      <a:lnTo>
                        <a:pt x="156" y="111"/>
                      </a:lnTo>
                      <a:lnTo>
                        <a:pt x="148" y="149"/>
                      </a:lnTo>
                      <a:lnTo>
                        <a:pt x="131" y="128"/>
                      </a:lnTo>
                      <a:lnTo>
                        <a:pt x="86" y="271"/>
                      </a:lnTo>
                      <a:lnTo>
                        <a:pt x="80" y="246"/>
                      </a:lnTo>
                      <a:lnTo>
                        <a:pt x="19" y="388"/>
                      </a:lnTo>
                      <a:lnTo>
                        <a:pt x="0" y="55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sp>
            <p:nvSpPr>
              <p:cNvPr id="59429" name="Freeform 1066"/>
              <p:cNvSpPr>
                <a:spLocks/>
              </p:cNvSpPr>
              <p:nvPr/>
            </p:nvSpPr>
            <p:spPr bwMode="auto">
              <a:xfrm>
                <a:off x="1636" y="2373"/>
                <a:ext cx="166" cy="180"/>
              </a:xfrm>
              <a:custGeom>
                <a:avLst/>
                <a:gdLst>
                  <a:gd name="T0" fmla="*/ 76 w 166"/>
                  <a:gd name="T1" fmla="*/ 0 h 180"/>
                  <a:gd name="T2" fmla="*/ 74 w 166"/>
                  <a:gd name="T3" fmla="*/ 19 h 180"/>
                  <a:gd name="T4" fmla="*/ 71 w 166"/>
                  <a:gd name="T5" fmla="*/ 32 h 180"/>
                  <a:gd name="T6" fmla="*/ 74 w 166"/>
                  <a:gd name="T7" fmla="*/ 45 h 180"/>
                  <a:gd name="T8" fmla="*/ 79 w 166"/>
                  <a:gd name="T9" fmla="*/ 56 h 180"/>
                  <a:gd name="T10" fmla="*/ 87 w 166"/>
                  <a:gd name="T11" fmla="*/ 70 h 180"/>
                  <a:gd name="T12" fmla="*/ 98 w 166"/>
                  <a:gd name="T13" fmla="*/ 82 h 180"/>
                  <a:gd name="T14" fmla="*/ 109 w 166"/>
                  <a:gd name="T15" fmla="*/ 90 h 180"/>
                  <a:gd name="T16" fmla="*/ 124 w 166"/>
                  <a:gd name="T17" fmla="*/ 95 h 180"/>
                  <a:gd name="T18" fmla="*/ 139 w 166"/>
                  <a:gd name="T19" fmla="*/ 98 h 180"/>
                  <a:gd name="T20" fmla="*/ 153 w 166"/>
                  <a:gd name="T21" fmla="*/ 97 h 180"/>
                  <a:gd name="T22" fmla="*/ 166 w 166"/>
                  <a:gd name="T23" fmla="*/ 95 h 180"/>
                  <a:gd name="T24" fmla="*/ 74 w 166"/>
                  <a:gd name="T25" fmla="*/ 177 h 180"/>
                  <a:gd name="T26" fmla="*/ 62 w 166"/>
                  <a:gd name="T27" fmla="*/ 180 h 180"/>
                  <a:gd name="T28" fmla="*/ 48 w 166"/>
                  <a:gd name="T29" fmla="*/ 180 h 180"/>
                  <a:gd name="T30" fmla="*/ 37 w 166"/>
                  <a:gd name="T31" fmla="*/ 177 h 180"/>
                  <a:gd name="T32" fmla="*/ 26 w 166"/>
                  <a:gd name="T33" fmla="*/ 172 h 180"/>
                  <a:gd name="T34" fmla="*/ 15 w 166"/>
                  <a:gd name="T35" fmla="*/ 164 h 180"/>
                  <a:gd name="T36" fmla="*/ 7 w 166"/>
                  <a:gd name="T37" fmla="*/ 153 h 180"/>
                  <a:gd name="T38" fmla="*/ 2 w 166"/>
                  <a:gd name="T39" fmla="*/ 140 h 180"/>
                  <a:gd name="T40" fmla="*/ 0 w 166"/>
                  <a:gd name="T41" fmla="*/ 128 h 180"/>
                  <a:gd name="T42" fmla="*/ 0 w 166"/>
                  <a:gd name="T43" fmla="*/ 115 h 180"/>
                  <a:gd name="T44" fmla="*/ 3 w 166"/>
                  <a:gd name="T45" fmla="*/ 99 h 180"/>
                  <a:gd name="T46" fmla="*/ 76 w 166"/>
                  <a:gd name="T47" fmla="*/ 0 h 18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66"/>
                  <a:gd name="T73" fmla="*/ 0 h 180"/>
                  <a:gd name="T74" fmla="*/ 166 w 166"/>
                  <a:gd name="T75" fmla="*/ 180 h 180"/>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66" h="180">
                    <a:moveTo>
                      <a:pt x="76" y="0"/>
                    </a:moveTo>
                    <a:lnTo>
                      <a:pt x="74" y="19"/>
                    </a:lnTo>
                    <a:lnTo>
                      <a:pt x="71" y="32"/>
                    </a:lnTo>
                    <a:lnTo>
                      <a:pt x="74" y="45"/>
                    </a:lnTo>
                    <a:lnTo>
                      <a:pt x="79" y="56"/>
                    </a:lnTo>
                    <a:lnTo>
                      <a:pt x="87" y="70"/>
                    </a:lnTo>
                    <a:lnTo>
                      <a:pt x="98" y="82"/>
                    </a:lnTo>
                    <a:lnTo>
                      <a:pt x="109" y="90"/>
                    </a:lnTo>
                    <a:lnTo>
                      <a:pt x="124" y="95"/>
                    </a:lnTo>
                    <a:lnTo>
                      <a:pt x="139" y="98"/>
                    </a:lnTo>
                    <a:lnTo>
                      <a:pt x="153" y="97"/>
                    </a:lnTo>
                    <a:lnTo>
                      <a:pt x="166" y="95"/>
                    </a:lnTo>
                    <a:lnTo>
                      <a:pt x="74" y="177"/>
                    </a:lnTo>
                    <a:lnTo>
                      <a:pt x="62" y="180"/>
                    </a:lnTo>
                    <a:lnTo>
                      <a:pt x="48" y="180"/>
                    </a:lnTo>
                    <a:lnTo>
                      <a:pt x="37" y="177"/>
                    </a:lnTo>
                    <a:lnTo>
                      <a:pt x="26" y="172"/>
                    </a:lnTo>
                    <a:lnTo>
                      <a:pt x="15" y="164"/>
                    </a:lnTo>
                    <a:lnTo>
                      <a:pt x="7" y="153"/>
                    </a:lnTo>
                    <a:lnTo>
                      <a:pt x="2" y="140"/>
                    </a:lnTo>
                    <a:lnTo>
                      <a:pt x="0" y="128"/>
                    </a:lnTo>
                    <a:lnTo>
                      <a:pt x="0" y="115"/>
                    </a:lnTo>
                    <a:lnTo>
                      <a:pt x="3" y="99"/>
                    </a:lnTo>
                    <a:lnTo>
                      <a:pt x="76"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9430" name="Freeform 1067"/>
              <p:cNvSpPr>
                <a:spLocks/>
              </p:cNvSpPr>
              <p:nvPr/>
            </p:nvSpPr>
            <p:spPr bwMode="auto">
              <a:xfrm>
                <a:off x="1654" y="2424"/>
                <a:ext cx="97" cy="112"/>
              </a:xfrm>
              <a:custGeom>
                <a:avLst/>
                <a:gdLst>
                  <a:gd name="T0" fmla="*/ 22 w 97"/>
                  <a:gd name="T1" fmla="*/ 0 h 112"/>
                  <a:gd name="T2" fmla="*/ 18 w 97"/>
                  <a:gd name="T3" fmla="*/ 11 h 112"/>
                  <a:gd name="T4" fmla="*/ 16 w 97"/>
                  <a:gd name="T5" fmla="*/ 24 h 112"/>
                  <a:gd name="T6" fmla="*/ 15 w 97"/>
                  <a:gd name="T7" fmla="*/ 36 h 112"/>
                  <a:gd name="T8" fmla="*/ 15 w 97"/>
                  <a:gd name="T9" fmla="*/ 47 h 112"/>
                  <a:gd name="T10" fmla="*/ 17 w 97"/>
                  <a:gd name="T11" fmla="*/ 62 h 112"/>
                  <a:gd name="T12" fmla="*/ 23 w 97"/>
                  <a:gd name="T13" fmla="*/ 76 h 112"/>
                  <a:gd name="T14" fmla="*/ 30 w 97"/>
                  <a:gd name="T15" fmla="*/ 83 h 112"/>
                  <a:gd name="T16" fmla="*/ 45 w 97"/>
                  <a:gd name="T17" fmla="*/ 90 h 112"/>
                  <a:gd name="T18" fmla="*/ 62 w 97"/>
                  <a:gd name="T19" fmla="*/ 93 h 112"/>
                  <a:gd name="T20" fmla="*/ 79 w 97"/>
                  <a:gd name="T21" fmla="*/ 92 h 112"/>
                  <a:gd name="T22" fmla="*/ 97 w 97"/>
                  <a:gd name="T23" fmla="*/ 88 h 112"/>
                  <a:gd name="T24" fmla="*/ 75 w 97"/>
                  <a:gd name="T25" fmla="*/ 109 h 112"/>
                  <a:gd name="T26" fmla="*/ 63 w 97"/>
                  <a:gd name="T27" fmla="*/ 112 h 112"/>
                  <a:gd name="T28" fmla="*/ 48 w 97"/>
                  <a:gd name="T29" fmla="*/ 111 h 112"/>
                  <a:gd name="T30" fmla="*/ 35 w 97"/>
                  <a:gd name="T31" fmla="*/ 107 h 112"/>
                  <a:gd name="T32" fmla="*/ 24 w 97"/>
                  <a:gd name="T33" fmla="*/ 102 h 112"/>
                  <a:gd name="T34" fmla="*/ 15 w 97"/>
                  <a:gd name="T35" fmla="*/ 93 h 112"/>
                  <a:gd name="T36" fmla="*/ 6 w 97"/>
                  <a:gd name="T37" fmla="*/ 83 h 112"/>
                  <a:gd name="T38" fmla="*/ 2 w 97"/>
                  <a:gd name="T39" fmla="*/ 71 h 112"/>
                  <a:gd name="T40" fmla="*/ 0 w 97"/>
                  <a:gd name="T41" fmla="*/ 57 h 112"/>
                  <a:gd name="T42" fmla="*/ 0 w 97"/>
                  <a:gd name="T43" fmla="*/ 44 h 112"/>
                  <a:gd name="T44" fmla="*/ 3 w 97"/>
                  <a:gd name="T45" fmla="*/ 27 h 112"/>
                  <a:gd name="T46" fmla="*/ 22 w 97"/>
                  <a:gd name="T47" fmla="*/ 0 h 11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97"/>
                  <a:gd name="T73" fmla="*/ 0 h 112"/>
                  <a:gd name="T74" fmla="*/ 97 w 97"/>
                  <a:gd name="T75" fmla="*/ 112 h 11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97" h="112">
                    <a:moveTo>
                      <a:pt x="22" y="0"/>
                    </a:moveTo>
                    <a:lnTo>
                      <a:pt x="18" y="11"/>
                    </a:lnTo>
                    <a:lnTo>
                      <a:pt x="16" y="24"/>
                    </a:lnTo>
                    <a:lnTo>
                      <a:pt x="15" y="36"/>
                    </a:lnTo>
                    <a:lnTo>
                      <a:pt x="15" y="47"/>
                    </a:lnTo>
                    <a:lnTo>
                      <a:pt x="17" y="62"/>
                    </a:lnTo>
                    <a:lnTo>
                      <a:pt x="23" y="76"/>
                    </a:lnTo>
                    <a:lnTo>
                      <a:pt x="30" y="83"/>
                    </a:lnTo>
                    <a:lnTo>
                      <a:pt x="45" y="90"/>
                    </a:lnTo>
                    <a:lnTo>
                      <a:pt x="62" y="93"/>
                    </a:lnTo>
                    <a:lnTo>
                      <a:pt x="79" y="92"/>
                    </a:lnTo>
                    <a:lnTo>
                      <a:pt x="97" y="88"/>
                    </a:lnTo>
                    <a:lnTo>
                      <a:pt x="75" y="109"/>
                    </a:lnTo>
                    <a:lnTo>
                      <a:pt x="63" y="112"/>
                    </a:lnTo>
                    <a:lnTo>
                      <a:pt x="48" y="111"/>
                    </a:lnTo>
                    <a:lnTo>
                      <a:pt x="35" y="107"/>
                    </a:lnTo>
                    <a:lnTo>
                      <a:pt x="24" y="102"/>
                    </a:lnTo>
                    <a:lnTo>
                      <a:pt x="15" y="93"/>
                    </a:lnTo>
                    <a:lnTo>
                      <a:pt x="6" y="83"/>
                    </a:lnTo>
                    <a:lnTo>
                      <a:pt x="2" y="71"/>
                    </a:lnTo>
                    <a:lnTo>
                      <a:pt x="0" y="57"/>
                    </a:lnTo>
                    <a:lnTo>
                      <a:pt x="0" y="44"/>
                    </a:lnTo>
                    <a:lnTo>
                      <a:pt x="3" y="27"/>
                    </a:lnTo>
                    <a:lnTo>
                      <a:pt x="22"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9431" name="Freeform 1068"/>
              <p:cNvSpPr>
                <a:spLocks/>
              </p:cNvSpPr>
              <p:nvPr/>
            </p:nvSpPr>
            <p:spPr bwMode="auto">
              <a:xfrm>
                <a:off x="1445" y="2683"/>
                <a:ext cx="74" cy="81"/>
              </a:xfrm>
              <a:custGeom>
                <a:avLst/>
                <a:gdLst>
                  <a:gd name="T0" fmla="*/ 40 w 74"/>
                  <a:gd name="T1" fmla="*/ 0 h 81"/>
                  <a:gd name="T2" fmla="*/ 2 w 74"/>
                  <a:gd name="T3" fmla="*/ 49 h 81"/>
                  <a:gd name="T4" fmla="*/ 0 w 74"/>
                  <a:gd name="T5" fmla="*/ 57 h 81"/>
                  <a:gd name="T6" fmla="*/ 1 w 74"/>
                  <a:gd name="T7" fmla="*/ 66 h 81"/>
                  <a:gd name="T8" fmla="*/ 5 w 74"/>
                  <a:gd name="T9" fmla="*/ 73 h 81"/>
                  <a:gd name="T10" fmla="*/ 10 w 74"/>
                  <a:gd name="T11" fmla="*/ 79 h 81"/>
                  <a:gd name="T12" fmla="*/ 19 w 74"/>
                  <a:gd name="T13" fmla="*/ 81 h 81"/>
                  <a:gd name="T14" fmla="*/ 28 w 74"/>
                  <a:gd name="T15" fmla="*/ 80 h 81"/>
                  <a:gd name="T16" fmla="*/ 74 w 74"/>
                  <a:gd name="T17" fmla="*/ 38 h 81"/>
                  <a:gd name="T18" fmla="*/ 64 w 74"/>
                  <a:gd name="T19" fmla="*/ 35 h 81"/>
                  <a:gd name="T20" fmla="*/ 55 w 74"/>
                  <a:gd name="T21" fmla="*/ 29 h 81"/>
                  <a:gd name="T22" fmla="*/ 48 w 74"/>
                  <a:gd name="T23" fmla="*/ 23 h 81"/>
                  <a:gd name="T24" fmla="*/ 44 w 74"/>
                  <a:gd name="T25" fmla="*/ 16 h 81"/>
                  <a:gd name="T26" fmla="*/ 41 w 74"/>
                  <a:gd name="T27" fmla="*/ 9 h 81"/>
                  <a:gd name="T28" fmla="*/ 40 w 74"/>
                  <a:gd name="T29" fmla="*/ 0 h 8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74"/>
                  <a:gd name="T46" fmla="*/ 0 h 81"/>
                  <a:gd name="T47" fmla="*/ 74 w 74"/>
                  <a:gd name="T48" fmla="*/ 81 h 8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74" h="81">
                    <a:moveTo>
                      <a:pt x="40" y="0"/>
                    </a:moveTo>
                    <a:lnTo>
                      <a:pt x="2" y="49"/>
                    </a:lnTo>
                    <a:lnTo>
                      <a:pt x="0" y="57"/>
                    </a:lnTo>
                    <a:lnTo>
                      <a:pt x="1" y="66"/>
                    </a:lnTo>
                    <a:lnTo>
                      <a:pt x="5" y="73"/>
                    </a:lnTo>
                    <a:lnTo>
                      <a:pt x="10" y="79"/>
                    </a:lnTo>
                    <a:lnTo>
                      <a:pt x="19" y="81"/>
                    </a:lnTo>
                    <a:lnTo>
                      <a:pt x="28" y="80"/>
                    </a:lnTo>
                    <a:lnTo>
                      <a:pt x="74" y="38"/>
                    </a:lnTo>
                    <a:lnTo>
                      <a:pt x="64" y="35"/>
                    </a:lnTo>
                    <a:lnTo>
                      <a:pt x="55" y="29"/>
                    </a:lnTo>
                    <a:lnTo>
                      <a:pt x="48" y="23"/>
                    </a:lnTo>
                    <a:lnTo>
                      <a:pt x="44" y="16"/>
                    </a:lnTo>
                    <a:lnTo>
                      <a:pt x="41" y="9"/>
                    </a:lnTo>
                    <a:lnTo>
                      <a:pt x="40"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grpSp>
          <p:nvGrpSpPr>
            <p:cNvPr id="59401" name="Group 1069"/>
            <p:cNvGrpSpPr>
              <a:grpSpLocks/>
            </p:cNvGrpSpPr>
            <p:nvPr/>
          </p:nvGrpSpPr>
          <p:grpSpPr bwMode="auto">
            <a:xfrm>
              <a:off x="1523" y="2398"/>
              <a:ext cx="1033" cy="545"/>
              <a:chOff x="1523" y="2398"/>
              <a:chExt cx="1033" cy="545"/>
            </a:xfrm>
          </p:grpSpPr>
          <p:grpSp>
            <p:nvGrpSpPr>
              <p:cNvPr id="59402" name="Group 1070"/>
              <p:cNvGrpSpPr>
                <a:grpSpLocks/>
              </p:cNvGrpSpPr>
              <p:nvPr/>
            </p:nvGrpSpPr>
            <p:grpSpPr bwMode="auto">
              <a:xfrm>
                <a:off x="1523" y="2398"/>
                <a:ext cx="1033" cy="545"/>
                <a:chOff x="1523" y="2398"/>
                <a:chExt cx="1033" cy="545"/>
              </a:xfrm>
            </p:grpSpPr>
            <p:grpSp>
              <p:nvGrpSpPr>
                <p:cNvPr id="59405" name="Group 1071"/>
                <p:cNvGrpSpPr>
                  <a:grpSpLocks/>
                </p:cNvGrpSpPr>
                <p:nvPr/>
              </p:nvGrpSpPr>
              <p:grpSpPr bwMode="auto">
                <a:xfrm>
                  <a:off x="1523" y="2558"/>
                  <a:ext cx="1015" cy="385"/>
                  <a:chOff x="1523" y="2558"/>
                  <a:chExt cx="1015" cy="385"/>
                </a:xfrm>
              </p:grpSpPr>
              <p:grpSp>
                <p:nvGrpSpPr>
                  <p:cNvPr id="59410" name="Group 1072"/>
                  <p:cNvGrpSpPr>
                    <a:grpSpLocks/>
                  </p:cNvGrpSpPr>
                  <p:nvPr/>
                </p:nvGrpSpPr>
                <p:grpSpPr bwMode="auto">
                  <a:xfrm>
                    <a:off x="1523" y="2800"/>
                    <a:ext cx="64" cy="143"/>
                    <a:chOff x="1523" y="2800"/>
                    <a:chExt cx="64" cy="143"/>
                  </a:xfrm>
                </p:grpSpPr>
                <p:sp>
                  <p:nvSpPr>
                    <p:cNvPr id="59417" name="Freeform 1073"/>
                    <p:cNvSpPr>
                      <a:spLocks/>
                    </p:cNvSpPr>
                    <p:nvPr/>
                  </p:nvSpPr>
                  <p:spPr bwMode="auto">
                    <a:xfrm>
                      <a:off x="1569" y="2800"/>
                      <a:ext cx="18" cy="143"/>
                    </a:xfrm>
                    <a:custGeom>
                      <a:avLst/>
                      <a:gdLst>
                        <a:gd name="T0" fmla="*/ 5 w 18"/>
                        <a:gd name="T1" fmla="*/ 0 h 143"/>
                        <a:gd name="T2" fmla="*/ 0 w 18"/>
                        <a:gd name="T3" fmla="*/ 78 h 143"/>
                        <a:gd name="T4" fmla="*/ 18 w 18"/>
                        <a:gd name="T5" fmla="*/ 143 h 143"/>
                        <a:gd name="T6" fmla="*/ 18 w 18"/>
                        <a:gd name="T7" fmla="*/ 74 h 143"/>
                        <a:gd name="T8" fmla="*/ 5 w 18"/>
                        <a:gd name="T9" fmla="*/ 0 h 143"/>
                        <a:gd name="T10" fmla="*/ 0 60000 65536"/>
                        <a:gd name="T11" fmla="*/ 0 60000 65536"/>
                        <a:gd name="T12" fmla="*/ 0 60000 65536"/>
                        <a:gd name="T13" fmla="*/ 0 60000 65536"/>
                        <a:gd name="T14" fmla="*/ 0 60000 65536"/>
                        <a:gd name="T15" fmla="*/ 0 w 18"/>
                        <a:gd name="T16" fmla="*/ 0 h 143"/>
                        <a:gd name="T17" fmla="*/ 18 w 18"/>
                        <a:gd name="T18" fmla="*/ 143 h 143"/>
                      </a:gdLst>
                      <a:ahLst/>
                      <a:cxnLst>
                        <a:cxn ang="T10">
                          <a:pos x="T0" y="T1"/>
                        </a:cxn>
                        <a:cxn ang="T11">
                          <a:pos x="T2" y="T3"/>
                        </a:cxn>
                        <a:cxn ang="T12">
                          <a:pos x="T4" y="T5"/>
                        </a:cxn>
                        <a:cxn ang="T13">
                          <a:pos x="T6" y="T7"/>
                        </a:cxn>
                        <a:cxn ang="T14">
                          <a:pos x="T8" y="T9"/>
                        </a:cxn>
                      </a:cxnLst>
                      <a:rect l="T15" t="T16" r="T17" b="T18"/>
                      <a:pathLst>
                        <a:path w="18" h="143">
                          <a:moveTo>
                            <a:pt x="5" y="0"/>
                          </a:moveTo>
                          <a:lnTo>
                            <a:pt x="0" y="78"/>
                          </a:lnTo>
                          <a:lnTo>
                            <a:pt x="18" y="143"/>
                          </a:lnTo>
                          <a:lnTo>
                            <a:pt x="18" y="74"/>
                          </a:lnTo>
                          <a:lnTo>
                            <a:pt x="5" y="0"/>
                          </a:lnTo>
                          <a:close/>
                        </a:path>
                      </a:pathLst>
                    </a:custGeom>
                    <a:solidFill>
                      <a:srgbClr val="9F9F9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9418" name="Freeform 1074"/>
                    <p:cNvSpPr>
                      <a:spLocks/>
                    </p:cNvSpPr>
                    <p:nvPr/>
                  </p:nvSpPr>
                  <p:spPr bwMode="auto">
                    <a:xfrm>
                      <a:off x="1523" y="2800"/>
                      <a:ext cx="49" cy="87"/>
                    </a:xfrm>
                    <a:custGeom>
                      <a:avLst/>
                      <a:gdLst>
                        <a:gd name="T0" fmla="*/ 49 w 49"/>
                        <a:gd name="T1" fmla="*/ 0 h 87"/>
                        <a:gd name="T2" fmla="*/ 45 w 49"/>
                        <a:gd name="T3" fmla="*/ 76 h 87"/>
                        <a:gd name="T4" fmla="*/ 0 w 49"/>
                        <a:gd name="T5" fmla="*/ 87 h 87"/>
                        <a:gd name="T6" fmla="*/ 0 w 49"/>
                        <a:gd name="T7" fmla="*/ 58 h 87"/>
                        <a:gd name="T8" fmla="*/ 49 w 49"/>
                        <a:gd name="T9" fmla="*/ 0 h 87"/>
                        <a:gd name="T10" fmla="*/ 0 60000 65536"/>
                        <a:gd name="T11" fmla="*/ 0 60000 65536"/>
                        <a:gd name="T12" fmla="*/ 0 60000 65536"/>
                        <a:gd name="T13" fmla="*/ 0 60000 65536"/>
                        <a:gd name="T14" fmla="*/ 0 60000 65536"/>
                        <a:gd name="T15" fmla="*/ 0 w 49"/>
                        <a:gd name="T16" fmla="*/ 0 h 87"/>
                        <a:gd name="T17" fmla="*/ 49 w 49"/>
                        <a:gd name="T18" fmla="*/ 87 h 87"/>
                      </a:gdLst>
                      <a:ahLst/>
                      <a:cxnLst>
                        <a:cxn ang="T10">
                          <a:pos x="T0" y="T1"/>
                        </a:cxn>
                        <a:cxn ang="T11">
                          <a:pos x="T2" y="T3"/>
                        </a:cxn>
                        <a:cxn ang="T12">
                          <a:pos x="T4" y="T5"/>
                        </a:cxn>
                        <a:cxn ang="T13">
                          <a:pos x="T6" y="T7"/>
                        </a:cxn>
                        <a:cxn ang="T14">
                          <a:pos x="T8" y="T9"/>
                        </a:cxn>
                      </a:cxnLst>
                      <a:rect l="T15" t="T16" r="T17" b="T18"/>
                      <a:pathLst>
                        <a:path w="49" h="87">
                          <a:moveTo>
                            <a:pt x="49" y="0"/>
                          </a:moveTo>
                          <a:lnTo>
                            <a:pt x="45" y="76"/>
                          </a:lnTo>
                          <a:lnTo>
                            <a:pt x="0" y="87"/>
                          </a:lnTo>
                          <a:lnTo>
                            <a:pt x="0" y="58"/>
                          </a:lnTo>
                          <a:lnTo>
                            <a:pt x="49" y="0"/>
                          </a:lnTo>
                          <a:close/>
                        </a:path>
                      </a:pathLst>
                    </a:custGeom>
                    <a:solidFill>
                      <a:srgbClr val="5F5F5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9419" name="Freeform 1075"/>
                    <p:cNvSpPr>
                      <a:spLocks/>
                    </p:cNvSpPr>
                    <p:nvPr/>
                  </p:nvSpPr>
                  <p:spPr bwMode="auto">
                    <a:xfrm>
                      <a:off x="1523" y="2878"/>
                      <a:ext cx="64" cy="64"/>
                    </a:xfrm>
                    <a:custGeom>
                      <a:avLst/>
                      <a:gdLst>
                        <a:gd name="T0" fmla="*/ 0 w 64"/>
                        <a:gd name="T1" fmla="*/ 11 h 64"/>
                        <a:gd name="T2" fmla="*/ 46 w 64"/>
                        <a:gd name="T3" fmla="*/ 0 h 64"/>
                        <a:gd name="T4" fmla="*/ 64 w 64"/>
                        <a:gd name="T5" fmla="*/ 64 h 64"/>
                        <a:gd name="T6" fmla="*/ 8 w 64"/>
                        <a:gd name="T7" fmla="*/ 34 h 64"/>
                        <a:gd name="T8" fmla="*/ 0 w 64"/>
                        <a:gd name="T9" fmla="*/ 11 h 64"/>
                        <a:gd name="T10" fmla="*/ 0 60000 65536"/>
                        <a:gd name="T11" fmla="*/ 0 60000 65536"/>
                        <a:gd name="T12" fmla="*/ 0 60000 65536"/>
                        <a:gd name="T13" fmla="*/ 0 60000 65536"/>
                        <a:gd name="T14" fmla="*/ 0 60000 65536"/>
                        <a:gd name="T15" fmla="*/ 0 w 64"/>
                        <a:gd name="T16" fmla="*/ 0 h 64"/>
                        <a:gd name="T17" fmla="*/ 64 w 64"/>
                        <a:gd name="T18" fmla="*/ 64 h 64"/>
                      </a:gdLst>
                      <a:ahLst/>
                      <a:cxnLst>
                        <a:cxn ang="T10">
                          <a:pos x="T0" y="T1"/>
                        </a:cxn>
                        <a:cxn ang="T11">
                          <a:pos x="T2" y="T3"/>
                        </a:cxn>
                        <a:cxn ang="T12">
                          <a:pos x="T4" y="T5"/>
                        </a:cxn>
                        <a:cxn ang="T13">
                          <a:pos x="T6" y="T7"/>
                        </a:cxn>
                        <a:cxn ang="T14">
                          <a:pos x="T8" y="T9"/>
                        </a:cxn>
                      </a:cxnLst>
                      <a:rect l="T15" t="T16" r="T17" b="T18"/>
                      <a:pathLst>
                        <a:path w="64" h="64">
                          <a:moveTo>
                            <a:pt x="0" y="11"/>
                          </a:moveTo>
                          <a:lnTo>
                            <a:pt x="46" y="0"/>
                          </a:lnTo>
                          <a:lnTo>
                            <a:pt x="64" y="64"/>
                          </a:lnTo>
                          <a:lnTo>
                            <a:pt x="8" y="34"/>
                          </a:lnTo>
                          <a:lnTo>
                            <a:pt x="0" y="11"/>
                          </a:lnTo>
                          <a:close/>
                        </a:path>
                      </a:pathLst>
                    </a:custGeom>
                    <a:solidFill>
                      <a:srgbClr val="3F3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sp>
                <p:nvSpPr>
                  <p:cNvPr id="59411" name="Freeform 1076"/>
                  <p:cNvSpPr>
                    <a:spLocks/>
                  </p:cNvSpPr>
                  <p:nvPr/>
                </p:nvSpPr>
                <p:spPr bwMode="auto">
                  <a:xfrm>
                    <a:off x="1558" y="2574"/>
                    <a:ext cx="862" cy="325"/>
                  </a:xfrm>
                  <a:custGeom>
                    <a:avLst/>
                    <a:gdLst>
                      <a:gd name="T0" fmla="*/ 16 w 862"/>
                      <a:gd name="T1" fmla="*/ 325 h 325"/>
                      <a:gd name="T2" fmla="*/ 8 w 862"/>
                      <a:gd name="T3" fmla="*/ 322 h 325"/>
                      <a:gd name="T4" fmla="*/ 2 w 862"/>
                      <a:gd name="T5" fmla="*/ 317 h 325"/>
                      <a:gd name="T6" fmla="*/ 0 w 862"/>
                      <a:gd name="T7" fmla="*/ 310 h 325"/>
                      <a:gd name="T8" fmla="*/ 0 w 862"/>
                      <a:gd name="T9" fmla="*/ 302 h 325"/>
                      <a:gd name="T10" fmla="*/ 2 w 862"/>
                      <a:gd name="T11" fmla="*/ 292 h 325"/>
                      <a:gd name="T12" fmla="*/ 6 w 862"/>
                      <a:gd name="T13" fmla="*/ 287 h 325"/>
                      <a:gd name="T14" fmla="*/ 13 w 862"/>
                      <a:gd name="T15" fmla="*/ 281 h 325"/>
                      <a:gd name="T16" fmla="*/ 829 w 862"/>
                      <a:gd name="T17" fmla="*/ 0 h 325"/>
                      <a:gd name="T18" fmla="*/ 862 w 862"/>
                      <a:gd name="T19" fmla="*/ 214 h 325"/>
                      <a:gd name="T20" fmla="*/ 16 w 862"/>
                      <a:gd name="T21" fmla="*/ 325 h 32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62"/>
                      <a:gd name="T34" fmla="*/ 0 h 325"/>
                      <a:gd name="T35" fmla="*/ 862 w 862"/>
                      <a:gd name="T36" fmla="*/ 325 h 32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62" h="325">
                        <a:moveTo>
                          <a:pt x="16" y="325"/>
                        </a:moveTo>
                        <a:lnTo>
                          <a:pt x="8" y="322"/>
                        </a:lnTo>
                        <a:lnTo>
                          <a:pt x="2" y="317"/>
                        </a:lnTo>
                        <a:lnTo>
                          <a:pt x="0" y="310"/>
                        </a:lnTo>
                        <a:lnTo>
                          <a:pt x="0" y="302"/>
                        </a:lnTo>
                        <a:lnTo>
                          <a:pt x="2" y="292"/>
                        </a:lnTo>
                        <a:lnTo>
                          <a:pt x="6" y="287"/>
                        </a:lnTo>
                        <a:lnTo>
                          <a:pt x="13" y="281"/>
                        </a:lnTo>
                        <a:lnTo>
                          <a:pt x="829" y="0"/>
                        </a:lnTo>
                        <a:lnTo>
                          <a:pt x="862" y="214"/>
                        </a:lnTo>
                        <a:lnTo>
                          <a:pt x="16" y="325"/>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9412" name="Freeform 1077"/>
                  <p:cNvSpPr>
                    <a:spLocks/>
                  </p:cNvSpPr>
                  <p:nvPr/>
                </p:nvSpPr>
                <p:spPr bwMode="auto">
                  <a:xfrm>
                    <a:off x="2276" y="2576"/>
                    <a:ext cx="251" cy="163"/>
                  </a:xfrm>
                  <a:custGeom>
                    <a:avLst/>
                    <a:gdLst>
                      <a:gd name="T0" fmla="*/ 251 w 251"/>
                      <a:gd name="T1" fmla="*/ 157 h 163"/>
                      <a:gd name="T2" fmla="*/ 231 w 251"/>
                      <a:gd name="T3" fmla="*/ 163 h 163"/>
                      <a:gd name="T4" fmla="*/ 119 w 251"/>
                      <a:gd name="T5" fmla="*/ 36 h 163"/>
                      <a:gd name="T6" fmla="*/ 0 w 251"/>
                      <a:gd name="T7" fmla="*/ 57 h 163"/>
                      <a:gd name="T8" fmla="*/ 15 w 251"/>
                      <a:gd name="T9" fmla="*/ 37 h 163"/>
                      <a:gd name="T10" fmla="*/ 137 w 251"/>
                      <a:gd name="T11" fmla="*/ 0 h 163"/>
                      <a:gd name="T12" fmla="*/ 251 w 251"/>
                      <a:gd name="T13" fmla="*/ 157 h 163"/>
                      <a:gd name="T14" fmla="*/ 0 60000 65536"/>
                      <a:gd name="T15" fmla="*/ 0 60000 65536"/>
                      <a:gd name="T16" fmla="*/ 0 60000 65536"/>
                      <a:gd name="T17" fmla="*/ 0 60000 65536"/>
                      <a:gd name="T18" fmla="*/ 0 60000 65536"/>
                      <a:gd name="T19" fmla="*/ 0 60000 65536"/>
                      <a:gd name="T20" fmla="*/ 0 60000 65536"/>
                      <a:gd name="T21" fmla="*/ 0 w 251"/>
                      <a:gd name="T22" fmla="*/ 0 h 163"/>
                      <a:gd name="T23" fmla="*/ 251 w 251"/>
                      <a:gd name="T24" fmla="*/ 163 h 1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51" h="163">
                        <a:moveTo>
                          <a:pt x="251" y="157"/>
                        </a:moveTo>
                        <a:lnTo>
                          <a:pt x="231" y="163"/>
                        </a:lnTo>
                        <a:lnTo>
                          <a:pt x="119" y="36"/>
                        </a:lnTo>
                        <a:lnTo>
                          <a:pt x="0" y="57"/>
                        </a:lnTo>
                        <a:lnTo>
                          <a:pt x="15" y="37"/>
                        </a:lnTo>
                        <a:lnTo>
                          <a:pt x="137" y="0"/>
                        </a:lnTo>
                        <a:lnTo>
                          <a:pt x="251" y="157"/>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9413" name="Freeform 1078"/>
                  <p:cNvSpPr>
                    <a:spLocks/>
                  </p:cNvSpPr>
                  <p:nvPr/>
                </p:nvSpPr>
                <p:spPr bwMode="auto">
                  <a:xfrm>
                    <a:off x="2251" y="2561"/>
                    <a:ext cx="243" cy="237"/>
                  </a:xfrm>
                  <a:custGeom>
                    <a:avLst/>
                    <a:gdLst>
                      <a:gd name="T0" fmla="*/ 172 w 243"/>
                      <a:gd name="T1" fmla="*/ 0 h 237"/>
                      <a:gd name="T2" fmla="*/ 45 w 243"/>
                      <a:gd name="T3" fmla="*/ 45 h 237"/>
                      <a:gd name="T4" fmla="*/ 34 w 243"/>
                      <a:gd name="T5" fmla="*/ 54 h 237"/>
                      <a:gd name="T6" fmla="*/ 21 w 243"/>
                      <a:gd name="T7" fmla="*/ 68 h 237"/>
                      <a:gd name="T8" fmla="*/ 14 w 243"/>
                      <a:gd name="T9" fmla="*/ 82 h 237"/>
                      <a:gd name="T10" fmla="*/ 7 w 243"/>
                      <a:gd name="T11" fmla="*/ 97 h 237"/>
                      <a:gd name="T12" fmla="*/ 2 w 243"/>
                      <a:gd name="T13" fmla="*/ 117 h 237"/>
                      <a:gd name="T14" fmla="*/ 0 w 243"/>
                      <a:gd name="T15" fmla="*/ 135 h 237"/>
                      <a:gd name="T16" fmla="*/ 5 w 243"/>
                      <a:gd name="T17" fmla="*/ 159 h 237"/>
                      <a:gd name="T18" fmla="*/ 14 w 243"/>
                      <a:gd name="T19" fmla="*/ 180 h 237"/>
                      <a:gd name="T20" fmla="*/ 25 w 243"/>
                      <a:gd name="T21" fmla="*/ 198 h 237"/>
                      <a:gd name="T22" fmla="*/ 37 w 243"/>
                      <a:gd name="T23" fmla="*/ 213 h 237"/>
                      <a:gd name="T24" fmla="*/ 52 w 243"/>
                      <a:gd name="T25" fmla="*/ 225 h 237"/>
                      <a:gd name="T26" fmla="*/ 67 w 243"/>
                      <a:gd name="T27" fmla="*/ 232 h 237"/>
                      <a:gd name="T28" fmla="*/ 83 w 243"/>
                      <a:gd name="T29" fmla="*/ 237 h 237"/>
                      <a:gd name="T30" fmla="*/ 243 w 243"/>
                      <a:gd name="T31" fmla="*/ 218 h 237"/>
                      <a:gd name="T32" fmla="*/ 149 w 243"/>
                      <a:gd name="T33" fmla="*/ 44 h 237"/>
                      <a:gd name="T34" fmla="*/ 33 w 243"/>
                      <a:gd name="T35" fmla="*/ 67 h 237"/>
                      <a:gd name="T36" fmla="*/ 43 w 243"/>
                      <a:gd name="T37" fmla="*/ 53 h 237"/>
                      <a:gd name="T38" fmla="*/ 155 w 243"/>
                      <a:gd name="T39" fmla="*/ 22 h 237"/>
                      <a:gd name="T40" fmla="*/ 172 w 243"/>
                      <a:gd name="T41" fmla="*/ 0 h 23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43"/>
                      <a:gd name="T64" fmla="*/ 0 h 237"/>
                      <a:gd name="T65" fmla="*/ 243 w 243"/>
                      <a:gd name="T66" fmla="*/ 237 h 23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43" h="237">
                        <a:moveTo>
                          <a:pt x="172" y="0"/>
                        </a:moveTo>
                        <a:lnTo>
                          <a:pt x="45" y="45"/>
                        </a:lnTo>
                        <a:lnTo>
                          <a:pt x="34" y="54"/>
                        </a:lnTo>
                        <a:lnTo>
                          <a:pt x="21" y="68"/>
                        </a:lnTo>
                        <a:lnTo>
                          <a:pt x="14" y="82"/>
                        </a:lnTo>
                        <a:lnTo>
                          <a:pt x="7" y="97"/>
                        </a:lnTo>
                        <a:lnTo>
                          <a:pt x="2" y="117"/>
                        </a:lnTo>
                        <a:lnTo>
                          <a:pt x="0" y="135"/>
                        </a:lnTo>
                        <a:lnTo>
                          <a:pt x="5" y="159"/>
                        </a:lnTo>
                        <a:lnTo>
                          <a:pt x="14" y="180"/>
                        </a:lnTo>
                        <a:lnTo>
                          <a:pt x="25" y="198"/>
                        </a:lnTo>
                        <a:lnTo>
                          <a:pt x="37" y="213"/>
                        </a:lnTo>
                        <a:lnTo>
                          <a:pt x="52" y="225"/>
                        </a:lnTo>
                        <a:lnTo>
                          <a:pt x="67" y="232"/>
                        </a:lnTo>
                        <a:lnTo>
                          <a:pt x="83" y="237"/>
                        </a:lnTo>
                        <a:lnTo>
                          <a:pt x="243" y="218"/>
                        </a:lnTo>
                        <a:lnTo>
                          <a:pt x="149" y="44"/>
                        </a:lnTo>
                        <a:lnTo>
                          <a:pt x="33" y="67"/>
                        </a:lnTo>
                        <a:lnTo>
                          <a:pt x="43" y="53"/>
                        </a:lnTo>
                        <a:lnTo>
                          <a:pt x="155" y="22"/>
                        </a:lnTo>
                        <a:lnTo>
                          <a:pt x="172" y="0"/>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9414" name="Freeform 1079"/>
                  <p:cNvSpPr>
                    <a:spLocks/>
                  </p:cNvSpPr>
                  <p:nvPr/>
                </p:nvSpPr>
                <p:spPr bwMode="auto">
                  <a:xfrm>
                    <a:off x="2397" y="2604"/>
                    <a:ext cx="122" cy="176"/>
                  </a:xfrm>
                  <a:custGeom>
                    <a:avLst/>
                    <a:gdLst>
                      <a:gd name="T0" fmla="*/ 5 w 122"/>
                      <a:gd name="T1" fmla="*/ 0 h 176"/>
                      <a:gd name="T2" fmla="*/ 122 w 122"/>
                      <a:gd name="T3" fmla="*/ 145 h 176"/>
                      <a:gd name="T4" fmla="*/ 114 w 122"/>
                      <a:gd name="T5" fmla="*/ 158 h 176"/>
                      <a:gd name="T6" fmla="*/ 106 w 122"/>
                      <a:gd name="T7" fmla="*/ 171 h 176"/>
                      <a:gd name="T8" fmla="*/ 96 w 122"/>
                      <a:gd name="T9" fmla="*/ 176 h 176"/>
                      <a:gd name="T10" fmla="*/ 85 w 122"/>
                      <a:gd name="T11" fmla="*/ 175 h 176"/>
                      <a:gd name="T12" fmla="*/ 72 w 122"/>
                      <a:gd name="T13" fmla="*/ 167 h 176"/>
                      <a:gd name="T14" fmla="*/ 58 w 122"/>
                      <a:gd name="T15" fmla="*/ 157 h 176"/>
                      <a:gd name="T16" fmla="*/ 47 w 122"/>
                      <a:gd name="T17" fmla="*/ 146 h 176"/>
                      <a:gd name="T18" fmla="*/ 38 w 122"/>
                      <a:gd name="T19" fmla="*/ 133 h 176"/>
                      <a:gd name="T20" fmla="*/ 31 w 122"/>
                      <a:gd name="T21" fmla="*/ 122 h 176"/>
                      <a:gd name="T22" fmla="*/ 21 w 122"/>
                      <a:gd name="T23" fmla="*/ 106 h 176"/>
                      <a:gd name="T24" fmla="*/ 13 w 122"/>
                      <a:gd name="T25" fmla="*/ 91 h 176"/>
                      <a:gd name="T26" fmla="*/ 8 w 122"/>
                      <a:gd name="T27" fmla="*/ 73 h 176"/>
                      <a:gd name="T28" fmla="*/ 4 w 122"/>
                      <a:gd name="T29" fmla="*/ 54 h 176"/>
                      <a:gd name="T30" fmla="*/ 1 w 122"/>
                      <a:gd name="T31" fmla="*/ 38 h 176"/>
                      <a:gd name="T32" fmla="*/ 0 w 122"/>
                      <a:gd name="T33" fmla="*/ 24 h 176"/>
                      <a:gd name="T34" fmla="*/ 1 w 122"/>
                      <a:gd name="T35" fmla="*/ 11 h 176"/>
                      <a:gd name="T36" fmla="*/ 5 w 122"/>
                      <a:gd name="T37" fmla="*/ 0 h 17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22"/>
                      <a:gd name="T58" fmla="*/ 0 h 176"/>
                      <a:gd name="T59" fmla="*/ 122 w 122"/>
                      <a:gd name="T60" fmla="*/ 176 h 17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22" h="176">
                        <a:moveTo>
                          <a:pt x="5" y="0"/>
                        </a:moveTo>
                        <a:lnTo>
                          <a:pt x="122" y="145"/>
                        </a:lnTo>
                        <a:lnTo>
                          <a:pt x="114" y="158"/>
                        </a:lnTo>
                        <a:lnTo>
                          <a:pt x="106" y="171"/>
                        </a:lnTo>
                        <a:lnTo>
                          <a:pt x="96" y="176"/>
                        </a:lnTo>
                        <a:lnTo>
                          <a:pt x="85" y="175"/>
                        </a:lnTo>
                        <a:lnTo>
                          <a:pt x="72" y="167"/>
                        </a:lnTo>
                        <a:lnTo>
                          <a:pt x="58" y="157"/>
                        </a:lnTo>
                        <a:lnTo>
                          <a:pt x="47" y="146"/>
                        </a:lnTo>
                        <a:lnTo>
                          <a:pt x="38" y="133"/>
                        </a:lnTo>
                        <a:lnTo>
                          <a:pt x="31" y="122"/>
                        </a:lnTo>
                        <a:lnTo>
                          <a:pt x="21" y="106"/>
                        </a:lnTo>
                        <a:lnTo>
                          <a:pt x="13" y="91"/>
                        </a:lnTo>
                        <a:lnTo>
                          <a:pt x="8" y="73"/>
                        </a:lnTo>
                        <a:lnTo>
                          <a:pt x="4" y="54"/>
                        </a:lnTo>
                        <a:lnTo>
                          <a:pt x="1" y="38"/>
                        </a:lnTo>
                        <a:lnTo>
                          <a:pt x="0" y="24"/>
                        </a:lnTo>
                        <a:lnTo>
                          <a:pt x="1" y="11"/>
                        </a:lnTo>
                        <a:lnTo>
                          <a:pt x="5" y="0"/>
                        </a:lnTo>
                        <a:close/>
                      </a:path>
                    </a:pathLst>
                  </a:custGeom>
                  <a:solidFill>
                    <a:srgbClr val="9F9F9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9415" name="Freeform 1080"/>
                  <p:cNvSpPr>
                    <a:spLocks/>
                  </p:cNvSpPr>
                  <p:nvPr/>
                </p:nvSpPr>
                <p:spPr bwMode="auto">
                  <a:xfrm>
                    <a:off x="2407" y="2558"/>
                    <a:ext cx="131" cy="175"/>
                  </a:xfrm>
                  <a:custGeom>
                    <a:avLst/>
                    <a:gdLst>
                      <a:gd name="T0" fmla="*/ 0 w 131"/>
                      <a:gd name="T1" fmla="*/ 24 h 175"/>
                      <a:gd name="T2" fmla="*/ 120 w 131"/>
                      <a:gd name="T3" fmla="*/ 175 h 175"/>
                      <a:gd name="T4" fmla="*/ 124 w 131"/>
                      <a:gd name="T5" fmla="*/ 161 h 175"/>
                      <a:gd name="T6" fmla="*/ 130 w 131"/>
                      <a:gd name="T7" fmla="*/ 138 h 175"/>
                      <a:gd name="T8" fmla="*/ 131 w 131"/>
                      <a:gd name="T9" fmla="*/ 122 h 175"/>
                      <a:gd name="T10" fmla="*/ 130 w 131"/>
                      <a:gd name="T11" fmla="*/ 106 h 175"/>
                      <a:gd name="T12" fmla="*/ 125 w 131"/>
                      <a:gd name="T13" fmla="*/ 85 h 175"/>
                      <a:gd name="T14" fmla="*/ 118 w 131"/>
                      <a:gd name="T15" fmla="*/ 69 h 175"/>
                      <a:gd name="T16" fmla="*/ 107 w 131"/>
                      <a:gd name="T17" fmla="*/ 51 h 175"/>
                      <a:gd name="T18" fmla="*/ 96 w 131"/>
                      <a:gd name="T19" fmla="*/ 36 h 175"/>
                      <a:gd name="T20" fmla="*/ 78 w 131"/>
                      <a:gd name="T21" fmla="*/ 21 h 175"/>
                      <a:gd name="T22" fmla="*/ 62 w 131"/>
                      <a:gd name="T23" fmla="*/ 11 h 175"/>
                      <a:gd name="T24" fmla="*/ 44 w 131"/>
                      <a:gd name="T25" fmla="*/ 2 h 175"/>
                      <a:gd name="T26" fmla="*/ 28 w 131"/>
                      <a:gd name="T27" fmla="*/ 0 h 175"/>
                      <a:gd name="T28" fmla="*/ 16 w 131"/>
                      <a:gd name="T29" fmla="*/ 3 h 175"/>
                      <a:gd name="T30" fmla="*/ 8 w 131"/>
                      <a:gd name="T31" fmla="*/ 13 h 175"/>
                      <a:gd name="T32" fmla="*/ 0 w 131"/>
                      <a:gd name="T33" fmla="*/ 24 h 17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31"/>
                      <a:gd name="T52" fmla="*/ 0 h 175"/>
                      <a:gd name="T53" fmla="*/ 131 w 131"/>
                      <a:gd name="T54" fmla="*/ 175 h 17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31" h="175">
                        <a:moveTo>
                          <a:pt x="0" y="24"/>
                        </a:moveTo>
                        <a:lnTo>
                          <a:pt x="120" y="175"/>
                        </a:lnTo>
                        <a:lnTo>
                          <a:pt x="124" y="161"/>
                        </a:lnTo>
                        <a:lnTo>
                          <a:pt x="130" y="138"/>
                        </a:lnTo>
                        <a:lnTo>
                          <a:pt x="131" y="122"/>
                        </a:lnTo>
                        <a:lnTo>
                          <a:pt x="130" y="106"/>
                        </a:lnTo>
                        <a:lnTo>
                          <a:pt x="125" y="85"/>
                        </a:lnTo>
                        <a:lnTo>
                          <a:pt x="118" y="69"/>
                        </a:lnTo>
                        <a:lnTo>
                          <a:pt x="107" y="51"/>
                        </a:lnTo>
                        <a:lnTo>
                          <a:pt x="96" y="36"/>
                        </a:lnTo>
                        <a:lnTo>
                          <a:pt x="78" y="21"/>
                        </a:lnTo>
                        <a:lnTo>
                          <a:pt x="62" y="11"/>
                        </a:lnTo>
                        <a:lnTo>
                          <a:pt x="44" y="2"/>
                        </a:lnTo>
                        <a:lnTo>
                          <a:pt x="28" y="0"/>
                        </a:lnTo>
                        <a:lnTo>
                          <a:pt x="16" y="3"/>
                        </a:lnTo>
                        <a:lnTo>
                          <a:pt x="8" y="13"/>
                        </a:lnTo>
                        <a:lnTo>
                          <a:pt x="0" y="24"/>
                        </a:lnTo>
                        <a:close/>
                      </a:path>
                    </a:pathLst>
                  </a:custGeom>
                  <a:solidFill>
                    <a:srgbClr val="9F9F9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9416" name="Freeform 1081"/>
                  <p:cNvSpPr>
                    <a:spLocks/>
                  </p:cNvSpPr>
                  <p:nvPr/>
                </p:nvSpPr>
                <p:spPr bwMode="auto">
                  <a:xfrm>
                    <a:off x="1558" y="2841"/>
                    <a:ext cx="62" cy="58"/>
                  </a:xfrm>
                  <a:custGeom>
                    <a:avLst/>
                    <a:gdLst>
                      <a:gd name="T0" fmla="*/ 16 w 62"/>
                      <a:gd name="T1" fmla="*/ 58 h 58"/>
                      <a:gd name="T2" fmla="*/ 8 w 62"/>
                      <a:gd name="T3" fmla="*/ 55 h 58"/>
                      <a:gd name="T4" fmla="*/ 2 w 62"/>
                      <a:gd name="T5" fmla="*/ 50 h 58"/>
                      <a:gd name="T6" fmla="*/ 0 w 62"/>
                      <a:gd name="T7" fmla="*/ 44 h 58"/>
                      <a:gd name="T8" fmla="*/ 0 w 62"/>
                      <a:gd name="T9" fmla="*/ 36 h 58"/>
                      <a:gd name="T10" fmla="*/ 2 w 62"/>
                      <a:gd name="T11" fmla="*/ 26 h 58"/>
                      <a:gd name="T12" fmla="*/ 6 w 62"/>
                      <a:gd name="T13" fmla="*/ 21 h 58"/>
                      <a:gd name="T14" fmla="*/ 13 w 62"/>
                      <a:gd name="T15" fmla="*/ 15 h 58"/>
                      <a:gd name="T16" fmla="*/ 56 w 62"/>
                      <a:gd name="T17" fmla="*/ 0 h 58"/>
                      <a:gd name="T18" fmla="*/ 51 w 62"/>
                      <a:gd name="T19" fmla="*/ 6 h 58"/>
                      <a:gd name="T20" fmla="*/ 46 w 62"/>
                      <a:gd name="T21" fmla="*/ 14 h 58"/>
                      <a:gd name="T22" fmla="*/ 45 w 62"/>
                      <a:gd name="T23" fmla="*/ 23 h 58"/>
                      <a:gd name="T24" fmla="*/ 44 w 62"/>
                      <a:gd name="T25" fmla="*/ 29 h 58"/>
                      <a:gd name="T26" fmla="*/ 46 w 62"/>
                      <a:gd name="T27" fmla="*/ 39 h 58"/>
                      <a:gd name="T28" fmla="*/ 53 w 62"/>
                      <a:gd name="T29" fmla="*/ 46 h 58"/>
                      <a:gd name="T30" fmla="*/ 62 w 62"/>
                      <a:gd name="T31" fmla="*/ 51 h 58"/>
                      <a:gd name="T32" fmla="*/ 16 w 62"/>
                      <a:gd name="T33" fmla="*/ 58 h 5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2"/>
                      <a:gd name="T52" fmla="*/ 0 h 58"/>
                      <a:gd name="T53" fmla="*/ 62 w 62"/>
                      <a:gd name="T54" fmla="*/ 58 h 5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2" h="58">
                        <a:moveTo>
                          <a:pt x="16" y="58"/>
                        </a:moveTo>
                        <a:lnTo>
                          <a:pt x="8" y="55"/>
                        </a:lnTo>
                        <a:lnTo>
                          <a:pt x="2" y="50"/>
                        </a:lnTo>
                        <a:lnTo>
                          <a:pt x="0" y="44"/>
                        </a:lnTo>
                        <a:lnTo>
                          <a:pt x="0" y="36"/>
                        </a:lnTo>
                        <a:lnTo>
                          <a:pt x="2" y="26"/>
                        </a:lnTo>
                        <a:lnTo>
                          <a:pt x="6" y="21"/>
                        </a:lnTo>
                        <a:lnTo>
                          <a:pt x="13" y="15"/>
                        </a:lnTo>
                        <a:lnTo>
                          <a:pt x="56" y="0"/>
                        </a:lnTo>
                        <a:lnTo>
                          <a:pt x="51" y="6"/>
                        </a:lnTo>
                        <a:lnTo>
                          <a:pt x="46" y="14"/>
                        </a:lnTo>
                        <a:lnTo>
                          <a:pt x="45" y="23"/>
                        </a:lnTo>
                        <a:lnTo>
                          <a:pt x="44" y="29"/>
                        </a:lnTo>
                        <a:lnTo>
                          <a:pt x="46" y="39"/>
                        </a:lnTo>
                        <a:lnTo>
                          <a:pt x="53" y="46"/>
                        </a:lnTo>
                        <a:lnTo>
                          <a:pt x="62" y="51"/>
                        </a:lnTo>
                        <a:lnTo>
                          <a:pt x="16" y="58"/>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grpSp>
              <p:nvGrpSpPr>
                <p:cNvPr id="59406" name="Group 1082"/>
                <p:cNvGrpSpPr>
                  <a:grpSpLocks/>
                </p:cNvGrpSpPr>
                <p:nvPr/>
              </p:nvGrpSpPr>
              <p:grpSpPr bwMode="auto">
                <a:xfrm>
                  <a:off x="1971" y="2398"/>
                  <a:ext cx="585" cy="510"/>
                  <a:chOff x="1971" y="2398"/>
                  <a:chExt cx="585" cy="510"/>
                </a:xfrm>
              </p:grpSpPr>
              <p:sp>
                <p:nvSpPr>
                  <p:cNvPr id="59407" name="Freeform 1083"/>
                  <p:cNvSpPr>
                    <a:spLocks/>
                  </p:cNvSpPr>
                  <p:nvPr/>
                </p:nvSpPr>
                <p:spPr bwMode="auto">
                  <a:xfrm>
                    <a:off x="1973" y="2766"/>
                    <a:ext cx="583" cy="142"/>
                  </a:xfrm>
                  <a:custGeom>
                    <a:avLst/>
                    <a:gdLst>
                      <a:gd name="T0" fmla="*/ 0 w 583"/>
                      <a:gd name="T1" fmla="*/ 43 h 142"/>
                      <a:gd name="T2" fmla="*/ 403 w 583"/>
                      <a:gd name="T3" fmla="*/ 0 h 142"/>
                      <a:gd name="T4" fmla="*/ 583 w 583"/>
                      <a:gd name="T5" fmla="*/ 137 h 142"/>
                      <a:gd name="T6" fmla="*/ 465 w 583"/>
                      <a:gd name="T7" fmla="*/ 130 h 142"/>
                      <a:gd name="T8" fmla="*/ 435 w 583"/>
                      <a:gd name="T9" fmla="*/ 123 h 142"/>
                      <a:gd name="T10" fmla="*/ 454 w 583"/>
                      <a:gd name="T11" fmla="*/ 142 h 142"/>
                      <a:gd name="T12" fmla="*/ 333 w 583"/>
                      <a:gd name="T13" fmla="*/ 130 h 142"/>
                      <a:gd name="T14" fmla="*/ 295 w 583"/>
                      <a:gd name="T15" fmla="*/ 116 h 142"/>
                      <a:gd name="T16" fmla="*/ 314 w 583"/>
                      <a:gd name="T17" fmla="*/ 135 h 142"/>
                      <a:gd name="T18" fmla="*/ 148 w 583"/>
                      <a:gd name="T19" fmla="*/ 116 h 142"/>
                      <a:gd name="T20" fmla="*/ 0 w 583"/>
                      <a:gd name="T21" fmla="*/ 43 h 14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3"/>
                      <a:gd name="T34" fmla="*/ 0 h 142"/>
                      <a:gd name="T35" fmla="*/ 583 w 583"/>
                      <a:gd name="T36" fmla="*/ 142 h 14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3" h="142">
                        <a:moveTo>
                          <a:pt x="0" y="43"/>
                        </a:moveTo>
                        <a:lnTo>
                          <a:pt x="403" y="0"/>
                        </a:lnTo>
                        <a:lnTo>
                          <a:pt x="583" y="137"/>
                        </a:lnTo>
                        <a:lnTo>
                          <a:pt x="465" y="130"/>
                        </a:lnTo>
                        <a:lnTo>
                          <a:pt x="435" y="123"/>
                        </a:lnTo>
                        <a:lnTo>
                          <a:pt x="454" y="142"/>
                        </a:lnTo>
                        <a:lnTo>
                          <a:pt x="333" y="130"/>
                        </a:lnTo>
                        <a:lnTo>
                          <a:pt x="295" y="116"/>
                        </a:lnTo>
                        <a:lnTo>
                          <a:pt x="314" y="135"/>
                        </a:lnTo>
                        <a:lnTo>
                          <a:pt x="148" y="116"/>
                        </a:lnTo>
                        <a:lnTo>
                          <a:pt x="0" y="43"/>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9408" name="Freeform 1084"/>
                  <p:cNvSpPr>
                    <a:spLocks/>
                  </p:cNvSpPr>
                  <p:nvPr/>
                </p:nvSpPr>
                <p:spPr bwMode="auto">
                  <a:xfrm>
                    <a:off x="1976" y="2646"/>
                    <a:ext cx="373" cy="117"/>
                  </a:xfrm>
                  <a:custGeom>
                    <a:avLst/>
                    <a:gdLst>
                      <a:gd name="T0" fmla="*/ 48 w 373"/>
                      <a:gd name="T1" fmla="*/ 88 h 117"/>
                      <a:gd name="T2" fmla="*/ 373 w 373"/>
                      <a:gd name="T3" fmla="*/ 0 h 117"/>
                      <a:gd name="T4" fmla="*/ 279 w 373"/>
                      <a:gd name="T5" fmla="*/ 53 h 117"/>
                      <a:gd name="T6" fmla="*/ 0 w 373"/>
                      <a:gd name="T7" fmla="*/ 117 h 117"/>
                      <a:gd name="T8" fmla="*/ 48 w 373"/>
                      <a:gd name="T9" fmla="*/ 88 h 117"/>
                      <a:gd name="T10" fmla="*/ 0 60000 65536"/>
                      <a:gd name="T11" fmla="*/ 0 60000 65536"/>
                      <a:gd name="T12" fmla="*/ 0 60000 65536"/>
                      <a:gd name="T13" fmla="*/ 0 60000 65536"/>
                      <a:gd name="T14" fmla="*/ 0 60000 65536"/>
                      <a:gd name="T15" fmla="*/ 0 w 373"/>
                      <a:gd name="T16" fmla="*/ 0 h 117"/>
                      <a:gd name="T17" fmla="*/ 373 w 373"/>
                      <a:gd name="T18" fmla="*/ 117 h 117"/>
                    </a:gdLst>
                    <a:ahLst/>
                    <a:cxnLst>
                      <a:cxn ang="T10">
                        <a:pos x="T0" y="T1"/>
                      </a:cxn>
                      <a:cxn ang="T11">
                        <a:pos x="T2" y="T3"/>
                      </a:cxn>
                      <a:cxn ang="T12">
                        <a:pos x="T4" y="T5"/>
                      </a:cxn>
                      <a:cxn ang="T13">
                        <a:pos x="T6" y="T7"/>
                      </a:cxn>
                      <a:cxn ang="T14">
                        <a:pos x="T8" y="T9"/>
                      </a:cxn>
                    </a:cxnLst>
                    <a:rect l="T15" t="T16" r="T17" b="T18"/>
                    <a:pathLst>
                      <a:path w="373" h="117">
                        <a:moveTo>
                          <a:pt x="48" y="88"/>
                        </a:moveTo>
                        <a:lnTo>
                          <a:pt x="373" y="0"/>
                        </a:lnTo>
                        <a:lnTo>
                          <a:pt x="279" y="53"/>
                        </a:lnTo>
                        <a:lnTo>
                          <a:pt x="0" y="117"/>
                        </a:lnTo>
                        <a:lnTo>
                          <a:pt x="48" y="88"/>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9409" name="Freeform 1085"/>
                  <p:cNvSpPr>
                    <a:spLocks/>
                  </p:cNvSpPr>
                  <p:nvPr/>
                </p:nvSpPr>
                <p:spPr bwMode="auto">
                  <a:xfrm>
                    <a:off x="1971" y="2398"/>
                    <a:ext cx="482" cy="334"/>
                  </a:xfrm>
                  <a:custGeom>
                    <a:avLst/>
                    <a:gdLst>
                      <a:gd name="T0" fmla="*/ 0 w 482"/>
                      <a:gd name="T1" fmla="*/ 334 h 334"/>
                      <a:gd name="T2" fmla="*/ 346 w 482"/>
                      <a:gd name="T3" fmla="*/ 215 h 334"/>
                      <a:gd name="T4" fmla="*/ 482 w 482"/>
                      <a:gd name="T5" fmla="*/ 0 h 334"/>
                      <a:gd name="T6" fmla="*/ 376 w 482"/>
                      <a:gd name="T7" fmla="*/ 64 h 334"/>
                      <a:gd name="T8" fmla="*/ 352 w 482"/>
                      <a:gd name="T9" fmla="*/ 87 h 334"/>
                      <a:gd name="T10" fmla="*/ 352 w 482"/>
                      <a:gd name="T11" fmla="*/ 63 h 334"/>
                      <a:gd name="T12" fmla="*/ 231 w 482"/>
                      <a:gd name="T13" fmla="*/ 154 h 334"/>
                      <a:gd name="T14" fmla="*/ 239 w 482"/>
                      <a:gd name="T15" fmla="*/ 128 h 334"/>
                      <a:gd name="T16" fmla="*/ 108 w 482"/>
                      <a:gd name="T17" fmla="*/ 210 h 334"/>
                      <a:gd name="T18" fmla="*/ 0 w 482"/>
                      <a:gd name="T19" fmla="*/ 334 h 33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2"/>
                      <a:gd name="T31" fmla="*/ 0 h 334"/>
                      <a:gd name="T32" fmla="*/ 482 w 482"/>
                      <a:gd name="T33" fmla="*/ 334 h 33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2" h="334">
                        <a:moveTo>
                          <a:pt x="0" y="334"/>
                        </a:moveTo>
                        <a:lnTo>
                          <a:pt x="346" y="215"/>
                        </a:lnTo>
                        <a:lnTo>
                          <a:pt x="482" y="0"/>
                        </a:lnTo>
                        <a:lnTo>
                          <a:pt x="376" y="64"/>
                        </a:lnTo>
                        <a:lnTo>
                          <a:pt x="352" y="87"/>
                        </a:lnTo>
                        <a:lnTo>
                          <a:pt x="352" y="63"/>
                        </a:lnTo>
                        <a:lnTo>
                          <a:pt x="231" y="154"/>
                        </a:lnTo>
                        <a:lnTo>
                          <a:pt x="239" y="128"/>
                        </a:lnTo>
                        <a:lnTo>
                          <a:pt x="108" y="210"/>
                        </a:lnTo>
                        <a:lnTo>
                          <a:pt x="0" y="334"/>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grpSp>
          <p:sp>
            <p:nvSpPr>
              <p:cNvPr id="59403" name="Freeform 1086"/>
              <p:cNvSpPr>
                <a:spLocks/>
              </p:cNvSpPr>
              <p:nvPr/>
            </p:nvSpPr>
            <p:spPr bwMode="auto">
              <a:xfrm>
                <a:off x="1844" y="2712"/>
                <a:ext cx="163" cy="146"/>
              </a:xfrm>
              <a:custGeom>
                <a:avLst/>
                <a:gdLst>
                  <a:gd name="T0" fmla="*/ 144 w 163"/>
                  <a:gd name="T1" fmla="*/ 0 h 146"/>
                  <a:gd name="T2" fmla="*/ 134 w 163"/>
                  <a:gd name="T3" fmla="*/ 11 h 146"/>
                  <a:gd name="T4" fmla="*/ 123 w 163"/>
                  <a:gd name="T5" fmla="*/ 28 h 146"/>
                  <a:gd name="T6" fmla="*/ 119 w 163"/>
                  <a:gd name="T7" fmla="*/ 41 h 146"/>
                  <a:gd name="T8" fmla="*/ 115 w 163"/>
                  <a:gd name="T9" fmla="*/ 57 h 146"/>
                  <a:gd name="T10" fmla="*/ 115 w 163"/>
                  <a:gd name="T11" fmla="*/ 73 h 146"/>
                  <a:gd name="T12" fmla="*/ 119 w 163"/>
                  <a:gd name="T13" fmla="*/ 88 h 146"/>
                  <a:gd name="T14" fmla="*/ 126 w 163"/>
                  <a:gd name="T15" fmla="*/ 101 h 146"/>
                  <a:gd name="T16" fmla="*/ 138 w 163"/>
                  <a:gd name="T17" fmla="*/ 112 h 146"/>
                  <a:gd name="T18" fmla="*/ 151 w 163"/>
                  <a:gd name="T19" fmla="*/ 120 h 146"/>
                  <a:gd name="T20" fmla="*/ 163 w 163"/>
                  <a:gd name="T21" fmla="*/ 129 h 146"/>
                  <a:gd name="T22" fmla="*/ 40 w 163"/>
                  <a:gd name="T23" fmla="*/ 146 h 146"/>
                  <a:gd name="T24" fmla="*/ 27 w 163"/>
                  <a:gd name="T25" fmla="*/ 140 h 146"/>
                  <a:gd name="T26" fmla="*/ 16 w 163"/>
                  <a:gd name="T27" fmla="*/ 132 h 146"/>
                  <a:gd name="T28" fmla="*/ 8 w 163"/>
                  <a:gd name="T29" fmla="*/ 122 h 146"/>
                  <a:gd name="T30" fmla="*/ 4 w 163"/>
                  <a:gd name="T31" fmla="*/ 113 h 146"/>
                  <a:gd name="T32" fmla="*/ 0 w 163"/>
                  <a:gd name="T33" fmla="*/ 102 h 146"/>
                  <a:gd name="T34" fmla="*/ 0 w 163"/>
                  <a:gd name="T35" fmla="*/ 88 h 146"/>
                  <a:gd name="T36" fmla="*/ 4 w 163"/>
                  <a:gd name="T37" fmla="*/ 76 h 146"/>
                  <a:gd name="T38" fmla="*/ 7 w 163"/>
                  <a:gd name="T39" fmla="*/ 64 h 146"/>
                  <a:gd name="T40" fmla="*/ 11 w 163"/>
                  <a:gd name="T41" fmla="*/ 55 h 146"/>
                  <a:gd name="T42" fmla="*/ 18 w 163"/>
                  <a:gd name="T43" fmla="*/ 45 h 146"/>
                  <a:gd name="T44" fmla="*/ 24 w 163"/>
                  <a:gd name="T45" fmla="*/ 41 h 146"/>
                  <a:gd name="T46" fmla="*/ 144 w 163"/>
                  <a:gd name="T47" fmla="*/ 0 h 14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63"/>
                  <a:gd name="T73" fmla="*/ 0 h 146"/>
                  <a:gd name="T74" fmla="*/ 163 w 163"/>
                  <a:gd name="T75" fmla="*/ 146 h 14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63" h="146">
                    <a:moveTo>
                      <a:pt x="144" y="0"/>
                    </a:moveTo>
                    <a:lnTo>
                      <a:pt x="134" y="11"/>
                    </a:lnTo>
                    <a:lnTo>
                      <a:pt x="123" y="28"/>
                    </a:lnTo>
                    <a:lnTo>
                      <a:pt x="119" y="41"/>
                    </a:lnTo>
                    <a:lnTo>
                      <a:pt x="115" y="57"/>
                    </a:lnTo>
                    <a:lnTo>
                      <a:pt x="115" y="73"/>
                    </a:lnTo>
                    <a:lnTo>
                      <a:pt x="119" y="88"/>
                    </a:lnTo>
                    <a:lnTo>
                      <a:pt x="126" y="101"/>
                    </a:lnTo>
                    <a:lnTo>
                      <a:pt x="138" y="112"/>
                    </a:lnTo>
                    <a:lnTo>
                      <a:pt x="151" y="120"/>
                    </a:lnTo>
                    <a:lnTo>
                      <a:pt x="163" y="129"/>
                    </a:lnTo>
                    <a:lnTo>
                      <a:pt x="40" y="146"/>
                    </a:lnTo>
                    <a:lnTo>
                      <a:pt x="27" y="140"/>
                    </a:lnTo>
                    <a:lnTo>
                      <a:pt x="16" y="132"/>
                    </a:lnTo>
                    <a:lnTo>
                      <a:pt x="8" y="122"/>
                    </a:lnTo>
                    <a:lnTo>
                      <a:pt x="4" y="113"/>
                    </a:lnTo>
                    <a:lnTo>
                      <a:pt x="0" y="102"/>
                    </a:lnTo>
                    <a:lnTo>
                      <a:pt x="0" y="88"/>
                    </a:lnTo>
                    <a:lnTo>
                      <a:pt x="4" y="76"/>
                    </a:lnTo>
                    <a:lnTo>
                      <a:pt x="7" y="64"/>
                    </a:lnTo>
                    <a:lnTo>
                      <a:pt x="11" y="55"/>
                    </a:lnTo>
                    <a:lnTo>
                      <a:pt x="18" y="45"/>
                    </a:lnTo>
                    <a:lnTo>
                      <a:pt x="24" y="41"/>
                    </a:lnTo>
                    <a:lnTo>
                      <a:pt x="144"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59404" name="Freeform 1087"/>
              <p:cNvSpPr>
                <a:spLocks/>
              </p:cNvSpPr>
              <p:nvPr/>
            </p:nvSpPr>
            <p:spPr bwMode="auto">
              <a:xfrm>
                <a:off x="1875" y="2734"/>
                <a:ext cx="68" cy="119"/>
              </a:xfrm>
              <a:custGeom>
                <a:avLst/>
                <a:gdLst>
                  <a:gd name="T0" fmla="*/ 45 w 68"/>
                  <a:gd name="T1" fmla="*/ 0 h 119"/>
                  <a:gd name="T2" fmla="*/ 37 w 68"/>
                  <a:gd name="T3" fmla="*/ 17 h 119"/>
                  <a:gd name="T4" fmla="*/ 31 w 68"/>
                  <a:gd name="T5" fmla="*/ 30 h 119"/>
                  <a:gd name="T6" fmla="*/ 25 w 68"/>
                  <a:gd name="T7" fmla="*/ 45 h 119"/>
                  <a:gd name="T8" fmla="*/ 22 w 68"/>
                  <a:gd name="T9" fmla="*/ 61 h 119"/>
                  <a:gd name="T10" fmla="*/ 25 w 68"/>
                  <a:gd name="T11" fmla="*/ 77 h 119"/>
                  <a:gd name="T12" fmla="*/ 32 w 68"/>
                  <a:gd name="T13" fmla="*/ 88 h 119"/>
                  <a:gd name="T14" fmla="*/ 42 w 68"/>
                  <a:gd name="T15" fmla="*/ 97 h 119"/>
                  <a:gd name="T16" fmla="*/ 52 w 68"/>
                  <a:gd name="T17" fmla="*/ 106 h 119"/>
                  <a:gd name="T18" fmla="*/ 68 w 68"/>
                  <a:gd name="T19" fmla="*/ 117 h 119"/>
                  <a:gd name="T20" fmla="*/ 45 w 68"/>
                  <a:gd name="T21" fmla="*/ 119 h 119"/>
                  <a:gd name="T22" fmla="*/ 35 w 68"/>
                  <a:gd name="T23" fmla="*/ 116 h 119"/>
                  <a:gd name="T24" fmla="*/ 25 w 68"/>
                  <a:gd name="T25" fmla="*/ 110 h 119"/>
                  <a:gd name="T26" fmla="*/ 16 w 68"/>
                  <a:gd name="T27" fmla="*/ 102 h 119"/>
                  <a:gd name="T28" fmla="*/ 9 w 68"/>
                  <a:gd name="T29" fmla="*/ 94 h 119"/>
                  <a:gd name="T30" fmla="*/ 3 w 68"/>
                  <a:gd name="T31" fmla="*/ 85 h 119"/>
                  <a:gd name="T32" fmla="*/ 0 w 68"/>
                  <a:gd name="T33" fmla="*/ 73 h 119"/>
                  <a:gd name="T34" fmla="*/ 0 w 68"/>
                  <a:gd name="T35" fmla="*/ 60 h 119"/>
                  <a:gd name="T36" fmla="*/ 3 w 68"/>
                  <a:gd name="T37" fmla="*/ 46 h 119"/>
                  <a:gd name="T38" fmla="*/ 8 w 68"/>
                  <a:gd name="T39" fmla="*/ 34 h 119"/>
                  <a:gd name="T40" fmla="*/ 12 w 68"/>
                  <a:gd name="T41" fmla="*/ 27 h 119"/>
                  <a:gd name="T42" fmla="*/ 18 w 68"/>
                  <a:gd name="T43" fmla="*/ 18 h 119"/>
                  <a:gd name="T44" fmla="*/ 24 w 68"/>
                  <a:gd name="T45" fmla="*/ 8 h 119"/>
                  <a:gd name="T46" fmla="*/ 45 w 68"/>
                  <a:gd name="T47" fmla="*/ 0 h 11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68"/>
                  <a:gd name="T73" fmla="*/ 0 h 119"/>
                  <a:gd name="T74" fmla="*/ 68 w 68"/>
                  <a:gd name="T75" fmla="*/ 119 h 119"/>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68" h="119">
                    <a:moveTo>
                      <a:pt x="45" y="0"/>
                    </a:moveTo>
                    <a:lnTo>
                      <a:pt x="37" y="17"/>
                    </a:lnTo>
                    <a:lnTo>
                      <a:pt x="31" y="30"/>
                    </a:lnTo>
                    <a:lnTo>
                      <a:pt x="25" y="45"/>
                    </a:lnTo>
                    <a:lnTo>
                      <a:pt x="22" y="61"/>
                    </a:lnTo>
                    <a:lnTo>
                      <a:pt x="25" y="77"/>
                    </a:lnTo>
                    <a:lnTo>
                      <a:pt x="32" y="88"/>
                    </a:lnTo>
                    <a:lnTo>
                      <a:pt x="42" y="97"/>
                    </a:lnTo>
                    <a:lnTo>
                      <a:pt x="52" y="106"/>
                    </a:lnTo>
                    <a:lnTo>
                      <a:pt x="68" y="117"/>
                    </a:lnTo>
                    <a:lnTo>
                      <a:pt x="45" y="119"/>
                    </a:lnTo>
                    <a:lnTo>
                      <a:pt x="35" y="116"/>
                    </a:lnTo>
                    <a:lnTo>
                      <a:pt x="25" y="110"/>
                    </a:lnTo>
                    <a:lnTo>
                      <a:pt x="16" y="102"/>
                    </a:lnTo>
                    <a:lnTo>
                      <a:pt x="9" y="94"/>
                    </a:lnTo>
                    <a:lnTo>
                      <a:pt x="3" y="85"/>
                    </a:lnTo>
                    <a:lnTo>
                      <a:pt x="0" y="73"/>
                    </a:lnTo>
                    <a:lnTo>
                      <a:pt x="0" y="60"/>
                    </a:lnTo>
                    <a:lnTo>
                      <a:pt x="3" y="46"/>
                    </a:lnTo>
                    <a:lnTo>
                      <a:pt x="8" y="34"/>
                    </a:lnTo>
                    <a:lnTo>
                      <a:pt x="12" y="27"/>
                    </a:lnTo>
                    <a:lnTo>
                      <a:pt x="18" y="18"/>
                    </a:lnTo>
                    <a:lnTo>
                      <a:pt x="24" y="8"/>
                    </a:lnTo>
                    <a:lnTo>
                      <a:pt x="45"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grpSp>
      <p:sp>
        <p:nvSpPr>
          <p:cNvPr id="170048" name="Rectangle 1088"/>
          <p:cNvSpPr>
            <a:spLocks noChangeArrowheads="1"/>
          </p:cNvSpPr>
          <p:nvPr/>
        </p:nvSpPr>
        <p:spPr bwMode="auto">
          <a:xfrm>
            <a:off x="379364" y="153988"/>
            <a:ext cx="11309465" cy="1263650"/>
          </a:xfrm>
          <a:prstGeom prst="rect">
            <a:avLst/>
          </a:prstGeom>
          <a:noFill/>
          <a:ln w="9525">
            <a:noFill/>
            <a:miter lim="800000"/>
            <a:headEnd/>
            <a:tailEnd/>
          </a:ln>
          <a:effectLst/>
        </p:spPr>
        <p:txBody>
          <a:bodyPr anchor="ctr"/>
          <a:lstStyle/>
          <a:p>
            <a:pPr algn="ctr" eaLnBrk="1" hangingPunct="1">
              <a:defRPr/>
            </a:pPr>
            <a:r>
              <a:rPr lang="fr-FR" sz="4800" b="1" dirty="0">
                <a:solidFill>
                  <a:srgbClr val="FF0000"/>
                </a:solidFill>
                <a:effectLst>
                  <a:outerShdw blurRad="38100" dist="38100" dir="2700000" algn="tl">
                    <a:srgbClr val="000000"/>
                  </a:outerShdw>
                </a:effectLst>
                <a:latin typeface="Arial Black" panose="020B0A04020102020204" pitchFamily="34" charset="0"/>
              </a:rPr>
              <a:t>Définition d’un objectif</a:t>
            </a:r>
          </a:p>
        </p:txBody>
      </p:sp>
      <p:sp>
        <p:nvSpPr>
          <p:cNvPr id="92166" name="Rectangle 1089"/>
          <p:cNvSpPr>
            <a:spLocks noChangeArrowheads="1"/>
          </p:cNvSpPr>
          <p:nvPr/>
        </p:nvSpPr>
        <p:spPr bwMode="auto">
          <a:xfrm>
            <a:off x="928567" y="1628776"/>
            <a:ext cx="10760261" cy="1008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gn="ctr" eaLnBrk="1" hangingPunct="1">
              <a:lnSpc>
                <a:spcPct val="100000"/>
              </a:lnSpc>
              <a:spcBef>
                <a:spcPct val="0"/>
              </a:spcBef>
              <a:buFontTx/>
              <a:buNone/>
            </a:pPr>
            <a:r>
              <a:rPr lang="fr-FR" altLang="fr-FR" sz="4000" dirty="0">
                <a:latin typeface="Impact" pitchFamily="34" charset="0"/>
              </a:rPr>
              <a:t>C’EST LE RESULTAT ATTENDU D’UNE ACTIVITE</a:t>
            </a:r>
          </a:p>
        </p:txBody>
      </p:sp>
    </p:spTree>
    <p:extLst>
      <p:ext uri="{BB962C8B-B14F-4D97-AF65-F5344CB8AC3E}">
        <p14:creationId xmlns:p14="http://schemas.microsoft.com/office/powerpoint/2010/main" val="3015263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2"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1+#ppt_w/2"/>
                                          </p:val>
                                        </p:tav>
                                        <p:tav tm="100000">
                                          <p:val>
                                            <p:strVal val="#ppt_x"/>
                                          </p:val>
                                        </p:tav>
                                      </p:tavLst>
                                    </p:anim>
                                    <p:anim calcmode="lin" valueType="num">
                                      <p:cBhvr additive="base">
                                        <p:cTn id="12" dur="500" fill="hold"/>
                                        <p:tgtEl>
                                          <p:spTgt spid="6"/>
                                        </p:tgtEl>
                                        <p:attrNameLst>
                                          <p:attrName>ppt_y</p:attrName>
                                        </p:attrNameLst>
                                      </p:cBhvr>
                                      <p:tavLst>
                                        <p:tav tm="0">
                                          <p:val>
                                            <p:strVal val="#ppt_y"/>
                                          </p:val>
                                        </p:tav>
                                        <p:tav tm="100000">
                                          <p:val>
                                            <p:strVal val="#ppt_y"/>
                                          </p:val>
                                        </p:tav>
                                      </p:tavLst>
                                    </p:anim>
                                  </p:childTnLst>
                                </p:cTn>
                              </p:par>
                              <p:par>
                                <p:cTn id="13" presetID="1" presetClass="entr" presetSubtype="0" fill="hold" grpId="0" nodeType="withEffect">
                                  <p:stCondLst>
                                    <p:cond delay="0"/>
                                  </p:stCondLst>
                                  <p:childTnLst>
                                    <p:set>
                                      <p:cBhvr>
                                        <p:cTn id="14" dur="1" fill="hold">
                                          <p:stCondLst>
                                            <p:cond delay="0"/>
                                          </p:stCondLst>
                                        </p:cTn>
                                        <p:tgtEl>
                                          <p:spTgt spid="921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82" name="Rectangle 2"/>
          <p:cNvSpPr>
            <a:spLocks noGrp="1" noChangeArrowheads="1"/>
          </p:cNvSpPr>
          <p:nvPr>
            <p:ph type="title"/>
          </p:nvPr>
        </p:nvSpPr>
        <p:spPr/>
        <p:txBody>
          <a:bodyPr/>
          <a:lstStyle/>
          <a:p>
            <a:pPr algn="ctr"/>
            <a:r>
              <a:rPr lang="fr-FR" b="1"/>
              <a:t>OBJECTIFS</a:t>
            </a:r>
          </a:p>
        </p:txBody>
      </p:sp>
      <p:sp>
        <p:nvSpPr>
          <p:cNvPr id="686083" name="Rectangle 3"/>
          <p:cNvSpPr>
            <a:spLocks noGrp="1" noChangeArrowheads="1"/>
          </p:cNvSpPr>
          <p:nvPr>
            <p:ph type="body" idx="1"/>
          </p:nvPr>
        </p:nvSpPr>
        <p:spPr/>
        <p:txBody>
          <a:bodyPr/>
          <a:lstStyle/>
          <a:p>
            <a:pPr>
              <a:buFont typeface="Wingdings" panose="05000000000000000000" pitchFamily="2" charset="2"/>
              <a:buNone/>
            </a:pPr>
            <a:endParaRPr lang="fr-FR"/>
          </a:p>
          <a:p>
            <a:pPr>
              <a:buFont typeface="Wingdings" panose="05000000000000000000" pitchFamily="2" charset="2"/>
              <a:buNone/>
            </a:pPr>
            <a:endParaRPr lang="fr-FR"/>
          </a:p>
          <a:p>
            <a:pPr>
              <a:buFont typeface="Wingdings" panose="05000000000000000000" pitchFamily="2" charset="2"/>
              <a:buNone/>
            </a:pPr>
            <a:r>
              <a:rPr lang="fr-FR"/>
              <a:t>    Situation 			Situation</a:t>
            </a:r>
          </a:p>
          <a:p>
            <a:pPr>
              <a:buFont typeface="Wingdings" panose="05000000000000000000" pitchFamily="2" charset="2"/>
              <a:buNone/>
            </a:pPr>
            <a:r>
              <a:rPr lang="fr-FR"/>
              <a:t>    présente			désirée</a:t>
            </a:r>
          </a:p>
        </p:txBody>
      </p:sp>
      <p:sp>
        <p:nvSpPr>
          <p:cNvPr id="686084" name="Line 4"/>
          <p:cNvSpPr>
            <a:spLocks noChangeShapeType="1"/>
          </p:cNvSpPr>
          <p:nvPr/>
        </p:nvSpPr>
        <p:spPr bwMode="auto">
          <a:xfrm>
            <a:off x="2361406" y="2678113"/>
            <a:ext cx="27051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686085" name="Line 5"/>
          <p:cNvSpPr>
            <a:spLocks noChangeShapeType="1"/>
          </p:cNvSpPr>
          <p:nvPr/>
        </p:nvSpPr>
        <p:spPr bwMode="auto">
          <a:xfrm>
            <a:off x="2361406" y="4243388"/>
            <a:ext cx="2705100"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686086" name="Line 6"/>
          <p:cNvSpPr>
            <a:spLocks noChangeShapeType="1"/>
          </p:cNvSpPr>
          <p:nvPr/>
        </p:nvSpPr>
        <p:spPr bwMode="auto">
          <a:xfrm>
            <a:off x="5066506" y="2678114"/>
            <a:ext cx="0" cy="15652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686087" name="Line 7"/>
          <p:cNvSpPr>
            <a:spLocks noChangeShapeType="1"/>
          </p:cNvSpPr>
          <p:nvPr/>
        </p:nvSpPr>
        <p:spPr bwMode="auto">
          <a:xfrm>
            <a:off x="2361406" y="2678114"/>
            <a:ext cx="0" cy="15652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686088" name="Line 8"/>
          <p:cNvSpPr>
            <a:spLocks noChangeShapeType="1"/>
          </p:cNvSpPr>
          <p:nvPr/>
        </p:nvSpPr>
        <p:spPr bwMode="auto">
          <a:xfrm>
            <a:off x="6404770" y="2678114"/>
            <a:ext cx="20637" cy="15652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686089" name="Line 9"/>
          <p:cNvSpPr>
            <a:spLocks noChangeShapeType="1"/>
          </p:cNvSpPr>
          <p:nvPr/>
        </p:nvSpPr>
        <p:spPr bwMode="auto">
          <a:xfrm>
            <a:off x="6425407" y="4243388"/>
            <a:ext cx="2492375"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686090" name="Line 10"/>
          <p:cNvSpPr>
            <a:spLocks noChangeShapeType="1"/>
          </p:cNvSpPr>
          <p:nvPr/>
        </p:nvSpPr>
        <p:spPr bwMode="auto">
          <a:xfrm>
            <a:off x="6404769" y="2678113"/>
            <a:ext cx="2513012" cy="0"/>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686091" name="Line 11"/>
          <p:cNvSpPr>
            <a:spLocks noChangeShapeType="1"/>
          </p:cNvSpPr>
          <p:nvPr/>
        </p:nvSpPr>
        <p:spPr bwMode="auto">
          <a:xfrm>
            <a:off x="8900109" y="2636837"/>
            <a:ext cx="0" cy="1565275"/>
          </a:xfrm>
          <a:prstGeom prst="line">
            <a:avLst/>
          </a:prstGeom>
          <a:noFill/>
          <a:ln w="9525">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686092" name="Line 12"/>
          <p:cNvSpPr>
            <a:spLocks noChangeShapeType="1"/>
          </p:cNvSpPr>
          <p:nvPr/>
        </p:nvSpPr>
        <p:spPr bwMode="auto">
          <a:xfrm>
            <a:off x="5066506" y="3419475"/>
            <a:ext cx="1358900"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686093" name="Line 13"/>
          <p:cNvSpPr>
            <a:spLocks noChangeShapeType="1"/>
          </p:cNvSpPr>
          <p:nvPr/>
        </p:nvSpPr>
        <p:spPr bwMode="auto">
          <a:xfrm>
            <a:off x="5066507" y="3419475"/>
            <a:ext cx="1338263" cy="0"/>
          </a:xfrm>
          <a:prstGeom prst="line">
            <a:avLst/>
          </a:prstGeom>
          <a:noFill/>
          <a:ln w="952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
        <p:nvSpPr>
          <p:cNvPr id="686094" name="Line 14"/>
          <p:cNvSpPr>
            <a:spLocks noChangeShapeType="1"/>
          </p:cNvSpPr>
          <p:nvPr/>
        </p:nvSpPr>
        <p:spPr bwMode="auto">
          <a:xfrm>
            <a:off x="5066506" y="3419475"/>
            <a:ext cx="1358900" cy="0"/>
          </a:xfrm>
          <a:prstGeom prst="line">
            <a:avLst/>
          </a:prstGeom>
          <a:noFill/>
          <a:ln w="38100" cmpd="dbl">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fr-FR"/>
          </a:p>
        </p:txBody>
      </p:sp>
    </p:spTree>
    <p:extLst>
      <p:ext uri="{BB962C8B-B14F-4D97-AF65-F5344CB8AC3E}">
        <p14:creationId xmlns:p14="http://schemas.microsoft.com/office/powerpoint/2010/main" val="34247583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Espace réservé du numéro de diapositive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nSpc>
                <a:spcPct val="100000"/>
              </a:lnSpc>
              <a:spcBef>
                <a:spcPct val="0"/>
              </a:spcBef>
              <a:buFontTx/>
              <a:buNone/>
            </a:pPr>
            <a:fld id="{76D44F7C-D3BD-461F-80E4-55B3464CC163}" type="slidenum">
              <a:rPr lang="fr-FR" altLang="fr-FR" sz="1400" smtClean="0">
                <a:latin typeface="Arial" pitchFamily="34" charset="0"/>
              </a:rPr>
              <a:pPr>
                <a:lnSpc>
                  <a:spcPct val="100000"/>
                </a:lnSpc>
                <a:spcBef>
                  <a:spcPct val="0"/>
                </a:spcBef>
                <a:buFontTx/>
                <a:buNone/>
              </a:pPr>
              <a:t>12</a:t>
            </a:fld>
            <a:endParaRPr lang="fr-FR" altLang="fr-FR" sz="1400">
              <a:latin typeface="Arial" pitchFamily="34" charset="0"/>
            </a:endParaRPr>
          </a:p>
        </p:txBody>
      </p:sp>
      <p:sp>
        <p:nvSpPr>
          <p:cNvPr id="62467" name="Rectangle 2"/>
          <p:cNvSpPr>
            <a:spLocks noGrp="1" noChangeArrowheads="1"/>
          </p:cNvSpPr>
          <p:nvPr>
            <p:ph type="title"/>
          </p:nvPr>
        </p:nvSpPr>
        <p:spPr>
          <a:xfrm>
            <a:off x="2036498" y="114300"/>
            <a:ext cx="8228529" cy="838200"/>
          </a:xfrm>
        </p:spPr>
        <p:txBody>
          <a:bodyPr/>
          <a:lstStyle/>
          <a:p>
            <a:pPr algn="ctr" eaLnBrk="1" hangingPunct="1"/>
            <a:r>
              <a:rPr lang="fr-FR" altLang="fr-FR" sz="7200" b="1" dirty="0"/>
              <a:t>Arbre d’objectifs</a:t>
            </a:r>
          </a:p>
        </p:txBody>
      </p:sp>
      <p:sp>
        <p:nvSpPr>
          <p:cNvPr id="62468" name="Rectangle 6"/>
          <p:cNvSpPr>
            <a:spLocks noGrp="1" noChangeArrowheads="1"/>
          </p:cNvSpPr>
          <p:nvPr>
            <p:ph type="body" idx="1"/>
          </p:nvPr>
        </p:nvSpPr>
        <p:spPr>
          <a:xfrm>
            <a:off x="957139" y="1295400"/>
            <a:ext cx="10211058" cy="685800"/>
          </a:xfrm>
          <a:solidFill>
            <a:schemeClr val="bg1"/>
          </a:solidFill>
          <a:scene3d>
            <a:camera prst="legacyObliqueTopRight"/>
            <a:lightRig rig="legacyFlat3" dir="b"/>
          </a:scene3d>
          <a:sp3d extrusionH="430200" prstMaterial="legacyMatte">
            <a:bevelT w="13500" h="13500" prst="angle"/>
            <a:bevelB w="13500" h="13500" prst="angle"/>
            <a:extrusionClr>
              <a:srgbClr val="3366FF"/>
            </a:extrusionClr>
          </a:sp3d>
        </p:spPr>
        <p:txBody>
          <a:bodyPr>
            <a:flatTx/>
          </a:bodyPr>
          <a:lstStyle/>
          <a:p>
            <a:pPr algn="ctr" eaLnBrk="1" hangingPunct="1">
              <a:spcBef>
                <a:spcPct val="0"/>
              </a:spcBef>
              <a:buFontTx/>
              <a:buNone/>
            </a:pPr>
            <a:r>
              <a:rPr lang="fr-FR" altLang="fr-FR" sz="2400">
                <a:latin typeface="Impact" pitchFamily="34" charset="0"/>
              </a:rPr>
              <a:t>Objectif général        Objectifs intermédiaires     Objectifs spécifiques</a:t>
            </a:r>
          </a:p>
        </p:txBody>
      </p:sp>
      <p:sp>
        <p:nvSpPr>
          <p:cNvPr id="62469" name="Line 7"/>
          <p:cNvSpPr>
            <a:spLocks noChangeShapeType="1"/>
          </p:cNvSpPr>
          <p:nvPr/>
        </p:nvSpPr>
        <p:spPr bwMode="auto">
          <a:xfrm>
            <a:off x="4038074" y="1295400"/>
            <a:ext cx="0" cy="6096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62470" name="Line 8"/>
          <p:cNvSpPr>
            <a:spLocks noChangeShapeType="1"/>
          </p:cNvSpPr>
          <p:nvPr/>
        </p:nvSpPr>
        <p:spPr bwMode="auto">
          <a:xfrm>
            <a:off x="7496787" y="1219200"/>
            <a:ext cx="0" cy="762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62471" name="Text Box 23"/>
          <p:cNvSpPr txBox="1">
            <a:spLocks noChangeArrowheads="1"/>
          </p:cNvSpPr>
          <p:nvPr/>
        </p:nvSpPr>
        <p:spPr bwMode="auto">
          <a:xfrm>
            <a:off x="2574590" y="3470275"/>
            <a:ext cx="184126"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eaLnBrk="1" hangingPunct="1">
              <a:lnSpc>
                <a:spcPct val="100000"/>
              </a:lnSpc>
              <a:spcBef>
                <a:spcPct val="0"/>
              </a:spcBef>
              <a:buFontTx/>
              <a:buNone/>
            </a:pPr>
            <a:endParaRPr lang="fr-FR" altLang="fr-FR" sz="2400">
              <a:latin typeface="Times New Roman" pitchFamily="18" charset="0"/>
            </a:endParaRPr>
          </a:p>
        </p:txBody>
      </p:sp>
      <p:sp>
        <p:nvSpPr>
          <p:cNvPr id="62472" name="Rectangle 24"/>
          <p:cNvSpPr>
            <a:spLocks noChangeArrowheads="1"/>
          </p:cNvSpPr>
          <p:nvPr/>
        </p:nvSpPr>
        <p:spPr bwMode="auto">
          <a:xfrm>
            <a:off x="1904752" y="3505200"/>
            <a:ext cx="761901" cy="838200"/>
          </a:xfrm>
          <a:prstGeom prst="rect">
            <a:avLst/>
          </a:prstGeom>
          <a:solidFill>
            <a:srgbClr val="FF00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F0000"/>
            </a:extrusionClr>
          </a:sp3d>
        </p:spPr>
        <p:txBody>
          <a:bodyPr wrap="none" anchor="ctr">
            <a:flatTx/>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gn="ctr" eaLnBrk="1" hangingPunct="1">
              <a:lnSpc>
                <a:spcPct val="100000"/>
              </a:lnSpc>
              <a:spcBef>
                <a:spcPct val="0"/>
              </a:spcBef>
              <a:buFontTx/>
              <a:buNone/>
            </a:pPr>
            <a:r>
              <a:rPr lang="fr-FR" altLang="fr-FR" sz="3200">
                <a:solidFill>
                  <a:srgbClr val="FFFF66"/>
                </a:solidFill>
                <a:latin typeface="Times New Roman" pitchFamily="18" charset="0"/>
              </a:rPr>
              <a:t>1</a:t>
            </a:r>
          </a:p>
        </p:txBody>
      </p:sp>
      <p:sp>
        <p:nvSpPr>
          <p:cNvPr id="62473" name="Rectangle 36"/>
          <p:cNvSpPr>
            <a:spLocks noChangeArrowheads="1"/>
          </p:cNvSpPr>
          <p:nvPr/>
        </p:nvSpPr>
        <p:spPr bwMode="auto">
          <a:xfrm>
            <a:off x="4876165" y="2133600"/>
            <a:ext cx="914281" cy="914400"/>
          </a:xfrm>
          <a:prstGeom prst="rect">
            <a:avLst/>
          </a:prstGeom>
          <a:solidFill>
            <a:srgbClr val="FF66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F6600"/>
            </a:extrusionClr>
          </a:sp3d>
        </p:spPr>
        <p:txBody>
          <a:bodyPr wrap="none" anchor="ctr">
            <a:flatTx/>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gn="ctr" eaLnBrk="1" hangingPunct="1">
              <a:lnSpc>
                <a:spcPct val="100000"/>
              </a:lnSpc>
              <a:spcBef>
                <a:spcPct val="0"/>
              </a:spcBef>
              <a:buFontTx/>
              <a:buNone/>
            </a:pPr>
            <a:r>
              <a:rPr lang="fr-FR" altLang="fr-FR" sz="2400">
                <a:latin typeface="Times New Roman" pitchFamily="18" charset="0"/>
              </a:rPr>
              <a:t>1</a:t>
            </a:r>
          </a:p>
        </p:txBody>
      </p:sp>
      <p:sp>
        <p:nvSpPr>
          <p:cNvPr id="62474" name="Rectangle 38"/>
          <p:cNvSpPr>
            <a:spLocks noChangeArrowheads="1"/>
          </p:cNvSpPr>
          <p:nvPr/>
        </p:nvSpPr>
        <p:spPr bwMode="auto">
          <a:xfrm>
            <a:off x="4876165" y="3581400"/>
            <a:ext cx="914281" cy="914400"/>
          </a:xfrm>
          <a:prstGeom prst="rect">
            <a:avLst/>
          </a:prstGeom>
          <a:solidFill>
            <a:srgbClr val="FF66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F6600"/>
            </a:extrusionClr>
          </a:sp3d>
        </p:spPr>
        <p:txBody>
          <a:bodyPr wrap="none" anchor="ctr">
            <a:flatTx/>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gn="ctr" eaLnBrk="1" hangingPunct="1">
              <a:lnSpc>
                <a:spcPct val="100000"/>
              </a:lnSpc>
              <a:spcBef>
                <a:spcPct val="0"/>
              </a:spcBef>
              <a:buFontTx/>
              <a:buNone/>
            </a:pPr>
            <a:r>
              <a:rPr lang="fr-FR" altLang="fr-FR" sz="2400">
                <a:latin typeface="Times New Roman" pitchFamily="18" charset="0"/>
              </a:rPr>
              <a:t>2</a:t>
            </a:r>
          </a:p>
        </p:txBody>
      </p:sp>
      <p:sp>
        <p:nvSpPr>
          <p:cNvPr id="62475" name="Rectangle 40"/>
          <p:cNvSpPr>
            <a:spLocks noChangeArrowheads="1"/>
          </p:cNvSpPr>
          <p:nvPr/>
        </p:nvSpPr>
        <p:spPr bwMode="auto">
          <a:xfrm>
            <a:off x="4799975" y="5181600"/>
            <a:ext cx="914281" cy="914400"/>
          </a:xfrm>
          <a:prstGeom prst="rect">
            <a:avLst/>
          </a:prstGeom>
          <a:solidFill>
            <a:srgbClr val="FF66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FF6600"/>
            </a:extrusionClr>
          </a:sp3d>
        </p:spPr>
        <p:txBody>
          <a:bodyPr wrap="none" anchor="ctr">
            <a:flatTx/>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gn="ctr" eaLnBrk="1" hangingPunct="1">
              <a:lnSpc>
                <a:spcPct val="100000"/>
              </a:lnSpc>
              <a:spcBef>
                <a:spcPct val="0"/>
              </a:spcBef>
              <a:buFontTx/>
              <a:buNone/>
            </a:pPr>
            <a:r>
              <a:rPr lang="fr-FR" altLang="fr-FR" sz="2400">
                <a:latin typeface="Times New Roman" pitchFamily="18" charset="0"/>
              </a:rPr>
              <a:t>3</a:t>
            </a:r>
          </a:p>
        </p:txBody>
      </p:sp>
      <p:sp>
        <p:nvSpPr>
          <p:cNvPr id="62476" name="Rectangle 42"/>
          <p:cNvSpPr>
            <a:spLocks noChangeArrowheads="1"/>
          </p:cNvSpPr>
          <p:nvPr/>
        </p:nvSpPr>
        <p:spPr bwMode="auto">
          <a:xfrm>
            <a:off x="8609479" y="2286000"/>
            <a:ext cx="914281" cy="914400"/>
          </a:xfrm>
          <a:prstGeom prst="rect">
            <a:avLst/>
          </a:prstGeom>
          <a:solidFill>
            <a:srgbClr val="0080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8000"/>
            </a:extrusionClr>
          </a:sp3d>
        </p:spPr>
        <p:txBody>
          <a:bodyPr wrap="none" anchor="ctr">
            <a:flatTx/>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gn="ctr" eaLnBrk="1" hangingPunct="1">
              <a:lnSpc>
                <a:spcPct val="100000"/>
              </a:lnSpc>
              <a:spcBef>
                <a:spcPct val="0"/>
              </a:spcBef>
              <a:buFontTx/>
              <a:buNone/>
            </a:pPr>
            <a:r>
              <a:rPr lang="fr-FR" altLang="fr-FR" sz="2400">
                <a:latin typeface="Times New Roman" pitchFamily="18" charset="0"/>
              </a:rPr>
              <a:t>1</a:t>
            </a:r>
          </a:p>
        </p:txBody>
      </p:sp>
      <p:sp>
        <p:nvSpPr>
          <p:cNvPr id="62477" name="Rectangle 43"/>
          <p:cNvSpPr>
            <a:spLocks noChangeArrowheads="1"/>
          </p:cNvSpPr>
          <p:nvPr/>
        </p:nvSpPr>
        <p:spPr bwMode="auto">
          <a:xfrm>
            <a:off x="8609479" y="3581400"/>
            <a:ext cx="914281" cy="914400"/>
          </a:xfrm>
          <a:prstGeom prst="rect">
            <a:avLst/>
          </a:prstGeom>
          <a:solidFill>
            <a:srgbClr val="0080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8000"/>
            </a:extrusionClr>
          </a:sp3d>
        </p:spPr>
        <p:txBody>
          <a:bodyPr wrap="none" anchor="ctr">
            <a:flatTx/>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gn="ctr" eaLnBrk="1" hangingPunct="1">
              <a:lnSpc>
                <a:spcPct val="100000"/>
              </a:lnSpc>
              <a:spcBef>
                <a:spcPct val="0"/>
              </a:spcBef>
              <a:buFontTx/>
              <a:buNone/>
            </a:pPr>
            <a:r>
              <a:rPr lang="fr-FR" altLang="fr-FR" sz="2400">
                <a:latin typeface="Times New Roman" pitchFamily="18" charset="0"/>
              </a:rPr>
              <a:t>2</a:t>
            </a:r>
          </a:p>
        </p:txBody>
      </p:sp>
      <p:sp>
        <p:nvSpPr>
          <p:cNvPr id="62478" name="Rectangle 44"/>
          <p:cNvSpPr>
            <a:spLocks noChangeArrowheads="1"/>
          </p:cNvSpPr>
          <p:nvPr/>
        </p:nvSpPr>
        <p:spPr bwMode="auto">
          <a:xfrm>
            <a:off x="8609479" y="5029200"/>
            <a:ext cx="914281" cy="914400"/>
          </a:xfrm>
          <a:prstGeom prst="rect">
            <a:avLst/>
          </a:prstGeom>
          <a:solidFill>
            <a:srgbClr val="008000"/>
          </a:solidFill>
          <a:ln w="9525">
            <a:miter lim="800000"/>
            <a:headEnd/>
            <a:tailEnd/>
          </a:ln>
          <a:scene3d>
            <a:camera prst="legacyObliqueTopRight"/>
            <a:lightRig rig="legacyFlat3" dir="b"/>
          </a:scene3d>
          <a:sp3d extrusionH="430200" prstMaterial="legacyMatte">
            <a:bevelT w="13500" h="13500" prst="angle"/>
            <a:bevelB w="13500" h="13500" prst="angle"/>
            <a:extrusionClr>
              <a:srgbClr val="008000"/>
            </a:extrusionClr>
          </a:sp3d>
        </p:spPr>
        <p:txBody>
          <a:bodyPr wrap="none" anchor="ctr">
            <a:flatTx/>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gn="ctr" eaLnBrk="1" hangingPunct="1">
              <a:lnSpc>
                <a:spcPct val="100000"/>
              </a:lnSpc>
              <a:spcBef>
                <a:spcPct val="0"/>
              </a:spcBef>
              <a:buFontTx/>
              <a:buNone/>
            </a:pPr>
            <a:r>
              <a:rPr lang="fr-FR" altLang="fr-FR" sz="2400">
                <a:latin typeface="Times New Roman" pitchFamily="18" charset="0"/>
              </a:rPr>
              <a:t>3</a:t>
            </a:r>
          </a:p>
        </p:txBody>
      </p:sp>
      <p:sp>
        <p:nvSpPr>
          <p:cNvPr id="62479" name="Line 45"/>
          <p:cNvSpPr>
            <a:spLocks noChangeShapeType="1"/>
          </p:cNvSpPr>
          <p:nvPr/>
        </p:nvSpPr>
        <p:spPr bwMode="auto">
          <a:xfrm flipV="1">
            <a:off x="2895223" y="2743200"/>
            <a:ext cx="1904752" cy="838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62480" name="Line 46"/>
          <p:cNvSpPr>
            <a:spLocks noChangeShapeType="1"/>
          </p:cNvSpPr>
          <p:nvPr/>
        </p:nvSpPr>
        <p:spPr bwMode="auto">
          <a:xfrm>
            <a:off x="2895223" y="3962400"/>
            <a:ext cx="1904752"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62481" name="Line 47"/>
          <p:cNvSpPr>
            <a:spLocks noChangeShapeType="1"/>
          </p:cNvSpPr>
          <p:nvPr/>
        </p:nvSpPr>
        <p:spPr bwMode="auto">
          <a:xfrm>
            <a:off x="2895223" y="4191000"/>
            <a:ext cx="1752372" cy="1295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62482" name="Line 48"/>
          <p:cNvSpPr>
            <a:spLocks noChangeShapeType="1"/>
          </p:cNvSpPr>
          <p:nvPr/>
        </p:nvSpPr>
        <p:spPr bwMode="auto">
          <a:xfrm flipV="1">
            <a:off x="6019016" y="2743200"/>
            <a:ext cx="2590463" cy="10668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62483" name="Line 49"/>
          <p:cNvSpPr>
            <a:spLocks noChangeShapeType="1"/>
          </p:cNvSpPr>
          <p:nvPr/>
        </p:nvSpPr>
        <p:spPr bwMode="auto">
          <a:xfrm>
            <a:off x="6019016" y="3962400"/>
            <a:ext cx="2514273" cy="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62484" name="Line 50"/>
          <p:cNvSpPr>
            <a:spLocks noChangeShapeType="1"/>
          </p:cNvSpPr>
          <p:nvPr/>
        </p:nvSpPr>
        <p:spPr bwMode="auto">
          <a:xfrm>
            <a:off x="5942826" y="4191000"/>
            <a:ext cx="2514273" cy="9906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Tree>
    <p:extLst>
      <p:ext uri="{BB962C8B-B14F-4D97-AF65-F5344CB8AC3E}">
        <p14:creationId xmlns:p14="http://schemas.microsoft.com/office/powerpoint/2010/main" val="5793414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Espace réservé du numéro de diapositive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nSpc>
                <a:spcPct val="100000"/>
              </a:lnSpc>
              <a:spcBef>
                <a:spcPct val="0"/>
              </a:spcBef>
              <a:buFontTx/>
              <a:buNone/>
            </a:pPr>
            <a:fld id="{4178B546-587B-4F00-803E-B0F7C0C4D95E}" type="slidenum">
              <a:rPr lang="fr-FR" altLang="fr-FR" sz="1400" smtClean="0">
                <a:latin typeface="Arial" pitchFamily="34" charset="0"/>
              </a:rPr>
              <a:pPr>
                <a:lnSpc>
                  <a:spcPct val="100000"/>
                </a:lnSpc>
                <a:spcBef>
                  <a:spcPct val="0"/>
                </a:spcBef>
                <a:buFontTx/>
                <a:buNone/>
              </a:pPr>
              <a:t>13</a:t>
            </a:fld>
            <a:endParaRPr lang="fr-FR" altLang="fr-FR" sz="1400">
              <a:latin typeface="Arial" pitchFamily="34" charset="0"/>
            </a:endParaRPr>
          </a:p>
        </p:txBody>
      </p:sp>
      <p:sp>
        <p:nvSpPr>
          <p:cNvPr id="99331" name="Rectangle 2"/>
          <p:cNvSpPr>
            <a:spLocks noGrp="1" noChangeArrowheads="1"/>
          </p:cNvSpPr>
          <p:nvPr>
            <p:ph type="body" idx="1"/>
          </p:nvPr>
        </p:nvSpPr>
        <p:spPr>
          <a:xfrm>
            <a:off x="422220" y="117475"/>
            <a:ext cx="11322164" cy="5759450"/>
          </a:xfrm>
        </p:spPr>
        <p:txBody>
          <a:bodyPr/>
          <a:lstStyle/>
          <a:p>
            <a:pPr marL="609600" indent="-609600" algn="ctr" eaLnBrk="1" hangingPunct="1">
              <a:lnSpc>
                <a:spcPct val="80000"/>
              </a:lnSpc>
              <a:buFont typeface="Arial" pitchFamily="34" charset="0"/>
              <a:buNone/>
              <a:defRPr/>
            </a:pPr>
            <a:r>
              <a:rPr lang="fr-FR" altLang="fr-FR" sz="4000" dirty="0">
                <a:solidFill>
                  <a:srgbClr val="FF0000"/>
                </a:solidFill>
                <a:latin typeface="Arial" panose="020B0604020202020204" pitchFamily="34" charset="0"/>
                <a:cs typeface="Arial" panose="020B0604020202020204" pitchFamily="34" charset="0"/>
              </a:rPr>
              <a:t>Différents types d’objectifs</a:t>
            </a:r>
          </a:p>
          <a:p>
            <a:pPr marL="609600" indent="-609600" eaLnBrk="1" hangingPunct="1">
              <a:lnSpc>
                <a:spcPct val="80000"/>
              </a:lnSpc>
              <a:buFont typeface="Arial" pitchFamily="34" charset="0"/>
              <a:buNone/>
              <a:defRPr/>
            </a:pPr>
            <a:endParaRPr lang="fr-FR" altLang="fr-FR" sz="500" u="sng" dirty="0">
              <a:latin typeface="Arial" panose="020B0604020202020204" pitchFamily="34" charset="0"/>
              <a:cs typeface="Arial" panose="020B0604020202020204" pitchFamily="34" charset="0"/>
            </a:endParaRPr>
          </a:p>
          <a:p>
            <a:pPr marL="609600" indent="-609600" eaLnBrk="1" hangingPunct="1">
              <a:spcBef>
                <a:spcPct val="0"/>
              </a:spcBef>
              <a:buFontTx/>
              <a:buChar char="-"/>
              <a:defRPr/>
            </a:pPr>
            <a:r>
              <a:rPr lang="fr-FR" altLang="fr-FR" sz="2800" u="sng" dirty="0">
                <a:latin typeface="Arial" panose="020B0604020202020204" pitchFamily="34" charset="0"/>
                <a:cs typeface="Arial" panose="020B0604020202020204" pitchFamily="34" charset="0"/>
              </a:rPr>
              <a:t>Objectifs d’intrants</a:t>
            </a:r>
            <a:r>
              <a:rPr lang="fr-FR" altLang="fr-FR" sz="2800" dirty="0">
                <a:latin typeface="Arial" panose="020B0604020202020204" pitchFamily="34" charset="0"/>
                <a:cs typeface="Arial" panose="020B0604020202020204" pitchFamily="34" charset="0"/>
              </a:rPr>
              <a:t>:  visent la mobilisation des ressources</a:t>
            </a:r>
          </a:p>
          <a:p>
            <a:pPr marL="457200" lvl="1" indent="0" eaLnBrk="1" hangingPunct="1">
              <a:spcBef>
                <a:spcPct val="0"/>
              </a:spcBef>
              <a:buFont typeface="Arial" pitchFamily="34" charset="0"/>
              <a:buNone/>
              <a:defRPr/>
            </a:pPr>
            <a:r>
              <a:rPr lang="fr-FR" altLang="fr-FR" dirty="0">
                <a:solidFill>
                  <a:srgbClr val="FF0000"/>
                </a:solidFill>
                <a:latin typeface="Arial" panose="020B0604020202020204" pitchFamily="34" charset="0"/>
                <a:cs typeface="Arial" panose="020B0604020202020204" pitchFamily="34" charset="0"/>
              </a:rPr>
              <a:t>Exemple: construire des FS, etc.</a:t>
            </a:r>
          </a:p>
          <a:p>
            <a:pPr marL="609600" indent="-609600" eaLnBrk="1" hangingPunct="1">
              <a:spcBef>
                <a:spcPct val="0"/>
              </a:spcBef>
              <a:buFontTx/>
              <a:buChar char="-"/>
              <a:defRPr/>
            </a:pPr>
            <a:r>
              <a:rPr lang="fr-FR" altLang="fr-FR" sz="2800" u="sng" dirty="0">
                <a:latin typeface="Arial" panose="020B0604020202020204" pitchFamily="34" charset="0"/>
                <a:cs typeface="Arial" panose="020B0604020202020204" pitchFamily="34" charset="0"/>
              </a:rPr>
              <a:t>Objectifs de processus</a:t>
            </a:r>
            <a:r>
              <a:rPr lang="fr-FR" altLang="fr-FR" sz="2800" dirty="0">
                <a:latin typeface="Arial" panose="020B0604020202020204" pitchFamily="34" charset="0"/>
                <a:cs typeface="Arial" panose="020B0604020202020204" pitchFamily="34" charset="0"/>
              </a:rPr>
              <a:t>:	visent l’amélioration du fonctionnement du système</a:t>
            </a:r>
          </a:p>
          <a:p>
            <a:pPr marL="457200" lvl="1" indent="0" eaLnBrk="1" hangingPunct="1">
              <a:spcBef>
                <a:spcPct val="0"/>
              </a:spcBef>
              <a:buFont typeface="Arial" pitchFamily="34" charset="0"/>
              <a:buNone/>
              <a:defRPr/>
            </a:pPr>
            <a:r>
              <a:rPr lang="fr-FR" altLang="fr-FR" dirty="0">
                <a:solidFill>
                  <a:srgbClr val="FF0000"/>
                </a:solidFill>
                <a:latin typeface="Arial" panose="020B0604020202020204" pitchFamily="34" charset="0"/>
                <a:cs typeface="Arial" panose="020B0604020202020204" pitchFamily="34" charset="0"/>
              </a:rPr>
              <a:t>Exemple:  assurer la maintenance, la supervision, etc.</a:t>
            </a:r>
          </a:p>
          <a:p>
            <a:pPr marL="609600" indent="-609600" eaLnBrk="1" hangingPunct="1">
              <a:spcBef>
                <a:spcPct val="0"/>
              </a:spcBef>
              <a:buFontTx/>
              <a:buChar char="-"/>
              <a:defRPr/>
            </a:pPr>
            <a:r>
              <a:rPr lang="fr-FR" altLang="fr-FR" sz="2800" u="sng" dirty="0">
                <a:latin typeface="Arial" panose="020B0604020202020204" pitchFamily="34" charset="0"/>
                <a:cs typeface="Arial" panose="020B0604020202020204" pitchFamily="34" charset="0"/>
              </a:rPr>
              <a:t>Objectifs de résultats</a:t>
            </a:r>
            <a:r>
              <a:rPr lang="fr-FR" altLang="fr-FR" sz="2800" dirty="0">
                <a:latin typeface="Arial" panose="020B0604020202020204" pitchFamily="34" charset="0"/>
                <a:cs typeface="Arial" panose="020B0604020202020204" pitchFamily="34" charset="0"/>
              </a:rPr>
              <a:t>: visent l’amélioration de l’état de santé</a:t>
            </a:r>
          </a:p>
          <a:p>
            <a:pPr marL="457200" lvl="1" indent="0" eaLnBrk="1" hangingPunct="1">
              <a:spcBef>
                <a:spcPct val="0"/>
              </a:spcBef>
              <a:buFont typeface="Arial" pitchFamily="34" charset="0"/>
              <a:buNone/>
              <a:defRPr/>
            </a:pPr>
            <a:r>
              <a:rPr lang="fr-FR" altLang="fr-FR" dirty="0">
                <a:solidFill>
                  <a:srgbClr val="FF0000"/>
                </a:solidFill>
                <a:latin typeface="Arial" panose="020B0604020202020204" pitchFamily="34" charset="0"/>
                <a:cs typeface="Arial" panose="020B0604020202020204" pitchFamily="34" charset="0"/>
              </a:rPr>
              <a:t>Exemple:  augmenter la couverture sanitaire, la qualité des soins, etc.</a:t>
            </a:r>
          </a:p>
          <a:p>
            <a:pPr marL="2209800" lvl="4" indent="-381000" eaLnBrk="1" hangingPunct="1">
              <a:spcBef>
                <a:spcPct val="0"/>
              </a:spcBef>
              <a:buFontTx/>
              <a:buChar char="-"/>
              <a:defRPr/>
            </a:pPr>
            <a:endParaRPr lang="fr-FR" altLang="fr-FR" sz="1050" dirty="0">
              <a:latin typeface="Arial" panose="020B0604020202020204" pitchFamily="34" charset="0"/>
              <a:cs typeface="Arial" panose="020B0604020202020204" pitchFamily="34" charset="0"/>
            </a:endParaRPr>
          </a:p>
          <a:p>
            <a:pPr marL="609600" indent="-609600" eaLnBrk="1" hangingPunct="1">
              <a:spcBef>
                <a:spcPct val="0"/>
              </a:spcBef>
              <a:buFontTx/>
              <a:buChar char="-"/>
              <a:defRPr/>
            </a:pPr>
            <a:r>
              <a:rPr lang="fr-FR" altLang="fr-FR" sz="2800" u="sng" dirty="0">
                <a:latin typeface="Arial" panose="020B0604020202020204" pitchFamily="34" charset="0"/>
                <a:cs typeface="Arial" panose="020B0604020202020204" pitchFamily="34" charset="0"/>
              </a:rPr>
              <a:t>Objectifs d’impact</a:t>
            </a:r>
            <a:r>
              <a:rPr lang="fr-FR" altLang="fr-FR" sz="2800" dirty="0">
                <a:latin typeface="Arial" panose="020B0604020202020204" pitchFamily="34" charset="0"/>
                <a:cs typeface="Arial" panose="020B0604020202020204" pitchFamily="34" charset="0"/>
              </a:rPr>
              <a:t>: visent l’impact de l’action sanitaire sur les populations</a:t>
            </a:r>
          </a:p>
          <a:p>
            <a:pPr marL="457200" lvl="1" indent="0" eaLnBrk="1" hangingPunct="1">
              <a:spcBef>
                <a:spcPct val="0"/>
              </a:spcBef>
              <a:buFont typeface="Arial" pitchFamily="34" charset="0"/>
              <a:buNone/>
              <a:defRPr/>
            </a:pPr>
            <a:r>
              <a:rPr lang="fr-FR" altLang="fr-FR" sz="2800" dirty="0">
                <a:solidFill>
                  <a:srgbClr val="FF0000"/>
                </a:solidFill>
                <a:latin typeface="Arial" panose="020B0604020202020204" pitchFamily="34" charset="0"/>
                <a:cs typeface="Arial" panose="020B0604020202020204" pitchFamily="34" charset="0"/>
              </a:rPr>
              <a:t>Exemple:  réduire la  mortalité, etc</a:t>
            </a:r>
            <a:r>
              <a:rPr lang="fr-FR" altLang="fr-FR" sz="2800" dirty="0">
                <a:solidFill>
                  <a:srgbClr val="FFFF00"/>
                </a:solidFill>
                <a:latin typeface="Arial" panose="020B0604020202020204" pitchFamily="34" charset="0"/>
                <a:cs typeface="Arial" panose="020B0604020202020204" pitchFamily="34" charset="0"/>
              </a:rPr>
              <a:t>.</a:t>
            </a:r>
          </a:p>
          <a:p>
            <a:pPr marL="2209800" lvl="4" indent="-381000" eaLnBrk="1" hangingPunct="1">
              <a:lnSpc>
                <a:spcPct val="80000"/>
              </a:lnSpc>
              <a:buFontTx/>
              <a:buChar char="-"/>
              <a:defRPr/>
            </a:pPr>
            <a:endParaRPr lang="fr-FR" altLang="fr-FR" sz="1050" dirty="0">
              <a:latin typeface="Arial" panose="020B0604020202020204" pitchFamily="34" charset="0"/>
              <a:cs typeface="Arial" panose="020B0604020202020204" pitchFamily="34" charset="0"/>
            </a:endParaRPr>
          </a:p>
          <a:p>
            <a:pPr marL="609600" indent="-609600" eaLnBrk="1" hangingPunct="1">
              <a:lnSpc>
                <a:spcPct val="80000"/>
              </a:lnSpc>
              <a:buFont typeface="Arial" pitchFamily="34" charset="0"/>
              <a:buNone/>
              <a:defRPr/>
            </a:pPr>
            <a:endParaRPr lang="fr-FR" altLang="fr-FR" sz="3200" dirty="0">
              <a:latin typeface="Arial" panose="020B0604020202020204" pitchFamily="34" charset="0"/>
              <a:cs typeface="Arial" panose="020B0604020202020204" pitchFamily="34" charset="0"/>
            </a:endParaRPr>
          </a:p>
          <a:p>
            <a:pPr marL="609600" indent="-609600" eaLnBrk="1" hangingPunct="1">
              <a:lnSpc>
                <a:spcPct val="80000"/>
              </a:lnSpc>
              <a:buFont typeface="Arial" pitchFamily="34" charset="0"/>
              <a:buNone/>
              <a:defRPr/>
            </a:pPr>
            <a:endParaRPr lang="fr-FR" altLang="fr-FR" sz="3200" dirty="0">
              <a:latin typeface="Arial" panose="020B0604020202020204" pitchFamily="34" charset="0"/>
              <a:cs typeface="Arial" panose="020B0604020202020204" pitchFamily="34" charset="0"/>
            </a:endParaRPr>
          </a:p>
        </p:txBody>
      </p:sp>
      <p:graphicFrame>
        <p:nvGraphicFramePr>
          <p:cNvPr id="189503" name="Group 63"/>
          <p:cNvGraphicFramePr>
            <a:graphicFrameLocks noGrp="1"/>
          </p:cNvGraphicFramePr>
          <p:nvPr/>
        </p:nvGraphicFramePr>
        <p:xfrm>
          <a:off x="1847610" y="6029325"/>
          <a:ext cx="1441262" cy="431800"/>
        </p:xfrm>
        <a:graphic>
          <a:graphicData uri="http://schemas.openxmlformats.org/drawingml/2006/table">
            <a:tbl>
              <a:tblPr/>
              <a:tblGrid>
                <a:gridCol w="1441262">
                  <a:extLst>
                    <a:ext uri="{9D8B030D-6E8A-4147-A177-3AD203B41FA5}">
                      <a16:colId xmlns:a16="http://schemas.microsoft.com/office/drawing/2014/main" xmlns="" val="20000"/>
                    </a:ext>
                  </a:extLst>
                </a:gridCol>
              </a:tblGrid>
              <a:tr h="4318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800" b="1" i="0" u="none" strike="noStrike" cap="none" normalizeH="0" baseline="0" dirty="0">
                          <a:ln>
                            <a:noFill/>
                          </a:ln>
                          <a:solidFill>
                            <a:schemeClr val="tx1"/>
                          </a:solidFill>
                          <a:effectLst>
                            <a:outerShdw blurRad="38100" dist="38100" dir="2700000" algn="tl">
                              <a:srgbClr val="000000"/>
                            </a:outerShdw>
                          </a:effectLst>
                          <a:latin typeface="Tahoma" pitchFamily="34" charset="0"/>
                        </a:rPr>
                        <a:t>INTRANTS</a:t>
                      </a:r>
                    </a:p>
                  </a:txBody>
                  <a:tcPr marL="91428" marR="9142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bl>
          </a:graphicData>
        </a:graphic>
      </p:graphicFrame>
      <p:graphicFrame>
        <p:nvGraphicFramePr>
          <p:cNvPr id="189512" name="Group 72"/>
          <p:cNvGraphicFramePr>
            <a:graphicFrameLocks noGrp="1"/>
          </p:cNvGraphicFramePr>
          <p:nvPr/>
        </p:nvGraphicFramePr>
        <p:xfrm>
          <a:off x="3934901" y="6034089"/>
          <a:ext cx="1441262" cy="422275"/>
        </p:xfrm>
        <a:graphic>
          <a:graphicData uri="http://schemas.openxmlformats.org/drawingml/2006/table">
            <a:tbl>
              <a:tblPr/>
              <a:tblGrid>
                <a:gridCol w="1441262">
                  <a:extLst>
                    <a:ext uri="{9D8B030D-6E8A-4147-A177-3AD203B41FA5}">
                      <a16:colId xmlns:a16="http://schemas.microsoft.com/office/drawing/2014/main" xmlns="" val="20000"/>
                    </a:ext>
                  </a:extLst>
                </a:gridCol>
              </a:tblGrid>
              <a:tr h="4222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800" b="1" i="0" u="none" strike="noStrike" kern="1200" cap="none" normalizeH="0" baseline="0" dirty="0">
                          <a:ln>
                            <a:noFill/>
                          </a:ln>
                          <a:solidFill>
                            <a:schemeClr val="tx1"/>
                          </a:solidFill>
                          <a:effectLst>
                            <a:outerShdw blurRad="38100" dist="38100" dir="2700000" algn="tl">
                              <a:srgbClr val="000000"/>
                            </a:outerShdw>
                          </a:effectLst>
                          <a:latin typeface="Tahoma" pitchFamily="34" charset="0"/>
                          <a:ea typeface="+mn-ea"/>
                          <a:cs typeface="+mn-cs"/>
                        </a:rPr>
                        <a:t>Processus</a:t>
                      </a:r>
                    </a:p>
                  </a:txBody>
                  <a:tcPr marL="91444" marR="91444" marT="45552" marB="455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bl>
          </a:graphicData>
        </a:graphic>
      </p:graphicFrame>
      <p:graphicFrame>
        <p:nvGraphicFramePr>
          <p:cNvPr id="189513" name="Group 73"/>
          <p:cNvGraphicFramePr>
            <a:graphicFrameLocks noGrp="1"/>
          </p:cNvGraphicFramePr>
          <p:nvPr/>
        </p:nvGraphicFramePr>
        <p:xfrm>
          <a:off x="6166636" y="6021388"/>
          <a:ext cx="1150787" cy="365130"/>
        </p:xfrm>
        <a:graphic>
          <a:graphicData uri="http://schemas.openxmlformats.org/drawingml/2006/table">
            <a:tbl>
              <a:tblPr/>
              <a:tblGrid>
                <a:gridCol w="1150787">
                  <a:extLst>
                    <a:ext uri="{9D8B030D-6E8A-4147-A177-3AD203B41FA5}">
                      <a16:colId xmlns:a16="http://schemas.microsoft.com/office/drawing/2014/main" xmlns="" val="20000"/>
                    </a:ext>
                  </a:extLst>
                </a:gridCol>
              </a:tblGrid>
              <a:tr h="3651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800" b="1" i="0" u="none" strike="noStrike" kern="1200" cap="none" normalizeH="0" baseline="0" dirty="0">
                          <a:ln>
                            <a:noFill/>
                          </a:ln>
                          <a:solidFill>
                            <a:schemeClr val="tx1"/>
                          </a:solidFill>
                          <a:effectLst>
                            <a:outerShdw blurRad="38100" dist="38100" dir="2700000" algn="tl">
                              <a:srgbClr val="000000"/>
                            </a:outerShdw>
                          </a:effectLst>
                          <a:latin typeface="Tahoma" pitchFamily="34" charset="0"/>
                          <a:ea typeface="+mn-ea"/>
                          <a:cs typeface="+mn-cs"/>
                        </a:rPr>
                        <a:t>Résultat</a:t>
                      </a:r>
                    </a:p>
                  </a:txBody>
                  <a:tcPr marL="91428" marR="91428" marT="45405" marB="4540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bl>
          </a:graphicData>
        </a:graphic>
      </p:graphicFrame>
      <p:graphicFrame>
        <p:nvGraphicFramePr>
          <p:cNvPr id="189511" name="Group 71"/>
          <p:cNvGraphicFramePr>
            <a:graphicFrameLocks noGrp="1"/>
          </p:cNvGraphicFramePr>
          <p:nvPr/>
        </p:nvGraphicFramePr>
        <p:xfrm>
          <a:off x="8255514" y="6021388"/>
          <a:ext cx="1368247" cy="400050"/>
        </p:xfrm>
        <a:graphic>
          <a:graphicData uri="http://schemas.openxmlformats.org/drawingml/2006/table">
            <a:tbl>
              <a:tblPr/>
              <a:tblGrid>
                <a:gridCol w="1368247">
                  <a:extLst>
                    <a:ext uri="{9D8B030D-6E8A-4147-A177-3AD203B41FA5}">
                      <a16:colId xmlns:a16="http://schemas.microsoft.com/office/drawing/2014/main" xmlns="" val="20000"/>
                    </a:ext>
                  </a:extLst>
                </a:gridCol>
              </a:tblGrid>
              <a:tr h="40005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800" b="1" i="0" u="none" strike="noStrike" kern="1200" cap="none" normalizeH="0" baseline="0" dirty="0">
                          <a:ln>
                            <a:noFill/>
                          </a:ln>
                          <a:solidFill>
                            <a:schemeClr val="tx1"/>
                          </a:solidFill>
                          <a:effectLst>
                            <a:outerShdw blurRad="38100" dist="38100" dir="2700000" algn="tl">
                              <a:srgbClr val="000000"/>
                            </a:outerShdw>
                          </a:effectLst>
                          <a:latin typeface="Tahoma" pitchFamily="34" charset="0"/>
                          <a:ea typeface="+mn-ea"/>
                          <a:cs typeface="+mn-cs"/>
                        </a:rPr>
                        <a:t>Impact</a:t>
                      </a:r>
                    </a:p>
                  </a:txBody>
                  <a:tcPr marL="91428" marR="91428" marT="45657" marB="4565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bl>
          </a:graphicData>
        </a:graphic>
      </p:graphicFrame>
      <p:sp>
        <p:nvSpPr>
          <p:cNvPr id="99356" name="Line 74"/>
          <p:cNvSpPr>
            <a:spLocks noChangeShapeType="1"/>
          </p:cNvSpPr>
          <p:nvPr/>
        </p:nvSpPr>
        <p:spPr bwMode="auto">
          <a:xfrm>
            <a:off x="3431729" y="6175375"/>
            <a:ext cx="28888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99357" name="Line 75"/>
          <p:cNvSpPr>
            <a:spLocks noChangeShapeType="1"/>
          </p:cNvSpPr>
          <p:nvPr/>
        </p:nvSpPr>
        <p:spPr bwMode="auto">
          <a:xfrm>
            <a:off x="5590447" y="6135688"/>
            <a:ext cx="431744"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99358" name="Line 76"/>
          <p:cNvSpPr>
            <a:spLocks noChangeShapeType="1"/>
          </p:cNvSpPr>
          <p:nvPr/>
        </p:nvSpPr>
        <p:spPr bwMode="auto">
          <a:xfrm>
            <a:off x="7428533" y="6165850"/>
            <a:ext cx="647616"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Tree>
    <p:extLst>
      <p:ext uri="{BB962C8B-B14F-4D97-AF65-F5344CB8AC3E}">
        <p14:creationId xmlns:p14="http://schemas.microsoft.com/office/powerpoint/2010/main" val="11046093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99331">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9331">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99331">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99331">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99331">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99331">
                                            <p:txEl>
                                              <p:pRg st="7" end="7"/>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nodeType="clickEffect">
                                  <p:stCondLst>
                                    <p:cond delay="0"/>
                                  </p:stCondLst>
                                  <p:childTnLst>
                                    <p:set>
                                      <p:cBhvr>
                                        <p:cTn id="24" dur="1" fill="hold">
                                          <p:stCondLst>
                                            <p:cond delay="0"/>
                                          </p:stCondLst>
                                        </p:cTn>
                                        <p:tgtEl>
                                          <p:spTgt spid="99331">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99331">
                                            <p:txEl>
                                              <p:pRg st="10" end="10"/>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8950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99356"/>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nodeType="clickEffect">
                                  <p:stCondLst>
                                    <p:cond delay="0"/>
                                  </p:stCondLst>
                                  <p:childTnLst>
                                    <p:set>
                                      <p:cBhvr>
                                        <p:cTn id="36" dur="1" fill="hold">
                                          <p:stCondLst>
                                            <p:cond delay="0"/>
                                          </p:stCondLst>
                                        </p:cTn>
                                        <p:tgtEl>
                                          <p:spTgt spid="18951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99357"/>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18951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99358"/>
                                        </p:tgtEl>
                                        <p:attrNameLst>
                                          <p:attrName>style.visibility</p:attrName>
                                        </p:attrNameLst>
                                      </p:cBhvr>
                                      <p:to>
                                        <p:strVal val="visible"/>
                                      </p:to>
                                    </p:set>
                                  </p:childTnLst>
                                </p:cTn>
                              </p:par>
                            </p:childTnLst>
                          </p:cTn>
                        </p:par>
                      </p:childTnLst>
                    </p:cTn>
                  </p:par>
                  <p:par>
                    <p:cTn id="45" fill="hold" nodeType="clickPar">
                      <p:stCondLst>
                        <p:cond delay="indefinite"/>
                      </p:stCondLst>
                      <p:childTnLst>
                        <p:par>
                          <p:cTn id="46" fill="hold" nodeType="withGroup">
                            <p:stCondLst>
                              <p:cond delay="0"/>
                            </p:stCondLst>
                            <p:childTnLst>
                              <p:par>
                                <p:cTn id="47" presetID="1" presetClass="entr" presetSubtype="0" fill="hold" nodeType="clickEffect">
                                  <p:stCondLst>
                                    <p:cond delay="0"/>
                                  </p:stCondLst>
                                  <p:childTnLst>
                                    <p:set>
                                      <p:cBhvr>
                                        <p:cTn id="48" dur="1" fill="hold">
                                          <p:stCondLst>
                                            <p:cond delay="0"/>
                                          </p:stCondLst>
                                        </p:cTn>
                                        <p:tgtEl>
                                          <p:spTgt spid="1895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56" grpId="0" animBg="1"/>
      <p:bldP spid="99357" grpId="0" animBg="1"/>
      <p:bldP spid="9935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re 1"/>
          <p:cNvSpPr>
            <a:spLocks noGrp="1"/>
          </p:cNvSpPr>
          <p:nvPr>
            <p:ph type="title"/>
          </p:nvPr>
        </p:nvSpPr>
        <p:spPr/>
        <p:txBody>
          <a:bodyPr/>
          <a:lstStyle/>
          <a:p>
            <a:endParaRPr lang="en-US" altLang="fr-FR"/>
          </a:p>
        </p:txBody>
      </p:sp>
      <p:sp>
        <p:nvSpPr>
          <p:cNvPr id="64515" name="Espace réservé du contenu 2"/>
          <p:cNvSpPr>
            <a:spLocks noGrp="1"/>
          </p:cNvSpPr>
          <p:nvPr>
            <p:ph idx="1"/>
          </p:nvPr>
        </p:nvSpPr>
        <p:spPr/>
        <p:txBody>
          <a:bodyPr/>
          <a:lstStyle/>
          <a:p>
            <a:endParaRPr lang="en-US" altLang="fr-FR"/>
          </a:p>
        </p:txBody>
      </p:sp>
      <p:sp>
        <p:nvSpPr>
          <p:cNvPr id="64516" name="Espace réservé du numéro de diapositive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nSpc>
                <a:spcPct val="100000"/>
              </a:lnSpc>
              <a:spcBef>
                <a:spcPct val="0"/>
              </a:spcBef>
              <a:buFontTx/>
              <a:buNone/>
            </a:pPr>
            <a:fld id="{3D0D0F8F-7472-4D52-AF3B-9D4B6B86B554}" type="slidenum">
              <a:rPr lang="fr-FR" altLang="fr-FR" sz="1400" smtClean="0">
                <a:latin typeface="Arial" pitchFamily="34" charset="0"/>
              </a:rPr>
              <a:pPr>
                <a:lnSpc>
                  <a:spcPct val="100000"/>
                </a:lnSpc>
                <a:spcBef>
                  <a:spcPct val="0"/>
                </a:spcBef>
                <a:buFontTx/>
                <a:buNone/>
              </a:pPr>
              <a:t>14</a:t>
            </a:fld>
            <a:endParaRPr lang="fr-FR" altLang="fr-FR" sz="1400">
              <a:latin typeface="Arial" pitchFamily="34" charset="0"/>
            </a:endParaRPr>
          </a:p>
        </p:txBody>
      </p:sp>
      <p:pic>
        <p:nvPicPr>
          <p:cNvPr id="6451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6666" y="44450"/>
            <a:ext cx="11549146" cy="681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14134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Espace réservé du numéro de diapositive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nSpc>
                <a:spcPct val="100000"/>
              </a:lnSpc>
              <a:spcBef>
                <a:spcPct val="0"/>
              </a:spcBef>
              <a:buFontTx/>
              <a:buNone/>
            </a:pPr>
            <a:fld id="{FCE23168-C228-4861-80BF-294C1F033826}" type="slidenum">
              <a:rPr lang="fr-FR" altLang="fr-FR" sz="1400" smtClean="0">
                <a:latin typeface="Arial" pitchFamily="34" charset="0"/>
              </a:rPr>
              <a:pPr>
                <a:lnSpc>
                  <a:spcPct val="100000"/>
                </a:lnSpc>
                <a:spcBef>
                  <a:spcPct val="0"/>
                </a:spcBef>
                <a:buFontTx/>
                <a:buNone/>
              </a:pPr>
              <a:t>15</a:t>
            </a:fld>
            <a:endParaRPr lang="fr-FR" altLang="fr-FR" sz="1400">
              <a:latin typeface="Arial" pitchFamily="34" charset="0"/>
            </a:endParaRPr>
          </a:p>
        </p:txBody>
      </p:sp>
      <p:sp>
        <p:nvSpPr>
          <p:cNvPr id="17410" name="Oval 2"/>
          <p:cNvSpPr>
            <a:spLocks noChangeArrowheads="1"/>
          </p:cNvSpPr>
          <p:nvPr/>
        </p:nvSpPr>
        <p:spPr bwMode="auto">
          <a:xfrm>
            <a:off x="2066657" y="336551"/>
            <a:ext cx="8785669" cy="6156325"/>
          </a:xfrm>
          <a:prstGeom prst="ellipse">
            <a:avLst/>
          </a:prstGeom>
          <a:solidFill>
            <a:schemeClr val="bg1"/>
          </a:solidFill>
          <a:ln w="9525">
            <a:round/>
            <a:headEnd/>
            <a:tailEnd/>
          </a:ln>
          <a:scene3d>
            <a:camera prst="legacyObliqueTopRight"/>
            <a:lightRig rig="legacyFlat3" dir="r"/>
          </a:scene3d>
          <a:sp3d extrusionH="430200" prstMaterial="legacyMatte">
            <a:bevelT w="13500" h="13500" prst="angle"/>
            <a:bevelB w="13500" h="13500" prst="angle"/>
            <a:extrusionClr>
              <a:schemeClr val="hlink"/>
            </a:extrusionClr>
          </a:sp3d>
        </p:spPr>
        <p:txBody>
          <a:bodyPr>
            <a:flatTx/>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eaLnBrk="1" hangingPunct="1">
              <a:lnSpc>
                <a:spcPct val="100000"/>
              </a:lnSpc>
              <a:spcBef>
                <a:spcPct val="0"/>
              </a:spcBef>
              <a:buFontTx/>
              <a:buNone/>
            </a:pPr>
            <a:endParaRPr lang="fr-FR" altLang="fr-FR" sz="2400">
              <a:latin typeface="Times New Roman" pitchFamily="18" charset="0"/>
            </a:endParaRPr>
          </a:p>
        </p:txBody>
      </p:sp>
      <p:sp>
        <p:nvSpPr>
          <p:cNvPr id="17411" name="Oval 3"/>
          <p:cNvSpPr>
            <a:spLocks noChangeArrowheads="1"/>
          </p:cNvSpPr>
          <p:nvPr/>
        </p:nvSpPr>
        <p:spPr bwMode="auto">
          <a:xfrm>
            <a:off x="4939657" y="2286000"/>
            <a:ext cx="2592051" cy="2590800"/>
          </a:xfrm>
          <a:prstGeom prst="ellipse">
            <a:avLst/>
          </a:prstGeom>
          <a:solidFill>
            <a:srgbClr val="66FF33"/>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eaLnBrk="1" hangingPunct="1">
              <a:lnSpc>
                <a:spcPct val="100000"/>
              </a:lnSpc>
              <a:spcBef>
                <a:spcPct val="0"/>
              </a:spcBef>
              <a:buFontTx/>
              <a:buNone/>
            </a:pPr>
            <a:endParaRPr lang="fr-FR" altLang="fr-FR" sz="2400">
              <a:latin typeface="Times New Roman" pitchFamily="18" charset="0"/>
            </a:endParaRPr>
          </a:p>
        </p:txBody>
      </p:sp>
      <p:sp>
        <p:nvSpPr>
          <p:cNvPr id="17413" name="Text Box 5"/>
          <p:cNvSpPr txBox="1">
            <a:spLocks noChangeArrowheads="1"/>
          </p:cNvSpPr>
          <p:nvPr/>
        </p:nvSpPr>
        <p:spPr bwMode="auto">
          <a:xfrm>
            <a:off x="4465057" y="998538"/>
            <a:ext cx="352855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gn="ctr">
              <a:lnSpc>
                <a:spcPct val="100000"/>
              </a:lnSpc>
              <a:spcBef>
                <a:spcPct val="0"/>
              </a:spcBef>
              <a:buFontTx/>
              <a:buNone/>
            </a:pPr>
            <a:r>
              <a:rPr kumimoji="1" lang="fr-FR" altLang="fr-FR" sz="3600" b="1">
                <a:latin typeface="Arial Narrow" pitchFamily="34" charset="0"/>
              </a:rPr>
              <a:t>1 – PERTINENT</a:t>
            </a:r>
          </a:p>
          <a:p>
            <a:pPr algn="ctr">
              <a:lnSpc>
                <a:spcPct val="100000"/>
              </a:lnSpc>
              <a:spcBef>
                <a:spcPct val="0"/>
              </a:spcBef>
              <a:buFontTx/>
              <a:buNone/>
            </a:pPr>
            <a:r>
              <a:rPr kumimoji="1" lang="fr-FR" altLang="fr-FR" sz="3600" b="1">
                <a:latin typeface="Arial Narrow" pitchFamily="34" charset="0"/>
              </a:rPr>
              <a:t>2- REALISABLE</a:t>
            </a:r>
          </a:p>
        </p:txBody>
      </p:sp>
      <p:sp>
        <p:nvSpPr>
          <p:cNvPr id="17414" name="Text Box 6" descr="Papier de soie rose"/>
          <p:cNvSpPr txBox="1">
            <a:spLocks noChangeArrowheads="1"/>
          </p:cNvSpPr>
          <p:nvPr/>
        </p:nvSpPr>
        <p:spPr bwMode="auto">
          <a:xfrm>
            <a:off x="4223788" y="4876800"/>
            <a:ext cx="3769821" cy="73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gn="ctr">
              <a:lnSpc>
                <a:spcPct val="100000"/>
              </a:lnSpc>
              <a:spcBef>
                <a:spcPct val="0"/>
              </a:spcBef>
              <a:buFontTx/>
              <a:buNone/>
            </a:pPr>
            <a:r>
              <a:rPr kumimoji="1" lang="fr-FR" altLang="fr-FR" sz="3600" b="1">
                <a:latin typeface="Arial Narrow" pitchFamily="34" charset="0"/>
              </a:rPr>
              <a:t>4- MESURABLE</a:t>
            </a:r>
          </a:p>
        </p:txBody>
      </p:sp>
      <p:sp>
        <p:nvSpPr>
          <p:cNvPr id="17415" name="Text Box 7"/>
          <p:cNvSpPr txBox="1">
            <a:spLocks noChangeArrowheads="1"/>
          </p:cNvSpPr>
          <p:nvPr/>
        </p:nvSpPr>
        <p:spPr bwMode="auto">
          <a:xfrm>
            <a:off x="7695198" y="2352675"/>
            <a:ext cx="2742843" cy="1868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gn="ctr">
              <a:lnSpc>
                <a:spcPct val="100000"/>
              </a:lnSpc>
              <a:spcBef>
                <a:spcPct val="0"/>
              </a:spcBef>
              <a:buFontTx/>
              <a:buNone/>
            </a:pPr>
            <a:r>
              <a:rPr kumimoji="1" lang="fr-FR" altLang="fr-FR" sz="3600" b="1">
                <a:latin typeface="Arial Narrow" pitchFamily="34" charset="0"/>
              </a:rPr>
              <a:t>3- LIMITE DANS LE TEMPS</a:t>
            </a:r>
          </a:p>
        </p:txBody>
      </p:sp>
      <p:sp>
        <p:nvSpPr>
          <p:cNvPr id="17416" name="WordArt 8"/>
          <p:cNvSpPr>
            <a:spLocks noChangeArrowheads="1" noChangeShapeType="1" noTextEdit="1"/>
          </p:cNvSpPr>
          <p:nvPr/>
        </p:nvSpPr>
        <p:spPr bwMode="auto">
          <a:xfrm>
            <a:off x="5331719" y="3608389"/>
            <a:ext cx="1898403" cy="687387"/>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829"/>
              </a:avLst>
            </a:prstTxWarp>
          </a:bodyPr>
          <a:lstStyle/>
          <a:p>
            <a:pPr algn="ctr"/>
            <a:r>
              <a:rPr lang="fr-FR" sz="4800" kern="10" spc="720">
                <a:solidFill>
                  <a:srgbClr val="FF0000"/>
                </a:solidFill>
                <a:effectLst>
                  <a:outerShdw dist="45791" dir="3378596" algn="ctr" rotWithShape="0">
                    <a:srgbClr val="4D4D4D"/>
                  </a:outerShdw>
                </a:effectLst>
                <a:latin typeface="Arial Black"/>
              </a:rPr>
              <a:t>OBJECTIF</a:t>
            </a:r>
          </a:p>
        </p:txBody>
      </p:sp>
      <p:grpSp>
        <p:nvGrpSpPr>
          <p:cNvPr id="2" name="Group 9"/>
          <p:cNvGrpSpPr>
            <a:grpSpLocks/>
          </p:cNvGrpSpPr>
          <p:nvPr/>
        </p:nvGrpSpPr>
        <p:grpSpPr bwMode="auto">
          <a:xfrm>
            <a:off x="6095207" y="2286000"/>
            <a:ext cx="1598405" cy="1123950"/>
            <a:chOff x="1508" y="2060"/>
            <a:chExt cx="998" cy="776"/>
          </a:xfrm>
        </p:grpSpPr>
        <p:sp>
          <p:nvSpPr>
            <p:cNvPr id="65583" name="Freeform 10"/>
            <p:cNvSpPr>
              <a:spLocks/>
            </p:cNvSpPr>
            <p:nvPr/>
          </p:nvSpPr>
          <p:spPr bwMode="auto">
            <a:xfrm>
              <a:off x="1518" y="2784"/>
              <a:ext cx="74" cy="51"/>
            </a:xfrm>
            <a:custGeom>
              <a:avLst/>
              <a:gdLst>
                <a:gd name="T0" fmla="*/ 0 w 74"/>
                <a:gd name="T1" fmla="*/ 24 h 51"/>
                <a:gd name="T2" fmla="*/ 34 w 74"/>
                <a:gd name="T3" fmla="*/ 0 h 51"/>
                <a:gd name="T4" fmla="*/ 74 w 74"/>
                <a:gd name="T5" fmla="*/ 51 h 51"/>
                <a:gd name="T6" fmla="*/ 13 w 74"/>
                <a:gd name="T7" fmla="*/ 43 h 51"/>
                <a:gd name="T8" fmla="*/ 0 w 74"/>
                <a:gd name="T9" fmla="*/ 24 h 51"/>
                <a:gd name="T10" fmla="*/ 0 60000 65536"/>
                <a:gd name="T11" fmla="*/ 0 60000 65536"/>
                <a:gd name="T12" fmla="*/ 0 60000 65536"/>
                <a:gd name="T13" fmla="*/ 0 60000 65536"/>
                <a:gd name="T14" fmla="*/ 0 60000 65536"/>
                <a:gd name="T15" fmla="*/ 0 w 74"/>
                <a:gd name="T16" fmla="*/ 0 h 51"/>
                <a:gd name="T17" fmla="*/ 74 w 74"/>
                <a:gd name="T18" fmla="*/ 51 h 51"/>
              </a:gdLst>
              <a:ahLst/>
              <a:cxnLst>
                <a:cxn ang="T10">
                  <a:pos x="T0" y="T1"/>
                </a:cxn>
                <a:cxn ang="T11">
                  <a:pos x="T2" y="T3"/>
                </a:cxn>
                <a:cxn ang="T12">
                  <a:pos x="T4" y="T5"/>
                </a:cxn>
                <a:cxn ang="T13">
                  <a:pos x="T6" y="T7"/>
                </a:cxn>
                <a:cxn ang="T14">
                  <a:pos x="T8" y="T9"/>
                </a:cxn>
              </a:cxnLst>
              <a:rect l="T15" t="T16" r="T17" b="T18"/>
              <a:pathLst>
                <a:path w="74" h="51">
                  <a:moveTo>
                    <a:pt x="0" y="24"/>
                  </a:moveTo>
                  <a:lnTo>
                    <a:pt x="34" y="0"/>
                  </a:lnTo>
                  <a:lnTo>
                    <a:pt x="74" y="51"/>
                  </a:lnTo>
                  <a:lnTo>
                    <a:pt x="13" y="43"/>
                  </a:lnTo>
                  <a:lnTo>
                    <a:pt x="0" y="24"/>
                  </a:lnTo>
                  <a:close/>
                </a:path>
              </a:pathLst>
            </a:custGeom>
            <a:solidFill>
              <a:srgbClr val="3F3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65584" name="Freeform 11"/>
            <p:cNvSpPr>
              <a:spLocks/>
            </p:cNvSpPr>
            <p:nvPr/>
          </p:nvSpPr>
          <p:spPr bwMode="auto">
            <a:xfrm>
              <a:off x="1508" y="2707"/>
              <a:ext cx="43" cy="101"/>
            </a:xfrm>
            <a:custGeom>
              <a:avLst/>
              <a:gdLst>
                <a:gd name="T0" fmla="*/ 27 w 43"/>
                <a:gd name="T1" fmla="*/ 0 h 101"/>
                <a:gd name="T2" fmla="*/ 43 w 43"/>
                <a:gd name="T3" fmla="*/ 77 h 101"/>
                <a:gd name="T4" fmla="*/ 10 w 43"/>
                <a:gd name="T5" fmla="*/ 101 h 101"/>
                <a:gd name="T6" fmla="*/ 0 w 43"/>
                <a:gd name="T7" fmla="*/ 78 h 101"/>
                <a:gd name="T8" fmla="*/ 27 w 43"/>
                <a:gd name="T9" fmla="*/ 0 h 101"/>
                <a:gd name="T10" fmla="*/ 0 60000 65536"/>
                <a:gd name="T11" fmla="*/ 0 60000 65536"/>
                <a:gd name="T12" fmla="*/ 0 60000 65536"/>
                <a:gd name="T13" fmla="*/ 0 60000 65536"/>
                <a:gd name="T14" fmla="*/ 0 60000 65536"/>
                <a:gd name="T15" fmla="*/ 0 w 43"/>
                <a:gd name="T16" fmla="*/ 0 h 101"/>
                <a:gd name="T17" fmla="*/ 43 w 43"/>
                <a:gd name="T18" fmla="*/ 101 h 101"/>
              </a:gdLst>
              <a:ahLst/>
              <a:cxnLst>
                <a:cxn ang="T10">
                  <a:pos x="T0" y="T1"/>
                </a:cxn>
                <a:cxn ang="T11">
                  <a:pos x="T2" y="T3"/>
                </a:cxn>
                <a:cxn ang="T12">
                  <a:pos x="T4" y="T5"/>
                </a:cxn>
                <a:cxn ang="T13">
                  <a:pos x="T6" y="T7"/>
                </a:cxn>
                <a:cxn ang="T14">
                  <a:pos x="T8" y="T9"/>
                </a:cxn>
              </a:cxnLst>
              <a:rect l="T15" t="T16" r="T17" b="T18"/>
              <a:pathLst>
                <a:path w="43" h="101">
                  <a:moveTo>
                    <a:pt x="27" y="0"/>
                  </a:moveTo>
                  <a:lnTo>
                    <a:pt x="43" y="77"/>
                  </a:lnTo>
                  <a:lnTo>
                    <a:pt x="10" y="101"/>
                  </a:lnTo>
                  <a:lnTo>
                    <a:pt x="0" y="78"/>
                  </a:lnTo>
                  <a:lnTo>
                    <a:pt x="27" y="0"/>
                  </a:lnTo>
                  <a:close/>
                </a:path>
              </a:pathLst>
            </a:custGeom>
            <a:solidFill>
              <a:srgbClr val="5F5F5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65585" name="Freeform 12"/>
            <p:cNvSpPr>
              <a:spLocks/>
            </p:cNvSpPr>
            <p:nvPr/>
          </p:nvSpPr>
          <p:spPr bwMode="auto">
            <a:xfrm>
              <a:off x="1536" y="2706"/>
              <a:ext cx="57" cy="130"/>
            </a:xfrm>
            <a:custGeom>
              <a:avLst/>
              <a:gdLst>
                <a:gd name="T0" fmla="*/ 0 w 57"/>
                <a:gd name="T1" fmla="*/ 0 h 130"/>
                <a:gd name="T2" fmla="*/ 15 w 57"/>
                <a:gd name="T3" fmla="*/ 80 h 130"/>
                <a:gd name="T4" fmla="*/ 57 w 57"/>
                <a:gd name="T5" fmla="*/ 130 h 130"/>
                <a:gd name="T6" fmla="*/ 39 w 57"/>
                <a:gd name="T7" fmla="*/ 68 h 130"/>
                <a:gd name="T8" fmla="*/ 0 w 57"/>
                <a:gd name="T9" fmla="*/ 0 h 130"/>
                <a:gd name="T10" fmla="*/ 0 60000 65536"/>
                <a:gd name="T11" fmla="*/ 0 60000 65536"/>
                <a:gd name="T12" fmla="*/ 0 60000 65536"/>
                <a:gd name="T13" fmla="*/ 0 60000 65536"/>
                <a:gd name="T14" fmla="*/ 0 60000 65536"/>
                <a:gd name="T15" fmla="*/ 0 w 57"/>
                <a:gd name="T16" fmla="*/ 0 h 130"/>
                <a:gd name="T17" fmla="*/ 57 w 57"/>
                <a:gd name="T18" fmla="*/ 130 h 130"/>
              </a:gdLst>
              <a:ahLst/>
              <a:cxnLst>
                <a:cxn ang="T10">
                  <a:pos x="T0" y="T1"/>
                </a:cxn>
                <a:cxn ang="T11">
                  <a:pos x="T2" y="T3"/>
                </a:cxn>
                <a:cxn ang="T12">
                  <a:pos x="T4" y="T5"/>
                </a:cxn>
                <a:cxn ang="T13">
                  <a:pos x="T6" y="T7"/>
                </a:cxn>
                <a:cxn ang="T14">
                  <a:pos x="T8" y="T9"/>
                </a:cxn>
              </a:cxnLst>
              <a:rect l="T15" t="T16" r="T17" b="T18"/>
              <a:pathLst>
                <a:path w="57" h="130">
                  <a:moveTo>
                    <a:pt x="0" y="0"/>
                  </a:moveTo>
                  <a:lnTo>
                    <a:pt x="15" y="80"/>
                  </a:lnTo>
                  <a:lnTo>
                    <a:pt x="57" y="130"/>
                  </a:lnTo>
                  <a:lnTo>
                    <a:pt x="39" y="68"/>
                  </a:lnTo>
                  <a:lnTo>
                    <a:pt x="0" y="0"/>
                  </a:lnTo>
                  <a:close/>
                </a:path>
              </a:pathLst>
            </a:custGeom>
            <a:solidFill>
              <a:srgbClr val="9F9F9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nvGrpSpPr>
            <p:cNvPr id="65586" name="Group 13"/>
            <p:cNvGrpSpPr>
              <a:grpSpLocks/>
            </p:cNvGrpSpPr>
            <p:nvPr/>
          </p:nvGrpSpPr>
          <p:grpSpPr bwMode="auto">
            <a:xfrm>
              <a:off x="1544" y="2060"/>
              <a:ext cx="962" cy="739"/>
              <a:chOff x="1544" y="2060"/>
              <a:chExt cx="962" cy="739"/>
            </a:xfrm>
          </p:grpSpPr>
          <p:sp>
            <p:nvSpPr>
              <p:cNvPr id="65587" name="Freeform 14"/>
              <p:cNvSpPr>
                <a:spLocks/>
              </p:cNvSpPr>
              <p:nvPr/>
            </p:nvSpPr>
            <p:spPr bwMode="auto">
              <a:xfrm>
                <a:off x="1544" y="2268"/>
                <a:ext cx="829" cy="531"/>
              </a:xfrm>
              <a:custGeom>
                <a:avLst/>
                <a:gdLst>
                  <a:gd name="T0" fmla="*/ 670 w 829"/>
                  <a:gd name="T1" fmla="*/ 0 h 531"/>
                  <a:gd name="T2" fmla="*/ 17 w 829"/>
                  <a:gd name="T3" fmla="*/ 485 h 531"/>
                  <a:gd name="T4" fmla="*/ 10 w 829"/>
                  <a:gd name="T5" fmla="*/ 491 h 531"/>
                  <a:gd name="T6" fmla="*/ 3 w 829"/>
                  <a:gd name="T7" fmla="*/ 500 h 531"/>
                  <a:gd name="T8" fmla="*/ 0 w 829"/>
                  <a:gd name="T9" fmla="*/ 512 h 531"/>
                  <a:gd name="T10" fmla="*/ 4 w 829"/>
                  <a:gd name="T11" fmla="*/ 523 h 531"/>
                  <a:gd name="T12" fmla="*/ 13 w 829"/>
                  <a:gd name="T13" fmla="*/ 529 h 531"/>
                  <a:gd name="T14" fmla="*/ 22 w 829"/>
                  <a:gd name="T15" fmla="*/ 531 h 531"/>
                  <a:gd name="T16" fmla="*/ 34 w 829"/>
                  <a:gd name="T17" fmla="*/ 527 h 531"/>
                  <a:gd name="T18" fmla="*/ 829 w 829"/>
                  <a:gd name="T19" fmla="*/ 158 h 531"/>
                  <a:gd name="T20" fmla="*/ 670 w 829"/>
                  <a:gd name="T21" fmla="*/ 0 h 53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29"/>
                  <a:gd name="T34" fmla="*/ 0 h 531"/>
                  <a:gd name="T35" fmla="*/ 829 w 829"/>
                  <a:gd name="T36" fmla="*/ 531 h 53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29" h="531">
                    <a:moveTo>
                      <a:pt x="670" y="0"/>
                    </a:moveTo>
                    <a:lnTo>
                      <a:pt x="17" y="485"/>
                    </a:lnTo>
                    <a:lnTo>
                      <a:pt x="10" y="491"/>
                    </a:lnTo>
                    <a:lnTo>
                      <a:pt x="3" y="500"/>
                    </a:lnTo>
                    <a:lnTo>
                      <a:pt x="0" y="512"/>
                    </a:lnTo>
                    <a:lnTo>
                      <a:pt x="4" y="523"/>
                    </a:lnTo>
                    <a:lnTo>
                      <a:pt x="13" y="529"/>
                    </a:lnTo>
                    <a:lnTo>
                      <a:pt x="22" y="531"/>
                    </a:lnTo>
                    <a:lnTo>
                      <a:pt x="34" y="527"/>
                    </a:lnTo>
                    <a:lnTo>
                      <a:pt x="829" y="158"/>
                    </a:lnTo>
                    <a:lnTo>
                      <a:pt x="670" y="0"/>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65588" name="Freeform 15"/>
              <p:cNvSpPr>
                <a:spLocks/>
              </p:cNvSpPr>
              <p:nvPr/>
            </p:nvSpPr>
            <p:spPr bwMode="auto">
              <a:xfrm>
                <a:off x="2152" y="2240"/>
                <a:ext cx="276" cy="127"/>
              </a:xfrm>
              <a:custGeom>
                <a:avLst/>
                <a:gdLst>
                  <a:gd name="T0" fmla="*/ 14 w 276"/>
                  <a:gd name="T1" fmla="*/ 68 h 127"/>
                  <a:gd name="T2" fmla="*/ 118 w 276"/>
                  <a:gd name="T3" fmla="*/ 0 h 127"/>
                  <a:gd name="T4" fmla="*/ 276 w 276"/>
                  <a:gd name="T5" fmla="*/ 116 h 127"/>
                  <a:gd name="T6" fmla="*/ 253 w 276"/>
                  <a:gd name="T7" fmla="*/ 127 h 127"/>
                  <a:gd name="T8" fmla="*/ 108 w 276"/>
                  <a:gd name="T9" fmla="*/ 38 h 127"/>
                  <a:gd name="T10" fmla="*/ 0 w 276"/>
                  <a:gd name="T11" fmla="*/ 98 h 127"/>
                  <a:gd name="T12" fmla="*/ 14 w 276"/>
                  <a:gd name="T13" fmla="*/ 68 h 127"/>
                  <a:gd name="T14" fmla="*/ 0 60000 65536"/>
                  <a:gd name="T15" fmla="*/ 0 60000 65536"/>
                  <a:gd name="T16" fmla="*/ 0 60000 65536"/>
                  <a:gd name="T17" fmla="*/ 0 60000 65536"/>
                  <a:gd name="T18" fmla="*/ 0 60000 65536"/>
                  <a:gd name="T19" fmla="*/ 0 60000 65536"/>
                  <a:gd name="T20" fmla="*/ 0 60000 65536"/>
                  <a:gd name="T21" fmla="*/ 0 w 276"/>
                  <a:gd name="T22" fmla="*/ 0 h 127"/>
                  <a:gd name="T23" fmla="*/ 276 w 276"/>
                  <a:gd name="T24" fmla="*/ 127 h 12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76" h="127">
                    <a:moveTo>
                      <a:pt x="14" y="68"/>
                    </a:moveTo>
                    <a:lnTo>
                      <a:pt x="118" y="0"/>
                    </a:lnTo>
                    <a:lnTo>
                      <a:pt x="276" y="116"/>
                    </a:lnTo>
                    <a:lnTo>
                      <a:pt x="253" y="127"/>
                    </a:lnTo>
                    <a:lnTo>
                      <a:pt x="108" y="38"/>
                    </a:lnTo>
                    <a:lnTo>
                      <a:pt x="0" y="98"/>
                    </a:lnTo>
                    <a:lnTo>
                      <a:pt x="14" y="68"/>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65589" name="Freeform 16"/>
              <p:cNvSpPr>
                <a:spLocks/>
              </p:cNvSpPr>
              <p:nvPr/>
            </p:nvSpPr>
            <p:spPr bwMode="auto">
              <a:xfrm>
                <a:off x="2147" y="2218"/>
                <a:ext cx="263" cy="255"/>
              </a:xfrm>
              <a:custGeom>
                <a:avLst/>
                <a:gdLst>
                  <a:gd name="T0" fmla="*/ 136 w 263"/>
                  <a:gd name="T1" fmla="*/ 0 h 255"/>
                  <a:gd name="T2" fmla="*/ 12 w 263"/>
                  <a:gd name="T3" fmla="*/ 90 h 255"/>
                  <a:gd name="T4" fmla="*/ 7 w 263"/>
                  <a:gd name="T5" fmla="*/ 103 h 255"/>
                  <a:gd name="T6" fmla="*/ 2 w 263"/>
                  <a:gd name="T7" fmla="*/ 118 h 255"/>
                  <a:gd name="T8" fmla="*/ 0 w 263"/>
                  <a:gd name="T9" fmla="*/ 138 h 255"/>
                  <a:gd name="T10" fmla="*/ 0 w 263"/>
                  <a:gd name="T11" fmla="*/ 155 h 255"/>
                  <a:gd name="T12" fmla="*/ 4 w 263"/>
                  <a:gd name="T13" fmla="*/ 175 h 255"/>
                  <a:gd name="T14" fmla="*/ 9 w 263"/>
                  <a:gd name="T15" fmla="*/ 192 h 255"/>
                  <a:gd name="T16" fmla="*/ 20 w 263"/>
                  <a:gd name="T17" fmla="*/ 208 h 255"/>
                  <a:gd name="T18" fmla="*/ 33 w 263"/>
                  <a:gd name="T19" fmla="*/ 222 h 255"/>
                  <a:gd name="T20" fmla="*/ 52 w 263"/>
                  <a:gd name="T21" fmla="*/ 236 h 255"/>
                  <a:gd name="T22" fmla="*/ 67 w 263"/>
                  <a:gd name="T23" fmla="*/ 245 h 255"/>
                  <a:gd name="T24" fmla="*/ 86 w 263"/>
                  <a:gd name="T25" fmla="*/ 251 h 255"/>
                  <a:gd name="T26" fmla="*/ 104 w 263"/>
                  <a:gd name="T27" fmla="*/ 255 h 255"/>
                  <a:gd name="T28" fmla="*/ 122 w 263"/>
                  <a:gd name="T29" fmla="*/ 255 h 255"/>
                  <a:gd name="T30" fmla="*/ 263 w 263"/>
                  <a:gd name="T31" fmla="*/ 192 h 255"/>
                  <a:gd name="T32" fmla="*/ 119 w 263"/>
                  <a:gd name="T33" fmla="*/ 51 h 255"/>
                  <a:gd name="T34" fmla="*/ 14 w 263"/>
                  <a:gd name="T35" fmla="*/ 112 h 255"/>
                  <a:gd name="T36" fmla="*/ 22 w 263"/>
                  <a:gd name="T37" fmla="*/ 92 h 255"/>
                  <a:gd name="T38" fmla="*/ 130 w 263"/>
                  <a:gd name="T39" fmla="*/ 24 h 255"/>
                  <a:gd name="T40" fmla="*/ 136 w 263"/>
                  <a:gd name="T41" fmla="*/ 0 h 25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63"/>
                  <a:gd name="T64" fmla="*/ 0 h 255"/>
                  <a:gd name="T65" fmla="*/ 263 w 263"/>
                  <a:gd name="T66" fmla="*/ 255 h 25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63" h="255">
                    <a:moveTo>
                      <a:pt x="136" y="0"/>
                    </a:moveTo>
                    <a:lnTo>
                      <a:pt x="12" y="90"/>
                    </a:lnTo>
                    <a:lnTo>
                      <a:pt x="7" y="103"/>
                    </a:lnTo>
                    <a:lnTo>
                      <a:pt x="2" y="118"/>
                    </a:lnTo>
                    <a:lnTo>
                      <a:pt x="0" y="138"/>
                    </a:lnTo>
                    <a:lnTo>
                      <a:pt x="0" y="155"/>
                    </a:lnTo>
                    <a:lnTo>
                      <a:pt x="4" y="175"/>
                    </a:lnTo>
                    <a:lnTo>
                      <a:pt x="9" y="192"/>
                    </a:lnTo>
                    <a:lnTo>
                      <a:pt x="20" y="208"/>
                    </a:lnTo>
                    <a:lnTo>
                      <a:pt x="33" y="222"/>
                    </a:lnTo>
                    <a:lnTo>
                      <a:pt x="52" y="236"/>
                    </a:lnTo>
                    <a:lnTo>
                      <a:pt x="67" y="245"/>
                    </a:lnTo>
                    <a:lnTo>
                      <a:pt x="86" y="251"/>
                    </a:lnTo>
                    <a:lnTo>
                      <a:pt x="104" y="255"/>
                    </a:lnTo>
                    <a:lnTo>
                      <a:pt x="122" y="255"/>
                    </a:lnTo>
                    <a:lnTo>
                      <a:pt x="263" y="192"/>
                    </a:lnTo>
                    <a:lnTo>
                      <a:pt x="119" y="51"/>
                    </a:lnTo>
                    <a:lnTo>
                      <a:pt x="14" y="112"/>
                    </a:lnTo>
                    <a:lnTo>
                      <a:pt x="22" y="92"/>
                    </a:lnTo>
                    <a:lnTo>
                      <a:pt x="130" y="24"/>
                    </a:lnTo>
                    <a:lnTo>
                      <a:pt x="136" y="0"/>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65590" name="Freeform 17"/>
              <p:cNvSpPr>
                <a:spLocks/>
              </p:cNvSpPr>
              <p:nvPr/>
            </p:nvSpPr>
            <p:spPr bwMode="auto">
              <a:xfrm>
                <a:off x="2267" y="2268"/>
                <a:ext cx="159" cy="144"/>
              </a:xfrm>
              <a:custGeom>
                <a:avLst/>
                <a:gdLst>
                  <a:gd name="T0" fmla="*/ 0 w 159"/>
                  <a:gd name="T1" fmla="*/ 0 h 144"/>
                  <a:gd name="T2" fmla="*/ 3 w 159"/>
                  <a:gd name="T3" fmla="*/ 13 h 144"/>
                  <a:gd name="T4" fmla="*/ 6 w 159"/>
                  <a:gd name="T5" fmla="*/ 24 h 144"/>
                  <a:gd name="T6" fmla="*/ 10 w 159"/>
                  <a:gd name="T7" fmla="*/ 35 h 144"/>
                  <a:gd name="T8" fmla="*/ 15 w 159"/>
                  <a:gd name="T9" fmla="*/ 50 h 144"/>
                  <a:gd name="T10" fmla="*/ 22 w 159"/>
                  <a:gd name="T11" fmla="*/ 63 h 144"/>
                  <a:gd name="T12" fmla="*/ 33 w 159"/>
                  <a:gd name="T13" fmla="*/ 80 h 144"/>
                  <a:gd name="T14" fmla="*/ 46 w 159"/>
                  <a:gd name="T15" fmla="*/ 95 h 144"/>
                  <a:gd name="T16" fmla="*/ 61 w 159"/>
                  <a:gd name="T17" fmla="*/ 108 h 144"/>
                  <a:gd name="T18" fmla="*/ 77 w 159"/>
                  <a:gd name="T19" fmla="*/ 120 h 144"/>
                  <a:gd name="T20" fmla="*/ 92 w 159"/>
                  <a:gd name="T21" fmla="*/ 130 h 144"/>
                  <a:gd name="T22" fmla="*/ 108 w 159"/>
                  <a:gd name="T23" fmla="*/ 137 h 144"/>
                  <a:gd name="T24" fmla="*/ 123 w 159"/>
                  <a:gd name="T25" fmla="*/ 143 h 144"/>
                  <a:gd name="T26" fmla="*/ 131 w 159"/>
                  <a:gd name="T27" fmla="*/ 144 h 144"/>
                  <a:gd name="T28" fmla="*/ 142 w 159"/>
                  <a:gd name="T29" fmla="*/ 141 h 144"/>
                  <a:gd name="T30" fmla="*/ 149 w 159"/>
                  <a:gd name="T31" fmla="*/ 132 h 144"/>
                  <a:gd name="T32" fmla="*/ 154 w 159"/>
                  <a:gd name="T33" fmla="*/ 120 h 144"/>
                  <a:gd name="T34" fmla="*/ 159 w 159"/>
                  <a:gd name="T35" fmla="*/ 105 h 144"/>
                  <a:gd name="T36" fmla="*/ 0 w 159"/>
                  <a:gd name="T37" fmla="*/ 0 h 14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59"/>
                  <a:gd name="T58" fmla="*/ 0 h 144"/>
                  <a:gd name="T59" fmla="*/ 159 w 159"/>
                  <a:gd name="T60" fmla="*/ 144 h 14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59" h="144">
                    <a:moveTo>
                      <a:pt x="0" y="0"/>
                    </a:moveTo>
                    <a:lnTo>
                      <a:pt x="3" y="13"/>
                    </a:lnTo>
                    <a:lnTo>
                      <a:pt x="6" y="24"/>
                    </a:lnTo>
                    <a:lnTo>
                      <a:pt x="10" y="35"/>
                    </a:lnTo>
                    <a:lnTo>
                      <a:pt x="15" y="50"/>
                    </a:lnTo>
                    <a:lnTo>
                      <a:pt x="22" y="63"/>
                    </a:lnTo>
                    <a:lnTo>
                      <a:pt x="33" y="80"/>
                    </a:lnTo>
                    <a:lnTo>
                      <a:pt x="46" y="95"/>
                    </a:lnTo>
                    <a:lnTo>
                      <a:pt x="61" y="108"/>
                    </a:lnTo>
                    <a:lnTo>
                      <a:pt x="77" y="120"/>
                    </a:lnTo>
                    <a:lnTo>
                      <a:pt x="92" y="130"/>
                    </a:lnTo>
                    <a:lnTo>
                      <a:pt x="108" y="137"/>
                    </a:lnTo>
                    <a:lnTo>
                      <a:pt x="123" y="143"/>
                    </a:lnTo>
                    <a:lnTo>
                      <a:pt x="131" y="144"/>
                    </a:lnTo>
                    <a:lnTo>
                      <a:pt x="142" y="141"/>
                    </a:lnTo>
                    <a:lnTo>
                      <a:pt x="149" y="132"/>
                    </a:lnTo>
                    <a:lnTo>
                      <a:pt x="154" y="120"/>
                    </a:lnTo>
                    <a:lnTo>
                      <a:pt x="159" y="105"/>
                    </a:lnTo>
                    <a:lnTo>
                      <a:pt x="0" y="0"/>
                    </a:lnTo>
                    <a:close/>
                  </a:path>
                </a:pathLst>
              </a:custGeom>
              <a:solidFill>
                <a:srgbClr val="9F9F9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65591" name="Freeform 18"/>
              <p:cNvSpPr>
                <a:spLocks/>
              </p:cNvSpPr>
              <p:nvPr/>
            </p:nvSpPr>
            <p:spPr bwMode="auto">
              <a:xfrm>
                <a:off x="2268" y="2214"/>
                <a:ext cx="161" cy="142"/>
              </a:xfrm>
              <a:custGeom>
                <a:avLst/>
                <a:gdLst>
                  <a:gd name="T0" fmla="*/ 0 w 161"/>
                  <a:gd name="T1" fmla="*/ 34 h 142"/>
                  <a:gd name="T2" fmla="*/ 0 w 161"/>
                  <a:gd name="T3" fmla="*/ 25 h 142"/>
                  <a:gd name="T4" fmla="*/ 4 w 161"/>
                  <a:gd name="T5" fmla="*/ 14 h 142"/>
                  <a:gd name="T6" fmla="*/ 16 w 161"/>
                  <a:gd name="T7" fmla="*/ 4 h 142"/>
                  <a:gd name="T8" fmla="*/ 30 w 161"/>
                  <a:gd name="T9" fmla="*/ 0 h 142"/>
                  <a:gd name="T10" fmla="*/ 43 w 161"/>
                  <a:gd name="T11" fmla="*/ 0 h 142"/>
                  <a:gd name="T12" fmla="*/ 59 w 161"/>
                  <a:gd name="T13" fmla="*/ 4 h 142"/>
                  <a:gd name="T14" fmla="*/ 79 w 161"/>
                  <a:gd name="T15" fmla="*/ 11 h 142"/>
                  <a:gd name="T16" fmla="*/ 96 w 161"/>
                  <a:gd name="T17" fmla="*/ 19 h 142"/>
                  <a:gd name="T18" fmla="*/ 114 w 161"/>
                  <a:gd name="T19" fmla="*/ 31 h 142"/>
                  <a:gd name="T20" fmla="*/ 126 w 161"/>
                  <a:gd name="T21" fmla="*/ 42 h 142"/>
                  <a:gd name="T22" fmla="*/ 137 w 161"/>
                  <a:gd name="T23" fmla="*/ 55 h 142"/>
                  <a:gd name="T24" fmla="*/ 145 w 161"/>
                  <a:gd name="T25" fmla="*/ 70 h 142"/>
                  <a:gd name="T26" fmla="*/ 151 w 161"/>
                  <a:gd name="T27" fmla="*/ 85 h 142"/>
                  <a:gd name="T28" fmla="*/ 158 w 161"/>
                  <a:gd name="T29" fmla="*/ 106 h 142"/>
                  <a:gd name="T30" fmla="*/ 161 w 161"/>
                  <a:gd name="T31" fmla="*/ 124 h 142"/>
                  <a:gd name="T32" fmla="*/ 160 w 161"/>
                  <a:gd name="T33" fmla="*/ 142 h 142"/>
                  <a:gd name="T34" fmla="*/ 0 w 161"/>
                  <a:gd name="T35" fmla="*/ 34 h 14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1"/>
                  <a:gd name="T55" fmla="*/ 0 h 142"/>
                  <a:gd name="T56" fmla="*/ 161 w 161"/>
                  <a:gd name="T57" fmla="*/ 142 h 14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1" h="142">
                    <a:moveTo>
                      <a:pt x="0" y="34"/>
                    </a:moveTo>
                    <a:lnTo>
                      <a:pt x="0" y="25"/>
                    </a:lnTo>
                    <a:lnTo>
                      <a:pt x="4" y="14"/>
                    </a:lnTo>
                    <a:lnTo>
                      <a:pt x="16" y="4"/>
                    </a:lnTo>
                    <a:lnTo>
                      <a:pt x="30" y="0"/>
                    </a:lnTo>
                    <a:lnTo>
                      <a:pt x="43" y="0"/>
                    </a:lnTo>
                    <a:lnTo>
                      <a:pt x="59" y="4"/>
                    </a:lnTo>
                    <a:lnTo>
                      <a:pt x="79" y="11"/>
                    </a:lnTo>
                    <a:lnTo>
                      <a:pt x="96" y="19"/>
                    </a:lnTo>
                    <a:lnTo>
                      <a:pt x="114" y="31"/>
                    </a:lnTo>
                    <a:lnTo>
                      <a:pt x="126" y="42"/>
                    </a:lnTo>
                    <a:lnTo>
                      <a:pt x="137" y="55"/>
                    </a:lnTo>
                    <a:lnTo>
                      <a:pt x="145" y="70"/>
                    </a:lnTo>
                    <a:lnTo>
                      <a:pt x="151" y="85"/>
                    </a:lnTo>
                    <a:lnTo>
                      <a:pt x="158" y="106"/>
                    </a:lnTo>
                    <a:lnTo>
                      <a:pt x="161" y="124"/>
                    </a:lnTo>
                    <a:lnTo>
                      <a:pt x="160" y="142"/>
                    </a:lnTo>
                    <a:lnTo>
                      <a:pt x="0" y="34"/>
                    </a:lnTo>
                    <a:close/>
                  </a:path>
                </a:pathLst>
              </a:custGeom>
              <a:solidFill>
                <a:srgbClr val="9F9F9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65592" name="Freeform 19"/>
              <p:cNvSpPr>
                <a:spLocks/>
              </p:cNvSpPr>
              <p:nvPr/>
            </p:nvSpPr>
            <p:spPr bwMode="auto">
              <a:xfrm>
                <a:off x="1898" y="2060"/>
                <a:ext cx="355" cy="458"/>
              </a:xfrm>
              <a:custGeom>
                <a:avLst/>
                <a:gdLst>
                  <a:gd name="T0" fmla="*/ 0 w 355"/>
                  <a:gd name="T1" fmla="*/ 458 h 458"/>
                  <a:gd name="T2" fmla="*/ 290 w 355"/>
                  <a:gd name="T3" fmla="*/ 240 h 458"/>
                  <a:gd name="T4" fmla="*/ 355 w 355"/>
                  <a:gd name="T5" fmla="*/ 0 h 458"/>
                  <a:gd name="T6" fmla="*/ 274 w 355"/>
                  <a:gd name="T7" fmla="*/ 89 h 458"/>
                  <a:gd name="T8" fmla="*/ 260 w 355"/>
                  <a:gd name="T9" fmla="*/ 118 h 458"/>
                  <a:gd name="T10" fmla="*/ 249 w 355"/>
                  <a:gd name="T11" fmla="*/ 97 h 458"/>
                  <a:gd name="T12" fmla="*/ 165 w 355"/>
                  <a:gd name="T13" fmla="*/ 220 h 458"/>
                  <a:gd name="T14" fmla="*/ 163 w 355"/>
                  <a:gd name="T15" fmla="*/ 191 h 458"/>
                  <a:gd name="T16" fmla="*/ 64 w 355"/>
                  <a:gd name="T17" fmla="*/ 310 h 458"/>
                  <a:gd name="T18" fmla="*/ 0 w 355"/>
                  <a:gd name="T19" fmla="*/ 458 h 45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55"/>
                  <a:gd name="T31" fmla="*/ 0 h 458"/>
                  <a:gd name="T32" fmla="*/ 355 w 355"/>
                  <a:gd name="T33" fmla="*/ 458 h 45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55" h="458">
                    <a:moveTo>
                      <a:pt x="0" y="458"/>
                    </a:moveTo>
                    <a:lnTo>
                      <a:pt x="290" y="240"/>
                    </a:lnTo>
                    <a:lnTo>
                      <a:pt x="355" y="0"/>
                    </a:lnTo>
                    <a:lnTo>
                      <a:pt x="274" y="89"/>
                    </a:lnTo>
                    <a:lnTo>
                      <a:pt x="260" y="118"/>
                    </a:lnTo>
                    <a:lnTo>
                      <a:pt x="249" y="97"/>
                    </a:lnTo>
                    <a:lnTo>
                      <a:pt x="165" y="220"/>
                    </a:lnTo>
                    <a:lnTo>
                      <a:pt x="163" y="191"/>
                    </a:lnTo>
                    <a:lnTo>
                      <a:pt x="64" y="310"/>
                    </a:lnTo>
                    <a:lnTo>
                      <a:pt x="0" y="458"/>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65593" name="Freeform 20"/>
              <p:cNvSpPr>
                <a:spLocks/>
              </p:cNvSpPr>
              <p:nvPr/>
            </p:nvSpPr>
            <p:spPr bwMode="auto">
              <a:xfrm>
                <a:off x="1914" y="2326"/>
                <a:ext cx="312" cy="223"/>
              </a:xfrm>
              <a:custGeom>
                <a:avLst/>
                <a:gdLst>
                  <a:gd name="T0" fmla="*/ 35 w 312"/>
                  <a:gd name="T1" fmla="*/ 184 h 223"/>
                  <a:gd name="T2" fmla="*/ 312 w 312"/>
                  <a:gd name="T3" fmla="*/ 0 h 223"/>
                  <a:gd name="T4" fmla="*/ 239 w 312"/>
                  <a:gd name="T5" fmla="*/ 82 h 223"/>
                  <a:gd name="T6" fmla="*/ 0 w 312"/>
                  <a:gd name="T7" fmla="*/ 223 h 223"/>
                  <a:gd name="T8" fmla="*/ 35 w 312"/>
                  <a:gd name="T9" fmla="*/ 184 h 223"/>
                  <a:gd name="T10" fmla="*/ 0 60000 65536"/>
                  <a:gd name="T11" fmla="*/ 0 60000 65536"/>
                  <a:gd name="T12" fmla="*/ 0 60000 65536"/>
                  <a:gd name="T13" fmla="*/ 0 60000 65536"/>
                  <a:gd name="T14" fmla="*/ 0 60000 65536"/>
                  <a:gd name="T15" fmla="*/ 0 w 312"/>
                  <a:gd name="T16" fmla="*/ 0 h 223"/>
                  <a:gd name="T17" fmla="*/ 312 w 312"/>
                  <a:gd name="T18" fmla="*/ 223 h 223"/>
                </a:gdLst>
                <a:ahLst/>
                <a:cxnLst>
                  <a:cxn ang="T10">
                    <a:pos x="T0" y="T1"/>
                  </a:cxn>
                  <a:cxn ang="T11">
                    <a:pos x="T2" y="T3"/>
                  </a:cxn>
                  <a:cxn ang="T12">
                    <a:pos x="T4" y="T5"/>
                  </a:cxn>
                  <a:cxn ang="T13">
                    <a:pos x="T6" y="T7"/>
                  </a:cxn>
                  <a:cxn ang="T14">
                    <a:pos x="T8" y="T9"/>
                  </a:cxn>
                </a:cxnLst>
                <a:rect l="T15" t="T16" r="T17" b="T18"/>
                <a:pathLst>
                  <a:path w="312" h="223">
                    <a:moveTo>
                      <a:pt x="35" y="184"/>
                    </a:moveTo>
                    <a:lnTo>
                      <a:pt x="312" y="0"/>
                    </a:lnTo>
                    <a:lnTo>
                      <a:pt x="239" y="82"/>
                    </a:lnTo>
                    <a:lnTo>
                      <a:pt x="0" y="223"/>
                    </a:lnTo>
                    <a:lnTo>
                      <a:pt x="35" y="184"/>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65594" name="Freeform 21"/>
              <p:cNvSpPr>
                <a:spLocks/>
              </p:cNvSpPr>
              <p:nvPr/>
            </p:nvSpPr>
            <p:spPr bwMode="auto">
              <a:xfrm>
                <a:off x="1923" y="2432"/>
                <a:ext cx="583" cy="185"/>
              </a:xfrm>
              <a:custGeom>
                <a:avLst/>
                <a:gdLst>
                  <a:gd name="T0" fmla="*/ 0 w 583"/>
                  <a:gd name="T1" fmla="*/ 163 h 185"/>
                  <a:gd name="T2" fmla="*/ 368 w 583"/>
                  <a:gd name="T3" fmla="*/ 0 h 185"/>
                  <a:gd name="T4" fmla="*/ 583 w 583"/>
                  <a:gd name="T5" fmla="*/ 79 h 185"/>
                  <a:gd name="T6" fmla="*/ 471 w 583"/>
                  <a:gd name="T7" fmla="*/ 104 h 185"/>
                  <a:gd name="T8" fmla="*/ 434 w 583"/>
                  <a:gd name="T9" fmla="*/ 104 h 185"/>
                  <a:gd name="T10" fmla="*/ 455 w 583"/>
                  <a:gd name="T11" fmla="*/ 120 h 185"/>
                  <a:gd name="T12" fmla="*/ 334 w 583"/>
                  <a:gd name="T13" fmla="*/ 144 h 185"/>
                  <a:gd name="T14" fmla="*/ 299 w 583"/>
                  <a:gd name="T15" fmla="*/ 144 h 185"/>
                  <a:gd name="T16" fmla="*/ 324 w 583"/>
                  <a:gd name="T17" fmla="*/ 158 h 185"/>
                  <a:gd name="T18" fmla="*/ 162 w 583"/>
                  <a:gd name="T19" fmla="*/ 185 h 185"/>
                  <a:gd name="T20" fmla="*/ 0 w 583"/>
                  <a:gd name="T21" fmla="*/ 163 h 18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3"/>
                  <a:gd name="T34" fmla="*/ 0 h 185"/>
                  <a:gd name="T35" fmla="*/ 583 w 583"/>
                  <a:gd name="T36" fmla="*/ 185 h 18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3" h="185">
                    <a:moveTo>
                      <a:pt x="0" y="163"/>
                    </a:moveTo>
                    <a:lnTo>
                      <a:pt x="368" y="0"/>
                    </a:lnTo>
                    <a:lnTo>
                      <a:pt x="583" y="79"/>
                    </a:lnTo>
                    <a:lnTo>
                      <a:pt x="471" y="104"/>
                    </a:lnTo>
                    <a:lnTo>
                      <a:pt x="434" y="104"/>
                    </a:lnTo>
                    <a:lnTo>
                      <a:pt x="455" y="120"/>
                    </a:lnTo>
                    <a:lnTo>
                      <a:pt x="334" y="144"/>
                    </a:lnTo>
                    <a:lnTo>
                      <a:pt x="299" y="144"/>
                    </a:lnTo>
                    <a:lnTo>
                      <a:pt x="324" y="158"/>
                    </a:lnTo>
                    <a:lnTo>
                      <a:pt x="162" y="185"/>
                    </a:lnTo>
                    <a:lnTo>
                      <a:pt x="0" y="163"/>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65595" name="Freeform 22"/>
              <p:cNvSpPr>
                <a:spLocks/>
              </p:cNvSpPr>
              <p:nvPr/>
            </p:nvSpPr>
            <p:spPr bwMode="auto">
              <a:xfrm>
                <a:off x="1796" y="2497"/>
                <a:ext cx="170" cy="169"/>
              </a:xfrm>
              <a:custGeom>
                <a:avLst/>
                <a:gdLst>
                  <a:gd name="T0" fmla="*/ 112 w 170"/>
                  <a:gd name="T1" fmla="*/ 0 h 169"/>
                  <a:gd name="T2" fmla="*/ 107 w 170"/>
                  <a:gd name="T3" fmla="*/ 18 h 169"/>
                  <a:gd name="T4" fmla="*/ 103 w 170"/>
                  <a:gd name="T5" fmla="*/ 34 h 169"/>
                  <a:gd name="T6" fmla="*/ 102 w 170"/>
                  <a:gd name="T7" fmla="*/ 49 h 169"/>
                  <a:gd name="T8" fmla="*/ 107 w 170"/>
                  <a:gd name="T9" fmla="*/ 67 h 169"/>
                  <a:gd name="T10" fmla="*/ 112 w 170"/>
                  <a:gd name="T11" fmla="*/ 82 h 169"/>
                  <a:gd name="T12" fmla="*/ 119 w 170"/>
                  <a:gd name="T13" fmla="*/ 93 h 169"/>
                  <a:gd name="T14" fmla="*/ 127 w 170"/>
                  <a:gd name="T15" fmla="*/ 102 h 169"/>
                  <a:gd name="T16" fmla="*/ 143 w 170"/>
                  <a:gd name="T17" fmla="*/ 110 h 169"/>
                  <a:gd name="T18" fmla="*/ 158 w 170"/>
                  <a:gd name="T19" fmla="*/ 115 h 169"/>
                  <a:gd name="T20" fmla="*/ 170 w 170"/>
                  <a:gd name="T21" fmla="*/ 118 h 169"/>
                  <a:gd name="T22" fmla="*/ 56 w 170"/>
                  <a:gd name="T23" fmla="*/ 169 h 169"/>
                  <a:gd name="T24" fmla="*/ 43 w 170"/>
                  <a:gd name="T25" fmla="*/ 166 h 169"/>
                  <a:gd name="T26" fmla="*/ 29 w 170"/>
                  <a:gd name="T27" fmla="*/ 162 h 169"/>
                  <a:gd name="T28" fmla="*/ 18 w 170"/>
                  <a:gd name="T29" fmla="*/ 154 h 169"/>
                  <a:gd name="T30" fmla="*/ 9 w 170"/>
                  <a:gd name="T31" fmla="*/ 145 h 169"/>
                  <a:gd name="T32" fmla="*/ 4 w 170"/>
                  <a:gd name="T33" fmla="*/ 134 h 169"/>
                  <a:gd name="T34" fmla="*/ 1 w 170"/>
                  <a:gd name="T35" fmla="*/ 124 h 169"/>
                  <a:gd name="T36" fmla="*/ 0 w 170"/>
                  <a:gd name="T37" fmla="*/ 112 h 169"/>
                  <a:gd name="T38" fmla="*/ 2 w 170"/>
                  <a:gd name="T39" fmla="*/ 96 h 169"/>
                  <a:gd name="T40" fmla="*/ 8 w 170"/>
                  <a:gd name="T41" fmla="*/ 82 h 169"/>
                  <a:gd name="T42" fmla="*/ 17 w 170"/>
                  <a:gd name="T43" fmla="*/ 71 h 169"/>
                  <a:gd name="T44" fmla="*/ 112 w 170"/>
                  <a:gd name="T45" fmla="*/ 0 h 16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70"/>
                  <a:gd name="T70" fmla="*/ 0 h 169"/>
                  <a:gd name="T71" fmla="*/ 170 w 170"/>
                  <a:gd name="T72" fmla="*/ 169 h 16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70" h="169">
                    <a:moveTo>
                      <a:pt x="112" y="0"/>
                    </a:moveTo>
                    <a:lnTo>
                      <a:pt x="107" y="18"/>
                    </a:lnTo>
                    <a:lnTo>
                      <a:pt x="103" y="34"/>
                    </a:lnTo>
                    <a:lnTo>
                      <a:pt x="102" y="49"/>
                    </a:lnTo>
                    <a:lnTo>
                      <a:pt x="107" y="67"/>
                    </a:lnTo>
                    <a:lnTo>
                      <a:pt x="112" y="82"/>
                    </a:lnTo>
                    <a:lnTo>
                      <a:pt x="119" y="93"/>
                    </a:lnTo>
                    <a:lnTo>
                      <a:pt x="127" y="102"/>
                    </a:lnTo>
                    <a:lnTo>
                      <a:pt x="143" y="110"/>
                    </a:lnTo>
                    <a:lnTo>
                      <a:pt x="158" y="115"/>
                    </a:lnTo>
                    <a:lnTo>
                      <a:pt x="170" y="118"/>
                    </a:lnTo>
                    <a:lnTo>
                      <a:pt x="56" y="169"/>
                    </a:lnTo>
                    <a:lnTo>
                      <a:pt x="43" y="166"/>
                    </a:lnTo>
                    <a:lnTo>
                      <a:pt x="29" y="162"/>
                    </a:lnTo>
                    <a:lnTo>
                      <a:pt x="18" y="154"/>
                    </a:lnTo>
                    <a:lnTo>
                      <a:pt x="9" y="145"/>
                    </a:lnTo>
                    <a:lnTo>
                      <a:pt x="4" y="134"/>
                    </a:lnTo>
                    <a:lnTo>
                      <a:pt x="1" y="124"/>
                    </a:lnTo>
                    <a:lnTo>
                      <a:pt x="0" y="112"/>
                    </a:lnTo>
                    <a:lnTo>
                      <a:pt x="2" y="96"/>
                    </a:lnTo>
                    <a:lnTo>
                      <a:pt x="8" y="82"/>
                    </a:lnTo>
                    <a:lnTo>
                      <a:pt x="17" y="71"/>
                    </a:lnTo>
                    <a:lnTo>
                      <a:pt x="112"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65596" name="Freeform 23"/>
              <p:cNvSpPr>
                <a:spLocks/>
              </p:cNvSpPr>
              <p:nvPr/>
            </p:nvSpPr>
            <p:spPr bwMode="auto">
              <a:xfrm>
                <a:off x="1821" y="2535"/>
                <a:ext cx="77" cy="119"/>
              </a:xfrm>
              <a:custGeom>
                <a:avLst/>
                <a:gdLst>
                  <a:gd name="T0" fmla="*/ 36 w 77"/>
                  <a:gd name="T1" fmla="*/ 0 h 119"/>
                  <a:gd name="T2" fmla="*/ 31 w 77"/>
                  <a:gd name="T3" fmla="*/ 10 h 119"/>
                  <a:gd name="T4" fmla="*/ 27 w 77"/>
                  <a:gd name="T5" fmla="*/ 25 h 119"/>
                  <a:gd name="T6" fmla="*/ 22 w 77"/>
                  <a:gd name="T7" fmla="*/ 37 h 119"/>
                  <a:gd name="T8" fmla="*/ 21 w 77"/>
                  <a:gd name="T9" fmla="*/ 49 h 119"/>
                  <a:gd name="T10" fmla="*/ 22 w 77"/>
                  <a:gd name="T11" fmla="*/ 63 h 119"/>
                  <a:gd name="T12" fmla="*/ 27 w 77"/>
                  <a:gd name="T13" fmla="*/ 77 h 119"/>
                  <a:gd name="T14" fmla="*/ 34 w 77"/>
                  <a:gd name="T15" fmla="*/ 90 h 119"/>
                  <a:gd name="T16" fmla="*/ 49 w 77"/>
                  <a:gd name="T17" fmla="*/ 97 h 119"/>
                  <a:gd name="T18" fmla="*/ 62 w 77"/>
                  <a:gd name="T19" fmla="*/ 104 h 119"/>
                  <a:gd name="T20" fmla="*/ 77 w 77"/>
                  <a:gd name="T21" fmla="*/ 111 h 119"/>
                  <a:gd name="T22" fmla="*/ 59 w 77"/>
                  <a:gd name="T23" fmla="*/ 119 h 119"/>
                  <a:gd name="T24" fmla="*/ 45 w 77"/>
                  <a:gd name="T25" fmla="*/ 115 h 119"/>
                  <a:gd name="T26" fmla="*/ 30 w 77"/>
                  <a:gd name="T27" fmla="*/ 109 h 119"/>
                  <a:gd name="T28" fmla="*/ 19 w 77"/>
                  <a:gd name="T29" fmla="*/ 101 h 119"/>
                  <a:gd name="T30" fmla="*/ 10 w 77"/>
                  <a:gd name="T31" fmla="*/ 92 h 119"/>
                  <a:gd name="T32" fmla="*/ 5 w 77"/>
                  <a:gd name="T33" fmla="*/ 81 h 119"/>
                  <a:gd name="T34" fmla="*/ 2 w 77"/>
                  <a:gd name="T35" fmla="*/ 72 h 119"/>
                  <a:gd name="T36" fmla="*/ 0 w 77"/>
                  <a:gd name="T37" fmla="*/ 59 h 119"/>
                  <a:gd name="T38" fmla="*/ 2 w 77"/>
                  <a:gd name="T39" fmla="*/ 43 h 119"/>
                  <a:gd name="T40" fmla="*/ 5 w 77"/>
                  <a:gd name="T41" fmla="*/ 29 h 119"/>
                  <a:gd name="T42" fmla="*/ 11 w 77"/>
                  <a:gd name="T43" fmla="*/ 17 h 119"/>
                  <a:gd name="T44" fmla="*/ 36 w 77"/>
                  <a:gd name="T45" fmla="*/ 0 h 11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7"/>
                  <a:gd name="T70" fmla="*/ 0 h 119"/>
                  <a:gd name="T71" fmla="*/ 77 w 77"/>
                  <a:gd name="T72" fmla="*/ 119 h 11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7" h="119">
                    <a:moveTo>
                      <a:pt x="36" y="0"/>
                    </a:moveTo>
                    <a:lnTo>
                      <a:pt x="31" y="10"/>
                    </a:lnTo>
                    <a:lnTo>
                      <a:pt x="27" y="25"/>
                    </a:lnTo>
                    <a:lnTo>
                      <a:pt x="22" y="37"/>
                    </a:lnTo>
                    <a:lnTo>
                      <a:pt x="21" y="49"/>
                    </a:lnTo>
                    <a:lnTo>
                      <a:pt x="22" y="63"/>
                    </a:lnTo>
                    <a:lnTo>
                      <a:pt x="27" y="77"/>
                    </a:lnTo>
                    <a:lnTo>
                      <a:pt x="34" y="90"/>
                    </a:lnTo>
                    <a:lnTo>
                      <a:pt x="49" y="97"/>
                    </a:lnTo>
                    <a:lnTo>
                      <a:pt x="62" y="104"/>
                    </a:lnTo>
                    <a:lnTo>
                      <a:pt x="77" y="111"/>
                    </a:lnTo>
                    <a:lnTo>
                      <a:pt x="59" y="119"/>
                    </a:lnTo>
                    <a:lnTo>
                      <a:pt x="45" y="115"/>
                    </a:lnTo>
                    <a:lnTo>
                      <a:pt x="30" y="109"/>
                    </a:lnTo>
                    <a:lnTo>
                      <a:pt x="19" y="101"/>
                    </a:lnTo>
                    <a:lnTo>
                      <a:pt x="10" y="92"/>
                    </a:lnTo>
                    <a:lnTo>
                      <a:pt x="5" y="81"/>
                    </a:lnTo>
                    <a:lnTo>
                      <a:pt x="2" y="72"/>
                    </a:lnTo>
                    <a:lnTo>
                      <a:pt x="0" y="59"/>
                    </a:lnTo>
                    <a:lnTo>
                      <a:pt x="2" y="43"/>
                    </a:lnTo>
                    <a:lnTo>
                      <a:pt x="5" y="29"/>
                    </a:lnTo>
                    <a:lnTo>
                      <a:pt x="11" y="17"/>
                    </a:lnTo>
                    <a:lnTo>
                      <a:pt x="36"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65597" name="Freeform 24"/>
              <p:cNvSpPr>
                <a:spLocks/>
              </p:cNvSpPr>
              <p:nvPr/>
            </p:nvSpPr>
            <p:spPr bwMode="auto">
              <a:xfrm>
                <a:off x="1544" y="2725"/>
                <a:ext cx="80" cy="74"/>
              </a:xfrm>
              <a:custGeom>
                <a:avLst/>
                <a:gdLst>
                  <a:gd name="T0" fmla="*/ 57 w 80"/>
                  <a:gd name="T1" fmla="*/ 0 h 74"/>
                  <a:gd name="T2" fmla="*/ 17 w 80"/>
                  <a:gd name="T3" fmla="*/ 29 h 74"/>
                  <a:gd name="T4" fmla="*/ 10 w 80"/>
                  <a:gd name="T5" fmla="*/ 35 h 74"/>
                  <a:gd name="T6" fmla="*/ 3 w 80"/>
                  <a:gd name="T7" fmla="*/ 44 h 74"/>
                  <a:gd name="T8" fmla="*/ 0 w 80"/>
                  <a:gd name="T9" fmla="*/ 55 h 74"/>
                  <a:gd name="T10" fmla="*/ 4 w 80"/>
                  <a:gd name="T11" fmla="*/ 66 h 74"/>
                  <a:gd name="T12" fmla="*/ 13 w 80"/>
                  <a:gd name="T13" fmla="*/ 72 h 74"/>
                  <a:gd name="T14" fmla="*/ 21 w 80"/>
                  <a:gd name="T15" fmla="*/ 74 h 74"/>
                  <a:gd name="T16" fmla="*/ 33 w 80"/>
                  <a:gd name="T17" fmla="*/ 70 h 74"/>
                  <a:gd name="T18" fmla="*/ 80 w 80"/>
                  <a:gd name="T19" fmla="*/ 49 h 74"/>
                  <a:gd name="T20" fmla="*/ 70 w 80"/>
                  <a:gd name="T21" fmla="*/ 43 h 74"/>
                  <a:gd name="T22" fmla="*/ 62 w 80"/>
                  <a:gd name="T23" fmla="*/ 36 h 74"/>
                  <a:gd name="T24" fmla="*/ 58 w 80"/>
                  <a:gd name="T25" fmla="*/ 27 h 74"/>
                  <a:gd name="T26" fmla="*/ 57 w 80"/>
                  <a:gd name="T27" fmla="*/ 18 h 74"/>
                  <a:gd name="T28" fmla="*/ 56 w 80"/>
                  <a:gd name="T29" fmla="*/ 7 h 74"/>
                  <a:gd name="T30" fmla="*/ 57 w 80"/>
                  <a:gd name="T31" fmla="*/ 0 h 7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80"/>
                  <a:gd name="T49" fmla="*/ 0 h 74"/>
                  <a:gd name="T50" fmla="*/ 80 w 80"/>
                  <a:gd name="T51" fmla="*/ 74 h 7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80" h="74">
                    <a:moveTo>
                      <a:pt x="57" y="0"/>
                    </a:moveTo>
                    <a:lnTo>
                      <a:pt x="17" y="29"/>
                    </a:lnTo>
                    <a:lnTo>
                      <a:pt x="10" y="35"/>
                    </a:lnTo>
                    <a:lnTo>
                      <a:pt x="3" y="44"/>
                    </a:lnTo>
                    <a:lnTo>
                      <a:pt x="0" y="55"/>
                    </a:lnTo>
                    <a:lnTo>
                      <a:pt x="4" y="66"/>
                    </a:lnTo>
                    <a:lnTo>
                      <a:pt x="13" y="72"/>
                    </a:lnTo>
                    <a:lnTo>
                      <a:pt x="21" y="74"/>
                    </a:lnTo>
                    <a:lnTo>
                      <a:pt x="33" y="70"/>
                    </a:lnTo>
                    <a:lnTo>
                      <a:pt x="80" y="49"/>
                    </a:lnTo>
                    <a:lnTo>
                      <a:pt x="70" y="43"/>
                    </a:lnTo>
                    <a:lnTo>
                      <a:pt x="62" y="36"/>
                    </a:lnTo>
                    <a:lnTo>
                      <a:pt x="58" y="27"/>
                    </a:lnTo>
                    <a:lnTo>
                      <a:pt x="57" y="18"/>
                    </a:lnTo>
                    <a:lnTo>
                      <a:pt x="56" y="7"/>
                    </a:lnTo>
                    <a:lnTo>
                      <a:pt x="57" y="0"/>
                    </a:lnTo>
                    <a:close/>
                  </a:path>
                </a:pathLst>
              </a:custGeom>
              <a:solidFill>
                <a:srgbClr val="00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grpSp>
      <p:grpSp>
        <p:nvGrpSpPr>
          <p:cNvPr id="4" name="Group 25"/>
          <p:cNvGrpSpPr>
            <a:grpSpLocks/>
          </p:cNvGrpSpPr>
          <p:nvPr/>
        </p:nvGrpSpPr>
        <p:grpSpPr bwMode="auto">
          <a:xfrm>
            <a:off x="5942827" y="2057400"/>
            <a:ext cx="1401581" cy="1377950"/>
            <a:chOff x="1413" y="1848"/>
            <a:chExt cx="876" cy="951"/>
          </a:xfrm>
        </p:grpSpPr>
        <p:sp>
          <p:nvSpPr>
            <p:cNvPr id="65568" name="Freeform 26"/>
            <p:cNvSpPr>
              <a:spLocks/>
            </p:cNvSpPr>
            <p:nvPr/>
          </p:nvSpPr>
          <p:spPr bwMode="auto">
            <a:xfrm>
              <a:off x="1430" y="2753"/>
              <a:ext cx="81" cy="46"/>
            </a:xfrm>
            <a:custGeom>
              <a:avLst/>
              <a:gdLst>
                <a:gd name="T0" fmla="*/ 0 w 81"/>
                <a:gd name="T1" fmla="*/ 30 h 46"/>
                <a:gd name="T2" fmla="*/ 24 w 81"/>
                <a:gd name="T3" fmla="*/ 0 h 46"/>
                <a:gd name="T4" fmla="*/ 81 w 81"/>
                <a:gd name="T5" fmla="*/ 37 h 46"/>
                <a:gd name="T6" fmla="*/ 19 w 81"/>
                <a:gd name="T7" fmla="*/ 46 h 46"/>
                <a:gd name="T8" fmla="*/ 0 w 81"/>
                <a:gd name="T9" fmla="*/ 30 h 46"/>
                <a:gd name="T10" fmla="*/ 0 60000 65536"/>
                <a:gd name="T11" fmla="*/ 0 60000 65536"/>
                <a:gd name="T12" fmla="*/ 0 60000 65536"/>
                <a:gd name="T13" fmla="*/ 0 60000 65536"/>
                <a:gd name="T14" fmla="*/ 0 60000 65536"/>
                <a:gd name="T15" fmla="*/ 0 w 81"/>
                <a:gd name="T16" fmla="*/ 0 h 46"/>
                <a:gd name="T17" fmla="*/ 81 w 81"/>
                <a:gd name="T18" fmla="*/ 46 h 46"/>
              </a:gdLst>
              <a:ahLst/>
              <a:cxnLst>
                <a:cxn ang="T10">
                  <a:pos x="T0" y="T1"/>
                </a:cxn>
                <a:cxn ang="T11">
                  <a:pos x="T2" y="T3"/>
                </a:cxn>
                <a:cxn ang="T12">
                  <a:pos x="T4" y="T5"/>
                </a:cxn>
                <a:cxn ang="T13">
                  <a:pos x="T6" y="T7"/>
                </a:cxn>
                <a:cxn ang="T14">
                  <a:pos x="T8" y="T9"/>
                </a:cxn>
              </a:cxnLst>
              <a:rect l="T15" t="T16" r="T17" b="T18"/>
              <a:pathLst>
                <a:path w="81" h="46">
                  <a:moveTo>
                    <a:pt x="0" y="30"/>
                  </a:moveTo>
                  <a:lnTo>
                    <a:pt x="24" y="0"/>
                  </a:lnTo>
                  <a:lnTo>
                    <a:pt x="81" y="37"/>
                  </a:lnTo>
                  <a:lnTo>
                    <a:pt x="19" y="46"/>
                  </a:lnTo>
                  <a:lnTo>
                    <a:pt x="0" y="30"/>
                  </a:lnTo>
                  <a:close/>
                </a:path>
              </a:pathLst>
            </a:custGeom>
            <a:solidFill>
              <a:srgbClr val="3F3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65569" name="Freeform 27"/>
            <p:cNvSpPr>
              <a:spLocks/>
            </p:cNvSpPr>
            <p:nvPr/>
          </p:nvSpPr>
          <p:spPr bwMode="auto">
            <a:xfrm>
              <a:off x="1419" y="2683"/>
              <a:ext cx="92" cy="108"/>
            </a:xfrm>
            <a:custGeom>
              <a:avLst/>
              <a:gdLst>
                <a:gd name="T0" fmla="*/ 0 w 92"/>
                <a:gd name="T1" fmla="*/ 0 h 108"/>
                <a:gd name="T2" fmla="*/ 55 w 92"/>
                <a:gd name="T3" fmla="*/ 51 h 108"/>
                <a:gd name="T4" fmla="*/ 92 w 92"/>
                <a:gd name="T5" fmla="*/ 108 h 108"/>
                <a:gd name="T6" fmla="*/ 35 w 92"/>
                <a:gd name="T7" fmla="*/ 70 h 108"/>
                <a:gd name="T8" fmla="*/ 0 w 92"/>
                <a:gd name="T9" fmla="*/ 0 h 108"/>
                <a:gd name="T10" fmla="*/ 0 60000 65536"/>
                <a:gd name="T11" fmla="*/ 0 60000 65536"/>
                <a:gd name="T12" fmla="*/ 0 60000 65536"/>
                <a:gd name="T13" fmla="*/ 0 60000 65536"/>
                <a:gd name="T14" fmla="*/ 0 60000 65536"/>
                <a:gd name="T15" fmla="*/ 0 w 92"/>
                <a:gd name="T16" fmla="*/ 0 h 108"/>
                <a:gd name="T17" fmla="*/ 92 w 92"/>
                <a:gd name="T18" fmla="*/ 108 h 108"/>
              </a:gdLst>
              <a:ahLst/>
              <a:cxnLst>
                <a:cxn ang="T10">
                  <a:pos x="T0" y="T1"/>
                </a:cxn>
                <a:cxn ang="T11">
                  <a:pos x="T2" y="T3"/>
                </a:cxn>
                <a:cxn ang="T12">
                  <a:pos x="T4" y="T5"/>
                </a:cxn>
                <a:cxn ang="T13">
                  <a:pos x="T6" y="T7"/>
                </a:cxn>
                <a:cxn ang="T14">
                  <a:pos x="T8" y="T9"/>
                </a:cxn>
              </a:cxnLst>
              <a:rect l="T15" t="T16" r="T17" b="T18"/>
              <a:pathLst>
                <a:path w="92" h="108">
                  <a:moveTo>
                    <a:pt x="0" y="0"/>
                  </a:moveTo>
                  <a:lnTo>
                    <a:pt x="55" y="51"/>
                  </a:lnTo>
                  <a:lnTo>
                    <a:pt x="92" y="108"/>
                  </a:lnTo>
                  <a:lnTo>
                    <a:pt x="35" y="70"/>
                  </a:lnTo>
                  <a:lnTo>
                    <a:pt x="0" y="0"/>
                  </a:lnTo>
                  <a:close/>
                </a:path>
              </a:pathLst>
            </a:custGeom>
            <a:solidFill>
              <a:srgbClr val="9F9F9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65570" name="Freeform 28"/>
            <p:cNvSpPr>
              <a:spLocks/>
            </p:cNvSpPr>
            <p:nvPr/>
          </p:nvSpPr>
          <p:spPr bwMode="auto">
            <a:xfrm>
              <a:off x="1413" y="2685"/>
              <a:ext cx="41" cy="97"/>
            </a:xfrm>
            <a:custGeom>
              <a:avLst/>
              <a:gdLst>
                <a:gd name="T0" fmla="*/ 7 w 41"/>
                <a:gd name="T1" fmla="*/ 0 h 97"/>
                <a:gd name="T2" fmla="*/ 41 w 41"/>
                <a:gd name="T3" fmla="*/ 67 h 97"/>
                <a:gd name="T4" fmla="*/ 16 w 41"/>
                <a:gd name="T5" fmla="*/ 97 h 97"/>
                <a:gd name="T6" fmla="*/ 0 w 41"/>
                <a:gd name="T7" fmla="*/ 79 h 97"/>
                <a:gd name="T8" fmla="*/ 7 w 41"/>
                <a:gd name="T9" fmla="*/ 0 h 97"/>
                <a:gd name="T10" fmla="*/ 0 60000 65536"/>
                <a:gd name="T11" fmla="*/ 0 60000 65536"/>
                <a:gd name="T12" fmla="*/ 0 60000 65536"/>
                <a:gd name="T13" fmla="*/ 0 60000 65536"/>
                <a:gd name="T14" fmla="*/ 0 60000 65536"/>
                <a:gd name="T15" fmla="*/ 0 w 41"/>
                <a:gd name="T16" fmla="*/ 0 h 97"/>
                <a:gd name="T17" fmla="*/ 41 w 41"/>
                <a:gd name="T18" fmla="*/ 97 h 97"/>
              </a:gdLst>
              <a:ahLst/>
              <a:cxnLst>
                <a:cxn ang="T10">
                  <a:pos x="T0" y="T1"/>
                </a:cxn>
                <a:cxn ang="T11">
                  <a:pos x="T2" y="T3"/>
                </a:cxn>
                <a:cxn ang="T12">
                  <a:pos x="T4" y="T5"/>
                </a:cxn>
                <a:cxn ang="T13">
                  <a:pos x="T6" y="T7"/>
                </a:cxn>
                <a:cxn ang="T14">
                  <a:pos x="T8" y="T9"/>
                </a:cxn>
              </a:cxnLst>
              <a:rect l="T15" t="T16" r="T17" b="T18"/>
              <a:pathLst>
                <a:path w="41" h="97">
                  <a:moveTo>
                    <a:pt x="7" y="0"/>
                  </a:moveTo>
                  <a:lnTo>
                    <a:pt x="41" y="67"/>
                  </a:lnTo>
                  <a:lnTo>
                    <a:pt x="16" y="97"/>
                  </a:lnTo>
                  <a:lnTo>
                    <a:pt x="0" y="79"/>
                  </a:lnTo>
                  <a:lnTo>
                    <a:pt x="7" y="0"/>
                  </a:lnTo>
                  <a:close/>
                </a:path>
              </a:pathLst>
            </a:custGeom>
            <a:solidFill>
              <a:srgbClr val="5F5F5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65571" name="Freeform 29"/>
            <p:cNvSpPr>
              <a:spLocks/>
            </p:cNvSpPr>
            <p:nvPr/>
          </p:nvSpPr>
          <p:spPr bwMode="auto">
            <a:xfrm>
              <a:off x="1446" y="2091"/>
              <a:ext cx="630" cy="672"/>
            </a:xfrm>
            <a:custGeom>
              <a:avLst/>
              <a:gdLst>
                <a:gd name="T0" fmla="*/ 474 w 630"/>
                <a:gd name="T1" fmla="*/ 0 h 672"/>
                <a:gd name="T2" fmla="*/ 3 w 630"/>
                <a:gd name="T3" fmla="*/ 639 h 672"/>
                <a:gd name="T4" fmla="*/ 0 w 630"/>
                <a:gd name="T5" fmla="*/ 647 h 672"/>
                <a:gd name="T6" fmla="*/ 1 w 630"/>
                <a:gd name="T7" fmla="*/ 657 h 672"/>
                <a:gd name="T8" fmla="*/ 5 w 630"/>
                <a:gd name="T9" fmla="*/ 665 h 672"/>
                <a:gd name="T10" fmla="*/ 10 w 630"/>
                <a:gd name="T11" fmla="*/ 670 h 672"/>
                <a:gd name="T12" fmla="*/ 19 w 630"/>
                <a:gd name="T13" fmla="*/ 672 h 672"/>
                <a:gd name="T14" fmla="*/ 29 w 630"/>
                <a:gd name="T15" fmla="*/ 671 h 672"/>
                <a:gd name="T16" fmla="*/ 630 w 630"/>
                <a:gd name="T17" fmla="*/ 133 h 672"/>
                <a:gd name="T18" fmla="*/ 474 w 630"/>
                <a:gd name="T19" fmla="*/ 0 h 67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30"/>
                <a:gd name="T31" fmla="*/ 0 h 672"/>
                <a:gd name="T32" fmla="*/ 630 w 630"/>
                <a:gd name="T33" fmla="*/ 672 h 67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30" h="672">
                  <a:moveTo>
                    <a:pt x="474" y="0"/>
                  </a:moveTo>
                  <a:lnTo>
                    <a:pt x="3" y="639"/>
                  </a:lnTo>
                  <a:lnTo>
                    <a:pt x="0" y="647"/>
                  </a:lnTo>
                  <a:lnTo>
                    <a:pt x="1" y="657"/>
                  </a:lnTo>
                  <a:lnTo>
                    <a:pt x="5" y="665"/>
                  </a:lnTo>
                  <a:lnTo>
                    <a:pt x="10" y="670"/>
                  </a:lnTo>
                  <a:lnTo>
                    <a:pt x="19" y="672"/>
                  </a:lnTo>
                  <a:lnTo>
                    <a:pt x="29" y="671"/>
                  </a:lnTo>
                  <a:lnTo>
                    <a:pt x="630" y="133"/>
                  </a:lnTo>
                  <a:lnTo>
                    <a:pt x="474" y="0"/>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65572" name="Freeform 30"/>
            <p:cNvSpPr>
              <a:spLocks/>
            </p:cNvSpPr>
            <p:nvPr/>
          </p:nvSpPr>
          <p:spPr bwMode="auto">
            <a:xfrm>
              <a:off x="1906" y="2026"/>
              <a:ext cx="263" cy="120"/>
            </a:xfrm>
            <a:custGeom>
              <a:avLst/>
              <a:gdLst>
                <a:gd name="T0" fmla="*/ 75 w 263"/>
                <a:gd name="T1" fmla="*/ 0 h 120"/>
                <a:gd name="T2" fmla="*/ 263 w 263"/>
                <a:gd name="T3" fmla="*/ 60 h 120"/>
                <a:gd name="T4" fmla="*/ 249 w 263"/>
                <a:gd name="T5" fmla="*/ 74 h 120"/>
                <a:gd name="T6" fmla="*/ 248 w 263"/>
                <a:gd name="T7" fmla="*/ 88 h 120"/>
                <a:gd name="T8" fmla="*/ 91 w 263"/>
                <a:gd name="T9" fmla="*/ 33 h 120"/>
                <a:gd name="T10" fmla="*/ 2 w 263"/>
                <a:gd name="T11" fmla="*/ 120 h 120"/>
                <a:gd name="T12" fmla="*/ 0 w 263"/>
                <a:gd name="T13" fmla="*/ 90 h 120"/>
                <a:gd name="T14" fmla="*/ 75 w 263"/>
                <a:gd name="T15" fmla="*/ 0 h 120"/>
                <a:gd name="T16" fmla="*/ 0 60000 65536"/>
                <a:gd name="T17" fmla="*/ 0 60000 65536"/>
                <a:gd name="T18" fmla="*/ 0 60000 65536"/>
                <a:gd name="T19" fmla="*/ 0 60000 65536"/>
                <a:gd name="T20" fmla="*/ 0 60000 65536"/>
                <a:gd name="T21" fmla="*/ 0 60000 65536"/>
                <a:gd name="T22" fmla="*/ 0 60000 65536"/>
                <a:gd name="T23" fmla="*/ 0 60000 65536"/>
                <a:gd name="T24" fmla="*/ 0 w 263"/>
                <a:gd name="T25" fmla="*/ 0 h 120"/>
                <a:gd name="T26" fmla="*/ 263 w 263"/>
                <a:gd name="T27" fmla="*/ 120 h 12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63" h="120">
                  <a:moveTo>
                    <a:pt x="75" y="0"/>
                  </a:moveTo>
                  <a:lnTo>
                    <a:pt x="263" y="60"/>
                  </a:lnTo>
                  <a:lnTo>
                    <a:pt x="249" y="74"/>
                  </a:lnTo>
                  <a:lnTo>
                    <a:pt x="248" y="88"/>
                  </a:lnTo>
                  <a:lnTo>
                    <a:pt x="91" y="33"/>
                  </a:lnTo>
                  <a:lnTo>
                    <a:pt x="2" y="120"/>
                  </a:lnTo>
                  <a:lnTo>
                    <a:pt x="0" y="90"/>
                  </a:lnTo>
                  <a:lnTo>
                    <a:pt x="75" y="0"/>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65573" name="Freeform 31"/>
            <p:cNvSpPr>
              <a:spLocks/>
            </p:cNvSpPr>
            <p:nvPr/>
          </p:nvSpPr>
          <p:spPr bwMode="auto">
            <a:xfrm>
              <a:off x="1993" y="2052"/>
              <a:ext cx="182" cy="105"/>
            </a:xfrm>
            <a:custGeom>
              <a:avLst/>
              <a:gdLst>
                <a:gd name="T0" fmla="*/ 0 w 182"/>
                <a:gd name="T1" fmla="*/ 0 h 105"/>
                <a:gd name="T2" fmla="*/ 178 w 182"/>
                <a:gd name="T3" fmla="*/ 51 h 105"/>
                <a:gd name="T4" fmla="*/ 182 w 182"/>
                <a:gd name="T5" fmla="*/ 67 h 105"/>
                <a:gd name="T6" fmla="*/ 178 w 182"/>
                <a:gd name="T7" fmla="*/ 82 h 105"/>
                <a:gd name="T8" fmla="*/ 171 w 182"/>
                <a:gd name="T9" fmla="*/ 94 h 105"/>
                <a:gd name="T10" fmla="*/ 141 w 182"/>
                <a:gd name="T11" fmla="*/ 105 h 105"/>
                <a:gd name="T12" fmla="*/ 93 w 182"/>
                <a:gd name="T13" fmla="*/ 92 h 105"/>
                <a:gd name="T14" fmla="*/ 36 w 182"/>
                <a:gd name="T15" fmla="*/ 57 h 105"/>
                <a:gd name="T16" fmla="*/ 5 w 182"/>
                <a:gd name="T17" fmla="*/ 21 h 105"/>
                <a:gd name="T18" fmla="*/ 0 w 182"/>
                <a:gd name="T19" fmla="*/ 0 h 10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2"/>
                <a:gd name="T31" fmla="*/ 0 h 105"/>
                <a:gd name="T32" fmla="*/ 182 w 182"/>
                <a:gd name="T33" fmla="*/ 105 h 10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2" h="105">
                  <a:moveTo>
                    <a:pt x="0" y="0"/>
                  </a:moveTo>
                  <a:lnTo>
                    <a:pt x="178" y="51"/>
                  </a:lnTo>
                  <a:lnTo>
                    <a:pt x="182" y="67"/>
                  </a:lnTo>
                  <a:lnTo>
                    <a:pt x="178" y="82"/>
                  </a:lnTo>
                  <a:lnTo>
                    <a:pt x="171" y="94"/>
                  </a:lnTo>
                  <a:lnTo>
                    <a:pt x="141" y="105"/>
                  </a:lnTo>
                  <a:lnTo>
                    <a:pt x="93" y="92"/>
                  </a:lnTo>
                  <a:lnTo>
                    <a:pt x="36" y="57"/>
                  </a:lnTo>
                  <a:lnTo>
                    <a:pt x="5" y="21"/>
                  </a:lnTo>
                  <a:lnTo>
                    <a:pt x="0" y="0"/>
                  </a:lnTo>
                  <a:close/>
                </a:path>
              </a:pathLst>
            </a:custGeom>
            <a:solidFill>
              <a:srgbClr val="9F9F9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65574" name="Freeform 32"/>
            <p:cNvSpPr>
              <a:spLocks/>
            </p:cNvSpPr>
            <p:nvPr/>
          </p:nvSpPr>
          <p:spPr bwMode="auto">
            <a:xfrm>
              <a:off x="1975" y="1980"/>
              <a:ext cx="195" cy="107"/>
            </a:xfrm>
            <a:custGeom>
              <a:avLst/>
              <a:gdLst>
                <a:gd name="T0" fmla="*/ 10 w 195"/>
                <a:gd name="T1" fmla="*/ 51 h 107"/>
                <a:gd name="T2" fmla="*/ 195 w 195"/>
                <a:gd name="T3" fmla="*/ 107 h 107"/>
                <a:gd name="T4" fmla="*/ 191 w 195"/>
                <a:gd name="T5" fmla="*/ 89 h 107"/>
                <a:gd name="T6" fmla="*/ 183 w 195"/>
                <a:gd name="T7" fmla="*/ 74 h 107"/>
                <a:gd name="T8" fmla="*/ 170 w 195"/>
                <a:gd name="T9" fmla="*/ 55 h 107"/>
                <a:gd name="T10" fmla="*/ 159 w 195"/>
                <a:gd name="T11" fmla="*/ 41 h 107"/>
                <a:gd name="T12" fmla="*/ 143 w 195"/>
                <a:gd name="T13" fmla="*/ 27 h 107"/>
                <a:gd name="T14" fmla="*/ 125 w 195"/>
                <a:gd name="T15" fmla="*/ 16 h 107"/>
                <a:gd name="T16" fmla="*/ 105 w 195"/>
                <a:gd name="T17" fmla="*/ 8 h 107"/>
                <a:gd name="T18" fmla="*/ 87 w 195"/>
                <a:gd name="T19" fmla="*/ 3 h 107"/>
                <a:gd name="T20" fmla="*/ 67 w 195"/>
                <a:gd name="T21" fmla="*/ 0 h 107"/>
                <a:gd name="T22" fmla="*/ 52 w 195"/>
                <a:gd name="T23" fmla="*/ 0 h 107"/>
                <a:gd name="T24" fmla="*/ 38 w 195"/>
                <a:gd name="T25" fmla="*/ 2 h 107"/>
                <a:gd name="T26" fmla="*/ 22 w 195"/>
                <a:gd name="T27" fmla="*/ 7 h 107"/>
                <a:gd name="T28" fmla="*/ 10 w 195"/>
                <a:gd name="T29" fmla="*/ 16 h 107"/>
                <a:gd name="T30" fmla="*/ 3 w 195"/>
                <a:gd name="T31" fmla="*/ 28 h 107"/>
                <a:gd name="T32" fmla="*/ 0 w 195"/>
                <a:gd name="T33" fmla="*/ 48 h 107"/>
                <a:gd name="T34" fmla="*/ 10 w 195"/>
                <a:gd name="T35" fmla="*/ 51 h 10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95"/>
                <a:gd name="T55" fmla="*/ 0 h 107"/>
                <a:gd name="T56" fmla="*/ 195 w 195"/>
                <a:gd name="T57" fmla="*/ 107 h 10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95" h="107">
                  <a:moveTo>
                    <a:pt x="10" y="51"/>
                  </a:moveTo>
                  <a:lnTo>
                    <a:pt x="195" y="107"/>
                  </a:lnTo>
                  <a:lnTo>
                    <a:pt x="191" y="89"/>
                  </a:lnTo>
                  <a:lnTo>
                    <a:pt x="183" y="74"/>
                  </a:lnTo>
                  <a:lnTo>
                    <a:pt x="170" y="55"/>
                  </a:lnTo>
                  <a:lnTo>
                    <a:pt x="159" y="41"/>
                  </a:lnTo>
                  <a:lnTo>
                    <a:pt x="143" y="27"/>
                  </a:lnTo>
                  <a:lnTo>
                    <a:pt x="125" y="16"/>
                  </a:lnTo>
                  <a:lnTo>
                    <a:pt x="105" y="8"/>
                  </a:lnTo>
                  <a:lnTo>
                    <a:pt x="87" y="3"/>
                  </a:lnTo>
                  <a:lnTo>
                    <a:pt x="67" y="0"/>
                  </a:lnTo>
                  <a:lnTo>
                    <a:pt x="52" y="0"/>
                  </a:lnTo>
                  <a:lnTo>
                    <a:pt x="38" y="2"/>
                  </a:lnTo>
                  <a:lnTo>
                    <a:pt x="22" y="7"/>
                  </a:lnTo>
                  <a:lnTo>
                    <a:pt x="10" y="16"/>
                  </a:lnTo>
                  <a:lnTo>
                    <a:pt x="3" y="28"/>
                  </a:lnTo>
                  <a:lnTo>
                    <a:pt x="0" y="48"/>
                  </a:lnTo>
                  <a:lnTo>
                    <a:pt x="10" y="51"/>
                  </a:lnTo>
                  <a:close/>
                </a:path>
              </a:pathLst>
            </a:custGeom>
            <a:solidFill>
              <a:srgbClr val="9F9F9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65575" name="Freeform 33"/>
            <p:cNvSpPr>
              <a:spLocks/>
            </p:cNvSpPr>
            <p:nvPr/>
          </p:nvSpPr>
          <p:spPr bwMode="auto">
            <a:xfrm>
              <a:off x="1896" y="2012"/>
              <a:ext cx="269" cy="240"/>
            </a:xfrm>
            <a:custGeom>
              <a:avLst/>
              <a:gdLst>
                <a:gd name="T0" fmla="*/ 81 w 269"/>
                <a:gd name="T1" fmla="*/ 0 h 240"/>
                <a:gd name="T2" fmla="*/ 4 w 269"/>
                <a:gd name="T3" fmla="*/ 105 h 240"/>
                <a:gd name="T4" fmla="*/ 0 w 269"/>
                <a:gd name="T5" fmla="*/ 123 h 240"/>
                <a:gd name="T6" fmla="*/ 0 w 269"/>
                <a:gd name="T7" fmla="*/ 137 h 240"/>
                <a:gd name="T8" fmla="*/ 1 w 269"/>
                <a:gd name="T9" fmla="*/ 152 h 240"/>
                <a:gd name="T10" fmla="*/ 6 w 269"/>
                <a:gd name="T11" fmla="*/ 171 h 240"/>
                <a:gd name="T12" fmla="*/ 13 w 269"/>
                <a:gd name="T13" fmla="*/ 186 h 240"/>
                <a:gd name="T14" fmla="*/ 26 w 269"/>
                <a:gd name="T15" fmla="*/ 202 h 240"/>
                <a:gd name="T16" fmla="*/ 42 w 269"/>
                <a:gd name="T17" fmla="*/ 215 h 240"/>
                <a:gd name="T18" fmla="*/ 64 w 269"/>
                <a:gd name="T19" fmla="*/ 228 h 240"/>
                <a:gd name="T20" fmla="*/ 82 w 269"/>
                <a:gd name="T21" fmla="*/ 234 h 240"/>
                <a:gd name="T22" fmla="*/ 101 w 269"/>
                <a:gd name="T23" fmla="*/ 238 h 240"/>
                <a:gd name="T24" fmla="*/ 125 w 269"/>
                <a:gd name="T25" fmla="*/ 240 h 240"/>
                <a:gd name="T26" fmla="*/ 142 w 269"/>
                <a:gd name="T27" fmla="*/ 236 h 240"/>
                <a:gd name="T28" fmla="*/ 160 w 269"/>
                <a:gd name="T29" fmla="*/ 230 h 240"/>
                <a:gd name="T30" fmla="*/ 269 w 269"/>
                <a:gd name="T31" fmla="*/ 133 h 240"/>
                <a:gd name="T32" fmla="*/ 251 w 269"/>
                <a:gd name="T33" fmla="*/ 139 h 240"/>
                <a:gd name="T34" fmla="*/ 235 w 269"/>
                <a:gd name="T35" fmla="*/ 140 h 240"/>
                <a:gd name="T36" fmla="*/ 214 w 269"/>
                <a:gd name="T37" fmla="*/ 137 h 240"/>
                <a:gd name="T38" fmla="*/ 196 w 269"/>
                <a:gd name="T39" fmla="*/ 131 h 240"/>
                <a:gd name="T40" fmla="*/ 178 w 269"/>
                <a:gd name="T41" fmla="*/ 125 h 240"/>
                <a:gd name="T42" fmla="*/ 155 w 269"/>
                <a:gd name="T43" fmla="*/ 110 h 240"/>
                <a:gd name="T44" fmla="*/ 134 w 269"/>
                <a:gd name="T45" fmla="*/ 95 h 240"/>
                <a:gd name="T46" fmla="*/ 123 w 269"/>
                <a:gd name="T47" fmla="*/ 83 h 240"/>
                <a:gd name="T48" fmla="*/ 110 w 269"/>
                <a:gd name="T49" fmla="*/ 66 h 240"/>
                <a:gd name="T50" fmla="*/ 101 w 269"/>
                <a:gd name="T51" fmla="*/ 54 h 240"/>
                <a:gd name="T52" fmla="*/ 94 w 269"/>
                <a:gd name="T53" fmla="*/ 39 h 240"/>
                <a:gd name="T54" fmla="*/ 15 w 269"/>
                <a:gd name="T55" fmla="*/ 126 h 240"/>
                <a:gd name="T56" fmla="*/ 15 w 269"/>
                <a:gd name="T57" fmla="*/ 106 h 240"/>
                <a:gd name="T58" fmla="*/ 89 w 269"/>
                <a:gd name="T59" fmla="*/ 21 h 240"/>
                <a:gd name="T60" fmla="*/ 86 w 269"/>
                <a:gd name="T61" fmla="*/ 16 h 240"/>
                <a:gd name="T62" fmla="*/ 82 w 269"/>
                <a:gd name="T63" fmla="*/ 7 h 240"/>
                <a:gd name="T64" fmla="*/ 81 w 269"/>
                <a:gd name="T65" fmla="*/ 0 h 24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69"/>
                <a:gd name="T100" fmla="*/ 0 h 240"/>
                <a:gd name="T101" fmla="*/ 269 w 269"/>
                <a:gd name="T102" fmla="*/ 240 h 24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69" h="240">
                  <a:moveTo>
                    <a:pt x="81" y="0"/>
                  </a:moveTo>
                  <a:lnTo>
                    <a:pt x="4" y="105"/>
                  </a:lnTo>
                  <a:lnTo>
                    <a:pt x="0" y="123"/>
                  </a:lnTo>
                  <a:lnTo>
                    <a:pt x="0" y="137"/>
                  </a:lnTo>
                  <a:lnTo>
                    <a:pt x="1" y="152"/>
                  </a:lnTo>
                  <a:lnTo>
                    <a:pt x="6" y="171"/>
                  </a:lnTo>
                  <a:lnTo>
                    <a:pt x="13" y="186"/>
                  </a:lnTo>
                  <a:lnTo>
                    <a:pt x="26" y="202"/>
                  </a:lnTo>
                  <a:lnTo>
                    <a:pt x="42" y="215"/>
                  </a:lnTo>
                  <a:lnTo>
                    <a:pt x="64" y="228"/>
                  </a:lnTo>
                  <a:lnTo>
                    <a:pt x="82" y="234"/>
                  </a:lnTo>
                  <a:lnTo>
                    <a:pt x="101" y="238"/>
                  </a:lnTo>
                  <a:lnTo>
                    <a:pt x="125" y="240"/>
                  </a:lnTo>
                  <a:lnTo>
                    <a:pt x="142" y="236"/>
                  </a:lnTo>
                  <a:lnTo>
                    <a:pt x="160" y="230"/>
                  </a:lnTo>
                  <a:lnTo>
                    <a:pt x="269" y="133"/>
                  </a:lnTo>
                  <a:lnTo>
                    <a:pt x="251" y="139"/>
                  </a:lnTo>
                  <a:lnTo>
                    <a:pt x="235" y="140"/>
                  </a:lnTo>
                  <a:lnTo>
                    <a:pt x="214" y="137"/>
                  </a:lnTo>
                  <a:lnTo>
                    <a:pt x="196" y="131"/>
                  </a:lnTo>
                  <a:lnTo>
                    <a:pt x="178" y="125"/>
                  </a:lnTo>
                  <a:lnTo>
                    <a:pt x="155" y="110"/>
                  </a:lnTo>
                  <a:lnTo>
                    <a:pt x="134" y="95"/>
                  </a:lnTo>
                  <a:lnTo>
                    <a:pt x="123" y="83"/>
                  </a:lnTo>
                  <a:lnTo>
                    <a:pt x="110" y="66"/>
                  </a:lnTo>
                  <a:lnTo>
                    <a:pt x="101" y="54"/>
                  </a:lnTo>
                  <a:lnTo>
                    <a:pt x="94" y="39"/>
                  </a:lnTo>
                  <a:lnTo>
                    <a:pt x="15" y="126"/>
                  </a:lnTo>
                  <a:lnTo>
                    <a:pt x="15" y="106"/>
                  </a:lnTo>
                  <a:lnTo>
                    <a:pt x="89" y="21"/>
                  </a:lnTo>
                  <a:lnTo>
                    <a:pt x="86" y="16"/>
                  </a:lnTo>
                  <a:lnTo>
                    <a:pt x="82" y="7"/>
                  </a:lnTo>
                  <a:lnTo>
                    <a:pt x="81" y="0"/>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nvGrpSpPr>
            <p:cNvPr id="65576" name="Group 34"/>
            <p:cNvGrpSpPr>
              <a:grpSpLocks/>
            </p:cNvGrpSpPr>
            <p:nvPr/>
          </p:nvGrpSpPr>
          <p:grpSpPr bwMode="auto">
            <a:xfrm>
              <a:off x="1710" y="1848"/>
              <a:ext cx="579" cy="612"/>
              <a:chOff x="1710" y="1848"/>
              <a:chExt cx="579" cy="612"/>
            </a:xfrm>
          </p:grpSpPr>
          <p:sp>
            <p:nvSpPr>
              <p:cNvPr id="65580" name="Freeform 35"/>
              <p:cNvSpPr>
                <a:spLocks/>
              </p:cNvSpPr>
              <p:nvPr/>
            </p:nvSpPr>
            <p:spPr bwMode="auto">
              <a:xfrm>
                <a:off x="1757" y="2201"/>
                <a:ext cx="532" cy="259"/>
              </a:xfrm>
              <a:custGeom>
                <a:avLst/>
                <a:gdLst>
                  <a:gd name="T0" fmla="*/ 0 w 532"/>
                  <a:gd name="T1" fmla="*/ 259 h 259"/>
                  <a:gd name="T2" fmla="*/ 302 w 532"/>
                  <a:gd name="T3" fmla="*/ 0 h 259"/>
                  <a:gd name="T4" fmla="*/ 532 w 532"/>
                  <a:gd name="T5" fmla="*/ 12 h 259"/>
                  <a:gd name="T6" fmla="*/ 404 w 532"/>
                  <a:gd name="T7" fmla="*/ 81 h 259"/>
                  <a:gd name="T8" fmla="*/ 426 w 532"/>
                  <a:gd name="T9" fmla="*/ 87 h 259"/>
                  <a:gd name="T10" fmla="*/ 286 w 532"/>
                  <a:gd name="T11" fmla="*/ 157 h 259"/>
                  <a:gd name="T12" fmla="*/ 309 w 532"/>
                  <a:gd name="T13" fmla="*/ 164 h 259"/>
                  <a:gd name="T14" fmla="*/ 158 w 532"/>
                  <a:gd name="T15" fmla="*/ 236 h 259"/>
                  <a:gd name="T16" fmla="*/ 0 w 532"/>
                  <a:gd name="T17" fmla="*/ 259 h 25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32"/>
                  <a:gd name="T28" fmla="*/ 0 h 259"/>
                  <a:gd name="T29" fmla="*/ 532 w 532"/>
                  <a:gd name="T30" fmla="*/ 259 h 25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32" h="259">
                    <a:moveTo>
                      <a:pt x="0" y="259"/>
                    </a:moveTo>
                    <a:lnTo>
                      <a:pt x="302" y="0"/>
                    </a:lnTo>
                    <a:lnTo>
                      <a:pt x="532" y="12"/>
                    </a:lnTo>
                    <a:lnTo>
                      <a:pt x="404" y="81"/>
                    </a:lnTo>
                    <a:lnTo>
                      <a:pt x="426" y="87"/>
                    </a:lnTo>
                    <a:lnTo>
                      <a:pt x="286" y="157"/>
                    </a:lnTo>
                    <a:lnTo>
                      <a:pt x="309" y="164"/>
                    </a:lnTo>
                    <a:lnTo>
                      <a:pt x="158" y="236"/>
                    </a:lnTo>
                    <a:lnTo>
                      <a:pt x="0" y="259"/>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65581" name="Freeform 36"/>
              <p:cNvSpPr>
                <a:spLocks/>
              </p:cNvSpPr>
              <p:nvPr/>
            </p:nvSpPr>
            <p:spPr bwMode="auto">
              <a:xfrm>
                <a:off x="1730" y="2116"/>
                <a:ext cx="240" cy="309"/>
              </a:xfrm>
              <a:custGeom>
                <a:avLst/>
                <a:gdLst>
                  <a:gd name="T0" fmla="*/ 23 w 240"/>
                  <a:gd name="T1" fmla="*/ 260 h 309"/>
                  <a:gd name="T2" fmla="*/ 240 w 240"/>
                  <a:gd name="T3" fmla="*/ 0 h 309"/>
                  <a:gd name="T4" fmla="*/ 191 w 240"/>
                  <a:gd name="T5" fmla="*/ 102 h 309"/>
                  <a:gd name="T6" fmla="*/ 0 w 240"/>
                  <a:gd name="T7" fmla="*/ 309 h 309"/>
                  <a:gd name="T8" fmla="*/ 23 w 240"/>
                  <a:gd name="T9" fmla="*/ 260 h 309"/>
                  <a:gd name="T10" fmla="*/ 0 60000 65536"/>
                  <a:gd name="T11" fmla="*/ 0 60000 65536"/>
                  <a:gd name="T12" fmla="*/ 0 60000 65536"/>
                  <a:gd name="T13" fmla="*/ 0 60000 65536"/>
                  <a:gd name="T14" fmla="*/ 0 60000 65536"/>
                  <a:gd name="T15" fmla="*/ 0 w 240"/>
                  <a:gd name="T16" fmla="*/ 0 h 309"/>
                  <a:gd name="T17" fmla="*/ 240 w 240"/>
                  <a:gd name="T18" fmla="*/ 309 h 309"/>
                </a:gdLst>
                <a:ahLst/>
                <a:cxnLst>
                  <a:cxn ang="T10">
                    <a:pos x="T0" y="T1"/>
                  </a:cxn>
                  <a:cxn ang="T11">
                    <a:pos x="T2" y="T3"/>
                  </a:cxn>
                  <a:cxn ang="T12">
                    <a:pos x="T4" y="T5"/>
                  </a:cxn>
                  <a:cxn ang="T13">
                    <a:pos x="T6" y="T7"/>
                  </a:cxn>
                  <a:cxn ang="T14">
                    <a:pos x="T8" y="T9"/>
                  </a:cxn>
                </a:cxnLst>
                <a:rect l="T15" t="T16" r="T17" b="T18"/>
                <a:pathLst>
                  <a:path w="240" h="309">
                    <a:moveTo>
                      <a:pt x="23" y="260"/>
                    </a:moveTo>
                    <a:lnTo>
                      <a:pt x="240" y="0"/>
                    </a:lnTo>
                    <a:lnTo>
                      <a:pt x="191" y="102"/>
                    </a:lnTo>
                    <a:lnTo>
                      <a:pt x="0" y="309"/>
                    </a:lnTo>
                    <a:lnTo>
                      <a:pt x="23" y="26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65582" name="Freeform 37"/>
              <p:cNvSpPr>
                <a:spLocks/>
              </p:cNvSpPr>
              <p:nvPr/>
            </p:nvSpPr>
            <p:spPr bwMode="auto">
              <a:xfrm>
                <a:off x="1710" y="1848"/>
                <a:ext cx="213" cy="551"/>
              </a:xfrm>
              <a:custGeom>
                <a:avLst/>
                <a:gdLst>
                  <a:gd name="T0" fmla="*/ 0 w 213"/>
                  <a:gd name="T1" fmla="*/ 551 h 551"/>
                  <a:gd name="T2" fmla="*/ 213 w 213"/>
                  <a:gd name="T3" fmla="*/ 258 h 551"/>
                  <a:gd name="T4" fmla="*/ 208 w 213"/>
                  <a:gd name="T5" fmla="*/ 0 h 551"/>
                  <a:gd name="T6" fmla="*/ 156 w 213"/>
                  <a:gd name="T7" fmla="*/ 111 h 551"/>
                  <a:gd name="T8" fmla="*/ 148 w 213"/>
                  <a:gd name="T9" fmla="*/ 149 h 551"/>
                  <a:gd name="T10" fmla="*/ 131 w 213"/>
                  <a:gd name="T11" fmla="*/ 128 h 551"/>
                  <a:gd name="T12" fmla="*/ 86 w 213"/>
                  <a:gd name="T13" fmla="*/ 271 h 551"/>
                  <a:gd name="T14" fmla="*/ 80 w 213"/>
                  <a:gd name="T15" fmla="*/ 246 h 551"/>
                  <a:gd name="T16" fmla="*/ 19 w 213"/>
                  <a:gd name="T17" fmla="*/ 388 h 551"/>
                  <a:gd name="T18" fmla="*/ 0 w 213"/>
                  <a:gd name="T19" fmla="*/ 551 h 55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3"/>
                  <a:gd name="T31" fmla="*/ 0 h 551"/>
                  <a:gd name="T32" fmla="*/ 213 w 213"/>
                  <a:gd name="T33" fmla="*/ 551 h 55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3" h="551">
                    <a:moveTo>
                      <a:pt x="0" y="551"/>
                    </a:moveTo>
                    <a:lnTo>
                      <a:pt x="213" y="258"/>
                    </a:lnTo>
                    <a:lnTo>
                      <a:pt x="208" y="0"/>
                    </a:lnTo>
                    <a:lnTo>
                      <a:pt x="156" y="111"/>
                    </a:lnTo>
                    <a:lnTo>
                      <a:pt x="148" y="149"/>
                    </a:lnTo>
                    <a:lnTo>
                      <a:pt x="131" y="128"/>
                    </a:lnTo>
                    <a:lnTo>
                      <a:pt x="86" y="271"/>
                    </a:lnTo>
                    <a:lnTo>
                      <a:pt x="80" y="246"/>
                    </a:lnTo>
                    <a:lnTo>
                      <a:pt x="19" y="388"/>
                    </a:lnTo>
                    <a:lnTo>
                      <a:pt x="0" y="551"/>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sp>
          <p:nvSpPr>
            <p:cNvPr id="65577" name="Freeform 38"/>
            <p:cNvSpPr>
              <a:spLocks/>
            </p:cNvSpPr>
            <p:nvPr/>
          </p:nvSpPr>
          <p:spPr bwMode="auto">
            <a:xfrm>
              <a:off x="1636" y="2373"/>
              <a:ext cx="166" cy="180"/>
            </a:xfrm>
            <a:custGeom>
              <a:avLst/>
              <a:gdLst>
                <a:gd name="T0" fmla="*/ 76 w 166"/>
                <a:gd name="T1" fmla="*/ 0 h 180"/>
                <a:gd name="T2" fmla="*/ 74 w 166"/>
                <a:gd name="T3" fmla="*/ 19 h 180"/>
                <a:gd name="T4" fmla="*/ 71 w 166"/>
                <a:gd name="T5" fmla="*/ 32 h 180"/>
                <a:gd name="T6" fmla="*/ 74 w 166"/>
                <a:gd name="T7" fmla="*/ 45 h 180"/>
                <a:gd name="T8" fmla="*/ 79 w 166"/>
                <a:gd name="T9" fmla="*/ 56 h 180"/>
                <a:gd name="T10" fmla="*/ 87 w 166"/>
                <a:gd name="T11" fmla="*/ 70 h 180"/>
                <a:gd name="T12" fmla="*/ 98 w 166"/>
                <a:gd name="T13" fmla="*/ 82 h 180"/>
                <a:gd name="T14" fmla="*/ 109 w 166"/>
                <a:gd name="T15" fmla="*/ 90 h 180"/>
                <a:gd name="T16" fmla="*/ 124 w 166"/>
                <a:gd name="T17" fmla="*/ 95 h 180"/>
                <a:gd name="T18" fmla="*/ 139 w 166"/>
                <a:gd name="T19" fmla="*/ 98 h 180"/>
                <a:gd name="T20" fmla="*/ 153 w 166"/>
                <a:gd name="T21" fmla="*/ 97 h 180"/>
                <a:gd name="T22" fmla="*/ 166 w 166"/>
                <a:gd name="T23" fmla="*/ 95 h 180"/>
                <a:gd name="T24" fmla="*/ 74 w 166"/>
                <a:gd name="T25" fmla="*/ 177 h 180"/>
                <a:gd name="T26" fmla="*/ 62 w 166"/>
                <a:gd name="T27" fmla="*/ 180 h 180"/>
                <a:gd name="T28" fmla="*/ 48 w 166"/>
                <a:gd name="T29" fmla="*/ 180 h 180"/>
                <a:gd name="T30" fmla="*/ 37 w 166"/>
                <a:gd name="T31" fmla="*/ 177 h 180"/>
                <a:gd name="T32" fmla="*/ 26 w 166"/>
                <a:gd name="T33" fmla="*/ 172 h 180"/>
                <a:gd name="T34" fmla="*/ 15 w 166"/>
                <a:gd name="T35" fmla="*/ 164 h 180"/>
                <a:gd name="T36" fmla="*/ 7 w 166"/>
                <a:gd name="T37" fmla="*/ 153 h 180"/>
                <a:gd name="T38" fmla="*/ 2 w 166"/>
                <a:gd name="T39" fmla="*/ 140 h 180"/>
                <a:gd name="T40" fmla="*/ 0 w 166"/>
                <a:gd name="T41" fmla="*/ 128 h 180"/>
                <a:gd name="T42" fmla="*/ 0 w 166"/>
                <a:gd name="T43" fmla="*/ 115 h 180"/>
                <a:gd name="T44" fmla="*/ 3 w 166"/>
                <a:gd name="T45" fmla="*/ 99 h 180"/>
                <a:gd name="T46" fmla="*/ 76 w 166"/>
                <a:gd name="T47" fmla="*/ 0 h 18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66"/>
                <a:gd name="T73" fmla="*/ 0 h 180"/>
                <a:gd name="T74" fmla="*/ 166 w 166"/>
                <a:gd name="T75" fmla="*/ 180 h 180"/>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66" h="180">
                  <a:moveTo>
                    <a:pt x="76" y="0"/>
                  </a:moveTo>
                  <a:lnTo>
                    <a:pt x="74" y="19"/>
                  </a:lnTo>
                  <a:lnTo>
                    <a:pt x="71" y="32"/>
                  </a:lnTo>
                  <a:lnTo>
                    <a:pt x="74" y="45"/>
                  </a:lnTo>
                  <a:lnTo>
                    <a:pt x="79" y="56"/>
                  </a:lnTo>
                  <a:lnTo>
                    <a:pt x="87" y="70"/>
                  </a:lnTo>
                  <a:lnTo>
                    <a:pt x="98" y="82"/>
                  </a:lnTo>
                  <a:lnTo>
                    <a:pt x="109" y="90"/>
                  </a:lnTo>
                  <a:lnTo>
                    <a:pt x="124" y="95"/>
                  </a:lnTo>
                  <a:lnTo>
                    <a:pt x="139" y="98"/>
                  </a:lnTo>
                  <a:lnTo>
                    <a:pt x="153" y="97"/>
                  </a:lnTo>
                  <a:lnTo>
                    <a:pt x="166" y="95"/>
                  </a:lnTo>
                  <a:lnTo>
                    <a:pt x="74" y="177"/>
                  </a:lnTo>
                  <a:lnTo>
                    <a:pt x="62" y="180"/>
                  </a:lnTo>
                  <a:lnTo>
                    <a:pt x="48" y="180"/>
                  </a:lnTo>
                  <a:lnTo>
                    <a:pt x="37" y="177"/>
                  </a:lnTo>
                  <a:lnTo>
                    <a:pt x="26" y="172"/>
                  </a:lnTo>
                  <a:lnTo>
                    <a:pt x="15" y="164"/>
                  </a:lnTo>
                  <a:lnTo>
                    <a:pt x="7" y="153"/>
                  </a:lnTo>
                  <a:lnTo>
                    <a:pt x="2" y="140"/>
                  </a:lnTo>
                  <a:lnTo>
                    <a:pt x="0" y="128"/>
                  </a:lnTo>
                  <a:lnTo>
                    <a:pt x="0" y="115"/>
                  </a:lnTo>
                  <a:lnTo>
                    <a:pt x="3" y="99"/>
                  </a:lnTo>
                  <a:lnTo>
                    <a:pt x="76"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65578" name="Freeform 39"/>
            <p:cNvSpPr>
              <a:spLocks/>
            </p:cNvSpPr>
            <p:nvPr/>
          </p:nvSpPr>
          <p:spPr bwMode="auto">
            <a:xfrm>
              <a:off x="1654" y="2424"/>
              <a:ext cx="97" cy="112"/>
            </a:xfrm>
            <a:custGeom>
              <a:avLst/>
              <a:gdLst>
                <a:gd name="T0" fmla="*/ 22 w 97"/>
                <a:gd name="T1" fmla="*/ 0 h 112"/>
                <a:gd name="T2" fmla="*/ 18 w 97"/>
                <a:gd name="T3" fmla="*/ 11 h 112"/>
                <a:gd name="T4" fmla="*/ 16 w 97"/>
                <a:gd name="T5" fmla="*/ 24 h 112"/>
                <a:gd name="T6" fmla="*/ 15 w 97"/>
                <a:gd name="T7" fmla="*/ 36 h 112"/>
                <a:gd name="T8" fmla="*/ 15 w 97"/>
                <a:gd name="T9" fmla="*/ 47 h 112"/>
                <a:gd name="T10" fmla="*/ 17 w 97"/>
                <a:gd name="T11" fmla="*/ 62 h 112"/>
                <a:gd name="T12" fmla="*/ 23 w 97"/>
                <a:gd name="T13" fmla="*/ 76 h 112"/>
                <a:gd name="T14" fmla="*/ 30 w 97"/>
                <a:gd name="T15" fmla="*/ 83 h 112"/>
                <a:gd name="T16" fmla="*/ 45 w 97"/>
                <a:gd name="T17" fmla="*/ 90 h 112"/>
                <a:gd name="T18" fmla="*/ 62 w 97"/>
                <a:gd name="T19" fmla="*/ 93 h 112"/>
                <a:gd name="T20" fmla="*/ 79 w 97"/>
                <a:gd name="T21" fmla="*/ 92 h 112"/>
                <a:gd name="T22" fmla="*/ 97 w 97"/>
                <a:gd name="T23" fmla="*/ 88 h 112"/>
                <a:gd name="T24" fmla="*/ 75 w 97"/>
                <a:gd name="T25" fmla="*/ 109 h 112"/>
                <a:gd name="T26" fmla="*/ 63 w 97"/>
                <a:gd name="T27" fmla="*/ 112 h 112"/>
                <a:gd name="T28" fmla="*/ 48 w 97"/>
                <a:gd name="T29" fmla="*/ 111 h 112"/>
                <a:gd name="T30" fmla="*/ 35 w 97"/>
                <a:gd name="T31" fmla="*/ 107 h 112"/>
                <a:gd name="T32" fmla="*/ 24 w 97"/>
                <a:gd name="T33" fmla="*/ 102 h 112"/>
                <a:gd name="T34" fmla="*/ 15 w 97"/>
                <a:gd name="T35" fmla="*/ 93 h 112"/>
                <a:gd name="T36" fmla="*/ 6 w 97"/>
                <a:gd name="T37" fmla="*/ 83 h 112"/>
                <a:gd name="T38" fmla="*/ 2 w 97"/>
                <a:gd name="T39" fmla="*/ 71 h 112"/>
                <a:gd name="T40" fmla="*/ 0 w 97"/>
                <a:gd name="T41" fmla="*/ 57 h 112"/>
                <a:gd name="T42" fmla="*/ 0 w 97"/>
                <a:gd name="T43" fmla="*/ 44 h 112"/>
                <a:gd name="T44" fmla="*/ 3 w 97"/>
                <a:gd name="T45" fmla="*/ 27 h 112"/>
                <a:gd name="T46" fmla="*/ 22 w 97"/>
                <a:gd name="T47" fmla="*/ 0 h 11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97"/>
                <a:gd name="T73" fmla="*/ 0 h 112"/>
                <a:gd name="T74" fmla="*/ 97 w 97"/>
                <a:gd name="T75" fmla="*/ 112 h 11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97" h="112">
                  <a:moveTo>
                    <a:pt x="22" y="0"/>
                  </a:moveTo>
                  <a:lnTo>
                    <a:pt x="18" y="11"/>
                  </a:lnTo>
                  <a:lnTo>
                    <a:pt x="16" y="24"/>
                  </a:lnTo>
                  <a:lnTo>
                    <a:pt x="15" y="36"/>
                  </a:lnTo>
                  <a:lnTo>
                    <a:pt x="15" y="47"/>
                  </a:lnTo>
                  <a:lnTo>
                    <a:pt x="17" y="62"/>
                  </a:lnTo>
                  <a:lnTo>
                    <a:pt x="23" y="76"/>
                  </a:lnTo>
                  <a:lnTo>
                    <a:pt x="30" y="83"/>
                  </a:lnTo>
                  <a:lnTo>
                    <a:pt x="45" y="90"/>
                  </a:lnTo>
                  <a:lnTo>
                    <a:pt x="62" y="93"/>
                  </a:lnTo>
                  <a:lnTo>
                    <a:pt x="79" y="92"/>
                  </a:lnTo>
                  <a:lnTo>
                    <a:pt x="97" y="88"/>
                  </a:lnTo>
                  <a:lnTo>
                    <a:pt x="75" y="109"/>
                  </a:lnTo>
                  <a:lnTo>
                    <a:pt x="63" y="112"/>
                  </a:lnTo>
                  <a:lnTo>
                    <a:pt x="48" y="111"/>
                  </a:lnTo>
                  <a:lnTo>
                    <a:pt x="35" y="107"/>
                  </a:lnTo>
                  <a:lnTo>
                    <a:pt x="24" y="102"/>
                  </a:lnTo>
                  <a:lnTo>
                    <a:pt x="15" y="93"/>
                  </a:lnTo>
                  <a:lnTo>
                    <a:pt x="6" y="83"/>
                  </a:lnTo>
                  <a:lnTo>
                    <a:pt x="2" y="71"/>
                  </a:lnTo>
                  <a:lnTo>
                    <a:pt x="0" y="57"/>
                  </a:lnTo>
                  <a:lnTo>
                    <a:pt x="0" y="44"/>
                  </a:lnTo>
                  <a:lnTo>
                    <a:pt x="3" y="27"/>
                  </a:lnTo>
                  <a:lnTo>
                    <a:pt x="22"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65579" name="Freeform 40"/>
            <p:cNvSpPr>
              <a:spLocks/>
            </p:cNvSpPr>
            <p:nvPr/>
          </p:nvSpPr>
          <p:spPr bwMode="auto">
            <a:xfrm>
              <a:off x="1445" y="2683"/>
              <a:ext cx="74" cy="81"/>
            </a:xfrm>
            <a:custGeom>
              <a:avLst/>
              <a:gdLst>
                <a:gd name="T0" fmla="*/ 40 w 74"/>
                <a:gd name="T1" fmla="*/ 0 h 81"/>
                <a:gd name="T2" fmla="*/ 2 w 74"/>
                <a:gd name="T3" fmla="*/ 49 h 81"/>
                <a:gd name="T4" fmla="*/ 0 w 74"/>
                <a:gd name="T5" fmla="*/ 57 h 81"/>
                <a:gd name="T6" fmla="*/ 1 w 74"/>
                <a:gd name="T7" fmla="*/ 66 h 81"/>
                <a:gd name="T8" fmla="*/ 5 w 74"/>
                <a:gd name="T9" fmla="*/ 73 h 81"/>
                <a:gd name="T10" fmla="*/ 10 w 74"/>
                <a:gd name="T11" fmla="*/ 79 h 81"/>
                <a:gd name="T12" fmla="*/ 19 w 74"/>
                <a:gd name="T13" fmla="*/ 81 h 81"/>
                <a:gd name="T14" fmla="*/ 28 w 74"/>
                <a:gd name="T15" fmla="*/ 80 h 81"/>
                <a:gd name="T16" fmla="*/ 74 w 74"/>
                <a:gd name="T17" fmla="*/ 38 h 81"/>
                <a:gd name="T18" fmla="*/ 64 w 74"/>
                <a:gd name="T19" fmla="*/ 35 h 81"/>
                <a:gd name="T20" fmla="*/ 55 w 74"/>
                <a:gd name="T21" fmla="*/ 29 h 81"/>
                <a:gd name="T22" fmla="*/ 48 w 74"/>
                <a:gd name="T23" fmla="*/ 23 h 81"/>
                <a:gd name="T24" fmla="*/ 44 w 74"/>
                <a:gd name="T25" fmla="*/ 16 h 81"/>
                <a:gd name="T26" fmla="*/ 41 w 74"/>
                <a:gd name="T27" fmla="*/ 9 h 81"/>
                <a:gd name="T28" fmla="*/ 40 w 74"/>
                <a:gd name="T29" fmla="*/ 0 h 8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74"/>
                <a:gd name="T46" fmla="*/ 0 h 81"/>
                <a:gd name="T47" fmla="*/ 74 w 74"/>
                <a:gd name="T48" fmla="*/ 81 h 8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74" h="81">
                  <a:moveTo>
                    <a:pt x="40" y="0"/>
                  </a:moveTo>
                  <a:lnTo>
                    <a:pt x="2" y="49"/>
                  </a:lnTo>
                  <a:lnTo>
                    <a:pt x="0" y="57"/>
                  </a:lnTo>
                  <a:lnTo>
                    <a:pt x="1" y="66"/>
                  </a:lnTo>
                  <a:lnTo>
                    <a:pt x="5" y="73"/>
                  </a:lnTo>
                  <a:lnTo>
                    <a:pt x="10" y="79"/>
                  </a:lnTo>
                  <a:lnTo>
                    <a:pt x="19" y="81"/>
                  </a:lnTo>
                  <a:lnTo>
                    <a:pt x="28" y="80"/>
                  </a:lnTo>
                  <a:lnTo>
                    <a:pt x="74" y="38"/>
                  </a:lnTo>
                  <a:lnTo>
                    <a:pt x="64" y="35"/>
                  </a:lnTo>
                  <a:lnTo>
                    <a:pt x="55" y="29"/>
                  </a:lnTo>
                  <a:lnTo>
                    <a:pt x="48" y="23"/>
                  </a:lnTo>
                  <a:lnTo>
                    <a:pt x="44" y="16"/>
                  </a:lnTo>
                  <a:lnTo>
                    <a:pt x="41" y="9"/>
                  </a:lnTo>
                  <a:lnTo>
                    <a:pt x="40"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grpSp>
        <p:nvGrpSpPr>
          <p:cNvPr id="6" name="Group 41"/>
          <p:cNvGrpSpPr>
            <a:grpSpLocks/>
          </p:cNvGrpSpPr>
          <p:nvPr/>
        </p:nvGrpSpPr>
        <p:grpSpPr bwMode="auto">
          <a:xfrm>
            <a:off x="6019016" y="2743200"/>
            <a:ext cx="1652373" cy="788988"/>
            <a:chOff x="1523" y="2398"/>
            <a:chExt cx="1033" cy="545"/>
          </a:xfrm>
        </p:grpSpPr>
        <p:grpSp>
          <p:nvGrpSpPr>
            <p:cNvPr id="65550" name="Group 42"/>
            <p:cNvGrpSpPr>
              <a:grpSpLocks/>
            </p:cNvGrpSpPr>
            <p:nvPr/>
          </p:nvGrpSpPr>
          <p:grpSpPr bwMode="auto">
            <a:xfrm>
              <a:off x="1523" y="2398"/>
              <a:ext cx="1033" cy="545"/>
              <a:chOff x="1523" y="2398"/>
              <a:chExt cx="1033" cy="545"/>
            </a:xfrm>
          </p:grpSpPr>
          <p:grpSp>
            <p:nvGrpSpPr>
              <p:cNvPr id="65553" name="Group 43"/>
              <p:cNvGrpSpPr>
                <a:grpSpLocks/>
              </p:cNvGrpSpPr>
              <p:nvPr/>
            </p:nvGrpSpPr>
            <p:grpSpPr bwMode="auto">
              <a:xfrm>
                <a:off x="1523" y="2558"/>
                <a:ext cx="1015" cy="385"/>
                <a:chOff x="1523" y="2558"/>
                <a:chExt cx="1015" cy="385"/>
              </a:xfrm>
            </p:grpSpPr>
            <p:grpSp>
              <p:nvGrpSpPr>
                <p:cNvPr id="65558" name="Group 44"/>
                <p:cNvGrpSpPr>
                  <a:grpSpLocks/>
                </p:cNvGrpSpPr>
                <p:nvPr/>
              </p:nvGrpSpPr>
              <p:grpSpPr bwMode="auto">
                <a:xfrm>
                  <a:off x="1523" y="2800"/>
                  <a:ext cx="64" cy="143"/>
                  <a:chOff x="1523" y="2800"/>
                  <a:chExt cx="64" cy="143"/>
                </a:xfrm>
              </p:grpSpPr>
              <p:sp>
                <p:nvSpPr>
                  <p:cNvPr id="65565" name="Freeform 45"/>
                  <p:cNvSpPr>
                    <a:spLocks/>
                  </p:cNvSpPr>
                  <p:nvPr/>
                </p:nvSpPr>
                <p:spPr bwMode="auto">
                  <a:xfrm>
                    <a:off x="1569" y="2800"/>
                    <a:ext cx="18" cy="143"/>
                  </a:xfrm>
                  <a:custGeom>
                    <a:avLst/>
                    <a:gdLst>
                      <a:gd name="T0" fmla="*/ 5 w 18"/>
                      <a:gd name="T1" fmla="*/ 0 h 143"/>
                      <a:gd name="T2" fmla="*/ 0 w 18"/>
                      <a:gd name="T3" fmla="*/ 78 h 143"/>
                      <a:gd name="T4" fmla="*/ 18 w 18"/>
                      <a:gd name="T5" fmla="*/ 143 h 143"/>
                      <a:gd name="T6" fmla="*/ 18 w 18"/>
                      <a:gd name="T7" fmla="*/ 74 h 143"/>
                      <a:gd name="T8" fmla="*/ 5 w 18"/>
                      <a:gd name="T9" fmla="*/ 0 h 143"/>
                      <a:gd name="T10" fmla="*/ 0 60000 65536"/>
                      <a:gd name="T11" fmla="*/ 0 60000 65536"/>
                      <a:gd name="T12" fmla="*/ 0 60000 65536"/>
                      <a:gd name="T13" fmla="*/ 0 60000 65536"/>
                      <a:gd name="T14" fmla="*/ 0 60000 65536"/>
                      <a:gd name="T15" fmla="*/ 0 w 18"/>
                      <a:gd name="T16" fmla="*/ 0 h 143"/>
                      <a:gd name="T17" fmla="*/ 18 w 18"/>
                      <a:gd name="T18" fmla="*/ 143 h 143"/>
                    </a:gdLst>
                    <a:ahLst/>
                    <a:cxnLst>
                      <a:cxn ang="T10">
                        <a:pos x="T0" y="T1"/>
                      </a:cxn>
                      <a:cxn ang="T11">
                        <a:pos x="T2" y="T3"/>
                      </a:cxn>
                      <a:cxn ang="T12">
                        <a:pos x="T4" y="T5"/>
                      </a:cxn>
                      <a:cxn ang="T13">
                        <a:pos x="T6" y="T7"/>
                      </a:cxn>
                      <a:cxn ang="T14">
                        <a:pos x="T8" y="T9"/>
                      </a:cxn>
                    </a:cxnLst>
                    <a:rect l="T15" t="T16" r="T17" b="T18"/>
                    <a:pathLst>
                      <a:path w="18" h="143">
                        <a:moveTo>
                          <a:pt x="5" y="0"/>
                        </a:moveTo>
                        <a:lnTo>
                          <a:pt x="0" y="78"/>
                        </a:lnTo>
                        <a:lnTo>
                          <a:pt x="18" y="143"/>
                        </a:lnTo>
                        <a:lnTo>
                          <a:pt x="18" y="74"/>
                        </a:lnTo>
                        <a:lnTo>
                          <a:pt x="5" y="0"/>
                        </a:lnTo>
                        <a:close/>
                      </a:path>
                    </a:pathLst>
                  </a:custGeom>
                  <a:solidFill>
                    <a:srgbClr val="9F9F9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65566" name="Freeform 46"/>
                  <p:cNvSpPr>
                    <a:spLocks/>
                  </p:cNvSpPr>
                  <p:nvPr/>
                </p:nvSpPr>
                <p:spPr bwMode="auto">
                  <a:xfrm>
                    <a:off x="1523" y="2800"/>
                    <a:ext cx="49" cy="87"/>
                  </a:xfrm>
                  <a:custGeom>
                    <a:avLst/>
                    <a:gdLst>
                      <a:gd name="T0" fmla="*/ 49 w 49"/>
                      <a:gd name="T1" fmla="*/ 0 h 87"/>
                      <a:gd name="T2" fmla="*/ 45 w 49"/>
                      <a:gd name="T3" fmla="*/ 76 h 87"/>
                      <a:gd name="T4" fmla="*/ 0 w 49"/>
                      <a:gd name="T5" fmla="*/ 87 h 87"/>
                      <a:gd name="T6" fmla="*/ 0 w 49"/>
                      <a:gd name="T7" fmla="*/ 58 h 87"/>
                      <a:gd name="T8" fmla="*/ 49 w 49"/>
                      <a:gd name="T9" fmla="*/ 0 h 87"/>
                      <a:gd name="T10" fmla="*/ 0 60000 65536"/>
                      <a:gd name="T11" fmla="*/ 0 60000 65536"/>
                      <a:gd name="T12" fmla="*/ 0 60000 65536"/>
                      <a:gd name="T13" fmla="*/ 0 60000 65536"/>
                      <a:gd name="T14" fmla="*/ 0 60000 65536"/>
                      <a:gd name="T15" fmla="*/ 0 w 49"/>
                      <a:gd name="T16" fmla="*/ 0 h 87"/>
                      <a:gd name="T17" fmla="*/ 49 w 49"/>
                      <a:gd name="T18" fmla="*/ 87 h 87"/>
                    </a:gdLst>
                    <a:ahLst/>
                    <a:cxnLst>
                      <a:cxn ang="T10">
                        <a:pos x="T0" y="T1"/>
                      </a:cxn>
                      <a:cxn ang="T11">
                        <a:pos x="T2" y="T3"/>
                      </a:cxn>
                      <a:cxn ang="T12">
                        <a:pos x="T4" y="T5"/>
                      </a:cxn>
                      <a:cxn ang="T13">
                        <a:pos x="T6" y="T7"/>
                      </a:cxn>
                      <a:cxn ang="T14">
                        <a:pos x="T8" y="T9"/>
                      </a:cxn>
                    </a:cxnLst>
                    <a:rect l="T15" t="T16" r="T17" b="T18"/>
                    <a:pathLst>
                      <a:path w="49" h="87">
                        <a:moveTo>
                          <a:pt x="49" y="0"/>
                        </a:moveTo>
                        <a:lnTo>
                          <a:pt x="45" y="76"/>
                        </a:lnTo>
                        <a:lnTo>
                          <a:pt x="0" y="87"/>
                        </a:lnTo>
                        <a:lnTo>
                          <a:pt x="0" y="58"/>
                        </a:lnTo>
                        <a:lnTo>
                          <a:pt x="49" y="0"/>
                        </a:lnTo>
                        <a:close/>
                      </a:path>
                    </a:pathLst>
                  </a:custGeom>
                  <a:solidFill>
                    <a:srgbClr val="5F5F5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65567" name="Freeform 47"/>
                  <p:cNvSpPr>
                    <a:spLocks/>
                  </p:cNvSpPr>
                  <p:nvPr/>
                </p:nvSpPr>
                <p:spPr bwMode="auto">
                  <a:xfrm>
                    <a:off x="1523" y="2878"/>
                    <a:ext cx="64" cy="64"/>
                  </a:xfrm>
                  <a:custGeom>
                    <a:avLst/>
                    <a:gdLst>
                      <a:gd name="T0" fmla="*/ 0 w 64"/>
                      <a:gd name="T1" fmla="*/ 11 h 64"/>
                      <a:gd name="T2" fmla="*/ 46 w 64"/>
                      <a:gd name="T3" fmla="*/ 0 h 64"/>
                      <a:gd name="T4" fmla="*/ 64 w 64"/>
                      <a:gd name="T5" fmla="*/ 64 h 64"/>
                      <a:gd name="T6" fmla="*/ 8 w 64"/>
                      <a:gd name="T7" fmla="*/ 34 h 64"/>
                      <a:gd name="T8" fmla="*/ 0 w 64"/>
                      <a:gd name="T9" fmla="*/ 11 h 64"/>
                      <a:gd name="T10" fmla="*/ 0 60000 65536"/>
                      <a:gd name="T11" fmla="*/ 0 60000 65536"/>
                      <a:gd name="T12" fmla="*/ 0 60000 65536"/>
                      <a:gd name="T13" fmla="*/ 0 60000 65536"/>
                      <a:gd name="T14" fmla="*/ 0 60000 65536"/>
                      <a:gd name="T15" fmla="*/ 0 w 64"/>
                      <a:gd name="T16" fmla="*/ 0 h 64"/>
                      <a:gd name="T17" fmla="*/ 64 w 64"/>
                      <a:gd name="T18" fmla="*/ 64 h 64"/>
                    </a:gdLst>
                    <a:ahLst/>
                    <a:cxnLst>
                      <a:cxn ang="T10">
                        <a:pos x="T0" y="T1"/>
                      </a:cxn>
                      <a:cxn ang="T11">
                        <a:pos x="T2" y="T3"/>
                      </a:cxn>
                      <a:cxn ang="T12">
                        <a:pos x="T4" y="T5"/>
                      </a:cxn>
                      <a:cxn ang="T13">
                        <a:pos x="T6" y="T7"/>
                      </a:cxn>
                      <a:cxn ang="T14">
                        <a:pos x="T8" y="T9"/>
                      </a:cxn>
                    </a:cxnLst>
                    <a:rect l="T15" t="T16" r="T17" b="T18"/>
                    <a:pathLst>
                      <a:path w="64" h="64">
                        <a:moveTo>
                          <a:pt x="0" y="11"/>
                        </a:moveTo>
                        <a:lnTo>
                          <a:pt x="46" y="0"/>
                        </a:lnTo>
                        <a:lnTo>
                          <a:pt x="64" y="64"/>
                        </a:lnTo>
                        <a:lnTo>
                          <a:pt x="8" y="34"/>
                        </a:lnTo>
                        <a:lnTo>
                          <a:pt x="0" y="11"/>
                        </a:lnTo>
                        <a:close/>
                      </a:path>
                    </a:pathLst>
                  </a:custGeom>
                  <a:solidFill>
                    <a:srgbClr val="3F3F3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sp>
              <p:nvSpPr>
                <p:cNvPr id="65559" name="Freeform 48"/>
                <p:cNvSpPr>
                  <a:spLocks/>
                </p:cNvSpPr>
                <p:nvPr/>
              </p:nvSpPr>
              <p:spPr bwMode="auto">
                <a:xfrm>
                  <a:off x="1558" y="2574"/>
                  <a:ext cx="862" cy="325"/>
                </a:xfrm>
                <a:custGeom>
                  <a:avLst/>
                  <a:gdLst>
                    <a:gd name="T0" fmla="*/ 16 w 862"/>
                    <a:gd name="T1" fmla="*/ 325 h 325"/>
                    <a:gd name="T2" fmla="*/ 8 w 862"/>
                    <a:gd name="T3" fmla="*/ 322 h 325"/>
                    <a:gd name="T4" fmla="*/ 2 w 862"/>
                    <a:gd name="T5" fmla="*/ 317 h 325"/>
                    <a:gd name="T6" fmla="*/ 0 w 862"/>
                    <a:gd name="T7" fmla="*/ 310 h 325"/>
                    <a:gd name="T8" fmla="*/ 0 w 862"/>
                    <a:gd name="T9" fmla="*/ 302 h 325"/>
                    <a:gd name="T10" fmla="*/ 2 w 862"/>
                    <a:gd name="T11" fmla="*/ 292 h 325"/>
                    <a:gd name="T12" fmla="*/ 6 w 862"/>
                    <a:gd name="T13" fmla="*/ 287 h 325"/>
                    <a:gd name="T14" fmla="*/ 13 w 862"/>
                    <a:gd name="T15" fmla="*/ 281 h 325"/>
                    <a:gd name="T16" fmla="*/ 829 w 862"/>
                    <a:gd name="T17" fmla="*/ 0 h 325"/>
                    <a:gd name="T18" fmla="*/ 862 w 862"/>
                    <a:gd name="T19" fmla="*/ 214 h 325"/>
                    <a:gd name="T20" fmla="*/ 16 w 862"/>
                    <a:gd name="T21" fmla="*/ 325 h 32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62"/>
                    <a:gd name="T34" fmla="*/ 0 h 325"/>
                    <a:gd name="T35" fmla="*/ 862 w 862"/>
                    <a:gd name="T36" fmla="*/ 325 h 32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62" h="325">
                      <a:moveTo>
                        <a:pt x="16" y="325"/>
                      </a:moveTo>
                      <a:lnTo>
                        <a:pt x="8" y="322"/>
                      </a:lnTo>
                      <a:lnTo>
                        <a:pt x="2" y="317"/>
                      </a:lnTo>
                      <a:lnTo>
                        <a:pt x="0" y="310"/>
                      </a:lnTo>
                      <a:lnTo>
                        <a:pt x="0" y="302"/>
                      </a:lnTo>
                      <a:lnTo>
                        <a:pt x="2" y="292"/>
                      </a:lnTo>
                      <a:lnTo>
                        <a:pt x="6" y="287"/>
                      </a:lnTo>
                      <a:lnTo>
                        <a:pt x="13" y="281"/>
                      </a:lnTo>
                      <a:lnTo>
                        <a:pt x="829" y="0"/>
                      </a:lnTo>
                      <a:lnTo>
                        <a:pt x="862" y="214"/>
                      </a:lnTo>
                      <a:lnTo>
                        <a:pt x="16" y="325"/>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65560" name="Freeform 49"/>
                <p:cNvSpPr>
                  <a:spLocks/>
                </p:cNvSpPr>
                <p:nvPr/>
              </p:nvSpPr>
              <p:spPr bwMode="auto">
                <a:xfrm>
                  <a:off x="2276" y="2576"/>
                  <a:ext cx="251" cy="163"/>
                </a:xfrm>
                <a:custGeom>
                  <a:avLst/>
                  <a:gdLst>
                    <a:gd name="T0" fmla="*/ 251 w 251"/>
                    <a:gd name="T1" fmla="*/ 157 h 163"/>
                    <a:gd name="T2" fmla="*/ 231 w 251"/>
                    <a:gd name="T3" fmla="*/ 163 h 163"/>
                    <a:gd name="T4" fmla="*/ 119 w 251"/>
                    <a:gd name="T5" fmla="*/ 36 h 163"/>
                    <a:gd name="T6" fmla="*/ 0 w 251"/>
                    <a:gd name="T7" fmla="*/ 57 h 163"/>
                    <a:gd name="T8" fmla="*/ 15 w 251"/>
                    <a:gd name="T9" fmla="*/ 37 h 163"/>
                    <a:gd name="T10" fmla="*/ 137 w 251"/>
                    <a:gd name="T11" fmla="*/ 0 h 163"/>
                    <a:gd name="T12" fmla="*/ 251 w 251"/>
                    <a:gd name="T13" fmla="*/ 157 h 163"/>
                    <a:gd name="T14" fmla="*/ 0 60000 65536"/>
                    <a:gd name="T15" fmla="*/ 0 60000 65536"/>
                    <a:gd name="T16" fmla="*/ 0 60000 65536"/>
                    <a:gd name="T17" fmla="*/ 0 60000 65536"/>
                    <a:gd name="T18" fmla="*/ 0 60000 65536"/>
                    <a:gd name="T19" fmla="*/ 0 60000 65536"/>
                    <a:gd name="T20" fmla="*/ 0 60000 65536"/>
                    <a:gd name="T21" fmla="*/ 0 w 251"/>
                    <a:gd name="T22" fmla="*/ 0 h 163"/>
                    <a:gd name="T23" fmla="*/ 251 w 251"/>
                    <a:gd name="T24" fmla="*/ 163 h 1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51" h="163">
                      <a:moveTo>
                        <a:pt x="251" y="157"/>
                      </a:moveTo>
                      <a:lnTo>
                        <a:pt x="231" y="163"/>
                      </a:lnTo>
                      <a:lnTo>
                        <a:pt x="119" y="36"/>
                      </a:lnTo>
                      <a:lnTo>
                        <a:pt x="0" y="57"/>
                      </a:lnTo>
                      <a:lnTo>
                        <a:pt x="15" y="37"/>
                      </a:lnTo>
                      <a:lnTo>
                        <a:pt x="137" y="0"/>
                      </a:lnTo>
                      <a:lnTo>
                        <a:pt x="251" y="157"/>
                      </a:lnTo>
                      <a:close/>
                    </a:path>
                  </a:pathLst>
                </a:custGeom>
                <a:solidFill>
                  <a:srgbClr val="80808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65561" name="Freeform 50"/>
                <p:cNvSpPr>
                  <a:spLocks/>
                </p:cNvSpPr>
                <p:nvPr/>
              </p:nvSpPr>
              <p:spPr bwMode="auto">
                <a:xfrm>
                  <a:off x="2251" y="2561"/>
                  <a:ext cx="243" cy="237"/>
                </a:xfrm>
                <a:custGeom>
                  <a:avLst/>
                  <a:gdLst>
                    <a:gd name="T0" fmla="*/ 172 w 243"/>
                    <a:gd name="T1" fmla="*/ 0 h 237"/>
                    <a:gd name="T2" fmla="*/ 45 w 243"/>
                    <a:gd name="T3" fmla="*/ 45 h 237"/>
                    <a:gd name="T4" fmla="*/ 34 w 243"/>
                    <a:gd name="T5" fmla="*/ 54 h 237"/>
                    <a:gd name="T6" fmla="*/ 21 w 243"/>
                    <a:gd name="T7" fmla="*/ 68 h 237"/>
                    <a:gd name="T8" fmla="*/ 14 w 243"/>
                    <a:gd name="T9" fmla="*/ 82 h 237"/>
                    <a:gd name="T10" fmla="*/ 7 w 243"/>
                    <a:gd name="T11" fmla="*/ 97 h 237"/>
                    <a:gd name="T12" fmla="*/ 2 w 243"/>
                    <a:gd name="T13" fmla="*/ 117 h 237"/>
                    <a:gd name="T14" fmla="*/ 0 w 243"/>
                    <a:gd name="T15" fmla="*/ 135 h 237"/>
                    <a:gd name="T16" fmla="*/ 5 w 243"/>
                    <a:gd name="T17" fmla="*/ 159 h 237"/>
                    <a:gd name="T18" fmla="*/ 14 w 243"/>
                    <a:gd name="T19" fmla="*/ 180 h 237"/>
                    <a:gd name="T20" fmla="*/ 25 w 243"/>
                    <a:gd name="T21" fmla="*/ 198 h 237"/>
                    <a:gd name="T22" fmla="*/ 37 w 243"/>
                    <a:gd name="T23" fmla="*/ 213 h 237"/>
                    <a:gd name="T24" fmla="*/ 52 w 243"/>
                    <a:gd name="T25" fmla="*/ 225 h 237"/>
                    <a:gd name="T26" fmla="*/ 67 w 243"/>
                    <a:gd name="T27" fmla="*/ 232 h 237"/>
                    <a:gd name="T28" fmla="*/ 83 w 243"/>
                    <a:gd name="T29" fmla="*/ 237 h 237"/>
                    <a:gd name="T30" fmla="*/ 243 w 243"/>
                    <a:gd name="T31" fmla="*/ 218 h 237"/>
                    <a:gd name="T32" fmla="*/ 149 w 243"/>
                    <a:gd name="T33" fmla="*/ 44 h 237"/>
                    <a:gd name="T34" fmla="*/ 33 w 243"/>
                    <a:gd name="T35" fmla="*/ 67 h 237"/>
                    <a:gd name="T36" fmla="*/ 43 w 243"/>
                    <a:gd name="T37" fmla="*/ 53 h 237"/>
                    <a:gd name="T38" fmla="*/ 155 w 243"/>
                    <a:gd name="T39" fmla="*/ 22 h 237"/>
                    <a:gd name="T40" fmla="*/ 172 w 243"/>
                    <a:gd name="T41" fmla="*/ 0 h 23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43"/>
                    <a:gd name="T64" fmla="*/ 0 h 237"/>
                    <a:gd name="T65" fmla="*/ 243 w 243"/>
                    <a:gd name="T66" fmla="*/ 237 h 23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43" h="237">
                      <a:moveTo>
                        <a:pt x="172" y="0"/>
                      </a:moveTo>
                      <a:lnTo>
                        <a:pt x="45" y="45"/>
                      </a:lnTo>
                      <a:lnTo>
                        <a:pt x="34" y="54"/>
                      </a:lnTo>
                      <a:lnTo>
                        <a:pt x="21" y="68"/>
                      </a:lnTo>
                      <a:lnTo>
                        <a:pt x="14" y="82"/>
                      </a:lnTo>
                      <a:lnTo>
                        <a:pt x="7" y="97"/>
                      </a:lnTo>
                      <a:lnTo>
                        <a:pt x="2" y="117"/>
                      </a:lnTo>
                      <a:lnTo>
                        <a:pt x="0" y="135"/>
                      </a:lnTo>
                      <a:lnTo>
                        <a:pt x="5" y="159"/>
                      </a:lnTo>
                      <a:lnTo>
                        <a:pt x="14" y="180"/>
                      </a:lnTo>
                      <a:lnTo>
                        <a:pt x="25" y="198"/>
                      </a:lnTo>
                      <a:lnTo>
                        <a:pt x="37" y="213"/>
                      </a:lnTo>
                      <a:lnTo>
                        <a:pt x="52" y="225"/>
                      </a:lnTo>
                      <a:lnTo>
                        <a:pt x="67" y="232"/>
                      </a:lnTo>
                      <a:lnTo>
                        <a:pt x="83" y="237"/>
                      </a:lnTo>
                      <a:lnTo>
                        <a:pt x="243" y="218"/>
                      </a:lnTo>
                      <a:lnTo>
                        <a:pt x="149" y="44"/>
                      </a:lnTo>
                      <a:lnTo>
                        <a:pt x="33" y="67"/>
                      </a:lnTo>
                      <a:lnTo>
                        <a:pt x="43" y="53"/>
                      </a:lnTo>
                      <a:lnTo>
                        <a:pt x="155" y="22"/>
                      </a:lnTo>
                      <a:lnTo>
                        <a:pt x="172" y="0"/>
                      </a:lnTo>
                      <a:close/>
                    </a:path>
                  </a:pathLst>
                </a:custGeom>
                <a:solidFill>
                  <a:srgbClr val="C0C0C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65562" name="Freeform 51"/>
                <p:cNvSpPr>
                  <a:spLocks/>
                </p:cNvSpPr>
                <p:nvPr/>
              </p:nvSpPr>
              <p:spPr bwMode="auto">
                <a:xfrm>
                  <a:off x="2397" y="2604"/>
                  <a:ext cx="122" cy="176"/>
                </a:xfrm>
                <a:custGeom>
                  <a:avLst/>
                  <a:gdLst>
                    <a:gd name="T0" fmla="*/ 5 w 122"/>
                    <a:gd name="T1" fmla="*/ 0 h 176"/>
                    <a:gd name="T2" fmla="*/ 122 w 122"/>
                    <a:gd name="T3" fmla="*/ 145 h 176"/>
                    <a:gd name="T4" fmla="*/ 114 w 122"/>
                    <a:gd name="T5" fmla="*/ 158 h 176"/>
                    <a:gd name="T6" fmla="*/ 106 w 122"/>
                    <a:gd name="T7" fmla="*/ 171 h 176"/>
                    <a:gd name="T8" fmla="*/ 96 w 122"/>
                    <a:gd name="T9" fmla="*/ 176 h 176"/>
                    <a:gd name="T10" fmla="*/ 85 w 122"/>
                    <a:gd name="T11" fmla="*/ 175 h 176"/>
                    <a:gd name="T12" fmla="*/ 72 w 122"/>
                    <a:gd name="T13" fmla="*/ 167 h 176"/>
                    <a:gd name="T14" fmla="*/ 58 w 122"/>
                    <a:gd name="T15" fmla="*/ 157 h 176"/>
                    <a:gd name="T16" fmla="*/ 47 w 122"/>
                    <a:gd name="T17" fmla="*/ 146 h 176"/>
                    <a:gd name="T18" fmla="*/ 38 w 122"/>
                    <a:gd name="T19" fmla="*/ 133 h 176"/>
                    <a:gd name="T20" fmla="*/ 31 w 122"/>
                    <a:gd name="T21" fmla="*/ 122 h 176"/>
                    <a:gd name="T22" fmla="*/ 21 w 122"/>
                    <a:gd name="T23" fmla="*/ 106 h 176"/>
                    <a:gd name="T24" fmla="*/ 13 w 122"/>
                    <a:gd name="T25" fmla="*/ 91 h 176"/>
                    <a:gd name="T26" fmla="*/ 8 w 122"/>
                    <a:gd name="T27" fmla="*/ 73 h 176"/>
                    <a:gd name="T28" fmla="*/ 4 w 122"/>
                    <a:gd name="T29" fmla="*/ 54 h 176"/>
                    <a:gd name="T30" fmla="*/ 1 w 122"/>
                    <a:gd name="T31" fmla="*/ 38 h 176"/>
                    <a:gd name="T32" fmla="*/ 0 w 122"/>
                    <a:gd name="T33" fmla="*/ 24 h 176"/>
                    <a:gd name="T34" fmla="*/ 1 w 122"/>
                    <a:gd name="T35" fmla="*/ 11 h 176"/>
                    <a:gd name="T36" fmla="*/ 5 w 122"/>
                    <a:gd name="T37" fmla="*/ 0 h 17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22"/>
                    <a:gd name="T58" fmla="*/ 0 h 176"/>
                    <a:gd name="T59" fmla="*/ 122 w 122"/>
                    <a:gd name="T60" fmla="*/ 176 h 17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22" h="176">
                      <a:moveTo>
                        <a:pt x="5" y="0"/>
                      </a:moveTo>
                      <a:lnTo>
                        <a:pt x="122" y="145"/>
                      </a:lnTo>
                      <a:lnTo>
                        <a:pt x="114" y="158"/>
                      </a:lnTo>
                      <a:lnTo>
                        <a:pt x="106" y="171"/>
                      </a:lnTo>
                      <a:lnTo>
                        <a:pt x="96" y="176"/>
                      </a:lnTo>
                      <a:lnTo>
                        <a:pt x="85" y="175"/>
                      </a:lnTo>
                      <a:lnTo>
                        <a:pt x="72" y="167"/>
                      </a:lnTo>
                      <a:lnTo>
                        <a:pt x="58" y="157"/>
                      </a:lnTo>
                      <a:lnTo>
                        <a:pt x="47" y="146"/>
                      </a:lnTo>
                      <a:lnTo>
                        <a:pt x="38" y="133"/>
                      </a:lnTo>
                      <a:lnTo>
                        <a:pt x="31" y="122"/>
                      </a:lnTo>
                      <a:lnTo>
                        <a:pt x="21" y="106"/>
                      </a:lnTo>
                      <a:lnTo>
                        <a:pt x="13" y="91"/>
                      </a:lnTo>
                      <a:lnTo>
                        <a:pt x="8" y="73"/>
                      </a:lnTo>
                      <a:lnTo>
                        <a:pt x="4" y="54"/>
                      </a:lnTo>
                      <a:lnTo>
                        <a:pt x="1" y="38"/>
                      </a:lnTo>
                      <a:lnTo>
                        <a:pt x="0" y="24"/>
                      </a:lnTo>
                      <a:lnTo>
                        <a:pt x="1" y="11"/>
                      </a:lnTo>
                      <a:lnTo>
                        <a:pt x="5" y="0"/>
                      </a:lnTo>
                      <a:close/>
                    </a:path>
                  </a:pathLst>
                </a:custGeom>
                <a:solidFill>
                  <a:srgbClr val="9F9F9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65563" name="Freeform 52"/>
                <p:cNvSpPr>
                  <a:spLocks/>
                </p:cNvSpPr>
                <p:nvPr/>
              </p:nvSpPr>
              <p:spPr bwMode="auto">
                <a:xfrm>
                  <a:off x="2407" y="2558"/>
                  <a:ext cx="131" cy="175"/>
                </a:xfrm>
                <a:custGeom>
                  <a:avLst/>
                  <a:gdLst>
                    <a:gd name="T0" fmla="*/ 0 w 131"/>
                    <a:gd name="T1" fmla="*/ 24 h 175"/>
                    <a:gd name="T2" fmla="*/ 120 w 131"/>
                    <a:gd name="T3" fmla="*/ 175 h 175"/>
                    <a:gd name="T4" fmla="*/ 124 w 131"/>
                    <a:gd name="T5" fmla="*/ 161 h 175"/>
                    <a:gd name="T6" fmla="*/ 130 w 131"/>
                    <a:gd name="T7" fmla="*/ 138 h 175"/>
                    <a:gd name="T8" fmla="*/ 131 w 131"/>
                    <a:gd name="T9" fmla="*/ 122 h 175"/>
                    <a:gd name="T10" fmla="*/ 130 w 131"/>
                    <a:gd name="T11" fmla="*/ 106 h 175"/>
                    <a:gd name="T12" fmla="*/ 125 w 131"/>
                    <a:gd name="T13" fmla="*/ 85 h 175"/>
                    <a:gd name="T14" fmla="*/ 118 w 131"/>
                    <a:gd name="T15" fmla="*/ 69 h 175"/>
                    <a:gd name="T16" fmla="*/ 107 w 131"/>
                    <a:gd name="T17" fmla="*/ 51 h 175"/>
                    <a:gd name="T18" fmla="*/ 96 w 131"/>
                    <a:gd name="T19" fmla="*/ 36 h 175"/>
                    <a:gd name="T20" fmla="*/ 78 w 131"/>
                    <a:gd name="T21" fmla="*/ 21 h 175"/>
                    <a:gd name="T22" fmla="*/ 62 w 131"/>
                    <a:gd name="T23" fmla="*/ 11 h 175"/>
                    <a:gd name="T24" fmla="*/ 44 w 131"/>
                    <a:gd name="T25" fmla="*/ 2 h 175"/>
                    <a:gd name="T26" fmla="*/ 28 w 131"/>
                    <a:gd name="T27" fmla="*/ 0 h 175"/>
                    <a:gd name="T28" fmla="*/ 16 w 131"/>
                    <a:gd name="T29" fmla="*/ 3 h 175"/>
                    <a:gd name="T30" fmla="*/ 8 w 131"/>
                    <a:gd name="T31" fmla="*/ 13 h 175"/>
                    <a:gd name="T32" fmla="*/ 0 w 131"/>
                    <a:gd name="T33" fmla="*/ 24 h 17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31"/>
                    <a:gd name="T52" fmla="*/ 0 h 175"/>
                    <a:gd name="T53" fmla="*/ 131 w 131"/>
                    <a:gd name="T54" fmla="*/ 175 h 17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31" h="175">
                      <a:moveTo>
                        <a:pt x="0" y="24"/>
                      </a:moveTo>
                      <a:lnTo>
                        <a:pt x="120" y="175"/>
                      </a:lnTo>
                      <a:lnTo>
                        <a:pt x="124" y="161"/>
                      </a:lnTo>
                      <a:lnTo>
                        <a:pt x="130" y="138"/>
                      </a:lnTo>
                      <a:lnTo>
                        <a:pt x="131" y="122"/>
                      </a:lnTo>
                      <a:lnTo>
                        <a:pt x="130" y="106"/>
                      </a:lnTo>
                      <a:lnTo>
                        <a:pt x="125" y="85"/>
                      </a:lnTo>
                      <a:lnTo>
                        <a:pt x="118" y="69"/>
                      </a:lnTo>
                      <a:lnTo>
                        <a:pt x="107" y="51"/>
                      </a:lnTo>
                      <a:lnTo>
                        <a:pt x="96" y="36"/>
                      </a:lnTo>
                      <a:lnTo>
                        <a:pt x="78" y="21"/>
                      </a:lnTo>
                      <a:lnTo>
                        <a:pt x="62" y="11"/>
                      </a:lnTo>
                      <a:lnTo>
                        <a:pt x="44" y="2"/>
                      </a:lnTo>
                      <a:lnTo>
                        <a:pt x="28" y="0"/>
                      </a:lnTo>
                      <a:lnTo>
                        <a:pt x="16" y="3"/>
                      </a:lnTo>
                      <a:lnTo>
                        <a:pt x="8" y="13"/>
                      </a:lnTo>
                      <a:lnTo>
                        <a:pt x="0" y="24"/>
                      </a:lnTo>
                      <a:close/>
                    </a:path>
                  </a:pathLst>
                </a:custGeom>
                <a:solidFill>
                  <a:srgbClr val="9F9F9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65564" name="Freeform 53"/>
                <p:cNvSpPr>
                  <a:spLocks/>
                </p:cNvSpPr>
                <p:nvPr/>
              </p:nvSpPr>
              <p:spPr bwMode="auto">
                <a:xfrm>
                  <a:off x="1558" y="2841"/>
                  <a:ext cx="62" cy="58"/>
                </a:xfrm>
                <a:custGeom>
                  <a:avLst/>
                  <a:gdLst>
                    <a:gd name="T0" fmla="*/ 16 w 62"/>
                    <a:gd name="T1" fmla="*/ 58 h 58"/>
                    <a:gd name="T2" fmla="*/ 8 w 62"/>
                    <a:gd name="T3" fmla="*/ 55 h 58"/>
                    <a:gd name="T4" fmla="*/ 2 w 62"/>
                    <a:gd name="T5" fmla="*/ 50 h 58"/>
                    <a:gd name="T6" fmla="*/ 0 w 62"/>
                    <a:gd name="T7" fmla="*/ 44 h 58"/>
                    <a:gd name="T8" fmla="*/ 0 w 62"/>
                    <a:gd name="T9" fmla="*/ 36 h 58"/>
                    <a:gd name="T10" fmla="*/ 2 w 62"/>
                    <a:gd name="T11" fmla="*/ 26 h 58"/>
                    <a:gd name="T12" fmla="*/ 6 w 62"/>
                    <a:gd name="T13" fmla="*/ 21 h 58"/>
                    <a:gd name="T14" fmla="*/ 13 w 62"/>
                    <a:gd name="T15" fmla="*/ 15 h 58"/>
                    <a:gd name="T16" fmla="*/ 56 w 62"/>
                    <a:gd name="T17" fmla="*/ 0 h 58"/>
                    <a:gd name="T18" fmla="*/ 51 w 62"/>
                    <a:gd name="T19" fmla="*/ 6 h 58"/>
                    <a:gd name="T20" fmla="*/ 46 w 62"/>
                    <a:gd name="T21" fmla="*/ 14 h 58"/>
                    <a:gd name="T22" fmla="*/ 45 w 62"/>
                    <a:gd name="T23" fmla="*/ 23 h 58"/>
                    <a:gd name="T24" fmla="*/ 44 w 62"/>
                    <a:gd name="T25" fmla="*/ 29 h 58"/>
                    <a:gd name="T26" fmla="*/ 46 w 62"/>
                    <a:gd name="T27" fmla="*/ 39 h 58"/>
                    <a:gd name="T28" fmla="*/ 53 w 62"/>
                    <a:gd name="T29" fmla="*/ 46 h 58"/>
                    <a:gd name="T30" fmla="*/ 62 w 62"/>
                    <a:gd name="T31" fmla="*/ 51 h 58"/>
                    <a:gd name="T32" fmla="*/ 16 w 62"/>
                    <a:gd name="T33" fmla="*/ 58 h 5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2"/>
                    <a:gd name="T52" fmla="*/ 0 h 58"/>
                    <a:gd name="T53" fmla="*/ 62 w 62"/>
                    <a:gd name="T54" fmla="*/ 58 h 5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2" h="58">
                      <a:moveTo>
                        <a:pt x="16" y="58"/>
                      </a:moveTo>
                      <a:lnTo>
                        <a:pt x="8" y="55"/>
                      </a:lnTo>
                      <a:lnTo>
                        <a:pt x="2" y="50"/>
                      </a:lnTo>
                      <a:lnTo>
                        <a:pt x="0" y="44"/>
                      </a:lnTo>
                      <a:lnTo>
                        <a:pt x="0" y="36"/>
                      </a:lnTo>
                      <a:lnTo>
                        <a:pt x="2" y="26"/>
                      </a:lnTo>
                      <a:lnTo>
                        <a:pt x="6" y="21"/>
                      </a:lnTo>
                      <a:lnTo>
                        <a:pt x="13" y="15"/>
                      </a:lnTo>
                      <a:lnTo>
                        <a:pt x="56" y="0"/>
                      </a:lnTo>
                      <a:lnTo>
                        <a:pt x="51" y="6"/>
                      </a:lnTo>
                      <a:lnTo>
                        <a:pt x="46" y="14"/>
                      </a:lnTo>
                      <a:lnTo>
                        <a:pt x="45" y="23"/>
                      </a:lnTo>
                      <a:lnTo>
                        <a:pt x="44" y="29"/>
                      </a:lnTo>
                      <a:lnTo>
                        <a:pt x="46" y="39"/>
                      </a:lnTo>
                      <a:lnTo>
                        <a:pt x="53" y="46"/>
                      </a:lnTo>
                      <a:lnTo>
                        <a:pt x="62" y="51"/>
                      </a:lnTo>
                      <a:lnTo>
                        <a:pt x="16" y="58"/>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grpSp>
            <p:nvGrpSpPr>
              <p:cNvPr id="65554" name="Group 54"/>
              <p:cNvGrpSpPr>
                <a:grpSpLocks/>
              </p:cNvGrpSpPr>
              <p:nvPr/>
            </p:nvGrpSpPr>
            <p:grpSpPr bwMode="auto">
              <a:xfrm>
                <a:off x="1971" y="2398"/>
                <a:ext cx="585" cy="510"/>
                <a:chOff x="1971" y="2398"/>
                <a:chExt cx="585" cy="510"/>
              </a:xfrm>
            </p:grpSpPr>
            <p:sp>
              <p:nvSpPr>
                <p:cNvPr id="65555" name="Freeform 55"/>
                <p:cNvSpPr>
                  <a:spLocks/>
                </p:cNvSpPr>
                <p:nvPr/>
              </p:nvSpPr>
              <p:spPr bwMode="auto">
                <a:xfrm>
                  <a:off x="1973" y="2766"/>
                  <a:ext cx="583" cy="142"/>
                </a:xfrm>
                <a:custGeom>
                  <a:avLst/>
                  <a:gdLst>
                    <a:gd name="T0" fmla="*/ 0 w 583"/>
                    <a:gd name="T1" fmla="*/ 43 h 142"/>
                    <a:gd name="T2" fmla="*/ 403 w 583"/>
                    <a:gd name="T3" fmla="*/ 0 h 142"/>
                    <a:gd name="T4" fmla="*/ 583 w 583"/>
                    <a:gd name="T5" fmla="*/ 137 h 142"/>
                    <a:gd name="T6" fmla="*/ 465 w 583"/>
                    <a:gd name="T7" fmla="*/ 130 h 142"/>
                    <a:gd name="T8" fmla="*/ 435 w 583"/>
                    <a:gd name="T9" fmla="*/ 123 h 142"/>
                    <a:gd name="T10" fmla="*/ 454 w 583"/>
                    <a:gd name="T11" fmla="*/ 142 h 142"/>
                    <a:gd name="T12" fmla="*/ 333 w 583"/>
                    <a:gd name="T13" fmla="*/ 130 h 142"/>
                    <a:gd name="T14" fmla="*/ 295 w 583"/>
                    <a:gd name="T15" fmla="*/ 116 h 142"/>
                    <a:gd name="T16" fmla="*/ 314 w 583"/>
                    <a:gd name="T17" fmla="*/ 135 h 142"/>
                    <a:gd name="T18" fmla="*/ 148 w 583"/>
                    <a:gd name="T19" fmla="*/ 116 h 142"/>
                    <a:gd name="T20" fmla="*/ 0 w 583"/>
                    <a:gd name="T21" fmla="*/ 43 h 14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3"/>
                    <a:gd name="T34" fmla="*/ 0 h 142"/>
                    <a:gd name="T35" fmla="*/ 583 w 583"/>
                    <a:gd name="T36" fmla="*/ 142 h 14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3" h="142">
                      <a:moveTo>
                        <a:pt x="0" y="43"/>
                      </a:moveTo>
                      <a:lnTo>
                        <a:pt x="403" y="0"/>
                      </a:lnTo>
                      <a:lnTo>
                        <a:pt x="583" y="137"/>
                      </a:lnTo>
                      <a:lnTo>
                        <a:pt x="465" y="130"/>
                      </a:lnTo>
                      <a:lnTo>
                        <a:pt x="435" y="123"/>
                      </a:lnTo>
                      <a:lnTo>
                        <a:pt x="454" y="142"/>
                      </a:lnTo>
                      <a:lnTo>
                        <a:pt x="333" y="130"/>
                      </a:lnTo>
                      <a:lnTo>
                        <a:pt x="295" y="116"/>
                      </a:lnTo>
                      <a:lnTo>
                        <a:pt x="314" y="135"/>
                      </a:lnTo>
                      <a:lnTo>
                        <a:pt x="148" y="116"/>
                      </a:lnTo>
                      <a:lnTo>
                        <a:pt x="0" y="43"/>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65556" name="Freeform 56"/>
                <p:cNvSpPr>
                  <a:spLocks/>
                </p:cNvSpPr>
                <p:nvPr/>
              </p:nvSpPr>
              <p:spPr bwMode="auto">
                <a:xfrm>
                  <a:off x="1976" y="2646"/>
                  <a:ext cx="373" cy="117"/>
                </a:xfrm>
                <a:custGeom>
                  <a:avLst/>
                  <a:gdLst>
                    <a:gd name="T0" fmla="*/ 48 w 373"/>
                    <a:gd name="T1" fmla="*/ 88 h 117"/>
                    <a:gd name="T2" fmla="*/ 373 w 373"/>
                    <a:gd name="T3" fmla="*/ 0 h 117"/>
                    <a:gd name="T4" fmla="*/ 279 w 373"/>
                    <a:gd name="T5" fmla="*/ 53 h 117"/>
                    <a:gd name="T6" fmla="*/ 0 w 373"/>
                    <a:gd name="T7" fmla="*/ 117 h 117"/>
                    <a:gd name="T8" fmla="*/ 48 w 373"/>
                    <a:gd name="T9" fmla="*/ 88 h 117"/>
                    <a:gd name="T10" fmla="*/ 0 60000 65536"/>
                    <a:gd name="T11" fmla="*/ 0 60000 65536"/>
                    <a:gd name="T12" fmla="*/ 0 60000 65536"/>
                    <a:gd name="T13" fmla="*/ 0 60000 65536"/>
                    <a:gd name="T14" fmla="*/ 0 60000 65536"/>
                    <a:gd name="T15" fmla="*/ 0 w 373"/>
                    <a:gd name="T16" fmla="*/ 0 h 117"/>
                    <a:gd name="T17" fmla="*/ 373 w 373"/>
                    <a:gd name="T18" fmla="*/ 117 h 117"/>
                  </a:gdLst>
                  <a:ahLst/>
                  <a:cxnLst>
                    <a:cxn ang="T10">
                      <a:pos x="T0" y="T1"/>
                    </a:cxn>
                    <a:cxn ang="T11">
                      <a:pos x="T2" y="T3"/>
                    </a:cxn>
                    <a:cxn ang="T12">
                      <a:pos x="T4" y="T5"/>
                    </a:cxn>
                    <a:cxn ang="T13">
                      <a:pos x="T6" y="T7"/>
                    </a:cxn>
                    <a:cxn ang="T14">
                      <a:pos x="T8" y="T9"/>
                    </a:cxn>
                  </a:cxnLst>
                  <a:rect l="T15" t="T16" r="T17" b="T18"/>
                  <a:pathLst>
                    <a:path w="373" h="117">
                      <a:moveTo>
                        <a:pt x="48" y="88"/>
                      </a:moveTo>
                      <a:lnTo>
                        <a:pt x="373" y="0"/>
                      </a:lnTo>
                      <a:lnTo>
                        <a:pt x="279" y="53"/>
                      </a:lnTo>
                      <a:lnTo>
                        <a:pt x="0" y="117"/>
                      </a:lnTo>
                      <a:lnTo>
                        <a:pt x="48" y="88"/>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65557" name="Freeform 57"/>
                <p:cNvSpPr>
                  <a:spLocks/>
                </p:cNvSpPr>
                <p:nvPr/>
              </p:nvSpPr>
              <p:spPr bwMode="auto">
                <a:xfrm>
                  <a:off x="1971" y="2398"/>
                  <a:ext cx="482" cy="334"/>
                </a:xfrm>
                <a:custGeom>
                  <a:avLst/>
                  <a:gdLst>
                    <a:gd name="T0" fmla="*/ 0 w 482"/>
                    <a:gd name="T1" fmla="*/ 334 h 334"/>
                    <a:gd name="T2" fmla="*/ 346 w 482"/>
                    <a:gd name="T3" fmla="*/ 215 h 334"/>
                    <a:gd name="T4" fmla="*/ 482 w 482"/>
                    <a:gd name="T5" fmla="*/ 0 h 334"/>
                    <a:gd name="T6" fmla="*/ 376 w 482"/>
                    <a:gd name="T7" fmla="*/ 64 h 334"/>
                    <a:gd name="T8" fmla="*/ 352 w 482"/>
                    <a:gd name="T9" fmla="*/ 87 h 334"/>
                    <a:gd name="T10" fmla="*/ 352 w 482"/>
                    <a:gd name="T11" fmla="*/ 63 h 334"/>
                    <a:gd name="T12" fmla="*/ 231 w 482"/>
                    <a:gd name="T13" fmla="*/ 154 h 334"/>
                    <a:gd name="T14" fmla="*/ 239 w 482"/>
                    <a:gd name="T15" fmla="*/ 128 h 334"/>
                    <a:gd name="T16" fmla="*/ 108 w 482"/>
                    <a:gd name="T17" fmla="*/ 210 h 334"/>
                    <a:gd name="T18" fmla="*/ 0 w 482"/>
                    <a:gd name="T19" fmla="*/ 334 h 33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2"/>
                    <a:gd name="T31" fmla="*/ 0 h 334"/>
                    <a:gd name="T32" fmla="*/ 482 w 482"/>
                    <a:gd name="T33" fmla="*/ 334 h 33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2" h="334">
                      <a:moveTo>
                        <a:pt x="0" y="334"/>
                      </a:moveTo>
                      <a:lnTo>
                        <a:pt x="346" y="215"/>
                      </a:lnTo>
                      <a:lnTo>
                        <a:pt x="482" y="0"/>
                      </a:lnTo>
                      <a:lnTo>
                        <a:pt x="376" y="64"/>
                      </a:lnTo>
                      <a:lnTo>
                        <a:pt x="352" y="87"/>
                      </a:lnTo>
                      <a:lnTo>
                        <a:pt x="352" y="63"/>
                      </a:lnTo>
                      <a:lnTo>
                        <a:pt x="231" y="154"/>
                      </a:lnTo>
                      <a:lnTo>
                        <a:pt x="239" y="128"/>
                      </a:lnTo>
                      <a:lnTo>
                        <a:pt x="108" y="210"/>
                      </a:lnTo>
                      <a:lnTo>
                        <a:pt x="0" y="334"/>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grpSp>
        <p:sp>
          <p:nvSpPr>
            <p:cNvPr id="65551" name="Freeform 58"/>
            <p:cNvSpPr>
              <a:spLocks/>
            </p:cNvSpPr>
            <p:nvPr/>
          </p:nvSpPr>
          <p:spPr bwMode="auto">
            <a:xfrm>
              <a:off x="1844" y="2712"/>
              <a:ext cx="163" cy="146"/>
            </a:xfrm>
            <a:custGeom>
              <a:avLst/>
              <a:gdLst>
                <a:gd name="T0" fmla="*/ 144 w 163"/>
                <a:gd name="T1" fmla="*/ 0 h 146"/>
                <a:gd name="T2" fmla="*/ 134 w 163"/>
                <a:gd name="T3" fmla="*/ 11 h 146"/>
                <a:gd name="T4" fmla="*/ 123 w 163"/>
                <a:gd name="T5" fmla="*/ 28 h 146"/>
                <a:gd name="T6" fmla="*/ 119 w 163"/>
                <a:gd name="T7" fmla="*/ 41 h 146"/>
                <a:gd name="T8" fmla="*/ 115 w 163"/>
                <a:gd name="T9" fmla="*/ 57 h 146"/>
                <a:gd name="T10" fmla="*/ 115 w 163"/>
                <a:gd name="T11" fmla="*/ 73 h 146"/>
                <a:gd name="T12" fmla="*/ 119 w 163"/>
                <a:gd name="T13" fmla="*/ 88 h 146"/>
                <a:gd name="T14" fmla="*/ 126 w 163"/>
                <a:gd name="T15" fmla="*/ 101 h 146"/>
                <a:gd name="T16" fmla="*/ 138 w 163"/>
                <a:gd name="T17" fmla="*/ 112 h 146"/>
                <a:gd name="T18" fmla="*/ 151 w 163"/>
                <a:gd name="T19" fmla="*/ 120 h 146"/>
                <a:gd name="T20" fmla="*/ 163 w 163"/>
                <a:gd name="T21" fmla="*/ 129 h 146"/>
                <a:gd name="T22" fmla="*/ 40 w 163"/>
                <a:gd name="T23" fmla="*/ 146 h 146"/>
                <a:gd name="T24" fmla="*/ 27 w 163"/>
                <a:gd name="T25" fmla="*/ 140 h 146"/>
                <a:gd name="T26" fmla="*/ 16 w 163"/>
                <a:gd name="T27" fmla="*/ 132 h 146"/>
                <a:gd name="T28" fmla="*/ 8 w 163"/>
                <a:gd name="T29" fmla="*/ 122 h 146"/>
                <a:gd name="T30" fmla="*/ 4 w 163"/>
                <a:gd name="T31" fmla="*/ 113 h 146"/>
                <a:gd name="T32" fmla="*/ 0 w 163"/>
                <a:gd name="T33" fmla="*/ 102 h 146"/>
                <a:gd name="T34" fmla="*/ 0 w 163"/>
                <a:gd name="T35" fmla="*/ 88 h 146"/>
                <a:gd name="T36" fmla="*/ 4 w 163"/>
                <a:gd name="T37" fmla="*/ 76 h 146"/>
                <a:gd name="T38" fmla="*/ 7 w 163"/>
                <a:gd name="T39" fmla="*/ 64 h 146"/>
                <a:gd name="T40" fmla="*/ 11 w 163"/>
                <a:gd name="T41" fmla="*/ 55 h 146"/>
                <a:gd name="T42" fmla="*/ 18 w 163"/>
                <a:gd name="T43" fmla="*/ 45 h 146"/>
                <a:gd name="T44" fmla="*/ 24 w 163"/>
                <a:gd name="T45" fmla="*/ 41 h 146"/>
                <a:gd name="T46" fmla="*/ 144 w 163"/>
                <a:gd name="T47" fmla="*/ 0 h 14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63"/>
                <a:gd name="T73" fmla="*/ 0 h 146"/>
                <a:gd name="T74" fmla="*/ 163 w 163"/>
                <a:gd name="T75" fmla="*/ 146 h 14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63" h="146">
                  <a:moveTo>
                    <a:pt x="144" y="0"/>
                  </a:moveTo>
                  <a:lnTo>
                    <a:pt x="134" y="11"/>
                  </a:lnTo>
                  <a:lnTo>
                    <a:pt x="123" y="28"/>
                  </a:lnTo>
                  <a:lnTo>
                    <a:pt x="119" y="41"/>
                  </a:lnTo>
                  <a:lnTo>
                    <a:pt x="115" y="57"/>
                  </a:lnTo>
                  <a:lnTo>
                    <a:pt x="115" y="73"/>
                  </a:lnTo>
                  <a:lnTo>
                    <a:pt x="119" y="88"/>
                  </a:lnTo>
                  <a:lnTo>
                    <a:pt x="126" y="101"/>
                  </a:lnTo>
                  <a:lnTo>
                    <a:pt x="138" y="112"/>
                  </a:lnTo>
                  <a:lnTo>
                    <a:pt x="151" y="120"/>
                  </a:lnTo>
                  <a:lnTo>
                    <a:pt x="163" y="129"/>
                  </a:lnTo>
                  <a:lnTo>
                    <a:pt x="40" y="146"/>
                  </a:lnTo>
                  <a:lnTo>
                    <a:pt x="27" y="140"/>
                  </a:lnTo>
                  <a:lnTo>
                    <a:pt x="16" y="132"/>
                  </a:lnTo>
                  <a:lnTo>
                    <a:pt x="8" y="122"/>
                  </a:lnTo>
                  <a:lnTo>
                    <a:pt x="4" y="113"/>
                  </a:lnTo>
                  <a:lnTo>
                    <a:pt x="0" y="102"/>
                  </a:lnTo>
                  <a:lnTo>
                    <a:pt x="0" y="88"/>
                  </a:lnTo>
                  <a:lnTo>
                    <a:pt x="4" y="76"/>
                  </a:lnTo>
                  <a:lnTo>
                    <a:pt x="7" y="64"/>
                  </a:lnTo>
                  <a:lnTo>
                    <a:pt x="11" y="55"/>
                  </a:lnTo>
                  <a:lnTo>
                    <a:pt x="18" y="45"/>
                  </a:lnTo>
                  <a:lnTo>
                    <a:pt x="24" y="41"/>
                  </a:lnTo>
                  <a:lnTo>
                    <a:pt x="144" y="0"/>
                  </a:ln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sp>
          <p:nvSpPr>
            <p:cNvPr id="65552" name="Freeform 59"/>
            <p:cNvSpPr>
              <a:spLocks/>
            </p:cNvSpPr>
            <p:nvPr/>
          </p:nvSpPr>
          <p:spPr bwMode="auto">
            <a:xfrm>
              <a:off x="1875" y="2734"/>
              <a:ext cx="68" cy="119"/>
            </a:xfrm>
            <a:custGeom>
              <a:avLst/>
              <a:gdLst>
                <a:gd name="T0" fmla="*/ 45 w 68"/>
                <a:gd name="T1" fmla="*/ 0 h 119"/>
                <a:gd name="T2" fmla="*/ 37 w 68"/>
                <a:gd name="T3" fmla="*/ 17 h 119"/>
                <a:gd name="T4" fmla="*/ 31 w 68"/>
                <a:gd name="T5" fmla="*/ 30 h 119"/>
                <a:gd name="T6" fmla="*/ 25 w 68"/>
                <a:gd name="T7" fmla="*/ 45 h 119"/>
                <a:gd name="T8" fmla="*/ 22 w 68"/>
                <a:gd name="T9" fmla="*/ 61 h 119"/>
                <a:gd name="T10" fmla="*/ 25 w 68"/>
                <a:gd name="T11" fmla="*/ 77 h 119"/>
                <a:gd name="T12" fmla="*/ 32 w 68"/>
                <a:gd name="T13" fmla="*/ 88 h 119"/>
                <a:gd name="T14" fmla="*/ 42 w 68"/>
                <a:gd name="T15" fmla="*/ 97 h 119"/>
                <a:gd name="T16" fmla="*/ 52 w 68"/>
                <a:gd name="T17" fmla="*/ 106 h 119"/>
                <a:gd name="T18" fmla="*/ 68 w 68"/>
                <a:gd name="T19" fmla="*/ 117 h 119"/>
                <a:gd name="T20" fmla="*/ 45 w 68"/>
                <a:gd name="T21" fmla="*/ 119 h 119"/>
                <a:gd name="T22" fmla="*/ 35 w 68"/>
                <a:gd name="T23" fmla="*/ 116 h 119"/>
                <a:gd name="T24" fmla="*/ 25 w 68"/>
                <a:gd name="T25" fmla="*/ 110 h 119"/>
                <a:gd name="T26" fmla="*/ 16 w 68"/>
                <a:gd name="T27" fmla="*/ 102 h 119"/>
                <a:gd name="T28" fmla="*/ 9 w 68"/>
                <a:gd name="T29" fmla="*/ 94 h 119"/>
                <a:gd name="T30" fmla="*/ 3 w 68"/>
                <a:gd name="T31" fmla="*/ 85 h 119"/>
                <a:gd name="T32" fmla="*/ 0 w 68"/>
                <a:gd name="T33" fmla="*/ 73 h 119"/>
                <a:gd name="T34" fmla="*/ 0 w 68"/>
                <a:gd name="T35" fmla="*/ 60 h 119"/>
                <a:gd name="T36" fmla="*/ 3 w 68"/>
                <a:gd name="T37" fmla="*/ 46 h 119"/>
                <a:gd name="T38" fmla="*/ 8 w 68"/>
                <a:gd name="T39" fmla="*/ 34 h 119"/>
                <a:gd name="T40" fmla="*/ 12 w 68"/>
                <a:gd name="T41" fmla="*/ 27 h 119"/>
                <a:gd name="T42" fmla="*/ 18 w 68"/>
                <a:gd name="T43" fmla="*/ 18 h 119"/>
                <a:gd name="T44" fmla="*/ 24 w 68"/>
                <a:gd name="T45" fmla="*/ 8 h 119"/>
                <a:gd name="T46" fmla="*/ 45 w 68"/>
                <a:gd name="T47" fmla="*/ 0 h 11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68"/>
                <a:gd name="T73" fmla="*/ 0 h 119"/>
                <a:gd name="T74" fmla="*/ 68 w 68"/>
                <a:gd name="T75" fmla="*/ 119 h 119"/>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68" h="119">
                  <a:moveTo>
                    <a:pt x="45" y="0"/>
                  </a:moveTo>
                  <a:lnTo>
                    <a:pt x="37" y="17"/>
                  </a:lnTo>
                  <a:lnTo>
                    <a:pt x="31" y="30"/>
                  </a:lnTo>
                  <a:lnTo>
                    <a:pt x="25" y="45"/>
                  </a:lnTo>
                  <a:lnTo>
                    <a:pt x="22" y="61"/>
                  </a:lnTo>
                  <a:lnTo>
                    <a:pt x="25" y="77"/>
                  </a:lnTo>
                  <a:lnTo>
                    <a:pt x="32" y="88"/>
                  </a:lnTo>
                  <a:lnTo>
                    <a:pt x="42" y="97"/>
                  </a:lnTo>
                  <a:lnTo>
                    <a:pt x="52" y="106"/>
                  </a:lnTo>
                  <a:lnTo>
                    <a:pt x="68" y="117"/>
                  </a:lnTo>
                  <a:lnTo>
                    <a:pt x="45" y="119"/>
                  </a:lnTo>
                  <a:lnTo>
                    <a:pt x="35" y="116"/>
                  </a:lnTo>
                  <a:lnTo>
                    <a:pt x="25" y="110"/>
                  </a:lnTo>
                  <a:lnTo>
                    <a:pt x="16" y="102"/>
                  </a:lnTo>
                  <a:lnTo>
                    <a:pt x="9" y="94"/>
                  </a:lnTo>
                  <a:lnTo>
                    <a:pt x="3" y="85"/>
                  </a:lnTo>
                  <a:lnTo>
                    <a:pt x="0" y="73"/>
                  </a:lnTo>
                  <a:lnTo>
                    <a:pt x="0" y="60"/>
                  </a:lnTo>
                  <a:lnTo>
                    <a:pt x="3" y="46"/>
                  </a:lnTo>
                  <a:lnTo>
                    <a:pt x="8" y="34"/>
                  </a:lnTo>
                  <a:lnTo>
                    <a:pt x="12" y="27"/>
                  </a:lnTo>
                  <a:lnTo>
                    <a:pt x="18" y="18"/>
                  </a:lnTo>
                  <a:lnTo>
                    <a:pt x="24" y="8"/>
                  </a:lnTo>
                  <a:lnTo>
                    <a:pt x="45" y="0"/>
                  </a:lnTo>
                  <a:close/>
                </a:path>
              </a:pathLst>
            </a:custGeom>
            <a:solidFill>
              <a:srgbClr val="FF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fr-FR"/>
            </a:p>
          </p:txBody>
        </p:sp>
      </p:grpSp>
      <p:sp>
        <p:nvSpPr>
          <p:cNvPr id="17475" name="Text Box 67"/>
          <p:cNvSpPr txBox="1">
            <a:spLocks noChangeArrowheads="1"/>
          </p:cNvSpPr>
          <p:nvPr/>
        </p:nvSpPr>
        <p:spPr bwMode="auto">
          <a:xfrm>
            <a:off x="1980943" y="2730500"/>
            <a:ext cx="3084111" cy="1252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gn="ctr">
              <a:lnSpc>
                <a:spcPct val="100000"/>
              </a:lnSpc>
              <a:spcBef>
                <a:spcPct val="0"/>
              </a:spcBef>
              <a:buFontTx/>
              <a:buNone/>
            </a:pPr>
            <a:r>
              <a:rPr kumimoji="1" lang="fr-FR" altLang="fr-FR" sz="3600" b="1">
                <a:latin typeface="Arial Narrow" pitchFamily="34" charset="0"/>
              </a:rPr>
              <a:t>5- OBSERVABLE</a:t>
            </a:r>
          </a:p>
        </p:txBody>
      </p:sp>
      <p:sp>
        <p:nvSpPr>
          <p:cNvPr id="65549" name="Rectangle 69"/>
          <p:cNvSpPr>
            <a:spLocks noChangeArrowheads="1"/>
          </p:cNvSpPr>
          <p:nvPr/>
        </p:nvSpPr>
        <p:spPr bwMode="auto">
          <a:xfrm>
            <a:off x="255554" y="136526"/>
            <a:ext cx="2169830" cy="2335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gn="ctr" eaLnBrk="1" hangingPunct="1">
              <a:lnSpc>
                <a:spcPct val="100000"/>
              </a:lnSpc>
              <a:spcBef>
                <a:spcPct val="0"/>
              </a:spcBef>
              <a:buFontTx/>
              <a:buNone/>
            </a:pPr>
            <a:r>
              <a:rPr kumimoji="1" lang="fr-FR" altLang="fr-FR" b="1" dirty="0">
                <a:solidFill>
                  <a:srgbClr val="FF0000"/>
                </a:solidFill>
                <a:latin typeface="Arial" pitchFamily="34" charset="0"/>
                <a:cs typeface="Arial" pitchFamily="34" charset="0"/>
              </a:rPr>
              <a:t>CRITERES DE QUALITE D’UN OBJECTIF</a:t>
            </a:r>
          </a:p>
        </p:txBody>
      </p:sp>
    </p:spTree>
    <p:extLst>
      <p:ext uri="{BB962C8B-B14F-4D97-AF65-F5344CB8AC3E}">
        <p14:creationId xmlns:p14="http://schemas.microsoft.com/office/powerpoint/2010/main" val="891814512"/>
      </p:ext>
    </p:extLst>
  </p:cSld>
  <p:clrMapOvr>
    <a:masterClrMapping/>
  </p:clrMapOvr>
  <p:transition spd="slow">
    <p:rand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41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 presetClass="entr" presetSubtype="8" fill="hold" grpId="0" nodeType="clickEffect">
                                  <p:stCondLst>
                                    <p:cond delay="0"/>
                                  </p:stCondLst>
                                  <p:childTnLst>
                                    <p:set>
                                      <p:cBhvr>
                                        <p:cTn id="10" dur="1" fill="hold">
                                          <p:stCondLst>
                                            <p:cond delay="0"/>
                                          </p:stCondLst>
                                        </p:cTn>
                                        <p:tgtEl>
                                          <p:spTgt spid="17411"/>
                                        </p:tgtEl>
                                        <p:attrNameLst>
                                          <p:attrName>style.visibility</p:attrName>
                                        </p:attrNameLst>
                                      </p:cBhvr>
                                      <p:to>
                                        <p:strVal val="visible"/>
                                      </p:to>
                                    </p:set>
                                    <p:anim calcmode="lin" valueType="num">
                                      <p:cBhvr additive="base">
                                        <p:cTn id="11" dur="500" fill="hold"/>
                                        <p:tgtEl>
                                          <p:spTgt spid="17411"/>
                                        </p:tgtEl>
                                        <p:attrNameLst>
                                          <p:attrName>ppt_x</p:attrName>
                                        </p:attrNameLst>
                                      </p:cBhvr>
                                      <p:tavLst>
                                        <p:tav tm="0">
                                          <p:val>
                                            <p:strVal val="0-#ppt_w/2"/>
                                          </p:val>
                                        </p:tav>
                                        <p:tav tm="100000">
                                          <p:val>
                                            <p:strVal val="#ppt_x"/>
                                          </p:val>
                                        </p:tav>
                                      </p:tavLst>
                                    </p:anim>
                                    <p:anim calcmode="lin" valueType="num">
                                      <p:cBhvr additive="base">
                                        <p:cTn id="12" dur="500" fill="hold"/>
                                        <p:tgtEl>
                                          <p:spTgt spid="17411"/>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17416"/>
                                        </p:tgtEl>
                                        <p:attrNameLst>
                                          <p:attrName>style.visibility</p:attrName>
                                        </p:attrNameLst>
                                      </p:cBhvr>
                                      <p:to>
                                        <p:strVal val="visible"/>
                                      </p:to>
                                    </p:set>
                                    <p:anim calcmode="lin" valueType="num">
                                      <p:cBhvr additive="base">
                                        <p:cTn id="17" dur="500" fill="hold"/>
                                        <p:tgtEl>
                                          <p:spTgt spid="17416"/>
                                        </p:tgtEl>
                                        <p:attrNameLst>
                                          <p:attrName>ppt_x</p:attrName>
                                        </p:attrNameLst>
                                      </p:cBhvr>
                                      <p:tavLst>
                                        <p:tav tm="0">
                                          <p:val>
                                            <p:strVal val="0-#ppt_w/2"/>
                                          </p:val>
                                        </p:tav>
                                        <p:tav tm="100000">
                                          <p:val>
                                            <p:strVal val="#ppt_x"/>
                                          </p:val>
                                        </p:tav>
                                      </p:tavLst>
                                    </p:anim>
                                    <p:anim calcmode="lin" valueType="num">
                                      <p:cBhvr additive="base">
                                        <p:cTn id="18" dur="500" fill="hold"/>
                                        <p:tgtEl>
                                          <p:spTgt spid="17416"/>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1" fill="hold" grpId="0" nodeType="clickEffect">
                                  <p:stCondLst>
                                    <p:cond delay="0"/>
                                  </p:stCondLst>
                                  <p:childTnLst>
                                    <p:set>
                                      <p:cBhvr>
                                        <p:cTn id="22" dur="1" fill="hold">
                                          <p:stCondLst>
                                            <p:cond delay="0"/>
                                          </p:stCondLst>
                                        </p:cTn>
                                        <p:tgtEl>
                                          <p:spTgt spid="17413"/>
                                        </p:tgtEl>
                                        <p:attrNameLst>
                                          <p:attrName>style.visibility</p:attrName>
                                        </p:attrNameLst>
                                      </p:cBhvr>
                                      <p:to>
                                        <p:strVal val="visible"/>
                                      </p:to>
                                    </p:set>
                                    <p:anim calcmode="lin" valueType="num">
                                      <p:cBhvr additive="base">
                                        <p:cTn id="23" dur="500" fill="hold"/>
                                        <p:tgtEl>
                                          <p:spTgt spid="17413"/>
                                        </p:tgtEl>
                                        <p:attrNameLst>
                                          <p:attrName>ppt_x</p:attrName>
                                        </p:attrNameLst>
                                      </p:cBhvr>
                                      <p:tavLst>
                                        <p:tav tm="0">
                                          <p:val>
                                            <p:strVal val="#ppt_x"/>
                                          </p:val>
                                        </p:tav>
                                        <p:tav tm="100000">
                                          <p:val>
                                            <p:strVal val="#ppt_x"/>
                                          </p:val>
                                        </p:tav>
                                      </p:tavLst>
                                    </p:anim>
                                    <p:anim calcmode="lin" valueType="num">
                                      <p:cBhvr additive="base">
                                        <p:cTn id="24" dur="500" fill="hold"/>
                                        <p:tgtEl>
                                          <p:spTgt spid="17413"/>
                                        </p:tgtEl>
                                        <p:attrNameLst>
                                          <p:attrName>ppt_y</p:attrName>
                                        </p:attrNameLst>
                                      </p:cBhvr>
                                      <p:tavLst>
                                        <p:tav tm="0">
                                          <p:val>
                                            <p:strVal val="0-#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2" fill="hold"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1+#ppt_w/2"/>
                                          </p:val>
                                        </p:tav>
                                        <p:tav tm="100000">
                                          <p:val>
                                            <p:strVal val="#ppt_x"/>
                                          </p:val>
                                        </p:tav>
                                      </p:tavLst>
                                    </p:anim>
                                    <p:anim calcmode="lin" valueType="num">
                                      <p:cBhvr additive="base">
                                        <p:cTn id="30"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 presetClass="entr" presetSubtype="2" fill="hold" grpId="0" nodeType="clickEffect">
                                  <p:stCondLst>
                                    <p:cond delay="0"/>
                                  </p:stCondLst>
                                  <p:childTnLst>
                                    <p:set>
                                      <p:cBhvr>
                                        <p:cTn id="34" dur="1" fill="hold">
                                          <p:stCondLst>
                                            <p:cond delay="0"/>
                                          </p:stCondLst>
                                        </p:cTn>
                                        <p:tgtEl>
                                          <p:spTgt spid="17415"/>
                                        </p:tgtEl>
                                        <p:attrNameLst>
                                          <p:attrName>style.visibility</p:attrName>
                                        </p:attrNameLst>
                                      </p:cBhvr>
                                      <p:to>
                                        <p:strVal val="visible"/>
                                      </p:to>
                                    </p:set>
                                    <p:anim calcmode="lin" valueType="num">
                                      <p:cBhvr additive="base">
                                        <p:cTn id="35" dur="500" fill="hold"/>
                                        <p:tgtEl>
                                          <p:spTgt spid="17415"/>
                                        </p:tgtEl>
                                        <p:attrNameLst>
                                          <p:attrName>ppt_x</p:attrName>
                                        </p:attrNameLst>
                                      </p:cBhvr>
                                      <p:tavLst>
                                        <p:tav tm="0">
                                          <p:val>
                                            <p:strVal val="1+#ppt_w/2"/>
                                          </p:val>
                                        </p:tav>
                                        <p:tav tm="100000">
                                          <p:val>
                                            <p:strVal val="#ppt_x"/>
                                          </p:val>
                                        </p:tav>
                                      </p:tavLst>
                                    </p:anim>
                                    <p:anim calcmode="lin" valueType="num">
                                      <p:cBhvr additive="base">
                                        <p:cTn id="36" dur="500" fill="hold"/>
                                        <p:tgtEl>
                                          <p:spTgt spid="17415"/>
                                        </p:tgtEl>
                                        <p:attrNameLst>
                                          <p:attrName>ppt_y</p:attrName>
                                        </p:attrNameLst>
                                      </p:cBhvr>
                                      <p:tavLst>
                                        <p:tav tm="0">
                                          <p:val>
                                            <p:strVal val="#ppt_y"/>
                                          </p:val>
                                        </p:tav>
                                        <p:tav tm="100000">
                                          <p:val>
                                            <p:strVal val="#ppt_y"/>
                                          </p:val>
                                        </p:tav>
                                      </p:tavLst>
                                    </p:anim>
                                  </p:childTnLst>
                                </p:cTn>
                              </p:par>
                            </p:childTnLst>
                          </p:cTn>
                        </p:par>
                      </p:childTnLst>
                    </p:cTn>
                  </p:par>
                  <p:par>
                    <p:cTn id="37" fill="hold" nodeType="clickPar">
                      <p:stCondLst>
                        <p:cond delay="indefinite"/>
                      </p:stCondLst>
                      <p:childTnLst>
                        <p:par>
                          <p:cTn id="38" fill="hold" nodeType="withGroup">
                            <p:stCondLst>
                              <p:cond delay="0"/>
                            </p:stCondLst>
                            <p:childTnLst>
                              <p:par>
                                <p:cTn id="39" presetID="2" presetClass="entr" presetSubtype="2" fill="hold" nodeType="clickEffect">
                                  <p:stCondLst>
                                    <p:cond delay="0"/>
                                  </p:stCondLst>
                                  <p:childTnLst>
                                    <p:set>
                                      <p:cBhvr>
                                        <p:cTn id="40" dur="1" fill="hold">
                                          <p:stCondLst>
                                            <p:cond delay="0"/>
                                          </p:stCondLst>
                                        </p:cTn>
                                        <p:tgtEl>
                                          <p:spTgt spid="4"/>
                                        </p:tgtEl>
                                        <p:attrNameLst>
                                          <p:attrName>style.visibility</p:attrName>
                                        </p:attrNameLst>
                                      </p:cBhvr>
                                      <p:to>
                                        <p:strVal val="visible"/>
                                      </p:to>
                                    </p:set>
                                    <p:anim calcmode="lin" valueType="num">
                                      <p:cBhvr additive="base">
                                        <p:cTn id="41" dur="500" fill="hold"/>
                                        <p:tgtEl>
                                          <p:spTgt spid="4"/>
                                        </p:tgtEl>
                                        <p:attrNameLst>
                                          <p:attrName>ppt_x</p:attrName>
                                        </p:attrNameLst>
                                      </p:cBhvr>
                                      <p:tavLst>
                                        <p:tav tm="0">
                                          <p:val>
                                            <p:strVal val="1+#ppt_w/2"/>
                                          </p:val>
                                        </p:tav>
                                        <p:tav tm="100000">
                                          <p:val>
                                            <p:strVal val="#ppt_x"/>
                                          </p:val>
                                        </p:tav>
                                      </p:tavLst>
                                    </p:anim>
                                    <p:anim calcmode="lin" valueType="num">
                                      <p:cBhvr additive="base">
                                        <p:cTn id="42"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17414"/>
                                        </p:tgtEl>
                                        <p:attrNameLst>
                                          <p:attrName>style.visibility</p:attrName>
                                        </p:attrNameLst>
                                      </p:cBhvr>
                                      <p:to>
                                        <p:strVal val="visible"/>
                                      </p:to>
                                    </p:set>
                                    <p:anim calcmode="lin" valueType="num">
                                      <p:cBhvr additive="base">
                                        <p:cTn id="47" dur="500" fill="hold"/>
                                        <p:tgtEl>
                                          <p:spTgt spid="17414"/>
                                        </p:tgtEl>
                                        <p:attrNameLst>
                                          <p:attrName>ppt_x</p:attrName>
                                        </p:attrNameLst>
                                      </p:cBhvr>
                                      <p:tavLst>
                                        <p:tav tm="0">
                                          <p:val>
                                            <p:strVal val="#ppt_x"/>
                                          </p:val>
                                        </p:tav>
                                        <p:tav tm="100000">
                                          <p:val>
                                            <p:strVal val="#ppt_x"/>
                                          </p:val>
                                        </p:tav>
                                      </p:tavLst>
                                    </p:anim>
                                    <p:anim calcmode="lin" valueType="num">
                                      <p:cBhvr additive="base">
                                        <p:cTn id="48" dur="500" fill="hold"/>
                                        <p:tgtEl>
                                          <p:spTgt spid="17414"/>
                                        </p:tgtEl>
                                        <p:attrNameLst>
                                          <p:attrName>ppt_y</p:attrName>
                                        </p:attrNameLst>
                                      </p:cBhvr>
                                      <p:tavLst>
                                        <p:tav tm="0">
                                          <p:val>
                                            <p:strVal val="1+#ppt_h/2"/>
                                          </p:val>
                                        </p:tav>
                                        <p:tav tm="100000">
                                          <p:val>
                                            <p:strVal val="#ppt_y"/>
                                          </p:val>
                                        </p:tav>
                                      </p:tavLst>
                                    </p:anim>
                                  </p:childTnLst>
                                </p:cTn>
                              </p:par>
                            </p:childTnLst>
                          </p:cTn>
                        </p:par>
                      </p:childTnLst>
                    </p:cTn>
                  </p:par>
                  <p:par>
                    <p:cTn id="49" fill="hold" nodeType="clickPar">
                      <p:stCondLst>
                        <p:cond delay="indefinite"/>
                      </p:stCondLst>
                      <p:childTnLst>
                        <p:par>
                          <p:cTn id="50" fill="hold" nodeType="withGroup">
                            <p:stCondLst>
                              <p:cond delay="0"/>
                            </p:stCondLst>
                            <p:childTnLst>
                              <p:par>
                                <p:cTn id="51" presetID="2" presetClass="entr" presetSubtype="2" fill="hold" nodeType="clickEffect">
                                  <p:stCondLst>
                                    <p:cond delay="0"/>
                                  </p:stCondLst>
                                  <p:childTnLst>
                                    <p:set>
                                      <p:cBhvr>
                                        <p:cTn id="52" dur="1" fill="hold">
                                          <p:stCondLst>
                                            <p:cond delay="0"/>
                                          </p:stCondLst>
                                        </p:cTn>
                                        <p:tgtEl>
                                          <p:spTgt spid="6"/>
                                        </p:tgtEl>
                                        <p:attrNameLst>
                                          <p:attrName>style.visibility</p:attrName>
                                        </p:attrNameLst>
                                      </p:cBhvr>
                                      <p:to>
                                        <p:strVal val="visible"/>
                                      </p:to>
                                    </p:set>
                                    <p:anim calcmode="lin" valueType="num">
                                      <p:cBhvr additive="base">
                                        <p:cTn id="53" dur="500" fill="hold"/>
                                        <p:tgtEl>
                                          <p:spTgt spid="6"/>
                                        </p:tgtEl>
                                        <p:attrNameLst>
                                          <p:attrName>ppt_x</p:attrName>
                                        </p:attrNameLst>
                                      </p:cBhvr>
                                      <p:tavLst>
                                        <p:tav tm="0">
                                          <p:val>
                                            <p:strVal val="1+#ppt_w/2"/>
                                          </p:val>
                                        </p:tav>
                                        <p:tav tm="100000">
                                          <p:val>
                                            <p:strVal val="#ppt_x"/>
                                          </p:val>
                                        </p:tav>
                                      </p:tavLst>
                                    </p:anim>
                                    <p:anim calcmode="lin" valueType="num">
                                      <p:cBhvr additive="base">
                                        <p:cTn id="54"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55" fill="hold" nodeType="clickPar">
                      <p:stCondLst>
                        <p:cond delay="indefinite"/>
                      </p:stCondLst>
                      <p:childTnLst>
                        <p:par>
                          <p:cTn id="56" fill="hold" nodeType="withGroup">
                            <p:stCondLst>
                              <p:cond delay="0"/>
                            </p:stCondLst>
                            <p:childTnLst>
                              <p:par>
                                <p:cTn id="57" presetID="2" presetClass="entr" presetSubtype="2" fill="hold" grpId="0" nodeType="clickEffect">
                                  <p:stCondLst>
                                    <p:cond delay="0"/>
                                  </p:stCondLst>
                                  <p:childTnLst>
                                    <p:set>
                                      <p:cBhvr>
                                        <p:cTn id="58" dur="1" fill="hold">
                                          <p:stCondLst>
                                            <p:cond delay="0"/>
                                          </p:stCondLst>
                                        </p:cTn>
                                        <p:tgtEl>
                                          <p:spTgt spid="17475"/>
                                        </p:tgtEl>
                                        <p:attrNameLst>
                                          <p:attrName>style.visibility</p:attrName>
                                        </p:attrNameLst>
                                      </p:cBhvr>
                                      <p:to>
                                        <p:strVal val="visible"/>
                                      </p:to>
                                    </p:set>
                                    <p:anim calcmode="lin" valueType="num">
                                      <p:cBhvr additive="base">
                                        <p:cTn id="59" dur="500" fill="hold"/>
                                        <p:tgtEl>
                                          <p:spTgt spid="17475"/>
                                        </p:tgtEl>
                                        <p:attrNameLst>
                                          <p:attrName>ppt_x</p:attrName>
                                        </p:attrNameLst>
                                      </p:cBhvr>
                                      <p:tavLst>
                                        <p:tav tm="0">
                                          <p:val>
                                            <p:strVal val="1+#ppt_w/2"/>
                                          </p:val>
                                        </p:tav>
                                        <p:tav tm="100000">
                                          <p:val>
                                            <p:strVal val="#ppt_x"/>
                                          </p:val>
                                        </p:tav>
                                      </p:tavLst>
                                    </p:anim>
                                    <p:anim calcmode="lin" valueType="num">
                                      <p:cBhvr additive="base">
                                        <p:cTn id="60" dur="500" fill="hold"/>
                                        <p:tgtEl>
                                          <p:spTgt spid="1747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animBg="1"/>
      <p:bldP spid="17411" grpId="0" animBg="1"/>
      <p:bldP spid="17413" grpId="0" autoUpdateAnimBg="0"/>
      <p:bldP spid="17414" grpId="0" autoUpdateAnimBg="0"/>
      <p:bldP spid="17415" grpId="0" autoUpdateAnimBg="0"/>
      <p:bldP spid="17416" grpId="0" animBg="1"/>
      <p:bldP spid="17475"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1" lang="fr-FR" altLang="fr-FR" b="1" dirty="0">
                <a:solidFill>
                  <a:schemeClr val="tx1"/>
                </a:solidFill>
                <a:latin typeface="Arial" pitchFamily="34" charset="0"/>
                <a:cs typeface="Arial" pitchFamily="34" charset="0"/>
              </a:rPr>
              <a:t>CRITERES DE QUALITE </a:t>
            </a:r>
            <a:r>
              <a:rPr lang="fr-FR" b="1" dirty="0" smtClean="0">
                <a:solidFill>
                  <a:schemeClr val="tx1"/>
                </a:solidFill>
              </a:rPr>
              <a:t>pour </a:t>
            </a:r>
            <a:r>
              <a:rPr lang="fr-FR" b="1" smtClean="0">
                <a:solidFill>
                  <a:schemeClr val="tx1"/>
                </a:solidFill>
              </a:rPr>
              <a:t>les résultats «</a:t>
            </a:r>
            <a:r>
              <a:rPr lang="fr-FR" b="1" dirty="0" smtClean="0">
                <a:solidFill>
                  <a:schemeClr val="tx1"/>
                </a:solidFill>
              </a:rPr>
              <a:t> SMART </a:t>
            </a:r>
            <a:r>
              <a:rPr lang="fr-FR" b="1" dirty="0" smtClean="0">
                <a:solidFill>
                  <a:schemeClr val="tx1"/>
                </a:solidFill>
              </a:rPr>
              <a:t>»</a:t>
            </a:r>
            <a:endParaRPr lang="fr-FR" dirty="0">
              <a:solidFill>
                <a:schemeClr val="tx1"/>
              </a:solidFill>
            </a:endParaRPr>
          </a:p>
        </p:txBody>
      </p:sp>
      <p:sp>
        <p:nvSpPr>
          <p:cNvPr id="3" name="Espace réservé du contenu 2"/>
          <p:cNvSpPr>
            <a:spLocks noGrp="1"/>
          </p:cNvSpPr>
          <p:nvPr>
            <p:ph idx="1"/>
          </p:nvPr>
        </p:nvSpPr>
        <p:spPr>
          <a:xfrm>
            <a:off x="118541" y="1600202"/>
            <a:ext cx="12071871" cy="5257798"/>
          </a:xfrm>
        </p:spPr>
        <p:txBody>
          <a:bodyPr/>
          <a:lstStyle/>
          <a:p>
            <a:r>
              <a:rPr lang="fr-FR" sz="2400" b="1" dirty="0"/>
              <a:t>Spécifique </a:t>
            </a:r>
            <a:r>
              <a:rPr lang="fr-FR" sz="2400" b="1" i="1" dirty="0" smtClean="0"/>
              <a:t>: </a:t>
            </a:r>
            <a:r>
              <a:rPr lang="fr-FR" sz="2400" dirty="0"/>
              <a:t>Il précise la nature du changement escompté, les groupes et la région visés, </a:t>
            </a:r>
            <a:r>
              <a:rPr lang="fr-FR" sz="2400" dirty="0" smtClean="0"/>
              <a:t>etc.</a:t>
            </a:r>
            <a:r>
              <a:rPr lang="fr-FR" sz="2400" dirty="0" smtClean="0"/>
              <a:t>; il doit </a:t>
            </a:r>
            <a:r>
              <a:rPr lang="fr-FR" sz="2400" dirty="0"/>
              <a:t>décrire une situation spécifique dans </a:t>
            </a:r>
            <a:r>
              <a:rPr lang="fr-FR" sz="2400" dirty="0" smtClean="0"/>
              <a:t>l’avenir</a:t>
            </a:r>
          </a:p>
          <a:p>
            <a:r>
              <a:rPr lang="fr-FR" sz="2400" b="1" dirty="0"/>
              <a:t>Mesurable </a:t>
            </a:r>
            <a:r>
              <a:rPr lang="fr-FR" sz="2400" b="1" i="1" dirty="0" smtClean="0"/>
              <a:t>: </a:t>
            </a:r>
            <a:r>
              <a:rPr lang="fr-FR" sz="2400" dirty="0"/>
              <a:t>Il peut être mesuré d’une façon ou d’une </a:t>
            </a:r>
            <a:r>
              <a:rPr lang="fr-FR" sz="2400" dirty="0" smtClean="0"/>
              <a:t>autre. L</a:t>
            </a:r>
            <a:r>
              <a:rPr lang="fr-FR" sz="2400" dirty="0" smtClean="0"/>
              <a:t>e résultat, qu’il soit quantitatif </a:t>
            </a:r>
            <a:r>
              <a:rPr lang="fr-FR" sz="2400" dirty="0"/>
              <a:t>ou </a:t>
            </a:r>
            <a:r>
              <a:rPr lang="fr-FR" sz="2400" dirty="0" smtClean="0"/>
              <a:t>qualitatif, doit </a:t>
            </a:r>
            <a:r>
              <a:rPr lang="fr-FR" sz="2400" dirty="0" smtClean="0"/>
              <a:t>disposer </a:t>
            </a:r>
            <a:r>
              <a:rPr lang="fr-FR" sz="2400" dirty="0" smtClean="0"/>
              <a:t>d’indicateur mesurable </a:t>
            </a:r>
            <a:r>
              <a:rPr lang="fr-FR" sz="2400" dirty="0"/>
              <a:t>qui </a:t>
            </a:r>
            <a:r>
              <a:rPr lang="fr-FR" sz="2400" dirty="0" smtClean="0"/>
              <a:t>rend possible </a:t>
            </a:r>
            <a:r>
              <a:rPr lang="fr-FR" sz="2400" dirty="0"/>
              <a:t>l’évaluation de </a:t>
            </a:r>
            <a:r>
              <a:rPr lang="fr-FR" sz="2400" dirty="0" smtClean="0"/>
              <a:t>son </a:t>
            </a:r>
            <a:r>
              <a:rPr lang="fr-FR" sz="2400" dirty="0"/>
              <a:t>succès ou de </a:t>
            </a:r>
            <a:r>
              <a:rPr lang="fr-FR" sz="2400" dirty="0" smtClean="0"/>
              <a:t>son</a:t>
            </a:r>
            <a:r>
              <a:rPr lang="fr-FR" sz="2400" dirty="0" smtClean="0"/>
              <a:t> </a:t>
            </a:r>
            <a:r>
              <a:rPr lang="fr-FR" sz="2400" dirty="0"/>
              <a:t>échec</a:t>
            </a:r>
            <a:r>
              <a:rPr lang="fr-FR" sz="2400" dirty="0" smtClean="0"/>
              <a:t>.</a:t>
            </a:r>
          </a:p>
          <a:p>
            <a:r>
              <a:rPr lang="fr-FR" sz="2400" b="1" dirty="0"/>
              <a:t>Approprié</a:t>
            </a:r>
            <a:r>
              <a:rPr lang="fr-FR" sz="2400" dirty="0"/>
              <a:t> : Il doit répondre au besoin identifié</a:t>
            </a:r>
            <a:endParaRPr lang="fr-FR" sz="2400" dirty="0" smtClean="0"/>
          </a:p>
          <a:p>
            <a:r>
              <a:rPr lang="fr-FR" sz="2400" b="1" dirty="0"/>
              <a:t>Réalisable </a:t>
            </a:r>
            <a:r>
              <a:rPr lang="fr-FR" sz="2400" b="1" i="1" dirty="0" smtClean="0"/>
              <a:t>: </a:t>
            </a:r>
            <a:r>
              <a:rPr lang="fr-FR" sz="2400" dirty="0"/>
              <a:t>Il doit être réaliste compte tenu du temps et des ressources </a:t>
            </a:r>
            <a:r>
              <a:rPr lang="fr-FR" sz="2400" dirty="0" smtClean="0"/>
              <a:t>disponibles. L</a:t>
            </a:r>
            <a:r>
              <a:rPr lang="fr-FR" sz="2400" dirty="0" smtClean="0"/>
              <a:t>e résultat doit </a:t>
            </a:r>
            <a:r>
              <a:rPr lang="fr-FR" sz="2400" dirty="0"/>
              <a:t>correspondre aux capacités des partenaires</a:t>
            </a:r>
            <a:r>
              <a:rPr lang="fr-FR" sz="2400" dirty="0" smtClean="0"/>
              <a:t>.</a:t>
            </a:r>
          </a:p>
          <a:p>
            <a:r>
              <a:rPr lang="fr-FR" sz="2400" b="1" dirty="0"/>
              <a:t>Pertinent </a:t>
            </a:r>
            <a:r>
              <a:rPr lang="fr-FR" sz="2400" b="1" i="1" dirty="0" smtClean="0"/>
              <a:t>: </a:t>
            </a:r>
            <a:r>
              <a:rPr lang="fr-FR" sz="2400" dirty="0"/>
              <a:t>les résultats doivent contribuer aux priorités définies dans le cadre </a:t>
            </a:r>
            <a:r>
              <a:rPr lang="fr-FR" sz="2400" dirty="0" smtClean="0"/>
              <a:t>du développement national</a:t>
            </a:r>
          </a:p>
          <a:p>
            <a:r>
              <a:rPr lang="fr-FR" sz="2400" b="1" dirty="0"/>
              <a:t>Limité dans le </a:t>
            </a:r>
            <a:r>
              <a:rPr lang="fr-FR" sz="2400" b="1" dirty="0" smtClean="0"/>
              <a:t>temps: </a:t>
            </a:r>
            <a:r>
              <a:rPr lang="fr-FR" sz="2400" dirty="0" smtClean="0"/>
              <a:t>Il </a:t>
            </a:r>
            <a:r>
              <a:rPr lang="fr-FR" sz="2400" dirty="0"/>
              <a:t>doit être circonscrit dans le temps</a:t>
            </a:r>
            <a:endParaRPr lang="fr-FR" sz="2400" dirty="0"/>
          </a:p>
        </p:txBody>
      </p:sp>
      <p:sp>
        <p:nvSpPr>
          <p:cNvPr id="4" name="Espace réservé du pied de page 3"/>
          <p:cNvSpPr>
            <a:spLocks noGrp="1"/>
          </p:cNvSpPr>
          <p:nvPr>
            <p:ph type="ftr" sz="quarter" idx="11"/>
          </p:nvPr>
        </p:nvSpPr>
        <p:spPr/>
        <p:txBody>
          <a:bodyPr/>
          <a:lstStyle/>
          <a:p>
            <a:pPr>
              <a:defRPr/>
            </a:pPr>
            <a:r>
              <a:rPr lang="en-US" dirty="0" smtClean="0">
                <a:solidFill>
                  <a:srgbClr val="000000"/>
                </a:solidFill>
              </a:rPr>
              <a:t> PLANIFICATION SANITAIRE_IFRISSE_2021</a:t>
            </a:r>
            <a:endParaRPr lang="en-US" dirty="0">
              <a:solidFill>
                <a:srgbClr val="000000"/>
              </a:solidFill>
            </a:endParaRPr>
          </a:p>
        </p:txBody>
      </p:sp>
      <p:sp>
        <p:nvSpPr>
          <p:cNvPr id="5" name="Espace réservé du numéro de diapositive 4"/>
          <p:cNvSpPr>
            <a:spLocks noGrp="1"/>
          </p:cNvSpPr>
          <p:nvPr>
            <p:ph type="sldNum" sz="quarter" idx="12"/>
          </p:nvPr>
        </p:nvSpPr>
        <p:spPr/>
        <p:txBody>
          <a:bodyPr/>
          <a:lstStyle/>
          <a:p>
            <a:pPr>
              <a:defRPr/>
            </a:pPr>
            <a:fld id="{B6646D13-A723-45A3-BA4D-FDBB9E5B25D6}" type="slidenum">
              <a:rPr lang="en-US" smtClean="0">
                <a:solidFill>
                  <a:srgbClr val="000000"/>
                </a:solidFill>
              </a:rPr>
              <a:pPr>
                <a:defRPr/>
              </a:pPr>
              <a:t>16</a:t>
            </a:fld>
            <a:endParaRPr lang="en-US">
              <a:solidFill>
                <a:srgbClr val="000000"/>
              </a:solidFill>
            </a:endParaRPr>
          </a:p>
        </p:txBody>
      </p:sp>
    </p:spTree>
    <p:extLst>
      <p:ext uri="{BB962C8B-B14F-4D97-AF65-F5344CB8AC3E}">
        <p14:creationId xmlns:p14="http://schemas.microsoft.com/office/powerpoint/2010/main" val="40536223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6562" name="Espace réservé du numéro de diapositive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nSpc>
                <a:spcPct val="100000"/>
              </a:lnSpc>
              <a:spcBef>
                <a:spcPct val="0"/>
              </a:spcBef>
              <a:buFontTx/>
              <a:buNone/>
            </a:pPr>
            <a:fld id="{C90129F0-44FD-452B-97B8-9B0E831ADFE6}" type="slidenum">
              <a:rPr lang="fr-FR" altLang="fr-FR" sz="1400" smtClean="0">
                <a:latin typeface="Arial" pitchFamily="34" charset="0"/>
              </a:rPr>
              <a:pPr>
                <a:lnSpc>
                  <a:spcPct val="100000"/>
                </a:lnSpc>
                <a:spcBef>
                  <a:spcPct val="0"/>
                </a:spcBef>
                <a:buFontTx/>
                <a:buNone/>
              </a:pPr>
              <a:t>17</a:t>
            </a:fld>
            <a:endParaRPr lang="fr-FR" altLang="fr-FR" sz="1400">
              <a:latin typeface="Arial" pitchFamily="34" charset="0"/>
            </a:endParaRPr>
          </a:p>
        </p:txBody>
      </p:sp>
      <p:sp>
        <p:nvSpPr>
          <p:cNvPr id="190466" name="Rectangle 2"/>
          <p:cNvSpPr>
            <a:spLocks noGrp="1" noChangeArrowheads="1"/>
          </p:cNvSpPr>
          <p:nvPr>
            <p:ph type="body" idx="1"/>
          </p:nvPr>
        </p:nvSpPr>
        <p:spPr>
          <a:xfrm>
            <a:off x="384125" y="260351"/>
            <a:ext cx="11620575" cy="3065463"/>
          </a:xfrm>
        </p:spPr>
        <p:txBody>
          <a:bodyPr/>
          <a:lstStyle/>
          <a:p>
            <a:pPr marL="609600" indent="-609600" eaLnBrk="1" hangingPunct="1">
              <a:lnSpc>
                <a:spcPct val="80000"/>
              </a:lnSpc>
              <a:buFont typeface="Arial" pitchFamily="34" charset="0"/>
              <a:buNone/>
              <a:defRPr/>
            </a:pPr>
            <a:r>
              <a:rPr lang="fr-FR" altLang="fr-FR" sz="3200" b="1" dirty="0">
                <a:solidFill>
                  <a:srgbClr val="FF0000"/>
                </a:solidFill>
                <a:latin typeface="Arial" pitchFamily="34" charset="0"/>
                <a:cs typeface="Arial" pitchFamily="34" charset="0"/>
              </a:rPr>
              <a:t>Précisions nécessaires pour la formulation d’un objectif</a:t>
            </a:r>
          </a:p>
          <a:p>
            <a:pPr marL="609600" indent="-609600" eaLnBrk="1" hangingPunct="1">
              <a:lnSpc>
                <a:spcPct val="80000"/>
              </a:lnSpc>
              <a:buFont typeface="Arial" pitchFamily="34" charset="0"/>
              <a:buNone/>
              <a:defRPr/>
            </a:pPr>
            <a:endParaRPr lang="fr-FR" altLang="fr-FR" sz="800" dirty="0">
              <a:latin typeface="Arial" pitchFamily="34" charset="0"/>
              <a:cs typeface="Arial" pitchFamily="34" charset="0"/>
            </a:endParaRPr>
          </a:p>
          <a:p>
            <a:pPr marL="514350" indent="-514350" eaLnBrk="1" hangingPunct="1">
              <a:lnSpc>
                <a:spcPct val="80000"/>
              </a:lnSpc>
              <a:spcBef>
                <a:spcPct val="20000"/>
              </a:spcBef>
              <a:buClr>
                <a:schemeClr val="tx1"/>
              </a:buClr>
              <a:buSzPct val="98000"/>
              <a:buFont typeface="+mj-lt"/>
              <a:buAutoNum type="arabicPeriod"/>
              <a:defRPr/>
            </a:pPr>
            <a:r>
              <a:rPr lang="fr-FR" altLang="fr-FR" sz="3200" dirty="0">
                <a:latin typeface="Arial" pitchFamily="34" charset="0"/>
                <a:cs typeface="Arial" pitchFamily="34" charset="0"/>
              </a:rPr>
              <a:t>La nature de la situation désirée  (résultat à atteindre)</a:t>
            </a:r>
          </a:p>
          <a:p>
            <a:pPr marL="514350" indent="-514350" eaLnBrk="1" hangingPunct="1">
              <a:lnSpc>
                <a:spcPct val="80000"/>
              </a:lnSpc>
              <a:spcBef>
                <a:spcPct val="20000"/>
              </a:spcBef>
              <a:buClr>
                <a:schemeClr val="tx1"/>
              </a:buClr>
              <a:buSzPct val="98000"/>
              <a:buFont typeface="+mj-lt"/>
              <a:buAutoNum type="arabicPeriod"/>
              <a:defRPr/>
            </a:pPr>
            <a:r>
              <a:rPr lang="fr-FR" altLang="fr-FR" sz="3200" dirty="0">
                <a:latin typeface="Arial" pitchFamily="34" charset="0"/>
                <a:cs typeface="Arial" pitchFamily="34" charset="0"/>
              </a:rPr>
              <a:t>Les critères de succès ou d’échec  (%, taux, attitudes, etc.)</a:t>
            </a:r>
          </a:p>
          <a:p>
            <a:pPr marL="514350" indent="-514350" eaLnBrk="1" hangingPunct="1">
              <a:lnSpc>
                <a:spcPct val="80000"/>
              </a:lnSpc>
              <a:spcBef>
                <a:spcPct val="20000"/>
              </a:spcBef>
              <a:buClr>
                <a:schemeClr val="tx1"/>
              </a:buClr>
              <a:buSzPct val="98000"/>
              <a:buFont typeface="+mj-lt"/>
              <a:buAutoNum type="arabicPeriod"/>
              <a:defRPr/>
            </a:pPr>
            <a:r>
              <a:rPr lang="fr-FR" altLang="fr-FR" sz="3200" dirty="0">
                <a:latin typeface="Arial" pitchFamily="34" charset="0"/>
                <a:cs typeface="Arial" pitchFamily="34" charset="0"/>
              </a:rPr>
              <a:t>L’échéancier (la date de l’évaluation, du contrôle, etc.)</a:t>
            </a:r>
          </a:p>
          <a:p>
            <a:pPr marL="514350" indent="-514350" eaLnBrk="1" hangingPunct="1">
              <a:lnSpc>
                <a:spcPct val="80000"/>
              </a:lnSpc>
              <a:spcBef>
                <a:spcPct val="20000"/>
              </a:spcBef>
              <a:buClr>
                <a:schemeClr val="tx1"/>
              </a:buClr>
              <a:buSzPct val="98000"/>
              <a:buFont typeface="+mj-lt"/>
              <a:buAutoNum type="arabicPeriod"/>
              <a:defRPr/>
            </a:pPr>
            <a:r>
              <a:rPr lang="fr-FR" altLang="fr-FR" sz="3200" dirty="0">
                <a:latin typeface="Arial" pitchFamily="34" charset="0"/>
                <a:cs typeface="Arial" pitchFamily="34" charset="0"/>
              </a:rPr>
              <a:t>La population visée (âge, sexe, etc.)</a:t>
            </a:r>
          </a:p>
          <a:p>
            <a:pPr marL="514350" indent="-514350" eaLnBrk="1" hangingPunct="1">
              <a:lnSpc>
                <a:spcPct val="80000"/>
              </a:lnSpc>
              <a:spcBef>
                <a:spcPct val="20000"/>
              </a:spcBef>
              <a:buClr>
                <a:schemeClr val="tx1"/>
              </a:buClr>
              <a:buSzPct val="98000"/>
              <a:buFont typeface="+mj-lt"/>
              <a:buAutoNum type="arabicPeriod"/>
              <a:defRPr/>
            </a:pPr>
            <a:r>
              <a:rPr lang="fr-FR" altLang="fr-FR" sz="3200" dirty="0">
                <a:latin typeface="Arial" pitchFamily="34" charset="0"/>
                <a:cs typeface="Arial" pitchFamily="34" charset="0"/>
              </a:rPr>
              <a:t>La zone d’application (zone géographique, etc.)</a:t>
            </a:r>
            <a:endParaRPr lang="fr-FR" altLang="fr-FR" dirty="0">
              <a:latin typeface="Arial" pitchFamily="34" charset="0"/>
              <a:cs typeface="Arial" pitchFamily="34" charset="0"/>
            </a:endParaRPr>
          </a:p>
          <a:p>
            <a:pPr marL="609600" indent="-609600" eaLnBrk="1" hangingPunct="1">
              <a:lnSpc>
                <a:spcPct val="80000"/>
              </a:lnSpc>
              <a:buFont typeface="Arial" pitchFamily="34" charset="0"/>
              <a:buNone/>
              <a:defRPr/>
            </a:pPr>
            <a:endParaRPr lang="fr-FR" altLang="fr-FR" sz="1800" dirty="0">
              <a:latin typeface="Arial" pitchFamily="34" charset="0"/>
              <a:cs typeface="Arial" pitchFamily="34" charset="0"/>
            </a:endParaRPr>
          </a:p>
          <a:p>
            <a:pPr marL="609600" indent="-609600" eaLnBrk="1" hangingPunct="1">
              <a:lnSpc>
                <a:spcPct val="80000"/>
              </a:lnSpc>
              <a:buFont typeface="Arial" pitchFamily="34" charset="0"/>
              <a:buNone/>
              <a:defRPr/>
            </a:pPr>
            <a:endParaRPr lang="fr-FR" altLang="fr-FR" sz="2000" dirty="0">
              <a:latin typeface="Arial" pitchFamily="34" charset="0"/>
              <a:cs typeface="Arial" pitchFamily="34" charset="0"/>
            </a:endParaRPr>
          </a:p>
          <a:p>
            <a:pPr marL="609600" indent="-609600" eaLnBrk="1" hangingPunct="1">
              <a:lnSpc>
                <a:spcPct val="80000"/>
              </a:lnSpc>
              <a:buFont typeface="Arial" pitchFamily="34" charset="0"/>
              <a:buNone/>
              <a:defRPr/>
            </a:pPr>
            <a:endParaRPr lang="fr-FR" altLang="fr-FR" sz="2400" dirty="0">
              <a:latin typeface="Arial" pitchFamily="34" charset="0"/>
              <a:cs typeface="Arial" pitchFamily="34" charset="0"/>
            </a:endParaRPr>
          </a:p>
          <a:p>
            <a:pPr marL="609600" indent="-609600" eaLnBrk="1" hangingPunct="1">
              <a:lnSpc>
                <a:spcPct val="80000"/>
              </a:lnSpc>
              <a:buFont typeface="Arial" pitchFamily="34" charset="0"/>
              <a:buNone/>
              <a:defRPr/>
            </a:pPr>
            <a:endParaRPr lang="fr-FR" altLang="fr-FR" sz="2000" dirty="0">
              <a:latin typeface="Arial" pitchFamily="34" charset="0"/>
              <a:cs typeface="Arial" pitchFamily="34" charset="0"/>
            </a:endParaRPr>
          </a:p>
        </p:txBody>
      </p:sp>
      <p:sp>
        <p:nvSpPr>
          <p:cNvPr id="190467" name="Text Box 3"/>
          <p:cNvSpPr txBox="1">
            <a:spLocks noChangeArrowheads="1"/>
          </p:cNvSpPr>
          <p:nvPr/>
        </p:nvSpPr>
        <p:spPr bwMode="auto">
          <a:xfrm>
            <a:off x="477776" y="3709989"/>
            <a:ext cx="11261846" cy="2625725"/>
          </a:xfrm>
          <a:prstGeom prst="rect">
            <a:avLst/>
          </a:prstGeom>
          <a:noFill/>
          <a:ln>
            <a:noFill/>
          </a:ln>
        </p:spPr>
        <p:txBody>
          <a:bodyPr>
            <a:spAutoFit/>
          </a:bodyPr>
          <a:lstStyle>
            <a:lvl1pPr marL="457200" indent="-457200">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609600" indent="-609600" eaLnBrk="1" hangingPunct="1">
              <a:lnSpc>
                <a:spcPct val="80000"/>
              </a:lnSpc>
              <a:spcBef>
                <a:spcPts val="1000"/>
              </a:spcBef>
              <a:buClr>
                <a:schemeClr val="hlink"/>
              </a:buClr>
              <a:buSzPct val="65000"/>
              <a:defRPr/>
            </a:pPr>
            <a:r>
              <a:rPr lang="fr-FR" altLang="fr-FR" sz="3200" b="1" dirty="0">
                <a:solidFill>
                  <a:srgbClr val="FF0000"/>
                </a:solidFill>
                <a:latin typeface="Arial" pitchFamily="34" charset="0"/>
                <a:cs typeface="Arial" pitchFamily="34" charset="0"/>
              </a:rPr>
              <a:t>Composantes d’un objectif bien formulé</a:t>
            </a:r>
          </a:p>
          <a:p>
            <a:pPr eaLnBrk="1" hangingPunct="1">
              <a:lnSpc>
                <a:spcPct val="80000"/>
              </a:lnSpc>
              <a:spcBef>
                <a:spcPct val="20000"/>
              </a:spcBef>
              <a:buClr>
                <a:schemeClr val="hlink"/>
              </a:buClr>
              <a:buSzPct val="65000"/>
              <a:defRPr/>
            </a:pPr>
            <a:endParaRPr lang="fr-FR" altLang="fr-FR" sz="1100" b="1" dirty="0">
              <a:latin typeface="Arial" panose="020B0604020202020204" pitchFamily="34" charset="0"/>
              <a:cs typeface="Arial" panose="020B0604020202020204" pitchFamily="34" charset="0"/>
            </a:endParaRPr>
          </a:p>
          <a:p>
            <a:pPr marL="514350" indent="-514350" eaLnBrk="1" hangingPunct="1">
              <a:lnSpc>
                <a:spcPct val="80000"/>
              </a:lnSpc>
              <a:spcBef>
                <a:spcPct val="20000"/>
              </a:spcBef>
              <a:buClr>
                <a:schemeClr val="tx1"/>
              </a:buClr>
              <a:buSzPct val="98000"/>
              <a:buFont typeface="+mj-lt"/>
              <a:buAutoNum type="arabicPeriod"/>
              <a:defRPr/>
            </a:pPr>
            <a:r>
              <a:rPr lang="fr-FR" altLang="fr-FR" sz="3200" dirty="0">
                <a:latin typeface="Arial" pitchFamily="34" charset="0"/>
                <a:cs typeface="Arial" pitchFamily="34" charset="0"/>
              </a:rPr>
              <a:t>Action (verbe d’action)</a:t>
            </a:r>
          </a:p>
          <a:p>
            <a:pPr marL="514350" indent="-514350" eaLnBrk="1" hangingPunct="1">
              <a:lnSpc>
                <a:spcPct val="80000"/>
              </a:lnSpc>
              <a:spcBef>
                <a:spcPct val="20000"/>
              </a:spcBef>
              <a:buClr>
                <a:schemeClr val="tx1"/>
              </a:buClr>
              <a:buSzPct val="98000"/>
              <a:buFont typeface="+mj-lt"/>
              <a:buAutoNum type="arabicPeriod"/>
              <a:defRPr/>
            </a:pPr>
            <a:r>
              <a:rPr lang="fr-FR" altLang="fr-FR" sz="3200" dirty="0">
                <a:latin typeface="Arial" pitchFamily="34" charset="0"/>
                <a:cs typeface="Arial" pitchFamily="34" charset="0"/>
              </a:rPr>
              <a:t>Contenu (population visée, zone d’application)</a:t>
            </a:r>
          </a:p>
          <a:p>
            <a:pPr marL="514350" indent="-514350" eaLnBrk="1" hangingPunct="1">
              <a:lnSpc>
                <a:spcPct val="80000"/>
              </a:lnSpc>
              <a:spcBef>
                <a:spcPct val="20000"/>
              </a:spcBef>
              <a:buClr>
                <a:schemeClr val="tx1"/>
              </a:buClr>
              <a:buSzPct val="98000"/>
              <a:buFont typeface="+mj-lt"/>
              <a:buAutoNum type="arabicPeriod"/>
              <a:defRPr/>
            </a:pPr>
            <a:r>
              <a:rPr lang="fr-FR" altLang="fr-FR" sz="3200" dirty="0">
                <a:latin typeface="Arial" pitchFamily="34" charset="0"/>
                <a:cs typeface="Arial" pitchFamily="34" charset="0"/>
              </a:rPr>
              <a:t>Mesure (critères de succès ou d’échec)</a:t>
            </a:r>
          </a:p>
          <a:p>
            <a:pPr marL="514350" indent="-514350" eaLnBrk="1" hangingPunct="1">
              <a:lnSpc>
                <a:spcPct val="80000"/>
              </a:lnSpc>
              <a:spcBef>
                <a:spcPct val="20000"/>
              </a:spcBef>
              <a:buClr>
                <a:schemeClr val="tx1"/>
              </a:buClr>
              <a:buSzPct val="98000"/>
              <a:buFont typeface="+mj-lt"/>
              <a:buAutoNum type="arabicPeriod"/>
              <a:defRPr/>
            </a:pPr>
            <a:r>
              <a:rPr lang="fr-FR" altLang="fr-FR" sz="3200" dirty="0">
                <a:latin typeface="Arial" pitchFamily="34" charset="0"/>
                <a:cs typeface="Arial" pitchFamily="34" charset="0"/>
              </a:rPr>
              <a:t>Durée (délai), date à laquelle aura lieu l’évaluation</a:t>
            </a:r>
            <a:endParaRPr lang="fr-FR" altLang="fr-FR" dirty="0">
              <a:latin typeface="Arial" pitchFamily="34" charset="0"/>
              <a:cs typeface="Arial" pitchFamily="34" charset="0"/>
            </a:endParaRPr>
          </a:p>
        </p:txBody>
      </p:sp>
    </p:spTree>
    <p:extLst>
      <p:ext uri="{BB962C8B-B14F-4D97-AF65-F5344CB8AC3E}">
        <p14:creationId xmlns:p14="http://schemas.microsoft.com/office/powerpoint/2010/main" val="30598110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046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0466">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0466">
                                            <p:txEl>
                                              <p:pRg st="3" end="3"/>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0466">
                                            <p:txEl>
                                              <p:pRg st="4" end="4"/>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0466">
                                            <p:txEl>
                                              <p:pRg st="5" end="5"/>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0466">
                                            <p:txEl>
                                              <p:pRg st="6" end="6"/>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04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466" grpId="0" build="p"/>
      <p:bldP spid="19046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Espace réservé du numéro de diapositive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nSpc>
                <a:spcPct val="100000"/>
              </a:lnSpc>
              <a:spcBef>
                <a:spcPct val="0"/>
              </a:spcBef>
              <a:buFontTx/>
              <a:buNone/>
            </a:pPr>
            <a:fld id="{0316A1FA-D35C-416A-AE11-52C8C63EE1B9}" type="slidenum">
              <a:rPr lang="fr-FR" altLang="fr-FR" sz="1400" smtClean="0">
                <a:latin typeface="Arial" pitchFamily="34" charset="0"/>
              </a:rPr>
              <a:pPr>
                <a:lnSpc>
                  <a:spcPct val="100000"/>
                </a:lnSpc>
                <a:spcBef>
                  <a:spcPct val="0"/>
                </a:spcBef>
                <a:buFontTx/>
                <a:buNone/>
              </a:pPr>
              <a:t>18</a:t>
            </a:fld>
            <a:endParaRPr lang="fr-FR" altLang="fr-FR" sz="1400">
              <a:latin typeface="Arial" pitchFamily="34" charset="0"/>
            </a:endParaRPr>
          </a:p>
        </p:txBody>
      </p:sp>
      <p:sp>
        <p:nvSpPr>
          <p:cNvPr id="67587" name="Rectangle 3"/>
          <p:cNvSpPr>
            <a:spLocks noGrp="1" noChangeArrowheads="1"/>
          </p:cNvSpPr>
          <p:nvPr>
            <p:ph type="body" idx="1"/>
          </p:nvPr>
        </p:nvSpPr>
        <p:spPr>
          <a:xfrm>
            <a:off x="899996" y="1365250"/>
            <a:ext cx="10452326" cy="4656138"/>
          </a:xfrm>
        </p:spPr>
        <p:txBody>
          <a:bodyPr/>
          <a:lstStyle/>
          <a:p>
            <a:pPr algn="ctr" eaLnBrk="1" hangingPunct="1">
              <a:buFont typeface="Wingdings" pitchFamily="2" charset="2"/>
              <a:buNone/>
            </a:pPr>
            <a:r>
              <a:rPr lang="fr-FR" altLang="fr-FR" sz="5400" b="1" u="sng" dirty="0">
                <a:solidFill>
                  <a:srgbClr val="FF0000"/>
                </a:solidFill>
                <a:effectLst>
                  <a:outerShdw blurRad="38100" dist="38100" dir="2700000" algn="tl">
                    <a:srgbClr val="000000">
                      <a:alpha val="43137"/>
                    </a:srgbClr>
                  </a:outerShdw>
                </a:effectLst>
              </a:rPr>
              <a:t>NOTION DE</a:t>
            </a:r>
            <a:r>
              <a:rPr lang="fr-FR" altLang="fr-FR" sz="5400" b="1" dirty="0">
                <a:solidFill>
                  <a:srgbClr val="FF0000"/>
                </a:solidFill>
                <a:effectLst>
                  <a:outerShdw blurRad="38100" dist="38100" dir="2700000" algn="tl">
                    <a:srgbClr val="000000">
                      <a:alpha val="43137"/>
                    </a:srgbClr>
                  </a:outerShdw>
                </a:effectLst>
              </a:rPr>
              <a:t>  </a:t>
            </a:r>
          </a:p>
          <a:p>
            <a:pPr algn="ctr" eaLnBrk="1" hangingPunct="1">
              <a:buFont typeface="Wingdings" pitchFamily="2" charset="2"/>
              <a:buNone/>
            </a:pPr>
            <a:r>
              <a:rPr lang="fr-FR" altLang="fr-FR" sz="5400" b="1" dirty="0"/>
              <a:t>- </a:t>
            </a:r>
            <a:r>
              <a:rPr lang="fr-FR" altLang="fr-FR" sz="4800" b="1" dirty="0"/>
              <a:t>VISION</a:t>
            </a:r>
          </a:p>
          <a:p>
            <a:pPr algn="ctr" eaLnBrk="1" hangingPunct="1">
              <a:buFont typeface="Wingdings" pitchFamily="2" charset="2"/>
              <a:buNone/>
            </a:pPr>
            <a:r>
              <a:rPr lang="fr-FR" altLang="fr-FR" sz="4800" b="1" dirty="0"/>
              <a:t>- MISSION</a:t>
            </a:r>
          </a:p>
          <a:p>
            <a:pPr algn="ctr" eaLnBrk="1" hangingPunct="1">
              <a:buFont typeface="Wingdings" pitchFamily="2" charset="2"/>
              <a:buNone/>
            </a:pPr>
            <a:r>
              <a:rPr lang="fr-FR" altLang="fr-FR" sz="4800" b="1" dirty="0"/>
              <a:t>- BUT </a:t>
            </a:r>
          </a:p>
        </p:txBody>
      </p:sp>
    </p:spTree>
    <p:extLst>
      <p:ext uri="{BB962C8B-B14F-4D97-AF65-F5344CB8AC3E}">
        <p14:creationId xmlns:p14="http://schemas.microsoft.com/office/powerpoint/2010/main" val="19983511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Espace réservé du numéro de diapositive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fld id="{938A3156-3421-42DE-B076-EF62BE7BDB2D}" type="slidenum">
              <a:rPr lang="fr-FR" altLang="fr-FR" sz="1400" smtClean="0">
                <a:latin typeface="Arial" pitchFamily="34" charset="0"/>
              </a:rPr>
              <a:pPr/>
              <a:t>19</a:t>
            </a:fld>
            <a:endParaRPr lang="fr-FR" altLang="fr-FR" sz="1400">
              <a:latin typeface="Arial" pitchFamily="34" charset="0"/>
            </a:endParaRPr>
          </a:p>
        </p:txBody>
      </p:sp>
      <p:sp>
        <p:nvSpPr>
          <p:cNvPr id="140291" name="Rectangle 2"/>
          <p:cNvSpPr>
            <a:spLocks noGrp="1" noChangeArrowheads="1"/>
          </p:cNvSpPr>
          <p:nvPr>
            <p:ph type="body" idx="1"/>
          </p:nvPr>
        </p:nvSpPr>
        <p:spPr>
          <a:xfrm>
            <a:off x="253967" y="1052513"/>
            <a:ext cx="11603115" cy="5256212"/>
          </a:xfrm>
        </p:spPr>
        <p:txBody>
          <a:bodyPr>
            <a:normAutofit fontScale="92500" lnSpcReduction="10000"/>
          </a:bodyPr>
          <a:lstStyle/>
          <a:p>
            <a:pPr marL="0" indent="0" algn="just" eaLnBrk="1" hangingPunct="1">
              <a:buFont typeface="Arial" pitchFamily="34" charset="0"/>
              <a:buNone/>
            </a:pPr>
            <a:r>
              <a:rPr lang="fr-FR" altLang="fr-FR" sz="4800" dirty="0">
                <a:solidFill>
                  <a:srgbClr val="FF0000"/>
                </a:solidFill>
                <a:latin typeface="Impact" pitchFamily="34" charset="0"/>
              </a:rPr>
              <a:t>La vision (Système de santé)</a:t>
            </a:r>
          </a:p>
          <a:p>
            <a:pPr lvl="1" algn="just" eaLnBrk="1" hangingPunct="1"/>
            <a:r>
              <a:rPr lang="fr-FR" altLang="fr-FR" sz="4000" b="1" dirty="0"/>
              <a:t>image idéale d’un système de santé performant à long terme</a:t>
            </a:r>
            <a:endParaRPr lang="fr-FR" altLang="fr-FR" sz="2800" b="1" dirty="0"/>
          </a:p>
          <a:p>
            <a:pPr lvl="1" algn="just" eaLnBrk="1" hangingPunct="1"/>
            <a:r>
              <a:rPr lang="fr-FR" altLang="fr-FR" sz="3200" b="1" dirty="0"/>
              <a:t>«C’est un système intégré, garantissant la santé pour tous avec l’équité, éthique et offrant des soins préventifs, curatifs, promotionnels et réadaptations de qualité accessibilités (géographiquement et financièrement avec la participation effective et responsable de tous les acteurs (populations, Etat, partenaires, secteur privé, autres secteurs de développement…)».</a:t>
            </a:r>
          </a:p>
        </p:txBody>
      </p:sp>
      <p:sp>
        <p:nvSpPr>
          <p:cNvPr id="140292" name="Rectangle 4"/>
          <p:cNvSpPr>
            <a:spLocks noChangeArrowheads="1"/>
          </p:cNvSpPr>
          <p:nvPr/>
        </p:nvSpPr>
        <p:spPr bwMode="auto">
          <a:xfrm>
            <a:off x="527313" y="188912"/>
            <a:ext cx="11327783" cy="7198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r>
              <a:rPr lang="fr-FR" altLang="fr-FR" sz="4000" dirty="0">
                <a:latin typeface="Impact" pitchFamily="34" charset="0"/>
              </a:rPr>
              <a:t>NOTIONS DE VISION, MISSION, BUT</a:t>
            </a:r>
          </a:p>
        </p:txBody>
      </p:sp>
    </p:spTree>
    <p:extLst>
      <p:ext uri="{BB962C8B-B14F-4D97-AF65-F5344CB8AC3E}">
        <p14:creationId xmlns:p14="http://schemas.microsoft.com/office/powerpoint/2010/main" val="248943149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34567" y="2130427"/>
            <a:ext cx="11665296" cy="1470025"/>
          </a:xfrm>
        </p:spPr>
        <p:txBody>
          <a:bodyPr/>
          <a:lstStyle/>
          <a:p>
            <a:pPr algn="l"/>
            <a:r>
              <a:rPr lang="fr-FR" dirty="0"/>
              <a:t>Démarche générale de planification sanitaire</a:t>
            </a:r>
          </a:p>
        </p:txBody>
      </p:sp>
      <p:sp>
        <p:nvSpPr>
          <p:cNvPr id="3" name="Sous-titre 2"/>
          <p:cNvSpPr>
            <a:spLocks noGrp="1"/>
          </p:cNvSpPr>
          <p:nvPr>
            <p:ph type="subTitle" idx="1"/>
          </p:nvPr>
        </p:nvSpPr>
        <p:spPr>
          <a:xfrm>
            <a:off x="1900570" y="4725144"/>
            <a:ext cx="8533289" cy="312440"/>
          </a:xfrm>
        </p:spPr>
        <p:txBody>
          <a:bodyPr/>
          <a:lstStyle/>
          <a:p>
            <a:r>
              <a:rPr lang="fr-FR" sz="1400" dirty="0" smtClean="0"/>
              <a:t>Planification sanitaire_IFRISSE 2021</a:t>
            </a:r>
            <a:endParaRPr lang="fr-FR" sz="1400" dirty="0"/>
          </a:p>
        </p:txBody>
      </p:sp>
    </p:spTree>
    <p:extLst>
      <p:ext uri="{BB962C8B-B14F-4D97-AF65-F5344CB8AC3E}">
        <p14:creationId xmlns:p14="http://schemas.microsoft.com/office/powerpoint/2010/main" val="69974354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Espace réservé du numéro de diapositive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fld id="{45D0B5EC-1772-4EAB-9C30-F15A1AD70C2B}" type="slidenum">
              <a:rPr lang="fr-FR" altLang="fr-FR" sz="1400" smtClean="0">
                <a:latin typeface="Arial" pitchFamily="34" charset="0"/>
              </a:rPr>
              <a:pPr/>
              <a:t>20</a:t>
            </a:fld>
            <a:endParaRPr lang="fr-FR" altLang="fr-FR" sz="1400">
              <a:latin typeface="Arial" pitchFamily="34" charset="0"/>
            </a:endParaRPr>
          </a:p>
        </p:txBody>
      </p:sp>
      <p:sp>
        <p:nvSpPr>
          <p:cNvPr id="102403" name="Rectangle 2"/>
          <p:cNvSpPr>
            <a:spLocks noGrp="1" noChangeArrowheads="1"/>
          </p:cNvSpPr>
          <p:nvPr>
            <p:ph type="body" idx="1"/>
          </p:nvPr>
        </p:nvSpPr>
        <p:spPr>
          <a:xfrm>
            <a:off x="196826" y="1052513"/>
            <a:ext cx="11618987" cy="5472112"/>
          </a:xfrm>
        </p:spPr>
        <p:txBody>
          <a:bodyPr>
            <a:normAutofit fontScale="92500" lnSpcReduction="10000"/>
          </a:bodyPr>
          <a:lstStyle/>
          <a:p>
            <a:pPr marL="0" indent="0" algn="just" eaLnBrk="1" hangingPunct="1">
              <a:buFont typeface="Arial" pitchFamily="34" charset="0"/>
              <a:buNone/>
              <a:defRPr/>
            </a:pPr>
            <a:r>
              <a:rPr lang="fr-FR" altLang="fr-FR" sz="4000" dirty="0">
                <a:solidFill>
                  <a:srgbClr val="FF0000"/>
                </a:solidFill>
                <a:latin typeface="Impact" panose="020B0806030902050204" pitchFamily="34" charset="0"/>
              </a:rPr>
              <a:t>Mission </a:t>
            </a:r>
          </a:p>
          <a:p>
            <a:pPr lvl="1" algn="just" eaLnBrk="1" hangingPunct="1">
              <a:defRPr/>
            </a:pPr>
            <a:r>
              <a:rPr lang="fr-FR" altLang="fr-FR" sz="3600" dirty="0">
                <a:latin typeface="Impact" panose="020B0806030902050204" pitchFamily="34" charset="0"/>
              </a:rPr>
              <a:t>raison d’être du système de santé </a:t>
            </a:r>
          </a:p>
          <a:p>
            <a:pPr marL="0" indent="0" algn="just" eaLnBrk="1" hangingPunct="1">
              <a:buFont typeface="Arial" pitchFamily="34" charset="0"/>
              <a:buNone/>
              <a:defRPr/>
            </a:pPr>
            <a:endParaRPr lang="fr-FR" altLang="fr-FR" dirty="0">
              <a:latin typeface="Impact" panose="020B0806030902050204" pitchFamily="34" charset="0"/>
            </a:endParaRPr>
          </a:p>
          <a:p>
            <a:pPr marL="835025" lvl="1" algn="just" eaLnBrk="1" hangingPunct="1">
              <a:buFont typeface="Arial" pitchFamily="34" charset="0"/>
              <a:buNone/>
              <a:defRPr/>
            </a:pPr>
            <a:r>
              <a:rPr lang="fr-FR" altLang="fr-FR" sz="3200" dirty="0">
                <a:latin typeface="Arial" panose="020B0604020202020204" pitchFamily="34" charset="0"/>
                <a:cs typeface="Arial" panose="020B0604020202020204" pitchFamily="34" charset="0"/>
              </a:rPr>
              <a:t>Exemple: «Assurer la satisfaction des besoins de santé essentiels des populations en garantissant l’équité, la qualité des soins, la participation communautaire et la collaboration intersectorielle…»</a:t>
            </a:r>
            <a:r>
              <a:rPr lang="fr-FR" altLang="fr-FR" sz="2800" dirty="0">
                <a:latin typeface="Arial" panose="020B0604020202020204" pitchFamily="34" charset="0"/>
                <a:cs typeface="Arial" panose="020B0604020202020204" pitchFamily="34" charset="0"/>
              </a:rPr>
              <a:t> </a:t>
            </a:r>
            <a:endParaRPr lang="fr-FR" altLang="fr-FR" sz="2800" u="sng" dirty="0">
              <a:latin typeface="Arial" panose="020B0604020202020204" pitchFamily="34" charset="0"/>
              <a:cs typeface="Arial" panose="020B0604020202020204" pitchFamily="34" charset="0"/>
            </a:endParaRPr>
          </a:p>
          <a:p>
            <a:pPr marL="0" indent="0" algn="just" eaLnBrk="1" hangingPunct="1">
              <a:buFont typeface="Arial" pitchFamily="34" charset="0"/>
              <a:buNone/>
              <a:defRPr/>
            </a:pPr>
            <a:r>
              <a:rPr lang="fr-FR" altLang="fr-FR" sz="4000" dirty="0">
                <a:solidFill>
                  <a:srgbClr val="FF0000"/>
                </a:solidFill>
                <a:latin typeface="Impact" panose="020B0806030902050204" pitchFamily="34" charset="0"/>
              </a:rPr>
              <a:t>But</a:t>
            </a:r>
          </a:p>
          <a:p>
            <a:pPr lvl="1" algn="just" eaLnBrk="1" hangingPunct="1">
              <a:defRPr/>
            </a:pPr>
            <a:r>
              <a:rPr lang="fr-FR" altLang="fr-FR" sz="3600" dirty="0">
                <a:latin typeface="Impact" panose="020B0806030902050204" pitchFamily="34" charset="0"/>
              </a:rPr>
              <a:t>il est plus global. C’est ce que l’on se propose d’atteindre à long terme (état ou conditions spécifiques)</a:t>
            </a:r>
          </a:p>
        </p:txBody>
      </p:sp>
      <p:sp>
        <p:nvSpPr>
          <p:cNvPr id="141316" name="Rectangle 3"/>
          <p:cNvSpPr>
            <a:spLocks noChangeArrowheads="1"/>
          </p:cNvSpPr>
          <p:nvPr/>
        </p:nvSpPr>
        <p:spPr bwMode="auto">
          <a:xfrm>
            <a:off x="527314" y="188912"/>
            <a:ext cx="11039789" cy="7198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pPr algn="ctr" eaLnBrk="1" hangingPunct="1"/>
            <a:r>
              <a:rPr lang="fr-FR" altLang="fr-FR" sz="4000" dirty="0">
                <a:latin typeface="Impact" pitchFamily="34" charset="0"/>
              </a:rPr>
              <a:t>NOTIONS DE VISION, MISSION, BUT</a:t>
            </a:r>
          </a:p>
        </p:txBody>
      </p:sp>
    </p:spTree>
    <p:extLst>
      <p:ext uri="{BB962C8B-B14F-4D97-AF65-F5344CB8AC3E}">
        <p14:creationId xmlns:p14="http://schemas.microsoft.com/office/powerpoint/2010/main" val="138801052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Espace réservé du numéro de diapositive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fld id="{291DAAE2-073B-4F41-8D6A-1CA4B03E6495}" type="slidenum">
              <a:rPr lang="fr-FR" altLang="fr-FR" smtClean="0">
                <a:solidFill>
                  <a:srgbClr val="898989"/>
                </a:solidFill>
              </a:rPr>
              <a:pPr/>
              <a:t>21</a:t>
            </a:fld>
            <a:endParaRPr lang="fr-FR" altLang="fr-FR">
              <a:solidFill>
                <a:srgbClr val="898989"/>
              </a:solidFill>
            </a:endParaRPr>
          </a:p>
        </p:txBody>
      </p:sp>
      <p:pic>
        <p:nvPicPr>
          <p:cNvPr id="145411" name="Imag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1112" y="131765"/>
            <a:ext cx="4803149" cy="672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p:cNvSpPr txBox="1">
            <a:spLocks noChangeArrowheads="1"/>
          </p:cNvSpPr>
          <p:nvPr/>
        </p:nvSpPr>
        <p:spPr bwMode="auto">
          <a:xfrm>
            <a:off x="5014261" y="131765"/>
            <a:ext cx="6914251" cy="6465887"/>
          </a:xfrm>
          <a:prstGeom prst="rect">
            <a:avLst/>
          </a:prstGeom>
          <a:noFill/>
          <a:ln w="9525">
            <a:noFill/>
            <a:miter lim="800000"/>
            <a:headEnd/>
            <a:tailEnd/>
          </a:ln>
          <a:effectLst/>
        </p:spPr>
        <p:txBody>
          <a:bodyPr lIns="92075" tIns="46038" rIns="92075" bIns="46038">
            <a:flatTx/>
          </a:bodyPr>
          <a:lstStyle>
            <a:lvl1pPr marL="342900" indent="-342900" algn="l" rtl="0" eaLnBrk="0" fontAlgn="base" hangingPunct="0">
              <a:spcBef>
                <a:spcPct val="20000"/>
              </a:spcBef>
              <a:spcAft>
                <a:spcPct val="0"/>
              </a:spcAft>
              <a:buClr>
                <a:schemeClr val="hlink"/>
              </a:buClr>
              <a:buSzPct val="65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533400" indent="-533400" eaLnBrk="1" hangingPunct="1">
              <a:spcBef>
                <a:spcPts val="0"/>
              </a:spcBef>
              <a:buFont typeface="Wingdings" panose="05000000000000000000" pitchFamily="2" charset="2"/>
              <a:buNone/>
              <a:defRPr/>
            </a:pPr>
            <a:r>
              <a:rPr lang="fr-FR" sz="3600" u="sng" kern="0" dirty="0">
                <a:latin typeface="Impact" pitchFamily="34" charset="0"/>
              </a:rPr>
              <a:t>VISION</a:t>
            </a:r>
            <a:r>
              <a:rPr lang="fr-FR" sz="2000" kern="0" dirty="0">
                <a:latin typeface="Impact" pitchFamily="34" charset="0"/>
              </a:rPr>
              <a:t> </a:t>
            </a:r>
          </a:p>
          <a:p>
            <a:pPr marL="533400" indent="-533400" eaLnBrk="1" hangingPunct="1">
              <a:spcBef>
                <a:spcPts val="0"/>
              </a:spcBef>
              <a:buClr>
                <a:srgbClr val="FF0000"/>
              </a:buClr>
              <a:buSzPct val="81000"/>
              <a:defRPr/>
            </a:pPr>
            <a:r>
              <a:rPr lang="fr-FR" sz="3000" kern="0" dirty="0">
                <a:solidFill>
                  <a:srgbClr val="FF0000"/>
                </a:solidFill>
                <a:latin typeface="Impact" panose="020B0806030902050204" pitchFamily="34" charset="0"/>
                <a:cs typeface="Arial" panose="020B0604020202020204" pitchFamily="34" charset="0"/>
              </a:rPr>
              <a:t>Meilleur état de santé  à l’ensemble de la population à travers un  SS performant</a:t>
            </a:r>
          </a:p>
          <a:p>
            <a:pPr marL="533400" indent="-533400" eaLnBrk="1" hangingPunct="1">
              <a:spcBef>
                <a:spcPts val="0"/>
              </a:spcBef>
              <a:buFont typeface="Wingdings" panose="05000000000000000000" pitchFamily="2" charset="2"/>
              <a:buNone/>
              <a:defRPr/>
            </a:pPr>
            <a:endParaRPr lang="fr-FR" sz="1600" u="sng" kern="0" dirty="0">
              <a:latin typeface="Impact" pitchFamily="34" charset="0"/>
            </a:endParaRPr>
          </a:p>
          <a:p>
            <a:pPr marL="533400" indent="-533400" eaLnBrk="1" hangingPunct="1">
              <a:spcBef>
                <a:spcPts val="0"/>
              </a:spcBef>
              <a:buFont typeface="Wingdings" panose="05000000000000000000" pitchFamily="2" charset="2"/>
              <a:buNone/>
              <a:defRPr/>
            </a:pPr>
            <a:r>
              <a:rPr lang="fr-FR" u="sng" kern="0" dirty="0">
                <a:latin typeface="Impact" pitchFamily="34" charset="0"/>
              </a:rPr>
              <a:t>BUT</a:t>
            </a:r>
          </a:p>
          <a:p>
            <a:pPr marL="533400" indent="-533400" eaLnBrk="1" hangingPunct="1">
              <a:spcBef>
                <a:spcPts val="0"/>
              </a:spcBef>
              <a:buFont typeface="Wingdings" panose="05000000000000000000" pitchFamily="2" charset="2"/>
              <a:buNone/>
              <a:defRPr/>
            </a:pPr>
            <a:endParaRPr lang="fr-FR" sz="700" u="sng" kern="0" dirty="0">
              <a:latin typeface="Impact" pitchFamily="34" charset="0"/>
            </a:endParaRPr>
          </a:p>
          <a:p>
            <a:pPr eaLnBrk="1" hangingPunct="1">
              <a:spcBef>
                <a:spcPts val="0"/>
              </a:spcBef>
              <a:buClr>
                <a:srgbClr val="FF0000"/>
              </a:buClr>
              <a:buSzPct val="85000"/>
              <a:buFont typeface="Arial" panose="020B0604020202020204" pitchFamily="34" charset="0"/>
              <a:buChar char="•"/>
              <a:defRPr/>
            </a:pPr>
            <a:r>
              <a:rPr lang="fr-FR" kern="0" dirty="0">
                <a:solidFill>
                  <a:srgbClr val="FF0000"/>
                </a:solidFill>
                <a:effectLst/>
                <a:latin typeface="Impact" pitchFamily="34" charset="0"/>
              </a:rPr>
              <a:t>Contribuer au bien-être  des populations</a:t>
            </a:r>
          </a:p>
          <a:p>
            <a:pPr marL="0" indent="0" eaLnBrk="1" hangingPunct="1">
              <a:spcBef>
                <a:spcPts val="0"/>
              </a:spcBef>
              <a:buClr>
                <a:srgbClr val="FF0000"/>
              </a:buClr>
              <a:buSzPct val="85000"/>
              <a:buNone/>
              <a:defRPr/>
            </a:pPr>
            <a:endParaRPr lang="fr-FR" kern="0" dirty="0">
              <a:solidFill>
                <a:srgbClr val="FF0000"/>
              </a:solidFill>
              <a:effectLst/>
              <a:latin typeface="Impact" pitchFamily="34" charset="0"/>
            </a:endParaRPr>
          </a:p>
          <a:p>
            <a:pPr marL="533400" indent="-533400" eaLnBrk="1" hangingPunct="1">
              <a:spcBef>
                <a:spcPts val="0"/>
              </a:spcBef>
              <a:buNone/>
              <a:defRPr/>
            </a:pPr>
            <a:r>
              <a:rPr lang="fr-FR" u="sng" kern="0" dirty="0">
                <a:latin typeface="Impact" pitchFamily="34" charset="0"/>
              </a:rPr>
              <a:t>OBJECTIF GENERAL</a:t>
            </a:r>
          </a:p>
          <a:p>
            <a:pPr marL="533400" indent="-533400" eaLnBrk="1" hangingPunct="1">
              <a:spcBef>
                <a:spcPts val="0"/>
              </a:spcBef>
              <a:buNone/>
              <a:defRPr/>
            </a:pPr>
            <a:endParaRPr lang="fr-FR" sz="800" u="sng" kern="0" dirty="0">
              <a:latin typeface="Impact" pitchFamily="34" charset="0"/>
            </a:endParaRPr>
          </a:p>
          <a:p>
            <a:pPr eaLnBrk="1" hangingPunct="1">
              <a:spcBef>
                <a:spcPts val="0"/>
              </a:spcBef>
              <a:buClr>
                <a:srgbClr val="FF0000"/>
              </a:buClr>
              <a:buSzPct val="85000"/>
              <a:buFont typeface="Arial" panose="020B0604020202020204" pitchFamily="34" charset="0"/>
              <a:buChar char="•"/>
              <a:defRPr/>
            </a:pPr>
            <a:r>
              <a:rPr lang="fr-FR" kern="0" dirty="0">
                <a:solidFill>
                  <a:srgbClr val="FF0000"/>
                </a:solidFill>
                <a:effectLst/>
                <a:latin typeface="Impact" pitchFamily="34" charset="0"/>
              </a:rPr>
              <a:t>Contribuer à l’amélioration de l’état de santé  des populations</a:t>
            </a:r>
          </a:p>
          <a:p>
            <a:pPr marL="0" indent="0" eaLnBrk="1" hangingPunct="1">
              <a:spcBef>
                <a:spcPts val="0"/>
              </a:spcBef>
              <a:buClr>
                <a:srgbClr val="FF0000"/>
              </a:buClr>
              <a:buSzPct val="85000"/>
              <a:buNone/>
              <a:defRPr/>
            </a:pPr>
            <a:endParaRPr lang="fr-FR" kern="0" dirty="0">
              <a:solidFill>
                <a:srgbClr val="FF0000"/>
              </a:solidFill>
              <a:effectLst/>
              <a:latin typeface="Impact" pitchFamily="34" charset="0"/>
            </a:endParaRPr>
          </a:p>
          <a:p>
            <a:pPr marL="0" indent="0" eaLnBrk="1" hangingPunct="1">
              <a:spcBef>
                <a:spcPts val="0"/>
              </a:spcBef>
              <a:buClr>
                <a:srgbClr val="FF0000"/>
              </a:buClr>
              <a:buSzPct val="85000"/>
              <a:buNone/>
              <a:defRPr/>
            </a:pPr>
            <a:endParaRPr lang="fr-FR" kern="0" dirty="0">
              <a:solidFill>
                <a:srgbClr val="FF0000"/>
              </a:solidFill>
              <a:effectLst/>
              <a:latin typeface="Impact" pitchFamily="34" charset="0"/>
            </a:endParaRPr>
          </a:p>
        </p:txBody>
      </p:sp>
    </p:spTree>
    <p:extLst>
      <p:ext uri="{BB962C8B-B14F-4D97-AF65-F5344CB8AC3E}">
        <p14:creationId xmlns:p14="http://schemas.microsoft.com/office/powerpoint/2010/main" val="420337586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animEffect transition="in" filter="box(out)">
                                      <p:cBhvr>
                                        <p:cTn id="7" dur="500"/>
                                        <p:tgtEl>
                                          <p:spTgt spid="7">
                                            <p:txEl>
                                              <p:pRg st="3" end="3"/>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7">
                                            <p:txEl>
                                              <p:pRg st="5" end="5"/>
                                            </p:txEl>
                                          </p:spTgt>
                                        </p:tgtEl>
                                        <p:attrNameLst>
                                          <p:attrName>style.visibility</p:attrName>
                                        </p:attrNameLst>
                                      </p:cBhvr>
                                      <p:to>
                                        <p:strVal val="visible"/>
                                      </p:to>
                                    </p:set>
                                    <p:animEffect transition="in" filter="box(out)">
                                      <p:cBhvr>
                                        <p:cTn id="12" dur="500"/>
                                        <p:tgtEl>
                                          <p:spTgt spid="7">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7">
                                            <p:txEl>
                                              <p:pRg st="7" end="7"/>
                                            </p:txEl>
                                          </p:spTgt>
                                        </p:tgtEl>
                                        <p:attrNameLst>
                                          <p:attrName>style.visibility</p:attrName>
                                        </p:attrNameLst>
                                      </p:cBhvr>
                                      <p:to>
                                        <p:strVal val="visible"/>
                                      </p:to>
                                    </p:set>
                                    <p:animEffect transition="in" filter="box(out)">
                                      <p:cBhvr>
                                        <p:cTn id="17" dur="500"/>
                                        <p:tgtEl>
                                          <p:spTgt spid="7">
                                            <p:txEl>
                                              <p:pRg st="7" end="7"/>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32" fill="hold" grpId="0" nodeType="clickEffect">
                                  <p:stCondLst>
                                    <p:cond delay="0"/>
                                  </p:stCondLst>
                                  <p:childTnLst>
                                    <p:set>
                                      <p:cBhvr>
                                        <p:cTn id="21" dur="1" fill="hold">
                                          <p:stCondLst>
                                            <p:cond delay="0"/>
                                          </p:stCondLst>
                                        </p:cTn>
                                        <p:tgtEl>
                                          <p:spTgt spid="7">
                                            <p:txEl>
                                              <p:pRg st="9" end="9"/>
                                            </p:txEl>
                                          </p:spTgt>
                                        </p:tgtEl>
                                        <p:attrNameLst>
                                          <p:attrName>style.visibility</p:attrName>
                                        </p:attrNameLst>
                                      </p:cBhvr>
                                      <p:to>
                                        <p:strVal val="visible"/>
                                      </p:to>
                                    </p:set>
                                    <p:animEffect transition="in" filter="box(out)">
                                      <p:cBhvr>
                                        <p:cTn id="22" dur="500"/>
                                        <p:tgtEl>
                                          <p:spTgt spid="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Espace réservé du numéro de diapositive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fld id="{291DAAE2-073B-4F41-8D6A-1CA4B03E6495}" type="slidenum">
              <a:rPr lang="fr-FR" altLang="fr-FR" smtClean="0">
                <a:solidFill>
                  <a:srgbClr val="898989"/>
                </a:solidFill>
              </a:rPr>
              <a:pPr/>
              <a:t>22</a:t>
            </a:fld>
            <a:endParaRPr lang="fr-FR" altLang="fr-FR">
              <a:solidFill>
                <a:srgbClr val="898989"/>
              </a:solidFill>
            </a:endParaRPr>
          </a:p>
        </p:txBody>
      </p:sp>
      <p:pic>
        <p:nvPicPr>
          <p:cNvPr id="145411" name="Imag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1112" y="131765"/>
            <a:ext cx="4803149" cy="672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p:cNvSpPr txBox="1">
            <a:spLocks noChangeArrowheads="1"/>
          </p:cNvSpPr>
          <p:nvPr/>
        </p:nvSpPr>
        <p:spPr bwMode="auto">
          <a:xfrm>
            <a:off x="5014261" y="131765"/>
            <a:ext cx="6914251" cy="6465887"/>
          </a:xfrm>
          <a:prstGeom prst="rect">
            <a:avLst/>
          </a:prstGeom>
          <a:noFill/>
          <a:ln w="9525">
            <a:noFill/>
            <a:miter lim="800000"/>
            <a:headEnd/>
            <a:tailEnd/>
          </a:ln>
          <a:effectLst/>
        </p:spPr>
        <p:txBody>
          <a:bodyPr lIns="92075" tIns="46038" rIns="92075" bIns="46038">
            <a:flatTx/>
          </a:bodyPr>
          <a:lstStyle>
            <a:lvl1pPr marL="342900" indent="-342900" algn="l" rtl="0" eaLnBrk="0" fontAlgn="base" hangingPunct="0">
              <a:spcBef>
                <a:spcPct val="20000"/>
              </a:spcBef>
              <a:spcAft>
                <a:spcPct val="0"/>
              </a:spcAft>
              <a:buClr>
                <a:schemeClr val="hlink"/>
              </a:buClr>
              <a:buSzPct val="65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533400" indent="-533400" eaLnBrk="1" hangingPunct="1">
              <a:spcBef>
                <a:spcPts val="0"/>
              </a:spcBef>
              <a:buFont typeface="Wingdings" panose="05000000000000000000" pitchFamily="2" charset="2"/>
              <a:buNone/>
              <a:defRPr/>
            </a:pPr>
            <a:r>
              <a:rPr lang="fr-FR" sz="3600" u="sng" kern="0" dirty="0">
                <a:latin typeface="Impact" pitchFamily="34" charset="0"/>
              </a:rPr>
              <a:t>IMPACT</a:t>
            </a:r>
          </a:p>
          <a:p>
            <a:pPr marL="533400" indent="-533400" eaLnBrk="1" hangingPunct="1">
              <a:spcBef>
                <a:spcPts val="0"/>
              </a:spcBef>
              <a:buFont typeface="Wingdings" panose="05000000000000000000" pitchFamily="2" charset="2"/>
              <a:buNone/>
              <a:defRPr/>
            </a:pPr>
            <a:endParaRPr lang="fr-FR" sz="3600" u="sng" kern="0" dirty="0">
              <a:latin typeface="Impact" pitchFamily="34" charset="0"/>
            </a:endParaRPr>
          </a:p>
          <a:p>
            <a:pPr algn="just"/>
            <a:r>
              <a:rPr lang="fr-FR" sz="2800" dirty="0">
                <a:effectLst/>
                <a:latin typeface="Arial Narrow" panose="020B0606020202030204" pitchFamily="34" charset="0"/>
              </a:rPr>
              <a:t>une réduction du taux de mortalité des enfants de moins de 5 ans de 184 pour 1000 naissances vivantes  à 54,69 pour 1000 en 2020 ;</a:t>
            </a:r>
          </a:p>
          <a:p>
            <a:pPr algn="just"/>
            <a:r>
              <a:rPr lang="fr-FR" sz="2800" dirty="0">
                <a:effectLst/>
                <a:latin typeface="Arial Narrow" panose="020B0606020202030204" pitchFamily="34" charset="0"/>
              </a:rPr>
              <a:t>une réduction du ratio de mortalité maternelle de 484 pour 100 000 NV   à 242 pour 100 000 NV en 2020 ;</a:t>
            </a:r>
          </a:p>
          <a:p>
            <a:pPr algn="just"/>
            <a:r>
              <a:rPr lang="fr-FR" sz="2800" dirty="0">
                <a:effectLst/>
                <a:latin typeface="Arial Narrow" panose="020B0606020202030204" pitchFamily="34" charset="0"/>
              </a:rPr>
              <a:t>une réduction du taux de mortalité néonatale de 31 pour 1000 à 9,16 pour 1000 en 2020</a:t>
            </a:r>
          </a:p>
        </p:txBody>
      </p:sp>
    </p:spTree>
    <p:extLst>
      <p:ext uri="{BB962C8B-B14F-4D97-AF65-F5344CB8AC3E}">
        <p14:creationId xmlns:p14="http://schemas.microsoft.com/office/powerpoint/2010/main" val="256748862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Espace réservé du numéro de diapositive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fld id="{291DAAE2-073B-4F41-8D6A-1CA4B03E6495}" type="slidenum">
              <a:rPr lang="fr-FR" altLang="fr-FR" smtClean="0">
                <a:solidFill>
                  <a:srgbClr val="898989"/>
                </a:solidFill>
              </a:rPr>
              <a:pPr/>
              <a:t>23</a:t>
            </a:fld>
            <a:endParaRPr lang="fr-FR" altLang="fr-FR">
              <a:solidFill>
                <a:srgbClr val="898989"/>
              </a:solidFill>
            </a:endParaRPr>
          </a:p>
        </p:txBody>
      </p:sp>
      <p:pic>
        <p:nvPicPr>
          <p:cNvPr id="145411" name="Imag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1112" y="131765"/>
            <a:ext cx="4803149" cy="6726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2"/>
          <p:cNvSpPr txBox="1">
            <a:spLocks noChangeArrowheads="1"/>
          </p:cNvSpPr>
          <p:nvPr/>
        </p:nvSpPr>
        <p:spPr bwMode="auto">
          <a:xfrm>
            <a:off x="5014261" y="131765"/>
            <a:ext cx="6914251" cy="6465887"/>
          </a:xfrm>
          <a:prstGeom prst="rect">
            <a:avLst/>
          </a:prstGeom>
          <a:noFill/>
          <a:ln w="9525">
            <a:noFill/>
            <a:miter lim="800000"/>
            <a:headEnd/>
            <a:tailEnd/>
          </a:ln>
          <a:effectLst/>
        </p:spPr>
        <p:txBody>
          <a:bodyPr lIns="92075" tIns="46038" rIns="92075" bIns="46038">
            <a:flatTx/>
          </a:bodyPr>
          <a:lstStyle>
            <a:lvl1pPr marL="342900" indent="-342900" algn="l" rtl="0" eaLnBrk="0" fontAlgn="base" hangingPunct="0">
              <a:spcBef>
                <a:spcPct val="20000"/>
              </a:spcBef>
              <a:spcAft>
                <a:spcPct val="0"/>
              </a:spcAft>
              <a:buClr>
                <a:schemeClr val="hlink"/>
              </a:buClr>
              <a:buSzPct val="65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533400" indent="-533400" eaLnBrk="1" hangingPunct="1">
              <a:spcBef>
                <a:spcPts val="0"/>
              </a:spcBef>
              <a:buFont typeface="Wingdings" panose="05000000000000000000" pitchFamily="2" charset="2"/>
              <a:buNone/>
              <a:defRPr/>
            </a:pPr>
            <a:r>
              <a:rPr lang="fr-FR" sz="3600" u="sng" kern="0" dirty="0">
                <a:latin typeface="Impact" pitchFamily="34" charset="0"/>
              </a:rPr>
              <a:t>IMPACT</a:t>
            </a:r>
          </a:p>
          <a:p>
            <a:pPr marL="533400" indent="-533400" eaLnBrk="1" hangingPunct="1">
              <a:spcBef>
                <a:spcPts val="0"/>
              </a:spcBef>
              <a:buFont typeface="Wingdings" panose="05000000000000000000" pitchFamily="2" charset="2"/>
              <a:buNone/>
              <a:defRPr/>
            </a:pPr>
            <a:endParaRPr lang="fr-FR" sz="3600" u="sng" kern="0" dirty="0">
              <a:latin typeface="Impact" pitchFamily="34" charset="0"/>
            </a:endParaRPr>
          </a:p>
          <a:p>
            <a:pPr algn="just"/>
            <a:r>
              <a:rPr lang="fr-FR" sz="2800" dirty="0">
                <a:effectLst/>
                <a:latin typeface="Arial Narrow" panose="020B0606020202030204" pitchFamily="34" charset="0"/>
              </a:rPr>
              <a:t>En outre les létalités liées aux maladies telles que le paludisme, la tuberculose et le VIH/SIDA seront réduites respectivement de 65,9%, 51,5% et 94,4% par rapport à  leur niveau de 2011 ; </a:t>
            </a:r>
          </a:p>
          <a:p>
            <a:r>
              <a:rPr lang="fr-FR" sz="2800" dirty="0">
                <a:effectLst/>
                <a:latin typeface="Arial Narrow" panose="020B0606020202030204" pitchFamily="34" charset="0"/>
              </a:rPr>
              <a:t>Le taux de malnutrition chronique chez les enfants de moins de 5 ans passerait de 29% en 2011 à 23% en 2020 </a:t>
            </a:r>
            <a:endParaRPr lang="fr-FR" sz="2800" kern="0" dirty="0">
              <a:effectLst/>
              <a:latin typeface="Arial Narrow" panose="020B0606020202030204" pitchFamily="34" charset="0"/>
            </a:endParaRPr>
          </a:p>
        </p:txBody>
      </p:sp>
    </p:spTree>
    <p:extLst>
      <p:ext uri="{BB962C8B-B14F-4D97-AF65-F5344CB8AC3E}">
        <p14:creationId xmlns:p14="http://schemas.microsoft.com/office/powerpoint/2010/main" val="394140798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Espace réservé du pied de page 5"/>
          <p:cNvSpPr>
            <a:spLocks noGrp="1"/>
          </p:cNvSpPr>
          <p:nvPr>
            <p:ph type="ftr" sz="quarter" idx="11"/>
          </p:nvPr>
        </p:nvSpPr>
        <p:spPr/>
        <p:txBody>
          <a:bodyPr/>
          <a:lstStyle/>
          <a:p>
            <a:pPr>
              <a:defRPr/>
            </a:pPr>
            <a:r>
              <a:rPr lang="fr-FR"/>
              <a:t>MODULE PLANIFICATION SANITAIRE_KONGOUSSI-2015</a:t>
            </a:r>
          </a:p>
        </p:txBody>
      </p:sp>
      <p:sp>
        <p:nvSpPr>
          <p:cNvPr id="65" name="Espace réservé du numéro de diapositive 6"/>
          <p:cNvSpPr>
            <a:spLocks noGrp="1"/>
          </p:cNvSpPr>
          <p:nvPr>
            <p:ph type="sldNum" sz="quarter" idx="12"/>
          </p:nvPr>
        </p:nvSpPr>
        <p:spPr/>
        <p:txBody>
          <a:bodyPr/>
          <a:lstStyle/>
          <a:p>
            <a:pPr>
              <a:defRPr/>
            </a:pPr>
            <a:fld id="{71F02867-5E69-4EDC-9A61-5858B1ED3EB8}" type="slidenum">
              <a:rPr lang="fr-FR"/>
              <a:pPr>
                <a:defRPr/>
              </a:pPr>
              <a:t>24</a:t>
            </a:fld>
            <a:endParaRPr lang="fr-FR"/>
          </a:p>
        </p:txBody>
      </p:sp>
      <p:sp>
        <p:nvSpPr>
          <p:cNvPr id="57348" name="Oval 2"/>
          <p:cNvSpPr>
            <a:spLocks noChangeArrowheads="1"/>
          </p:cNvSpPr>
          <p:nvPr/>
        </p:nvSpPr>
        <p:spPr bwMode="auto">
          <a:xfrm>
            <a:off x="476149" y="228600"/>
            <a:ext cx="11174545" cy="6629400"/>
          </a:xfrm>
          <a:prstGeom prst="ellipse">
            <a:avLst/>
          </a:prstGeom>
          <a:solidFill>
            <a:schemeClr val="hlink"/>
          </a:solidFill>
          <a:ln w="9525">
            <a:round/>
            <a:headEnd/>
            <a:tailEnd/>
          </a:ln>
          <a:scene3d>
            <a:camera prst="legacyObliqueTopRight"/>
            <a:lightRig rig="legacyFlat3" dir="r"/>
          </a:scene3d>
          <a:sp3d extrusionH="430200" prstMaterial="legacyMatte">
            <a:bevelT w="13500" h="13500" prst="angle"/>
            <a:bevelB w="13500" h="13500" prst="angle"/>
            <a:extrusionClr>
              <a:schemeClr val="hlink"/>
            </a:extrusionClr>
          </a:sp3d>
        </p:spPr>
        <p:txBody>
          <a:bodyPr>
            <a:flatTx/>
          </a:bodyPr>
          <a:lstStyle/>
          <a:p>
            <a:endParaRPr lang="fr-FR"/>
          </a:p>
        </p:txBody>
      </p:sp>
      <p:sp>
        <p:nvSpPr>
          <p:cNvPr id="57349" name="Oval 3"/>
          <p:cNvSpPr>
            <a:spLocks noChangeArrowheads="1"/>
          </p:cNvSpPr>
          <p:nvPr/>
        </p:nvSpPr>
        <p:spPr bwMode="auto">
          <a:xfrm>
            <a:off x="4463469" y="2019300"/>
            <a:ext cx="3250777" cy="2362200"/>
          </a:xfrm>
          <a:prstGeom prst="ellipse">
            <a:avLst/>
          </a:prstGeom>
          <a:solidFill>
            <a:srgbClr val="66FF33"/>
          </a:solidFill>
          <a:ln w="9525">
            <a:noFill/>
            <a:round/>
            <a:headEnd/>
            <a:tailEnd/>
          </a:ln>
        </p:spPr>
        <p:txBody>
          <a:bodyPr/>
          <a:lstStyle/>
          <a:p>
            <a:endParaRPr lang="fr-FR"/>
          </a:p>
        </p:txBody>
      </p:sp>
      <p:sp>
        <p:nvSpPr>
          <p:cNvPr id="137220" name="WordArt 4"/>
          <p:cNvSpPr>
            <a:spLocks noChangeArrowheads="1" noChangeShapeType="1" noTextEdit="1"/>
          </p:cNvSpPr>
          <p:nvPr/>
        </p:nvSpPr>
        <p:spPr bwMode="auto">
          <a:xfrm rot="5624716">
            <a:off x="6603940" y="1370801"/>
            <a:ext cx="3981450" cy="3983048"/>
          </a:xfrm>
          <a:prstGeom prst="rect">
            <a:avLst/>
          </a:prstGeom>
        </p:spPr>
        <p:txBody>
          <a:bodyPr spcFirstLastPara="1" wrap="none" fromWordArt="1">
            <a:prstTxWarp prst="textArchUp">
              <a:avLst>
                <a:gd name="adj" fmla="val 11484564"/>
              </a:avLst>
            </a:prstTxWarp>
          </a:bodyPr>
          <a:lstStyle/>
          <a:p>
            <a:pPr algn="ctr"/>
            <a:r>
              <a:rPr lang="fr-FR" sz="3600" kern="10">
                <a:ln w="12700" cap="sq">
                  <a:solidFill>
                    <a:srgbClr val="FF0000"/>
                  </a:solidFill>
                  <a:round/>
                  <a:headEnd type="none" w="sm" len="sm"/>
                  <a:tailEnd type="none" w="sm" len="sm"/>
                </a:ln>
                <a:solidFill>
                  <a:srgbClr val="FF0000"/>
                </a:solidFill>
                <a:effectLst>
                  <a:outerShdw dist="45791" dir="2021404" algn="ctr" rotWithShape="0">
                    <a:srgbClr val="9999FF"/>
                  </a:outerShdw>
                </a:effectLst>
                <a:latin typeface="Arial Black"/>
              </a:rPr>
              <a:t>ORIENTATIONS</a:t>
            </a:r>
          </a:p>
          <a:p>
            <a:pPr algn="ctr"/>
            <a:r>
              <a:rPr lang="fr-FR" sz="3600" kern="10">
                <a:ln w="12700" cap="sq">
                  <a:solidFill>
                    <a:srgbClr val="FF0000"/>
                  </a:solidFill>
                  <a:round/>
                  <a:headEnd type="none" w="sm" len="sm"/>
                  <a:tailEnd type="none" w="sm" len="sm"/>
                </a:ln>
                <a:solidFill>
                  <a:srgbClr val="FF0000"/>
                </a:solidFill>
                <a:effectLst>
                  <a:outerShdw dist="45791" dir="2021404" algn="ctr" rotWithShape="0">
                    <a:srgbClr val="9999FF"/>
                  </a:outerShdw>
                </a:effectLst>
                <a:latin typeface="Arial Black"/>
              </a:rPr>
              <a:t>STRATEGIQUES</a:t>
            </a:r>
          </a:p>
        </p:txBody>
      </p:sp>
      <p:sp>
        <p:nvSpPr>
          <p:cNvPr id="137221" name="Text Box 5"/>
          <p:cNvSpPr txBox="1">
            <a:spLocks noChangeArrowheads="1"/>
          </p:cNvSpPr>
          <p:nvPr/>
        </p:nvSpPr>
        <p:spPr bwMode="auto">
          <a:xfrm>
            <a:off x="2752187" y="476672"/>
            <a:ext cx="7406490" cy="2092881"/>
          </a:xfrm>
          <a:prstGeom prst="rect">
            <a:avLst/>
          </a:prstGeom>
          <a:noFill/>
          <a:ln w="12700" cap="sq">
            <a:noFill/>
            <a:miter lim="800000"/>
            <a:headEnd type="none" w="sm" len="sm"/>
            <a:tailEnd type="none" w="sm" len="sm"/>
          </a:ln>
        </p:spPr>
        <p:txBody>
          <a:bodyPr wrap="square">
            <a:spAutoFit/>
          </a:bodyPr>
          <a:lstStyle/>
          <a:p>
            <a:pPr eaLnBrk="0" hangingPunct="0">
              <a:spcBef>
                <a:spcPct val="50000"/>
              </a:spcBef>
            </a:pPr>
            <a:r>
              <a:rPr kumimoji="1" lang="fr-FR" sz="2000" dirty="0">
                <a:latin typeface="Impact" pitchFamily="34" charset="0"/>
              </a:rPr>
              <a:t>1 - </a:t>
            </a:r>
            <a:r>
              <a:rPr kumimoji="1" lang="fr-FR" sz="2000" dirty="0">
                <a:solidFill>
                  <a:schemeClr val="bg1"/>
                </a:solidFill>
                <a:latin typeface="Impact" pitchFamily="34" charset="0"/>
              </a:rPr>
              <a:t>Développement du leadership et de la gouvernance dans le secteur de la santé</a:t>
            </a:r>
          </a:p>
          <a:p>
            <a:pPr eaLnBrk="0" hangingPunct="0">
              <a:spcBef>
                <a:spcPct val="50000"/>
              </a:spcBef>
            </a:pPr>
            <a:r>
              <a:rPr kumimoji="1" lang="fr-FR" sz="2000" dirty="0">
                <a:solidFill>
                  <a:schemeClr val="bg1"/>
                </a:solidFill>
                <a:latin typeface="Impact" pitchFamily="34" charset="0"/>
              </a:rPr>
              <a:t>2- Amélioration des prestations de services de santé</a:t>
            </a:r>
            <a:r>
              <a:rPr lang="fr-FR" sz="2000" dirty="0">
                <a:solidFill>
                  <a:schemeClr val="bg1"/>
                </a:solidFill>
              </a:rPr>
              <a:t> </a:t>
            </a:r>
            <a:endParaRPr kumimoji="1" lang="fr-FR" sz="2000" dirty="0">
              <a:solidFill>
                <a:schemeClr val="bg1"/>
              </a:solidFill>
              <a:latin typeface="Impact" pitchFamily="34" charset="0"/>
            </a:endParaRPr>
          </a:p>
          <a:p>
            <a:pPr eaLnBrk="0" hangingPunct="0">
              <a:spcBef>
                <a:spcPct val="50000"/>
              </a:spcBef>
            </a:pPr>
            <a:r>
              <a:rPr kumimoji="1" lang="fr-FR" sz="2000" dirty="0">
                <a:solidFill>
                  <a:schemeClr val="bg1"/>
                </a:solidFill>
                <a:latin typeface="Impact" pitchFamily="34" charset="0"/>
              </a:rPr>
              <a:t>3. Développement des ressources humaines pour la santé </a:t>
            </a:r>
          </a:p>
          <a:p>
            <a:pPr eaLnBrk="0" hangingPunct="0">
              <a:spcBef>
                <a:spcPct val="50000"/>
              </a:spcBef>
            </a:pPr>
            <a:endParaRPr lang="fr-FR" sz="2000" dirty="0">
              <a:solidFill>
                <a:schemeClr val="bg1"/>
              </a:solidFill>
            </a:endParaRPr>
          </a:p>
        </p:txBody>
      </p:sp>
      <p:sp>
        <p:nvSpPr>
          <p:cNvPr id="137222" name="Text Box 6" descr="Papier de soie rose"/>
          <p:cNvSpPr txBox="1">
            <a:spLocks noChangeArrowheads="1"/>
          </p:cNvSpPr>
          <p:nvPr/>
        </p:nvSpPr>
        <p:spPr bwMode="auto">
          <a:xfrm>
            <a:off x="2752187" y="4191000"/>
            <a:ext cx="6501554" cy="2766392"/>
          </a:xfrm>
          <a:prstGeom prst="rect">
            <a:avLst/>
          </a:prstGeom>
          <a:noFill/>
          <a:ln w="9525">
            <a:noFill/>
            <a:miter lim="800000"/>
            <a:headEnd/>
            <a:tailEnd/>
          </a:ln>
        </p:spPr>
        <p:txBody>
          <a:bodyPr/>
          <a:lstStyle/>
          <a:p>
            <a:pPr eaLnBrk="0" hangingPunct="0"/>
            <a:r>
              <a:rPr kumimoji="1" lang="fr-FR" sz="2000" dirty="0">
                <a:solidFill>
                  <a:schemeClr val="bg1"/>
                </a:solidFill>
                <a:latin typeface="Impact" pitchFamily="34" charset="0"/>
              </a:rPr>
              <a:t>5. Développement des infrastructures, des équipements et des produits de santé </a:t>
            </a:r>
          </a:p>
          <a:p>
            <a:pPr eaLnBrk="0" hangingPunct="0"/>
            <a:r>
              <a:rPr kumimoji="1" lang="fr-FR" sz="2000" dirty="0">
                <a:solidFill>
                  <a:schemeClr val="bg1"/>
                </a:solidFill>
                <a:latin typeface="Impact" pitchFamily="34" charset="0"/>
              </a:rPr>
              <a:t>6.  Amélioration de l’information sanitaire</a:t>
            </a:r>
            <a:r>
              <a:rPr lang="fr-FR" sz="2000" dirty="0">
                <a:solidFill>
                  <a:schemeClr val="bg1"/>
                </a:solidFill>
              </a:rPr>
              <a:t> </a:t>
            </a:r>
            <a:endParaRPr kumimoji="1" lang="fr-FR" sz="2000" dirty="0">
              <a:solidFill>
                <a:schemeClr val="bg1"/>
              </a:solidFill>
              <a:latin typeface="Impact" pitchFamily="34" charset="0"/>
            </a:endParaRPr>
          </a:p>
          <a:p>
            <a:pPr eaLnBrk="0" hangingPunct="0"/>
            <a:r>
              <a:rPr kumimoji="1" lang="fr-FR" sz="2000" dirty="0">
                <a:solidFill>
                  <a:schemeClr val="bg1"/>
                </a:solidFill>
                <a:latin typeface="Impact" pitchFamily="34" charset="0"/>
              </a:rPr>
              <a:t>7- Promotion de la recherche pour la santé.</a:t>
            </a:r>
          </a:p>
          <a:p>
            <a:pPr eaLnBrk="0" hangingPunct="0"/>
            <a:r>
              <a:rPr kumimoji="1" lang="fr-FR" sz="2000" dirty="0">
                <a:solidFill>
                  <a:schemeClr val="bg1"/>
                </a:solidFill>
                <a:latin typeface="Impact" pitchFamily="34" charset="0"/>
              </a:rPr>
              <a:t>8. Accroissement du financement de la santé et amélioration de l’accessibilité financière des populations aux services de santé</a:t>
            </a:r>
          </a:p>
        </p:txBody>
      </p:sp>
      <p:sp>
        <p:nvSpPr>
          <p:cNvPr id="137223" name="Text Box 7"/>
          <p:cNvSpPr txBox="1">
            <a:spLocks noChangeArrowheads="1"/>
          </p:cNvSpPr>
          <p:nvPr/>
        </p:nvSpPr>
        <p:spPr bwMode="auto">
          <a:xfrm>
            <a:off x="719573" y="2781301"/>
            <a:ext cx="3657124" cy="949325"/>
          </a:xfrm>
          <a:prstGeom prst="rect">
            <a:avLst/>
          </a:prstGeom>
          <a:noFill/>
          <a:ln w="9525">
            <a:noFill/>
            <a:miter lim="800000"/>
            <a:headEnd/>
            <a:tailEnd/>
          </a:ln>
        </p:spPr>
        <p:txBody>
          <a:bodyPr/>
          <a:lstStyle/>
          <a:p>
            <a:pPr eaLnBrk="0" hangingPunct="0"/>
            <a:r>
              <a:rPr kumimoji="1" lang="fr-FR" sz="2000" dirty="0">
                <a:solidFill>
                  <a:schemeClr val="bg1"/>
                </a:solidFill>
                <a:latin typeface="Impact" pitchFamily="34" charset="0"/>
              </a:rPr>
              <a:t>4. Promotion de la  santé et lutte contre la maladie</a:t>
            </a:r>
            <a:r>
              <a:rPr lang="fr-FR" sz="2000" dirty="0"/>
              <a:t> </a:t>
            </a:r>
            <a:endParaRPr kumimoji="1" lang="fr-FR" sz="2000" dirty="0">
              <a:latin typeface="Impact" pitchFamily="34" charset="0"/>
            </a:endParaRPr>
          </a:p>
        </p:txBody>
      </p:sp>
      <p:sp>
        <p:nvSpPr>
          <p:cNvPr id="57354" name="WordArt 8"/>
          <p:cNvSpPr>
            <a:spLocks noChangeArrowheads="1" noChangeShapeType="1" noTextEdit="1"/>
          </p:cNvSpPr>
          <p:nvPr/>
        </p:nvSpPr>
        <p:spPr bwMode="auto">
          <a:xfrm>
            <a:off x="4463470" y="3141663"/>
            <a:ext cx="3070883" cy="588962"/>
          </a:xfrm>
          <a:prstGeom prst="rect">
            <a:avLst/>
          </a:prstGeom>
        </p:spPr>
        <p:txBody>
          <a:bodyPr wrap="none" fromWordArt="1">
            <a:prstTxWarp prst="textCanUp">
              <a:avLst>
                <a:gd name="adj" fmla="val 85713"/>
              </a:avLst>
            </a:prstTxWarp>
          </a:bodyPr>
          <a:lstStyle/>
          <a:p>
            <a:pPr algn="ctr"/>
            <a:r>
              <a:rPr lang="fr-FR" sz="3600" kern="10" spc="-180" dirty="0">
                <a:ln w="9525" cap="sq">
                  <a:noFill/>
                  <a:round/>
                  <a:headEnd type="none" w="sm" len="sm"/>
                  <a:tailEnd type="none" w="sm" len="sm"/>
                </a:ln>
                <a:gradFill rotWithShape="1">
                  <a:gsLst>
                    <a:gs pos="0">
                      <a:srgbClr val="AAAAAA"/>
                    </a:gs>
                    <a:gs pos="100000">
                      <a:srgbClr val="FFFFFF"/>
                    </a:gs>
                  </a:gsLst>
                  <a:lin ang="5400000" scaled="1"/>
                </a:gradFill>
                <a:effectLst>
                  <a:outerShdw dist="45791" dir="3378596" algn="ctr" rotWithShape="0">
                    <a:srgbClr val="4D4D4D"/>
                  </a:outerShdw>
                </a:effectLst>
                <a:latin typeface="Arial Black"/>
              </a:rPr>
              <a:t>OBJECTIF GENERAL</a:t>
            </a:r>
          </a:p>
        </p:txBody>
      </p:sp>
      <p:grpSp>
        <p:nvGrpSpPr>
          <p:cNvPr id="2" name="Group 9"/>
          <p:cNvGrpSpPr>
            <a:grpSpLocks/>
          </p:cNvGrpSpPr>
          <p:nvPr/>
        </p:nvGrpSpPr>
        <p:grpSpPr bwMode="auto">
          <a:xfrm>
            <a:off x="6095207" y="2286000"/>
            <a:ext cx="2129089" cy="1123950"/>
            <a:chOff x="1508" y="2060"/>
            <a:chExt cx="998" cy="776"/>
          </a:xfrm>
        </p:grpSpPr>
        <p:sp>
          <p:nvSpPr>
            <p:cNvPr id="57395" name="Freeform 10"/>
            <p:cNvSpPr>
              <a:spLocks/>
            </p:cNvSpPr>
            <p:nvPr/>
          </p:nvSpPr>
          <p:spPr bwMode="auto">
            <a:xfrm>
              <a:off x="1518" y="2784"/>
              <a:ext cx="74" cy="51"/>
            </a:xfrm>
            <a:custGeom>
              <a:avLst/>
              <a:gdLst>
                <a:gd name="T0" fmla="*/ 0 w 74"/>
                <a:gd name="T1" fmla="*/ 24 h 51"/>
                <a:gd name="T2" fmla="*/ 34 w 74"/>
                <a:gd name="T3" fmla="*/ 0 h 51"/>
                <a:gd name="T4" fmla="*/ 74 w 74"/>
                <a:gd name="T5" fmla="*/ 51 h 51"/>
                <a:gd name="T6" fmla="*/ 13 w 74"/>
                <a:gd name="T7" fmla="*/ 43 h 51"/>
                <a:gd name="T8" fmla="*/ 0 w 74"/>
                <a:gd name="T9" fmla="*/ 24 h 51"/>
                <a:gd name="T10" fmla="*/ 0 60000 65536"/>
                <a:gd name="T11" fmla="*/ 0 60000 65536"/>
                <a:gd name="T12" fmla="*/ 0 60000 65536"/>
                <a:gd name="T13" fmla="*/ 0 60000 65536"/>
                <a:gd name="T14" fmla="*/ 0 60000 65536"/>
                <a:gd name="T15" fmla="*/ 0 w 74"/>
                <a:gd name="T16" fmla="*/ 0 h 51"/>
                <a:gd name="T17" fmla="*/ 74 w 74"/>
                <a:gd name="T18" fmla="*/ 51 h 51"/>
              </a:gdLst>
              <a:ahLst/>
              <a:cxnLst>
                <a:cxn ang="T10">
                  <a:pos x="T0" y="T1"/>
                </a:cxn>
                <a:cxn ang="T11">
                  <a:pos x="T2" y="T3"/>
                </a:cxn>
                <a:cxn ang="T12">
                  <a:pos x="T4" y="T5"/>
                </a:cxn>
                <a:cxn ang="T13">
                  <a:pos x="T6" y="T7"/>
                </a:cxn>
                <a:cxn ang="T14">
                  <a:pos x="T8" y="T9"/>
                </a:cxn>
              </a:cxnLst>
              <a:rect l="T15" t="T16" r="T17" b="T18"/>
              <a:pathLst>
                <a:path w="74" h="51">
                  <a:moveTo>
                    <a:pt x="0" y="24"/>
                  </a:moveTo>
                  <a:lnTo>
                    <a:pt x="34" y="0"/>
                  </a:lnTo>
                  <a:lnTo>
                    <a:pt x="74" y="51"/>
                  </a:lnTo>
                  <a:lnTo>
                    <a:pt x="13" y="43"/>
                  </a:lnTo>
                  <a:lnTo>
                    <a:pt x="0" y="24"/>
                  </a:lnTo>
                  <a:close/>
                </a:path>
              </a:pathLst>
            </a:custGeom>
            <a:solidFill>
              <a:srgbClr val="3F3F3F"/>
            </a:solidFill>
            <a:ln w="9525">
              <a:noFill/>
              <a:round/>
              <a:headEnd/>
              <a:tailEnd/>
            </a:ln>
          </p:spPr>
          <p:txBody>
            <a:bodyPr/>
            <a:lstStyle/>
            <a:p>
              <a:endParaRPr lang="fr-FR"/>
            </a:p>
          </p:txBody>
        </p:sp>
        <p:sp>
          <p:nvSpPr>
            <p:cNvPr id="57396" name="Freeform 11"/>
            <p:cNvSpPr>
              <a:spLocks/>
            </p:cNvSpPr>
            <p:nvPr/>
          </p:nvSpPr>
          <p:spPr bwMode="auto">
            <a:xfrm>
              <a:off x="1508" y="2707"/>
              <a:ext cx="43" cy="101"/>
            </a:xfrm>
            <a:custGeom>
              <a:avLst/>
              <a:gdLst>
                <a:gd name="T0" fmla="*/ 27 w 43"/>
                <a:gd name="T1" fmla="*/ 0 h 101"/>
                <a:gd name="T2" fmla="*/ 43 w 43"/>
                <a:gd name="T3" fmla="*/ 77 h 101"/>
                <a:gd name="T4" fmla="*/ 10 w 43"/>
                <a:gd name="T5" fmla="*/ 101 h 101"/>
                <a:gd name="T6" fmla="*/ 0 w 43"/>
                <a:gd name="T7" fmla="*/ 78 h 101"/>
                <a:gd name="T8" fmla="*/ 27 w 43"/>
                <a:gd name="T9" fmla="*/ 0 h 101"/>
                <a:gd name="T10" fmla="*/ 0 60000 65536"/>
                <a:gd name="T11" fmla="*/ 0 60000 65536"/>
                <a:gd name="T12" fmla="*/ 0 60000 65536"/>
                <a:gd name="T13" fmla="*/ 0 60000 65536"/>
                <a:gd name="T14" fmla="*/ 0 60000 65536"/>
                <a:gd name="T15" fmla="*/ 0 w 43"/>
                <a:gd name="T16" fmla="*/ 0 h 101"/>
                <a:gd name="T17" fmla="*/ 43 w 43"/>
                <a:gd name="T18" fmla="*/ 101 h 101"/>
              </a:gdLst>
              <a:ahLst/>
              <a:cxnLst>
                <a:cxn ang="T10">
                  <a:pos x="T0" y="T1"/>
                </a:cxn>
                <a:cxn ang="T11">
                  <a:pos x="T2" y="T3"/>
                </a:cxn>
                <a:cxn ang="T12">
                  <a:pos x="T4" y="T5"/>
                </a:cxn>
                <a:cxn ang="T13">
                  <a:pos x="T6" y="T7"/>
                </a:cxn>
                <a:cxn ang="T14">
                  <a:pos x="T8" y="T9"/>
                </a:cxn>
              </a:cxnLst>
              <a:rect l="T15" t="T16" r="T17" b="T18"/>
              <a:pathLst>
                <a:path w="43" h="101">
                  <a:moveTo>
                    <a:pt x="27" y="0"/>
                  </a:moveTo>
                  <a:lnTo>
                    <a:pt x="43" y="77"/>
                  </a:lnTo>
                  <a:lnTo>
                    <a:pt x="10" y="101"/>
                  </a:lnTo>
                  <a:lnTo>
                    <a:pt x="0" y="78"/>
                  </a:lnTo>
                  <a:lnTo>
                    <a:pt x="27" y="0"/>
                  </a:lnTo>
                  <a:close/>
                </a:path>
              </a:pathLst>
            </a:custGeom>
            <a:solidFill>
              <a:srgbClr val="5F5F5F"/>
            </a:solidFill>
            <a:ln w="9525">
              <a:noFill/>
              <a:round/>
              <a:headEnd/>
              <a:tailEnd/>
            </a:ln>
          </p:spPr>
          <p:txBody>
            <a:bodyPr/>
            <a:lstStyle/>
            <a:p>
              <a:endParaRPr lang="fr-FR"/>
            </a:p>
          </p:txBody>
        </p:sp>
        <p:sp>
          <p:nvSpPr>
            <p:cNvPr id="57397" name="Freeform 12"/>
            <p:cNvSpPr>
              <a:spLocks/>
            </p:cNvSpPr>
            <p:nvPr/>
          </p:nvSpPr>
          <p:spPr bwMode="auto">
            <a:xfrm>
              <a:off x="1536" y="2706"/>
              <a:ext cx="57" cy="130"/>
            </a:xfrm>
            <a:custGeom>
              <a:avLst/>
              <a:gdLst>
                <a:gd name="T0" fmla="*/ 0 w 57"/>
                <a:gd name="T1" fmla="*/ 0 h 130"/>
                <a:gd name="T2" fmla="*/ 15 w 57"/>
                <a:gd name="T3" fmla="*/ 80 h 130"/>
                <a:gd name="T4" fmla="*/ 57 w 57"/>
                <a:gd name="T5" fmla="*/ 130 h 130"/>
                <a:gd name="T6" fmla="*/ 39 w 57"/>
                <a:gd name="T7" fmla="*/ 68 h 130"/>
                <a:gd name="T8" fmla="*/ 0 w 57"/>
                <a:gd name="T9" fmla="*/ 0 h 130"/>
                <a:gd name="T10" fmla="*/ 0 60000 65536"/>
                <a:gd name="T11" fmla="*/ 0 60000 65536"/>
                <a:gd name="T12" fmla="*/ 0 60000 65536"/>
                <a:gd name="T13" fmla="*/ 0 60000 65536"/>
                <a:gd name="T14" fmla="*/ 0 60000 65536"/>
                <a:gd name="T15" fmla="*/ 0 w 57"/>
                <a:gd name="T16" fmla="*/ 0 h 130"/>
                <a:gd name="T17" fmla="*/ 57 w 57"/>
                <a:gd name="T18" fmla="*/ 130 h 130"/>
              </a:gdLst>
              <a:ahLst/>
              <a:cxnLst>
                <a:cxn ang="T10">
                  <a:pos x="T0" y="T1"/>
                </a:cxn>
                <a:cxn ang="T11">
                  <a:pos x="T2" y="T3"/>
                </a:cxn>
                <a:cxn ang="T12">
                  <a:pos x="T4" y="T5"/>
                </a:cxn>
                <a:cxn ang="T13">
                  <a:pos x="T6" y="T7"/>
                </a:cxn>
                <a:cxn ang="T14">
                  <a:pos x="T8" y="T9"/>
                </a:cxn>
              </a:cxnLst>
              <a:rect l="T15" t="T16" r="T17" b="T18"/>
              <a:pathLst>
                <a:path w="57" h="130">
                  <a:moveTo>
                    <a:pt x="0" y="0"/>
                  </a:moveTo>
                  <a:lnTo>
                    <a:pt x="15" y="80"/>
                  </a:lnTo>
                  <a:lnTo>
                    <a:pt x="57" y="130"/>
                  </a:lnTo>
                  <a:lnTo>
                    <a:pt x="39" y="68"/>
                  </a:lnTo>
                  <a:lnTo>
                    <a:pt x="0" y="0"/>
                  </a:lnTo>
                  <a:close/>
                </a:path>
              </a:pathLst>
            </a:custGeom>
            <a:solidFill>
              <a:srgbClr val="9F9F9F"/>
            </a:solidFill>
            <a:ln w="9525">
              <a:noFill/>
              <a:round/>
              <a:headEnd/>
              <a:tailEnd/>
            </a:ln>
          </p:spPr>
          <p:txBody>
            <a:bodyPr/>
            <a:lstStyle/>
            <a:p>
              <a:endParaRPr lang="fr-FR"/>
            </a:p>
          </p:txBody>
        </p:sp>
        <p:grpSp>
          <p:nvGrpSpPr>
            <p:cNvPr id="3" name="Group 13"/>
            <p:cNvGrpSpPr>
              <a:grpSpLocks/>
            </p:cNvGrpSpPr>
            <p:nvPr/>
          </p:nvGrpSpPr>
          <p:grpSpPr bwMode="auto">
            <a:xfrm>
              <a:off x="1544" y="2060"/>
              <a:ext cx="962" cy="739"/>
              <a:chOff x="1544" y="2060"/>
              <a:chExt cx="962" cy="739"/>
            </a:xfrm>
          </p:grpSpPr>
          <p:sp>
            <p:nvSpPr>
              <p:cNvPr id="57399" name="Freeform 14"/>
              <p:cNvSpPr>
                <a:spLocks/>
              </p:cNvSpPr>
              <p:nvPr/>
            </p:nvSpPr>
            <p:spPr bwMode="auto">
              <a:xfrm>
                <a:off x="1544" y="2268"/>
                <a:ext cx="829" cy="531"/>
              </a:xfrm>
              <a:custGeom>
                <a:avLst/>
                <a:gdLst>
                  <a:gd name="T0" fmla="*/ 670 w 829"/>
                  <a:gd name="T1" fmla="*/ 0 h 531"/>
                  <a:gd name="T2" fmla="*/ 17 w 829"/>
                  <a:gd name="T3" fmla="*/ 485 h 531"/>
                  <a:gd name="T4" fmla="*/ 10 w 829"/>
                  <a:gd name="T5" fmla="*/ 491 h 531"/>
                  <a:gd name="T6" fmla="*/ 3 w 829"/>
                  <a:gd name="T7" fmla="*/ 500 h 531"/>
                  <a:gd name="T8" fmla="*/ 0 w 829"/>
                  <a:gd name="T9" fmla="*/ 512 h 531"/>
                  <a:gd name="T10" fmla="*/ 4 w 829"/>
                  <a:gd name="T11" fmla="*/ 523 h 531"/>
                  <a:gd name="T12" fmla="*/ 13 w 829"/>
                  <a:gd name="T13" fmla="*/ 529 h 531"/>
                  <a:gd name="T14" fmla="*/ 22 w 829"/>
                  <a:gd name="T15" fmla="*/ 531 h 531"/>
                  <a:gd name="T16" fmla="*/ 34 w 829"/>
                  <a:gd name="T17" fmla="*/ 527 h 531"/>
                  <a:gd name="T18" fmla="*/ 829 w 829"/>
                  <a:gd name="T19" fmla="*/ 158 h 531"/>
                  <a:gd name="T20" fmla="*/ 670 w 829"/>
                  <a:gd name="T21" fmla="*/ 0 h 53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29"/>
                  <a:gd name="T34" fmla="*/ 0 h 531"/>
                  <a:gd name="T35" fmla="*/ 829 w 829"/>
                  <a:gd name="T36" fmla="*/ 531 h 53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29" h="531">
                    <a:moveTo>
                      <a:pt x="670" y="0"/>
                    </a:moveTo>
                    <a:lnTo>
                      <a:pt x="17" y="485"/>
                    </a:lnTo>
                    <a:lnTo>
                      <a:pt x="10" y="491"/>
                    </a:lnTo>
                    <a:lnTo>
                      <a:pt x="3" y="500"/>
                    </a:lnTo>
                    <a:lnTo>
                      <a:pt x="0" y="512"/>
                    </a:lnTo>
                    <a:lnTo>
                      <a:pt x="4" y="523"/>
                    </a:lnTo>
                    <a:lnTo>
                      <a:pt x="13" y="529"/>
                    </a:lnTo>
                    <a:lnTo>
                      <a:pt x="22" y="531"/>
                    </a:lnTo>
                    <a:lnTo>
                      <a:pt x="34" y="527"/>
                    </a:lnTo>
                    <a:lnTo>
                      <a:pt x="829" y="158"/>
                    </a:lnTo>
                    <a:lnTo>
                      <a:pt x="670" y="0"/>
                    </a:lnTo>
                    <a:close/>
                  </a:path>
                </a:pathLst>
              </a:custGeom>
              <a:solidFill>
                <a:srgbClr val="808080"/>
              </a:solidFill>
              <a:ln w="9525">
                <a:noFill/>
                <a:round/>
                <a:headEnd/>
                <a:tailEnd/>
              </a:ln>
            </p:spPr>
            <p:txBody>
              <a:bodyPr/>
              <a:lstStyle/>
              <a:p>
                <a:endParaRPr lang="fr-FR"/>
              </a:p>
            </p:txBody>
          </p:sp>
          <p:sp>
            <p:nvSpPr>
              <p:cNvPr id="57400" name="Freeform 15"/>
              <p:cNvSpPr>
                <a:spLocks/>
              </p:cNvSpPr>
              <p:nvPr/>
            </p:nvSpPr>
            <p:spPr bwMode="auto">
              <a:xfrm>
                <a:off x="2152" y="2240"/>
                <a:ext cx="276" cy="127"/>
              </a:xfrm>
              <a:custGeom>
                <a:avLst/>
                <a:gdLst>
                  <a:gd name="T0" fmla="*/ 14 w 276"/>
                  <a:gd name="T1" fmla="*/ 68 h 127"/>
                  <a:gd name="T2" fmla="*/ 118 w 276"/>
                  <a:gd name="T3" fmla="*/ 0 h 127"/>
                  <a:gd name="T4" fmla="*/ 276 w 276"/>
                  <a:gd name="T5" fmla="*/ 116 h 127"/>
                  <a:gd name="T6" fmla="*/ 253 w 276"/>
                  <a:gd name="T7" fmla="*/ 127 h 127"/>
                  <a:gd name="T8" fmla="*/ 108 w 276"/>
                  <a:gd name="T9" fmla="*/ 38 h 127"/>
                  <a:gd name="T10" fmla="*/ 0 w 276"/>
                  <a:gd name="T11" fmla="*/ 98 h 127"/>
                  <a:gd name="T12" fmla="*/ 14 w 276"/>
                  <a:gd name="T13" fmla="*/ 68 h 127"/>
                  <a:gd name="T14" fmla="*/ 0 60000 65536"/>
                  <a:gd name="T15" fmla="*/ 0 60000 65536"/>
                  <a:gd name="T16" fmla="*/ 0 60000 65536"/>
                  <a:gd name="T17" fmla="*/ 0 60000 65536"/>
                  <a:gd name="T18" fmla="*/ 0 60000 65536"/>
                  <a:gd name="T19" fmla="*/ 0 60000 65536"/>
                  <a:gd name="T20" fmla="*/ 0 60000 65536"/>
                  <a:gd name="T21" fmla="*/ 0 w 276"/>
                  <a:gd name="T22" fmla="*/ 0 h 127"/>
                  <a:gd name="T23" fmla="*/ 276 w 276"/>
                  <a:gd name="T24" fmla="*/ 127 h 12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76" h="127">
                    <a:moveTo>
                      <a:pt x="14" y="68"/>
                    </a:moveTo>
                    <a:lnTo>
                      <a:pt x="118" y="0"/>
                    </a:lnTo>
                    <a:lnTo>
                      <a:pt x="276" y="116"/>
                    </a:lnTo>
                    <a:lnTo>
                      <a:pt x="253" y="127"/>
                    </a:lnTo>
                    <a:lnTo>
                      <a:pt x="108" y="38"/>
                    </a:lnTo>
                    <a:lnTo>
                      <a:pt x="0" y="98"/>
                    </a:lnTo>
                    <a:lnTo>
                      <a:pt x="14" y="68"/>
                    </a:lnTo>
                    <a:close/>
                  </a:path>
                </a:pathLst>
              </a:custGeom>
              <a:solidFill>
                <a:srgbClr val="808080"/>
              </a:solidFill>
              <a:ln w="9525">
                <a:noFill/>
                <a:round/>
                <a:headEnd/>
                <a:tailEnd/>
              </a:ln>
            </p:spPr>
            <p:txBody>
              <a:bodyPr/>
              <a:lstStyle/>
              <a:p>
                <a:endParaRPr lang="fr-FR"/>
              </a:p>
            </p:txBody>
          </p:sp>
          <p:sp>
            <p:nvSpPr>
              <p:cNvPr id="57401" name="Freeform 16"/>
              <p:cNvSpPr>
                <a:spLocks/>
              </p:cNvSpPr>
              <p:nvPr/>
            </p:nvSpPr>
            <p:spPr bwMode="auto">
              <a:xfrm>
                <a:off x="2147" y="2218"/>
                <a:ext cx="263" cy="255"/>
              </a:xfrm>
              <a:custGeom>
                <a:avLst/>
                <a:gdLst>
                  <a:gd name="T0" fmla="*/ 136 w 263"/>
                  <a:gd name="T1" fmla="*/ 0 h 255"/>
                  <a:gd name="T2" fmla="*/ 12 w 263"/>
                  <a:gd name="T3" fmla="*/ 90 h 255"/>
                  <a:gd name="T4" fmla="*/ 7 w 263"/>
                  <a:gd name="T5" fmla="*/ 103 h 255"/>
                  <a:gd name="T6" fmla="*/ 2 w 263"/>
                  <a:gd name="T7" fmla="*/ 118 h 255"/>
                  <a:gd name="T8" fmla="*/ 0 w 263"/>
                  <a:gd name="T9" fmla="*/ 138 h 255"/>
                  <a:gd name="T10" fmla="*/ 0 w 263"/>
                  <a:gd name="T11" fmla="*/ 155 h 255"/>
                  <a:gd name="T12" fmla="*/ 4 w 263"/>
                  <a:gd name="T13" fmla="*/ 175 h 255"/>
                  <a:gd name="T14" fmla="*/ 9 w 263"/>
                  <a:gd name="T15" fmla="*/ 192 h 255"/>
                  <a:gd name="T16" fmla="*/ 20 w 263"/>
                  <a:gd name="T17" fmla="*/ 208 h 255"/>
                  <a:gd name="T18" fmla="*/ 33 w 263"/>
                  <a:gd name="T19" fmla="*/ 222 h 255"/>
                  <a:gd name="T20" fmla="*/ 52 w 263"/>
                  <a:gd name="T21" fmla="*/ 236 h 255"/>
                  <a:gd name="T22" fmla="*/ 67 w 263"/>
                  <a:gd name="T23" fmla="*/ 245 h 255"/>
                  <a:gd name="T24" fmla="*/ 86 w 263"/>
                  <a:gd name="T25" fmla="*/ 251 h 255"/>
                  <a:gd name="T26" fmla="*/ 104 w 263"/>
                  <a:gd name="T27" fmla="*/ 255 h 255"/>
                  <a:gd name="T28" fmla="*/ 122 w 263"/>
                  <a:gd name="T29" fmla="*/ 255 h 255"/>
                  <a:gd name="T30" fmla="*/ 263 w 263"/>
                  <a:gd name="T31" fmla="*/ 192 h 255"/>
                  <a:gd name="T32" fmla="*/ 119 w 263"/>
                  <a:gd name="T33" fmla="*/ 51 h 255"/>
                  <a:gd name="T34" fmla="*/ 14 w 263"/>
                  <a:gd name="T35" fmla="*/ 112 h 255"/>
                  <a:gd name="T36" fmla="*/ 22 w 263"/>
                  <a:gd name="T37" fmla="*/ 92 h 255"/>
                  <a:gd name="T38" fmla="*/ 130 w 263"/>
                  <a:gd name="T39" fmla="*/ 24 h 255"/>
                  <a:gd name="T40" fmla="*/ 136 w 263"/>
                  <a:gd name="T41" fmla="*/ 0 h 255"/>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63"/>
                  <a:gd name="T64" fmla="*/ 0 h 255"/>
                  <a:gd name="T65" fmla="*/ 263 w 263"/>
                  <a:gd name="T66" fmla="*/ 255 h 255"/>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63" h="255">
                    <a:moveTo>
                      <a:pt x="136" y="0"/>
                    </a:moveTo>
                    <a:lnTo>
                      <a:pt x="12" y="90"/>
                    </a:lnTo>
                    <a:lnTo>
                      <a:pt x="7" y="103"/>
                    </a:lnTo>
                    <a:lnTo>
                      <a:pt x="2" y="118"/>
                    </a:lnTo>
                    <a:lnTo>
                      <a:pt x="0" y="138"/>
                    </a:lnTo>
                    <a:lnTo>
                      <a:pt x="0" y="155"/>
                    </a:lnTo>
                    <a:lnTo>
                      <a:pt x="4" y="175"/>
                    </a:lnTo>
                    <a:lnTo>
                      <a:pt x="9" y="192"/>
                    </a:lnTo>
                    <a:lnTo>
                      <a:pt x="20" y="208"/>
                    </a:lnTo>
                    <a:lnTo>
                      <a:pt x="33" y="222"/>
                    </a:lnTo>
                    <a:lnTo>
                      <a:pt x="52" y="236"/>
                    </a:lnTo>
                    <a:lnTo>
                      <a:pt x="67" y="245"/>
                    </a:lnTo>
                    <a:lnTo>
                      <a:pt x="86" y="251"/>
                    </a:lnTo>
                    <a:lnTo>
                      <a:pt x="104" y="255"/>
                    </a:lnTo>
                    <a:lnTo>
                      <a:pt x="122" y="255"/>
                    </a:lnTo>
                    <a:lnTo>
                      <a:pt x="263" y="192"/>
                    </a:lnTo>
                    <a:lnTo>
                      <a:pt x="119" y="51"/>
                    </a:lnTo>
                    <a:lnTo>
                      <a:pt x="14" y="112"/>
                    </a:lnTo>
                    <a:lnTo>
                      <a:pt x="22" y="92"/>
                    </a:lnTo>
                    <a:lnTo>
                      <a:pt x="130" y="24"/>
                    </a:lnTo>
                    <a:lnTo>
                      <a:pt x="136" y="0"/>
                    </a:lnTo>
                    <a:close/>
                  </a:path>
                </a:pathLst>
              </a:custGeom>
              <a:solidFill>
                <a:srgbClr val="C0C0C0"/>
              </a:solidFill>
              <a:ln w="9525">
                <a:noFill/>
                <a:round/>
                <a:headEnd/>
                <a:tailEnd/>
              </a:ln>
            </p:spPr>
            <p:txBody>
              <a:bodyPr/>
              <a:lstStyle/>
              <a:p>
                <a:endParaRPr lang="fr-FR"/>
              </a:p>
            </p:txBody>
          </p:sp>
          <p:sp>
            <p:nvSpPr>
              <p:cNvPr id="57402" name="Freeform 17"/>
              <p:cNvSpPr>
                <a:spLocks/>
              </p:cNvSpPr>
              <p:nvPr/>
            </p:nvSpPr>
            <p:spPr bwMode="auto">
              <a:xfrm>
                <a:off x="2267" y="2268"/>
                <a:ext cx="159" cy="144"/>
              </a:xfrm>
              <a:custGeom>
                <a:avLst/>
                <a:gdLst>
                  <a:gd name="T0" fmla="*/ 0 w 159"/>
                  <a:gd name="T1" fmla="*/ 0 h 144"/>
                  <a:gd name="T2" fmla="*/ 3 w 159"/>
                  <a:gd name="T3" fmla="*/ 13 h 144"/>
                  <a:gd name="T4" fmla="*/ 6 w 159"/>
                  <a:gd name="T5" fmla="*/ 24 h 144"/>
                  <a:gd name="T6" fmla="*/ 10 w 159"/>
                  <a:gd name="T7" fmla="*/ 35 h 144"/>
                  <a:gd name="T8" fmla="*/ 15 w 159"/>
                  <a:gd name="T9" fmla="*/ 50 h 144"/>
                  <a:gd name="T10" fmla="*/ 22 w 159"/>
                  <a:gd name="T11" fmla="*/ 63 h 144"/>
                  <a:gd name="T12" fmla="*/ 33 w 159"/>
                  <a:gd name="T13" fmla="*/ 80 h 144"/>
                  <a:gd name="T14" fmla="*/ 46 w 159"/>
                  <a:gd name="T15" fmla="*/ 95 h 144"/>
                  <a:gd name="T16" fmla="*/ 61 w 159"/>
                  <a:gd name="T17" fmla="*/ 108 h 144"/>
                  <a:gd name="T18" fmla="*/ 77 w 159"/>
                  <a:gd name="T19" fmla="*/ 120 h 144"/>
                  <a:gd name="T20" fmla="*/ 92 w 159"/>
                  <a:gd name="T21" fmla="*/ 130 h 144"/>
                  <a:gd name="T22" fmla="*/ 108 w 159"/>
                  <a:gd name="T23" fmla="*/ 137 h 144"/>
                  <a:gd name="T24" fmla="*/ 123 w 159"/>
                  <a:gd name="T25" fmla="*/ 143 h 144"/>
                  <a:gd name="T26" fmla="*/ 131 w 159"/>
                  <a:gd name="T27" fmla="*/ 144 h 144"/>
                  <a:gd name="T28" fmla="*/ 142 w 159"/>
                  <a:gd name="T29" fmla="*/ 141 h 144"/>
                  <a:gd name="T30" fmla="*/ 149 w 159"/>
                  <a:gd name="T31" fmla="*/ 132 h 144"/>
                  <a:gd name="T32" fmla="*/ 154 w 159"/>
                  <a:gd name="T33" fmla="*/ 120 h 144"/>
                  <a:gd name="T34" fmla="*/ 159 w 159"/>
                  <a:gd name="T35" fmla="*/ 105 h 144"/>
                  <a:gd name="T36" fmla="*/ 0 w 159"/>
                  <a:gd name="T37" fmla="*/ 0 h 14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59"/>
                  <a:gd name="T58" fmla="*/ 0 h 144"/>
                  <a:gd name="T59" fmla="*/ 159 w 159"/>
                  <a:gd name="T60" fmla="*/ 144 h 14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59" h="144">
                    <a:moveTo>
                      <a:pt x="0" y="0"/>
                    </a:moveTo>
                    <a:lnTo>
                      <a:pt x="3" y="13"/>
                    </a:lnTo>
                    <a:lnTo>
                      <a:pt x="6" y="24"/>
                    </a:lnTo>
                    <a:lnTo>
                      <a:pt x="10" y="35"/>
                    </a:lnTo>
                    <a:lnTo>
                      <a:pt x="15" y="50"/>
                    </a:lnTo>
                    <a:lnTo>
                      <a:pt x="22" y="63"/>
                    </a:lnTo>
                    <a:lnTo>
                      <a:pt x="33" y="80"/>
                    </a:lnTo>
                    <a:lnTo>
                      <a:pt x="46" y="95"/>
                    </a:lnTo>
                    <a:lnTo>
                      <a:pt x="61" y="108"/>
                    </a:lnTo>
                    <a:lnTo>
                      <a:pt x="77" y="120"/>
                    </a:lnTo>
                    <a:lnTo>
                      <a:pt x="92" y="130"/>
                    </a:lnTo>
                    <a:lnTo>
                      <a:pt x="108" y="137"/>
                    </a:lnTo>
                    <a:lnTo>
                      <a:pt x="123" y="143"/>
                    </a:lnTo>
                    <a:lnTo>
                      <a:pt x="131" y="144"/>
                    </a:lnTo>
                    <a:lnTo>
                      <a:pt x="142" y="141"/>
                    </a:lnTo>
                    <a:lnTo>
                      <a:pt x="149" y="132"/>
                    </a:lnTo>
                    <a:lnTo>
                      <a:pt x="154" y="120"/>
                    </a:lnTo>
                    <a:lnTo>
                      <a:pt x="159" y="105"/>
                    </a:lnTo>
                    <a:lnTo>
                      <a:pt x="0" y="0"/>
                    </a:lnTo>
                    <a:close/>
                  </a:path>
                </a:pathLst>
              </a:custGeom>
              <a:solidFill>
                <a:srgbClr val="9F9F9F"/>
              </a:solidFill>
              <a:ln w="9525">
                <a:noFill/>
                <a:round/>
                <a:headEnd/>
                <a:tailEnd/>
              </a:ln>
            </p:spPr>
            <p:txBody>
              <a:bodyPr/>
              <a:lstStyle/>
              <a:p>
                <a:endParaRPr lang="fr-FR"/>
              </a:p>
            </p:txBody>
          </p:sp>
          <p:sp>
            <p:nvSpPr>
              <p:cNvPr id="57403" name="Freeform 18"/>
              <p:cNvSpPr>
                <a:spLocks/>
              </p:cNvSpPr>
              <p:nvPr/>
            </p:nvSpPr>
            <p:spPr bwMode="auto">
              <a:xfrm>
                <a:off x="2268" y="2214"/>
                <a:ext cx="161" cy="142"/>
              </a:xfrm>
              <a:custGeom>
                <a:avLst/>
                <a:gdLst>
                  <a:gd name="T0" fmla="*/ 0 w 161"/>
                  <a:gd name="T1" fmla="*/ 34 h 142"/>
                  <a:gd name="T2" fmla="*/ 0 w 161"/>
                  <a:gd name="T3" fmla="*/ 25 h 142"/>
                  <a:gd name="T4" fmla="*/ 4 w 161"/>
                  <a:gd name="T5" fmla="*/ 14 h 142"/>
                  <a:gd name="T6" fmla="*/ 16 w 161"/>
                  <a:gd name="T7" fmla="*/ 4 h 142"/>
                  <a:gd name="T8" fmla="*/ 30 w 161"/>
                  <a:gd name="T9" fmla="*/ 0 h 142"/>
                  <a:gd name="T10" fmla="*/ 43 w 161"/>
                  <a:gd name="T11" fmla="*/ 0 h 142"/>
                  <a:gd name="T12" fmla="*/ 59 w 161"/>
                  <a:gd name="T13" fmla="*/ 4 h 142"/>
                  <a:gd name="T14" fmla="*/ 79 w 161"/>
                  <a:gd name="T15" fmla="*/ 11 h 142"/>
                  <a:gd name="T16" fmla="*/ 96 w 161"/>
                  <a:gd name="T17" fmla="*/ 19 h 142"/>
                  <a:gd name="T18" fmla="*/ 114 w 161"/>
                  <a:gd name="T19" fmla="*/ 31 h 142"/>
                  <a:gd name="T20" fmla="*/ 126 w 161"/>
                  <a:gd name="T21" fmla="*/ 42 h 142"/>
                  <a:gd name="T22" fmla="*/ 137 w 161"/>
                  <a:gd name="T23" fmla="*/ 55 h 142"/>
                  <a:gd name="T24" fmla="*/ 145 w 161"/>
                  <a:gd name="T25" fmla="*/ 70 h 142"/>
                  <a:gd name="T26" fmla="*/ 151 w 161"/>
                  <a:gd name="T27" fmla="*/ 85 h 142"/>
                  <a:gd name="T28" fmla="*/ 158 w 161"/>
                  <a:gd name="T29" fmla="*/ 106 h 142"/>
                  <a:gd name="T30" fmla="*/ 161 w 161"/>
                  <a:gd name="T31" fmla="*/ 124 h 142"/>
                  <a:gd name="T32" fmla="*/ 160 w 161"/>
                  <a:gd name="T33" fmla="*/ 142 h 142"/>
                  <a:gd name="T34" fmla="*/ 0 w 161"/>
                  <a:gd name="T35" fmla="*/ 34 h 142"/>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1"/>
                  <a:gd name="T55" fmla="*/ 0 h 142"/>
                  <a:gd name="T56" fmla="*/ 161 w 161"/>
                  <a:gd name="T57" fmla="*/ 142 h 142"/>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1" h="142">
                    <a:moveTo>
                      <a:pt x="0" y="34"/>
                    </a:moveTo>
                    <a:lnTo>
                      <a:pt x="0" y="25"/>
                    </a:lnTo>
                    <a:lnTo>
                      <a:pt x="4" y="14"/>
                    </a:lnTo>
                    <a:lnTo>
                      <a:pt x="16" y="4"/>
                    </a:lnTo>
                    <a:lnTo>
                      <a:pt x="30" y="0"/>
                    </a:lnTo>
                    <a:lnTo>
                      <a:pt x="43" y="0"/>
                    </a:lnTo>
                    <a:lnTo>
                      <a:pt x="59" y="4"/>
                    </a:lnTo>
                    <a:lnTo>
                      <a:pt x="79" y="11"/>
                    </a:lnTo>
                    <a:lnTo>
                      <a:pt x="96" y="19"/>
                    </a:lnTo>
                    <a:lnTo>
                      <a:pt x="114" y="31"/>
                    </a:lnTo>
                    <a:lnTo>
                      <a:pt x="126" y="42"/>
                    </a:lnTo>
                    <a:lnTo>
                      <a:pt x="137" y="55"/>
                    </a:lnTo>
                    <a:lnTo>
                      <a:pt x="145" y="70"/>
                    </a:lnTo>
                    <a:lnTo>
                      <a:pt x="151" y="85"/>
                    </a:lnTo>
                    <a:lnTo>
                      <a:pt x="158" y="106"/>
                    </a:lnTo>
                    <a:lnTo>
                      <a:pt x="161" y="124"/>
                    </a:lnTo>
                    <a:lnTo>
                      <a:pt x="160" y="142"/>
                    </a:lnTo>
                    <a:lnTo>
                      <a:pt x="0" y="34"/>
                    </a:lnTo>
                    <a:close/>
                  </a:path>
                </a:pathLst>
              </a:custGeom>
              <a:solidFill>
                <a:srgbClr val="9F9F9F"/>
              </a:solidFill>
              <a:ln w="9525">
                <a:noFill/>
                <a:round/>
                <a:headEnd/>
                <a:tailEnd/>
              </a:ln>
            </p:spPr>
            <p:txBody>
              <a:bodyPr/>
              <a:lstStyle/>
              <a:p>
                <a:endParaRPr lang="fr-FR"/>
              </a:p>
            </p:txBody>
          </p:sp>
          <p:sp>
            <p:nvSpPr>
              <p:cNvPr id="57404" name="Freeform 19"/>
              <p:cNvSpPr>
                <a:spLocks/>
              </p:cNvSpPr>
              <p:nvPr/>
            </p:nvSpPr>
            <p:spPr bwMode="auto">
              <a:xfrm>
                <a:off x="1898" y="2060"/>
                <a:ext cx="355" cy="458"/>
              </a:xfrm>
              <a:custGeom>
                <a:avLst/>
                <a:gdLst>
                  <a:gd name="T0" fmla="*/ 0 w 355"/>
                  <a:gd name="T1" fmla="*/ 458 h 458"/>
                  <a:gd name="T2" fmla="*/ 290 w 355"/>
                  <a:gd name="T3" fmla="*/ 240 h 458"/>
                  <a:gd name="T4" fmla="*/ 355 w 355"/>
                  <a:gd name="T5" fmla="*/ 0 h 458"/>
                  <a:gd name="T6" fmla="*/ 274 w 355"/>
                  <a:gd name="T7" fmla="*/ 89 h 458"/>
                  <a:gd name="T8" fmla="*/ 260 w 355"/>
                  <a:gd name="T9" fmla="*/ 118 h 458"/>
                  <a:gd name="T10" fmla="*/ 249 w 355"/>
                  <a:gd name="T11" fmla="*/ 97 h 458"/>
                  <a:gd name="T12" fmla="*/ 165 w 355"/>
                  <a:gd name="T13" fmla="*/ 220 h 458"/>
                  <a:gd name="T14" fmla="*/ 163 w 355"/>
                  <a:gd name="T15" fmla="*/ 191 h 458"/>
                  <a:gd name="T16" fmla="*/ 64 w 355"/>
                  <a:gd name="T17" fmla="*/ 310 h 458"/>
                  <a:gd name="T18" fmla="*/ 0 w 355"/>
                  <a:gd name="T19" fmla="*/ 458 h 45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55"/>
                  <a:gd name="T31" fmla="*/ 0 h 458"/>
                  <a:gd name="T32" fmla="*/ 355 w 355"/>
                  <a:gd name="T33" fmla="*/ 458 h 45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55" h="458">
                    <a:moveTo>
                      <a:pt x="0" y="458"/>
                    </a:moveTo>
                    <a:lnTo>
                      <a:pt x="290" y="240"/>
                    </a:lnTo>
                    <a:lnTo>
                      <a:pt x="355" y="0"/>
                    </a:lnTo>
                    <a:lnTo>
                      <a:pt x="274" y="89"/>
                    </a:lnTo>
                    <a:lnTo>
                      <a:pt x="260" y="118"/>
                    </a:lnTo>
                    <a:lnTo>
                      <a:pt x="249" y="97"/>
                    </a:lnTo>
                    <a:lnTo>
                      <a:pt x="165" y="220"/>
                    </a:lnTo>
                    <a:lnTo>
                      <a:pt x="163" y="191"/>
                    </a:lnTo>
                    <a:lnTo>
                      <a:pt x="64" y="310"/>
                    </a:lnTo>
                    <a:lnTo>
                      <a:pt x="0" y="458"/>
                    </a:lnTo>
                    <a:close/>
                  </a:path>
                </a:pathLst>
              </a:custGeom>
              <a:solidFill>
                <a:srgbClr val="00FF00"/>
              </a:solidFill>
              <a:ln w="9525">
                <a:noFill/>
                <a:round/>
                <a:headEnd/>
                <a:tailEnd/>
              </a:ln>
            </p:spPr>
            <p:txBody>
              <a:bodyPr/>
              <a:lstStyle/>
              <a:p>
                <a:endParaRPr lang="fr-FR"/>
              </a:p>
            </p:txBody>
          </p:sp>
          <p:sp>
            <p:nvSpPr>
              <p:cNvPr id="57405" name="Freeform 20"/>
              <p:cNvSpPr>
                <a:spLocks/>
              </p:cNvSpPr>
              <p:nvPr/>
            </p:nvSpPr>
            <p:spPr bwMode="auto">
              <a:xfrm>
                <a:off x="1914" y="2326"/>
                <a:ext cx="312" cy="223"/>
              </a:xfrm>
              <a:custGeom>
                <a:avLst/>
                <a:gdLst>
                  <a:gd name="T0" fmla="*/ 35 w 312"/>
                  <a:gd name="T1" fmla="*/ 184 h 223"/>
                  <a:gd name="T2" fmla="*/ 312 w 312"/>
                  <a:gd name="T3" fmla="*/ 0 h 223"/>
                  <a:gd name="T4" fmla="*/ 239 w 312"/>
                  <a:gd name="T5" fmla="*/ 82 h 223"/>
                  <a:gd name="T6" fmla="*/ 0 w 312"/>
                  <a:gd name="T7" fmla="*/ 223 h 223"/>
                  <a:gd name="T8" fmla="*/ 35 w 312"/>
                  <a:gd name="T9" fmla="*/ 184 h 223"/>
                  <a:gd name="T10" fmla="*/ 0 60000 65536"/>
                  <a:gd name="T11" fmla="*/ 0 60000 65536"/>
                  <a:gd name="T12" fmla="*/ 0 60000 65536"/>
                  <a:gd name="T13" fmla="*/ 0 60000 65536"/>
                  <a:gd name="T14" fmla="*/ 0 60000 65536"/>
                  <a:gd name="T15" fmla="*/ 0 w 312"/>
                  <a:gd name="T16" fmla="*/ 0 h 223"/>
                  <a:gd name="T17" fmla="*/ 312 w 312"/>
                  <a:gd name="T18" fmla="*/ 223 h 223"/>
                </a:gdLst>
                <a:ahLst/>
                <a:cxnLst>
                  <a:cxn ang="T10">
                    <a:pos x="T0" y="T1"/>
                  </a:cxn>
                  <a:cxn ang="T11">
                    <a:pos x="T2" y="T3"/>
                  </a:cxn>
                  <a:cxn ang="T12">
                    <a:pos x="T4" y="T5"/>
                  </a:cxn>
                  <a:cxn ang="T13">
                    <a:pos x="T6" y="T7"/>
                  </a:cxn>
                  <a:cxn ang="T14">
                    <a:pos x="T8" y="T9"/>
                  </a:cxn>
                </a:cxnLst>
                <a:rect l="T15" t="T16" r="T17" b="T18"/>
                <a:pathLst>
                  <a:path w="312" h="223">
                    <a:moveTo>
                      <a:pt x="35" y="184"/>
                    </a:moveTo>
                    <a:lnTo>
                      <a:pt x="312" y="0"/>
                    </a:lnTo>
                    <a:lnTo>
                      <a:pt x="239" y="82"/>
                    </a:lnTo>
                    <a:lnTo>
                      <a:pt x="0" y="223"/>
                    </a:lnTo>
                    <a:lnTo>
                      <a:pt x="35" y="184"/>
                    </a:lnTo>
                    <a:close/>
                  </a:path>
                </a:pathLst>
              </a:custGeom>
              <a:solidFill>
                <a:srgbClr val="00FF00"/>
              </a:solidFill>
              <a:ln w="9525">
                <a:noFill/>
                <a:round/>
                <a:headEnd/>
                <a:tailEnd/>
              </a:ln>
            </p:spPr>
            <p:txBody>
              <a:bodyPr/>
              <a:lstStyle/>
              <a:p>
                <a:endParaRPr lang="fr-FR"/>
              </a:p>
            </p:txBody>
          </p:sp>
          <p:sp>
            <p:nvSpPr>
              <p:cNvPr id="57406" name="Freeform 21"/>
              <p:cNvSpPr>
                <a:spLocks/>
              </p:cNvSpPr>
              <p:nvPr/>
            </p:nvSpPr>
            <p:spPr bwMode="auto">
              <a:xfrm>
                <a:off x="1923" y="2432"/>
                <a:ext cx="583" cy="185"/>
              </a:xfrm>
              <a:custGeom>
                <a:avLst/>
                <a:gdLst>
                  <a:gd name="T0" fmla="*/ 0 w 583"/>
                  <a:gd name="T1" fmla="*/ 163 h 185"/>
                  <a:gd name="T2" fmla="*/ 368 w 583"/>
                  <a:gd name="T3" fmla="*/ 0 h 185"/>
                  <a:gd name="T4" fmla="*/ 583 w 583"/>
                  <a:gd name="T5" fmla="*/ 79 h 185"/>
                  <a:gd name="T6" fmla="*/ 471 w 583"/>
                  <a:gd name="T7" fmla="*/ 104 h 185"/>
                  <a:gd name="T8" fmla="*/ 434 w 583"/>
                  <a:gd name="T9" fmla="*/ 104 h 185"/>
                  <a:gd name="T10" fmla="*/ 455 w 583"/>
                  <a:gd name="T11" fmla="*/ 120 h 185"/>
                  <a:gd name="T12" fmla="*/ 334 w 583"/>
                  <a:gd name="T13" fmla="*/ 144 h 185"/>
                  <a:gd name="T14" fmla="*/ 299 w 583"/>
                  <a:gd name="T15" fmla="*/ 144 h 185"/>
                  <a:gd name="T16" fmla="*/ 324 w 583"/>
                  <a:gd name="T17" fmla="*/ 158 h 185"/>
                  <a:gd name="T18" fmla="*/ 162 w 583"/>
                  <a:gd name="T19" fmla="*/ 185 h 185"/>
                  <a:gd name="T20" fmla="*/ 0 w 583"/>
                  <a:gd name="T21" fmla="*/ 163 h 18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3"/>
                  <a:gd name="T34" fmla="*/ 0 h 185"/>
                  <a:gd name="T35" fmla="*/ 583 w 583"/>
                  <a:gd name="T36" fmla="*/ 185 h 18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3" h="185">
                    <a:moveTo>
                      <a:pt x="0" y="163"/>
                    </a:moveTo>
                    <a:lnTo>
                      <a:pt x="368" y="0"/>
                    </a:lnTo>
                    <a:lnTo>
                      <a:pt x="583" y="79"/>
                    </a:lnTo>
                    <a:lnTo>
                      <a:pt x="471" y="104"/>
                    </a:lnTo>
                    <a:lnTo>
                      <a:pt x="434" y="104"/>
                    </a:lnTo>
                    <a:lnTo>
                      <a:pt x="455" y="120"/>
                    </a:lnTo>
                    <a:lnTo>
                      <a:pt x="334" y="144"/>
                    </a:lnTo>
                    <a:lnTo>
                      <a:pt x="299" y="144"/>
                    </a:lnTo>
                    <a:lnTo>
                      <a:pt x="324" y="158"/>
                    </a:lnTo>
                    <a:lnTo>
                      <a:pt x="162" y="185"/>
                    </a:lnTo>
                    <a:lnTo>
                      <a:pt x="0" y="163"/>
                    </a:lnTo>
                    <a:close/>
                  </a:path>
                </a:pathLst>
              </a:custGeom>
              <a:solidFill>
                <a:srgbClr val="00FF00"/>
              </a:solidFill>
              <a:ln w="9525">
                <a:noFill/>
                <a:round/>
                <a:headEnd/>
                <a:tailEnd/>
              </a:ln>
            </p:spPr>
            <p:txBody>
              <a:bodyPr/>
              <a:lstStyle/>
              <a:p>
                <a:endParaRPr lang="fr-FR"/>
              </a:p>
            </p:txBody>
          </p:sp>
          <p:sp>
            <p:nvSpPr>
              <p:cNvPr id="57407" name="Freeform 22"/>
              <p:cNvSpPr>
                <a:spLocks/>
              </p:cNvSpPr>
              <p:nvPr/>
            </p:nvSpPr>
            <p:spPr bwMode="auto">
              <a:xfrm>
                <a:off x="1796" y="2497"/>
                <a:ext cx="170" cy="169"/>
              </a:xfrm>
              <a:custGeom>
                <a:avLst/>
                <a:gdLst>
                  <a:gd name="T0" fmla="*/ 112 w 170"/>
                  <a:gd name="T1" fmla="*/ 0 h 169"/>
                  <a:gd name="T2" fmla="*/ 107 w 170"/>
                  <a:gd name="T3" fmla="*/ 18 h 169"/>
                  <a:gd name="T4" fmla="*/ 103 w 170"/>
                  <a:gd name="T5" fmla="*/ 34 h 169"/>
                  <a:gd name="T6" fmla="*/ 102 w 170"/>
                  <a:gd name="T7" fmla="*/ 49 h 169"/>
                  <a:gd name="T8" fmla="*/ 107 w 170"/>
                  <a:gd name="T9" fmla="*/ 67 h 169"/>
                  <a:gd name="T10" fmla="*/ 112 w 170"/>
                  <a:gd name="T11" fmla="*/ 82 h 169"/>
                  <a:gd name="T12" fmla="*/ 119 w 170"/>
                  <a:gd name="T13" fmla="*/ 93 h 169"/>
                  <a:gd name="T14" fmla="*/ 127 w 170"/>
                  <a:gd name="T15" fmla="*/ 102 h 169"/>
                  <a:gd name="T16" fmla="*/ 143 w 170"/>
                  <a:gd name="T17" fmla="*/ 110 h 169"/>
                  <a:gd name="T18" fmla="*/ 158 w 170"/>
                  <a:gd name="T19" fmla="*/ 115 h 169"/>
                  <a:gd name="T20" fmla="*/ 170 w 170"/>
                  <a:gd name="T21" fmla="*/ 118 h 169"/>
                  <a:gd name="T22" fmla="*/ 56 w 170"/>
                  <a:gd name="T23" fmla="*/ 169 h 169"/>
                  <a:gd name="T24" fmla="*/ 43 w 170"/>
                  <a:gd name="T25" fmla="*/ 166 h 169"/>
                  <a:gd name="T26" fmla="*/ 29 w 170"/>
                  <a:gd name="T27" fmla="*/ 162 h 169"/>
                  <a:gd name="T28" fmla="*/ 18 w 170"/>
                  <a:gd name="T29" fmla="*/ 154 h 169"/>
                  <a:gd name="T30" fmla="*/ 9 w 170"/>
                  <a:gd name="T31" fmla="*/ 145 h 169"/>
                  <a:gd name="T32" fmla="*/ 4 w 170"/>
                  <a:gd name="T33" fmla="*/ 134 h 169"/>
                  <a:gd name="T34" fmla="*/ 1 w 170"/>
                  <a:gd name="T35" fmla="*/ 124 h 169"/>
                  <a:gd name="T36" fmla="*/ 0 w 170"/>
                  <a:gd name="T37" fmla="*/ 112 h 169"/>
                  <a:gd name="T38" fmla="*/ 2 w 170"/>
                  <a:gd name="T39" fmla="*/ 96 h 169"/>
                  <a:gd name="T40" fmla="*/ 8 w 170"/>
                  <a:gd name="T41" fmla="*/ 82 h 169"/>
                  <a:gd name="T42" fmla="*/ 17 w 170"/>
                  <a:gd name="T43" fmla="*/ 71 h 169"/>
                  <a:gd name="T44" fmla="*/ 112 w 170"/>
                  <a:gd name="T45" fmla="*/ 0 h 16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70"/>
                  <a:gd name="T70" fmla="*/ 0 h 169"/>
                  <a:gd name="T71" fmla="*/ 170 w 170"/>
                  <a:gd name="T72" fmla="*/ 169 h 16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70" h="169">
                    <a:moveTo>
                      <a:pt x="112" y="0"/>
                    </a:moveTo>
                    <a:lnTo>
                      <a:pt x="107" y="18"/>
                    </a:lnTo>
                    <a:lnTo>
                      <a:pt x="103" y="34"/>
                    </a:lnTo>
                    <a:lnTo>
                      <a:pt x="102" y="49"/>
                    </a:lnTo>
                    <a:lnTo>
                      <a:pt x="107" y="67"/>
                    </a:lnTo>
                    <a:lnTo>
                      <a:pt x="112" y="82"/>
                    </a:lnTo>
                    <a:lnTo>
                      <a:pt x="119" y="93"/>
                    </a:lnTo>
                    <a:lnTo>
                      <a:pt x="127" y="102"/>
                    </a:lnTo>
                    <a:lnTo>
                      <a:pt x="143" y="110"/>
                    </a:lnTo>
                    <a:lnTo>
                      <a:pt x="158" y="115"/>
                    </a:lnTo>
                    <a:lnTo>
                      <a:pt x="170" y="118"/>
                    </a:lnTo>
                    <a:lnTo>
                      <a:pt x="56" y="169"/>
                    </a:lnTo>
                    <a:lnTo>
                      <a:pt x="43" y="166"/>
                    </a:lnTo>
                    <a:lnTo>
                      <a:pt x="29" y="162"/>
                    </a:lnTo>
                    <a:lnTo>
                      <a:pt x="18" y="154"/>
                    </a:lnTo>
                    <a:lnTo>
                      <a:pt x="9" y="145"/>
                    </a:lnTo>
                    <a:lnTo>
                      <a:pt x="4" y="134"/>
                    </a:lnTo>
                    <a:lnTo>
                      <a:pt x="1" y="124"/>
                    </a:lnTo>
                    <a:lnTo>
                      <a:pt x="0" y="112"/>
                    </a:lnTo>
                    <a:lnTo>
                      <a:pt x="2" y="96"/>
                    </a:lnTo>
                    <a:lnTo>
                      <a:pt x="8" y="82"/>
                    </a:lnTo>
                    <a:lnTo>
                      <a:pt x="17" y="71"/>
                    </a:lnTo>
                    <a:lnTo>
                      <a:pt x="112" y="0"/>
                    </a:lnTo>
                    <a:close/>
                  </a:path>
                </a:pathLst>
              </a:custGeom>
              <a:solidFill>
                <a:srgbClr val="00FF00"/>
              </a:solidFill>
              <a:ln w="9525">
                <a:noFill/>
                <a:round/>
                <a:headEnd/>
                <a:tailEnd/>
              </a:ln>
            </p:spPr>
            <p:txBody>
              <a:bodyPr/>
              <a:lstStyle/>
              <a:p>
                <a:endParaRPr lang="fr-FR"/>
              </a:p>
            </p:txBody>
          </p:sp>
          <p:sp>
            <p:nvSpPr>
              <p:cNvPr id="57408" name="Freeform 23"/>
              <p:cNvSpPr>
                <a:spLocks/>
              </p:cNvSpPr>
              <p:nvPr/>
            </p:nvSpPr>
            <p:spPr bwMode="auto">
              <a:xfrm>
                <a:off x="1821" y="2535"/>
                <a:ext cx="77" cy="119"/>
              </a:xfrm>
              <a:custGeom>
                <a:avLst/>
                <a:gdLst>
                  <a:gd name="T0" fmla="*/ 36 w 77"/>
                  <a:gd name="T1" fmla="*/ 0 h 119"/>
                  <a:gd name="T2" fmla="*/ 31 w 77"/>
                  <a:gd name="T3" fmla="*/ 10 h 119"/>
                  <a:gd name="T4" fmla="*/ 27 w 77"/>
                  <a:gd name="T5" fmla="*/ 25 h 119"/>
                  <a:gd name="T6" fmla="*/ 22 w 77"/>
                  <a:gd name="T7" fmla="*/ 37 h 119"/>
                  <a:gd name="T8" fmla="*/ 21 w 77"/>
                  <a:gd name="T9" fmla="*/ 49 h 119"/>
                  <a:gd name="T10" fmla="*/ 22 w 77"/>
                  <a:gd name="T11" fmla="*/ 63 h 119"/>
                  <a:gd name="T12" fmla="*/ 27 w 77"/>
                  <a:gd name="T13" fmla="*/ 77 h 119"/>
                  <a:gd name="T14" fmla="*/ 34 w 77"/>
                  <a:gd name="T15" fmla="*/ 90 h 119"/>
                  <a:gd name="T16" fmla="*/ 49 w 77"/>
                  <a:gd name="T17" fmla="*/ 97 h 119"/>
                  <a:gd name="T18" fmla="*/ 62 w 77"/>
                  <a:gd name="T19" fmla="*/ 104 h 119"/>
                  <a:gd name="T20" fmla="*/ 77 w 77"/>
                  <a:gd name="T21" fmla="*/ 111 h 119"/>
                  <a:gd name="T22" fmla="*/ 59 w 77"/>
                  <a:gd name="T23" fmla="*/ 119 h 119"/>
                  <a:gd name="T24" fmla="*/ 45 w 77"/>
                  <a:gd name="T25" fmla="*/ 115 h 119"/>
                  <a:gd name="T26" fmla="*/ 30 w 77"/>
                  <a:gd name="T27" fmla="*/ 109 h 119"/>
                  <a:gd name="T28" fmla="*/ 19 w 77"/>
                  <a:gd name="T29" fmla="*/ 101 h 119"/>
                  <a:gd name="T30" fmla="*/ 10 w 77"/>
                  <a:gd name="T31" fmla="*/ 92 h 119"/>
                  <a:gd name="T32" fmla="*/ 5 w 77"/>
                  <a:gd name="T33" fmla="*/ 81 h 119"/>
                  <a:gd name="T34" fmla="*/ 2 w 77"/>
                  <a:gd name="T35" fmla="*/ 72 h 119"/>
                  <a:gd name="T36" fmla="*/ 0 w 77"/>
                  <a:gd name="T37" fmla="*/ 59 h 119"/>
                  <a:gd name="T38" fmla="*/ 2 w 77"/>
                  <a:gd name="T39" fmla="*/ 43 h 119"/>
                  <a:gd name="T40" fmla="*/ 5 w 77"/>
                  <a:gd name="T41" fmla="*/ 29 h 119"/>
                  <a:gd name="T42" fmla="*/ 11 w 77"/>
                  <a:gd name="T43" fmla="*/ 17 h 119"/>
                  <a:gd name="T44" fmla="*/ 36 w 77"/>
                  <a:gd name="T45" fmla="*/ 0 h 11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77"/>
                  <a:gd name="T70" fmla="*/ 0 h 119"/>
                  <a:gd name="T71" fmla="*/ 77 w 77"/>
                  <a:gd name="T72" fmla="*/ 119 h 119"/>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77" h="119">
                    <a:moveTo>
                      <a:pt x="36" y="0"/>
                    </a:moveTo>
                    <a:lnTo>
                      <a:pt x="31" y="10"/>
                    </a:lnTo>
                    <a:lnTo>
                      <a:pt x="27" y="25"/>
                    </a:lnTo>
                    <a:lnTo>
                      <a:pt x="22" y="37"/>
                    </a:lnTo>
                    <a:lnTo>
                      <a:pt x="21" y="49"/>
                    </a:lnTo>
                    <a:lnTo>
                      <a:pt x="22" y="63"/>
                    </a:lnTo>
                    <a:lnTo>
                      <a:pt x="27" y="77"/>
                    </a:lnTo>
                    <a:lnTo>
                      <a:pt x="34" y="90"/>
                    </a:lnTo>
                    <a:lnTo>
                      <a:pt x="49" y="97"/>
                    </a:lnTo>
                    <a:lnTo>
                      <a:pt x="62" y="104"/>
                    </a:lnTo>
                    <a:lnTo>
                      <a:pt x="77" y="111"/>
                    </a:lnTo>
                    <a:lnTo>
                      <a:pt x="59" y="119"/>
                    </a:lnTo>
                    <a:lnTo>
                      <a:pt x="45" y="115"/>
                    </a:lnTo>
                    <a:lnTo>
                      <a:pt x="30" y="109"/>
                    </a:lnTo>
                    <a:lnTo>
                      <a:pt x="19" y="101"/>
                    </a:lnTo>
                    <a:lnTo>
                      <a:pt x="10" y="92"/>
                    </a:lnTo>
                    <a:lnTo>
                      <a:pt x="5" y="81"/>
                    </a:lnTo>
                    <a:lnTo>
                      <a:pt x="2" y="72"/>
                    </a:lnTo>
                    <a:lnTo>
                      <a:pt x="0" y="59"/>
                    </a:lnTo>
                    <a:lnTo>
                      <a:pt x="2" y="43"/>
                    </a:lnTo>
                    <a:lnTo>
                      <a:pt x="5" y="29"/>
                    </a:lnTo>
                    <a:lnTo>
                      <a:pt x="11" y="17"/>
                    </a:lnTo>
                    <a:lnTo>
                      <a:pt x="36" y="0"/>
                    </a:lnTo>
                    <a:close/>
                  </a:path>
                </a:pathLst>
              </a:custGeom>
              <a:solidFill>
                <a:srgbClr val="FF0000"/>
              </a:solidFill>
              <a:ln w="9525">
                <a:noFill/>
                <a:round/>
                <a:headEnd/>
                <a:tailEnd/>
              </a:ln>
            </p:spPr>
            <p:txBody>
              <a:bodyPr/>
              <a:lstStyle/>
              <a:p>
                <a:endParaRPr lang="fr-FR"/>
              </a:p>
            </p:txBody>
          </p:sp>
          <p:sp>
            <p:nvSpPr>
              <p:cNvPr id="57409" name="Freeform 24"/>
              <p:cNvSpPr>
                <a:spLocks/>
              </p:cNvSpPr>
              <p:nvPr/>
            </p:nvSpPr>
            <p:spPr bwMode="auto">
              <a:xfrm>
                <a:off x="1544" y="2725"/>
                <a:ext cx="80" cy="74"/>
              </a:xfrm>
              <a:custGeom>
                <a:avLst/>
                <a:gdLst>
                  <a:gd name="T0" fmla="*/ 57 w 80"/>
                  <a:gd name="T1" fmla="*/ 0 h 74"/>
                  <a:gd name="T2" fmla="*/ 17 w 80"/>
                  <a:gd name="T3" fmla="*/ 29 h 74"/>
                  <a:gd name="T4" fmla="*/ 10 w 80"/>
                  <a:gd name="T5" fmla="*/ 35 h 74"/>
                  <a:gd name="T6" fmla="*/ 3 w 80"/>
                  <a:gd name="T7" fmla="*/ 44 h 74"/>
                  <a:gd name="T8" fmla="*/ 0 w 80"/>
                  <a:gd name="T9" fmla="*/ 55 h 74"/>
                  <a:gd name="T10" fmla="*/ 4 w 80"/>
                  <a:gd name="T11" fmla="*/ 66 h 74"/>
                  <a:gd name="T12" fmla="*/ 13 w 80"/>
                  <a:gd name="T13" fmla="*/ 72 h 74"/>
                  <a:gd name="T14" fmla="*/ 21 w 80"/>
                  <a:gd name="T15" fmla="*/ 74 h 74"/>
                  <a:gd name="T16" fmla="*/ 33 w 80"/>
                  <a:gd name="T17" fmla="*/ 70 h 74"/>
                  <a:gd name="T18" fmla="*/ 80 w 80"/>
                  <a:gd name="T19" fmla="*/ 49 h 74"/>
                  <a:gd name="T20" fmla="*/ 70 w 80"/>
                  <a:gd name="T21" fmla="*/ 43 h 74"/>
                  <a:gd name="T22" fmla="*/ 62 w 80"/>
                  <a:gd name="T23" fmla="*/ 36 h 74"/>
                  <a:gd name="T24" fmla="*/ 58 w 80"/>
                  <a:gd name="T25" fmla="*/ 27 h 74"/>
                  <a:gd name="T26" fmla="*/ 57 w 80"/>
                  <a:gd name="T27" fmla="*/ 18 h 74"/>
                  <a:gd name="T28" fmla="*/ 56 w 80"/>
                  <a:gd name="T29" fmla="*/ 7 h 74"/>
                  <a:gd name="T30" fmla="*/ 57 w 80"/>
                  <a:gd name="T31" fmla="*/ 0 h 7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80"/>
                  <a:gd name="T49" fmla="*/ 0 h 74"/>
                  <a:gd name="T50" fmla="*/ 80 w 80"/>
                  <a:gd name="T51" fmla="*/ 74 h 7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80" h="74">
                    <a:moveTo>
                      <a:pt x="57" y="0"/>
                    </a:moveTo>
                    <a:lnTo>
                      <a:pt x="17" y="29"/>
                    </a:lnTo>
                    <a:lnTo>
                      <a:pt x="10" y="35"/>
                    </a:lnTo>
                    <a:lnTo>
                      <a:pt x="3" y="44"/>
                    </a:lnTo>
                    <a:lnTo>
                      <a:pt x="0" y="55"/>
                    </a:lnTo>
                    <a:lnTo>
                      <a:pt x="4" y="66"/>
                    </a:lnTo>
                    <a:lnTo>
                      <a:pt x="13" y="72"/>
                    </a:lnTo>
                    <a:lnTo>
                      <a:pt x="21" y="74"/>
                    </a:lnTo>
                    <a:lnTo>
                      <a:pt x="33" y="70"/>
                    </a:lnTo>
                    <a:lnTo>
                      <a:pt x="80" y="49"/>
                    </a:lnTo>
                    <a:lnTo>
                      <a:pt x="70" y="43"/>
                    </a:lnTo>
                    <a:lnTo>
                      <a:pt x="62" y="36"/>
                    </a:lnTo>
                    <a:lnTo>
                      <a:pt x="58" y="27"/>
                    </a:lnTo>
                    <a:lnTo>
                      <a:pt x="57" y="18"/>
                    </a:lnTo>
                    <a:lnTo>
                      <a:pt x="56" y="7"/>
                    </a:lnTo>
                    <a:lnTo>
                      <a:pt x="57" y="0"/>
                    </a:lnTo>
                    <a:close/>
                  </a:path>
                </a:pathLst>
              </a:custGeom>
              <a:solidFill>
                <a:srgbClr val="00FF00"/>
              </a:solidFill>
              <a:ln w="9525">
                <a:noFill/>
                <a:round/>
                <a:headEnd/>
                <a:tailEnd/>
              </a:ln>
            </p:spPr>
            <p:txBody>
              <a:bodyPr/>
              <a:lstStyle/>
              <a:p>
                <a:endParaRPr lang="fr-FR"/>
              </a:p>
            </p:txBody>
          </p:sp>
        </p:grpSp>
      </p:grpSp>
      <p:grpSp>
        <p:nvGrpSpPr>
          <p:cNvPr id="4" name="Group 25"/>
          <p:cNvGrpSpPr>
            <a:grpSpLocks/>
          </p:cNvGrpSpPr>
          <p:nvPr/>
        </p:nvGrpSpPr>
        <p:grpSpPr bwMode="auto">
          <a:xfrm>
            <a:off x="5892034" y="2057400"/>
            <a:ext cx="1868774" cy="1377950"/>
            <a:chOff x="1413" y="1848"/>
            <a:chExt cx="876" cy="951"/>
          </a:xfrm>
        </p:grpSpPr>
        <p:sp>
          <p:nvSpPr>
            <p:cNvPr id="57380" name="Freeform 26"/>
            <p:cNvSpPr>
              <a:spLocks/>
            </p:cNvSpPr>
            <p:nvPr/>
          </p:nvSpPr>
          <p:spPr bwMode="auto">
            <a:xfrm>
              <a:off x="1430" y="2753"/>
              <a:ext cx="81" cy="46"/>
            </a:xfrm>
            <a:custGeom>
              <a:avLst/>
              <a:gdLst>
                <a:gd name="T0" fmla="*/ 0 w 81"/>
                <a:gd name="T1" fmla="*/ 30 h 46"/>
                <a:gd name="T2" fmla="*/ 24 w 81"/>
                <a:gd name="T3" fmla="*/ 0 h 46"/>
                <a:gd name="T4" fmla="*/ 81 w 81"/>
                <a:gd name="T5" fmla="*/ 37 h 46"/>
                <a:gd name="T6" fmla="*/ 19 w 81"/>
                <a:gd name="T7" fmla="*/ 46 h 46"/>
                <a:gd name="T8" fmla="*/ 0 w 81"/>
                <a:gd name="T9" fmla="*/ 30 h 46"/>
                <a:gd name="T10" fmla="*/ 0 60000 65536"/>
                <a:gd name="T11" fmla="*/ 0 60000 65536"/>
                <a:gd name="T12" fmla="*/ 0 60000 65536"/>
                <a:gd name="T13" fmla="*/ 0 60000 65536"/>
                <a:gd name="T14" fmla="*/ 0 60000 65536"/>
                <a:gd name="T15" fmla="*/ 0 w 81"/>
                <a:gd name="T16" fmla="*/ 0 h 46"/>
                <a:gd name="T17" fmla="*/ 81 w 81"/>
                <a:gd name="T18" fmla="*/ 46 h 46"/>
              </a:gdLst>
              <a:ahLst/>
              <a:cxnLst>
                <a:cxn ang="T10">
                  <a:pos x="T0" y="T1"/>
                </a:cxn>
                <a:cxn ang="T11">
                  <a:pos x="T2" y="T3"/>
                </a:cxn>
                <a:cxn ang="T12">
                  <a:pos x="T4" y="T5"/>
                </a:cxn>
                <a:cxn ang="T13">
                  <a:pos x="T6" y="T7"/>
                </a:cxn>
                <a:cxn ang="T14">
                  <a:pos x="T8" y="T9"/>
                </a:cxn>
              </a:cxnLst>
              <a:rect l="T15" t="T16" r="T17" b="T18"/>
              <a:pathLst>
                <a:path w="81" h="46">
                  <a:moveTo>
                    <a:pt x="0" y="30"/>
                  </a:moveTo>
                  <a:lnTo>
                    <a:pt x="24" y="0"/>
                  </a:lnTo>
                  <a:lnTo>
                    <a:pt x="81" y="37"/>
                  </a:lnTo>
                  <a:lnTo>
                    <a:pt x="19" y="46"/>
                  </a:lnTo>
                  <a:lnTo>
                    <a:pt x="0" y="30"/>
                  </a:lnTo>
                  <a:close/>
                </a:path>
              </a:pathLst>
            </a:custGeom>
            <a:solidFill>
              <a:srgbClr val="3F3F3F"/>
            </a:solidFill>
            <a:ln w="9525">
              <a:noFill/>
              <a:round/>
              <a:headEnd/>
              <a:tailEnd/>
            </a:ln>
          </p:spPr>
          <p:txBody>
            <a:bodyPr/>
            <a:lstStyle/>
            <a:p>
              <a:endParaRPr lang="fr-FR"/>
            </a:p>
          </p:txBody>
        </p:sp>
        <p:sp>
          <p:nvSpPr>
            <p:cNvPr id="57381" name="Freeform 27"/>
            <p:cNvSpPr>
              <a:spLocks/>
            </p:cNvSpPr>
            <p:nvPr/>
          </p:nvSpPr>
          <p:spPr bwMode="auto">
            <a:xfrm>
              <a:off x="1419" y="2683"/>
              <a:ext cx="92" cy="108"/>
            </a:xfrm>
            <a:custGeom>
              <a:avLst/>
              <a:gdLst>
                <a:gd name="T0" fmla="*/ 0 w 92"/>
                <a:gd name="T1" fmla="*/ 0 h 108"/>
                <a:gd name="T2" fmla="*/ 55 w 92"/>
                <a:gd name="T3" fmla="*/ 51 h 108"/>
                <a:gd name="T4" fmla="*/ 92 w 92"/>
                <a:gd name="T5" fmla="*/ 108 h 108"/>
                <a:gd name="T6" fmla="*/ 35 w 92"/>
                <a:gd name="T7" fmla="*/ 70 h 108"/>
                <a:gd name="T8" fmla="*/ 0 w 92"/>
                <a:gd name="T9" fmla="*/ 0 h 108"/>
                <a:gd name="T10" fmla="*/ 0 60000 65536"/>
                <a:gd name="T11" fmla="*/ 0 60000 65536"/>
                <a:gd name="T12" fmla="*/ 0 60000 65536"/>
                <a:gd name="T13" fmla="*/ 0 60000 65536"/>
                <a:gd name="T14" fmla="*/ 0 60000 65536"/>
                <a:gd name="T15" fmla="*/ 0 w 92"/>
                <a:gd name="T16" fmla="*/ 0 h 108"/>
                <a:gd name="T17" fmla="*/ 92 w 92"/>
                <a:gd name="T18" fmla="*/ 108 h 108"/>
              </a:gdLst>
              <a:ahLst/>
              <a:cxnLst>
                <a:cxn ang="T10">
                  <a:pos x="T0" y="T1"/>
                </a:cxn>
                <a:cxn ang="T11">
                  <a:pos x="T2" y="T3"/>
                </a:cxn>
                <a:cxn ang="T12">
                  <a:pos x="T4" y="T5"/>
                </a:cxn>
                <a:cxn ang="T13">
                  <a:pos x="T6" y="T7"/>
                </a:cxn>
                <a:cxn ang="T14">
                  <a:pos x="T8" y="T9"/>
                </a:cxn>
              </a:cxnLst>
              <a:rect l="T15" t="T16" r="T17" b="T18"/>
              <a:pathLst>
                <a:path w="92" h="108">
                  <a:moveTo>
                    <a:pt x="0" y="0"/>
                  </a:moveTo>
                  <a:lnTo>
                    <a:pt x="55" y="51"/>
                  </a:lnTo>
                  <a:lnTo>
                    <a:pt x="92" y="108"/>
                  </a:lnTo>
                  <a:lnTo>
                    <a:pt x="35" y="70"/>
                  </a:lnTo>
                  <a:lnTo>
                    <a:pt x="0" y="0"/>
                  </a:lnTo>
                  <a:close/>
                </a:path>
              </a:pathLst>
            </a:custGeom>
            <a:solidFill>
              <a:srgbClr val="9F9F9F"/>
            </a:solidFill>
            <a:ln w="9525">
              <a:noFill/>
              <a:round/>
              <a:headEnd/>
              <a:tailEnd/>
            </a:ln>
          </p:spPr>
          <p:txBody>
            <a:bodyPr/>
            <a:lstStyle/>
            <a:p>
              <a:endParaRPr lang="fr-FR"/>
            </a:p>
          </p:txBody>
        </p:sp>
        <p:sp>
          <p:nvSpPr>
            <p:cNvPr id="57382" name="Freeform 28"/>
            <p:cNvSpPr>
              <a:spLocks/>
            </p:cNvSpPr>
            <p:nvPr/>
          </p:nvSpPr>
          <p:spPr bwMode="auto">
            <a:xfrm>
              <a:off x="1413" y="2685"/>
              <a:ext cx="41" cy="97"/>
            </a:xfrm>
            <a:custGeom>
              <a:avLst/>
              <a:gdLst>
                <a:gd name="T0" fmla="*/ 7 w 41"/>
                <a:gd name="T1" fmla="*/ 0 h 97"/>
                <a:gd name="T2" fmla="*/ 41 w 41"/>
                <a:gd name="T3" fmla="*/ 67 h 97"/>
                <a:gd name="T4" fmla="*/ 16 w 41"/>
                <a:gd name="T5" fmla="*/ 97 h 97"/>
                <a:gd name="T6" fmla="*/ 0 w 41"/>
                <a:gd name="T7" fmla="*/ 79 h 97"/>
                <a:gd name="T8" fmla="*/ 7 w 41"/>
                <a:gd name="T9" fmla="*/ 0 h 97"/>
                <a:gd name="T10" fmla="*/ 0 60000 65536"/>
                <a:gd name="T11" fmla="*/ 0 60000 65536"/>
                <a:gd name="T12" fmla="*/ 0 60000 65536"/>
                <a:gd name="T13" fmla="*/ 0 60000 65536"/>
                <a:gd name="T14" fmla="*/ 0 60000 65536"/>
                <a:gd name="T15" fmla="*/ 0 w 41"/>
                <a:gd name="T16" fmla="*/ 0 h 97"/>
                <a:gd name="T17" fmla="*/ 41 w 41"/>
                <a:gd name="T18" fmla="*/ 97 h 97"/>
              </a:gdLst>
              <a:ahLst/>
              <a:cxnLst>
                <a:cxn ang="T10">
                  <a:pos x="T0" y="T1"/>
                </a:cxn>
                <a:cxn ang="T11">
                  <a:pos x="T2" y="T3"/>
                </a:cxn>
                <a:cxn ang="T12">
                  <a:pos x="T4" y="T5"/>
                </a:cxn>
                <a:cxn ang="T13">
                  <a:pos x="T6" y="T7"/>
                </a:cxn>
                <a:cxn ang="T14">
                  <a:pos x="T8" y="T9"/>
                </a:cxn>
              </a:cxnLst>
              <a:rect l="T15" t="T16" r="T17" b="T18"/>
              <a:pathLst>
                <a:path w="41" h="97">
                  <a:moveTo>
                    <a:pt x="7" y="0"/>
                  </a:moveTo>
                  <a:lnTo>
                    <a:pt x="41" y="67"/>
                  </a:lnTo>
                  <a:lnTo>
                    <a:pt x="16" y="97"/>
                  </a:lnTo>
                  <a:lnTo>
                    <a:pt x="0" y="79"/>
                  </a:lnTo>
                  <a:lnTo>
                    <a:pt x="7" y="0"/>
                  </a:lnTo>
                  <a:close/>
                </a:path>
              </a:pathLst>
            </a:custGeom>
            <a:solidFill>
              <a:srgbClr val="5F5F5F"/>
            </a:solidFill>
            <a:ln w="9525">
              <a:noFill/>
              <a:round/>
              <a:headEnd/>
              <a:tailEnd/>
            </a:ln>
          </p:spPr>
          <p:txBody>
            <a:bodyPr/>
            <a:lstStyle/>
            <a:p>
              <a:endParaRPr lang="fr-FR"/>
            </a:p>
          </p:txBody>
        </p:sp>
        <p:sp>
          <p:nvSpPr>
            <p:cNvPr id="57383" name="Freeform 29"/>
            <p:cNvSpPr>
              <a:spLocks/>
            </p:cNvSpPr>
            <p:nvPr/>
          </p:nvSpPr>
          <p:spPr bwMode="auto">
            <a:xfrm>
              <a:off x="1446" y="2091"/>
              <a:ext cx="630" cy="672"/>
            </a:xfrm>
            <a:custGeom>
              <a:avLst/>
              <a:gdLst>
                <a:gd name="T0" fmla="*/ 474 w 630"/>
                <a:gd name="T1" fmla="*/ 0 h 672"/>
                <a:gd name="T2" fmla="*/ 3 w 630"/>
                <a:gd name="T3" fmla="*/ 639 h 672"/>
                <a:gd name="T4" fmla="*/ 0 w 630"/>
                <a:gd name="T5" fmla="*/ 647 h 672"/>
                <a:gd name="T6" fmla="*/ 1 w 630"/>
                <a:gd name="T7" fmla="*/ 657 h 672"/>
                <a:gd name="T8" fmla="*/ 5 w 630"/>
                <a:gd name="T9" fmla="*/ 665 h 672"/>
                <a:gd name="T10" fmla="*/ 10 w 630"/>
                <a:gd name="T11" fmla="*/ 670 h 672"/>
                <a:gd name="T12" fmla="*/ 19 w 630"/>
                <a:gd name="T13" fmla="*/ 672 h 672"/>
                <a:gd name="T14" fmla="*/ 29 w 630"/>
                <a:gd name="T15" fmla="*/ 671 h 672"/>
                <a:gd name="T16" fmla="*/ 630 w 630"/>
                <a:gd name="T17" fmla="*/ 133 h 672"/>
                <a:gd name="T18" fmla="*/ 474 w 630"/>
                <a:gd name="T19" fmla="*/ 0 h 67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30"/>
                <a:gd name="T31" fmla="*/ 0 h 672"/>
                <a:gd name="T32" fmla="*/ 630 w 630"/>
                <a:gd name="T33" fmla="*/ 672 h 67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30" h="672">
                  <a:moveTo>
                    <a:pt x="474" y="0"/>
                  </a:moveTo>
                  <a:lnTo>
                    <a:pt x="3" y="639"/>
                  </a:lnTo>
                  <a:lnTo>
                    <a:pt x="0" y="647"/>
                  </a:lnTo>
                  <a:lnTo>
                    <a:pt x="1" y="657"/>
                  </a:lnTo>
                  <a:lnTo>
                    <a:pt x="5" y="665"/>
                  </a:lnTo>
                  <a:lnTo>
                    <a:pt x="10" y="670"/>
                  </a:lnTo>
                  <a:lnTo>
                    <a:pt x="19" y="672"/>
                  </a:lnTo>
                  <a:lnTo>
                    <a:pt x="29" y="671"/>
                  </a:lnTo>
                  <a:lnTo>
                    <a:pt x="630" y="133"/>
                  </a:lnTo>
                  <a:lnTo>
                    <a:pt x="474" y="0"/>
                  </a:lnTo>
                  <a:close/>
                </a:path>
              </a:pathLst>
            </a:custGeom>
            <a:solidFill>
              <a:srgbClr val="808080"/>
            </a:solidFill>
            <a:ln w="9525">
              <a:noFill/>
              <a:round/>
              <a:headEnd/>
              <a:tailEnd/>
            </a:ln>
          </p:spPr>
          <p:txBody>
            <a:bodyPr/>
            <a:lstStyle/>
            <a:p>
              <a:endParaRPr lang="fr-FR"/>
            </a:p>
          </p:txBody>
        </p:sp>
        <p:sp>
          <p:nvSpPr>
            <p:cNvPr id="57384" name="Freeform 30"/>
            <p:cNvSpPr>
              <a:spLocks/>
            </p:cNvSpPr>
            <p:nvPr/>
          </p:nvSpPr>
          <p:spPr bwMode="auto">
            <a:xfrm>
              <a:off x="1906" y="2026"/>
              <a:ext cx="263" cy="120"/>
            </a:xfrm>
            <a:custGeom>
              <a:avLst/>
              <a:gdLst>
                <a:gd name="T0" fmla="*/ 75 w 263"/>
                <a:gd name="T1" fmla="*/ 0 h 120"/>
                <a:gd name="T2" fmla="*/ 263 w 263"/>
                <a:gd name="T3" fmla="*/ 60 h 120"/>
                <a:gd name="T4" fmla="*/ 249 w 263"/>
                <a:gd name="T5" fmla="*/ 74 h 120"/>
                <a:gd name="T6" fmla="*/ 248 w 263"/>
                <a:gd name="T7" fmla="*/ 88 h 120"/>
                <a:gd name="T8" fmla="*/ 91 w 263"/>
                <a:gd name="T9" fmla="*/ 33 h 120"/>
                <a:gd name="T10" fmla="*/ 2 w 263"/>
                <a:gd name="T11" fmla="*/ 120 h 120"/>
                <a:gd name="T12" fmla="*/ 0 w 263"/>
                <a:gd name="T13" fmla="*/ 90 h 120"/>
                <a:gd name="T14" fmla="*/ 75 w 263"/>
                <a:gd name="T15" fmla="*/ 0 h 120"/>
                <a:gd name="T16" fmla="*/ 0 60000 65536"/>
                <a:gd name="T17" fmla="*/ 0 60000 65536"/>
                <a:gd name="T18" fmla="*/ 0 60000 65536"/>
                <a:gd name="T19" fmla="*/ 0 60000 65536"/>
                <a:gd name="T20" fmla="*/ 0 60000 65536"/>
                <a:gd name="T21" fmla="*/ 0 60000 65536"/>
                <a:gd name="T22" fmla="*/ 0 60000 65536"/>
                <a:gd name="T23" fmla="*/ 0 60000 65536"/>
                <a:gd name="T24" fmla="*/ 0 w 263"/>
                <a:gd name="T25" fmla="*/ 0 h 120"/>
                <a:gd name="T26" fmla="*/ 263 w 263"/>
                <a:gd name="T27" fmla="*/ 120 h 12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63" h="120">
                  <a:moveTo>
                    <a:pt x="75" y="0"/>
                  </a:moveTo>
                  <a:lnTo>
                    <a:pt x="263" y="60"/>
                  </a:lnTo>
                  <a:lnTo>
                    <a:pt x="249" y="74"/>
                  </a:lnTo>
                  <a:lnTo>
                    <a:pt x="248" y="88"/>
                  </a:lnTo>
                  <a:lnTo>
                    <a:pt x="91" y="33"/>
                  </a:lnTo>
                  <a:lnTo>
                    <a:pt x="2" y="120"/>
                  </a:lnTo>
                  <a:lnTo>
                    <a:pt x="0" y="90"/>
                  </a:lnTo>
                  <a:lnTo>
                    <a:pt x="75" y="0"/>
                  </a:lnTo>
                  <a:close/>
                </a:path>
              </a:pathLst>
            </a:custGeom>
            <a:solidFill>
              <a:srgbClr val="808080"/>
            </a:solidFill>
            <a:ln w="9525">
              <a:noFill/>
              <a:round/>
              <a:headEnd/>
              <a:tailEnd/>
            </a:ln>
          </p:spPr>
          <p:txBody>
            <a:bodyPr/>
            <a:lstStyle/>
            <a:p>
              <a:endParaRPr lang="fr-FR"/>
            </a:p>
          </p:txBody>
        </p:sp>
        <p:sp>
          <p:nvSpPr>
            <p:cNvPr id="57385" name="Freeform 31"/>
            <p:cNvSpPr>
              <a:spLocks/>
            </p:cNvSpPr>
            <p:nvPr/>
          </p:nvSpPr>
          <p:spPr bwMode="auto">
            <a:xfrm>
              <a:off x="1993" y="2052"/>
              <a:ext cx="182" cy="105"/>
            </a:xfrm>
            <a:custGeom>
              <a:avLst/>
              <a:gdLst>
                <a:gd name="T0" fmla="*/ 0 w 182"/>
                <a:gd name="T1" fmla="*/ 0 h 105"/>
                <a:gd name="T2" fmla="*/ 178 w 182"/>
                <a:gd name="T3" fmla="*/ 51 h 105"/>
                <a:gd name="T4" fmla="*/ 182 w 182"/>
                <a:gd name="T5" fmla="*/ 67 h 105"/>
                <a:gd name="T6" fmla="*/ 178 w 182"/>
                <a:gd name="T7" fmla="*/ 82 h 105"/>
                <a:gd name="T8" fmla="*/ 171 w 182"/>
                <a:gd name="T9" fmla="*/ 94 h 105"/>
                <a:gd name="T10" fmla="*/ 141 w 182"/>
                <a:gd name="T11" fmla="*/ 105 h 105"/>
                <a:gd name="T12" fmla="*/ 93 w 182"/>
                <a:gd name="T13" fmla="*/ 92 h 105"/>
                <a:gd name="T14" fmla="*/ 36 w 182"/>
                <a:gd name="T15" fmla="*/ 57 h 105"/>
                <a:gd name="T16" fmla="*/ 5 w 182"/>
                <a:gd name="T17" fmla="*/ 21 h 105"/>
                <a:gd name="T18" fmla="*/ 0 w 182"/>
                <a:gd name="T19" fmla="*/ 0 h 10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2"/>
                <a:gd name="T31" fmla="*/ 0 h 105"/>
                <a:gd name="T32" fmla="*/ 182 w 182"/>
                <a:gd name="T33" fmla="*/ 105 h 10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2" h="105">
                  <a:moveTo>
                    <a:pt x="0" y="0"/>
                  </a:moveTo>
                  <a:lnTo>
                    <a:pt x="178" y="51"/>
                  </a:lnTo>
                  <a:lnTo>
                    <a:pt x="182" y="67"/>
                  </a:lnTo>
                  <a:lnTo>
                    <a:pt x="178" y="82"/>
                  </a:lnTo>
                  <a:lnTo>
                    <a:pt x="171" y="94"/>
                  </a:lnTo>
                  <a:lnTo>
                    <a:pt x="141" y="105"/>
                  </a:lnTo>
                  <a:lnTo>
                    <a:pt x="93" y="92"/>
                  </a:lnTo>
                  <a:lnTo>
                    <a:pt x="36" y="57"/>
                  </a:lnTo>
                  <a:lnTo>
                    <a:pt x="5" y="21"/>
                  </a:lnTo>
                  <a:lnTo>
                    <a:pt x="0" y="0"/>
                  </a:lnTo>
                  <a:close/>
                </a:path>
              </a:pathLst>
            </a:custGeom>
            <a:solidFill>
              <a:srgbClr val="9F9F9F"/>
            </a:solidFill>
            <a:ln w="9525">
              <a:noFill/>
              <a:round/>
              <a:headEnd/>
              <a:tailEnd/>
            </a:ln>
          </p:spPr>
          <p:txBody>
            <a:bodyPr/>
            <a:lstStyle/>
            <a:p>
              <a:endParaRPr lang="fr-FR"/>
            </a:p>
          </p:txBody>
        </p:sp>
        <p:sp>
          <p:nvSpPr>
            <p:cNvPr id="57386" name="Freeform 32"/>
            <p:cNvSpPr>
              <a:spLocks/>
            </p:cNvSpPr>
            <p:nvPr/>
          </p:nvSpPr>
          <p:spPr bwMode="auto">
            <a:xfrm>
              <a:off x="1975" y="1980"/>
              <a:ext cx="195" cy="107"/>
            </a:xfrm>
            <a:custGeom>
              <a:avLst/>
              <a:gdLst>
                <a:gd name="T0" fmla="*/ 10 w 195"/>
                <a:gd name="T1" fmla="*/ 51 h 107"/>
                <a:gd name="T2" fmla="*/ 195 w 195"/>
                <a:gd name="T3" fmla="*/ 107 h 107"/>
                <a:gd name="T4" fmla="*/ 191 w 195"/>
                <a:gd name="T5" fmla="*/ 89 h 107"/>
                <a:gd name="T6" fmla="*/ 183 w 195"/>
                <a:gd name="T7" fmla="*/ 74 h 107"/>
                <a:gd name="T8" fmla="*/ 170 w 195"/>
                <a:gd name="T9" fmla="*/ 55 h 107"/>
                <a:gd name="T10" fmla="*/ 159 w 195"/>
                <a:gd name="T11" fmla="*/ 41 h 107"/>
                <a:gd name="T12" fmla="*/ 143 w 195"/>
                <a:gd name="T13" fmla="*/ 27 h 107"/>
                <a:gd name="T14" fmla="*/ 125 w 195"/>
                <a:gd name="T15" fmla="*/ 16 h 107"/>
                <a:gd name="T16" fmla="*/ 105 w 195"/>
                <a:gd name="T17" fmla="*/ 8 h 107"/>
                <a:gd name="T18" fmla="*/ 87 w 195"/>
                <a:gd name="T19" fmla="*/ 3 h 107"/>
                <a:gd name="T20" fmla="*/ 67 w 195"/>
                <a:gd name="T21" fmla="*/ 0 h 107"/>
                <a:gd name="T22" fmla="*/ 52 w 195"/>
                <a:gd name="T23" fmla="*/ 0 h 107"/>
                <a:gd name="T24" fmla="*/ 38 w 195"/>
                <a:gd name="T25" fmla="*/ 2 h 107"/>
                <a:gd name="T26" fmla="*/ 22 w 195"/>
                <a:gd name="T27" fmla="*/ 7 h 107"/>
                <a:gd name="T28" fmla="*/ 10 w 195"/>
                <a:gd name="T29" fmla="*/ 16 h 107"/>
                <a:gd name="T30" fmla="*/ 3 w 195"/>
                <a:gd name="T31" fmla="*/ 28 h 107"/>
                <a:gd name="T32" fmla="*/ 0 w 195"/>
                <a:gd name="T33" fmla="*/ 48 h 107"/>
                <a:gd name="T34" fmla="*/ 10 w 195"/>
                <a:gd name="T35" fmla="*/ 51 h 10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95"/>
                <a:gd name="T55" fmla="*/ 0 h 107"/>
                <a:gd name="T56" fmla="*/ 195 w 195"/>
                <a:gd name="T57" fmla="*/ 107 h 10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95" h="107">
                  <a:moveTo>
                    <a:pt x="10" y="51"/>
                  </a:moveTo>
                  <a:lnTo>
                    <a:pt x="195" y="107"/>
                  </a:lnTo>
                  <a:lnTo>
                    <a:pt x="191" y="89"/>
                  </a:lnTo>
                  <a:lnTo>
                    <a:pt x="183" y="74"/>
                  </a:lnTo>
                  <a:lnTo>
                    <a:pt x="170" y="55"/>
                  </a:lnTo>
                  <a:lnTo>
                    <a:pt x="159" y="41"/>
                  </a:lnTo>
                  <a:lnTo>
                    <a:pt x="143" y="27"/>
                  </a:lnTo>
                  <a:lnTo>
                    <a:pt x="125" y="16"/>
                  </a:lnTo>
                  <a:lnTo>
                    <a:pt x="105" y="8"/>
                  </a:lnTo>
                  <a:lnTo>
                    <a:pt x="87" y="3"/>
                  </a:lnTo>
                  <a:lnTo>
                    <a:pt x="67" y="0"/>
                  </a:lnTo>
                  <a:lnTo>
                    <a:pt x="52" y="0"/>
                  </a:lnTo>
                  <a:lnTo>
                    <a:pt x="38" y="2"/>
                  </a:lnTo>
                  <a:lnTo>
                    <a:pt x="22" y="7"/>
                  </a:lnTo>
                  <a:lnTo>
                    <a:pt x="10" y="16"/>
                  </a:lnTo>
                  <a:lnTo>
                    <a:pt x="3" y="28"/>
                  </a:lnTo>
                  <a:lnTo>
                    <a:pt x="0" y="48"/>
                  </a:lnTo>
                  <a:lnTo>
                    <a:pt x="10" y="51"/>
                  </a:lnTo>
                  <a:close/>
                </a:path>
              </a:pathLst>
            </a:custGeom>
            <a:solidFill>
              <a:srgbClr val="9F9F9F"/>
            </a:solidFill>
            <a:ln w="9525">
              <a:noFill/>
              <a:round/>
              <a:headEnd/>
              <a:tailEnd/>
            </a:ln>
          </p:spPr>
          <p:txBody>
            <a:bodyPr/>
            <a:lstStyle/>
            <a:p>
              <a:endParaRPr lang="fr-FR"/>
            </a:p>
          </p:txBody>
        </p:sp>
        <p:sp>
          <p:nvSpPr>
            <p:cNvPr id="57387" name="Freeform 33"/>
            <p:cNvSpPr>
              <a:spLocks/>
            </p:cNvSpPr>
            <p:nvPr/>
          </p:nvSpPr>
          <p:spPr bwMode="auto">
            <a:xfrm>
              <a:off x="1896" y="2012"/>
              <a:ext cx="269" cy="240"/>
            </a:xfrm>
            <a:custGeom>
              <a:avLst/>
              <a:gdLst>
                <a:gd name="T0" fmla="*/ 81 w 269"/>
                <a:gd name="T1" fmla="*/ 0 h 240"/>
                <a:gd name="T2" fmla="*/ 4 w 269"/>
                <a:gd name="T3" fmla="*/ 105 h 240"/>
                <a:gd name="T4" fmla="*/ 0 w 269"/>
                <a:gd name="T5" fmla="*/ 123 h 240"/>
                <a:gd name="T6" fmla="*/ 0 w 269"/>
                <a:gd name="T7" fmla="*/ 137 h 240"/>
                <a:gd name="T8" fmla="*/ 1 w 269"/>
                <a:gd name="T9" fmla="*/ 152 h 240"/>
                <a:gd name="T10" fmla="*/ 6 w 269"/>
                <a:gd name="T11" fmla="*/ 171 h 240"/>
                <a:gd name="T12" fmla="*/ 13 w 269"/>
                <a:gd name="T13" fmla="*/ 186 h 240"/>
                <a:gd name="T14" fmla="*/ 26 w 269"/>
                <a:gd name="T15" fmla="*/ 202 h 240"/>
                <a:gd name="T16" fmla="*/ 42 w 269"/>
                <a:gd name="T17" fmla="*/ 215 h 240"/>
                <a:gd name="T18" fmla="*/ 64 w 269"/>
                <a:gd name="T19" fmla="*/ 228 h 240"/>
                <a:gd name="T20" fmla="*/ 82 w 269"/>
                <a:gd name="T21" fmla="*/ 234 h 240"/>
                <a:gd name="T22" fmla="*/ 101 w 269"/>
                <a:gd name="T23" fmla="*/ 238 h 240"/>
                <a:gd name="T24" fmla="*/ 125 w 269"/>
                <a:gd name="T25" fmla="*/ 240 h 240"/>
                <a:gd name="T26" fmla="*/ 142 w 269"/>
                <a:gd name="T27" fmla="*/ 236 h 240"/>
                <a:gd name="T28" fmla="*/ 160 w 269"/>
                <a:gd name="T29" fmla="*/ 230 h 240"/>
                <a:gd name="T30" fmla="*/ 269 w 269"/>
                <a:gd name="T31" fmla="*/ 133 h 240"/>
                <a:gd name="T32" fmla="*/ 251 w 269"/>
                <a:gd name="T33" fmla="*/ 139 h 240"/>
                <a:gd name="T34" fmla="*/ 235 w 269"/>
                <a:gd name="T35" fmla="*/ 140 h 240"/>
                <a:gd name="T36" fmla="*/ 214 w 269"/>
                <a:gd name="T37" fmla="*/ 137 h 240"/>
                <a:gd name="T38" fmla="*/ 196 w 269"/>
                <a:gd name="T39" fmla="*/ 131 h 240"/>
                <a:gd name="T40" fmla="*/ 178 w 269"/>
                <a:gd name="T41" fmla="*/ 125 h 240"/>
                <a:gd name="T42" fmla="*/ 155 w 269"/>
                <a:gd name="T43" fmla="*/ 110 h 240"/>
                <a:gd name="T44" fmla="*/ 134 w 269"/>
                <a:gd name="T45" fmla="*/ 95 h 240"/>
                <a:gd name="T46" fmla="*/ 123 w 269"/>
                <a:gd name="T47" fmla="*/ 83 h 240"/>
                <a:gd name="T48" fmla="*/ 110 w 269"/>
                <a:gd name="T49" fmla="*/ 66 h 240"/>
                <a:gd name="T50" fmla="*/ 101 w 269"/>
                <a:gd name="T51" fmla="*/ 54 h 240"/>
                <a:gd name="T52" fmla="*/ 94 w 269"/>
                <a:gd name="T53" fmla="*/ 39 h 240"/>
                <a:gd name="T54" fmla="*/ 15 w 269"/>
                <a:gd name="T55" fmla="*/ 126 h 240"/>
                <a:gd name="T56" fmla="*/ 15 w 269"/>
                <a:gd name="T57" fmla="*/ 106 h 240"/>
                <a:gd name="T58" fmla="*/ 89 w 269"/>
                <a:gd name="T59" fmla="*/ 21 h 240"/>
                <a:gd name="T60" fmla="*/ 86 w 269"/>
                <a:gd name="T61" fmla="*/ 16 h 240"/>
                <a:gd name="T62" fmla="*/ 82 w 269"/>
                <a:gd name="T63" fmla="*/ 7 h 240"/>
                <a:gd name="T64" fmla="*/ 81 w 269"/>
                <a:gd name="T65" fmla="*/ 0 h 240"/>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69"/>
                <a:gd name="T100" fmla="*/ 0 h 240"/>
                <a:gd name="T101" fmla="*/ 269 w 269"/>
                <a:gd name="T102" fmla="*/ 240 h 240"/>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69" h="240">
                  <a:moveTo>
                    <a:pt x="81" y="0"/>
                  </a:moveTo>
                  <a:lnTo>
                    <a:pt x="4" y="105"/>
                  </a:lnTo>
                  <a:lnTo>
                    <a:pt x="0" y="123"/>
                  </a:lnTo>
                  <a:lnTo>
                    <a:pt x="0" y="137"/>
                  </a:lnTo>
                  <a:lnTo>
                    <a:pt x="1" y="152"/>
                  </a:lnTo>
                  <a:lnTo>
                    <a:pt x="6" y="171"/>
                  </a:lnTo>
                  <a:lnTo>
                    <a:pt x="13" y="186"/>
                  </a:lnTo>
                  <a:lnTo>
                    <a:pt x="26" y="202"/>
                  </a:lnTo>
                  <a:lnTo>
                    <a:pt x="42" y="215"/>
                  </a:lnTo>
                  <a:lnTo>
                    <a:pt x="64" y="228"/>
                  </a:lnTo>
                  <a:lnTo>
                    <a:pt x="82" y="234"/>
                  </a:lnTo>
                  <a:lnTo>
                    <a:pt x="101" y="238"/>
                  </a:lnTo>
                  <a:lnTo>
                    <a:pt x="125" y="240"/>
                  </a:lnTo>
                  <a:lnTo>
                    <a:pt x="142" y="236"/>
                  </a:lnTo>
                  <a:lnTo>
                    <a:pt x="160" y="230"/>
                  </a:lnTo>
                  <a:lnTo>
                    <a:pt x="269" y="133"/>
                  </a:lnTo>
                  <a:lnTo>
                    <a:pt x="251" y="139"/>
                  </a:lnTo>
                  <a:lnTo>
                    <a:pt x="235" y="140"/>
                  </a:lnTo>
                  <a:lnTo>
                    <a:pt x="214" y="137"/>
                  </a:lnTo>
                  <a:lnTo>
                    <a:pt x="196" y="131"/>
                  </a:lnTo>
                  <a:lnTo>
                    <a:pt x="178" y="125"/>
                  </a:lnTo>
                  <a:lnTo>
                    <a:pt x="155" y="110"/>
                  </a:lnTo>
                  <a:lnTo>
                    <a:pt x="134" y="95"/>
                  </a:lnTo>
                  <a:lnTo>
                    <a:pt x="123" y="83"/>
                  </a:lnTo>
                  <a:lnTo>
                    <a:pt x="110" y="66"/>
                  </a:lnTo>
                  <a:lnTo>
                    <a:pt x="101" y="54"/>
                  </a:lnTo>
                  <a:lnTo>
                    <a:pt x="94" y="39"/>
                  </a:lnTo>
                  <a:lnTo>
                    <a:pt x="15" y="126"/>
                  </a:lnTo>
                  <a:lnTo>
                    <a:pt x="15" y="106"/>
                  </a:lnTo>
                  <a:lnTo>
                    <a:pt x="89" y="21"/>
                  </a:lnTo>
                  <a:lnTo>
                    <a:pt x="86" y="16"/>
                  </a:lnTo>
                  <a:lnTo>
                    <a:pt x="82" y="7"/>
                  </a:lnTo>
                  <a:lnTo>
                    <a:pt x="81" y="0"/>
                  </a:lnTo>
                  <a:close/>
                </a:path>
              </a:pathLst>
            </a:custGeom>
            <a:solidFill>
              <a:srgbClr val="C0C0C0"/>
            </a:solidFill>
            <a:ln w="9525">
              <a:noFill/>
              <a:round/>
              <a:headEnd/>
              <a:tailEnd/>
            </a:ln>
          </p:spPr>
          <p:txBody>
            <a:bodyPr/>
            <a:lstStyle/>
            <a:p>
              <a:endParaRPr lang="fr-FR"/>
            </a:p>
          </p:txBody>
        </p:sp>
        <p:grpSp>
          <p:nvGrpSpPr>
            <p:cNvPr id="5" name="Group 34"/>
            <p:cNvGrpSpPr>
              <a:grpSpLocks/>
            </p:cNvGrpSpPr>
            <p:nvPr/>
          </p:nvGrpSpPr>
          <p:grpSpPr bwMode="auto">
            <a:xfrm>
              <a:off x="1710" y="1848"/>
              <a:ext cx="579" cy="612"/>
              <a:chOff x="1710" y="1848"/>
              <a:chExt cx="579" cy="612"/>
            </a:xfrm>
          </p:grpSpPr>
          <p:sp>
            <p:nvSpPr>
              <p:cNvPr id="57392" name="Freeform 35"/>
              <p:cNvSpPr>
                <a:spLocks/>
              </p:cNvSpPr>
              <p:nvPr/>
            </p:nvSpPr>
            <p:spPr bwMode="auto">
              <a:xfrm>
                <a:off x="1757" y="2201"/>
                <a:ext cx="532" cy="259"/>
              </a:xfrm>
              <a:custGeom>
                <a:avLst/>
                <a:gdLst>
                  <a:gd name="T0" fmla="*/ 0 w 532"/>
                  <a:gd name="T1" fmla="*/ 259 h 259"/>
                  <a:gd name="T2" fmla="*/ 302 w 532"/>
                  <a:gd name="T3" fmla="*/ 0 h 259"/>
                  <a:gd name="T4" fmla="*/ 532 w 532"/>
                  <a:gd name="T5" fmla="*/ 12 h 259"/>
                  <a:gd name="T6" fmla="*/ 404 w 532"/>
                  <a:gd name="T7" fmla="*/ 81 h 259"/>
                  <a:gd name="T8" fmla="*/ 426 w 532"/>
                  <a:gd name="T9" fmla="*/ 87 h 259"/>
                  <a:gd name="T10" fmla="*/ 286 w 532"/>
                  <a:gd name="T11" fmla="*/ 157 h 259"/>
                  <a:gd name="T12" fmla="*/ 309 w 532"/>
                  <a:gd name="T13" fmla="*/ 164 h 259"/>
                  <a:gd name="T14" fmla="*/ 158 w 532"/>
                  <a:gd name="T15" fmla="*/ 236 h 259"/>
                  <a:gd name="T16" fmla="*/ 0 w 532"/>
                  <a:gd name="T17" fmla="*/ 259 h 25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32"/>
                  <a:gd name="T28" fmla="*/ 0 h 259"/>
                  <a:gd name="T29" fmla="*/ 532 w 532"/>
                  <a:gd name="T30" fmla="*/ 259 h 25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32" h="259">
                    <a:moveTo>
                      <a:pt x="0" y="259"/>
                    </a:moveTo>
                    <a:lnTo>
                      <a:pt x="302" y="0"/>
                    </a:lnTo>
                    <a:lnTo>
                      <a:pt x="532" y="12"/>
                    </a:lnTo>
                    <a:lnTo>
                      <a:pt x="404" y="81"/>
                    </a:lnTo>
                    <a:lnTo>
                      <a:pt x="426" y="87"/>
                    </a:lnTo>
                    <a:lnTo>
                      <a:pt x="286" y="157"/>
                    </a:lnTo>
                    <a:lnTo>
                      <a:pt x="309" y="164"/>
                    </a:lnTo>
                    <a:lnTo>
                      <a:pt x="158" y="236"/>
                    </a:lnTo>
                    <a:lnTo>
                      <a:pt x="0" y="259"/>
                    </a:lnTo>
                    <a:close/>
                  </a:path>
                </a:pathLst>
              </a:custGeom>
              <a:solidFill>
                <a:srgbClr val="FFFF00"/>
              </a:solidFill>
              <a:ln w="9525">
                <a:noFill/>
                <a:round/>
                <a:headEnd/>
                <a:tailEnd/>
              </a:ln>
            </p:spPr>
            <p:txBody>
              <a:bodyPr/>
              <a:lstStyle/>
              <a:p>
                <a:endParaRPr lang="fr-FR"/>
              </a:p>
            </p:txBody>
          </p:sp>
          <p:sp>
            <p:nvSpPr>
              <p:cNvPr id="57393" name="Freeform 36"/>
              <p:cNvSpPr>
                <a:spLocks/>
              </p:cNvSpPr>
              <p:nvPr/>
            </p:nvSpPr>
            <p:spPr bwMode="auto">
              <a:xfrm>
                <a:off x="1730" y="2116"/>
                <a:ext cx="240" cy="309"/>
              </a:xfrm>
              <a:custGeom>
                <a:avLst/>
                <a:gdLst>
                  <a:gd name="T0" fmla="*/ 23 w 240"/>
                  <a:gd name="T1" fmla="*/ 260 h 309"/>
                  <a:gd name="T2" fmla="*/ 240 w 240"/>
                  <a:gd name="T3" fmla="*/ 0 h 309"/>
                  <a:gd name="T4" fmla="*/ 191 w 240"/>
                  <a:gd name="T5" fmla="*/ 102 h 309"/>
                  <a:gd name="T6" fmla="*/ 0 w 240"/>
                  <a:gd name="T7" fmla="*/ 309 h 309"/>
                  <a:gd name="T8" fmla="*/ 23 w 240"/>
                  <a:gd name="T9" fmla="*/ 260 h 309"/>
                  <a:gd name="T10" fmla="*/ 0 60000 65536"/>
                  <a:gd name="T11" fmla="*/ 0 60000 65536"/>
                  <a:gd name="T12" fmla="*/ 0 60000 65536"/>
                  <a:gd name="T13" fmla="*/ 0 60000 65536"/>
                  <a:gd name="T14" fmla="*/ 0 60000 65536"/>
                  <a:gd name="T15" fmla="*/ 0 w 240"/>
                  <a:gd name="T16" fmla="*/ 0 h 309"/>
                  <a:gd name="T17" fmla="*/ 240 w 240"/>
                  <a:gd name="T18" fmla="*/ 309 h 309"/>
                </a:gdLst>
                <a:ahLst/>
                <a:cxnLst>
                  <a:cxn ang="T10">
                    <a:pos x="T0" y="T1"/>
                  </a:cxn>
                  <a:cxn ang="T11">
                    <a:pos x="T2" y="T3"/>
                  </a:cxn>
                  <a:cxn ang="T12">
                    <a:pos x="T4" y="T5"/>
                  </a:cxn>
                  <a:cxn ang="T13">
                    <a:pos x="T6" y="T7"/>
                  </a:cxn>
                  <a:cxn ang="T14">
                    <a:pos x="T8" y="T9"/>
                  </a:cxn>
                </a:cxnLst>
                <a:rect l="T15" t="T16" r="T17" b="T18"/>
                <a:pathLst>
                  <a:path w="240" h="309">
                    <a:moveTo>
                      <a:pt x="23" y="260"/>
                    </a:moveTo>
                    <a:lnTo>
                      <a:pt x="240" y="0"/>
                    </a:lnTo>
                    <a:lnTo>
                      <a:pt x="191" y="102"/>
                    </a:lnTo>
                    <a:lnTo>
                      <a:pt x="0" y="309"/>
                    </a:lnTo>
                    <a:lnTo>
                      <a:pt x="23" y="260"/>
                    </a:lnTo>
                    <a:close/>
                  </a:path>
                </a:pathLst>
              </a:custGeom>
              <a:solidFill>
                <a:srgbClr val="FFFF00"/>
              </a:solidFill>
              <a:ln w="9525">
                <a:noFill/>
                <a:round/>
                <a:headEnd/>
                <a:tailEnd/>
              </a:ln>
            </p:spPr>
            <p:txBody>
              <a:bodyPr/>
              <a:lstStyle/>
              <a:p>
                <a:endParaRPr lang="fr-FR"/>
              </a:p>
            </p:txBody>
          </p:sp>
          <p:sp>
            <p:nvSpPr>
              <p:cNvPr id="57394" name="Freeform 37"/>
              <p:cNvSpPr>
                <a:spLocks/>
              </p:cNvSpPr>
              <p:nvPr/>
            </p:nvSpPr>
            <p:spPr bwMode="auto">
              <a:xfrm>
                <a:off x="1710" y="1848"/>
                <a:ext cx="213" cy="551"/>
              </a:xfrm>
              <a:custGeom>
                <a:avLst/>
                <a:gdLst>
                  <a:gd name="T0" fmla="*/ 0 w 213"/>
                  <a:gd name="T1" fmla="*/ 551 h 551"/>
                  <a:gd name="T2" fmla="*/ 213 w 213"/>
                  <a:gd name="T3" fmla="*/ 258 h 551"/>
                  <a:gd name="T4" fmla="*/ 208 w 213"/>
                  <a:gd name="T5" fmla="*/ 0 h 551"/>
                  <a:gd name="T6" fmla="*/ 156 w 213"/>
                  <a:gd name="T7" fmla="*/ 111 h 551"/>
                  <a:gd name="T8" fmla="*/ 148 w 213"/>
                  <a:gd name="T9" fmla="*/ 149 h 551"/>
                  <a:gd name="T10" fmla="*/ 131 w 213"/>
                  <a:gd name="T11" fmla="*/ 128 h 551"/>
                  <a:gd name="T12" fmla="*/ 86 w 213"/>
                  <a:gd name="T13" fmla="*/ 271 h 551"/>
                  <a:gd name="T14" fmla="*/ 80 w 213"/>
                  <a:gd name="T15" fmla="*/ 246 h 551"/>
                  <a:gd name="T16" fmla="*/ 19 w 213"/>
                  <a:gd name="T17" fmla="*/ 388 h 551"/>
                  <a:gd name="T18" fmla="*/ 0 w 213"/>
                  <a:gd name="T19" fmla="*/ 551 h 55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3"/>
                  <a:gd name="T31" fmla="*/ 0 h 551"/>
                  <a:gd name="T32" fmla="*/ 213 w 213"/>
                  <a:gd name="T33" fmla="*/ 551 h 551"/>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3" h="551">
                    <a:moveTo>
                      <a:pt x="0" y="551"/>
                    </a:moveTo>
                    <a:lnTo>
                      <a:pt x="213" y="258"/>
                    </a:lnTo>
                    <a:lnTo>
                      <a:pt x="208" y="0"/>
                    </a:lnTo>
                    <a:lnTo>
                      <a:pt x="156" y="111"/>
                    </a:lnTo>
                    <a:lnTo>
                      <a:pt x="148" y="149"/>
                    </a:lnTo>
                    <a:lnTo>
                      <a:pt x="131" y="128"/>
                    </a:lnTo>
                    <a:lnTo>
                      <a:pt x="86" y="271"/>
                    </a:lnTo>
                    <a:lnTo>
                      <a:pt x="80" y="246"/>
                    </a:lnTo>
                    <a:lnTo>
                      <a:pt x="19" y="388"/>
                    </a:lnTo>
                    <a:lnTo>
                      <a:pt x="0" y="551"/>
                    </a:lnTo>
                    <a:close/>
                  </a:path>
                </a:pathLst>
              </a:custGeom>
              <a:solidFill>
                <a:srgbClr val="FFFF00"/>
              </a:solidFill>
              <a:ln w="9525">
                <a:noFill/>
                <a:round/>
                <a:headEnd/>
                <a:tailEnd/>
              </a:ln>
            </p:spPr>
            <p:txBody>
              <a:bodyPr/>
              <a:lstStyle/>
              <a:p>
                <a:endParaRPr lang="fr-FR"/>
              </a:p>
            </p:txBody>
          </p:sp>
        </p:grpSp>
        <p:sp>
          <p:nvSpPr>
            <p:cNvPr id="57389" name="Freeform 38"/>
            <p:cNvSpPr>
              <a:spLocks/>
            </p:cNvSpPr>
            <p:nvPr/>
          </p:nvSpPr>
          <p:spPr bwMode="auto">
            <a:xfrm>
              <a:off x="1636" y="2373"/>
              <a:ext cx="166" cy="180"/>
            </a:xfrm>
            <a:custGeom>
              <a:avLst/>
              <a:gdLst>
                <a:gd name="T0" fmla="*/ 76 w 166"/>
                <a:gd name="T1" fmla="*/ 0 h 180"/>
                <a:gd name="T2" fmla="*/ 74 w 166"/>
                <a:gd name="T3" fmla="*/ 19 h 180"/>
                <a:gd name="T4" fmla="*/ 71 w 166"/>
                <a:gd name="T5" fmla="*/ 32 h 180"/>
                <a:gd name="T6" fmla="*/ 74 w 166"/>
                <a:gd name="T7" fmla="*/ 45 h 180"/>
                <a:gd name="T8" fmla="*/ 79 w 166"/>
                <a:gd name="T9" fmla="*/ 56 h 180"/>
                <a:gd name="T10" fmla="*/ 87 w 166"/>
                <a:gd name="T11" fmla="*/ 70 h 180"/>
                <a:gd name="T12" fmla="*/ 98 w 166"/>
                <a:gd name="T13" fmla="*/ 82 h 180"/>
                <a:gd name="T14" fmla="*/ 109 w 166"/>
                <a:gd name="T15" fmla="*/ 90 h 180"/>
                <a:gd name="T16" fmla="*/ 124 w 166"/>
                <a:gd name="T17" fmla="*/ 95 h 180"/>
                <a:gd name="T18" fmla="*/ 139 w 166"/>
                <a:gd name="T19" fmla="*/ 98 h 180"/>
                <a:gd name="T20" fmla="*/ 153 w 166"/>
                <a:gd name="T21" fmla="*/ 97 h 180"/>
                <a:gd name="T22" fmla="*/ 166 w 166"/>
                <a:gd name="T23" fmla="*/ 95 h 180"/>
                <a:gd name="T24" fmla="*/ 74 w 166"/>
                <a:gd name="T25" fmla="*/ 177 h 180"/>
                <a:gd name="T26" fmla="*/ 62 w 166"/>
                <a:gd name="T27" fmla="*/ 180 h 180"/>
                <a:gd name="T28" fmla="*/ 48 w 166"/>
                <a:gd name="T29" fmla="*/ 180 h 180"/>
                <a:gd name="T30" fmla="*/ 37 w 166"/>
                <a:gd name="T31" fmla="*/ 177 h 180"/>
                <a:gd name="T32" fmla="*/ 26 w 166"/>
                <a:gd name="T33" fmla="*/ 172 h 180"/>
                <a:gd name="T34" fmla="*/ 15 w 166"/>
                <a:gd name="T35" fmla="*/ 164 h 180"/>
                <a:gd name="T36" fmla="*/ 7 w 166"/>
                <a:gd name="T37" fmla="*/ 153 h 180"/>
                <a:gd name="T38" fmla="*/ 2 w 166"/>
                <a:gd name="T39" fmla="*/ 140 h 180"/>
                <a:gd name="T40" fmla="*/ 0 w 166"/>
                <a:gd name="T41" fmla="*/ 128 h 180"/>
                <a:gd name="T42" fmla="*/ 0 w 166"/>
                <a:gd name="T43" fmla="*/ 115 h 180"/>
                <a:gd name="T44" fmla="*/ 3 w 166"/>
                <a:gd name="T45" fmla="*/ 99 h 180"/>
                <a:gd name="T46" fmla="*/ 76 w 166"/>
                <a:gd name="T47" fmla="*/ 0 h 18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66"/>
                <a:gd name="T73" fmla="*/ 0 h 180"/>
                <a:gd name="T74" fmla="*/ 166 w 166"/>
                <a:gd name="T75" fmla="*/ 180 h 180"/>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66" h="180">
                  <a:moveTo>
                    <a:pt x="76" y="0"/>
                  </a:moveTo>
                  <a:lnTo>
                    <a:pt x="74" y="19"/>
                  </a:lnTo>
                  <a:lnTo>
                    <a:pt x="71" y="32"/>
                  </a:lnTo>
                  <a:lnTo>
                    <a:pt x="74" y="45"/>
                  </a:lnTo>
                  <a:lnTo>
                    <a:pt x="79" y="56"/>
                  </a:lnTo>
                  <a:lnTo>
                    <a:pt x="87" y="70"/>
                  </a:lnTo>
                  <a:lnTo>
                    <a:pt x="98" y="82"/>
                  </a:lnTo>
                  <a:lnTo>
                    <a:pt x="109" y="90"/>
                  </a:lnTo>
                  <a:lnTo>
                    <a:pt x="124" y="95"/>
                  </a:lnTo>
                  <a:lnTo>
                    <a:pt x="139" y="98"/>
                  </a:lnTo>
                  <a:lnTo>
                    <a:pt x="153" y="97"/>
                  </a:lnTo>
                  <a:lnTo>
                    <a:pt x="166" y="95"/>
                  </a:lnTo>
                  <a:lnTo>
                    <a:pt x="74" y="177"/>
                  </a:lnTo>
                  <a:lnTo>
                    <a:pt x="62" y="180"/>
                  </a:lnTo>
                  <a:lnTo>
                    <a:pt x="48" y="180"/>
                  </a:lnTo>
                  <a:lnTo>
                    <a:pt x="37" y="177"/>
                  </a:lnTo>
                  <a:lnTo>
                    <a:pt x="26" y="172"/>
                  </a:lnTo>
                  <a:lnTo>
                    <a:pt x="15" y="164"/>
                  </a:lnTo>
                  <a:lnTo>
                    <a:pt x="7" y="153"/>
                  </a:lnTo>
                  <a:lnTo>
                    <a:pt x="2" y="140"/>
                  </a:lnTo>
                  <a:lnTo>
                    <a:pt x="0" y="128"/>
                  </a:lnTo>
                  <a:lnTo>
                    <a:pt x="0" y="115"/>
                  </a:lnTo>
                  <a:lnTo>
                    <a:pt x="3" y="99"/>
                  </a:lnTo>
                  <a:lnTo>
                    <a:pt x="76" y="0"/>
                  </a:lnTo>
                  <a:close/>
                </a:path>
              </a:pathLst>
            </a:custGeom>
            <a:solidFill>
              <a:srgbClr val="FFFF00"/>
            </a:solidFill>
            <a:ln w="9525">
              <a:noFill/>
              <a:round/>
              <a:headEnd/>
              <a:tailEnd/>
            </a:ln>
          </p:spPr>
          <p:txBody>
            <a:bodyPr/>
            <a:lstStyle/>
            <a:p>
              <a:endParaRPr lang="fr-FR"/>
            </a:p>
          </p:txBody>
        </p:sp>
        <p:sp>
          <p:nvSpPr>
            <p:cNvPr id="57390" name="Freeform 39"/>
            <p:cNvSpPr>
              <a:spLocks/>
            </p:cNvSpPr>
            <p:nvPr/>
          </p:nvSpPr>
          <p:spPr bwMode="auto">
            <a:xfrm>
              <a:off x="1654" y="2424"/>
              <a:ext cx="97" cy="112"/>
            </a:xfrm>
            <a:custGeom>
              <a:avLst/>
              <a:gdLst>
                <a:gd name="T0" fmla="*/ 22 w 97"/>
                <a:gd name="T1" fmla="*/ 0 h 112"/>
                <a:gd name="T2" fmla="*/ 18 w 97"/>
                <a:gd name="T3" fmla="*/ 11 h 112"/>
                <a:gd name="T4" fmla="*/ 16 w 97"/>
                <a:gd name="T5" fmla="*/ 24 h 112"/>
                <a:gd name="T6" fmla="*/ 15 w 97"/>
                <a:gd name="T7" fmla="*/ 36 h 112"/>
                <a:gd name="T8" fmla="*/ 15 w 97"/>
                <a:gd name="T9" fmla="*/ 47 h 112"/>
                <a:gd name="T10" fmla="*/ 17 w 97"/>
                <a:gd name="T11" fmla="*/ 62 h 112"/>
                <a:gd name="T12" fmla="*/ 23 w 97"/>
                <a:gd name="T13" fmla="*/ 76 h 112"/>
                <a:gd name="T14" fmla="*/ 30 w 97"/>
                <a:gd name="T15" fmla="*/ 83 h 112"/>
                <a:gd name="T16" fmla="*/ 45 w 97"/>
                <a:gd name="T17" fmla="*/ 90 h 112"/>
                <a:gd name="T18" fmla="*/ 62 w 97"/>
                <a:gd name="T19" fmla="*/ 93 h 112"/>
                <a:gd name="T20" fmla="*/ 79 w 97"/>
                <a:gd name="T21" fmla="*/ 92 h 112"/>
                <a:gd name="T22" fmla="*/ 97 w 97"/>
                <a:gd name="T23" fmla="*/ 88 h 112"/>
                <a:gd name="T24" fmla="*/ 75 w 97"/>
                <a:gd name="T25" fmla="*/ 109 h 112"/>
                <a:gd name="T26" fmla="*/ 63 w 97"/>
                <a:gd name="T27" fmla="*/ 112 h 112"/>
                <a:gd name="T28" fmla="*/ 48 w 97"/>
                <a:gd name="T29" fmla="*/ 111 h 112"/>
                <a:gd name="T30" fmla="*/ 35 w 97"/>
                <a:gd name="T31" fmla="*/ 107 h 112"/>
                <a:gd name="T32" fmla="*/ 24 w 97"/>
                <a:gd name="T33" fmla="*/ 102 h 112"/>
                <a:gd name="T34" fmla="*/ 15 w 97"/>
                <a:gd name="T35" fmla="*/ 93 h 112"/>
                <a:gd name="T36" fmla="*/ 6 w 97"/>
                <a:gd name="T37" fmla="*/ 83 h 112"/>
                <a:gd name="T38" fmla="*/ 2 w 97"/>
                <a:gd name="T39" fmla="*/ 71 h 112"/>
                <a:gd name="T40" fmla="*/ 0 w 97"/>
                <a:gd name="T41" fmla="*/ 57 h 112"/>
                <a:gd name="T42" fmla="*/ 0 w 97"/>
                <a:gd name="T43" fmla="*/ 44 h 112"/>
                <a:gd name="T44" fmla="*/ 3 w 97"/>
                <a:gd name="T45" fmla="*/ 27 h 112"/>
                <a:gd name="T46" fmla="*/ 22 w 97"/>
                <a:gd name="T47" fmla="*/ 0 h 112"/>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97"/>
                <a:gd name="T73" fmla="*/ 0 h 112"/>
                <a:gd name="T74" fmla="*/ 97 w 97"/>
                <a:gd name="T75" fmla="*/ 112 h 112"/>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97" h="112">
                  <a:moveTo>
                    <a:pt x="22" y="0"/>
                  </a:moveTo>
                  <a:lnTo>
                    <a:pt x="18" y="11"/>
                  </a:lnTo>
                  <a:lnTo>
                    <a:pt x="16" y="24"/>
                  </a:lnTo>
                  <a:lnTo>
                    <a:pt x="15" y="36"/>
                  </a:lnTo>
                  <a:lnTo>
                    <a:pt x="15" y="47"/>
                  </a:lnTo>
                  <a:lnTo>
                    <a:pt x="17" y="62"/>
                  </a:lnTo>
                  <a:lnTo>
                    <a:pt x="23" y="76"/>
                  </a:lnTo>
                  <a:lnTo>
                    <a:pt x="30" y="83"/>
                  </a:lnTo>
                  <a:lnTo>
                    <a:pt x="45" y="90"/>
                  </a:lnTo>
                  <a:lnTo>
                    <a:pt x="62" y="93"/>
                  </a:lnTo>
                  <a:lnTo>
                    <a:pt x="79" y="92"/>
                  </a:lnTo>
                  <a:lnTo>
                    <a:pt x="97" y="88"/>
                  </a:lnTo>
                  <a:lnTo>
                    <a:pt x="75" y="109"/>
                  </a:lnTo>
                  <a:lnTo>
                    <a:pt x="63" y="112"/>
                  </a:lnTo>
                  <a:lnTo>
                    <a:pt x="48" y="111"/>
                  </a:lnTo>
                  <a:lnTo>
                    <a:pt x="35" y="107"/>
                  </a:lnTo>
                  <a:lnTo>
                    <a:pt x="24" y="102"/>
                  </a:lnTo>
                  <a:lnTo>
                    <a:pt x="15" y="93"/>
                  </a:lnTo>
                  <a:lnTo>
                    <a:pt x="6" y="83"/>
                  </a:lnTo>
                  <a:lnTo>
                    <a:pt x="2" y="71"/>
                  </a:lnTo>
                  <a:lnTo>
                    <a:pt x="0" y="57"/>
                  </a:lnTo>
                  <a:lnTo>
                    <a:pt x="0" y="44"/>
                  </a:lnTo>
                  <a:lnTo>
                    <a:pt x="3" y="27"/>
                  </a:lnTo>
                  <a:lnTo>
                    <a:pt x="22" y="0"/>
                  </a:lnTo>
                  <a:close/>
                </a:path>
              </a:pathLst>
            </a:custGeom>
            <a:solidFill>
              <a:srgbClr val="FF0000"/>
            </a:solidFill>
            <a:ln w="9525">
              <a:noFill/>
              <a:round/>
              <a:headEnd/>
              <a:tailEnd/>
            </a:ln>
          </p:spPr>
          <p:txBody>
            <a:bodyPr/>
            <a:lstStyle/>
            <a:p>
              <a:endParaRPr lang="fr-FR"/>
            </a:p>
          </p:txBody>
        </p:sp>
        <p:sp>
          <p:nvSpPr>
            <p:cNvPr id="57391" name="Freeform 40"/>
            <p:cNvSpPr>
              <a:spLocks/>
            </p:cNvSpPr>
            <p:nvPr/>
          </p:nvSpPr>
          <p:spPr bwMode="auto">
            <a:xfrm>
              <a:off x="1445" y="2683"/>
              <a:ext cx="74" cy="81"/>
            </a:xfrm>
            <a:custGeom>
              <a:avLst/>
              <a:gdLst>
                <a:gd name="T0" fmla="*/ 40 w 74"/>
                <a:gd name="T1" fmla="*/ 0 h 81"/>
                <a:gd name="T2" fmla="*/ 2 w 74"/>
                <a:gd name="T3" fmla="*/ 49 h 81"/>
                <a:gd name="T4" fmla="*/ 0 w 74"/>
                <a:gd name="T5" fmla="*/ 57 h 81"/>
                <a:gd name="T6" fmla="*/ 1 w 74"/>
                <a:gd name="T7" fmla="*/ 66 h 81"/>
                <a:gd name="T8" fmla="*/ 5 w 74"/>
                <a:gd name="T9" fmla="*/ 73 h 81"/>
                <a:gd name="T10" fmla="*/ 10 w 74"/>
                <a:gd name="T11" fmla="*/ 79 h 81"/>
                <a:gd name="T12" fmla="*/ 19 w 74"/>
                <a:gd name="T13" fmla="*/ 81 h 81"/>
                <a:gd name="T14" fmla="*/ 28 w 74"/>
                <a:gd name="T15" fmla="*/ 80 h 81"/>
                <a:gd name="T16" fmla="*/ 74 w 74"/>
                <a:gd name="T17" fmla="*/ 38 h 81"/>
                <a:gd name="T18" fmla="*/ 64 w 74"/>
                <a:gd name="T19" fmla="*/ 35 h 81"/>
                <a:gd name="T20" fmla="*/ 55 w 74"/>
                <a:gd name="T21" fmla="*/ 29 h 81"/>
                <a:gd name="T22" fmla="*/ 48 w 74"/>
                <a:gd name="T23" fmla="*/ 23 h 81"/>
                <a:gd name="T24" fmla="*/ 44 w 74"/>
                <a:gd name="T25" fmla="*/ 16 h 81"/>
                <a:gd name="T26" fmla="*/ 41 w 74"/>
                <a:gd name="T27" fmla="*/ 9 h 81"/>
                <a:gd name="T28" fmla="*/ 40 w 74"/>
                <a:gd name="T29" fmla="*/ 0 h 8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74"/>
                <a:gd name="T46" fmla="*/ 0 h 81"/>
                <a:gd name="T47" fmla="*/ 74 w 74"/>
                <a:gd name="T48" fmla="*/ 81 h 81"/>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74" h="81">
                  <a:moveTo>
                    <a:pt x="40" y="0"/>
                  </a:moveTo>
                  <a:lnTo>
                    <a:pt x="2" y="49"/>
                  </a:lnTo>
                  <a:lnTo>
                    <a:pt x="0" y="57"/>
                  </a:lnTo>
                  <a:lnTo>
                    <a:pt x="1" y="66"/>
                  </a:lnTo>
                  <a:lnTo>
                    <a:pt x="5" y="73"/>
                  </a:lnTo>
                  <a:lnTo>
                    <a:pt x="10" y="79"/>
                  </a:lnTo>
                  <a:lnTo>
                    <a:pt x="19" y="81"/>
                  </a:lnTo>
                  <a:lnTo>
                    <a:pt x="28" y="80"/>
                  </a:lnTo>
                  <a:lnTo>
                    <a:pt x="74" y="38"/>
                  </a:lnTo>
                  <a:lnTo>
                    <a:pt x="64" y="35"/>
                  </a:lnTo>
                  <a:lnTo>
                    <a:pt x="55" y="29"/>
                  </a:lnTo>
                  <a:lnTo>
                    <a:pt x="48" y="23"/>
                  </a:lnTo>
                  <a:lnTo>
                    <a:pt x="44" y="16"/>
                  </a:lnTo>
                  <a:lnTo>
                    <a:pt x="41" y="9"/>
                  </a:lnTo>
                  <a:lnTo>
                    <a:pt x="40" y="0"/>
                  </a:lnTo>
                  <a:close/>
                </a:path>
              </a:pathLst>
            </a:custGeom>
            <a:solidFill>
              <a:srgbClr val="FFFF00"/>
            </a:solidFill>
            <a:ln w="9525">
              <a:noFill/>
              <a:round/>
              <a:headEnd/>
              <a:tailEnd/>
            </a:ln>
          </p:spPr>
          <p:txBody>
            <a:bodyPr/>
            <a:lstStyle/>
            <a:p>
              <a:endParaRPr lang="fr-FR"/>
            </a:p>
          </p:txBody>
        </p:sp>
      </p:grpSp>
      <p:grpSp>
        <p:nvGrpSpPr>
          <p:cNvPr id="6" name="Group 41"/>
          <p:cNvGrpSpPr>
            <a:grpSpLocks/>
          </p:cNvGrpSpPr>
          <p:nvPr/>
        </p:nvGrpSpPr>
        <p:grpSpPr bwMode="auto">
          <a:xfrm>
            <a:off x="5993620" y="2743200"/>
            <a:ext cx="2203164" cy="788988"/>
            <a:chOff x="1523" y="2398"/>
            <a:chExt cx="1033" cy="545"/>
          </a:xfrm>
        </p:grpSpPr>
        <p:grpSp>
          <p:nvGrpSpPr>
            <p:cNvPr id="7" name="Group 42"/>
            <p:cNvGrpSpPr>
              <a:grpSpLocks/>
            </p:cNvGrpSpPr>
            <p:nvPr/>
          </p:nvGrpSpPr>
          <p:grpSpPr bwMode="auto">
            <a:xfrm>
              <a:off x="1523" y="2398"/>
              <a:ext cx="1033" cy="545"/>
              <a:chOff x="1523" y="2398"/>
              <a:chExt cx="1033" cy="545"/>
            </a:xfrm>
          </p:grpSpPr>
          <p:grpSp>
            <p:nvGrpSpPr>
              <p:cNvPr id="8" name="Group 43"/>
              <p:cNvGrpSpPr>
                <a:grpSpLocks/>
              </p:cNvGrpSpPr>
              <p:nvPr/>
            </p:nvGrpSpPr>
            <p:grpSpPr bwMode="auto">
              <a:xfrm>
                <a:off x="1523" y="2558"/>
                <a:ext cx="1015" cy="385"/>
                <a:chOff x="1523" y="2558"/>
                <a:chExt cx="1015" cy="385"/>
              </a:xfrm>
            </p:grpSpPr>
            <p:grpSp>
              <p:nvGrpSpPr>
                <p:cNvPr id="9" name="Group 44"/>
                <p:cNvGrpSpPr>
                  <a:grpSpLocks/>
                </p:cNvGrpSpPr>
                <p:nvPr/>
              </p:nvGrpSpPr>
              <p:grpSpPr bwMode="auto">
                <a:xfrm>
                  <a:off x="1523" y="2800"/>
                  <a:ext cx="64" cy="143"/>
                  <a:chOff x="1523" y="2800"/>
                  <a:chExt cx="64" cy="143"/>
                </a:xfrm>
              </p:grpSpPr>
              <p:sp>
                <p:nvSpPr>
                  <p:cNvPr id="57377" name="Freeform 45"/>
                  <p:cNvSpPr>
                    <a:spLocks/>
                  </p:cNvSpPr>
                  <p:nvPr/>
                </p:nvSpPr>
                <p:spPr bwMode="auto">
                  <a:xfrm>
                    <a:off x="1569" y="2800"/>
                    <a:ext cx="18" cy="143"/>
                  </a:xfrm>
                  <a:custGeom>
                    <a:avLst/>
                    <a:gdLst>
                      <a:gd name="T0" fmla="*/ 5 w 18"/>
                      <a:gd name="T1" fmla="*/ 0 h 143"/>
                      <a:gd name="T2" fmla="*/ 0 w 18"/>
                      <a:gd name="T3" fmla="*/ 78 h 143"/>
                      <a:gd name="T4" fmla="*/ 18 w 18"/>
                      <a:gd name="T5" fmla="*/ 143 h 143"/>
                      <a:gd name="T6" fmla="*/ 18 w 18"/>
                      <a:gd name="T7" fmla="*/ 74 h 143"/>
                      <a:gd name="T8" fmla="*/ 5 w 18"/>
                      <a:gd name="T9" fmla="*/ 0 h 143"/>
                      <a:gd name="T10" fmla="*/ 0 60000 65536"/>
                      <a:gd name="T11" fmla="*/ 0 60000 65536"/>
                      <a:gd name="T12" fmla="*/ 0 60000 65536"/>
                      <a:gd name="T13" fmla="*/ 0 60000 65536"/>
                      <a:gd name="T14" fmla="*/ 0 60000 65536"/>
                      <a:gd name="T15" fmla="*/ 0 w 18"/>
                      <a:gd name="T16" fmla="*/ 0 h 143"/>
                      <a:gd name="T17" fmla="*/ 18 w 18"/>
                      <a:gd name="T18" fmla="*/ 143 h 143"/>
                    </a:gdLst>
                    <a:ahLst/>
                    <a:cxnLst>
                      <a:cxn ang="T10">
                        <a:pos x="T0" y="T1"/>
                      </a:cxn>
                      <a:cxn ang="T11">
                        <a:pos x="T2" y="T3"/>
                      </a:cxn>
                      <a:cxn ang="T12">
                        <a:pos x="T4" y="T5"/>
                      </a:cxn>
                      <a:cxn ang="T13">
                        <a:pos x="T6" y="T7"/>
                      </a:cxn>
                      <a:cxn ang="T14">
                        <a:pos x="T8" y="T9"/>
                      </a:cxn>
                    </a:cxnLst>
                    <a:rect l="T15" t="T16" r="T17" b="T18"/>
                    <a:pathLst>
                      <a:path w="18" h="143">
                        <a:moveTo>
                          <a:pt x="5" y="0"/>
                        </a:moveTo>
                        <a:lnTo>
                          <a:pt x="0" y="78"/>
                        </a:lnTo>
                        <a:lnTo>
                          <a:pt x="18" y="143"/>
                        </a:lnTo>
                        <a:lnTo>
                          <a:pt x="18" y="74"/>
                        </a:lnTo>
                        <a:lnTo>
                          <a:pt x="5" y="0"/>
                        </a:lnTo>
                        <a:close/>
                      </a:path>
                    </a:pathLst>
                  </a:custGeom>
                  <a:solidFill>
                    <a:srgbClr val="9F9F9F"/>
                  </a:solidFill>
                  <a:ln w="9525">
                    <a:noFill/>
                    <a:round/>
                    <a:headEnd/>
                    <a:tailEnd/>
                  </a:ln>
                </p:spPr>
                <p:txBody>
                  <a:bodyPr/>
                  <a:lstStyle/>
                  <a:p>
                    <a:endParaRPr lang="fr-FR"/>
                  </a:p>
                </p:txBody>
              </p:sp>
              <p:sp>
                <p:nvSpPr>
                  <p:cNvPr id="57378" name="Freeform 46"/>
                  <p:cNvSpPr>
                    <a:spLocks/>
                  </p:cNvSpPr>
                  <p:nvPr/>
                </p:nvSpPr>
                <p:spPr bwMode="auto">
                  <a:xfrm>
                    <a:off x="1523" y="2800"/>
                    <a:ext cx="49" cy="87"/>
                  </a:xfrm>
                  <a:custGeom>
                    <a:avLst/>
                    <a:gdLst>
                      <a:gd name="T0" fmla="*/ 49 w 49"/>
                      <a:gd name="T1" fmla="*/ 0 h 87"/>
                      <a:gd name="T2" fmla="*/ 45 w 49"/>
                      <a:gd name="T3" fmla="*/ 76 h 87"/>
                      <a:gd name="T4" fmla="*/ 0 w 49"/>
                      <a:gd name="T5" fmla="*/ 87 h 87"/>
                      <a:gd name="T6" fmla="*/ 0 w 49"/>
                      <a:gd name="T7" fmla="*/ 58 h 87"/>
                      <a:gd name="T8" fmla="*/ 49 w 49"/>
                      <a:gd name="T9" fmla="*/ 0 h 87"/>
                      <a:gd name="T10" fmla="*/ 0 60000 65536"/>
                      <a:gd name="T11" fmla="*/ 0 60000 65536"/>
                      <a:gd name="T12" fmla="*/ 0 60000 65536"/>
                      <a:gd name="T13" fmla="*/ 0 60000 65536"/>
                      <a:gd name="T14" fmla="*/ 0 60000 65536"/>
                      <a:gd name="T15" fmla="*/ 0 w 49"/>
                      <a:gd name="T16" fmla="*/ 0 h 87"/>
                      <a:gd name="T17" fmla="*/ 49 w 49"/>
                      <a:gd name="T18" fmla="*/ 87 h 87"/>
                    </a:gdLst>
                    <a:ahLst/>
                    <a:cxnLst>
                      <a:cxn ang="T10">
                        <a:pos x="T0" y="T1"/>
                      </a:cxn>
                      <a:cxn ang="T11">
                        <a:pos x="T2" y="T3"/>
                      </a:cxn>
                      <a:cxn ang="T12">
                        <a:pos x="T4" y="T5"/>
                      </a:cxn>
                      <a:cxn ang="T13">
                        <a:pos x="T6" y="T7"/>
                      </a:cxn>
                      <a:cxn ang="T14">
                        <a:pos x="T8" y="T9"/>
                      </a:cxn>
                    </a:cxnLst>
                    <a:rect l="T15" t="T16" r="T17" b="T18"/>
                    <a:pathLst>
                      <a:path w="49" h="87">
                        <a:moveTo>
                          <a:pt x="49" y="0"/>
                        </a:moveTo>
                        <a:lnTo>
                          <a:pt x="45" y="76"/>
                        </a:lnTo>
                        <a:lnTo>
                          <a:pt x="0" y="87"/>
                        </a:lnTo>
                        <a:lnTo>
                          <a:pt x="0" y="58"/>
                        </a:lnTo>
                        <a:lnTo>
                          <a:pt x="49" y="0"/>
                        </a:lnTo>
                        <a:close/>
                      </a:path>
                    </a:pathLst>
                  </a:custGeom>
                  <a:solidFill>
                    <a:srgbClr val="5F5F5F"/>
                  </a:solidFill>
                  <a:ln w="9525">
                    <a:noFill/>
                    <a:round/>
                    <a:headEnd/>
                    <a:tailEnd/>
                  </a:ln>
                </p:spPr>
                <p:txBody>
                  <a:bodyPr/>
                  <a:lstStyle/>
                  <a:p>
                    <a:endParaRPr lang="fr-FR"/>
                  </a:p>
                </p:txBody>
              </p:sp>
              <p:sp>
                <p:nvSpPr>
                  <p:cNvPr id="57379" name="Freeform 47"/>
                  <p:cNvSpPr>
                    <a:spLocks/>
                  </p:cNvSpPr>
                  <p:nvPr/>
                </p:nvSpPr>
                <p:spPr bwMode="auto">
                  <a:xfrm>
                    <a:off x="1523" y="2878"/>
                    <a:ext cx="64" cy="64"/>
                  </a:xfrm>
                  <a:custGeom>
                    <a:avLst/>
                    <a:gdLst>
                      <a:gd name="T0" fmla="*/ 0 w 64"/>
                      <a:gd name="T1" fmla="*/ 11 h 64"/>
                      <a:gd name="T2" fmla="*/ 46 w 64"/>
                      <a:gd name="T3" fmla="*/ 0 h 64"/>
                      <a:gd name="T4" fmla="*/ 64 w 64"/>
                      <a:gd name="T5" fmla="*/ 64 h 64"/>
                      <a:gd name="T6" fmla="*/ 8 w 64"/>
                      <a:gd name="T7" fmla="*/ 34 h 64"/>
                      <a:gd name="T8" fmla="*/ 0 w 64"/>
                      <a:gd name="T9" fmla="*/ 11 h 64"/>
                      <a:gd name="T10" fmla="*/ 0 60000 65536"/>
                      <a:gd name="T11" fmla="*/ 0 60000 65536"/>
                      <a:gd name="T12" fmla="*/ 0 60000 65536"/>
                      <a:gd name="T13" fmla="*/ 0 60000 65536"/>
                      <a:gd name="T14" fmla="*/ 0 60000 65536"/>
                      <a:gd name="T15" fmla="*/ 0 w 64"/>
                      <a:gd name="T16" fmla="*/ 0 h 64"/>
                      <a:gd name="T17" fmla="*/ 64 w 64"/>
                      <a:gd name="T18" fmla="*/ 64 h 64"/>
                    </a:gdLst>
                    <a:ahLst/>
                    <a:cxnLst>
                      <a:cxn ang="T10">
                        <a:pos x="T0" y="T1"/>
                      </a:cxn>
                      <a:cxn ang="T11">
                        <a:pos x="T2" y="T3"/>
                      </a:cxn>
                      <a:cxn ang="T12">
                        <a:pos x="T4" y="T5"/>
                      </a:cxn>
                      <a:cxn ang="T13">
                        <a:pos x="T6" y="T7"/>
                      </a:cxn>
                      <a:cxn ang="T14">
                        <a:pos x="T8" y="T9"/>
                      </a:cxn>
                    </a:cxnLst>
                    <a:rect l="T15" t="T16" r="T17" b="T18"/>
                    <a:pathLst>
                      <a:path w="64" h="64">
                        <a:moveTo>
                          <a:pt x="0" y="11"/>
                        </a:moveTo>
                        <a:lnTo>
                          <a:pt x="46" y="0"/>
                        </a:lnTo>
                        <a:lnTo>
                          <a:pt x="64" y="64"/>
                        </a:lnTo>
                        <a:lnTo>
                          <a:pt x="8" y="34"/>
                        </a:lnTo>
                        <a:lnTo>
                          <a:pt x="0" y="11"/>
                        </a:lnTo>
                        <a:close/>
                      </a:path>
                    </a:pathLst>
                  </a:custGeom>
                  <a:solidFill>
                    <a:srgbClr val="3F3F3F"/>
                  </a:solidFill>
                  <a:ln w="9525">
                    <a:noFill/>
                    <a:round/>
                    <a:headEnd/>
                    <a:tailEnd/>
                  </a:ln>
                </p:spPr>
                <p:txBody>
                  <a:bodyPr/>
                  <a:lstStyle/>
                  <a:p>
                    <a:endParaRPr lang="fr-FR"/>
                  </a:p>
                </p:txBody>
              </p:sp>
            </p:grpSp>
            <p:sp>
              <p:nvSpPr>
                <p:cNvPr id="57371" name="Freeform 48"/>
                <p:cNvSpPr>
                  <a:spLocks/>
                </p:cNvSpPr>
                <p:nvPr/>
              </p:nvSpPr>
              <p:spPr bwMode="auto">
                <a:xfrm>
                  <a:off x="1558" y="2574"/>
                  <a:ext cx="862" cy="325"/>
                </a:xfrm>
                <a:custGeom>
                  <a:avLst/>
                  <a:gdLst>
                    <a:gd name="T0" fmla="*/ 16 w 862"/>
                    <a:gd name="T1" fmla="*/ 325 h 325"/>
                    <a:gd name="T2" fmla="*/ 8 w 862"/>
                    <a:gd name="T3" fmla="*/ 322 h 325"/>
                    <a:gd name="T4" fmla="*/ 2 w 862"/>
                    <a:gd name="T5" fmla="*/ 317 h 325"/>
                    <a:gd name="T6" fmla="*/ 0 w 862"/>
                    <a:gd name="T7" fmla="*/ 310 h 325"/>
                    <a:gd name="T8" fmla="*/ 0 w 862"/>
                    <a:gd name="T9" fmla="*/ 302 h 325"/>
                    <a:gd name="T10" fmla="*/ 2 w 862"/>
                    <a:gd name="T11" fmla="*/ 292 h 325"/>
                    <a:gd name="T12" fmla="*/ 6 w 862"/>
                    <a:gd name="T13" fmla="*/ 287 h 325"/>
                    <a:gd name="T14" fmla="*/ 13 w 862"/>
                    <a:gd name="T15" fmla="*/ 281 h 325"/>
                    <a:gd name="T16" fmla="*/ 829 w 862"/>
                    <a:gd name="T17" fmla="*/ 0 h 325"/>
                    <a:gd name="T18" fmla="*/ 862 w 862"/>
                    <a:gd name="T19" fmla="*/ 214 h 325"/>
                    <a:gd name="T20" fmla="*/ 16 w 862"/>
                    <a:gd name="T21" fmla="*/ 325 h 32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862"/>
                    <a:gd name="T34" fmla="*/ 0 h 325"/>
                    <a:gd name="T35" fmla="*/ 862 w 862"/>
                    <a:gd name="T36" fmla="*/ 325 h 325"/>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862" h="325">
                      <a:moveTo>
                        <a:pt x="16" y="325"/>
                      </a:moveTo>
                      <a:lnTo>
                        <a:pt x="8" y="322"/>
                      </a:lnTo>
                      <a:lnTo>
                        <a:pt x="2" y="317"/>
                      </a:lnTo>
                      <a:lnTo>
                        <a:pt x="0" y="310"/>
                      </a:lnTo>
                      <a:lnTo>
                        <a:pt x="0" y="302"/>
                      </a:lnTo>
                      <a:lnTo>
                        <a:pt x="2" y="292"/>
                      </a:lnTo>
                      <a:lnTo>
                        <a:pt x="6" y="287"/>
                      </a:lnTo>
                      <a:lnTo>
                        <a:pt x="13" y="281"/>
                      </a:lnTo>
                      <a:lnTo>
                        <a:pt x="829" y="0"/>
                      </a:lnTo>
                      <a:lnTo>
                        <a:pt x="862" y="214"/>
                      </a:lnTo>
                      <a:lnTo>
                        <a:pt x="16" y="325"/>
                      </a:lnTo>
                      <a:close/>
                    </a:path>
                  </a:pathLst>
                </a:custGeom>
                <a:solidFill>
                  <a:srgbClr val="808080"/>
                </a:solidFill>
                <a:ln w="9525">
                  <a:noFill/>
                  <a:round/>
                  <a:headEnd/>
                  <a:tailEnd/>
                </a:ln>
              </p:spPr>
              <p:txBody>
                <a:bodyPr/>
                <a:lstStyle/>
                <a:p>
                  <a:endParaRPr lang="fr-FR"/>
                </a:p>
              </p:txBody>
            </p:sp>
            <p:sp>
              <p:nvSpPr>
                <p:cNvPr id="57372" name="Freeform 49"/>
                <p:cNvSpPr>
                  <a:spLocks/>
                </p:cNvSpPr>
                <p:nvPr/>
              </p:nvSpPr>
              <p:spPr bwMode="auto">
                <a:xfrm>
                  <a:off x="2276" y="2576"/>
                  <a:ext cx="251" cy="163"/>
                </a:xfrm>
                <a:custGeom>
                  <a:avLst/>
                  <a:gdLst>
                    <a:gd name="T0" fmla="*/ 251 w 251"/>
                    <a:gd name="T1" fmla="*/ 157 h 163"/>
                    <a:gd name="T2" fmla="*/ 231 w 251"/>
                    <a:gd name="T3" fmla="*/ 163 h 163"/>
                    <a:gd name="T4" fmla="*/ 119 w 251"/>
                    <a:gd name="T5" fmla="*/ 36 h 163"/>
                    <a:gd name="T6" fmla="*/ 0 w 251"/>
                    <a:gd name="T7" fmla="*/ 57 h 163"/>
                    <a:gd name="T8" fmla="*/ 15 w 251"/>
                    <a:gd name="T9" fmla="*/ 37 h 163"/>
                    <a:gd name="T10" fmla="*/ 137 w 251"/>
                    <a:gd name="T11" fmla="*/ 0 h 163"/>
                    <a:gd name="T12" fmla="*/ 251 w 251"/>
                    <a:gd name="T13" fmla="*/ 157 h 163"/>
                    <a:gd name="T14" fmla="*/ 0 60000 65536"/>
                    <a:gd name="T15" fmla="*/ 0 60000 65536"/>
                    <a:gd name="T16" fmla="*/ 0 60000 65536"/>
                    <a:gd name="T17" fmla="*/ 0 60000 65536"/>
                    <a:gd name="T18" fmla="*/ 0 60000 65536"/>
                    <a:gd name="T19" fmla="*/ 0 60000 65536"/>
                    <a:gd name="T20" fmla="*/ 0 60000 65536"/>
                    <a:gd name="T21" fmla="*/ 0 w 251"/>
                    <a:gd name="T22" fmla="*/ 0 h 163"/>
                    <a:gd name="T23" fmla="*/ 251 w 251"/>
                    <a:gd name="T24" fmla="*/ 163 h 16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51" h="163">
                      <a:moveTo>
                        <a:pt x="251" y="157"/>
                      </a:moveTo>
                      <a:lnTo>
                        <a:pt x="231" y="163"/>
                      </a:lnTo>
                      <a:lnTo>
                        <a:pt x="119" y="36"/>
                      </a:lnTo>
                      <a:lnTo>
                        <a:pt x="0" y="57"/>
                      </a:lnTo>
                      <a:lnTo>
                        <a:pt x="15" y="37"/>
                      </a:lnTo>
                      <a:lnTo>
                        <a:pt x="137" y="0"/>
                      </a:lnTo>
                      <a:lnTo>
                        <a:pt x="251" y="157"/>
                      </a:lnTo>
                      <a:close/>
                    </a:path>
                  </a:pathLst>
                </a:custGeom>
                <a:solidFill>
                  <a:srgbClr val="808080"/>
                </a:solidFill>
                <a:ln w="9525">
                  <a:noFill/>
                  <a:round/>
                  <a:headEnd/>
                  <a:tailEnd/>
                </a:ln>
              </p:spPr>
              <p:txBody>
                <a:bodyPr/>
                <a:lstStyle/>
                <a:p>
                  <a:endParaRPr lang="fr-FR"/>
                </a:p>
              </p:txBody>
            </p:sp>
            <p:sp>
              <p:nvSpPr>
                <p:cNvPr id="57373" name="Freeform 50"/>
                <p:cNvSpPr>
                  <a:spLocks/>
                </p:cNvSpPr>
                <p:nvPr/>
              </p:nvSpPr>
              <p:spPr bwMode="auto">
                <a:xfrm>
                  <a:off x="2251" y="2561"/>
                  <a:ext cx="243" cy="237"/>
                </a:xfrm>
                <a:custGeom>
                  <a:avLst/>
                  <a:gdLst>
                    <a:gd name="T0" fmla="*/ 172 w 243"/>
                    <a:gd name="T1" fmla="*/ 0 h 237"/>
                    <a:gd name="T2" fmla="*/ 45 w 243"/>
                    <a:gd name="T3" fmla="*/ 45 h 237"/>
                    <a:gd name="T4" fmla="*/ 34 w 243"/>
                    <a:gd name="T5" fmla="*/ 54 h 237"/>
                    <a:gd name="T6" fmla="*/ 21 w 243"/>
                    <a:gd name="T7" fmla="*/ 68 h 237"/>
                    <a:gd name="T8" fmla="*/ 14 w 243"/>
                    <a:gd name="T9" fmla="*/ 82 h 237"/>
                    <a:gd name="T10" fmla="*/ 7 w 243"/>
                    <a:gd name="T11" fmla="*/ 97 h 237"/>
                    <a:gd name="T12" fmla="*/ 2 w 243"/>
                    <a:gd name="T13" fmla="*/ 117 h 237"/>
                    <a:gd name="T14" fmla="*/ 0 w 243"/>
                    <a:gd name="T15" fmla="*/ 135 h 237"/>
                    <a:gd name="T16" fmla="*/ 5 w 243"/>
                    <a:gd name="T17" fmla="*/ 159 h 237"/>
                    <a:gd name="T18" fmla="*/ 14 w 243"/>
                    <a:gd name="T19" fmla="*/ 180 h 237"/>
                    <a:gd name="T20" fmla="*/ 25 w 243"/>
                    <a:gd name="T21" fmla="*/ 198 h 237"/>
                    <a:gd name="T22" fmla="*/ 37 w 243"/>
                    <a:gd name="T23" fmla="*/ 213 h 237"/>
                    <a:gd name="T24" fmla="*/ 52 w 243"/>
                    <a:gd name="T25" fmla="*/ 225 h 237"/>
                    <a:gd name="T26" fmla="*/ 67 w 243"/>
                    <a:gd name="T27" fmla="*/ 232 h 237"/>
                    <a:gd name="T28" fmla="*/ 83 w 243"/>
                    <a:gd name="T29" fmla="*/ 237 h 237"/>
                    <a:gd name="T30" fmla="*/ 243 w 243"/>
                    <a:gd name="T31" fmla="*/ 218 h 237"/>
                    <a:gd name="T32" fmla="*/ 149 w 243"/>
                    <a:gd name="T33" fmla="*/ 44 h 237"/>
                    <a:gd name="T34" fmla="*/ 33 w 243"/>
                    <a:gd name="T35" fmla="*/ 67 h 237"/>
                    <a:gd name="T36" fmla="*/ 43 w 243"/>
                    <a:gd name="T37" fmla="*/ 53 h 237"/>
                    <a:gd name="T38" fmla="*/ 155 w 243"/>
                    <a:gd name="T39" fmla="*/ 22 h 237"/>
                    <a:gd name="T40" fmla="*/ 172 w 243"/>
                    <a:gd name="T41" fmla="*/ 0 h 237"/>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43"/>
                    <a:gd name="T64" fmla="*/ 0 h 237"/>
                    <a:gd name="T65" fmla="*/ 243 w 243"/>
                    <a:gd name="T66" fmla="*/ 237 h 237"/>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43" h="237">
                      <a:moveTo>
                        <a:pt x="172" y="0"/>
                      </a:moveTo>
                      <a:lnTo>
                        <a:pt x="45" y="45"/>
                      </a:lnTo>
                      <a:lnTo>
                        <a:pt x="34" y="54"/>
                      </a:lnTo>
                      <a:lnTo>
                        <a:pt x="21" y="68"/>
                      </a:lnTo>
                      <a:lnTo>
                        <a:pt x="14" y="82"/>
                      </a:lnTo>
                      <a:lnTo>
                        <a:pt x="7" y="97"/>
                      </a:lnTo>
                      <a:lnTo>
                        <a:pt x="2" y="117"/>
                      </a:lnTo>
                      <a:lnTo>
                        <a:pt x="0" y="135"/>
                      </a:lnTo>
                      <a:lnTo>
                        <a:pt x="5" y="159"/>
                      </a:lnTo>
                      <a:lnTo>
                        <a:pt x="14" y="180"/>
                      </a:lnTo>
                      <a:lnTo>
                        <a:pt x="25" y="198"/>
                      </a:lnTo>
                      <a:lnTo>
                        <a:pt x="37" y="213"/>
                      </a:lnTo>
                      <a:lnTo>
                        <a:pt x="52" y="225"/>
                      </a:lnTo>
                      <a:lnTo>
                        <a:pt x="67" y="232"/>
                      </a:lnTo>
                      <a:lnTo>
                        <a:pt x="83" y="237"/>
                      </a:lnTo>
                      <a:lnTo>
                        <a:pt x="243" y="218"/>
                      </a:lnTo>
                      <a:lnTo>
                        <a:pt x="149" y="44"/>
                      </a:lnTo>
                      <a:lnTo>
                        <a:pt x="33" y="67"/>
                      </a:lnTo>
                      <a:lnTo>
                        <a:pt x="43" y="53"/>
                      </a:lnTo>
                      <a:lnTo>
                        <a:pt x="155" y="22"/>
                      </a:lnTo>
                      <a:lnTo>
                        <a:pt x="172" y="0"/>
                      </a:lnTo>
                      <a:close/>
                    </a:path>
                  </a:pathLst>
                </a:custGeom>
                <a:solidFill>
                  <a:srgbClr val="C0C0C0"/>
                </a:solidFill>
                <a:ln w="9525">
                  <a:noFill/>
                  <a:round/>
                  <a:headEnd/>
                  <a:tailEnd/>
                </a:ln>
              </p:spPr>
              <p:txBody>
                <a:bodyPr/>
                <a:lstStyle/>
                <a:p>
                  <a:endParaRPr lang="fr-FR"/>
                </a:p>
              </p:txBody>
            </p:sp>
            <p:sp>
              <p:nvSpPr>
                <p:cNvPr id="57374" name="Freeform 51"/>
                <p:cNvSpPr>
                  <a:spLocks/>
                </p:cNvSpPr>
                <p:nvPr/>
              </p:nvSpPr>
              <p:spPr bwMode="auto">
                <a:xfrm>
                  <a:off x="2397" y="2604"/>
                  <a:ext cx="122" cy="176"/>
                </a:xfrm>
                <a:custGeom>
                  <a:avLst/>
                  <a:gdLst>
                    <a:gd name="T0" fmla="*/ 5 w 122"/>
                    <a:gd name="T1" fmla="*/ 0 h 176"/>
                    <a:gd name="T2" fmla="*/ 122 w 122"/>
                    <a:gd name="T3" fmla="*/ 145 h 176"/>
                    <a:gd name="T4" fmla="*/ 114 w 122"/>
                    <a:gd name="T5" fmla="*/ 158 h 176"/>
                    <a:gd name="T6" fmla="*/ 106 w 122"/>
                    <a:gd name="T7" fmla="*/ 171 h 176"/>
                    <a:gd name="T8" fmla="*/ 96 w 122"/>
                    <a:gd name="T9" fmla="*/ 176 h 176"/>
                    <a:gd name="T10" fmla="*/ 85 w 122"/>
                    <a:gd name="T11" fmla="*/ 175 h 176"/>
                    <a:gd name="T12" fmla="*/ 72 w 122"/>
                    <a:gd name="T13" fmla="*/ 167 h 176"/>
                    <a:gd name="T14" fmla="*/ 58 w 122"/>
                    <a:gd name="T15" fmla="*/ 157 h 176"/>
                    <a:gd name="T16" fmla="*/ 47 w 122"/>
                    <a:gd name="T17" fmla="*/ 146 h 176"/>
                    <a:gd name="T18" fmla="*/ 38 w 122"/>
                    <a:gd name="T19" fmla="*/ 133 h 176"/>
                    <a:gd name="T20" fmla="*/ 31 w 122"/>
                    <a:gd name="T21" fmla="*/ 122 h 176"/>
                    <a:gd name="T22" fmla="*/ 21 w 122"/>
                    <a:gd name="T23" fmla="*/ 106 h 176"/>
                    <a:gd name="T24" fmla="*/ 13 w 122"/>
                    <a:gd name="T25" fmla="*/ 91 h 176"/>
                    <a:gd name="T26" fmla="*/ 8 w 122"/>
                    <a:gd name="T27" fmla="*/ 73 h 176"/>
                    <a:gd name="T28" fmla="*/ 4 w 122"/>
                    <a:gd name="T29" fmla="*/ 54 h 176"/>
                    <a:gd name="T30" fmla="*/ 1 w 122"/>
                    <a:gd name="T31" fmla="*/ 38 h 176"/>
                    <a:gd name="T32" fmla="*/ 0 w 122"/>
                    <a:gd name="T33" fmla="*/ 24 h 176"/>
                    <a:gd name="T34" fmla="*/ 1 w 122"/>
                    <a:gd name="T35" fmla="*/ 11 h 176"/>
                    <a:gd name="T36" fmla="*/ 5 w 122"/>
                    <a:gd name="T37" fmla="*/ 0 h 17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22"/>
                    <a:gd name="T58" fmla="*/ 0 h 176"/>
                    <a:gd name="T59" fmla="*/ 122 w 122"/>
                    <a:gd name="T60" fmla="*/ 176 h 17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22" h="176">
                      <a:moveTo>
                        <a:pt x="5" y="0"/>
                      </a:moveTo>
                      <a:lnTo>
                        <a:pt x="122" y="145"/>
                      </a:lnTo>
                      <a:lnTo>
                        <a:pt x="114" y="158"/>
                      </a:lnTo>
                      <a:lnTo>
                        <a:pt x="106" y="171"/>
                      </a:lnTo>
                      <a:lnTo>
                        <a:pt x="96" y="176"/>
                      </a:lnTo>
                      <a:lnTo>
                        <a:pt x="85" y="175"/>
                      </a:lnTo>
                      <a:lnTo>
                        <a:pt x="72" y="167"/>
                      </a:lnTo>
                      <a:lnTo>
                        <a:pt x="58" y="157"/>
                      </a:lnTo>
                      <a:lnTo>
                        <a:pt x="47" y="146"/>
                      </a:lnTo>
                      <a:lnTo>
                        <a:pt x="38" y="133"/>
                      </a:lnTo>
                      <a:lnTo>
                        <a:pt x="31" y="122"/>
                      </a:lnTo>
                      <a:lnTo>
                        <a:pt x="21" y="106"/>
                      </a:lnTo>
                      <a:lnTo>
                        <a:pt x="13" y="91"/>
                      </a:lnTo>
                      <a:lnTo>
                        <a:pt x="8" y="73"/>
                      </a:lnTo>
                      <a:lnTo>
                        <a:pt x="4" y="54"/>
                      </a:lnTo>
                      <a:lnTo>
                        <a:pt x="1" y="38"/>
                      </a:lnTo>
                      <a:lnTo>
                        <a:pt x="0" y="24"/>
                      </a:lnTo>
                      <a:lnTo>
                        <a:pt x="1" y="11"/>
                      </a:lnTo>
                      <a:lnTo>
                        <a:pt x="5" y="0"/>
                      </a:lnTo>
                      <a:close/>
                    </a:path>
                  </a:pathLst>
                </a:custGeom>
                <a:solidFill>
                  <a:srgbClr val="9F9F9F"/>
                </a:solidFill>
                <a:ln w="9525">
                  <a:noFill/>
                  <a:round/>
                  <a:headEnd/>
                  <a:tailEnd/>
                </a:ln>
              </p:spPr>
              <p:txBody>
                <a:bodyPr/>
                <a:lstStyle/>
                <a:p>
                  <a:endParaRPr lang="fr-FR"/>
                </a:p>
              </p:txBody>
            </p:sp>
            <p:sp>
              <p:nvSpPr>
                <p:cNvPr id="57375" name="Freeform 52"/>
                <p:cNvSpPr>
                  <a:spLocks/>
                </p:cNvSpPr>
                <p:nvPr/>
              </p:nvSpPr>
              <p:spPr bwMode="auto">
                <a:xfrm>
                  <a:off x="2407" y="2558"/>
                  <a:ext cx="131" cy="175"/>
                </a:xfrm>
                <a:custGeom>
                  <a:avLst/>
                  <a:gdLst>
                    <a:gd name="T0" fmla="*/ 0 w 131"/>
                    <a:gd name="T1" fmla="*/ 24 h 175"/>
                    <a:gd name="T2" fmla="*/ 120 w 131"/>
                    <a:gd name="T3" fmla="*/ 175 h 175"/>
                    <a:gd name="T4" fmla="*/ 124 w 131"/>
                    <a:gd name="T5" fmla="*/ 161 h 175"/>
                    <a:gd name="T6" fmla="*/ 130 w 131"/>
                    <a:gd name="T7" fmla="*/ 138 h 175"/>
                    <a:gd name="T8" fmla="*/ 131 w 131"/>
                    <a:gd name="T9" fmla="*/ 122 h 175"/>
                    <a:gd name="T10" fmla="*/ 130 w 131"/>
                    <a:gd name="T11" fmla="*/ 106 h 175"/>
                    <a:gd name="T12" fmla="*/ 125 w 131"/>
                    <a:gd name="T13" fmla="*/ 85 h 175"/>
                    <a:gd name="T14" fmla="*/ 118 w 131"/>
                    <a:gd name="T15" fmla="*/ 69 h 175"/>
                    <a:gd name="T16" fmla="*/ 107 w 131"/>
                    <a:gd name="T17" fmla="*/ 51 h 175"/>
                    <a:gd name="T18" fmla="*/ 96 w 131"/>
                    <a:gd name="T19" fmla="*/ 36 h 175"/>
                    <a:gd name="T20" fmla="*/ 78 w 131"/>
                    <a:gd name="T21" fmla="*/ 21 h 175"/>
                    <a:gd name="T22" fmla="*/ 62 w 131"/>
                    <a:gd name="T23" fmla="*/ 11 h 175"/>
                    <a:gd name="T24" fmla="*/ 44 w 131"/>
                    <a:gd name="T25" fmla="*/ 2 h 175"/>
                    <a:gd name="T26" fmla="*/ 28 w 131"/>
                    <a:gd name="T27" fmla="*/ 0 h 175"/>
                    <a:gd name="T28" fmla="*/ 16 w 131"/>
                    <a:gd name="T29" fmla="*/ 3 h 175"/>
                    <a:gd name="T30" fmla="*/ 8 w 131"/>
                    <a:gd name="T31" fmla="*/ 13 h 175"/>
                    <a:gd name="T32" fmla="*/ 0 w 131"/>
                    <a:gd name="T33" fmla="*/ 24 h 17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31"/>
                    <a:gd name="T52" fmla="*/ 0 h 175"/>
                    <a:gd name="T53" fmla="*/ 131 w 131"/>
                    <a:gd name="T54" fmla="*/ 175 h 175"/>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31" h="175">
                      <a:moveTo>
                        <a:pt x="0" y="24"/>
                      </a:moveTo>
                      <a:lnTo>
                        <a:pt x="120" y="175"/>
                      </a:lnTo>
                      <a:lnTo>
                        <a:pt x="124" y="161"/>
                      </a:lnTo>
                      <a:lnTo>
                        <a:pt x="130" y="138"/>
                      </a:lnTo>
                      <a:lnTo>
                        <a:pt x="131" y="122"/>
                      </a:lnTo>
                      <a:lnTo>
                        <a:pt x="130" y="106"/>
                      </a:lnTo>
                      <a:lnTo>
                        <a:pt x="125" y="85"/>
                      </a:lnTo>
                      <a:lnTo>
                        <a:pt x="118" y="69"/>
                      </a:lnTo>
                      <a:lnTo>
                        <a:pt x="107" y="51"/>
                      </a:lnTo>
                      <a:lnTo>
                        <a:pt x="96" y="36"/>
                      </a:lnTo>
                      <a:lnTo>
                        <a:pt x="78" y="21"/>
                      </a:lnTo>
                      <a:lnTo>
                        <a:pt x="62" y="11"/>
                      </a:lnTo>
                      <a:lnTo>
                        <a:pt x="44" y="2"/>
                      </a:lnTo>
                      <a:lnTo>
                        <a:pt x="28" y="0"/>
                      </a:lnTo>
                      <a:lnTo>
                        <a:pt x="16" y="3"/>
                      </a:lnTo>
                      <a:lnTo>
                        <a:pt x="8" y="13"/>
                      </a:lnTo>
                      <a:lnTo>
                        <a:pt x="0" y="24"/>
                      </a:lnTo>
                      <a:close/>
                    </a:path>
                  </a:pathLst>
                </a:custGeom>
                <a:solidFill>
                  <a:srgbClr val="9F9F9F"/>
                </a:solidFill>
                <a:ln w="9525">
                  <a:noFill/>
                  <a:round/>
                  <a:headEnd/>
                  <a:tailEnd/>
                </a:ln>
              </p:spPr>
              <p:txBody>
                <a:bodyPr/>
                <a:lstStyle/>
                <a:p>
                  <a:endParaRPr lang="fr-FR"/>
                </a:p>
              </p:txBody>
            </p:sp>
            <p:sp>
              <p:nvSpPr>
                <p:cNvPr id="57376" name="Freeform 53"/>
                <p:cNvSpPr>
                  <a:spLocks/>
                </p:cNvSpPr>
                <p:nvPr/>
              </p:nvSpPr>
              <p:spPr bwMode="auto">
                <a:xfrm>
                  <a:off x="1558" y="2841"/>
                  <a:ext cx="62" cy="58"/>
                </a:xfrm>
                <a:custGeom>
                  <a:avLst/>
                  <a:gdLst>
                    <a:gd name="T0" fmla="*/ 16 w 62"/>
                    <a:gd name="T1" fmla="*/ 58 h 58"/>
                    <a:gd name="T2" fmla="*/ 8 w 62"/>
                    <a:gd name="T3" fmla="*/ 55 h 58"/>
                    <a:gd name="T4" fmla="*/ 2 w 62"/>
                    <a:gd name="T5" fmla="*/ 50 h 58"/>
                    <a:gd name="T6" fmla="*/ 0 w 62"/>
                    <a:gd name="T7" fmla="*/ 44 h 58"/>
                    <a:gd name="T8" fmla="*/ 0 w 62"/>
                    <a:gd name="T9" fmla="*/ 36 h 58"/>
                    <a:gd name="T10" fmla="*/ 2 w 62"/>
                    <a:gd name="T11" fmla="*/ 26 h 58"/>
                    <a:gd name="T12" fmla="*/ 6 w 62"/>
                    <a:gd name="T13" fmla="*/ 21 h 58"/>
                    <a:gd name="T14" fmla="*/ 13 w 62"/>
                    <a:gd name="T15" fmla="*/ 15 h 58"/>
                    <a:gd name="T16" fmla="*/ 56 w 62"/>
                    <a:gd name="T17" fmla="*/ 0 h 58"/>
                    <a:gd name="T18" fmla="*/ 51 w 62"/>
                    <a:gd name="T19" fmla="*/ 6 h 58"/>
                    <a:gd name="T20" fmla="*/ 46 w 62"/>
                    <a:gd name="T21" fmla="*/ 14 h 58"/>
                    <a:gd name="T22" fmla="*/ 45 w 62"/>
                    <a:gd name="T23" fmla="*/ 23 h 58"/>
                    <a:gd name="T24" fmla="*/ 44 w 62"/>
                    <a:gd name="T25" fmla="*/ 29 h 58"/>
                    <a:gd name="T26" fmla="*/ 46 w 62"/>
                    <a:gd name="T27" fmla="*/ 39 h 58"/>
                    <a:gd name="T28" fmla="*/ 53 w 62"/>
                    <a:gd name="T29" fmla="*/ 46 h 58"/>
                    <a:gd name="T30" fmla="*/ 62 w 62"/>
                    <a:gd name="T31" fmla="*/ 51 h 58"/>
                    <a:gd name="T32" fmla="*/ 16 w 62"/>
                    <a:gd name="T33" fmla="*/ 58 h 5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62"/>
                    <a:gd name="T52" fmla="*/ 0 h 58"/>
                    <a:gd name="T53" fmla="*/ 62 w 62"/>
                    <a:gd name="T54" fmla="*/ 58 h 5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62" h="58">
                      <a:moveTo>
                        <a:pt x="16" y="58"/>
                      </a:moveTo>
                      <a:lnTo>
                        <a:pt x="8" y="55"/>
                      </a:lnTo>
                      <a:lnTo>
                        <a:pt x="2" y="50"/>
                      </a:lnTo>
                      <a:lnTo>
                        <a:pt x="0" y="44"/>
                      </a:lnTo>
                      <a:lnTo>
                        <a:pt x="0" y="36"/>
                      </a:lnTo>
                      <a:lnTo>
                        <a:pt x="2" y="26"/>
                      </a:lnTo>
                      <a:lnTo>
                        <a:pt x="6" y="21"/>
                      </a:lnTo>
                      <a:lnTo>
                        <a:pt x="13" y="15"/>
                      </a:lnTo>
                      <a:lnTo>
                        <a:pt x="56" y="0"/>
                      </a:lnTo>
                      <a:lnTo>
                        <a:pt x="51" y="6"/>
                      </a:lnTo>
                      <a:lnTo>
                        <a:pt x="46" y="14"/>
                      </a:lnTo>
                      <a:lnTo>
                        <a:pt x="45" y="23"/>
                      </a:lnTo>
                      <a:lnTo>
                        <a:pt x="44" y="29"/>
                      </a:lnTo>
                      <a:lnTo>
                        <a:pt x="46" y="39"/>
                      </a:lnTo>
                      <a:lnTo>
                        <a:pt x="53" y="46"/>
                      </a:lnTo>
                      <a:lnTo>
                        <a:pt x="62" y="51"/>
                      </a:lnTo>
                      <a:lnTo>
                        <a:pt x="16" y="58"/>
                      </a:lnTo>
                      <a:close/>
                    </a:path>
                  </a:pathLst>
                </a:custGeom>
                <a:solidFill>
                  <a:srgbClr val="FFFF00"/>
                </a:solidFill>
                <a:ln w="9525">
                  <a:noFill/>
                  <a:round/>
                  <a:headEnd/>
                  <a:tailEnd/>
                </a:ln>
              </p:spPr>
              <p:txBody>
                <a:bodyPr/>
                <a:lstStyle/>
                <a:p>
                  <a:endParaRPr lang="fr-FR"/>
                </a:p>
              </p:txBody>
            </p:sp>
          </p:grpSp>
          <p:grpSp>
            <p:nvGrpSpPr>
              <p:cNvPr id="10" name="Group 54"/>
              <p:cNvGrpSpPr>
                <a:grpSpLocks/>
              </p:cNvGrpSpPr>
              <p:nvPr/>
            </p:nvGrpSpPr>
            <p:grpSpPr bwMode="auto">
              <a:xfrm>
                <a:off x="1971" y="2398"/>
                <a:ext cx="585" cy="510"/>
                <a:chOff x="1971" y="2398"/>
                <a:chExt cx="585" cy="510"/>
              </a:xfrm>
            </p:grpSpPr>
            <p:sp>
              <p:nvSpPr>
                <p:cNvPr id="57367" name="Freeform 55"/>
                <p:cNvSpPr>
                  <a:spLocks/>
                </p:cNvSpPr>
                <p:nvPr/>
              </p:nvSpPr>
              <p:spPr bwMode="auto">
                <a:xfrm>
                  <a:off x="1973" y="2766"/>
                  <a:ext cx="583" cy="142"/>
                </a:xfrm>
                <a:custGeom>
                  <a:avLst/>
                  <a:gdLst>
                    <a:gd name="T0" fmla="*/ 0 w 583"/>
                    <a:gd name="T1" fmla="*/ 43 h 142"/>
                    <a:gd name="T2" fmla="*/ 403 w 583"/>
                    <a:gd name="T3" fmla="*/ 0 h 142"/>
                    <a:gd name="T4" fmla="*/ 583 w 583"/>
                    <a:gd name="T5" fmla="*/ 137 h 142"/>
                    <a:gd name="T6" fmla="*/ 465 w 583"/>
                    <a:gd name="T7" fmla="*/ 130 h 142"/>
                    <a:gd name="T8" fmla="*/ 435 w 583"/>
                    <a:gd name="T9" fmla="*/ 123 h 142"/>
                    <a:gd name="T10" fmla="*/ 454 w 583"/>
                    <a:gd name="T11" fmla="*/ 142 h 142"/>
                    <a:gd name="T12" fmla="*/ 333 w 583"/>
                    <a:gd name="T13" fmla="*/ 130 h 142"/>
                    <a:gd name="T14" fmla="*/ 295 w 583"/>
                    <a:gd name="T15" fmla="*/ 116 h 142"/>
                    <a:gd name="T16" fmla="*/ 314 w 583"/>
                    <a:gd name="T17" fmla="*/ 135 h 142"/>
                    <a:gd name="T18" fmla="*/ 148 w 583"/>
                    <a:gd name="T19" fmla="*/ 116 h 142"/>
                    <a:gd name="T20" fmla="*/ 0 w 583"/>
                    <a:gd name="T21" fmla="*/ 43 h 14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583"/>
                    <a:gd name="T34" fmla="*/ 0 h 142"/>
                    <a:gd name="T35" fmla="*/ 583 w 583"/>
                    <a:gd name="T36" fmla="*/ 142 h 14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583" h="142">
                      <a:moveTo>
                        <a:pt x="0" y="43"/>
                      </a:moveTo>
                      <a:lnTo>
                        <a:pt x="403" y="0"/>
                      </a:lnTo>
                      <a:lnTo>
                        <a:pt x="583" y="137"/>
                      </a:lnTo>
                      <a:lnTo>
                        <a:pt x="465" y="130"/>
                      </a:lnTo>
                      <a:lnTo>
                        <a:pt x="435" y="123"/>
                      </a:lnTo>
                      <a:lnTo>
                        <a:pt x="454" y="142"/>
                      </a:lnTo>
                      <a:lnTo>
                        <a:pt x="333" y="130"/>
                      </a:lnTo>
                      <a:lnTo>
                        <a:pt x="295" y="116"/>
                      </a:lnTo>
                      <a:lnTo>
                        <a:pt x="314" y="135"/>
                      </a:lnTo>
                      <a:lnTo>
                        <a:pt x="148" y="116"/>
                      </a:lnTo>
                      <a:lnTo>
                        <a:pt x="0" y="43"/>
                      </a:lnTo>
                      <a:close/>
                    </a:path>
                  </a:pathLst>
                </a:custGeom>
                <a:solidFill>
                  <a:srgbClr val="FFFF00"/>
                </a:solidFill>
                <a:ln w="9525">
                  <a:noFill/>
                  <a:round/>
                  <a:headEnd/>
                  <a:tailEnd/>
                </a:ln>
              </p:spPr>
              <p:txBody>
                <a:bodyPr/>
                <a:lstStyle/>
                <a:p>
                  <a:endParaRPr lang="fr-FR"/>
                </a:p>
              </p:txBody>
            </p:sp>
            <p:sp>
              <p:nvSpPr>
                <p:cNvPr id="57368" name="Freeform 56"/>
                <p:cNvSpPr>
                  <a:spLocks/>
                </p:cNvSpPr>
                <p:nvPr/>
              </p:nvSpPr>
              <p:spPr bwMode="auto">
                <a:xfrm>
                  <a:off x="1976" y="2646"/>
                  <a:ext cx="373" cy="117"/>
                </a:xfrm>
                <a:custGeom>
                  <a:avLst/>
                  <a:gdLst>
                    <a:gd name="T0" fmla="*/ 48 w 373"/>
                    <a:gd name="T1" fmla="*/ 88 h 117"/>
                    <a:gd name="T2" fmla="*/ 373 w 373"/>
                    <a:gd name="T3" fmla="*/ 0 h 117"/>
                    <a:gd name="T4" fmla="*/ 279 w 373"/>
                    <a:gd name="T5" fmla="*/ 53 h 117"/>
                    <a:gd name="T6" fmla="*/ 0 w 373"/>
                    <a:gd name="T7" fmla="*/ 117 h 117"/>
                    <a:gd name="T8" fmla="*/ 48 w 373"/>
                    <a:gd name="T9" fmla="*/ 88 h 117"/>
                    <a:gd name="T10" fmla="*/ 0 60000 65536"/>
                    <a:gd name="T11" fmla="*/ 0 60000 65536"/>
                    <a:gd name="T12" fmla="*/ 0 60000 65536"/>
                    <a:gd name="T13" fmla="*/ 0 60000 65536"/>
                    <a:gd name="T14" fmla="*/ 0 60000 65536"/>
                    <a:gd name="T15" fmla="*/ 0 w 373"/>
                    <a:gd name="T16" fmla="*/ 0 h 117"/>
                    <a:gd name="T17" fmla="*/ 373 w 373"/>
                    <a:gd name="T18" fmla="*/ 117 h 117"/>
                  </a:gdLst>
                  <a:ahLst/>
                  <a:cxnLst>
                    <a:cxn ang="T10">
                      <a:pos x="T0" y="T1"/>
                    </a:cxn>
                    <a:cxn ang="T11">
                      <a:pos x="T2" y="T3"/>
                    </a:cxn>
                    <a:cxn ang="T12">
                      <a:pos x="T4" y="T5"/>
                    </a:cxn>
                    <a:cxn ang="T13">
                      <a:pos x="T6" y="T7"/>
                    </a:cxn>
                    <a:cxn ang="T14">
                      <a:pos x="T8" y="T9"/>
                    </a:cxn>
                  </a:cxnLst>
                  <a:rect l="T15" t="T16" r="T17" b="T18"/>
                  <a:pathLst>
                    <a:path w="373" h="117">
                      <a:moveTo>
                        <a:pt x="48" y="88"/>
                      </a:moveTo>
                      <a:lnTo>
                        <a:pt x="373" y="0"/>
                      </a:lnTo>
                      <a:lnTo>
                        <a:pt x="279" y="53"/>
                      </a:lnTo>
                      <a:lnTo>
                        <a:pt x="0" y="117"/>
                      </a:lnTo>
                      <a:lnTo>
                        <a:pt x="48" y="88"/>
                      </a:lnTo>
                      <a:close/>
                    </a:path>
                  </a:pathLst>
                </a:custGeom>
                <a:solidFill>
                  <a:srgbClr val="FFFF00"/>
                </a:solidFill>
                <a:ln w="9525">
                  <a:noFill/>
                  <a:round/>
                  <a:headEnd/>
                  <a:tailEnd/>
                </a:ln>
              </p:spPr>
              <p:txBody>
                <a:bodyPr/>
                <a:lstStyle/>
                <a:p>
                  <a:endParaRPr lang="fr-FR"/>
                </a:p>
              </p:txBody>
            </p:sp>
            <p:sp>
              <p:nvSpPr>
                <p:cNvPr id="57369" name="Freeform 57"/>
                <p:cNvSpPr>
                  <a:spLocks/>
                </p:cNvSpPr>
                <p:nvPr/>
              </p:nvSpPr>
              <p:spPr bwMode="auto">
                <a:xfrm>
                  <a:off x="1971" y="2398"/>
                  <a:ext cx="482" cy="334"/>
                </a:xfrm>
                <a:custGeom>
                  <a:avLst/>
                  <a:gdLst>
                    <a:gd name="T0" fmla="*/ 0 w 482"/>
                    <a:gd name="T1" fmla="*/ 334 h 334"/>
                    <a:gd name="T2" fmla="*/ 346 w 482"/>
                    <a:gd name="T3" fmla="*/ 215 h 334"/>
                    <a:gd name="T4" fmla="*/ 482 w 482"/>
                    <a:gd name="T5" fmla="*/ 0 h 334"/>
                    <a:gd name="T6" fmla="*/ 376 w 482"/>
                    <a:gd name="T7" fmla="*/ 64 h 334"/>
                    <a:gd name="T8" fmla="*/ 352 w 482"/>
                    <a:gd name="T9" fmla="*/ 87 h 334"/>
                    <a:gd name="T10" fmla="*/ 352 w 482"/>
                    <a:gd name="T11" fmla="*/ 63 h 334"/>
                    <a:gd name="T12" fmla="*/ 231 w 482"/>
                    <a:gd name="T13" fmla="*/ 154 h 334"/>
                    <a:gd name="T14" fmla="*/ 239 w 482"/>
                    <a:gd name="T15" fmla="*/ 128 h 334"/>
                    <a:gd name="T16" fmla="*/ 108 w 482"/>
                    <a:gd name="T17" fmla="*/ 210 h 334"/>
                    <a:gd name="T18" fmla="*/ 0 w 482"/>
                    <a:gd name="T19" fmla="*/ 334 h 33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82"/>
                    <a:gd name="T31" fmla="*/ 0 h 334"/>
                    <a:gd name="T32" fmla="*/ 482 w 482"/>
                    <a:gd name="T33" fmla="*/ 334 h 334"/>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82" h="334">
                      <a:moveTo>
                        <a:pt x="0" y="334"/>
                      </a:moveTo>
                      <a:lnTo>
                        <a:pt x="346" y="215"/>
                      </a:lnTo>
                      <a:lnTo>
                        <a:pt x="482" y="0"/>
                      </a:lnTo>
                      <a:lnTo>
                        <a:pt x="376" y="64"/>
                      </a:lnTo>
                      <a:lnTo>
                        <a:pt x="352" y="87"/>
                      </a:lnTo>
                      <a:lnTo>
                        <a:pt x="352" y="63"/>
                      </a:lnTo>
                      <a:lnTo>
                        <a:pt x="231" y="154"/>
                      </a:lnTo>
                      <a:lnTo>
                        <a:pt x="239" y="128"/>
                      </a:lnTo>
                      <a:lnTo>
                        <a:pt x="108" y="210"/>
                      </a:lnTo>
                      <a:lnTo>
                        <a:pt x="0" y="334"/>
                      </a:lnTo>
                      <a:close/>
                    </a:path>
                  </a:pathLst>
                </a:custGeom>
                <a:solidFill>
                  <a:srgbClr val="FFFF00"/>
                </a:solidFill>
                <a:ln w="9525">
                  <a:noFill/>
                  <a:round/>
                  <a:headEnd/>
                  <a:tailEnd/>
                </a:ln>
              </p:spPr>
              <p:txBody>
                <a:bodyPr/>
                <a:lstStyle/>
                <a:p>
                  <a:endParaRPr lang="fr-FR"/>
                </a:p>
              </p:txBody>
            </p:sp>
          </p:grpSp>
        </p:grpSp>
        <p:sp>
          <p:nvSpPr>
            <p:cNvPr id="57363" name="Freeform 58"/>
            <p:cNvSpPr>
              <a:spLocks/>
            </p:cNvSpPr>
            <p:nvPr/>
          </p:nvSpPr>
          <p:spPr bwMode="auto">
            <a:xfrm>
              <a:off x="1844" y="2712"/>
              <a:ext cx="163" cy="146"/>
            </a:xfrm>
            <a:custGeom>
              <a:avLst/>
              <a:gdLst>
                <a:gd name="T0" fmla="*/ 144 w 163"/>
                <a:gd name="T1" fmla="*/ 0 h 146"/>
                <a:gd name="T2" fmla="*/ 134 w 163"/>
                <a:gd name="T3" fmla="*/ 11 h 146"/>
                <a:gd name="T4" fmla="*/ 123 w 163"/>
                <a:gd name="T5" fmla="*/ 28 h 146"/>
                <a:gd name="T6" fmla="*/ 119 w 163"/>
                <a:gd name="T7" fmla="*/ 41 h 146"/>
                <a:gd name="T8" fmla="*/ 115 w 163"/>
                <a:gd name="T9" fmla="*/ 57 h 146"/>
                <a:gd name="T10" fmla="*/ 115 w 163"/>
                <a:gd name="T11" fmla="*/ 73 h 146"/>
                <a:gd name="T12" fmla="*/ 119 w 163"/>
                <a:gd name="T13" fmla="*/ 88 h 146"/>
                <a:gd name="T14" fmla="*/ 126 w 163"/>
                <a:gd name="T15" fmla="*/ 101 h 146"/>
                <a:gd name="T16" fmla="*/ 138 w 163"/>
                <a:gd name="T17" fmla="*/ 112 h 146"/>
                <a:gd name="T18" fmla="*/ 151 w 163"/>
                <a:gd name="T19" fmla="*/ 120 h 146"/>
                <a:gd name="T20" fmla="*/ 163 w 163"/>
                <a:gd name="T21" fmla="*/ 129 h 146"/>
                <a:gd name="T22" fmla="*/ 40 w 163"/>
                <a:gd name="T23" fmla="*/ 146 h 146"/>
                <a:gd name="T24" fmla="*/ 27 w 163"/>
                <a:gd name="T25" fmla="*/ 140 h 146"/>
                <a:gd name="T26" fmla="*/ 16 w 163"/>
                <a:gd name="T27" fmla="*/ 132 h 146"/>
                <a:gd name="T28" fmla="*/ 8 w 163"/>
                <a:gd name="T29" fmla="*/ 122 h 146"/>
                <a:gd name="T30" fmla="*/ 4 w 163"/>
                <a:gd name="T31" fmla="*/ 113 h 146"/>
                <a:gd name="T32" fmla="*/ 0 w 163"/>
                <a:gd name="T33" fmla="*/ 102 h 146"/>
                <a:gd name="T34" fmla="*/ 0 w 163"/>
                <a:gd name="T35" fmla="*/ 88 h 146"/>
                <a:gd name="T36" fmla="*/ 4 w 163"/>
                <a:gd name="T37" fmla="*/ 76 h 146"/>
                <a:gd name="T38" fmla="*/ 7 w 163"/>
                <a:gd name="T39" fmla="*/ 64 h 146"/>
                <a:gd name="T40" fmla="*/ 11 w 163"/>
                <a:gd name="T41" fmla="*/ 55 h 146"/>
                <a:gd name="T42" fmla="*/ 18 w 163"/>
                <a:gd name="T43" fmla="*/ 45 h 146"/>
                <a:gd name="T44" fmla="*/ 24 w 163"/>
                <a:gd name="T45" fmla="*/ 41 h 146"/>
                <a:gd name="T46" fmla="*/ 144 w 163"/>
                <a:gd name="T47" fmla="*/ 0 h 14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63"/>
                <a:gd name="T73" fmla="*/ 0 h 146"/>
                <a:gd name="T74" fmla="*/ 163 w 163"/>
                <a:gd name="T75" fmla="*/ 146 h 14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63" h="146">
                  <a:moveTo>
                    <a:pt x="144" y="0"/>
                  </a:moveTo>
                  <a:lnTo>
                    <a:pt x="134" y="11"/>
                  </a:lnTo>
                  <a:lnTo>
                    <a:pt x="123" y="28"/>
                  </a:lnTo>
                  <a:lnTo>
                    <a:pt x="119" y="41"/>
                  </a:lnTo>
                  <a:lnTo>
                    <a:pt x="115" y="57"/>
                  </a:lnTo>
                  <a:lnTo>
                    <a:pt x="115" y="73"/>
                  </a:lnTo>
                  <a:lnTo>
                    <a:pt x="119" y="88"/>
                  </a:lnTo>
                  <a:lnTo>
                    <a:pt x="126" y="101"/>
                  </a:lnTo>
                  <a:lnTo>
                    <a:pt x="138" y="112"/>
                  </a:lnTo>
                  <a:lnTo>
                    <a:pt x="151" y="120"/>
                  </a:lnTo>
                  <a:lnTo>
                    <a:pt x="163" y="129"/>
                  </a:lnTo>
                  <a:lnTo>
                    <a:pt x="40" y="146"/>
                  </a:lnTo>
                  <a:lnTo>
                    <a:pt x="27" y="140"/>
                  </a:lnTo>
                  <a:lnTo>
                    <a:pt x="16" y="132"/>
                  </a:lnTo>
                  <a:lnTo>
                    <a:pt x="8" y="122"/>
                  </a:lnTo>
                  <a:lnTo>
                    <a:pt x="4" y="113"/>
                  </a:lnTo>
                  <a:lnTo>
                    <a:pt x="0" y="102"/>
                  </a:lnTo>
                  <a:lnTo>
                    <a:pt x="0" y="88"/>
                  </a:lnTo>
                  <a:lnTo>
                    <a:pt x="4" y="76"/>
                  </a:lnTo>
                  <a:lnTo>
                    <a:pt x="7" y="64"/>
                  </a:lnTo>
                  <a:lnTo>
                    <a:pt x="11" y="55"/>
                  </a:lnTo>
                  <a:lnTo>
                    <a:pt x="18" y="45"/>
                  </a:lnTo>
                  <a:lnTo>
                    <a:pt x="24" y="41"/>
                  </a:lnTo>
                  <a:lnTo>
                    <a:pt x="144" y="0"/>
                  </a:lnTo>
                  <a:close/>
                </a:path>
              </a:pathLst>
            </a:custGeom>
            <a:solidFill>
              <a:srgbClr val="FFFF00"/>
            </a:solidFill>
            <a:ln w="9525">
              <a:noFill/>
              <a:round/>
              <a:headEnd/>
              <a:tailEnd/>
            </a:ln>
          </p:spPr>
          <p:txBody>
            <a:bodyPr/>
            <a:lstStyle/>
            <a:p>
              <a:endParaRPr lang="fr-FR"/>
            </a:p>
          </p:txBody>
        </p:sp>
        <p:sp>
          <p:nvSpPr>
            <p:cNvPr id="57364" name="Freeform 59"/>
            <p:cNvSpPr>
              <a:spLocks/>
            </p:cNvSpPr>
            <p:nvPr/>
          </p:nvSpPr>
          <p:spPr bwMode="auto">
            <a:xfrm>
              <a:off x="1875" y="2734"/>
              <a:ext cx="68" cy="119"/>
            </a:xfrm>
            <a:custGeom>
              <a:avLst/>
              <a:gdLst>
                <a:gd name="T0" fmla="*/ 45 w 68"/>
                <a:gd name="T1" fmla="*/ 0 h 119"/>
                <a:gd name="T2" fmla="*/ 37 w 68"/>
                <a:gd name="T3" fmla="*/ 17 h 119"/>
                <a:gd name="T4" fmla="*/ 31 w 68"/>
                <a:gd name="T5" fmla="*/ 30 h 119"/>
                <a:gd name="T6" fmla="*/ 25 w 68"/>
                <a:gd name="T7" fmla="*/ 45 h 119"/>
                <a:gd name="T8" fmla="*/ 22 w 68"/>
                <a:gd name="T9" fmla="*/ 61 h 119"/>
                <a:gd name="T10" fmla="*/ 25 w 68"/>
                <a:gd name="T11" fmla="*/ 77 h 119"/>
                <a:gd name="T12" fmla="*/ 32 w 68"/>
                <a:gd name="T13" fmla="*/ 88 h 119"/>
                <a:gd name="T14" fmla="*/ 42 w 68"/>
                <a:gd name="T15" fmla="*/ 97 h 119"/>
                <a:gd name="T16" fmla="*/ 52 w 68"/>
                <a:gd name="T17" fmla="*/ 106 h 119"/>
                <a:gd name="T18" fmla="*/ 68 w 68"/>
                <a:gd name="T19" fmla="*/ 117 h 119"/>
                <a:gd name="T20" fmla="*/ 45 w 68"/>
                <a:gd name="T21" fmla="*/ 119 h 119"/>
                <a:gd name="T22" fmla="*/ 35 w 68"/>
                <a:gd name="T23" fmla="*/ 116 h 119"/>
                <a:gd name="T24" fmla="*/ 25 w 68"/>
                <a:gd name="T25" fmla="*/ 110 h 119"/>
                <a:gd name="T26" fmla="*/ 16 w 68"/>
                <a:gd name="T27" fmla="*/ 102 h 119"/>
                <a:gd name="T28" fmla="*/ 9 w 68"/>
                <a:gd name="T29" fmla="*/ 94 h 119"/>
                <a:gd name="T30" fmla="*/ 3 w 68"/>
                <a:gd name="T31" fmla="*/ 85 h 119"/>
                <a:gd name="T32" fmla="*/ 0 w 68"/>
                <a:gd name="T33" fmla="*/ 73 h 119"/>
                <a:gd name="T34" fmla="*/ 0 w 68"/>
                <a:gd name="T35" fmla="*/ 60 h 119"/>
                <a:gd name="T36" fmla="*/ 3 w 68"/>
                <a:gd name="T37" fmla="*/ 46 h 119"/>
                <a:gd name="T38" fmla="*/ 8 w 68"/>
                <a:gd name="T39" fmla="*/ 34 h 119"/>
                <a:gd name="T40" fmla="*/ 12 w 68"/>
                <a:gd name="T41" fmla="*/ 27 h 119"/>
                <a:gd name="T42" fmla="*/ 18 w 68"/>
                <a:gd name="T43" fmla="*/ 18 h 119"/>
                <a:gd name="T44" fmla="*/ 24 w 68"/>
                <a:gd name="T45" fmla="*/ 8 h 119"/>
                <a:gd name="T46" fmla="*/ 45 w 68"/>
                <a:gd name="T47" fmla="*/ 0 h 119"/>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68"/>
                <a:gd name="T73" fmla="*/ 0 h 119"/>
                <a:gd name="T74" fmla="*/ 68 w 68"/>
                <a:gd name="T75" fmla="*/ 119 h 119"/>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68" h="119">
                  <a:moveTo>
                    <a:pt x="45" y="0"/>
                  </a:moveTo>
                  <a:lnTo>
                    <a:pt x="37" y="17"/>
                  </a:lnTo>
                  <a:lnTo>
                    <a:pt x="31" y="30"/>
                  </a:lnTo>
                  <a:lnTo>
                    <a:pt x="25" y="45"/>
                  </a:lnTo>
                  <a:lnTo>
                    <a:pt x="22" y="61"/>
                  </a:lnTo>
                  <a:lnTo>
                    <a:pt x="25" y="77"/>
                  </a:lnTo>
                  <a:lnTo>
                    <a:pt x="32" y="88"/>
                  </a:lnTo>
                  <a:lnTo>
                    <a:pt x="42" y="97"/>
                  </a:lnTo>
                  <a:lnTo>
                    <a:pt x="52" y="106"/>
                  </a:lnTo>
                  <a:lnTo>
                    <a:pt x="68" y="117"/>
                  </a:lnTo>
                  <a:lnTo>
                    <a:pt x="45" y="119"/>
                  </a:lnTo>
                  <a:lnTo>
                    <a:pt x="35" y="116"/>
                  </a:lnTo>
                  <a:lnTo>
                    <a:pt x="25" y="110"/>
                  </a:lnTo>
                  <a:lnTo>
                    <a:pt x="16" y="102"/>
                  </a:lnTo>
                  <a:lnTo>
                    <a:pt x="9" y="94"/>
                  </a:lnTo>
                  <a:lnTo>
                    <a:pt x="3" y="85"/>
                  </a:lnTo>
                  <a:lnTo>
                    <a:pt x="0" y="73"/>
                  </a:lnTo>
                  <a:lnTo>
                    <a:pt x="0" y="60"/>
                  </a:lnTo>
                  <a:lnTo>
                    <a:pt x="3" y="46"/>
                  </a:lnTo>
                  <a:lnTo>
                    <a:pt x="8" y="34"/>
                  </a:lnTo>
                  <a:lnTo>
                    <a:pt x="12" y="27"/>
                  </a:lnTo>
                  <a:lnTo>
                    <a:pt x="18" y="18"/>
                  </a:lnTo>
                  <a:lnTo>
                    <a:pt x="24" y="8"/>
                  </a:lnTo>
                  <a:lnTo>
                    <a:pt x="45" y="0"/>
                  </a:lnTo>
                  <a:close/>
                </a:path>
              </a:pathLst>
            </a:custGeom>
            <a:solidFill>
              <a:srgbClr val="FF0000"/>
            </a:solidFill>
            <a:ln w="9525">
              <a:noFill/>
              <a:round/>
              <a:headEnd/>
              <a:tailEnd/>
            </a:ln>
          </p:spPr>
          <p:txBody>
            <a:bodyPr/>
            <a:lstStyle/>
            <a:p>
              <a:endParaRPr lang="fr-FR"/>
            </a:p>
          </p:txBody>
        </p:sp>
      </p:grpSp>
      <p:sp>
        <p:nvSpPr>
          <p:cNvPr id="137276" name="Line 60"/>
          <p:cNvSpPr>
            <a:spLocks noChangeShapeType="1"/>
          </p:cNvSpPr>
          <p:nvPr/>
        </p:nvSpPr>
        <p:spPr bwMode="auto">
          <a:xfrm>
            <a:off x="1678299" y="1989138"/>
            <a:ext cx="3047603" cy="1219200"/>
          </a:xfrm>
          <a:prstGeom prst="line">
            <a:avLst/>
          </a:prstGeom>
          <a:noFill/>
          <a:ln w="22225">
            <a:solidFill>
              <a:srgbClr val="000000"/>
            </a:solidFill>
            <a:prstDash val="dash"/>
            <a:round/>
            <a:headEnd type="none" w="sm" len="sm"/>
            <a:tailEnd type="none" w="sm" len="sm"/>
          </a:ln>
        </p:spPr>
        <p:txBody>
          <a:bodyPr wrap="none" anchor="ctr"/>
          <a:lstStyle/>
          <a:p>
            <a:endParaRPr lang="fr-FR"/>
          </a:p>
        </p:txBody>
      </p:sp>
      <p:sp>
        <p:nvSpPr>
          <p:cNvPr id="137277" name="Line 61"/>
          <p:cNvSpPr>
            <a:spLocks noChangeShapeType="1"/>
          </p:cNvSpPr>
          <p:nvPr/>
        </p:nvSpPr>
        <p:spPr bwMode="auto">
          <a:xfrm>
            <a:off x="7212661" y="4191000"/>
            <a:ext cx="3250777" cy="1219200"/>
          </a:xfrm>
          <a:prstGeom prst="line">
            <a:avLst/>
          </a:prstGeom>
          <a:noFill/>
          <a:ln w="22225">
            <a:solidFill>
              <a:schemeClr val="bg2"/>
            </a:solidFill>
            <a:prstDash val="dash"/>
            <a:round/>
            <a:headEnd type="none" w="sm" len="sm"/>
            <a:tailEnd type="none" w="sm" len="sm"/>
          </a:ln>
        </p:spPr>
        <p:txBody>
          <a:bodyPr wrap="none" anchor="ctr"/>
          <a:lstStyle/>
          <a:p>
            <a:endParaRPr lang="fr-FR"/>
          </a:p>
        </p:txBody>
      </p:sp>
      <p:sp>
        <p:nvSpPr>
          <p:cNvPr id="137278" name="WordArt 62"/>
          <p:cNvSpPr>
            <a:spLocks noChangeArrowheads="1" noChangeShapeType="1" noTextEdit="1"/>
          </p:cNvSpPr>
          <p:nvPr/>
        </p:nvSpPr>
        <p:spPr bwMode="auto">
          <a:xfrm>
            <a:off x="8838049" y="2667000"/>
            <a:ext cx="914281" cy="1066800"/>
          </a:xfrm>
          <a:prstGeom prst="rect">
            <a:avLst/>
          </a:prstGeom>
        </p:spPr>
        <p:txBody>
          <a:bodyPr wrap="none" fromWordArt="1">
            <a:prstTxWarp prst="textPlain">
              <a:avLst>
                <a:gd name="adj" fmla="val 50000"/>
              </a:avLst>
            </a:prstTxWarp>
          </a:bodyPr>
          <a:lstStyle/>
          <a:p>
            <a:pPr algn="ctr"/>
            <a:r>
              <a:rPr lang="fr-FR" sz="4000" kern="10" dirty="0">
                <a:ln w="9525">
                  <a:noFill/>
                  <a:round/>
                  <a:headEnd type="none" w="sm" len="sm"/>
                  <a:tailEnd type="none" w="sm" len="sm"/>
                </a:ln>
                <a:solidFill>
                  <a:srgbClr val="336699"/>
                </a:solidFill>
                <a:effectLst>
                  <a:outerShdw dist="45791" dir="2021404" algn="ctr" rotWithShape="0">
                    <a:srgbClr val="C0C0C0"/>
                  </a:outerShdw>
                </a:effectLst>
                <a:latin typeface="Impact"/>
              </a:rPr>
              <a:t>8</a:t>
            </a:r>
          </a:p>
        </p:txBody>
      </p:sp>
      <p:sp>
        <p:nvSpPr>
          <p:cNvPr id="137279" name="WordArt 63"/>
          <p:cNvSpPr>
            <a:spLocks noChangeArrowheads="1" noChangeShapeType="1" noTextEdit="1"/>
          </p:cNvSpPr>
          <p:nvPr/>
        </p:nvSpPr>
        <p:spPr bwMode="auto">
          <a:xfrm>
            <a:off x="1295231" y="4076700"/>
            <a:ext cx="1117455" cy="990600"/>
          </a:xfrm>
          <a:prstGeom prst="rect">
            <a:avLst/>
          </a:prstGeom>
        </p:spPr>
        <p:txBody>
          <a:bodyPr wrap="none" fromWordArt="1">
            <a:prstTxWarp prst="textPlain">
              <a:avLst>
                <a:gd name="adj" fmla="val 50000"/>
              </a:avLst>
            </a:prstTxWarp>
          </a:bodyPr>
          <a:lstStyle/>
          <a:p>
            <a:pPr algn="ctr"/>
            <a:r>
              <a:rPr lang="fr-FR" sz="4000" kern="10">
                <a:ln w="9525">
                  <a:noFill/>
                  <a:round/>
                  <a:headEnd type="none" w="sm" len="sm"/>
                  <a:tailEnd type="none" w="sm" len="sm"/>
                </a:ln>
                <a:solidFill>
                  <a:srgbClr val="336699"/>
                </a:solidFill>
                <a:effectLst>
                  <a:outerShdw dist="45791" dir="2021404" algn="ctr" rotWithShape="0">
                    <a:srgbClr val="C0C0C0"/>
                  </a:outerShdw>
                </a:effectLst>
                <a:latin typeface="Impact"/>
              </a:rPr>
              <a:t>PNS</a:t>
            </a:r>
          </a:p>
        </p:txBody>
      </p:sp>
    </p:spTree>
    <p:extLst>
      <p:ext uri="{BB962C8B-B14F-4D97-AF65-F5344CB8AC3E}">
        <p14:creationId xmlns:p14="http://schemas.microsoft.com/office/powerpoint/2010/main" val="344652546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137220"/>
                                        </p:tgtEl>
                                        <p:attrNameLst>
                                          <p:attrName>style.visibility</p:attrName>
                                        </p:attrNameLst>
                                      </p:cBhvr>
                                      <p:to>
                                        <p:strVal val="visible"/>
                                      </p:to>
                                    </p:set>
                                    <p:animEffect transition="in" filter="box(out)">
                                      <p:cBhvr>
                                        <p:cTn id="7" dur="500"/>
                                        <p:tgtEl>
                                          <p:spTgt spid="137220"/>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1" fill="hold" grpId="0" nodeType="clickEffect">
                                  <p:stCondLst>
                                    <p:cond delay="0"/>
                                  </p:stCondLst>
                                  <p:childTnLst>
                                    <p:set>
                                      <p:cBhvr>
                                        <p:cTn id="11" dur="1" fill="hold">
                                          <p:stCondLst>
                                            <p:cond delay="0"/>
                                          </p:stCondLst>
                                        </p:cTn>
                                        <p:tgtEl>
                                          <p:spTgt spid="137221"/>
                                        </p:tgtEl>
                                        <p:attrNameLst>
                                          <p:attrName>style.visibility</p:attrName>
                                        </p:attrNameLst>
                                      </p:cBhvr>
                                      <p:to>
                                        <p:strVal val="visible"/>
                                      </p:to>
                                    </p:set>
                                    <p:anim calcmode="lin" valueType="num">
                                      <p:cBhvr additive="base">
                                        <p:cTn id="12" dur="500" fill="hold"/>
                                        <p:tgtEl>
                                          <p:spTgt spid="137221"/>
                                        </p:tgtEl>
                                        <p:attrNameLst>
                                          <p:attrName>ppt_x</p:attrName>
                                        </p:attrNameLst>
                                      </p:cBhvr>
                                      <p:tavLst>
                                        <p:tav tm="0">
                                          <p:val>
                                            <p:strVal val="#ppt_x"/>
                                          </p:val>
                                        </p:tav>
                                        <p:tav tm="100000">
                                          <p:val>
                                            <p:strVal val="#ppt_x"/>
                                          </p:val>
                                        </p:tav>
                                      </p:tavLst>
                                    </p:anim>
                                    <p:anim calcmode="lin" valueType="num">
                                      <p:cBhvr additive="base">
                                        <p:cTn id="13" dur="500" fill="hold"/>
                                        <p:tgtEl>
                                          <p:spTgt spid="137221"/>
                                        </p:tgtEl>
                                        <p:attrNameLst>
                                          <p:attrName>ppt_y</p:attrName>
                                        </p:attrNameLst>
                                      </p:cBhvr>
                                      <p:tavLst>
                                        <p:tav tm="0">
                                          <p:val>
                                            <p:strVal val="0-#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2" fill="hold" nodeType="click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additive="base">
                                        <p:cTn id="18" dur="500" fill="hold"/>
                                        <p:tgtEl>
                                          <p:spTgt spid="2"/>
                                        </p:tgtEl>
                                        <p:attrNameLst>
                                          <p:attrName>ppt_x</p:attrName>
                                        </p:attrNameLst>
                                      </p:cBhvr>
                                      <p:tavLst>
                                        <p:tav tm="0">
                                          <p:val>
                                            <p:strVal val="1+#ppt_w/2"/>
                                          </p:val>
                                        </p:tav>
                                        <p:tav tm="100000">
                                          <p:val>
                                            <p:strVal val="#ppt_x"/>
                                          </p:val>
                                        </p:tav>
                                      </p:tavLst>
                                    </p:anim>
                                    <p:anim calcmode="lin" valueType="num">
                                      <p:cBhvr additive="base">
                                        <p:cTn id="19"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2" fill="hold" grpId="0" nodeType="clickEffect">
                                  <p:stCondLst>
                                    <p:cond delay="0"/>
                                  </p:stCondLst>
                                  <p:childTnLst>
                                    <p:set>
                                      <p:cBhvr>
                                        <p:cTn id="23" dur="1" fill="hold">
                                          <p:stCondLst>
                                            <p:cond delay="0"/>
                                          </p:stCondLst>
                                        </p:cTn>
                                        <p:tgtEl>
                                          <p:spTgt spid="137223"/>
                                        </p:tgtEl>
                                        <p:attrNameLst>
                                          <p:attrName>style.visibility</p:attrName>
                                        </p:attrNameLst>
                                      </p:cBhvr>
                                      <p:to>
                                        <p:strVal val="visible"/>
                                      </p:to>
                                    </p:set>
                                    <p:anim calcmode="lin" valueType="num">
                                      <p:cBhvr additive="base">
                                        <p:cTn id="24" dur="500" fill="hold"/>
                                        <p:tgtEl>
                                          <p:spTgt spid="137223"/>
                                        </p:tgtEl>
                                        <p:attrNameLst>
                                          <p:attrName>ppt_x</p:attrName>
                                        </p:attrNameLst>
                                      </p:cBhvr>
                                      <p:tavLst>
                                        <p:tav tm="0">
                                          <p:val>
                                            <p:strVal val="1+#ppt_w/2"/>
                                          </p:val>
                                        </p:tav>
                                        <p:tav tm="100000">
                                          <p:val>
                                            <p:strVal val="#ppt_x"/>
                                          </p:val>
                                        </p:tav>
                                      </p:tavLst>
                                    </p:anim>
                                    <p:anim calcmode="lin" valueType="num">
                                      <p:cBhvr additive="base">
                                        <p:cTn id="25" dur="500" fill="hold"/>
                                        <p:tgtEl>
                                          <p:spTgt spid="137223"/>
                                        </p:tgtEl>
                                        <p:attrNameLst>
                                          <p:attrName>ppt_y</p:attrName>
                                        </p:attrNameLst>
                                      </p:cBhvr>
                                      <p:tavLst>
                                        <p:tav tm="0">
                                          <p:val>
                                            <p:strVal val="#ppt_y"/>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2" fill="hold" nodeType="click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additive="base">
                                        <p:cTn id="30" dur="500" fill="hold"/>
                                        <p:tgtEl>
                                          <p:spTgt spid="4"/>
                                        </p:tgtEl>
                                        <p:attrNameLst>
                                          <p:attrName>ppt_x</p:attrName>
                                        </p:attrNameLst>
                                      </p:cBhvr>
                                      <p:tavLst>
                                        <p:tav tm="0">
                                          <p:val>
                                            <p:strVal val="1+#ppt_w/2"/>
                                          </p:val>
                                        </p:tav>
                                        <p:tav tm="100000">
                                          <p:val>
                                            <p:strVal val="#ppt_x"/>
                                          </p:val>
                                        </p:tav>
                                      </p:tavLst>
                                    </p:anim>
                                    <p:anim calcmode="lin" valueType="num">
                                      <p:cBhvr additive="base">
                                        <p:cTn id="31"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37222"/>
                                        </p:tgtEl>
                                        <p:attrNameLst>
                                          <p:attrName>style.visibility</p:attrName>
                                        </p:attrNameLst>
                                      </p:cBhvr>
                                      <p:to>
                                        <p:strVal val="visible"/>
                                      </p:to>
                                    </p:set>
                                    <p:anim calcmode="lin" valueType="num">
                                      <p:cBhvr additive="base">
                                        <p:cTn id="36" dur="500" fill="hold"/>
                                        <p:tgtEl>
                                          <p:spTgt spid="137222"/>
                                        </p:tgtEl>
                                        <p:attrNameLst>
                                          <p:attrName>ppt_x</p:attrName>
                                        </p:attrNameLst>
                                      </p:cBhvr>
                                      <p:tavLst>
                                        <p:tav tm="0">
                                          <p:val>
                                            <p:strVal val="#ppt_x"/>
                                          </p:val>
                                        </p:tav>
                                        <p:tav tm="100000">
                                          <p:val>
                                            <p:strVal val="#ppt_x"/>
                                          </p:val>
                                        </p:tav>
                                      </p:tavLst>
                                    </p:anim>
                                    <p:anim calcmode="lin" valueType="num">
                                      <p:cBhvr additive="base">
                                        <p:cTn id="37" dur="500" fill="hold"/>
                                        <p:tgtEl>
                                          <p:spTgt spid="137222"/>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2" fill="hold" nodeType="clickEffect">
                                  <p:stCondLst>
                                    <p:cond delay="0"/>
                                  </p:stCondLst>
                                  <p:childTnLst>
                                    <p:set>
                                      <p:cBhvr>
                                        <p:cTn id="41" dur="1" fill="hold">
                                          <p:stCondLst>
                                            <p:cond delay="0"/>
                                          </p:stCondLst>
                                        </p:cTn>
                                        <p:tgtEl>
                                          <p:spTgt spid="6"/>
                                        </p:tgtEl>
                                        <p:attrNameLst>
                                          <p:attrName>style.visibility</p:attrName>
                                        </p:attrNameLst>
                                      </p:cBhvr>
                                      <p:to>
                                        <p:strVal val="visible"/>
                                      </p:to>
                                    </p:set>
                                    <p:anim calcmode="lin" valueType="num">
                                      <p:cBhvr additive="base">
                                        <p:cTn id="42" dur="500" fill="hold"/>
                                        <p:tgtEl>
                                          <p:spTgt spid="6"/>
                                        </p:tgtEl>
                                        <p:attrNameLst>
                                          <p:attrName>ppt_x</p:attrName>
                                        </p:attrNameLst>
                                      </p:cBhvr>
                                      <p:tavLst>
                                        <p:tav tm="0">
                                          <p:val>
                                            <p:strVal val="1+#ppt_w/2"/>
                                          </p:val>
                                        </p:tav>
                                        <p:tav tm="100000">
                                          <p:val>
                                            <p:strVal val="#ppt_x"/>
                                          </p:val>
                                        </p:tav>
                                      </p:tavLst>
                                    </p:anim>
                                    <p:anim calcmode="lin" valueType="num">
                                      <p:cBhvr additive="base">
                                        <p:cTn id="43"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8" fill="hold" grpId="0" nodeType="clickEffect">
                                  <p:stCondLst>
                                    <p:cond delay="0"/>
                                  </p:stCondLst>
                                  <p:childTnLst>
                                    <p:set>
                                      <p:cBhvr>
                                        <p:cTn id="47" dur="1" fill="hold">
                                          <p:stCondLst>
                                            <p:cond delay="0"/>
                                          </p:stCondLst>
                                        </p:cTn>
                                        <p:tgtEl>
                                          <p:spTgt spid="137276"/>
                                        </p:tgtEl>
                                        <p:attrNameLst>
                                          <p:attrName>style.visibility</p:attrName>
                                        </p:attrNameLst>
                                      </p:cBhvr>
                                      <p:to>
                                        <p:strVal val="visible"/>
                                      </p:to>
                                    </p:set>
                                    <p:anim calcmode="lin" valueType="num">
                                      <p:cBhvr additive="base">
                                        <p:cTn id="48" dur="500" fill="hold"/>
                                        <p:tgtEl>
                                          <p:spTgt spid="137276"/>
                                        </p:tgtEl>
                                        <p:attrNameLst>
                                          <p:attrName>ppt_x</p:attrName>
                                        </p:attrNameLst>
                                      </p:cBhvr>
                                      <p:tavLst>
                                        <p:tav tm="0">
                                          <p:val>
                                            <p:strVal val="0-#ppt_w/2"/>
                                          </p:val>
                                        </p:tav>
                                        <p:tav tm="100000">
                                          <p:val>
                                            <p:strVal val="#ppt_x"/>
                                          </p:val>
                                        </p:tav>
                                      </p:tavLst>
                                    </p:anim>
                                    <p:anim calcmode="lin" valueType="num">
                                      <p:cBhvr additive="base">
                                        <p:cTn id="49" dur="500" fill="hold"/>
                                        <p:tgtEl>
                                          <p:spTgt spid="137276"/>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2" fill="hold" grpId="0" nodeType="clickEffect">
                                  <p:stCondLst>
                                    <p:cond delay="0"/>
                                  </p:stCondLst>
                                  <p:childTnLst>
                                    <p:set>
                                      <p:cBhvr>
                                        <p:cTn id="53" dur="1" fill="hold">
                                          <p:stCondLst>
                                            <p:cond delay="0"/>
                                          </p:stCondLst>
                                        </p:cTn>
                                        <p:tgtEl>
                                          <p:spTgt spid="137277"/>
                                        </p:tgtEl>
                                        <p:attrNameLst>
                                          <p:attrName>style.visibility</p:attrName>
                                        </p:attrNameLst>
                                      </p:cBhvr>
                                      <p:to>
                                        <p:strVal val="visible"/>
                                      </p:to>
                                    </p:set>
                                    <p:anim calcmode="lin" valueType="num">
                                      <p:cBhvr additive="base">
                                        <p:cTn id="54" dur="500" fill="hold"/>
                                        <p:tgtEl>
                                          <p:spTgt spid="137277"/>
                                        </p:tgtEl>
                                        <p:attrNameLst>
                                          <p:attrName>ppt_x</p:attrName>
                                        </p:attrNameLst>
                                      </p:cBhvr>
                                      <p:tavLst>
                                        <p:tav tm="0">
                                          <p:val>
                                            <p:strVal val="1+#ppt_w/2"/>
                                          </p:val>
                                        </p:tav>
                                        <p:tav tm="100000">
                                          <p:val>
                                            <p:strVal val="#ppt_x"/>
                                          </p:val>
                                        </p:tav>
                                      </p:tavLst>
                                    </p:anim>
                                    <p:anim calcmode="lin" valueType="num">
                                      <p:cBhvr additive="base">
                                        <p:cTn id="55" dur="500" fill="hold"/>
                                        <p:tgtEl>
                                          <p:spTgt spid="137277"/>
                                        </p:tgtEl>
                                        <p:attrNameLst>
                                          <p:attrName>ppt_y</p:attrName>
                                        </p:attrNameLst>
                                      </p:cBhvr>
                                      <p:tavLst>
                                        <p:tav tm="0">
                                          <p:val>
                                            <p:strVal val="#ppt_y"/>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15" presetClass="entr" presetSubtype="0" fill="hold" grpId="0" nodeType="clickEffect">
                                  <p:stCondLst>
                                    <p:cond delay="0"/>
                                  </p:stCondLst>
                                  <p:childTnLst>
                                    <p:set>
                                      <p:cBhvr>
                                        <p:cTn id="59" dur="1" fill="hold">
                                          <p:stCondLst>
                                            <p:cond delay="0"/>
                                          </p:stCondLst>
                                        </p:cTn>
                                        <p:tgtEl>
                                          <p:spTgt spid="137278"/>
                                        </p:tgtEl>
                                        <p:attrNameLst>
                                          <p:attrName>style.visibility</p:attrName>
                                        </p:attrNameLst>
                                      </p:cBhvr>
                                      <p:to>
                                        <p:strVal val="visible"/>
                                      </p:to>
                                    </p:set>
                                    <p:anim calcmode="lin" valueType="num">
                                      <p:cBhvr>
                                        <p:cTn id="60" dur="1000" fill="hold"/>
                                        <p:tgtEl>
                                          <p:spTgt spid="137278"/>
                                        </p:tgtEl>
                                        <p:attrNameLst>
                                          <p:attrName>ppt_w</p:attrName>
                                        </p:attrNameLst>
                                      </p:cBhvr>
                                      <p:tavLst>
                                        <p:tav tm="0">
                                          <p:val>
                                            <p:fltVal val="0"/>
                                          </p:val>
                                        </p:tav>
                                        <p:tav tm="100000">
                                          <p:val>
                                            <p:strVal val="#ppt_w"/>
                                          </p:val>
                                        </p:tav>
                                      </p:tavLst>
                                    </p:anim>
                                    <p:anim calcmode="lin" valueType="num">
                                      <p:cBhvr>
                                        <p:cTn id="61" dur="1000" fill="hold"/>
                                        <p:tgtEl>
                                          <p:spTgt spid="137278"/>
                                        </p:tgtEl>
                                        <p:attrNameLst>
                                          <p:attrName>ppt_h</p:attrName>
                                        </p:attrNameLst>
                                      </p:cBhvr>
                                      <p:tavLst>
                                        <p:tav tm="0">
                                          <p:val>
                                            <p:fltVal val="0"/>
                                          </p:val>
                                        </p:tav>
                                        <p:tav tm="100000">
                                          <p:val>
                                            <p:strVal val="#ppt_h"/>
                                          </p:val>
                                        </p:tav>
                                      </p:tavLst>
                                    </p:anim>
                                    <p:anim calcmode="lin" valueType="num">
                                      <p:cBhvr>
                                        <p:cTn id="62" dur="1000" fill="hold"/>
                                        <p:tgtEl>
                                          <p:spTgt spid="137278"/>
                                        </p:tgtEl>
                                        <p:attrNameLst>
                                          <p:attrName>ppt_x</p:attrName>
                                        </p:attrNameLst>
                                      </p:cBhvr>
                                      <p:tavLst>
                                        <p:tav tm="0" fmla="#ppt_x+(cos(-2*pi*(1-$))*-#ppt_x-sin(-2*pi*(1-$))*(1-#ppt_y))*(1-$)">
                                          <p:val>
                                            <p:fltVal val="0"/>
                                          </p:val>
                                        </p:tav>
                                        <p:tav tm="100000">
                                          <p:val>
                                            <p:fltVal val="1"/>
                                          </p:val>
                                        </p:tav>
                                      </p:tavLst>
                                    </p:anim>
                                    <p:anim calcmode="lin" valueType="num">
                                      <p:cBhvr>
                                        <p:cTn id="63" dur="1000" fill="hold"/>
                                        <p:tgtEl>
                                          <p:spTgt spid="13727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64" fill="hold">
                      <p:stCondLst>
                        <p:cond delay="indefinite"/>
                      </p:stCondLst>
                      <p:childTnLst>
                        <p:par>
                          <p:cTn id="65" fill="hold">
                            <p:stCondLst>
                              <p:cond delay="0"/>
                            </p:stCondLst>
                            <p:childTnLst>
                              <p:par>
                                <p:cTn id="66" presetID="15" presetClass="entr" presetSubtype="0" fill="hold" grpId="0" nodeType="clickEffect">
                                  <p:stCondLst>
                                    <p:cond delay="0"/>
                                  </p:stCondLst>
                                  <p:childTnLst>
                                    <p:set>
                                      <p:cBhvr>
                                        <p:cTn id="67" dur="1" fill="hold">
                                          <p:stCondLst>
                                            <p:cond delay="0"/>
                                          </p:stCondLst>
                                        </p:cTn>
                                        <p:tgtEl>
                                          <p:spTgt spid="137279"/>
                                        </p:tgtEl>
                                        <p:attrNameLst>
                                          <p:attrName>style.visibility</p:attrName>
                                        </p:attrNameLst>
                                      </p:cBhvr>
                                      <p:to>
                                        <p:strVal val="visible"/>
                                      </p:to>
                                    </p:set>
                                    <p:anim calcmode="lin" valueType="num">
                                      <p:cBhvr>
                                        <p:cTn id="68" dur="1000" fill="hold"/>
                                        <p:tgtEl>
                                          <p:spTgt spid="137279"/>
                                        </p:tgtEl>
                                        <p:attrNameLst>
                                          <p:attrName>ppt_w</p:attrName>
                                        </p:attrNameLst>
                                      </p:cBhvr>
                                      <p:tavLst>
                                        <p:tav tm="0">
                                          <p:val>
                                            <p:fltVal val="0"/>
                                          </p:val>
                                        </p:tav>
                                        <p:tav tm="100000">
                                          <p:val>
                                            <p:strVal val="#ppt_w"/>
                                          </p:val>
                                        </p:tav>
                                      </p:tavLst>
                                    </p:anim>
                                    <p:anim calcmode="lin" valueType="num">
                                      <p:cBhvr>
                                        <p:cTn id="69" dur="1000" fill="hold"/>
                                        <p:tgtEl>
                                          <p:spTgt spid="137279"/>
                                        </p:tgtEl>
                                        <p:attrNameLst>
                                          <p:attrName>ppt_h</p:attrName>
                                        </p:attrNameLst>
                                      </p:cBhvr>
                                      <p:tavLst>
                                        <p:tav tm="0">
                                          <p:val>
                                            <p:fltVal val="0"/>
                                          </p:val>
                                        </p:tav>
                                        <p:tav tm="100000">
                                          <p:val>
                                            <p:strVal val="#ppt_h"/>
                                          </p:val>
                                        </p:tav>
                                      </p:tavLst>
                                    </p:anim>
                                    <p:anim calcmode="lin" valueType="num">
                                      <p:cBhvr>
                                        <p:cTn id="70" dur="1000" fill="hold"/>
                                        <p:tgtEl>
                                          <p:spTgt spid="137279"/>
                                        </p:tgtEl>
                                        <p:attrNameLst>
                                          <p:attrName>ppt_x</p:attrName>
                                        </p:attrNameLst>
                                      </p:cBhvr>
                                      <p:tavLst>
                                        <p:tav tm="0" fmla="#ppt_x+(cos(-2*pi*(1-$))*-#ppt_x-sin(-2*pi*(1-$))*(1-#ppt_y))*(1-$)">
                                          <p:val>
                                            <p:fltVal val="0"/>
                                          </p:val>
                                        </p:tav>
                                        <p:tav tm="100000">
                                          <p:val>
                                            <p:fltVal val="1"/>
                                          </p:val>
                                        </p:tav>
                                      </p:tavLst>
                                    </p:anim>
                                    <p:anim calcmode="lin" valueType="num">
                                      <p:cBhvr>
                                        <p:cTn id="71" dur="1000" fill="hold"/>
                                        <p:tgtEl>
                                          <p:spTgt spid="137279"/>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20" grpId="0" animBg="1"/>
      <p:bldP spid="137221" grpId="0" autoUpdateAnimBg="0"/>
      <p:bldP spid="137222" grpId="0" autoUpdateAnimBg="0"/>
      <p:bldP spid="137223" grpId="0" autoUpdateAnimBg="0"/>
      <p:bldP spid="137276" grpId="0" animBg="1"/>
      <p:bldP spid="137277" grpId="0" animBg="1"/>
      <p:bldP spid="137278" grpId="0" animBg="1"/>
      <p:bldP spid="137279"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re 1"/>
          <p:cNvSpPr>
            <a:spLocks noGrp="1"/>
          </p:cNvSpPr>
          <p:nvPr>
            <p:ph type="title"/>
          </p:nvPr>
        </p:nvSpPr>
        <p:spPr>
          <a:xfrm>
            <a:off x="576188" y="147639"/>
            <a:ext cx="11069784" cy="1506537"/>
          </a:xfrm>
        </p:spPr>
        <p:txBody>
          <a:bodyPr/>
          <a:lstStyle/>
          <a:p>
            <a:pPr algn="ctr"/>
            <a:r>
              <a:rPr lang="fr-FR" altLang="fr-FR" sz="3600" b="1">
                <a:latin typeface="Arial" pitchFamily="34" charset="0"/>
                <a:cs typeface="Times New Roman" pitchFamily="18" charset="0"/>
              </a:rPr>
              <a:t>VISION, BUT, OBJECTIFS  DU</a:t>
            </a:r>
            <a:br>
              <a:rPr lang="fr-FR" altLang="fr-FR" sz="3600" b="1">
                <a:latin typeface="Arial" pitchFamily="34" charset="0"/>
                <a:cs typeface="Times New Roman" pitchFamily="18" charset="0"/>
              </a:rPr>
            </a:br>
            <a:r>
              <a:rPr lang="fr-FR" altLang="fr-FR" sz="3600" b="1">
                <a:solidFill>
                  <a:srgbClr val="FF0000"/>
                </a:solidFill>
                <a:latin typeface="Aharoni" pitchFamily="2" charset="-79"/>
                <a:cs typeface="Aharoni" pitchFamily="2" charset="-79"/>
              </a:rPr>
              <a:t>PLAN STRATEGIQUE DE GESTION DES URGENCES MEDICALES AU BURKINA  FASO 2014-2017</a:t>
            </a:r>
          </a:p>
        </p:txBody>
      </p:sp>
      <p:sp>
        <p:nvSpPr>
          <p:cNvPr id="72707" name="Espace réservé du numéro de diapositive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nSpc>
                <a:spcPct val="100000"/>
              </a:lnSpc>
              <a:spcBef>
                <a:spcPct val="0"/>
              </a:spcBef>
              <a:buFontTx/>
              <a:buNone/>
            </a:pPr>
            <a:fld id="{D0869038-15EB-416A-A09C-CE06696A8F13}" type="slidenum">
              <a:rPr lang="fr-FR" altLang="fr-FR" sz="1200" smtClean="0">
                <a:solidFill>
                  <a:srgbClr val="898989"/>
                </a:solidFill>
              </a:rPr>
              <a:pPr>
                <a:lnSpc>
                  <a:spcPct val="100000"/>
                </a:lnSpc>
                <a:spcBef>
                  <a:spcPct val="0"/>
                </a:spcBef>
                <a:buFontTx/>
                <a:buNone/>
              </a:pPr>
              <a:t>25</a:t>
            </a:fld>
            <a:endParaRPr lang="fr-FR" altLang="fr-FR" sz="1200">
              <a:solidFill>
                <a:srgbClr val="898989"/>
              </a:solidFill>
            </a:endParaRPr>
          </a:p>
        </p:txBody>
      </p:sp>
      <p:sp>
        <p:nvSpPr>
          <p:cNvPr id="72708" name="Rectangle 6"/>
          <p:cNvSpPr>
            <a:spLocks noChangeArrowheads="1"/>
          </p:cNvSpPr>
          <p:nvPr/>
        </p:nvSpPr>
        <p:spPr bwMode="auto">
          <a:xfrm>
            <a:off x="98412" y="1557339"/>
            <a:ext cx="11703114" cy="5108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nSpc>
                <a:spcPct val="100000"/>
              </a:lnSpc>
              <a:spcBef>
                <a:spcPct val="0"/>
              </a:spcBef>
              <a:buFontTx/>
              <a:buNone/>
            </a:pPr>
            <a:r>
              <a:rPr lang="fr-FR" altLang="fr-FR">
                <a:latin typeface="Arial" pitchFamily="34" charset="0"/>
                <a:ea typeface="Calibri" pitchFamily="34" charset="0"/>
                <a:cs typeface="Times New Roman" pitchFamily="18" charset="0"/>
              </a:rPr>
              <a:t> </a:t>
            </a:r>
            <a:r>
              <a:rPr lang="fr-FR" altLang="fr-FR" b="1">
                <a:latin typeface="Arial" pitchFamily="34" charset="0"/>
                <a:ea typeface="Calibri" pitchFamily="34" charset="0"/>
                <a:cs typeface="Times New Roman" pitchFamily="18" charset="0"/>
              </a:rPr>
              <a:t>Vision</a:t>
            </a:r>
            <a:endParaRPr lang="fr-FR" altLang="fr-FR" sz="2400">
              <a:ea typeface="Calibri" pitchFamily="34" charset="0"/>
              <a:cs typeface="Times New Roman" pitchFamily="18" charset="0"/>
            </a:endParaRPr>
          </a:p>
          <a:p>
            <a:pPr algn="just">
              <a:lnSpc>
                <a:spcPct val="100000"/>
              </a:lnSpc>
              <a:spcBef>
                <a:spcPct val="0"/>
              </a:spcBef>
              <a:buFontTx/>
              <a:buNone/>
            </a:pPr>
            <a:r>
              <a:rPr lang="fr-FR" altLang="fr-FR">
                <a:latin typeface="Arial" pitchFamily="34" charset="0"/>
                <a:ea typeface="Calibri" pitchFamily="34" charset="0"/>
                <a:cs typeface="Times New Roman" pitchFamily="18" charset="0"/>
              </a:rPr>
              <a:t>Le plan stratégique de gestion des urgences médicales s’inscrit dans la vision de la politique nationale de santé  qui se décline comme étant </a:t>
            </a:r>
            <a:r>
              <a:rPr lang="fr-FR" altLang="fr-FR" b="1">
                <a:latin typeface="Arial" pitchFamily="34" charset="0"/>
                <a:ea typeface="Calibri" pitchFamily="34" charset="0"/>
                <a:cs typeface="Times New Roman" pitchFamily="18" charset="0"/>
              </a:rPr>
              <a:t>« </a:t>
            </a:r>
            <a:r>
              <a:rPr lang="fr-FR" altLang="fr-FR">
                <a:latin typeface="Arial" pitchFamily="34" charset="0"/>
                <a:ea typeface="Calibri" pitchFamily="34" charset="0"/>
                <a:cs typeface="Times New Roman" pitchFamily="18" charset="0"/>
              </a:rPr>
              <a:t>un meilleur état de santé possible à l’ensemble de la population à travers un système de santé national performant</a:t>
            </a:r>
            <a:r>
              <a:rPr lang="fr-FR" altLang="fr-FR" sz="2400">
                <a:latin typeface="Arial" pitchFamily="34" charset="0"/>
                <a:ea typeface="Calibri" pitchFamily="34" charset="0"/>
                <a:cs typeface="Times New Roman" pitchFamily="18" charset="0"/>
              </a:rPr>
              <a:t> ».</a:t>
            </a:r>
            <a:endParaRPr lang="fr-FR" altLang="fr-FR" sz="2400">
              <a:ea typeface="Calibri" pitchFamily="34" charset="0"/>
              <a:cs typeface="Times New Roman" pitchFamily="18" charset="0"/>
            </a:endParaRPr>
          </a:p>
          <a:p>
            <a:pPr algn="just">
              <a:lnSpc>
                <a:spcPct val="100000"/>
              </a:lnSpc>
              <a:spcBef>
                <a:spcPct val="0"/>
              </a:spcBef>
              <a:buFontTx/>
              <a:buNone/>
            </a:pPr>
            <a:r>
              <a:rPr lang="fr-FR" altLang="fr-FR">
                <a:latin typeface="Arial" pitchFamily="34" charset="0"/>
                <a:ea typeface="Calibri" pitchFamily="34" charset="0"/>
                <a:cs typeface="Times New Roman" pitchFamily="18" charset="0"/>
              </a:rPr>
              <a:t> </a:t>
            </a:r>
            <a:r>
              <a:rPr lang="fr-FR" altLang="fr-FR" b="1">
                <a:latin typeface="Arial" pitchFamily="34" charset="0"/>
                <a:ea typeface="Calibri" pitchFamily="34" charset="0"/>
                <a:cs typeface="Times New Roman" pitchFamily="18" charset="0"/>
              </a:rPr>
              <a:t>But </a:t>
            </a:r>
          </a:p>
          <a:p>
            <a:pPr>
              <a:lnSpc>
                <a:spcPct val="100000"/>
              </a:lnSpc>
              <a:spcBef>
                <a:spcPct val="0"/>
              </a:spcBef>
              <a:buFontTx/>
              <a:buNone/>
            </a:pPr>
            <a:r>
              <a:rPr lang="fr-FR" altLang="fr-FR">
                <a:latin typeface="Arial" pitchFamily="34" charset="0"/>
                <a:ea typeface="Calibri" pitchFamily="34" charset="0"/>
                <a:cs typeface="Times New Roman" pitchFamily="18" charset="0"/>
              </a:rPr>
              <a:t>Contribution à l’amélioration de l’état de santé des populations par une gestion performante des urgences médicales.</a:t>
            </a:r>
          </a:p>
          <a:p>
            <a:pPr>
              <a:lnSpc>
                <a:spcPct val="100000"/>
              </a:lnSpc>
              <a:spcBef>
                <a:spcPct val="0"/>
              </a:spcBef>
              <a:buFontTx/>
              <a:buNone/>
            </a:pPr>
            <a:endParaRPr lang="fr-FR" altLang="fr-FR" sz="1800" b="1">
              <a:latin typeface="Arial" pitchFamily="34" charset="0"/>
              <a:ea typeface="Calibri" pitchFamily="34" charset="0"/>
              <a:cs typeface="Times New Roman" pitchFamily="18" charset="0"/>
            </a:endParaRPr>
          </a:p>
          <a:p>
            <a:pPr>
              <a:lnSpc>
                <a:spcPct val="100000"/>
              </a:lnSpc>
              <a:spcBef>
                <a:spcPct val="0"/>
              </a:spcBef>
              <a:buFontTx/>
              <a:buNone/>
            </a:pPr>
            <a:r>
              <a:rPr lang="fr-FR" altLang="fr-FR" b="1">
                <a:latin typeface="Arial" pitchFamily="34" charset="0"/>
                <a:ea typeface="Calibri" pitchFamily="34" charset="0"/>
                <a:cs typeface="Times New Roman" pitchFamily="18" charset="0"/>
              </a:rPr>
              <a:t>Objectif  général</a:t>
            </a:r>
          </a:p>
          <a:p>
            <a:pPr>
              <a:lnSpc>
                <a:spcPct val="100000"/>
              </a:lnSpc>
              <a:spcBef>
                <a:spcPct val="0"/>
              </a:spcBef>
              <a:buFontTx/>
              <a:buNone/>
            </a:pPr>
            <a:r>
              <a:rPr lang="fr-FR" altLang="fr-FR">
                <a:latin typeface="Arial" pitchFamily="34" charset="0"/>
                <a:ea typeface="Calibri" pitchFamily="34" charset="0"/>
                <a:cs typeface="Times New Roman" pitchFamily="18" charset="0"/>
              </a:rPr>
              <a:t>Améliorer la gestion des urgences médicales à tous les niveaux du système de santé</a:t>
            </a:r>
          </a:p>
        </p:txBody>
      </p:sp>
    </p:spTree>
    <p:extLst>
      <p:ext uri="{BB962C8B-B14F-4D97-AF65-F5344CB8AC3E}">
        <p14:creationId xmlns:p14="http://schemas.microsoft.com/office/powerpoint/2010/main" val="12372066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ChangeArrowheads="1"/>
          </p:cNvSpPr>
          <p:nvPr/>
        </p:nvSpPr>
        <p:spPr bwMode="auto">
          <a:xfrm>
            <a:off x="592591" y="2708275"/>
            <a:ext cx="11358672" cy="1581150"/>
          </a:xfrm>
          <a:prstGeom prst="rect">
            <a:avLst/>
          </a:prstGeom>
          <a:solidFill>
            <a:srgbClr val="FF9999"/>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9999"/>
            </a:extrusionClr>
          </a:sp3d>
        </p:spPr>
        <p:txBody>
          <a:bodyPr wrap="none" anchor="ctr">
            <a:flatTx/>
          </a:bodyPr>
          <a:lstStyle/>
          <a:p>
            <a:pPr marL="457200" indent="-457200" algn="ctr"/>
            <a:r>
              <a:rPr lang="fr-FR" sz="3600">
                <a:latin typeface="Impact" pitchFamily="34" charset="0"/>
              </a:rPr>
              <a:t>4. ELABORATION DES STRATEGIES</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22" name="Rectangle 2"/>
          <p:cNvSpPr>
            <a:spLocks noGrp="1" noChangeArrowheads="1"/>
          </p:cNvSpPr>
          <p:nvPr>
            <p:ph type="title"/>
          </p:nvPr>
        </p:nvSpPr>
        <p:spPr/>
        <p:txBody>
          <a:bodyPr/>
          <a:lstStyle/>
          <a:p>
            <a:pPr algn="ctr"/>
            <a:r>
              <a:rPr lang="fr-FR" b="1" i="1" u="sng">
                <a:effectLst>
                  <a:outerShdw blurRad="38100" dist="38100" dir="2700000" algn="tl">
                    <a:srgbClr val="C0C0C0"/>
                  </a:outerShdw>
                </a:effectLst>
                <a:latin typeface="CG Times" pitchFamily="18" charset="0"/>
              </a:rPr>
              <a:t>ETAPE 4</a:t>
            </a:r>
          </a:p>
        </p:txBody>
      </p:sp>
      <p:sp>
        <p:nvSpPr>
          <p:cNvPr id="389123" name="Rectangle 3"/>
          <p:cNvSpPr>
            <a:spLocks noGrp="1" noChangeArrowheads="1"/>
          </p:cNvSpPr>
          <p:nvPr>
            <p:ph type="body" sz="half" idx="1"/>
          </p:nvPr>
        </p:nvSpPr>
        <p:spPr>
          <a:xfrm>
            <a:off x="1980407" y="1600201"/>
            <a:ext cx="4037013" cy="4530725"/>
          </a:xfrm>
        </p:spPr>
        <p:txBody>
          <a:bodyPr/>
          <a:lstStyle/>
          <a:p>
            <a:pPr algn="ctr">
              <a:buFont typeface="Wingdings" panose="05000000000000000000" pitchFamily="2" charset="2"/>
              <a:buNone/>
            </a:pPr>
            <a:endParaRPr lang="fr-FR" i="1"/>
          </a:p>
          <a:p>
            <a:pPr algn="ctr">
              <a:buFont typeface="Wingdings" panose="05000000000000000000" pitchFamily="2" charset="2"/>
              <a:buNone/>
            </a:pPr>
            <a:r>
              <a:rPr lang="fr-FR" i="1"/>
              <a:t>DEFINITION </a:t>
            </a:r>
          </a:p>
          <a:p>
            <a:pPr algn="ctr">
              <a:buFont typeface="Wingdings" panose="05000000000000000000" pitchFamily="2" charset="2"/>
              <a:buNone/>
            </a:pPr>
            <a:endParaRPr lang="fr-FR" i="1"/>
          </a:p>
          <a:p>
            <a:pPr algn="ctr">
              <a:buFont typeface="Wingdings" panose="05000000000000000000" pitchFamily="2" charset="2"/>
              <a:buNone/>
            </a:pPr>
            <a:r>
              <a:rPr lang="fr-FR" i="1"/>
              <a:t>DES </a:t>
            </a:r>
          </a:p>
          <a:p>
            <a:pPr algn="ctr">
              <a:buFont typeface="Wingdings" panose="05000000000000000000" pitchFamily="2" charset="2"/>
              <a:buNone/>
            </a:pPr>
            <a:endParaRPr lang="fr-FR" i="1"/>
          </a:p>
          <a:p>
            <a:pPr algn="ctr">
              <a:buFont typeface="Wingdings" panose="05000000000000000000" pitchFamily="2" charset="2"/>
              <a:buNone/>
            </a:pPr>
            <a:r>
              <a:rPr lang="fr-FR" i="1"/>
              <a:t>STRATEGIES</a:t>
            </a:r>
          </a:p>
        </p:txBody>
      </p:sp>
      <p:graphicFrame>
        <p:nvGraphicFramePr>
          <p:cNvPr id="389124" name="Object 4"/>
          <p:cNvGraphicFramePr>
            <a:graphicFrameLocks noGrp="1" noChangeAspect="1"/>
          </p:cNvGraphicFramePr>
          <p:nvPr>
            <p:ph type="clipArt" sz="half" idx="2"/>
          </p:nvPr>
        </p:nvGraphicFramePr>
        <p:xfrm>
          <a:off x="6658770" y="2189163"/>
          <a:ext cx="3228975" cy="3270250"/>
        </p:xfrm>
        <a:graphic>
          <a:graphicData uri="http://schemas.openxmlformats.org/presentationml/2006/ole">
            <mc:AlternateContent xmlns:mc="http://schemas.openxmlformats.org/markup-compatibility/2006">
              <mc:Choice xmlns:v="urn:schemas-microsoft-com:vml" Requires="v">
                <p:oleObj spid="_x0000_s5129" name="Clip" r:id="rId3" imgW="2903040" imgH="3047760" progId="MS_ClipArt_Gallery.2">
                  <p:embed/>
                </p:oleObj>
              </mc:Choice>
              <mc:Fallback>
                <p:oleObj name="Clip" r:id="rId3" imgW="2903040" imgH="3047760" progId="MS_ClipArt_Gallery.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58770" y="2189163"/>
                        <a:ext cx="3228975" cy="3270250"/>
                      </a:xfrm>
                      <a:prstGeom prst="rect">
                        <a:avLst/>
                      </a:prstGeom>
                    </p:spPr>
                  </p:pic>
                </p:oleObj>
              </mc:Fallback>
            </mc:AlternateContent>
          </a:graphicData>
        </a:graphic>
      </p:graphicFrame>
    </p:spTree>
    <p:extLst>
      <p:ext uri="{BB962C8B-B14F-4D97-AF65-F5344CB8AC3E}">
        <p14:creationId xmlns:p14="http://schemas.microsoft.com/office/powerpoint/2010/main" val="1025927829"/>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Sourire du Jour"/>
          <p:cNvPicPr/>
          <p:nvPr/>
        </p:nvPicPr>
        <p:blipFill>
          <a:blip r:embed="rId2" cstate="print"/>
          <a:srcRect/>
          <a:stretch>
            <a:fillRect/>
          </a:stretch>
        </p:blipFill>
        <p:spPr bwMode="auto">
          <a:xfrm>
            <a:off x="815307" y="404664"/>
            <a:ext cx="10655797" cy="6192687"/>
          </a:xfrm>
          <a:prstGeom prst="rect">
            <a:avLst/>
          </a:prstGeom>
          <a:ln>
            <a:headEnd/>
            <a:tailEnd/>
          </a:ln>
        </p:spPr>
        <p:style>
          <a:lnRef idx="2">
            <a:schemeClr val="accent2"/>
          </a:lnRef>
          <a:fillRef idx="1">
            <a:schemeClr val="lt1"/>
          </a:fillRef>
          <a:effectRef idx="0">
            <a:schemeClr val="accent2"/>
          </a:effectRef>
          <a:fontRef idx="minor">
            <a:schemeClr val="dk1"/>
          </a:fontRef>
        </p:style>
      </p:pic>
    </p:spTree>
    <p:extLst>
      <p:ext uri="{BB962C8B-B14F-4D97-AF65-F5344CB8AC3E}">
        <p14:creationId xmlns:p14="http://schemas.microsoft.com/office/powerpoint/2010/main" val="182754368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63"/>
          <p:cNvSpPr>
            <a:spLocks noChangeArrowheads="1"/>
          </p:cNvSpPr>
          <p:nvPr/>
        </p:nvSpPr>
        <p:spPr bwMode="auto">
          <a:xfrm>
            <a:off x="912165" y="404813"/>
            <a:ext cx="10361851" cy="647700"/>
          </a:xfrm>
          <a:prstGeom prst="rect">
            <a:avLst/>
          </a:prstGeom>
          <a:noFill/>
          <a:ln w="9525">
            <a:noFill/>
            <a:miter lim="800000"/>
            <a:headEnd/>
            <a:tailEnd/>
          </a:ln>
        </p:spPr>
        <p:txBody>
          <a:bodyPr anchor="ctr"/>
          <a:lstStyle/>
          <a:p>
            <a:pPr algn="ctr"/>
            <a:r>
              <a:rPr lang="fr-FR" sz="3200">
                <a:solidFill>
                  <a:srgbClr val="FF0000"/>
                </a:solidFill>
                <a:latin typeface="Impact" pitchFamily="34" charset="0"/>
              </a:rPr>
              <a:t>DEFINITION D’UNE STRATEGIE</a:t>
            </a:r>
          </a:p>
        </p:txBody>
      </p:sp>
      <p:sp>
        <p:nvSpPr>
          <p:cNvPr id="55299" name="Rectangle 64"/>
          <p:cNvSpPr>
            <a:spLocks noChangeArrowheads="1"/>
          </p:cNvSpPr>
          <p:nvPr/>
        </p:nvSpPr>
        <p:spPr bwMode="auto">
          <a:xfrm>
            <a:off x="912165" y="1341438"/>
            <a:ext cx="10361851" cy="1008062"/>
          </a:xfrm>
          <a:prstGeom prst="rect">
            <a:avLst/>
          </a:prstGeom>
          <a:noFill/>
          <a:ln w="9525">
            <a:noFill/>
            <a:miter lim="800000"/>
            <a:headEnd/>
            <a:tailEnd/>
          </a:ln>
        </p:spPr>
        <p:txBody>
          <a:bodyPr anchor="ctr"/>
          <a:lstStyle/>
          <a:p>
            <a:pPr algn="ctr"/>
            <a:r>
              <a:rPr lang="fr-FR" sz="3200">
                <a:latin typeface="Impact" pitchFamily="34" charset="0"/>
              </a:rPr>
              <a:t>UN ENSEMBLE D’ACTIONS COORDONNEES, DE MANŒUVRES, EN VUE D’UNE VICTOIRE</a:t>
            </a:r>
          </a:p>
        </p:txBody>
      </p:sp>
      <p:sp>
        <p:nvSpPr>
          <p:cNvPr id="187457" name="Rectangle 65"/>
          <p:cNvSpPr>
            <a:spLocks noChangeArrowheads="1"/>
          </p:cNvSpPr>
          <p:nvPr/>
        </p:nvSpPr>
        <p:spPr bwMode="auto">
          <a:xfrm>
            <a:off x="118543" y="3644900"/>
            <a:ext cx="12071870" cy="1223965"/>
          </a:xfrm>
          <a:prstGeom prst="rect">
            <a:avLst/>
          </a:prstGeom>
          <a:noFill/>
          <a:ln w="9525">
            <a:noFill/>
            <a:miter lim="800000"/>
            <a:headEnd/>
            <a:tailEnd/>
          </a:ln>
          <a:effectLst/>
        </p:spPr>
        <p:txBody>
          <a:bodyPr anchor="ctr"/>
          <a:lstStyle/>
          <a:p>
            <a:pPr algn="ctr">
              <a:defRPr/>
            </a:pPr>
            <a:r>
              <a:rPr lang="fr-FR" sz="2800" dirty="0"/>
              <a:t>Groupe de techniques connexes organisées, en santé publique, en médecine et dans des domaines para sanitaires, pour atteindre des objectifs déterminés.</a:t>
            </a:r>
            <a:br>
              <a:rPr lang="fr-FR" sz="2800" dirty="0"/>
            </a:br>
            <a:endParaRPr lang="fr-FR" sz="2800" dirty="0"/>
          </a:p>
        </p:txBody>
      </p:sp>
      <p:sp>
        <p:nvSpPr>
          <p:cNvPr id="187460" name="Rectangle 68"/>
          <p:cNvSpPr>
            <a:spLocks noChangeArrowheads="1"/>
          </p:cNvSpPr>
          <p:nvPr/>
        </p:nvSpPr>
        <p:spPr bwMode="auto">
          <a:xfrm>
            <a:off x="1102641" y="2347913"/>
            <a:ext cx="9697304" cy="1006477"/>
          </a:xfrm>
          <a:prstGeom prst="rect">
            <a:avLst/>
          </a:prstGeom>
          <a:solidFill>
            <a:srgbClr val="FFFF99"/>
          </a:solidFill>
          <a:ln w="9525">
            <a:noFill/>
            <a:miter lim="800000"/>
            <a:headEnd/>
            <a:tailEnd/>
          </a:ln>
          <a:effectLst/>
          <a:scene3d>
            <a:camera prst="legacyPerspectiveBottomLeft"/>
            <a:lightRig rig="legacyFlat3" dir="t"/>
          </a:scene3d>
          <a:sp3d extrusionH="887400" prstMaterial="legacyMatte">
            <a:bevelT w="13500" h="13500" prst="angle"/>
            <a:bevelB w="13500" h="13500" prst="angle"/>
            <a:extrusionClr>
              <a:srgbClr val="FFFF99"/>
            </a:extrusionClr>
          </a:sp3d>
        </p:spPr>
        <p:txBody>
          <a:bodyPr anchor="ctr">
            <a:flatTx/>
          </a:bodyPr>
          <a:lstStyle/>
          <a:p>
            <a:pPr algn="ctr">
              <a:defRPr/>
            </a:pPr>
            <a:r>
              <a:rPr lang="fr-FR" sz="2800" b="1" dirty="0">
                <a:solidFill>
                  <a:schemeClr val="bg1"/>
                </a:solidFill>
                <a:effectLst>
                  <a:outerShdw blurRad="38100" dist="38100" dir="2700000" algn="tl">
                    <a:srgbClr val="000000"/>
                  </a:outerShdw>
                </a:effectLst>
                <a:latin typeface="Tahoma" pitchFamily="34" charset="0"/>
              </a:rPr>
              <a:t>Stratégie sanitaire (OMS)</a:t>
            </a:r>
          </a:p>
        </p:txBody>
      </p:sp>
      <p:sp>
        <p:nvSpPr>
          <p:cNvPr id="187461" name="Rectangle 69"/>
          <p:cNvSpPr>
            <a:spLocks noChangeArrowheads="1"/>
          </p:cNvSpPr>
          <p:nvPr/>
        </p:nvSpPr>
        <p:spPr bwMode="auto">
          <a:xfrm>
            <a:off x="912165" y="4868865"/>
            <a:ext cx="10361851" cy="1512887"/>
          </a:xfrm>
          <a:prstGeom prst="rect">
            <a:avLst/>
          </a:prstGeom>
          <a:noFill/>
          <a:ln w="9525">
            <a:noFill/>
            <a:miter lim="800000"/>
            <a:headEnd/>
            <a:tailEnd/>
          </a:ln>
          <a:effectLst/>
        </p:spPr>
        <p:txBody>
          <a:bodyPr anchor="ctr"/>
          <a:lstStyle/>
          <a:p>
            <a:pPr>
              <a:defRPr/>
            </a:pPr>
            <a:r>
              <a:rPr lang="fr-FR" sz="2800" b="1" dirty="0">
                <a:solidFill>
                  <a:srgbClr val="CCFF66"/>
                </a:solidFill>
                <a:effectLst>
                  <a:outerShdw blurRad="38100" dist="38100" dir="2700000" algn="tl">
                    <a:srgbClr val="000000">
                      <a:alpha val="43137"/>
                    </a:srgbClr>
                  </a:outerShdw>
                </a:effectLst>
              </a:rPr>
              <a:t>UNE STRATEGIE S’EXPRIME PAR UN SUBSTANTIF</a:t>
            </a:r>
            <a:r>
              <a:rPr lang="fr-FR" sz="2800" b="1" dirty="0">
                <a:effectLst>
                  <a:outerShdw blurRad="38100" dist="38100" dir="2700000" algn="tl">
                    <a:srgbClr val="000000"/>
                  </a:outerShdw>
                </a:effectLst>
              </a:rPr>
              <a:t/>
            </a:r>
            <a:br>
              <a:rPr lang="fr-FR" sz="2800" b="1" dirty="0">
                <a:effectLst>
                  <a:outerShdw blurRad="38100" dist="38100" dir="2700000" algn="tl">
                    <a:srgbClr val="000000"/>
                  </a:outerShdw>
                </a:effectLst>
              </a:rPr>
            </a:br>
            <a:r>
              <a:rPr lang="fr-FR" sz="2800" b="1" dirty="0">
                <a:effectLst>
                  <a:outerShdw blurRad="38100" dist="38100" dir="2700000" algn="tl">
                    <a:srgbClr val="000000"/>
                  </a:outerShdw>
                </a:effectLst>
              </a:rPr>
              <a:t>	PROMOTION DE LA SANTE</a:t>
            </a:r>
            <a:br>
              <a:rPr lang="fr-FR" sz="2800" b="1" dirty="0">
                <a:effectLst>
                  <a:outerShdw blurRad="38100" dist="38100" dir="2700000" algn="tl">
                    <a:srgbClr val="000000"/>
                  </a:outerShdw>
                </a:effectLst>
              </a:rPr>
            </a:br>
            <a:r>
              <a:rPr lang="fr-FR" sz="2800" b="1" dirty="0">
                <a:effectLst>
                  <a:outerShdw blurRad="38100" dist="38100" dir="2700000" algn="tl">
                    <a:srgbClr val="000000"/>
                  </a:outerShdw>
                </a:effectLst>
              </a:rPr>
              <a:t>	TRAITEMENT DES CAS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5299">
                                            <p:txEl>
                                              <p:pRg st="0" end="0"/>
                                            </p:txEl>
                                          </p:spTgt>
                                        </p:tgtEl>
                                        <p:attrNameLst>
                                          <p:attrName>style.visibility</p:attrName>
                                        </p:attrNameLst>
                                      </p:cBhvr>
                                      <p:to>
                                        <p:strVal val="visible"/>
                                      </p:to>
                                    </p:set>
                                    <p:animEffect transition="in" filter="fade">
                                      <p:cBhvr>
                                        <p:cTn id="7" dur="2000"/>
                                        <p:tgtEl>
                                          <p:spTgt spid="552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7457">
                                            <p:txEl>
                                              <p:pRg st="0" end="0"/>
                                            </p:txEl>
                                          </p:spTgt>
                                        </p:tgtEl>
                                        <p:attrNameLst>
                                          <p:attrName>style.visibility</p:attrName>
                                        </p:attrNameLst>
                                      </p:cBhvr>
                                      <p:to>
                                        <p:strVal val="visible"/>
                                      </p:to>
                                    </p:set>
                                    <p:animEffect transition="in" filter="fade">
                                      <p:cBhvr>
                                        <p:cTn id="12" dur="2000"/>
                                        <p:tgtEl>
                                          <p:spTgt spid="18745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299" grpId="0" build="allAtOnce"/>
      <p:bldP spid="187457"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5"/>
          <p:cNvSpPr>
            <a:spLocks noChangeArrowheads="1"/>
          </p:cNvSpPr>
          <p:nvPr/>
        </p:nvSpPr>
        <p:spPr bwMode="auto">
          <a:xfrm>
            <a:off x="623311" y="2890841"/>
            <a:ext cx="11039789" cy="1285875"/>
          </a:xfrm>
          <a:prstGeom prst="rect">
            <a:avLst/>
          </a:prstGeom>
          <a:solidFill>
            <a:schemeClr val="accent1"/>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FF99"/>
            </a:extrusionClr>
          </a:sp3d>
        </p:spPr>
        <p:txBody>
          <a:bodyPr wrap="none" anchor="ctr">
            <a:flatTx/>
          </a:bodyPr>
          <a:lstStyle/>
          <a:p>
            <a:pPr algn="ctr" eaLnBrk="1" hangingPunct="1">
              <a:defRPr/>
            </a:pPr>
            <a:r>
              <a:rPr lang="fr-FR" sz="5400" dirty="0" smtClean="0">
                <a:solidFill>
                  <a:schemeClr val="bg1"/>
                </a:solidFill>
                <a:effectLst>
                  <a:outerShdw blurRad="38100" dist="38100" dir="2700000" algn="tl">
                    <a:srgbClr val="000000">
                      <a:alpha val="43137"/>
                    </a:srgbClr>
                  </a:outerShdw>
                </a:effectLst>
                <a:latin typeface="Impact" pitchFamily="34" charset="0"/>
              </a:rPr>
              <a:t> </a:t>
            </a:r>
            <a:r>
              <a:rPr lang="fr-FR" sz="5400" dirty="0">
                <a:solidFill>
                  <a:schemeClr val="bg1"/>
                </a:solidFill>
                <a:effectLst>
                  <a:outerShdw blurRad="38100" dist="38100" dir="2700000" algn="tl">
                    <a:srgbClr val="000000">
                      <a:alpha val="43137"/>
                    </a:srgbClr>
                  </a:outerShdw>
                </a:effectLst>
                <a:latin typeface="Impact" pitchFamily="34" charset="0"/>
              </a:rPr>
              <a:t>ETAPES DE PLANIFICATION</a:t>
            </a:r>
          </a:p>
        </p:txBody>
      </p:sp>
    </p:spTree>
    <p:extLst>
      <p:ext uri="{BB962C8B-B14F-4D97-AF65-F5344CB8AC3E}">
        <p14:creationId xmlns:p14="http://schemas.microsoft.com/office/powerpoint/2010/main" val="194307430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ChangeArrowheads="1"/>
          </p:cNvSpPr>
          <p:nvPr>
            <p:ph type="title"/>
          </p:nvPr>
        </p:nvSpPr>
        <p:spPr>
          <a:xfrm>
            <a:off x="526982" y="2"/>
            <a:ext cx="10971372" cy="671513"/>
          </a:xfrm>
        </p:spPr>
        <p:txBody>
          <a:bodyPr/>
          <a:lstStyle/>
          <a:p>
            <a:pPr eaLnBrk="1" hangingPunct="1">
              <a:defRPr/>
            </a:pPr>
            <a:r>
              <a:rPr lang="fr-FR" sz="2800" b="1">
                <a:solidFill>
                  <a:srgbClr val="FF00FF"/>
                </a:solidFill>
              </a:rPr>
              <a:t>ANALYSE DE FAISABILITE DE STRATEGIES</a:t>
            </a:r>
          </a:p>
        </p:txBody>
      </p:sp>
      <p:graphicFrame>
        <p:nvGraphicFramePr>
          <p:cNvPr id="176157" name="Group 29"/>
          <p:cNvGraphicFramePr>
            <a:graphicFrameLocks noGrp="1"/>
          </p:cNvGraphicFramePr>
          <p:nvPr>
            <p:ph type="tbl" idx="1"/>
          </p:nvPr>
        </p:nvGraphicFramePr>
        <p:xfrm>
          <a:off x="526982" y="1484315"/>
          <a:ext cx="10971372" cy="4879023"/>
        </p:xfrm>
        <a:graphic>
          <a:graphicData uri="http://schemas.openxmlformats.org/drawingml/2006/table">
            <a:tbl>
              <a:tblPr/>
              <a:tblGrid>
                <a:gridCol w="3657124">
                  <a:extLst>
                    <a:ext uri="{9D8B030D-6E8A-4147-A177-3AD203B41FA5}">
                      <a16:colId xmlns:a16="http://schemas.microsoft.com/office/drawing/2014/main" xmlns="" val="20000"/>
                    </a:ext>
                  </a:extLst>
                </a:gridCol>
                <a:gridCol w="3657124">
                  <a:extLst>
                    <a:ext uri="{9D8B030D-6E8A-4147-A177-3AD203B41FA5}">
                      <a16:colId xmlns:a16="http://schemas.microsoft.com/office/drawing/2014/main" xmlns="" val="20001"/>
                    </a:ext>
                  </a:extLst>
                </a:gridCol>
                <a:gridCol w="3657124">
                  <a:extLst>
                    <a:ext uri="{9D8B030D-6E8A-4147-A177-3AD203B41FA5}">
                      <a16:colId xmlns:a16="http://schemas.microsoft.com/office/drawing/2014/main" xmlns="" val="20002"/>
                    </a:ext>
                  </a:extLst>
                </a:gridCol>
              </a:tblGrid>
              <a:tr h="71913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800" b="1" i="0" u="none" strike="noStrike" cap="none" normalizeH="0" baseline="0">
                          <a:ln>
                            <a:noFill/>
                          </a:ln>
                          <a:solidFill>
                            <a:schemeClr val="tx1"/>
                          </a:solidFill>
                          <a:effectLst>
                            <a:outerShdw blurRad="38100" dist="38100" dir="2700000" algn="tl">
                              <a:srgbClr val="000000"/>
                            </a:outerShdw>
                          </a:effectLst>
                          <a:latin typeface="Tahoma" pitchFamily="34" charset="0"/>
                        </a:rPr>
                        <a:t>Problèmes</a:t>
                      </a:r>
                    </a:p>
                  </a:txBody>
                  <a:tcPr marL="121904" marR="1219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800" b="1" i="0" u="none" strike="noStrike" cap="none" normalizeH="0" baseline="0">
                          <a:ln>
                            <a:noFill/>
                          </a:ln>
                          <a:solidFill>
                            <a:schemeClr val="tx1"/>
                          </a:solidFill>
                          <a:effectLst>
                            <a:outerShdw blurRad="38100" dist="38100" dir="2700000" algn="tl">
                              <a:srgbClr val="000000"/>
                            </a:outerShdw>
                          </a:effectLst>
                          <a:latin typeface="Tahoma" pitchFamily="34" charset="0"/>
                        </a:rPr>
                        <a:t>Objectifs</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800" b="1" i="0" u="none" strike="noStrike" cap="none" normalizeH="0" baseline="0">
                          <a:ln>
                            <a:noFill/>
                          </a:ln>
                          <a:solidFill>
                            <a:schemeClr val="tx1"/>
                          </a:solidFill>
                          <a:effectLst>
                            <a:outerShdw blurRad="38100" dist="38100" dir="2700000" algn="tl">
                              <a:srgbClr val="000000"/>
                            </a:outerShdw>
                          </a:effectLst>
                          <a:latin typeface="Tahoma" pitchFamily="34" charset="0"/>
                        </a:rPr>
                        <a:t>Stratégies existantes</a:t>
                      </a:r>
                    </a:p>
                  </a:txBody>
                  <a:tcPr marL="121904" marR="1219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161163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1</a:t>
                      </a:r>
                    </a:p>
                  </a:txBody>
                  <a:tcPr marL="121904" marR="1219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1.1.</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1.2.</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1.3.</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1.1.1</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1.1.2.</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1.2.1.</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1.2.2.</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1.3.1.</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1.3.2.</a:t>
                      </a:r>
                    </a:p>
                  </a:txBody>
                  <a:tcPr marL="121904" marR="1219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161163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2</a:t>
                      </a:r>
                    </a:p>
                  </a:txBody>
                  <a:tcPr marL="121904" marR="1219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2.1.</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2.2.</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2.3.</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2.1.1.</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2.1.2.</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2.2.1.</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2.2.2</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2.3.1.</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2.3.2.</a:t>
                      </a:r>
                    </a:p>
                  </a:txBody>
                  <a:tcPr marL="121904" marR="1219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9366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3</a:t>
                      </a:r>
                    </a:p>
                  </a:txBody>
                  <a:tcPr marL="121904" marR="1219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3.1.</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3.2.</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3.3.</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3.1.1.</a:t>
                      </a:r>
                    </a:p>
                  </a:txBody>
                  <a:tcPr marL="121904" marR="1219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bl>
          </a:graphicData>
        </a:graphic>
      </p:graphicFrame>
      <p:sp>
        <p:nvSpPr>
          <p:cNvPr id="26" name="Espace réservé du pied de page 4"/>
          <p:cNvSpPr>
            <a:spLocks noGrp="1"/>
          </p:cNvSpPr>
          <p:nvPr>
            <p:ph type="ftr" sz="quarter" idx="11"/>
          </p:nvPr>
        </p:nvSpPr>
        <p:spPr>
          <a:xfrm>
            <a:off x="1428567" y="6245225"/>
            <a:ext cx="9333285" cy="476250"/>
          </a:xfrm>
        </p:spPr>
        <p:txBody>
          <a:bodyPr/>
          <a:lstStyle/>
          <a:p>
            <a:pPr>
              <a:defRPr/>
            </a:pPr>
            <a:r>
              <a:rPr lang="fr-FR"/>
              <a:t>MODULE PLANIFICATION SANITAIRE_Kongoussi_2014</a:t>
            </a:r>
          </a:p>
        </p:txBody>
      </p:sp>
      <p:sp>
        <p:nvSpPr>
          <p:cNvPr id="27" name="Espace réservé du numéro de diapositive 5"/>
          <p:cNvSpPr>
            <a:spLocks noGrp="1"/>
          </p:cNvSpPr>
          <p:nvPr>
            <p:ph type="sldNum" sz="quarter" idx="12"/>
          </p:nvPr>
        </p:nvSpPr>
        <p:spPr/>
        <p:txBody>
          <a:bodyPr/>
          <a:lstStyle/>
          <a:p>
            <a:pPr>
              <a:defRPr/>
            </a:pPr>
            <a:fld id="{93B4A7D7-E127-4CC3-8C8A-08E34D2D6EB6}" type="slidenum">
              <a:rPr lang="fr-FR"/>
              <a:pPr>
                <a:defRPr/>
              </a:pPr>
              <a:t>30</a:t>
            </a:fld>
            <a:endParaRPr lang="fr-FR"/>
          </a:p>
        </p:txBody>
      </p:sp>
      <p:sp>
        <p:nvSpPr>
          <p:cNvPr id="176158" name="Rectangle 30"/>
          <p:cNvSpPr>
            <a:spLocks noChangeArrowheads="1"/>
          </p:cNvSpPr>
          <p:nvPr/>
        </p:nvSpPr>
        <p:spPr bwMode="auto">
          <a:xfrm>
            <a:off x="912167" y="903288"/>
            <a:ext cx="2039341" cy="369332"/>
          </a:xfrm>
          <a:prstGeom prst="rect">
            <a:avLst/>
          </a:prstGeom>
          <a:noFill/>
          <a:ln w="9525">
            <a:noFill/>
            <a:miter lim="800000"/>
            <a:headEnd/>
            <a:tailEnd/>
          </a:ln>
          <a:effectLst/>
        </p:spPr>
        <p:txBody>
          <a:bodyPr wrap="none">
            <a:spAutoFit/>
          </a:bodyPr>
          <a:lstStyle/>
          <a:p>
            <a:pPr>
              <a:defRPr/>
            </a:pPr>
            <a:r>
              <a:rPr lang="fr-FR" sz="1800" b="1" u="sng">
                <a:effectLst>
                  <a:outerShdw blurRad="38100" dist="38100" dir="2700000" algn="tl">
                    <a:srgbClr val="000000"/>
                  </a:outerShdw>
                </a:effectLst>
                <a:latin typeface="Tahoma" pitchFamily="34" charset="0"/>
              </a:rPr>
              <a:t>Premier</a:t>
            </a:r>
            <a:r>
              <a:rPr lang="fr-FR" sz="1800" b="1" u="sng">
                <a:latin typeface="Tahoma" pitchFamily="34" charset="0"/>
              </a:rPr>
              <a:t> tableau</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a:xfrm>
            <a:off x="609521" y="2"/>
            <a:ext cx="10971372" cy="765175"/>
          </a:xfrm>
        </p:spPr>
        <p:txBody>
          <a:bodyPr/>
          <a:lstStyle/>
          <a:p>
            <a:pPr eaLnBrk="1" hangingPunct="1">
              <a:defRPr/>
            </a:pPr>
            <a:r>
              <a:rPr lang="fr-FR" sz="2800" b="1">
                <a:solidFill>
                  <a:srgbClr val="FF00FF"/>
                </a:solidFill>
              </a:rPr>
              <a:t>ANALYSE DE FAISABILITE DES STRATEGIES</a:t>
            </a:r>
          </a:p>
        </p:txBody>
      </p:sp>
      <p:sp>
        <p:nvSpPr>
          <p:cNvPr id="177155" name="Rectangle 3"/>
          <p:cNvSpPr>
            <a:spLocks noGrp="1" noChangeArrowheads="1"/>
          </p:cNvSpPr>
          <p:nvPr>
            <p:ph type="body" sz="half" idx="1"/>
          </p:nvPr>
        </p:nvSpPr>
        <p:spPr>
          <a:xfrm>
            <a:off x="609523" y="981077"/>
            <a:ext cx="11149150" cy="5114925"/>
          </a:xfrm>
        </p:spPr>
        <p:txBody>
          <a:bodyPr/>
          <a:lstStyle/>
          <a:p>
            <a:pPr eaLnBrk="1" hangingPunct="1">
              <a:buFont typeface="Wingdings" pitchFamily="2" charset="2"/>
              <a:buNone/>
              <a:defRPr/>
            </a:pPr>
            <a:r>
              <a:rPr lang="fr-FR" sz="1800" b="1" u="sng"/>
              <a:t>Deuxième tableau</a:t>
            </a:r>
          </a:p>
          <a:p>
            <a:pPr eaLnBrk="1" hangingPunct="1">
              <a:buFont typeface="Wingdings" pitchFamily="2" charset="2"/>
              <a:buNone/>
              <a:defRPr/>
            </a:pPr>
            <a:endParaRPr lang="fr-FR" sz="1800" b="1" u="sng"/>
          </a:p>
          <a:p>
            <a:pPr eaLnBrk="1" hangingPunct="1">
              <a:buFont typeface="Wingdings" pitchFamily="2" charset="2"/>
              <a:buNone/>
              <a:defRPr/>
            </a:pPr>
            <a:endParaRPr lang="fr-FR" sz="1800" b="1" u="sng"/>
          </a:p>
        </p:txBody>
      </p:sp>
      <p:graphicFrame>
        <p:nvGraphicFramePr>
          <p:cNvPr id="177239" name="Group 87"/>
          <p:cNvGraphicFramePr>
            <a:graphicFrameLocks noGrp="1"/>
          </p:cNvGraphicFramePr>
          <p:nvPr>
            <p:ph sz="half" idx="2"/>
          </p:nvPr>
        </p:nvGraphicFramePr>
        <p:xfrm>
          <a:off x="814811" y="1628776"/>
          <a:ext cx="10848622" cy="4439286"/>
        </p:xfrm>
        <a:graphic>
          <a:graphicData uri="http://schemas.openxmlformats.org/drawingml/2006/table">
            <a:tbl>
              <a:tblPr/>
              <a:tblGrid>
                <a:gridCol w="1631738">
                  <a:extLst>
                    <a:ext uri="{9D8B030D-6E8A-4147-A177-3AD203B41FA5}">
                      <a16:colId xmlns:a16="http://schemas.microsoft.com/office/drawing/2014/main" xmlns="" val="20000"/>
                    </a:ext>
                  </a:extLst>
                </a:gridCol>
                <a:gridCol w="1343909">
                  <a:extLst>
                    <a:ext uri="{9D8B030D-6E8A-4147-A177-3AD203B41FA5}">
                      <a16:colId xmlns:a16="http://schemas.microsoft.com/office/drawing/2014/main" xmlns="" val="20001"/>
                    </a:ext>
                  </a:extLst>
                </a:gridCol>
                <a:gridCol w="1441262">
                  <a:extLst>
                    <a:ext uri="{9D8B030D-6E8A-4147-A177-3AD203B41FA5}">
                      <a16:colId xmlns:a16="http://schemas.microsoft.com/office/drawing/2014/main" xmlns="" val="20002"/>
                    </a:ext>
                  </a:extLst>
                </a:gridCol>
                <a:gridCol w="2014804">
                  <a:extLst>
                    <a:ext uri="{9D8B030D-6E8A-4147-A177-3AD203B41FA5}">
                      <a16:colId xmlns:a16="http://schemas.microsoft.com/office/drawing/2014/main" xmlns="" val="20003"/>
                    </a:ext>
                  </a:extLst>
                </a:gridCol>
                <a:gridCol w="1248671">
                  <a:extLst>
                    <a:ext uri="{9D8B030D-6E8A-4147-A177-3AD203B41FA5}">
                      <a16:colId xmlns:a16="http://schemas.microsoft.com/office/drawing/2014/main" xmlns="" val="20004"/>
                    </a:ext>
                  </a:extLst>
                </a:gridCol>
                <a:gridCol w="1631738">
                  <a:extLst>
                    <a:ext uri="{9D8B030D-6E8A-4147-A177-3AD203B41FA5}">
                      <a16:colId xmlns:a16="http://schemas.microsoft.com/office/drawing/2014/main" xmlns="" val="20005"/>
                    </a:ext>
                  </a:extLst>
                </a:gridCol>
                <a:gridCol w="1536500">
                  <a:extLst>
                    <a:ext uri="{9D8B030D-6E8A-4147-A177-3AD203B41FA5}">
                      <a16:colId xmlns:a16="http://schemas.microsoft.com/office/drawing/2014/main" xmlns="" val="20006"/>
                    </a:ext>
                  </a:extLst>
                </a:gridCol>
              </a:tblGrid>
              <a:tr h="1033272">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1" i="0" u="none" strike="noStrike" cap="none" normalizeH="0" baseline="0">
                          <a:ln>
                            <a:noFill/>
                          </a:ln>
                          <a:solidFill>
                            <a:schemeClr val="tx1"/>
                          </a:solidFill>
                          <a:effectLst>
                            <a:outerShdw blurRad="38100" dist="38100" dir="2700000" algn="tl">
                              <a:srgbClr val="000000"/>
                            </a:outerShdw>
                          </a:effectLst>
                          <a:latin typeface="Tahoma" pitchFamily="34" charset="0"/>
                        </a:rPr>
                        <a:t>Stratégies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28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28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19984" marR="119984" marT="46800" marB="46800" horzOverflow="overflow">
                    <a:lnL w="12700"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28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19984" marR="119984" marT="46800" marB="46800" horzOverflow="overflow">
                    <a:lnL>
                      <a:noFill/>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fr-FR"/>
                    </a:p>
                  </a:txBody>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28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19984" marR="119984" marT="46800" marB="46800" horzOverflow="overflow">
                    <a:lnL>
                      <a:noFill/>
                    </a:lnL>
                    <a:lnR>
                      <a:noFill/>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28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19984" marR="119984" marT="46800" marB="46800" horzOverflow="overflow">
                    <a:lnL>
                      <a:noFill/>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1" i="0" u="none" strike="noStrike" cap="none" normalizeH="0" baseline="0">
                          <a:ln>
                            <a:noFill/>
                          </a:ln>
                          <a:solidFill>
                            <a:schemeClr val="tx1"/>
                          </a:solidFill>
                          <a:effectLst>
                            <a:outerShdw blurRad="38100" dist="38100" dir="2700000" algn="tl">
                              <a:srgbClr val="000000"/>
                            </a:outerShdw>
                          </a:effectLst>
                          <a:latin typeface="Tahoma" pitchFamily="34" charset="0"/>
                        </a:rPr>
                        <a:t>Solutions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28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96012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1"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dpi="0" rotWithShape="1">
                      <a:blip r:embed="rId2"/>
                      <a:srcRect/>
                      <a:tile tx="0" ty="0" sx="100000" sy="100000" flip="none" algn="tl"/>
                    </a:blip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1" i="0" u="none" strike="noStrike" cap="none" normalizeH="0" baseline="0">
                          <a:ln>
                            <a:noFill/>
                          </a:ln>
                          <a:solidFill>
                            <a:schemeClr val="tx1"/>
                          </a:solidFill>
                          <a:effectLst>
                            <a:outerShdw blurRad="38100" dist="38100" dir="2700000" algn="tl">
                              <a:srgbClr val="000000"/>
                            </a:outerShdw>
                          </a:effectLst>
                          <a:latin typeface="Tahoma" pitchFamily="34" charset="0"/>
                        </a:rPr>
                        <a:t>Organisationnelle</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1" i="0" u="none" strike="noStrike" cap="none" normalizeH="0" baseline="0">
                          <a:ln>
                            <a:noFill/>
                          </a:ln>
                          <a:solidFill>
                            <a:schemeClr val="tx1"/>
                          </a:solidFill>
                          <a:effectLst>
                            <a:outerShdw blurRad="38100" dist="38100" dir="2700000" algn="tl">
                              <a:srgbClr val="000000"/>
                            </a:outerShdw>
                          </a:effectLst>
                          <a:latin typeface="Tahoma" pitchFamily="34" charset="0"/>
                        </a:rPr>
                        <a:t>Politiques</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1" i="0" u="none" strike="noStrike" cap="none" normalizeH="0" baseline="0">
                          <a:ln>
                            <a:noFill/>
                          </a:ln>
                          <a:solidFill>
                            <a:schemeClr val="tx1"/>
                          </a:solidFill>
                          <a:effectLst>
                            <a:outerShdw blurRad="38100" dist="38100" dir="2700000" algn="tl">
                              <a:srgbClr val="000000"/>
                            </a:outerShdw>
                          </a:effectLst>
                          <a:latin typeface="Tahoma" pitchFamily="34" charset="0"/>
                        </a:rPr>
                        <a:t>Economiques</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1" i="0" u="none" strike="noStrike" cap="none" normalizeH="0" baseline="0">
                          <a:ln>
                            <a:noFill/>
                          </a:ln>
                          <a:solidFill>
                            <a:schemeClr val="tx1"/>
                          </a:solidFill>
                          <a:effectLst>
                            <a:outerShdw blurRad="38100" dist="38100" dir="2700000" algn="tl">
                              <a:srgbClr val="000000"/>
                            </a:outerShdw>
                          </a:effectLst>
                          <a:latin typeface="Tahoma" pitchFamily="34" charset="0"/>
                        </a:rPr>
                        <a:t>Sociales</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1" i="0" u="none" strike="noStrike" cap="none" normalizeH="0" baseline="0">
                          <a:ln>
                            <a:noFill/>
                          </a:ln>
                          <a:solidFill>
                            <a:schemeClr val="tx1"/>
                          </a:solidFill>
                          <a:effectLst>
                            <a:outerShdw blurRad="38100" dist="38100" dir="2700000" algn="tl">
                              <a:srgbClr val="000000"/>
                            </a:outerShdw>
                          </a:effectLst>
                          <a:latin typeface="Tahoma" pitchFamily="34" charset="0"/>
                        </a:rPr>
                        <a:t>Culturelles</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1"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blipFill dpi="0" rotWithShape="1">
                      <a:blip r:embed="rId2"/>
                      <a:srcRect/>
                      <a:tile tx="0" ty="0" sx="100000" sy="100000" flip="none" algn="tl"/>
                    </a:blipFill>
                  </a:tcPr>
                </a:tc>
                <a:extLst>
                  <a:ext uri="{0D108BD9-81ED-4DB2-BD59-A6C34878D82A}">
                    <a16:rowId xmlns:a16="http://schemas.microsoft.com/office/drawing/2014/main" xmlns="" val="10001"/>
                  </a:ext>
                </a:extLst>
              </a:tr>
              <a:tr h="8080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1" i="0" u="none" strike="noStrike" cap="none" normalizeH="0" baseline="0">
                          <a:ln>
                            <a:noFill/>
                          </a:ln>
                          <a:solidFill>
                            <a:schemeClr val="tx1"/>
                          </a:solidFill>
                          <a:effectLst>
                            <a:outerShdw blurRad="38100" dist="38100" dir="2700000" algn="tl">
                              <a:srgbClr val="000000"/>
                            </a:outerShdw>
                          </a:effectLst>
                          <a:latin typeface="Tahoma" pitchFamily="34" charset="0"/>
                        </a:rPr>
                        <a:t>1.1.1.</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1" i="0" u="none" strike="noStrike" cap="none" normalizeH="0" baseline="0">
                          <a:ln>
                            <a:noFill/>
                          </a:ln>
                          <a:solidFill>
                            <a:schemeClr val="tx1"/>
                          </a:solidFill>
                          <a:effectLst>
                            <a:outerShdw blurRad="38100" dist="38100" dir="2700000" algn="tl">
                              <a:srgbClr val="000000"/>
                            </a:outerShdw>
                          </a:effectLst>
                          <a:latin typeface="Tahoma" pitchFamily="34" charset="0"/>
                        </a:rPr>
                        <a:t>1.1.2.</a:t>
                      </a:r>
                    </a:p>
                  </a:txBody>
                  <a:tcPr marL="121904" marR="1219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829818">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1" i="0" u="none" strike="noStrike" cap="none" normalizeH="0" baseline="0">
                          <a:ln>
                            <a:noFill/>
                          </a:ln>
                          <a:solidFill>
                            <a:schemeClr val="tx1"/>
                          </a:solidFill>
                          <a:effectLst>
                            <a:outerShdw blurRad="38100" dist="38100" dir="2700000" algn="tl">
                              <a:srgbClr val="000000"/>
                            </a:outerShdw>
                          </a:effectLst>
                          <a:latin typeface="Tahoma" pitchFamily="34" charset="0"/>
                        </a:rPr>
                        <a:t>2.1.1.</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1" i="0" u="none" strike="noStrike" cap="none" normalizeH="0" baseline="0">
                          <a:ln>
                            <a:noFill/>
                          </a:ln>
                          <a:solidFill>
                            <a:schemeClr val="tx1"/>
                          </a:solidFill>
                          <a:effectLst>
                            <a:outerShdw blurRad="38100" dist="38100" dir="2700000" algn="tl">
                              <a:srgbClr val="000000"/>
                            </a:outerShdw>
                          </a:effectLst>
                          <a:latin typeface="Tahoma" pitchFamily="34" charset="0"/>
                        </a:rPr>
                        <a:t>2.1.2.</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1"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8080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1" i="0" u="none" strike="noStrike" cap="none" normalizeH="0" baseline="0">
                          <a:ln>
                            <a:noFill/>
                          </a:ln>
                          <a:solidFill>
                            <a:schemeClr val="tx1"/>
                          </a:solidFill>
                          <a:effectLst>
                            <a:outerShdw blurRad="38100" dist="38100" dir="2700000" algn="tl">
                              <a:srgbClr val="000000"/>
                            </a:outerShdw>
                          </a:effectLst>
                          <a:latin typeface="Tahoma" pitchFamily="34" charset="0"/>
                        </a:rPr>
                        <a:t>3.1.1.</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1" i="0" u="none" strike="noStrike" cap="none" normalizeH="0" baseline="0">
                          <a:ln>
                            <a:noFill/>
                          </a:ln>
                          <a:solidFill>
                            <a:schemeClr val="tx1"/>
                          </a:solidFill>
                          <a:effectLst>
                            <a:outerShdw blurRad="38100" dist="38100" dir="2700000" algn="tl">
                              <a:srgbClr val="000000"/>
                            </a:outerShdw>
                          </a:effectLst>
                          <a:latin typeface="Tahoma" pitchFamily="34" charset="0"/>
                        </a:rPr>
                        <a:t>3.1.2.</a:t>
                      </a:r>
                    </a:p>
                  </a:txBody>
                  <a:tcPr marL="121904" marR="1219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bl>
          </a:graphicData>
        </a:graphic>
      </p:graphicFrame>
      <p:sp>
        <p:nvSpPr>
          <p:cNvPr id="58" name="Espace réservé du pied de page 5"/>
          <p:cNvSpPr>
            <a:spLocks noGrp="1"/>
          </p:cNvSpPr>
          <p:nvPr>
            <p:ph type="ftr" sz="quarter" idx="11"/>
          </p:nvPr>
        </p:nvSpPr>
        <p:spPr>
          <a:xfrm>
            <a:off x="1523801" y="6245225"/>
            <a:ext cx="8857098" cy="476250"/>
          </a:xfrm>
        </p:spPr>
        <p:txBody>
          <a:bodyPr/>
          <a:lstStyle/>
          <a:p>
            <a:pPr>
              <a:defRPr/>
            </a:pPr>
            <a:r>
              <a:rPr lang="fr-FR"/>
              <a:t>MODULE PLANIFICATION SANITAIRE_Kongoussi_2014</a:t>
            </a:r>
            <a:endParaRPr lang="fr-FR" dirty="0"/>
          </a:p>
        </p:txBody>
      </p:sp>
      <p:sp>
        <p:nvSpPr>
          <p:cNvPr id="59" name="Espace réservé du numéro de diapositive 6"/>
          <p:cNvSpPr>
            <a:spLocks noGrp="1"/>
          </p:cNvSpPr>
          <p:nvPr>
            <p:ph type="sldNum" sz="quarter" idx="12"/>
          </p:nvPr>
        </p:nvSpPr>
        <p:spPr/>
        <p:txBody>
          <a:bodyPr/>
          <a:lstStyle/>
          <a:p>
            <a:pPr>
              <a:defRPr/>
            </a:pPr>
            <a:fld id="{4DFE128A-9786-44D6-BFAD-394A195A693D}" type="slidenum">
              <a:rPr lang="fr-FR"/>
              <a:pPr>
                <a:defRPr/>
              </a:pPr>
              <a:t>31</a:t>
            </a:fld>
            <a:endParaRPr lang="fr-FR"/>
          </a:p>
        </p:txBody>
      </p:sp>
      <p:sp>
        <p:nvSpPr>
          <p:cNvPr id="61497" name="Text Box 52"/>
          <p:cNvSpPr txBox="1">
            <a:spLocks noChangeArrowheads="1"/>
          </p:cNvSpPr>
          <p:nvPr/>
        </p:nvSpPr>
        <p:spPr bwMode="auto">
          <a:xfrm>
            <a:off x="2734378" y="1700215"/>
            <a:ext cx="7104727" cy="646331"/>
          </a:xfrm>
          <a:prstGeom prst="rect">
            <a:avLst/>
          </a:prstGeom>
          <a:solidFill>
            <a:schemeClr val="folHlink"/>
          </a:solidFill>
          <a:ln w="9525">
            <a:noFill/>
            <a:miter lim="800000"/>
            <a:headEnd/>
            <a:tailEnd/>
          </a:ln>
        </p:spPr>
        <p:txBody>
          <a:bodyPr>
            <a:spAutoFit/>
          </a:bodyPr>
          <a:lstStyle/>
          <a:p>
            <a:pPr algn="ctr">
              <a:spcBef>
                <a:spcPct val="50000"/>
              </a:spcBef>
            </a:pPr>
            <a:r>
              <a:rPr lang="fr-FR" sz="1800" b="1">
                <a:solidFill>
                  <a:schemeClr val="bg2"/>
                </a:solidFill>
                <a:latin typeface="Tahoma" charset="0"/>
              </a:rPr>
              <a:t>ANALYSE DE FAISABILITE D'UNE STRATEGIE (CONTRAINTES)</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2"/>
          <p:cNvSpPr>
            <a:spLocks noGrp="1" noChangeArrowheads="1"/>
          </p:cNvSpPr>
          <p:nvPr>
            <p:ph type="title"/>
          </p:nvPr>
        </p:nvSpPr>
        <p:spPr>
          <a:xfrm>
            <a:off x="609521" y="381002"/>
            <a:ext cx="10971372" cy="384175"/>
          </a:xfrm>
        </p:spPr>
        <p:txBody>
          <a:bodyPr>
            <a:normAutofit fontScale="90000"/>
          </a:bodyPr>
          <a:lstStyle/>
          <a:p>
            <a:pPr eaLnBrk="1" hangingPunct="1">
              <a:defRPr/>
            </a:pPr>
            <a:r>
              <a:rPr lang="fr-FR" sz="2800" b="1">
                <a:solidFill>
                  <a:srgbClr val="FF00FF"/>
                </a:solidFill>
              </a:rPr>
              <a:t>ANALYSE DE FAISABILITE</a:t>
            </a:r>
          </a:p>
        </p:txBody>
      </p:sp>
      <p:sp>
        <p:nvSpPr>
          <p:cNvPr id="178179" name="Rectangle 3"/>
          <p:cNvSpPr>
            <a:spLocks noGrp="1" noChangeArrowheads="1"/>
          </p:cNvSpPr>
          <p:nvPr>
            <p:ph idx="1"/>
          </p:nvPr>
        </p:nvSpPr>
        <p:spPr>
          <a:xfrm>
            <a:off x="609521" y="981077"/>
            <a:ext cx="10971372" cy="5114925"/>
          </a:xfrm>
        </p:spPr>
        <p:txBody>
          <a:bodyPr/>
          <a:lstStyle/>
          <a:p>
            <a:pPr eaLnBrk="1" hangingPunct="1">
              <a:buFont typeface="Wingdings" pitchFamily="2" charset="2"/>
              <a:buNone/>
              <a:defRPr/>
            </a:pPr>
            <a:r>
              <a:rPr lang="fr-FR" sz="1800" b="1" u="sng"/>
              <a:t>Troisième tableau</a:t>
            </a:r>
          </a:p>
          <a:p>
            <a:pPr eaLnBrk="1" hangingPunct="1">
              <a:buFont typeface="Wingdings" pitchFamily="2" charset="2"/>
              <a:buNone/>
              <a:defRPr/>
            </a:pPr>
            <a:endParaRPr lang="fr-FR" sz="1800" b="1" u="sng"/>
          </a:p>
          <a:p>
            <a:pPr eaLnBrk="1" hangingPunct="1">
              <a:buFont typeface="Wingdings" pitchFamily="2" charset="2"/>
              <a:buNone/>
              <a:defRPr/>
            </a:pPr>
            <a:endParaRPr lang="fr-FR" sz="1800" b="1" u="sng"/>
          </a:p>
        </p:txBody>
      </p:sp>
      <p:sp>
        <p:nvSpPr>
          <p:cNvPr id="27" name="Espace réservé du numéro de diapositive 5"/>
          <p:cNvSpPr>
            <a:spLocks noGrp="1"/>
          </p:cNvSpPr>
          <p:nvPr>
            <p:ph type="sldNum" sz="quarter" idx="12"/>
          </p:nvPr>
        </p:nvSpPr>
        <p:spPr/>
        <p:txBody>
          <a:bodyPr/>
          <a:lstStyle/>
          <a:p>
            <a:pPr>
              <a:defRPr/>
            </a:pPr>
            <a:fld id="{59806B09-F0AC-4EAE-8E76-F124DFFDF6D2}" type="slidenum">
              <a:rPr lang="fr-FR"/>
              <a:pPr>
                <a:defRPr/>
              </a:pPr>
              <a:t>32</a:t>
            </a:fld>
            <a:endParaRPr lang="fr-FR"/>
          </a:p>
        </p:txBody>
      </p:sp>
      <p:graphicFrame>
        <p:nvGraphicFramePr>
          <p:cNvPr id="178180" name="Group 4"/>
          <p:cNvGraphicFramePr>
            <a:graphicFrameLocks noGrp="1"/>
          </p:cNvGraphicFramePr>
          <p:nvPr/>
        </p:nvGraphicFramePr>
        <p:xfrm>
          <a:off x="719574" y="1844675"/>
          <a:ext cx="10848623" cy="3903664"/>
        </p:xfrm>
        <a:graphic>
          <a:graphicData uri="http://schemas.openxmlformats.org/drawingml/2006/table">
            <a:tbl>
              <a:tblPr/>
              <a:tblGrid>
                <a:gridCol w="2304751">
                  <a:extLst>
                    <a:ext uri="{9D8B030D-6E8A-4147-A177-3AD203B41FA5}">
                      <a16:colId xmlns:a16="http://schemas.microsoft.com/office/drawing/2014/main" xmlns="" val="20000"/>
                    </a:ext>
                  </a:extLst>
                </a:gridCol>
                <a:gridCol w="4319554">
                  <a:extLst>
                    <a:ext uri="{9D8B030D-6E8A-4147-A177-3AD203B41FA5}">
                      <a16:colId xmlns:a16="http://schemas.microsoft.com/office/drawing/2014/main" xmlns="" val="20001"/>
                    </a:ext>
                  </a:extLst>
                </a:gridCol>
                <a:gridCol w="4224318">
                  <a:extLst>
                    <a:ext uri="{9D8B030D-6E8A-4147-A177-3AD203B41FA5}">
                      <a16:colId xmlns:a16="http://schemas.microsoft.com/office/drawing/2014/main" xmlns="" val="20002"/>
                    </a:ext>
                  </a:extLst>
                </a:gridCol>
              </a:tblGrid>
              <a:tr h="9763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800" b="1" i="0" u="none" strike="noStrike" cap="none" normalizeH="0" baseline="0">
                          <a:ln>
                            <a:noFill/>
                          </a:ln>
                          <a:solidFill>
                            <a:schemeClr val="tx1"/>
                          </a:solidFill>
                          <a:effectLst>
                            <a:outerShdw blurRad="38100" dist="38100" dir="2700000" algn="tl">
                              <a:srgbClr val="000000"/>
                            </a:outerShdw>
                          </a:effectLst>
                          <a:latin typeface="Tahoma" pitchFamily="34" charset="0"/>
                        </a:rPr>
                        <a:t>Problèmes</a:t>
                      </a:r>
                    </a:p>
                  </a:txBody>
                  <a:tcPr marL="121904" marR="1219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800" b="1" i="0" u="none" strike="noStrike" cap="none" normalizeH="0" baseline="0">
                          <a:ln>
                            <a:noFill/>
                          </a:ln>
                          <a:solidFill>
                            <a:schemeClr val="tx1"/>
                          </a:solidFill>
                          <a:effectLst>
                            <a:outerShdw blurRad="38100" dist="38100" dir="2700000" algn="tl">
                              <a:srgbClr val="000000"/>
                            </a:outerShdw>
                          </a:effectLst>
                          <a:latin typeface="Tahoma" pitchFamily="34" charset="0"/>
                        </a:rPr>
                        <a:t>Objectifs</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800" b="1" i="0" u="none" strike="noStrike" cap="none" normalizeH="0" baseline="0">
                          <a:ln>
                            <a:noFill/>
                          </a:ln>
                          <a:solidFill>
                            <a:schemeClr val="tx1"/>
                          </a:solidFill>
                          <a:effectLst>
                            <a:outerShdw blurRad="38100" dist="38100" dir="2700000" algn="tl">
                              <a:srgbClr val="000000"/>
                            </a:outerShdw>
                          </a:effectLst>
                          <a:latin typeface="Tahoma" pitchFamily="34" charset="0"/>
                        </a:rPr>
                        <a:t>Stratégies retenues</a:t>
                      </a:r>
                    </a:p>
                  </a:txBody>
                  <a:tcPr marL="121904" marR="1219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9763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1.</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1.1.</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1.2.</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1.3.</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9747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2.</a:t>
                      </a:r>
                    </a:p>
                  </a:txBody>
                  <a:tcPr marL="121904" marR="1219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2.1.</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2.2.</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9763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3.</a:t>
                      </a:r>
                    </a:p>
                  </a:txBody>
                  <a:tcPr marL="121904" marR="1219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bl>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Espace réservé du numéro de diapositive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nSpc>
                <a:spcPct val="100000"/>
              </a:lnSpc>
              <a:spcBef>
                <a:spcPct val="0"/>
              </a:spcBef>
              <a:buFontTx/>
              <a:buNone/>
            </a:pPr>
            <a:fld id="{BF96DDA5-7269-4280-849C-43D236B78CCF}" type="slidenum">
              <a:rPr lang="fr-FR" altLang="fr-FR" sz="1200" smtClean="0">
                <a:solidFill>
                  <a:srgbClr val="898989"/>
                </a:solidFill>
              </a:rPr>
              <a:pPr>
                <a:lnSpc>
                  <a:spcPct val="100000"/>
                </a:lnSpc>
                <a:spcBef>
                  <a:spcPct val="0"/>
                </a:spcBef>
                <a:buFontTx/>
                <a:buNone/>
              </a:pPr>
              <a:t>33</a:t>
            </a:fld>
            <a:endParaRPr lang="fr-FR" altLang="fr-FR" sz="1200">
              <a:solidFill>
                <a:srgbClr val="898989"/>
              </a:solidFill>
            </a:endParaRPr>
          </a:p>
        </p:txBody>
      </p:sp>
      <p:pic>
        <p:nvPicPr>
          <p:cNvPr id="7" name="Image 6"/>
          <p:cNvPicPr>
            <a:picLocks noChangeAspect="1"/>
          </p:cNvPicPr>
          <p:nvPr/>
        </p:nvPicPr>
        <p:blipFill>
          <a:blip r:embed="rId2"/>
          <a:stretch>
            <a:fillRect/>
          </a:stretch>
        </p:blipFill>
        <p:spPr>
          <a:xfrm>
            <a:off x="407935" y="142875"/>
            <a:ext cx="11350734" cy="6578600"/>
          </a:xfrm>
          <a:prstGeom prst="rect">
            <a:avLst/>
          </a:prstGeom>
          <a:solidFill>
            <a:schemeClr val="accent5">
              <a:lumMod val="20000"/>
              <a:lumOff val="80000"/>
            </a:schemeClr>
          </a:solidFill>
        </p:spPr>
      </p:pic>
      <p:sp>
        <p:nvSpPr>
          <p:cNvPr id="4" name="Ellipse 3"/>
          <p:cNvSpPr/>
          <p:nvPr/>
        </p:nvSpPr>
        <p:spPr>
          <a:xfrm>
            <a:off x="9818997" y="2106613"/>
            <a:ext cx="2252873" cy="1776412"/>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000" b="1" dirty="0"/>
              <a:t>Si planification</a:t>
            </a:r>
          </a:p>
          <a:p>
            <a:pPr algn="ctr">
              <a:defRPr/>
            </a:pPr>
            <a:r>
              <a:rPr lang="fr-FR" sz="2000" b="1" dirty="0"/>
              <a:t>annuelle, </a:t>
            </a:r>
          </a:p>
          <a:p>
            <a:pPr algn="ctr">
              <a:defRPr/>
            </a:pPr>
            <a:r>
              <a:rPr lang="fr-FR" sz="2000" b="1" dirty="0"/>
              <a:t>Être plus précis</a:t>
            </a:r>
          </a:p>
        </p:txBody>
      </p:sp>
    </p:spTree>
    <p:extLst>
      <p:ext uri="{BB962C8B-B14F-4D97-AF65-F5344CB8AC3E}">
        <p14:creationId xmlns:p14="http://schemas.microsoft.com/office/powerpoint/2010/main" val="14621046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wipe(down)">
                                      <p:cBhvr>
                                        <p:cTn id="7" dur="500"/>
                                        <p:tgtEl>
                                          <p:spTgt spid="4">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down)">
                                      <p:cBhvr>
                                        <p:cTn id="12" dur="500"/>
                                        <p:tgtEl>
                                          <p:spTgt spid="4">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down)">
                                      <p:cBhvr>
                                        <p:cTn id="17" dur="500"/>
                                        <p:tgtEl>
                                          <p:spTgt spid="4">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txEl>
                                              <p:pRg st="2" end="2"/>
                                            </p:txEl>
                                          </p:spTgt>
                                        </p:tgtEl>
                                        <p:attrNameLst>
                                          <p:attrName>style.visibility</p:attrName>
                                        </p:attrNameLst>
                                      </p:cBhvr>
                                      <p:to>
                                        <p:strVal val="visible"/>
                                      </p:to>
                                    </p:set>
                                    <p:animEffect transition="in" filter="wipe(down)">
                                      <p:cBhvr>
                                        <p:cTn id="22"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ChangeArrowheads="1"/>
          </p:cNvSpPr>
          <p:nvPr/>
        </p:nvSpPr>
        <p:spPr bwMode="auto">
          <a:xfrm>
            <a:off x="592591" y="2708275"/>
            <a:ext cx="11358672" cy="1581150"/>
          </a:xfrm>
          <a:prstGeom prst="rect">
            <a:avLst/>
          </a:prstGeom>
          <a:solidFill>
            <a:srgbClr val="FF9999"/>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9999"/>
            </a:extrusionClr>
          </a:sp3d>
        </p:spPr>
        <p:txBody>
          <a:bodyPr wrap="none" anchor="ctr">
            <a:flatTx/>
          </a:bodyPr>
          <a:lstStyle/>
          <a:p>
            <a:pPr marL="457200" indent="-457200" algn="ctr"/>
            <a:r>
              <a:rPr lang="fr-FR" sz="3600" dirty="0">
                <a:latin typeface="Impact" pitchFamily="34" charset="0"/>
              </a:rPr>
              <a:t>5. DETERMINATION DES ACTIVITES</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146" name="Rectangle 2"/>
          <p:cNvSpPr>
            <a:spLocks noGrp="1" noChangeArrowheads="1"/>
          </p:cNvSpPr>
          <p:nvPr>
            <p:ph type="title"/>
          </p:nvPr>
        </p:nvSpPr>
        <p:spPr/>
        <p:txBody>
          <a:bodyPr/>
          <a:lstStyle/>
          <a:p>
            <a:pPr algn="ctr"/>
            <a:r>
              <a:rPr lang="fr-FR" b="1" i="1" u="sng">
                <a:effectLst>
                  <a:outerShdw blurRad="38100" dist="38100" dir="2700000" algn="tl">
                    <a:srgbClr val="C0C0C0"/>
                  </a:outerShdw>
                </a:effectLst>
                <a:latin typeface="Bookman Old Style" panose="02050604050505020204" pitchFamily="18" charset="0"/>
              </a:rPr>
              <a:t>ETAPE 5</a:t>
            </a:r>
          </a:p>
        </p:txBody>
      </p:sp>
      <p:sp>
        <p:nvSpPr>
          <p:cNvPr id="390147" name="Rectangle 3"/>
          <p:cNvSpPr>
            <a:spLocks noGrp="1" noChangeArrowheads="1"/>
          </p:cNvSpPr>
          <p:nvPr>
            <p:ph type="body" sz="half" idx="1"/>
          </p:nvPr>
        </p:nvSpPr>
        <p:spPr>
          <a:xfrm>
            <a:off x="1980407" y="1600201"/>
            <a:ext cx="4037013" cy="4530725"/>
          </a:xfrm>
        </p:spPr>
        <p:txBody>
          <a:bodyPr/>
          <a:lstStyle/>
          <a:p>
            <a:pPr algn="ctr">
              <a:buFont typeface="Wingdings" panose="05000000000000000000" pitchFamily="2" charset="2"/>
              <a:buNone/>
            </a:pPr>
            <a:endParaRPr lang="fr-FR" b="1" i="1">
              <a:effectLst>
                <a:outerShdw blurRad="38100" dist="38100" dir="2700000" algn="tl">
                  <a:srgbClr val="C0C0C0"/>
                </a:outerShdw>
              </a:effectLst>
              <a:latin typeface="Antique Olive" pitchFamily="34" charset="0"/>
            </a:endParaRPr>
          </a:p>
          <a:p>
            <a:pPr algn="ctr">
              <a:buFont typeface="Wingdings" panose="05000000000000000000" pitchFamily="2" charset="2"/>
              <a:buNone/>
            </a:pPr>
            <a:r>
              <a:rPr lang="fr-FR" b="1" i="1">
                <a:effectLst>
                  <a:outerShdw blurRad="38100" dist="38100" dir="2700000" algn="tl">
                    <a:srgbClr val="C0C0C0"/>
                  </a:outerShdw>
                </a:effectLst>
                <a:latin typeface="Antique Olive" pitchFamily="34" charset="0"/>
              </a:rPr>
              <a:t>DETERMINATION </a:t>
            </a:r>
          </a:p>
          <a:p>
            <a:pPr algn="ctr">
              <a:buFont typeface="Wingdings" panose="05000000000000000000" pitchFamily="2" charset="2"/>
              <a:buNone/>
            </a:pPr>
            <a:endParaRPr lang="fr-FR" b="1" i="1">
              <a:effectLst>
                <a:outerShdw blurRad="38100" dist="38100" dir="2700000" algn="tl">
                  <a:srgbClr val="C0C0C0"/>
                </a:outerShdw>
              </a:effectLst>
              <a:latin typeface="Antique Olive" pitchFamily="34" charset="0"/>
            </a:endParaRPr>
          </a:p>
          <a:p>
            <a:pPr algn="ctr">
              <a:buFont typeface="Wingdings" panose="05000000000000000000" pitchFamily="2" charset="2"/>
              <a:buNone/>
            </a:pPr>
            <a:r>
              <a:rPr lang="fr-FR" b="1" i="1">
                <a:effectLst>
                  <a:outerShdw blurRad="38100" dist="38100" dir="2700000" algn="tl">
                    <a:srgbClr val="C0C0C0"/>
                  </a:outerShdw>
                </a:effectLst>
                <a:latin typeface="Antique Olive" pitchFamily="34" charset="0"/>
              </a:rPr>
              <a:t>DES </a:t>
            </a:r>
          </a:p>
          <a:p>
            <a:pPr algn="ctr">
              <a:buFont typeface="Wingdings" panose="05000000000000000000" pitchFamily="2" charset="2"/>
              <a:buNone/>
            </a:pPr>
            <a:endParaRPr lang="fr-FR" b="1" i="1">
              <a:effectLst>
                <a:outerShdw blurRad="38100" dist="38100" dir="2700000" algn="tl">
                  <a:srgbClr val="C0C0C0"/>
                </a:outerShdw>
              </a:effectLst>
              <a:latin typeface="Antique Olive" pitchFamily="34" charset="0"/>
            </a:endParaRPr>
          </a:p>
          <a:p>
            <a:pPr algn="ctr">
              <a:buFont typeface="Wingdings" panose="05000000000000000000" pitchFamily="2" charset="2"/>
              <a:buNone/>
            </a:pPr>
            <a:r>
              <a:rPr lang="fr-FR" b="1" i="1">
                <a:effectLst>
                  <a:outerShdw blurRad="38100" dist="38100" dir="2700000" algn="tl">
                    <a:srgbClr val="C0C0C0"/>
                  </a:outerShdw>
                </a:effectLst>
                <a:latin typeface="Antique Olive" pitchFamily="34" charset="0"/>
              </a:rPr>
              <a:t>ACTIVITES</a:t>
            </a:r>
          </a:p>
        </p:txBody>
      </p:sp>
      <p:graphicFrame>
        <p:nvGraphicFramePr>
          <p:cNvPr id="390148" name="Object 4"/>
          <p:cNvGraphicFramePr>
            <a:graphicFrameLocks noGrp="1" noChangeAspect="1"/>
          </p:cNvGraphicFramePr>
          <p:nvPr>
            <p:ph type="clipArt" sz="half" idx="2"/>
          </p:nvPr>
        </p:nvGraphicFramePr>
        <p:xfrm>
          <a:off x="6658769" y="2349500"/>
          <a:ext cx="3073400" cy="3365500"/>
        </p:xfrm>
        <a:graphic>
          <a:graphicData uri="http://schemas.openxmlformats.org/presentationml/2006/ole">
            <mc:AlternateContent xmlns:mc="http://schemas.openxmlformats.org/markup-compatibility/2006">
              <mc:Choice xmlns:v="urn:schemas-microsoft-com:vml" Requires="v">
                <p:oleObj spid="_x0000_s6153" name="Clip" r:id="rId3" imgW="4000320" imgH="3147480" progId="MS_ClipArt_Gallery.2">
                  <p:embed/>
                </p:oleObj>
              </mc:Choice>
              <mc:Fallback>
                <p:oleObj name="Clip" r:id="rId3" imgW="4000320" imgH="3147480" progId="MS_ClipArt_Gallery.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658769" y="2349500"/>
                        <a:ext cx="3073400" cy="3365500"/>
                      </a:xfrm>
                      <a:prstGeom prst="rect">
                        <a:avLst/>
                      </a:prstGeom>
                    </p:spPr>
                  </p:pic>
                </p:oleObj>
              </mc:Fallback>
            </mc:AlternateContent>
          </a:graphicData>
        </a:graphic>
      </p:graphicFrame>
    </p:spTree>
    <p:extLst>
      <p:ext uri="{BB962C8B-B14F-4D97-AF65-F5344CB8AC3E}">
        <p14:creationId xmlns:p14="http://schemas.microsoft.com/office/powerpoint/2010/main" val="1749556657"/>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ChangeArrowheads="1"/>
          </p:cNvSpPr>
          <p:nvPr>
            <p:ph idx="1"/>
          </p:nvPr>
        </p:nvSpPr>
        <p:spPr>
          <a:xfrm>
            <a:off x="624336" y="1341440"/>
            <a:ext cx="10971372" cy="4967287"/>
          </a:xfrm>
        </p:spPr>
        <p:txBody>
          <a:bodyPr/>
          <a:lstStyle/>
          <a:p>
            <a:pPr marL="609600" indent="-609600" algn="just">
              <a:lnSpc>
                <a:spcPct val="80000"/>
              </a:lnSpc>
              <a:buFont typeface="Wingdings" pitchFamily="2" charset="2"/>
              <a:buNone/>
              <a:defRPr/>
            </a:pPr>
            <a:r>
              <a:rPr lang="fr-FR" sz="4000" u="sng" dirty="0">
                <a:effectLst/>
                <a:latin typeface="Impact" pitchFamily="34" charset="0"/>
              </a:rPr>
              <a:t>Définition</a:t>
            </a:r>
            <a:r>
              <a:rPr lang="fr-FR" sz="4000" dirty="0">
                <a:effectLst/>
                <a:latin typeface="Impact" pitchFamily="34" charset="0"/>
              </a:rPr>
              <a:t> :</a:t>
            </a:r>
            <a:r>
              <a:rPr lang="fr-FR" sz="3600" dirty="0">
                <a:effectLst/>
                <a:latin typeface="Impact" pitchFamily="34" charset="0"/>
              </a:rPr>
              <a:t> </a:t>
            </a:r>
          </a:p>
          <a:p>
            <a:pPr marL="609600" indent="-609600">
              <a:lnSpc>
                <a:spcPct val="80000"/>
              </a:lnSpc>
              <a:spcBef>
                <a:spcPct val="0"/>
              </a:spcBef>
              <a:buFont typeface="Wingdings" pitchFamily="2" charset="2"/>
              <a:buNone/>
              <a:defRPr/>
            </a:pPr>
            <a:endParaRPr lang="fr-FR" sz="2400" b="1" dirty="0"/>
          </a:p>
          <a:p>
            <a:pPr marL="609600" indent="-609600">
              <a:lnSpc>
                <a:spcPct val="80000"/>
              </a:lnSpc>
              <a:spcBef>
                <a:spcPct val="0"/>
              </a:spcBef>
              <a:buFont typeface="Wingdings" pitchFamily="2" charset="2"/>
              <a:buNone/>
              <a:defRPr/>
            </a:pPr>
            <a:r>
              <a:rPr lang="fr-FR" sz="2400" b="1" dirty="0"/>
              <a:t>Effort ou action organisée en vue d’éliminer ou de modifier la (ou les) cause (s) qui affecte(nt) le niveau de santé d’une communauté</a:t>
            </a:r>
          </a:p>
          <a:p>
            <a:pPr marL="609600" indent="-609600">
              <a:lnSpc>
                <a:spcPct val="80000"/>
              </a:lnSpc>
              <a:spcBef>
                <a:spcPct val="0"/>
              </a:spcBef>
              <a:buFont typeface="Wingdings" pitchFamily="2" charset="2"/>
              <a:buNone/>
              <a:defRPr/>
            </a:pPr>
            <a:endParaRPr lang="fr-FR" sz="2800" dirty="0">
              <a:effectLst/>
              <a:latin typeface="Impact" pitchFamily="34" charset="0"/>
            </a:endParaRPr>
          </a:p>
          <a:p>
            <a:pPr marL="609600" indent="-609600" algn="just">
              <a:lnSpc>
                <a:spcPct val="80000"/>
              </a:lnSpc>
              <a:buFont typeface="Wingdings" pitchFamily="2" charset="2"/>
              <a:buNone/>
              <a:defRPr/>
            </a:pPr>
            <a:r>
              <a:rPr lang="fr-FR" sz="4000" u="sng" dirty="0">
                <a:effectLst/>
                <a:latin typeface="Impact" pitchFamily="34" charset="0"/>
              </a:rPr>
              <a:t>spécification</a:t>
            </a:r>
            <a:r>
              <a:rPr lang="fr-FR" sz="4000" dirty="0">
                <a:effectLst/>
                <a:latin typeface="Impact" pitchFamily="34" charset="0"/>
              </a:rPr>
              <a:t> :</a:t>
            </a:r>
            <a:r>
              <a:rPr lang="fr-FR" sz="3600" dirty="0">
                <a:effectLst/>
                <a:latin typeface="Impact" pitchFamily="34" charset="0"/>
              </a:rPr>
              <a:t> </a:t>
            </a:r>
          </a:p>
          <a:p>
            <a:pPr marL="609600" indent="-609600" algn="just">
              <a:lnSpc>
                <a:spcPct val="80000"/>
              </a:lnSpc>
              <a:buFont typeface="Wingdings" pitchFamily="2" charset="2"/>
              <a:buNone/>
              <a:defRPr/>
            </a:pPr>
            <a:endParaRPr lang="fr-FR" sz="2000" dirty="0">
              <a:effectLst/>
              <a:latin typeface="Impact" pitchFamily="34" charset="0"/>
            </a:endParaRPr>
          </a:p>
          <a:p>
            <a:pPr marL="1074738" lvl="1" indent="-533400" algn="just">
              <a:lnSpc>
                <a:spcPct val="80000"/>
              </a:lnSpc>
              <a:buFontTx/>
              <a:buAutoNum type="arabicPeriod"/>
              <a:defRPr/>
            </a:pPr>
            <a:r>
              <a:rPr lang="fr-FR" sz="2400" b="1" dirty="0"/>
              <a:t>Ce qui doit être fait</a:t>
            </a:r>
          </a:p>
          <a:p>
            <a:pPr marL="1074738" lvl="1" indent="-533400" algn="just">
              <a:lnSpc>
                <a:spcPct val="80000"/>
              </a:lnSpc>
              <a:buFontTx/>
              <a:buAutoNum type="arabicPeriod"/>
              <a:defRPr/>
            </a:pPr>
            <a:r>
              <a:rPr lang="fr-FR" sz="2400" b="1" dirty="0"/>
              <a:t>Par qui ? </a:t>
            </a:r>
          </a:p>
          <a:p>
            <a:pPr marL="1074738" lvl="1" indent="-533400" algn="just">
              <a:lnSpc>
                <a:spcPct val="80000"/>
              </a:lnSpc>
              <a:buFontTx/>
              <a:buAutoNum type="arabicPeriod"/>
              <a:defRPr/>
            </a:pPr>
            <a:r>
              <a:rPr lang="fr-FR" sz="2400" b="1" dirty="0"/>
              <a:t>Quand ? </a:t>
            </a:r>
          </a:p>
          <a:p>
            <a:pPr marL="1074738" lvl="1" indent="-533400" algn="just">
              <a:lnSpc>
                <a:spcPct val="80000"/>
              </a:lnSpc>
              <a:buFontTx/>
              <a:buAutoNum type="arabicPeriod"/>
              <a:defRPr/>
            </a:pPr>
            <a:r>
              <a:rPr lang="fr-FR" sz="2400" b="1" dirty="0"/>
              <a:t>Où?</a:t>
            </a:r>
          </a:p>
          <a:p>
            <a:pPr marL="1074738" lvl="1" indent="-533400" algn="just">
              <a:lnSpc>
                <a:spcPct val="80000"/>
              </a:lnSpc>
              <a:buFontTx/>
              <a:buAutoNum type="arabicPeriod"/>
              <a:defRPr/>
            </a:pPr>
            <a:r>
              <a:rPr lang="fr-FR" sz="2400" b="1" dirty="0"/>
              <a:t>Comment ? </a:t>
            </a:r>
          </a:p>
        </p:txBody>
      </p:sp>
      <p:sp>
        <p:nvSpPr>
          <p:cNvPr id="5" name="Espace réservé du numéro de diapositive 5"/>
          <p:cNvSpPr>
            <a:spLocks noGrp="1"/>
          </p:cNvSpPr>
          <p:nvPr>
            <p:ph type="sldNum" sz="quarter" idx="12"/>
          </p:nvPr>
        </p:nvSpPr>
        <p:spPr/>
        <p:txBody>
          <a:bodyPr/>
          <a:lstStyle/>
          <a:p>
            <a:pPr>
              <a:defRPr/>
            </a:pPr>
            <a:fld id="{FB37D377-9431-4A79-A9E0-583C2672703E}" type="slidenum">
              <a:rPr lang="fr-FR"/>
              <a:pPr>
                <a:defRPr/>
              </a:pPr>
              <a:t>36</a:t>
            </a:fld>
            <a:endParaRPr lang="fr-FR"/>
          </a:p>
        </p:txBody>
      </p:sp>
      <p:sp>
        <p:nvSpPr>
          <p:cNvPr id="64517" name="Rectangle 3"/>
          <p:cNvSpPr>
            <a:spLocks noChangeArrowheads="1"/>
          </p:cNvSpPr>
          <p:nvPr/>
        </p:nvSpPr>
        <p:spPr bwMode="auto">
          <a:xfrm>
            <a:off x="571426" y="285750"/>
            <a:ext cx="10361851" cy="647700"/>
          </a:xfrm>
          <a:prstGeom prst="rect">
            <a:avLst/>
          </a:prstGeom>
          <a:noFill/>
          <a:ln w="9525">
            <a:noFill/>
            <a:miter lim="800000"/>
            <a:headEnd/>
            <a:tailEnd/>
          </a:ln>
        </p:spPr>
        <p:txBody>
          <a:bodyPr anchor="ctr"/>
          <a:lstStyle/>
          <a:p>
            <a:pPr algn="ctr"/>
            <a:r>
              <a:rPr lang="fr-FR" sz="3200">
                <a:solidFill>
                  <a:srgbClr val="FF0000"/>
                </a:solidFill>
                <a:latin typeface="Impact" pitchFamily="34" charset="0"/>
              </a:rPr>
              <a:t>DEFINITION ET SPECIFICATION DES ACTIVITES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6610">
                                            <p:txEl>
                                              <p:pRg st="0" end="0"/>
                                            </p:txEl>
                                          </p:spTgt>
                                        </p:tgtEl>
                                        <p:attrNameLst>
                                          <p:attrName>style.visibility</p:attrName>
                                        </p:attrNameLst>
                                      </p:cBhvr>
                                      <p:to>
                                        <p:strVal val="visible"/>
                                      </p:to>
                                    </p:set>
                                    <p:animEffect transition="in" filter="fade">
                                      <p:cBhvr>
                                        <p:cTn id="7" dur="2000"/>
                                        <p:tgtEl>
                                          <p:spTgt spid="1966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96610">
                                            <p:txEl>
                                              <p:pRg st="2" end="2"/>
                                            </p:txEl>
                                          </p:spTgt>
                                        </p:tgtEl>
                                        <p:attrNameLst>
                                          <p:attrName>style.visibility</p:attrName>
                                        </p:attrNameLst>
                                      </p:cBhvr>
                                      <p:to>
                                        <p:strVal val="visible"/>
                                      </p:to>
                                    </p:set>
                                    <p:animEffect transition="in" filter="fade">
                                      <p:cBhvr>
                                        <p:cTn id="12" dur="2000"/>
                                        <p:tgtEl>
                                          <p:spTgt spid="19661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96610">
                                            <p:txEl>
                                              <p:pRg st="4" end="4"/>
                                            </p:txEl>
                                          </p:spTgt>
                                        </p:tgtEl>
                                        <p:attrNameLst>
                                          <p:attrName>style.visibility</p:attrName>
                                        </p:attrNameLst>
                                      </p:cBhvr>
                                      <p:to>
                                        <p:strVal val="visible"/>
                                      </p:to>
                                    </p:set>
                                    <p:animEffect transition="in" filter="fade">
                                      <p:cBhvr>
                                        <p:cTn id="17" dur="2000"/>
                                        <p:tgtEl>
                                          <p:spTgt spid="196610">
                                            <p:txEl>
                                              <p:pRg st="4" end="4"/>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96610">
                                            <p:txEl>
                                              <p:pRg st="6" end="6"/>
                                            </p:txEl>
                                          </p:spTgt>
                                        </p:tgtEl>
                                        <p:attrNameLst>
                                          <p:attrName>style.visibility</p:attrName>
                                        </p:attrNameLst>
                                      </p:cBhvr>
                                      <p:to>
                                        <p:strVal val="visible"/>
                                      </p:to>
                                    </p:set>
                                    <p:animEffect transition="in" filter="fade">
                                      <p:cBhvr>
                                        <p:cTn id="20" dur="2000"/>
                                        <p:tgtEl>
                                          <p:spTgt spid="196610">
                                            <p:txEl>
                                              <p:pRg st="6" end="6"/>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96610">
                                            <p:txEl>
                                              <p:pRg st="7" end="7"/>
                                            </p:txEl>
                                          </p:spTgt>
                                        </p:tgtEl>
                                        <p:attrNameLst>
                                          <p:attrName>style.visibility</p:attrName>
                                        </p:attrNameLst>
                                      </p:cBhvr>
                                      <p:to>
                                        <p:strVal val="visible"/>
                                      </p:to>
                                    </p:set>
                                    <p:animEffect transition="in" filter="fade">
                                      <p:cBhvr>
                                        <p:cTn id="23" dur="2000"/>
                                        <p:tgtEl>
                                          <p:spTgt spid="196610">
                                            <p:txEl>
                                              <p:pRg st="7" end="7"/>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96610">
                                            <p:txEl>
                                              <p:pRg st="8" end="8"/>
                                            </p:txEl>
                                          </p:spTgt>
                                        </p:tgtEl>
                                        <p:attrNameLst>
                                          <p:attrName>style.visibility</p:attrName>
                                        </p:attrNameLst>
                                      </p:cBhvr>
                                      <p:to>
                                        <p:strVal val="visible"/>
                                      </p:to>
                                    </p:set>
                                    <p:animEffect transition="in" filter="fade">
                                      <p:cBhvr>
                                        <p:cTn id="26" dur="2000"/>
                                        <p:tgtEl>
                                          <p:spTgt spid="196610">
                                            <p:txEl>
                                              <p:pRg st="8" end="8"/>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96610">
                                            <p:txEl>
                                              <p:pRg st="9" end="9"/>
                                            </p:txEl>
                                          </p:spTgt>
                                        </p:tgtEl>
                                        <p:attrNameLst>
                                          <p:attrName>style.visibility</p:attrName>
                                        </p:attrNameLst>
                                      </p:cBhvr>
                                      <p:to>
                                        <p:strVal val="visible"/>
                                      </p:to>
                                    </p:set>
                                    <p:animEffect transition="in" filter="fade">
                                      <p:cBhvr>
                                        <p:cTn id="29" dur="2000"/>
                                        <p:tgtEl>
                                          <p:spTgt spid="196610">
                                            <p:txEl>
                                              <p:pRg st="9" end="9"/>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96610">
                                            <p:txEl>
                                              <p:pRg st="10" end="10"/>
                                            </p:txEl>
                                          </p:spTgt>
                                        </p:tgtEl>
                                        <p:attrNameLst>
                                          <p:attrName>style.visibility</p:attrName>
                                        </p:attrNameLst>
                                      </p:cBhvr>
                                      <p:to>
                                        <p:strVal val="visible"/>
                                      </p:to>
                                    </p:set>
                                    <p:animEffect transition="in" filter="fade">
                                      <p:cBhvr>
                                        <p:cTn id="32" dur="2000"/>
                                        <p:tgtEl>
                                          <p:spTgt spid="196610">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10"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noChangeArrowheads="1"/>
          </p:cNvSpPr>
          <p:nvPr>
            <p:ph idx="1"/>
          </p:nvPr>
        </p:nvSpPr>
        <p:spPr>
          <a:xfrm>
            <a:off x="571427" y="1500189"/>
            <a:ext cx="11009467" cy="4595812"/>
          </a:xfrm>
        </p:spPr>
        <p:txBody>
          <a:bodyPr/>
          <a:lstStyle/>
          <a:p>
            <a:pPr>
              <a:lnSpc>
                <a:spcPct val="90000"/>
              </a:lnSpc>
              <a:buFont typeface="Wingdings" pitchFamily="2" charset="2"/>
              <a:buNone/>
              <a:defRPr/>
            </a:pPr>
            <a:endParaRPr lang="fr-FR" sz="4000" dirty="0">
              <a:effectLst>
                <a:outerShdw blurRad="38100" dist="38100" dir="2700000" algn="tl">
                  <a:srgbClr val="000000">
                    <a:alpha val="43137"/>
                  </a:srgbClr>
                </a:outerShdw>
              </a:effectLst>
              <a:latin typeface="Impact" pitchFamily="34" charset="0"/>
            </a:endParaRPr>
          </a:p>
          <a:p>
            <a:pPr>
              <a:lnSpc>
                <a:spcPct val="90000"/>
              </a:lnSpc>
              <a:buFont typeface="Wingdings" pitchFamily="2" charset="2"/>
              <a:buNone/>
              <a:defRPr/>
            </a:pPr>
            <a:r>
              <a:rPr lang="fr-FR" sz="2400" dirty="0">
                <a:effectLst>
                  <a:outerShdw blurRad="38100" dist="38100" dir="2700000" algn="tl">
                    <a:srgbClr val="000000">
                      <a:alpha val="43137"/>
                    </a:srgbClr>
                  </a:outerShdw>
                </a:effectLst>
              </a:rPr>
              <a:t>Les activités qui concourent à la réalisation d’un plan sont nombreuses. La manière d’articuler ces opérations entre elles pour que l’ensemble forme un tout logique constitue l’ordonnancement </a:t>
            </a:r>
            <a:r>
              <a:rPr lang="fr-FR" sz="4000" dirty="0">
                <a:effectLst>
                  <a:outerShdw blurRad="38100" dist="38100" dir="2700000" algn="tl">
                    <a:srgbClr val="000000">
                      <a:alpha val="43137"/>
                    </a:srgbClr>
                  </a:outerShdw>
                </a:effectLst>
              </a:rPr>
              <a:t>.</a:t>
            </a:r>
          </a:p>
        </p:txBody>
      </p:sp>
      <p:sp>
        <p:nvSpPr>
          <p:cNvPr id="5" name="Espace réservé du numéro de diapositive 5"/>
          <p:cNvSpPr>
            <a:spLocks noGrp="1"/>
          </p:cNvSpPr>
          <p:nvPr>
            <p:ph type="sldNum" sz="quarter" idx="12"/>
          </p:nvPr>
        </p:nvSpPr>
        <p:spPr/>
        <p:txBody>
          <a:bodyPr/>
          <a:lstStyle/>
          <a:p>
            <a:pPr>
              <a:defRPr/>
            </a:pPr>
            <a:fld id="{744503C5-A5BD-4435-B838-70EFF435C83A}" type="slidenum">
              <a:rPr lang="fr-FR"/>
              <a:pPr>
                <a:defRPr/>
              </a:pPr>
              <a:t>37</a:t>
            </a:fld>
            <a:endParaRPr lang="fr-FR"/>
          </a:p>
        </p:txBody>
      </p:sp>
      <p:sp>
        <p:nvSpPr>
          <p:cNvPr id="65540" name="Rectangle 4"/>
          <p:cNvSpPr>
            <a:spLocks noChangeArrowheads="1"/>
          </p:cNvSpPr>
          <p:nvPr/>
        </p:nvSpPr>
        <p:spPr bwMode="auto">
          <a:xfrm>
            <a:off x="571427" y="549275"/>
            <a:ext cx="10994653" cy="522288"/>
          </a:xfrm>
          <a:prstGeom prst="rect">
            <a:avLst/>
          </a:prstGeom>
          <a:noFill/>
          <a:ln w="9525">
            <a:noFill/>
            <a:miter lim="800000"/>
            <a:headEnd/>
            <a:tailEnd/>
          </a:ln>
        </p:spPr>
        <p:txBody>
          <a:bodyPr anchor="ctr"/>
          <a:lstStyle/>
          <a:p>
            <a:pPr algn="ctr"/>
            <a:r>
              <a:rPr lang="fr-FR" sz="3600" dirty="0">
                <a:solidFill>
                  <a:srgbClr val="FF0000"/>
                </a:solidFill>
                <a:latin typeface="Impact" pitchFamily="34" charset="0"/>
              </a:rPr>
              <a:t>ORDONNANCEMENT DES ACTIVITES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0419">
                                            <p:txEl>
                                              <p:pRg st="1" end="1"/>
                                            </p:txEl>
                                          </p:spTgt>
                                        </p:tgtEl>
                                        <p:attrNameLst>
                                          <p:attrName>style.visibility</p:attrName>
                                        </p:attrNameLst>
                                      </p:cBhvr>
                                      <p:to>
                                        <p:strVal val="visible"/>
                                      </p:to>
                                    </p:set>
                                    <p:animEffect transition="in" filter="fade">
                                      <p:cBhvr>
                                        <p:cTn id="7" dur="2000"/>
                                        <p:tgtEl>
                                          <p:spTgt spid="604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19"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3" name="Rectangle 3"/>
          <p:cNvSpPr>
            <a:spLocks noGrp="1" noChangeArrowheads="1"/>
          </p:cNvSpPr>
          <p:nvPr>
            <p:ph idx="1"/>
          </p:nvPr>
        </p:nvSpPr>
        <p:spPr>
          <a:xfrm>
            <a:off x="922746" y="1285877"/>
            <a:ext cx="11267668" cy="4322763"/>
          </a:xfrm>
        </p:spPr>
        <p:txBody>
          <a:bodyPr>
            <a:normAutofit/>
          </a:bodyPr>
          <a:lstStyle/>
          <a:p>
            <a:pPr>
              <a:buFontTx/>
              <a:buChar char="-"/>
              <a:defRPr/>
            </a:pPr>
            <a:r>
              <a:rPr lang="fr-FR" sz="2800" u="sng" dirty="0">
                <a:solidFill>
                  <a:schemeClr val="accent1"/>
                </a:solidFill>
                <a:latin typeface="Arial Black" pitchFamily="34" charset="0"/>
              </a:rPr>
              <a:t>BUT</a:t>
            </a:r>
            <a:r>
              <a:rPr lang="fr-FR" sz="2800" dirty="0">
                <a:solidFill>
                  <a:schemeClr val="accent1"/>
                </a:solidFill>
                <a:latin typeface="Arial Black" pitchFamily="34" charset="0"/>
              </a:rPr>
              <a:t>:</a:t>
            </a:r>
          </a:p>
          <a:p>
            <a:pPr>
              <a:buFontTx/>
              <a:buChar char="-"/>
              <a:defRPr/>
            </a:pPr>
            <a:r>
              <a:rPr lang="fr-FR" sz="2800" dirty="0">
                <a:latin typeface="+mj-lt"/>
              </a:rPr>
              <a:t>Prévoir la combinaison des actions d’un plan d’action au  mieux dans le temps et pour l’utilisation efficiente des ressources.</a:t>
            </a:r>
          </a:p>
          <a:p>
            <a:pPr>
              <a:buFontTx/>
              <a:buNone/>
              <a:defRPr/>
            </a:pPr>
            <a:endParaRPr lang="fr-FR" sz="2800" dirty="0">
              <a:latin typeface="+mj-lt"/>
            </a:endParaRPr>
          </a:p>
          <a:p>
            <a:pPr>
              <a:buFontTx/>
              <a:buChar char="-"/>
              <a:defRPr/>
            </a:pPr>
            <a:r>
              <a:rPr lang="fr-FR" sz="2800" dirty="0">
                <a:latin typeface="+mj-lt"/>
              </a:rPr>
              <a:t>Assurer le suivi et le contrôle du déroulement (écoulement) des activités.</a:t>
            </a:r>
          </a:p>
          <a:p>
            <a:pPr>
              <a:buFontTx/>
              <a:buNone/>
              <a:defRPr/>
            </a:pPr>
            <a:endParaRPr lang="fr-FR" sz="2800" dirty="0">
              <a:latin typeface="+mj-lt"/>
            </a:endParaRPr>
          </a:p>
          <a:p>
            <a:pPr>
              <a:buFontTx/>
              <a:buChar char="-"/>
              <a:defRPr/>
            </a:pPr>
            <a:r>
              <a:rPr lang="fr-FR" sz="2800" dirty="0">
                <a:latin typeface="+mj-lt"/>
              </a:rPr>
              <a:t>Apprécier l’état d’avancement de l’exécution d’un plan d’action.</a:t>
            </a:r>
          </a:p>
        </p:txBody>
      </p:sp>
      <p:sp>
        <p:nvSpPr>
          <p:cNvPr id="5" name="Espace réservé du numéro de diapositive 5"/>
          <p:cNvSpPr>
            <a:spLocks noGrp="1"/>
          </p:cNvSpPr>
          <p:nvPr>
            <p:ph type="sldNum" sz="quarter" idx="12"/>
          </p:nvPr>
        </p:nvSpPr>
        <p:spPr/>
        <p:txBody>
          <a:bodyPr/>
          <a:lstStyle/>
          <a:p>
            <a:pPr>
              <a:defRPr/>
            </a:pPr>
            <a:fld id="{0B5518EE-3B7F-4F18-A15E-1C6302F73D08}" type="slidenum">
              <a:rPr lang="fr-FR"/>
              <a:pPr>
                <a:defRPr/>
              </a:pPr>
              <a:t>38</a:t>
            </a:fld>
            <a:endParaRPr lang="fr-FR"/>
          </a:p>
        </p:txBody>
      </p:sp>
      <p:sp>
        <p:nvSpPr>
          <p:cNvPr id="66564" name="Rectangle 4"/>
          <p:cNvSpPr>
            <a:spLocks noChangeArrowheads="1"/>
          </p:cNvSpPr>
          <p:nvPr/>
        </p:nvSpPr>
        <p:spPr bwMode="auto">
          <a:xfrm>
            <a:off x="476190" y="357190"/>
            <a:ext cx="11089890" cy="522287"/>
          </a:xfrm>
          <a:prstGeom prst="rect">
            <a:avLst/>
          </a:prstGeom>
          <a:noFill/>
          <a:ln w="9525">
            <a:noFill/>
            <a:miter lim="800000"/>
            <a:headEnd/>
            <a:tailEnd/>
          </a:ln>
        </p:spPr>
        <p:txBody>
          <a:bodyPr anchor="ctr"/>
          <a:lstStyle/>
          <a:p>
            <a:pPr algn="ctr"/>
            <a:r>
              <a:rPr lang="fr-FR" sz="3600">
                <a:solidFill>
                  <a:srgbClr val="FF0000"/>
                </a:solidFill>
                <a:latin typeface="Impact" pitchFamily="34" charset="0"/>
              </a:rPr>
              <a:t>ORDONNANCEMENT DES ACTIVITES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02083">
                                            <p:txEl>
                                              <p:pRg st="0" end="0"/>
                                            </p:txEl>
                                          </p:spTgt>
                                        </p:tgtEl>
                                        <p:attrNameLst>
                                          <p:attrName>style.visibility</p:attrName>
                                        </p:attrNameLst>
                                      </p:cBhvr>
                                      <p:to>
                                        <p:strVal val="visible"/>
                                      </p:to>
                                    </p:set>
                                    <p:animEffect transition="in" filter="fade">
                                      <p:cBhvr>
                                        <p:cTn id="7" dur="2000"/>
                                        <p:tgtEl>
                                          <p:spTgt spid="3020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02083">
                                            <p:txEl>
                                              <p:pRg st="1" end="1"/>
                                            </p:txEl>
                                          </p:spTgt>
                                        </p:tgtEl>
                                        <p:attrNameLst>
                                          <p:attrName>style.visibility</p:attrName>
                                        </p:attrNameLst>
                                      </p:cBhvr>
                                      <p:to>
                                        <p:strVal val="visible"/>
                                      </p:to>
                                    </p:set>
                                    <p:animEffect transition="in" filter="fade">
                                      <p:cBhvr>
                                        <p:cTn id="12" dur="2000"/>
                                        <p:tgtEl>
                                          <p:spTgt spid="30208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02083">
                                            <p:txEl>
                                              <p:pRg st="3" end="3"/>
                                            </p:txEl>
                                          </p:spTgt>
                                        </p:tgtEl>
                                        <p:attrNameLst>
                                          <p:attrName>style.visibility</p:attrName>
                                        </p:attrNameLst>
                                      </p:cBhvr>
                                      <p:to>
                                        <p:strVal val="visible"/>
                                      </p:to>
                                    </p:set>
                                    <p:animEffect transition="in" filter="fade">
                                      <p:cBhvr>
                                        <p:cTn id="17" dur="2000"/>
                                        <p:tgtEl>
                                          <p:spTgt spid="30208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02083">
                                            <p:txEl>
                                              <p:pRg st="5" end="5"/>
                                            </p:txEl>
                                          </p:spTgt>
                                        </p:tgtEl>
                                        <p:attrNameLst>
                                          <p:attrName>style.visibility</p:attrName>
                                        </p:attrNameLst>
                                      </p:cBhvr>
                                      <p:to>
                                        <p:strVal val="visible"/>
                                      </p:to>
                                    </p:set>
                                    <p:animEffect transition="in" filter="fade">
                                      <p:cBhvr>
                                        <p:cTn id="22" dur="2000"/>
                                        <p:tgtEl>
                                          <p:spTgt spid="30208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208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idx="1"/>
          </p:nvPr>
        </p:nvSpPr>
        <p:spPr>
          <a:xfrm>
            <a:off x="719575" y="1557339"/>
            <a:ext cx="10876135" cy="4679950"/>
          </a:xfrm>
        </p:spPr>
        <p:txBody>
          <a:bodyPr/>
          <a:lstStyle/>
          <a:p>
            <a:pPr>
              <a:buFont typeface="Wingdings" pitchFamily="2" charset="2"/>
              <a:buNone/>
            </a:pPr>
            <a:r>
              <a:rPr lang="fr-FR" sz="2800" u="sng" dirty="0">
                <a:solidFill>
                  <a:schemeClr val="accent1"/>
                </a:solidFill>
                <a:effectLst/>
                <a:latin typeface="Arial Black" pitchFamily="34" charset="0"/>
              </a:rPr>
              <a:t>Techniques d’ordonnancement:</a:t>
            </a:r>
          </a:p>
          <a:p>
            <a:pPr>
              <a:buFont typeface="Wingdings" pitchFamily="2" charset="2"/>
              <a:buNone/>
            </a:pPr>
            <a:r>
              <a:rPr lang="fr-FR" sz="2800" dirty="0">
                <a:effectLst/>
                <a:latin typeface="+mj-lt"/>
              </a:rPr>
              <a:t>Les deux grandes familles de techniques d’ordonnancement sont :</a:t>
            </a:r>
          </a:p>
          <a:p>
            <a:pPr>
              <a:buClr>
                <a:schemeClr val="tx1"/>
              </a:buClr>
            </a:pPr>
            <a:endParaRPr lang="fr-FR" sz="1200" dirty="0">
              <a:effectLst/>
              <a:latin typeface="+mj-lt"/>
            </a:endParaRPr>
          </a:p>
          <a:p>
            <a:pPr>
              <a:buClr>
                <a:schemeClr val="tx1"/>
              </a:buClr>
            </a:pPr>
            <a:r>
              <a:rPr lang="fr-FR" sz="2800" dirty="0">
                <a:effectLst/>
                <a:latin typeface="+mj-lt"/>
              </a:rPr>
              <a:t>Les méthodes de type diagramme à barre ou diagramme de Gantt</a:t>
            </a:r>
          </a:p>
          <a:p>
            <a:pPr>
              <a:buClr>
                <a:schemeClr val="tx1"/>
              </a:buClr>
            </a:pPr>
            <a:endParaRPr lang="fr-FR" sz="1200" dirty="0">
              <a:effectLst/>
              <a:latin typeface="+mj-lt"/>
            </a:endParaRPr>
          </a:p>
          <a:p>
            <a:pPr>
              <a:buClr>
                <a:schemeClr val="tx1"/>
              </a:buClr>
            </a:pPr>
            <a:r>
              <a:rPr lang="fr-FR" sz="2800" dirty="0">
                <a:effectLst/>
                <a:latin typeface="+mj-lt"/>
              </a:rPr>
              <a:t>Les méthodes à chemin critique, comme le PERT (Programme Evaluation and </a:t>
            </a:r>
            <a:r>
              <a:rPr lang="fr-FR" sz="2800" dirty="0" err="1">
                <a:effectLst/>
                <a:latin typeface="+mj-lt"/>
              </a:rPr>
              <a:t>Review</a:t>
            </a:r>
            <a:r>
              <a:rPr lang="fr-FR" sz="2800" dirty="0">
                <a:effectLst/>
                <a:latin typeface="+mj-lt"/>
              </a:rPr>
              <a:t> Technique) et le CPM (</a:t>
            </a:r>
            <a:r>
              <a:rPr lang="fr-FR" sz="2800" dirty="0" err="1">
                <a:effectLst/>
                <a:latin typeface="+mj-lt"/>
              </a:rPr>
              <a:t>Critical</a:t>
            </a:r>
            <a:r>
              <a:rPr lang="fr-FR" sz="2800" dirty="0">
                <a:effectLst/>
                <a:latin typeface="+mj-lt"/>
              </a:rPr>
              <a:t> </a:t>
            </a:r>
            <a:r>
              <a:rPr lang="fr-FR" sz="2800" dirty="0" err="1">
                <a:effectLst/>
                <a:latin typeface="+mj-lt"/>
              </a:rPr>
              <a:t>Path</a:t>
            </a:r>
            <a:r>
              <a:rPr lang="fr-FR" sz="2800" dirty="0">
                <a:effectLst/>
                <a:latin typeface="+mj-lt"/>
              </a:rPr>
              <a:t> </a:t>
            </a:r>
            <a:r>
              <a:rPr lang="fr-FR" sz="2800" dirty="0" err="1">
                <a:effectLst/>
                <a:latin typeface="+mj-lt"/>
              </a:rPr>
              <a:t>Méthod</a:t>
            </a:r>
            <a:r>
              <a:rPr lang="fr-FR" sz="2800" dirty="0">
                <a:effectLst/>
                <a:latin typeface="+mj-lt"/>
              </a:rPr>
              <a:t>).</a:t>
            </a:r>
          </a:p>
        </p:txBody>
      </p:sp>
      <p:sp>
        <p:nvSpPr>
          <p:cNvPr id="5" name="Espace réservé du numéro de diapositive 5"/>
          <p:cNvSpPr>
            <a:spLocks noGrp="1"/>
          </p:cNvSpPr>
          <p:nvPr>
            <p:ph type="sldNum" sz="quarter" idx="12"/>
          </p:nvPr>
        </p:nvSpPr>
        <p:spPr/>
        <p:txBody>
          <a:bodyPr/>
          <a:lstStyle/>
          <a:p>
            <a:pPr>
              <a:defRPr/>
            </a:pPr>
            <a:fld id="{A47CF8F4-4305-41CA-8818-894C3988E101}" type="slidenum">
              <a:rPr lang="fr-FR"/>
              <a:pPr>
                <a:defRPr/>
              </a:pPr>
              <a:t>39</a:t>
            </a:fld>
            <a:endParaRPr lang="fr-FR"/>
          </a:p>
        </p:txBody>
      </p:sp>
      <p:sp>
        <p:nvSpPr>
          <p:cNvPr id="67588" name="Rectangle 5"/>
          <p:cNvSpPr>
            <a:spLocks noChangeArrowheads="1"/>
          </p:cNvSpPr>
          <p:nvPr/>
        </p:nvSpPr>
        <p:spPr bwMode="auto">
          <a:xfrm>
            <a:off x="476190" y="549275"/>
            <a:ext cx="11089890" cy="522288"/>
          </a:xfrm>
          <a:prstGeom prst="rect">
            <a:avLst/>
          </a:prstGeom>
          <a:noFill/>
          <a:ln w="9525">
            <a:noFill/>
            <a:miter lim="800000"/>
            <a:headEnd/>
            <a:tailEnd/>
          </a:ln>
        </p:spPr>
        <p:txBody>
          <a:bodyPr anchor="ctr"/>
          <a:lstStyle/>
          <a:p>
            <a:pPr algn="ctr"/>
            <a:r>
              <a:rPr lang="fr-FR" sz="3600">
                <a:solidFill>
                  <a:srgbClr val="FF0000"/>
                </a:solidFill>
                <a:latin typeface="Impact" pitchFamily="34" charset="0"/>
              </a:rPr>
              <a:t>ORDONNANCEMENT DES ACTIVITES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3491">
                                            <p:txEl>
                                              <p:pRg st="0" end="0"/>
                                            </p:txEl>
                                          </p:spTgt>
                                        </p:tgtEl>
                                        <p:attrNameLst>
                                          <p:attrName>style.visibility</p:attrName>
                                        </p:attrNameLst>
                                      </p:cBhvr>
                                      <p:to>
                                        <p:strVal val="visible"/>
                                      </p:to>
                                    </p:set>
                                    <p:animEffect transition="in" filter="fade">
                                      <p:cBhvr>
                                        <p:cTn id="7" dur="2000"/>
                                        <p:tgtEl>
                                          <p:spTgt spid="6349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3491">
                                            <p:txEl>
                                              <p:pRg st="1" end="1"/>
                                            </p:txEl>
                                          </p:spTgt>
                                        </p:tgtEl>
                                        <p:attrNameLst>
                                          <p:attrName>style.visibility</p:attrName>
                                        </p:attrNameLst>
                                      </p:cBhvr>
                                      <p:to>
                                        <p:strVal val="visible"/>
                                      </p:to>
                                    </p:set>
                                    <p:animEffect transition="in" filter="fade">
                                      <p:cBhvr>
                                        <p:cTn id="12" dur="2000"/>
                                        <p:tgtEl>
                                          <p:spTgt spid="6349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3491">
                                            <p:txEl>
                                              <p:pRg st="3" end="3"/>
                                            </p:txEl>
                                          </p:spTgt>
                                        </p:tgtEl>
                                        <p:attrNameLst>
                                          <p:attrName>style.visibility</p:attrName>
                                        </p:attrNameLst>
                                      </p:cBhvr>
                                      <p:to>
                                        <p:strVal val="visible"/>
                                      </p:to>
                                    </p:set>
                                    <p:animEffect transition="in" filter="fade">
                                      <p:cBhvr>
                                        <p:cTn id="17" dur="2000"/>
                                        <p:tgtEl>
                                          <p:spTgt spid="6349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3491">
                                            <p:txEl>
                                              <p:pRg st="5" end="5"/>
                                            </p:txEl>
                                          </p:spTgt>
                                        </p:tgtEl>
                                        <p:attrNameLst>
                                          <p:attrName>style.visibility</p:attrName>
                                        </p:attrNameLst>
                                      </p:cBhvr>
                                      <p:to>
                                        <p:strVal val="visible"/>
                                      </p:to>
                                    </p:set>
                                    <p:animEffect transition="in" filter="fade">
                                      <p:cBhvr>
                                        <p:cTn id="22" dur="2000"/>
                                        <p:tgtEl>
                                          <p:spTgt spid="6349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xfrm>
            <a:off x="671426" y="157166"/>
            <a:ext cx="11118990" cy="2695770"/>
          </a:xfrm>
          <a:solidFill>
            <a:srgbClr val="002060"/>
          </a:solidFill>
        </p:spPr>
        <p:txBody>
          <a:bodyPr>
            <a:normAutofit fontScale="90000"/>
          </a:bodyPr>
          <a:lstStyle/>
          <a:p>
            <a:pPr eaLnBrk="1" hangingPunct="1"/>
            <a:r>
              <a:rPr lang="fr-FR" altLang="fr-FR" sz="5400" b="1" dirty="0">
                <a:solidFill>
                  <a:schemeClr val="bg1"/>
                </a:solidFill>
                <a:latin typeface="Arial" pitchFamily="34" charset="0"/>
                <a:cs typeface="Arial" pitchFamily="34" charset="0"/>
              </a:rPr>
              <a:t>Planifier,</a:t>
            </a:r>
            <a:r>
              <a:rPr lang="fr-FR" altLang="fr-FR" b="1" dirty="0">
                <a:solidFill>
                  <a:srgbClr val="FF0000"/>
                </a:solidFill>
                <a:latin typeface="Arial" pitchFamily="34" charset="0"/>
                <a:cs typeface="Arial" pitchFamily="34" charset="0"/>
              </a:rPr>
              <a:t/>
            </a:r>
            <a:br>
              <a:rPr lang="fr-FR" altLang="fr-FR" b="1" dirty="0">
                <a:solidFill>
                  <a:srgbClr val="FF0000"/>
                </a:solidFill>
                <a:latin typeface="Arial" pitchFamily="34" charset="0"/>
                <a:cs typeface="Arial" pitchFamily="34" charset="0"/>
              </a:rPr>
            </a:br>
            <a:r>
              <a:rPr lang="fr-FR" altLang="fr-FR" b="1" dirty="0">
                <a:solidFill>
                  <a:srgbClr val="FFFF00"/>
                </a:solidFill>
                <a:latin typeface="Arial" pitchFamily="34" charset="0"/>
                <a:cs typeface="Arial" pitchFamily="34" charset="0"/>
              </a:rPr>
              <a:t>Comment faire ??????</a:t>
            </a:r>
            <a:br>
              <a:rPr lang="fr-FR" altLang="fr-FR" b="1" dirty="0">
                <a:solidFill>
                  <a:srgbClr val="FFFF00"/>
                </a:solidFill>
                <a:latin typeface="Arial" pitchFamily="34" charset="0"/>
                <a:cs typeface="Arial" pitchFamily="34" charset="0"/>
              </a:rPr>
            </a:br>
            <a:r>
              <a:rPr lang="fr-FR" altLang="zh-CN" dirty="0">
                <a:solidFill>
                  <a:schemeClr val="accent3"/>
                </a:solidFill>
                <a:latin typeface="Univers" charset="0"/>
                <a:cs typeface="Times New Roman" pitchFamily="18" charset="0"/>
              </a:rPr>
              <a:t>« échouer dans la planification, c’est planifier son échec »</a:t>
            </a:r>
            <a:endParaRPr lang="fr-FR" altLang="fr-FR" b="1" dirty="0">
              <a:solidFill>
                <a:schemeClr val="accent3"/>
              </a:solidFill>
              <a:latin typeface="Arial" pitchFamily="34" charset="0"/>
              <a:cs typeface="Arial" pitchFamily="34" charset="0"/>
            </a:endParaRPr>
          </a:p>
        </p:txBody>
      </p:sp>
      <p:pic>
        <p:nvPicPr>
          <p:cNvPr id="17410" name="il_fi" descr="http://blogs.warwick.ac.uk/images/tingyuhuang/2008/04/28/knowledge-management.jpg"/>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4078982" y="3212976"/>
            <a:ext cx="4063471" cy="2609850"/>
          </a:xfrm>
        </p:spPr>
      </p:pic>
    </p:spTree>
    <p:extLst>
      <p:ext uri="{BB962C8B-B14F-4D97-AF65-F5344CB8AC3E}">
        <p14:creationId xmlns:p14="http://schemas.microsoft.com/office/powerpoint/2010/main" val="310581301"/>
      </p:ext>
    </p:extLst>
  </p:cSld>
  <p:clrMapOvr>
    <a:masterClrMapping/>
  </p:clrMapOvr>
  <p:transition spd="slow" advClick="0" advTm="20000"/>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2"/>
          <p:cNvSpPr>
            <a:spLocks noGrp="1" noChangeArrowheads="1"/>
          </p:cNvSpPr>
          <p:nvPr>
            <p:ph type="title"/>
          </p:nvPr>
        </p:nvSpPr>
        <p:spPr>
          <a:xfrm>
            <a:off x="622598" y="116632"/>
            <a:ext cx="10971372" cy="455613"/>
          </a:xfrm>
        </p:spPr>
        <p:txBody>
          <a:bodyPr>
            <a:normAutofit fontScale="90000"/>
          </a:bodyPr>
          <a:lstStyle/>
          <a:p>
            <a:pPr eaLnBrk="1" hangingPunct="1"/>
            <a:r>
              <a:rPr lang="fr-FR" sz="2800" dirty="0">
                <a:solidFill>
                  <a:srgbClr val="FF0000"/>
                </a:solidFill>
                <a:effectLst/>
                <a:latin typeface="Impact" pitchFamily="34" charset="0"/>
              </a:rPr>
              <a:t>CALENDRIER ET ORDONNANCEMENT DES ACTIVITES</a:t>
            </a:r>
          </a:p>
        </p:txBody>
      </p:sp>
      <p:sp>
        <p:nvSpPr>
          <p:cNvPr id="179203" name="Rectangle 3"/>
          <p:cNvSpPr>
            <a:spLocks noGrp="1" noChangeArrowheads="1"/>
          </p:cNvSpPr>
          <p:nvPr>
            <p:ph type="body" sz="half" idx="1"/>
          </p:nvPr>
        </p:nvSpPr>
        <p:spPr>
          <a:xfrm>
            <a:off x="118542" y="764704"/>
            <a:ext cx="11663431" cy="5616575"/>
          </a:xfrm>
        </p:spPr>
        <p:txBody>
          <a:bodyPr/>
          <a:lstStyle/>
          <a:p>
            <a:pPr eaLnBrk="1" hangingPunct="1">
              <a:buFont typeface="Wingdings" pitchFamily="2" charset="2"/>
              <a:buNone/>
              <a:defRPr/>
            </a:pPr>
            <a:r>
              <a:rPr lang="fr-FR" sz="1800" b="1" u="sng" dirty="0">
                <a:solidFill>
                  <a:schemeClr val="tx2"/>
                </a:solidFill>
              </a:rPr>
              <a:t>Exemple de construction d’un graphique de Gantt</a:t>
            </a:r>
            <a:endParaRPr lang="fr-FR" sz="1600" b="1" u="sng" dirty="0"/>
          </a:p>
          <a:p>
            <a:pPr eaLnBrk="1" hangingPunct="1">
              <a:buFont typeface="Wingdings" pitchFamily="2" charset="2"/>
              <a:buNone/>
              <a:defRPr/>
            </a:pPr>
            <a:endParaRPr lang="fr-FR" sz="1600" b="1" u="sng" dirty="0"/>
          </a:p>
          <a:p>
            <a:pPr eaLnBrk="1" hangingPunct="1">
              <a:buFont typeface="Wingdings" pitchFamily="2" charset="2"/>
              <a:buNone/>
              <a:defRPr/>
            </a:pPr>
            <a:r>
              <a:rPr lang="fr-FR" sz="1600" b="1" u="sng" dirty="0"/>
              <a:t>Activité</a:t>
            </a:r>
            <a:r>
              <a:rPr lang="fr-FR" sz="1600" b="1" dirty="0"/>
              <a:t> : former le personnel aux activités de vaccination</a:t>
            </a:r>
            <a:endParaRPr lang="fr-FR" sz="1000" b="1" dirty="0"/>
          </a:p>
          <a:p>
            <a:pPr eaLnBrk="1" hangingPunct="1">
              <a:buFont typeface="Wingdings" pitchFamily="2" charset="2"/>
              <a:buNone/>
              <a:defRPr/>
            </a:pPr>
            <a:endParaRPr lang="fr-FR" sz="1200" b="1" dirty="0"/>
          </a:p>
          <a:p>
            <a:pPr eaLnBrk="1" hangingPunct="1">
              <a:buFont typeface="Wingdings" pitchFamily="2" charset="2"/>
              <a:buNone/>
              <a:defRPr/>
            </a:pPr>
            <a:r>
              <a:rPr lang="fr-FR" sz="1600" b="1" dirty="0"/>
              <a:t>Tableau des activités détaillées</a:t>
            </a:r>
          </a:p>
        </p:txBody>
      </p:sp>
      <p:graphicFrame>
        <p:nvGraphicFramePr>
          <p:cNvPr id="179204" name="Group 4"/>
          <p:cNvGraphicFramePr>
            <a:graphicFrameLocks noGrp="1"/>
          </p:cNvGraphicFramePr>
          <p:nvPr>
            <p:ph sz="half" idx="2"/>
            <p:extLst>
              <p:ext uri="{D42A27DB-BD31-4B8C-83A1-F6EECF244321}">
                <p14:modId xmlns:p14="http://schemas.microsoft.com/office/powerpoint/2010/main" val="2290133403"/>
              </p:ext>
            </p:extLst>
          </p:nvPr>
        </p:nvGraphicFramePr>
        <p:xfrm>
          <a:off x="622598" y="2667913"/>
          <a:ext cx="11136452" cy="3829398"/>
        </p:xfrm>
        <a:graphic>
          <a:graphicData uri="http://schemas.openxmlformats.org/drawingml/2006/table">
            <a:tbl>
              <a:tblPr/>
              <a:tblGrid>
                <a:gridCol w="5568224">
                  <a:extLst>
                    <a:ext uri="{9D8B030D-6E8A-4147-A177-3AD203B41FA5}">
                      <a16:colId xmlns:a16="http://schemas.microsoft.com/office/drawing/2014/main" xmlns="" val="20000"/>
                    </a:ext>
                  </a:extLst>
                </a:gridCol>
                <a:gridCol w="1246556">
                  <a:extLst>
                    <a:ext uri="{9D8B030D-6E8A-4147-A177-3AD203B41FA5}">
                      <a16:colId xmlns:a16="http://schemas.microsoft.com/office/drawing/2014/main" xmlns="" val="20001"/>
                    </a:ext>
                  </a:extLst>
                </a:gridCol>
                <a:gridCol w="2112158">
                  <a:extLst>
                    <a:ext uri="{9D8B030D-6E8A-4147-A177-3AD203B41FA5}">
                      <a16:colId xmlns:a16="http://schemas.microsoft.com/office/drawing/2014/main" xmlns="" val="20002"/>
                    </a:ext>
                  </a:extLst>
                </a:gridCol>
                <a:gridCol w="2209514">
                  <a:extLst>
                    <a:ext uri="{9D8B030D-6E8A-4147-A177-3AD203B41FA5}">
                      <a16:colId xmlns:a16="http://schemas.microsoft.com/office/drawing/2014/main" xmlns="" val="20003"/>
                    </a:ext>
                  </a:extLst>
                </a:gridCol>
              </a:tblGrid>
              <a:tr h="9636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600" b="1" i="0" u="none" strike="noStrike" cap="none" normalizeH="0" baseline="0" dirty="0">
                          <a:ln>
                            <a:noFill/>
                          </a:ln>
                          <a:solidFill>
                            <a:schemeClr val="tx1"/>
                          </a:solidFill>
                          <a:effectLst>
                            <a:outerShdw blurRad="38100" dist="38100" dir="2700000" algn="tl">
                              <a:srgbClr val="000000"/>
                            </a:outerShdw>
                          </a:effectLst>
                          <a:latin typeface="Tahoma" pitchFamily="34" charset="0"/>
                        </a:rPr>
                        <a:t>           Durée/séquences des activités</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1" i="0" u="none" strike="noStrike" cap="none" normalizeH="0" baseline="0" dirty="0">
                        <a:ln>
                          <a:noFill/>
                        </a:ln>
                        <a:solidFill>
                          <a:schemeClr val="bg2"/>
                        </a:solidFill>
                        <a:effectLst>
                          <a:outerShdw blurRad="38100" dist="38100" dir="2700000" algn="tl">
                            <a:srgbClr val="000000"/>
                          </a:outerShdw>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600" b="1" i="0" u="none" strike="noStrike" cap="none" normalizeH="0" baseline="0" dirty="0">
                          <a:ln>
                            <a:noFill/>
                          </a:ln>
                          <a:solidFill>
                            <a:schemeClr val="tx1"/>
                          </a:solidFill>
                          <a:effectLst>
                            <a:outerShdw blurRad="38100" dist="38100" dir="2700000" algn="tl">
                              <a:srgbClr val="000000"/>
                            </a:outerShdw>
                          </a:effectLst>
                          <a:latin typeface="Tahoma" pitchFamily="34" charset="0"/>
                        </a:rPr>
                        <a:t>Activité</a:t>
                      </a:r>
                    </a:p>
                  </a:txBody>
                  <a:tcPr marL="121904" marR="1219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600" b="1" i="0" u="none" strike="noStrike" cap="none" normalizeH="0" baseline="0" dirty="0">
                          <a:ln>
                            <a:noFill/>
                          </a:ln>
                          <a:solidFill>
                            <a:schemeClr val="tx1"/>
                          </a:solidFill>
                          <a:effectLst>
                            <a:outerShdw blurRad="38100" dist="38100" dir="2700000" algn="tl">
                              <a:srgbClr val="000000"/>
                            </a:outerShdw>
                          </a:effectLst>
                          <a:latin typeface="Tahoma" pitchFamily="34" charset="0"/>
                        </a:rPr>
                        <a:t>Durée</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600" b="1" i="0" u="none" strike="noStrike" cap="none" normalizeH="0" baseline="0" dirty="0">
                          <a:ln>
                            <a:noFill/>
                          </a:ln>
                          <a:solidFill>
                            <a:schemeClr val="tx1"/>
                          </a:solidFill>
                          <a:effectLst>
                            <a:outerShdw blurRad="38100" dist="38100" dir="2700000" algn="tl">
                              <a:srgbClr val="000000"/>
                            </a:outerShdw>
                          </a:effectLst>
                          <a:latin typeface="Tahoma" pitchFamily="34" charset="0"/>
                        </a:rPr>
                        <a:t>jours</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1" i="0" u="none" strike="noStrike" cap="none" normalizeH="0" baseline="0" dirty="0">
                        <a:ln>
                          <a:noFill/>
                        </a:ln>
                        <a:solidFill>
                          <a:schemeClr val="bg2"/>
                        </a:solidFill>
                        <a:effectLst>
                          <a:outerShdw blurRad="38100" dist="38100" dir="2700000" algn="tl">
                            <a:srgbClr val="000000"/>
                          </a:outerShdw>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600" b="1" i="0" u="none" strike="noStrike" cap="none" normalizeH="0" baseline="0" dirty="0">
                          <a:ln>
                            <a:noFill/>
                          </a:ln>
                          <a:solidFill>
                            <a:schemeClr val="tx1"/>
                          </a:solidFill>
                          <a:effectLst>
                            <a:outerShdw blurRad="38100" dist="38100" dir="2700000" algn="tl">
                              <a:srgbClr val="000000"/>
                            </a:outerShdw>
                          </a:effectLst>
                          <a:latin typeface="Tahoma" pitchFamily="34" charset="0"/>
                        </a:rPr>
                        <a:t>Précédentes</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1" i="0" u="none" strike="noStrike" cap="none" normalizeH="0" baseline="0" dirty="0">
                        <a:ln>
                          <a:noFill/>
                        </a:ln>
                        <a:solidFill>
                          <a:schemeClr val="tx1"/>
                        </a:solidFill>
                        <a:effectLst>
                          <a:outerShdw blurRad="38100" dist="38100" dir="2700000" algn="tl">
                            <a:srgbClr val="000000"/>
                          </a:outerShdw>
                        </a:effectLst>
                        <a:latin typeface="Tahoma" pitchFamily="34" charset="0"/>
                      </a:endParaRP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600" b="1" i="0" u="none" strike="noStrike" kern="1200" cap="none" normalizeH="0" baseline="0" dirty="0">
                          <a:ln>
                            <a:noFill/>
                          </a:ln>
                          <a:solidFill>
                            <a:schemeClr val="tx1"/>
                          </a:solidFill>
                          <a:effectLst>
                            <a:outerShdw blurRad="38100" dist="38100" dir="2700000" algn="tl">
                              <a:srgbClr val="000000"/>
                            </a:outerShdw>
                          </a:effectLst>
                          <a:latin typeface="Tahoma" pitchFamily="34" charset="0"/>
                          <a:ea typeface="+mn-ea"/>
                          <a:cs typeface="+mn-cs"/>
                        </a:rPr>
                        <a:t>Subséquentes</a:t>
                      </a:r>
                    </a:p>
                  </a:txBody>
                  <a:tcPr marL="121904" marR="1219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4175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dirty="0">
                          <a:ln>
                            <a:noFill/>
                          </a:ln>
                          <a:solidFill>
                            <a:schemeClr val="tx1"/>
                          </a:solidFill>
                          <a:effectLst>
                            <a:outerShdw blurRad="38100" dist="38100" dir="2700000" algn="tl">
                              <a:srgbClr val="000000"/>
                            </a:outerShdw>
                          </a:effectLst>
                          <a:latin typeface="Tahoma" pitchFamily="34" charset="0"/>
                        </a:rPr>
                        <a:t>A. Planifier la formation</a:t>
                      </a:r>
                    </a:p>
                  </a:txBody>
                  <a:tcPr marL="121904" marR="1219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2</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57200" marR="0" lvl="1" indent="0" algn="l" defTabSz="914400" rtl="0" eaLnBrk="1" fontAlgn="base" latinLnBrk="0" hangingPunct="1">
                        <a:lnSpc>
                          <a:spcPct val="100000"/>
                        </a:lnSpc>
                        <a:spcBef>
                          <a:spcPct val="20000"/>
                        </a:spcBef>
                        <a:spcAft>
                          <a:spcPct val="0"/>
                        </a:spcAft>
                        <a:buClr>
                          <a:schemeClr val="fo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57200" marR="0" lvl="1" indent="0" algn="l" defTabSz="914400" rtl="0" eaLnBrk="1" fontAlgn="base" latinLnBrk="0" hangingPunct="1">
                        <a:lnSpc>
                          <a:spcPct val="100000"/>
                        </a:lnSpc>
                        <a:spcBef>
                          <a:spcPct val="20000"/>
                        </a:spcBef>
                        <a:spcAft>
                          <a:spcPct val="0"/>
                        </a:spcAft>
                        <a:buClr>
                          <a:schemeClr val="fo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B</a:t>
                      </a:r>
                    </a:p>
                  </a:txBody>
                  <a:tcPr marL="121904" marR="1219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446583">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B. Elaborer le support de formation</a:t>
                      </a:r>
                    </a:p>
                  </a:txBody>
                  <a:tcPr marL="121904" marR="1219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10</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57200" marR="0" lvl="1" indent="0" algn="l" defTabSz="914400" rtl="0" eaLnBrk="1" fontAlgn="base" latinLnBrk="0" hangingPunct="1">
                        <a:lnSpc>
                          <a:spcPct val="100000"/>
                        </a:lnSpc>
                        <a:spcBef>
                          <a:spcPct val="20000"/>
                        </a:spcBef>
                        <a:spcAft>
                          <a:spcPct val="0"/>
                        </a:spcAft>
                        <a:buClr>
                          <a:schemeClr val="fo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A</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57200" marR="0" lvl="1" indent="0" algn="l" defTabSz="914400" rtl="0" eaLnBrk="1" fontAlgn="base" latinLnBrk="0" hangingPunct="1">
                        <a:lnSpc>
                          <a:spcPct val="100000"/>
                        </a:lnSpc>
                        <a:spcBef>
                          <a:spcPct val="20000"/>
                        </a:spcBef>
                        <a:spcAft>
                          <a:spcPct val="0"/>
                        </a:spcAft>
                        <a:buClr>
                          <a:schemeClr val="fo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D, E, F, G</a:t>
                      </a:r>
                    </a:p>
                  </a:txBody>
                  <a:tcPr marL="121904" marR="1219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432048">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C. Prévenir le personnel à former</a:t>
                      </a:r>
                    </a:p>
                  </a:txBody>
                  <a:tcPr marL="121904" marR="1219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3</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57200" marR="0" lvl="1" indent="0" algn="l" defTabSz="914400" rtl="0" eaLnBrk="1" fontAlgn="base" latinLnBrk="0" hangingPunct="1">
                        <a:lnSpc>
                          <a:spcPct val="100000"/>
                        </a:lnSpc>
                        <a:spcBef>
                          <a:spcPct val="20000"/>
                        </a:spcBef>
                        <a:spcAft>
                          <a:spcPct val="0"/>
                        </a:spcAft>
                        <a:buClr>
                          <a:schemeClr val="fo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A</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57200" marR="0" lvl="1" indent="0" algn="l" defTabSz="914400" rtl="0" eaLnBrk="1" fontAlgn="base" latinLnBrk="0" hangingPunct="1">
                        <a:lnSpc>
                          <a:spcPct val="100000"/>
                        </a:lnSpc>
                        <a:spcBef>
                          <a:spcPct val="20000"/>
                        </a:spcBef>
                        <a:spcAft>
                          <a:spcPct val="0"/>
                        </a:spcAft>
                        <a:buClr>
                          <a:schemeClr val="fo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G</a:t>
                      </a:r>
                    </a:p>
                  </a:txBody>
                  <a:tcPr marL="121904" marR="1219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36004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D. Acheter le matériel didactique</a:t>
                      </a:r>
                    </a:p>
                  </a:txBody>
                  <a:tcPr marL="121904" marR="1219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5</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57200" marR="0" lvl="1" indent="0" algn="l" defTabSz="914400" rtl="0" eaLnBrk="1" fontAlgn="base" latinLnBrk="0" hangingPunct="1">
                        <a:lnSpc>
                          <a:spcPct val="100000"/>
                        </a:lnSpc>
                        <a:spcBef>
                          <a:spcPct val="20000"/>
                        </a:spcBef>
                        <a:spcAft>
                          <a:spcPct val="0"/>
                        </a:spcAft>
                        <a:buClr>
                          <a:schemeClr val="fo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B</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57200" marR="0" lvl="1" indent="0" algn="l" defTabSz="914400" rtl="0" eaLnBrk="1" fontAlgn="base" latinLnBrk="0" hangingPunct="1">
                        <a:lnSpc>
                          <a:spcPct val="100000"/>
                        </a:lnSpc>
                        <a:spcBef>
                          <a:spcPct val="20000"/>
                        </a:spcBef>
                        <a:spcAft>
                          <a:spcPct val="0"/>
                        </a:spcAft>
                        <a:buClr>
                          <a:schemeClr val="fo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F, G</a:t>
                      </a:r>
                    </a:p>
                  </a:txBody>
                  <a:tcPr marL="121904" marR="1219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432048">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E. Imprimer le document du support de formation</a:t>
                      </a:r>
                    </a:p>
                  </a:txBody>
                  <a:tcPr marL="121904" marR="1219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8</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57200" marR="0" lvl="1" indent="0" algn="l" defTabSz="914400" rtl="0" eaLnBrk="1" fontAlgn="base" latinLnBrk="0" hangingPunct="1">
                        <a:lnSpc>
                          <a:spcPct val="100000"/>
                        </a:lnSpc>
                        <a:spcBef>
                          <a:spcPct val="20000"/>
                        </a:spcBef>
                        <a:spcAft>
                          <a:spcPct val="0"/>
                        </a:spcAft>
                        <a:buClr>
                          <a:schemeClr val="fo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B </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57200" marR="0" lvl="1" indent="0" algn="l" defTabSz="914400" rtl="0" eaLnBrk="1" fontAlgn="base" latinLnBrk="0" hangingPunct="1">
                        <a:lnSpc>
                          <a:spcPct val="100000"/>
                        </a:lnSpc>
                        <a:spcBef>
                          <a:spcPct val="20000"/>
                        </a:spcBef>
                        <a:spcAft>
                          <a:spcPct val="0"/>
                        </a:spcAft>
                        <a:buClr>
                          <a:schemeClr val="fo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F, G</a:t>
                      </a:r>
                    </a:p>
                  </a:txBody>
                  <a:tcPr marL="121904" marR="1219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36004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F. Former les formateurs</a:t>
                      </a:r>
                    </a:p>
                  </a:txBody>
                  <a:tcPr marL="121904" marR="1219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4</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57200" marR="0" lvl="1" indent="0" algn="l" defTabSz="914400" rtl="0" eaLnBrk="1" fontAlgn="base" latinLnBrk="0" hangingPunct="1">
                        <a:lnSpc>
                          <a:spcPct val="100000"/>
                        </a:lnSpc>
                        <a:spcBef>
                          <a:spcPct val="20000"/>
                        </a:spcBef>
                        <a:spcAft>
                          <a:spcPct val="0"/>
                        </a:spcAft>
                        <a:buClr>
                          <a:schemeClr val="fo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B, D, E</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457200" marR="0" lvl="1" indent="0" algn="l" defTabSz="914400" rtl="0" eaLnBrk="1" fontAlgn="base" latinLnBrk="0" hangingPunct="1">
                        <a:lnSpc>
                          <a:spcPct val="100000"/>
                        </a:lnSpc>
                        <a:spcBef>
                          <a:spcPct val="20000"/>
                        </a:spcBef>
                        <a:spcAft>
                          <a:spcPct val="0"/>
                        </a:spcAft>
                        <a:buClr>
                          <a:schemeClr val="fo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G</a:t>
                      </a:r>
                    </a:p>
                  </a:txBody>
                  <a:tcPr marL="121904" marR="1219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417513">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dirty="0">
                          <a:ln>
                            <a:noFill/>
                          </a:ln>
                          <a:solidFill>
                            <a:schemeClr val="tx1"/>
                          </a:solidFill>
                          <a:effectLst>
                            <a:outerShdw blurRad="38100" dist="38100" dir="2700000" algn="tl">
                              <a:srgbClr val="000000"/>
                            </a:outerShdw>
                          </a:effectLst>
                          <a:latin typeface="Tahoma" pitchFamily="34" charset="0"/>
                        </a:rPr>
                        <a:t>G. Former le personnel</a:t>
                      </a:r>
                    </a:p>
                  </a:txBody>
                  <a:tcPr marL="121904" marR="1219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dirty="0">
                          <a:ln>
                            <a:noFill/>
                          </a:ln>
                          <a:solidFill>
                            <a:schemeClr val="tx1"/>
                          </a:solidFill>
                          <a:effectLst>
                            <a:outerShdw blurRad="38100" dist="38100" dir="2700000" algn="tl">
                              <a:srgbClr val="000000"/>
                            </a:outerShdw>
                          </a:effectLst>
                          <a:latin typeface="Tahoma" pitchFamily="34" charset="0"/>
                        </a:rPr>
                        <a:t>6</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57200" marR="0" lvl="1" indent="0" algn="l" defTabSz="914400" rtl="0" eaLnBrk="1" fontAlgn="base" latinLnBrk="0" hangingPunct="1">
                        <a:lnSpc>
                          <a:spcPct val="100000"/>
                        </a:lnSpc>
                        <a:spcBef>
                          <a:spcPct val="20000"/>
                        </a:spcBef>
                        <a:spcAft>
                          <a:spcPct val="0"/>
                        </a:spcAft>
                        <a:buClr>
                          <a:schemeClr val="fo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F</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457200" marR="0" lvl="1" indent="0" algn="l" defTabSz="914400" rtl="0" eaLnBrk="1" fontAlgn="base" latinLnBrk="0" hangingPunct="1">
                        <a:lnSpc>
                          <a:spcPct val="100000"/>
                        </a:lnSpc>
                        <a:spcBef>
                          <a:spcPct val="20000"/>
                        </a:spcBef>
                        <a:spcAft>
                          <a:spcPct val="0"/>
                        </a:spcAft>
                        <a:buClr>
                          <a:schemeClr val="folHlink"/>
                        </a:buClr>
                        <a:buSzPct val="65000"/>
                        <a:buFont typeface="Wingdings" pitchFamily="2" charset="2"/>
                        <a:buNone/>
                        <a:tabLst/>
                      </a:pPr>
                      <a:r>
                        <a:rPr kumimoji="0" lang="fr-FR" sz="1400" b="0" i="0" u="none" strike="noStrike" cap="none" normalizeH="0" baseline="0" dirty="0">
                          <a:ln>
                            <a:noFill/>
                          </a:ln>
                          <a:solidFill>
                            <a:schemeClr val="tx1"/>
                          </a:solidFill>
                          <a:effectLst>
                            <a:outerShdw blurRad="38100" dist="38100" dir="2700000" algn="tl">
                              <a:srgbClr val="000000"/>
                            </a:outerShdw>
                          </a:effectLst>
                          <a:latin typeface="Tahoma" pitchFamily="34" charset="0"/>
                        </a:rPr>
                        <a:t>-</a:t>
                      </a:r>
                    </a:p>
                  </a:txBody>
                  <a:tcPr marL="121904" marR="1219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7"/>
                  </a:ext>
                </a:extLst>
              </a:tr>
            </a:tbl>
          </a:graphicData>
        </a:graphic>
      </p:graphicFrame>
      <p:sp>
        <p:nvSpPr>
          <p:cNvPr id="55" name="Espace réservé du numéro de diapositive 6"/>
          <p:cNvSpPr>
            <a:spLocks noGrp="1"/>
          </p:cNvSpPr>
          <p:nvPr>
            <p:ph type="sldNum" sz="quarter" idx="12"/>
          </p:nvPr>
        </p:nvSpPr>
        <p:spPr/>
        <p:txBody>
          <a:bodyPr/>
          <a:lstStyle/>
          <a:p>
            <a:pPr>
              <a:defRPr/>
            </a:pPr>
            <a:fld id="{AB2282B4-07A1-4568-BDBA-826E4B8CE7DD}" type="slidenum">
              <a:rPr lang="fr-FR"/>
              <a:pPr>
                <a:defRPr/>
              </a:pPr>
              <a:t>40</a:t>
            </a:fld>
            <a:endParaRPr lang="fr-FR"/>
          </a:p>
        </p:txBody>
      </p:sp>
      <p:sp>
        <p:nvSpPr>
          <p:cNvPr id="68660" name="Text Box 51"/>
          <p:cNvSpPr txBox="1">
            <a:spLocks noChangeArrowheads="1"/>
          </p:cNvSpPr>
          <p:nvPr/>
        </p:nvSpPr>
        <p:spPr bwMode="auto">
          <a:xfrm>
            <a:off x="7463357" y="2595116"/>
            <a:ext cx="4321671" cy="369332"/>
          </a:xfrm>
          <a:prstGeom prst="rect">
            <a:avLst/>
          </a:prstGeom>
          <a:solidFill>
            <a:schemeClr val="folHlink"/>
          </a:solidFill>
          <a:ln w="9525">
            <a:noFill/>
            <a:miter lim="800000"/>
            <a:headEnd/>
            <a:tailEnd/>
          </a:ln>
        </p:spPr>
        <p:txBody>
          <a:bodyPr>
            <a:spAutoFit/>
          </a:bodyPr>
          <a:lstStyle/>
          <a:p>
            <a:pPr algn="ctr">
              <a:spcBef>
                <a:spcPct val="50000"/>
              </a:spcBef>
            </a:pPr>
            <a:r>
              <a:rPr lang="fr-FR" sz="1800" b="1">
                <a:solidFill>
                  <a:schemeClr val="bg2"/>
                </a:solidFill>
                <a:latin typeface="Tahoma" charset="0"/>
              </a:rPr>
              <a:t>Activités</a:t>
            </a:r>
          </a:p>
        </p:txBody>
      </p:sp>
      <p:sp>
        <p:nvSpPr>
          <p:cNvPr id="68661" name="Line 52"/>
          <p:cNvSpPr>
            <a:spLocks noChangeShapeType="1"/>
          </p:cNvSpPr>
          <p:nvPr/>
        </p:nvSpPr>
        <p:spPr bwMode="auto">
          <a:xfrm>
            <a:off x="7463358" y="2625990"/>
            <a:ext cx="4321671" cy="0"/>
          </a:xfrm>
          <a:prstGeom prst="line">
            <a:avLst/>
          </a:prstGeom>
          <a:noFill/>
          <a:ln w="9525">
            <a:solidFill>
              <a:schemeClr val="tx1"/>
            </a:solidFill>
            <a:round/>
            <a:headEnd/>
            <a:tailEnd/>
          </a:ln>
        </p:spPr>
        <p:txBody>
          <a:bodyPr/>
          <a:lstStyle/>
          <a:p>
            <a:endParaRPr lang="fr-FR"/>
          </a:p>
        </p:txBody>
      </p:sp>
      <p:sp>
        <p:nvSpPr>
          <p:cNvPr id="68662" name="Line 53"/>
          <p:cNvSpPr>
            <a:spLocks noChangeShapeType="1"/>
          </p:cNvSpPr>
          <p:nvPr/>
        </p:nvSpPr>
        <p:spPr bwMode="auto">
          <a:xfrm>
            <a:off x="646835" y="2779782"/>
            <a:ext cx="5472608" cy="863600"/>
          </a:xfrm>
          <a:prstGeom prst="line">
            <a:avLst/>
          </a:prstGeom>
          <a:noFill/>
          <a:ln w="9525">
            <a:solidFill>
              <a:schemeClr val="tx1"/>
            </a:solidFill>
            <a:round/>
            <a:headEnd/>
            <a:tailEnd/>
          </a:ln>
        </p:spPr>
        <p:txBody>
          <a:bodyPr/>
          <a:lstStyle/>
          <a:p>
            <a:endParaRPr lang="fr-F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a:xfrm>
            <a:off x="624336" y="188915"/>
            <a:ext cx="10971372" cy="384175"/>
          </a:xfrm>
        </p:spPr>
        <p:txBody>
          <a:bodyPr/>
          <a:lstStyle/>
          <a:p>
            <a:pPr algn="l" eaLnBrk="1" hangingPunct="1">
              <a:defRPr/>
            </a:pPr>
            <a:r>
              <a:rPr lang="fr-FR" sz="1800" b="1" u="sng"/>
              <a:t>Graphique de Gantt</a:t>
            </a:r>
          </a:p>
        </p:txBody>
      </p:sp>
      <p:graphicFrame>
        <p:nvGraphicFramePr>
          <p:cNvPr id="180227" name="Group 3"/>
          <p:cNvGraphicFramePr>
            <a:graphicFrameLocks noGrp="1"/>
          </p:cNvGraphicFramePr>
          <p:nvPr>
            <p:ph type="tbl" idx="1"/>
          </p:nvPr>
        </p:nvGraphicFramePr>
        <p:xfrm>
          <a:off x="431742" y="692150"/>
          <a:ext cx="11149170" cy="5184776"/>
        </p:xfrm>
        <a:graphic>
          <a:graphicData uri="http://schemas.openxmlformats.org/drawingml/2006/table">
            <a:tbl>
              <a:tblPr/>
              <a:tblGrid>
                <a:gridCol w="620105">
                  <a:extLst>
                    <a:ext uri="{9D8B030D-6E8A-4147-A177-3AD203B41FA5}">
                      <a16:colId xmlns:a16="http://schemas.microsoft.com/office/drawing/2014/main" xmlns="" val="20000"/>
                    </a:ext>
                  </a:extLst>
                </a:gridCol>
                <a:gridCol w="617988">
                  <a:extLst>
                    <a:ext uri="{9D8B030D-6E8A-4147-A177-3AD203B41FA5}">
                      <a16:colId xmlns:a16="http://schemas.microsoft.com/office/drawing/2014/main" xmlns="" val="20001"/>
                    </a:ext>
                  </a:extLst>
                </a:gridCol>
                <a:gridCol w="620102">
                  <a:extLst>
                    <a:ext uri="{9D8B030D-6E8A-4147-A177-3AD203B41FA5}">
                      <a16:colId xmlns:a16="http://schemas.microsoft.com/office/drawing/2014/main" xmlns="" val="20002"/>
                    </a:ext>
                  </a:extLst>
                </a:gridCol>
                <a:gridCol w="620105">
                  <a:extLst>
                    <a:ext uri="{9D8B030D-6E8A-4147-A177-3AD203B41FA5}">
                      <a16:colId xmlns:a16="http://schemas.microsoft.com/office/drawing/2014/main" xmlns="" val="20003"/>
                    </a:ext>
                  </a:extLst>
                </a:gridCol>
                <a:gridCol w="617988">
                  <a:extLst>
                    <a:ext uri="{9D8B030D-6E8A-4147-A177-3AD203B41FA5}">
                      <a16:colId xmlns:a16="http://schemas.microsoft.com/office/drawing/2014/main" xmlns="" val="20004"/>
                    </a:ext>
                  </a:extLst>
                </a:gridCol>
                <a:gridCol w="620102">
                  <a:extLst>
                    <a:ext uri="{9D8B030D-6E8A-4147-A177-3AD203B41FA5}">
                      <a16:colId xmlns:a16="http://schemas.microsoft.com/office/drawing/2014/main" xmlns="" val="20005"/>
                    </a:ext>
                  </a:extLst>
                </a:gridCol>
                <a:gridCol w="620105">
                  <a:extLst>
                    <a:ext uri="{9D8B030D-6E8A-4147-A177-3AD203B41FA5}">
                      <a16:colId xmlns:a16="http://schemas.microsoft.com/office/drawing/2014/main" xmlns="" val="20006"/>
                    </a:ext>
                  </a:extLst>
                </a:gridCol>
                <a:gridCol w="617988">
                  <a:extLst>
                    <a:ext uri="{9D8B030D-6E8A-4147-A177-3AD203B41FA5}">
                      <a16:colId xmlns:a16="http://schemas.microsoft.com/office/drawing/2014/main" xmlns="" val="20007"/>
                    </a:ext>
                  </a:extLst>
                </a:gridCol>
                <a:gridCol w="620102">
                  <a:extLst>
                    <a:ext uri="{9D8B030D-6E8A-4147-A177-3AD203B41FA5}">
                      <a16:colId xmlns:a16="http://schemas.microsoft.com/office/drawing/2014/main" xmlns="" val="20008"/>
                    </a:ext>
                  </a:extLst>
                </a:gridCol>
                <a:gridCol w="620105">
                  <a:extLst>
                    <a:ext uri="{9D8B030D-6E8A-4147-A177-3AD203B41FA5}">
                      <a16:colId xmlns:a16="http://schemas.microsoft.com/office/drawing/2014/main" xmlns="" val="20009"/>
                    </a:ext>
                  </a:extLst>
                </a:gridCol>
                <a:gridCol w="617988">
                  <a:extLst>
                    <a:ext uri="{9D8B030D-6E8A-4147-A177-3AD203B41FA5}">
                      <a16:colId xmlns:a16="http://schemas.microsoft.com/office/drawing/2014/main" xmlns="" val="20010"/>
                    </a:ext>
                  </a:extLst>
                </a:gridCol>
                <a:gridCol w="620102">
                  <a:extLst>
                    <a:ext uri="{9D8B030D-6E8A-4147-A177-3AD203B41FA5}">
                      <a16:colId xmlns:a16="http://schemas.microsoft.com/office/drawing/2014/main" xmlns="" val="20011"/>
                    </a:ext>
                  </a:extLst>
                </a:gridCol>
                <a:gridCol w="620105">
                  <a:extLst>
                    <a:ext uri="{9D8B030D-6E8A-4147-A177-3AD203B41FA5}">
                      <a16:colId xmlns:a16="http://schemas.microsoft.com/office/drawing/2014/main" xmlns="" val="20012"/>
                    </a:ext>
                  </a:extLst>
                </a:gridCol>
                <a:gridCol w="617988">
                  <a:extLst>
                    <a:ext uri="{9D8B030D-6E8A-4147-A177-3AD203B41FA5}">
                      <a16:colId xmlns:a16="http://schemas.microsoft.com/office/drawing/2014/main" xmlns="" val="20013"/>
                    </a:ext>
                  </a:extLst>
                </a:gridCol>
                <a:gridCol w="620102">
                  <a:extLst>
                    <a:ext uri="{9D8B030D-6E8A-4147-A177-3AD203B41FA5}">
                      <a16:colId xmlns:a16="http://schemas.microsoft.com/office/drawing/2014/main" xmlns="" val="20014"/>
                    </a:ext>
                  </a:extLst>
                </a:gridCol>
                <a:gridCol w="620105">
                  <a:extLst>
                    <a:ext uri="{9D8B030D-6E8A-4147-A177-3AD203B41FA5}">
                      <a16:colId xmlns:a16="http://schemas.microsoft.com/office/drawing/2014/main" xmlns="" val="20015"/>
                    </a:ext>
                  </a:extLst>
                </a:gridCol>
                <a:gridCol w="617988">
                  <a:extLst>
                    <a:ext uri="{9D8B030D-6E8A-4147-A177-3AD203B41FA5}">
                      <a16:colId xmlns:a16="http://schemas.microsoft.com/office/drawing/2014/main" xmlns="" val="20016"/>
                    </a:ext>
                  </a:extLst>
                </a:gridCol>
                <a:gridCol w="620102">
                  <a:extLst>
                    <a:ext uri="{9D8B030D-6E8A-4147-A177-3AD203B41FA5}">
                      <a16:colId xmlns:a16="http://schemas.microsoft.com/office/drawing/2014/main" xmlns="" val="20017"/>
                    </a:ext>
                  </a:extLst>
                </a:gridCol>
              </a:tblGrid>
              <a:tr h="6492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dirty="0">
                          <a:ln>
                            <a:noFill/>
                          </a:ln>
                          <a:solidFill>
                            <a:schemeClr val="tx1"/>
                          </a:solidFill>
                          <a:effectLst>
                            <a:outerShdw blurRad="38100" dist="38100" dir="2700000" algn="tl">
                              <a:srgbClr val="000000"/>
                            </a:outerShdw>
                          </a:effectLst>
                          <a:latin typeface="Tahoma" pitchFamily="34" charset="0"/>
                        </a:rPr>
                        <a:t>ACTIV.</a:t>
                      </a:r>
                    </a:p>
                  </a:txBody>
                  <a:tcPr marL="119984" marR="119984" marT="46800" marB="46800" vert="eaVert"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Durée jour </a:t>
                      </a:r>
                    </a:p>
                  </a:txBody>
                  <a:tcPr marL="119984" marR="119984" marT="46800" marB="46800" vert="eaVert"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2</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4</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6</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8</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10</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12</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14</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16</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18</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20</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22</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24</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26</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28</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30</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32</a:t>
                      </a:r>
                    </a:p>
                  </a:txBody>
                  <a:tcPr marL="121904" marR="1219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647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A</a:t>
                      </a:r>
                    </a:p>
                  </a:txBody>
                  <a:tcPr marL="121904" marR="1219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2</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647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B</a:t>
                      </a:r>
                    </a:p>
                  </a:txBody>
                  <a:tcPr marL="121904" marR="1219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10</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dirty="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647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C</a:t>
                      </a:r>
                    </a:p>
                  </a:txBody>
                  <a:tcPr marL="121904" marR="1219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3</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6492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D</a:t>
                      </a:r>
                    </a:p>
                  </a:txBody>
                  <a:tcPr marL="121904" marR="1219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5</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647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E</a:t>
                      </a:r>
                    </a:p>
                  </a:txBody>
                  <a:tcPr marL="121904" marR="1219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8</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647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F</a:t>
                      </a:r>
                    </a:p>
                  </a:txBody>
                  <a:tcPr marL="121904" marR="1219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4</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6477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dirty="0">
                          <a:ln>
                            <a:noFill/>
                          </a:ln>
                          <a:solidFill>
                            <a:schemeClr val="tx1"/>
                          </a:solidFill>
                          <a:effectLst>
                            <a:outerShdw blurRad="38100" dist="38100" dir="2700000" algn="tl">
                              <a:srgbClr val="000000"/>
                            </a:outerShdw>
                          </a:effectLst>
                          <a:latin typeface="Tahoma" pitchFamily="34" charset="0"/>
                        </a:rPr>
                        <a:t>G</a:t>
                      </a:r>
                    </a:p>
                  </a:txBody>
                  <a:tcPr marL="121904" marR="1219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rPr>
                        <a:t>6</a:t>
                      </a: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4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121904" marR="1219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7"/>
                  </a:ext>
                </a:extLst>
              </a:tr>
            </a:tbl>
          </a:graphicData>
        </a:graphic>
      </p:graphicFrame>
      <p:sp>
        <p:nvSpPr>
          <p:cNvPr id="22" name="Espace réservé du pied de page 3"/>
          <p:cNvSpPr>
            <a:spLocks noGrp="1"/>
          </p:cNvSpPr>
          <p:nvPr>
            <p:ph type="ftr" sz="quarter" idx="11"/>
          </p:nvPr>
        </p:nvSpPr>
        <p:spPr>
          <a:xfrm>
            <a:off x="1238091" y="6245225"/>
            <a:ext cx="9333285" cy="476250"/>
          </a:xfrm>
        </p:spPr>
        <p:txBody>
          <a:bodyPr/>
          <a:lstStyle/>
          <a:p>
            <a:pPr>
              <a:defRPr/>
            </a:pPr>
            <a:r>
              <a:rPr lang="fr-FR"/>
              <a:t>MODULE PLANIFICATION SANITAIRE_Kongoussi_2014</a:t>
            </a:r>
            <a:endParaRPr lang="fr-FR" dirty="0"/>
          </a:p>
        </p:txBody>
      </p:sp>
      <p:sp>
        <p:nvSpPr>
          <p:cNvPr id="193" name="Espace réservé du numéro de diapositive 5"/>
          <p:cNvSpPr>
            <a:spLocks noGrp="1"/>
          </p:cNvSpPr>
          <p:nvPr>
            <p:ph type="sldNum" sz="quarter" idx="12"/>
          </p:nvPr>
        </p:nvSpPr>
        <p:spPr/>
        <p:txBody>
          <a:bodyPr/>
          <a:lstStyle/>
          <a:p>
            <a:pPr>
              <a:defRPr/>
            </a:pPr>
            <a:fld id="{A1C0187A-FA58-4C36-BD84-317A91770B50}" type="slidenum">
              <a:rPr lang="fr-FR"/>
              <a:pPr>
                <a:defRPr/>
              </a:pPr>
              <a:t>41</a:t>
            </a:fld>
            <a:endParaRPr lang="fr-FR"/>
          </a:p>
        </p:txBody>
      </p:sp>
      <p:sp>
        <p:nvSpPr>
          <p:cNvPr id="69809" name="Text Box 176"/>
          <p:cNvSpPr txBox="1">
            <a:spLocks noChangeArrowheads="1"/>
          </p:cNvSpPr>
          <p:nvPr/>
        </p:nvSpPr>
        <p:spPr bwMode="auto">
          <a:xfrm>
            <a:off x="431745" y="6092825"/>
            <a:ext cx="10463438" cy="369332"/>
          </a:xfrm>
          <a:prstGeom prst="rect">
            <a:avLst/>
          </a:prstGeom>
          <a:noFill/>
          <a:ln w="9525">
            <a:noFill/>
            <a:miter lim="800000"/>
            <a:headEnd/>
            <a:tailEnd/>
          </a:ln>
        </p:spPr>
        <p:txBody>
          <a:bodyPr>
            <a:spAutoFit/>
          </a:bodyPr>
          <a:lstStyle/>
          <a:p>
            <a:pPr>
              <a:spcBef>
                <a:spcPct val="50000"/>
              </a:spcBef>
            </a:pPr>
            <a:endParaRPr lang="fr-FR" sz="1800">
              <a:latin typeface="Tahoma" charset="0"/>
            </a:endParaRPr>
          </a:p>
        </p:txBody>
      </p:sp>
      <p:sp>
        <p:nvSpPr>
          <p:cNvPr id="69810" name="Text Box 177"/>
          <p:cNvSpPr txBox="1">
            <a:spLocks noChangeArrowheads="1"/>
          </p:cNvSpPr>
          <p:nvPr/>
        </p:nvSpPr>
        <p:spPr bwMode="auto">
          <a:xfrm>
            <a:off x="431745" y="6165851"/>
            <a:ext cx="10751267" cy="307777"/>
          </a:xfrm>
          <a:prstGeom prst="rect">
            <a:avLst/>
          </a:prstGeom>
          <a:solidFill>
            <a:srgbClr val="FF00FF"/>
          </a:solidFill>
          <a:ln w="9525">
            <a:noFill/>
            <a:miter lim="800000"/>
            <a:headEnd/>
            <a:tailEnd/>
          </a:ln>
        </p:spPr>
        <p:txBody>
          <a:bodyPr>
            <a:spAutoFit/>
          </a:bodyPr>
          <a:lstStyle/>
          <a:p>
            <a:pPr>
              <a:spcBef>
                <a:spcPct val="50000"/>
              </a:spcBef>
            </a:pPr>
            <a:r>
              <a:rPr lang="fr-FR" sz="1400" b="1">
                <a:latin typeface="Tahoma" charset="0"/>
              </a:rPr>
              <a:t>NB : La durée totale de l’activité n’est pas la somme de la durée des sous activités</a:t>
            </a:r>
          </a:p>
        </p:txBody>
      </p:sp>
      <p:sp>
        <p:nvSpPr>
          <p:cNvPr id="69811" name="Text Box 178"/>
          <p:cNvSpPr txBox="1">
            <a:spLocks noChangeArrowheads="1"/>
          </p:cNvSpPr>
          <p:nvPr/>
        </p:nvSpPr>
        <p:spPr bwMode="auto">
          <a:xfrm>
            <a:off x="1678300" y="1401764"/>
            <a:ext cx="480421" cy="369332"/>
          </a:xfrm>
          <a:prstGeom prst="rect">
            <a:avLst/>
          </a:prstGeom>
          <a:noFill/>
          <a:ln w="9525">
            <a:noFill/>
            <a:miter lim="800000"/>
            <a:headEnd/>
            <a:tailEnd/>
          </a:ln>
        </p:spPr>
        <p:txBody>
          <a:bodyPr>
            <a:spAutoFit/>
          </a:bodyPr>
          <a:lstStyle/>
          <a:p>
            <a:pPr>
              <a:spcBef>
                <a:spcPct val="50000"/>
              </a:spcBef>
            </a:pPr>
            <a:endParaRPr lang="fr-FR" sz="1800">
              <a:latin typeface="Tahoma" charset="0"/>
            </a:endParaRPr>
          </a:p>
        </p:txBody>
      </p:sp>
      <p:sp>
        <p:nvSpPr>
          <p:cNvPr id="69812" name="Rectangle 179"/>
          <p:cNvSpPr>
            <a:spLocks noChangeArrowheads="1"/>
          </p:cNvSpPr>
          <p:nvPr/>
        </p:nvSpPr>
        <p:spPr bwMode="auto">
          <a:xfrm>
            <a:off x="1678301" y="1412875"/>
            <a:ext cx="577774" cy="215900"/>
          </a:xfrm>
          <a:prstGeom prst="rect">
            <a:avLst/>
          </a:prstGeom>
          <a:solidFill>
            <a:schemeClr val="accent1"/>
          </a:solidFill>
          <a:ln w="28575">
            <a:solidFill>
              <a:schemeClr val="folHlink"/>
            </a:solidFill>
            <a:miter lim="800000"/>
            <a:headEnd/>
            <a:tailEnd/>
          </a:ln>
        </p:spPr>
        <p:txBody>
          <a:bodyPr wrap="none" anchor="ctr"/>
          <a:lstStyle/>
          <a:p>
            <a:endParaRPr lang="fr-FR"/>
          </a:p>
        </p:txBody>
      </p:sp>
      <p:sp>
        <p:nvSpPr>
          <p:cNvPr id="69813" name="Rectangle 180"/>
          <p:cNvSpPr>
            <a:spLocks noChangeArrowheads="1"/>
          </p:cNvSpPr>
          <p:nvPr/>
        </p:nvSpPr>
        <p:spPr bwMode="auto">
          <a:xfrm>
            <a:off x="2256076" y="2060575"/>
            <a:ext cx="3070884" cy="215900"/>
          </a:xfrm>
          <a:prstGeom prst="rect">
            <a:avLst/>
          </a:prstGeom>
          <a:solidFill>
            <a:schemeClr val="accent1"/>
          </a:solidFill>
          <a:ln w="28575">
            <a:solidFill>
              <a:schemeClr val="folHlink"/>
            </a:solidFill>
            <a:miter lim="800000"/>
            <a:headEnd/>
            <a:tailEnd/>
          </a:ln>
        </p:spPr>
        <p:txBody>
          <a:bodyPr wrap="none" anchor="ctr"/>
          <a:lstStyle/>
          <a:p>
            <a:endParaRPr lang="fr-FR"/>
          </a:p>
        </p:txBody>
      </p:sp>
      <p:sp>
        <p:nvSpPr>
          <p:cNvPr id="69814" name="Rectangle 181"/>
          <p:cNvSpPr>
            <a:spLocks noChangeArrowheads="1"/>
          </p:cNvSpPr>
          <p:nvPr/>
        </p:nvSpPr>
        <p:spPr bwMode="auto">
          <a:xfrm>
            <a:off x="2256074" y="2708275"/>
            <a:ext cx="958727" cy="215900"/>
          </a:xfrm>
          <a:prstGeom prst="rect">
            <a:avLst/>
          </a:prstGeom>
          <a:solidFill>
            <a:schemeClr val="accent1"/>
          </a:solidFill>
          <a:ln w="28575">
            <a:solidFill>
              <a:schemeClr val="folHlink"/>
            </a:solidFill>
            <a:miter lim="800000"/>
            <a:headEnd/>
            <a:tailEnd/>
          </a:ln>
        </p:spPr>
        <p:txBody>
          <a:bodyPr wrap="none" anchor="ctr"/>
          <a:lstStyle/>
          <a:p>
            <a:endParaRPr lang="fr-FR"/>
          </a:p>
        </p:txBody>
      </p:sp>
      <p:sp>
        <p:nvSpPr>
          <p:cNvPr id="69815" name="Rectangle 182"/>
          <p:cNvSpPr>
            <a:spLocks noChangeArrowheads="1"/>
          </p:cNvSpPr>
          <p:nvPr/>
        </p:nvSpPr>
        <p:spPr bwMode="auto">
          <a:xfrm>
            <a:off x="5326957" y="3429001"/>
            <a:ext cx="1631738" cy="215900"/>
          </a:xfrm>
          <a:prstGeom prst="rect">
            <a:avLst/>
          </a:prstGeom>
          <a:solidFill>
            <a:schemeClr val="accent1"/>
          </a:solidFill>
          <a:ln w="28575">
            <a:solidFill>
              <a:schemeClr val="folHlink"/>
            </a:solidFill>
            <a:miter lim="800000"/>
            <a:headEnd/>
            <a:tailEnd/>
          </a:ln>
        </p:spPr>
        <p:txBody>
          <a:bodyPr wrap="none" anchor="ctr"/>
          <a:lstStyle/>
          <a:p>
            <a:endParaRPr lang="fr-FR"/>
          </a:p>
        </p:txBody>
      </p:sp>
      <p:sp>
        <p:nvSpPr>
          <p:cNvPr id="69816" name="Rectangle 183"/>
          <p:cNvSpPr>
            <a:spLocks noChangeArrowheads="1"/>
          </p:cNvSpPr>
          <p:nvPr/>
        </p:nvSpPr>
        <p:spPr bwMode="auto">
          <a:xfrm>
            <a:off x="5326958" y="4076701"/>
            <a:ext cx="2495226" cy="215900"/>
          </a:xfrm>
          <a:prstGeom prst="rect">
            <a:avLst/>
          </a:prstGeom>
          <a:solidFill>
            <a:schemeClr val="accent1"/>
          </a:solidFill>
          <a:ln w="28575">
            <a:solidFill>
              <a:schemeClr val="folHlink"/>
            </a:solidFill>
            <a:miter lim="800000"/>
            <a:headEnd/>
            <a:tailEnd/>
          </a:ln>
        </p:spPr>
        <p:txBody>
          <a:bodyPr wrap="none" anchor="ctr"/>
          <a:lstStyle/>
          <a:p>
            <a:endParaRPr lang="fr-FR"/>
          </a:p>
        </p:txBody>
      </p:sp>
      <p:sp>
        <p:nvSpPr>
          <p:cNvPr id="69817" name="Rectangle 184"/>
          <p:cNvSpPr>
            <a:spLocks noChangeArrowheads="1"/>
          </p:cNvSpPr>
          <p:nvPr/>
        </p:nvSpPr>
        <p:spPr bwMode="auto">
          <a:xfrm>
            <a:off x="7822184" y="4652964"/>
            <a:ext cx="1248671" cy="215900"/>
          </a:xfrm>
          <a:prstGeom prst="rect">
            <a:avLst/>
          </a:prstGeom>
          <a:solidFill>
            <a:schemeClr val="accent1"/>
          </a:solidFill>
          <a:ln w="28575">
            <a:solidFill>
              <a:schemeClr val="folHlink"/>
            </a:solidFill>
            <a:miter lim="800000"/>
            <a:headEnd/>
            <a:tailEnd/>
          </a:ln>
        </p:spPr>
        <p:txBody>
          <a:bodyPr wrap="none" anchor="ctr"/>
          <a:lstStyle/>
          <a:p>
            <a:endParaRPr lang="fr-FR"/>
          </a:p>
        </p:txBody>
      </p:sp>
      <p:sp>
        <p:nvSpPr>
          <p:cNvPr id="69818" name="Rectangle 185"/>
          <p:cNvSpPr>
            <a:spLocks noChangeArrowheads="1"/>
          </p:cNvSpPr>
          <p:nvPr/>
        </p:nvSpPr>
        <p:spPr bwMode="auto">
          <a:xfrm>
            <a:off x="9070855" y="5300664"/>
            <a:ext cx="1919567" cy="215900"/>
          </a:xfrm>
          <a:prstGeom prst="rect">
            <a:avLst/>
          </a:prstGeom>
          <a:solidFill>
            <a:schemeClr val="accent1"/>
          </a:solidFill>
          <a:ln w="28575">
            <a:solidFill>
              <a:schemeClr val="folHlink"/>
            </a:solidFill>
            <a:miter lim="800000"/>
            <a:headEnd/>
            <a:tailEnd/>
          </a:ln>
        </p:spPr>
        <p:txBody>
          <a:bodyPr wrap="none" anchor="ctr"/>
          <a:lstStyle/>
          <a:p>
            <a:endParaRPr lang="fr-FR"/>
          </a:p>
        </p:txBody>
      </p:sp>
      <p:sp>
        <p:nvSpPr>
          <p:cNvPr id="69819" name="Line 186"/>
          <p:cNvSpPr>
            <a:spLocks noChangeShapeType="1"/>
          </p:cNvSpPr>
          <p:nvPr/>
        </p:nvSpPr>
        <p:spPr bwMode="auto">
          <a:xfrm>
            <a:off x="2256073" y="1557338"/>
            <a:ext cx="0" cy="431800"/>
          </a:xfrm>
          <a:prstGeom prst="line">
            <a:avLst/>
          </a:prstGeom>
          <a:noFill/>
          <a:ln w="28575">
            <a:solidFill>
              <a:schemeClr val="folHlink"/>
            </a:solidFill>
            <a:round/>
            <a:headEnd/>
            <a:tailEnd type="triangle" w="med" len="med"/>
          </a:ln>
        </p:spPr>
        <p:txBody>
          <a:bodyPr/>
          <a:lstStyle/>
          <a:p>
            <a:endParaRPr lang="fr-FR"/>
          </a:p>
        </p:txBody>
      </p:sp>
      <p:sp>
        <p:nvSpPr>
          <p:cNvPr id="69820" name="Line 187"/>
          <p:cNvSpPr>
            <a:spLocks noChangeShapeType="1"/>
          </p:cNvSpPr>
          <p:nvPr/>
        </p:nvSpPr>
        <p:spPr bwMode="auto">
          <a:xfrm>
            <a:off x="2256073" y="2276475"/>
            <a:ext cx="0" cy="431800"/>
          </a:xfrm>
          <a:prstGeom prst="line">
            <a:avLst/>
          </a:prstGeom>
          <a:noFill/>
          <a:ln w="28575">
            <a:solidFill>
              <a:schemeClr val="folHlink"/>
            </a:solidFill>
            <a:round/>
            <a:headEnd/>
            <a:tailEnd type="triangle" w="med" len="med"/>
          </a:ln>
        </p:spPr>
        <p:txBody>
          <a:bodyPr/>
          <a:lstStyle/>
          <a:p>
            <a:endParaRPr lang="fr-FR"/>
          </a:p>
        </p:txBody>
      </p:sp>
      <p:sp>
        <p:nvSpPr>
          <p:cNvPr id="69821" name="Line 188"/>
          <p:cNvSpPr>
            <a:spLocks noChangeShapeType="1"/>
          </p:cNvSpPr>
          <p:nvPr/>
        </p:nvSpPr>
        <p:spPr bwMode="auto">
          <a:xfrm>
            <a:off x="5326959" y="2205039"/>
            <a:ext cx="0" cy="1223962"/>
          </a:xfrm>
          <a:prstGeom prst="line">
            <a:avLst/>
          </a:prstGeom>
          <a:noFill/>
          <a:ln w="28575">
            <a:solidFill>
              <a:schemeClr val="folHlink"/>
            </a:solidFill>
            <a:round/>
            <a:headEnd/>
            <a:tailEnd type="triangle" w="med" len="med"/>
          </a:ln>
        </p:spPr>
        <p:txBody>
          <a:bodyPr/>
          <a:lstStyle/>
          <a:p>
            <a:endParaRPr lang="fr-FR"/>
          </a:p>
        </p:txBody>
      </p:sp>
      <p:sp>
        <p:nvSpPr>
          <p:cNvPr id="69822" name="Line 189"/>
          <p:cNvSpPr>
            <a:spLocks noChangeShapeType="1"/>
          </p:cNvSpPr>
          <p:nvPr/>
        </p:nvSpPr>
        <p:spPr bwMode="auto">
          <a:xfrm>
            <a:off x="5326959" y="3644901"/>
            <a:ext cx="0" cy="431800"/>
          </a:xfrm>
          <a:prstGeom prst="line">
            <a:avLst/>
          </a:prstGeom>
          <a:noFill/>
          <a:ln w="28575">
            <a:solidFill>
              <a:schemeClr val="folHlink"/>
            </a:solidFill>
            <a:round/>
            <a:headEnd/>
            <a:tailEnd type="triangle" w="med" len="med"/>
          </a:ln>
        </p:spPr>
        <p:txBody>
          <a:bodyPr/>
          <a:lstStyle/>
          <a:p>
            <a:endParaRPr lang="fr-FR"/>
          </a:p>
        </p:txBody>
      </p:sp>
      <p:sp>
        <p:nvSpPr>
          <p:cNvPr id="69823" name="Line 190"/>
          <p:cNvSpPr>
            <a:spLocks noChangeShapeType="1"/>
          </p:cNvSpPr>
          <p:nvPr/>
        </p:nvSpPr>
        <p:spPr bwMode="auto">
          <a:xfrm>
            <a:off x="7822182" y="4292601"/>
            <a:ext cx="0" cy="360363"/>
          </a:xfrm>
          <a:prstGeom prst="line">
            <a:avLst/>
          </a:prstGeom>
          <a:noFill/>
          <a:ln w="28575">
            <a:solidFill>
              <a:schemeClr val="folHlink"/>
            </a:solidFill>
            <a:round/>
            <a:headEnd/>
            <a:tailEnd type="triangle" w="med" len="med"/>
          </a:ln>
        </p:spPr>
        <p:txBody>
          <a:bodyPr/>
          <a:lstStyle/>
          <a:p>
            <a:endParaRPr lang="fr-FR"/>
          </a:p>
        </p:txBody>
      </p:sp>
      <p:sp>
        <p:nvSpPr>
          <p:cNvPr id="69824" name="Line 191"/>
          <p:cNvSpPr>
            <a:spLocks noChangeShapeType="1"/>
          </p:cNvSpPr>
          <p:nvPr/>
        </p:nvSpPr>
        <p:spPr bwMode="auto">
          <a:xfrm>
            <a:off x="9070852" y="4868864"/>
            <a:ext cx="0" cy="431800"/>
          </a:xfrm>
          <a:prstGeom prst="line">
            <a:avLst/>
          </a:prstGeom>
          <a:noFill/>
          <a:ln w="28575">
            <a:solidFill>
              <a:schemeClr val="folHlink"/>
            </a:solidFill>
            <a:round/>
            <a:headEnd/>
            <a:tailEnd type="triangle" w="med" len="med"/>
          </a:ln>
        </p:spPr>
        <p:txBody>
          <a:bodyPr/>
          <a:lstStyle/>
          <a:p>
            <a:endParaRPr lang="fr-F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1846023" y="176214"/>
            <a:ext cx="8228529" cy="384175"/>
          </a:xfrm>
        </p:spPr>
        <p:txBody>
          <a:bodyPr/>
          <a:lstStyle/>
          <a:p>
            <a:pPr eaLnBrk="1" hangingPunct="1"/>
            <a:r>
              <a:rPr lang="fr-FR" altLang="fr-FR" b="1" u="sng">
                <a:solidFill>
                  <a:srgbClr val="FF0000"/>
                </a:solidFill>
              </a:rPr>
              <a:t>Graphique de Gantt</a:t>
            </a:r>
          </a:p>
        </p:txBody>
      </p:sp>
      <p:graphicFrame>
        <p:nvGraphicFramePr>
          <p:cNvPr id="180227" name="Group 3"/>
          <p:cNvGraphicFramePr>
            <a:graphicFrameLocks noGrp="1"/>
          </p:cNvGraphicFramePr>
          <p:nvPr>
            <p:ph idx="1"/>
          </p:nvPr>
        </p:nvGraphicFramePr>
        <p:xfrm>
          <a:off x="506347" y="715964"/>
          <a:ext cx="11463438" cy="5376865"/>
        </p:xfrm>
        <a:graphic>
          <a:graphicData uri="http://schemas.openxmlformats.org/drawingml/2006/table">
            <a:tbl>
              <a:tblPr/>
              <a:tblGrid>
                <a:gridCol w="637584">
                  <a:extLst>
                    <a:ext uri="{9D8B030D-6E8A-4147-A177-3AD203B41FA5}">
                      <a16:colId xmlns:a16="http://schemas.microsoft.com/office/drawing/2014/main" xmlns="" val="20000"/>
                    </a:ext>
                  </a:extLst>
                </a:gridCol>
                <a:gridCol w="635407">
                  <a:extLst>
                    <a:ext uri="{9D8B030D-6E8A-4147-A177-3AD203B41FA5}">
                      <a16:colId xmlns:a16="http://schemas.microsoft.com/office/drawing/2014/main" xmlns="" val="20001"/>
                    </a:ext>
                  </a:extLst>
                </a:gridCol>
                <a:gridCol w="637582">
                  <a:extLst>
                    <a:ext uri="{9D8B030D-6E8A-4147-A177-3AD203B41FA5}">
                      <a16:colId xmlns:a16="http://schemas.microsoft.com/office/drawing/2014/main" xmlns="" val="20002"/>
                    </a:ext>
                  </a:extLst>
                </a:gridCol>
                <a:gridCol w="637584">
                  <a:extLst>
                    <a:ext uri="{9D8B030D-6E8A-4147-A177-3AD203B41FA5}">
                      <a16:colId xmlns:a16="http://schemas.microsoft.com/office/drawing/2014/main" xmlns="" val="20003"/>
                    </a:ext>
                  </a:extLst>
                </a:gridCol>
                <a:gridCol w="635407">
                  <a:extLst>
                    <a:ext uri="{9D8B030D-6E8A-4147-A177-3AD203B41FA5}">
                      <a16:colId xmlns:a16="http://schemas.microsoft.com/office/drawing/2014/main" xmlns="" val="20004"/>
                    </a:ext>
                  </a:extLst>
                </a:gridCol>
                <a:gridCol w="637582">
                  <a:extLst>
                    <a:ext uri="{9D8B030D-6E8A-4147-A177-3AD203B41FA5}">
                      <a16:colId xmlns:a16="http://schemas.microsoft.com/office/drawing/2014/main" xmlns="" val="20005"/>
                    </a:ext>
                  </a:extLst>
                </a:gridCol>
                <a:gridCol w="637584">
                  <a:extLst>
                    <a:ext uri="{9D8B030D-6E8A-4147-A177-3AD203B41FA5}">
                      <a16:colId xmlns:a16="http://schemas.microsoft.com/office/drawing/2014/main" xmlns="" val="20006"/>
                    </a:ext>
                  </a:extLst>
                </a:gridCol>
                <a:gridCol w="635407">
                  <a:extLst>
                    <a:ext uri="{9D8B030D-6E8A-4147-A177-3AD203B41FA5}">
                      <a16:colId xmlns:a16="http://schemas.microsoft.com/office/drawing/2014/main" xmlns="" val="20007"/>
                    </a:ext>
                  </a:extLst>
                </a:gridCol>
                <a:gridCol w="637582">
                  <a:extLst>
                    <a:ext uri="{9D8B030D-6E8A-4147-A177-3AD203B41FA5}">
                      <a16:colId xmlns:a16="http://schemas.microsoft.com/office/drawing/2014/main" xmlns="" val="20008"/>
                    </a:ext>
                  </a:extLst>
                </a:gridCol>
                <a:gridCol w="637584">
                  <a:extLst>
                    <a:ext uri="{9D8B030D-6E8A-4147-A177-3AD203B41FA5}">
                      <a16:colId xmlns:a16="http://schemas.microsoft.com/office/drawing/2014/main" xmlns="" val="20009"/>
                    </a:ext>
                  </a:extLst>
                </a:gridCol>
                <a:gridCol w="635407">
                  <a:extLst>
                    <a:ext uri="{9D8B030D-6E8A-4147-A177-3AD203B41FA5}">
                      <a16:colId xmlns:a16="http://schemas.microsoft.com/office/drawing/2014/main" xmlns="" val="20010"/>
                    </a:ext>
                  </a:extLst>
                </a:gridCol>
                <a:gridCol w="637582">
                  <a:extLst>
                    <a:ext uri="{9D8B030D-6E8A-4147-A177-3AD203B41FA5}">
                      <a16:colId xmlns:a16="http://schemas.microsoft.com/office/drawing/2014/main" xmlns="" val="20011"/>
                    </a:ext>
                  </a:extLst>
                </a:gridCol>
                <a:gridCol w="637584">
                  <a:extLst>
                    <a:ext uri="{9D8B030D-6E8A-4147-A177-3AD203B41FA5}">
                      <a16:colId xmlns:a16="http://schemas.microsoft.com/office/drawing/2014/main" xmlns="" val="20012"/>
                    </a:ext>
                  </a:extLst>
                </a:gridCol>
                <a:gridCol w="635407">
                  <a:extLst>
                    <a:ext uri="{9D8B030D-6E8A-4147-A177-3AD203B41FA5}">
                      <a16:colId xmlns:a16="http://schemas.microsoft.com/office/drawing/2014/main" xmlns="" val="20013"/>
                    </a:ext>
                  </a:extLst>
                </a:gridCol>
                <a:gridCol w="637582">
                  <a:extLst>
                    <a:ext uri="{9D8B030D-6E8A-4147-A177-3AD203B41FA5}">
                      <a16:colId xmlns:a16="http://schemas.microsoft.com/office/drawing/2014/main" xmlns="" val="20014"/>
                    </a:ext>
                  </a:extLst>
                </a:gridCol>
                <a:gridCol w="637584">
                  <a:extLst>
                    <a:ext uri="{9D8B030D-6E8A-4147-A177-3AD203B41FA5}">
                      <a16:colId xmlns:a16="http://schemas.microsoft.com/office/drawing/2014/main" xmlns="" val="20015"/>
                    </a:ext>
                  </a:extLst>
                </a:gridCol>
                <a:gridCol w="635407">
                  <a:extLst>
                    <a:ext uri="{9D8B030D-6E8A-4147-A177-3AD203B41FA5}">
                      <a16:colId xmlns:a16="http://schemas.microsoft.com/office/drawing/2014/main" xmlns="" val="20016"/>
                    </a:ext>
                  </a:extLst>
                </a:gridCol>
                <a:gridCol w="637582">
                  <a:extLst>
                    <a:ext uri="{9D8B030D-6E8A-4147-A177-3AD203B41FA5}">
                      <a16:colId xmlns:a16="http://schemas.microsoft.com/office/drawing/2014/main" xmlns="" val="20017"/>
                    </a:ext>
                  </a:extLst>
                </a:gridCol>
              </a:tblGrid>
              <a:tr h="841251">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800" b="0" i="0" u="none" strike="noStrike" cap="none" normalizeH="0" baseline="0" dirty="0">
                          <a:ln>
                            <a:noFill/>
                          </a:ln>
                          <a:solidFill>
                            <a:schemeClr val="tx1"/>
                          </a:solidFill>
                          <a:effectLst>
                            <a:outerShdw blurRad="38100" dist="38100" dir="2700000" algn="tl">
                              <a:srgbClr val="000000"/>
                            </a:outerShdw>
                          </a:effectLst>
                          <a:latin typeface="Tahoma" pitchFamily="34" charset="0"/>
                        </a:rPr>
                        <a:t>ACTIV.</a:t>
                      </a:r>
                    </a:p>
                  </a:txBody>
                  <a:tcPr marL="89986" marR="89986" marT="46801" marB="46801" vert="eaVert"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2000" b="0" i="0" u="none" strike="noStrike" cap="none" normalizeH="0" baseline="0" dirty="0">
                          <a:ln>
                            <a:noFill/>
                          </a:ln>
                          <a:solidFill>
                            <a:schemeClr val="tx1"/>
                          </a:solidFill>
                          <a:effectLst>
                            <a:outerShdw blurRad="38100" dist="38100" dir="2700000" algn="tl">
                              <a:srgbClr val="000000"/>
                            </a:outerShdw>
                          </a:effectLst>
                          <a:latin typeface="Tahoma" pitchFamily="34" charset="0"/>
                        </a:rPr>
                        <a:t>Durée jour </a:t>
                      </a:r>
                    </a:p>
                  </a:txBody>
                  <a:tcPr marL="89986" marR="89986" marT="46801" marB="46801" vert="eaVert"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600" b="0" i="0" u="none" strike="noStrike" cap="none" normalizeH="0" baseline="0" dirty="0">
                          <a:ln>
                            <a:noFill/>
                          </a:ln>
                          <a:solidFill>
                            <a:schemeClr val="tx1"/>
                          </a:solidFill>
                          <a:effectLst>
                            <a:outerShdw blurRad="38100" dist="38100" dir="2700000" algn="tl">
                              <a:srgbClr val="000000"/>
                            </a:outerShdw>
                          </a:effectLst>
                          <a:latin typeface="Tahoma" pitchFamily="34" charset="0"/>
                        </a:rPr>
                        <a:t>2</a:t>
                      </a: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rPr>
                        <a:t>4</a:t>
                      </a: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rPr>
                        <a:t>6</a:t>
                      </a: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rPr>
                        <a:t>8</a:t>
                      </a: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rPr>
                        <a:t>10</a:t>
                      </a: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rPr>
                        <a:t>12</a:t>
                      </a: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rPr>
                        <a:t>14</a:t>
                      </a: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rPr>
                        <a:t>16</a:t>
                      </a: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rPr>
                        <a:t>18</a:t>
                      </a: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rPr>
                        <a:t>20</a:t>
                      </a: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rPr>
                        <a:t>22</a:t>
                      </a: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rPr>
                        <a:t>24</a:t>
                      </a: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rPr>
                        <a:t>26</a:t>
                      </a: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rPr>
                        <a:t>28</a:t>
                      </a: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rPr>
                        <a:t>30</a:t>
                      </a: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rPr>
                        <a:t>32</a:t>
                      </a:r>
                    </a:p>
                  </a:txBody>
                  <a:tcPr marL="91426" marR="91426"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647718">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rPr>
                        <a:t>A</a:t>
                      </a:r>
                    </a:p>
                  </a:txBody>
                  <a:tcPr marL="91426" marR="91426"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rPr>
                        <a:t>2</a:t>
                      </a: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647718">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rPr>
                        <a:t>B</a:t>
                      </a:r>
                    </a:p>
                  </a:txBody>
                  <a:tcPr marL="91426" marR="91426"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rPr>
                        <a:t>10</a:t>
                      </a: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dirty="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647718">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rPr>
                        <a:t>C</a:t>
                      </a:r>
                    </a:p>
                  </a:txBody>
                  <a:tcPr marL="91426" marR="91426"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rPr>
                        <a:t>3</a:t>
                      </a: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649306">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rPr>
                        <a:t>D</a:t>
                      </a:r>
                    </a:p>
                  </a:txBody>
                  <a:tcPr marL="91426" marR="91426"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rPr>
                        <a:t>5</a:t>
                      </a: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647718">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600" b="0" i="0" u="none" strike="noStrike" cap="none" normalizeH="0" baseline="0" dirty="0">
                          <a:ln>
                            <a:noFill/>
                          </a:ln>
                          <a:solidFill>
                            <a:schemeClr val="tx1"/>
                          </a:solidFill>
                          <a:effectLst>
                            <a:outerShdw blurRad="38100" dist="38100" dir="2700000" algn="tl">
                              <a:srgbClr val="000000"/>
                            </a:outerShdw>
                          </a:effectLst>
                          <a:latin typeface="Tahoma" pitchFamily="34" charset="0"/>
                        </a:rPr>
                        <a:t>E</a:t>
                      </a:r>
                    </a:p>
                  </a:txBody>
                  <a:tcPr marL="91426" marR="91426"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rPr>
                        <a:t>8</a:t>
                      </a: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647718">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rPr>
                        <a:t>F</a:t>
                      </a:r>
                    </a:p>
                  </a:txBody>
                  <a:tcPr marL="91426" marR="91426"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rPr>
                        <a:t>4</a:t>
                      </a: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r h="647718">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rPr>
                        <a:t>G</a:t>
                      </a:r>
                    </a:p>
                  </a:txBody>
                  <a:tcPr marL="91426" marR="91426" marT="45721" marB="4572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rPr>
                        <a:t>6</a:t>
                      </a: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1600" b="0" i="0" u="none" strike="noStrike" cap="none" normalizeH="0" baseline="0" dirty="0">
                        <a:ln>
                          <a:noFill/>
                        </a:ln>
                        <a:solidFill>
                          <a:schemeClr val="tx1"/>
                        </a:solidFill>
                        <a:effectLst>
                          <a:outerShdw blurRad="38100" dist="38100" dir="2700000" algn="tl">
                            <a:srgbClr val="000000"/>
                          </a:outerShdw>
                        </a:effectLst>
                        <a:latin typeface="Tahoma" pitchFamily="34" charset="0"/>
                      </a:endParaRPr>
                    </a:p>
                  </a:txBody>
                  <a:tcPr marL="91426" marR="91426" marT="45721" marB="457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7"/>
                  </a:ext>
                </a:extLst>
              </a:tr>
            </a:tbl>
          </a:graphicData>
        </a:graphic>
      </p:graphicFrame>
      <p:sp>
        <p:nvSpPr>
          <p:cNvPr id="87216" name="Text Box 176"/>
          <p:cNvSpPr txBox="1">
            <a:spLocks noChangeArrowheads="1"/>
          </p:cNvSpPr>
          <p:nvPr/>
        </p:nvSpPr>
        <p:spPr bwMode="auto">
          <a:xfrm>
            <a:off x="1847610" y="6092826"/>
            <a:ext cx="784757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eaLnBrk="1" hangingPunct="1">
              <a:lnSpc>
                <a:spcPct val="100000"/>
              </a:lnSpc>
              <a:spcBef>
                <a:spcPct val="50000"/>
              </a:spcBef>
              <a:buFontTx/>
              <a:buNone/>
            </a:pPr>
            <a:endParaRPr lang="fr-FR" altLang="fr-FR" sz="1800">
              <a:latin typeface="Tahoma" pitchFamily="34" charset="0"/>
            </a:endParaRPr>
          </a:p>
        </p:txBody>
      </p:sp>
      <p:sp>
        <p:nvSpPr>
          <p:cNvPr id="87217" name="Text Box 177"/>
          <p:cNvSpPr txBox="1">
            <a:spLocks noChangeArrowheads="1"/>
          </p:cNvSpPr>
          <p:nvPr/>
        </p:nvSpPr>
        <p:spPr bwMode="auto">
          <a:xfrm>
            <a:off x="228571" y="6243638"/>
            <a:ext cx="11463433" cy="400050"/>
          </a:xfrm>
          <a:prstGeom prst="rect">
            <a:avLst/>
          </a:prstGeom>
          <a:solidFill>
            <a:srgbClr val="FF00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eaLnBrk="1" hangingPunct="1">
              <a:lnSpc>
                <a:spcPct val="100000"/>
              </a:lnSpc>
              <a:spcBef>
                <a:spcPct val="50000"/>
              </a:spcBef>
              <a:buFontTx/>
              <a:buNone/>
            </a:pPr>
            <a:r>
              <a:rPr lang="fr-FR" altLang="fr-FR" sz="2000" b="1">
                <a:latin typeface="Tahoma" pitchFamily="34" charset="0"/>
              </a:rPr>
              <a:t>NB : La durée totale de l’activité n’est pas la somme de la durée des sous activités</a:t>
            </a:r>
          </a:p>
        </p:txBody>
      </p:sp>
      <p:sp>
        <p:nvSpPr>
          <p:cNvPr id="87218" name="Text Box 178"/>
          <p:cNvSpPr txBox="1">
            <a:spLocks noChangeArrowheads="1"/>
          </p:cNvSpPr>
          <p:nvPr/>
        </p:nvSpPr>
        <p:spPr bwMode="auto">
          <a:xfrm>
            <a:off x="2782526" y="1401763"/>
            <a:ext cx="360315"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eaLnBrk="1" hangingPunct="1">
              <a:lnSpc>
                <a:spcPct val="100000"/>
              </a:lnSpc>
              <a:spcBef>
                <a:spcPct val="50000"/>
              </a:spcBef>
              <a:buFontTx/>
              <a:buNone/>
            </a:pPr>
            <a:endParaRPr lang="fr-FR" altLang="fr-FR" sz="1800">
              <a:latin typeface="Tahoma" pitchFamily="34" charset="0"/>
            </a:endParaRPr>
          </a:p>
        </p:txBody>
      </p:sp>
      <p:sp>
        <p:nvSpPr>
          <p:cNvPr id="87219" name="Rectangle 179"/>
          <p:cNvSpPr>
            <a:spLocks noChangeArrowheads="1"/>
          </p:cNvSpPr>
          <p:nvPr/>
        </p:nvSpPr>
        <p:spPr bwMode="auto">
          <a:xfrm>
            <a:off x="2782526" y="1412875"/>
            <a:ext cx="433331" cy="215900"/>
          </a:xfrm>
          <a:prstGeom prst="rect">
            <a:avLst/>
          </a:prstGeom>
          <a:solidFill>
            <a:schemeClr val="accent1"/>
          </a:solidFill>
          <a:ln w="28575">
            <a:solidFill>
              <a:schemeClr val="folHlink"/>
            </a:solidFill>
            <a:miter lim="800000"/>
            <a:headEnd/>
            <a:tailEnd/>
          </a:ln>
        </p:spPr>
        <p:txBody>
          <a:bodyPr wrap="none" anchor="ct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eaLnBrk="1" hangingPunct="1">
              <a:lnSpc>
                <a:spcPct val="100000"/>
              </a:lnSpc>
              <a:spcBef>
                <a:spcPct val="0"/>
              </a:spcBef>
              <a:buFontTx/>
              <a:buNone/>
            </a:pPr>
            <a:endParaRPr lang="fr-FR" altLang="fr-FR" sz="2400">
              <a:latin typeface="Times New Roman" pitchFamily="18" charset="0"/>
            </a:endParaRPr>
          </a:p>
        </p:txBody>
      </p:sp>
      <p:sp>
        <p:nvSpPr>
          <p:cNvPr id="87220" name="Rectangle 180"/>
          <p:cNvSpPr>
            <a:spLocks noChangeArrowheads="1"/>
          </p:cNvSpPr>
          <p:nvPr/>
        </p:nvSpPr>
        <p:spPr bwMode="auto">
          <a:xfrm>
            <a:off x="3215857" y="2060575"/>
            <a:ext cx="2303163" cy="215900"/>
          </a:xfrm>
          <a:prstGeom prst="rect">
            <a:avLst/>
          </a:prstGeom>
          <a:solidFill>
            <a:schemeClr val="accent1"/>
          </a:solidFill>
          <a:ln w="28575">
            <a:solidFill>
              <a:schemeClr val="folHlink"/>
            </a:solidFill>
            <a:miter lim="800000"/>
            <a:headEnd/>
            <a:tailEnd/>
          </a:ln>
        </p:spPr>
        <p:txBody>
          <a:bodyPr wrap="none" anchor="ct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eaLnBrk="1" hangingPunct="1">
              <a:lnSpc>
                <a:spcPct val="100000"/>
              </a:lnSpc>
              <a:spcBef>
                <a:spcPct val="0"/>
              </a:spcBef>
              <a:buFontTx/>
              <a:buNone/>
            </a:pPr>
            <a:endParaRPr lang="fr-FR" altLang="fr-FR" sz="2400">
              <a:latin typeface="Times New Roman" pitchFamily="18" charset="0"/>
            </a:endParaRPr>
          </a:p>
        </p:txBody>
      </p:sp>
      <p:sp>
        <p:nvSpPr>
          <p:cNvPr id="87221" name="Rectangle 181"/>
          <p:cNvSpPr>
            <a:spLocks noChangeArrowheads="1"/>
          </p:cNvSpPr>
          <p:nvPr/>
        </p:nvSpPr>
        <p:spPr bwMode="auto">
          <a:xfrm>
            <a:off x="3215857" y="2708275"/>
            <a:ext cx="719044" cy="215900"/>
          </a:xfrm>
          <a:prstGeom prst="rect">
            <a:avLst/>
          </a:prstGeom>
          <a:solidFill>
            <a:schemeClr val="accent1"/>
          </a:solidFill>
          <a:ln w="28575">
            <a:solidFill>
              <a:schemeClr val="folHlink"/>
            </a:solidFill>
            <a:miter lim="800000"/>
            <a:headEnd/>
            <a:tailEnd/>
          </a:ln>
        </p:spPr>
        <p:txBody>
          <a:bodyPr wrap="none" anchor="ct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eaLnBrk="1" hangingPunct="1">
              <a:lnSpc>
                <a:spcPct val="100000"/>
              </a:lnSpc>
              <a:spcBef>
                <a:spcPct val="0"/>
              </a:spcBef>
              <a:buFontTx/>
              <a:buNone/>
            </a:pPr>
            <a:endParaRPr lang="fr-FR" altLang="fr-FR" sz="2400">
              <a:latin typeface="Times New Roman" pitchFamily="18" charset="0"/>
            </a:endParaRPr>
          </a:p>
        </p:txBody>
      </p:sp>
      <p:sp>
        <p:nvSpPr>
          <p:cNvPr id="87222" name="Rectangle 182"/>
          <p:cNvSpPr>
            <a:spLocks noChangeArrowheads="1"/>
          </p:cNvSpPr>
          <p:nvPr/>
        </p:nvSpPr>
        <p:spPr bwMode="auto">
          <a:xfrm>
            <a:off x="5519019" y="3429000"/>
            <a:ext cx="1223803" cy="215900"/>
          </a:xfrm>
          <a:prstGeom prst="rect">
            <a:avLst/>
          </a:prstGeom>
          <a:solidFill>
            <a:schemeClr val="accent1"/>
          </a:solidFill>
          <a:ln w="28575">
            <a:solidFill>
              <a:schemeClr val="folHlink"/>
            </a:solidFill>
            <a:miter lim="800000"/>
            <a:headEnd/>
            <a:tailEnd/>
          </a:ln>
        </p:spPr>
        <p:txBody>
          <a:bodyPr wrap="none" anchor="ct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eaLnBrk="1" hangingPunct="1">
              <a:lnSpc>
                <a:spcPct val="100000"/>
              </a:lnSpc>
              <a:spcBef>
                <a:spcPct val="0"/>
              </a:spcBef>
              <a:buFontTx/>
              <a:buNone/>
            </a:pPr>
            <a:endParaRPr lang="fr-FR" altLang="fr-FR" sz="2400">
              <a:latin typeface="Times New Roman" pitchFamily="18" charset="0"/>
            </a:endParaRPr>
          </a:p>
        </p:txBody>
      </p:sp>
      <p:sp>
        <p:nvSpPr>
          <p:cNvPr id="87223" name="Rectangle 183"/>
          <p:cNvSpPr>
            <a:spLocks noChangeArrowheads="1"/>
          </p:cNvSpPr>
          <p:nvPr/>
        </p:nvSpPr>
        <p:spPr bwMode="auto">
          <a:xfrm>
            <a:off x="5519020" y="4076700"/>
            <a:ext cx="1871418" cy="215900"/>
          </a:xfrm>
          <a:prstGeom prst="rect">
            <a:avLst/>
          </a:prstGeom>
          <a:solidFill>
            <a:schemeClr val="accent1"/>
          </a:solidFill>
          <a:ln w="28575">
            <a:solidFill>
              <a:schemeClr val="folHlink"/>
            </a:solidFill>
            <a:miter lim="800000"/>
            <a:headEnd/>
            <a:tailEnd/>
          </a:ln>
        </p:spPr>
        <p:txBody>
          <a:bodyPr wrap="none" anchor="ct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eaLnBrk="1" hangingPunct="1">
              <a:lnSpc>
                <a:spcPct val="100000"/>
              </a:lnSpc>
              <a:spcBef>
                <a:spcPct val="0"/>
              </a:spcBef>
              <a:buFontTx/>
              <a:buNone/>
            </a:pPr>
            <a:endParaRPr lang="fr-FR" altLang="fr-FR" sz="2400">
              <a:latin typeface="Times New Roman" pitchFamily="18" charset="0"/>
            </a:endParaRPr>
          </a:p>
        </p:txBody>
      </p:sp>
      <p:sp>
        <p:nvSpPr>
          <p:cNvPr id="87224" name="Rectangle 184"/>
          <p:cNvSpPr>
            <a:spLocks noChangeArrowheads="1"/>
          </p:cNvSpPr>
          <p:nvPr/>
        </p:nvSpPr>
        <p:spPr bwMode="auto">
          <a:xfrm>
            <a:off x="7390438" y="4652963"/>
            <a:ext cx="936503" cy="215900"/>
          </a:xfrm>
          <a:prstGeom prst="rect">
            <a:avLst/>
          </a:prstGeom>
          <a:solidFill>
            <a:schemeClr val="accent1"/>
          </a:solidFill>
          <a:ln w="28575">
            <a:solidFill>
              <a:schemeClr val="folHlink"/>
            </a:solidFill>
            <a:miter lim="800000"/>
            <a:headEnd/>
            <a:tailEnd/>
          </a:ln>
        </p:spPr>
        <p:txBody>
          <a:bodyPr wrap="none" anchor="ct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eaLnBrk="1" hangingPunct="1">
              <a:lnSpc>
                <a:spcPct val="100000"/>
              </a:lnSpc>
              <a:spcBef>
                <a:spcPct val="0"/>
              </a:spcBef>
              <a:buFontTx/>
              <a:buNone/>
            </a:pPr>
            <a:endParaRPr lang="fr-FR" altLang="fr-FR" sz="2400">
              <a:latin typeface="Times New Roman" pitchFamily="18" charset="0"/>
            </a:endParaRPr>
          </a:p>
        </p:txBody>
      </p:sp>
      <p:sp>
        <p:nvSpPr>
          <p:cNvPr id="87225" name="Rectangle 185"/>
          <p:cNvSpPr>
            <a:spLocks noChangeArrowheads="1"/>
          </p:cNvSpPr>
          <p:nvPr/>
        </p:nvSpPr>
        <p:spPr bwMode="auto">
          <a:xfrm>
            <a:off x="8326941" y="5300663"/>
            <a:ext cx="1439676" cy="215900"/>
          </a:xfrm>
          <a:prstGeom prst="rect">
            <a:avLst/>
          </a:prstGeom>
          <a:solidFill>
            <a:schemeClr val="accent1"/>
          </a:solidFill>
          <a:ln w="28575">
            <a:solidFill>
              <a:schemeClr val="folHlink"/>
            </a:solidFill>
            <a:miter lim="800000"/>
            <a:headEnd/>
            <a:tailEnd/>
          </a:ln>
        </p:spPr>
        <p:txBody>
          <a:bodyPr wrap="none" anchor="ct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eaLnBrk="1" hangingPunct="1">
              <a:lnSpc>
                <a:spcPct val="100000"/>
              </a:lnSpc>
              <a:spcBef>
                <a:spcPct val="0"/>
              </a:spcBef>
              <a:buFontTx/>
              <a:buNone/>
            </a:pPr>
            <a:endParaRPr lang="fr-FR" altLang="fr-FR" sz="2400">
              <a:latin typeface="Times New Roman" pitchFamily="18" charset="0"/>
            </a:endParaRPr>
          </a:p>
        </p:txBody>
      </p:sp>
      <p:sp>
        <p:nvSpPr>
          <p:cNvPr id="87226" name="Line 186"/>
          <p:cNvSpPr>
            <a:spLocks noChangeShapeType="1"/>
          </p:cNvSpPr>
          <p:nvPr/>
        </p:nvSpPr>
        <p:spPr bwMode="auto">
          <a:xfrm>
            <a:off x="3215856" y="1557338"/>
            <a:ext cx="0" cy="431800"/>
          </a:xfrm>
          <a:prstGeom prst="line">
            <a:avLst/>
          </a:prstGeom>
          <a:noFill/>
          <a:ln w="28575">
            <a:solidFill>
              <a:schemeClr val="folHlink"/>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87227" name="Line 187"/>
          <p:cNvSpPr>
            <a:spLocks noChangeShapeType="1"/>
          </p:cNvSpPr>
          <p:nvPr/>
        </p:nvSpPr>
        <p:spPr bwMode="auto">
          <a:xfrm>
            <a:off x="3215856" y="2276475"/>
            <a:ext cx="0" cy="431800"/>
          </a:xfrm>
          <a:prstGeom prst="line">
            <a:avLst/>
          </a:prstGeom>
          <a:noFill/>
          <a:ln w="28575">
            <a:solidFill>
              <a:schemeClr val="folHlink"/>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87228" name="Line 188"/>
          <p:cNvSpPr>
            <a:spLocks noChangeShapeType="1"/>
          </p:cNvSpPr>
          <p:nvPr/>
        </p:nvSpPr>
        <p:spPr bwMode="auto">
          <a:xfrm>
            <a:off x="5519020" y="2205038"/>
            <a:ext cx="0" cy="1223962"/>
          </a:xfrm>
          <a:prstGeom prst="line">
            <a:avLst/>
          </a:prstGeom>
          <a:noFill/>
          <a:ln w="28575">
            <a:solidFill>
              <a:schemeClr val="folHlink"/>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87229" name="Line 189"/>
          <p:cNvSpPr>
            <a:spLocks noChangeShapeType="1"/>
          </p:cNvSpPr>
          <p:nvPr/>
        </p:nvSpPr>
        <p:spPr bwMode="auto">
          <a:xfrm>
            <a:off x="5519020" y="3644900"/>
            <a:ext cx="0" cy="431800"/>
          </a:xfrm>
          <a:prstGeom prst="line">
            <a:avLst/>
          </a:prstGeom>
          <a:noFill/>
          <a:ln w="28575">
            <a:solidFill>
              <a:schemeClr val="folHlink"/>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87230" name="Line 190"/>
          <p:cNvSpPr>
            <a:spLocks noChangeShapeType="1"/>
          </p:cNvSpPr>
          <p:nvPr/>
        </p:nvSpPr>
        <p:spPr bwMode="auto">
          <a:xfrm>
            <a:off x="7390438" y="4292601"/>
            <a:ext cx="0" cy="360363"/>
          </a:xfrm>
          <a:prstGeom prst="line">
            <a:avLst/>
          </a:prstGeom>
          <a:noFill/>
          <a:ln w="28575">
            <a:solidFill>
              <a:schemeClr val="folHlink"/>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87231" name="Line 191"/>
          <p:cNvSpPr>
            <a:spLocks noChangeShapeType="1"/>
          </p:cNvSpPr>
          <p:nvPr/>
        </p:nvSpPr>
        <p:spPr bwMode="auto">
          <a:xfrm>
            <a:off x="8326941" y="4868863"/>
            <a:ext cx="0" cy="431800"/>
          </a:xfrm>
          <a:prstGeom prst="line">
            <a:avLst/>
          </a:prstGeom>
          <a:noFill/>
          <a:ln w="28575">
            <a:solidFill>
              <a:schemeClr val="folHlink"/>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87232" name="Espace réservé du numéro de diapositive 5"/>
          <p:cNvSpPr>
            <a:spLocks noGrp="1"/>
          </p:cNvSpPr>
          <p:nvPr>
            <p:ph type="sldNum" sz="quarter" idx="12"/>
          </p:nvPr>
        </p:nvSpPr>
        <p:spPr bwMode="auto">
          <a:xfrm>
            <a:off x="11379307" y="6213476"/>
            <a:ext cx="661901"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nSpc>
                <a:spcPct val="100000"/>
              </a:lnSpc>
              <a:spcBef>
                <a:spcPct val="0"/>
              </a:spcBef>
              <a:buFontTx/>
              <a:buNone/>
            </a:pPr>
            <a:fld id="{B3E5367C-7E62-4FE2-878A-D503D2BF3417}" type="slidenum">
              <a:rPr lang="fr-FR" altLang="fr-FR" sz="1400" smtClean="0">
                <a:latin typeface="Arial" pitchFamily="34" charset="0"/>
              </a:rPr>
              <a:pPr>
                <a:lnSpc>
                  <a:spcPct val="100000"/>
                </a:lnSpc>
                <a:spcBef>
                  <a:spcPct val="0"/>
                </a:spcBef>
                <a:buFontTx/>
                <a:buNone/>
              </a:pPr>
              <a:t>42</a:t>
            </a:fld>
            <a:endParaRPr lang="fr-FR" altLang="fr-FR" sz="1400">
              <a:latin typeface="Arial" pitchFamily="34" charset="0"/>
            </a:endParaRPr>
          </a:p>
        </p:txBody>
      </p:sp>
      <p:sp>
        <p:nvSpPr>
          <p:cNvPr id="21" name="Rectangle 56"/>
          <p:cNvSpPr txBox="1">
            <a:spLocks noChangeArrowheads="1"/>
          </p:cNvSpPr>
          <p:nvPr/>
        </p:nvSpPr>
        <p:spPr bwMode="auto">
          <a:xfrm>
            <a:off x="7249170" y="1176339"/>
            <a:ext cx="4663468" cy="2360611"/>
          </a:xfrm>
          <a:prstGeom prst="rect">
            <a:avLst/>
          </a:prstGeom>
          <a:solidFill>
            <a:schemeClr val="accent5">
              <a:lumMod val="50000"/>
            </a:schemeClr>
          </a:solidFill>
          <a:ln>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00000"/>
              </a:lnSpc>
              <a:spcBef>
                <a:spcPts val="0"/>
              </a:spcBef>
              <a:defRPr/>
            </a:pPr>
            <a:r>
              <a:rPr lang="fr-FR" dirty="0">
                <a:solidFill>
                  <a:schemeClr val="bg1"/>
                </a:solidFill>
              </a:rPr>
              <a:t>colonne = unité de temps</a:t>
            </a:r>
          </a:p>
          <a:p>
            <a:pPr>
              <a:lnSpc>
                <a:spcPct val="100000"/>
              </a:lnSpc>
              <a:spcBef>
                <a:spcPts val="0"/>
              </a:spcBef>
              <a:defRPr/>
            </a:pPr>
            <a:r>
              <a:rPr lang="fr-FR" dirty="0">
                <a:solidFill>
                  <a:schemeClr val="bg1"/>
                </a:solidFill>
              </a:rPr>
              <a:t>Lettres = activités</a:t>
            </a:r>
          </a:p>
          <a:p>
            <a:pPr>
              <a:lnSpc>
                <a:spcPct val="100000"/>
              </a:lnSpc>
              <a:spcBef>
                <a:spcPts val="0"/>
              </a:spcBef>
              <a:defRPr/>
            </a:pPr>
            <a:r>
              <a:rPr lang="fr-FR" dirty="0">
                <a:solidFill>
                  <a:schemeClr val="bg1"/>
                </a:solidFill>
              </a:rPr>
              <a:t>Chronologie</a:t>
            </a:r>
          </a:p>
          <a:p>
            <a:pPr>
              <a:lnSpc>
                <a:spcPct val="100000"/>
              </a:lnSpc>
              <a:spcBef>
                <a:spcPts val="0"/>
              </a:spcBef>
              <a:defRPr/>
            </a:pPr>
            <a:r>
              <a:rPr lang="fr-FR" dirty="0">
                <a:solidFill>
                  <a:schemeClr val="bg1"/>
                </a:solidFill>
              </a:rPr>
              <a:t>___________ ligne pleine</a:t>
            </a:r>
          </a:p>
          <a:p>
            <a:pPr>
              <a:lnSpc>
                <a:spcPct val="100000"/>
              </a:lnSpc>
              <a:spcBef>
                <a:spcPts val="0"/>
              </a:spcBef>
              <a:defRPr/>
            </a:pPr>
            <a:r>
              <a:rPr lang="fr-FR" dirty="0">
                <a:solidFill>
                  <a:schemeClr val="bg1"/>
                </a:solidFill>
              </a:rPr>
              <a:t>------------ réalisé</a:t>
            </a:r>
          </a:p>
        </p:txBody>
      </p:sp>
    </p:spTree>
    <p:extLst>
      <p:ext uri="{BB962C8B-B14F-4D97-AF65-F5344CB8AC3E}">
        <p14:creationId xmlns:p14="http://schemas.microsoft.com/office/powerpoint/2010/main" val="23181322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Espace réservé du numéro de diapositive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nSpc>
                <a:spcPct val="100000"/>
              </a:lnSpc>
              <a:spcBef>
                <a:spcPct val="0"/>
              </a:spcBef>
              <a:buFontTx/>
              <a:buNone/>
            </a:pPr>
            <a:fld id="{62398123-E631-4A07-AF86-044299AB4AF2}" type="slidenum">
              <a:rPr lang="fr-FR" altLang="fr-FR" sz="1400" smtClean="0">
                <a:latin typeface="Arial" pitchFamily="34" charset="0"/>
              </a:rPr>
              <a:pPr>
                <a:lnSpc>
                  <a:spcPct val="100000"/>
                </a:lnSpc>
                <a:spcBef>
                  <a:spcPct val="0"/>
                </a:spcBef>
                <a:buFontTx/>
                <a:buNone/>
              </a:pPr>
              <a:t>43</a:t>
            </a:fld>
            <a:endParaRPr lang="fr-FR" altLang="fr-FR" sz="1400">
              <a:latin typeface="Arial" pitchFamily="34" charset="0"/>
            </a:endParaRPr>
          </a:p>
        </p:txBody>
      </p:sp>
      <p:sp>
        <p:nvSpPr>
          <p:cNvPr id="88067" name="Rectangle 2"/>
          <p:cNvSpPr>
            <a:spLocks noGrp="1" noChangeArrowheads="1"/>
          </p:cNvSpPr>
          <p:nvPr>
            <p:ph type="body" sz="half" idx="1"/>
          </p:nvPr>
        </p:nvSpPr>
        <p:spPr>
          <a:xfrm>
            <a:off x="1992054" y="179388"/>
            <a:ext cx="8338052" cy="5040312"/>
          </a:xfrm>
        </p:spPr>
        <p:txBody>
          <a:bodyPr/>
          <a:lstStyle/>
          <a:p>
            <a:pPr algn="ctr" eaLnBrk="1" hangingPunct="1">
              <a:buFont typeface="Wingdings" pitchFamily="2" charset="2"/>
              <a:buNone/>
            </a:pPr>
            <a:r>
              <a:rPr lang="fr-FR" altLang="fr-FR" sz="4000">
                <a:latin typeface="Impact" pitchFamily="34" charset="0"/>
              </a:rPr>
              <a:t>GRAPHIQUE DE RESPONSABILITES</a:t>
            </a:r>
          </a:p>
        </p:txBody>
      </p:sp>
      <p:graphicFrame>
        <p:nvGraphicFramePr>
          <p:cNvPr id="197695" name="Group 63"/>
          <p:cNvGraphicFramePr>
            <a:graphicFrameLocks noGrp="1"/>
          </p:cNvGraphicFramePr>
          <p:nvPr>
            <p:ph sz="half" idx="2"/>
          </p:nvPr>
        </p:nvGraphicFramePr>
        <p:xfrm>
          <a:off x="215872" y="869951"/>
          <a:ext cx="11599941" cy="4770439"/>
        </p:xfrm>
        <a:graphic>
          <a:graphicData uri="http://schemas.openxmlformats.org/drawingml/2006/table">
            <a:tbl>
              <a:tblPr/>
              <a:tblGrid>
                <a:gridCol w="3963985">
                  <a:extLst>
                    <a:ext uri="{9D8B030D-6E8A-4147-A177-3AD203B41FA5}">
                      <a16:colId xmlns:a16="http://schemas.microsoft.com/office/drawing/2014/main" xmlns="" val="20000"/>
                    </a:ext>
                  </a:extLst>
                </a:gridCol>
                <a:gridCol w="1256873">
                  <a:extLst>
                    <a:ext uri="{9D8B030D-6E8A-4147-A177-3AD203B41FA5}">
                      <a16:colId xmlns:a16="http://schemas.microsoft.com/office/drawing/2014/main" xmlns="" val="20001"/>
                    </a:ext>
                  </a:extLst>
                </a:gridCol>
                <a:gridCol w="1063508">
                  <a:extLst>
                    <a:ext uri="{9D8B030D-6E8A-4147-A177-3AD203B41FA5}">
                      <a16:colId xmlns:a16="http://schemas.microsoft.com/office/drawing/2014/main" xmlns="" val="20002"/>
                    </a:ext>
                  </a:extLst>
                </a:gridCol>
                <a:gridCol w="1448193">
                  <a:extLst>
                    <a:ext uri="{9D8B030D-6E8A-4147-A177-3AD203B41FA5}">
                      <a16:colId xmlns:a16="http://schemas.microsoft.com/office/drawing/2014/main" xmlns="" val="20003"/>
                    </a:ext>
                  </a:extLst>
                </a:gridCol>
                <a:gridCol w="1935895">
                  <a:extLst>
                    <a:ext uri="{9D8B030D-6E8A-4147-A177-3AD203B41FA5}">
                      <a16:colId xmlns:a16="http://schemas.microsoft.com/office/drawing/2014/main" xmlns="" val="20004"/>
                    </a:ext>
                  </a:extLst>
                </a:gridCol>
                <a:gridCol w="1931487">
                  <a:extLst>
                    <a:ext uri="{9D8B030D-6E8A-4147-A177-3AD203B41FA5}">
                      <a16:colId xmlns:a16="http://schemas.microsoft.com/office/drawing/2014/main" xmlns="" val="20005"/>
                    </a:ext>
                  </a:extLst>
                </a:gridCol>
              </a:tblGrid>
              <a:tr h="89621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2400" b="1" i="0" u="none" strike="noStrike" cap="none" normalizeH="0" baseline="0" dirty="0">
                          <a:ln>
                            <a:noFill/>
                          </a:ln>
                          <a:solidFill>
                            <a:schemeClr val="tx1"/>
                          </a:solidFill>
                          <a:effectLst>
                            <a:outerShdw blurRad="38100" dist="38100" dir="2700000" algn="tl">
                              <a:srgbClr val="000000"/>
                            </a:outerShdw>
                          </a:effectLst>
                          <a:latin typeface="Tahoma" pitchFamily="34" charset="0"/>
                        </a:rPr>
                        <a:t>      Intervenant</a:t>
                      </a:r>
                    </a:p>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2400" b="1" i="0" u="none" strike="noStrike" cap="none" normalizeH="0" baseline="0" dirty="0">
                          <a:ln>
                            <a:noFill/>
                          </a:ln>
                          <a:solidFill>
                            <a:schemeClr val="tx1"/>
                          </a:solidFill>
                          <a:effectLst>
                            <a:outerShdw blurRad="38100" dist="38100" dir="2700000" algn="tl">
                              <a:srgbClr val="000000"/>
                            </a:outerShdw>
                          </a:effectLst>
                          <a:latin typeface="Tahoma" pitchFamily="34" charset="0"/>
                        </a:rPr>
                        <a:t>Activités</a:t>
                      </a:r>
                    </a:p>
                  </a:txBody>
                  <a:tcPr marL="91423" marR="91423"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2400" b="1" i="0" u="none" strike="noStrike" cap="none" normalizeH="0" baseline="0" dirty="0">
                          <a:ln>
                            <a:noFill/>
                          </a:ln>
                          <a:solidFill>
                            <a:schemeClr val="tx1"/>
                          </a:solidFill>
                          <a:effectLst>
                            <a:outerShdw blurRad="38100" dist="38100" dir="2700000" algn="tl">
                              <a:srgbClr val="000000"/>
                            </a:outerShdw>
                          </a:effectLst>
                          <a:latin typeface="Tahoma" pitchFamily="34" charset="0"/>
                        </a:rPr>
                        <a:t>DIS</a:t>
                      </a:r>
                    </a:p>
                  </a:txBody>
                  <a:tcPr marL="91423" marR="91423"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2400" b="1" i="0" u="none" strike="noStrike" cap="none" normalizeH="0" baseline="0">
                          <a:ln>
                            <a:noFill/>
                          </a:ln>
                          <a:solidFill>
                            <a:schemeClr val="tx1"/>
                          </a:solidFill>
                          <a:effectLst>
                            <a:outerShdw blurRad="38100" dist="38100" dir="2700000" algn="tl">
                              <a:srgbClr val="000000"/>
                            </a:outerShdw>
                          </a:effectLst>
                          <a:latin typeface="Tahoma" pitchFamily="34" charset="0"/>
                        </a:rPr>
                        <a:t>SV</a:t>
                      </a:r>
                    </a:p>
                  </a:txBody>
                  <a:tcPr marL="91423" marR="91423"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2400" b="1" i="0" u="none" strike="noStrike" cap="none" normalizeH="0" baseline="0">
                          <a:ln>
                            <a:noFill/>
                          </a:ln>
                          <a:solidFill>
                            <a:schemeClr val="tx1"/>
                          </a:solidFill>
                          <a:effectLst>
                            <a:outerShdw blurRad="38100" dist="38100" dir="2700000" algn="tl">
                              <a:srgbClr val="000000"/>
                            </a:outerShdw>
                          </a:effectLst>
                          <a:latin typeface="Tahoma" pitchFamily="34" charset="0"/>
                        </a:rPr>
                        <a:t>UNICEF</a:t>
                      </a:r>
                    </a:p>
                  </a:txBody>
                  <a:tcPr marL="91423" marR="91423"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2400" b="1" i="0" u="none" strike="noStrike" cap="none" normalizeH="0" baseline="0">
                          <a:ln>
                            <a:noFill/>
                          </a:ln>
                          <a:solidFill>
                            <a:schemeClr val="tx1"/>
                          </a:solidFill>
                          <a:effectLst>
                            <a:outerShdw blurRad="38100" dist="38100" dir="2700000" algn="tl">
                              <a:srgbClr val="000000"/>
                            </a:outerShdw>
                          </a:effectLst>
                          <a:latin typeface="Tahoma" pitchFamily="34" charset="0"/>
                        </a:rPr>
                        <a:t>USAID</a:t>
                      </a:r>
                    </a:p>
                  </a:txBody>
                  <a:tcPr marL="91423" marR="91423"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2400" b="1" i="0" u="none" strike="noStrike" cap="none" normalizeH="0" baseline="0">
                          <a:ln>
                            <a:noFill/>
                          </a:ln>
                          <a:solidFill>
                            <a:schemeClr val="tx1"/>
                          </a:solidFill>
                          <a:effectLst>
                            <a:outerShdw blurRad="38100" dist="38100" dir="2700000" algn="tl">
                              <a:srgbClr val="000000"/>
                            </a:outerShdw>
                          </a:effectLst>
                          <a:latin typeface="Tahoma" pitchFamily="34" charset="0"/>
                        </a:rPr>
                        <a:t>ONG</a:t>
                      </a:r>
                    </a:p>
                  </a:txBody>
                  <a:tcPr marL="91423" marR="91423"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0"/>
                  </a:ext>
                </a:extLst>
              </a:tr>
              <a:tr h="4572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2400" b="1" i="0" u="none" strike="noStrike" cap="none" normalizeH="0" baseline="0" dirty="0">
                          <a:ln>
                            <a:noFill/>
                          </a:ln>
                          <a:solidFill>
                            <a:schemeClr val="tx1"/>
                          </a:solidFill>
                          <a:effectLst>
                            <a:outerShdw blurRad="38100" dist="38100" dir="2700000" algn="tl">
                              <a:srgbClr val="000000"/>
                            </a:outerShdw>
                          </a:effectLst>
                          <a:latin typeface="Tahoma" pitchFamily="34" charset="0"/>
                        </a:rPr>
                        <a:t>Planifier la formation </a:t>
                      </a:r>
                    </a:p>
                  </a:txBody>
                  <a:tcPr marL="91423" marR="91423"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2400" b="1" i="0" u="none" strike="noStrike" cap="none" normalizeH="0" baseline="0">
                          <a:ln>
                            <a:noFill/>
                          </a:ln>
                          <a:solidFill>
                            <a:schemeClr val="tx1"/>
                          </a:solidFill>
                          <a:effectLst>
                            <a:outerShdw blurRad="38100" dist="38100" dir="2700000" algn="tl">
                              <a:srgbClr val="000000"/>
                            </a:outerShdw>
                          </a:effectLst>
                          <a:latin typeface="Tahoma" pitchFamily="34" charset="0"/>
                        </a:rPr>
                        <a:t>E</a:t>
                      </a:r>
                    </a:p>
                  </a:txBody>
                  <a:tcPr marL="91423" marR="91423"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2400" b="1"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3" marR="91423"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2400" b="1"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3" marR="91423"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2400" b="1"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3" marR="91423"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2400" b="1"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3" marR="91423"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1"/>
                  </a:ext>
                </a:extLst>
              </a:tr>
              <a:tr h="8230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2400" b="1" i="0" u="none" strike="noStrike" cap="none" normalizeH="0" baseline="0" dirty="0">
                          <a:ln>
                            <a:noFill/>
                          </a:ln>
                          <a:solidFill>
                            <a:schemeClr val="tx1"/>
                          </a:solidFill>
                          <a:effectLst>
                            <a:outerShdw blurRad="38100" dist="38100" dir="2700000" algn="tl">
                              <a:srgbClr val="000000"/>
                            </a:outerShdw>
                          </a:effectLst>
                          <a:latin typeface="Tahoma" pitchFamily="34" charset="0"/>
                        </a:rPr>
                        <a:t>Elaborer le support de formation</a:t>
                      </a:r>
                    </a:p>
                  </a:txBody>
                  <a:tcPr marL="91423" marR="91423"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2400" b="1" i="0" u="none" strike="noStrike" cap="none" normalizeH="0" baseline="0">
                          <a:ln>
                            <a:noFill/>
                          </a:ln>
                          <a:solidFill>
                            <a:schemeClr val="tx1"/>
                          </a:solidFill>
                          <a:effectLst>
                            <a:outerShdw blurRad="38100" dist="38100" dir="2700000" algn="tl">
                              <a:srgbClr val="000000"/>
                            </a:outerShdw>
                          </a:effectLst>
                          <a:latin typeface="Tahoma" pitchFamily="34" charset="0"/>
                        </a:rPr>
                        <a:t>E</a:t>
                      </a:r>
                    </a:p>
                  </a:txBody>
                  <a:tcPr marL="91423" marR="91423"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2400" b="1" i="0" u="none" strike="noStrike" cap="none" normalizeH="0" baseline="0" dirty="0">
                          <a:ln>
                            <a:noFill/>
                          </a:ln>
                          <a:solidFill>
                            <a:schemeClr val="tx1"/>
                          </a:solidFill>
                          <a:effectLst>
                            <a:outerShdw blurRad="38100" dist="38100" dir="2700000" algn="tl">
                              <a:srgbClr val="000000"/>
                            </a:outerShdw>
                          </a:effectLst>
                          <a:latin typeface="Tahoma" pitchFamily="34" charset="0"/>
                        </a:rPr>
                        <a:t>S</a:t>
                      </a:r>
                    </a:p>
                  </a:txBody>
                  <a:tcPr marL="91423" marR="91423"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2400" b="1"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3" marR="91423"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2400" b="1" i="0" u="none" strike="noStrike" cap="none" normalizeH="0" baseline="0" dirty="0">
                        <a:ln>
                          <a:noFill/>
                        </a:ln>
                        <a:solidFill>
                          <a:schemeClr val="tx1"/>
                        </a:solidFill>
                        <a:effectLst>
                          <a:outerShdw blurRad="38100" dist="38100" dir="2700000" algn="tl">
                            <a:srgbClr val="000000"/>
                          </a:outerShdw>
                        </a:effectLst>
                        <a:latin typeface="Tahoma" pitchFamily="34" charset="0"/>
                      </a:endParaRPr>
                    </a:p>
                  </a:txBody>
                  <a:tcPr marL="91423" marR="91423"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2400" b="1"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3" marR="91423"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2"/>
                  </a:ext>
                </a:extLst>
              </a:tr>
              <a:tr h="8230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2400" b="1" i="0" u="none" strike="noStrike" cap="none" normalizeH="0" baseline="0" dirty="0">
                          <a:ln>
                            <a:noFill/>
                          </a:ln>
                          <a:solidFill>
                            <a:schemeClr val="tx1"/>
                          </a:solidFill>
                          <a:effectLst>
                            <a:outerShdw blurRad="38100" dist="38100" dir="2700000" algn="tl">
                              <a:srgbClr val="000000"/>
                            </a:outerShdw>
                          </a:effectLst>
                          <a:latin typeface="Tahoma" pitchFamily="34" charset="0"/>
                        </a:rPr>
                        <a:t>Prévenir le personnel de formation</a:t>
                      </a:r>
                    </a:p>
                  </a:txBody>
                  <a:tcPr marL="91423" marR="91423"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2400" b="1" i="0" u="none" strike="noStrike" cap="none" normalizeH="0" baseline="0">
                          <a:ln>
                            <a:noFill/>
                          </a:ln>
                          <a:solidFill>
                            <a:schemeClr val="tx1"/>
                          </a:solidFill>
                          <a:effectLst>
                            <a:outerShdw blurRad="38100" dist="38100" dir="2700000" algn="tl">
                              <a:srgbClr val="000000"/>
                            </a:outerShdw>
                          </a:effectLst>
                          <a:latin typeface="Tahoma" pitchFamily="34" charset="0"/>
                        </a:rPr>
                        <a:t>E/I</a:t>
                      </a:r>
                    </a:p>
                  </a:txBody>
                  <a:tcPr marL="91423" marR="91423"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2400" b="1"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3" marR="91423"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2400" b="1"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3" marR="91423"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2400" b="1"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3" marR="91423"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2400" b="1"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3" marR="91423"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3"/>
                  </a:ext>
                </a:extLst>
              </a:tr>
              <a:tr h="8230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2400" b="1" i="0" u="none" strike="noStrike" cap="none" normalizeH="0" baseline="0" dirty="0">
                          <a:ln>
                            <a:noFill/>
                          </a:ln>
                          <a:solidFill>
                            <a:schemeClr val="tx1"/>
                          </a:solidFill>
                          <a:effectLst>
                            <a:outerShdw blurRad="38100" dist="38100" dir="2700000" algn="tl">
                              <a:srgbClr val="000000"/>
                            </a:outerShdw>
                          </a:effectLst>
                          <a:latin typeface="Tahoma" pitchFamily="34" charset="0"/>
                        </a:rPr>
                        <a:t>Acheter le matériel de formation</a:t>
                      </a:r>
                    </a:p>
                  </a:txBody>
                  <a:tcPr marL="91423" marR="91423"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2400" b="1" i="0" u="none" strike="noStrike" cap="none" normalizeH="0" baseline="0">
                          <a:ln>
                            <a:noFill/>
                          </a:ln>
                          <a:solidFill>
                            <a:schemeClr val="tx1"/>
                          </a:solidFill>
                          <a:effectLst>
                            <a:outerShdw blurRad="38100" dist="38100" dir="2700000" algn="tl">
                              <a:srgbClr val="000000"/>
                            </a:outerShdw>
                          </a:effectLst>
                          <a:latin typeface="Tahoma" pitchFamily="34" charset="0"/>
                        </a:rPr>
                        <a:t>E</a:t>
                      </a:r>
                    </a:p>
                  </a:txBody>
                  <a:tcPr marL="91423" marR="91423"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2400" b="1" i="0" u="none" strike="noStrike" cap="none" normalizeH="0" baseline="0">
                          <a:ln>
                            <a:noFill/>
                          </a:ln>
                          <a:solidFill>
                            <a:schemeClr val="tx1"/>
                          </a:solidFill>
                          <a:effectLst>
                            <a:outerShdw blurRad="38100" dist="38100" dir="2700000" algn="tl">
                              <a:srgbClr val="000000"/>
                            </a:outerShdw>
                          </a:effectLst>
                          <a:latin typeface="Tahoma" pitchFamily="34" charset="0"/>
                        </a:rPr>
                        <a:t>F</a:t>
                      </a:r>
                    </a:p>
                  </a:txBody>
                  <a:tcPr marL="91423" marR="91423"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2400" b="1"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3" marR="91423"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2400" b="1"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3" marR="91423"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2400" b="1"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3" marR="91423"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4"/>
                  </a:ext>
                </a:extLst>
              </a:tr>
              <a:tr h="462007">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2400" b="1" i="0" u="none" strike="noStrike" cap="none" normalizeH="0" baseline="0" dirty="0">
                          <a:ln>
                            <a:noFill/>
                          </a:ln>
                          <a:solidFill>
                            <a:schemeClr val="tx1"/>
                          </a:solidFill>
                          <a:effectLst>
                            <a:outerShdw blurRad="38100" dist="38100" dir="2700000" algn="tl">
                              <a:srgbClr val="000000"/>
                            </a:outerShdw>
                          </a:effectLst>
                          <a:latin typeface="Tahoma" pitchFamily="34" charset="0"/>
                        </a:rPr>
                        <a:t>Former les formateurs</a:t>
                      </a:r>
                    </a:p>
                  </a:txBody>
                  <a:tcPr marL="91423" marR="91423"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2400" b="1" i="0" u="none" strike="noStrike" cap="none" normalizeH="0" baseline="0" dirty="0">
                          <a:ln>
                            <a:noFill/>
                          </a:ln>
                          <a:solidFill>
                            <a:schemeClr val="tx1"/>
                          </a:solidFill>
                          <a:effectLst>
                            <a:outerShdw blurRad="38100" dist="38100" dir="2700000" algn="tl">
                              <a:srgbClr val="000000"/>
                            </a:outerShdw>
                          </a:effectLst>
                          <a:latin typeface="Tahoma" pitchFamily="34" charset="0"/>
                        </a:rPr>
                        <a:t>E</a:t>
                      </a:r>
                    </a:p>
                  </a:txBody>
                  <a:tcPr marL="91423" marR="91423"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2400" b="1" i="0" u="none" strike="noStrike" cap="none" normalizeH="0" baseline="0">
                          <a:ln>
                            <a:noFill/>
                          </a:ln>
                          <a:solidFill>
                            <a:schemeClr val="tx1"/>
                          </a:solidFill>
                          <a:effectLst>
                            <a:outerShdw blurRad="38100" dist="38100" dir="2700000" algn="tl">
                              <a:srgbClr val="000000"/>
                            </a:outerShdw>
                          </a:effectLst>
                          <a:latin typeface="Tahoma" pitchFamily="34" charset="0"/>
                        </a:rPr>
                        <a:t>S</a:t>
                      </a:r>
                    </a:p>
                  </a:txBody>
                  <a:tcPr marL="91423" marR="91423"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2400" b="1"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3" marR="91423"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2400" b="1" i="0" u="none" strike="noStrike" cap="none" normalizeH="0" baseline="0">
                        <a:ln>
                          <a:noFill/>
                        </a:ln>
                        <a:solidFill>
                          <a:schemeClr val="tx1"/>
                        </a:solidFill>
                        <a:effectLst>
                          <a:outerShdw blurRad="38100" dist="38100" dir="2700000" algn="tl">
                            <a:srgbClr val="000000"/>
                          </a:outerShdw>
                        </a:effectLst>
                        <a:latin typeface="Tahoma" pitchFamily="34" charset="0"/>
                      </a:endParaRPr>
                    </a:p>
                  </a:txBody>
                  <a:tcPr marL="91423" marR="91423"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2400" b="1" i="0" u="none" strike="noStrike" cap="none" normalizeH="0" baseline="0">
                          <a:ln>
                            <a:noFill/>
                          </a:ln>
                          <a:solidFill>
                            <a:schemeClr val="tx1"/>
                          </a:solidFill>
                          <a:effectLst>
                            <a:outerShdw blurRad="38100" dist="38100" dir="2700000" algn="tl">
                              <a:srgbClr val="000000"/>
                            </a:outerShdw>
                          </a:effectLst>
                          <a:latin typeface="Tahoma" pitchFamily="34" charset="0"/>
                        </a:rPr>
                        <a:t>F</a:t>
                      </a:r>
                    </a:p>
                  </a:txBody>
                  <a:tcPr marL="91423" marR="91423"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5"/>
                  </a:ext>
                </a:extLst>
              </a:tr>
              <a:tr h="485822">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2400" b="1" i="0" u="none" strike="noStrike" cap="none" normalizeH="0" baseline="0" dirty="0">
                          <a:ln>
                            <a:noFill/>
                          </a:ln>
                          <a:solidFill>
                            <a:schemeClr val="tx1"/>
                          </a:solidFill>
                          <a:effectLst>
                            <a:outerShdw blurRad="38100" dist="38100" dir="2700000" algn="tl">
                              <a:srgbClr val="000000"/>
                            </a:outerShdw>
                          </a:effectLst>
                          <a:latin typeface="Tahoma" pitchFamily="34" charset="0"/>
                        </a:rPr>
                        <a:t>Former le personnel</a:t>
                      </a:r>
                    </a:p>
                  </a:txBody>
                  <a:tcPr marL="91423" marR="91423" marT="45725" marB="4572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2400" b="1" i="0" u="none" strike="noStrike" cap="none" normalizeH="0" baseline="0" dirty="0">
                          <a:ln>
                            <a:noFill/>
                          </a:ln>
                          <a:solidFill>
                            <a:schemeClr val="tx1"/>
                          </a:solidFill>
                          <a:effectLst>
                            <a:outerShdw blurRad="38100" dist="38100" dir="2700000" algn="tl">
                              <a:srgbClr val="000000"/>
                            </a:outerShdw>
                          </a:effectLst>
                          <a:latin typeface="Tahoma" pitchFamily="34" charset="0"/>
                        </a:rPr>
                        <a:t>E</a:t>
                      </a:r>
                    </a:p>
                  </a:txBody>
                  <a:tcPr marL="91423" marR="91423"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2400" b="1" i="0" u="none" strike="noStrike" cap="none" normalizeH="0" baseline="0">
                          <a:ln>
                            <a:noFill/>
                          </a:ln>
                          <a:solidFill>
                            <a:schemeClr val="tx1"/>
                          </a:solidFill>
                          <a:effectLst>
                            <a:outerShdw blurRad="38100" dist="38100" dir="2700000" algn="tl">
                              <a:srgbClr val="000000"/>
                            </a:outerShdw>
                          </a:effectLst>
                          <a:latin typeface="Tahoma" pitchFamily="34" charset="0"/>
                        </a:rPr>
                        <a:t>S</a:t>
                      </a:r>
                    </a:p>
                  </a:txBody>
                  <a:tcPr marL="91423" marR="91423"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2400" b="1" i="0" u="none" strike="noStrike" cap="none" normalizeH="0" baseline="0">
                          <a:ln>
                            <a:noFill/>
                          </a:ln>
                          <a:solidFill>
                            <a:schemeClr val="tx1"/>
                          </a:solidFill>
                          <a:effectLst>
                            <a:outerShdw blurRad="38100" dist="38100" dir="2700000" algn="tl">
                              <a:srgbClr val="000000"/>
                            </a:outerShdw>
                          </a:effectLst>
                          <a:latin typeface="Tahoma" pitchFamily="34" charset="0"/>
                        </a:rPr>
                        <a:t>S</a:t>
                      </a:r>
                    </a:p>
                  </a:txBody>
                  <a:tcPr marL="91423" marR="91423"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fr-FR" sz="2400" b="1" i="0" u="none" strike="noStrike" cap="none" normalizeH="0" baseline="0">
                          <a:ln>
                            <a:noFill/>
                          </a:ln>
                          <a:solidFill>
                            <a:schemeClr val="tx1"/>
                          </a:solidFill>
                          <a:effectLst>
                            <a:outerShdw blurRad="38100" dist="38100" dir="2700000" algn="tl">
                              <a:srgbClr val="000000"/>
                            </a:outerShdw>
                          </a:effectLst>
                          <a:latin typeface="Tahoma" pitchFamily="34" charset="0"/>
                        </a:rPr>
                        <a:t>F</a:t>
                      </a:r>
                    </a:p>
                  </a:txBody>
                  <a:tcPr marL="91423" marR="91423" marT="45725" marB="4572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endParaRPr kumimoji="0" lang="fr-FR" sz="2400" b="1" i="0" u="none" strike="noStrike" cap="none" normalizeH="0" baseline="0" dirty="0">
                        <a:ln>
                          <a:noFill/>
                        </a:ln>
                        <a:solidFill>
                          <a:schemeClr val="tx1"/>
                        </a:solidFill>
                        <a:effectLst>
                          <a:outerShdw blurRad="38100" dist="38100" dir="2700000" algn="tl">
                            <a:srgbClr val="000000"/>
                          </a:outerShdw>
                        </a:effectLst>
                        <a:latin typeface="Tahoma" pitchFamily="34" charset="0"/>
                      </a:endParaRPr>
                    </a:p>
                  </a:txBody>
                  <a:tcPr marL="91423" marR="91423" marT="45725" marB="4572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xmlns="" val="10006"/>
                  </a:ext>
                </a:extLst>
              </a:tr>
            </a:tbl>
          </a:graphicData>
        </a:graphic>
      </p:graphicFrame>
      <p:sp>
        <p:nvSpPr>
          <p:cNvPr id="88126" name="Line 61"/>
          <p:cNvSpPr>
            <a:spLocks noChangeShapeType="1"/>
          </p:cNvSpPr>
          <p:nvPr/>
        </p:nvSpPr>
        <p:spPr bwMode="auto">
          <a:xfrm>
            <a:off x="674600" y="1209676"/>
            <a:ext cx="3114270" cy="4619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88127" name="Text Box 64"/>
          <p:cNvSpPr txBox="1">
            <a:spLocks noChangeArrowheads="1"/>
          </p:cNvSpPr>
          <p:nvPr/>
        </p:nvSpPr>
        <p:spPr bwMode="auto">
          <a:xfrm>
            <a:off x="358729" y="5710239"/>
            <a:ext cx="11604702" cy="954087"/>
          </a:xfrm>
          <a:prstGeom prst="rect">
            <a:avLst/>
          </a:prstGeom>
          <a:solidFill>
            <a:srgbClr val="CC99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eaLnBrk="1" hangingPunct="1">
              <a:lnSpc>
                <a:spcPct val="100000"/>
              </a:lnSpc>
              <a:spcBef>
                <a:spcPct val="0"/>
              </a:spcBef>
              <a:buFontTx/>
              <a:buNone/>
            </a:pPr>
            <a:r>
              <a:rPr lang="fr-FR" altLang="fr-FR" sz="2400" b="1">
                <a:latin typeface="Tahoma" pitchFamily="34" charset="0"/>
              </a:rPr>
              <a:t>NB : Le Code est le suivant: </a:t>
            </a:r>
            <a:r>
              <a:rPr lang="fr-FR" altLang="fr-FR" b="1">
                <a:latin typeface="Times New Roman" pitchFamily="18" charset="0"/>
              </a:rPr>
              <a:t>E</a:t>
            </a:r>
            <a:r>
              <a:rPr lang="fr-FR" altLang="fr-FR" b="1">
                <a:solidFill>
                  <a:schemeClr val="bg1"/>
                </a:solidFill>
                <a:latin typeface="Times New Roman" pitchFamily="18" charset="0"/>
              </a:rPr>
              <a:t> : Exécuter; </a:t>
            </a:r>
            <a:r>
              <a:rPr lang="fr-FR" altLang="fr-FR" b="1">
                <a:latin typeface="Times New Roman" pitchFamily="18" charset="0"/>
              </a:rPr>
              <a:t>S</a:t>
            </a:r>
            <a:r>
              <a:rPr lang="fr-FR" altLang="fr-FR" b="1">
                <a:solidFill>
                  <a:schemeClr val="bg1"/>
                </a:solidFill>
                <a:latin typeface="Times New Roman" pitchFamily="18" charset="0"/>
              </a:rPr>
              <a:t> : Soutenir;</a:t>
            </a:r>
            <a:r>
              <a:rPr lang="fr-FR" altLang="fr-FR" b="1">
                <a:latin typeface="Times New Roman" pitchFamily="18" charset="0"/>
              </a:rPr>
              <a:t> F</a:t>
            </a:r>
            <a:r>
              <a:rPr lang="fr-FR" altLang="fr-FR" b="1">
                <a:solidFill>
                  <a:schemeClr val="bg1"/>
                </a:solidFill>
                <a:latin typeface="Times New Roman" pitchFamily="18" charset="0"/>
              </a:rPr>
              <a:t> : Financier; </a:t>
            </a:r>
            <a:r>
              <a:rPr lang="fr-FR" altLang="fr-FR" b="1">
                <a:latin typeface="Times New Roman" pitchFamily="18" charset="0"/>
              </a:rPr>
              <a:t>I</a:t>
            </a:r>
            <a:r>
              <a:rPr lang="fr-FR" altLang="fr-FR" b="1">
                <a:solidFill>
                  <a:schemeClr val="bg1"/>
                </a:solidFill>
                <a:latin typeface="Times New Roman" pitchFamily="18" charset="0"/>
              </a:rPr>
              <a:t> : Informer; </a:t>
            </a:r>
            <a:r>
              <a:rPr lang="fr-FR" altLang="fr-FR" b="1">
                <a:latin typeface="Times New Roman" pitchFamily="18" charset="0"/>
              </a:rPr>
              <a:t>Légende: DIS</a:t>
            </a:r>
            <a:r>
              <a:rPr lang="fr-FR" altLang="fr-FR" b="1">
                <a:solidFill>
                  <a:schemeClr val="bg1"/>
                </a:solidFill>
                <a:latin typeface="Times New Roman" pitchFamily="18" charset="0"/>
              </a:rPr>
              <a:t> = District; </a:t>
            </a:r>
            <a:r>
              <a:rPr lang="fr-FR" altLang="fr-FR" b="1">
                <a:latin typeface="Times New Roman" pitchFamily="18" charset="0"/>
              </a:rPr>
              <a:t>SV</a:t>
            </a:r>
            <a:r>
              <a:rPr lang="fr-FR" altLang="fr-FR" b="1">
                <a:solidFill>
                  <a:schemeClr val="bg1"/>
                </a:solidFill>
                <a:latin typeface="Times New Roman" pitchFamily="18" charset="0"/>
              </a:rPr>
              <a:t> = Service de Vaccination</a:t>
            </a:r>
          </a:p>
        </p:txBody>
      </p:sp>
    </p:spTree>
    <p:extLst>
      <p:ext uri="{BB962C8B-B14F-4D97-AF65-F5344CB8AC3E}">
        <p14:creationId xmlns:p14="http://schemas.microsoft.com/office/powerpoint/2010/main" val="11766046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itre 1"/>
          <p:cNvSpPr>
            <a:spLocks noGrp="1"/>
          </p:cNvSpPr>
          <p:nvPr>
            <p:ph type="title"/>
          </p:nvPr>
        </p:nvSpPr>
        <p:spPr>
          <a:xfrm>
            <a:off x="622219" y="207964"/>
            <a:ext cx="11409465" cy="865187"/>
          </a:xfrm>
          <a:solidFill>
            <a:srgbClr val="002060"/>
          </a:solidFill>
        </p:spPr>
        <p:txBody>
          <a:bodyPr/>
          <a:lstStyle/>
          <a:p>
            <a:r>
              <a:rPr lang="fr-FR" altLang="fr-FR" sz="3600" b="1">
                <a:solidFill>
                  <a:schemeClr val="bg1"/>
                </a:solidFill>
                <a:latin typeface="Arial Black" pitchFamily="34" charset="0"/>
              </a:rPr>
              <a:t>DIFFERENCE ENTRE ACTIVITES ET TACHES</a:t>
            </a:r>
          </a:p>
        </p:txBody>
      </p:sp>
      <p:sp>
        <p:nvSpPr>
          <p:cNvPr id="149507" name="Espace réservé du texte 2"/>
          <p:cNvSpPr>
            <a:spLocks noGrp="1"/>
          </p:cNvSpPr>
          <p:nvPr>
            <p:ph type="body" sz="half" idx="1"/>
          </p:nvPr>
        </p:nvSpPr>
        <p:spPr>
          <a:xfrm>
            <a:off x="520632" y="1176338"/>
            <a:ext cx="11322164" cy="5565030"/>
          </a:xfrm>
        </p:spPr>
        <p:txBody>
          <a:bodyPr/>
          <a:lstStyle/>
          <a:p>
            <a:pPr>
              <a:defRPr/>
            </a:pPr>
            <a:r>
              <a:rPr lang="fr-FR" sz="4000" b="1" dirty="0">
                <a:solidFill>
                  <a:srgbClr val="FF0000"/>
                </a:solidFill>
              </a:rPr>
              <a:t>Activité</a:t>
            </a:r>
          </a:p>
          <a:p>
            <a:pPr lvl="1">
              <a:defRPr/>
            </a:pPr>
            <a:r>
              <a:rPr lang="fr-FR" sz="3000" b="1" dirty="0"/>
              <a:t>Former le personnel sur la prise en charge des cas de tuberculose</a:t>
            </a:r>
          </a:p>
          <a:p>
            <a:pPr>
              <a:defRPr/>
            </a:pPr>
            <a:r>
              <a:rPr lang="fr-FR" sz="4000" b="1" dirty="0">
                <a:solidFill>
                  <a:srgbClr val="FF0000"/>
                </a:solidFill>
              </a:rPr>
              <a:t>Tâches</a:t>
            </a:r>
          </a:p>
          <a:p>
            <a:pPr marL="971550" lvl="1" indent="-514350">
              <a:buFont typeface="+mj-lt"/>
              <a:buAutoNum type="arabicPeriod"/>
              <a:defRPr/>
            </a:pPr>
            <a:r>
              <a:rPr lang="fr-FR" sz="3000" b="1" dirty="0"/>
              <a:t>Planifier la formation</a:t>
            </a:r>
          </a:p>
          <a:p>
            <a:pPr marL="971550" lvl="1" indent="-514350">
              <a:buFont typeface="+mj-lt"/>
              <a:buAutoNum type="arabicPeriod"/>
              <a:defRPr/>
            </a:pPr>
            <a:r>
              <a:rPr lang="fr-FR" sz="3000" b="1" dirty="0"/>
              <a:t>Elaborer le support de formation</a:t>
            </a:r>
          </a:p>
          <a:p>
            <a:pPr marL="971550" lvl="1" indent="-514350">
              <a:buFont typeface="+mj-lt"/>
              <a:buAutoNum type="arabicPeriod"/>
              <a:defRPr/>
            </a:pPr>
            <a:r>
              <a:rPr lang="fr-FR" sz="3000" b="1" dirty="0"/>
              <a:t>Prévenir le personnel de formation (note de service)</a:t>
            </a:r>
          </a:p>
          <a:p>
            <a:pPr marL="971550" lvl="1" indent="-514350">
              <a:buFont typeface="+mj-lt"/>
              <a:buAutoNum type="arabicPeriod"/>
              <a:defRPr/>
            </a:pPr>
            <a:r>
              <a:rPr lang="fr-FR" sz="3000" b="1" dirty="0"/>
              <a:t>Dresser la liste du personnel à former</a:t>
            </a:r>
          </a:p>
          <a:p>
            <a:pPr marL="971550" lvl="1" indent="-514350">
              <a:buFont typeface="+mj-lt"/>
              <a:buAutoNum type="arabicPeriod"/>
              <a:defRPr/>
            </a:pPr>
            <a:r>
              <a:rPr lang="fr-FR" sz="3000" b="1" dirty="0"/>
              <a:t>Acheter le matériel de formation</a:t>
            </a:r>
          </a:p>
          <a:p>
            <a:pPr marL="971550" lvl="1" indent="-514350">
              <a:buFont typeface="+mj-lt"/>
              <a:buAutoNum type="arabicPeriod"/>
              <a:defRPr/>
            </a:pPr>
            <a:r>
              <a:rPr lang="fr-FR" sz="3000" b="1" dirty="0"/>
              <a:t>Former le personnel</a:t>
            </a:r>
          </a:p>
          <a:p>
            <a:pPr>
              <a:defRPr/>
            </a:pPr>
            <a:endParaRPr lang="fr-FR" sz="3600" b="1" dirty="0"/>
          </a:p>
          <a:p>
            <a:pPr>
              <a:defRPr/>
            </a:pPr>
            <a:endParaRPr lang="fr-FR" sz="3600" dirty="0"/>
          </a:p>
        </p:txBody>
      </p:sp>
      <p:sp>
        <p:nvSpPr>
          <p:cNvPr id="90116" name="Espace réservé du numéro de diapositive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nSpc>
                <a:spcPct val="100000"/>
              </a:lnSpc>
              <a:spcBef>
                <a:spcPct val="0"/>
              </a:spcBef>
              <a:buFontTx/>
              <a:buNone/>
            </a:pPr>
            <a:fld id="{BA7A5DC8-63C8-456F-A86F-27F5B69E424A}" type="slidenum">
              <a:rPr lang="fr-FR" altLang="fr-FR" sz="1200" smtClean="0">
                <a:solidFill>
                  <a:srgbClr val="898989"/>
                </a:solidFill>
              </a:rPr>
              <a:pPr>
                <a:lnSpc>
                  <a:spcPct val="100000"/>
                </a:lnSpc>
                <a:spcBef>
                  <a:spcPct val="0"/>
                </a:spcBef>
                <a:buFontTx/>
                <a:buNone/>
              </a:pPr>
              <a:t>44</a:t>
            </a:fld>
            <a:endParaRPr lang="fr-FR" altLang="fr-FR" sz="1200">
              <a:solidFill>
                <a:srgbClr val="898989"/>
              </a:solidFill>
            </a:endParaRPr>
          </a:p>
        </p:txBody>
      </p:sp>
    </p:spTree>
    <p:extLst>
      <p:ext uri="{BB962C8B-B14F-4D97-AF65-F5344CB8AC3E}">
        <p14:creationId xmlns:p14="http://schemas.microsoft.com/office/powerpoint/2010/main" val="126592304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ChangeArrowheads="1"/>
          </p:cNvSpPr>
          <p:nvPr/>
        </p:nvSpPr>
        <p:spPr bwMode="auto">
          <a:xfrm>
            <a:off x="592591" y="2708275"/>
            <a:ext cx="11358672" cy="1581150"/>
          </a:xfrm>
          <a:prstGeom prst="rect">
            <a:avLst/>
          </a:prstGeom>
          <a:solidFill>
            <a:srgbClr val="FF9999"/>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9999"/>
            </a:extrusionClr>
          </a:sp3d>
        </p:spPr>
        <p:txBody>
          <a:bodyPr wrap="none" anchor="ctr">
            <a:flatTx/>
          </a:bodyPr>
          <a:lstStyle/>
          <a:p>
            <a:pPr marL="457200" indent="-457200" algn="ctr"/>
            <a:r>
              <a:rPr lang="fr-FR" sz="3600">
                <a:latin typeface="Impact" pitchFamily="34" charset="0"/>
              </a:rPr>
              <a:t>6. DETERMINATION DES RESSOURCES</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170" name="Rectangle 2"/>
          <p:cNvSpPr>
            <a:spLocks noGrp="1" noChangeArrowheads="1"/>
          </p:cNvSpPr>
          <p:nvPr>
            <p:ph type="title"/>
          </p:nvPr>
        </p:nvSpPr>
        <p:spPr/>
        <p:txBody>
          <a:bodyPr/>
          <a:lstStyle/>
          <a:p>
            <a:pPr algn="ctr"/>
            <a:r>
              <a:rPr lang="fr-FR" b="1" i="1" u="sng">
                <a:effectLst>
                  <a:outerShdw blurRad="38100" dist="38100" dir="2700000" algn="tl">
                    <a:srgbClr val="C0C0C0"/>
                  </a:outerShdw>
                </a:effectLst>
                <a:latin typeface="Albertus Extra Bold" pitchFamily="34" charset="0"/>
              </a:rPr>
              <a:t>ETAPE 6</a:t>
            </a:r>
          </a:p>
        </p:txBody>
      </p:sp>
      <p:sp>
        <p:nvSpPr>
          <p:cNvPr id="391171" name="Rectangle 3"/>
          <p:cNvSpPr>
            <a:spLocks noGrp="1" noChangeArrowheads="1"/>
          </p:cNvSpPr>
          <p:nvPr>
            <p:ph type="body" sz="half" idx="1"/>
          </p:nvPr>
        </p:nvSpPr>
        <p:spPr>
          <a:xfrm>
            <a:off x="1980407" y="1600201"/>
            <a:ext cx="4278313" cy="4530725"/>
          </a:xfrm>
        </p:spPr>
        <p:txBody>
          <a:bodyPr/>
          <a:lstStyle/>
          <a:p>
            <a:pPr algn="ctr">
              <a:buFont typeface="Wingdings" panose="05000000000000000000" pitchFamily="2" charset="2"/>
              <a:buNone/>
            </a:pPr>
            <a:endParaRPr lang="fr-FR" b="1" i="1" dirty="0">
              <a:effectLst>
                <a:outerShdw blurRad="38100" dist="38100" dir="2700000" algn="tl">
                  <a:srgbClr val="C0C0C0"/>
                </a:outerShdw>
              </a:effectLst>
              <a:latin typeface="Garamond" panose="02020404030301010803" pitchFamily="18" charset="0"/>
            </a:endParaRPr>
          </a:p>
          <a:p>
            <a:pPr algn="ctr">
              <a:buFont typeface="Wingdings" panose="05000000000000000000" pitchFamily="2" charset="2"/>
              <a:buNone/>
            </a:pPr>
            <a:r>
              <a:rPr lang="fr-FR" b="1" i="1" dirty="0">
                <a:effectLst>
                  <a:outerShdw blurRad="38100" dist="38100" dir="2700000" algn="tl">
                    <a:srgbClr val="C0C0C0"/>
                  </a:outerShdw>
                </a:effectLst>
                <a:latin typeface="Garamond" panose="02020404030301010803" pitchFamily="18" charset="0"/>
              </a:rPr>
              <a:t>DETERMINATION </a:t>
            </a:r>
          </a:p>
          <a:p>
            <a:pPr algn="ctr">
              <a:buFont typeface="Wingdings" panose="05000000000000000000" pitchFamily="2" charset="2"/>
              <a:buNone/>
            </a:pPr>
            <a:endParaRPr lang="fr-FR" b="1" i="1" dirty="0">
              <a:effectLst>
                <a:outerShdw blurRad="38100" dist="38100" dir="2700000" algn="tl">
                  <a:srgbClr val="C0C0C0"/>
                </a:outerShdw>
              </a:effectLst>
              <a:latin typeface="Garamond" panose="02020404030301010803" pitchFamily="18" charset="0"/>
            </a:endParaRPr>
          </a:p>
          <a:p>
            <a:pPr algn="ctr">
              <a:buFont typeface="Wingdings" panose="05000000000000000000" pitchFamily="2" charset="2"/>
              <a:buNone/>
            </a:pPr>
            <a:r>
              <a:rPr lang="fr-FR" b="1" i="1" dirty="0">
                <a:effectLst>
                  <a:outerShdw blurRad="38100" dist="38100" dir="2700000" algn="tl">
                    <a:srgbClr val="C0C0C0"/>
                  </a:outerShdw>
                </a:effectLst>
                <a:latin typeface="Garamond" panose="02020404030301010803" pitchFamily="18" charset="0"/>
              </a:rPr>
              <a:t>DES </a:t>
            </a:r>
          </a:p>
          <a:p>
            <a:pPr algn="ctr">
              <a:buFont typeface="Wingdings" panose="05000000000000000000" pitchFamily="2" charset="2"/>
              <a:buNone/>
            </a:pPr>
            <a:endParaRPr lang="fr-FR" b="1" i="1" dirty="0">
              <a:effectLst>
                <a:outerShdw blurRad="38100" dist="38100" dir="2700000" algn="tl">
                  <a:srgbClr val="C0C0C0"/>
                </a:outerShdw>
              </a:effectLst>
              <a:latin typeface="Garamond" panose="02020404030301010803" pitchFamily="18" charset="0"/>
            </a:endParaRPr>
          </a:p>
          <a:p>
            <a:pPr algn="ctr">
              <a:buFont typeface="Wingdings" panose="05000000000000000000" pitchFamily="2" charset="2"/>
              <a:buNone/>
            </a:pPr>
            <a:r>
              <a:rPr lang="fr-FR" b="1" i="1" dirty="0">
                <a:effectLst>
                  <a:outerShdw blurRad="38100" dist="38100" dir="2700000" algn="tl">
                    <a:srgbClr val="C0C0C0"/>
                  </a:outerShdw>
                </a:effectLst>
                <a:latin typeface="Garamond" panose="02020404030301010803" pitchFamily="18" charset="0"/>
              </a:rPr>
              <a:t>RESSOURCES</a:t>
            </a:r>
          </a:p>
        </p:txBody>
      </p:sp>
      <p:graphicFrame>
        <p:nvGraphicFramePr>
          <p:cNvPr id="391172" name="Object 4"/>
          <p:cNvGraphicFramePr>
            <a:graphicFrameLocks noGrp="1" noChangeAspect="1"/>
          </p:cNvGraphicFramePr>
          <p:nvPr>
            <p:ph type="clipArt" sz="half" idx="2"/>
          </p:nvPr>
        </p:nvGraphicFramePr>
        <p:xfrm>
          <a:off x="6903245" y="1946275"/>
          <a:ext cx="2841625" cy="4184650"/>
        </p:xfrm>
        <a:graphic>
          <a:graphicData uri="http://schemas.openxmlformats.org/presentationml/2006/ole">
            <mc:AlternateContent xmlns:mc="http://schemas.openxmlformats.org/markup-compatibility/2006">
              <mc:Choice xmlns:v="urn:schemas-microsoft-com:vml" Requires="v">
                <p:oleObj spid="_x0000_s7182" name="Clip" r:id="rId3" imgW="2673000" imgH="3752640" progId="MS_ClipArt_Gallery.2">
                  <p:embed/>
                </p:oleObj>
              </mc:Choice>
              <mc:Fallback>
                <p:oleObj name="Clip" r:id="rId3" imgW="2673000" imgH="3752640" progId="MS_ClipArt_Gallery.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03245" y="1946275"/>
                        <a:ext cx="2841625" cy="4184650"/>
                      </a:xfrm>
                      <a:prstGeom prst="rect">
                        <a:avLst/>
                      </a:prstGeom>
                    </p:spPr>
                  </p:pic>
                </p:oleObj>
              </mc:Fallback>
            </mc:AlternateContent>
          </a:graphicData>
        </a:graphic>
      </p:graphicFrame>
      <p:graphicFrame>
        <p:nvGraphicFramePr>
          <p:cNvPr id="391173" name="Object 5"/>
          <p:cNvGraphicFramePr>
            <a:graphicFrameLocks noChangeAspect="1"/>
          </p:cNvGraphicFramePr>
          <p:nvPr/>
        </p:nvGraphicFramePr>
        <p:xfrm>
          <a:off x="5485607" y="2590800"/>
          <a:ext cx="1503363" cy="2039938"/>
        </p:xfrm>
        <a:graphic>
          <a:graphicData uri="http://schemas.openxmlformats.org/presentationml/2006/ole">
            <mc:AlternateContent xmlns:mc="http://schemas.openxmlformats.org/markup-compatibility/2006">
              <mc:Choice xmlns:v="urn:schemas-microsoft-com:vml" Requires="v">
                <p:oleObj spid="_x0000_s7183" name="Clip" r:id="rId5" imgW="1503720" imgH="1641240" progId="MS_ClipArt_Gallery.2">
                  <p:embed/>
                </p:oleObj>
              </mc:Choice>
              <mc:Fallback>
                <p:oleObj name="Clip" r:id="rId5" imgW="1503720" imgH="1641240" progId="MS_ClipArt_Gallery.2">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85607" y="2590800"/>
                        <a:ext cx="1503363" cy="20399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162033711"/>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Espace réservé du contenu 2"/>
          <p:cNvSpPr>
            <a:spLocks noGrp="1"/>
          </p:cNvSpPr>
          <p:nvPr>
            <p:ph idx="1"/>
          </p:nvPr>
        </p:nvSpPr>
        <p:spPr>
          <a:xfrm>
            <a:off x="228570" y="1801814"/>
            <a:ext cx="11772955" cy="4554537"/>
          </a:xfrm>
        </p:spPr>
        <p:txBody>
          <a:bodyPr/>
          <a:lstStyle/>
          <a:p>
            <a:pPr>
              <a:defRPr/>
            </a:pPr>
            <a:r>
              <a:rPr lang="fr-FR" altLang="fr-FR" sz="3000" b="1" dirty="0">
                <a:solidFill>
                  <a:srgbClr val="FF0000"/>
                </a:solidFill>
              </a:rPr>
              <a:t>DETERMINATION DES RESSOURCES NECESSAIRES (en vue de l’exécution des activités):</a:t>
            </a:r>
          </a:p>
          <a:p>
            <a:pPr lvl="1">
              <a:lnSpc>
                <a:spcPct val="150000"/>
              </a:lnSpc>
              <a:defRPr/>
            </a:pPr>
            <a:r>
              <a:rPr lang="fr-FR" altLang="fr-FR" sz="3000" b="1" dirty="0"/>
              <a:t>réaliser l’analyse des ressources actuellement disponibles;</a:t>
            </a:r>
          </a:p>
          <a:p>
            <a:pPr lvl="1">
              <a:lnSpc>
                <a:spcPct val="150000"/>
              </a:lnSpc>
              <a:defRPr/>
            </a:pPr>
            <a:r>
              <a:rPr lang="fr-FR" altLang="fr-FR" sz="3000" b="1" dirty="0"/>
              <a:t>recenser les ressources requises;</a:t>
            </a:r>
          </a:p>
          <a:p>
            <a:pPr lvl="1">
              <a:lnSpc>
                <a:spcPct val="150000"/>
              </a:lnSpc>
              <a:defRPr/>
            </a:pPr>
            <a:r>
              <a:rPr lang="fr-FR" altLang="fr-FR" sz="3000" b="1" dirty="0"/>
              <a:t>rechercher </a:t>
            </a:r>
            <a:r>
              <a:rPr lang="fr-FR" altLang="fr-FR" sz="3000" b="1" u="sng" dirty="0"/>
              <a:t>l’écart </a:t>
            </a:r>
            <a:r>
              <a:rPr lang="fr-FR" altLang="fr-FR" sz="3000" b="1" dirty="0"/>
              <a:t>entre les ressources actuelles et les ressources requises</a:t>
            </a:r>
          </a:p>
          <a:p>
            <a:pPr marL="0" indent="0">
              <a:buFont typeface="Arial" pitchFamily="34" charset="0"/>
              <a:buNone/>
              <a:defRPr/>
            </a:pPr>
            <a:endParaRPr lang="fr-FR" altLang="fr-FR" sz="4400" b="1" dirty="0"/>
          </a:p>
        </p:txBody>
      </p:sp>
      <p:sp>
        <p:nvSpPr>
          <p:cNvPr id="92164" name="Espace réservé du numéro de diapositive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nSpc>
                <a:spcPct val="100000"/>
              </a:lnSpc>
              <a:spcBef>
                <a:spcPct val="0"/>
              </a:spcBef>
              <a:buFontTx/>
              <a:buNone/>
            </a:pPr>
            <a:fld id="{31265C6E-0A02-404B-B275-AEC801E7480D}" type="slidenum">
              <a:rPr lang="fr-FR" altLang="fr-FR" sz="1400" smtClean="0">
                <a:latin typeface="Arial" pitchFamily="34" charset="0"/>
              </a:rPr>
              <a:pPr>
                <a:lnSpc>
                  <a:spcPct val="100000"/>
                </a:lnSpc>
                <a:spcBef>
                  <a:spcPct val="0"/>
                </a:spcBef>
                <a:buFontTx/>
                <a:buNone/>
              </a:pPr>
              <a:t>47</a:t>
            </a:fld>
            <a:endParaRPr lang="fr-FR" altLang="fr-FR" sz="1400">
              <a:latin typeface="Arial" pitchFamily="34" charset="0"/>
            </a:endParaRPr>
          </a:p>
        </p:txBody>
      </p:sp>
      <p:sp>
        <p:nvSpPr>
          <p:cNvPr id="92165" name="Rectangle 2"/>
          <p:cNvSpPr>
            <a:spLocks noChangeArrowheads="1"/>
          </p:cNvSpPr>
          <p:nvPr/>
        </p:nvSpPr>
        <p:spPr bwMode="auto">
          <a:xfrm>
            <a:off x="1880943" y="500063"/>
            <a:ext cx="8376147" cy="857250"/>
          </a:xfrm>
          <a:prstGeom prst="rect">
            <a:avLst/>
          </a:prstGeom>
          <a:solidFill>
            <a:srgbClr val="FF9999"/>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9999"/>
            </a:extrusionClr>
          </a:sp3d>
        </p:spPr>
        <p:txBody>
          <a:bodyPr wrap="none" anchor="ctr">
            <a:flatTx/>
          </a:bodyPr>
          <a:lstStyle>
            <a:lvl1pPr marL="457200" indent="-457200">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gn="ctr" eaLnBrk="1" hangingPunct="1">
              <a:lnSpc>
                <a:spcPct val="100000"/>
              </a:lnSpc>
              <a:spcBef>
                <a:spcPct val="0"/>
              </a:spcBef>
              <a:buFontTx/>
              <a:buNone/>
            </a:pPr>
            <a:r>
              <a:rPr lang="fr-FR" altLang="fr-FR" sz="3600">
                <a:latin typeface="Impact" pitchFamily="34" charset="0"/>
              </a:rPr>
              <a:t>DETERMINATION DES RESSOURCES ET COUTS</a:t>
            </a:r>
          </a:p>
        </p:txBody>
      </p:sp>
    </p:spTree>
    <p:extLst>
      <p:ext uri="{BB962C8B-B14F-4D97-AF65-F5344CB8AC3E}">
        <p14:creationId xmlns:p14="http://schemas.microsoft.com/office/powerpoint/2010/main" val="178018942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u contenu 2"/>
          <p:cNvSpPr>
            <a:spLocks noGrp="1"/>
          </p:cNvSpPr>
          <p:nvPr>
            <p:ph idx="1"/>
          </p:nvPr>
        </p:nvSpPr>
        <p:spPr>
          <a:xfrm>
            <a:off x="322222" y="1176338"/>
            <a:ext cx="11550733" cy="5181600"/>
          </a:xfrm>
        </p:spPr>
        <p:txBody>
          <a:bodyPr/>
          <a:lstStyle/>
          <a:p>
            <a:r>
              <a:rPr lang="fr-FR" altLang="fr-FR" sz="2800" b="1" dirty="0"/>
              <a:t>TYPES DE RESSOURCES</a:t>
            </a:r>
          </a:p>
          <a:p>
            <a:pPr lvl="1"/>
            <a:r>
              <a:rPr lang="fr-FR" altLang="fr-FR" b="1" dirty="0">
                <a:solidFill>
                  <a:srgbClr val="FF0000"/>
                </a:solidFill>
              </a:rPr>
              <a:t>Ressources humaines;</a:t>
            </a:r>
          </a:p>
          <a:p>
            <a:pPr lvl="1"/>
            <a:r>
              <a:rPr lang="fr-FR" altLang="fr-FR" b="1" dirty="0">
                <a:solidFill>
                  <a:srgbClr val="FF0000"/>
                </a:solidFill>
              </a:rPr>
              <a:t>Ressources matérielles;</a:t>
            </a:r>
          </a:p>
          <a:p>
            <a:pPr lvl="2"/>
            <a:r>
              <a:rPr lang="fr-FR" altLang="fr-FR" sz="2800" b="1" dirty="0"/>
              <a:t>Gros matériel: durée de vie  &gt; 5 ans</a:t>
            </a:r>
          </a:p>
          <a:p>
            <a:pPr lvl="2"/>
            <a:r>
              <a:rPr lang="fr-FR" altLang="fr-FR" sz="2800" b="1" dirty="0"/>
              <a:t> Petit matériel: durée de vie &lt; 2 ans</a:t>
            </a:r>
          </a:p>
          <a:p>
            <a:pPr lvl="2"/>
            <a:r>
              <a:rPr lang="fr-FR" altLang="fr-FR" sz="2800" b="1" dirty="0"/>
              <a:t> Consommables: renouvellement &lt; 1 an.</a:t>
            </a:r>
          </a:p>
          <a:p>
            <a:pPr lvl="1"/>
            <a:r>
              <a:rPr lang="fr-FR" altLang="fr-FR" b="1" dirty="0">
                <a:solidFill>
                  <a:srgbClr val="FF0000"/>
                </a:solidFill>
              </a:rPr>
              <a:t>Ressources financières</a:t>
            </a:r>
          </a:p>
          <a:p>
            <a:pPr lvl="2"/>
            <a:r>
              <a:rPr lang="fr-FR" altLang="fr-FR" sz="2800" b="1" dirty="0"/>
              <a:t>Dépenses d’investissement  &gt; 1 an</a:t>
            </a:r>
          </a:p>
          <a:p>
            <a:pPr lvl="2"/>
            <a:r>
              <a:rPr lang="fr-FR" altLang="fr-FR" sz="2800" b="1" dirty="0"/>
              <a:t> Dépenses de fonctionnement ≤ 1 an</a:t>
            </a:r>
          </a:p>
          <a:p>
            <a:pPr lvl="2"/>
            <a:r>
              <a:rPr lang="fr-FR" altLang="fr-FR" sz="2800" b="1" dirty="0"/>
              <a:t> Charges récurrentes</a:t>
            </a:r>
          </a:p>
          <a:p>
            <a:pPr lvl="1"/>
            <a:r>
              <a:rPr lang="fr-FR" altLang="fr-FR" b="1" dirty="0">
                <a:solidFill>
                  <a:srgbClr val="FF0000"/>
                </a:solidFill>
              </a:rPr>
              <a:t>Ressources temps et notion d’espace/distan</a:t>
            </a:r>
            <a:r>
              <a:rPr lang="fr-FR" altLang="fr-FR" sz="3200" b="1" dirty="0">
                <a:solidFill>
                  <a:srgbClr val="FF0000"/>
                </a:solidFill>
              </a:rPr>
              <a:t>ce</a:t>
            </a:r>
          </a:p>
          <a:p>
            <a:pPr lvl="2"/>
            <a:endParaRPr lang="fr-FR" altLang="fr-FR" sz="2800" b="1" dirty="0"/>
          </a:p>
          <a:p>
            <a:pPr lvl="2"/>
            <a:endParaRPr lang="fr-FR" altLang="fr-FR" sz="2800" b="1" dirty="0"/>
          </a:p>
          <a:p>
            <a:pPr lvl="2"/>
            <a:endParaRPr lang="fr-FR" altLang="fr-FR" sz="2800" b="1" dirty="0"/>
          </a:p>
        </p:txBody>
      </p:sp>
      <p:sp>
        <p:nvSpPr>
          <p:cNvPr id="93188" name="Espace réservé du numéro de diapositive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nSpc>
                <a:spcPct val="100000"/>
              </a:lnSpc>
              <a:spcBef>
                <a:spcPct val="0"/>
              </a:spcBef>
              <a:buFontTx/>
              <a:buNone/>
            </a:pPr>
            <a:fld id="{49672B06-80A5-44D5-BC39-6C8717EB4A37}" type="slidenum">
              <a:rPr lang="fr-FR" altLang="fr-FR" sz="1400" smtClean="0">
                <a:latin typeface="Arial" pitchFamily="34" charset="0"/>
              </a:rPr>
              <a:pPr>
                <a:lnSpc>
                  <a:spcPct val="100000"/>
                </a:lnSpc>
                <a:spcBef>
                  <a:spcPct val="0"/>
                </a:spcBef>
                <a:buFontTx/>
                <a:buNone/>
              </a:pPr>
              <a:t>48</a:t>
            </a:fld>
            <a:endParaRPr lang="fr-FR" altLang="fr-FR" sz="1400">
              <a:latin typeface="Arial" pitchFamily="34" charset="0"/>
            </a:endParaRPr>
          </a:p>
        </p:txBody>
      </p:sp>
      <p:sp>
        <p:nvSpPr>
          <p:cNvPr id="93189" name="Rectangle 2"/>
          <p:cNvSpPr>
            <a:spLocks noChangeArrowheads="1"/>
          </p:cNvSpPr>
          <p:nvPr/>
        </p:nvSpPr>
        <p:spPr bwMode="auto">
          <a:xfrm>
            <a:off x="1909515" y="207963"/>
            <a:ext cx="8376147" cy="857250"/>
          </a:xfrm>
          <a:prstGeom prst="rect">
            <a:avLst/>
          </a:prstGeom>
          <a:solidFill>
            <a:srgbClr val="FF9999"/>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9999"/>
            </a:extrusionClr>
          </a:sp3d>
        </p:spPr>
        <p:txBody>
          <a:bodyPr wrap="none" anchor="ctr">
            <a:flatTx/>
          </a:bodyPr>
          <a:lstStyle>
            <a:lvl1pPr marL="457200" indent="-457200">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gn="ctr" eaLnBrk="1" hangingPunct="1">
              <a:lnSpc>
                <a:spcPct val="100000"/>
              </a:lnSpc>
              <a:spcBef>
                <a:spcPct val="0"/>
              </a:spcBef>
              <a:buFontTx/>
              <a:buNone/>
            </a:pPr>
            <a:r>
              <a:rPr lang="fr-FR" altLang="fr-FR" sz="3600">
                <a:latin typeface="Impact" pitchFamily="34" charset="0"/>
              </a:rPr>
              <a:t>DETERMINATION DES RESSOURCES</a:t>
            </a:r>
          </a:p>
        </p:txBody>
      </p:sp>
    </p:spTree>
    <p:extLst>
      <p:ext uri="{BB962C8B-B14F-4D97-AF65-F5344CB8AC3E}">
        <p14:creationId xmlns:p14="http://schemas.microsoft.com/office/powerpoint/2010/main" val="20427864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0658">
                                            <p:txEl>
                                              <p:pRg st="0" end="0"/>
                                            </p:txEl>
                                          </p:spTgt>
                                        </p:tgtEl>
                                        <p:attrNameLst>
                                          <p:attrName>style.visibility</p:attrName>
                                        </p:attrNameLst>
                                      </p:cBhvr>
                                      <p:to>
                                        <p:strVal val="visible"/>
                                      </p:to>
                                    </p:set>
                                    <p:animEffect transition="in" filter="fade">
                                      <p:cBhvr>
                                        <p:cTn id="7" dur="2000"/>
                                        <p:tgtEl>
                                          <p:spTgt spid="70658">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0658">
                                            <p:txEl>
                                              <p:pRg st="1" end="1"/>
                                            </p:txEl>
                                          </p:spTgt>
                                        </p:tgtEl>
                                        <p:attrNameLst>
                                          <p:attrName>style.visibility</p:attrName>
                                        </p:attrNameLst>
                                      </p:cBhvr>
                                      <p:to>
                                        <p:strVal val="visible"/>
                                      </p:to>
                                    </p:set>
                                    <p:animEffect transition="in" filter="fade">
                                      <p:cBhvr>
                                        <p:cTn id="10" dur="2000"/>
                                        <p:tgtEl>
                                          <p:spTgt spid="70658">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0658">
                                            <p:txEl>
                                              <p:pRg st="2" end="2"/>
                                            </p:txEl>
                                          </p:spTgt>
                                        </p:tgtEl>
                                        <p:attrNameLst>
                                          <p:attrName>style.visibility</p:attrName>
                                        </p:attrNameLst>
                                      </p:cBhvr>
                                      <p:to>
                                        <p:strVal val="visible"/>
                                      </p:to>
                                    </p:set>
                                    <p:animEffect transition="in" filter="fade">
                                      <p:cBhvr>
                                        <p:cTn id="13" dur="2000"/>
                                        <p:tgtEl>
                                          <p:spTgt spid="70658">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70658">
                                            <p:txEl>
                                              <p:pRg st="3" end="3"/>
                                            </p:txEl>
                                          </p:spTgt>
                                        </p:tgtEl>
                                        <p:attrNameLst>
                                          <p:attrName>style.visibility</p:attrName>
                                        </p:attrNameLst>
                                      </p:cBhvr>
                                      <p:to>
                                        <p:strVal val="visible"/>
                                      </p:to>
                                    </p:set>
                                    <p:animEffect transition="in" filter="fade">
                                      <p:cBhvr>
                                        <p:cTn id="16" dur="2000"/>
                                        <p:tgtEl>
                                          <p:spTgt spid="70658">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70658">
                                            <p:txEl>
                                              <p:pRg st="4" end="4"/>
                                            </p:txEl>
                                          </p:spTgt>
                                        </p:tgtEl>
                                        <p:attrNameLst>
                                          <p:attrName>style.visibility</p:attrName>
                                        </p:attrNameLst>
                                      </p:cBhvr>
                                      <p:to>
                                        <p:strVal val="visible"/>
                                      </p:to>
                                    </p:set>
                                    <p:animEffect transition="in" filter="fade">
                                      <p:cBhvr>
                                        <p:cTn id="19" dur="2000"/>
                                        <p:tgtEl>
                                          <p:spTgt spid="70658">
                                            <p:txEl>
                                              <p:pRg st="4" end="4"/>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70658">
                                            <p:txEl>
                                              <p:pRg st="5" end="5"/>
                                            </p:txEl>
                                          </p:spTgt>
                                        </p:tgtEl>
                                        <p:attrNameLst>
                                          <p:attrName>style.visibility</p:attrName>
                                        </p:attrNameLst>
                                      </p:cBhvr>
                                      <p:to>
                                        <p:strVal val="visible"/>
                                      </p:to>
                                    </p:set>
                                    <p:animEffect transition="in" filter="fade">
                                      <p:cBhvr>
                                        <p:cTn id="22" dur="2000"/>
                                        <p:tgtEl>
                                          <p:spTgt spid="70658">
                                            <p:txEl>
                                              <p:pRg st="5" end="5"/>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70658">
                                            <p:txEl>
                                              <p:pRg st="6" end="6"/>
                                            </p:txEl>
                                          </p:spTgt>
                                        </p:tgtEl>
                                        <p:attrNameLst>
                                          <p:attrName>style.visibility</p:attrName>
                                        </p:attrNameLst>
                                      </p:cBhvr>
                                      <p:to>
                                        <p:strVal val="visible"/>
                                      </p:to>
                                    </p:set>
                                    <p:animEffect transition="in" filter="fade">
                                      <p:cBhvr>
                                        <p:cTn id="25" dur="2000"/>
                                        <p:tgtEl>
                                          <p:spTgt spid="70658">
                                            <p:txEl>
                                              <p:pRg st="6" end="6"/>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70658">
                                            <p:txEl>
                                              <p:pRg st="7" end="7"/>
                                            </p:txEl>
                                          </p:spTgt>
                                        </p:tgtEl>
                                        <p:attrNameLst>
                                          <p:attrName>style.visibility</p:attrName>
                                        </p:attrNameLst>
                                      </p:cBhvr>
                                      <p:to>
                                        <p:strVal val="visible"/>
                                      </p:to>
                                    </p:set>
                                    <p:animEffect transition="in" filter="fade">
                                      <p:cBhvr>
                                        <p:cTn id="28" dur="2000"/>
                                        <p:tgtEl>
                                          <p:spTgt spid="70658">
                                            <p:txEl>
                                              <p:pRg st="7" end="7"/>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70658">
                                            <p:txEl>
                                              <p:pRg st="8" end="8"/>
                                            </p:txEl>
                                          </p:spTgt>
                                        </p:tgtEl>
                                        <p:attrNameLst>
                                          <p:attrName>style.visibility</p:attrName>
                                        </p:attrNameLst>
                                      </p:cBhvr>
                                      <p:to>
                                        <p:strVal val="visible"/>
                                      </p:to>
                                    </p:set>
                                    <p:animEffect transition="in" filter="fade">
                                      <p:cBhvr>
                                        <p:cTn id="31" dur="2000"/>
                                        <p:tgtEl>
                                          <p:spTgt spid="70658">
                                            <p:txEl>
                                              <p:pRg st="8" end="8"/>
                                            </p:txEl>
                                          </p:spTgt>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70658">
                                            <p:txEl>
                                              <p:pRg st="9" end="9"/>
                                            </p:txEl>
                                          </p:spTgt>
                                        </p:tgtEl>
                                        <p:attrNameLst>
                                          <p:attrName>style.visibility</p:attrName>
                                        </p:attrNameLst>
                                      </p:cBhvr>
                                      <p:to>
                                        <p:strVal val="visible"/>
                                      </p:to>
                                    </p:set>
                                    <p:animEffect transition="in" filter="fade">
                                      <p:cBhvr>
                                        <p:cTn id="34" dur="2000"/>
                                        <p:tgtEl>
                                          <p:spTgt spid="70658">
                                            <p:txEl>
                                              <p:pRg st="9" end="9"/>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70658">
                                            <p:txEl>
                                              <p:pRg st="10" end="10"/>
                                            </p:txEl>
                                          </p:spTgt>
                                        </p:tgtEl>
                                        <p:attrNameLst>
                                          <p:attrName>style.visibility</p:attrName>
                                        </p:attrNameLst>
                                      </p:cBhvr>
                                      <p:to>
                                        <p:strVal val="visible"/>
                                      </p:to>
                                    </p:set>
                                    <p:animEffect transition="in" filter="fade">
                                      <p:cBhvr>
                                        <p:cTn id="37" dur="2000"/>
                                        <p:tgtEl>
                                          <p:spTgt spid="70658">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8" grpId="0" build="p"/>
    </p:bld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210" name="Espace réservé du numéro de diapositive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nSpc>
                <a:spcPct val="100000"/>
              </a:lnSpc>
              <a:spcBef>
                <a:spcPct val="0"/>
              </a:spcBef>
              <a:buFontTx/>
              <a:buNone/>
            </a:pPr>
            <a:fld id="{071F2945-047C-4567-B8CD-E107D0173A40}" type="slidenum">
              <a:rPr lang="fr-FR" altLang="fr-FR" sz="1400" smtClean="0">
                <a:latin typeface="Arial" pitchFamily="34" charset="0"/>
              </a:rPr>
              <a:pPr>
                <a:lnSpc>
                  <a:spcPct val="100000"/>
                </a:lnSpc>
                <a:spcBef>
                  <a:spcPct val="0"/>
                </a:spcBef>
                <a:buFontTx/>
                <a:buNone/>
              </a:pPr>
              <a:t>49</a:t>
            </a:fld>
            <a:endParaRPr lang="fr-FR" altLang="fr-FR" sz="1400">
              <a:latin typeface="Arial" pitchFamily="34" charset="0"/>
            </a:endParaRPr>
          </a:p>
        </p:txBody>
      </p:sp>
      <p:sp>
        <p:nvSpPr>
          <p:cNvPr id="228356" name="Rectangle 4"/>
          <p:cNvSpPr>
            <a:spLocks noGrp="1" noChangeArrowheads="1"/>
          </p:cNvSpPr>
          <p:nvPr>
            <p:ph type="body" idx="1"/>
          </p:nvPr>
        </p:nvSpPr>
        <p:spPr>
          <a:xfrm>
            <a:off x="7967414" y="2030413"/>
            <a:ext cx="4045222" cy="4710955"/>
          </a:xfrm>
        </p:spPr>
        <p:txBody>
          <a:bodyPr/>
          <a:lstStyle/>
          <a:p>
            <a:pPr eaLnBrk="1" hangingPunct="1">
              <a:lnSpc>
                <a:spcPct val="80000"/>
              </a:lnSpc>
              <a:defRPr/>
            </a:pPr>
            <a:r>
              <a:rPr lang="fr-FR" sz="2800" b="1" u="sng" kern="1200" dirty="0">
                <a:solidFill>
                  <a:srgbClr val="FF0000"/>
                </a:solidFill>
                <a:effectLst>
                  <a:outerShdw blurRad="38100" dist="38100" dir="2700000" algn="tl">
                    <a:srgbClr val="000000"/>
                  </a:outerShdw>
                </a:effectLst>
                <a:latin typeface="Arial" panose="020B0604020202020204" pitchFamily="34" charset="0"/>
                <a:cs typeface="Arial" panose="020B0604020202020204" pitchFamily="34" charset="0"/>
              </a:rPr>
              <a:t>Coûts d’investissements</a:t>
            </a:r>
          </a:p>
          <a:p>
            <a:pPr marL="114300" indent="-457200" eaLnBrk="1" hangingPunct="1">
              <a:lnSpc>
                <a:spcPct val="80000"/>
              </a:lnSpc>
              <a:buFont typeface="Wingdings" panose="05000000000000000000" pitchFamily="2" charset="2"/>
              <a:buChar char="§"/>
              <a:defRPr/>
            </a:pPr>
            <a:r>
              <a:rPr lang="fr-FR" b="1" kern="1200" dirty="0">
                <a:effectLst>
                  <a:outerShdw blurRad="38100" dist="38100" dir="2700000" algn="tl">
                    <a:srgbClr val="000000"/>
                  </a:outerShdw>
                </a:effectLst>
                <a:latin typeface="Arial" panose="020B0604020202020204" pitchFamily="34" charset="0"/>
                <a:cs typeface="Arial" panose="020B0604020202020204" pitchFamily="34" charset="0"/>
              </a:rPr>
              <a:t>Véhicules</a:t>
            </a:r>
          </a:p>
          <a:p>
            <a:pPr marL="114300" indent="-457200" eaLnBrk="1" hangingPunct="1">
              <a:lnSpc>
                <a:spcPct val="80000"/>
              </a:lnSpc>
              <a:buFont typeface="Wingdings" panose="05000000000000000000" pitchFamily="2" charset="2"/>
              <a:buChar char="§"/>
              <a:defRPr/>
            </a:pPr>
            <a:r>
              <a:rPr lang="fr-FR" b="1" kern="1200" dirty="0">
                <a:effectLst>
                  <a:outerShdw blurRad="38100" dist="38100" dir="2700000" algn="tl">
                    <a:srgbClr val="000000"/>
                  </a:outerShdw>
                </a:effectLst>
                <a:latin typeface="Arial" panose="020B0604020202020204" pitchFamily="34" charset="0"/>
                <a:cs typeface="Arial" panose="020B0604020202020204" pitchFamily="34" charset="0"/>
              </a:rPr>
              <a:t>Matériel</a:t>
            </a:r>
          </a:p>
          <a:p>
            <a:pPr marL="114300" indent="-457200" eaLnBrk="1" hangingPunct="1">
              <a:lnSpc>
                <a:spcPct val="80000"/>
              </a:lnSpc>
              <a:buFont typeface="Wingdings" panose="05000000000000000000" pitchFamily="2" charset="2"/>
              <a:buChar char="§"/>
              <a:defRPr/>
            </a:pPr>
            <a:r>
              <a:rPr lang="fr-FR" b="1" kern="1200" dirty="0">
                <a:effectLst>
                  <a:outerShdw blurRad="38100" dist="38100" dir="2700000" algn="tl">
                    <a:srgbClr val="000000"/>
                  </a:outerShdw>
                </a:effectLst>
                <a:latin typeface="Arial" panose="020B0604020202020204" pitchFamily="34" charset="0"/>
                <a:cs typeface="Arial" panose="020B0604020202020204" pitchFamily="34" charset="0"/>
              </a:rPr>
              <a:t>Bâtiments (superficiel)</a:t>
            </a:r>
          </a:p>
          <a:p>
            <a:pPr marL="114300" indent="-457200" eaLnBrk="1" hangingPunct="1">
              <a:lnSpc>
                <a:spcPct val="80000"/>
              </a:lnSpc>
              <a:buFont typeface="Wingdings" panose="05000000000000000000" pitchFamily="2" charset="2"/>
              <a:buChar char="§"/>
              <a:defRPr/>
            </a:pPr>
            <a:r>
              <a:rPr lang="fr-FR" b="1" kern="1200" dirty="0">
                <a:effectLst>
                  <a:outerShdw blurRad="38100" dist="38100" dir="2700000" algn="tl">
                    <a:srgbClr val="000000"/>
                  </a:outerShdw>
                </a:effectLst>
                <a:latin typeface="Arial" panose="020B0604020202020204" pitchFamily="34" charset="0"/>
                <a:cs typeface="Arial" panose="020B0604020202020204" pitchFamily="34" charset="0"/>
              </a:rPr>
              <a:t>Formation initiale</a:t>
            </a:r>
          </a:p>
        </p:txBody>
      </p:sp>
      <p:sp>
        <p:nvSpPr>
          <p:cNvPr id="228360" name="Text Box 8"/>
          <p:cNvSpPr txBox="1">
            <a:spLocks noChangeArrowheads="1"/>
          </p:cNvSpPr>
          <p:nvPr/>
        </p:nvSpPr>
        <p:spPr bwMode="auto">
          <a:xfrm>
            <a:off x="262559" y="2030413"/>
            <a:ext cx="7488832" cy="4464050"/>
          </a:xfrm>
          <a:prstGeom prst="rect">
            <a:avLst/>
          </a:prstGeom>
          <a:noFill/>
          <a:ln w="9525">
            <a:noFill/>
            <a:miter lim="800000"/>
            <a:headEnd/>
            <a:tailEnd/>
          </a:ln>
          <a:effectLst/>
        </p:spPr>
        <p:txBody>
          <a:bodyPr wrap="square">
            <a:spAutoFit/>
          </a:bodyPr>
          <a:lstStyle/>
          <a:p>
            <a:pPr eaLnBrk="1" hangingPunct="1">
              <a:spcBef>
                <a:spcPct val="20000"/>
              </a:spcBef>
              <a:buClr>
                <a:schemeClr val="hlink"/>
              </a:buClr>
              <a:buSzPct val="65000"/>
              <a:buFont typeface="Wingdings" pitchFamily="2" charset="2"/>
              <a:buChar char="n"/>
              <a:defRPr/>
            </a:pPr>
            <a:r>
              <a:rPr lang="fr-FR" sz="2800" b="1" u="sng" dirty="0">
                <a:solidFill>
                  <a:srgbClr val="FF0000"/>
                </a:solidFill>
                <a:effectLst>
                  <a:outerShdw blurRad="38100" dist="38100" dir="2700000" algn="tl">
                    <a:srgbClr val="000000"/>
                  </a:outerShdw>
                </a:effectLst>
                <a:latin typeface="Arial" panose="020B0604020202020204" pitchFamily="34" charset="0"/>
                <a:cs typeface="Arial" panose="020B0604020202020204" pitchFamily="34" charset="0"/>
              </a:rPr>
              <a:t>Coûts de fonctionnement ou exploitation</a:t>
            </a:r>
            <a:endParaRPr lang="fr-FR" sz="4400" dirty="0">
              <a:solidFill>
                <a:srgbClr val="FF0000"/>
              </a:solidFill>
              <a:effectLst>
                <a:outerShdw blurRad="38100" dist="38100" dir="2700000" algn="tl">
                  <a:srgbClr val="000000"/>
                </a:outerShdw>
              </a:effectLst>
              <a:latin typeface="Arial" panose="020B0604020202020204" pitchFamily="34" charset="0"/>
              <a:cs typeface="Arial" panose="020B0604020202020204" pitchFamily="34" charset="0"/>
            </a:endParaRPr>
          </a:p>
          <a:p>
            <a:pPr eaLnBrk="1" hangingPunct="1">
              <a:buFontTx/>
              <a:buChar char="•"/>
              <a:defRPr/>
            </a:pPr>
            <a:r>
              <a:rPr lang="fr-FR" sz="3200" b="1" dirty="0">
                <a:effectLst>
                  <a:outerShdw blurRad="38100" dist="38100" dir="2700000" algn="tl">
                    <a:srgbClr val="000000"/>
                  </a:outerShdw>
                </a:effectLst>
                <a:latin typeface="Arial" panose="020B0604020202020204" pitchFamily="34" charset="0"/>
                <a:cs typeface="Arial" panose="020B0604020202020204" pitchFamily="34" charset="0"/>
              </a:rPr>
              <a:t>Personnel</a:t>
            </a:r>
          </a:p>
          <a:p>
            <a:pPr eaLnBrk="1" hangingPunct="1">
              <a:buFontTx/>
              <a:buChar char="•"/>
              <a:defRPr/>
            </a:pPr>
            <a:r>
              <a:rPr lang="fr-FR" sz="3200" b="1" dirty="0">
                <a:effectLst>
                  <a:outerShdw blurRad="38100" dist="38100" dir="2700000" algn="tl">
                    <a:srgbClr val="000000"/>
                  </a:outerShdw>
                </a:effectLst>
                <a:latin typeface="Arial" panose="020B0604020202020204" pitchFamily="34" charset="0"/>
                <a:cs typeface="Arial" panose="020B0604020202020204" pitchFamily="34" charset="0"/>
              </a:rPr>
              <a:t>Fournitures</a:t>
            </a:r>
          </a:p>
          <a:p>
            <a:pPr eaLnBrk="1" hangingPunct="1">
              <a:buFontTx/>
              <a:buChar char="•"/>
              <a:defRPr/>
            </a:pPr>
            <a:r>
              <a:rPr lang="fr-FR" sz="3200" b="1" dirty="0">
                <a:effectLst>
                  <a:outerShdw blurRad="38100" dist="38100" dir="2700000" algn="tl">
                    <a:srgbClr val="000000"/>
                  </a:outerShdw>
                </a:effectLst>
                <a:latin typeface="Arial" panose="020B0604020202020204" pitchFamily="34" charset="0"/>
                <a:cs typeface="Arial" panose="020B0604020202020204" pitchFamily="34" charset="0"/>
              </a:rPr>
              <a:t>Véhicules (utilisation et entretien)</a:t>
            </a:r>
          </a:p>
          <a:p>
            <a:pPr eaLnBrk="1" hangingPunct="1">
              <a:buFontTx/>
              <a:buChar char="•"/>
              <a:defRPr/>
            </a:pPr>
            <a:r>
              <a:rPr lang="fr-FR" sz="3200" b="1" dirty="0">
                <a:effectLst>
                  <a:outerShdw blurRad="38100" dist="38100" dir="2700000" algn="tl">
                    <a:srgbClr val="000000"/>
                  </a:outerShdw>
                </a:effectLst>
                <a:latin typeface="Arial" panose="020B0604020202020204" pitchFamily="34" charset="0"/>
                <a:cs typeface="Arial" panose="020B0604020202020204" pitchFamily="34" charset="0"/>
              </a:rPr>
              <a:t>Bâtiments (utilisation et entretien)</a:t>
            </a:r>
          </a:p>
          <a:p>
            <a:pPr eaLnBrk="1" hangingPunct="1">
              <a:buFontTx/>
              <a:buChar char="•"/>
              <a:defRPr/>
            </a:pPr>
            <a:r>
              <a:rPr lang="fr-FR" sz="3200" b="1" dirty="0">
                <a:effectLst>
                  <a:outerShdw blurRad="38100" dist="38100" dir="2700000" algn="tl">
                    <a:srgbClr val="000000"/>
                  </a:outerShdw>
                </a:effectLst>
                <a:latin typeface="Arial" panose="020B0604020202020204" pitchFamily="34" charset="0"/>
                <a:cs typeface="Arial" panose="020B0604020202020204" pitchFamily="34" charset="0"/>
              </a:rPr>
              <a:t>Formation régulière (lors de  l’engagement, recyclage)</a:t>
            </a:r>
          </a:p>
          <a:p>
            <a:pPr eaLnBrk="1" hangingPunct="1">
              <a:buFontTx/>
              <a:buChar char="•"/>
              <a:defRPr/>
            </a:pPr>
            <a:r>
              <a:rPr lang="fr-FR" sz="3200" b="1" dirty="0">
                <a:effectLst>
                  <a:outerShdw blurRad="38100" dist="38100" dir="2700000" algn="tl">
                    <a:srgbClr val="000000"/>
                  </a:outerShdw>
                </a:effectLst>
                <a:latin typeface="Arial" panose="020B0604020202020204" pitchFamily="34" charset="0"/>
                <a:cs typeface="Arial" panose="020B0604020202020204" pitchFamily="34" charset="0"/>
              </a:rPr>
              <a:t>Mobilisation sociale (coûts réguliers)</a:t>
            </a:r>
          </a:p>
          <a:p>
            <a:pPr eaLnBrk="1" hangingPunct="1">
              <a:buFontTx/>
              <a:buChar char="•"/>
              <a:defRPr/>
            </a:pPr>
            <a:r>
              <a:rPr lang="fr-FR" sz="3200" b="1" dirty="0">
                <a:effectLst>
                  <a:outerShdw blurRad="38100" dist="38100" dir="2700000" algn="tl">
                    <a:srgbClr val="000000"/>
                  </a:outerShdw>
                </a:effectLst>
                <a:latin typeface="Arial" panose="020B0604020202020204" pitchFamily="34" charset="0"/>
                <a:cs typeface="Arial" panose="020B0604020202020204" pitchFamily="34" charset="0"/>
              </a:rPr>
              <a:t>Divers</a:t>
            </a:r>
          </a:p>
        </p:txBody>
      </p:sp>
      <p:sp>
        <p:nvSpPr>
          <p:cNvPr id="6" name="Espace réservé du contenu 2"/>
          <p:cNvSpPr txBox="1">
            <a:spLocks/>
          </p:cNvSpPr>
          <p:nvPr/>
        </p:nvSpPr>
        <p:spPr bwMode="auto">
          <a:xfrm>
            <a:off x="506348" y="93663"/>
            <a:ext cx="11506289" cy="1751161"/>
          </a:xfrm>
          <a:prstGeom prst="rect">
            <a:avLst/>
          </a:prstGeom>
          <a:noFill/>
          <a:ln>
            <a:noFill/>
          </a:ln>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defRPr/>
            </a:pPr>
            <a:r>
              <a:rPr lang="fr-FR" sz="4000" b="1" dirty="0">
                <a:solidFill>
                  <a:srgbClr val="FF0000"/>
                </a:solidFill>
              </a:rPr>
              <a:t>Classification des coûts par apport</a:t>
            </a:r>
          </a:p>
          <a:p>
            <a:pPr marL="0" indent="0">
              <a:buFont typeface="Arial" panose="020B0604020202020204" pitchFamily="34" charset="0"/>
              <a:buNone/>
              <a:defRPr/>
            </a:pPr>
            <a:r>
              <a:rPr lang="fr-FR" sz="3200" b="1" dirty="0"/>
              <a:t>Regroupement en catégories des apports dont les éléments constitutifs présentent des similitudes évidentes</a:t>
            </a:r>
          </a:p>
          <a:p>
            <a:pPr>
              <a:defRPr/>
            </a:pPr>
            <a:endParaRPr lang="fr-FR" b="1" u="sng" dirty="0">
              <a:solidFill>
                <a:srgbClr val="FF0000"/>
              </a:solidFill>
              <a:effectLst>
                <a:outerShdw blurRad="38100" dist="38100" dir="2700000" algn="tl">
                  <a:srgbClr val="000000"/>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839074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228356">
                                            <p:txEl>
                                              <p:pRg st="0" end="0"/>
                                            </p:txEl>
                                          </p:spTgt>
                                        </p:tgtEl>
                                        <p:attrNameLst>
                                          <p:attrName>style.visibility</p:attrName>
                                        </p:attrNameLst>
                                      </p:cBhvr>
                                      <p:to>
                                        <p:strVal val="visible"/>
                                      </p:to>
                                    </p:set>
                                    <p:animEffect transition="in" filter="barn(outHorizontal)">
                                      <p:cBhvr>
                                        <p:cTn id="7" dur="500"/>
                                        <p:tgtEl>
                                          <p:spTgt spid="22835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42" fill="hold" grpId="0" nodeType="clickEffect">
                                  <p:stCondLst>
                                    <p:cond delay="0"/>
                                  </p:stCondLst>
                                  <p:childTnLst>
                                    <p:set>
                                      <p:cBhvr>
                                        <p:cTn id="11" dur="1" fill="hold">
                                          <p:stCondLst>
                                            <p:cond delay="0"/>
                                          </p:stCondLst>
                                        </p:cTn>
                                        <p:tgtEl>
                                          <p:spTgt spid="228356">
                                            <p:txEl>
                                              <p:pRg st="1" end="1"/>
                                            </p:txEl>
                                          </p:spTgt>
                                        </p:tgtEl>
                                        <p:attrNameLst>
                                          <p:attrName>style.visibility</p:attrName>
                                        </p:attrNameLst>
                                      </p:cBhvr>
                                      <p:to>
                                        <p:strVal val="visible"/>
                                      </p:to>
                                    </p:set>
                                    <p:animEffect transition="in" filter="barn(outHorizontal)">
                                      <p:cBhvr>
                                        <p:cTn id="12" dur="500"/>
                                        <p:tgtEl>
                                          <p:spTgt spid="22835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42" fill="hold" grpId="0" nodeType="clickEffect">
                                  <p:stCondLst>
                                    <p:cond delay="0"/>
                                  </p:stCondLst>
                                  <p:childTnLst>
                                    <p:set>
                                      <p:cBhvr>
                                        <p:cTn id="16" dur="1" fill="hold">
                                          <p:stCondLst>
                                            <p:cond delay="0"/>
                                          </p:stCondLst>
                                        </p:cTn>
                                        <p:tgtEl>
                                          <p:spTgt spid="228356">
                                            <p:txEl>
                                              <p:pRg st="2" end="2"/>
                                            </p:txEl>
                                          </p:spTgt>
                                        </p:tgtEl>
                                        <p:attrNameLst>
                                          <p:attrName>style.visibility</p:attrName>
                                        </p:attrNameLst>
                                      </p:cBhvr>
                                      <p:to>
                                        <p:strVal val="visible"/>
                                      </p:to>
                                    </p:set>
                                    <p:animEffect transition="in" filter="barn(outHorizontal)">
                                      <p:cBhvr>
                                        <p:cTn id="17" dur="500"/>
                                        <p:tgtEl>
                                          <p:spTgt spid="22835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42" fill="hold" grpId="0" nodeType="clickEffect">
                                  <p:stCondLst>
                                    <p:cond delay="0"/>
                                  </p:stCondLst>
                                  <p:childTnLst>
                                    <p:set>
                                      <p:cBhvr>
                                        <p:cTn id="21" dur="1" fill="hold">
                                          <p:stCondLst>
                                            <p:cond delay="0"/>
                                          </p:stCondLst>
                                        </p:cTn>
                                        <p:tgtEl>
                                          <p:spTgt spid="228356">
                                            <p:txEl>
                                              <p:pRg st="3" end="3"/>
                                            </p:txEl>
                                          </p:spTgt>
                                        </p:tgtEl>
                                        <p:attrNameLst>
                                          <p:attrName>style.visibility</p:attrName>
                                        </p:attrNameLst>
                                      </p:cBhvr>
                                      <p:to>
                                        <p:strVal val="visible"/>
                                      </p:to>
                                    </p:set>
                                    <p:animEffect transition="in" filter="barn(outHorizontal)">
                                      <p:cBhvr>
                                        <p:cTn id="22" dur="500"/>
                                        <p:tgtEl>
                                          <p:spTgt spid="228356">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6" presetClass="entr" presetSubtype="42" fill="hold" grpId="0" nodeType="clickEffect">
                                  <p:stCondLst>
                                    <p:cond delay="0"/>
                                  </p:stCondLst>
                                  <p:childTnLst>
                                    <p:set>
                                      <p:cBhvr>
                                        <p:cTn id="26" dur="1" fill="hold">
                                          <p:stCondLst>
                                            <p:cond delay="0"/>
                                          </p:stCondLst>
                                        </p:cTn>
                                        <p:tgtEl>
                                          <p:spTgt spid="228356">
                                            <p:txEl>
                                              <p:pRg st="4" end="4"/>
                                            </p:txEl>
                                          </p:spTgt>
                                        </p:tgtEl>
                                        <p:attrNameLst>
                                          <p:attrName>style.visibility</p:attrName>
                                        </p:attrNameLst>
                                      </p:cBhvr>
                                      <p:to>
                                        <p:strVal val="visible"/>
                                      </p:to>
                                    </p:set>
                                    <p:animEffect transition="in" filter="barn(outHorizontal)">
                                      <p:cBhvr>
                                        <p:cTn id="27" dur="500"/>
                                        <p:tgtEl>
                                          <p:spTgt spid="228356">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7" presetClass="entr" presetSubtype="2" fill="hold" grpId="0" nodeType="clickEffect">
                                  <p:stCondLst>
                                    <p:cond delay="0"/>
                                  </p:stCondLst>
                                  <p:childTnLst>
                                    <p:set>
                                      <p:cBhvr>
                                        <p:cTn id="31" dur="1" fill="hold">
                                          <p:stCondLst>
                                            <p:cond delay="0"/>
                                          </p:stCondLst>
                                        </p:cTn>
                                        <p:tgtEl>
                                          <p:spTgt spid="228360"/>
                                        </p:tgtEl>
                                        <p:attrNameLst>
                                          <p:attrName>style.visibility</p:attrName>
                                        </p:attrNameLst>
                                      </p:cBhvr>
                                      <p:to>
                                        <p:strVal val="visible"/>
                                      </p:to>
                                    </p:set>
                                    <p:anim calcmode="lin" valueType="num">
                                      <p:cBhvr>
                                        <p:cTn id="32" dur="500" fill="hold"/>
                                        <p:tgtEl>
                                          <p:spTgt spid="228360"/>
                                        </p:tgtEl>
                                        <p:attrNameLst>
                                          <p:attrName>ppt_x</p:attrName>
                                        </p:attrNameLst>
                                      </p:cBhvr>
                                      <p:tavLst>
                                        <p:tav tm="0">
                                          <p:val>
                                            <p:strVal val="#ppt_x+#ppt_w/2"/>
                                          </p:val>
                                        </p:tav>
                                        <p:tav tm="100000">
                                          <p:val>
                                            <p:strVal val="#ppt_x"/>
                                          </p:val>
                                        </p:tav>
                                      </p:tavLst>
                                    </p:anim>
                                    <p:anim calcmode="lin" valueType="num">
                                      <p:cBhvr>
                                        <p:cTn id="33" dur="500" fill="hold"/>
                                        <p:tgtEl>
                                          <p:spTgt spid="228360"/>
                                        </p:tgtEl>
                                        <p:attrNameLst>
                                          <p:attrName>ppt_y</p:attrName>
                                        </p:attrNameLst>
                                      </p:cBhvr>
                                      <p:tavLst>
                                        <p:tav tm="0">
                                          <p:val>
                                            <p:strVal val="#ppt_y"/>
                                          </p:val>
                                        </p:tav>
                                        <p:tav tm="100000">
                                          <p:val>
                                            <p:strVal val="#ppt_y"/>
                                          </p:val>
                                        </p:tav>
                                      </p:tavLst>
                                    </p:anim>
                                    <p:anim calcmode="lin" valueType="num">
                                      <p:cBhvr>
                                        <p:cTn id="34" dur="500" fill="hold"/>
                                        <p:tgtEl>
                                          <p:spTgt spid="228360"/>
                                        </p:tgtEl>
                                        <p:attrNameLst>
                                          <p:attrName>ppt_w</p:attrName>
                                        </p:attrNameLst>
                                      </p:cBhvr>
                                      <p:tavLst>
                                        <p:tav tm="0">
                                          <p:val>
                                            <p:fltVal val="0"/>
                                          </p:val>
                                        </p:tav>
                                        <p:tav tm="100000">
                                          <p:val>
                                            <p:strVal val="#ppt_w"/>
                                          </p:val>
                                        </p:tav>
                                      </p:tavLst>
                                    </p:anim>
                                    <p:anim calcmode="lin" valueType="num">
                                      <p:cBhvr>
                                        <p:cTn id="35" dur="500" fill="hold"/>
                                        <p:tgtEl>
                                          <p:spTgt spid="22836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356" grpId="0" build="p" autoUpdateAnimBg="0"/>
      <p:bldP spid="228360"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57142" y="174626"/>
            <a:ext cx="11449148" cy="935038"/>
          </a:xfrm>
          <a:solidFill>
            <a:srgbClr val="002060"/>
          </a:solidFill>
        </p:spPr>
        <p:txBody>
          <a:bodyPr>
            <a:normAutofit/>
          </a:bodyPr>
          <a:lstStyle/>
          <a:p>
            <a:pPr algn="ctr" eaLnBrk="1" hangingPunct="1"/>
            <a:r>
              <a:rPr lang="fr-FR" altLang="fr-FR" sz="3200" b="1">
                <a:solidFill>
                  <a:schemeClr val="bg1"/>
                </a:solidFill>
                <a:latin typeface="Arial" pitchFamily="34" charset="0"/>
                <a:cs typeface="Arial" pitchFamily="34" charset="0"/>
              </a:rPr>
              <a:t>CYCLE DE PLANIFICATION: ETAPES ET STADES</a:t>
            </a:r>
            <a:endParaRPr lang="en-US" altLang="fr-FR" sz="3200" b="1">
              <a:solidFill>
                <a:schemeClr val="bg1"/>
              </a:solidFill>
              <a:latin typeface="Arial" pitchFamily="34" charset="0"/>
              <a:cs typeface="Arial" pitchFamily="34" charset="0"/>
            </a:endParaRPr>
          </a:p>
        </p:txBody>
      </p:sp>
      <p:graphicFrame>
        <p:nvGraphicFramePr>
          <p:cNvPr id="18437" name="Object 5"/>
          <p:cNvGraphicFramePr>
            <a:graphicFrameLocks noGrp="1" noChangeAspect="1"/>
          </p:cNvGraphicFramePr>
          <p:nvPr>
            <p:ph idx="1"/>
          </p:nvPr>
        </p:nvGraphicFramePr>
        <p:xfrm>
          <a:off x="3792574" y="2133601"/>
          <a:ext cx="4603151" cy="3459163"/>
        </p:xfrm>
        <a:graphic>
          <a:graphicData uri="http://schemas.openxmlformats.org/presentationml/2006/ole">
            <mc:AlternateContent xmlns:mc="http://schemas.openxmlformats.org/markup-compatibility/2006">
              <mc:Choice xmlns:v="urn:schemas-microsoft-com:vml" Requires="v">
                <p:oleObj spid="_x0000_s3177" name="Clip" r:id="rId3" imgW="3452813" imgH="3459163" progId="MS_ClipArt_Gallery.2">
                  <p:embed/>
                </p:oleObj>
              </mc:Choice>
              <mc:Fallback>
                <p:oleObj name="Clip" r:id="rId3" imgW="3452813" imgH="3459163" progId="MS_ClipArt_Gallery.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92574" y="2133601"/>
                        <a:ext cx="4603151" cy="3459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8435" name="Rectangle 3"/>
          <p:cNvSpPr>
            <a:spLocks noChangeArrowheads="1"/>
          </p:cNvSpPr>
          <p:nvPr/>
        </p:nvSpPr>
        <p:spPr bwMode="auto">
          <a:xfrm>
            <a:off x="3"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eaLnBrk="1" hangingPunct="1">
              <a:lnSpc>
                <a:spcPct val="100000"/>
              </a:lnSpc>
              <a:spcBef>
                <a:spcPct val="0"/>
              </a:spcBef>
              <a:buFontTx/>
              <a:buNone/>
            </a:pPr>
            <a:endParaRPr lang="fr-FR" altLang="fr-FR" sz="1800">
              <a:solidFill>
                <a:srgbClr val="000000"/>
              </a:solidFill>
              <a:latin typeface="Arial" pitchFamily="34" charset="0"/>
            </a:endParaRPr>
          </a:p>
        </p:txBody>
      </p:sp>
      <p:sp>
        <p:nvSpPr>
          <p:cNvPr id="18436" name="Rectangle 4"/>
          <p:cNvSpPr>
            <a:spLocks noChangeArrowheads="1"/>
          </p:cNvSpPr>
          <p:nvPr/>
        </p:nvSpPr>
        <p:spPr bwMode="auto">
          <a:xfrm>
            <a:off x="3" y="-184666"/>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eaLnBrk="1" hangingPunct="1">
              <a:lnSpc>
                <a:spcPct val="100000"/>
              </a:lnSpc>
              <a:spcBef>
                <a:spcPct val="0"/>
              </a:spcBef>
              <a:buFontTx/>
              <a:buNone/>
            </a:pPr>
            <a:endParaRPr lang="fr-FR" altLang="fr-FR" sz="1800">
              <a:solidFill>
                <a:srgbClr val="000000"/>
              </a:solidFill>
              <a:latin typeface="Arial" pitchFamily="34" charset="0"/>
            </a:endParaRPr>
          </a:p>
        </p:txBody>
      </p:sp>
      <p:sp>
        <p:nvSpPr>
          <p:cNvPr id="18438" name="Text Box 6"/>
          <p:cNvSpPr txBox="1">
            <a:spLocks noChangeArrowheads="1"/>
          </p:cNvSpPr>
          <p:nvPr/>
        </p:nvSpPr>
        <p:spPr bwMode="auto">
          <a:xfrm>
            <a:off x="8084088" y="186531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eaLnBrk="1" hangingPunct="1">
              <a:lnSpc>
                <a:spcPct val="100000"/>
              </a:lnSpc>
              <a:spcBef>
                <a:spcPct val="0"/>
              </a:spcBef>
              <a:buFontTx/>
              <a:buNone/>
            </a:pPr>
            <a:endParaRPr lang="fr-FR" altLang="fr-FR" sz="1800">
              <a:solidFill>
                <a:srgbClr val="000000"/>
              </a:solidFill>
              <a:latin typeface="Arial" pitchFamily="34" charset="0"/>
            </a:endParaRPr>
          </a:p>
        </p:txBody>
      </p:sp>
      <p:sp>
        <p:nvSpPr>
          <p:cNvPr id="46087" name="Text Box 7"/>
          <p:cNvSpPr txBox="1">
            <a:spLocks noChangeArrowheads="1"/>
          </p:cNvSpPr>
          <p:nvPr/>
        </p:nvSpPr>
        <p:spPr bwMode="auto">
          <a:xfrm>
            <a:off x="7822183" y="2349501"/>
            <a:ext cx="2304751" cy="719138"/>
          </a:xfrm>
          <a:prstGeom prst="rect">
            <a:avLst/>
          </a:prstGeom>
          <a:solidFill>
            <a:srgbClr val="FFFFFF"/>
          </a:solidFill>
          <a:ln w="9525">
            <a:solidFill>
              <a:srgbClr val="000000"/>
            </a:solidFill>
            <a:miter lim="800000"/>
            <a:headEnd/>
            <a:tailEnd/>
          </a:ln>
        </p:spPr>
        <p:txBody>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nSpc>
                <a:spcPct val="100000"/>
              </a:lnSpc>
              <a:spcBef>
                <a:spcPct val="20000"/>
              </a:spcBef>
              <a:buFontTx/>
              <a:buChar char="•"/>
            </a:pPr>
            <a:r>
              <a:rPr kumimoji="1" lang="en-US" altLang="fr-FR" sz="2000" b="1">
                <a:solidFill>
                  <a:srgbClr val="000000"/>
                </a:solidFill>
                <a:latin typeface="Arial" pitchFamily="34" charset="0"/>
              </a:rPr>
              <a:t>3. Définition </a:t>
            </a:r>
          </a:p>
          <a:p>
            <a:pPr>
              <a:lnSpc>
                <a:spcPct val="100000"/>
              </a:lnSpc>
              <a:spcBef>
                <a:spcPct val="20000"/>
              </a:spcBef>
              <a:buFontTx/>
              <a:buNone/>
            </a:pPr>
            <a:r>
              <a:rPr kumimoji="1" lang="en-US" altLang="fr-FR" sz="2000" b="1">
                <a:solidFill>
                  <a:srgbClr val="000000"/>
                </a:solidFill>
                <a:latin typeface="Arial" pitchFamily="34" charset="0"/>
              </a:rPr>
              <a:t>des objectifs</a:t>
            </a:r>
            <a:endParaRPr kumimoji="1" lang="en-US" altLang="fr-FR" sz="2000">
              <a:solidFill>
                <a:srgbClr val="000000"/>
              </a:solidFill>
              <a:latin typeface="Arial" pitchFamily="34" charset="0"/>
            </a:endParaRPr>
          </a:p>
        </p:txBody>
      </p:sp>
      <p:sp>
        <p:nvSpPr>
          <p:cNvPr id="18440" name="Text Box 8"/>
          <p:cNvSpPr txBox="1">
            <a:spLocks noChangeArrowheads="1"/>
          </p:cNvSpPr>
          <p:nvPr/>
        </p:nvSpPr>
        <p:spPr bwMode="auto">
          <a:xfrm>
            <a:off x="8565038" y="337661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eaLnBrk="1" hangingPunct="1">
              <a:lnSpc>
                <a:spcPct val="100000"/>
              </a:lnSpc>
              <a:spcBef>
                <a:spcPct val="0"/>
              </a:spcBef>
              <a:buFontTx/>
              <a:buNone/>
            </a:pPr>
            <a:endParaRPr lang="fr-FR" altLang="fr-FR" sz="1800">
              <a:solidFill>
                <a:srgbClr val="000000"/>
              </a:solidFill>
              <a:latin typeface="Arial" pitchFamily="34" charset="0"/>
            </a:endParaRPr>
          </a:p>
        </p:txBody>
      </p:sp>
      <p:sp>
        <p:nvSpPr>
          <p:cNvPr id="46089" name="Text Box 9"/>
          <p:cNvSpPr txBox="1">
            <a:spLocks noChangeArrowheads="1"/>
          </p:cNvSpPr>
          <p:nvPr/>
        </p:nvSpPr>
        <p:spPr bwMode="auto">
          <a:xfrm>
            <a:off x="8399959" y="3500441"/>
            <a:ext cx="2284117" cy="687387"/>
          </a:xfrm>
          <a:prstGeom prst="rect">
            <a:avLst/>
          </a:prstGeom>
          <a:solidFill>
            <a:srgbClr val="FFFFFF"/>
          </a:solidFill>
          <a:ln w="9525">
            <a:solidFill>
              <a:srgbClr val="000000"/>
            </a:solidFill>
            <a:miter lim="800000"/>
            <a:headEnd/>
            <a:tailEnd/>
          </a:ln>
        </p:spPr>
        <p:txBody>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gn="ctr">
              <a:lnSpc>
                <a:spcPct val="100000"/>
              </a:lnSpc>
              <a:spcBef>
                <a:spcPct val="20000"/>
              </a:spcBef>
              <a:buFontTx/>
              <a:buChar char="•"/>
            </a:pPr>
            <a:r>
              <a:rPr kumimoji="1" lang="en-US" altLang="fr-FR" sz="2000" b="1">
                <a:solidFill>
                  <a:srgbClr val="000000"/>
                </a:solidFill>
                <a:latin typeface="Arial" pitchFamily="34" charset="0"/>
              </a:rPr>
              <a:t>4. Définition des stratégies</a:t>
            </a:r>
            <a:endParaRPr kumimoji="1" lang="en-US" altLang="fr-FR" sz="2000">
              <a:solidFill>
                <a:srgbClr val="000000"/>
              </a:solidFill>
              <a:latin typeface="Arial" pitchFamily="34" charset="0"/>
            </a:endParaRPr>
          </a:p>
        </p:txBody>
      </p:sp>
      <p:sp>
        <p:nvSpPr>
          <p:cNvPr id="18442" name="Text Box 10"/>
          <p:cNvSpPr txBox="1">
            <a:spLocks noChangeArrowheads="1"/>
          </p:cNvSpPr>
          <p:nvPr/>
        </p:nvSpPr>
        <p:spPr bwMode="auto">
          <a:xfrm>
            <a:off x="8277738" y="488950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eaLnBrk="1" hangingPunct="1">
              <a:lnSpc>
                <a:spcPct val="100000"/>
              </a:lnSpc>
              <a:spcBef>
                <a:spcPct val="0"/>
              </a:spcBef>
              <a:buFontTx/>
              <a:buNone/>
            </a:pPr>
            <a:endParaRPr lang="fr-FR" altLang="fr-FR" sz="1800">
              <a:solidFill>
                <a:srgbClr val="000000"/>
              </a:solidFill>
              <a:latin typeface="Arial" pitchFamily="34" charset="0"/>
            </a:endParaRPr>
          </a:p>
        </p:txBody>
      </p:sp>
      <p:sp>
        <p:nvSpPr>
          <p:cNvPr id="46091" name="Text Box 11"/>
          <p:cNvSpPr txBox="1">
            <a:spLocks noChangeArrowheads="1"/>
          </p:cNvSpPr>
          <p:nvPr/>
        </p:nvSpPr>
        <p:spPr bwMode="auto">
          <a:xfrm>
            <a:off x="8112659" y="4724400"/>
            <a:ext cx="2763479" cy="649288"/>
          </a:xfrm>
          <a:prstGeom prst="rect">
            <a:avLst/>
          </a:prstGeom>
          <a:solidFill>
            <a:srgbClr val="FFFFFF"/>
          </a:solidFill>
          <a:ln w="9525">
            <a:solidFill>
              <a:srgbClr val="000000"/>
            </a:solidFill>
            <a:miter lim="800000"/>
            <a:headEnd/>
            <a:tailEnd/>
          </a:ln>
        </p:spPr>
        <p:txBody>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gn="ctr">
              <a:lnSpc>
                <a:spcPct val="100000"/>
              </a:lnSpc>
              <a:spcBef>
                <a:spcPct val="20000"/>
              </a:spcBef>
              <a:buFontTx/>
              <a:buChar char="•"/>
            </a:pPr>
            <a:r>
              <a:rPr kumimoji="1" lang="en-US" altLang="fr-FR" sz="2000" b="1">
                <a:solidFill>
                  <a:srgbClr val="000000"/>
                </a:solidFill>
                <a:latin typeface="Arial" pitchFamily="34" charset="0"/>
              </a:rPr>
              <a:t>5. Détermination des activités</a:t>
            </a:r>
            <a:endParaRPr kumimoji="1" lang="en-US" altLang="fr-FR" sz="2000">
              <a:solidFill>
                <a:srgbClr val="000000"/>
              </a:solidFill>
              <a:latin typeface="Arial" pitchFamily="34" charset="0"/>
            </a:endParaRPr>
          </a:p>
        </p:txBody>
      </p:sp>
      <p:sp>
        <p:nvSpPr>
          <p:cNvPr id="18444" name="Text Box 12"/>
          <p:cNvSpPr txBox="1">
            <a:spLocks noChangeArrowheads="1"/>
          </p:cNvSpPr>
          <p:nvPr/>
        </p:nvSpPr>
        <p:spPr bwMode="auto">
          <a:xfrm>
            <a:off x="6068227" y="5608639"/>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eaLnBrk="1" hangingPunct="1">
              <a:lnSpc>
                <a:spcPct val="100000"/>
              </a:lnSpc>
              <a:spcBef>
                <a:spcPct val="0"/>
              </a:spcBef>
              <a:buFontTx/>
              <a:buNone/>
            </a:pPr>
            <a:endParaRPr lang="fr-FR" altLang="fr-FR" sz="1800">
              <a:solidFill>
                <a:srgbClr val="000000"/>
              </a:solidFill>
              <a:latin typeface="Arial" pitchFamily="34" charset="0"/>
            </a:endParaRPr>
          </a:p>
        </p:txBody>
      </p:sp>
      <p:sp>
        <p:nvSpPr>
          <p:cNvPr id="46093" name="Text Box 13"/>
          <p:cNvSpPr txBox="1">
            <a:spLocks noChangeArrowheads="1"/>
          </p:cNvSpPr>
          <p:nvPr/>
        </p:nvSpPr>
        <p:spPr bwMode="auto">
          <a:xfrm>
            <a:off x="5712670" y="5445128"/>
            <a:ext cx="2592051" cy="809625"/>
          </a:xfrm>
          <a:prstGeom prst="rect">
            <a:avLst/>
          </a:prstGeom>
          <a:solidFill>
            <a:srgbClr val="FFFFFF"/>
          </a:solidFill>
          <a:ln w="9525">
            <a:solidFill>
              <a:srgbClr val="000000"/>
            </a:solidFill>
            <a:miter lim="800000"/>
            <a:headEnd/>
            <a:tailEnd/>
          </a:ln>
        </p:spPr>
        <p:txBody>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gn="ctr">
              <a:lnSpc>
                <a:spcPct val="100000"/>
              </a:lnSpc>
              <a:spcBef>
                <a:spcPct val="20000"/>
              </a:spcBef>
              <a:buFontTx/>
              <a:buChar char="•"/>
            </a:pPr>
            <a:r>
              <a:rPr kumimoji="1" lang="en-US" altLang="fr-FR" sz="2000" b="1">
                <a:solidFill>
                  <a:srgbClr val="000000"/>
                </a:solidFill>
                <a:latin typeface="Arial" pitchFamily="34" charset="0"/>
              </a:rPr>
              <a:t>6. Détermination des ressources</a:t>
            </a:r>
            <a:endParaRPr kumimoji="1" lang="en-US" altLang="fr-FR" sz="2000">
              <a:solidFill>
                <a:srgbClr val="000000"/>
              </a:solidFill>
              <a:latin typeface="Arial" pitchFamily="34" charset="0"/>
            </a:endParaRPr>
          </a:p>
        </p:txBody>
      </p:sp>
      <p:sp>
        <p:nvSpPr>
          <p:cNvPr id="18446" name="Text Box 14"/>
          <p:cNvSpPr txBox="1">
            <a:spLocks noChangeArrowheads="1"/>
          </p:cNvSpPr>
          <p:nvPr/>
        </p:nvSpPr>
        <p:spPr bwMode="auto">
          <a:xfrm>
            <a:off x="2228561" y="5248275"/>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eaLnBrk="1" hangingPunct="1">
              <a:lnSpc>
                <a:spcPct val="100000"/>
              </a:lnSpc>
              <a:spcBef>
                <a:spcPct val="0"/>
              </a:spcBef>
              <a:buFontTx/>
              <a:buNone/>
            </a:pPr>
            <a:endParaRPr lang="fr-FR" altLang="fr-FR" sz="1800">
              <a:solidFill>
                <a:srgbClr val="000000"/>
              </a:solidFill>
              <a:latin typeface="Arial" pitchFamily="34" charset="0"/>
            </a:endParaRPr>
          </a:p>
        </p:txBody>
      </p:sp>
      <p:sp>
        <p:nvSpPr>
          <p:cNvPr id="46095" name="Text Box 15"/>
          <p:cNvSpPr txBox="1">
            <a:spLocks noChangeArrowheads="1"/>
          </p:cNvSpPr>
          <p:nvPr/>
        </p:nvSpPr>
        <p:spPr bwMode="auto">
          <a:xfrm>
            <a:off x="1677770" y="5013327"/>
            <a:ext cx="2523798" cy="1008063"/>
          </a:xfrm>
          <a:prstGeom prst="rect">
            <a:avLst/>
          </a:prstGeom>
          <a:solidFill>
            <a:srgbClr val="FFFFFF"/>
          </a:solidFill>
          <a:ln w="9525">
            <a:solidFill>
              <a:srgbClr val="000000"/>
            </a:solidFill>
            <a:miter lim="800000"/>
            <a:headEnd/>
            <a:tailEnd/>
          </a:ln>
        </p:spPr>
        <p:txBody>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nSpc>
                <a:spcPct val="100000"/>
              </a:lnSpc>
              <a:spcBef>
                <a:spcPct val="20000"/>
              </a:spcBef>
              <a:buFontTx/>
              <a:buChar char="•"/>
            </a:pPr>
            <a:r>
              <a:rPr kumimoji="1" lang="en-US" altLang="fr-FR" sz="2000" b="1">
                <a:solidFill>
                  <a:srgbClr val="000000"/>
                </a:solidFill>
                <a:latin typeface="Arial" pitchFamily="34" charset="0"/>
              </a:rPr>
              <a:t>7. Mise en œuvre </a:t>
            </a:r>
            <a:endParaRPr kumimoji="1" lang="en-US" altLang="fr-FR" sz="2000">
              <a:solidFill>
                <a:srgbClr val="000000"/>
              </a:solidFill>
              <a:latin typeface="Arial" pitchFamily="34" charset="0"/>
            </a:endParaRPr>
          </a:p>
        </p:txBody>
      </p:sp>
      <p:sp>
        <p:nvSpPr>
          <p:cNvPr id="18448" name="Text Box 16"/>
          <p:cNvSpPr txBox="1">
            <a:spLocks noChangeArrowheads="1"/>
          </p:cNvSpPr>
          <p:nvPr/>
        </p:nvSpPr>
        <p:spPr bwMode="auto">
          <a:xfrm>
            <a:off x="1941261" y="3736975"/>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eaLnBrk="1" hangingPunct="1">
              <a:lnSpc>
                <a:spcPct val="100000"/>
              </a:lnSpc>
              <a:spcBef>
                <a:spcPct val="0"/>
              </a:spcBef>
              <a:buFontTx/>
              <a:buNone/>
            </a:pPr>
            <a:endParaRPr lang="fr-FR" altLang="fr-FR" sz="1800">
              <a:solidFill>
                <a:srgbClr val="000000"/>
              </a:solidFill>
              <a:latin typeface="Arial" pitchFamily="34" charset="0"/>
            </a:endParaRPr>
          </a:p>
        </p:txBody>
      </p:sp>
      <p:sp>
        <p:nvSpPr>
          <p:cNvPr id="46097" name="Text Box 17"/>
          <p:cNvSpPr txBox="1">
            <a:spLocks noChangeArrowheads="1"/>
          </p:cNvSpPr>
          <p:nvPr/>
        </p:nvSpPr>
        <p:spPr bwMode="auto">
          <a:xfrm>
            <a:off x="1868246" y="3624265"/>
            <a:ext cx="2041260" cy="630237"/>
          </a:xfrm>
          <a:prstGeom prst="rect">
            <a:avLst/>
          </a:prstGeom>
          <a:solidFill>
            <a:srgbClr val="FFFFFF"/>
          </a:solidFill>
          <a:ln w="9525">
            <a:solidFill>
              <a:srgbClr val="000000"/>
            </a:solidFill>
            <a:miter lim="800000"/>
            <a:headEnd/>
            <a:tailEnd/>
          </a:ln>
        </p:spPr>
        <p:txBody>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nSpc>
                <a:spcPct val="100000"/>
              </a:lnSpc>
              <a:spcBef>
                <a:spcPct val="20000"/>
              </a:spcBef>
              <a:buFontTx/>
              <a:buChar char="•"/>
            </a:pPr>
            <a:r>
              <a:rPr kumimoji="1" lang="en-US" altLang="fr-FR" sz="2000" b="1">
                <a:solidFill>
                  <a:srgbClr val="000000"/>
                </a:solidFill>
                <a:latin typeface="Arial" pitchFamily="34" charset="0"/>
              </a:rPr>
              <a:t>8. Evaluation</a:t>
            </a:r>
            <a:endParaRPr kumimoji="1" lang="en-US" altLang="fr-FR" sz="2000">
              <a:solidFill>
                <a:srgbClr val="000000"/>
              </a:solidFill>
              <a:latin typeface="Arial" pitchFamily="34" charset="0"/>
            </a:endParaRPr>
          </a:p>
        </p:txBody>
      </p:sp>
      <p:sp>
        <p:nvSpPr>
          <p:cNvPr id="18450" name="Text Box 18"/>
          <p:cNvSpPr txBox="1">
            <a:spLocks noChangeArrowheads="1"/>
          </p:cNvSpPr>
          <p:nvPr/>
        </p:nvSpPr>
        <p:spPr bwMode="auto">
          <a:xfrm>
            <a:off x="2709512" y="229711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eaLnBrk="1" hangingPunct="1">
              <a:lnSpc>
                <a:spcPct val="100000"/>
              </a:lnSpc>
              <a:spcBef>
                <a:spcPct val="0"/>
              </a:spcBef>
              <a:buFontTx/>
              <a:buNone/>
            </a:pPr>
            <a:endParaRPr lang="fr-FR" altLang="fr-FR" sz="1800">
              <a:solidFill>
                <a:srgbClr val="000000"/>
              </a:solidFill>
              <a:latin typeface="Arial" pitchFamily="34" charset="0"/>
            </a:endParaRPr>
          </a:p>
        </p:txBody>
      </p:sp>
      <p:sp>
        <p:nvSpPr>
          <p:cNvPr id="46099" name="Text Box 19"/>
          <p:cNvSpPr txBox="1">
            <a:spLocks noChangeArrowheads="1"/>
          </p:cNvSpPr>
          <p:nvPr/>
        </p:nvSpPr>
        <p:spPr bwMode="auto">
          <a:xfrm>
            <a:off x="1390470" y="2276475"/>
            <a:ext cx="2977763" cy="744538"/>
          </a:xfrm>
          <a:prstGeom prst="rect">
            <a:avLst/>
          </a:prstGeom>
          <a:solidFill>
            <a:srgbClr val="FFFFFF"/>
          </a:solidFill>
          <a:ln w="9525">
            <a:solidFill>
              <a:srgbClr val="000000"/>
            </a:solidFill>
            <a:miter lim="800000"/>
            <a:headEnd/>
            <a:tailEnd/>
          </a:ln>
        </p:spPr>
        <p:txBody>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gn="ctr">
              <a:lnSpc>
                <a:spcPct val="100000"/>
              </a:lnSpc>
              <a:spcBef>
                <a:spcPct val="20000"/>
              </a:spcBef>
              <a:buFontTx/>
              <a:buChar char="•"/>
            </a:pPr>
            <a:r>
              <a:rPr kumimoji="1" lang="en-US" altLang="fr-FR" sz="2000" b="1">
                <a:solidFill>
                  <a:srgbClr val="000000"/>
                </a:solidFill>
                <a:latin typeface="Arial" pitchFamily="34" charset="0"/>
              </a:rPr>
              <a:t>1. Identification des problèmes</a:t>
            </a:r>
            <a:endParaRPr kumimoji="1" lang="en-US" altLang="fr-FR" sz="2000">
              <a:solidFill>
                <a:srgbClr val="000000"/>
              </a:solidFill>
              <a:latin typeface="Arial" pitchFamily="34" charset="0"/>
            </a:endParaRPr>
          </a:p>
        </p:txBody>
      </p:sp>
      <p:sp>
        <p:nvSpPr>
          <p:cNvPr id="18452" name="Text Box 20"/>
          <p:cNvSpPr txBox="1">
            <a:spLocks noChangeArrowheads="1"/>
          </p:cNvSpPr>
          <p:nvPr/>
        </p:nvSpPr>
        <p:spPr bwMode="auto">
          <a:xfrm>
            <a:off x="5492036" y="1647825"/>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eaLnBrk="1" hangingPunct="1">
              <a:lnSpc>
                <a:spcPct val="100000"/>
              </a:lnSpc>
              <a:spcBef>
                <a:spcPct val="0"/>
              </a:spcBef>
              <a:buFontTx/>
              <a:buNone/>
            </a:pPr>
            <a:endParaRPr lang="fr-FR" altLang="fr-FR" sz="1800">
              <a:solidFill>
                <a:srgbClr val="000000"/>
              </a:solidFill>
              <a:latin typeface="Arial" pitchFamily="34" charset="0"/>
            </a:endParaRPr>
          </a:p>
        </p:txBody>
      </p:sp>
      <p:sp>
        <p:nvSpPr>
          <p:cNvPr id="46101" name="Text Box 21"/>
          <p:cNvSpPr txBox="1">
            <a:spLocks noChangeArrowheads="1"/>
          </p:cNvSpPr>
          <p:nvPr/>
        </p:nvSpPr>
        <p:spPr bwMode="auto">
          <a:xfrm>
            <a:off x="5231721" y="1417639"/>
            <a:ext cx="2782527" cy="752475"/>
          </a:xfrm>
          <a:prstGeom prst="rect">
            <a:avLst/>
          </a:prstGeom>
          <a:solidFill>
            <a:srgbClr val="FFFFFF"/>
          </a:solidFill>
          <a:ln w="9525">
            <a:solidFill>
              <a:srgbClr val="000000"/>
            </a:solidFill>
            <a:miter lim="800000"/>
            <a:headEnd/>
            <a:tailEnd/>
          </a:ln>
        </p:spPr>
        <p:txBody>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gn="ctr">
              <a:lnSpc>
                <a:spcPct val="100000"/>
              </a:lnSpc>
              <a:spcBef>
                <a:spcPct val="20000"/>
              </a:spcBef>
              <a:buFontTx/>
              <a:buChar char="•"/>
            </a:pPr>
            <a:r>
              <a:rPr kumimoji="1" lang="en-US" altLang="fr-FR" sz="2000" b="1">
                <a:solidFill>
                  <a:srgbClr val="000000"/>
                </a:solidFill>
                <a:latin typeface="Arial" pitchFamily="34" charset="0"/>
              </a:rPr>
              <a:t>2. Etablissement des priorités</a:t>
            </a:r>
          </a:p>
        </p:txBody>
      </p:sp>
      <p:sp>
        <p:nvSpPr>
          <p:cNvPr id="22" name="Ellipse 21"/>
          <p:cNvSpPr/>
          <p:nvPr/>
        </p:nvSpPr>
        <p:spPr>
          <a:xfrm>
            <a:off x="396824" y="1444628"/>
            <a:ext cx="1974595" cy="8477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800" b="1" dirty="0"/>
              <a:t>Stade 1</a:t>
            </a:r>
          </a:p>
        </p:txBody>
      </p:sp>
      <p:sp>
        <p:nvSpPr>
          <p:cNvPr id="23" name="Ellipse 22"/>
          <p:cNvSpPr/>
          <p:nvPr/>
        </p:nvSpPr>
        <p:spPr>
          <a:xfrm>
            <a:off x="7957102" y="1198563"/>
            <a:ext cx="1974595" cy="8493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800" b="1" dirty="0"/>
              <a:t>Stade 2</a:t>
            </a:r>
          </a:p>
        </p:txBody>
      </p:sp>
      <p:sp>
        <p:nvSpPr>
          <p:cNvPr id="25" name="Ellipse 24"/>
          <p:cNvSpPr/>
          <p:nvPr/>
        </p:nvSpPr>
        <p:spPr>
          <a:xfrm>
            <a:off x="9499952" y="2014541"/>
            <a:ext cx="1974595" cy="8477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800" b="1" dirty="0"/>
              <a:t>Stade 2</a:t>
            </a:r>
          </a:p>
        </p:txBody>
      </p:sp>
      <p:sp>
        <p:nvSpPr>
          <p:cNvPr id="26" name="Ellipse 25"/>
          <p:cNvSpPr/>
          <p:nvPr/>
        </p:nvSpPr>
        <p:spPr>
          <a:xfrm>
            <a:off x="10215819" y="3736977"/>
            <a:ext cx="1974595" cy="8477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800" b="1" dirty="0"/>
              <a:t>Stade 2</a:t>
            </a:r>
          </a:p>
        </p:txBody>
      </p:sp>
      <p:sp>
        <p:nvSpPr>
          <p:cNvPr id="27" name="Ellipse 26"/>
          <p:cNvSpPr/>
          <p:nvPr/>
        </p:nvSpPr>
        <p:spPr>
          <a:xfrm>
            <a:off x="9977727" y="5194303"/>
            <a:ext cx="1974595" cy="84931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800" b="1" dirty="0"/>
              <a:t>Stade 2</a:t>
            </a:r>
          </a:p>
        </p:txBody>
      </p:sp>
      <p:sp>
        <p:nvSpPr>
          <p:cNvPr id="28" name="Ellipse 27"/>
          <p:cNvSpPr/>
          <p:nvPr/>
        </p:nvSpPr>
        <p:spPr>
          <a:xfrm>
            <a:off x="7984088" y="5797553"/>
            <a:ext cx="1973006" cy="8477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800" b="1" dirty="0"/>
              <a:t>Stade 2</a:t>
            </a:r>
          </a:p>
        </p:txBody>
      </p:sp>
      <p:sp>
        <p:nvSpPr>
          <p:cNvPr id="29" name="Ellipse 28"/>
          <p:cNvSpPr/>
          <p:nvPr/>
        </p:nvSpPr>
        <p:spPr>
          <a:xfrm>
            <a:off x="2577768" y="5626103"/>
            <a:ext cx="1973006" cy="8477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800" b="1" dirty="0"/>
              <a:t>Stade 3</a:t>
            </a:r>
          </a:p>
        </p:txBody>
      </p:sp>
      <p:sp>
        <p:nvSpPr>
          <p:cNvPr id="30" name="Ellipse 29"/>
          <p:cNvSpPr/>
          <p:nvPr/>
        </p:nvSpPr>
        <p:spPr>
          <a:xfrm>
            <a:off x="311108" y="3941763"/>
            <a:ext cx="1974595" cy="84931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2800" b="1" dirty="0"/>
              <a:t>Stade 4</a:t>
            </a:r>
          </a:p>
        </p:txBody>
      </p:sp>
    </p:spTree>
    <p:extLst>
      <p:ext uri="{BB962C8B-B14F-4D97-AF65-F5344CB8AC3E}">
        <p14:creationId xmlns:p14="http://schemas.microsoft.com/office/powerpoint/2010/main" val="1039588313"/>
      </p:ext>
    </p:extLst>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6099">
                                            <p:bg/>
                                          </p:spTgt>
                                        </p:tgtEl>
                                        <p:attrNameLst>
                                          <p:attrName>style.visibility</p:attrName>
                                        </p:attrNameLst>
                                      </p:cBhvr>
                                      <p:to>
                                        <p:strVal val="visible"/>
                                      </p:to>
                                    </p:set>
                                    <p:animEffect transition="in" filter="fade">
                                      <p:cBhvr>
                                        <p:cTn id="7" dur="2000"/>
                                        <p:tgtEl>
                                          <p:spTgt spid="46099">
                                            <p:bg/>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6099">
                                            <p:txEl>
                                              <p:pRg st="0" end="0"/>
                                            </p:txEl>
                                          </p:spTgt>
                                        </p:tgtEl>
                                        <p:attrNameLst>
                                          <p:attrName>style.visibility</p:attrName>
                                        </p:attrNameLst>
                                      </p:cBhvr>
                                      <p:to>
                                        <p:strVal val="visible"/>
                                      </p:to>
                                    </p:set>
                                    <p:animEffect transition="in" filter="fade">
                                      <p:cBhvr>
                                        <p:cTn id="10" dur="2000"/>
                                        <p:tgtEl>
                                          <p:spTgt spid="46099">
                                            <p:txEl>
                                              <p:pRg st="0" end="0"/>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46101">
                                            <p:bg/>
                                          </p:spTgt>
                                        </p:tgtEl>
                                        <p:attrNameLst>
                                          <p:attrName>style.visibility</p:attrName>
                                        </p:attrNameLst>
                                      </p:cBhvr>
                                      <p:to>
                                        <p:strVal val="visible"/>
                                      </p:to>
                                    </p:set>
                                    <p:animEffect transition="in" filter="fade">
                                      <p:cBhvr>
                                        <p:cTn id="15" dur="2000"/>
                                        <p:tgtEl>
                                          <p:spTgt spid="46101">
                                            <p:bg/>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46101">
                                            <p:txEl>
                                              <p:pRg st="0" end="0"/>
                                            </p:txEl>
                                          </p:spTgt>
                                        </p:tgtEl>
                                        <p:attrNameLst>
                                          <p:attrName>style.visibility</p:attrName>
                                        </p:attrNameLst>
                                      </p:cBhvr>
                                      <p:to>
                                        <p:strVal val="visible"/>
                                      </p:to>
                                    </p:set>
                                    <p:animEffect transition="in" filter="fade">
                                      <p:cBhvr>
                                        <p:cTn id="18" dur="2000"/>
                                        <p:tgtEl>
                                          <p:spTgt spid="46101">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46087">
                                            <p:bg/>
                                          </p:spTgt>
                                        </p:tgtEl>
                                        <p:attrNameLst>
                                          <p:attrName>style.visibility</p:attrName>
                                        </p:attrNameLst>
                                      </p:cBhvr>
                                      <p:to>
                                        <p:strVal val="visible"/>
                                      </p:to>
                                    </p:set>
                                    <p:animEffect transition="in" filter="fade">
                                      <p:cBhvr>
                                        <p:cTn id="23" dur="2000"/>
                                        <p:tgtEl>
                                          <p:spTgt spid="46087">
                                            <p:bg/>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46087">
                                            <p:txEl>
                                              <p:pRg st="0" end="0"/>
                                            </p:txEl>
                                          </p:spTgt>
                                        </p:tgtEl>
                                        <p:attrNameLst>
                                          <p:attrName>style.visibility</p:attrName>
                                        </p:attrNameLst>
                                      </p:cBhvr>
                                      <p:to>
                                        <p:strVal val="visible"/>
                                      </p:to>
                                    </p:set>
                                    <p:animEffect transition="in" filter="fade">
                                      <p:cBhvr>
                                        <p:cTn id="26" dur="2000"/>
                                        <p:tgtEl>
                                          <p:spTgt spid="46087">
                                            <p:txEl>
                                              <p:pRg st="0" end="0"/>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46087">
                                            <p:txEl>
                                              <p:pRg st="1" end="1"/>
                                            </p:txEl>
                                          </p:spTgt>
                                        </p:tgtEl>
                                        <p:attrNameLst>
                                          <p:attrName>style.visibility</p:attrName>
                                        </p:attrNameLst>
                                      </p:cBhvr>
                                      <p:to>
                                        <p:strVal val="visible"/>
                                      </p:to>
                                    </p:set>
                                    <p:animEffect transition="in" filter="fade">
                                      <p:cBhvr>
                                        <p:cTn id="29" dur="2000"/>
                                        <p:tgtEl>
                                          <p:spTgt spid="46087">
                                            <p:txEl>
                                              <p:pRg st="1" end="1"/>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46089">
                                            <p:bg/>
                                          </p:spTgt>
                                        </p:tgtEl>
                                        <p:attrNameLst>
                                          <p:attrName>style.visibility</p:attrName>
                                        </p:attrNameLst>
                                      </p:cBhvr>
                                      <p:to>
                                        <p:strVal val="visible"/>
                                      </p:to>
                                    </p:set>
                                    <p:animEffect transition="in" filter="fade">
                                      <p:cBhvr>
                                        <p:cTn id="34" dur="2000"/>
                                        <p:tgtEl>
                                          <p:spTgt spid="46089">
                                            <p:bg/>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46089">
                                            <p:txEl>
                                              <p:pRg st="0" end="0"/>
                                            </p:txEl>
                                          </p:spTgt>
                                        </p:tgtEl>
                                        <p:attrNameLst>
                                          <p:attrName>style.visibility</p:attrName>
                                        </p:attrNameLst>
                                      </p:cBhvr>
                                      <p:to>
                                        <p:strVal val="visible"/>
                                      </p:to>
                                    </p:set>
                                    <p:animEffect transition="in" filter="fade">
                                      <p:cBhvr>
                                        <p:cTn id="37" dur="2000"/>
                                        <p:tgtEl>
                                          <p:spTgt spid="46089">
                                            <p:txEl>
                                              <p:pRg st="0" end="0"/>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46091">
                                            <p:bg/>
                                          </p:spTgt>
                                        </p:tgtEl>
                                        <p:attrNameLst>
                                          <p:attrName>style.visibility</p:attrName>
                                        </p:attrNameLst>
                                      </p:cBhvr>
                                      <p:to>
                                        <p:strVal val="visible"/>
                                      </p:to>
                                    </p:set>
                                    <p:animEffect transition="in" filter="fade">
                                      <p:cBhvr>
                                        <p:cTn id="42" dur="2000"/>
                                        <p:tgtEl>
                                          <p:spTgt spid="46091">
                                            <p:bg/>
                                          </p:spTgt>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46091">
                                            <p:txEl>
                                              <p:pRg st="0" end="0"/>
                                            </p:txEl>
                                          </p:spTgt>
                                        </p:tgtEl>
                                        <p:attrNameLst>
                                          <p:attrName>style.visibility</p:attrName>
                                        </p:attrNameLst>
                                      </p:cBhvr>
                                      <p:to>
                                        <p:strVal val="visible"/>
                                      </p:to>
                                    </p:set>
                                    <p:animEffect transition="in" filter="fade">
                                      <p:cBhvr>
                                        <p:cTn id="45" dur="2000"/>
                                        <p:tgtEl>
                                          <p:spTgt spid="46091">
                                            <p:txEl>
                                              <p:pRg st="0" end="0"/>
                                            </p:txEl>
                                          </p:spTgt>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46093">
                                            <p:bg/>
                                          </p:spTgt>
                                        </p:tgtEl>
                                        <p:attrNameLst>
                                          <p:attrName>style.visibility</p:attrName>
                                        </p:attrNameLst>
                                      </p:cBhvr>
                                      <p:to>
                                        <p:strVal val="visible"/>
                                      </p:to>
                                    </p:set>
                                    <p:animEffect transition="in" filter="fade">
                                      <p:cBhvr>
                                        <p:cTn id="50" dur="2000"/>
                                        <p:tgtEl>
                                          <p:spTgt spid="46093">
                                            <p:bg/>
                                          </p:spTgt>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46093">
                                            <p:txEl>
                                              <p:pRg st="0" end="0"/>
                                            </p:txEl>
                                          </p:spTgt>
                                        </p:tgtEl>
                                        <p:attrNameLst>
                                          <p:attrName>style.visibility</p:attrName>
                                        </p:attrNameLst>
                                      </p:cBhvr>
                                      <p:to>
                                        <p:strVal val="visible"/>
                                      </p:to>
                                    </p:set>
                                    <p:animEffect transition="in" filter="fade">
                                      <p:cBhvr>
                                        <p:cTn id="53" dur="2000"/>
                                        <p:tgtEl>
                                          <p:spTgt spid="46093">
                                            <p:txEl>
                                              <p:pRg st="0" end="0"/>
                                            </p:txEl>
                                          </p:spTgt>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46095">
                                            <p:bg/>
                                          </p:spTgt>
                                        </p:tgtEl>
                                        <p:attrNameLst>
                                          <p:attrName>style.visibility</p:attrName>
                                        </p:attrNameLst>
                                      </p:cBhvr>
                                      <p:to>
                                        <p:strVal val="visible"/>
                                      </p:to>
                                    </p:set>
                                    <p:animEffect transition="in" filter="fade">
                                      <p:cBhvr>
                                        <p:cTn id="58" dur="2000"/>
                                        <p:tgtEl>
                                          <p:spTgt spid="46095">
                                            <p:bg/>
                                          </p:spTgt>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46095">
                                            <p:txEl>
                                              <p:pRg st="0" end="0"/>
                                            </p:txEl>
                                          </p:spTgt>
                                        </p:tgtEl>
                                        <p:attrNameLst>
                                          <p:attrName>style.visibility</p:attrName>
                                        </p:attrNameLst>
                                      </p:cBhvr>
                                      <p:to>
                                        <p:strVal val="visible"/>
                                      </p:to>
                                    </p:set>
                                    <p:animEffect transition="in" filter="fade">
                                      <p:cBhvr>
                                        <p:cTn id="61" dur="2000"/>
                                        <p:tgtEl>
                                          <p:spTgt spid="46095">
                                            <p:txEl>
                                              <p:pRg st="0" end="0"/>
                                            </p:txEl>
                                          </p:spTgt>
                                        </p:tgtEl>
                                      </p:cBhvr>
                                    </p:animEffect>
                                  </p:childTnLst>
                                </p:cTn>
                              </p:par>
                            </p:childTnLst>
                          </p:cTn>
                        </p:par>
                      </p:childTnLst>
                    </p:cTn>
                  </p:par>
                  <p:par>
                    <p:cTn id="62" fill="hold" nodeType="clickPar">
                      <p:stCondLst>
                        <p:cond delay="indefinite"/>
                      </p:stCondLst>
                      <p:childTnLst>
                        <p:par>
                          <p:cTn id="63" fill="hold" nodeType="withGroup">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46097">
                                            <p:bg/>
                                          </p:spTgt>
                                        </p:tgtEl>
                                        <p:attrNameLst>
                                          <p:attrName>style.visibility</p:attrName>
                                        </p:attrNameLst>
                                      </p:cBhvr>
                                      <p:to>
                                        <p:strVal val="visible"/>
                                      </p:to>
                                    </p:set>
                                    <p:animEffect transition="in" filter="fade">
                                      <p:cBhvr>
                                        <p:cTn id="66" dur="2000"/>
                                        <p:tgtEl>
                                          <p:spTgt spid="46097">
                                            <p:bg/>
                                          </p:spTgt>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46097">
                                            <p:txEl>
                                              <p:pRg st="0" end="0"/>
                                            </p:txEl>
                                          </p:spTgt>
                                        </p:tgtEl>
                                        <p:attrNameLst>
                                          <p:attrName>style.visibility</p:attrName>
                                        </p:attrNameLst>
                                      </p:cBhvr>
                                      <p:to>
                                        <p:strVal val="visible"/>
                                      </p:to>
                                    </p:set>
                                    <p:animEffect transition="in" filter="fade">
                                      <p:cBhvr>
                                        <p:cTn id="69" dur="2000"/>
                                        <p:tgtEl>
                                          <p:spTgt spid="46097">
                                            <p:txEl>
                                              <p:pRg st="0" end="0"/>
                                            </p:txEl>
                                          </p:spTgt>
                                        </p:tgtEl>
                                      </p:cBhvr>
                                    </p:animEffect>
                                  </p:childTnLst>
                                </p:cTn>
                              </p:par>
                            </p:childTnLst>
                          </p:cTn>
                        </p:par>
                      </p:childTnLst>
                    </p:cTn>
                  </p:par>
                  <p:par>
                    <p:cTn id="70" fill="hold" nodeType="clickPar">
                      <p:stCondLst>
                        <p:cond delay="indefinite"/>
                      </p:stCondLst>
                      <p:childTnLst>
                        <p:par>
                          <p:cTn id="71" fill="hold" nodeType="withGroup">
                            <p:stCondLst>
                              <p:cond delay="0"/>
                            </p:stCondLst>
                            <p:childTnLst>
                              <p:par>
                                <p:cTn id="72" presetID="22" presetClass="entr" presetSubtype="4" fill="hold" grpId="0" nodeType="clickEffect">
                                  <p:stCondLst>
                                    <p:cond delay="0"/>
                                  </p:stCondLst>
                                  <p:childTnLst>
                                    <p:set>
                                      <p:cBhvr>
                                        <p:cTn id="73" dur="1" fill="hold">
                                          <p:stCondLst>
                                            <p:cond delay="0"/>
                                          </p:stCondLst>
                                        </p:cTn>
                                        <p:tgtEl>
                                          <p:spTgt spid="22">
                                            <p:bg/>
                                          </p:spTgt>
                                        </p:tgtEl>
                                        <p:attrNameLst>
                                          <p:attrName>style.visibility</p:attrName>
                                        </p:attrNameLst>
                                      </p:cBhvr>
                                      <p:to>
                                        <p:strVal val="visible"/>
                                      </p:to>
                                    </p:set>
                                    <p:animEffect transition="in" filter="wipe(down)">
                                      <p:cBhvr>
                                        <p:cTn id="74" dur="500"/>
                                        <p:tgtEl>
                                          <p:spTgt spid="22">
                                            <p:bg/>
                                          </p:spTgt>
                                        </p:tgtEl>
                                      </p:cBhvr>
                                    </p:animEffect>
                                  </p:childTnLst>
                                </p:cTn>
                              </p:par>
                              <p:par>
                                <p:cTn id="75" presetID="22" presetClass="entr" presetSubtype="4" fill="hold" grpId="0" nodeType="withEffect">
                                  <p:stCondLst>
                                    <p:cond delay="0"/>
                                  </p:stCondLst>
                                  <p:childTnLst>
                                    <p:set>
                                      <p:cBhvr>
                                        <p:cTn id="76" dur="1" fill="hold">
                                          <p:stCondLst>
                                            <p:cond delay="0"/>
                                          </p:stCondLst>
                                        </p:cTn>
                                        <p:tgtEl>
                                          <p:spTgt spid="22">
                                            <p:txEl>
                                              <p:pRg st="0" end="0"/>
                                            </p:txEl>
                                          </p:spTgt>
                                        </p:tgtEl>
                                        <p:attrNameLst>
                                          <p:attrName>style.visibility</p:attrName>
                                        </p:attrNameLst>
                                      </p:cBhvr>
                                      <p:to>
                                        <p:strVal val="visible"/>
                                      </p:to>
                                    </p:set>
                                    <p:animEffect transition="in" filter="wipe(down)">
                                      <p:cBhvr>
                                        <p:cTn id="77" dur="500"/>
                                        <p:tgtEl>
                                          <p:spTgt spid="22">
                                            <p:txEl>
                                              <p:pRg st="0" end="0"/>
                                            </p:txEl>
                                          </p:spTgt>
                                        </p:tgtEl>
                                      </p:cBhvr>
                                    </p:animEffect>
                                  </p:childTnLst>
                                </p:cTn>
                              </p:par>
                            </p:childTnLst>
                          </p:cTn>
                        </p:par>
                      </p:childTnLst>
                    </p:cTn>
                  </p:par>
                  <p:par>
                    <p:cTn id="78" fill="hold" nodeType="clickPar">
                      <p:stCondLst>
                        <p:cond delay="indefinite"/>
                      </p:stCondLst>
                      <p:childTnLst>
                        <p:par>
                          <p:cTn id="79" fill="hold" nodeType="withGroup">
                            <p:stCondLst>
                              <p:cond delay="0"/>
                            </p:stCondLst>
                            <p:childTnLst>
                              <p:par>
                                <p:cTn id="80" presetID="22" presetClass="entr" presetSubtype="4" fill="hold" grpId="0" nodeType="clickEffect">
                                  <p:stCondLst>
                                    <p:cond delay="0"/>
                                  </p:stCondLst>
                                  <p:childTnLst>
                                    <p:set>
                                      <p:cBhvr>
                                        <p:cTn id="81" dur="1" fill="hold">
                                          <p:stCondLst>
                                            <p:cond delay="0"/>
                                          </p:stCondLst>
                                        </p:cTn>
                                        <p:tgtEl>
                                          <p:spTgt spid="23">
                                            <p:bg/>
                                          </p:spTgt>
                                        </p:tgtEl>
                                        <p:attrNameLst>
                                          <p:attrName>style.visibility</p:attrName>
                                        </p:attrNameLst>
                                      </p:cBhvr>
                                      <p:to>
                                        <p:strVal val="visible"/>
                                      </p:to>
                                    </p:set>
                                    <p:animEffect transition="in" filter="wipe(down)">
                                      <p:cBhvr>
                                        <p:cTn id="82" dur="500"/>
                                        <p:tgtEl>
                                          <p:spTgt spid="23">
                                            <p:bg/>
                                          </p:spTgt>
                                        </p:tgtEl>
                                      </p:cBhvr>
                                    </p:animEffect>
                                  </p:childTnLst>
                                </p:cTn>
                              </p:par>
                              <p:par>
                                <p:cTn id="83" presetID="22" presetClass="entr" presetSubtype="4" fill="hold" grpId="0" nodeType="withEffect">
                                  <p:stCondLst>
                                    <p:cond delay="0"/>
                                  </p:stCondLst>
                                  <p:childTnLst>
                                    <p:set>
                                      <p:cBhvr>
                                        <p:cTn id="84" dur="1" fill="hold">
                                          <p:stCondLst>
                                            <p:cond delay="0"/>
                                          </p:stCondLst>
                                        </p:cTn>
                                        <p:tgtEl>
                                          <p:spTgt spid="23">
                                            <p:txEl>
                                              <p:pRg st="0" end="0"/>
                                            </p:txEl>
                                          </p:spTgt>
                                        </p:tgtEl>
                                        <p:attrNameLst>
                                          <p:attrName>style.visibility</p:attrName>
                                        </p:attrNameLst>
                                      </p:cBhvr>
                                      <p:to>
                                        <p:strVal val="visible"/>
                                      </p:to>
                                    </p:set>
                                    <p:animEffect transition="in" filter="wipe(down)">
                                      <p:cBhvr>
                                        <p:cTn id="85" dur="500"/>
                                        <p:tgtEl>
                                          <p:spTgt spid="23">
                                            <p:txEl>
                                              <p:pRg st="0" end="0"/>
                                            </p:txEl>
                                          </p:spTgt>
                                        </p:tgtEl>
                                      </p:cBhvr>
                                    </p:animEffect>
                                  </p:childTnLst>
                                </p:cTn>
                              </p:par>
                              <p:par>
                                <p:cTn id="86" presetID="22" presetClass="entr" presetSubtype="4" fill="hold" grpId="0" nodeType="withEffect">
                                  <p:stCondLst>
                                    <p:cond delay="0"/>
                                  </p:stCondLst>
                                  <p:childTnLst>
                                    <p:set>
                                      <p:cBhvr>
                                        <p:cTn id="87" dur="1" fill="hold">
                                          <p:stCondLst>
                                            <p:cond delay="0"/>
                                          </p:stCondLst>
                                        </p:cTn>
                                        <p:tgtEl>
                                          <p:spTgt spid="25">
                                            <p:bg/>
                                          </p:spTgt>
                                        </p:tgtEl>
                                        <p:attrNameLst>
                                          <p:attrName>style.visibility</p:attrName>
                                        </p:attrNameLst>
                                      </p:cBhvr>
                                      <p:to>
                                        <p:strVal val="visible"/>
                                      </p:to>
                                    </p:set>
                                    <p:animEffect transition="in" filter="wipe(down)">
                                      <p:cBhvr>
                                        <p:cTn id="88" dur="500"/>
                                        <p:tgtEl>
                                          <p:spTgt spid="25">
                                            <p:bg/>
                                          </p:spTgt>
                                        </p:tgtEl>
                                      </p:cBhvr>
                                    </p:animEffect>
                                  </p:childTnLst>
                                </p:cTn>
                              </p:par>
                              <p:par>
                                <p:cTn id="89" presetID="22" presetClass="entr" presetSubtype="4" fill="hold" grpId="0" nodeType="withEffect">
                                  <p:stCondLst>
                                    <p:cond delay="0"/>
                                  </p:stCondLst>
                                  <p:childTnLst>
                                    <p:set>
                                      <p:cBhvr>
                                        <p:cTn id="90" dur="1" fill="hold">
                                          <p:stCondLst>
                                            <p:cond delay="0"/>
                                          </p:stCondLst>
                                        </p:cTn>
                                        <p:tgtEl>
                                          <p:spTgt spid="25">
                                            <p:txEl>
                                              <p:pRg st="0" end="0"/>
                                            </p:txEl>
                                          </p:spTgt>
                                        </p:tgtEl>
                                        <p:attrNameLst>
                                          <p:attrName>style.visibility</p:attrName>
                                        </p:attrNameLst>
                                      </p:cBhvr>
                                      <p:to>
                                        <p:strVal val="visible"/>
                                      </p:to>
                                    </p:set>
                                    <p:animEffect transition="in" filter="wipe(down)">
                                      <p:cBhvr>
                                        <p:cTn id="91" dur="500"/>
                                        <p:tgtEl>
                                          <p:spTgt spid="25">
                                            <p:txEl>
                                              <p:pRg st="0" end="0"/>
                                            </p:txEl>
                                          </p:spTgt>
                                        </p:tgtEl>
                                      </p:cBhvr>
                                    </p:animEffect>
                                  </p:childTnLst>
                                </p:cTn>
                              </p:par>
                              <p:par>
                                <p:cTn id="92" presetID="22" presetClass="entr" presetSubtype="4" fill="hold" grpId="0" nodeType="withEffect">
                                  <p:stCondLst>
                                    <p:cond delay="0"/>
                                  </p:stCondLst>
                                  <p:childTnLst>
                                    <p:set>
                                      <p:cBhvr>
                                        <p:cTn id="93" dur="1" fill="hold">
                                          <p:stCondLst>
                                            <p:cond delay="0"/>
                                          </p:stCondLst>
                                        </p:cTn>
                                        <p:tgtEl>
                                          <p:spTgt spid="26">
                                            <p:bg/>
                                          </p:spTgt>
                                        </p:tgtEl>
                                        <p:attrNameLst>
                                          <p:attrName>style.visibility</p:attrName>
                                        </p:attrNameLst>
                                      </p:cBhvr>
                                      <p:to>
                                        <p:strVal val="visible"/>
                                      </p:to>
                                    </p:set>
                                    <p:animEffect transition="in" filter="wipe(down)">
                                      <p:cBhvr>
                                        <p:cTn id="94" dur="500"/>
                                        <p:tgtEl>
                                          <p:spTgt spid="26">
                                            <p:bg/>
                                          </p:spTgt>
                                        </p:tgtEl>
                                      </p:cBhvr>
                                    </p:animEffect>
                                  </p:childTnLst>
                                </p:cTn>
                              </p:par>
                              <p:par>
                                <p:cTn id="95" presetID="22" presetClass="entr" presetSubtype="4" fill="hold" grpId="0" nodeType="withEffect">
                                  <p:stCondLst>
                                    <p:cond delay="0"/>
                                  </p:stCondLst>
                                  <p:childTnLst>
                                    <p:set>
                                      <p:cBhvr>
                                        <p:cTn id="96" dur="1" fill="hold">
                                          <p:stCondLst>
                                            <p:cond delay="0"/>
                                          </p:stCondLst>
                                        </p:cTn>
                                        <p:tgtEl>
                                          <p:spTgt spid="26">
                                            <p:txEl>
                                              <p:pRg st="0" end="0"/>
                                            </p:txEl>
                                          </p:spTgt>
                                        </p:tgtEl>
                                        <p:attrNameLst>
                                          <p:attrName>style.visibility</p:attrName>
                                        </p:attrNameLst>
                                      </p:cBhvr>
                                      <p:to>
                                        <p:strVal val="visible"/>
                                      </p:to>
                                    </p:set>
                                    <p:animEffect transition="in" filter="wipe(down)">
                                      <p:cBhvr>
                                        <p:cTn id="97" dur="500"/>
                                        <p:tgtEl>
                                          <p:spTgt spid="26">
                                            <p:txEl>
                                              <p:pRg st="0" end="0"/>
                                            </p:txEl>
                                          </p:spTgt>
                                        </p:tgtEl>
                                      </p:cBhvr>
                                    </p:animEffect>
                                  </p:childTnLst>
                                </p:cTn>
                              </p:par>
                              <p:par>
                                <p:cTn id="98" presetID="22" presetClass="entr" presetSubtype="4" fill="hold" grpId="0" nodeType="withEffect">
                                  <p:stCondLst>
                                    <p:cond delay="0"/>
                                  </p:stCondLst>
                                  <p:childTnLst>
                                    <p:set>
                                      <p:cBhvr>
                                        <p:cTn id="99" dur="1" fill="hold">
                                          <p:stCondLst>
                                            <p:cond delay="0"/>
                                          </p:stCondLst>
                                        </p:cTn>
                                        <p:tgtEl>
                                          <p:spTgt spid="27">
                                            <p:bg/>
                                          </p:spTgt>
                                        </p:tgtEl>
                                        <p:attrNameLst>
                                          <p:attrName>style.visibility</p:attrName>
                                        </p:attrNameLst>
                                      </p:cBhvr>
                                      <p:to>
                                        <p:strVal val="visible"/>
                                      </p:to>
                                    </p:set>
                                    <p:animEffect transition="in" filter="wipe(down)">
                                      <p:cBhvr>
                                        <p:cTn id="100" dur="500"/>
                                        <p:tgtEl>
                                          <p:spTgt spid="27">
                                            <p:bg/>
                                          </p:spTgt>
                                        </p:tgtEl>
                                      </p:cBhvr>
                                    </p:animEffect>
                                  </p:childTnLst>
                                </p:cTn>
                              </p:par>
                              <p:par>
                                <p:cTn id="101" presetID="22" presetClass="entr" presetSubtype="4" fill="hold" grpId="0" nodeType="withEffect">
                                  <p:stCondLst>
                                    <p:cond delay="0"/>
                                  </p:stCondLst>
                                  <p:childTnLst>
                                    <p:set>
                                      <p:cBhvr>
                                        <p:cTn id="102" dur="1" fill="hold">
                                          <p:stCondLst>
                                            <p:cond delay="0"/>
                                          </p:stCondLst>
                                        </p:cTn>
                                        <p:tgtEl>
                                          <p:spTgt spid="27">
                                            <p:txEl>
                                              <p:pRg st="0" end="0"/>
                                            </p:txEl>
                                          </p:spTgt>
                                        </p:tgtEl>
                                        <p:attrNameLst>
                                          <p:attrName>style.visibility</p:attrName>
                                        </p:attrNameLst>
                                      </p:cBhvr>
                                      <p:to>
                                        <p:strVal val="visible"/>
                                      </p:to>
                                    </p:set>
                                    <p:animEffect transition="in" filter="wipe(down)">
                                      <p:cBhvr>
                                        <p:cTn id="103" dur="500"/>
                                        <p:tgtEl>
                                          <p:spTgt spid="27">
                                            <p:txEl>
                                              <p:pRg st="0" end="0"/>
                                            </p:txEl>
                                          </p:spTgt>
                                        </p:tgtEl>
                                      </p:cBhvr>
                                    </p:animEffect>
                                  </p:childTnLst>
                                </p:cTn>
                              </p:par>
                              <p:par>
                                <p:cTn id="104" presetID="22" presetClass="entr" presetSubtype="4" fill="hold" grpId="0" nodeType="withEffect">
                                  <p:stCondLst>
                                    <p:cond delay="0"/>
                                  </p:stCondLst>
                                  <p:childTnLst>
                                    <p:set>
                                      <p:cBhvr>
                                        <p:cTn id="105" dur="1" fill="hold">
                                          <p:stCondLst>
                                            <p:cond delay="0"/>
                                          </p:stCondLst>
                                        </p:cTn>
                                        <p:tgtEl>
                                          <p:spTgt spid="28">
                                            <p:bg/>
                                          </p:spTgt>
                                        </p:tgtEl>
                                        <p:attrNameLst>
                                          <p:attrName>style.visibility</p:attrName>
                                        </p:attrNameLst>
                                      </p:cBhvr>
                                      <p:to>
                                        <p:strVal val="visible"/>
                                      </p:to>
                                    </p:set>
                                    <p:animEffect transition="in" filter="wipe(down)">
                                      <p:cBhvr>
                                        <p:cTn id="106" dur="500"/>
                                        <p:tgtEl>
                                          <p:spTgt spid="28">
                                            <p:bg/>
                                          </p:spTgt>
                                        </p:tgtEl>
                                      </p:cBhvr>
                                    </p:animEffect>
                                  </p:childTnLst>
                                </p:cTn>
                              </p:par>
                              <p:par>
                                <p:cTn id="107" presetID="22" presetClass="entr" presetSubtype="4" fill="hold" grpId="0" nodeType="withEffect">
                                  <p:stCondLst>
                                    <p:cond delay="0"/>
                                  </p:stCondLst>
                                  <p:childTnLst>
                                    <p:set>
                                      <p:cBhvr>
                                        <p:cTn id="108" dur="1" fill="hold">
                                          <p:stCondLst>
                                            <p:cond delay="0"/>
                                          </p:stCondLst>
                                        </p:cTn>
                                        <p:tgtEl>
                                          <p:spTgt spid="28">
                                            <p:txEl>
                                              <p:pRg st="0" end="0"/>
                                            </p:txEl>
                                          </p:spTgt>
                                        </p:tgtEl>
                                        <p:attrNameLst>
                                          <p:attrName>style.visibility</p:attrName>
                                        </p:attrNameLst>
                                      </p:cBhvr>
                                      <p:to>
                                        <p:strVal val="visible"/>
                                      </p:to>
                                    </p:set>
                                    <p:animEffect transition="in" filter="wipe(down)">
                                      <p:cBhvr>
                                        <p:cTn id="109" dur="500"/>
                                        <p:tgtEl>
                                          <p:spTgt spid="28">
                                            <p:txEl>
                                              <p:pRg st="0" end="0"/>
                                            </p:txEl>
                                          </p:spTgt>
                                        </p:tgtEl>
                                      </p:cBhvr>
                                    </p:animEffect>
                                  </p:childTnLst>
                                </p:cTn>
                              </p:par>
                            </p:childTnLst>
                          </p:cTn>
                        </p:par>
                      </p:childTnLst>
                    </p:cTn>
                  </p:par>
                  <p:par>
                    <p:cTn id="110" fill="hold" nodeType="clickPar">
                      <p:stCondLst>
                        <p:cond delay="indefinite"/>
                      </p:stCondLst>
                      <p:childTnLst>
                        <p:par>
                          <p:cTn id="111" fill="hold" nodeType="withGroup">
                            <p:stCondLst>
                              <p:cond delay="0"/>
                            </p:stCondLst>
                            <p:childTnLst>
                              <p:par>
                                <p:cTn id="112" presetID="22" presetClass="entr" presetSubtype="4" fill="hold" grpId="0" nodeType="clickEffect">
                                  <p:stCondLst>
                                    <p:cond delay="0"/>
                                  </p:stCondLst>
                                  <p:childTnLst>
                                    <p:set>
                                      <p:cBhvr>
                                        <p:cTn id="113" dur="1" fill="hold">
                                          <p:stCondLst>
                                            <p:cond delay="0"/>
                                          </p:stCondLst>
                                        </p:cTn>
                                        <p:tgtEl>
                                          <p:spTgt spid="29">
                                            <p:bg/>
                                          </p:spTgt>
                                        </p:tgtEl>
                                        <p:attrNameLst>
                                          <p:attrName>style.visibility</p:attrName>
                                        </p:attrNameLst>
                                      </p:cBhvr>
                                      <p:to>
                                        <p:strVal val="visible"/>
                                      </p:to>
                                    </p:set>
                                    <p:animEffect transition="in" filter="wipe(down)">
                                      <p:cBhvr>
                                        <p:cTn id="114" dur="500"/>
                                        <p:tgtEl>
                                          <p:spTgt spid="29">
                                            <p:bg/>
                                          </p:spTgt>
                                        </p:tgtEl>
                                      </p:cBhvr>
                                    </p:animEffect>
                                  </p:childTnLst>
                                </p:cTn>
                              </p:par>
                              <p:par>
                                <p:cTn id="115" presetID="22" presetClass="entr" presetSubtype="4" fill="hold" grpId="0" nodeType="withEffect">
                                  <p:stCondLst>
                                    <p:cond delay="0"/>
                                  </p:stCondLst>
                                  <p:childTnLst>
                                    <p:set>
                                      <p:cBhvr>
                                        <p:cTn id="116" dur="1" fill="hold">
                                          <p:stCondLst>
                                            <p:cond delay="0"/>
                                          </p:stCondLst>
                                        </p:cTn>
                                        <p:tgtEl>
                                          <p:spTgt spid="29">
                                            <p:txEl>
                                              <p:pRg st="0" end="0"/>
                                            </p:txEl>
                                          </p:spTgt>
                                        </p:tgtEl>
                                        <p:attrNameLst>
                                          <p:attrName>style.visibility</p:attrName>
                                        </p:attrNameLst>
                                      </p:cBhvr>
                                      <p:to>
                                        <p:strVal val="visible"/>
                                      </p:to>
                                    </p:set>
                                    <p:animEffect transition="in" filter="wipe(down)">
                                      <p:cBhvr>
                                        <p:cTn id="117" dur="500"/>
                                        <p:tgtEl>
                                          <p:spTgt spid="29">
                                            <p:txEl>
                                              <p:pRg st="0" end="0"/>
                                            </p:txEl>
                                          </p:spTgt>
                                        </p:tgtEl>
                                      </p:cBhvr>
                                    </p:animEffect>
                                  </p:childTnLst>
                                </p:cTn>
                              </p:par>
                            </p:childTnLst>
                          </p:cTn>
                        </p:par>
                      </p:childTnLst>
                    </p:cTn>
                  </p:par>
                  <p:par>
                    <p:cTn id="118" fill="hold" nodeType="clickPar">
                      <p:stCondLst>
                        <p:cond delay="indefinite"/>
                      </p:stCondLst>
                      <p:childTnLst>
                        <p:par>
                          <p:cTn id="119" fill="hold" nodeType="withGroup">
                            <p:stCondLst>
                              <p:cond delay="0"/>
                            </p:stCondLst>
                            <p:childTnLst>
                              <p:par>
                                <p:cTn id="120" presetID="22" presetClass="entr" presetSubtype="4" fill="hold" grpId="0" nodeType="clickEffect">
                                  <p:stCondLst>
                                    <p:cond delay="0"/>
                                  </p:stCondLst>
                                  <p:childTnLst>
                                    <p:set>
                                      <p:cBhvr>
                                        <p:cTn id="121" dur="1" fill="hold">
                                          <p:stCondLst>
                                            <p:cond delay="0"/>
                                          </p:stCondLst>
                                        </p:cTn>
                                        <p:tgtEl>
                                          <p:spTgt spid="30">
                                            <p:bg/>
                                          </p:spTgt>
                                        </p:tgtEl>
                                        <p:attrNameLst>
                                          <p:attrName>style.visibility</p:attrName>
                                        </p:attrNameLst>
                                      </p:cBhvr>
                                      <p:to>
                                        <p:strVal val="visible"/>
                                      </p:to>
                                    </p:set>
                                    <p:animEffect transition="in" filter="wipe(down)">
                                      <p:cBhvr>
                                        <p:cTn id="122" dur="500"/>
                                        <p:tgtEl>
                                          <p:spTgt spid="30">
                                            <p:bg/>
                                          </p:spTgt>
                                        </p:tgtEl>
                                      </p:cBhvr>
                                    </p:animEffect>
                                  </p:childTnLst>
                                </p:cTn>
                              </p:par>
                              <p:par>
                                <p:cTn id="123" presetID="22" presetClass="entr" presetSubtype="4" fill="hold" grpId="0" nodeType="withEffect">
                                  <p:stCondLst>
                                    <p:cond delay="0"/>
                                  </p:stCondLst>
                                  <p:childTnLst>
                                    <p:set>
                                      <p:cBhvr>
                                        <p:cTn id="124" dur="1" fill="hold">
                                          <p:stCondLst>
                                            <p:cond delay="0"/>
                                          </p:stCondLst>
                                        </p:cTn>
                                        <p:tgtEl>
                                          <p:spTgt spid="30">
                                            <p:txEl>
                                              <p:pRg st="0" end="0"/>
                                            </p:txEl>
                                          </p:spTgt>
                                        </p:tgtEl>
                                        <p:attrNameLst>
                                          <p:attrName>style.visibility</p:attrName>
                                        </p:attrNameLst>
                                      </p:cBhvr>
                                      <p:to>
                                        <p:strVal val="visible"/>
                                      </p:to>
                                    </p:set>
                                    <p:animEffect transition="in" filter="wipe(down)">
                                      <p:cBhvr>
                                        <p:cTn id="125" dur="500"/>
                                        <p:tgtEl>
                                          <p:spTgt spid="3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7" grpId="0" build="allAtOnce" animBg="1"/>
      <p:bldP spid="46089" grpId="0" build="allAtOnce" animBg="1"/>
      <p:bldP spid="46091" grpId="0" build="allAtOnce" animBg="1"/>
      <p:bldP spid="46093" grpId="0" build="allAtOnce" animBg="1"/>
      <p:bldP spid="46095" grpId="0" build="allAtOnce" animBg="1"/>
      <p:bldP spid="46097" grpId="0" build="allAtOnce" animBg="1"/>
      <p:bldP spid="46099" grpId="0" build="allAtOnce" animBg="1"/>
      <p:bldP spid="46101" grpId="0" build="allAtOnce" animBg="1"/>
      <p:bldP spid="22" grpId="0" build="allAtOnce" animBg="1"/>
      <p:bldP spid="23" grpId="0" build="allAtOnce" animBg="1"/>
      <p:bldP spid="25" grpId="0" build="allAtOnce" animBg="1"/>
      <p:bldP spid="26" grpId="0" build="allAtOnce" animBg="1"/>
      <p:bldP spid="27" grpId="0" build="allAtOnce" animBg="1"/>
      <p:bldP spid="28" grpId="0" build="allAtOnce" animBg="1"/>
      <p:bldP spid="29" grpId="0" build="allAtOnce" animBg="1"/>
      <p:bldP spid="30" grpId="0" build="allAtOnce"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Espace réservé du numéro de diapositive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nSpc>
                <a:spcPct val="100000"/>
              </a:lnSpc>
              <a:spcBef>
                <a:spcPct val="0"/>
              </a:spcBef>
              <a:buFontTx/>
              <a:buNone/>
            </a:pPr>
            <a:fld id="{4F6A854A-76BF-43A8-8EB1-47FBACB58A44}" type="slidenum">
              <a:rPr lang="fr-FR" altLang="fr-FR" sz="1400" smtClean="0">
                <a:latin typeface="Arial" pitchFamily="34" charset="0"/>
              </a:rPr>
              <a:pPr>
                <a:lnSpc>
                  <a:spcPct val="100000"/>
                </a:lnSpc>
                <a:spcBef>
                  <a:spcPct val="0"/>
                </a:spcBef>
                <a:buFontTx/>
                <a:buNone/>
              </a:pPr>
              <a:t>50</a:t>
            </a:fld>
            <a:endParaRPr lang="fr-FR" altLang="fr-FR" sz="1400">
              <a:latin typeface="Arial" pitchFamily="34" charset="0"/>
            </a:endParaRPr>
          </a:p>
        </p:txBody>
      </p:sp>
      <p:sp>
        <p:nvSpPr>
          <p:cNvPr id="95235" name="Rectangle 3"/>
          <p:cNvSpPr>
            <a:spLocks noGrp="1" noChangeArrowheads="1"/>
          </p:cNvSpPr>
          <p:nvPr>
            <p:ph type="body" idx="1"/>
          </p:nvPr>
        </p:nvSpPr>
        <p:spPr>
          <a:xfrm>
            <a:off x="838091" y="1004889"/>
            <a:ext cx="10514231" cy="4351337"/>
          </a:xfrm>
        </p:spPr>
        <p:txBody>
          <a:bodyPr/>
          <a:lstStyle/>
          <a:p>
            <a:pPr eaLnBrk="1" hangingPunct="1"/>
            <a:r>
              <a:rPr lang="fr-FR" altLang="fr-FR" sz="4400" b="1" dirty="0">
                <a:solidFill>
                  <a:srgbClr val="FF0000"/>
                </a:solidFill>
              </a:rPr>
              <a:t>Provision pour amortissement </a:t>
            </a:r>
          </a:p>
          <a:p>
            <a:pPr eaLnBrk="1" hangingPunct="1">
              <a:buFont typeface="Wingdings" pitchFamily="2" charset="2"/>
              <a:buNone/>
            </a:pPr>
            <a:r>
              <a:rPr lang="fr-FR" altLang="fr-FR" sz="4400" dirty="0"/>
              <a:t>   - Fonds propres;</a:t>
            </a:r>
          </a:p>
          <a:p>
            <a:pPr eaLnBrk="1" hangingPunct="1">
              <a:buFont typeface="Wingdings" pitchFamily="2" charset="2"/>
              <a:buNone/>
            </a:pPr>
            <a:r>
              <a:rPr lang="fr-FR" altLang="fr-FR" sz="4400" dirty="0"/>
              <a:t>   - En général pour le matériel d’une durée de vie n’excédant pas 2 à 3 ans.</a:t>
            </a:r>
          </a:p>
        </p:txBody>
      </p:sp>
    </p:spTree>
    <p:extLst>
      <p:ext uri="{BB962C8B-B14F-4D97-AF65-F5344CB8AC3E}">
        <p14:creationId xmlns:p14="http://schemas.microsoft.com/office/powerpoint/2010/main" val="237253135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Espace réservé du contenu 7"/>
          <p:cNvGraphicFramePr>
            <a:graphicFrameLocks noGrp="1"/>
          </p:cNvGraphicFramePr>
          <p:nvPr>
            <p:ph idx="1"/>
            <p:extLst>
              <p:ext uri="{D42A27DB-BD31-4B8C-83A1-F6EECF244321}">
                <p14:modId xmlns:p14="http://schemas.microsoft.com/office/powerpoint/2010/main" val="2268177837"/>
              </p:ext>
            </p:extLst>
          </p:nvPr>
        </p:nvGraphicFramePr>
        <p:xfrm>
          <a:off x="261904" y="1824039"/>
          <a:ext cx="11671366" cy="4765675"/>
        </p:xfrm>
        <a:graphic>
          <a:graphicData uri="http://schemas.openxmlformats.org/drawingml/2006/table">
            <a:tbl>
              <a:tblPr firstRow="1" bandRow="1">
                <a:tableStyleId>{5C22544A-7EE6-4342-B048-85BDC9FD1C3A}</a:tableStyleId>
              </a:tblPr>
              <a:tblGrid>
                <a:gridCol w="2662361">
                  <a:extLst>
                    <a:ext uri="{9D8B030D-6E8A-4147-A177-3AD203B41FA5}">
                      <a16:colId xmlns:a16="http://schemas.microsoft.com/office/drawing/2014/main" xmlns="" val="20000"/>
                    </a:ext>
                  </a:extLst>
                </a:gridCol>
                <a:gridCol w="2006186">
                  <a:extLst>
                    <a:ext uri="{9D8B030D-6E8A-4147-A177-3AD203B41FA5}">
                      <a16:colId xmlns:a16="http://schemas.microsoft.com/office/drawing/2014/main" xmlns="" val="20001"/>
                    </a:ext>
                  </a:extLst>
                </a:gridCol>
                <a:gridCol w="1767066">
                  <a:extLst>
                    <a:ext uri="{9D8B030D-6E8A-4147-A177-3AD203B41FA5}">
                      <a16:colId xmlns:a16="http://schemas.microsoft.com/office/drawing/2014/main" xmlns="" val="20002"/>
                    </a:ext>
                  </a:extLst>
                </a:gridCol>
                <a:gridCol w="2901480">
                  <a:extLst>
                    <a:ext uri="{9D8B030D-6E8A-4147-A177-3AD203B41FA5}">
                      <a16:colId xmlns:a16="http://schemas.microsoft.com/office/drawing/2014/main" xmlns="" val="20003"/>
                    </a:ext>
                  </a:extLst>
                </a:gridCol>
                <a:gridCol w="2334273">
                  <a:extLst>
                    <a:ext uri="{9D8B030D-6E8A-4147-A177-3AD203B41FA5}">
                      <a16:colId xmlns:a16="http://schemas.microsoft.com/office/drawing/2014/main" xmlns="" val="20004"/>
                    </a:ext>
                  </a:extLst>
                </a:gridCol>
              </a:tblGrid>
              <a:tr h="640178">
                <a:tc>
                  <a:txBody>
                    <a:bodyPr/>
                    <a:lstStyle/>
                    <a:p>
                      <a:r>
                        <a:rPr lang="fr-FR" sz="2800" dirty="0"/>
                        <a:t>RESSOURCE</a:t>
                      </a:r>
                    </a:p>
                  </a:txBody>
                  <a:tcPr marL="91435" marR="91435" marT="45736" marB="45736"/>
                </a:tc>
                <a:tc>
                  <a:txBody>
                    <a:bodyPr/>
                    <a:lstStyle/>
                    <a:p>
                      <a:r>
                        <a:rPr lang="fr-FR" sz="2800" dirty="0"/>
                        <a:t>Existant</a:t>
                      </a:r>
                    </a:p>
                  </a:txBody>
                  <a:tcPr marL="91435" marR="91435" marT="45736" marB="45736"/>
                </a:tc>
                <a:tc>
                  <a:txBody>
                    <a:bodyPr/>
                    <a:lstStyle/>
                    <a:p>
                      <a:r>
                        <a:rPr lang="fr-FR" sz="2800" dirty="0"/>
                        <a:t>Requis</a:t>
                      </a:r>
                    </a:p>
                  </a:txBody>
                  <a:tcPr marL="91435" marR="91435" marT="45736" marB="45736"/>
                </a:tc>
                <a:tc>
                  <a:txBody>
                    <a:bodyPr/>
                    <a:lstStyle/>
                    <a:p>
                      <a:r>
                        <a:rPr lang="fr-FR" sz="2800" dirty="0"/>
                        <a:t>Contraintes</a:t>
                      </a:r>
                    </a:p>
                  </a:txBody>
                  <a:tcPr marL="91435" marR="91435" marT="45736" marB="45736"/>
                </a:tc>
                <a:tc>
                  <a:txBody>
                    <a:bodyPr/>
                    <a:lstStyle/>
                    <a:p>
                      <a:r>
                        <a:rPr lang="fr-FR" sz="2800" dirty="0"/>
                        <a:t>Solutions</a:t>
                      </a:r>
                    </a:p>
                  </a:txBody>
                  <a:tcPr marL="91435" marR="91435" marT="45736" marB="45736"/>
                </a:tc>
                <a:extLst>
                  <a:ext uri="{0D108BD9-81ED-4DB2-BD59-A6C34878D82A}">
                    <a16:rowId xmlns:a16="http://schemas.microsoft.com/office/drawing/2014/main" xmlns="" val="10000"/>
                  </a:ext>
                </a:extLst>
              </a:tr>
              <a:tr h="4125497">
                <a:tc>
                  <a:txBody>
                    <a:bodyPr/>
                    <a:lstStyle/>
                    <a:p>
                      <a:r>
                        <a:rPr lang="fr-FR" sz="2800" dirty="0"/>
                        <a:t>1. </a:t>
                      </a:r>
                    </a:p>
                    <a:p>
                      <a:r>
                        <a:rPr lang="fr-FR" sz="2800" dirty="0"/>
                        <a:t>2.</a:t>
                      </a:r>
                    </a:p>
                    <a:p>
                      <a:r>
                        <a:rPr lang="fr-FR" sz="2800" dirty="0"/>
                        <a:t>3.</a:t>
                      </a:r>
                    </a:p>
                    <a:p>
                      <a:r>
                        <a:rPr lang="fr-FR" sz="2800" dirty="0"/>
                        <a:t>4.</a:t>
                      </a:r>
                    </a:p>
                    <a:p>
                      <a:r>
                        <a:rPr lang="fr-FR" sz="2800" dirty="0"/>
                        <a:t>5.</a:t>
                      </a:r>
                    </a:p>
                    <a:p>
                      <a:r>
                        <a:rPr lang="fr-FR" sz="2800" dirty="0"/>
                        <a:t>6.</a:t>
                      </a:r>
                    </a:p>
                    <a:p>
                      <a:r>
                        <a:rPr lang="fr-FR" sz="2800" dirty="0"/>
                        <a:t>7.</a:t>
                      </a:r>
                    </a:p>
                    <a:p>
                      <a:r>
                        <a:rPr lang="fr-FR" sz="2800" dirty="0"/>
                        <a:t>8.</a:t>
                      </a:r>
                    </a:p>
                  </a:txBody>
                  <a:tcPr marL="91435" marR="91435" marT="45736" marB="45736"/>
                </a:tc>
                <a:tc>
                  <a:txBody>
                    <a:bodyPr/>
                    <a:lstStyle/>
                    <a:p>
                      <a:endParaRPr lang="fr-FR" sz="2800"/>
                    </a:p>
                  </a:txBody>
                  <a:tcPr marL="91435" marR="91435" marT="45736" marB="45736"/>
                </a:tc>
                <a:tc>
                  <a:txBody>
                    <a:bodyPr/>
                    <a:lstStyle/>
                    <a:p>
                      <a:endParaRPr lang="fr-FR" sz="2800"/>
                    </a:p>
                  </a:txBody>
                  <a:tcPr marL="91435" marR="91435" marT="45736" marB="45736"/>
                </a:tc>
                <a:tc>
                  <a:txBody>
                    <a:bodyPr/>
                    <a:lstStyle/>
                    <a:p>
                      <a:endParaRPr lang="fr-FR" sz="2800" dirty="0"/>
                    </a:p>
                  </a:txBody>
                  <a:tcPr marL="91435" marR="91435" marT="45736" marB="45736"/>
                </a:tc>
                <a:tc>
                  <a:txBody>
                    <a:bodyPr/>
                    <a:lstStyle/>
                    <a:p>
                      <a:endParaRPr lang="fr-FR" sz="2800" dirty="0"/>
                    </a:p>
                  </a:txBody>
                  <a:tcPr marL="91435" marR="91435" marT="45736" marB="45736"/>
                </a:tc>
                <a:extLst>
                  <a:ext uri="{0D108BD9-81ED-4DB2-BD59-A6C34878D82A}">
                    <a16:rowId xmlns:a16="http://schemas.microsoft.com/office/drawing/2014/main" xmlns="" val="10001"/>
                  </a:ext>
                </a:extLst>
              </a:tr>
            </a:tbl>
          </a:graphicData>
        </a:graphic>
      </p:graphicFrame>
      <p:sp>
        <p:nvSpPr>
          <p:cNvPr id="96279" name="Espace réservé du numéro de diapositive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nSpc>
                <a:spcPct val="100000"/>
              </a:lnSpc>
              <a:spcBef>
                <a:spcPct val="0"/>
              </a:spcBef>
              <a:buFontTx/>
              <a:buNone/>
            </a:pPr>
            <a:fld id="{DC3DC3DF-168F-4B36-A5AA-3E0010FCE110}" type="slidenum">
              <a:rPr lang="fr-FR" altLang="fr-FR" sz="1400" smtClean="0">
                <a:latin typeface="Arial" pitchFamily="34" charset="0"/>
              </a:rPr>
              <a:pPr>
                <a:lnSpc>
                  <a:spcPct val="100000"/>
                </a:lnSpc>
                <a:spcBef>
                  <a:spcPct val="0"/>
                </a:spcBef>
                <a:buFontTx/>
                <a:buNone/>
              </a:pPr>
              <a:t>51</a:t>
            </a:fld>
            <a:endParaRPr lang="fr-FR" altLang="fr-FR" sz="1400">
              <a:latin typeface="Arial" pitchFamily="34" charset="0"/>
            </a:endParaRPr>
          </a:p>
        </p:txBody>
      </p:sp>
      <p:sp>
        <p:nvSpPr>
          <p:cNvPr id="96280" name="Rectangle 2"/>
          <p:cNvSpPr>
            <a:spLocks noChangeArrowheads="1"/>
          </p:cNvSpPr>
          <p:nvPr/>
        </p:nvSpPr>
        <p:spPr bwMode="auto">
          <a:xfrm>
            <a:off x="1909515" y="271463"/>
            <a:ext cx="8376147" cy="857250"/>
          </a:xfrm>
          <a:prstGeom prst="rect">
            <a:avLst/>
          </a:prstGeom>
          <a:solidFill>
            <a:srgbClr val="FF9999"/>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9999"/>
            </a:extrusionClr>
          </a:sp3d>
        </p:spPr>
        <p:txBody>
          <a:bodyPr wrap="none" anchor="ctr">
            <a:flatTx/>
          </a:bodyPr>
          <a:lstStyle>
            <a:lvl1pPr marL="457200" indent="-457200">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gn="ctr" eaLnBrk="1" hangingPunct="1">
              <a:lnSpc>
                <a:spcPct val="100000"/>
              </a:lnSpc>
              <a:spcBef>
                <a:spcPct val="0"/>
              </a:spcBef>
              <a:buFontTx/>
              <a:buNone/>
            </a:pPr>
            <a:r>
              <a:rPr lang="fr-FR" altLang="fr-FR" sz="4800">
                <a:solidFill>
                  <a:schemeClr val="bg1"/>
                </a:solidFill>
                <a:latin typeface="Impact" pitchFamily="34" charset="0"/>
              </a:rPr>
              <a:t>DETERMINATION DES RESSOURCES</a:t>
            </a:r>
          </a:p>
        </p:txBody>
      </p:sp>
      <p:sp>
        <p:nvSpPr>
          <p:cNvPr id="96281" name="ZoneTexte 8"/>
          <p:cNvSpPr txBox="1">
            <a:spLocks noChangeArrowheads="1"/>
          </p:cNvSpPr>
          <p:nvPr/>
        </p:nvSpPr>
        <p:spPr bwMode="auto">
          <a:xfrm>
            <a:off x="390475" y="1239838"/>
            <a:ext cx="1141422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gn="ctr" eaLnBrk="1" hangingPunct="1">
              <a:lnSpc>
                <a:spcPct val="100000"/>
              </a:lnSpc>
              <a:spcBef>
                <a:spcPct val="0"/>
              </a:spcBef>
              <a:buFontTx/>
              <a:buNone/>
            </a:pPr>
            <a:r>
              <a:rPr lang="fr-FR" altLang="fr-FR" sz="3200" b="1">
                <a:solidFill>
                  <a:srgbClr val="FF0000"/>
                </a:solidFill>
                <a:latin typeface="Times New Roman" pitchFamily="18" charset="0"/>
              </a:rPr>
              <a:t>TABLEAU RECAPITULATIF DES RESSOURCES REQUISES</a:t>
            </a:r>
          </a:p>
        </p:txBody>
      </p:sp>
    </p:spTree>
    <p:extLst>
      <p:ext uri="{BB962C8B-B14F-4D97-AF65-F5344CB8AC3E}">
        <p14:creationId xmlns:p14="http://schemas.microsoft.com/office/powerpoint/2010/main" val="340373687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Espace réservé du contenu 2"/>
          <p:cNvSpPr>
            <a:spLocks noGrp="1"/>
          </p:cNvSpPr>
          <p:nvPr>
            <p:ph idx="1"/>
          </p:nvPr>
        </p:nvSpPr>
        <p:spPr>
          <a:xfrm>
            <a:off x="376190" y="2420888"/>
            <a:ext cx="11442797" cy="3935463"/>
          </a:xfrm>
        </p:spPr>
        <p:txBody>
          <a:bodyPr/>
          <a:lstStyle/>
          <a:p>
            <a:r>
              <a:rPr lang="fr-FR" altLang="fr-FR" sz="3600" b="1" dirty="0"/>
              <a:t>ETABLISSEMENT DU BUDGET PREVISIONNEL</a:t>
            </a:r>
          </a:p>
          <a:p>
            <a:endParaRPr lang="fr-FR" altLang="fr-FR" sz="3600" b="1" dirty="0"/>
          </a:p>
          <a:p>
            <a:r>
              <a:rPr lang="fr-FR" altLang="fr-FR" sz="3600" b="1" dirty="0"/>
              <a:t>ANALYSE DES CONTRAINTES</a:t>
            </a:r>
          </a:p>
          <a:p>
            <a:endParaRPr lang="fr-FR" altLang="fr-FR" sz="5400" b="1" dirty="0"/>
          </a:p>
        </p:txBody>
      </p:sp>
      <p:sp>
        <p:nvSpPr>
          <p:cNvPr id="97284" name="Espace réservé du numéro de diapositive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nSpc>
                <a:spcPct val="100000"/>
              </a:lnSpc>
              <a:spcBef>
                <a:spcPct val="0"/>
              </a:spcBef>
              <a:buFontTx/>
              <a:buNone/>
            </a:pPr>
            <a:fld id="{A395AB88-4457-4D7A-9CB1-C09542149896}" type="slidenum">
              <a:rPr lang="fr-FR" altLang="fr-FR" sz="1400" smtClean="0">
                <a:latin typeface="Arial" pitchFamily="34" charset="0"/>
              </a:rPr>
              <a:pPr>
                <a:lnSpc>
                  <a:spcPct val="100000"/>
                </a:lnSpc>
                <a:spcBef>
                  <a:spcPct val="0"/>
                </a:spcBef>
                <a:buFontTx/>
                <a:buNone/>
              </a:pPr>
              <a:t>52</a:t>
            </a:fld>
            <a:endParaRPr lang="fr-FR" altLang="fr-FR" sz="1400">
              <a:latin typeface="Arial" pitchFamily="34" charset="0"/>
            </a:endParaRPr>
          </a:p>
        </p:txBody>
      </p:sp>
      <p:sp>
        <p:nvSpPr>
          <p:cNvPr id="97285" name="Rectangle 2"/>
          <p:cNvSpPr>
            <a:spLocks noChangeArrowheads="1"/>
          </p:cNvSpPr>
          <p:nvPr/>
        </p:nvSpPr>
        <p:spPr bwMode="auto">
          <a:xfrm>
            <a:off x="376190" y="161925"/>
            <a:ext cx="11442797" cy="1595438"/>
          </a:xfrm>
          <a:prstGeom prst="rect">
            <a:avLst/>
          </a:prstGeom>
          <a:solidFill>
            <a:srgbClr val="FF9999"/>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9999"/>
            </a:extrusionClr>
          </a:sp3d>
        </p:spPr>
        <p:txBody>
          <a:bodyPr wrap="none" anchor="ctr">
            <a:flatTx/>
          </a:bodyPr>
          <a:lstStyle>
            <a:lvl1pPr marL="457200" indent="-457200">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gn="ctr" eaLnBrk="1" hangingPunct="1">
              <a:lnSpc>
                <a:spcPct val="100000"/>
              </a:lnSpc>
              <a:spcBef>
                <a:spcPct val="0"/>
              </a:spcBef>
              <a:buFontTx/>
              <a:buNone/>
            </a:pPr>
            <a:r>
              <a:rPr lang="fr-FR" altLang="fr-FR" sz="6000">
                <a:solidFill>
                  <a:schemeClr val="bg1"/>
                </a:solidFill>
                <a:latin typeface="Impact" pitchFamily="34" charset="0"/>
              </a:rPr>
              <a:t>DETERMINATION DES RESSOURCES</a:t>
            </a:r>
          </a:p>
        </p:txBody>
      </p:sp>
    </p:spTree>
    <p:extLst>
      <p:ext uri="{BB962C8B-B14F-4D97-AF65-F5344CB8AC3E}">
        <p14:creationId xmlns:p14="http://schemas.microsoft.com/office/powerpoint/2010/main" val="83620927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06" name="Espace réservé du numéro de diapositive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nSpc>
                <a:spcPct val="100000"/>
              </a:lnSpc>
              <a:spcBef>
                <a:spcPct val="0"/>
              </a:spcBef>
              <a:buFontTx/>
              <a:buNone/>
            </a:pPr>
            <a:fld id="{91378D3C-FF28-4698-A9FF-4F80BBE3E589}" type="slidenum">
              <a:rPr lang="fr-FR" altLang="fr-FR" sz="1400" smtClean="0">
                <a:latin typeface="Arial" pitchFamily="34" charset="0"/>
              </a:rPr>
              <a:pPr>
                <a:lnSpc>
                  <a:spcPct val="100000"/>
                </a:lnSpc>
                <a:spcBef>
                  <a:spcPct val="0"/>
                </a:spcBef>
                <a:buFontTx/>
                <a:buNone/>
              </a:pPr>
              <a:t>53</a:t>
            </a:fld>
            <a:endParaRPr lang="fr-FR" altLang="fr-FR" sz="1400">
              <a:latin typeface="Arial" pitchFamily="34" charset="0"/>
            </a:endParaRPr>
          </a:p>
        </p:txBody>
      </p:sp>
      <p:sp>
        <p:nvSpPr>
          <p:cNvPr id="254978" name="Rectangle 2"/>
          <p:cNvSpPr>
            <a:spLocks noGrp="1" noChangeArrowheads="1"/>
          </p:cNvSpPr>
          <p:nvPr>
            <p:ph type="title"/>
          </p:nvPr>
        </p:nvSpPr>
        <p:spPr>
          <a:xfrm>
            <a:off x="2057132" y="146051"/>
            <a:ext cx="8228529" cy="633413"/>
          </a:xfrm>
        </p:spPr>
        <p:txBody>
          <a:bodyPr/>
          <a:lstStyle/>
          <a:p>
            <a:pPr eaLnBrk="1" hangingPunct="1"/>
            <a:r>
              <a:rPr lang="fr-FR" altLang="fr-FR" sz="5400" b="1">
                <a:solidFill>
                  <a:srgbClr val="FF0000"/>
                </a:solidFill>
              </a:rPr>
              <a:t>Sources de financement</a:t>
            </a:r>
          </a:p>
        </p:txBody>
      </p:sp>
      <p:sp>
        <p:nvSpPr>
          <p:cNvPr id="254982" name="Rectangle 6"/>
          <p:cNvSpPr>
            <a:spLocks noChangeArrowheads="1"/>
          </p:cNvSpPr>
          <p:nvPr/>
        </p:nvSpPr>
        <p:spPr bwMode="auto">
          <a:xfrm>
            <a:off x="103175" y="1016000"/>
            <a:ext cx="11852319" cy="1371600"/>
          </a:xfrm>
          <a:prstGeom prst="rect">
            <a:avLst/>
          </a:prstGeom>
          <a:solidFill>
            <a:srgbClr val="00206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6699FF"/>
            </a:extrusionClr>
          </a:sp3d>
        </p:spPr>
        <p:txBody>
          <a:bodyPr wrap="none" anchor="ctr">
            <a:flatTx/>
          </a:bodyPr>
          <a:lstStyle/>
          <a:p>
            <a:pPr eaLnBrk="1" hangingPunct="1">
              <a:spcBef>
                <a:spcPct val="20000"/>
              </a:spcBef>
              <a:buClr>
                <a:schemeClr val="hlink"/>
              </a:buClr>
              <a:buSzPct val="65000"/>
              <a:buFont typeface="Wingdings" pitchFamily="2" charset="2"/>
              <a:buChar char="n"/>
              <a:defRPr/>
            </a:pPr>
            <a:r>
              <a:rPr lang="fr-FR" sz="3200" b="1" u="sng" dirty="0">
                <a:solidFill>
                  <a:schemeClr val="bg1"/>
                </a:solidFill>
                <a:effectLst>
                  <a:outerShdw blurRad="38100" dist="38100" dir="2700000" algn="tl">
                    <a:srgbClr val="000000"/>
                  </a:outerShdw>
                </a:effectLst>
                <a:latin typeface="Tahoma" pitchFamily="34" charset="0"/>
              </a:rPr>
              <a:t>Les fond propres:</a:t>
            </a:r>
            <a:r>
              <a:rPr lang="fr-FR" sz="3200" b="1" dirty="0">
                <a:solidFill>
                  <a:schemeClr val="bg1"/>
                </a:solidFill>
                <a:effectLst>
                  <a:outerShdw blurRad="38100" dist="38100" dir="2700000" algn="tl">
                    <a:srgbClr val="000000"/>
                  </a:outerShdw>
                </a:effectLst>
                <a:latin typeface="Tahoma" pitchFamily="34" charset="0"/>
              </a:rPr>
              <a:t> Recouvrement des coûts, </a:t>
            </a:r>
          </a:p>
          <a:p>
            <a:pPr eaLnBrk="1" hangingPunct="1">
              <a:spcBef>
                <a:spcPct val="20000"/>
              </a:spcBef>
              <a:buClr>
                <a:schemeClr val="hlink"/>
              </a:buClr>
              <a:buSzPct val="65000"/>
              <a:buFont typeface="Wingdings" pitchFamily="2" charset="2"/>
              <a:buNone/>
              <a:defRPr/>
            </a:pPr>
            <a:r>
              <a:rPr lang="fr-FR" sz="3200" b="1" dirty="0">
                <a:solidFill>
                  <a:schemeClr val="bg1"/>
                </a:solidFill>
                <a:effectLst>
                  <a:outerShdw blurRad="38100" dist="38100" dir="2700000" algn="tl">
                    <a:srgbClr val="000000"/>
                  </a:outerShdw>
                </a:effectLst>
                <a:latin typeface="Tahoma" pitchFamily="34" charset="0"/>
              </a:rPr>
              <a:t>ventes des médicaments, dons, lègues; </a:t>
            </a:r>
            <a:endParaRPr lang="fr-FR" sz="3200" b="1" u="sng" dirty="0">
              <a:solidFill>
                <a:schemeClr val="bg1"/>
              </a:solidFill>
              <a:effectLst>
                <a:outerShdw blurRad="38100" dist="38100" dir="2700000" algn="tl">
                  <a:srgbClr val="000000"/>
                </a:outerShdw>
              </a:effectLst>
              <a:latin typeface="Tahoma" pitchFamily="34" charset="0"/>
            </a:endParaRPr>
          </a:p>
          <a:p>
            <a:pPr algn="ctr" eaLnBrk="1" hangingPunct="1">
              <a:defRPr/>
            </a:pPr>
            <a:endParaRPr lang="fr-FR" sz="2800" b="1" dirty="0">
              <a:solidFill>
                <a:schemeClr val="bg1"/>
              </a:solidFill>
            </a:endParaRPr>
          </a:p>
        </p:txBody>
      </p:sp>
      <p:sp>
        <p:nvSpPr>
          <p:cNvPr id="254987" name="Rectangle 11"/>
          <p:cNvSpPr>
            <a:spLocks noChangeArrowheads="1"/>
          </p:cNvSpPr>
          <p:nvPr/>
        </p:nvSpPr>
        <p:spPr bwMode="auto">
          <a:xfrm>
            <a:off x="120634" y="2563813"/>
            <a:ext cx="11834859" cy="1708150"/>
          </a:xfrm>
          <a:prstGeom prst="rect">
            <a:avLst/>
          </a:prstGeom>
          <a:solidFill>
            <a:srgbClr val="00206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9966FF"/>
            </a:extrusionClr>
          </a:sp3d>
        </p:spPr>
        <p:txBody>
          <a:bodyPr wrap="none" anchor="ctr">
            <a:flatTx/>
          </a:bodyPr>
          <a:lstStyle/>
          <a:p>
            <a:pPr eaLnBrk="1" hangingPunct="1">
              <a:spcBef>
                <a:spcPct val="20000"/>
              </a:spcBef>
              <a:buClr>
                <a:schemeClr val="hlink"/>
              </a:buClr>
              <a:buSzPct val="65000"/>
              <a:buFont typeface="Wingdings" pitchFamily="2" charset="2"/>
              <a:buChar char="n"/>
              <a:defRPr/>
            </a:pPr>
            <a:r>
              <a:rPr lang="fr-FR" sz="3200" b="1" u="sng" dirty="0">
                <a:solidFill>
                  <a:schemeClr val="bg1"/>
                </a:solidFill>
                <a:effectLst>
                  <a:outerShdw blurRad="38100" dist="38100" dir="2700000" algn="tl">
                    <a:srgbClr val="000000"/>
                  </a:outerShdw>
                </a:effectLst>
                <a:latin typeface="Tahoma" pitchFamily="34" charset="0"/>
              </a:rPr>
              <a:t>L’état et ses démembrements</a:t>
            </a:r>
            <a:r>
              <a:rPr lang="fr-FR" sz="3200" b="1" dirty="0">
                <a:solidFill>
                  <a:schemeClr val="bg1"/>
                </a:solidFill>
                <a:effectLst>
                  <a:outerShdw blurRad="38100" dist="38100" dir="2700000" algn="tl">
                    <a:srgbClr val="000000"/>
                  </a:outerShdw>
                </a:effectLst>
                <a:latin typeface="Tahoma" pitchFamily="34" charset="0"/>
              </a:rPr>
              <a:t>: crédits délégués,</a:t>
            </a:r>
          </a:p>
          <a:p>
            <a:pPr eaLnBrk="1" hangingPunct="1">
              <a:spcBef>
                <a:spcPct val="20000"/>
              </a:spcBef>
              <a:buClr>
                <a:schemeClr val="hlink"/>
              </a:buClr>
              <a:buSzPct val="65000"/>
              <a:buFont typeface="Wingdings" pitchFamily="2" charset="2"/>
              <a:buNone/>
              <a:defRPr/>
            </a:pPr>
            <a:r>
              <a:rPr lang="fr-FR" sz="3200" b="1" dirty="0">
                <a:solidFill>
                  <a:schemeClr val="bg1"/>
                </a:solidFill>
                <a:effectLst>
                  <a:outerShdw blurRad="38100" dist="38100" dir="2700000" algn="tl">
                    <a:srgbClr val="000000"/>
                  </a:outerShdw>
                </a:effectLst>
                <a:latin typeface="Tahoma" pitchFamily="34" charset="0"/>
              </a:rPr>
              <a:t>  salaires, PADS, PAPS, etc.)</a:t>
            </a:r>
          </a:p>
          <a:p>
            <a:pPr eaLnBrk="1" hangingPunct="1">
              <a:defRPr/>
            </a:pPr>
            <a:endParaRPr lang="fr-FR" b="1" dirty="0">
              <a:solidFill>
                <a:schemeClr val="bg1"/>
              </a:solidFill>
            </a:endParaRPr>
          </a:p>
        </p:txBody>
      </p:sp>
      <p:sp>
        <p:nvSpPr>
          <p:cNvPr id="254991" name="Rectangle 15"/>
          <p:cNvSpPr>
            <a:spLocks noChangeArrowheads="1"/>
          </p:cNvSpPr>
          <p:nvPr/>
        </p:nvSpPr>
        <p:spPr bwMode="auto">
          <a:xfrm>
            <a:off x="120635" y="4572001"/>
            <a:ext cx="11852320" cy="2149475"/>
          </a:xfrm>
          <a:prstGeom prst="rect">
            <a:avLst/>
          </a:prstGeom>
          <a:solidFill>
            <a:srgbClr val="002060"/>
          </a:solidFill>
          <a:ln w="9525">
            <a:miter lim="800000"/>
            <a:headEnd/>
            <a:tailEnd/>
          </a:ln>
          <a:effectLst/>
          <a:scene3d>
            <a:camera prst="legacyObliqueTopRight"/>
            <a:lightRig rig="legacyFlat3" dir="b"/>
          </a:scene3d>
          <a:sp3d extrusionH="430200" prstMaterial="legacyMatte">
            <a:bevelT w="13500" h="13500" prst="angle"/>
            <a:bevelB w="13500" h="13500" prst="angle"/>
            <a:extrusionClr>
              <a:srgbClr val="009900"/>
            </a:extrusionClr>
          </a:sp3d>
        </p:spPr>
        <p:txBody>
          <a:bodyPr wrap="none" anchor="ctr">
            <a:flatTx/>
          </a:bodyPr>
          <a:lstStyle/>
          <a:p>
            <a:pPr eaLnBrk="1" hangingPunct="1">
              <a:defRPr/>
            </a:pPr>
            <a:r>
              <a:rPr lang="fr-FR" sz="3200" b="1" u="sng" dirty="0">
                <a:solidFill>
                  <a:schemeClr val="bg1"/>
                </a:solidFill>
                <a:effectLst>
                  <a:outerShdw blurRad="38100" dist="38100" dir="2700000" algn="tl">
                    <a:srgbClr val="000000"/>
                  </a:outerShdw>
                </a:effectLst>
                <a:latin typeface="Tahoma" pitchFamily="34" charset="0"/>
              </a:rPr>
              <a:t>Les partenaires au développement</a:t>
            </a:r>
            <a:r>
              <a:rPr lang="fr-FR" sz="3200" b="1" dirty="0">
                <a:solidFill>
                  <a:schemeClr val="bg1"/>
                </a:solidFill>
                <a:effectLst>
                  <a:outerShdw blurRad="38100" dist="38100" dir="2700000" algn="tl">
                    <a:srgbClr val="000000"/>
                  </a:outerShdw>
                </a:effectLst>
                <a:latin typeface="Tahoma" pitchFamily="34" charset="0"/>
              </a:rPr>
              <a:t>: </a:t>
            </a:r>
          </a:p>
          <a:p>
            <a:pPr eaLnBrk="1" hangingPunct="1">
              <a:lnSpc>
                <a:spcPct val="90000"/>
              </a:lnSpc>
              <a:spcBef>
                <a:spcPct val="20000"/>
              </a:spcBef>
              <a:buClr>
                <a:schemeClr val="hlink"/>
              </a:buClr>
              <a:buSzPct val="65000"/>
              <a:buFont typeface="Wingdings" pitchFamily="2" charset="2"/>
              <a:buNone/>
              <a:defRPr/>
            </a:pPr>
            <a:r>
              <a:rPr lang="fr-FR" sz="3200" b="1" dirty="0">
                <a:solidFill>
                  <a:schemeClr val="bg1"/>
                </a:solidFill>
                <a:effectLst>
                  <a:outerShdw blurRad="38100" dist="38100" dir="2700000" algn="tl">
                    <a:srgbClr val="000000"/>
                  </a:outerShdw>
                </a:effectLst>
                <a:latin typeface="Tahoma" pitchFamily="34" charset="0"/>
              </a:rPr>
              <a:t> - OMS, UNICEF, UNFPA, GAVI, FOND mondial</a:t>
            </a:r>
          </a:p>
          <a:p>
            <a:pPr eaLnBrk="1" hangingPunct="1">
              <a:lnSpc>
                <a:spcPct val="90000"/>
              </a:lnSpc>
              <a:spcBef>
                <a:spcPct val="20000"/>
              </a:spcBef>
              <a:buClr>
                <a:schemeClr val="hlink"/>
              </a:buClr>
              <a:buSzPct val="65000"/>
              <a:buFont typeface="Wingdings" pitchFamily="2" charset="2"/>
              <a:buNone/>
              <a:defRPr/>
            </a:pPr>
            <a:r>
              <a:rPr lang="fr-FR" sz="3200" b="1" dirty="0">
                <a:solidFill>
                  <a:schemeClr val="bg1"/>
                </a:solidFill>
                <a:effectLst>
                  <a:outerShdw blurRad="38100" dist="38100" dir="2700000" algn="tl">
                    <a:srgbClr val="000000"/>
                  </a:outerShdw>
                </a:effectLst>
                <a:latin typeface="Tahoma" pitchFamily="34" charset="0"/>
              </a:rPr>
              <a:t> - les partenaires locaux: Selon les district</a:t>
            </a:r>
          </a:p>
          <a:p>
            <a:pPr eaLnBrk="1" hangingPunct="1">
              <a:lnSpc>
                <a:spcPct val="90000"/>
              </a:lnSpc>
              <a:spcBef>
                <a:spcPct val="20000"/>
              </a:spcBef>
              <a:buClr>
                <a:schemeClr val="hlink"/>
              </a:buClr>
              <a:buSzPct val="65000"/>
              <a:buFont typeface="Wingdings" pitchFamily="2" charset="2"/>
              <a:buNone/>
              <a:defRPr/>
            </a:pPr>
            <a:r>
              <a:rPr lang="fr-FR" sz="3200" b="1" dirty="0">
                <a:solidFill>
                  <a:schemeClr val="bg1"/>
                </a:solidFill>
                <a:effectLst>
                  <a:outerShdw blurRad="38100" dist="38100" dir="2700000" algn="tl">
                    <a:srgbClr val="000000"/>
                  </a:outerShdw>
                </a:effectLst>
                <a:latin typeface="Tahoma" pitchFamily="34" charset="0"/>
              </a:rPr>
              <a:t> - Autres</a:t>
            </a:r>
            <a:endParaRPr lang="fr-FR" b="1" dirty="0">
              <a:solidFill>
                <a:schemeClr val="bg1"/>
              </a:solidFill>
            </a:endParaRPr>
          </a:p>
          <a:p>
            <a:pPr eaLnBrk="1" hangingPunct="1">
              <a:defRPr/>
            </a:pPr>
            <a:endParaRPr lang="fr-FR" b="1" dirty="0">
              <a:solidFill>
                <a:schemeClr val="bg1"/>
              </a:solidFill>
            </a:endParaRPr>
          </a:p>
        </p:txBody>
      </p:sp>
    </p:spTree>
    <p:extLst>
      <p:ext uri="{BB962C8B-B14F-4D97-AF65-F5344CB8AC3E}">
        <p14:creationId xmlns:p14="http://schemas.microsoft.com/office/powerpoint/2010/main" val="29251117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54978"/>
                                        </p:tgtEl>
                                        <p:attrNameLst>
                                          <p:attrName>style.visibility</p:attrName>
                                        </p:attrNameLst>
                                      </p:cBhvr>
                                      <p:to>
                                        <p:strVal val="visible"/>
                                      </p:to>
                                    </p:set>
                                    <p:animEffect transition="in" filter="barn(inVertical)">
                                      <p:cBhvr>
                                        <p:cTn id="7" dur="500"/>
                                        <p:tgtEl>
                                          <p:spTgt spid="2549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254982"/>
                                        </p:tgtEl>
                                        <p:attrNameLst>
                                          <p:attrName>style.visibility</p:attrName>
                                        </p:attrNameLst>
                                      </p:cBhvr>
                                      <p:to>
                                        <p:strVal val="visible"/>
                                      </p:to>
                                    </p:set>
                                    <p:animEffect transition="in" filter="barn(inHorizontal)">
                                      <p:cBhvr>
                                        <p:cTn id="12" dur="500"/>
                                        <p:tgtEl>
                                          <p:spTgt spid="25498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254987"/>
                                        </p:tgtEl>
                                        <p:attrNameLst>
                                          <p:attrName>style.visibility</p:attrName>
                                        </p:attrNameLst>
                                      </p:cBhvr>
                                      <p:to>
                                        <p:strVal val="visible"/>
                                      </p:to>
                                    </p:set>
                                    <p:anim calcmode="lin" valueType="num">
                                      <p:cBhvr additive="base">
                                        <p:cTn id="17" dur="500" fill="hold"/>
                                        <p:tgtEl>
                                          <p:spTgt spid="254987"/>
                                        </p:tgtEl>
                                        <p:attrNameLst>
                                          <p:attrName>ppt_x</p:attrName>
                                        </p:attrNameLst>
                                      </p:cBhvr>
                                      <p:tavLst>
                                        <p:tav tm="0">
                                          <p:val>
                                            <p:strVal val="0-#ppt_w/2"/>
                                          </p:val>
                                        </p:tav>
                                        <p:tav tm="100000">
                                          <p:val>
                                            <p:strVal val="#ppt_x"/>
                                          </p:val>
                                        </p:tav>
                                      </p:tavLst>
                                    </p:anim>
                                    <p:anim calcmode="lin" valueType="num">
                                      <p:cBhvr additive="base">
                                        <p:cTn id="18" dur="500" fill="hold"/>
                                        <p:tgtEl>
                                          <p:spTgt spid="254987"/>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6" fill="hold" grpId="0" nodeType="clickEffect">
                                  <p:stCondLst>
                                    <p:cond delay="0"/>
                                  </p:stCondLst>
                                  <p:childTnLst>
                                    <p:set>
                                      <p:cBhvr>
                                        <p:cTn id="22" dur="1" fill="hold">
                                          <p:stCondLst>
                                            <p:cond delay="0"/>
                                          </p:stCondLst>
                                        </p:cTn>
                                        <p:tgtEl>
                                          <p:spTgt spid="254991"/>
                                        </p:tgtEl>
                                        <p:attrNameLst>
                                          <p:attrName>style.visibility</p:attrName>
                                        </p:attrNameLst>
                                      </p:cBhvr>
                                      <p:to>
                                        <p:strVal val="visible"/>
                                      </p:to>
                                    </p:set>
                                    <p:anim calcmode="lin" valueType="num">
                                      <p:cBhvr additive="base">
                                        <p:cTn id="23" dur="500" fill="hold"/>
                                        <p:tgtEl>
                                          <p:spTgt spid="254991"/>
                                        </p:tgtEl>
                                        <p:attrNameLst>
                                          <p:attrName>ppt_x</p:attrName>
                                        </p:attrNameLst>
                                      </p:cBhvr>
                                      <p:tavLst>
                                        <p:tav tm="0">
                                          <p:val>
                                            <p:strVal val="1+#ppt_w/2"/>
                                          </p:val>
                                        </p:tav>
                                        <p:tav tm="100000">
                                          <p:val>
                                            <p:strVal val="#ppt_x"/>
                                          </p:val>
                                        </p:tav>
                                      </p:tavLst>
                                    </p:anim>
                                    <p:anim calcmode="lin" valueType="num">
                                      <p:cBhvr additive="base">
                                        <p:cTn id="24" dur="500" fill="hold"/>
                                        <p:tgtEl>
                                          <p:spTgt spid="25499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4978" grpId="0" autoUpdateAnimBg="0"/>
      <p:bldP spid="254982" grpId="0" animBg="1" autoUpdateAnimBg="0"/>
      <p:bldP spid="254987" grpId="0" animBg="1" autoUpdateAnimBg="0"/>
      <p:bldP spid="254991" grpId="0" animBg="1"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Titre 1"/>
          <p:cNvSpPr>
            <a:spLocks noGrp="1"/>
          </p:cNvSpPr>
          <p:nvPr>
            <p:ph type="title"/>
          </p:nvPr>
        </p:nvSpPr>
        <p:spPr>
          <a:xfrm>
            <a:off x="1980942" y="115889"/>
            <a:ext cx="8228529" cy="433387"/>
          </a:xfrm>
        </p:spPr>
        <p:txBody>
          <a:bodyPr/>
          <a:lstStyle/>
          <a:p>
            <a:pPr eaLnBrk="1" hangingPunct="1"/>
            <a:r>
              <a:rPr lang="fr-FR" altLang="fr-FR" sz="3200" b="1"/>
              <a:t>BUDGET DETAILLE D’UNE ACTIVITE</a:t>
            </a:r>
          </a:p>
        </p:txBody>
      </p:sp>
      <p:graphicFrame>
        <p:nvGraphicFramePr>
          <p:cNvPr id="5" name="Espace réservé du contenu 4"/>
          <p:cNvGraphicFramePr>
            <a:graphicFrameLocks noGrp="1"/>
          </p:cNvGraphicFramePr>
          <p:nvPr>
            <p:ph idx="1"/>
          </p:nvPr>
        </p:nvGraphicFramePr>
        <p:xfrm>
          <a:off x="107936" y="587375"/>
          <a:ext cx="12082474" cy="6197604"/>
        </p:xfrm>
        <a:graphic>
          <a:graphicData uri="http://schemas.openxmlformats.org/drawingml/2006/table">
            <a:tbl>
              <a:tblPr/>
              <a:tblGrid>
                <a:gridCol w="572029">
                  <a:extLst>
                    <a:ext uri="{9D8B030D-6E8A-4147-A177-3AD203B41FA5}">
                      <a16:colId xmlns:a16="http://schemas.microsoft.com/office/drawing/2014/main" xmlns="" val="20000"/>
                    </a:ext>
                  </a:extLst>
                </a:gridCol>
                <a:gridCol w="1489023">
                  <a:extLst>
                    <a:ext uri="{9D8B030D-6E8A-4147-A177-3AD203B41FA5}">
                      <a16:colId xmlns:a16="http://schemas.microsoft.com/office/drawing/2014/main" xmlns="" val="20001"/>
                    </a:ext>
                  </a:extLst>
                </a:gridCol>
                <a:gridCol w="510895">
                  <a:extLst>
                    <a:ext uri="{9D8B030D-6E8A-4147-A177-3AD203B41FA5}">
                      <a16:colId xmlns:a16="http://schemas.microsoft.com/office/drawing/2014/main" xmlns="" val="20002"/>
                    </a:ext>
                  </a:extLst>
                </a:gridCol>
                <a:gridCol w="408279">
                  <a:extLst>
                    <a:ext uri="{9D8B030D-6E8A-4147-A177-3AD203B41FA5}">
                      <a16:colId xmlns:a16="http://schemas.microsoft.com/office/drawing/2014/main" xmlns="" val="20003"/>
                    </a:ext>
                  </a:extLst>
                </a:gridCol>
                <a:gridCol w="510895">
                  <a:extLst>
                    <a:ext uri="{9D8B030D-6E8A-4147-A177-3AD203B41FA5}">
                      <a16:colId xmlns:a16="http://schemas.microsoft.com/office/drawing/2014/main" xmlns="" val="20004"/>
                    </a:ext>
                  </a:extLst>
                </a:gridCol>
                <a:gridCol w="472587">
                  <a:extLst>
                    <a:ext uri="{9D8B030D-6E8A-4147-A177-3AD203B41FA5}">
                      <a16:colId xmlns:a16="http://schemas.microsoft.com/office/drawing/2014/main" xmlns="" val="20005"/>
                    </a:ext>
                  </a:extLst>
                </a:gridCol>
                <a:gridCol w="1025097">
                  <a:extLst>
                    <a:ext uri="{9D8B030D-6E8A-4147-A177-3AD203B41FA5}">
                      <a16:colId xmlns:a16="http://schemas.microsoft.com/office/drawing/2014/main" xmlns="" val="20006"/>
                    </a:ext>
                  </a:extLst>
                </a:gridCol>
                <a:gridCol w="2397787">
                  <a:extLst>
                    <a:ext uri="{9D8B030D-6E8A-4147-A177-3AD203B41FA5}">
                      <a16:colId xmlns:a16="http://schemas.microsoft.com/office/drawing/2014/main" xmlns="" val="20007"/>
                    </a:ext>
                  </a:extLst>
                </a:gridCol>
                <a:gridCol w="592351">
                  <a:extLst>
                    <a:ext uri="{9D8B030D-6E8A-4147-A177-3AD203B41FA5}">
                      <a16:colId xmlns:a16="http://schemas.microsoft.com/office/drawing/2014/main" xmlns="" val="20008"/>
                    </a:ext>
                  </a:extLst>
                </a:gridCol>
                <a:gridCol w="759755">
                  <a:extLst>
                    <a:ext uri="{9D8B030D-6E8A-4147-A177-3AD203B41FA5}">
                      <a16:colId xmlns:a16="http://schemas.microsoft.com/office/drawing/2014/main" xmlns="" val="20009"/>
                    </a:ext>
                  </a:extLst>
                </a:gridCol>
                <a:gridCol w="630983">
                  <a:extLst>
                    <a:ext uri="{9D8B030D-6E8A-4147-A177-3AD203B41FA5}">
                      <a16:colId xmlns:a16="http://schemas.microsoft.com/office/drawing/2014/main" xmlns="" val="20010"/>
                    </a:ext>
                  </a:extLst>
                </a:gridCol>
                <a:gridCol w="875649">
                  <a:extLst>
                    <a:ext uri="{9D8B030D-6E8A-4147-A177-3AD203B41FA5}">
                      <a16:colId xmlns:a16="http://schemas.microsoft.com/office/drawing/2014/main" xmlns="" val="20011"/>
                    </a:ext>
                  </a:extLst>
                </a:gridCol>
                <a:gridCol w="1171825">
                  <a:extLst>
                    <a:ext uri="{9D8B030D-6E8A-4147-A177-3AD203B41FA5}">
                      <a16:colId xmlns:a16="http://schemas.microsoft.com/office/drawing/2014/main" xmlns="" val="20012"/>
                    </a:ext>
                  </a:extLst>
                </a:gridCol>
                <a:gridCol w="665319">
                  <a:extLst>
                    <a:ext uri="{9D8B030D-6E8A-4147-A177-3AD203B41FA5}">
                      <a16:colId xmlns:a16="http://schemas.microsoft.com/office/drawing/2014/main" xmlns="" val="20013"/>
                    </a:ext>
                  </a:extLst>
                </a:gridCol>
              </a:tblGrid>
              <a:tr h="243840">
                <a:tc rowSpan="2">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a:ln>
                            <a:noFill/>
                          </a:ln>
                          <a:solidFill>
                            <a:schemeClr val="tx1"/>
                          </a:solidFill>
                          <a:effectLst/>
                          <a:latin typeface="Arial" panose="020B0604020202020204" pitchFamily="34" charset="0"/>
                          <a:cs typeface="Times New Roman" panose="02020603050405020304" pitchFamily="18" charset="0"/>
                        </a:rPr>
                        <a:t>N°</a:t>
                      </a:r>
                      <a:endParaRPr kumimoji="0" lang="fr-FR"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rowSpan="2">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ACTIVITES</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gridSpan="4">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PERIODE</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hMerge="1">
                  <a:txBody>
                    <a:bodyPr/>
                    <a:lstStyle/>
                    <a:p>
                      <a:endParaRPr lang="fr-FR"/>
                    </a:p>
                  </a:txBody>
                  <a:tcPr/>
                </a:tc>
                <a:tc hMerge="1">
                  <a:txBody>
                    <a:bodyPr/>
                    <a:lstStyle/>
                    <a:p>
                      <a:endParaRPr lang="fr-FR"/>
                    </a:p>
                  </a:txBody>
                  <a:tcPr/>
                </a:tc>
                <a:tc hMerge="1">
                  <a:txBody>
                    <a:bodyPr/>
                    <a:lstStyle/>
                    <a:p>
                      <a:endParaRPr lang="fr-FR"/>
                    </a:p>
                  </a:txBody>
                  <a:tcPr/>
                </a:tc>
                <a:tc rowSpan="2">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COUT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gridSpan="5">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a:ln>
                            <a:noFill/>
                          </a:ln>
                          <a:solidFill>
                            <a:schemeClr val="tx1"/>
                          </a:solidFill>
                          <a:effectLst/>
                          <a:latin typeface="Arial" panose="020B0604020202020204" pitchFamily="34" charset="0"/>
                          <a:cs typeface="Times New Roman" panose="02020603050405020304" pitchFamily="18" charset="0"/>
                        </a:rPr>
                        <a:t>BUDGET DETAILLE</a:t>
                      </a:r>
                      <a:endParaRPr kumimoji="0" lang="fr-FR"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rowSpan="2">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TOTAL </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rowSpan="2">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SF</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extLst>
                  <a:ext uri="{0D108BD9-81ED-4DB2-BD59-A6C34878D82A}">
                    <a16:rowId xmlns:a16="http://schemas.microsoft.com/office/drawing/2014/main" xmlns="" val="10000"/>
                  </a:ext>
                </a:extLst>
              </a:tr>
              <a:tr h="426720">
                <a:tc vMerge="1">
                  <a:txBody>
                    <a:bodyPr/>
                    <a:lstStyle/>
                    <a:p>
                      <a:endParaRPr lang="fr-FR"/>
                    </a:p>
                  </a:txBody>
                  <a:tcPr/>
                </a:tc>
                <a:tc vMerge="1">
                  <a:txBody>
                    <a:bodyPr/>
                    <a:lstStyle/>
                    <a:p>
                      <a:endParaRPr lang="fr-FR"/>
                    </a:p>
                  </a:txBody>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T1</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T2</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T3</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T4</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vMerge="1">
                  <a:txBody>
                    <a:bodyPr/>
                    <a:lstStyle/>
                    <a:p>
                      <a:endParaRPr lang="fr-FR"/>
                    </a:p>
                  </a:txBody>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Libellé</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dirty="0" err="1">
                          <a:ln>
                            <a:noFill/>
                          </a:ln>
                          <a:solidFill>
                            <a:schemeClr val="tx1"/>
                          </a:solidFill>
                          <a:effectLst/>
                          <a:latin typeface="Arial" panose="020B0604020202020204" pitchFamily="34" charset="0"/>
                          <a:cs typeface="Times New Roman" panose="02020603050405020304" pitchFamily="18" charset="0"/>
                        </a:rPr>
                        <a:t>Nbre</a:t>
                      </a:r>
                      <a:endParaRPr kumimoji="0" lang="fr-FR"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Sortie</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Nuitée</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Coût Unit. </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D9D9D9"/>
                    </a:solidFill>
                  </a:tcPr>
                </a:tc>
                <a:tc vMerge="1">
                  <a:txBody>
                    <a:bodyPr/>
                    <a:lstStyle/>
                    <a:p>
                      <a:endParaRPr lang="fr-FR"/>
                    </a:p>
                  </a:txBody>
                  <a:tcPr/>
                </a:tc>
                <a:tc vMerge="1">
                  <a:txBody>
                    <a:bodyPr/>
                    <a:lstStyle/>
                    <a:p>
                      <a:endParaRPr lang="fr-FR"/>
                    </a:p>
                  </a:txBody>
                  <a:tcPr/>
                </a:tc>
                <a:extLst>
                  <a:ext uri="{0D108BD9-81ED-4DB2-BD59-A6C34878D82A}">
                    <a16:rowId xmlns:a16="http://schemas.microsoft.com/office/drawing/2014/main" xmlns="" val="10001"/>
                  </a:ext>
                </a:extLst>
              </a:tr>
              <a:tr h="640107">
                <a:tc rowSpan="2">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63</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FF"/>
                    </a:solidFill>
                  </a:tcPr>
                </a:tc>
                <a:tc rowSpan="16">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a:ln>
                            <a:noFill/>
                          </a:ln>
                          <a:solidFill>
                            <a:schemeClr val="tx1"/>
                          </a:solidFill>
                          <a:effectLst/>
                          <a:latin typeface="Arial" panose="020B0604020202020204" pitchFamily="34" charset="0"/>
                          <a:cs typeface="Times New Roman" panose="02020603050405020304" pitchFamily="18" charset="0"/>
                        </a:rPr>
                        <a:t>Tenir une fois par trimestre un atelier de collecte et de validation des données sur la tuberculose</a:t>
                      </a:r>
                      <a:endParaRPr kumimoji="0" lang="fr-FR"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X</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X</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X</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X</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1 853 440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a:ln>
                            <a:noFill/>
                          </a:ln>
                          <a:solidFill>
                            <a:schemeClr val="bg1"/>
                          </a:solidFill>
                          <a:effectLst/>
                          <a:latin typeface="Arial" panose="020B0604020202020204" pitchFamily="34" charset="0"/>
                          <a:cs typeface="Times New Roman" panose="02020603050405020304" pitchFamily="18" charset="0"/>
                        </a:rPr>
                        <a:t>PRISE EN CHARGE</a:t>
                      </a:r>
                      <a:endParaRPr kumimoji="0" lang="fr-FR" sz="1600" b="0"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a:ln>
                          <a:noFill/>
                        </a:ln>
                        <a:solidFill>
                          <a:schemeClr val="tx1"/>
                        </a:solidFill>
                        <a:effectLst/>
                        <a:latin typeface="Calibri" panose="020F0502020204030204" pitchFamily="34"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a:ln>
                          <a:noFill/>
                        </a:ln>
                        <a:solidFill>
                          <a:schemeClr val="tx1"/>
                        </a:solidFill>
                        <a:effectLst/>
                        <a:latin typeface="Calibri" panose="020F0502020204030204" pitchFamily="34"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a:ln>
                          <a:noFill/>
                        </a:ln>
                        <a:solidFill>
                          <a:schemeClr val="tx1"/>
                        </a:solidFill>
                        <a:effectLst/>
                        <a:latin typeface="Calibri" panose="020F0502020204030204" pitchFamily="34"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a:ln>
                          <a:noFill/>
                        </a:ln>
                        <a:solidFill>
                          <a:schemeClr val="tx1"/>
                        </a:solidFill>
                        <a:effectLst/>
                        <a:latin typeface="Calibri" panose="020F0502020204030204" pitchFamily="34"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1 210 000</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a:ln>
                            <a:noFill/>
                          </a:ln>
                          <a:solidFill>
                            <a:schemeClr val="tx1"/>
                          </a:solidFill>
                          <a:effectLst/>
                          <a:latin typeface="Arial" panose="020B0604020202020204" pitchFamily="34" charset="0"/>
                          <a:cs typeface="Times New Roman" panose="02020603050405020304" pitchFamily="18" charset="0"/>
                        </a:rPr>
                        <a:t>FM/ TB</a:t>
                      </a:r>
                      <a:endParaRPr kumimoji="0" lang="fr-FR"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lnTlToBr>
                      <a:noFill/>
                    </a:lnTlToBr>
                    <a:lnBlToTr>
                      <a:noFill/>
                    </a:lnBlToTr>
                    <a:solidFill>
                      <a:srgbClr val="FFFFFF"/>
                    </a:solidFill>
                  </a:tcPr>
                </a:tc>
                <a:extLst>
                  <a:ext uri="{0D108BD9-81ED-4DB2-BD59-A6C34878D82A}">
                    <a16:rowId xmlns:a16="http://schemas.microsoft.com/office/drawing/2014/main" xmlns="" val="10002"/>
                  </a:ext>
                </a:extLst>
              </a:tr>
              <a:tr h="271489">
                <a:tc vMerge="1">
                  <a:txBody>
                    <a:bodyPr/>
                    <a:lstStyle/>
                    <a:p>
                      <a:endParaRPr lang="fr-FR"/>
                    </a:p>
                  </a:txBody>
                  <a:tcPr/>
                </a:tc>
                <a:tc vMerge="1">
                  <a:txBody>
                    <a:bodyPr/>
                    <a:lstStyle/>
                    <a:p>
                      <a:endParaRPr lang="fr-FR"/>
                    </a:p>
                  </a:txBody>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a:ln>
                            <a:noFill/>
                          </a:ln>
                          <a:solidFill>
                            <a:schemeClr val="tx1"/>
                          </a:solidFill>
                          <a:effectLst/>
                          <a:latin typeface="Arial" panose="020B0604020202020204" pitchFamily="34" charset="0"/>
                          <a:cs typeface="Times New Roman" panose="02020603050405020304" pitchFamily="18" charset="0"/>
                        </a:rPr>
                        <a:t>Facilitateur</a:t>
                      </a:r>
                      <a:endParaRPr kumimoji="0" lang="fr-FR"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2</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4</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2</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15 000</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240 000</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extLst>
                  <a:ext uri="{0D108BD9-81ED-4DB2-BD59-A6C34878D82A}">
                    <a16:rowId xmlns:a16="http://schemas.microsoft.com/office/drawing/2014/main" xmlns="" val="10003"/>
                  </a:ext>
                </a:extLst>
              </a:tr>
              <a:tr h="365161">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Participants déplacés</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11</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4</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2</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10 000</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880 000</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extLst>
                  <a:ext uri="{0D108BD9-81ED-4DB2-BD59-A6C34878D82A}">
                    <a16:rowId xmlns:a16="http://schemas.microsoft.com/office/drawing/2014/main" xmlns="" val="10004"/>
                  </a:ext>
                </a:extLst>
              </a:tr>
              <a:tr h="193657">
                <a:tc rowSpan="2">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vMerge="1">
                  <a:txBody>
                    <a:bodyPr/>
                    <a:lstStyle/>
                    <a:p>
                      <a:endParaRPr lang="fr-FR"/>
                    </a:p>
                  </a:txBody>
                  <a:tcPr/>
                </a:tc>
                <a:tc vMerge="1">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endParaRPr>
                    </a:p>
                  </a:txBody>
                  <a:tcPr marL="36059" marR="36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vMerge="1">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endParaRPr>
                    </a:p>
                  </a:txBody>
                  <a:tcPr marL="36059" marR="36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vMerge="1">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endParaRPr>
                    </a:p>
                  </a:txBody>
                  <a:tcPr marL="36059" marR="36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vMerge="1">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endParaRPr>
                    </a:p>
                  </a:txBody>
                  <a:tcPr marL="36059" marR="36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vMerge="1">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endParaRPr>
                    </a:p>
                  </a:txBody>
                  <a:tcPr marL="36059" marR="36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vMerge="1">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endParaRPr>
                    </a:p>
                  </a:txBody>
                  <a:tcPr marL="36059" marR="36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endParaRPr>
                    </a:p>
                  </a:txBody>
                  <a:tcPr marL="36059" marR="36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endParaRPr>
                    </a:p>
                  </a:txBody>
                  <a:tcPr marL="36059" marR="36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endParaRPr>
                    </a:p>
                  </a:txBody>
                  <a:tcPr marL="36059" marR="36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endParaRPr>
                    </a:p>
                  </a:txBody>
                  <a:tcPr marL="36059" marR="36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endParaRPr>
                    </a:p>
                  </a:txBody>
                  <a:tcPr marL="36059" marR="36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endParaRPr>
                    </a:p>
                  </a:txBody>
                  <a:tcPr marL="36059" marR="36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extLst>
                  <a:ext uri="{0D108BD9-81ED-4DB2-BD59-A6C34878D82A}">
                    <a16:rowId xmlns:a16="http://schemas.microsoft.com/office/drawing/2014/main" xmlns="" val="10005"/>
                  </a:ext>
                </a:extLst>
              </a:tr>
              <a:tr h="172139">
                <a:tc vMerge="1">
                  <a:txBody>
                    <a:bodyPr/>
                    <a:lstStyle/>
                    <a:p>
                      <a:endParaRPr lang="fr-FR"/>
                    </a:p>
                  </a:txBody>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a:ln>
                            <a:noFill/>
                          </a:ln>
                          <a:solidFill>
                            <a:schemeClr val="tx1"/>
                          </a:solidFill>
                          <a:effectLst/>
                          <a:latin typeface="Arial" panose="020B0604020202020204" pitchFamily="34" charset="0"/>
                          <a:cs typeface="Times New Roman" panose="02020603050405020304" pitchFamily="18" charset="0"/>
                        </a:rPr>
                        <a:t>Participants résidents</a:t>
                      </a:r>
                      <a:endParaRPr kumimoji="0" lang="fr-FR"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2</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4</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5 000</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40 000</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extLst>
                  <a:ext uri="{0D108BD9-81ED-4DB2-BD59-A6C34878D82A}">
                    <a16:rowId xmlns:a16="http://schemas.microsoft.com/office/drawing/2014/main" xmlns="" val="10006"/>
                  </a:ext>
                </a:extLst>
              </a:tr>
              <a:tr h="365796">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vMerge="1">
                  <a:txBody>
                    <a:bodyPr/>
                    <a:lstStyle/>
                    <a:p>
                      <a:endParaRPr lang="fr-FR"/>
                    </a:p>
                  </a:txBody>
                  <a:tcPr/>
                </a:tc>
                <a:tc vMerge="1">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endParaRPr>
                    </a:p>
                  </a:txBody>
                  <a:tcPr marL="36059" marR="36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vMerge="1">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endParaRPr>
                    </a:p>
                  </a:txBody>
                  <a:tcPr marL="36059" marR="36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vMerge="1">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endParaRPr>
                    </a:p>
                  </a:txBody>
                  <a:tcPr marL="36059" marR="36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vMerge="1">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endParaRPr>
                    </a:p>
                  </a:txBody>
                  <a:tcPr marL="36059" marR="36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vMerge="1">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endParaRPr>
                    </a:p>
                  </a:txBody>
                  <a:tcPr marL="36059" marR="36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vMerge="1">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endParaRPr>
                    </a:p>
                  </a:txBody>
                  <a:tcPr marL="36059" marR="36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endParaRPr>
                    </a:p>
                  </a:txBody>
                  <a:tcPr marL="36059" marR="36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endParaRPr>
                    </a:p>
                  </a:txBody>
                  <a:tcPr marL="36059" marR="36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endParaRPr>
                    </a:p>
                  </a:txBody>
                  <a:tcPr marL="36059" marR="36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endParaRPr>
                    </a:p>
                  </a:txBody>
                  <a:tcPr marL="36059" marR="36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endParaRPr>
                    </a:p>
                  </a:txBody>
                  <a:tcPr marL="36059" marR="36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endParaRPr>
                    </a:p>
                  </a:txBody>
                  <a:tcPr marL="36059" marR="36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extLst>
                  <a:ext uri="{0D108BD9-81ED-4DB2-BD59-A6C34878D82A}">
                    <a16:rowId xmlns:a16="http://schemas.microsoft.com/office/drawing/2014/main" xmlns="" val="10007"/>
                  </a:ext>
                </a:extLst>
              </a:tr>
              <a:tr h="243840">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vMerge="1">
                  <a:txBody>
                    <a:bodyPr/>
                    <a:lstStyle/>
                    <a:p>
                      <a:endParaRPr lang="fr-FR"/>
                    </a:p>
                  </a:txBody>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Administrateur</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4</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5 000</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20 000</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extLst>
                  <a:ext uri="{0D108BD9-81ED-4DB2-BD59-A6C34878D82A}">
                    <a16:rowId xmlns:a16="http://schemas.microsoft.com/office/drawing/2014/main" xmlns="" val="10008"/>
                  </a:ext>
                </a:extLst>
              </a:tr>
              <a:tr h="365796">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vMerge="1">
                  <a:txBody>
                    <a:bodyPr/>
                    <a:lstStyle/>
                    <a:p>
                      <a:endParaRPr lang="fr-FR"/>
                    </a:p>
                  </a:txBody>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a:ln>
                            <a:noFill/>
                          </a:ln>
                          <a:solidFill>
                            <a:schemeClr val="tx1"/>
                          </a:solidFill>
                          <a:effectLst/>
                          <a:latin typeface="Arial" panose="020B0604020202020204" pitchFamily="34" charset="0"/>
                          <a:cs typeface="Times New Roman" panose="02020603050405020304" pitchFamily="18" charset="0"/>
                        </a:rPr>
                        <a:t>Personnel de soutien</a:t>
                      </a:r>
                      <a:endParaRPr kumimoji="0" lang="fr-FR"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3</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4</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2 500</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30 000</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extLst>
                  <a:ext uri="{0D108BD9-81ED-4DB2-BD59-A6C34878D82A}">
                    <a16:rowId xmlns:a16="http://schemas.microsoft.com/office/drawing/2014/main" xmlns="" val="10009"/>
                  </a:ext>
                </a:extLst>
              </a:tr>
              <a:tr h="262204">
                <a:tc rowSpan="2">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vMerge="1">
                  <a:txBody>
                    <a:bodyPr/>
                    <a:lstStyle/>
                    <a:p>
                      <a:endParaRPr lang="fr-FR"/>
                    </a:p>
                  </a:txBody>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a:ln>
                            <a:noFill/>
                          </a:ln>
                          <a:solidFill>
                            <a:schemeClr val="bg1"/>
                          </a:solidFill>
                          <a:effectLst/>
                          <a:latin typeface="Arial" panose="020B0604020202020204" pitchFamily="34" charset="0"/>
                          <a:cs typeface="Times New Roman" panose="02020603050405020304" pitchFamily="18" charset="0"/>
                        </a:rPr>
                        <a:t>CARBURANT</a:t>
                      </a:r>
                      <a:endParaRPr kumimoji="0" lang="fr-FR" sz="1600" b="0"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a:ln>
                          <a:noFill/>
                        </a:ln>
                        <a:solidFill>
                          <a:schemeClr val="tx1"/>
                        </a:solidFill>
                        <a:effectLst/>
                        <a:latin typeface="Calibri" panose="020F0502020204030204" pitchFamily="34"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a:ln>
                          <a:noFill/>
                        </a:ln>
                        <a:solidFill>
                          <a:schemeClr val="tx1"/>
                        </a:solidFill>
                        <a:effectLst/>
                        <a:latin typeface="Calibri" panose="020F0502020204030204" pitchFamily="34"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a:ln>
                          <a:noFill/>
                        </a:ln>
                        <a:solidFill>
                          <a:schemeClr val="tx1"/>
                        </a:solidFill>
                        <a:effectLst/>
                        <a:latin typeface="Calibri" panose="020F0502020204030204" pitchFamily="34"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a:ln>
                          <a:noFill/>
                        </a:ln>
                        <a:solidFill>
                          <a:schemeClr val="tx1"/>
                        </a:solidFill>
                        <a:effectLst/>
                        <a:latin typeface="Calibri" panose="020F0502020204030204" pitchFamily="34"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377 440</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extLst>
                  <a:ext uri="{0D108BD9-81ED-4DB2-BD59-A6C34878D82A}">
                    <a16:rowId xmlns:a16="http://schemas.microsoft.com/office/drawing/2014/main" xmlns="" val="10010"/>
                  </a:ext>
                </a:extLst>
              </a:tr>
              <a:tr h="25401">
                <a:tc vMerge="1">
                  <a:txBody>
                    <a:bodyPr/>
                    <a:lstStyle/>
                    <a:p>
                      <a:endParaRPr lang="fr-FR"/>
                    </a:p>
                  </a:txBody>
                  <a:tcPr/>
                </a:tc>
                <a:tc vMerge="1">
                  <a:txBody>
                    <a:bodyPr/>
                    <a:lstStyle/>
                    <a:p>
                      <a:endParaRPr lang="fr-FR"/>
                    </a:p>
                  </a:txBody>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a:ln>
                            <a:noFill/>
                          </a:ln>
                          <a:solidFill>
                            <a:schemeClr val="tx1"/>
                          </a:solidFill>
                          <a:effectLst/>
                          <a:latin typeface="Arial" panose="020B0604020202020204" pitchFamily="34" charset="0"/>
                          <a:cs typeface="Times New Roman" panose="02020603050405020304" pitchFamily="18" charset="0"/>
                        </a:rPr>
                        <a:t>carburant participants</a:t>
                      </a:r>
                      <a:endParaRPr kumimoji="0" lang="fr-FR"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2359</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4</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40</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377 440</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extLst>
                  <a:ext uri="{0D108BD9-81ED-4DB2-BD59-A6C34878D82A}">
                    <a16:rowId xmlns:a16="http://schemas.microsoft.com/office/drawing/2014/main" xmlns="" val="10011"/>
                  </a:ext>
                </a:extLst>
              </a:tr>
              <a:tr h="365796">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vMerge="1">
                  <a:txBody>
                    <a:bodyPr/>
                    <a:lstStyle/>
                    <a:p>
                      <a:endParaRPr lang="fr-FR"/>
                    </a:p>
                  </a:txBody>
                  <a:tcPr/>
                </a:tc>
                <a:tc vMerge="1">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endParaRPr>
                    </a:p>
                  </a:txBody>
                  <a:tcPr marL="36059" marR="36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vMerge="1">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endParaRPr>
                    </a:p>
                  </a:txBody>
                  <a:tcPr marL="36059" marR="36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vMerge="1">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endParaRPr>
                    </a:p>
                  </a:txBody>
                  <a:tcPr marL="36059" marR="36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vMerge="1">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endParaRPr>
                    </a:p>
                  </a:txBody>
                  <a:tcPr marL="36059" marR="36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vMerge="1">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endParaRPr>
                    </a:p>
                  </a:txBody>
                  <a:tcPr marL="36059" marR="36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vMerge="1">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endParaRPr>
                    </a:p>
                  </a:txBody>
                  <a:tcPr marL="36059" marR="36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endParaRPr>
                    </a:p>
                  </a:txBody>
                  <a:tcPr marL="36059" marR="36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endParaRPr>
                    </a:p>
                  </a:txBody>
                  <a:tcPr marL="36059" marR="36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endParaRPr>
                    </a:p>
                  </a:txBody>
                  <a:tcPr marL="36059" marR="36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endParaRPr>
                    </a:p>
                  </a:txBody>
                  <a:tcPr marL="36059" marR="36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endParaRPr>
                    </a:p>
                  </a:txBody>
                  <a:tcPr marL="36059" marR="36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fr-FR" sz="1400" b="0" i="0" u="none" strike="noStrike" cap="none" normalizeH="0" baseline="0">
                        <a:ln>
                          <a:noFill/>
                        </a:ln>
                        <a:solidFill>
                          <a:schemeClr val="bg1"/>
                        </a:solidFill>
                        <a:effectLst/>
                        <a:latin typeface="Times New Roman" panose="02020603050405020304" pitchFamily="18" charset="0"/>
                        <a:cs typeface="Times New Roman" panose="02020603050405020304" pitchFamily="18" charset="0"/>
                      </a:endParaRPr>
                    </a:p>
                  </a:txBody>
                  <a:tcPr marL="36059" marR="36059"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extLst>
                  <a:ext uri="{0D108BD9-81ED-4DB2-BD59-A6C34878D82A}">
                    <a16:rowId xmlns:a16="http://schemas.microsoft.com/office/drawing/2014/main" xmlns="" val="10012"/>
                  </a:ext>
                </a:extLst>
              </a:tr>
              <a:tr h="365161">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vMerge="1">
                  <a:txBody>
                    <a:bodyPr/>
                    <a:lstStyle/>
                    <a:p>
                      <a:endParaRPr lang="fr-FR"/>
                    </a:p>
                  </a:txBody>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a:ln>
                            <a:noFill/>
                          </a:ln>
                          <a:solidFill>
                            <a:schemeClr val="tx1"/>
                          </a:solidFill>
                          <a:effectLst/>
                          <a:latin typeface="Arial" panose="020B0604020202020204" pitchFamily="34" charset="0"/>
                          <a:cs typeface="Times New Roman" panose="02020603050405020304" pitchFamily="18" charset="0"/>
                        </a:rPr>
                        <a:t>Restauration </a:t>
                      </a:r>
                      <a:endParaRPr kumimoji="0" lang="fr-FR"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a:ln>
                          <a:noFill/>
                        </a:ln>
                        <a:solidFill>
                          <a:schemeClr val="tx1"/>
                        </a:solidFill>
                        <a:effectLst/>
                        <a:latin typeface="Calibri" panose="020F0502020204030204" pitchFamily="34"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a:ln>
                          <a:noFill/>
                        </a:ln>
                        <a:solidFill>
                          <a:schemeClr val="tx1"/>
                        </a:solidFill>
                        <a:effectLst/>
                        <a:latin typeface="Calibri" panose="020F0502020204030204" pitchFamily="34"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a:ln>
                          <a:noFill/>
                        </a:ln>
                        <a:solidFill>
                          <a:schemeClr val="tx1"/>
                        </a:solidFill>
                        <a:effectLst/>
                        <a:latin typeface="Calibri" panose="020F0502020204030204" pitchFamily="34"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dirty="0">
                        <a:ln>
                          <a:noFill/>
                        </a:ln>
                        <a:solidFill>
                          <a:schemeClr val="tx1"/>
                        </a:solidFill>
                        <a:effectLst/>
                        <a:latin typeface="Calibri" panose="020F0502020204030204" pitchFamily="34"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266 000</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extLst>
                  <a:ext uri="{0D108BD9-81ED-4DB2-BD59-A6C34878D82A}">
                    <a16:rowId xmlns:a16="http://schemas.microsoft.com/office/drawing/2014/main" xmlns="" val="10013"/>
                  </a:ext>
                </a:extLst>
              </a:tr>
              <a:tr h="365796">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vMerge="1">
                  <a:txBody>
                    <a:bodyPr/>
                    <a:lstStyle/>
                    <a:p>
                      <a:endParaRPr lang="fr-FR"/>
                    </a:p>
                  </a:txBody>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a:ln>
                            <a:noFill/>
                          </a:ln>
                          <a:solidFill>
                            <a:schemeClr val="tx1"/>
                          </a:solidFill>
                          <a:effectLst/>
                          <a:latin typeface="Arial" panose="020B0604020202020204" pitchFamily="34" charset="0"/>
                          <a:cs typeface="Times New Roman" panose="02020603050405020304" pitchFamily="18" charset="0"/>
                        </a:rPr>
                        <a:t>Pause-café et restau</a:t>
                      </a:r>
                      <a:endParaRPr kumimoji="0" lang="fr-FR"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19</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4</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3 500</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266 000</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extLst>
                  <a:ext uri="{0D108BD9-81ED-4DB2-BD59-A6C34878D82A}">
                    <a16:rowId xmlns:a16="http://schemas.microsoft.com/office/drawing/2014/main" xmlns="" val="10014"/>
                  </a:ext>
                </a:extLst>
              </a:tr>
              <a:tr h="549327">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vMerge="1">
                  <a:txBody>
                    <a:bodyPr/>
                    <a:lstStyle/>
                    <a:p>
                      <a:endParaRPr lang="fr-FR"/>
                    </a:p>
                  </a:txBody>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a:ln>
                            <a:noFill/>
                          </a:ln>
                          <a:solidFill>
                            <a:schemeClr val="bg1"/>
                          </a:solidFill>
                          <a:effectLst/>
                          <a:latin typeface="Arial" panose="020B0604020202020204" pitchFamily="34" charset="0"/>
                          <a:cs typeface="Times New Roman" panose="02020603050405020304" pitchFamily="18" charset="0"/>
                        </a:rPr>
                        <a:t>Reproduction des documents</a:t>
                      </a:r>
                      <a:endParaRPr kumimoji="0" lang="fr-FR" sz="1600" b="0" i="0" u="none" strike="noStrike" cap="none" normalizeH="0" baseline="0" dirty="0">
                        <a:ln>
                          <a:noFill/>
                        </a:ln>
                        <a:solidFill>
                          <a:schemeClr val="bg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70C0"/>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a:ln>
                          <a:noFill/>
                        </a:ln>
                        <a:solidFill>
                          <a:schemeClr val="tx1"/>
                        </a:solidFill>
                        <a:effectLst/>
                        <a:latin typeface="Calibri" panose="020F0502020204030204" pitchFamily="34"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a:ln>
                          <a:noFill/>
                        </a:ln>
                        <a:solidFill>
                          <a:schemeClr val="tx1"/>
                        </a:solidFill>
                        <a:effectLst/>
                        <a:latin typeface="Calibri" panose="020F0502020204030204" pitchFamily="34"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a:ln>
                          <a:noFill/>
                        </a:ln>
                        <a:solidFill>
                          <a:schemeClr val="tx1"/>
                        </a:solidFill>
                        <a:effectLst/>
                        <a:latin typeface="Calibri" panose="020F0502020204030204" pitchFamily="34"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a:ln>
                          <a:noFill/>
                        </a:ln>
                        <a:solidFill>
                          <a:schemeClr val="tx1"/>
                        </a:solidFill>
                        <a:effectLst/>
                        <a:latin typeface="Calibri" panose="020F0502020204030204" pitchFamily="34"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extLst>
                  <a:ext uri="{0D108BD9-81ED-4DB2-BD59-A6C34878D82A}">
                    <a16:rowId xmlns:a16="http://schemas.microsoft.com/office/drawing/2014/main" xmlns="" val="10015"/>
                  </a:ext>
                </a:extLst>
              </a:tr>
              <a:tr h="426738">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vMerge="1">
                  <a:txBody>
                    <a:bodyPr/>
                    <a:lstStyle/>
                    <a:p>
                      <a:endParaRPr lang="fr-FR"/>
                    </a:p>
                  </a:txBody>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600" b="0" i="0" u="none" strike="noStrike" cap="none" normalizeH="0" baseline="0" dirty="0">
                          <a:ln>
                            <a:noFill/>
                          </a:ln>
                          <a:solidFill>
                            <a:schemeClr val="tx1"/>
                          </a:solidFill>
                          <a:effectLst/>
                          <a:latin typeface="Arial" panose="020B0604020202020204" pitchFamily="34" charset="0"/>
                          <a:cs typeface="Times New Roman" panose="02020603050405020304" pitchFamily="18" charset="0"/>
                        </a:rPr>
                        <a:t>Encre pour photocopieur</a:t>
                      </a:r>
                      <a:endParaRPr kumimoji="0" lang="fr-FR"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400" b="0" i="0" u="none" strike="noStrike" cap="none" normalizeH="0" baseline="0">
                          <a:ln>
                            <a:noFill/>
                          </a:ln>
                          <a:solidFill>
                            <a:schemeClr val="tx1"/>
                          </a:solidFill>
                          <a:effectLst/>
                          <a:latin typeface="Arial" panose="020B0604020202020204" pitchFamily="34" charset="0"/>
                          <a:cs typeface="Times New Roman" panose="02020603050405020304" pitchFamily="18" charset="0"/>
                        </a:rPr>
                        <a:t>150 000</a:t>
                      </a:r>
                      <a:endParaRPr kumimoji="0" lang="fr-FR" sz="14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1600" b="0" i="0" u="none" strike="noStrike" cap="none" normalizeH="0" baseline="0">
                        <a:ln>
                          <a:noFill/>
                        </a:ln>
                        <a:solidFill>
                          <a:schemeClr val="tx1"/>
                        </a:solidFill>
                        <a:effectLst/>
                        <a:latin typeface="Calibri" panose="020F0502020204030204" pitchFamily="34"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extLst>
                  <a:ext uri="{0D108BD9-81ED-4DB2-BD59-A6C34878D82A}">
                    <a16:rowId xmlns:a16="http://schemas.microsoft.com/office/drawing/2014/main" xmlns="" val="10016"/>
                  </a:ext>
                </a:extLst>
              </a:tr>
              <a:tr h="548636">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vMerge="1">
                  <a:txBody>
                    <a:bodyPr/>
                    <a:lstStyle/>
                    <a:p>
                      <a:endParaRPr lang="fr-FR"/>
                    </a:p>
                  </a:txBody>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a:ln>
                            <a:noFill/>
                          </a:ln>
                          <a:solidFill>
                            <a:schemeClr val="tx1"/>
                          </a:solidFill>
                          <a:effectLst/>
                          <a:latin typeface="Arial" panose="020B0604020202020204" pitchFamily="34" charset="0"/>
                          <a:cs typeface="Times New Roman" panose="02020603050405020304" pitchFamily="18" charset="0"/>
                        </a:rPr>
                        <a:t>TOTAL </a:t>
                      </a:r>
                      <a:endParaRPr kumimoji="0" lang="fr-F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dirty="0">
                        <a:ln>
                          <a:noFill/>
                        </a:ln>
                        <a:solidFill>
                          <a:schemeClr val="tx1"/>
                        </a:solidFill>
                        <a:effectLst/>
                        <a:latin typeface="Calibri" panose="020F0502020204030204" pitchFamily="34"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dirty="0">
                        <a:ln>
                          <a:noFill/>
                        </a:ln>
                        <a:solidFill>
                          <a:schemeClr val="tx1"/>
                        </a:solidFill>
                        <a:effectLst/>
                        <a:latin typeface="Calibri" panose="020F0502020204030204" pitchFamily="34"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dirty="0">
                        <a:ln>
                          <a:noFill/>
                        </a:ln>
                        <a:solidFill>
                          <a:schemeClr val="tx1"/>
                        </a:solidFill>
                        <a:effectLst/>
                        <a:latin typeface="Calibri" panose="020F0502020204030204" pitchFamily="34"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000" b="0" i="0" u="none" strike="noStrike" cap="none" normalizeH="0" baseline="0" dirty="0">
                        <a:ln>
                          <a:noFill/>
                        </a:ln>
                        <a:solidFill>
                          <a:schemeClr val="tx1"/>
                        </a:solidFill>
                        <a:effectLst/>
                        <a:latin typeface="Calibri" panose="020F0502020204030204" pitchFamily="34"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800" b="1" i="0" u="none" strike="noStrike" cap="none" normalizeH="0" baseline="0" dirty="0">
                          <a:ln>
                            <a:noFill/>
                          </a:ln>
                          <a:solidFill>
                            <a:schemeClr val="tx1"/>
                          </a:solidFill>
                          <a:effectLst/>
                          <a:latin typeface="Arial" panose="020B0604020202020204" pitchFamily="34" charset="0"/>
                          <a:cs typeface="Times New Roman" panose="02020603050405020304" pitchFamily="18" charset="0"/>
                        </a:rPr>
                        <a:t>1 853 440</a:t>
                      </a:r>
                      <a:endParaRPr kumimoji="0" lang="fr-FR"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lvl1pPr>
                        <a:spcBef>
                          <a:spcPct val="20000"/>
                        </a:spcBef>
                        <a:buClr>
                          <a:schemeClr val="hlink"/>
                        </a:buClr>
                        <a:buSzPct val="65000"/>
                        <a:buFont typeface="Wingdings" panose="05000000000000000000" pitchFamily="2" charset="2"/>
                        <a:defRPr sz="2800">
                          <a:solidFill>
                            <a:schemeClr val="tx1"/>
                          </a:solidFill>
                          <a:latin typeface="Tahoma" panose="020B0604030504040204" pitchFamily="34" charset="0"/>
                        </a:defRPr>
                      </a:lvl1pPr>
                      <a:lvl2pPr marL="742950" indent="-285750">
                        <a:spcBef>
                          <a:spcPct val="20000"/>
                        </a:spcBef>
                        <a:buClr>
                          <a:schemeClr val="folHlink"/>
                        </a:buClr>
                        <a:buSzPct val="65000"/>
                        <a:buFont typeface="Wingdings" panose="05000000000000000000" pitchFamily="2" charset="2"/>
                        <a:defRPr sz="2400">
                          <a:solidFill>
                            <a:schemeClr val="tx1"/>
                          </a:solidFill>
                          <a:latin typeface="Tahoma" panose="020B0604030504040204" pitchFamily="34" charset="0"/>
                        </a:defRPr>
                      </a:lvl2pPr>
                      <a:lvl3pPr marL="1143000" indent="-228600">
                        <a:spcBef>
                          <a:spcPct val="20000"/>
                        </a:spcBef>
                        <a:buClr>
                          <a:schemeClr val="hlink"/>
                        </a:buClr>
                        <a:buSzPct val="65000"/>
                        <a:buFont typeface="Wingdings" panose="05000000000000000000" pitchFamily="2" charset="2"/>
                        <a:defRPr sz="2000">
                          <a:solidFill>
                            <a:schemeClr val="tx1"/>
                          </a:solidFill>
                          <a:latin typeface="Tahoma" panose="020B0604030504040204" pitchFamily="34" charset="0"/>
                        </a:defRPr>
                      </a:lvl3pPr>
                      <a:lvl4pPr marL="1600200" indent="-228600">
                        <a:spcBef>
                          <a:spcPct val="20000"/>
                        </a:spcBef>
                        <a:buClr>
                          <a:schemeClr val="folHlink"/>
                        </a:buClr>
                        <a:buSzPct val="65000"/>
                        <a:buFont typeface="Wingdings" panose="05000000000000000000" pitchFamily="2" charset="2"/>
                        <a:defRPr>
                          <a:solidFill>
                            <a:schemeClr val="tx1"/>
                          </a:solidFill>
                          <a:latin typeface="Tahoma" panose="020B0604030504040204" pitchFamily="34" charset="0"/>
                        </a:defRPr>
                      </a:lvl4pPr>
                      <a:lvl5pPr marL="2057400" indent="-228600">
                        <a:spcBef>
                          <a:spcPct val="20000"/>
                        </a:spcBef>
                        <a:buClr>
                          <a:schemeClr val="hlink"/>
                        </a:buClr>
                        <a:buSzPct val="65000"/>
                        <a:buFont typeface="Wingdings" panose="05000000000000000000" pitchFamily="2" charset="2"/>
                        <a:defRPr>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65000"/>
                        <a:buFont typeface="Wingdings" panose="05000000000000000000" pitchFamily="2" charset="2"/>
                        <a:defRPr>
                          <a:solidFill>
                            <a:schemeClr val="tx1"/>
                          </a:solidFill>
                          <a:latin typeface="Tahoma" panose="020B060403050404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1600" b="1" i="0" u="none" strike="noStrike" cap="none" normalizeH="0" baseline="0" dirty="0">
                          <a:ln>
                            <a:noFill/>
                          </a:ln>
                          <a:solidFill>
                            <a:schemeClr val="tx1"/>
                          </a:solidFill>
                          <a:effectLst/>
                          <a:latin typeface="Arial" panose="020B0604020202020204" pitchFamily="34" charset="0"/>
                          <a:cs typeface="Times New Roman" panose="02020603050405020304" pitchFamily="18" charset="0"/>
                        </a:rPr>
                        <a:t> </a:t>
                      </a:r>
                      <a:endParaRPr kumimoji="0" lang="fr-FR"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txBody>
                  <a:tcPr marL="36053" marR="36053"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xmlns="" val="10017"/>
                  </a:ext>
                </a:extLst>
              </a:tr>
            </a:tbl>
          </a:graphicData>
        </a:graphic>
      </p:graphicFrame>
      <p:sp>
        <p:nvSpPr>
          <p:cNvPr id="101598" name="Espace réservé du numéro de diapositive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nSpc>
                <a:spcPct val="100000"/>
              </a:lnSpc>
              <a:spcBef>
                <a:spcPct val="0"/>
              </a:spcBef>
              <a:buFontTx/>
              <a:buNone/>
            </a:pPr>
            <a:fld id="{A191EE64-C66D-4169-8A97-3C774B68781D}" type="slidenum">
              <a:rPr lang="fr-FR" altLang="fr-FR" sz="1200" smtClean="0">
                <a:solidFill>
                  <a:srgbClr val="898989"/>
                </a:solidFill>
              </a:rPr>
              <a:pPr>
                <a:lnSpc>
                  <a:spcPct val="100000"/>
                </a:lnSpc>
                <a:spcBef>
                  <a:spcPct val="0"/>
                </a:spcBef>
                <a:buFontTx/>
                <a:buNone/>
              </a:pPr>
              <a:t>54</a:t>
            </a:fld>
            <a:endParaRPr lang="fr-FR" altLang="fr-FR" sz="1200">
              <a:solidFill>
                <a:srgbClr val="898989"/>
              </a:solidFill>
            </a:endParaRPr>
          </a:p>
        </p:txBody>
      </p:sp>
    </p:spTree>
    <p:extLst>
      <p:ext uri="{BB962C8B-B14F-4D97-AF65-F5344CB8AC3E}">
        <p14:creationId xmlns:p14="http://schemas.microsoft.com/office/powerpoint/2010/main" val="6284337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body" idx="1"/>
          </p:nvPr>
        </p:nvSpPr>
        <p:spPr>
          <a:xfrm>
            <a:off x="609521" y="533402"/>
            <a:ext cx="10971372" cy="5592763"/>
          </a:xfrm>
        </p:spPr>
        <p:txBody>
          <a:bodyPr/>
          <a:lstStyle/>
          <a:p>
            <a:pPr eaLnBrk="1" hangingPunct="1">
              <a:buFontTx/>
              <a:buNone/>
            </a:pPr>
            <a:r>
              <a:rPr lang="fr-FR"/>
              <a:t> </a:t>
            </a:r>
          </a:p>
          <a:p>
            <a:pPr eaLnBrk="1" hangingPunct="1">
              <a:buFontTx/>
              <a:buNone/>
            </a:pPr>
            <a:endParaRPr lang="fr-FR"/>
          </a:p>
          <a:p>
            <a:pPr eaLnBrk="1" hangingPunct="1">
              <a:buFontTx/>
              <a:buNone/>
            </a:pPr>
            <a:endParaRPr lang="fr-FR"/>
          </a:p>
          <a:p>
            <a:pPr eaLnBrk="1" hangingPunct="1">
              <a:buFontTx/>
              <a:buNone/>
            </a:pPr>
            <a:endParaRPr lang="fr-FR"/>
          </a:p>
          <a:p>
            <a:pPr algn="ctr" eaLnBrk="1" hangingPunct="1">
              <a:buFontTx/>
              <a:buNone/>
            </a:pPr>
            <a:endParaRPr lang="fr-FR"/>
          </a:p>
        </p:txBody>
      </p:sp>
      <p:sp>
        <p:nvSpPr>
          <p:cNvPr id="37891" name="WordArt 3"/>
          <p:cNvSpPr>
            <a:spLocks noChangeArrowheads="1" noChangeShapeType="1" noTextEdit="1"/>
          </p:cNvSpPr>
          <p:nvPr/>
        </p:nvSpPr>
        <p:spPr bwMode="auto">
          <a:xfrm>
            <a:off x="2082529" y="3105150"/>
            <a:ext cx="8025355" cy="647700"/>
          </a:xfrm>
          <a:prstGeom prst="rect">
            <a:avLst/>
          </a:prstGeom>
        </p:spPr>
        <p:txBody>
          <a:bodyPr wrap="none" fromWordArt="1">
            <a:prstTxWarp prst="textPlain">
              <a:avLst>
                <a:gd name="adj" fmla="val 50000"/>
              </a:avLst>
            </a:prstTxWarp>
          </a:bodyPr>
          <a:lstStyle/>
          <a:p>
            <a:pPr algn="ctr" fontAlgn="base">
              <a:spcBef>
                <a:spcPct val="0"/>
              </a:spcBef>
              <a:spcAft>
                <a:spcPct val="0"/>
              </a:spcAft>
            </a:pPr>
            <a:r>
              <a:rPr lang="fr-FR" sz="3600" kern="10">
                <a:ln w="12700">
                  <a:solidFill>
                    <a:srgbClr val="EAEAEA"/>
                  </a:solidFill>
                  <a:round/>
                  <a:headEnd/>
                  <a:tailE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Arial Black"/>
              </a:rPr>
              <a:t>Merci de votre attention</a:t>
            </a:r>
          </a:p>
        </p:txBody>
      </p:sp>
      <p:sp>
        <p:nvSpPr>
          <p:cNvPr id="2" name="Espace réservé du pied de page 1"/>
          <p:cNvSpPr>
            <a:spLocks noGrp="1"/>
          </p:cNvSpPr>
          <p:nvPr>
            <p:ph type="ftr" sz="quarter" idx="11"/>
          </p:nvPr>
        </p:nvSpPr>
        <p:spPr/>
        <p:txBody>
          <a:bodyPr/>
          <a:lstStyle/>
          <a:p>
            <a:pPr>
              <a:defRPr/>
            </a:pPr>
            <a:r>
              <a:rPr lang="en-US" smtClean="0">
                <a:solidFill>
                  <a:srgbClr val="000000"/>
                </a:solidFill>
              </a:rPr>
              <a:t>PLANIFICATION SANITAIRE_IFRISSE 2021</a:t>
            </a:r>
            <a:endParaRPr lang="en-US">
              <a:solidFill>
                <a:srgbClr val="000000"/>
              </a:solidFill>
            </a:endParaRPr>
          </a:p>
        </p:txBody>
      </p:sp>
      <p:sp>
        <p:nvSpPr>
          <p:cNvPr id="3" name="Espace réservé du numéro de diapositive 2"/>
          <p:cNvSpPr>
            <a:spLocks noGrp="1"/>
          </p:cNvSpPr>
          <p:nvPr>
            <p:ph type="sldNum" sz="quarter" idx="12"/>
          </p:nvPr>
        </p:nvSpPr>
        <p:spPr/>
        <p:txBody>
          <a:bodyPr/>
          <a:lstStyle/>
          <a:p>
            <a:pPr>
              <a:defRPr/>
            </a:pPr>
            <a:fld id="{B6646D13-A723-45A3-BA4D-FDBB9E5B25D6}" type="slidenum">
              <a:rPr lang="en-US" smtClean="0">
                <a:solidFill>
                  <a:srgbClr val="000000"/>
                </a:solidFill>
              </a:rPr>
              <a:pPr>
                <a:defRPr/>
              </a:pPr>
              <a:t>55</a:t>
            </a:fld>
            <a:endParaRPr lang="en-US">
              <a:solidFill>
                <a:srgbClr val="000000"/>
              </a:solidFill>
            </a:endParaRPr>
          </a:p>
        </p:txBody>
      </p:sp>
    </p:spTree>
    <p:extLst>
      <p:ext uri="{BB962C8B-B14F-4D97-AF65-F5344CB8AC3E}">
        <p14:creationId xmlns:p14="http://schemas.microsoft.com/office/powerpoint/2010/main" val="11795107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22598" y="1268760"/>
            <a:ext cx="10971372" cy="4525963"/>
          </a:xfrm>
        </p:spPr>
        <p:txBody>
          <a:bodyPr anchor="ctr"/>
          <a:lstStyle/>
          <a:p>
            <a:pPr marL="0" indent="0" algn="ctr">
              <a:buNone/>
            </a:pPr>
            <a:r>
              <a:rPr lang="fr-FR" altLang="fr-FR" sz="4000" b="1" dirty="0">
                <a:solidFill>
                  <a:srgbClr val="002060"/>
                </a:solidFill>
              </a:rPr>
              <a:t>« Tout ce qui se fait pour moi sans moi/ est contre moi/ne me concerne pas  »</a:t>
            </a:r>
          </a:p>
          <a:p>
            <a:pPr marL="0" indent="0">
              <a:buNone/>
            </a:pPr>
            <a:endParaRPr lang="fr-FR" dirty="0"/>
          </a:p>
        </p:txBody>
      </p:sp>
      <p:sp>
        <p:nvSpPr>
          <p:cNvPr id="5" name="Espace réservé du numéro de diapositive 4"/>
          <p:cNvSpPr>
            <a:spLocks noGrp="1"/>
          </p:cNvSpPr>
          <p:nvPr>
            <p:ph type="sldNum" sz="quarter" idx="12"/>
          </p:nvPr>
        </p:nvSpPr>
        <p:spPr/>
        <p:txBody>
          <a:bodyPr/>
          <a:lstStyle/>
          <a:p>
            <a:pPr>
              <a:defRPr/>
            </a:pPr>
            <a:fld id="{B6646D13-A723-45A3-BA4D-FDBB9E5B25D6}" type="slidenum">
              <a:rPr lang="en-US" smtClean="0">
                <a:solidFill>
                  <a:srgbClr val="000000"/>
                </a:solidFill>
              </a:rPr>
              <a:pPr>
                <a:defRPr/>
              </a:pPr>
              <a:t>6</a:t>
            </a:fld>
            <a:endParaRPr lang="en-US">
              <a:solidFill>
                <a:srgbClr val="000000"/>
              </a:solidFill>
            </a:endParaRPr>
          </a:p>
        </p:txBody>
      </p:sp>
    </p:spTree>
    <p:extLst>
      <p:ext uri="{BB962C8B-B14F-4D97-AF65-F5344CB8AC3E}">
        <p14:creationId xmlns:p14="http://schemas.microsoft.com/office/powerpoint/2010/main" val="13977255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ChangeArrowheads="1"/>
          </p:cNvSpPr>
          <p:nvPr/>
        </p:nvSpPr>
        <p:spPr bwMode="auto">
          <a:xfrm>
            <a:off x="334392" y="2708275"/>
            <a:ext cx="11358672" cy="1581150"/>
          </a:xfrm>
          <a:prstGeom prst="rect">
            <a:avLst/>
          </a:prstGeom>
          <a:solidFill>
            <a:srgbClr val="FF9999"/>
          </a:solidFill>
          <a:ln w="9525">
            <a:miter lim="800000"/>
            <a:headEnd/>
            <a:tailEnd/>
          </a:ln>
          <a:scene3d>
            <a:camera prst="legacyObliqueTopLeft"/>
            <a:lightRig rig="legacyFlat3" dir="t"/>
          </a:scene3d>
          <a:sp3d extrusionH="430200" prstMaterial="legacyMatte">
            <a:bevelT w="13500" h="13500" prst="angle"/>
            <a:bevelB w="13500" h="13500" prst="angle"/>
            <a:extrusionClr>
              <a:srgbClr val="FF9999"/>
            </a:extrusionClr>
          </a:sp3d>
        </p:spPr>
        <p:txBody>
          <a:bodyPr wrap="none" anchor="ctr">
            <a:flatTx/>
          </a:bodyPr>
          <a:lstStyle/>
          <a:p>
            <a:pPr marL="457200" indent="-457200" algn="ctr"/>
            <a:r>
              <a:rPr lang="fr-FR" sz="3600">
                <a:latin typeface="Impact" pitchFamily="34" charset="0"/>
              </a:rPr>
              <a:t>3.FIXATION DES OBJECTIFS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8098" name="Rectangle 2"/>
          <p:cNvSpPr>
            <a:spLocks noGrp="1" noChangeArrowheads="1"/>
          </p:cNvSpPr>
          <p:nvPr>
            <p:ph type="title"/>
          </p:nvPr>
        </p:nvSpPr>
        <p:spPr/>
        <p:txBody>
          <a:bodyPr/>
          <a:lstStyle/>
          <a:p>
            <a:pPr algn="ctr"/>
            <a:r>
              <a:rPr lang="fr-FR" b="1" i="1" u="sng">
                <a:effectLst>
                  <a:outerShdw blurRad="38100" dist="38100" dir="2700000" algn="tl">
                    <a:srgbClr val="C0C0C0"/>
                  </a:outerShdw>
                </a:effectLst>
                <a:latin typeface="Albertus Medium" pitchFamily="34" charset="0"/>
              </a:rPr>
              <a:t>ETAPE 3</a:t>
            </a:r>
          </a:p>
        </p:txBody>
      </p:sp>
      <p:sp>
        <p:nvSpPr>
          <p:cNvPr id="388099" name="Rectangle 3"/>
          <p:cNvSpPr>
            <a:spLocks noGrp="1" noChangeArrowheads="1"/>
          </p:cNvSpPr>
          <p:nvPr>
            <p:ph type="body" sz="half" idx="1"/>
          </p:nvPr>
        </p:nvSpPr>
        <p:spPr>
          <a:xfrm>
            <a:off x="1980407" y="1600201"/>
            <a:ext cx="4037013" cy="4530725"/>
          </a:xfrm>
        </p:spPr>
        <p:txBody>
          <a:bodyPr/>
          <a:lstStyle/>
          <a:p>
            <a:pPr algn="ctr">
              <a:buFont typeface="Wingdings" panose="05000000000000000000" pitchFamily="2" charset="2"/>
              <a:buNone/>
            </a:pPr>
            <a:endParaRPr lang="fr-FR" sz="4400">
              <a:latin typeface="Albertus Extra Bold" pitchFamily="34" charset="0"/>
            </a:endParaRPr>
          </a:p>
          <a:p>
            <a:pPr algn="ctr">
              <a:buFont typeface="Wingdings" panose="05000000000000000000" pitchFamily="2" charset="2"/>
              <a:buNone/>
            </a:pPr>
            <a:r>
              <a:rPr lang="fr-FR" sz="4400">
                <a:latin typeface="Albertus Extra Bold" pitchFamily="34" charset="0"/>
              </a:rPr>
              <a:t>DEFINTION DES OBJECTIFS</a:t>
            </a:r>
          </a:p>
        </p:txBody>
      </p:sp>
      <p:graphicFrame>
        <p:nvGraphicFramePr>
          <p:cNvPr id="388100" name="Object 4"/>
          <p:cNvGraphicFramePr>
            <a:graphicFrameLocks noGrp="1" noChangeAspect="1"/>
          </p:cNvGraphicFramePr>
          <p:nvPr>
            <p:ph type="clipArt" sz="half" idx="2"/>
          </p:nvPr>
        </p:nvGraphicFramePr>
        <p:xfrm>
          <a:off x="6736556" y="2271714"/>
          <a:ext cx="3151188" cy="3443287"/>
        </p:xfrm>
        <a:graphic>
          <a:graphicData uri="http://schemas.openxmlformats.org/presentationml/2006/ole">
            <mc:AlternateContent xmlns:mc="http://schemas.openxmlformats.org/markup-compatibility/2006">
              <mc:Choice xmlns:v="urn:schemas-microsoft-com:vml" Requires="v">
                <p:oleObj spid="_x0000_s4105" name="Clip" r:id="rId3" imgW="3473280" imgH="3472920" progId="MS_ClipArt_Gallery.2">
                  <p:embed/>
                </p:oleObj>
              </mc:Choice>
              <mc:Fallback>
                <p:oleObj name="Clip" r:id="rId3" imgW="3473280" imgH="3472920" progId="MS_ClipArt_Gallery.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36556" y="2271714"/>
                        <a:ext cx="3151188" cy="3443287"/>
                      </a:xfrm>
                      <a:prstGeom prst="rect">
                        <a:avLst/>
                      </a:prstGeom>
                    </p:spPr>
                  </p:pic>
                </p:oleObj>
              </mc:Fallback>
            </mc:AlternateContent>
          </a:graphicData>
        </a:graphic>
      </p:graphicFrame>
    </p:spTree>
    <p:extLst>
      <p:ext uri="{BB962C8B-B14F-4D97-AF65-F5344CB8AC3E}">
        <p14:creationId xmlns:p14="http://schemas.microsoft.com/office/powerpoint/2010/main" val="248768342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Espace réservé du numéro de diapositive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itchFamily="34" charset="0"/>
              <a:buChar char="•"/>
              <a:defRPr sz="2800">
                <a:solidFill>
                  <a:schemeClr val="tx1"/>
                </a:solidFill>
                <a:latin typeface="Calibri" pitchFamily="34" charset="0"/>
              </a:defRPr>
            </a:lvl1pPr>
            <a:lvl2pPr marL="742950" indent="-285750">
              <a:lnSpc>
                <a:spcPct val="90000"/>
              </a:lnSpc>
              <a:spcBef>
                <a:spcPts val="500"/>
              </a:spcBef>
              <a:buFont typeface="Arial" pitchFamily="34" charset="0"/>
              <a:buChar char="•"/>
              <a:defRPr sz="2400">
                <a:solidFill>
                  <a:schemeClr val="tx1"/>
                </a:solidFill>
                <a:latin typeface="Calibri" pitchFamily="34" charset="0"/>
              </a:defRPr>
            </a:lvl2pPr>
            <a:lvl3pPr marL="1143000" indent="-228600">
              <a:lnSpc>
                <a:spcPct val="90000"/>
              </a:lnSpc>
              <a:spcBef>
                <a:spcPts val="500"/>
              </a:spcBef>
              <a:buFont typeface="Arial" pitchFamily="34" charset="0"/>
              <a:buChar char="•"/>
              <a:defRPr sz="2000">
                <a:solidFill>
                  <a:schemeClr val="tx1"/>
                </a:solidFill>
                <a:latin typeface="Calibri" pitchFamily="34" charset="0"/>
              </a:defRPr>
            </a:lvl3pPr>
            <a:lvl4pPr marL="1600200" indent="-228600">
              <a:lnSpc>
                <a:spcPct val="90000"/>
              </a:lnSpc>
              <a:spcBef>
                <a:spcPts val="500"/>
              </a:spcBef>
              <a:buFont typeface="Arial" pitchFamily="34" charset="0"/>
              <a:buChar char="•"/>
              <a:defRPr>
                <a:solidFill>
                  <a:schemeClr val="tx1"/>
                </a:solidFill>
                <a:latin typeface="Calibri" pitchFamily="34" charset="0"/>
              </a:defRPr>
            </a:lvl4pPr>
            <a:lvl5pPr marL="2057400" indent="-228600">
              <a:lnSpc>
                <a:spcPct val="90000"/>
              </a:lnSpc>
              <a:spcBef>
                <a:spcPts val="500"/>
              </a:spcBef>
              <a:buFont typeface="Arial" pitchFamily="34" charset="0"/>
              <a:buChar char="•"/>
              <a:defRPr>
                <a:solidFill>
                  <a:schemeClr val="tx1"/>
                </a:solidFill>
                <a:latin typeface="Calibri" pitchFamily="34" charset="0"/>
              </a:defRPr>
            </a:lvl5pPr>
            <a:lvl6pPr marL="25146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6pPr>
            <a:lvl7pPr marL="29718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7pPr>
            <a:lvl8pPr marL="34290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8pPr>
            <a:lvl9pPr marL="3886200" indent="-228600" eaLnBrk="0" fontAlgn="base" hangingPunct="0">
              <a:lnSpc>
                <a:spcPct val="90000"/>
              </a:lnSpc>
              <a:spcBef>
                <a:spcPts val="500"/>
              </a:spcBef>
              <a:spcAft>
                <a:spcPct val="0"/>
              </a:spcAft>
              <a:buFont typeface="Arial" pitchFamily="34" charset="0"/>
              <a:buChar char="•"/>
              <a:defRPr>
                <a:solidFill>
                  <a:schemeClr val="tx1"/>
                </a:solidFill>
                <a:latin typeface="Calibri" pitchFamily="34" charset="0"/>
              </a:defRPr>
            </a:lvl9pPr>
          </a:lstStyle>
          <a:p>
            <a:pPr>
              <a:lnSpc>
                <a:spcPct val="100000"/>
              </a:lnSpc>
              <a:spcBef>
                <a:spcPct val="0"/>
              </a:spcBef>
              <a:buFontTx/>
              <a:buNone/>
            </a:pPr>
            <a:fld id="{06D79BD0-E263-41D6-9B74-E2E8E060BB8E}" type="slidenum">
              <a:rPr lang="fr-FR" altLang="fr-FR" sz="1400" smtClean="0">
                <a:latin typeface="Arial" pitchFamily="34" charset="0"/>
              </a:rPr>
              <a:pPr>
                <a:lnSpc>
                  <a:spcPct val="100000"/>
                </a:lnSpc>
                <a:spcBef>
                  <a:spcPct val="0"/>
                </a:spcBef>
                <a:buFontTx/>
                <a:buNone/>
              </a:pPr>
              <a:t>9</a:t>
            </a:fld>
            <a:endParaRPr lang="fr-FR" altLang="fr-FR" sz="1400">
              <a:latin typeface="Arial" pitchFamily="34" charset="0"/>
            </a:endParaRPr>
          </a:p>
        </p:txBody>
      </p:sp>
      <p:sp>
        <p:nvSpPr>
          <p:cNvPr id="58372" name="Rectangle 2"/>
          <p:cNvSpPr>
            <a:spLocks noGrp="1" noChangeArrowheads="1"/>
          </p:cNvSpPr>
          <p:nvPr>
            <p:ph type="title"/>
          </p:nvPr>
        </p:nvSpPr>
        <p:spPr/>
        <p:txBody>
          <a:bodyPr/>
          <a:lstStyle/>
          <a:p>
            <a:pPr algn="ctr"/>
            <a:r>
              <a:rPr lang="fr-FR" altLang="fr-FR" sz="5400" dirty="0">
                <a:solidFill>
                  <a:srgbClr val="FF0000"/>
                </a:solidFill>
              </a:rPr>
              <a:t>Fixation des objectifs</a:t>
            </a:r>
          </a:p>
        </p:txBody>
      </p:sp>
      <p:sp>
        <p:nvSpPr>
          <p:cNvPr id="58373" name="Rectangle 3"/>
          <p:cNvSpPr>
            <a:spLocks noGrp="1" noChangeArrowheads="1"/>
          </p:cNvSpPr>
          <p:nvPr>
            <p:ph type="body" idx="1"/>
          </p:nvPr>
        </p:nvSpPr>
        <p:spPr>
          <a:xfrm>
            <a:off x="390475" y="1838325"/>
            <a:ext cx="11482480" cy="4351338"/>
          </a:xfrm>
          <a:solidFill>
            <a:schemeClr val="bg1"/>
          </a:solidFill>
        </p:spPr>
        <p:txBody>
          <a:bodyPr/>
          <a:lstStyle/>
          <a:p>
            <a:pPr>
              <a:lnSpc>
                <a:spcPct val="150000"/>
              </a:lnSpc>
              <a:buFont typeface="Wingdings" pitchFamily="2" charset="2"/>
              <a:buNone/>
            </a:pPr>
            <a:r>
              <a:rPr lang="fr-FR" altLang="fr-FR" sz="4800" dirty="0">
                <a:latin typeface="Arial Black" pitchFamily="34" charset="0"/>
              </a:rPr>
              <a:t> </a:t>
            </a:r>
            <a:r>
              <a:rPr lang="fr-FR" altLang="fr-FR" sz="3600" dirty="0">
                <a:solidFill>
                  <a:srgbClr val="7030A0"/>
                </a:solidFill>
                <a:latin typeface="Arial" panose="020B0604020202020204" pitchFamily="34" charset="0"/>
                <a:cs typeface="Arial" panose="020B0604020202020204" pitchFamily="34" charset="0"/>
              </a:rPr>
              <a:t>Il n’y a pas de vent favorable pour un navire sans destination</a:t>
            </a:r>
          </a:p>
          <a:p>
            <a:pPr algn="r">
              <a:buFont typeface="Wingdings" pitchFamily="2" charset="2"/>
              <a:buNone/>
            </a:pPr>
            <a:r>
              <a:rPr lang="fr-FR" altLang="fr-FR" sz="2800" i="1" dirty="0">
                <a:latin typeface="Arial" panose="020B0604020202020204" pitchFamily="34" charset="0"/>
                <a:cs typeface="Arial" panose="020B0604020202020204" pitchFamily="34" charset="0"/>
              </a:rPr>
              <a:t>Sénèque</a:t>
            </a:r>
          </a:p>
        </p:txBody>
      </p:sp>
    </p:spTree>
    <p:extLst>
      <p:ext uri="{BB962C8B-B14F-4D97-AF65-F5344CB8AC3E}">
        <p14:creationId xmlns:p14="http://schemas.microsoft.com/office/powerpoint/2010/main" val="1776135926"/>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outerShdw blurRad="38100" dist="38100" dir="2700000" algn="tl">
                <a:srgbClr val="000000">
                  <a:alpha val="43137"/>
                </a:srgbClr>
              </a:outerShdw>
            </a:effectLst>
            <a:latin typeface="Arial Black"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outerShdw blurRad="38100" dist="38100" dir="2700000" algn="tl">
                <a:srgbClr val="000000">
                  <a:alpha val="43137"/>
                </a:srgbClr>
              </a:outerShdw>
            </a:effectLst>
            <a:latin typeface="Arial Black"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3902</TotalTime>
  <Words>1980</Words>
  <Application>Microsoft Office PowerPoint</Application>
  <PresentationFormat>Personnalisé</PresentationFormat>
  <Paragraphs>727</Paragraphs>
  <Slides>55</Slides>
  <Notes>12</Notes>
  <HiddenSlides>0</HiddenSlides>
  <MMClips>0</MMClips>
  <ScaleCrop>false</ScaleCrop>
  <HeadingPairs>
    <vt:vector size="8" baseType="variant">
      <vt:variant>
        <vt:lpstr>Polices utilisées</vt:lpstr>
      </vt:variant>
      <vt:variant>
        <vt:i4>16</vt:i4>
      </vt:variant>
      <vt:variant>
        <vt:lpstr>Thème</vt:lpstr>
      </vt:variant>
      <vt:variant>
        <vt:i4>1</vt:i4>
      </vt:variant>
      <vt:variant>
        <vt:lpstr>Serveurs OLE incorporés</vt:lpstr>
      </vt:variant>
      <vt:variant>
        <vt:i4>1</vt:i4>
      </vt:variant>
      <vt:variant>
        <vt:lpstr>Titres des diapositives</vt:lpstr>
      </vt:variant>
      <vt:variant>
        <vt:i4>55</vt:i4>
      </vt:variant>
    </vt:vector>
  </HeadingPairs>
  <TitlesOfParts>
    <vt:vector size="73" baseType="lpstr">
      <vt:lpstr>Aharoni</vt:lpstr>
      <vt:lpstr>Albertus Extra Bold</vt:lpstr>
      <vt:lpstr>Albertus Medium</vt:lpstr>
      <vt:lpstr>Antique Olive</vt:lpstr>
      <vt:lpstr>Arial</vt:lpstr>
      <vt:lpstr>Arial Black</vt:lpstr>
      <vt:lpstr>Arial Narrow</vt:lpstr>
      <vt:lpstr>Bookman Old Style</vt:lpstr>
      <vt:lpstr>Calibri</vt:lpstr>
      <vt:lpstr>CG Times</vt:lpstr>
      <vt:lpstr>Garamond</vt:lpstr>
      <vt:lpstr>Impact</vt:lpstr>
      <vt:lpstr>Tahoma</vt:lpstr>
      <vt:lpstr>Times New Roman</vt:lpstr>
      <vt:lpstr>Univers</vt:lpstr>
      <vt:lpstr>Wingdings</vt:lpstr>
      <vt:lpstr>Default Design</vt:lpstr>
      <vt:lpstr>Clip</vt:lpstr>
      <vt:lpstr>Présentation PowerPoint</vt:lpstr>
      <vt:lpstr>Démarche générale de planification sanitaire</vt:lpstr>
      <vt:lpstr>Présentation PowerPoint</vt:lpstr>
      <vt:lpstr>Planifier, Comment faire ?????? « échouer dans la planification, c’est planifier son échec »</vt:lpstr>
      <vt:lpstr>CYCLE DE PLANIFICATION: ETAPES ET STADES</vt:lpstr>
      <vt:lpstr>Présentation PowerPoint</vt:lpstr>
      <vt:lpstr>Présentation PowerPoint</vt:lpstr>
      <vt:lpstr>ETAPE 3</vt:lpstr>
      <vt:lpstr>Fixation des objectifs</vt:lpstr>
      <vt:lpstr>Présentation PowerPoint</vt:lpstr>
      <vt:lpstr>OBJECTIFS</vt:lpstr>
      <vt:lpstr>Arbre d’objectifs</vt:lpstr>
      <vt:lpstr>Présentation PowerPoint</vt:lpstr>
      <vt:lpstr>Présentation PowerPoint</vt:lpstr>
      <vt:lpstr>Présentation PowerPoint</vt:lpstr>
      <vt:lpstr>CRITERES DE QUALITE pour les résultats « SMART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VISION, BUT, OBJECTIFS  DU PLAN STRATEGIQUE DE GESTION DES URGENCES MEDICALES AU BURKINA  FASO 2014-2017</vt:lpstr>
      <vt:lpstr>Présentation PowerPoint</vt:lpstr>
      <vt:lpstr>ETAPE 4</vt:lpstr>
      <vt:lpstr>Présentation PowerPoint</vt:lpstr>
      <vt:lpstr>Présentation PowerPoint</vt:lpstr>
      <vt:lpstr>ANALYSE DE FAISABILITE DE STRATEGIES</vt:lpstr>
      <vt:lpstr>ANALYSE DE FAISABILITE DES STRATEGIES</vt:lpstr>
      <vt:lpstr>ANALYSE DE FAISABILITE</vt:lpstr>
      <vt:lpstr>Présentation PowerPoint</vt:lpstr>
      <vt:lpstr>Présentation PowerPoint</vt:lpstr>
      <vt:lpstr>ETAPE 5</vt:lpstr>
      <vt:lpstr>Présentation PowerPoint</vt:lpstr>
      <vt:lpstr>Présentation PowerPoint</vt:lpstr>
      <vt:lpstr>Présentation PowerPoint</vt:lpstr>
      <vt:lpstr>Présentation PowerPoint</vt:lpstr>
      <vt:lpstr>CALENDRIER ET ORDONNANCEMENT DES ACTIVITES</vt:lpstr>
      <vt:lpstr>Graphique de Gantt</vt:lpstr>
      <vt:lpstr>Graphique de Gantt</vt:lpstr>
      <vt:lpstr>Présentation PowerPoint</vt:lpstr>
      <vt:lpstr>DIFFERENCE ENTRE ACTIVITES ET TACHES</vt:lpstr>
      <vt:lpstr>Présentation PowerPoint</vt:lpstr>
      <vt:lpstr>ETAPE 6</vt:lpstr>
      <vt:lpstr>Présentation PowerPoint</vt:lpstr>
      <vt:lpstr>Présentation PowerPoint</vt:lpstr>
      <vt:lpstr>Présentation PowerPoint</vt:lpstr>
      <vt:lpstr>Présentation PowerPoint</vt:lpstr>
      <vt:lpstr>Présentation PowerPoint</vt:lpstr>
      <vt:lpstr>Présentation PowerPoint</vt:lpstr>
      <vt:lpstr>Sources de financement</vt:lpstr>
      <vt:lpstr>BUDGET DETAILLE D’UNE ACTIVITE</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SUIVI ET EVALUATION DES PROGRAMMES PUBLICS</dc:title>
  <dc:creator>DR Isaie MEDAH</dc:creator>
  <cp:lastModifiedBy>USER</cp:lastModifiedBy>
  <cp:revision>530</cp:revision>
  <dcterms:created xsi:type="dcterms:W3CDTF">2011-09-01T12:36:39Z</dcterms:created>
  <dcterms:modified xsi:type="dcterms:W3CDTF">2021-07-27T16:55:56Z</dcterms:modified>
</cp:coreProperties>
</file>