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7"/>
  </p:notesMasterIdLst>
  <p:sldIdLst>
    <p:sldId id="256" r:id="rId2"/>
    <p:sldId id="266" r:id="rId3"/>
    <p:sldId id="267" r:id="rId4"/>
    <p:sldId id="332" r:id="rId5"/>
    <p:sldId id="333" r:id="rId6"/>
    <p:sldId id="334" r:id="rId7"/>
    <p:sldId id="335" r:id="rId8"/>
    <p:sldId id="336" r:id="rId9"/>
    <p:sldId id="329" r:id="rId10"/>
    <p:sldId id="330" r:id="rId11"/>
    <p:sldId id="331" r:id="rId12"/>
    <p:sldId id="277" r:id="rId13"/>
    <p:sldId id="324" r:id="rId14"/>
    <p:sldId id="279" r:id="rId15"/>
    <p:sldId id="280" r:id="rId16"/>
  </p:sldIdLst>
  <p:sldSz cx="9144000" cy="5143500" type="screen16x9"/>
  <p:notesSz cx="6858000" cy="9144000"/>
  <p:defaultTextStyle>
    <a:lvl1pPr marL="0" algn="l" rtl="0" latinLnBrk="0">
      <a:defRPr lang="fr-FR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fr-FR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fr-FR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fr-FR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fr-FR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fr-FR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fr-FR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fr-FR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fr-FR"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00" autoAdjust="0"/>
    <p:restoredTop sz="87669" autoAdjust="0"/>
  </p:normalViewPr>
  <p:slideViewPr>
    <p:cSldViewPr>
      <p:cViewPr varScale="1">
        <p:scale>
          <a:sx n="84" d="100"/>
          <a:sy n="84" d="100"/>
        </p:scale>
        <p:origin x="894" y="9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latinLnBrk="0">
              <a:defRPr lang="fr-FR" sz="1200"/>
            </a:lvl1pPr>
            <a:extLst/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latinLnBrk="0">
              <a:defRPr lang="fr-FR" sz="1200"/>
            </a:lvl1pPr>
            <a:extLst/>
          </a:lstStyle>
          <a:p>
            <a:fld id="{A8ADFD5B-A66C-449C-B6E8-FB716D07777D}" type="datetimeFigureOut">
              <a:rPr lang="fr-FR"/>
              <a:pPr/>
              <a:t>03/07/2017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Niveau 2</a:t>
            </a:r>
          </a:p>
          <a:p>
            <a:pPr lvl="2"/>
            <a:r>
              <a:rPr lang="fr-FR"/>
              <a:t>Niveau 3</a:t>
            </a:r>
          </a:p>
          <a:p>
            <a:pPr lvl="3"/>
            <a:r>
              <a:rPr lang="fr-FR"/>
              <a:t>Niveau 4</a:t>
            </a:r>
          </a:p>
          <a:p>
            <a:pPr lvl="4"/>
            <a:r>
              <a:rPr lang="fr-FR"/>
              <a:t>Niveau 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latinLnBrk="0">
              <a:defRPr lang="fr-FR" sz="1200"/>
            </a:lvl1pPr>
            <a:extLst/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latinLnBrk="0">
              <a:defRPr lang="fr-FR" sz="1200"/>
            </a:lvl1pPr>
            <a:extLst/>
          </a:lstStyle>
          <a:p>
            <a:fld id="{CA5D3BF3-D352-46FC-8343-31F56E6730EA}" type="slidenum">
              <a:rPr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63852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 latinLnBrk="0">
      <a:defRPr lang="fr-FR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fr-FR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fr-FR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fr-FR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fr-FR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fr-FR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fr-FR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fr-FR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fr-FR"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5D3BF3-D352-46FC-8343-31F56E6730EA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78850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fr-FR">
                <a:latin typeface="Calibri" charset="0"/>
              </a:rPr>
              <a:t>Période de temps : fin de l’acte chirurgical -&gt; autonomie respiratoire, équilibre cardio-vasculaire et récupération neurologique.</a:t>
            </a:r>
          </a:p>
          <a:p>
            <a:pPr>
              <a:spcBef>
                <a:spcPct val="0"/>
              </a:spcBef>
            </a:pPr>
            <a:endParaRPr lang="fr-FR">
              <a:latin typeface="Calibri" charset="0"/>
            </a:endParaRPr>
          </a:p>
        </p:txBody>
      </p:sp>
      <p:sp>
        <p:nvSpPr>
          <p:cNvPr id="78851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8CCCF121-6DF1-5D48-817E-D866289CC293}" type="slidenum">
              <a:rPr lang="fr-FR" sz="1200"/>
              <a:pPr eaLnBrk="1" hangingPunct="1"/>
              <a:t>3</a:t>
            </a:fld>
            <a:endParaRPr lang="fr-FR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80898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fr-FR">
                <a:latin typeface="Calibri" charset="0"/>
              </a:rPr>
              <a:t>NVPO</a:t>
            </a:r>
          </a:p>
          <a:p>
            <a:pPr>
              <a:spcBef>
                <a:spcPct val="0"/>
              </a:spcBef>
            </a:pPr>
            <a:r>
              <a:rPr lang="fr-FR">
                <a:latin typeface="Calibri" charset="0"/>
              </a:rPr>
              <a:t>Curarisation résiduelle</a:t>
            </a:r>
          </a:p>
          <a:p>
            <a:pPr>
              <a:spcBef>
                <a:spcPct val="0"/>
              </a:spcBef>
            </a:pPr>
            <a:r>
              <a:rPr lang="fr-FR">
                <a:latin typeface="Calibri" charset="0"/>
              </a:rPr>
              <a:t>Douleur postopératoire</a:t>
            </a:r>
          </a:p>
        </p:txBody>
      </p:sp>
      <p:sp>
        <p:nvSpPr>
          <p:cNvPr id="80899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E7322D68-45EA-5F4D-AF47-7782FA162681}" type="slidenum">
              <a:rPr lang="fr-FR" sz="1200"/>
              <a:pPr eaLnBrk="1" hangingPunct="1"/>
              <a:t>8</a:t>
            </a:fld>
            <a:endParaRPr lang="fr-FR" sz="1200"/>
          </a:p>
        </p:txBody>
      </p:sp>
    </p:spTree>
    <p:extLst>
      <p:ext uri="{BB962C8B-B14F-4D97-AF65-F5344CB8AC3E}">
        <p14:creationId xmlns:p14="http://schemas.microsoft.com/office/powerpoint/2010/main" val="46737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Diapositive de titr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478274"/>
            <a:ext cx="9144000" cy="665226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kumimoji="0" lang="fr-FR"/>
          </a:p>
        </p:txBody>
      </p:sp>
      <p:sp>
        <p:nvSpPr>
          <p:cNvPr id="10" name="Rectangle 9"/>
          <p:cNvSpPr/>
          <p:nvPr/>
        </p:nvSpPr>
        <p:spPr>
          <a:xfrm>
            <a:off x="-9144" y="4539996"/>
            <a:ext cx="2249424" cy="5349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kumimoji="0" lang="fr-FR"/>
          </a:p>
        </p:txBody>
      </p:sp>
      <p:sp>
        <p:nvSpPr>
          <p:cNvPr id="11" name="Rectangle 10"/>
          <p:cNvSpPr/>
          <p:nvPr/>
        </p:nvSpPr>
        <p:spPr>
          <a:xfrm>
            <a:off x="2359152" y="4533138"/>
            <a:ext cx="6784848" cy="534924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kumimoji="0" lang="fr-FR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4537528"/>
            <a:ext cx="6515100" cy="514350"/>
          </a:xfrm>
        </p:spPr>
        <p:txBody>
          <a:bodyPr anchor="ctr"/>
          <a:lstStyle>
            <a:lvl1pPr marL="0" indent="0" algn="l" eaLnBrk="1" latinLnBrk="0" hangingPunct="1">
              <a:buNone/>
              <a:defRPr kumimoji="0" lang="fr-FR" sz="2800">
                <a:solidFill>
                  <a:srgbClr val="FFFFFF"/>
                </a:solidFill>
              </a:defRPr>
            </a:lvl1pPr>
            <a:lvl2pPr marL="457200" indent="0" algn="ctr" eaLnBrk="1" latinLnBrk="0" hangingPunct="1">
              <a:buNone/>
            </a:lvl2pPr>
            <a:lvl3pPr marL="914400" indent="0" algn="ctr" eaLnBrk="1" latinLnBrk="0" hangingPunct="1">
              <a:buNone/>
            </a:lvl3pPr>
            <a:lvl4pPr marL="1371600" indent="0" algn="ctr" eaLnBrk="1" latinLnBrk="0" hangingPunct="1">
              <a:buNone/>
            </a:lvl4pPr>
            <a:lvl5pPr marL="1828800" indent="0" algn="ctr" eaLnBrk="1" latinLnBrk="0" hangingPunct="1">
              <a:buNone/>
            </a:lvl5pPr>
            <a:lvl6pPr marL="2286000" indent="0" algn="ctr" eaLnBrk="1" latinLnBrk="0" hangingPunct="1">
              <a:buNone/>
            </a:lvl6pPr>
            <a:lvl7pPr marL="2743200" indent="0" algn="ctr" eaLnBrk="1" latinLnBrk="0" hangingPunct="1">
              <a:buNone/>
            </a:lvl7pPr>
            <a:lvl8pPr marL="3200400" indent="0" algn="ctr" eaLnBrk="1" latinLnBrk="0" hangingPunct="1">
              <a:buNone/>
            </a:lvl8pPr>
            <a:lvl9pPr marL="3657600" indent="0" algn="ctr" eaLnBrk="1" latinLnBrk="0" hangingPunct="1">
              <a:buNone/>
            </a:lvl9pPr>
            <a:extLst/>
          </a:lstStyle>
          <a:p>
            <a:pPr eaLnBrk="1" latinLnBrk="0" hangingPunct="1"/>
            <a:endParaRPr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4551524"/>
            <a:ext cx="2057400" cy="514350"/>
          </a:xfrm>
        </p:spPr>
        <p:txBody>
          <a:bodyPr>
            <a:noAutofit/>
          </a:bodyPr>
          <a:lstStyle>
            <a:lvl1pPr algn="ctr" eaLnBrk="1" latinLnBrk="0" hangingPunct="1">
              <a:defRPr kumimoji="0" lang="fr-FR" sz="2000">
                <a:solidFill>
                  <a:srgbClr val="FFFFFF"/>
                </a:solidFill>
              </a:defRPr>
            </a:lvl1pPr>
            <a:extLst/>
          </a:lstStyle>
          <a:p>
            <a:pPr algn="ctr"/>
            <a:fld id="{047E157E-8DCB-4F70-A0AF-5EB586A91DD4}" type="datetime1">
              <a:rPr kumimoji="0" lang="fr-FR">
                <a:solidFill>
                  <a:srgbClr val="FFFFFF"/>
                </a:solidFill>
              </a:rPr>
              <a:pPr algn="ctr"/>
              <a:t>03/07/2017</a:t>
            </a:fld>
            <a:endParaRPr kumimoji="0" lang="fr-FR" sz="2000">
              <a:solidFill>
                <a:srgbClr val="FFFFFF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177404"/>
            <a:ext cx="5867400" cy="273844"/>
          </a:xfrm>
        </p:spPr>
        <p:txBody>
          <a:bodyPr/>
          <a:lstStyle>
            <a:lvl1pPr algn="r" eaLnBrk="1" latinLnBrk="0" hangingPunct="1">
              <a:defRPr kumimoji="0" lang="fr-FR">
                <a:solidFill>
                  <a:schemeClr val="tx2"/>
                </a:solidFill>
              </a:defRPr>
            </a:lvl1pPr>
            <a:extLst/>
          </a:lstStyle>
          <a:p>
            <a:pPr algn="r"/>
            <a:endParaRPr kumimoji="0" lang="fr-FR">
              <a:solidFill>
                <a:schemeClr val="tx2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171450"/>
            <a:ext cx="838200" cy="285750"/>
          </a:xfrm>
        </p:spPr>
        <p:txBody>
          <a:bodyPr/>
          <a:lstStyle>
            <a:lvl1pPr eaLnBrk="1" latinLnBrk="0" hangingPunct="1">
              <a:defRPr kumimoji="0" lang="fr-FR">
                <a:solidFill>
                  <a:schemeClr val="tx2"/>
                </a:solidFill>
              </a:defRPr>
            </a:lvl1pPr>
            <a:extLst/>
          </a:lstStyle>
          <a:p>
            <a:fld id="{8F82E0A0-C266-4798-8C8F-B9F91E9DA37E}" type="slidenum">
              <a:rPr kumimoji="0" lang="fr-FR">
                <a:solidFill>
                  <a:schemeClr val="tx2"/>
                </a:solidFill>
              </a:rPr>
              <a:pPr/>
              <a:t>‹N°›</a:t>
            </a:fld>
            <a:endParaRPr kumimoji="0" lang="fr-FR">
              <a:solidFill>
                <a:schemeClr val="tx2"/>
              </a:solidFill>
            </a:endParaRPr>
          </a:p>
        </p:txBody>
      </p:sp>
      <p:sp>
        <p:nvSpPr>
          <p:cNvPr id="12" name="Rectangle 11"/>
          <p:cNvSpPr>
            <a:spLocks noGrp="1"/>
          </p:cNvSpPr>
          <p:nvPr>
            <p:ph type="title"/>
          </p:nvPr>
        </p:nvSpPr>
        <p:spPr>
          <a:xfrm>
            <a:off x="2362200" y="2343150"/>
            <a:ext cx="6477000" cy="2038350"/>
          </a:xfrm>
        </p:spPr>
        <p:txBody>
          <a:bodyPr rtlCol="0" anchor="b"/>
          <a:lstStyle>
            <a:lvl1pPr eaLnBrk="1" latinLnBrk="0" hangingPunct="1">
              <a:defRPr kumimoji="0" lang="fr-FR" cap="all" baseline="0"/>
            </a:lvl1pPr>
            <a:extLst/>
          </a:lstStyle>
          <a:p>
            <a:pPr eaLnBrk="1" latinLnBrk="0" hangingPunct="1"/>
            <a:endParaRPr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4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E2B386-6DB1-4548-85A2-FB8B96ED15D8}" type="datetimeFigureOut">
              <a:rPr lang="fr-FR"/>
              <a:pPr>
                <a:defRPr/>
              </a:pPr>
              <a:t>03/07/2017</a:t>
            </a:fld>
            <a:endParaRPr lang="fr-FR"/>
          </a:p>
        </p:txBody>
      </p:sp>
      <p:sp>
        <p:nvSpPr>
          <p:cNvPr id="5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92F02-0881-384F-8FB1-EEB8AFB6262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4423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endParaRPr/>
          </a:p>
        </p:txBody>
      </p:sp>
      <p:sp>
        <p:nvSpPr>
          <p:cNvPr id="3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06EA6-EFEA-4C30-9264-4F9291A5780D}" type="datetime1">
              <a:rPr kumimoji="0" lang="fr-FR"/>
              <a:pPr/>
              <a:t>03/07/2017</a:t>
            </a:fld>
            <a:endParaRPr kumimoji="0" lang="fr-FR"/>
          </a:p>
        </p:txBody>
      </p:sp>
      <p:sp>
        <p:nvSpPr>
          <p:cNvPr id="4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fr-FR"/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8F82E0A0-C266-4798-8C8F-B9F91E9DA37E}" type="slidenum">
              <a:rPr kumimoji="0" lang="fr-FR" sz="1400" b="1">
                <a:solidFill>
                  <a:srgbClr val="FFFFFF"/>
                </a:solidFill>
              </a:rPr>
              <a:pPr algn="ctr"/>
              <a:t>‹N°›</a:t>
            </a:fld>
            <a:endParaRPr kumimoji="0" lang="fr-FR"/>
          </a:p>
        </p:txBody>
      </p:sp>
      <p:sp>
        <p:nvSpPr>
          <p:cNvPr id="7" name="Rectangle 6"/>
          <p:cNvSpPr>
            <a:spLocks noGrp="1"/>
          </p:cNvSpPr>
          <p:nvPr>
            <p:ph sz="quarter" idx="13"/>
          </p:nvPr>
        </p:nvSpPr>
        <p:spPr>
          <a:xfrm>
            <a:off x="609600" y="1352550"/>
            <a:ext cx="8153400" cy="3276600"/>
          </a:xfrm>
        </p:spPr>
        <p:txBody>
          <a:bodyPr/>
          <a:lstStyle/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-tête de sec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057400"/>
            <a:ext cx="7123113" cy="1254919"/>
          </a:xfrm>
        </p:spPr>
        <p:txBody>
          <a:bodyPr anchor="t"/>
          <a:lstStyle>
            <a:lvl1pPr eaLnBrk="1" latinLnBrk="0" hangingPunct="1">
              <a:buNone/>
              <a:defRPr kumimoji="0" lang="fr-FR" sz="2800">
                <a:solidFill>
                  <a:schemeClr val="tx2"/>
                </a:solidFill>
              </a:defRPr>
            </a:lvl1pPr>
            <a:lvl2pPr eaLnBrk="1" latinLnBrk="0" hangingPunct="1">
              <a:buNone/>
              <a:defRPr kumimoji="0" lang="fr-FR" sz="1800">
                <a:solidFill>
                  <a:schemeClr val="tx1">
                    <a:tint val="75000"/>
                  </a:schemeClr>
                </a:solidFill>
              </a:defRPr>
            </a:lvl2pPr>
            <a:lvl3pPr eaLnBrk="1" latinLnBrk="0" hangingPunct="1">
              <a:buNone/>
              <a:defRPr kumimoji="0" lang="fr-FR" sz="1600">
                <a:solidFill>
                  <a:schemeClr val="tx1">
                    <a:tint val="75000"/>
                  </a:schemeClr>
                </a:solidFill>
              </a:defRPr>
            </a:lvl3pPr>
            <a:lvl4pPr eaLnBrk="1" latinLnBrk="0" hangingPunct="1">
              <a:buNone/>
              <a:defRPr kumimoji="0" lang="fr-FR" sz="1400">
                <a:solidFill>
                  <a:schemeClr val="tx1">
                    <a:tint val="75000"/>
                  </a:schemeClr>
                </a:solidFill>
              </a:defRPr>
            </a:lvl4pPr>
            <a:lvl5pPr eaLnBrk="1" latinLnBrk="0" hangingPunct="1">
              <a:buNone/>
              <a:defRPr kumimoji="0" lang="fr-FR"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endParaRPr/>
          </a:p>
        </p:txBody>
      </p:sp>
      <p:sp>
        <p:nvSpPr>
          <p:cNvPr id="7" name="Rectangle 6"/>
          <p:cNvSpPr/>
          <p:nvPr/>
        </p:nvSpPr>
        <p:spPr>
          <a:xfrm>
            <a:off x="0" y="1143000"/>
            <a:ext cx="9144000" cy="85725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kumimoji="0" lang="fr-FR"/>
          </a:p>
        </p:txBody>
      </p:sp>
      <p:sp>
        <p:nvSpPr>
          <p:cNvPr id="8" name="Rectangle 7"/>
          <p:cNvSpPr/>
          <p:nvPr/>
        </p:nvSpPr>
        <p:spPr>
          <a:xfrm>
            <a:off x="0" y="1200150"/>
            <a:ext cx="1295400" cy="7429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kumimoji="0" lang="fr-FR"/>
          </a:p>
        </p:txBody>
      </p:sp>
      <p:sp>
        <p:nvSpPr>
          <p:cNvPr id="9" name="Rectangle 8"/>
          <p:cNvSpPr/>
          <p:nvPr/>
        </p:nvSpPr>
        <p:spPr>
          <a:xfrm>
            <a:off x="1371600" y="1200150"/>
            <a:ext cx="7772400" cy="74295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kumimoji="0" lang="fr-FR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371600" y="1200150"/>
            <a:ext cx="7620000" cy="742950"/>
          </a:xfrm>
        </p:spPr>
        <p:txBody>
          <a:bodyPr/>
          <a:lstStyle>
            <a:lvl1pPr algn="l" eaLnBrk="1" latinLnBrk="0" hangingPunct="1">
              <a:buNone/>
              <a:defRPr kumimoji="0" lang="fr-FR" sz="4400" b="0" cap="none">
                <a:solidFill>
                  <a:srgbClr val="FFFFFF"/>
                </a:solidFill>
              </a:defRPr>
            </a:lvl1pPr>
            <a:extLst/>
          </a:lstStyle>
          <a:p>
            <a:r>
              <a:rPr kumimoji="0" lang="fr-FR"/>
              <a:t>Modifiez le style du titre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F9F07-3BC7-4570-B054-79111B0A380C}" type="datetime1">
              <a:rPr kumimoji="0" lang="fr-FR"/>
              <a:pPr/>
              <a:t>03/07/2017</a:t>
            </a:fld>
            <a:endParaRPr kumimoji="0" lang="fr-FR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314450"/>
            <a:ext cx="1295400" cy="526257"/>
          </a:xfrm>
        </p:spPr>
        <p:txBody>
          <a:bodyPr>
            <a:noAutofit/>
          </a:bodyPr>
          <a:lstStyle>
            <a:lvl1pPr eaLnBrk="1" latinLnBrk="0" hangingPunct="1">
              <a:defRPr kumimoji="0" lang="fr-FR" sz="2400">
                <a:solidFill>
                  <a:srgbClr val="FFFFFF"/>
                </a:solidFill>
              </a:defRPr>
            </a:lvl1pPr>
            <a:extLst/>
          </a:lstStyle>
          <a:p>
            <a:pPr algn="ctr"/>
            <a:fld id="{8F82E0A0-C266-4798-8C8F-B9F91E9DA37E}" type="slidenum">
              <a:rPr kumimoji="0" lang="fr-FR" sz="2400" b="1">
                <a:solidFill>
                  <a:srgbClr val="FFFFFF"/>
                </a:solidFill>
              </a:rPr>
              <a:pPr algn="ctr"/>
              <a:t>‹N°›</a:t>
            </a:fld>
            <a:endParaRPr kumimoji="0" lang="fr-FR" sz="2400">
              <a:solidFill>
                <a:srgbClr val="FFFFFF"/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endParaRPr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09600" y="1352551"/>
            <a:ext cx="3886200" cy="3268624"/>
          </a:xfrm>
        </p:spPr>
        <p:txBody>
          <a:bodyPr/>
          <a:lstStyle/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844901" y="1352549"/>
            <a:ext cx="3886200" cy="3268625"/>
          </a:xfrm>
        </p:spPr>
        <p:txBody>
          <a:bodyPr/>
          <a:lstStyle/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4606EA6-EFEA-4C30-9264-4F9291A5780D}" type="datetime1">
              <a:rPr kumimoji="0" lang="fr-FR"/>
              <a:pPr/>
              <a:t>03/07/2017</a:t>
            </a:fld>
            <a:endParaRPr kumimoji="0" lang="fr-F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/>
            <a:fld id="{8F82E0A0-C266-4798-8C8F-B9F91E9DA37E}" type="slidenum">
              <a:rPr kumimoji="0" lang="fr-FR" sz="1400" b="1">
                <a:solidFill>
                  <a:srgbClr val="FFFFFF"/>
                </a:solidFill>
              </a:rPr>
              <a:pPr algn="ctr"/>
              <a:t>‹N°›</a:t>
            </a:fld>
            <a:endParaRPr kumimoji="0" lang="fr-F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18110"/>
            <a:ext cx="8153400" cy="1005840"/>
          </a:xfrm>
        </p:spPr>
        <p:txBody>
          <a:bodyPr anchor="b"/>
          <a:lstStyle>
            <a:lvl1pPr eaLnBrk="1" latinLnBrk="0" hangingPunct="1">
              <a:defRPr kumimoji="0" lang="fr-FR"/>
            </a:lvl1pPr>
            <a:extLst/>
          </a:lstStyle>
          <a:p>
            <a:pPr eaLnBrk="1" latinLnBrk="0" hangingPunct="1"/>
            <a:endParaRPr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919818"/>
            <a:ext cx="3886200" cy="2628900"/>
          </a:xfrm>
        </p:spPr>
        <p:txBody>
          <a:bodyPr/>
          <a:lstStyle/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919818"/>
            <a:ext cx="3886200" cy="2628900"/>
          </a:xfrm>
        </p:spPr>
        <p:txBody>
          <a:bodyPr/>
          <a:lstStyle/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4606EA6-EFEA-4C30-9264-4F9291A5780D}" type="datetime1">
              <a:rPr kumimoji="0" lang="fr-FR"/>
              <a:pPr/>
              <a:t>03/07/2017</a:t>
            </a:fld>
            <a:endParaRPr kumimoji="0" lang="fr-FR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/>
            <a:fld id="{8F82E0A0-C266-4798-8C8F-B9F91E9DA37E}" type="slidenum">
              <a:rPr kumimoji="0" lang="fr-FR" sz="1400" b="1">
                <a:solidFill>
                  <a:srgbClr val="FFFFFF"/>
                </a:solidFill>
              </a:rPr>
              <a:pPr algn="ctr"/>
              <a:t>‹N°›</a:t>
            </a:fld>
            <a:endParaRPr kumimoji="0" lang="fr-F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fr-FR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8"/>
          </p:nvPr>
        </p:nvSpPr>
        <p:spPr>
          <a:xfrm>
            <a:off x="609600" y="1362287"/>
            <a:ext cx="3886200" cy="530352"/>
          </a:xfrm>
          <a:solidFill>
            <a:schemeClr val="accent2"/>
          </a:solidFill>
        </p:spPr>
        <p:txBody>
          <a:bodyPr rtlCol="0" anchor="ctr"/>
          <a:lstStyle>
            <a:lvl1pPr eaLnBrk="1" latinLnBrk="0" hangingPunct="1">
              <a:buFontTx/>
              <a:buNone/>
              <a:defRPr kumimoji="0" lang="fr-FR" sz="2000" b="1">
                <a:solidFill>
                  <a:srgbClr val="FFFFFF"/>
                </a:solidFill>
              </a:defRPr>
            </a:lvl1pPr>
            <a:extLst/>
          </a:lstStyle>
          <a:p>
            <a:pPr lvl="0" eaLnBrk="1" latinLnBrk="0" hangingPunct="1"/>
            <a:endParaRPr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9"/>
          </p:nvPr>
        </p:nvSpPr>
        <p:spPr>
          <a:xfrm>
            <a:off x="4800600" y="1362287"/>
            <a:ext cx="3886200" cy="530352"/>
          </a:xfrm>
          <a:solidFill>
            <a:schemeClr val="accent4"/>
          </a:solidFill>
        </p:spPr>
        <p:txBody>
          <a:bodyPr rtlCol="0" anchor="ctr"/>
          <a:lstStyle>
            <a:lvl1pPr eaLnBrk="1" latinLnBrk="0" hangingPunct="1">
              <a:buFontTx/>
              <a:buNone/>
              <a:defRPr kumimoji="0" lang="fr-FR" sz="2000" b="1">
                <a:solidFill>
                  <a:srgbClr val="FFFFFF"/>
                </a:solidFill>
              </a:defRPr>
            </a:lvl1pPr>
            <a:extLst/>
          </a:lstStyle>
          <a:p>
            <a:pPr lvl="0" eaLnBrk="1" latinLnBrk="0" hangingPunct="1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ADB5D-B7A0-47E3-AD2D-B1A6F8614213}" type="datetime1">
              <a:rPr kumimoji="0" lang="fr-FR"/>
              <a:pPr/>
              <a:t>03/07/2017</a:t>
            </a:fld>
            <a:endParaRPr kumimoji="0"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fr-FR">
                <a:solidFill>
                  <a:srgbClr val="FFFFFF"/>
                </a:solidFill>
              </a:defRPr>
            </a:lvl1pPr>
            <a:extLst/>
          </a:lstStyle>
          <a:p>
            <a:fld id="{A3F7CB7D-F184-43C7-B6FD-03D728E1BBFF}" type="slidenum">
              <a:rPr kumimoji="0" lang="fr-FR">
                <a:solidFill>
                  <a:srgbClr val="FFFFFF"/>
                </a:solidFill>
              </a:rPr>
              <a:pPr/>
              <a:t>‹N°›</a:t>
            </a:fld>
            <a:endParaRPr kumimoji="0" lang="fr-FR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68126-03FC-49C0-B9B8-2B561CCC3D90}" type="datetime1">
              <a:rPr kumimoji="0" lang="fr-FR"/>
              <a:pPr/>
              <a:t>03/07/2017</a:t>
            </a:fld>
            <a:endParaRPr kumimoji="0"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4686300"/>
            <a:ext cx="533400" cy="285750"/>
          </a:xfrm>
        </p:spPr>
        <p:txBody>
          <a:bodyPr/>
          <a:lstStyle>
            <a:lvl1pPr eaLnBrk="1" latinLnBrk="0" hangingPunct="1">
              <a:defRPr kumimoji="0" lang="fr-FR">
                <a:solidFill>
                  <a:schemeClr val="tx2"/>
                </a:solidFill>
              </a:defRPr>
            </a:lvl1pPr>
            <a:extLst/>
          </a:lstStyle>
          <a:p>
            <a:fld id="{A3F7CB7D-F184-43C7-B6FD-03D728E1BBFF}" type="slidenum">
              <a:rPr kumimoji="0" lang="fr-FR">
                <a:solidFill>
                  <a:schemeClr val="tx2"/>
                </a:solidFill>
              </a:rPr>
              <a:pPr/>
              <a:t>‹N°›</a:t>
            </a:fld>
            <a:endParaRPr kumimoji="0" lang="fr-FR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8110"/>
            <a:ext cx="8153400" cy="1005840"/>
          </a:xfrm>
        </p:spPr>
        <p:txBody>
          <a:bodyPr anchor="b"/>
          <a:lstStyle>
            <a:lvl1pPr algn="l" eaLnBrk="1" latinLnBrk="0" hangingPunct="1">
              <a:buNone/>
              <a:defRPr kumimoji="0" lang="fr-FR" sz="4200" b="0"/>
            </a:lvl1pPr>
            <a:extLst/>
          </a:lstStyle>
          <a:p>
            <a:pPr eaLnBrk="1" latinLnBrk="0" hangingPunct="1"/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A8198-4617-485E-9585-4840B69DBBA6}" type="datetime1">
              <a:rPr kumimoji="0" lang="fr-FR"/>
              <a:pPr/>
              <a:t>03/07/2017</a:t>
            </a:fld>
            <a:endParaRPr kumimoji="0"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fr-FR">
                <a:solidFill>
                  <a:srgbClr val="FFFFFF"/>
                </a:solidFill>
              </a:defRPr>
            </a:lvl1pPr>
            <a:extLst/>
          </a:lstStyle>
          <a:p>
            <a:fld id="{A3F7CB7D-F184-43C7-B6FD-03D728E1BBFF}" type="slidenum">
              <a:rPr kumimoji="0" lang="fr-FR">
                <a:solidFill>
                  <a:srgbClr val="FFFFFF"/>
                </a:solidFill>
              </a:rPr>
              <a:pPr/>
              <a:t>‹N°›</a:t>
            </a:fld>
            <a:endParaRPr kumimoji="0" lang="fr-FR">
              <a:solidFill>
                <a:srgbClr val="FFFFFF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428750"/>
            <a:ext cx="1600200" cy="31242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 eaLnBrk="1" latinLnBrk="0" hangingPunct="1">
              <a:spcAft>
                <a:spcPts val="1000"/>
              </a:spcAft>
              <a:buNone/>
              <a:defRPr kumimoji="0" lang="fr-FR" sz="1800"/>
            </a:lvl1pPr>
            <a:lvl2pPr eaLnBrk="1" latinLnBrk="0" hangingPunct="1">
              <a:buNone/>
              <a:defRPr kumimoji="0" lang="fr-FR" sz="1200"/>
            </a:lvl2pPr>
            <a:lvl3pPr eaLnBrk="1" latinLnBrk="0" hangingPunct="1">
              <a:buNone/>
              <a:defRPr kumimoji="0" lang="fr-FR" sz="1000"/>
            </a:lvl3pPr>
            <a:lvl4pPr eaLnBrk="1" latinLnBrk="0" hangingPunct="1">
              <a:buNone/>
              <a:defRPr kumimoji="0" lang="fr-FR" sz="900"/>
            </a:lvl4pPr>
            <a:lvl5pPr eaLnBrk="1" latinLnBrk="0" hangingPunct="1">
              <a:buNone/>
              <a:defRPr kumimoji="0" lang="fr-FR" sz="900"/>
            </a:lvl5pPr>
            <a:extLst/>
          </a:lstStyle>
          <a:p>
            <a:pPr lvl="0" eaLnBrk="1" latinLnBrk="0" hangingPunct="1"/>
            <a:endParaRPr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2362200" y="1428750"/>
            <a:ext cx="6400800" cy="3200400"/>
          </a:xfrm>
        </p:spPr>
        <p:txBody>
          <a:bodyPr/>
          <a:lstStyle/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57668" y="0"/>
            <a:ext cx="7586332" cy="3419856"/>
          </a:xfrm>
          <a:solidFill>
            <a:schemeClr val="tx2">
              <a:shade val="50000"/>
            </a:schemeClr>
          </a:solidFill>
          <a:ln>
            <a:noFill/>
          </a:ln>
        </p:spPr>
        <p:txBody>
          <a:bodyPr/>
          <a:lstStyle>
            <a:lvl1pPr eaLnBrk="1" latinLnBrk="0" hangingPunct="1">
              <a:buNone/>
              <a:defRPr kumimoji="0" lang="fr-FR" sz="3200"/>
            </a:lvl1pPr>
            <a:extLst/>
          </a:lstStyle>
          <a:p>
            <a:pPr eaLnBrk="1" latinLnBrk="0" hangingPunct="1"/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4114800"/>
            <a:ext cx="7315200" cy="514350"/>
          </a:xfrm>
        </p:spPr>
        <p:txBody>
          <a:bodyPr/>
          <a:lstStyle>
            <a:lvl1pPr marL="0" indent="0" eaLnBrk="1" latinLnBrk="0" hangingPunct="1">
              <a:buFontTx/>
              <a:buNone/>
              <a:defRPr kumimoji="0" lang="fr-FR" sz="1700"/>
            </a:lvl1pPr>
            <a:lvl2pPr eaLnBrk="1" latinLnBrk="0" hangingPunct="1">
              <a:buFontTx/>
              <a:buNone/>
              <a:defRPr kumimoji="0" lang="fr-FR" sz="1200"/>
            </a:lvl2pPr>
            <a:lvl3pPr eaLnBrk="1" latinLnBrk="0" hangingPunct="1">
              <a:buFontTx/>
              <a:buNone/>
              <a:defRPr kumimoji="0" lang="fr-FR" sz="1000"/>
            </a:lvl3pPr>
            <a:lvl4pPr eaLnBrk="1" latinLnBrk="0" hangingPunct="1">
              <a:buFontTx/>
              <a:buNone/>
              <a:defRPr kumimoji="0" lang="fr-FR" sz="900"/>
            </a:lvl4pPr>
            <a:lvl5pPr eaLnBrk="1" latinLnBrk="0" hangingPunct="1">
              <a:buFontTx/>
              <a:buNone/>
              <a:defRPr kumimoji="0" lang="fr-FR" sz="900"/>
            </a:lvl5pPr>
            <a:extLst/>
          </a:lstStyle>
          <a:p>
            <a:pPr lvl="0" eaLnBrk="1" latinLnBrk="0" hangingPunct="1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-9144" y="3429000"/>
            <a:ext cx="9144000" cy="665226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kumimoji="0" lang="fr-FR"/>
          </a:p>
        </p:txBody>
      </p:sp>
      <p:sp>
        <p:nvSpPr>
          <p:cNvPr id="9" name="Rectangle 8"/>
          <p:cNvSpPr/>
          <p:nvPr/>
        </p:nvSpPr>
        <p:spPr>
          <a:xfrm>
            <a:off x="-9144" y="3497580"/>
            <a:ext cx="1463040" cy="5349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kumimoji="0" lang="fr-FR"/>
          </a:p>
        </p:txBody>
      </p:sp>
      <p:sp>
        <p:nvSpPr>
          <p:cNvPr id="10" name="Rectangle 9"/>
          <p:cNvSpPr/>
          <p:nvPr/>
        </p:nvSpPr>
        <p:spPr>
          <a:xfrm>
            <a:off x="1545336" y="3490722"/>
            <a:ext cx="7589520" cy="534924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kumimoji="0" lang="fr-F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3543300"/>
            <a:ext cx="7315200" cy="457200"/>
          </a:xfrm>
        </p:spPr>
        <p:txBody>
          <a:bodyPr anchor="ctr"/>
          <a:lstStyle>
            <a:lvl1pPr algn="l" eaLnBrk="1" latinLnBrk="0" hangingPunct="1">
              <a:buNone/>
              <a:defRPr kumimoji="0" lang="fr-FR" sz="2800" b="0">
                <a:solidFill>
                  <a:srgbClr val="FFFFFF"/>
                </a:solidFill>
              </a:defRPr>
            </a:lvl1pPr>
            <a:extLst/>
          </a:lstStyle>
          <a:p>
            <a:pPr eaLnBrk="1" latinLnBrk="0" hangingPunct="1"/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1447800" y="0"/>
            <a:ext cx="100584" cy="515035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kumimoji="0" lang="fr-FR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4686300"/>
            <a:ext cx="2667000" cy="273844"/>
          </a:xfrm>
        </p:spPr>
        <p:txBody>
          <a:bodyPr rtlCol="0"/>
          <a:lstStyle/>
          <a:p>
            <a:fld id="{E4606EA6-EFEA-4C30-9264-4F9291A5780D}" type="datetime1">
              <a:rPr kumimoji="0" lang="fr-FR"/>
              <a:pPr/>
              <a:t>03/07/2017</a:t>
            </a:fld>
            <a:endParaRPr kumimoji="0" lang="fr-FR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3500437"/>
            <a:ext cx="1447800" cy="497684"/>
          </a:xfrm>
        </p:spPr>
        <p:txBody>
          <a:bodyPr rtlCol="0"/>
          <a:lstStyle>
            <a:lvl1pPr eaLnBrk="1" latinLnBrk="0" hangingPunct="1">
              <a:defRPr kumimoji="0" lang="fr-FR" sz="2800"/>
            </a:lvl1pPr>
            <a:extLst/>
          </a:lstStyle>
          <a:p>
            <a:pPr algn="ctr"/>
            <a:fld id="{8F82E0A0-C266-4798-8C8F-B9F91E9DA37E}" type="slidenum">
              <a:rPr kumimoji="0" lang="fr-FR" sz="2800" b="1">
                <a:solidFill>
                  <a:srgbClr val="FFFFFF"/>
                </a:solidFill>
              </a:rPr>
              <a:pPr algn="ctr"/>
              <a:t>‹N°›</a:t>
            </a:fld>
            <a:endParaRPr kumimoji="0" lang="fr-FR" sz="280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4686155"/>
            <a:ext cx="4572000" cy="273844"/>
          </a:xfrm>
        </p:spPr>
        <p:txBody>
          <a:bodyPr rtlCol="0"/>
          <a:lstStyle/>
          <a:p>
            <a:endParaRPr kumimoji="0"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352550"/>
            <a:ext cx="8153400" cy="324231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4686300"/>
            <a:ext cx="2667000" cy="273844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lang="fr-FR" sz="1400">
                <a:solidFill>
                  <a:schemeClr val="tx2"/>
                </a:solidFill>
              </a:defRPr>
            </a:lvl1pPr>
            <a:extLst/>
          </a:lstStyle>
          <a:p>
            <a:fld id="{E4606EA6-EFEA-4C30-9264-4F9291A5780D}" type="datetime1">
              <a:rPr kumimoji="0" lang="fr-FR"/>
              <a:pPr/>
              <a:t>03/07/2017</a:t>
            </a:fld>
            <a:endParaRPr kumimoji="0" lang="fr-FR" sz="140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1" y="4686155"/>
            <a:ext cx="5421083" cy="273844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lang="fr-FR" sz="1400">
                <a:solidFill>
                  <a:schemeClr val="tx2"/>
                </a:solidFill>
              </a:defRPr>
            </a:lvl1pPr>
            <a:extLst/>
          </a:lstStyle>
          <a:p>
            <a:pPr algn="r"/>
            <a:endParaRPr kumimoji="0" lang="fr-FR" sz="140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1095170"/>
            <a:ext cx="9144000" cy="24003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kumimoji="0" lang="fr-FR"/>
          </a:p>
        </p:txBody>
      </p:sp>
      <p:sp>
        <p:nvSpPr>
          <p:cNvPr id="8" name="Rectangle 7"/>
          <p:cNvSpPr/>
          <p:nvPr/>
        </p:nvSpPr>
        <p:spPr>
          <a:xfrm>
            <a:off x="0" y="1129460"/>
            <a:ext cx="533400" cy="1714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kumimoji="0" lang="fr-FR"/>
          </a:p>
        </p:txBody>
      </p:sp>
      <p:sp>
        <p:nvSpPr>
          <p:cNvPr id="9" name="Rectangle 8"/>
          <p:cNvSpPr/>
          <p:nvPr/>
        </p:nvSpPr>
        <p:spPr>
          <a:xfrm>
            <a:off x="590550" y="1129460"/>
            <a:ext cx="8553450" cy="17145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kumimoji="0" lang="fr-F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123507"/>
            <a:ext cx="533400" cy="183357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lang="fr-FR" sz="1400" b="1">
                <a:solidFill>
                  <a:srgbClr val="FFFFFF"/>
                </a:solidFill>
              </a:defRPr>
            </a:lvl1pPr>
            <a:extLst/>
          </a:lstStyle>
          <a:p>
            <a:pPr algn="ctr"/>
            <a:fld id="{8F82E0A0-C266-4798-8C8F-B9F91E9DA37E}" type="slidenum">
              <a:rPr kumimoji="0" lang="fr-FR" sz="1400" b="1">
                <a:solidFill>
                  <a:srgbClr val="FFFFFF"/>
                </a:solidFill>
              </a:rPr>
              <a:pPr algn="ctr"/>
              <a:t>‹N°›</a:t>
            </a:fld>
            <a:endParaRPr kumimoji="0" lang="fr-FR" sz="1400" b="1">
              <a:solidFill>
                <a:srgbClr val="FFFFFF"/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18110"/>
            <a:ext cx="8153400" cy="100584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eaLnBrk="1" latinLnBrk="0" hangingPunct="1"/>
            <a:r>
              <a:rPr kumimoji="0" lang="en-US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9" r:id="rId10"/>
  </p:sldLayoutIdLst>
  <p:txStyles>
    <p:titleStyle>
      <a:lvl1pPr algn="l" rtl="0" eaLnBrk="1" latinLnBrk="0" hangingPunct="1">
        <a:spcBef>
          <a:spcPct val="0"/>
        </a:spcBef>
        <a:buNone/>
        <a:defRPr kumimoji="0" lang="fr-FR" sz="4200" kern="1200">
          <a:solidFill>
            <a:schemeClr val="tx2"/>
          </a:solidFill>
          <a:latin typeface="+mj-lt"/>
          <a:ea typeface="+mj-ea"/>
          <a:cs typeface="+mj-cs"/>
        </a:defRPr>
      </a:lvl1pPr>
      <a:extLst/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lang="fr-FR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lang="fr-FR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lang="fr-FR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lang="fr-FR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lang="fr-FR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None/>
        <a:defRPr kumimoji="0" lang="fr-FR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lang="fr-FR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lang="fr-FR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lang="fr-FR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lang="fr-FR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lang="fr-FR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lang="fr-FR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lang="fr-FR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lang="fr-FR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lang="fr-FR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lang="fr-FR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lang="fr-FR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lang="fr-FR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/>
          </p:cNvSpPr>
          <p:nvPr>
            <p:ph type="title"/>
          </p:nvPr>
        </p:nvSpPr>
        <p:spPr>
          <a:xfrm>
            <a:off x="467544" y="267494"/>
            <a:ext cx="8371656" cy="3109118"/>
          </a:xfrm>
        </p:spPr>
        <p:txBody>
          <a:bodyPr>
            <a:normAutofit fontScale="90000"/>
          </a:bodyPr>
          <a:lstStyle/>
          <a:p>
            <a:pPr algn="ctr"/>
            <a:r>
              <a:rPr lang="fr-FR" sz="7200" dirty="0">
                <a:latin typeface="Mistral"/>
                <a:cs typeface="Mistral"/>
              </a:rPr>
              <a:t>Salle de surveillance post interventionnelle</a:t>
            </a:r>
            <a:br>
              <a:rPr lang="fr-FR" sz="7200" dirty="0">
                <a:latin typeface="Mistral"/>
                <a:cs typeface="Mistral"/>
              </a:rPr>
            </a:br>
            <a:r>
              <a:rPr lang="fr-FR" sz="7200" dirty="0">
                <a:latin typeface="Mistral"/>
                <a:cs typeface="Mistral"/>
              </a:rPr>
              <a:t>(SSPI)</a:t>
            </a:r>
          </a:p>
        </p:txBody>
      </p:sp>
      <p:sp>
        <p:nvSpPr>
          <p:cNvPr id="5" name="Rectangle 4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r"/>
            <a:endParaRPr lang="fr-FR" dirty="0"/>
          </a:p>
        </p:txBody>
      </p:sp>
      <p:sp>
        <p:nvSpPr>
          <p:cNvPr id="6" name="Rectangle 4"/>
          <p:cNvSpPr txBox="1">
            <a:spLocks/>
          </p:cNvSpPr>
          <p:nvPr/>
        </p:nvSpPr>
        <p:spPr>
          <a:xfrm>
            <a:off x="-36512" y="4577680"/>
            <a:ext cx="2232248" cy="514350"/>
          </a:xfrm>
          <a:prstGeom prst="rect">
            <a:avLst/>
          </a:prstGeom>
        </p:spPr>
        <p:txBody>
          <a:bodyPr vert="horz" anchor="ctr">
            <a:normAutofit lnSpcReduction="10000"/>
          </a:bodyPr>
          <a:lstStyle>
            <a:lvl1pPr marL="0" indent="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None/>
              <a:defRPr kumimoji="0" lang="fr-FR" sz="28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None/>
              <a:defRPr kumimoji="0" lang="fr-FR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None/>
              <a:defRPr kumimoji="0" lang="fr-FR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None/>
              <a:defRPr kumimoji="0" lang="fr-FR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None/>
              <a:defRPr kumimoji="0" lang="fr-FR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kumimoji="0" lang="fr-FR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None/>
              <a:defRPr kumimoji="0" lang="fr-FR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None/>
              <a:defRPr kumimoji="0" lang="fr-FR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None/>
              <a:defRPr kumimoji="0" lang="fr-FR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endParaRPr lang="fr-FR"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04483704-91BF-44E7-9BE3-88060563C571}"/>
              </a:ext>
            </a:extLst>
          </p:cNvPr>
          <p:cNvSpPr txBox="1"/>
          <p:nvPr/>
        </p:nvSpPr>
        <p:spPr>
          <a:xfrm>
            <a:off x="3059832" y="3592636"/>
            <a:ext cx="424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KABORE Flavien</a:t>
            </a:r>
          </a:p>
          <a:p>
            <a:pPr algn="ctr"/>
            <a:r>
              <a:rPr lang="fr-FR" b="1" dirty="0"/>
              <a:t>Anesthésiste réanimateur </a:t>
            </a:r>
          </a:p>
          <a:p>
            <a:pPr algn="ctr"/>
            <a:r>
              <a:rPr lang="fr-FR" b="1" dirty="0"/>
              <a:t>CHU Blaise Compaoré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365125" lvl="1" indent="-255588" algn="just" eaLnBrk="1" hangingPunct="1">
              <a:lnSpc>
                <a:spcPct val="120000"/>
              </a:lnSpc>
              <a:spcBef>
                <a:spcPts val="400"/>
              </a:spcBef>
              <a:buSzPct val="68000"/>
              <a:buFont typeface="Wingdings 3" charset="0"/>
              <a:buChar char=""/>
              <a:defRPr/>
            </a:pPr>
            <a:r>
              <a:rPr lang="fr-FR" sz="28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Personnel</a:t>
            </a:r>
          </a:p>
          <a:p>
            <a:pPr marL="603250" lvl="2" indent="-255588" algn="just" eaLnBrk="1" hangingPunct="1">
              <a:lnSpc>
                <a:spcPct val="120000"/>
              </a:lnSpc>
              <a:spcBef>
                <a:spcPts val="400"/>
              </a:spcBef>
              <a:buSzPct val="68000"/>
              <a:buFont typeface="Wingdings 3" charset="0"/>
              <a:buChar char=""/>
              <a:defRPr/>
            </a:pPr>
            <a:r>
              <a:rPr lang="fr-FR" sz="2600" dirty="0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MAR joignable</a:t>
            </a:r>
          </a:p>
          <a:p>
            <a:pPr marL="603250" lvl="2" indent="-255588" algn="just" eaLnBrk="1" hangingPunct="1">
              <a:lnSpc>
                <a:spcPct val="120000"/>
              </a:lnSpc>
              <a:spcBef>
                <a:spcPts val="400"/>
              </a:spcBef>
              <a:buSzPct val="68000"/>
              <a:buFont typeface="Wingdings 3" charset="0"/>
              <a:buChar char=""/>
              <a:defRPr/>
            </a:pPr>
            <a:r>
              <a:rPr lang="fr-FR" sz="2600" dirty="0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Infirmiers (IADE ou IDE) : 1/3</a:t>
            </a:r>
          </a:p>
          <a:p>
            <a:pPr marL="603250" lvl="2" indent="-255588" algn="just" eaLnBrk="1" hangingPunct="1">
              <a:lnSpc>
                <a:spcPct val="120000"/>
              </a:lnSpc>
              <a:spcBef>
                <a:spcPts val="400"/>
              </a:spcBef>
              <a:buSzPct val="68000"/>
              <a:buFont typeface="Wingdings 3" charset="0"/>
              <a:buChar char=""/>
              <a:defRPr/>
            </a:pPr>
            <a:r>
              <a:rPr lang="fr-FR" sz="2600" dirty="0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AS</a:t>
            </a:r>
          </a:p>
          <a:p>
            <a:pPr marL="365125" lvl="1" indent="-255588" algn="just" eaLnBrk="1" hangingPunct="1">
              <a:lnSpc>
                <a:spcPct val="120000"/>
              </a:lnSpc>
              <a:spcBef>
                <a:spcPts val="400"/>
              </a:spcBef>
              <a:buSzPct val="68000"/>
              <a:buFont typeface="Wingdings 3" charset="0"/>
              <a:buChar char=""/>
              <a:defRPr/>
            </a:pPr>
            <a:r>
              <a:rPr lang="fr-FR" sz="28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Organisation</a:t>
            </a:r>
            <a:r>
              <a:rPr lang="fr-FR" sz="2800" dirty="0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 </a:t>
            </a:r>
          </a:p>
          <a:p>
            <a:pPr marL="603250" lvl="2" indent="-255588" algn="just" eaLnBrk="1" hangingPunct="1">
              <a:lnSpc>
                <a:spcPct val="120000"/>
              </a:lnSpc>
              <a:spcBef>
                <a:spcPts val="400"/>
              </a:spcBef>
              <a:buSzPct val="68000"/>
              <a:buFont typeface="Wingdings 3" charset="0"/>
              <a:buChar char=""/>
              <a:defRPr/>
            </a:pPr>
            <a:r>
              <a:rPr lang="fr-FR" sz="2600" dirty="0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Proximité site opératoire</a:t>
            </a:r>
          </a:p>
          <a:p>
            <a:pPr marL="603250" lvl="2" indent="-255588" algn="just" eaLnBrk="1" hangingPunct="1">
              <a:lnSpc>
                <a:spcPct val="120000"/>
              </a:lnSpc>
              <a:spcBef>
                <a:spcPts val="400"/>
              </a:spcBef>
              <a:buSzPct val="68000"/>
              <a:buFont typeface="Wingdings 3" charset="0"/>
              <a:buChar char=""/>
              <a:defRPr/>
            </a:pPr>
            <a:r>
              <a:rPr lang="fr-FR" sz="2600" dirty="0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Permanence de l’activité : gardes, astreintes…</a:t>
            </a:r>
          </a:p>
          <a:p>
            <a:pPr marL="603250" lvl="2" indent="-255588" algn="just" eaLnBrk="1" hangingPunct="1">
              <a:lnSpc>
                <a:spcPct val="120000"/>
              </a:lnSpc>
              <a:spcBef>
                <a:spcPts val="400"/>
              </a:spcBef>
              <a:buSzPct val="68000"/>
              <a:buFont typeface="Wingdings 3" charset="0"/>
              <a:buChar char=""/>
              <a:defRPr/>
            </a:pPr>
            <a:r>
              <a:rPr lang="fr-FR" sz="2600" dirty="0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Matérielle : respirateurs, aspirateurs…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fr-FR" sz="6000" dirty="0">
                <a:latin typeface="Mistral"/>
                <a:ea typeface="+mj-ea"/>
                <a:cs typeface="Mistral"/>
              </a:rPr>
              <a:t>SSPI</a:t>
            </a:r>
          </a:p>
        </p:txBody>
      </p:sp>
    </p:spTree>
    <p:extLst>
      <p:ext uri="{BB962C8B-B14F-4D97-AF65-F5344CB8AC3E}">
        <p14:creationId xmlns:p14="http://schemas.microsoft.com/office/powerpoint/2010/main" val="3809680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65125" lvl="1" indent="-255588" algn="just" eaLnBrk="1" hangingPunct="1">
              <a:lnSpc>
                <a:spcPct val="120000"/>
              </a:lnSpc>
              <a:spcBef>
                <a:spcPts val="400"/>
              </a:spcBef>
              <a:buSzPct val="68000"/>
              <a:buFont typeface="Wingdings 3" charset="0"/>
              <a:buChar char=""/>
              <a:defRPr/>
            </a:pPr>
            <a:r>
              <a:rPr lang="fr-FR" sz="2800" b="1" dirty="0">
                <a:solidFill>
                  <a:schemeClr val="accent5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Conditions de sortie</a:t>
            </a:r>
          </a:p>
          <a:p>
            <a:pPr marL="603250" lvl="2" indent="-255588" algn="just" eaLnBrk="1" hangingPunct="1">
              <a:lnSpc>
                <a:spcPct val="120000"/>
              </a:lnSpc>
              <a:spcBef>
                <a:spcPts val="400"/>
              </a:spcBef>
              <a:buSzPct val="68000"/>
              <a:buFont typeface="Wingdings 3" charset="0"/>
              <a:buChar char=""/>
              <a:defRPr/>
            </a:pPr>
            <a:r>
              <a:rPr lang="fr-FR" sz="2600" dirty="0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Accord MAR (et chirurgien si ambulatoire)</a:t>
            </a:r>
          </a:p>
          <a:p>
            <a:pPr marL="603250" lvl="2" indent="-255588" algn="just" eaLnBrk="1" hangingPunct="1">
              <a:lnSpc>
                <a:spcPct val="120000"/>
              </a:lnSpc>
              <a:spcBef>
                <a:spcPts val="400"/>
              </a:spcBef>
              <a:buSzPct val="68000"/>
              <a:buFont typeface="Wingdings 3" charset="0"/>
              <a:buChar char=""/>
              <a:defRPr/>
            </a:pPr>
            <a:r>
              <a:rPr lang="fr-FR" sz="2600" dirty="0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Score d’</a:t>
            </a:r>
            <a:r>
              <a:rPr lang="fr-FR" sz="2600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Aldrete</a:t>
            </a:r>
            <a:r>
              <a:rPr lang="fr-FR" sz="2600" dirty="0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 ≥ 9</a:t>
            </a:r>
          </a:p>
          <a:p>
            <a:pPr marL="603250" lvl="2" indent="-255588" algn="just" eaLnBrk="1" hangingPunct="1">
              <a:lnSpc>
                <a:spcPct val="120000"/>
              </a:lnSpc>
              <a:spcBef>
                <a:spcPts val="400"/>
              </a:spcBef>
              <a:buSzPct val="68000"/>
              <a:buFont typeface="Wingdings 3" charset="0"/>
              <a:buChar char=""/>
              <a:defRPr/>
            </a:pPr>
            <a:r>
              <a:rPr lang="fr-FR" sz="2600" dirty="0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Analgésie, confort (EVA, score qualité de réveil)</a:t>
            </a:r>
          </a:p>
          <a:p>
            <a:pPr marL="603250" lvl="2" indent="-255588" algn="just" eaLnBrk="1" hangingPunct="1">
              <a:lnSpc>
                <a:spcPct val="120000"/>
              </a:lnSpc>
              <a:spcBef>
                <a:spcPts val="400"/>
              </a:spcBef>
              <a:buSzPct val="68000"/>
              <a:buFont typeface="Wingdings 3" charset="0"/>
              <a:buChar char=""/>
              <a:defRPr/>
            </a:pPr>
            <a:r>
              <a:rPr lang="fr-FR" sz="2600" dirty="0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Bonne homéostasie (température, </a:t>
            </a:r>
            <a:r>
              <a:rPr lang="fr-FR" sz="2600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Hb</a:t>
            </a:r>
            <a:r>
              <a:rPr lang="fr-FR" sz="2600" dirty="0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…)</a:t>
            </a:r>
          </a:p>
          <a:p>
            <a:pPr marL="603250" lvl="2" indent="-255588" algn="just" eaLnBrk="1" hangingPunct="1">
              <a:lnSpc>
                <a:spcPct val="120000"/>
              </a:lnSpc>
              <a:spcBef>
                <a:spcPts val="400"/>
              </a:spcBef>
              <a:buSzPct val="68000"/>
              <a:buFont typeface="Wingdings 3" charset="0"/>
              <a:buChar char=""/>
              <a:defRPr/>
            </a:pPr>
            <a:r>
              <a:rPr lang="fr-FR" sz="2600" dirty="0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Absence complication chirurgicale (saignement, lâchage,  hématome…) ou anesthésique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fr-FR" sz="6000" dirty="0">
                <a:latin typeface="Mistral"/>
                <a:ea typeface="+mj-ea"/>
                <a:cs typeface="Mistral"/>
              </a:rPr>
              <a:t>SSPI</a:t>
            </a:r>
          </a:p>
        </p:txBody>
      </p:sp>
    </p:spTree>
    <p:extLst>
      <p:ext uri="{BB962C8B-B14F-4D97-AF65-F5344CB8AC3E}">
        <p14:creationId xmlns:p14="http://schemas.microsoft.com/office/powerpoint/2010/main" val="37012711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5212056"/>
              </p:ext>
            </p:extLst>
          </p:nvPr>
        </p:nvGraphicFramePr>
        <p:xfrm>
          <a:off x="571500" y="1131590"/>
          <a:ext cx="8229600" cy="400049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3866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444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985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78193">
                <a:tc>
                  <a:txBody>
                    <a:bodyPr/>
                    <a:lstStyle/>
                    <a:p>
                      <a:r>
                        <a:rPr kumimoji="0" lang="fr-FR" sz="16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Motricité</a:t>
                      </a:r>
                      <a:r>
                        <a:rPr lang="fr-FR" sz="1600" b="0" dirty="0"/>
                        <a:t> spontanée ou à la demande</a:t>
                      </a:r>
                    </a:p>
                  </a:txBody>
                  <a:tcPr marT="34289" marB="34289"/>
                </a:tc>
                <a:tc>
                  <a:txBody>
                    <a:bodyPr/>
                    <a:lstStyle/>
                    <a:p>
                      <a:r>
                        <a:rPr lang="fr-FR" sz="1600" b="0" dirty="0"/>
                        <a:t>Bouge les 4 membres</a:t>
                      </a:r>
                    </a:p>
                    <a:p>
                      <a:r>
                        <a:rPr lang="fr-FR" sz="1600" b="0" dirty="0"/>
                        <a:t>Bouge 2 membres</a:t>
                      </a:r>
                    </a:p>
                    <a:p>
                      <a:r>
                        <a:rPr lang="fr-FR" sz="1600" b="0" dirty="0"/>
                        <a:t>Ne bouge pas</a:t>
                      </a:r>
                    </a:p>
                  </a:txBody>
                  <a:tcPr marT="34289" marB="3428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/>
                        <a:t>2</a:t>
                      </a:r>
                    </a:p>
                    <a:p>
                      <a:pPr algn="ctr"/>
                      <a:r>
                        <a:rPr lang="fr-FR" sz="1600" b="0" dirty="0"/>
                        <a:t>1</a:t>
                      </a:r>
                    </a:p>
                    <a:p>
                      <a:pPr algn="ctr"/>
                      <a:r>
                        <a:rPr lang="fr-FR" sz="1600" b="0" dirty="0"/>
                        <a:t>0</a:t>
                      </a:r>
                    </a:p>
                  </a:txBody>
                  <a:tcPr marT="34289" marB="3428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8193">
                <a:tc>
                  <a:txBody>
                    <a:bodyPr/>
                    <a:lstStyle/>
                    <a:p>
                      <a:r>
                        <a:rPr lang="fr-FR" sz="1600" dirty="0"/>
                        <a:t>Respiration </a:t>
                      </a:r>
                    </a:p>
                  </a:txBody>
                  <a:tcPr marT="34289" marB="34289"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Profonde, toux possible</a:t>
                      </a:r>
                    </a:p>
                    <a:p>
                      <a:r>
                        <a:rPr lang="fr-FR" sz="1600" dirty="0"/>
                        <a:t>Superficielle, dyspnée</a:t>
                      </a:r>
                    </a:p>
                    <a:p>
                      <a:r>
                        <a:rPr lang="fr-FR" sz="1600" dirty="0"/>
                        <a:t>apnée</a:t>
                      </a:r>
                    </a:p>
                  </a:txBody>
                  <a:tcPr marT="34289" marB="3428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2</a:t>
                      </a:r>
                    </a:p>
                    <a:p>
                      <a:pPr algn="ctr"/>
                      <a:r>
                        <a:rPr lang="fr-FR" sz="1600" dirty="0"/>
                        <a:t>1</a:t>
                      </a:r>
                    </a:p>
                    <a:p>
                      <a:pPr algn="ctr"/>
                      <a:r>
                        <a:rPr lang="fr-FR" sz="1600" dirty="0"/>
                        <a:t>0</a:t>
                      </a:r>
                    </a:p>
                  </a:txBody>
                  <a:tcPr marT="34289" marB="3428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8193">
                <a:tc>
                  <a:txBody>
                    <a:bodyPr/>
                    <a:lstStyle/>
                    <a:p>
                      <a:r>
                        <a:rPr lang="fr-FR" sz="1600" dirty="0"/>
                        <a:t>Pression artérielle (écart au </a:t>
                      </a:r>
                      <a:r>
                        <a:rPr lang="fr-FR" sz="1600" dirty="0" err="1"/>
                        <a:t>préop</a:t>
                      </a:r>
                      <a:r>
                        <a:rPr lang="fr-FR" sz="1600" dirty="0"/>
                        <a:t>)</a:t>
                      </a:r>
                    </a:p>
                  </a:txBody>
                  <a:tcPr marT="34289" marB="34289"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20 </a:t>
                      </a:r>
                      <a:r>
                        <a:rPr lang="fr-FR" sz="1600" dirty="0" err="1"/>
                        <a:t>mmHg</a:t>
                      </a:r>
                      <a:r>
                        <a:rPr lang="fr-FR" sz="1600" dirty="0"/>
                        <a:t> ou moins</a:t>
                      </a:r>
                    </a:p>
                    <a:p>
                      <a:r>
                        <a:rPr lang="fr-FR" sz="1600" dirty="0"/>
                        <a:t>20 à 50 </a:t>
                      </a:r>
                      <a:r>
                        <a:rPr lang="fr-FR" sz="1600" dirty="0" err="1"/>
                        <a:t>mmHg</a:t>
                      </a:r>
                      <a:endParaRPr lang="fr-FR" sz="1600" dirty="0"/>
                    </a:p>
                    <a:p>
                      <a:r>
                        <a:rPr lang="fr-FR" sz="1600" dirty="0"/>
                        <a:t>50 </a:t>
                      </a:r>
                      <a:r>
                        <a:rPr lang="fr-FR" sz="1600" dirty="0" err="1"/>
                        <a:t>mmHg</a:t>
                      </a:r>
                      <a:r>
                        <a:rPr lang="fr-FR" sz="1600" dirty="0"/>
                        <a:t> ou plus</a:t>
                      </a:r>
                    </a:p>
                  </a:txBody>
                  <a:tcPr marT="34289" marB="3428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2</a:t>
                      </a:r>
                    </a:p>
                    <a:p>
                      <a:pPr algn="ctr"/>
                      <a:r>
                        <a:rPr lang="fr-FR" sz="1600" dirty="0"/>
                        <a:t>1</a:t>
                      </a:r>
                    </a:p>
                    <a:p>
                      <a:pPr algn="ctr"/>
                      <a:r>
                        <a:rPr lang="fr-FR" sz="1600" dirty="0"/>
                        <a:t>0</a:t>
                      </a:r>
                    </a:p>
                  </a:txBody>
                  <a:tcPr marT="34289" marB="3428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8193">
                <a:tc>
                  <a:txBody>
                    <a:bodyPr/>
                    <a:lstStyle/>
                    <a:p>
                      <a:r>
                        <a:rPr lang="fr-FR" sz="1600" dirty="0"/>
                        <a:t>Conscience</a:t>
                      </a:r>
                    </a:p>
                  </a:txBody>
                  <a:tcPr marT="34289" marB="34289"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Réveillé</a:t>
                      </a:r>
                    </a:p>
                    <a:p>
                      <a:r>
                        <a:rPr lang="fr-FR" sz="1600" dirty="0"/>
                        <a:t>Réveil à la demande</a:t>
                      </a:r>
                    </a:p>
                    <a:p>
                      <a:r>
                        <a:rPr lang="fr-FR" sz="1600" dirty="0"/>
                        <a:t>Pas de </a:t>
                      </a:r>
                      <a:r>
                        <a:rPr lang="fr-FR" sz="1600" dirty="0" err="1"/>
                        <a:t>reponse</a:t>
                      </a:r>
                      <a:r>
                        <a:rPr lang="fr-FR" sz="1600" dirty="0"/>
                        <a:t> aux ordres</a:t>
                      </a:r>
                    </a:p>
                  </a:txBody>
                  <a:tcPr marT="34289" marB="3428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2</a:t>
                      </a:r>
                    </a:p>
                    <a:p>
                      <a:pPr algn="ctr"/>
                      <a:r>
                        <a:rPr lang="fr-FR" sz="1600" dirty="0"/>
                        <a:t>1</a:t>
                      </a:r>
                    </a:p>
                    <a:p>
                      <a:pPr algn="ctr"/>
                      <a:r>
                        <a:rPr lang="fr-FR" sz="1600" dirty="0"/>
                        <a:t>0</a:t>
                      </a:r>
                    </a:p>
                  </a:txBody>
                  <a:tcPr marT="34289" marB="3428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78193">
                <a:tc>
                  <a:txBody>
                    <a:bodyPr/>
                    <a:lstStyle/>
                    <a:p>
                      <a:r>
                        <a:rPr lang="fr-FR" sz="1600" dirty="0"/>
                        <a:t>Coloration</a:t>
                      </a:r>
                    </a:p>
                  </a:txBody>
                  <a:tcPr marT="34289" marB="34289"/>
                </a:tc>
                <a:tc>
                  <a:txBody>
                    <a:bodyPr/>
                    <a:lstStyle/>
                    <a:p>
                      <a:r>
                        <a:rPr lang="fr-FR" sz="1600" dirty="0"/>
                        <a:t>Normale</a:t>
                      </a:r>
                    </a:p>
                    <a:p>
                      <a:r>
                        <a:rPr lang="fr-FR" sz="1600" dirty="0"/>
                        <a:t>Pâle marbré</a:t>
                      </a:r>
                    </a:p>
                    <a:p>
                      <a:r>
                        <a:rPr lang="fr-FR" sz="1600" dirty="0"/>
                        <a:t>cyanosé</a:t>
                      </a:r>
                    </a:p>
                  </a:txBody>
                  <a:tcPr marT="34289" marB="3428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2</a:t>
                      </a:r>
                    </a:p>
                    <a:p>
                      <a:pPr algn="ctr"/>
                      <a:r>
                        <a:rPr lang="fr-FR" sz="1600" dirty="0"/>
                        <a:t>1</a:t>
                      </a:r>
                    </a:p>
                    <a:p>
                      <a:pPr algn="ctr"/>
                      <a:r>
                        <a:rPr lang="fr-FR" sz="1600" dirty="0"/>
                        <a:t>0</a:t>
                      </a:r>
                    </a:p>
                  </a:txBody>
                  <a:tcPr marT="34289" marB="3428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fr-FR" sz="6000" dirty="0">
                <a:latin typeface="Mistral"/>
                <a:ea typeface="+mj-ea"/>
                <a:cs typeface="Mistral"/>
              </a:rPr>
              <a:t>Score d’</a:t>
            </a:r>
            <a:r>
              <a:rPr lang="fr-FR" sz="6000" dirty="0" err="1">
                <a:latin typeface="Mistral"/>
                <a:ea typeface="+mj-ea"/>
                <a:cs typeface="Mistral"/>
              </a:rPr>
              <a:t>Aldrete</a:t>
            </a:r>
            <a:endParaRPr lang="fr-FR" sz="6000" dirty="0">
              <a:latin typeface="Mistral"/>
              <a:ea typeface="+mj-ea"/>
              <a:cs typeface="Mistral"/>
            </a:endParaRPr>
          </a:p>
        </p:txBody>
      </p:sp>
    </p:spTree>
    <p:extLst>
      <p:ext uri="{BB962C8B-B14F-4D97-AF65-F5344CB8AC3E}">
        <p14:creationId xmlns:p14="http://schemas.microsoft.com/office/powerpoint/2010/main" val="278430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65125" lvl="1" indent="-255588" algn="just" eaLnBrk="1" hangingPunct="1">
              <a:lnSpc>
                <a:spcPct val="120000"/>
              </a:lnSpc>
              <a:spcBef>
                <a:spcPts val="400"/>
              </a:spcBef>
              <a:buSzPct val="68000"/>
              <a:buFont typeface="Wingdings 3" charset="0"/>
              <a:buChar char=""/>
              <a:defRPr/>
            </a:pPr>
            <a:r>
              <a:rPr lang="fr-FR" sz="28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Prescriptions postopératoires</a:t>
            </a:r>
          </a:p>
          <a:p>
            <a:pPr marL="603250" lvl="2" indent="-255588" algn="just" eaLnBrk="1" hangingPunct="1">
              <a:lnSpc>
                <a:spcPct val="120000"/>
              </a:lnSpc>
              <a:spcBef>
                <a:spcPts val="400"/>
              </a:spcBef>
              <a:buSzPct val="68000"/>
              <a:buFont typeface="Wingdings 3" charset="0"/>
              <a:buChar char=""/>
              <a:defRPr/>
            </a:pPr>
            <a:r>
              <a:rPr lang="fr-FR" sz="2400" dirty="0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Équilibration </a:t>
            </a:r>
            <a:r>
              <a:rPr lang="fr-FR" sz="2400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hydroélectrolytique</a:t>
            </a:r>
            <a:endParaRPr lang="fr-FR" sz="2400" dirty="0">
              <a:effectLst>
                <a:outerShdw blurRad="38100" dist="38100" dir="2700000" algn="tl">
                  <a:srgbClr val="DDDDDD"/>
                </a:outerShdw>
              </a:effectLst>
              <a:latin typeface="Comic Sans MS" charset="0"/>
            </a:endParaRPr>
          </a:p>
          <a:p>
            <a:pPr marL="603250" lvl="2" indent="-255588" algn="just" eaLnBrk="1" hangingPunct="1">
              <a:lnSpc>
                <a:spcPct val="120000"/>
              </a:lnSpc>
              <a:spcBef>
                <a:spcPts val="400"/>
              </a:spcBef>
              <a:buSzPct val="68000"/>
              <a:buFont typeface="Wingdings 3" charset="0"/>
              <a:buChar char=""/>
              <a:defRPr/>
            </a:pPr>
            <a:r>
              <a:rPr lang="fr-FR" sz="2400" dirty="0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Analgésie postopératoire</a:t>
            </a:r>
          </a:p>
          <a:p>
            <a:pPr marL="603250" lvl="2" indent="-255588" algn="just" eaLnBrk="1" hangingPunct="1">
              <a:lnSpc>
                <a:spcPct val="120000"/>
              </a:lnSpc>
              <a:spcBef>
                <a:spcPts val="400"/>
              </a:spcBef>
              <a:buSzPct val="68000"/>
              <a:buFont typeface="Wingdings 3" charset="0"/>
              <a:buChar char=""/>
              <a:defRPr/>
            </a:pPr>
            <a:r>
              <a:rPr lang="fr-FR" sz="2400" dirty="0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Antibiothérapie si nécessaire</a:t>
            </a:r>
          </a:p>
          <a:p>
            <a:pPr marL="603250" lvl="2" indent="-255588" algn="just" eaLnBrk="1" hangingPunct="1">
              <a:lnSpc>
                <a:spcPct val="120000"/>
              </a:lnSpc>
              <a:spcBef>
                <a:spcPts val="400"/>
              </a:spcBef>
              <a:buSzPct val="68000"/>
              <a:buFont typeface="Wingdings 3" charset="0"/>
              <a:buChar char=""/>
              <a:defRPr/>
            </a:pPr>
            <a:r>
              <a:rPr lang="fr-FR" sz="2400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Thromboprophylaxie</a:t>
            </a:r>
            <a:endParaRPr lang="fr-FR" sz="2400" dirty="0">
              <a:effectLst>
                <a:outerShdw blurRad="38100" dist="38100" dir="2700000" algn="tl">
                  <a:srgbClr val="DDDDDD"/>
                </a:outerShdw>
              </a:effectLst>
              <a:latin typeface="Comic Sans MS" charset="0"/>
            </a:endParaRPr>
          </a:p>
          <a:p>
            <a:pPr marL="603250" lvl="2" indent="-255588" algn="just" eaLnBrk="1" hangingPunct="1">
              <a:lnSpc>
                <a:spcPct val="120000"/>
              </a:lnSpc>
              <a:spcBef>
                <a:spcPts val="400"/>
              </a:spcBef>
              <a:buSzPct val="68000"/>
              <a:buFont typeface="Wingdings 3" charset="0"/>
              <a:buChar char=""/>
              <a:defRPr/>
            </a:pPr>
            <a:r>
              <a:rPr lang="fr-FR" sz="2400" dirty="0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Prévention et traitement des NVPO, hypothermie</a:t>
            </a:r>
          </a:p>
          <a:p>
            <a:pPr marL="603250" lvl="2" indent="-255588" algn="just" eaLnBrk="1" hangingPunct="1">
              <a:lnSpc>
                <a:spcPct val="120000"/>
              </a:lnSpc>
              <a:spcBef>
                <a:spcPts val="400"/>
              </a:spcBef>
              <a:buSzPct val="68000"/>
              <a:buFont typeface="Wingdings 3" charset="0"/>
              <a:buChar char=""/>
              <a:defRPr/>
            </a:pPr>
            <a:r>
              <a:rPr lang="fr-FR" sz="2400" dirty="0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Nutrition, reprise des traitements habituels</a:t>
            </a:r>
          </a:p>
          <a:p>
            <a:pPr marL="603250" lvl="2" indent="-255588" algn="just" eaLnBrk="1" hangingPunct="1">
              <a:lnSpc>
                <a:spcPct val="120000"/>
              </a:lnSpc>
              <a:spcBef>
                <a:spcPts val="400"/>
              </a:spcBef>
              <a:buSzPct val="68000"/>
              <a:buFont typeface="Wingdings 3" charset="0"/>
              <a:buChar char=""/>
              <a:defRPr/>
            </a:pPr>
            <a:r>
              <a:rPr lang="fr-FR" sz="2400" dirty="0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Surveillance clinique et </a:t>
            </a:r>
            <a:r>
              <a:rPr lang="fr-FR" sz="2400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paraclinique</a:t>
            </a:r>
            <a:endParaRPr lang="fr-FR" sz="2400" dirty="0">
              <a:effectLst>
                <a:outerShdw blurRad="38100" dist="38100" dir="2700000" algn="tl">
                  <a:srgbClr val="DDDDDD"/>
                </a:outerShdw>
              </a:effectLst>
              <a:latin typeface="Comic Sans MS" charset="0"/>
            </a:endParaRP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fr-FR" sz="6000" dirty="0">
                <a:latin typeface="Mistral"/>
                <a:ea typeface="+mj-ea"/>
                <a:cs typeface="Mistral"/>
              </a:rPr>
              <a:t>Transfert en chambre</a:t>
            </a:r>
          </a:p>
        </p:txBody>
      </p:sp>
    </p:spTree>
    <p:extLst>
      <p:ext uri="{BB962C8B-B14F-4D97-AF65-F5344CB8AC3E}">
        <p14:creationId xmlns:p14="http://schemas.microsoft.com/office/powerpoint/2010/main" val="6794212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125" lvl="1" indent="-255588" eaLnBrk="1" hangingPunct="1">
              <a:lnSpc>
                <a:spcPct val="130000"/>
              </a:lnSpc>
              <a:spcBef>
                <a:spcPts val="400"/>
              </a:spcBef>
              <a:buSzPct val="68000"/>
              <a:buFont typeface="Wingdings 3" charset="0"/>
              <a:buChar char=""/>
              <a:defRPr/>
            </a:pPr>
            <a:r>
              <a:rPr lang="fr-FR" sz="2400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Morbi</a:t>
            </a:r>
            <a:r>
              <a:rPr lang="fr-FR" sz="2400" dirty="0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-mortalité importante et </a:t>
            </a:r>
            <a:r>
              <a:rPr lang="fr-FR" sz="24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évitable</a:t>
            </a:r>
          </a:p>
          <a:p>
            <a:pPr marL="365125" lvl="1" indent="-255588" eaLnBrk="1" hangingPunct="1">
              <a:lnSpc>
                <a:spcPct val="130000"/>
              </a:lnSpc>
              <a:spcBef>
                <a:spcPts val="400"/>
              </a:spcBef>
              <a:buSzPct val="68000"/>
              <a:buFont typeface="Wingdings 3" charset="0"/>
              <a:buChar char=""/>
              <a:defRPr/>
            </a:pPr>
            <a:r>
              <a:rPr lang="fr-FR" sz="2400" dirty="0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Unité dédiée à la surveillance post opératoire immédiate</a:t>
            </a:r>
          </a:p>
          <a:p>
            <a:pPr marL="365125" lvl="1" indent="-255588" eaLnBrk="1" hangingPunct="1">
              <a:lnSpc>
                <a:spcPct val="130000"/>
              </a:lnSpc>
              <a:spcBef>
                <a:spcPts val="400"/>
              </a:spcBef>
              <a:buSzPct val="68000"/>
              <a:buFont typeface="Wingdings 3" charset="0"/>
              <a:buChar char=""/>
              <a:defRPr/>
            </a:pPr>
            <a:r>
              <a:rPr lang="fr-FR" sz="24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Structure - équipement – organisation</a:t>
            </a:r>
          </a:p>
          <a:p>
            <a:pPr marL="365125" lvl="1" indent="-255588" eaLnBrk="1" hangingPunct="1">
              <a:lnSpc>
                <a:spcPct val="130000"/>
              </a:lnSpc>
              <a:spcBef>
                <a:spcPts val="400"/>
              </a:spcBef>
              <a:buSzPct val="68000"/>
              <a:buFont typeface="Wingdings 3" charset="0"/>
              <a:buChar char=""/>
              <a:defRPr/>
            </a:pPr>
            <a:r>
              <a:rPr lang="fr-FR" sz="2400" dirty="0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Critères de transfert bien élaborés</a:t>
            </a:r>
          </a:p>
          <a:p>
            <a:pPr marL="365125" lvl="1" indent="-255588" eaLnBrk="1" hangingPunct="1">
              <a:lnSpc>
                <a:spcPct val="130000"/>
              </a:lnSpc>
              <a:spcBef>
                <a:spcPts val="400"/>
              </a:spcBef>
              <a:buSzPct val="68000"/>
              <a:buFont typeface="Wingdings 3" charset="0"/>
              <a:buChar char=""/>
              <a:defRPr/>
            </a:pPr>
            <a:r>
              <a:rPr lang="fr-FR" sz="24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Protocoles</a:t>
            </a:r>
            <a:r>
              <a:rPr lang="fr-FR" sz="2400" dirty="0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 de soins postopératoires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fr-FR" sz="6000" dirty="0">
                <a:latin typeface="Mistral"/>
                <a:ea typeface="+mj-ea"/>
                <a:cs typeface="Mistral"/>
              </a:rPr>
              <a:t>Conclusion</a:t>
            </a:r>
          </a:p>
        </p:txBody>
      </p:sp>
    </p:spTree>
    <p:extLst>
      <p:ext uri="{BB962C8B-B14F-4D97-AF65-F5344CB8AC3E}">
        <p14:creationId xmlns:p14="http://schemas.microsoft.com/office/powerpoint/2010/main" val="39092728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fr-FR" sz="6000" dirty="0" err="1">
                <a:latin typeface="Mistral"/>
                <a:ea typeface="+mj-ea"/>
                <a:cs typeface="Mistral"/>
              </a:rPr>
              <a:t>Thank</a:t>
            </a:r>
            <a:r>
              <a:rPr lang="fr-FR" sz="6000" dirty="0">
                <a:latin typeface="Mistral"/>
                <a:ea typeface="+mj-ea"/>
                <a:cs typeface="Mistral"/>
              </a:rPr>
              <a:t> </a:t>
            </a:r>
            <a:r>
              <a:rPr lang="fr-FR" sz="6000" dirty="0" err="1">
                <a:latin typeface="Mistral"/>
                <a:ea typeface="+mj-ea"/>
                <a:cs typeface="Mistral"/>
              </a:rPr>
              <a:t>you</a:t>
            </a:r>
            <a:endParaRPr lang="fr-FR" sz="6000" dirty="0">
              <a:latin typeface="Mistral"/>
              <a:ea typeface="+mj-ea"/>
              <a:cs typeface="Mistral"/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55518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65125" lvl="1" indent="-255588" eaLnBrk="1" hangingPunct="1">
              <a:lnSpc>
                <a:spcPct val="120000"/>
              </a:lnSpc>
              <a:spcBef>
                <a:spcPts val="400"/>
              </a:spcBef>
              <a:buSzPct val="68000"/>
              <a:buFont typeface="Wingdings 3" charset="0"/>
              <a:buChar char=""/>
              <a:defRPr/>
            </a:pPr>
            <a:r>
              <a:rPr lang="fr-FR" sz="2800" dirty="0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Complications postopératoires </a:t>
            </a:r>
            <a:r>
              <a:rPr lang="fr-FR" sz="28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immédiates</a:t>
            </a:r>
            <a:r>
              <a:rPr lang="fr-FR" sz="2800" dirty="0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 </a:t>
            </a:r>
            <a:r>
              <a:rPr lang="fr-FR" sz="28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fréquentes variées et fatales</a:t>
            </a:r>
          </a:p>
          <a:p>
            <a:pPr marL="603250" lvl="2" indent="-255588" eaLnBrk="1" hangingPunct="1">
              <a:lnSpc>
                <a:spcPct val="120000"/>
              </a:lnSpc>
              <a:spcBef>
                <a:spcPts val="400"/>
              </a:spcBef>
              <a:buSzPct val="68000"/>
              <a:buFont typeface="Wingdings 3" charset="0"/>
              <a:buChar char=""/>
              <a:defRPr/>
            </a:pPr>
            <a:r>
              <a:rPr lang="fr-FR" sz="2600" dirty="0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Respiratoires</a:t>
            </a:r>
          </a:p>
          <a:p>
            <a:pPr marL="603250" lvl="2" indent="-255588" eaLnBrk="1" hangingPunct="1">
              <a:lnSpc>
                <a:spcPct val="120000"/>
              </a:lnSpc>
              <a:spcBef>
                <a:spcPts val="400"/>
              </a:spcBef>
              <a:buSzPct val="68000"/>
              <a:buFont typeface="Wingdings 3" charset="0"/>
              <a:buChar char=""/>
              <a:defRPr/>
            </a:pPr>
            <a:r>
              <a:rPr lang="fr-FR" sz="2600" dirty="0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Cardiovasculaires</a:t>
            </a:r>
          </a:p>
          <a:p>
            <a:pPr marL="603250" lvl="2" indent="-255588" eaLnBrk="1" hangingPunct="1">
              <a:lnSpc>
                <a:spcPct val="120000"/>
              </a:lnSpc>
              <a:spcBef>
                <a:spcPts val="400"/>
              </a:spcBef>
              <a:buSzPct val="68000"/>
              <a:buFont typeface="Wingdings 3" charset="0"/>
              <a:buChar char=""/>
              <a:defRPr/>
            </a:pPr>
            <a:r>
              <a:rPr lang="fr-FR" sz="2600" dirty="0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Neurologiques</a:t>
            </a:r>
          </a:p>
          <a:p>
            <a:pPr marL="365125" lvl="1" indent="-255588" eaLnBrk="1" hangingPunct="1">
              <a:lnSpc>
                <a:spcPct val="120000"/>
              </a:lnSpc>
              <a:spcBef>
                <a:spcPts val="400"/>
              </a:spcBef>
              <a:buSzPct val="68000"/>
              <a:buFont typeface="Wingdings 3" charset="0"/>
              <a:buChar char=""/>
              <a:defRPr/>
            </a:pPr>
            <a:r>
              <a:rPr lang="fr-FR" sz="2800" dirty="0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Importance de la SSPI 		</a:t>
            </a:r>
            <a:r>
              <a:rPr lang="fr-FR" sz="2000" dirty="0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(décret 94-1050)</a:t>
            </a:r>
          </a:p>
          <a:p>
            <a:pPr marL="365125" lvl="1" indent="-255588" eaLnBrk="1" hangingPunct="1">
              <a:lnSpc>
                <a:spcPct val="120000"/>
              </a:lnSpc>
              <a:spcBef>
                <a:spcPts val="400"/>
              </a:spcBef>
              <a:buSzPct val="68000"/>
              <a:buFont typeface="Wingdings 3" charset="0"/>
              <a:buChar char=""/>
              <a:defRPr/>
            </a:pPr>
            <a:r>
              <a:rPr lang="fr-FR" sz="2800" dirty="0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Organiser la prévention et la prise en charge.</a:t>
            </a:r>
            <a:endParaRPr lang="fr-FR" sz="2600" dirty="0">
              <a:effectLst>
                <a:outerShdw blurRad="38100" dist="38100" dir="2700000" algn="tl">
                  <a:srgbClr val="DDDDDD"/>
                </a:outerShdw>
              </a:effectLst>
              <a:latin typeface="Comic Sans MS" charset="0"/>
            </a:endParaRP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fr-FR" sz="6000" dirty="0">
                <a:latin typeface="Mistral"/>
                <a:ea typeface="+mj-ea"/>
                <a:cs typeface="Mistral"/>
              </a:rPr>
              <a:t>Introduction</a:t>
            </a:r>
          </a:p>
        </p:txBody>
      </p:sp>
    </p:spTree>
    <p:extLst>
      <p:ext uri="{BB962C8B-B14F-4D97-AF65-F5344CB8AC3E}">
        <p14:creationId xmlns:p14="http://schemas.microsoft.com/office/powerpoint/2010/main" val="19556244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65125" lvl="1" indent="-255588" algn="just" eaLnBrk="1" hangingPunct="1">
              <a:lnSpc>
                <a:spcPct val="130000"/>
              </a:lnSpc>
              <a:spcBef>
                <a:spcPts val="400"/>
              </a:spcBef>
              <a:buSzPct val="68000"/>
              <a:buFont typeface="Wingdings 3" charset="0"/>
              <a:buChar char=""/>
              <a:defRPr/>
            </a:pPr>
            <a:r>
              <a:rPr lang="fr-FR" sz="24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Récupération</a:t>
            </a:r>
            <a:r>
              <a:rPr lang="fr-FR" sz="2400" dirty="0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 en fin d’intervention</a:t>
            </a:r>
          </a:p>
          <a:p>
            <a:pPr marL="603250" lvl="2" indent="-255588" algn="just" eaLnBrk="1" hangingPunct="1">
              <a:lnSpc>
                <a:spcPct val="130000"/>
              </a:lnSpc>
              <a:spcBef>
                <a:spcPts val="400"/>
              </a:spcBef>
              <a:buSzPct val="68000"/>
              <a:buFont typeface="Wingdings 3" charset="0"/>
              <a:buChar char=""/>
              <a:defRPr/>
            </a:pPr>
            <a:r>
              <a:rPr lang="fr-FR" sz="2200" dirty="0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neurologique (mentales, sensitives, motrices)</a:t>
            </a:r>
          </a:p>
          <a:p>
            <a:pPr marL="603250" lvl="2" indent="-255588" algn="just" eaLnBrk="1" hangingPunct="1">
              <a:lnSpc>
                <a:spcPct val="130000"/>
              </a:lnSpc>
              <a:spcBef>
                <a:spcPts val="400"/>
              </a:spcBef>
              <a:buSzPct val="68000"/>
              <a:buFont typeface="Wingdings 3" charset="0"/>
              <a:buChar char=""/>
              <a:defRPr/>
            </a:pPr>
            <a:r>
              <a:rPr lang="fr-FR" sz="2200" dirty="0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respiratoire (ventilation, protection des VAS)</a:t>
            </a:r>
          </a:p>
          <a:p>
            <a:pPr marL="603250" lvl="2" indent="-255588" algn="just" eaLnBrk="1" hangingPunct="1">
              <a:lnSpc>
                <a:spcPct val="130000"/>
              </a:lnSpc>
              <a:spcBef>
                <a:spcPts val="400"/>
              </a:spcBef>
              <a:buSzPct val="68000"/>
              <a:buFont typeface="Wingdings 3" charset="0"/>
              <a:buChar char=""/>
              <a:defRPr/>
            </a:pPr>
            <a:r>
              <a:rPr lang="fr-FR" sz="2200" dirty="0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cardiovasculaire (hémodynamique) </a:t>
            </a:r>
          </a:p>
          <a:p>
            <a:pPr marL="365125" lvl="1" indent="-255588" algn="just" eaLnBrk="1" hangingPunct="1">
              <a:lnSpc>
                <a:spcPct val="130000"/>
              </a:lnSpc>
              <a:spcBef>
                <a:spcPts val="400"/>
              </a:spcBef>
              <a:buSzPct val="68000"/>
              <a:buFont typeface="Wingdings 3" charset="0"/>
              <a:buChar char=""/>
              <a:defRPr/>
            </a:pPr>
            <a:r>
              <a:rPr lang="fr-FR" sz="2400" b="1" dirty="0" err="1">
                <a:solidFill>
                  <a:schemeClr val="accent5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Normothermie</a:t>
            </a:r>
            <a:endParaRPr lang="fr-FR" sz="2400" b="1" dirty="0">
              <a:solidFill>
                <a:schemeClr val="accent5">
                  <a:lumMod val="90000"/>
                  <a:lumOff val="10000"/>
                </a:schemeClr>
              </a:solidFill>
              <a:effectLst>
                <a:outerShdw blurRad="38100" dist="38100" dir="2700000" algn="tl">
                  <a:srgbClr val="DDDDDD"/>
                </a:outerShdw>
              </a:effectLst>
              <a:latin typeface="Comic Sans MS" charset="0"/>
            </a:endParaRPr>
          </a:p>
          <a:p>
            <a:pPr marL="365125" lvl="1" indent="-255588" algn="just" eaLnBrk="1" hangingPunct="1">
              <a:lnSpc>
                <a:spcPct val="130000"/>
              </a:lnSpc>
              <a:spcBef>
                <a:spcPts val="400"/>
              </a:spcBef>
              <a:buSzPct val="68000"/>
              <a:buFont typeface="Wingdings 3" charset="0"/>
              <a:buChar char=""/>
              <a:defRPr/>
            </a:pPr>
            <a:r>
              <a:rPr lang="fr-FR" sz="2400" b="1" dirty="0">
                <a:solidFill>
                  <a:schemeClr val="accent5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Absence de douleur postopératoire, </a:t>
            </a:r>
          </a:p>
          <a:p>
            <a:pPr marL="365125" lvl="1" indent="-255588" algn="just" eaLnBrk="1" hangingPunct="1">
              <a:lnSpc>
                <a:spcPct val="130000"/>
              </a:lnSpc>
              <a:spcBef>
                <a:spcPts val="400"/>
              </a:spcBef>
              <a:buSzPct val="68000"/>
              <a:buFont typeface="Wingdings 3" charset="0"/>
              <a:buChar char=""/>
              <a:defRPr/>
            </a:pPr>
            <a:r>
              <a:rPr lang="fr-FR" sz="2400" b="1" dirty="0">
                <a:solidFill>
                  <a:schemeClr val="accent5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Absence de NVPO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fr-FR" sz="6000" dirty="0">
                <a:latin typeface="Mistral"/>
                <a:ea typeface="+mj-ea"/>
                <a:cs typeface="Mistral"/>
              </a:rPr>
              <a:t>Objectifs de la surveillance</a:t>
            </a:r>
          </a:p>
        </p:txBody>
      </p:sp>
    </p:spTree>
    <p:extLst>
      <p:ext uri="{BB962C8B-B14F-4D97-AF65-F5344CB8AC3E}">
        <p14:creationId xmlns:p14="http://schemas.microsoft.com/office/powerpoint/2010/main" val="3518208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fr-FR" sz="6000" dirty="0">
                <a:latin typeface="Mistral"/>
                <a:ea typeface="+mj-ea"/>
                <a:cs typeface="Mistral"/>
              </a:rPr>
              <a:t>Physio et </a:t>
            </a:r>
            <a:r>
              <a:rPr lang="fr-FR" sz="6000" dirty="0" err="1">
                <a:latin typeface="Mistral"/>
                <a:ea typeface="+mj-ea"/>
                <a:cs typeface="Mistral"/>
              </a:rPr>
              <a:t>étiopathogénie</a:t>
            </a:r>
            <a:endParaRPr lang="fr-FR" sz="6000" dirty="0">
              <a:latin typeface="Mistral"/>
              <a:ea typeface="+mj-ea"/>
              <a:cs typeface="Mistral"/>
            </a:endParaRPr>
          </a:p>
        </p:txBody>
      </p:sp>
      <p:sp>
        <p:nvSpPr>
          <p:cNvPr id="44033" name="Espace réservé du contenu 1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365125" lvl="1" indent="-255588" algn="just" eaLnBrk="1" hangingPunct="1">
              <a:lnSpc>
                <a:spcPct val="120000"/>
              </a:lnSpc>
              <a:spcBef>
                <a:spcPts val="400"/>
              </a:spcBef>
              <a:buSzPct val="68000"/>
              <a:buFont typeface="Wingdings 3" charset="0"/>
              <a:buChar char=""/>
              <a:defRPr/>
            </a:pPr>
            <a:r>
              <a:rPr lang="fr-FR" sz="20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2 groupes de complications neurologiques</a:t>
            </a:r>
          </a:p>
          <a:p>
            <a:pPr marL="639445" lvl="2" indent="-255588" algn="just">
              <a:lnSpc>
                <a:spcPct val="120000"/>
              </a:lnSpc>
              <a:spcBef>
                <a:spcPts val="400"/>
              </a:spcBef>
              <a:buSzPct val="68000"/>
              <a:buFont typeface="Wingdings 3" charset="0"/>
              <a:buChar char=""/>
              <a:defRPr/>
            </a:pPr>
            <a:r>
              <a:rPr lang="fr-FR" sz="1800" dirty="0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Retards de réveil</a:t>
            </a:r>
          </a:p>
          <a:p>
            <a:pPr marL="639445" lvl="2" indent="-255588" algn="just">
              <a:lnSpc>
                <a:spcPct val="120000"/>
              </a:lnSpc>
              <a:spcBef>
                <a:spcPts val="400"/>
              </a:spcBef>
              <a:buSzPct val="68000"/>
              <a:buFont typeface="Wingdings 3" charset="0"/>
              <a:buChar char=""/>
              <a:defRPr/>
            </a:pPr>
            <a:r>
              <a:rPr lang="fr-FR" sz="1800" dirty="0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États d’agitation au réveil</a:t>
            </a:r>
          </a:p>
        </p:txBody>
      </p:sp>
      <p:sp>
        <p:nvSpPr>
          <p:cNvPr id="2" name="Espace réservé du contenu 1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20000"/>
          </a:bodyPr>
          <a:lstStyle/>
          <a:p>
            <a:pPr marL="365125" lvl="1" indent="-255588" algn="just">
              <a:lnSpc>
                <a:spcPct val="120000"/>
              </a:lnSpc>
              <a:spcBef>
                <a:spcPts val="400"/>
              </a:spcBef>
              <a:buSzPct val="68000"/>
              <a:buFont typeface="Wingdings 3" charset="0"/>
              <a:buChar char=""/>
              <a:defRPr/>
            </a:pPr>
            <a:r>
              <a:rPr lang="fr-FR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Retard de réveil</a:t>
            </a:r>
          </a:p>
          <a:p>
            <a:pPr marL="639445" lvl="2" indent="-255588" algn="just">
              <a:lnSpc>
                <a:spcPct val="120000"/>
              </a:lnSpc>
              <a:spcBef>
                <a:spcPts val="400"/>
              </a:spcBef>
              <a:buSzPct val="68000"/>
              <a:buFont typeface="Wingdings 3" charset="0"/>
              <a:buChar char=""/>
              <a:defRPr/>
            </a:pPr>
            <a:r>
              <a:rPr lang="fr-FR" sz="2200" dirty="0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Hypothermie</a:t>
            </a:r>
          </a:p>
          <a:p>
            <a:pPr marL="639445" lvl="2" indent="-255588" algn="just">
              <a:lnSpc>
                <a:spcPct val="120000"/>
              </a:lnSpc>
              <a:spcBef>
                <a:spcPts val="400"/>
              </a:spcBef>
              <a:buSzPct val="68000"/>
              <a:buFont typeface="Wingdings 3" charset="0"/>
              <a:buChar char=""/>
              <a:defRPr/>
            </a:pPr>
            <a:r>
              <a:rPr lang="fr-FR" sz="2200" dirty="0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Hypoglycémie</a:t>
            </a:r>
          </a:p>
          <a:p>
            <a:pPr marL="639445" lvl="2" indent="-255588" algn="just">
              <a:lnSpc>
                <a:spcPct val="120000"/>
              </a:lnSpc>
              <a:spcBef>
                <a:spcPts val="400"/>
              </a:spcBef>
              <a:buSzPct val="68000"/>
              <a:buFont typeface="Wingdings 3" charset="0"/>
              <a:buChar char=""/>
              <a:defRPr/>
            </a:pPr>
            <a:r>
              <a:rPr lang="fr-FR" sz="2200" dirty="0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Surdosage médicamenteux</a:t>
            </a:r>
          </a:p>
          <a:p>
            <a:pPr marL="639445" lvl="2" indent="-255588">
              <a:lnSpc>
                <a:spcPct val="120000"/>
              </a:lnSpc>
              <a:spcBef>
                <a:spcPts val="400"/>
              </a:spcBef>
              <a:buSzPct val="68000"/>
              <a:buFont typeface="Wingdings 3" charset="0"/>
              <a:buChar char=""/>
              <a:defRPr/>
            </a:pPr>
            <a:r>
              <a:rPr lang="fr-FR" sz="2200" dirty="0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Embolie gazeuse cérébrale</a:t>
            </a:r>
          </a:p>
          <a:p>
            <a:pPr marL="639445" lvl="2" indent="-255588" algn="just">
              <a:lnSpc>
                <a:spcPct val="120000"/>
              </a:lnSpc>
              <a:spcBef>
                <a:spcPts val="400"/>
              </a:spcBef>
              <a:buSzPct val="68000"/>
              <a:buFont typeface="Wingdings 3" charset="0"/>
              <a:buChar char=""/>
              <a:defRPr/>
            </a:pPr>
            <a:r>
              <a:rPr lang="fr-FR" sz="2200" dirty="0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Hypoxie peropératoire</a:t>
            </a:r>
          </a:p>
          <a:p>
            <a:pPr marL="639445" lvl="2" indent="-255588" algn="just">
              <a:lnSpc>
                <a:spcPct val="120000"/>
              </a:lnSpc>
              <a:spcBef>
                <a:spcPts val="400"/>
              </a:spcBef>
              <a:buSzPct val="68000"/>
              <a:buFont typeface="Wingdings 3" charset="0"/>
              <a:buChar char=""/>
              <a:defRPr/>
            </a:pPr>
            <a:r>
              <a:rPr lang="fr-FR" sz="2200" dirty="0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AVC</a:t>
            </a:r>
          </a:p>
        </p:txBody>
      </p:sp>
    </p:spTree>
    <p:extLst>
      <p:ext uri="{BB962C8B-B14F-4D97-AF65-F5344CB8AC3E}">
        <p14:creationId xmlns:p14="http://schemas.microsoft.com/office/powerpoint/2010/main" val="13307112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125" lvl="1" indent="-255588" algn="just" eaLnBrk="1" hangingPunct="1">
              <a:lnSpc>
                <a:spcPct val="120000"/>
              </a:lnSpc>
              <a:spcBef>
                <a:spcPts val="400"/>
              </a:spcBef>
              <a:buSzPct val="68000"/>
              <a:buFont typeface="Wingdings 3" charset="0"/>
              <a:buChar char=""/>
              <a:defRPr/>
            </a:pPr>
            <a:r>
              <a:rPr lang="fr-FR" sz="24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États d’agitation au réveil</a:t>
            </a:r>
          </a:p>
          <a:p>
            <a:pPr marL="639445" lvl="2" indent="-255588" algn="just">
              <a:lnSpc>
                <a:spcPct val="120000"/>
              </a:lnSpc>
              <a:spcBef>
                <a:spcPts val="400"/>
              </a:spcBef>
              <a:buSzPct val="68000"/>
              <a:buFont typeface="Wingdings 3" charset="0"/>
              <a:buChar char=""/>
              <a:defRPr/>
            </a:pPr>
            <a:r>
              <a:rPr lang="fr-FR" sz="2000" dirty="0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Frissons postopératoires, convulsions</a:t>
            </a:r>
          </a:p>
          <a:p>
            <a:pPr marL="639445" lvl="2" indent="-255588" algn="just">
              <a:lnSpc>
                <a:spcPct val="120000"/>
              </a:lnSpc>
              <a:spcBef>
                <a:spcPts val="400"/>
              </a:spcBef>
              <a:buSzPct val="68000"/>
              <a:buFont typeface="Wingdings 3" charset="0"/>
              <a:buChar char=""/>
              <a:defRPr/>
            </a:pPr>
            <a:r>
              <a:rPr lang="fr-FR" sz="2000" dirty="0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Globe vésical, douleurs, obstruction trachéale</a:t>
            </a:r>
          </a:p>
          <a:p>
            <a:pPr marL="639445" lvl="2" indent="-255588" algn="just">
              <a:lnSpc>
                <a:spcPct val="120000"/>
              </a:lnSpc>
              <a:spcBef>
                <a:spcPts val="400"/>
              </a:spcBef>
              <a:buSzPct val="68000"/>
              <a:buFont typeface="Wingdings 3" charset="0"/>
              <a:buChar char=""/>
              <a:defRPr/>
            </a:pPr>
            <a:r>
              <a:rPr lang="fr-FR" sz="2000" dirty="0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Autres</a:t>
            </a:r>
          </a:p>
          <a:p>
            <a:pPr marL="1060450" lvl="3" indent="-255588" algn="just">
              <a:lnSpc>
                <a:spcPct val="120000"/>
              </a:lnSpc>
              <a:buSzPct val="68000"/>
              <a:buFont typeface="Wingdings 3" charset="0"/>
              <a:buChar char=""/>
              <a:defRPr/>
            </a:pPr>
            <a:r>
              <a:rPr lang="fr-FR" sz="1800" dirty="0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Hypoxie, </a:t>
            </a:r>
            <a:r>
              <a:rPr lang="fr-FR" sz="1800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hypoTA</a:t>
            </a:r>
            <a:r>
              <a:rPr lang="fr-FR" sz="1800" dirty="0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, hypoglycémie, hyponatrémie</a:t>
            </a:r>
          </a:p>
          <a:p>
            <a:pPr marL="1060450" lvl="3" indent="-255588" algn="just">
              <a:lnSpc>
                <a:spcPct val="120000"/>
              </a:lnSpc>
              <a:buSzPct val="68000"/>
              <a:buFont typeface="Wingdings 3" charset="0"/>
              <a:buChar char=""/>
              <a:defRPr/>
            </a:pPr>
            <a:r>
              <a:rPr lang="fr-FR" sz="1800" dirty="0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Kétamine, atropine, benzodiazépine</a:t>
            </a:r>
          </a:p>
          <a:p>
            <a:pPr marL="1060450" lvl="3" indent="-255588" algn="just">
              <a:lnSpc>
                <a:spcPct val="120000"/>
              </a:lnSpc>
              <a:buSzPct val="68000"/>
              <a:buFont typeface="Wingdings 3" charset="0"/>
              <a:buChar char=""/>
              <a:defRPr/>
            </a:pPr>
            <a:r>
              <a:rPr lang="fr-FR" sz="1800" dirty="0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Délirium tremens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fr-FR" sz="6000" dirty="0">
                <a:latin typeface="Mistral"/>
                <a:cs typeface="Mistral"/>
              </a:rPr>
              <a:t>Physio et </a:t>
            </a:r>
            <a:r>
              <a:rPr lang="fr-FR" sz="6000" dirty="0" err="1">
                <a:latin typeface="Mistral"/>
                <a:cs typeface="Mistral"/>
              </a:rPr>
              <a:t>étiopathogénie</a:t>
            </a:r>
            <a:endParaRPr lang="fr-FR" sz="6000" dirty="0">
              <a:latin typeface="Mistral"/>
              <a:ea typeface="+mj-ea"/>
              <a:cs typeface="Mistral"/>
            </a:endParaRPr>
          </a:p>
        </p:txBody>
      </p:sp>
    </p:spTree>
    <p:extLst>
      <p:ext uri="{BB962C8B-B14F-4D97-AF65-F5344CB8AC3E}">
        <p14:creationId xmlns:p14="http://schemas.microsoft.com/office/powerpoint/2010/main" val="1361638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65125" lvl="1" indent="-255588" algn="just" eaLnBrk="1" hangingPunct="1">
              <a:lnSpc>
                <a:spcPct val="120000"/>
              </a:lnSpc>
              <a:spcBef>
                <a:spcPts val="400"/>
              </a:spcBef>
              <a:buSzPct val="68000"/>
              <a:buFont typeface="Wingdings 3" charset="0"/>
              <a:buChar char=""/>
              <a:defRPr/>
            </a:pPr>
            <a:r>
              <a:rPr lang="fr-FR" sz="28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Réveil respiratoire</a:t>
            </a:r>
          </a:p>
          <a:p>
            <a:pPr marL="639445" lvl="2" indent="-255588" algn="just">
              <a:lnSpc>
                <a:spcPct val="120000"/>
              </a:lnSpc>
              <a:spcBef>
                <a:spcPts val="400"/>
              </a:spcBef>
              <a:buSzPct val="68000"/>
              <a:buFont typeface="Wingdings 3" charset="0"/>
              <a:buChar char=""/>
              <a:defRPr/>
            </a:pPr>
            <a:r>
              <a:rPr lang="fr-FR" sz="2500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Morbi</a:t>
            </a:r>
            <a:r>
              <a:rPr lang="fr-FR" sz="2500" dirty="0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-mortalité élevée en salle de réveil : dépression respiratoire, inhalation du contenu gastrique</a:t>
            </a:r>
          </a:p>
          <a:p>
            <a:pPr marL="639445" lvl="2" indent="-255588" algn="just">
              <a:lnSpc>
                <a:spcPct val="120000"/>
              </a:lnSpc>
              <a:spcBef>
                <a:spcPts val="400"/>
              </a:spcBef>
              <a:buSzPct val="68000"/>
              <a:buFont typeface="Wingdings 3" charset="0"/>
              <a:buChar char=""/>
              <a:defRPr/>
            </a:pPr>
            <a:r>
              <a:rPr lang="fr-FR" sz="2500" dirty="0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Terrains : âgés, obèses, IRC (BPCO)</a:t>
            </a:r>
          </a:p>
          <a:p>
            <a:pPr marL="639445" lvl="2" indent="-255588" algn="just">
              <a:lnSpc>
                <a:spcPct val="120000"/>
              </a:lnSpc>
              <a:spcBef>
                <a:spcPts val="400"/>
              </a:spcBef>
              <a:buSzPct val="68000"/>
              <a:buFont typeface="Wingdings 3" charset="0"/>
              <a:buChar char=""/>
              <a:defRPr/>
            </a:pPr>
            <a:r>
              <a:rPr lang="fr-FR" sz="2500" dirty="0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Facteurs</a:t>
            </a:r>
          </a:p>
          <a:p>
            <a:pPr marL="1060450" lvl="3" indent="-255588" algn="just">
              <a:lnSpc>
                <a:spcPct val="120000"/>
              </a:lnSpc>
              <a:buSzPct val="68000"/>
              <a:buFont typeface="Wingdings 3" charset="0"/>
              <a:buChar char=""/>
              <a:defRPr/>
            </a:pPr>
            <a:r>
              <a:rPr lang="fr-FR" sz="2100" dirty="0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Chirurgie : thoracique, abdominale sus-ombilicale, ORL</a:t>
            </a:r>
          </a:p>
          <a:p>
            <a:pPr marL="1060450" lvl="3" indent="-255588" algn="just">
              <a:lnSpc>
                <a:spcPct val="120000"/>
              </a:lnSpc>
              <a:buSzPct val="68000"/>
              <a:buFont typeface="Wingdings 3" charset="0"/>
              <a:buChar char=""/>
              <a:defRPr/>
            </a:pPr>
            <a:r>
              <a:rPr lang="fr-FR" sz="2100" dirty="0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Anesthésie résiduelle : morphine, curares, N</a:t>
            </a:r>
            <a:r>
              <a:rPr lang="fr-FR" sz="2100" baseline="-25000" dirty="0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2</a:t>
            </a:r>
            <a:r>
              <a:rPr lang="fr-FR" sz="2100" dirty="0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O</a:t>
            </a:r>
          </a:p>
          <a:p>
            <a:pPr marL="1060450" lvl="3" indent="-255588" algn="just">
              <a:lnSpc>
                <a:spcPct val="120000"/>
              </a:lnSpc>
              <a:buSzPct val="68000"/>
              <a:buFont typeface="Wingdings 3" charset="0"/>
              <a:buChar char=""/>
              <a:defRPr/>
            </a:pPr>
            <a:r>
              <a:rPr lang="fr-FR" sz="2100" dirty="0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Frissons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fr-FR" sz="6000" dirty="0">
                <a:latin typeface="Mistral"/>
                <a:cs typeface="Mistral"/>
              </a:rPr>
              <a:t>Physio et </a:t>
            </a:r>
            <a:r>
              <a:rPr lang="fr-FR" sz="6000" dirty="0" err="1">
                <a:latin typeface="Mistral"/>
                <a:cs typeface="Mistral"/>
              </a:rPr>
              <a:t>étiopathogénie</a:t>
            </a:r>
            <a:endParaRPr lang="fr-FR" sz="6000" dirty="0">
              <a:latin typeface="Mistral"/>
              <a:ea typeface="+mj-ea"/>
              <a:cs typeface="Mistral"/>
            </a:endParaRPr>
          </a:p>
        </p:txBody>
      </p:sp>
    </p:spTree>
    <p:extLst>
      <p:ext uri="{BB962C8B-B14F-4D97-AF65-F5344CB8AC3E}">
        <p14:creationId xmlns:p14="http://schemas.microsoft.com/office/powerpoint/2010/main" val="21728513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365125" lvl="1" indent="-255588" algn="just" eaLnBrk="1" hangingPunct="1">
              <a:lnSpc>
                <a:spcPct val="120000"/>
              </a:lnSpc>
              <a:spcBef>
                <a:spcPts val="400"/>
              </a:spcBef>
              <a:buSzPct val="68000"/>
              <a:buFont typeface="Wingdings 3" charset="0"/>
              <a:buChar char=""/>
              <a:defRPr/>
            </a:pPr>
            <a:r>
              <a:rPr lang="fr-FR" sz="28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Réveil cardiovasculaire</a:t>
            </a:r>
          </a:p>
          <a:p>
            <a:pPr marL="639445" lvl="2" indent="-255588" algn="just">
              <a:lnSpc>
                <a:spcPct val="120000"/>
              </a:lnSpc>
              <a:spcBef>
                <a:spcPts val="400"/>
              </a:spcBef>
              <a:buSzPct val="68000"/>
              <a:buFont typeface="Wingdings 3" charset="0"/>
              <a:buChar char=""/>
              <a:defRPr/>
            </a:pPr>
            <a:r>
              <a:rPr lang="fr-FR" sz="2500" dirty="0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Facteurs</a:t>
            </a:r>
          </a:p>
          <a:p>
            <a:pPr marL="1060450" lvl="3" indent="-255588" algn="just">
              <a:lnSpc>
                <a:spcPct val="120000"/>
              </a:lnSpc>
              <a:buSzPct val="68000"/>
              <a:buFont typeface="Wingdings 3" charset="0"/>
              <a:buChar char=""/>
              <a:defRPr/>
            </a:pPr>
            <a:r>
              <a:rPr lang="fr-FR" sz="2100" dirty="0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État cardiovasculaire</a:t>
            </a:r>
          </a:p>
          <a:p>
            <a:pPr marL="1060450" lvl="3" indent="-255588" algn="just">
              <a:lnSpc>
                <a:spcPct val="120000"/>
              </a:lnSpc>
              <a:buSzPct val="68000"/>
              <a:buFont typeface="Wingdings 3" charset="0"/>
              <a:buChar char=""/>
              <a:defRPr/>
            </a:pPr>
            <a:r>
              <a:rPr lang="fr-FR" sz="2100" dirty="0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Anesthésie : drogues, douleur, hypothermie</a:t>
            </a:r>
          </a:p>
          <a:p>
            <a:pPr marL="1060450" lvl="3" indent="-255588" algn="just">
              <a:lnSpc>
                <a:spcPct val="120000"/>
              </a:lnSpc>
              <a:buSzPct val="68000"/>
              <a:buFont typeface="Wingdings 3" charset="0"/>
              <a:buChar char=""/>
              <a:defRPr/>
            </a:pPr>
            <a:r>
              <a:rPr lang="fr-FR" sz="2100" dirty="0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Chirurgie : pertes sanguines et hydriques</a:t>
            </a:r>
          </a:p>
          <a:p>
            <a:pPr marL="639445" lvl="2" indent="-255588" algn="just">
              <a:lnSpc>
                <a:spcPct val="120000"/>
              </a:lnSpc>
              <a:spcBef>
                <a:spcPts val="400"/>
              </a:spcBef>
              <a:buSzPct val="68000"/>
              <a:buFont typeface="Wingdings 3" charset="0"/>
              <a:buChar char=""/>
              <a:defRPr/>
            </a:pPr>
            <a:r>
              <a:rPr lang="fr-FR" sz="2500" dirty="0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Évènements </a:t>
            </a:r>
          </a:p>
          <a:p>
            <a:pPr marL="1060450" lvl="3" indent="-255588" algn="just">
              <a:lnSpc>
                <a:spcPct val="120000"/>
              </a:lnSpc>
              <a:buSzPct val="68000"/>
              <a:buFont typeface="Wingdings 3" charset="0"/>
              <a:buChar char=""/>
              <a:defRPr/>
            </a:pPr>
            <a:r>
              <a:rPr lang="fr-FR" sz="2100" dirty="0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HTA, </a:t>
            </a:r>
            <a:r>
              <a:rPr lang="fr-FR" sz="2100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hypoTA</a:t>
            </a:r>
            <a:r>
              <a:rPr lang="fr-FR" sz="2100" dirty="0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, </a:t>
            </a:r>
          </a:p>
          <a:p>
            <a:pPr marL="1060450" lvl="3" indent="-255588" algn="just">
              <a:lnSpc>
                <a:spcPct val="120000"/>
              </a:lnSpc>
              <a:buSzPct val="68000"/>
              <a:buFont typeface="Wingdings 3" charset="0"/>
              <a:buChar char=""/>
              <a:defRPr/>
            </a:pPr>
            <a:r>
              <a:rPr lang="fr-FR" sz="2100" dirty="0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Ischémie myocardiques</a:t>
            </a:r>
          </a:p>
          <a:p>
            <a:pPr marL="1060450" lvl="3" indent="-255588" algn="just">
              <a:lnSpc>
                <a:spcPct val="120000"/>
              </a:lnSpc>
              <a:buSzPct val="68000"/>
              <a:buFont typeface="Wingdings 3" charset="0"/>
              <a:buChar char=""/>
              <a:defRPr/>
            </a:pPr>
            <a:r>
              <a:rPr lang="fr-FR" sz="2100" dirty="0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Arythmies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fr-FR" sz="6000" dirty="0">
                <a:latin typeface="Mistral"/>
                <a:cs typeface="Mistral"/>
              </a:rPr>
              <a:t>Physio et </a:t>
            </a:r>
            <a:r>
              <a:rPr lang="fr-FR" sz="6000" dirty="0" err="1">
                <a:latin typeface="Mistral"/>
                <a:cs typeface="Mistral"/>
              </a:rPr>
              <a:t>étiopathogénie</a:t>
            </a:r>
            <a:endParaRPr lang="fr-FR" sz="6000" dirty="0">
              <a:latin typeface="Mistral"/>
              <a:ea typeface="+mj-ea"/>
              <a:cs typeface="Mistral"/>
            </a:endParaRPr>
          </a:p>
        </p:txBody>
      </p:sp>
    </p:spTree>
    <p:extLst>
      <p:ext uri="{BB962C8B-B14F-4D97-AF65-F5344CB8AC3E}">
        <p14:creationId xmlns:p14="http://schemas.microsoft.com/office/powerpoint/2010/main" val="33703519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125" lvl="1" indent="-255588" algn="just" eaLnBrk="1" hangingPunct="1">
              <a:lnSpc>
                <a:spcPct val="120000"/>
              </a:lnSpc>
              <a:spcBef>
                <a:spcPts val="400"/>
              </a:spcBef>
              <a:buSzPct val="68000"/>
              <a:buFont typeface="Wingdings 3" charset="0"/>
              <a:buChar char=""/>
              <a:defRPr/>
            </a:pPr>
            <a:r>
              <a:rPr lang="fr-FR" sz="28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Hypothermie et frissons postopératoires</a:t>
            </a:r>
          </a:p>
          <a:p>
            <a:pPr marL="639445" lvl="2" indent="-255588" algn="just">
              <a:lnSpc>
                <a:spcPct val="120000"/>
              </a:lnSpc>
              <a:spcBef>
                <a:spcPts val="400"/>
              </a:spcBef>
              <a:buSzPct val="68000"/>
              <a:buFont typeface="Wingdings 3" charset="0"/>
              <a:buChar char=""/>
              <a:defRPr/>
            </a:pPr>
            <a:r>
              <a:rPr lang="fr-FR" sz="2500" dirty="0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Facteurs</a:t>
            </a:r>
          </a:p>
          <a:p>
            <a:pPr marL="1060450" lvl="3" indent="-255588" algn="just">
              <a:lnSpc>
                <a:spcPct val="120000"/>
              </a:lnSpc>
              <a:buSzPct val="68000"/>
              <a:buFont typeface="Wingdings 3" charset="0"/>
              <a:buChar char=""/>
              <a:defRPr/>
            </a:pPr>
            <a:r>
              <a:rPr lang="fr-FR" sz="2100" dirty="0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Anesthésie (</a:t>
            </a:r>
            <a:r>
              <a:rPr lang="fr-FR" sz="2100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vasoplégie</a:t>
            </a:r>
            <a:r>
              <a:rPr lang="fr-FR" sz="2100" dirty="0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, curarisation, perfusions…)</a:t>
            </a:r>
          </a:p>
          <a:p>
            <a:pPr marL="1060450" lvl="3" indent="-255588" algn="just">
              <a:lnSpc>
                <a:spcPct val="120000"/>
              </a:lnSpc>
              <a:buSzPct val="68000"/>
              <a:buFont typeface="Wingdings 3" charset="0"/>
              <a:buChar char=""/>
              <a:defRPr/>
            </a:pPr>
            <a:r>
              <a:rPr lang="fr-FR" sz="2100" dirty="0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Environnement (salle, absence de chauffage)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fr-FR" sz="6000" dirty="0">
                <a:latin typeface="Mistral"/>
                <a:cs typeface="Mistral"/>
              </a:rPr>
              <a:t>Physio et </a:t>
            </a:r>
            <a:r>
              <a:rPr lang="fr-FR" sz="6000" dirty="0" err="1">
                <a:latin typeface="Mistral"/>
                <a:cs typeface="Mistral"/>
              </a:rPr>
              <a:t>étiopathogénie</a:t>
            </a:r>
            <a:endParaRPr lang="fr-FR" sz="6000" dirty="0">
              <a:latin typeface="Mistral"/>
              <a:ea typeface="+mj-ea"/>
              <a:cs typeface="Mistral"/>
            </a:endParaRPr>
          </a:p>
        </p:txBody>
      </p:sp>
    </p:spTree>
    <p:extLst>
      <p:ext uri="{BB962C8B-B14F-4D97-AF65-F5344CB8AC3E}">
        <p14:creationId xmlns:p14="http://schemas.microsoft.com/office/powerpoint/2010/main" val="9863498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365125" lvl="1" indent="-255588" algn="just" eaLnBrk="1" hangingPunct="1">
              <a:lnSpc>
                <a:spcPct val="120000"/>
              </a:lnSpc>
              <a:spcBef>
                <a:spcPts val="400"/>
              </a:spcBef>
              <a:buSzPct val="68000"/>
              <a:buFont typeface="Wingdings 3" charset="0"/>
              <a:buChar char=""/>
              <a:defRPr/>
            </a:pPr>
            <a:r>
              <a:rPr lang="fr-FR" sz="2800" dirty="0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Salle de réveil = post </a:t>
            </a:r>
            <a:r>
              <a:rPr lang="fr-FR" sz="2800" dirty="0" err="1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anesthesia</a:t>
            </a:r>
            <a:r>
              <a:rPr lang="fr-FR" sz="2800" dirty="0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 care unit</a:t>
            </a:r>
          </a:p>
          <a:p>
            <a:pPr marL="603250" lvl="2" indent="-255588" algn="just" eaLnBrk="1" hangingPunct="1">
              <a:lnSpc>
                <a:spcPct val="120000"/>
              </a:lnSpc>
              <a:spcBef>
                <a:spcPts val="400"/>
              </a:spcBef>
              <a:buSzPct val="68000"/>
              <a:buFont typeface="Wingdings 3" charset="0"/>
              <a:buChar char=""/>
              <a:defRPr/>
            </a:pPr>
            <a:r>
              <a:rPr lang="fr-FR" sz="2400" b="1" dirty="0">
                <a:solidFill>
                  <a:srgbClr val="0D0D0D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Unité de soins</a:t>
            </a:r>
          </a:p>
          <a:p>
            <a:pPr marL="603250" lvl="2" indent="-255588" algn="just" eaLnBrk="1" hangingPunct="1">
              <a:lnSpc>
                <a:spcPct val="120000"/>
              </a:lnSpc>
              <a:spcBef>
                <a:spcPts val="400"/>
              </a:spcBef>
              <a:buSzPct val="68000"/>
              <a:buFont typeface="Wingdings 3" charset="0"/>
              <a:buChar char=""/>
              <a:defRPr/>
            </a:pPr>
            <a:r>
              <a:rPr lang="fr-FR" sz="2400" dirty="0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Surveillance étroite</a:t>
            </a:r>
          </a:p>
          <a:p>
            <a:pPr marL="365125" lvl="1" indent="-255588" algn="just" eaLnBrk="1" hangingPunct="1">
              <a:lnSpc>
                <a:spcPct val="120000"/>
              </a:lnSpc>
              <a:spcBef>
                <a:spcPts val="400"/>
              </a:spcBef>
              <a:buSzPct val="68000"/>
              <a:buFont typeface="Wingdings 3" charset="0"/>
              <a:buChar char=""/>
              <a:defRPr/>
            </a:pPr>
            <a:r>
              <a:rPr lang="fr-FR" sz="2800" dirty="0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Structure et équipement</a:t>
            </a:r>
          </a:p>
          <a:p>
            <a:pPr marL="603250" lvl="2" indent="-255588" algn="just" eaLnBrk="1" hangingPunct="1">
              <a:lnSpc>
                <a:spcPct val="120000"/>
              </a:lnSpc>
              <a:spcBef>
                <a:spcPts val="400"/>
              </a:spcBef>
              <a:buSzPct val="68000"/>
              <a:buFont typeface="Wingdings 3" charset="0"/>
              <a:buChar char=""/>
              <a:defRPr/>
            </a:pPr>
            <a:r>
              <a:rPr lang="fr-FR" sz="2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Salle</a:t>
            </a:r>
            <a:r>
              <a:rPr lang="fr-FR" sz="2600" dirty="0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 climatisée, sources d’air, d’O</a:t>
            </a:r>
            <a:r>
              <a:rPr lang="fr-FR" sz="2600" baseline="-25000" dirty="0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2</a:t>
            </a:r>
            <a:r>
              <a:rPr lang="fr-FR" sz="2600" dirty="0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 et de vide</a:t>
            </a:r>
          </a:p>
          <a:p>
            <a:pPr marL="603250" lvl="2" indent="-255588" algn="just" eaLnBrk="1" hangingPunct="1">
              <a:lnSpc>
                <a:spcPct val="120000"/>
              </a:lnSpc>
              <a:spcBef>
                <a:spcPts val="400"/>
              </a:spcBef>
              <a:buSzPct val="68000"/>
              <a:buFont typeface="Wingdings 3" charset="0"/>
              <a:buChar char=""/>
              <a:defRPr/>
            </a:pPr>
            <a:r>
              <a:rPr lang="fr-FR" sz="2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Matériel</a:t>
            </a:r>
            <a:r>
              <a:rPr lang="fr-FR" sz="2600" dirty="0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 de réa : VAS, digestif, hémodynamique</a:t>
            </a:r>
          </a:p>
          <a:p>
            <a:pPr marL="603250" lvl="2" indent="-255588" algn="just" eaLnBrk="1" hangingPunct="1">
              <a:lnSpc>
                <a:spcPct val="120000"/>
              </a:lnSpc>
              <a:spcBef>
                <a:spcPts val="400"/>
              </a:spcBef>
              <a:buSzPct val="68000"/>
              <a:buFont typeface="Wingdings 3" charset="0"/>
              <a:buChar char=""/>
              <a:defRPr/>
            </a:pPr>
            <a:r>
              <a:rPr lang="fr-FR" sz="2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Monitorage</a:t>
            </a:r>
            <a:r>
              <a:rPr lang="fr-FR" sz="2600" dirty="0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 fonctions vitales</a:t>
            </a:r>
          </a:p>
          <a:p>
            <a:pPr marL="603250" lvl="2" indent="-255588" algn="just" eaLnBrk="1" hangingPunct="1">
              <a:lnSpc>
                <a:spcPct val="120000"/>
              </a:lnSpc>
              <a:spcBef>
                <a:spcPts val="400"/>
              </a:spcBef>
              <a:buSzPct val="68000"/>
              <a:buFont typeface="Wingdings 3" charset="0"/>
              <a:buChar char=""/>
              <a:defRPr/>
            </a:pPr>
            <a:r>
              <a:rPr lang="fr-FR" sz="26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Pharmacie</a:t>
            </a:r>
            <a:r>
              <a:rPr lang="fr-FR" sz="2600" dirty="0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 : antalgiques, antidotes, réa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fr-FR" sz="6000" dirty="0">
                <a:latin typeface="Mistral"/>
                <a:ea typeface="+mj-ea"/>
                <a:cs typeface="Mistral"/>
              </a:rPr>
              <a:t>SSPI</a:t>
            </a:r>
          </a:p>
        </p:txBody>
      </p:sp>
    </p:spTree>
    <p:extLst>
      <p:ext uri="{BB962C8B-B14F-4D97-AF65-F5344CB8AC3E}">
        <p14:creationId xmlns:p14="http://schemas.microsoft.com/office/powerpoint/2010/main" val="15852706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idescreenpresentation16x9">
  <a:themeElements>
    <a:clrScheme name="Feuille">
      <a:dk1>
        <a:sysClr val="windowText" lastClr="000000"/>
      </a:dk1>
      <a:lt1>
        <a:sysClr val="window" lastClr="FFFFFF"/>
      </a:lt1>
      <a:dk2>
        <a:srgbClr val="2D2F2B"/>
      </a:dk2>
      <a:lt2>
        <a:srgbClr val="DEDED7"/>
      </a:lt2>
      <a:accent1>
        <a:srgbClr val="294171"/>
      </a:accent1>
      <a:accent2>
        <a:srgbClr val="748CBC"/>
      </a:accent2>
      <a:accent3>
        <a:srgbClr val="8E887C"/>
      </a:accent3>
      <a:accent4>
        <a:srgbClr val="834736"/>
      </a:accent4>
      <a:accent5>
        <a:srgbClr val="5A1705"/>
      </a:accent5>
      <a:accent6>
        <a:srgbClr val="A0A16A"/>
      </a:accent6>
      <a:hlink>
        <a:srgbClr val="74B6BC"/>
      </a:hlink>
      <a:folHlink>
        <a:srgbClr val="7F95A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5000"/>
                <a:satMod val="150000"/>
              </a:schemeClr>
            </a:gs>
            <a:gs pos="35000">
              <a:schemeClr val="phClr">
                <a:shade val="60000"/>
                <a:satMod val="150000"/>
              </a:schemeClr>
            </a:gs>
            <a:gs pos="100000">
              <a:schemeClr val="phClr">
                <a:tint val="97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Présentation pour écran large.potx</Template>
  <TotalTime>0</TotalTime>
  <Words>510</Words>
  <Application>Microsoft Office PowerPoint</Application>
  <PresentationFormat>Affichage à l'écran (16:9)</PresentationFormat>
  <Paragraphs>145</Paragraphs>
  <Slides>15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9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25" baseType="lpstr">
      <vt:lpstr>ＭＳ Ｐゴシック</vt:lpstr>
      <vt:lpstr>Arial</vt:lpstr>
      <vt:lpstr>Calibri</vt:lpstr>
      <vt:lpstr>Comic Sans MS</vt:lpstr>
      <vt:lpstr>Mistral</vt:lpstr>
      <vt:lpstr>Tw Cen MT</vt:lpstr>
      <vt:lpstr>Wingdings</vt:lpstr>
      <vt:lpstr>Wingdings 2</vt:lpstr>
      <vt:lpstr>Wingdings 3</vt:lpstr>
      <vt:lpstr>widescreenpresentation16x9</vt:lpstr>
      <vt:lpstr>Salle de surveillance post interventionnelle (SSPI)</vt:lpstr>
      <vt:lpstr>Introduction</vt:lpstr>
      <vt:lpstr>Objectifs de la surveillance</vt:lpstr>
      <vt:lpstr>Physio et étiopathogénie</vt:lpstr>
      <vt:lpstr>Physio et étiopathogénie</vt:lpstr>
      <vt:lpstr>Physio et étiopathogénie</vt:lpstr>
      <vt:lpstr>Physio et étiopathogénie</vt:lpstr>
      <vt:lpstr>Physio et étiopathogénie</vt:lpstr>
      <vt:lpstr>SSPI</vt:lpstr>
      <vt:lpstr>SSPI</vt:lpstr>
      <vt:lpstr>SSPI</vt:lpstr>
      <vt:lpstr>Score d’Aldrete</vt:lpstr>
      <vt:lpstr>Transfert en chambre</vt:lpstr>
      <vt:lpstr>Conclusion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modified xsi:type="dcterms:W3CDTF">2017-07-03T13:05:31Z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1036</vt:i4>
  </property>
  <property fmtid="{D5CDD505-2E9C-101B-9397-08002B2CF9AE}" pid="3" name="_Version">
    <vt:lpwstr>12.0.4518</vt:lpwstr>
  </property>
</Properties>
</file>