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5" r:id="rId1"/>
  </p:sldMasterIdLst>
  <p:notesMasterIdLst>
    <p:notesMasterId r:id="rId18"/>
  </p:notesMasterIdLst>
  <p:sldIdLst>
    <p:sldId id="265" r:id="rId2"/>
    <p:sldId id="266" r:id="rId3"/>
    <p:sldId id="267" r:id="rId4"/>
    <p:sldId id="271" r:id="rId5"/>
    <p:sldId id="268" r:id="rId6"/>
    <p:sldId id="269" r:id="rId7"/>
    <p:sldId id="270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82264"/>
  </p:normalViewPr>
  <p:slideViewPr>
    <p:cSldViewPr snapToGrid="0">
      <p:cViewPr varScale="1">
        <p:scale>
          <a:sx n="82" d="100"/>
          <a:sy n="82" d="100"/>
        </p:scale>
        <p:origin x="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350CB-1883-0C42-AB18-3DE90C1BFF23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1EB65-50FE-4340-9863-99CDE0D142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63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vérifications concernent aussi bien le patient que le chirurgien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1EB65-50FE-4340-9863-99CDE0D1423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173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02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11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77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72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63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54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39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85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60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26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72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E3686-51B5-4CFB-AF61-F2EA18B938D1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2221-B9DF-4FDB-BFA7-AFB65BF4DA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05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4400" b="1" dirty="0" smtClean="0"/>
              <a:t>Circuit péri opératoire : de la décision opératoire à la sortie du patient</a:t>
            </a:r>
            <a:endParaRPr lang="fr-FR" sz="4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581891"/>
          </a:xfrm>
        </p:spPr>
        <p:txBody>
          <a:bodyPr/>
          <a:lstStyle/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Traoré Salah Idriss </a:t>
            </a:r>
            <a:r>
              <a:rPr lang="fr-F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Séif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Espace réservé du conten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309" y="4725905"/>
            <a:ext cx="1749690" cy="184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7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Sortie en SSPI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r-FR" sz="3200" b="1" i="1" dirty="0" smtClean="0"/>
              <a:t>Passage obligatoire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Prescriptions postopératoires 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Surveillance et prise en charge postopératoire immédiate (2h)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Gestion des complications pour certains patients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Critères de sortie de SSPI, autorisation MAR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Transfert en hospitalisation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07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Transfert en hospitalisation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Toujours sur brancard</a:t>
            </a:r>
          </a:p>
          <a:p>
            <a:pPr>
              <a:lnSpc>
                <a:spcPct val="150000"/>
              </a:lnSpc>
            </a:pPr>
            <a:r>
              <a:rPr lang="fr-FR" dirty="0"/>
              <a:t>Après signature de l’anesthésiste</a:t>
            </a:r>
          </a:p>
          <a:p>
            <a:pPr>
              <a:lnSpc>
                <a:spcPct val="150000"/>
              </a:lnSpc>
            </a:pPr>
            <a:r>
              <a:rPr lang="fr-FR" dirty="0"/>
              <a:t>Changement de charriot : charriot du service d’origine</a:t>
            </a:r>
          </a:p>
          <a:p>
            <a:pPr>
              <a:lnSpc>
                <a:spcPct val="150000"/>
              </a:lnSpc>
            </a:pPr>
            <a:r>
              <a:rPr lang="fr-FR" dirty="0"/>
              <a:t>Avec tout le dossier </a:t>
            </a:r>
            <a:r>
              <a:rPr lang="fr-FR" dirty="0" smtClean="0"/>
              <a:t>complet (prescriptions, </a:t>
            </a:r>
            <a:r>
              <a:rPr lang="fr-FR" dirty="0" err="1" smtClean="0"/>
              <a:t>comptes-rendus</a:t>
            </a:r>
            <a:r>
              <a:rPr lang="fr-FR" dirty="0" smtClean="0"/>
              <a:t>)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Sortie </a:t>
            </a:r>
            <a:r>
              <a:rPr lang="fr-FR" dirty="0" smtClean="0"/>
              <a:t>après </a:t>
            </a:r>
            <a:r>
              <a:rPr lang="fr-FR" dirty="0"/>
              <a:t>visite postopératoire si ambulatoire (critères de sortie)</a:t>
            </a:r>
          </a:p>
          <a:p>
            <a:pPr>
              <a:lnSpc>
                <a:spcPct val="150000"/>
              </a:lnSpc>
            </a:pPr>
            <a:r>
              <a:rPr lang="fr-FR" dirty="0"/>
              <a:t>Suivi postopératoire : clinique et bilans</a:t>
            </a:r>
          </a:p>
        </p:txBody>
      </p:sp>
    </p:spTree>
    <p:extLst>
      <p:ext uri="{BB962C8B-B14F-4D97-AF65-F5344CB8AC3E}">
        <p14:creationId xmlns:p14="http://schemas.microsoft.com/office/powerpoint/2010/main" val="209860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Gestion </a:t>
            </a:r>
            <a:r>
              <a:rPr lang="fr-FR" b="1" smtClean="0"/>
              <a:t>des places</a:t>
            </a:r>
            <a:endParaRPr lang="fr-FR" b="1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Nombre de lits disponibles en hospitalisation</a:t>
            </a:r>
          </a:p>
          <a:p>
            <a:pPr>
              <a:lnSpc>
                <a:spcPct val="150000"/>
              </a:lnSpc>
            </a:pPr>
            <a:r>
              <a:rPr lang="fr-FR" dirty="0"/>
              <a:t>Conditionne l’activité opératoire</a:t>
            </a:r>
          </a:p>
          <a:p>
            <a:pPr>
              <a:lnSpc>
                <a:spcPct val="150000"/>
              </a:lnSpc>
            </a:pPr>
            <a:r>
              <a:rPr lang="fr-FR" dirty="0"/>
              <a:t>Particularité HDB : mutualisation des lits de l’hôpital</a:t>
            </a:r>
          </a:p>
          <a:p>
            <a:pPr>
              <a:lnSpc>
                <a:spcPct val="150000"/>
              </a:lnSpc>
            </a:pPr>
            <a:r>
              <a:rPr lang="fr-FR" dirty="0"/>
              <a:t>Importance de la programmation opératoire </a:t>
            </a:r>
            <a:r>
              <a:rPr lang="fr-FR" dirty="0" err="1"/>
              <a:t>hebdommadaire</a:t>
            </a:r>
            <a:r>
              <a:rPr lang="fr-FR" dirty="0"/>
              <a:t> et de la gestion quotidienne du programme (urgences)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0500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Gestion des salles opératoires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fr-FR" dirty="0"/>
              <a:t>Ouverture de salle = préparation de la salle pour la journée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Checklist d’ouverture de la salle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Vérification du matériel </a:t>
            </a:r>
            <a:r>
              <a:rPr lang="fr-FR" dirty="0" smtClean="0"/>
              <a:t>nécessaire </a:t>
            </a:r>
            <a:r>
              <a:rPr lang="fr-FR" dirty="0"/>
              <a:t>pour les patients de la journée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Confirmation du programme par le coordonnateur du jour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Validation </a:t>
            </a:r>
            <a:r>
              <a:rPr lang="fr-FR" dirty="0"/>
              <a:t>de la prescription pour le premier patient de chaque </a:t>
            </a:r>
            <a:r>
              <a:rPr lang="fr-FR" dirty="0" smtClean="0"/>
              <a:t>salle</a:t>
            </a:r>
          </a:p>
          <a:p>
            <a:pPr>
              <a:lnSpc>
                <a:spcPct val="150000"/>
              </a:lnSpc>
            </a:pPr>
            <a:r>
              <a:rPr lang="fr-FR" dirty="0"/>
              <a:t>Checklist entre deux patients</a:t>
            </a:r>
          </a:p>
          <a:p>
            <a:pPr>
              <a:lnSpc>
                <a:spcPct val="150000"/>
              </a:lnSpc>
            </a:pPr>
            <a:r>
              <a:rPr lang="fr-FR" dirty="0"/>
              <a:t>Checklist de fermeture de salle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7845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Communication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Clef d’une bonne coordination des programmes opératoires</a:t>
            </a:r>
          </a:p>
          <a:p>
            <a:pPr>
              <a:lnSpc>
                <a:spcPct val="150000"/>
              </a:lnSpc>
            </a:pPr>
            <a:r>
              <a:rPr lang="fr-FR" dirty="0"/>
              <a:t>À tous les niveaux du circuit du patient</a:t>
            </a:r>
          </a:p>
          <a:p>
            <a:pPr>
              <a:lnSpc>
                <a:spcPct val="150000"/>
              </a:lnSpc>
            </a:pPr>
            <a:r>
              <a:rPr lang="fr-FR" dirty="0"/>
              <a:t>Véritable chaîne de prise en charge</a:t>
            </a:r>
          </a:p>
          <a:p>
            <a:pPr>
              <a:lnSpc>
                <a:spcPct val="150000"/>
              </a:lnSpc>
            </a:pPr>
            <a:r>
              <a:rPr lang="fr-FR" dirty="0"/>
              <a:t>Chaque étape est importante</a:t>
            </a:r>
          </a:p>
          <a:p>
            <a:pPr>
              <a:lnSpc>
                <a:spcPct val="150000"/>
              </a:lnSpc>
            </a:pPr>
            <a:r>
              <a:rPr lang="fr-FR" dirty="0"/>
              <a:t>Toujours vérifier, écouter, informer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0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Les urgences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Sauf urgence obstétricale et /ou urgences vitales, le circuit est identique au programme</a:t>
            </a:r>
          </a:p>
          <a:p>
            <a:pPr>
              <a:lnSpc>
                <a:spcPct val="150000"/>
              </a:lnSpc>
            </a:pPr>
            <a:r>
              <a:rPr lang="fr-FR" dirty="0"/>
              <a:t>=&gt; flexibilité dans le programme opératoire (insertions / ajouts)</a:t>
            </a:r>
          </a:p>
          <a:p>
            <a:pPr>
              <a:lnSpc>
                <a:spcPct val="150000"/>
              </a:lnSpc>
            </a:pPr>
            <a:r>
              <a:rPr lang="fr-FR" dirty="0"/>
              <a:t>Circuit d’urgence obstétricale et/ou vitale à définir avec l’ensemble des acteurs concernés sur proposition du conseil de </a:t>
            </a:r>
            <a:r>
              <a:rPr lang="fr-FR" dirty="0" smtClean="0"/>
              <a:t>blocs (protocoles)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5788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Merci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7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smtClean="0"/>
              <a:t>Consultation du chirurgien</a:t>
            </a:r>
            <a:endParaRPr lang="fr-FR" b="1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fr-FR" dirty="0" smtClean="0"/>
              <a:t>Porte d’entrée du patient pour l’activité opératoire</a:t>
            </a:r>
          </a:p>
          <a:p>
            <a:pPr lvl="0" algn="just">
              <a:lnSpc>
                <a:spcPct val="150000"/>
              </a:lnSpc>
            </a:pPr>
            <a:r>
              <a:rPr lang="fr-FR" dirty="0" smtClean="0"/>
              <a:t>Interrogatoire </a:t>
            </a:r>
            <a:r>
              <a:rPr lang="fr-FR" dirty="0"/>
              <a:t>et examen clinique du patient</a:t>
            </a:r>
          </a:p>
          <a:p>
            <a:pPr lvl="0" algn="just">
              <a:lnSpc>
                <a:spcPct val="150000"/>
              </a:lnSpc>
            </a:pPr>
            <a:r>
              <a:rPr lang="fr-FR" dirty="0"/>
              <a:t>Lecture des examens complémentaires réalisés</a:t>
            </a:r>
          </a:p>
          <a:p>
            <a:pPr lvl="0" algn="just">
              <a:lnSpc>
                <a:spcPct val="150000"/>
              </a:lnSpc>
            </a:pPr>
            <a:r>
              <a:rPr lang="fr-FR" dirty="0"/>
              <a:t>Demande d’examens complémentaires</a:t>
            </a:r>
          </a:p>
          <a:p>
            <a:pPr lvl="0" algn="just">
              <a:lnSpc>
                <a:spcPct val="150000"/>
              </a:lnSpc>
            </a:pPr>
            <a:r>
              <a:rPr lang="fr-FR" b="1" i="1" dirty="0"/>
              <a:t>Indication opératoire</a:t>
            </a:r>
            <a:r>
              <a:rPr lang="fr-FR" dirty="0"/>
              <a:t> après consentement éclairé du patient</a:t>
            </a:r>
          </a:p>
          <a:p>
            <a:pPr lvl="0" algn="just">
              <a:lnSpc>
                <a:spcPct val="150000"/>
              </a:lnSpc>
            </a:pPr>
            <a:r>
              <a:rPr lang="fr-FR" dirty="0"/>
              <a:t>Demande de consultation </a:t>
            </a:r>
            <a:r>
              <a:rPr lang="fr-FR" dirty="0" smtClean="0"/>
              <a:t>d’anesthésie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639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smtClean="0"/>
              <a:t>Consultation d’anesthésie</a:t>
            </a:r>
            <a:endParaRPr lang="fr-FR" b="1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fr-FR" dirty="0"/>
              <a:t>Interrogatoire et examen clinique du patient</a:t>
            </a:r>
          </a:p>
          <a:p>
            <a:pPr lvl="0">
              <a:lnSpc>
                <a:spcPct val="150000"/>
              </a:lnSpc>
            </a:pPr>
            <a:r>
              <a:rPr lang="fr-FR" dirty="0"/>
              <a:t>Lecture des examens complémentaires réalisés</a:t>
            </a:r>
          </a:p>
          <a:p>
            <a:pPr lvl="0">
              <a:lnSpc>
                <a:spcPct val="150000"/>
              </a:lnSpc>
            </a:pPr>
            <a:r>
              <a:rPr lang="fr-FR" dirty="0"/>
              <a:t>Demande d’examens </a:t>
            </a:r>
            <a:r>
              <a:rPr lang="fr-FR" dirty="0" smtClean="0"/>
              <a:t>complémentaires</a:t>
            </a:r>
          </a:p>
          <a:p>
            <a:pPr lvl="0">
              <a:lnSpc>
                <a:spcPct val="150000"/>
              </a:lnSpc>
            </a:pPr>
            <a:r>
              <a:rPr lang="fr-FR" dirty="0" smtClean="0"/>
              <a:t>Conclusion du dossier d’anesthésie : évaluation des risques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Choix éclairé de la technique d’anesthésie et information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Préparation préopératoire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816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Programme opératoire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Retour au chirurgien si besoins ou revu après staff</a:t>
            </a:r>
          </a:p>
          <a:p>
            <a:pPr>
              <a:lnSpc>
                <a:spcPct val="150000"/>
              </a:lnSpc>
            </a:pPr>
            <a:r>
              <a:rPr lang="fr-FR" dirty="0"/>
              <a:t>Préparation : financière (</a:t>
            </a:r>
            <a:r>
              <a:rPr lang="fr-FR" dirty="0" err="1"/>
              <a:t>proforma</a:t>
            </a:r>
            <a:r>
              <a:rPr lang="fr-FR" dirty="0"/>
              <a:t>), spécifique, calendrier</a:t>
            </a:r>
            <a:r>
              <a:rPr lang="mr-IN" dirty="0" smtClean="0"/>
              <a:t>…</a:t>
            </a: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Programmation de l’intervention : hebdomadaire, journalière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Préparation du matériel et des équipements nécessaires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Préparation de la salle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14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Préparation du patient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Consignes préopératoires : jeûne, toilette, traitements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Hospitalisation la veille si programme, sauf ambulatoire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Préparation chirurgicale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Prémédication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Visite préopératoire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522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Visite préopératoire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fr-FR" dirty="0"/>
              <a:t>Interrogatoire et examen clinique du patient</a:t>
            </a:r>
          </a:p>
          <a:p>
            <a:pPr lvl="0" algn="just">
              <a:lnSpc>
                <a:spcPct val="150000"/>
              </a:lnSpc>
            </a:pPr>
            <a:r>
              <a:rPr lang="fr-FR" dirty="0"/>
              <a:t>Vérification de la bonne préparation préopératoire (prémédication, traitements, disponibilités des PSL si demandés…)</a:t>
            </a:r>
          </a:p>
          <a:p>
            <a:pPr lvl="0" algn="just">
              <a:lnSpc>
                <a:spcPct val="150000"/>
              </a:lnSpc>
            </a:pPr>
            <a:r>
              <a:rPr lang="fr-FR" dirty="0"/>
              <a:t>Validation du protocole anesthésique et du circuit (ambulatoire ou hospitalisation)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3486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Transfert au bloc opératoire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Sur ou après appel du coordonnateur bloc du jour et confirmation du chirurgien (programme</a:t>
            </a:r>
            <a:r>
              <a:rPr lang="fr-FR" dirty="0" smtClean="0"/>
              <a:t>) : anticipation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Après vérification (reçus, préparation)</a:t>
            </a:r>
            <a:endParaRPr lang="fr-FR" dirty="0"/>
          </a:p>
          <a:p>
            <a:pPr algn="just">
              <a:lnSpc>
                <a:spcPct val="150000"/>
              </a:lnSpc>
            </a:pPr>
            <a:r>
              <a:rPr lang="fr-FR" dirty="0"/>
              <a:t>Par le ou les GFS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Tenue </a:t>
            </a:r>
            <a:r>
              <a:rPr lang="fr-FR" dirty="0"/>
              <a:t>d’hôpital (après préparation)</a:t>
            </a:r>
            <a:endParaRPr lang="fr-FR" dirty="0"/>
          </a:p>
          <a:p>
            <a:pPr algn="just">
              <a:lnSpc>
                <a:spcPct val="150000"/>
              </a:lnSpc>
            </a:pPr>
            <a:r>
              <a:rPr lang="fr-FR" dirty="0"/>
              <a:t>Toujours sur brancard ou chaise roulante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Accompagné du dossier complet (dossier clinique, imagerie, bilan</a:t>
            </a:r>
            <a:r>
              <a:rPr lang="mr-IN" dirty="0"/>
              <a:t>…</a:t>
            </a:r>
            <a:r>
              <a:rPr lang="fr-FR" dirty="0" smtClean="0"/>
              <a:t>)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85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Accueil au bloc opératoire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Sur charriot de bloc (changement de support ) par GFS du bloc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Destination sur avis du coordonnateur du bloc, après vérifications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Salle de réveil en attente du bloc ou pour préparation ou anesthésie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En salle opératoire si prête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Préparation préalable de la salle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Accueil et installation en salle opératoire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307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Préalables à l’intervention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fr-FR" sz="3800" dirty="0" smtClean="0"/>
              <a:t>Checklist de l’OMS pour la sécurité du patient au bloc opératoire</a:t>
            </a:r>
          </a:p>
          <a:p>
            <a:pPr>
              <a:lnSpc>
                <a:spcPct val="150000"/>
              </a:lnSpc>
            </a:pPr>
            <a:r>
              <a:rPr lang="fr-FR" sz="3800" dirty="0" smtClean="0"/>
              <a:t>Installation </a:t>
            </a:r>
            <a:r>
              <a:rPr lang="mr-IN" sz="3800" dirty="0" smtClean="0"/>
              <a:t>–</a:t>
            </a:r>
            <a:r>
              <a:rPr lang="fr-FR" sz="3800" dirty="0" smtClean="0"/>
              <a:t> monitorage</a:t>
            </a:r>
          </a:p>
          <a:p>
            <a:pPr>
              <a:lnSpc>
                <a:spcPct val="150000"/>
              </a:lnSpc>
            </a:pPr>
            <a:r>
              <a:rPr lang="fr-FR" sz="3800" dirty="0" smtClean="0"/>
              <a:t>Induction et entretien de l’anesthésie</a:t>
            </a:r>
          </a:p>
          <a:p>
            <a:pPr>
              <a:lnSpc>
                <a:spcPct val="150000"/>
              </a:lnSpc>
            </a:pPr>
            <a:r>
              <a:rPr lang="fr-FR" sz="3800" dirty="0" smtClean="0"/>
              <a:t>Intervention chirurgicale</a:t>
            </a:r>
          </a:p>
          <a:p>
            <a:pPr>
              <a:lnSpc>
                <a:spcPct val="150000"/>
              </a:lnSpc>
            </a:pPr>
            <a:r>
              <a:rPr lang="fr-FR" sz="3800" dirty="0" smtClean="0"/>
              <a:t>Gestion peropératoire</a:t>
            </a:r>
          </a:p>
          <a:p>
            <a:pPr>
              <a:lnSpc>
                <a:spcPct val="150000"/>
              </a:lnSpc>
            </a:pPr>
            <a:r>
              <a:rPr lang="fr-FR" sz="3800" dirty="0" smtClean="0"/>
              <a:t>En fin d’intervention : anticipation (réveil, patient suivant</a:t>
            </a:r>
            <a:r>
              <a:rPr lang="mr-IN" sz="3800" dirty="0" smtClean="0"/>
              <a:t>…</a:t>
            </a:r>
            <a:r>
              <a:rPr lang="fr-FR" sz="3800" dirty="0" smtClean="0"/>
              <a:t>)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5570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553</Words>
  <Application>Microsoft Macintosh PowerPoint</Application>
  <PresentationFormat>Grand écran</PresentationFormat>
  <Paragraphs>93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Mangal</vt:lpstr>
      <vt:lpstr>Arial</vt:lpstr>
      <vt:lpstr>Thème Office</vt:lpstr>
      <vt:lpstr>Circuit péri opératoire : de la décision opératoire à la sortie du patient</vt:lpstr>
      <vt:lpstr>Consultation du chirurgien</vt:lpstr>
      <vt:lpstr>Consultation d’anesthésie</vt:lpstr>
      <vt:lpstr>Programme opératoire</vt:lpstr>
      <vt:lpstr>Préparation du patient</vt:lpstr>
      <vt:lpstr>Visite préopératoire</vt:lpstr>
      <vt:lpstr>Transfert au bloc opératoire</vt:lpstr>
      <vt:lpstr>Accueil au bloc opératoire</vt:lpstr>
      <vt:lpstr>Préalables à l’intervention</vt:lpstr>
      <vt:lpstr>Sortie en SSPI</vt:lpstr>
      <vt:lpstr>Transfert en hospitalisation</vt:lpstr>
      <vt:lpstr>Gestion des places</vt:lpstr>
      <vt:lpstr>Gestion des salles opératoires</vt:lpstr>
      <vt:lpstr>Communication</vt:lpstr>
      <vt:lpstr>Les urgences</vt:lpstr>
      <vt:lpstr>Merci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Processus métiers en anesthésie</dc:title>
  <dc:creator>ideapad 300</dc:creator>
  <cp:lastModifiedBy>Salah TRAORE</cp:lastModifiedBy>
  <cp:revision>14</cp:revision>
  <dcterms:created xsi:type="dcterms:W3CDTF">2017-07-03T00:19:31Z</dcterms:created>
  <dcterms:modified xsi:type="dcterms:W3CDTF">2017-07-03T06:05:56Z</dcterms:modified>
</cp:coreProperties>
</file>