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03" r:id="rId4"/>
    <p:sldId id="304" r:id="rId5"/>
    <p:sldId id="261" r:id="rId6"/>
    <p:sldId id="258" r:id="rId7"/>
    <p:sldId id="299" r:id="rId8"/>
    <p:sldId id="263" r:id="rId9"/>
    <p:sldId id="264" r:id="rId10"/>
    <p:sldId id="265" r:id="rId11"/>
    <p:sldId id="266" r:id="rId12"/>
    <p:sldId id="267" r:id="rId13"/>
    <p:sldId id="268" r:id="rId14"/>
    <p:sldId id="283" r:id="rId15"/>
    <p:sldId id="298" r:id="rId16"/>
    <p:sldId id="259" r:id="rId17"/>
    <p:sldId id="269" r:id="rId18"/>
    <p:sldId id="270" r:id="rId19"/>
    <p:sldId id="271" r:id="rId20"/>
    <p:sldId id="272" r:id="rId21"/>
    <p:sldId id="273" r:id="rId22"/>
    <p:sldId id="276" r:id="rId23"/>
    <p:sldId id="277" r:id="rId24"/>
    <p:sldId id="278" r:id="rId25"/>
    <p:sldId id="281" r:id="rId26"/>
    <p:sldId id="280" r:id="rId27"/>
    <p:sldId id="282" r:id="rId28"/>
    <p:sldId id="309" r:id="rId29"/>
    <p:sldId id="297" r:id="rId30"/>
    <p:sldId id="284" r:id="rId31"/>
    <p:sldId id="285" r:id="rId32"/>
    <p:sldId id="294" r:id="rId33"/>
    <p:sldId id="289" r:id="rId34"/>
    <p:sldId id="286" r:id="rId35"/>
    <p:sldId id="296" r:id="rId36"/>
    <p:sldId id="290" r:id="rId37"/>
    <p:sldId id="295" r:id="rId38"/>
    <p:sldId id="291" r:id="rId39"/>
    <p:sldId id="302" r:id="rId40"/>
    <p:sldId id="300" r:id="rId41"/>
    <p:sldId id="301" r:id="rId42"/>
    <p:sldId id="305" r:id="rId43"/>
    <p:sldId id="307" r:id="rId44"/>
    <p:sldId id="308" r:id="rId45"/>
    <p:sldId id="292" r:id="rId46"/>
    <p:sldId id="274" r:id="rId47"/>
    <p:sldId id="275" r:id="rId48"/>
    <p:sldId id="293" r:id="rId4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51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9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0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4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16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44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50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67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45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57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82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37099-541E-446B-9E0C-D3960E4DE67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08FC-37E1-461E-828E-CF7197B5D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09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La charte </a:t>
            </a:r>
            <a:r>
              <a:rPr lang="fr-FR" b="1" dirty="0" smtClean="0"/>
              <a:t>du bloc opératoire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NAPON Salifou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79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Présentation de la charte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2) Structure de la </a:t>
            </a:r>
            <a:r>
              <a:rPr lang="fr-FR" b="1" dirty="0" smtClean="0"/>
              <a:t>charte</a:t>
            </a:r>
            <a:endParaRPr lang="fr-FR" dirty="0"/>
          </a:p>
          <a:p>
            <a:r>
              <a:rPr lang="fr-FR" dirty="0"/>
              <a:t>Les éléments descriptifs ou organisationnels stables, impactant les relations et les modes d’organisation mais non liés au positionnement des acteurs tel que : </a:t>
            </a:r>
          </a:p>
          <a:p>
            <a:pPr marL="0" indent="0">
              <a:buNone/>
            </a:pPr>
            <a:r>
              <a:rPr lang="fr-FR" dirty="0"/>
              <a:t>o La description architecturale </a:t>
            </a:r>
            <a:r>
              <a:rPr lang="fr-FR" dirty="0" smtClean="0"/>
              <a:t>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o Les textes règlementaires </a:t>
            </a:r>
          </a:p>
          <a:p>
            <a:pPr marL="0" indent="0">
              <a:buNone/>
            </a:pPr>
            <a:r>
              <a:rPr lang="fr-FR" dirty="0"/>
              <a:t>o Les définitions des temps de bloc opératoire </a:t>
            </a:r>
            <a:r>
              <a:rPr lang="fr-FR" dirty="0" smtClean="0"/>
              <a:t>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o Les précautions d’hygiène et </a:t>
            </a:r>
            <a:r>
              <a:rPr lang="fr-FR" dirty="0" smtClean="0"/>
              <a:t>procédures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o La classification </a:t>
            </a:r>
            <a:r>
              <a:rPr lang="fr-FR" dirty="0" smtClean="0"/>
              <a:t>D’ALTEMEIER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597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Présentation de la charte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2) Structure de la </a:t>
            </a:r>
            <a:r>
              <a:rPr lang="fr-FR" b="1" dirty="0" smtClean="0"/>
              <a:t>charte</a:t>
            </a:r>
            <a:endParaRPr lang="fr-FR" dirty="0"/>
          </a:p>
          <a:p>
            <a:r>
              <a:rPr lang="fr-FR" dirty="0"/>
              <a:t>Les éléments définis dans le corps de la charte mais demandant des ajustements réguliers en lien avec l’évolution de l’activité et le mouvement des acteurs : </a:t>
            </a:r>
          </a:p>
          <a:p>
            <a:pPr marL="0" indent="0">
              <a:buNone/>
            </a:pPr>
            <a:r>
              <a:rPr lang="fr-FR" dirty="0"/>
              <a:t>o La répartition des vacations opératoires </a:t>
            </a:r>
          </a:p>
          <a:p>
            <a:pPr marL="0" indent="0">
              <a:buNone/>
            </a:pPr>
            <a:r>
              <a:rPr lang="fr-FR" dirty="0"/>
              <a:t>o La composition nominative du conseil de bloc </a:t>
            </a:r>
          </a:p>
          <a:p>
            <a:pPr marL="0" indent="0">
              <a:buNone/>
            </a:pPr>
            <a:r>
              <a:rPr lang="fr-FR" dirty="0"/>
              <a:t>o Les fiches de postes… </a:t>
            </a:r>
          </a:p>
          <a:p>
            <a:pPr marL="0" indent="0">
              <a:buNone/>
            </a:pPr>
            <a:r>
              <a:rPr lang="fr-FR" dirty="0" smtClean="0"/>
              <a:t>   </a:t>
            </a:r>
            <a:r>
              <a:rPr lang="fr-FR" b="1" dirty="0" smtClean="0"/>
              <a:t>La </a:t>
            </a:r>
            <a:r>
              <a:rPr lang="fr-FR" b="1" dirty="0"/>
              <a:t>charte est à replacer dans le dispositif de la rédaction du </a:t>
            </a:r>
            <a:r>
              <a:rPr lang="fr-FR" b="1" dirty="0" smtClean="0"/>
              <a:t>manuel</a:t>
            </a:r>
          </a:p>
          <a:p>
            <a:pPr marL="0" indent="0">
              <a:buNone/>
            </a:pPr>
            <a:r>
              <a:rPr lang="fr-FR" b="1" dirty="0" smtClean="0"/>
              <a:t>   d’assurance </a:t>
            </a:r>
            <a:r>
              <a:rPr lang="fr-FR" b="1" dirty="0"/>
              <a:t>qualité du bloc opératoire</a:t>
            </a:r>
          </a:p>
        </p:txBody>
      </p:sp>
    </p:spTree>
    <p:extLst>
      <p:ext uri="{BB962C8B-B14F-4D97-AF65-F5344CB8AC3E}">
        <p14:creationId xmlns:p14="http://schemas.microsoft.com/office/powerpoint/2010/main" val="7831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Présentation de la charte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/>
              <a:t>3) Modalités de rédaction et de validation de la </a:t>
            </a:r>
            <a:r>
              <a:rPr lang="fr-FR" sz="2400" b="1" dirty="0" smtClean="0"/>
              <a:t>charte</a:t>
            </a:r>
          </a:p>
          <a:p>
            <a:r>
              <a:rPr lang="fr-FR" sz="2400" dirty="0"/>
              <a:t>La charte est rédigée collégialement par le conseil de bloc </a:t>
            </a:r>
            <a:r>
              <a:rPr lang="fr-FR" sz="2400" dirty="0" smtClean="0"/>
              <a:t>opératoire </a:t>
            </a:r>
          </a:p>
          <a:p>
            <a:r>
              <a:rPr lang="fr-FR" sz="2400" dirty="0" smtClean="0"/>
              <a:t>au </a:t>
            </a:r>
            <a:r>
              <a:rPr lang="fr-FR" sz="2400" dirty="0"/>
              <a:t>besoin élargi aux acteurs volontaires du bloc opératoire. </a:t>
            </a:r>
            <a:endParaRPr lang="fr-FR" sz="2400" dirty="0" smtClean="0"/>
          </a:p>
          <a:p>
            <a:r>
              <a:rPr lang="fr-FR" sz="2400" dirty="0" smtClean="0"/>
              <a:t>Elle </a:t>
            </a:r>
            <a:r>
              <a:rPr lang="fr-FR" sz="2400" dirty="0"/>
              <a:t>est également présentée aux diverses instances de l’établissement dont la CME</a:t>
            </a:r>
            <a:r>
              <a:rPr lang="fr-FR" sz="2400" dirty="0" smtClean="0"/>
              <a:t>. </a:t>
            </a:r>
          </a:p>
          <a:p>
            <a:pPr marL="0" indent="0">
              <a:buNone/>
            </a:pPr>
            <a:r>
              <a:rPr lang="fr-FR" sz="2400" b="1" dirty="0"/>
              <a:t>4) Mise à </a:t>
            </a:r>
            <a:r>
              <a:rPr lang="fr-FR" sz="2400" b="1" dirty="0" smtClean="0"/>
              <a:t>jour</a:t>
            </a:r>
          </a:p>
          <a:p>
            <a:r>
              <a:rPr lang="fr-FR" sz="2400" dirty="0" smtClean="0"/>
              <a:t>relecture </a:t>
            </a:r>
            <a:r>
              <a:rPr lang="fr-FR" sz="2400" dirty="0"/>
              <a:t>de la charte </a:t>
            </a:r>
            <a:r>
              <a:rPr lang="fr-FR" sz="2400" dirty="0" smtClean="0"/>
              <a:t>réalisée </a:t>
            </a:r>
            <a:r>
              <a:rPr lang="fr-FR" sz="2400" dirty="0"/>
              <a:t>par le conseil de bloc opératoire</a:t>
            </a:r>
            <a:r>
              <a:rPr lang="fr-FR" sz="2400" dirty="0" smtClean="0"/>
              <a:t>,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au moins une fois par </a:t>
            </a:r>
            <a:r>
              <a:rPr lang="fr-FR" sz="2400" dirty="0" smtClean="0"/>
              <a:t>an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mise à jour si nécessaire après avis de la commission des utilisateurs</a:t>
            </a:r>
          </a:p>
        </p:txBody>
      </p:sp>
    </p:spTree>
    <p:extLst>
      <p:ext uri="{BB962C8B-B14F-4D97-AF65-F5344CB8AC3E}">
        <p14:creationId xmlns:p14="http://schemas.microsoft.com/office/powerpoint/2010/main" val="236859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Présentation </a:t>
            </a:r>
            <a:r>
              <a:rPr lang="fr-FR" b="1" dirty="0"/>
              <a:t>de la charte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/>
              <a:t>5) Communication de la </a:t>
            </a:r>
            <a:r>
              <a:rPr lang="fr-FR" sz="2400" b="1" dirty="0" smtClean="0"/>
              <a:t>charte</a:t>
            </a:r>
          </a:p>
          <a:p>
            <a:r>
              <a:rPr lang="fr-FR" sz="2400" dirty="0"/>
              <a:t>D</a:t>
            </a:r>
            <a:r>
              <a:rPr lang="fr-FR" sz="2400" dirty="0" smtClean="0"/>
              <a:t>iffusée</a:t>
            </a:r>
            <a:r>
              <a:rPr lang="fr-FR" sz="2400" dirty="0"/>
              <a:t>, par mail ou exemplaire papier, à </a:t>
            </a:r>
            <a:r>
              <a:rPr lang="fr-FR" sz="2400" dirty="0" smtClean="0"/>
              <a:t>tous </a:t>
            </a:r>
            <a:r>
              <a:rPr lang="fr-FR" sz="2400" dirty="0"/>
              <a:t>acteurs du </a:t>
            </a:r>
            <a:r>
              <a:rPr lang="fr-FR" sz="2400" dirty="0" smtClean="0"/>
              <a:t>bloc</a:t>
            </a:r>
          </a:p>
          <a:p>
            <a:r>
              <a:rPr lang="fr-FR" sz="2400" dirty="0"/>
              <a:t>P</a:t>
            </a:r>
            <a:r>
              <a:rPr lang="fr-FR" sz="2400" dirty="0" smtClean="0"/>
              <a:t>artagée a travers le </a:t>
            </a:r>
            <a:r>
              <a:rPr lang="fr-FR" sz="2400" dirty="0"/>
              <a:t>réseau informatique </a:t>
            </a:r>
            <a:r>
              <a:rPr lang="fr-FR" sz="2400" dirty="0" smtClean="0"/>
              <a:t>de la structure</a:t>
            </a:r>
          </a:p>
          <a:p>
            <a:r>
              <a:rPr lang="fr-FR" sz="2400" dirty="0" smtClean="0"/>
              <a:t>Diffusée sous </a:t>
            </a:r>
            <a:r>
              <a:rPr lang="fr-FR" sz="2400" dirty="0"/>
              <a:t>la responsabilité des chefs de pôle, responsables de </a:t>
            </a:r>
            <a:r>
              <a:rPr lang="fr-FR" sz="2400" dirty="0" smtClean="0"/>
              <a:t>service </a:t>
            </a:r>
            <a:r>
              <a:rPr lang="fr-FR" sz="2400" dirty="0"/>
              <a:t>et des cadres de </a:t>
            </a:r>
            <a:r>
              <a:rPr lang="fr-FR" sz="2400" dirty="0" smtClean="0"/>
              <a:t>santé</a:t>
            </a:r>
          </a:p>
          <a:p>
            <a:r>
              <a:rPr lang="fr-FR" sz="2400" dirty="0"/>
              <a:t>M</a:t>
            </a:r>
            <a:r>
              <a:rPr lang="fr-FR" sz="2400" dirty="0" smtClean="0"/>
              <a:t>ise </a:t>
            </a:r>
            <a:r>
              <a:rPr lang="fr-FR" sz="2400" dirty="0"/>
              <a:t>à disposition du chef d’établissement, du ou des directeur(s) référent(s) du (des) pôle(s), du coordonnateur général des soins, du responsable de la gestion des risques, du président de la CME</a:t>
            </a:r>
            <a:r>
              <a:rPr lang="fr-FR" sz="2400" dirty="0" smtClean="0"/>
              <a:t>. </a:t>
            </a:r>
          </a:p>
          <a:p>
            <a:r>
              <a:rPr lang="fr-FR" sz="2400" dirty="0"/>
              <a:t>Un émargement est demandé à l’ensemble de ces acteurs</a:t>
            </a:r>
          </a:p>
        </p:txBody>
      </p:sp>
    </p:spTree>
    <p:extLst>
      <p:ext uri="{BB962C8B-B14F-4D97-AF65-F5344CB8AC3E}">
        <p14:creationId xmlns:p14="http://schemas.microsoft.com/office/powerpoint/2010/main" val="180997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II. Instances </a:t>
            </a:r>
            <a:r>
              <a:rPr lang="fr-FR" b="1" dirty="0"/>
              <a:t>de pilotage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37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fr-FR" b="1" dirty="0" smtClean="0"/>
              <a:t>Le </a:t>
            </a:r>
            <a:r>
              <a:rPr lang="fr-FR" b="1" dirty="0"/>
              <a:t>Conseil de coordination des blocs opératoires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2) </a:t>
            </a:r>
            <a:r>
              <a:rPr lang="fr-FR" b="1" dirty="0" smtClean="0"/>
              <a:t>  Le </a:t>
            </a:r>
            <a:r>
              <a:rPr lang="fr-FR" b="1" dirty="0"/>
              <a:t>Conseil de </a:t>
            </a:r>
            <a:r>
              <a:rPr lang="fr-FR" b="1" dirty="0" smtClean="0"/>
              <a:t>bloc </a:t>
            </a:r>
          </a:p>
          <a:p>
            <a:pPr marL="0" indent="0">
              <a:buNone/>
            </a:pPr>
            <a:r>
              <a:rPr lang="fr-FR" b="1" dirty="0"/>
              <a:t>3) </a:t>
            </a:r>
            <a:r>
              <a:rPr lang="fr-FR" b="1" dirty="0" smtClean="0"/>
              <a:t>  La </a:t>
            </a:r>
            <a:r>
              <a:rPr lang="fr-FR" b="1" dirty="0"/>
              <a:t>Commission des utilisateurs (ou conseil de bloc élargi ou</a:t>
            </a:r>
          </a:p>
          <a:p>
            <a:pPr marL="0" indent="0">
              <a:buNone/>
            </a:pPr>
            <a:r>
              <a:rPr lang="fr-FR" b="1" dirty="0"/>
              <a:t>                  </a:t>
            </a:r>
            <a:r>
              <a:rPr lang="fr-FR" b="1" dirty="0" smtClean="0"/>
              <a:t>assemblée </a:t>
            </a:r>
            <a:r>
              <a:rPr lang="fr-FR" b="1" dirty="0"/>
              <a:t>générale du bloc opératoire</a:t>
            </a:r>
            <a:r>
              <a:rPr lang="fr-FR" b="1" dirty="0" smtClean="0"/>
              <a:t>)</a:t>
            </a:r>
          </a:p>
          <a:p>
            <a:pPr marL="0" indent="0">
              <a:buNone/>
            </a:pPr>
            <a:r>
              <a:rPr lang="fr-FR" b="1" dirty="0"/>
              <a:t>4) </a:t>
            </a:r>
            <a:r>
              <a:rPr lang="fr-FR" b="1" dirty="0" smtClean="0"/>
              <a:t>  La </a:t>
            </a:r>
            <a:r>
              <a:rPr lang="fr-FR" b="1" dirty="0"/>
              <a:t>Cellule de programmation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5) </a:t>
            </a:r>
            <a:r>
              <a:rPr lang="fr-FR" b="1" dirty="0" smtClean="0"/>
              <a:t>  Les </a:t>
            </a:r>
            <a:r>
              <a:rPr lang="fr-FR" b="1" dirty="0"/>
              <a:t>cadres IDE et Attaché de santé 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6</a:t>
            </a:r>
            <a:r>
              <a:rPr lang="fr-FR" b="1" dirty="0"/>
              <a:t>) </a:t>
            </a:r>
            <a:r>
              <a:rPr lang="fr-FR" b="1" dirty="0" smtClean="0"/>
              <a:t>  La </a:t>
            </a:r>
            <a:r>
              <a:rPr lang="fr-FR" b="1" dirty="0"/>
              <a:t>cellule de régulation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 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47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Instances </a:t>
            </a:r>
            <a:r>
              <a:rPr lang="fr-FR" b="1" dirty="0"/>
              <a:t>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0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/>
              <a:t>1) Le Conseil de coordination des blocs opératoires </a:t>
            </a:r>
            <a:endParaRPr lang="fr-FR" sz="2400" dirty="0"/>
          </a:p>
          <a:p>
            <a:r>
              <a:rPr lang="fr-FR" sz="2400" dirty="0"/>
              <a:t>Concerne les établissements dotés de plusieurs sites de blocs distincts. </a:t>
            </a:r>
            <a:endParaRPr lang="fr-FR" sz="2400" dirty="0" smtClean="0"/>
          </a:p>
          <a:p>
            <a:r>
              <a:rPr lang="fr-FR" sz="2400" dirty="0" smtClean="0"/>
              <a:t> Composition </a:t>
            </a:r>
            <a:r>
              <a:rPr lang="fr-FR" sz="2400" dirty="0"/>
              <a:t>arrêtée </a:t>
            </a:r>
            <a:r>
              <a:rPr lang="fr-FR" sz="2400" dirty="0" smtClean="0"/>
              <a:t>par </a:t>
            </a:r>
            <a:r>
              <a:rPr lang="fr-FR" sz="2400" dirty="0"/>
              <a:t>le Chef </a:t>
            </a:r>
            <a:r>
              <a:rPr lang="fr-FR" sz="2400" dirty="0" smtClean="0"/>
              <a:t>d’</a:t>
            </a:r>
            <a:r>
              <a:rPr lang="fr-FR" sz="2400" dirty="0" err="1" smtClean="0"/>
              <a:t>établ</a:t>
            </a:r>
            <a:r>
              <a:rPr lang="fr-FR" sz="2400" dirty="0"/>
              <a:t>.</a:t>
            </a:r>
            <a:r>
              <a:rPr lang="fr-FR" sz="2400" dirty="0" smtClean="0"/>
              <a:t> </a:t>
            </a:r>
            <a:r>
              <a:rPr lang="fr-FR" sz="2400" dirty="0"/>
              <a:t>sur proposition du Président CME </a:t>
            </a:r>
          </a:p>
          <a:p>
            <a:pPr marL="457200" lvl="1" indent="0">
              <a:buNone/>
            </a:pPr>
            <a:r>
              <a:rPr lang="fr-FR" b="1" dirty="0"/>
              <a:t>a) Missions : </a:t>
            </a:r>
            <a:endParaRPr lang="fr-FR" dirty="0"/>
          </a:p>
          <a:p>
            <a:r>
              <a:rPr lang="fr-FR" sz="2400" dirty="0" smtClean="0"/>
              <a:t>Optimisation </a:t>
            </a:r>
            <a:r>
              <a:rPr lang="fr-FR" sz="2400" dirty="0"/>
              <a:t>des ressources humaines paramédicales et médicales 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gestion des ressources matérielles et des locaux des </a:t>
            </a:r>
            <a:r>
              <a:rPr lang="fr-FR" sz="2400" dirty="0" smtClean="0"/>
              <a:t>blocs opératoires. </a:t>
            </a:r>
            <a:endParaRPr lang="fr-FR" sz="2400" dirty="0"/>
          </a:p>
          <a:p>
            <a:r>
              <a:rPr lang="fr-FR" sz="2400" dirty="0" smtClean="0"/>
              <a:t>Harmonisation </a:t>
            </a:r>
            <a:r>
              <a:rPr lang="fr-FR" sz="2400" dirty="0"/>
              <a:t>des </a:t>
            </a:r>
            <a:r>
              <a:rPr lang="fr-FR" sz="2400" dirty="0" smtClean="0"/>
              <a:t>pratiques </a:t>
            </a:r>
            <a:r>
              <a:rPr lang="fr-FR" sz="2400" dirty="0"/>
              <a:t>en termes de sécurité et de gestion des risques </a:t>
            </a:r>
          </a:p>
          <a:p>
            <a:pPr marL="457200" lvl="1" indent="0">
              <a:buNone/>
            </a:pPr>
            <a:r>
              <a:rPr lang="fr-FR" b="1" dirty="0" smtClean="0"/>
              <a:t>b</a:t>
            </a:r>
            <a:r>
              <a:rPr lang="fr-FR" b="1" dirty="0"/>
              <a:t>) La composition </a:t>
            </a:r>
            <a:endParaRPr lang="fr-FR" dirty="0"/>
          </a:p>
          <a:p>
            <a:r>
              <a:rPr lang="fr-FR" sz="2400" b="1" dirty="0" smtClean="0"/>
              <a:t>1 directeur adjoint, 1 </a:t>
            </a:r>
            <a:r>
              <a:rPr lang="fr-FR" sz="2400" b="1" dirty="0"/>
              <a:t>cadre administratif, 1</a:t>
            </a:r>
            <a:r>
              <a:rPr lang="fr-FR" sz="2400" b="1" dirty="0" smtClean="0"/>
              <a:t> </a:t>
            </a:r>
            <a:r>
              <a:rPr lang="fr-FR" sz="2400" b="1" dirty="0"/>
              <a:t>praticien et </a:t>
            </a:r>
            <a:r>
              <a:rPr lang="fr-FR" sz="2400" b="1" dirty="0" smtClean="0"/>
              <a:t>1 cadre </a:t>
            </a:r>
            <a:r>
              <a:rPr lang="fr-FR" sz="2400" b="1" dirty="0"/>
              <a:t>de santé</a:t>
            </a:r>
            <a:r>
              <a:rPr lang="fr-FR" sz="2400" b="1" dirty="0" smtClean="0"/>
              <a:t>.</a:t>
            </a:r>
          </a:p>
          <a:p>
            <a:r>
              <a:rPr lang="fr-FR" sz="2400" b="1" dirty="0" smtClean="0"/>
              <a:t> </a:t>
            </a:r>
            <a:r>
              <a:rPr lang="fr-FR" sz="2400" b="1" dirty="0"/>
              <a:t>Les présidents des conseils de bloc </a:t>
            </a:r>
            <a:r>
              <a:rPr lang="fr-FR" sz="2400" b="1" dirty="0" smtClean="0"/>
              <a:t>participer </a:t>
            </a:r>
            <a:r>
              <a:rPr lang="fr-FR" sz="2400" b="1" dirty="0"/>
              <a:t>au </a:t>
            </a:r>
            <a:r>
              <a:rPr lang="fr-FR" sz="2400" b="1" dirty="0" smtClean="0"/>
              <a:t>conseil de coordination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4960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600" b="1" dirty="0"/>
              <a:t>2) Le Conseil de bloc : </a:t>
            </a:r>
            <a:endParaRPr lang="fr-FR" sz="2600" dirty="0"/>
          </a:p>
          <a:p>
            <a:r>
              <a:rPr lang="fr-FR" sz="2600" dirty="0" smtClean="0">
                <a:solidFill>
                  <a:srgbClr val="FF0000"/>
                </a:solidFill>
              </a:rPr>
              <a:t>Chef </a:t>
            </a:r>
            <a:r>
              <a:rPr lang="fr-FR" sz="2600" dirty="0">
                <a:solidFill>
                  <a:srgbClr val="FF0000"/>
                </a:solidFill>
              </a:rPr>
              <a:t>d’établissement arrête, pour 3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  <a:r>
              <a:rPr lang="fr-FR" sz="2600" dirty="0">
                <a:solidFill>
                  <a:srgbClr val="FF0000"/>
                </a:solidFill>
              </a:rPr>
              <a:t>ans, la composition nominative du Conseil de Bloc </a:t>
            </a:r>
            <a:r>
              <a:rPr lang="fr-FR" sz="2600" dirty="0" smtClean="0">
                <a:solidFill>
                  <a:srgbClr val="FF0000"/>
                </a:solidFill>
              </a:rPr>
              <a:t> </a:t>
            </a:r>
            <a:endParaRPr lang="fr-FR" sz="26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fr-FR" sz="2600" b="1" dirty="0"/>
              <a:t>a) Les missions </a:t>
            </a:r>
            <a:endParaRPr lang="fr-FR" sz="2600" dirty="0"/>
          </a:p>
          <a:p>
            <a:r>
              <a:rPr lang="fr-FR" sz="2600" dirty="0" smtClean="0"/>
              <a:t>Définir </a:t>
            </a:r>
            <a:r>
              <a:rPr lang="fr-FR" sz="2600" dirty="0"/>
              <a:t>la planification des vacations opératoires et les réviser une fois par an et en fonction de l’activité constatée </a:t>
            </a:r>
          </a:p>
          <a:p>
            <a:r>
              <a:rPr lang="fr-FR" sz="2600" dirty="0" smtClean="0"/>
              <a:t>Élaborer </a:t>
            </a:r>
            <a:r>
              <a:rPr lang="fr-FR" sz="2600" dirty="0"/>
              <a:t>les règles de planification et de programmation au regard du bilan d’activité de chaque discipline </a:t>
            </a:r>
          </a:p>
          <a:p>
            <a:r>
              <a:rPr lang="fr-FR" sz="2600" dirty="0" smtClean="0">
                <a:solidFill>
                  <a:srgbClr val="FF0000"/>
                </a:solidFill>
              </a:rPr>
              <a:t>Rédiger </a:t>
            </a:r>
            <a:r>
              <a:rPr lang="fr-FR" sz="2600" dirty="0">
                <a:solidFill>
                  <a:srgbClr val="FF0000"/>
                </a:solidFill>
              </a:rPr>
              <a:t>une charte de fonctionnement et d’organisation interne du </a:t>
            </a:r>
            <a:r>
              <a:rPr lang="fr-FR" sz="2600" dirty="0" smtClean="0">
                <a:solidFill>
                  <a:srgbClr val="FF0000"/>
                </a:solidFill>
              </a:rPr>
              <a:t>bloc </a:t>
            </a:r>
            <a:endParaRPr lang="fr-FR" sz="2600" dirty="0">
              <a:solidFill>
                <a:srgbClr val="FF0000"/>
              </a:solidFill>
            </a:endParaRPr>
          </a:p>
          <a:p>
            <a:r>
              <a:rPr lang="fr-FR" sz="2600" dirty="0" smtClean="0"/>
              <a:t>Analyser </a:t>
            </a:r>
            <a:r>
              <a:rPr lang="fr-FR" sz="2600" dirty="0"/>
              <a:t>les dysfonctionnements et proposer des plans d’actions et d’amélioration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748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sz="2600" dirty="0"/>
              <a:t>Élaborer et assurer la mise en </a:t>
            </a:r>
            <a:r>
              <a:rPr lang="fr-FR" sz="2600" dirty="0" smtClean="0"/>
              <a:t>œuvre </a:t>
            </a:r>
            <a:r>
              <a:rPr lang="fr-FR" sz="2600" dirty="0"/>
              <a:t>de l'ensemble des procédures nécessaires au bon fonctionnement du bloc et de la </a:t>
            </a:r>
            <a:r>
              <a:rPr lang="fr-FR" sz="2600" dirty="0" smtClean="0"/>
              <a:t> SSPI</a:t>
            </a:r>
            <a:endParaRPr lang="fr-FR" sz="2600" dirty="0"/>
          </a:p>
          <a:p>
            <a:r>
              <a:rPr lang="fr-FR" sz="2600" dirty="0" smtClean="0"/>
              <a:t>S’assurer </a:t>
            </a:r>
            <a:r>
              <a:rPr lang="fr-FR" sz="2600" dirty="0"/>
              <a:t>de la mise en place et du respect des protocoles d’hygiène </a:t>
            </a:r>
          </a:p>
          <a:p>
            <a:r>
              <a:rPr lang="fr-FR" sz="2600" dirty="0" smtClean="0"/>
              <a:t>Recueillir </a:t>
            </a:r>
            <a:r>
              <a:rPr lang="fr-FR" sz="2600" dirty="0"/>
              <a:t>tout manquement au respect des dispositions de la présente charte et décider des mesures correctrices à appliquer en conséquence </a:t>
            </a:r>
          </a:p>
          <a:p>
            <a:r>
              <a:rPr lang="fr-FR" sz="2600" dirty="0" smtClean="0"/>
              <a:t>Prendre </a:t>
            </a:r>
            <a:r>
              <a:rPr lang="fr-FR" sz="2600" dirty="0"/>
              <a:t>connaissance et participer à l’analyse des évènements </a:t>
            </a:r>
            <a:r>
              <a:rPr lang="fr-FR" sz="2600" dirty="0" smtClean="0"/>
              <a:t>indésirables </a:t>
            </a:r>
            <a:endParaRPr lang="fr-FR" sz="2600" dirty="0"/>
          </a:p>
          <a:p>
            <a:r>
              <a:rPr lang="fr-FR" sz="2600" dirty="0" smtClean="0"/>
              <a:t>Élaborer </a:t>
            </a:r>
            <a:r>
              <a:rPr lang="fr-FR" sz="2600" dirty="0"/>
              <a:t>un rapport annuel d‘activité comportant les indicateurs de qualité et de performance de l'année écoulée </a:t>
            </a:r>
          </a:p>
          <a:p>
            <a:r>
              <a:rPr lang="fr-FR" sz="2600" dirty="0" smtClean="0"/>
              <a:t>Rédiger </a:t>
            </a:r>
            <a:r>
              <a:rPr lang="fr-FR" sz="2600" dirty="0"/>
              <a:t>les objectifs et les propositions d’amélioration pour l'année à venir </a:t>
            </a:r>
          </a:p>
          <a:p>
            <a:r>
              <a:rPr lang="fr-FR" sz="2600" dirty="0" smtClean="0"/>
              <a:t>Suivre </a:t>
            </a:r>
            <a:r>
              <a:rPr lang="fr-FR" sz="2600" dirty="0"/>
              <a:t>le déploiement des actions correspondantes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85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/>
              <a:t>2) Le Conseil de bloc</a:t>
            </a:r>
            <a:endParaRPr lang="fr-FR" sz="2400" b="1" dirty="0" smtClean="0"/>
          </a:p>
          <a:p>
            <a:pPr marL="457200" lvl="1" indent="0">
              <a:buNone/>
            </a:pPr>
            <a:r>
              <a:rPr lang="fr-FR" b="1" dirty="0" smtClean="0"/>
              <a:t>b</a:t>
            </a:r>
            <a:r>
              <a:rPr lang="fr-FR" b="1" dirty="0"/>
              <a:t>) La composition </a:t>
            </a:r>
            <a:endParaRPr lang="fr-FR" dirty="0"/>
          </a:p>
          <a:p>
            <a:r>
              <a:rPr lang="fr-FR" sz="2400" dirty="0"/>
              <a:t>Sa composition minimale est définie par voie </a:t>
            </a:r>
            <a:r>
              <a:rPr lang="fr-FR" sz="2400" dirty="0" smtClean="0"/>
              <a:t>règlementaire</a:t>
            </a:r>
          </a:p>
          <a:p>
            <a:pPr marL="457200" lvl="1" indent="0">
              <a:buNone/>
            </a:pPr>
            <a:r>
              <a:rPr lang="fr-FR" b="1" dirty="0"/>
              <a:t>c) Le président du conseil de bloc </a:t>
            </a:r>
            <a:endParaRPr lang="fr-FR" dirty="0"/>
          </a:p>
          <a:p>
            <a:r>
              <a:rPr lang="fr-FR" sz="2400" b="1" dirty="0" smtClean="0"/>
              <a:t>praticien </a:t>
            </a:r>
            <a:r>
              <a:rPr lang="fr-FR" sz="2400" b="1" dirty="0"/>
              <a:t>issu du conseil de bloc</a:t>
            </a:r>
            <a:r>
              <a:rPr lang="fr-FR" sz="2400" dirty="0"/>
              <a:t>, désigné </a:t>
            </a:r>
            <a:r>
              <a:rPr lang="fr-FR" sz="2400" dirty="0" smtClean="0"/>
              <a:t> </a:t>
            </a:r>
            <a:r>
              <a:rPr lang="fr-FR" sz="2400" dirty="0"/>
              <a:t>par le chef d’établissement </a:t>
            </a:r>
            <a:r>
              <a:rPr lang="fr-FR" sz="2400" dirty="0" smtClean="0"/>
              <a:t>pour </a:t>
            </a:r>
            <a:r>
              <a:rPr lang="fr-FR" sz="2400" dirty="0"/>
              <a:t>un mandat de trois ans renouvelable une fois. </a:t>
            </a:r>
          </a:p>
          <a:p>
            <a:r>
              <a:rPr lang="fr-FR" sz="2400" i="1" dirty="0"/>
              <a:t>Dans certains établissements, </a:t>
            </a:r>
            <a:r>
              <a:rPr lang="fr-FR" sz="2400" b="1" i="1" dirty="0"/>
              <a:t>le président du conseil de bloc est élu </a:t>
            </a:r>
            <a:r>
              <a:rPr lang="fr-FR" sz="2400" i="1" dirty="0"/>
              <a:t>parmi les praticiens désignés au conseil de bloc opératoire. </a:t>
            </a:r>
            <a:endParaRPr lang="fr-FR" sz="2400" dirty="0"/>
          </a:p>
          <a:p>
            <a:r>
              <a:rPr lang="fr-FR" sz="2400" dirty="0">
                <a:solidFill>
                  <a:srgbClr val="FF0000"/>
                </a:solidFill>
              </a:rPr>
              <a:t>Il est responsable de l’organisation du secteur opératoire. Il convoque le conseil de bloc selon les modalités et fréquences établies</a:t>
            </a:r>
            <a:r>
              <a:rPr lang="fr-FR" sz="1800" i="1" dirty="0">
                <a:solidFill>
                  <a:srgbClr val="FF0000"/>
                </a:solidFill>
              </a:rPr>
              <a:t>. </a:t>
            </a:r>
            <a:endParaRPr lang="fr-FR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23409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PLAN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INTRODUCTION</a:t>
            </a:r>
          </a:p>
          <a:p>
            <a:pPr marL="457200" lvl="1" indent="0">
              <a:buNone/>
            </a:pPr>
            <a:r>
              <a:rPr lang="fr-FR" dirty="0" smtClean="0"/>
              <a:t>I. </a:t>
            </a:r>
            <a:r>
              <a:rPr lang="fr-FR" dirty="0"/>
              <a:t>Présentation de la charte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II. </a:t>
            </a:r>
            <a:r>
              <a:rPr lang="fr-FR" dirty="0"/>
              <a:t>Instances de pilotage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III. </a:t>
            </a:r>
            <a:r>
              <a:rPr lang="fr-FR" dirty="0"/>
              <a:t>Principes de fonctionnement du bloc opératoire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IV. </a:t>
            </a:r>
            <a:r>
              <a:rPr lang="fr-FR" dirty="0"/>
              <a:t>Gestion </a:t>
            </a:r>
            <a:r>
              <a:rPr lang="fr-FR" dirty="0" smtClean="0"/>
              <a:t>du personnel </a:t>
            </a:r>
          </a:p>
          <a:p>
            <a:pPr marL="457200" lvl="1" indent="0">
              <a:buNone/>
            </a:pPr>
            <a:r>
              <a:rPr lang="fr-FR" dirty="0" smtClean="0"/>
              <a:t>V .Prise </a:t>
            </a:r>
            <a:r>
              <a:rPr lang="fr-FR" dirty="0"/>
              <a:t>en charge du patient au bloc opératoire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VI .Gestion </a:t>
            </a:r>
            <a:r>
              <a:rPr lang="fr-FR" dirty="0"/>
              <a:t>médico-administrative du bloc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VII. </a:t>
            </a:r>
            <a:r>
              <a:rPr lang="fr-FR" dirty="0"/>
              <a:t>Les interfaces du Bloc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VIII. Les </a:t>
            </a:r>
            <a:r>
              <a:rPr lang="fr-FR" dirty="0"/>
              <a:t>10 règles d’or du fonctionnement  du bloc opératoire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CONCLUSION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750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 smtClean="0"/>
              <a:t>2) Conseil du bloc</a:t>
            </a:r>
          </a:p>
          <a:p>
            <a:pPr marL="0" indent="0">
              <a:buNone/>
            </a:pPr>
            <a:endParaRPr lang="fr-FR" sz="2400" b="1" dirty="0" smtClean="0"/>
          </a:p>
          <a:p>
            <a:pPr marL="457200" lvl="1" indent="0">
              <a:buNone/>
            </a:pPr>
            <a:r>
              <a:rPr lang="fr-FR" b="1" dirty="0" smtClean="0"/>
              <a:t>d</a:t>
            </a:r>
            <a:r>
              <a:rPr lang="fr-FR" b="1" dirty="0"/>
              <a:t>) Le fonctionnement </a:t>
            </a:r>
            <a:endParaRPr lang="fr-FR" dirty="0"/>
          </a:p>
          <a:p>
            <a:r>
              <a:rPr lang="fr-FR" sz="2400" dirty="0"/>
              <a:t>La fréquence des réunions </a:t>
            </a:r>
          </a:p>
          <a:p>
            <a:r>
              <a:rPr lang="fr-FR" sz="2400" dirty="0"/>
              <a:t>Convocation sur l’initiative du président. Saisine exceptionnelle </a:t>
            </a:r>
          </a:p>
          <a:p>
            <a:r>
              <a:rPr lang="fr-FR" sz="2400" dirty="0"/>
              <a:t>La modalité de rédaction de l’ordre du jour (participative ou non) </a:t>
            </a:r>
          </a:p>
          <a:p>
            <a:r>
              <a:rPr lang="fr-FR" sz="2400" dirty="0"/>
              <a:t>La modalité de rédaction et de diffusion du compte rendu</a:t>
            </a:r>
            <a:r>
              <a:rPr lang="fr-FR" dirty="0"/>
              <a:t> 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/>
              <a:t>3) La Commission des utilisateurs (ou conseil de bloc élargi </a:t>
            </a:r>
            <a:r>
              <a:rPr lang="fr-FR" sz="2400" b="1" dirty="0" smtClean="0"/>
              <a:t>ou</a:t>
            </a:r>
          </a:p>
          <a:p>
            <a:pPr marL="0" indent="0">
              <a:buNone/>
            </a:pPr>
            <a:r>
              <a:rPr lang="fr-FR" sz="2400" b="1" dirty="0"/>
              <a:t> </a:t>
            </a:r>
            <a:r>
              <a:rPr lang="fr-FR" sz="2400" b="1" dirty="0" smtClean="0"/>
              <a:t>                                         assemblée </a:t>
            </a:r>
            <a:r>
              <a:rPr lang="fr-FR" sz="2400" b="1" dirty="0"/>
              <a:t>générale du bloc opératoire</a:t>
            </a:r>
            <a:r>
              <a:rPr lang="fr-FR" sz="2400" b="1" dirty="0" smtClean="0"/>
              <a:t>) </a:t>
            </a:r>
          </a:p>
          <a:p>
            <a:pPr marL="457200" lvl="1" indent="0">
              <a:buNone/>
            </a:pPr>
            <a:r>
              <a:rPr lang="fr-FR" b="1" dirty="0"/>
              <a:t>a) Les missions </a:t>
            </a:r>
            <a:endParaRPr lang="fr-FR" dirty="0"/>
          </a:p>
          <a:p>
            <a:r>
              <a:rPr lang="fr-FR" sz="2400" dirty="0" smtClean="0"/>
              <a:t>aider </a:t>
            </a:r>
            <a:r>
              <a:rPr lang="fr-FR" sz="2400" dirty="0"/>
              <a:t>dans la tâche de construction et de révision des </a:t>
            </a:r>
            <a:r>
              <a:rPr lang="fr-FR" sz="2400" dirty="0" smtClean="0"/>
              <a:t>vacations</a:t>
            </a:r>
            <a:endParaRPr lang="fr-FR" sz="2400" dirty="0"/>
          </a:p>
          <a:p>
            <a:pPr marL="457200" lvl="1" indent="0">
              <a:buNone/>
            </a:pPr>
            <a:r>
              <a:rPr lang="fr-FR" b="1" dirty="0"/>
              <a:t>b) La composition </a:t>
            </a:r>
            <a:endParaRPr lang="fr-FR" dirty="0"/>
          </a:p>
          <a:p>
            <a:r>
              <a:rPr lang="fr-FR" sz="2400" dirty="0"/>
              <a:t>Outre les membres du conseil de bloc et les représentants des différents métiers exercés au bloc opératoire désignés par leurs pairs, elle comporte : </a:t>
            </a:r>
          </a:p>
          <a:p>
            <a:r>
              <a:rPr lang="fr-FR" sz="2400" dirty="0" smtClean="0"/>
              <a:t> </a:t>
            </a:r>
            <a:r>
              <a:rPr lang="fr-FR" sz="2400" b="1" dirty="0"/>
              <a:t>P</a:t>
            </a:r>
            <a:r>
              <a:rPr lang="fr-FR" sz="2400" b="1" dirty="0" smtClean="0"/>
              <a:t>harmacien </a:t>
            </a:r>
            <a:r>
              <a:rPr lang="fr-FR" sz="2400" b="1" dirty="0"/>
              <a:t>responsable </a:t>
            </a:r>
            <a:r>
              <a:rPr lang="fr-FR" sz="2400" dirty="0"/>
              <a:t>de la stérilisation ou son représentant, </a:t>
            </a:r>
          </a:p>
          <a:p>
            <a:r>
              <a:rPr lang="fr-FR" sz="2400" dirty="0" smtClean="0"/>
              <a:t> </a:t>
            </a:r>
            <a:r>
              <a:rPr lang="fr-FR" sz="2400" b="1" dirty="0"/>
              <a:t>R</a:t>
            </a:r>
            <a:r>
              <a:rPr lang="fr-FR" sz="2400" b="1" dirty="0" smtClean="0"/>
              <a:t>eprésentant </a:t>
            </a:r>
            <a:r>
              <a:rPr lang="fr-FR" sz="2400" b="1" dirty="0"/>
              <a:t>de la qualité </a:t>
            </a:r>
            <a:r>
              <a:rPr lang="fr-FR" sz="2400" b="1" dirty="0" smtClean="0"/>
              <a:t>des soins</a:t>
            </a:r>
            <a:r>
              <a:rPr lang="fr-FR" sz="2400" dirty="0" smtClean="0"/>
              <a:t>, </a:t>
            </a:r>
            <a:endParaRPr lang="fr-FR" sz="2400" dirty="0"/>
          </a:p>
          <a:p>
            <a:r>
              <a:rPr lang="fr-FR" sz="2400" dirty="0" smtClean="0"/>
              <a:t>En </a:t>
            </a:r>
            <a:r>
              <a:rPr lang="fr-FR" sz="2400" dirty="0"/>
              <a:t>tant que de besoin, </a:t>
            </a:r>
            <a:r>
              <a:rPr lang="fr-FR" sz="2400" b="1" dirty="0"/>
              <a:t>des personnalités qualifiées</a:t>
            </a:r>
            <a:r>
              <a:rPr lang="fr-F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84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4) La Cellule de programmation </a:t>
            </a:r>
            <a:endParaRPr lang="fr-FR" dirty="0"/>
          </a:p>
          <a:p>
            <a:pPr marL="457200" lvl="1" indent="0">
              <a:buNone/>
            </a:pPr>
            <a:r>
              <a:rPr lang="fr-FR" b="1" dirty="0"/>
              <a:t>a) Les missions </a:t>
            </a:r>
            <a:endParaRPr lang="fr-FR" dirty="0"/>
          </a:p>
          <a:p>
            <a:r>
              <a:rPr lang="fr-FR" sz="2400" dirty="0"/>
              <a:t>M</a:t>
            </a:r>
            <a:r>
              <a:rPr lang="fr-FR" sz="2400" dirty="0" smtClean="0"/>
              <a:t>ission principale </a:t>
            </a:r>
            <a:r>
              <a:rPr lang="fr-FR" sz="2400" dirty="0"/>
              <a:t>la validation définitive du programme </a:t>
            </a:r>
            <a:r>
              <a:rPr lang="fr-FR" sz="2400" dirty="0" smtClean="0"/>
              <a:t>op </a:t>
            </a:r>
            <a:r>
              <a:rPr lang="fr-FR" sz="2400" dirty="0"/>
              <a:t>de la </a:t>
            </a:r>
            <a:r>
              <a:rPr lang="fr-FR" sz="2400" dirty="0" err="1" smtClean="0"/>
              <a:t>sem</a:t>
            </a:r>
            <a:r>
              <a:rPr lang="fr-FR" sz="2400" dirty="0" smtClean="0"/>
              <a:t> </a:t>
            </a:r>
            <a:r>
              <a:rPr lang="fr-FR" sz="2400" dirty="0"/>
              <a:t>S+1 et la préparation de la </a:t>
            </a:r>
            <a:r>
              <a:rPr lang="fr-FR" sz="2400" dirty="0" err="1" smtClean="0"/>
              <a:t>sem</a:t>
            </a:r>
            <a:r>
              <a:rPr lang="fr-FR" sz="2400" dirty="0" smtClean="0"/>
              <a:t> </a:t>
            </a:r>
            <a:r>
              <a:rPr lang="fr-FR" sz="2400" dirty="0"/>
              <a:t>S+2. </a:t>
            </a:r>
            <a:endParaRPr lang="fr-FR" sz="2400" dirty="0" smtClean="0"/>
          </a:p>
          <a:p>
            <a:r>
              <a:rPr lang="fr-FR" sz="2400" dirty="0" smtClean="0"/>
              <a:t>Elle </a:t>
            </a:r>
            <a:r>
              <a:rPr lang="fr-FR" sz="2400" dirty="0"/>
              <a:t>dispose du pouvoir d’empêcher tout rajout non validé par une personne désignée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43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4) La Cellule de programmation 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b="1" dirty="0" smtClean="0"/>
              <a:t>b</a:t>
            </a:r>
            <a:r>
              <a:rPr lang="fr-FR" b="1" dirty="0"/>
              <a:t>) La composition </a:t>
            </a:r>
            <a:endParaRPr lang="fr-FR" dirty="0"/>
          </a:p>
          <a:p>
            <a:r>
              <a:rPr lang="fr-FR" sz="2400" dirty="0" smtClean="0"/>
              <a:t>Du </a:t>
            </a:r>
            <a:r>
              <a:rPr lang="fr-FR" sz="2400" dirty="0"/>
              <a:t>ou des praticiens régulateurs, ou de leur(s) représentant(s) </a:t>
            </a:r>
          </a:p>
          <a:p>
            <a:r>
              <a:rPr lang="fr-FR" sz="2400" dirty="0" smtClean="0"/>
              <a:t>Du </a:t>
            </a:r>
            <a:r>
              <a:rPr lang="fr-FR" sz="2400" dirty="0"/>
              <a:t>cadre de santé </a:t>
            </a:r>
            <a:r>
              <a:rPr lang="fr-FR" sz="2400" dirty="0" smtClean="0"/>
              <a:t>(attaché) , </a:t>
            </a:r>
            <a:r>
              <a:rPr lang="fr-FR" sz="2400" dirty="0"/>
              <a:t>ou son représentant (si possible celui qui régulera la semaine S+1) </a:t>
            </a:r>
          </a:p>
          <a:p>
            <a:r>
              <a:rPr lang="fr-FR" sz="2400" dirty="0" smtClean="0"/>
              <a:t>Du </a:t>
            </a:r>
            <a:r>
              <a:rPr lang="fr-FR" sz="2400" dirty="0"/>
              <a:t>cadre de santé </a:t>
            </a:r>
            <a:r>
              <a:rPr lang="fr-FR" sz="2400" dirty="0" smtClean="0"/>
              <a:t>(IDE), </a:t>
            </a:r>
            <a:r>
              <a:rPr lang="fr-FR" sz="2400" dirty="0"/>
              <a:t>ou son représentant </a:t>
            </a:r>
          </a:p>
          <a:p>
            <a:r>
              <a:rPr lang="fr-FR" sz="2400" dirty="0" smtClean="0"/>
              <a:t>D’un </a:t>
            </a:r>
            <a:r>
              <a:rPr lang="fr-FR" sz="2400" dirty="0"/>
              <a:t>représentant des cadres des services d’hébergement </a:t>
            </a:r>
          </a:p>
          <a:p>
            <a:r>
              <a:rPr lang="fr-FR" sz="2400" dirty="0" smtClean="0"/>
              <a:t>Idéalement </a:t>
            </a:r>
            <a:r>
              <a:rPr lang="fr-FR" sz="2400" dirty="0"/>
              <a:t>de la secrétaire du bloc opératoire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645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Instances de pilotage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/>
              <a:t>5) </a:t>
            </a:r>
            <a:r>
              <a:rPr lang="fr-FR" sz="2400" b="1" dirty="0"/>
              <a:t>Les cadres </a:t>
            </a:r>
            <a:r>
              <a:rPr lang="fr-FR" sz="2400" b="1" dirty="0" smtClean="0"/>
              <a:t>IDE </a:t>
            </a:r>
            <a:r>
              <a:rPr lang="fr-FR" sz="2400" b="1" dirty="0"/>
              <a:t>et </a:t>
            </a:r>
            <a:r>
              <a:rPr lang="fr-FR" sz="2400" b="1" dirty="0" smtClean="0"/>
              <a:t>Attaché de santé </a:t>
            </a:r>
            <a:endParaRPr lang="fr-FR" sz="2400" dirty="0"/>
          </a:p>
          <a:p>
            <a:r>
              <a:rPr lang="fr-FR" sz="2400" dirty="0"/>
              <a:t>Le ou les cadres </a:t>
            </a:r>
            <a:r>
              <a:rPr lang="fr-FR" sz="2400" dirty="0" smtClean="0"/>
              <a:t>IDE </a:t>
            </a:r>
            <a:r>
              <a:rPr lang="fr-FR" sz="2400" dirty="0"/>
              <a:t>et/ou </a:t>
            </a:r>
            <a:r>
              <a:rPr lang="fr-FR" sz="2400" dirty="0" smtClean="0"/>
              <a:t>Attaché de santé </a:t>
            </a:r>
            <a:r>
              <a:rPr lang="fr-FR" sz="2400" dirty="0"/>
              <a:t>assurent ensemble et de façon coordonnée la gestion journalière de l'activité opératoire. </a:t>
            </a:r>
            <a:endParaRPr lang="fr-FR" sz="2400" dirty="0" smtClean="0"/>
          </a:p>
          <a:p>
            <a:r>
              <a:rPr lang="fr-FR" sz="2400" dirty="0" smtClean="0"/>
              <a:t>C'est </a:t>
            </a:r>
            <a:r>
              <a:rPr lang="fr-FR" sz="2400" dirty="0"/>
              <a:t>sur eux que repose quotidiennement le bon déroulement de l'activité opératoire prévue, ou non, et des urgences. 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b="1" dirty="0"/>
              <a:t>6) La cellule de régulation </a:t>
            </a:r>
            <a:endParaRPr lang="fr-FR" sz="2400" dirty="0"/>
          </a:p>
          <a:p>
            <a:r>
              <a:rPr lang="fr-FR" sz="2400" dirty="0"/>
              <a:t>La cellule de régulation (ou de supervision) permet d’avoir une vision globale et transversale pour coordonner tous les acteurs du bloc opératoire. </a:t>
            </a:r>
          </a:p>
          <a:p>
            <a:r>
              <a:rPr lang="fr-FR" sz="2400" dirty="0" smtClean="0"/>
              <a:t>comprend </a:t>
            </a:r>
            <a:r>
              <a:rPr lang="fr-FR" sz="2400" dirty="0"/>
              <a:t>un praticien et un cadre du bloc opératoire ou son représentant désigné pour cette fonction. </a:t>
            </a:r>
          </a:p>
        </p:txBody>
      </p:sp>
    </p:spTree>
    <p:extLst>
      <p:ext uri="{BB962C8B-B14F-4D97-AF65-F5344CB8AC3E}">
        <p14:creationId xmlns:p14="http://schemas.microsoft.com/office/powerpoint/2010/main" val="343646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III. </a:t>
            </a:r>
            <a:r>
              <a:rPr lang="fr-FR" b="1" dirty="0"/>
              <a:t>Principes de fonctionnement du bloc opératoire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78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Principes </a:t>
            </a:r>
            <a:r>
              <a:rPr lang="fr-FR" b="1" dirty="0"/>
              <a:t>de fonctionnement du bloc opératoire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1) Missions du bloc opératoire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o </a:t>
            </a:r>
            <a:r>
              <a:rPr lang="fr-FR" sz="2400" dirty="0"/>
              <a:t>La préparation médicale immédiate du patient aux actes anesthésiques et opératoires ainsi que leur réalisation </a:t>
            </a:r>
          </a:p>
          <a:p>
            <a:pPr marL="0" indent="0">
              <a:buNone/>
            </a:pPr>
            <a:r>
              <a:rPr lang="fr-FR" sz="2400" dirty="0"/>
              <a:t>o La préparation et la réalisation des interventions conformément aux règles de sécurité et d’hygiène en vigueur </a:t>
            </a:r>
          </a:p>
          <a:p>
            <a:pPr marL="0" indent="0">
              <a:buNone/>
            </a:pPr>
            <a:r>
              <a:rPr lang="fr-FR" sz="2400" dirty="0"/>
              <a:t>o La préparation et la distribution des produits, médicaments et dispositifs médicaux nécessaires à la réalisation des actes chirurgicaux. </a:t>
            </a:r>
          </a:p>
          <a:p>
            <a:pPr marL="0" indent="0">
              <a:buNone/>
            </a:pPr>
            <a:r>
              <a:rPr lang="fr-FR" sz="2400" dirty="0"/>
              <a:t>o La gestion du matériel prothétique conformément à la réglementation en vigueur </a:t>
            </a:r>
          </a:p>
          <a:p>
            <a:pPr marL="0" indent="0">
              <a:buNone/>
            </a:pPr>
            <a:r>
              <a:rPr lang="fr-FR" sz="2400" dirty="0"/>
              <a:t>o La gestion de l’ensemble du matériel nécessaire à la réalisation des actes chirurgicaux et anesthésiques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114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Principes de fonctionnement du bloc opératoire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2) Tenue Vestimentaire </a:t>
            </a:r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port de la tenue civile est strictement interdit dans l'enceinte du bloc où seule la tenue de bloc est autorisée </a:t>
            </a:r>
          </a:p>
          <a:p>
            <a:r>
              <a:rPr lang="fr-FR" dirty="0" smtClean="0"/>
              <a:t>La </a:t>
            </a:r>
            <a:r>
              <a:rPr lang="fr-FR" dirty="0"/>
              <a:t>tenue de bloc est interdite en dehors du bloc. Aucune exception (autorité, urgence…) n’est tolérée </a:t>
            </a:r>
            <a:endParaRPr lang="fr-FR" dirty="0" smtClean="0"/>
          </a:p>
          <a:p>
            <a:pPr marL="0" indent="0">
              <a:buNone/>
            </a:pPr>
            <a:r>
              <a:rPr lang="fr-FR" b="1" dirty="0"/>
              <a:t>3) Règles de fonctionnement collectif </a:t>
            </a:r>
            <a:endParaRPr lang="fr-FR" dirty="0"/>
          </a:p>
          <a:p>
            <a:r>
              <a:rPr lang="fr-FR" dirty="0"/>
              <a:t>La courtoisie et les règles de respect mutuel doivent être observées par tous.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28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Principes de fonctionnement du bloc opératoire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4) Les horaires de fonctionnement du bloc. </a:t>
            </a:r>
            <a:endParaRPr lang="fr-FR" dirty="0"/>
          </a:p>
          <a:p>
            <a:pPr marL="457200" lvl="1" indent="0">
              <a:buNone/>
            </a:pPr>
            <a:r>
              <a:rPr lang="fr-FR" b="1" dirty="0"/>
              <a:t>a) Activité de jour </a:t>
            </a:r>
            <a:r>
              <a:rPr lang="fr-FR" b="1" dirty="0" smtClean="0"/>
              <a:t>(le respect des horaires)</a:t>
            </a:r>
          </a:p>
          <a:p>
            <a:pPr marL="457200" lvl="1" indent="0">
              <a:buNone/>
            </a:pPr>
            <a:r>
              <a:rPr lang="fr-FR" b="1" dirty="0"/>
              <a:t>b) Activité de permanence des soins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5) La planification des vacations opératoires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6) Programmation opératoire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7) Prise en charge de l’urgence pendant le temps de vacation offert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8) Organisation des temps de repas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9) SSPI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228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IV. Gestion du personnel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Définition</a:t>
            </a:r>
            <a:r>
              <a:rPr lang="fr-FR" dirty="0" smtClean="0"/>
              <a:t>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Ecrit solennel qui était destiné à consigner des droits ou à régler des intérêts.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 smtClean="0"/>
              <a:t>Ensemble de lois constitutionnelles d’un établissement.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1" dirty="0" smtClean="0"/>
              <a:t>Charte du bloc opératoire</a:t>
            </a:r>
            <a:r>
              <a:rPr lang="fr-FR" dirty="0" smtClean="0"/>
              <a:t>: loi, règle fondamentale du bloc opératoire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b="1" dirty="0" smtClean="0"/>
              <a:t>Nul n’est censé ignorer la loi </a:t>
            </a:r>
            <a:r>
              <a:rPr lang="fr-FR" dirty="0" smtClean="0"/>
              <a:t>(même le nouveau personnel)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715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Gestion des personnels non-médicaux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fr-FR" b="1" dirty="0" smtClean="0"/>
              <a:t>Polyvalence</a:t>
            </a:r>
          </a:p>
          <a:p>
            <a:pPr marL="0" indent="0">
              <a:buNone/>
            </a:pPr>
            <a:r>
              <a:rPr lang="fr-FR" b="1" dirty="0"/>
              <a:t>2) Continuité du </a:t>
            </a:r>
            <a:r>
              <a:rPr lang="fr-FR" b="1" dirty="0" smtClean="0"/>
              <a:t>service </a:t>
            </a:r>
          </a:p>
          <a:p>
            <a:pPr marL="0" indent="0">
              <a:buNone/>
            </a:pPr>
            <a:r>
              <a:rPr lang="fr-FR" b="1" dirty="0"/>
              <a:t>3) Modalités de répartition des personnels non </a:t>
            </a:r>
            <a:r>
              <a:rPr lang="fr-FR" b="1" dirty="0" smtClean="0"/>
              <a:t>médicaux</a:t>
            </a:r>
          </a:p>
          <a:p>
            <a:pPr marL="0" indent="0">
              <a:buNone/>
            </a:pPr>
            <a:r>
              <a:rPr lang="fr-FR" b="1" dirty="0"/>
              <a:t>4) </a:t>
            </a:r>
            <a:r>
              <a:rPr lang="fr-FR" b="1" dirty="0" smtClean="0"/>
              <a:t>Instrumentation</a:t>
            </a:r>
          </a:p>
          <a:p>
            <a:pPr marL="0" indent="0">
              <a:buNone/>
            </a:pPr>
            <a:r>
              <a:rPr lang="fr-FR" b="1" dirty="0"/>
              <a:t>5) Organisation des absences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41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Gestion </a:t>
            </a:r>
            <a:r>
              <a:rPr lang="fr-FR" b="1" dirty="0"/>
              <a:t>des personnels médicaux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fr-FR" sz="2400" b="1" dirty="0" smtClean="0"/>
              <a:t>Polyvalence</a:t>
            </a:r>
          </a:p>
          <a:p>
            <a:pPr marL="0" indent="0">
              <a:buNone/>
            </a:pPr>
            <a:r>
              <a:rPr lang="fr-FR" sz="2400" b="1" dirty="0"/>
              <a:t>2) Continuité du </a:t>
            </a:r>
            <a:r>
              <a:rPr lang="fr-FR" sz="2400" b="1" dirty="0" smtClean="0"/>
              <a:t>service</a:t>
            </a:r>
          </a:p>
          <a:p>
            <a:pPr marL="0" indent="0">
              <a:buNone/>
            </a:pPr>
            <a:r>
              <a:rPr lang="fr-FR" sz="2400" b="1" dirty="0"/>
              <a:t>3) Modalité de répartition des personnels médicaux </a:t>
            </a:r>
            <a:endParaRPr lang="fr-FR" sz="2400" dirty="0"/>
          </a:p>
          <a:p>
            <a:pPr marL="457200" lvl="1" indent="0">
              <a:buNone/>
            </a:pPr>
            <a:r>
              <a:rPr lang="fr-FR" b="1" dirty="0"/>
              <a:t>a) Anesthésie </a:t>
            </a:r>
            <a:endParaRPr lang="fr-FR" dirty="0"/>
          </a:p>
          <a:p>
            <a:pPr marL="457200" lvl="1" indent="0">
              <a:buNone/>
            </a:pPr>
            <a:r>
              <a:rPr lang="fr-FR" b="1" dirty="0" smtClean="0"/>
              <a:t>b</a:t>
            </a:r>
            <a:r>
              <a:rPr lang="fr-FR" b="1" dirty="0"/>
              <a:t>) Chirurgie </a:t>
            </a:r>
            <a:endParaRPr lang="fr-FR" dirty="0"/>
          </a:p>
          <a:p>
            <a:pPr marL="0" indent="0">
              <a:buNone/>
            </a:pPr>
            <a:r>
              <a:rPr lang="fr-FR" sz="2400" b="1" dirty="0" smtClean="0"/>
              <a:t>4</a:t>
            </a:r>
            <a:r>
              <a:rPr lang="fr-FR" sz="2400" b="1" dirty="0"/>
              <a:t>) Organisation des absence</a:t>
            </a:r>
            <a:r>
              <a:rPr lang="fr-FR" b="1" dirty="0"/>
              <a:t>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5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V. </a:t>
            </a:r>
            <a:r>
              <a:rPr lang="fr-FR" b="1" dirty="0"/>
              <a:t>Prise en charge du patient </a:t>
            </a:r>
            <a:r>
              <a:rPr lang="fr-FR" b="1" dirty="0" smtClean="0"/>
              <a:t>au</a:t>
            </a:r>
            <a:br>
              <a:rPr lang="fr-FR" b="1" dirty="0" smtClean="0"/>
            </a:br>
            <a:r>
              <a:rPr lang="fr-FR" b="1" dirty="0"/>
              <a:t> </a:t>
            </a:r>
            <a:r>
              <a:rPr lang="fr-FR" b="1" dirty="0" smtClean="0"/>
              <a:t>    bloc </a:t>
            </a:r>
            <a:r>
              <a:rPr lang="fr-FR" b="1" dirty="0"/>
              <a:t>opératoire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8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 smtClean="0"/>
              <a:t>Prise </a:t>
            </a:r>
            <a:r>
              <a:rPr lang="fr-FR" b="1" dirty="0"/>
              <a:t>en charge du patient au bloc opératoire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fr-FR" b="1" dirty="0" smtClean="0"/>
              <a:t>Transport </a:t>
            </a:r>
            <a:r>
              <a:rPr lang="fr-FR" b="1" dirty="0"/>
              <a:t>Patient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2) Circuit du patient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3) </a:t>
            </a:r>
            <a:r>
              <a:rPr lang="fr-FR" b="1" dirty="0"/>
              <a:t>Procédure accueil patient et description des phases per opératoire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4) Traçabilité de l’intervention </a:t>
            </a:r>
          </a:p>
          <a:p>
            <a:pPr marL="971550" lvl="1" indent="-514350">
              <a:buAutoNum type="alphaLcParenR"/>
            </a:pPr>
            <a:r>
              <a:rPr lang="fr-FR" b="1" dirty="0" smtClean="0"/>
              <a:t>Check-list </a:t>
            </a:r>
            <a:r>
              <a:rPr lang="fr-FR" b="1" dirty="0"/>
              <a:t>(HAS) sécurité du patient au bloc opératoire 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b="1" dirty="0"/>
              <a:t>b) Feuille d'intervention 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b="1" dirty="0"/>
              <a:t>c) La feuille de suivi d’activité opératoire (informatisée ou non) 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b="1" dirty="0"/>
              <a:t>d) Traçabilité des dispositifs médicaux implantables (DMI)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2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Prise </a:t>
            </a:r>
            <a:r>
              <a:rPr lang="fr-FR" b="1" dirty="0"/>
              <a:t>en charge du patient au bloc opératoire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457200" lvl="1" indent="0">
              <a:buNone/>
            </a:pPr>
            <a:r>
              <a:rPr lang="fr-FR" b="1" dirty="0" smtClean="0"/>
              <a:t>e</a:t>
            </a:r>
            <a:r>
              <a:rPr lang="fr-FR" b="1" dirty="0"/>
              <a:t>) Dossier d’anesthésie 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b="1" dirty="0"/>
              <a:t>f) Le registre du bloc opératoire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824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VI. Gestion médico-administrative</a:t>
            </a:r>
            <a:br>
              <a:rPr lang="fr-FR" b="1" dirty="0" smtClean="0"/>
            </a:br>
            <a:r>
              <a:rPr lang="fr-FR" b="1" dirty="0"/>
              <a:t> </a:t>
            </a:r>
            <a:r>
              <a:rPr lang="fr-FR" b="1" dirty="0" smtClean="0"/>
              <a:t>     du </a:t>
            </a:r>
            <a:r>
              <a:rPr lang="fr-FR" b="1" dirty="0"/>
              <a:t>bloc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82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Gestion médico-administrative du bloc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fr-FR" b="1" dirty="0" smtClean="0"/>
              <a:t>Compte </a:t>
            </a:r>
            <a:r>
              <a:rPr lang="fr-FR" b="1" dirty="0"/>
              <a:t>rendu opératoire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2) Le codage des activités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3) Les indicateurs de performance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4) Relevé des dysfonctionnements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5) Commandes de matériel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6) Essai et prêt de matériel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7) Maintenance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8) Vigilance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46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VII. Les </a:t>
            </a:r>
            <a:r>
              <a:rPr lang="fr-FR" b="1" dirty="0"/>
              <a:t>interfaces du Bloc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1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Les interfaces du Bloc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1) Avec la stérilisation 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2) Avec la pharmacie 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3) Avec les services d’hospitalisation complète 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4) Avec les « les unités d’anesthésie et de chirurgie ambulatoires 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5) Avec les consultations 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6) Avec les laboratoires 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7) Avec le transport interne patient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8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 smtClean="0"/>
              <a:t>VIII. Les </a:t>
            </a:r>
            <a:r>
              <a:rPr lang="fr-FR" sz="4400" b="1" dirty="0"/>
              <a:t>10 règles d’or du fonctionnement  du bloc opératoire</a:t>
            </a:r>
            <a:endParaRPr lang="fr-FR" sz="4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45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INTRODUCTION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La charte de Bloc opératoire représente un engagement de l’ensemble des intervenants autour du patient opéré</a:t>
            </a:r>
            <a:r>
              <a:rPr lang="fr-FR" dirty="0"/>
              <a:t>. </a:t>
            </a:r>
          </a:p>
          <a:p>
            <a:r>
              <a:rPr lang="fr-FR" dirty="0"/>
              <a:t>L’objectif de cette charte est de définir les conditions nécessaires et suffisantes permettant l’optimisation du fonctionnement des blocs opératoires, </a:t>
            </a:r>
            <a:r>
              <a:rPr lang="fr-FR" b="1" dirty="0"/>
              <a:t>en garantissant la qualité et de la sécurité des soins aux patients et le respect de tous les acteurs y concourant</a:t>
            </a:r>
            <a:r>
              <a:rPr lang="fr-FR" dirty="0"/>
              <a:t>. </a:t>
            </a:r>
          </a:p>
          <a:p>
            <a:r>
              <a:rPr lang="fr-FR" b="1" dirty="0"/>
              <a:t>A ce titre, elle constitue une référence qui s’impose à tous.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46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/>
              <a:t>L</a:t>
            </a:r>
            <a:r>
              <a:rPr lang="fr-FR" b="1" dirty="0" smtClean="0"/>
              <a:t>es 10 règles d’or du fonctionnement  du bloc opératoire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FR" dirty="0"/>
              <a:t>Préserver  le respect de la  dignité, de l’intimité et de la confidentialité des patients.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/>
              <a:t>Assurer la sécurité des patients : contrôle de l’identité, contrôle du dossier, lit équipé de barrières.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/>
              <a:t>Respecter l’organisation du bloc opératoire convenue dans la charte.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/>
              <a:t>Se référer au chef de bloc et/ou au coordonnateur médical pour toutes modifications d’organisation.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/>
              <a:t>Travailler ensemble dans un souci de respect mutuel et de communication constructive.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71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Les </a:t>
            </a:r>
            <a:r>
              <a:rPr lang="fr-FR" b="1" dirty="0"/>
              <a:t>10 règles d’or du fonctionnement  du bloc opératoire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dirty="0" smtClean="0"/>
              <a:t>6. Connaitre </a:t>
            </a:r>
            <a:r>
              <a:rPr lang="fr-FR" dirty="0"/>
              <a:t>et mettre en œuvre les règles d’hygiène et d’asepsie.</a:t>
            </a:r>
          </a:p>
          <a:p>
            <a:pPr marL="0" lvl="0" indent="0">
              <a:buNone/>
            </a:pPr>
            <a:r>
              <a:rPr lang="fr-FR" dirty="0" smtClean="0"/>
              <a:t>7. Revêtir </a:t>
            </a:r>
            <a:r>
              <a:rPr lang="fr-FR" dirty="0"/>
              <a:t>la tenue de bloc et la réserver exclusivement à l’intérieur du bloc.</a:t>
            </a:r>
          </a:p>
          <a:p>
            <a:pPr marL="0" lvl="0" indent="0">
              <a:buNone/>
            </a:pPr>
            <a:r>
              <a:rPr lang="fr-FR" dirty="0" smtClean="0"/>
              <a:t>8. Maintenir </a:t>
            </a:r>
            <a:r>
              <a:rPr lang="fr-FR" dirty="0"/>
              <a:t>une collaboration efficace avec les différentes unités de soins et médicotechniques.</a:t>
            </a:r>
          </a:p>
          <a:p>
            <a:pPr marL="0" lvl="0" indent="0">
              <a:buNone/>
            </a:pPr>
            <a:r>
              <a:rPr lang="fr-FR" dirty="0" smtClean="0"/>
              <a:t>9. Prendre </a:t>
            </a:r>
            <a:r>
              <a:rPr lang="fr-FR" dirty="0"/>
              <a:t>connaissance régulièrement des indicateurs d’activité mensuels et s’interroger.</a:t>
            </a:r>
          </a:p>
          <a:p>
            <a:pPr marL="0" indent="0">
              <a:buNone/>
            </a:pPr>
            <a:r>
              <a:rPr lang="fr-FR" dirty="0" smtClean="0"/>
              <a:t>10. Assurer </a:t>
            </a:r>
            <a:r>
              <a:rPr lang="fr-FR" dirty="0"/>
              <a:t>la continuité de »s soins sans interruption 24h/24h,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7 </a:t>
            </a:r>
            <a:r>
              <a:rPr lang="fr-FR" dirty="0"/>
              <a:t>jours/7.</a:t>
            </a:r>
          </a:p>
        </p:txBody>
      </p:sp>
    </p:spTree>
    <p:extLst>
      <p:ext uri="{BB962C8B-B14F-4D97-AF65-F5344CB8AC3E}">
        <p14:creationId xmlns:p14="http://schemas.microsoft.com/office/powerpoint/2010/main" val="406686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/>
              <a:t>Les 10 règles d’or du fonctionnement  du bloc opératoire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Chacun s’engage  à respecter ces règles.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responsables  du bloc procèdent, le cas échéant, à l’analyse des évènements indésirables et s’assurent de la mise en place des actions d’amélioration correspondantes</a:t>
            </a:r>
          </a:p>
        </p:txBody>
      </p:sp>
    </p:spTree>
    <p:extLst>
      <p:ext uri="{BB962C8B-B14F-4D97-AF65-F5344CB8AC3E}">
        <p14:creationId xmlns:p14="http://schemas.microsoft.com/office/powerpoint/2010/main" val="14594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outils d’</a:t>
            </a:r>
            <a:r>
              <a:rPr lang="fr-FR" b="1" dirty="0"/>
              <a:t>é</a:t>
            </a:r>
            <a:r>
              <a:rPr lang="fr-FR" b="1" dirty="0" smtClean="0"/>
              <a:t>valuation de la charte du Bloc 1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245854"/>
              </p:ext>
            </p:extLst>
          </p:nvPr>
        </p:nvGraphicFramePr>
        <p:xfrm>
          <a:off x="838200" y="1690687"/>
          <a:ext cx="10515600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Feuille de calcul" r:id="rId3" imgW="13725640" imgH="7343627" progId="Excel.Sheet.12">
                  <p:embed/>
                </p:oleObj>
              </mc:Choice>
              <mc:Fallback>
                <p:oleObj name="Feuille de calcul" r:id="rId3" imgW="13725640" imgH="73436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90687"/>
                        <a:ext cx="10515600" cy="448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36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outils d’évaluation de la charte du bloc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7270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Feuille de calcul" r:id="rId3" imgW="9677329" imgH="6715202" progId="Excel.Sheet.12">
                  <p:embed/>
                </p:oleObj>
              </mc:Choice>
              <mc:Fallback>
                <p:oleObj name="Feuille de calcul" r:id="rId3" imgW="9677329" imgH="671520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825625"/>
                        <a:ext cx="10515600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674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1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b="1" dirty="0" smtClean="0"/>
              <a:t>CONCLUSION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La charte</a:t>
            </a:r>
            <a:r>
              <a:rPr lang="fr-FR" sz="2400" dirty="0"/>
              <a:t>, une fois diffusée à tous les acteurs des blocs opératoires, devient exécutoire et opposable. Chacun porte la responsabilité de son application. </a:t>
            </a:r>
          </a:p>
          <a:p>
            <a:r>
              <a:rPr lang="fr-FR" sz="2400" i="1" dirty="0"/>
              <a:t>Chaque professionnel a pour mission de veiller à sa diffusion et à son application</a:t>
            </a:r>
            <a:r>
              <a:rPr lang="fr-FR" sz="2400" b="1" i="1" dirty="0"/>
              <a:t>. </a:t>
            </a:r>
            <a:endParaRPr lang="fr-FR" sz="2400" dirty="0"/>
          </a:p>
          <a:p>
            <a:r>
              <a:rPr lang="fr-FR" sz="2400" dirty="0"/>
              <a:t>La charte de fonctionnement est portée à la connaissance de tous les acteurs des blocs opératoires, y compris des nouveaux personnels. </a:t>
            </a:r>
          </a:p>
          <a:p>
            <a:r>
              <a:rPr lang="fr-FR" sz="2400" i="1" dirty="0"/>
              <a:t>Faire parapher cette charte par tous les acteurs du bloc opératoire est une bonne pratique </a:t>
            </a:r>
            <a:endParaRPr lang="fr-FR" sz="2400" dirty="0"/>
          </a:p>
          <a:p>
            <a:r>
              <a:rPr lang="fr-FR" sz="2400" dirty="0"/>
              <a:t>Une relecture annuelle sera effectuée et les modifications nécessaires seront effectuées. L’ensemble des acteurs sera informé de la présence d’une nouvelle version. </a:t>
            </a:r>
          </a:p>
        </p:txBody>
      </p:sp>
    </p:spTree>
    <p:extLst>
      <p:ext uri="{BB962C8B-B14F-4D97-AF65-F5344CB8AC3E}">
        <p14:creationId xmlns:p14="http://schemas.microsoft.com/office/powerpoint/2010/main" val="35196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La charte est consultable sur le réseau partagé </a:t>
            </a:r>
            <a:r>
              <a:rPr lang="fr-FR" sz="2400" i="1" dirty="0"/>
              <a:t>(à préciser) </a:t>
            </a:r>
            <a:endParaRPr lang="fr-FR" sz="2400" dirty="0"/>
          </a:p>
          <a:p>
            <a:r>
              <a:rPr lang="fr-FR" sz="2400" dirty="0"/>
              <a:t>L'évaluation du respect de l'application de cette charte sera réalisée une fois par an à partir d’une grille </a:t>
            </a:r>
            <a:r>
              <a:rPr lang="fr-FR" sz="2400" dirty="0" smtClean="0"/>
              <a:t>. </a:t>
            </a:r>
          </a:p>
          <a:p>
            <a:r>
              <a:rPr lang="fr-FR" sz="2400" dirty="0" smtClean="0"/>
              <a:t>Cette </a:t>
            </a:r>
            <a:r>
              <a:rPr lang="fr-FR" sz="2400" dirty="0"/>
              <a:t>grille est construite sur la base d’indicateurs choisis par le conseil de bloc opératoire. </a:t>
            </a:r>
            <a:endParaRPr lang="fr-FR" sz="2400" dirty="0" smtClean="0"/>
          </a:p>
          <a:p>
            <a:r>
              <a:rPr lang="fr-FR" sz="2400" dirty="0" smtClean="0"/>
              <a:t>Le </a:t>
            </a:r>
            <a:r>
              <a:rPr lang="fr-FR" sz="2400" dirty="0"/>
              <a:t>choix de ces indicateurs peut évoluer en fonction des priorités retenues par le conseil de bloc opératoire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Le résultat de cette évaluation est affiché dans le bloc opératoire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7520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MERCI</a:t>
            </a:r>
            <a:endParaRPr lang="fr-FR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4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INTRODUCTION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Son application est régulièrement évaluée.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résultat de ces évaluations est présenté au conseil de bloc opératoire qui prend les mesures correctrices adaptées. </a:t>
            </a:r>
          </a:p>
          <a:p>
            <a:r>
              <a:rPr lang="fr-FR" dirty="0" smtClean="0"/>
              <a:t>La</a:t>
            </a:r>
            <a:r>
              <a:rPr lang="fr-FR" dirty="0" smtClean="0"/>
              <a:t> </a:t>
            </a:r>
            <a:r>
              <a:rPr lang="fr-FR" dirty="0"/>
              <a:t>charte a vocation à évoluer et s’enrichir.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version régulièrement actualisée </a:t>
            </a:r>
            <a:r>
              <a:rPr lang="fr-FR" dirty="0" smtClean="0"/>
              <a:t>doit être </a:t>
            </a:r>
            <a:r>
              <a:rPr lang="fr-FR" dirty="0"/>
              <a:t>accessible sur le site Intranet de l’établissement. </a:t>
            </a:r>
          </a:p>
          <a:p>
            <a:r>
              <a:rPr lang="fr-FR" dirty="0"/>
              <a:t>La présente charte a </a:t>
            </a:r>
            <a:r>
              <a:rPr lang="fr-FR" dirty="0" smtClean="0"/>
              <a:t>« valeur </a:t>
            </a:r>
            <a:r>
              <a:rPr lang="fr-FR" dirty="0"/>
              <a:t>de règlement </a:t>
            </a:r>
            <a:r>
              <a:rPr lang="fr-FR" dirty="0" smtClean="0"/>
              <a:t>intérieur ».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05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INTRODUCTION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But: la gouvernance du bloc opératoire</a:t>
            </a:r>
          </a:p>
          <a:p>
            <a:r>
              <a:rPr lang="fr-FR" dirty="0" smtClean="0"/>
              <a:t>Cibles: </a:t>
            </a:r>
            <a:endParaRPr lang="fr-F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800" dirty="0"/>
              <a:t>Cadres du bloc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800" dirty="0" smtClean="0"/>
              <a:t>Médecin </a:t>
            </a:r>
            <a:r>
              <a:rPr lang="fr-FR" sz="2800" dirty="0"/>
              <a:t>coordonnateur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800" dirty="0" smtClean="0"/>
              <a:t>Commission </a:t>
            </a:r>
            <a:r>
              <a:rPr lang="fr-FR" sz="2800" dirty="0"/>
              <a:t>des utilisateurs du bloc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800" dirty="0" smtClean="0"/>
              <a:t>Conseil </a:t>
            </a:r>
            <a:r>
              <a:rPr lang="fr-FR" sz="2800" dirty="0"/>
              <a:t>de bloc </a:t>
            </a:r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58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I. Présentation </a:t>
            </a:r>
            <a:r>
              <a:rPr lang="fr-FR" b="1" dirty="0"/>
              <a:t>de la </a:t>
            </a:r>
            <a:r>
              <a:rPr lang="fr-FR" b="1" dirty="0" smtClean="0"/>
              <a:t>charte du bloc opératoire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4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Présentation de la charte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1) Contenu </a:t>
            </a:r>
            <a:endParaRPr lang="fr-FR" b="1" dirty="0"/>
          </a:p>
          <a:p>
            <a:r>
              <a:rPr lang="fr-FR" dirty="0"/>
              <a:t>Les instances de pilotage </a:t>
            </a:r>
          </a:p>
          <a:p>
            <a:r>
              <a:rPr lang="fr-FR" dirty="0" smtClean="0"/>
              <a:t>Les </a:t>
            </a:r>
            <a:r>
              <a:rPr lang="fr-FR" dirty="0"/>
              <a:t>règles de management : les missions et responsabilités de tous les intervenants </a:t>
            </a:r>
          </a:p>
          <a:p>
            <a:r>
              <a:rPr lang="fr-FR" dirty="0" smtClean="0"/>
              <a:t>Les </a:t>
            </a:r>
            <a:r>
              <a:rPr lang="fr-FR" dirty="0"/>
              <a:t>modalités pratiques de fonctionnement du bloc opératoire: planification, programmation, régulation </a:t>
            </a:r>
          </a:p>
          <a:p>
            <a:r>
              <a:rPr lang="fr-FR" dirty="0" smtClean="0"/>
              <a:t>La </a:t>
            </a:r>
            <a:r>
              <a:rPr lang="fr-FR" dirty="0"/>
              <a:t>description du circuit patient </a:t>
            </a:r>
          </a:p>
          <a:p>
            <a:r>
              <a:rPr lang="fr-FR" dirty="0" smtClean="0"/>
              <a:t>Les </a:t>
            </a:r>
            <a:r>
              <a:rPr lang="fr-FR" dirty="0"/>
              <a:t>règles de sécurité et de qualité </a:t>
            </a:r>
          </a:p>
          <a:p>
            <a:r>
              <a:rPr lang="fr-FR" dirty="0" smtClean="0"/>
              <a:t>Les </a:t>
            </a:r>
            <a:r>
              <a:rPr lang="fr-FR" dirty="0"/>
              <a:t>règles d’hygiène et de prévention des infections nosocomiales </a:t>
            </a:r>
          </a:p>
          <a:p>
            <a:pPr marL="457200" lvl="1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0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Présentation de la charte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1</a:t>
            </a:r>
            <a:r>
              <a:rPr lang="fr-FR" sz="2400" b="1" dirty="0" smtClean="0"/>
              <a:t>) Contenu</a:t>
            </a:r>
            <a:endParaRPr lang="fr-FR" sz="2400" b="1" dirty="0"/>
          </a:p>
          <a:p>
            <a:r>
              <a:rPr lang="fr-FR" sz="2400" dirty="0"/>
              <a:t>La gestion des personnels non médicaux </a:t>
            </a:r>
          </a:p>
          <a:p>
            <a:r>
              <a:rPr lang="fr-FR" sz="2400" dirty="0" smtClean="0"/>
              <a:t>La </a:t>
            </a:r>
            <a:r>
              <a:rPr lang="fr-FR" sz="2400" dirty="0"/>
              <a:t>gestion des personnels médicaux </a:t>
            </a:r>
          </a:p>
          <a:p>
            <a:r>
              <a:rPr lang="fr-FR" sz="2400" dirty="0" smtClean="0"/>
              <a:t>La </a:t>
            </a:r>
            <a:r>
              <a:rPr lang="fr-FR" sz="2400" dirty="0"/>
              <a:t>synchronisation des intervenants médicaux et non médicaux. </a:t>
            </a:r>
          </a:p>
          <a:p>
            <a:r>
              <a:rPr lang="fr-FR" sz="2400" dirty="0" smtClean="0"/>
              <a:t>Les </a:t>
            </a:r>
            <a:r>
              <a:rPr lang="fr-FR" sz="2400" dirty="0"/>
              <a:t>tableaux de bords et indicateurs de suivi de l’activité comportant des objectifs de résultats </a:t>
            </a:r>
          </a:p>
          <a:p>
            <a:r>
              <a:rPr lang="fr-FR" sz="2400" dirty="0" smtClean="0"/>
              <a:t>La </a:t>
            </a:r>
            <a:r>
              <a:rPr lang="fr-FR" sz="2400" dirty="0"/>
              <a:t>description du circuit du personnel (zones civiles/blanches/vertes) 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Les modalités de résolution des dysfonctionnements organisationnels.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43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2379</Words>
  <Application>Microsoft Office PowerPoint</Application>
  <PresentationFormat>Grand écran</PresentationFormat>
  <Paragraphs>278</Paragraphs>
  <Slides>48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Courier New</vt:lpstr>
      <vt:lpstr>Thème Office</vt:lpstr>
      <vt:lpstr>Feuille de calcul Microsoft Excel</vt:lpstr>
      <vt:lpstr>La charte du bloc opératoire</vt:lpstr>
      <vt:lpstr>PLAN</vt:lpstr>
      <vt:lpstr>INTRODUCTION</vt:lpstr>
      <vt:lpstr>INTRODUCTION </vt:lpstr>
      <vt:lpstr>INTRODUCTION </vt:lpstr>
      <vt:lpstr>INTRODUCTION </vt:lpstr>
      <vt:lpstr>I. Présentation de la charte du bloc opératoire</vt:lpstr>
      <vt:lpstr>Présentation de la charte</vt:lpstr>
      <vt:lpstr>Présentation de la charte</vt:lpstr>
      <vt:lpstr>Présentation de la charte</vt:lpstr>
      <vt:lpstr>Présentation de la charte</vt:lpstr>
      <vt:lpstr>Présentation de la charte</vt:lpstr>
      <vt:lpstr>Présentation de la charte</vt:lpstr>
      <vt:lpstr>II. Instances de pilotage </vt:lpstr>
      <vt:lpstr>Instances de pilotage </vt:lpstr>
      <vt:lpstr>Instances de pilotage </vt:lpstr>
      <vt:lpstr>Instances de pilotage </vt:lpstr>
      <vt:lpstr>Instances de pilotage </vt:lpstr>
      <vt:lpstr>Instances de pilotage </vt:lpstr>
      <vt:lpstr>Instances de pilotage </vt:lpstr>
      <vt:lpstr>Instances de pilotage </vt:lpstr>
      <vt:lpstr>Instances de pilotage </vt:lpstr>
      <vt:lpstr>Instances de pilotage </vt:lpstr>
      <vt:lpstr>Instances de pilotage </vt:lpstr>
      <vt:lpstr>III. Principes de fonctionnement du bloc opératoire </vt:lpstr>
      <vt:lpstr>Principes de fonctionnement du bloc opératoire </vt:lpstr>
      <vt:lpstr>Principes de fonctionnement du bloc opératoire </vt:lpstr>
      <vt:lpstr>Principes de fonctionnement du bloc opératoire </vt:lpstr>
      <vt:lpstr>IV. Gestion du personnel</vt:lpstr>
      <vt:lpstr>Gestion des personnels non-médicaux</vt:lpstr>
      <vt:lpstr>Gestion des personnels médicaux</vt:lpstr>
      <vt:lpstr>V. Prise en charge du patient au      bloc opératoire</vt:lpstr>
      <vt:lpstr>Prise en charge du patient au bloc opératoire  </vt:lpstr>
      <vt:lpstr>Prise en charge du patient au bloc opératoire</vt:lpstr>
      <vt:lpstr>VI. Gestion médico-administrative       du bloc </vt:lpstr>
      <vt:lpstr>Gestion médico-administrative du bloc </vt:lpstr>
      <vt:lpstr>VII. Les interfaces du Bloc </vt:lpstr>
      <vt:lpstr>Les interfaces du Bloc </vt:lpstr>
      <vt:lpstr>VIII. Les 10 règles d’or du fonctionnement  du bloc opératoire</vt:lpstr>
      <vt:lpstr>Les 10 règles d’or du fonctionnement  du bloc opératoire</vt:lpstr>
      <vt:lpstr>Les 10 règles d’or du fonctionnement  du bloc opératoire</vt:lpstr>
      <vt:lpstr>Les 10 règles d’or du fonctionnement  du bloc opératoire</vt:lpstr>
      <vt:lpstr>Les outils d’évaluation de la charte du Bloc 1</vt:lpstr>
      <vt:lpstr>Les outils d’évaluation de la charte du bloc 2</vt:lpstr>
      <vt:lpstr>CONCLUSION</vt:lpstr>
      <vt:lpstr>CONCLUSION</vt:lpstr>
      <vt:lpstr>CONCLUSION</vt:lpstr>
      <vt:lpstr>MERCI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aichazongo</dc:creator>
  <cp:lastModifiedBy>Salifou Napon</cp:lastModifiedBy>
  <cp:revision>42</cp:revision>
  <dcterms:created xsi:type="dcterms:W3CDTF">2017-07-03T04:08:18Z</dcterms:created>
  <dcterms:modified xsi:type="dcterms:W3CDTF">2017-07-03T12:39:03Z</dcterms:modified>
</cp:coreProperties>
</file>