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58" r:id="rId4"/>
    <p:sldId id="288" r:id="rId5"/>
    <p:sldId id="289" r:id="rId6"/>
    <p:sldId id="278" r:id="rId7"/>
    <p:sldId id="259" r:id="rId8"/>
    <p:sldId id="287"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9" r:id="rId26"/>
    <p:sldId id="280" r:id="rId27"/>
    <p:sldId id="281" r:id="rId28"/>
    <p:sldId id="282" r:id="rId29"/>
    <p:sldId id="283" r:id="rId30"/>
    <p:sldId id="285" r:id="rId31"/>
    <p:sldId id="284" r:id="rId32"/>
    <p:sldId id="286" r:id="rId33"/>
    <p:sldId id="292" r:id="rId34"/>
    <p:sldId id="293" r:id="rId35"/>
    <p:sldId id="290" r:id="rId36"/>
    <p:sldId id="291" r:id="rId3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6"/>
  </p:normalViewPr>
  <p:slideViewPr>
    <p:cSldViewPr>
      <p:cViewPr varScale="1">
        <p:scale>
          <a:sx n="107" d="100"/>
          <a:sy n="107" d="100"/>
        </p:scale>
        <p:origin x="1760"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1AA8E2-52E3-4650-BD00-760054B93C1F}" type="datetimeFigureOut">
              <a:rPr lang="fr-CA" smtClean="0"/>
              <a:t>2021-07-28</a:t>
            </a:fld>
            <a:endParaRPr lang="fr-CA"/>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16A674-B08D-42D6-ADAB-4C2985A6D615}" type="slidenum">
              <a:rPr lang="fr-CA" smtClean="0"/>
              <a:t>‹N°›</a:t>
            </a:fld>
            <a:endParaRPr lang="fr-CA"/>
          </a:p>
        </p:txBody>
      </p:sp>
    </p:spTree>
    <p:extLst>
      <p:ext uri="{BB962C8B-B14F-4D97-AF65-F5344CB8AC3E}">
        <p14:creationId xmlns:p14="http://schemas.microsoft.com/office/powerpoint/2010/main" val="1562752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fr-CA"/>
          </a:p>
        </p:txBody>
      </p:sp>
      <p:sp>
        <p:nvSpPr>
          <p:cNvPr id="4" name="Espace réservé de la date 3"/>
          <p:cNvSpPr>
            <a:spLocks noGrp="1"/>
          </p:cNvSpPr>
          <p:nvPr>
            <p:ph type="dt" sz="half" idx="10"/>
          </p:nvPr>
        </p:nvSpPr>
        <p:spPr/>
        <p:txBody>
          <a:bodyPr/>
          <a:lstStyle/>
          <a:p>
            <a:fld id="{2C31E77B-5E69-4C5F-822A-548A6AAB75C3}" type="datetime1">
              <a:rPr lang="fr-CA" smtClean="0"/>
              <a:t>2021-07-28</a:t>
            </a:fld>
            <a:endParaRPr lang="fr-CA"/>
          </a:p>
        </p:txBody>
      </p:sp>
      <p:sp>
        <p:nvSpPr>
          <p:cNvPr id="5" name="Espace réservé du pied de page 4"/>
          <p:cNvSpPr>
            <a:spLocks noGrp="1"/>
          </p:cNvSpPr>
          <p:nvPr>
            <p:ph type="ftr" sz="quarter" idx="11"/>
          </p:nvPr>
        </p:nvSpPr>
        <p:spPr/>
        <p:txBody>
          <a:bodyPr/>
          <a:lstStyle/>
          <a:p>
            <a:r>
              <a:rPr lang="fr-CA"/>
              <a:t>DR C. BOUGOUMA, JARMUB 2015</a:t>
            </a:r>
          </a:p>
        </p:txBody>
      </p:sp>
      <p:sp>
        <p:nvSpPr>
          <p:cNvPr id="6" name="Espace réservé du numéro de diapositive 5"/>
          <p:cNvSpPr>
            <a:spLocks noGrp="1"/>
          </p:cNvSpPr>
          <p:nvPr>
            <p:ph type="sldNum" sz="quarter" idx="12"/>
          </p:nvPr>
        </p:nvSpPr>
        <p:spPr/>
        <p:txBody>
          <a:bodyPr/>
          <a:lstStyle/>
          <a:p>
            <a:fld id="{4775E40D-6F7B-4220-9ED7-0241AB07112C}" type="slidenum">
              <a:rPr lang="fr-CA" smtClean="0"/>
              <a:t>‹N°›</a:t>
            </a:fld>
            <a:endParaRPr lang="fr-CA"/>
          </a:p>
        </p:txBody>
      </p:sp>
    </p:spTree>
    <p:extLst>
      <p:ext uri="{BB962C8B-B14F-4D97-AF65-F5344CB8AC3E}">
        <p14:creationId xmlns:p14="http://schemas.microsoft.com/office/powerpoint/2010/main" val="178145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2CF2B638-42B1-4770-8681-4340B28EA350}" type="datetime1">
              <a:rPr lang="fr-CA" smtClean="0"/>
              <a:t>2021-07-28</a:t>
            </a:fld>
            <a:endParaRPr lang="fr-CA"/>
          </a:p>
        </p:txBody>
      </p:sp>
      <p:sp>
        <p:nvSpPr>
          <p:cNvPr id="5" name="Espace réservé du pied de page 4"/>
          <p:cNvSpPr>
            <a:spLocks noGrp="1"/>
          </p:cNvSpPr>
          <p:nvPr>
            <p:ph type="ftr" sz="quarter" idx="11"/>
          </p:nvPr>
        </p:nvSpPr>
        <p:spPr/>
        <p:txBody>
          <a:bodyPr/>
          <a:lstStyle/>
          <a:p>
            <a:r>
              <a:rPr lang="fr-CA"/>
              <a:t>DR C. BOUGOUMA, JARMUB 2015</a:t>
            </a:r>
          </a:p>
        </p:txBody>
      </p:sp>
      <p:sp>
        <p:nvSpPr>
          <p:cNvPr id="6" name="Espace réservé du numéro de diapositive 5"/>
          <p:cNvSpPr>
            <a:spLocks noGrp="1"/>
          </p:cNvSpPr>
          <p:nvPr>
            <p:ph type="sldNum" sz="quarter" idx="12"/>
          </p:nvPr>
        </p:nvSpPr>
        <p:spPr/>
        <p:txBody>
          <a:bodyPr/>
          <a:lstStyle/>
          <a:p>
            <a:fld id="{4775E40D-6F7B-4220-9ED7-0241AB07112C}" type="slidenum">
              <a:rPr lang="fr-CA" smtClean="0"/>
              <a:t>‹N°›</a:t>
            </a:fld>
            <a:endParaRPr lang="fr-CA"/>
          </a:p>
        </p:txBody>
      </p:sp>
    </p:spTree>
    <p:extLst>
      <p:ext uri="{BB962C8B-B14F-4D97-AF65-F5344CB8AC3E}">
        <p14:creationId xmlns:p14="http://schemas.microsoft.com/office/powerpoint/2010/main" val="3575964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04B126A0-CCB0-48F4-AB11-34A6150FAC9D}" type="datetime1">
              <a:rPr lang="fr-CA" smtClean="0"/>
              <a:t>2021-07-28</a:t>
            </a:fld>
            <a:endParaRPr lang="fr-CA"/>
          </a:p>
        </p:txBody>
      </p:sp>
      <p:sp>
        <p:nvSpPr>
          <p:cNvPr id="5" name="Espace réservé du pied de page 4"/>
          <p:cNvSpPr>
            <a:spLocks noGrp="1"/>
          </p:cNvSpPr>
          <p:nvPr>
            <p:ph type="ftr" sz="quarter" idx="11"/>
          </p:nvPr>
        </p:nvSpPr>
        <p:spPr/>
        <p:txBody>
          <a:bodyPr/>
          <a:lstStyle/>
          <a:p>
            <a:r>
              <a:rPr lang="fr-CA"/>
              <a:t>DR C. BOUGOUMA, JARMUB 2015</a:t>
            </a:r>
          </a:p>
        </p:txBody>
      </p:sp>
      <p:sp>
        <p:nvSpPr>
          <p:cNvPr id="6" name="Espace réservé du numéro de diapositive 5"/>
          <p:cNvSpPr>
            <a:spLocks noGrp="1"/>
          </p:cNvSpPr>
          <p:nvPr>
            <p:ph type="sldNum" sz="quarter" idx="12"/>
          </p:nvPr>
        </p:nvSpPr>
        <p:spPr/>
        <p:txBody>
          <a:bodyPr/>
          <a:lstStyle/>
          <a:p>
            <a:fld id="{4775E40D-6F7B-4220-9ED7-0241AB07112C}" type="slidenum">
              <a:rPr lang="fr-CA" smtClean="0"/>
              <a:t>‹N°›</a:t>
            </a:fld>
            <a:endParaRPr lang="fr-CA"/>
          </a:p>
        </p:txBody>
      </p:sp>
    </p:spTree>
    <p:extLst>
      <p:ext uri="{BB962C8B-B14F-4D97-AF65-F5344CB8AC3E}">
        <p14:creationId xmlns:p14="http://schemas.microsoft.com/office/powerpoint/2010/main" val="1693263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67C90769-F672-4A9C-A7D6-AF2691F080F9}" type="datetime1">
              <a:rPr lang="fr-CA" smtClean="0"/>
              <a:t>2021-07-28</a:t>
            </a:fld>
            <a:endParaRPr lang="fr-CA"/>
          </a:p>
        </p:txBody>
      </p:sp>
      <p:sp>
        <p:nvSpPr>
          <p:cNvPr id="5" name="Espace réservé du pied de page 4"/>
          <p:cNvSpPr>
            <a:spLocks noGrp="1"/>
          </p:cNvSpPr>
          <p:nvPr>
            <p:ph type="ftr" sz="quarter" idx="11"/>
          </p:nvPr>
        </p:nvSpPr>
        <p:spPr/>
        <p:txBody>
          <a:bodyPr/>
          <a:lstStyle/>
          <a:p>
            <a:r>
              <a:rPr lang="fr-CA"/>
              <a:t>DR C. BOUGOUMA, JARMUB 2015</a:t>
            </a:r>
          </a:p>
        </p:txBody>
      </p:sp>
      <p:sp>
        <p:nvSpPr>
          <p:cNvPr id="6" name="Espace réservé du numéro de diapositive 5"/>
          <p:cNvSpPr>
            <a:spLocks noGrp="1"/>
          </p:cNvSpPr>
          <p:nvPr>
            <p:ph type="sldNum" sz="quarter" idx="12"/>
          </p:nvPr>
        </p:nvSpPr>
        <p:spPr/>
        <p:txBody>
          <a:bodyPr/>
          <a:lstStyle/>
          <a:p>
            <a:fld id="{4775E40D-6F7B-4220-9ED7-0241AB07112C}" type="slidenum">
              <a:rPr lang="fr-CA" smtClean="0"/>
              <a:t>‹N°›</a:t>
            </a:fld>
            <a:endParaRPr lang="fr-CA"/>
          </a:p>
        </p:txBody>
      </p:sp>
    </p:spTree>
    <p:extLst>
      <p:ext uri="{BB962C8B-B14F-4D97-AF65-F5344CB8AC3E}">
        <p14:creationId xmlns:p14="http://schemas.microsoft.com/office/powerpoint/2010/main" val="3656988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5E47877A-B8BD-48CF-9EF0-59FFE55B3D11}" type="datetime1">
              <a:rPr lang="fr-CA" smtClean="0"/>
              <a:t>2021-07-28</a:t>
            </a:fld>
            <a:endParaRPr lang="fr-CA"/>
          </a:p>
        </p:txBody>
      </p:sp>
      <p:sp>
        <p:nvSpPr>
          <p:cNvPr id="5" name="Espace réservé du pied de page 4"/>
          <p:cNvSpPr>
            <a:spLocks noGrp="1"/>
          </p:cNvSpPr>
          <p:nvPr>
            <p:ph type="ftr" sz="quarter" idx="11"/>
          </p:nvPr>
        </p:nvSpPr>
        <p:spPr/>
        <p:txBody>
          <a:bodyPr/>
          <a:lstStyle/>
          <a:p>
            <a:r>
              <a:rPr lang="fr-CA"/>
              <a:t>DR C. BOUGOUMA, JARMUB 2015</a:t>
            </a:r>
          </a:p>
        </p:txBody>
      </p:sp>
      <p:sp>
        <p:nvSpPr>
          <p:cNvPr id="6" name="Espace réservé du numéro de diapositive 5"/>
          <p:cNvSpPr>
            <a:spLocks noGrp="1"/>
          </p:cNvSpPr>
          <p:nvPr>
            <p:ph type="sldNum" sz="quarter" idx="12"/>
          </p:nvPr>
        </p:nvSpPr>
        <p:spPr/>
        <p:txBody>
          <a:bodyPr/>
          <a:lstStyle/>
          <a:p>
            <a:fld id="{4775E40D-6F7B-4220-9ED7-0241AB07112C}" type="slidenum">
              <a:rPr lang="fr-CA" smtClean="0"/>
              <a:t>‹N°›</a:t>
            </a:fld>
            <a:endParaRPr lang="fr-CA"/>
          </a:p>
        </p:txBody>
      </p:sp>
    </p:spTree>
    <p:extLst>
      <p:ext uri="{BB962C8B-B14F-4D97-AF65-F5344CB8AC3E}">
        <p14:creationId xmlns:p14="http://schemas.microsoft.com/office/powerpoint/2010/main" val="2547433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p:cNvSpPr>
            <a:spLocks noGrp="1"/>
          </p:cNvSpPr>
          <p:nvPr>
            <p:ph type="dt" sz="half" idx="10"/>
          </p:nvPr>
        </p:nvSpPr>
        <p:spPr/>
        <p:txBody>
          <a:bodyPr/>
          <a:lstStyle/>
          <a:p>
            <a:fld id="{3F440E97-E7C9-468E-995A-965B74FB95C7}" type="datetime1">
              <a:rPr lang="fr-CA" smtClean="0"/>
              <a:t>2021-07-28</a:t>
            </a:fld>
            <a:endParaRPr lang="fr-CA"/>
          </a:p>
        </p:txBody>
      </p:sp>
      <p:sp>
        <p:nvSpPr>
          <p:cNvPr id="6" name="Espace réservé du pied de page 5"/>
          <p:cNvSpPr>
            <a:spLocks noGrp="1"/>
          </p:cNvSpPr>
          <p:nvPr>
            <p:ph type="ftr" sz="quarter" idx="11"/>
          </p:nvPr>
        </p:nvSpPr>
        <p:spPr/>
        <p:txBody>
          <a:bodyPr/>
          <a:lstStyle/>
          <a:p>
            <a:r>
              <a:rPr lang="fr-CA"/>
              <a:t>DR C. BOUGOUMA, JARMUB 2015</a:t>
            </a:r>
          </a:p>
        </p:txBody>
      </p:sp>
      <p:sp>
        <p:nvSpPr>
          <p:cNvPr id="7" name="Espace réservé du numéro de diapositive 6"/>
          <p:cNvSpPr>
            <a:spLocks noGrp="1"/>
          </p:cNvSpPr>
          <p:nvPr>
            <p:ph type="sldNum" sz="quarter" idx="12"/>
          </p:nvPr>
        </p:nvSpPr>
        <p:spPr/>
        <p:txBody>
          <a:bodyPr/>
          <a:lstStyle/>
          <a:p>
            <a:fld id="{4775E40D-6F7B-4220-9ED7-0241AB07112C}" type="slidenum">
              <a:rPr lang="fr-CA" smtClean="0"/>
              <a:t>‹N°›</a:t>
            </a:fld>
            <a:endParaRPr lang="fr-CA"/>
          </a:p>
        </p:txBody>
      </p:sp>
    </p:spTree>
    <p:extLst>
      <p:ext uri="{BB962C8B-B14F-4D97-AF65-F5344CB8AC3E}">
        <p14:creationId xmlns:p14="http://schemas.microsoft.com/office/powerpoint/2010/main" val="234152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p:cNvSpPr>
            <a:spLocks noGrp="1"/>
          </p:cNvSpPr>
          <p:nvPr>
            <p:ph type="dt" sz="half" idx="10"/>
          </p:nvPr>
        </p:nvSpPr>
        <p:spPr/>
        <p:txBody>
          <a:bodyPr/>
          <a:lstStyle/>
          <a:p>
            <a:fld id="{0204AC43-2CC6-4234-A493-DF306E9C7FBC}" type="datetime1">
              <a:rPr lang="fr-CA" smtClean="0"/>
              <a:t>2021-07-28</a:t>
            </a:fld>
            <a:endParaRPr lang="fr-CA"/>
          </a:p>
        </p:txBody>
      </p:sp>
      <p:sp>
        <p:nvSpPr>
          <p:cNvPr id="8" name="Espace réservé du pied de page 7"/>
          <p:cNvSpPr>
            <a:spLocks noGrp="1"/>
          </p:cNvSpPr>
          <p:nvPr>
            <p:ph type="ftr" sz="quarter" idx="11"/>
          </p:nvPr>
        </p:nvSpPr>
        <p:spPr/>
        <p:txBody>
          <a:bodyPr/>
          <a:lstStyle/>
          <a:p>
            <a:r>
              <a:rPr lang="fr-CA"/>
              <a:t>DR C. BOUGOUMA, JARMUB 2015</a:t>
            </a:r>
          </a:p>
        </p:txBody>
      </p:sp>
      <p:sp>
        <p:nvSpPr>
          <p:cNvPr id="9" name="Espace réservé du numéro de diapositive 8"/>
          <p:cNvSpPr>
            <a:spLocks noGrp="1"/>
          </p:cNvSpPr>
          <p:nvPr>
            <p:ph type="sldNum" sz="quarter" idx="12"/>
          </p:nvPr>
        </p:nvSpPr>
        <p:spPr/>
        <p:txBody>
          <a:bodyPr/>
          <a:lstStyle/>
          <a:p>
            <a:fld id="{4775E40D-6F7B-4220-9ED7-0241AB07112C}" type="slidenum">
              <a:rPr lang="fr-CA" smtClean="0"/>
              <a:t>‹N°›</a:t>
            </a:fld>
            <a:endParaRPr lang="fr-CA"/>
          </a:p>
        </p:txBody>
      </p:sp>
    </p:spTree>
    <p:extLst>
      <p:ext uri="{BB962C8B-B14F-4D97-AF65-F5344CB8AC3E}">
        <p14:creationId xmlns:p14="http://schemas.microsoft.com/office/powerpoint/2010/main" val="2484643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e la date 2"/>
          <p:cNvSpPr>
            <a:spLocks noGrp="1"/>
          </p:cNvSpPr>
          <p:nvPr>
            <p:ph type="dt" sz="half" idx="10"/>
          </p:nvPr>
        </p:nvSpPr>
        <p:spPr/>
        <p:txBody>
          <a:bodyPr/>
          <a:lstStyle/>
          <a:p>
            <a:fld id="{586D26D7-047B-4EAC-8C18-D579FB7C33AB}" type="datetime1">
              <a:rPr lang="fr-CA" smtClean="0"/>
              <a:t>2021-07-28</a:t>
            </a:fld>
            <a:endParaRPr lang="fr-CA"/>
          </a:p>
        </p:txBody>
      </p:sp>
      <p:sp>
        <p:nvSpPr>
          <p:cNvPr id="4" name="Espace réservé du pied de page 3"/>
          <p:cNvSpPr>
            <a:spLocks noGrp="1"/>
          </p:cNvSpPr>
          <p:nvPr>
            <p:ph type="ftr" sz="quarter" idx="11"/>
          </p:nvPr>
        </p:nvSpPr>
        <p:spPr/>
        <p:txBody>
          <a:bodyPr/>
          <a:lstStyle/>
          <a:p>
            <a:r>
              <a:rPr lang="fr-CA"/>
              <a:t>DR C. BOUGOUMA, JARMUB 2015</a:t>
            </a:r>
          </a:p>
        </p:txBody>
      </p:sp>
      <p:sp>
        <p:nvSpPr>
          <p:cNvPr id="5" name="Espace réservé du numéro de diapositive 4"/>
          <p:cNvSpPr>
            <a:spLocks noGrp="1"/>
          </p:cNvSpPr>
          <p:nvPr>
            <p:ph type="sldNum" sz="quarter" idx="12"/>
          </p:nvPr>
        </p:nvSpPr>
        <p:spPr/>
        <p:txBody>
          <a:bodyPr/>
          <a:lstStyle/>
          <a:p>
            <a:fld id="{4775E40D-6F7B-4220-9ED7-0241AB07112C}" type="slidenum">
              <a:rPr lang="fr-CA" smtClean="0"/>
              <a:t>‹N°›</a:t>
            </a:fld>
            <a:endParaRPr lang="fr-CA"/>
          </a:p>
        </p:txBody>
      </p:sp>
    </p:spTree>
    <p:extLst>
      <p:ext uri="{BB962C8B-B14F-4D97-AF65-F5344CB8AC3E}">
        <p14:creationId xmlns:p14="http://schemas.microsoft.com/office/powerpoint/2010/main" val="3498761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8DBEABB-AF41-4922-B569-7D9502B122C9}" type="datetime1">
              <a:rPr lang="fr-CA" smtClean="0"/>
              <a:t>2021-07-28</a:t>
            </a:fld>
            <a:endParaRPr lang="fr-CA"/>
          </a:p>
        </p:txBody>
      </p:sp>
      <p:sp>
        <p:nvSpPr>
          <p:cNvPr id="3" name="Espace réservé du pied de page 2"/>
          <p:cNvSpPr>
            <a:spLocks noGrp="1"/>
          </p:cNvSpPr>
          <p:nvPr>
            <p:ph type="ftr" sz="quarter" idx="11"/>
          </p:nvPr>
        </p:nvSpPr>
        <p:spPr/>
        <p:txBody>
          <a:bodyPr/>
          <a:lstStyle/>
          <a:p>
            <a:r>
              <a:rPr lang="fr-CA"/>
              <a:t>DR C. BOUGOUMA, JARMUB 2015</a:t>
            </a:r>
          </a:p>
        </p:txBody>
      </p:sp>
      <p:sp>
        <p:nvSpPr>
          <p:cNvPr id="4" name="Espace réservé du numéro de diapositive 3"/>
          <p:cNvSpPr>
            <a:spLocks noGrp="1"/>
          </p:cNvSpPr>
          <p:nvPr>
            <p:ph type="sldNum" sz="quarter" idx="12"/>
          </p:nvPr>
        </p:nvSpPr>
        <p:spPr/>
        <p:txBody>
          <a:bodyPr/>
          <a:lstStyle/>
          <a:p>
            <a:fld id="{4775E40D-6F7B-4220-9ED7-0241AB07112C}" type="slidenum">
              <a:rPr lang="fr-CA" smtClean="0"/>
              <a:t>‹N°›</a:t>
            </a:fld>
            <a:endParaRPr lang="fr-CA"/>
          </a:p>
        </p:txBody>
      </p:sp>
    </p:spTree>
    <p:extLst>
      <p:ext uri="{BB962C8B-B14F-4D97-AF65-F5344CB8AC3E}">
        <p14:creationId xmlns:p14="http://schemas.microsoft.com/office/powerpoint/2010/main" val="3520010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CB4726E4-F9A6-40EF-A18B-BF60B500E565}" type="datetime1">
              <a:rPr lang="fr-CA" smtClean="0"/>
              <a:t>2021-07-28</a:t>
            </a:fld>
            <a:endParaRPr lang="fr-CA"/>
          </a:p>
        </p:txBody>
      </p:sp>
      <p:sp>
        <p:nvSpPr>
          <p:cNvPr id="6" name="Espace réservé du pied de page 5"/>
          <p:cNvSpPr>
            <a:spLocks noGrp="1"/>
          </p:cNvSpPr>
          <p:nvPr>
            <p:ph type="ftr" sz="quarter" idx="11"/>
          </p:nvPr>
        </p:nvSpPr>
        <p:spPr/>
        <p:txBody>
          <a:bodyPr/>
          <a:lstStyle/>
          <a:p>
            <a:r>
              <a:rPr lang="fr-CA"/>
              <a:t>DR C. BOUGOUMA, JARMUB 2015</a:t>
            </a:r>
          </a:p>
        </p:txBody>
      </p:sp>
      <p:sp>
        <p:nvSpPr>
          <p:cNvPr id="7" name="Espace réservé du numéro de diapositive 6"/>
          <p:cNvSpPr>
            <a:spLocks noGrp="1"/>
          </p:cNvSpPr>
          <p:nvPr>
            <p:ph type="sldNum" sz="quarter" idx="12"/>
          </p:nvPr>
        </p:nvSpPr>
        <p:spPr/>
        <p:txBody>
          <a:bodyPr/>
          <a:lstStyle/>
          <a:p>
            <a:fld id="{4775E40D-6F7B-4220-9ED7-0241AB07112C}" type="slidenum">
              <a:rPr lang="fr-CA" smtClean="0"/>
              <a:t>‹N°›</a:t>
            </a:fld>
            <a:endParaRPr lang="fr-CA"/>
          </a:p>
        </p:txBody>
      </p:sp>
    </p:spTree>
    <p:extLst>
      <p:ext uri="{BB962C8B-B14F-4D97-AF65-F5344CB8AC3E}">
        <p14:creationId xmlns:p14="http://schemas.microsoft.com/office/powerpoint/2010/main" val="2032961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8B3E879-8391-4E2A-B154-31DC600786E4}" type="datetime1">
              <a:rPr lang="fr-CA" smtClean="0"/>
              <a:t>2021-07-28</a:t>
            </a:fld>
            <a:endParaRPr lang="fr-CA"/>
          </a:p>
        </p:txBody>
      </p:sp>
      <p:sp>
        <p:nvSpPr>
          <p:cNvPr id="6" name="Espace réservé du pied de page 5"/>
          <p:cNvSpPr>
            <a:spLocks noGrp="1"/>
          </p:cNvSpPr>
          <p:nvPr>
            <p:ph type="ftr" sz="quarter" idx="11"/>
          </p:nvPr>
        </p:nvSpPr>
        <p:spPr/>
        <p:txBody>
          <a:bodyPr/>
          <a:lstStyle/>
          <a:p>
            <a:r>
              <a:rPr lang="fr-CA"/>
              <a:t>DR C. BOUGOUMA, JARMUB 2015</a:t>
            </a:r>
          </a:p>
        </p:txBody>
      </p:sp>
      <p:sp>
        <p:nvSpPr>
          <p:cNvPr id="7" name="Espace réservé du numéro de diapositive 6"/>
          <p:cNvSpPr>
            <a:spLocks noGrp="1"/>
          </p:cNvSpPr>
          <p:nvPr>
            <p:ph type="sldNum" sz="quarter" idx="12"/>
          </p:nvPr>
        </p:nvSpPr>
        <p:spPr/>
        <p:txBody>
          <a:bodyPr/>
          <a:lstStyle/>
          <a:p>
            <a:fld id="{4775E40D-6F7B-4220-9ED7-0241AB07112C}" type="slidenum">
              <a:rPr lang="fr-CA" smtClean="0"/>
              <a:t>‹N°›</a:t>
            </a:fld>
            <a:endParaRPr lang="fr-CA"/>
          </a:p>
        </p:txBody>
      </p:sp>
    </p:spTree>
    <p:extLst>
      <p:ext uri="{BB962C8B-B14F-4D97-AF65-F5344CB8AC3E}">
        <p14:creationId xmlns:p14="http://schemas.microsoft.com/office/powerpoint/2010/main" val="3733788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914D84-8AA3-4D72-BF0B-F70C3005E7C8}" type="datetime1">
              <a:rPr lang="fr-CA" smtClean="0"/>
              <a:t>2021-07-28</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CA"/>
              <a:t>DR C. BOUGOUMA, JARMUB 2015</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5E40D-6F7B-4220-9ED7-0241AB07112C}" type="slidenum">
              <a:rPr lang="fr-CA" smtClean="0"/>
              <a:t>‹N°›</a:t>
            </a:fld>
            <a:endParaRPr lang="fr-CA"/>
          </a:p>
        </p:txBody>
      </p:sp>
    </p:spTree>
    <p:extLst>
      <p:ext uri="{BB962C8B-B14F-4D97-AF65-F5344CB8AC3E}">
        <p14:creationId xmlns:p14="http://schemas.microsoft.com/office/powerpoint/2010/main" val="3687831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9512" y="692696"/>
            <a:ext cx="8712968" cy="4536504"/>
          </a:xfrm>
        </p:spPr>
        <p:txBody>
          <a:bodyPr>
            <a:normAutofit/>
          </a:bodyPr>
          <a:lstStyle/>
          <a:p>
            <a:r>
              <a:rPr lang="fr-CA" sz="4000" b="1" dirty="0">
                <a:latin typeface="Times New Roman" panose="02020603050405020304" pitchFamily="18" charset="0"/>
                <a:cs typeface="Times New Roman" panose="02020603050405020304" pitchFamily="18" charset="0"/>
              </a:rPr>
              <a:t>Check-list de l’OMS pour la sécurité du patient au bloc opératoire </a:t>
            </a:r>
            <a:endParaRPr lang="fr-CA" sz="4000" dirty="0">
              <a:latin typeface="Times New Roman" panose="02020603050405020304" pitchFamily="18" charset="0"/>
              <a:cs typeface="Times New Roman" panose="02020603050405020304" pitchFamily="18" charset="0"/>
            </a:endParaRPr>
          </a:p>
        </p:txBody>
      </p:sp>
      <p:sp>
        <p:nvSpPr>
          <p:cNvPr id="3" name="Sous-titre 2"/>
          <p:cNvSpPr>
            <a:spLocks noGrp="1"/>
          </p:cNvSpPr>
          <p:nvPr>
            <p:ph type="subTitle" idx="1"/>
          </p:nvPr>
        </p:nvSpPr>
        <p:spPr>
          <a:xfrm>
            <a:off x="5292080" y="5373216"/>
            <a:ext cx="3560440" cy="1152128"/>
          </a:xfrm>
        </p:spPr>
        <p:txBody>
          <a:bodyPr>
            <a:normAutofit/>
          </a:bodyPr>
          <a:lstStyle/>
          <a:p>
            <a:pPr algn="l"/>
            <a:r>
              <a:rPr lang="fr-CA" sz="2400" dirty="0">
                <a:solidFill>
                  <a:schemeClr val="tx1"/>
                </a:solidFill>
                <a:latin typeface="Times New Roman" panose="02020603050405020304" pitchFamily="18" charset="0"/>
                <a:cs typeface="Times New Roman" panose="02020603050405020304" pitchFamily="18" charset="0"/>
              </a:rPr>
              <a:t>Dr NAPON Salifou</a:t>
            </a:r>
          </a:p>
          <a:p>
            <a:pPr algn="l"/>
            <a:r>
              <a:rPr lang="fr-CA" sz="2400" dirty="0">
                <a:solidFill>
                  <a:schemeClr val="tx1"/>
                </a:solidFill>
                <a:latin typeface="Times New Roman" panose="02020603050405020304" pitchFamily="18" charset="0"/>
                <a:cs typeface="Times New Roman" panose="02020603050405020304" pitchFamily="18" charset="0"/>
              </a:rPr>
              <a:t>MAR CHU BOGODOGO</a:t>
            </a:r>
          </a:p>
        </p:txBody>
      </p:sp>
    </p:spTree>
    <p:extLst>
      <p:ext uri="{BB962C8B-B14F-4D97-AF65-F5344CB8AC3E}">
        <p14:creationId xmlns:p14="http://schemas.microsoft.com/office/powerpoint/2010/main" val="2330326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b="1" dirty="0">
                <a:latin typeface="Times New Roman" panose="02020603050405020304" pitchFamily="18" charset="0"/>
                <a:cs typeface="Times New Roman" panose="02020603050405020304" pitchFamily="18" charset="0"/>
              </a:rPr>
              <a:t>Principes 2</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251520" y="1268760"/>
            <a:ext cx="8640960" cy="5184576"/>
          </a:xfrm>
        </p:spPr>
        <p:txBody>
          <a:bodyPr>
            <a:normAutofit/>
          </a:bodyPr>
          <a:lstStyle/>
          <a:p>
            <a:pPr>
              <a:buFont typeface="Wingdings" panose="05000000000000000000" pitchFamily="2" charset="2"/>
              <a:buChar char="q"/>
            </a:pPr>
            <a:r>
              <a:rPr lang="fr-CA" b="1" dirty="0"/>
              <a:t> </a:t>
            </a:r>
            <a:r>
              <a:rPr lang="fr-CA" sz="2800" b="1" dirty="0">
                <a:solidFill>
                  <a:schemeClr val="tx2"/>
                </a:solidFill>
                <a:latin typeface="Times New Roman" panose="02020603050405020304" pitchFamily="18" charset="0"/>
                <a:cs typeface="Times New Roman" panose="02020603050405020304" pitchFamily="18" charset="0"/>
              </a:rPr>
              <a:t>Trois phases à distinguer dans la check-list:</a:t>
            </a:r>
          </a:p>
          <a:p>
            <a:pPr marL="857250" lvl="1" indent="-457200">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période précédant l’induction de l’anesthésie; </a:t>
            </a:r>
          </a:p>
          <a:p>
            <a:pPr marL="857250" lvl="1" indent="-457200">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période suivant cette induction et précédant l’incision chirurgicale;</a:t>
            </a:r>
          </a:p>
          <a:p>
            <a:pPr marL="857250" lvl="1" indent="-457200">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période s’écoulant durant ou juste après la suture de la plaie mais précédant la sortie du patient du bloc </a:t>
            </a:r>
          </a:p>
          <a:p>
            <a:pPr>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A chaque étape, le coordonnateur  doit pouvoir confirmer que l’équipe a accompli les tâches nécessaires avant de poursuivre.</a:t>
            </a:r>
          </a:p>
          <a:p>
            <a:pPr>
              <a:buFont typeface="Wingdings" panose="05000000000000000000" pitchFamily="2" charset="2"/>
              <a:buChar char="q"/>
            </a:pPr>
            <a:endParaRPr lang="fr-CA" dirty="0"/>
          </a:p>
        </p:txBody>
      </p:sp>
    </p:spTree>
    <p:extLst>
      <p:ext uri="{BB962C8B-B14F-4D97-AF65-F5344CB8AC3E}">
        <p14:creationId xmlns:p14="http://schemas.microsoft.com/office/powerpoint/2010/main" val="2058498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964488" cy="994122"/>
          </a:xfrm>
        </p:spPr>
        <p:txBody>
          <a:bodyPr>
            <a:normAutofit/>
          </a:bodyPr>
          <a:lstStyle/>
          <a:p>
            <a:r>
              <a:rPr lang="fr-CA" sz="3200" b="1" dirty="0">
                <a:latin typeface="Times New Roman" panose="02020603050405020304" pitchFamily="18" charset="0"/>
                <a:cs typeface="Times New Roman" panose="02020603050405020304" pitchFamily="18" charset="0"/>
              </a:rPr>
              <a:t>Check-list avant l’induction anesthésique1</a:t>
            </a:r>
          </a:p>
        </p:txBody>
      </p:sp>
      <p:sp>
        <p:nvSpPr>
          <p:cNvPr id="3" name="Espace réservé du contenu 2"/>
          <p:cNvSpPr>
            <a:spLocks noGrp="1"/>
          </p:cNvSpPr>
          <p:nvPr>
            <p:ph idx="1"/>
          </p:nvPr>
        </p:nvSpPr>
        <p:spPr>
          <a:xfrm>
            <a:off x="0" y="1556792"/>
            <a:ext cx="9144000" cy="4853136"/>
          </a:xfrm>
        </p:spPr>
        <p:txBody>
          <a:bodyPr>
            <a:normAutofit fontScale="92500"/>
          </a:bodyPr>
          <a:lstStyle/>
          <a:p>
            <a:pPr marL="0" indent="0">
              <a:lnSpc>
                <a:spcPct val="150000"/>
              </a:lnSpc>
              <a:buNone/>
            </a:pPr>
            <a:r>
              <a:rPr lang="fr-CA" sz="3000" b="1" dirty="0">
                <a:solidFill>
                  <a:schemeClr val="tx2"/>
                </a:solidFill>
                <a:latin typeface="Times New Roman" panose="02020603050405020304" pitchFamily="18" charset="0"/>
                <a:cs typeface="Times New Roman" panose="02020603050405020304" pitchFamily="18" charset="0"/>
              </a:rPr>
              <a:t>Les vérifications doivent être achevées avant l’induction </a:t>
            </a:r>
          </a:p>
          <a:p>
            <a:pPr>
              <a:lnSpc>
                <a:spcPct val="150000"/>
              </a:lnSpc>
              <a:buFont typeface="Wingdings" panose="05000000000000000000" pitchFamily="2" charset="2"/>
              <a:buChar char="q"/>
            </a:pPr>
            <a:r>
              <a:rPr lang="fr-CA" sz="3000" b="1" dirty="0">
                <a:solidFill>
                  <a:schemeClr val="tx2"/>
                </a:solidFill>
                <a:latin typeface="Times New Roman" panose="02020603050405020304" pitchFamily="18" charset="0"/>
                <a:cs typeface="Times New Roman" panose="02020603050405020304" pitchFamily="18" charset="0"/>
              </a:rPr>
              <a:t>Le patient </a:t>
            </a:r>
            <a:r>
              <a:rPr lang="fr-CA" sz="3000" b="1" dirty="0" err="1">
                <a:solidFill>
                  <a:schemeClr val="tx2"/>
                </a:solidFill>
                <a:latin typeface="Times New Roman" panose="02020603050405020304" pitchFamily="18" charset="0"/>
                <a:cs typeface="Times New Roman" panose="02020603050405020304" pitchFamily="18" charset="0"/>
              </a:rPr>
              <a:t>a-t-il</a:t>
            </a:r>
            <a:r>
              <a:rPr lang="fr-CA" sz="3000" b="1" dirty="0">
                <a:solidFill>
                  <a:schemeClr val="tx2"/>
                </a:solidFill>
                <a:latin typeface="Times New Roman" panose="02020603050405020304" pitchFamily="18" charset="0"/>
                <a:cs typeface="Times New Roman" panose="02020603050405020304" pitchFamily="18" charset="0"/>
              </a:rPr>
              <a:t> confirmé son identité, le site et le type d’intervention et son consentement?</a:t>
            </a:r>
          </a:p>
          <a:p>
            <a:pPr lvl="1">
              <a:lnSpc>
                <a:spcPct val="150000"/>
              </a:lnSpc>
              <a:buFont typeface="Wingdings" panose="05000000000000000000" pitchFamily="2" charset="2"/>
              <a:buChar char="Ø"/>
            </a:pPr>
            <a:r>
              <a:rPr lang="fr-CA" sz="2600" b="1" dirty="0">
                <a:solidFill>
                  <a:schemeClr val="tx2"/>
                </a:solidFill>
                <a:latin typeface="Times New Roman" panose="02020603050405020304" pitchFamily="18" charset="0"/>
                <a:cs typeface="Times New Roman" panose="02020603050405020304" pitchFamily="18" charset="0"/>
              </a:rPr>
              <a:t>Confirmation faite avec le patient ou à défaut avec son tuteur ou un membre de sa famille</a:t>
            </a:r>
          </a:p>
          <a:p>
            <a:pPr lvl="1">
              <a:lnSpc>
                <a:spcPct val="150000"/>
              </a:lnSpc>
              <a:buFont typeface="Wingdings" panose="05000000000000000000" pitchFamily="2" charset="2"/>
              <a:buChar char="Ø"/>
            </a:pPr>
            <a:r>
              <a:rPr lang="fr-CA" sz="2600" b="1" dirty="0">
                <a:solidFill>
                  <a:schemeClr val="tx2"/>
                </a:solidFill>
                <a:latin typeface="Times New Roman" panose="02020603050405020304" pitchFamily="18" charset="0"/>
                <a:cs typeface="Times New Roman" panose="02020603050405020304" pitchFamily="18" charset="0"/>
              </a:rPr>
              <a:t>En cas d’urgence si vérification impossible, l’équipe s’accorde avant de poursuivre</a:t>
            </a:r>
          </a:p>
        </p:txBody>
      </p:sp>
    </p:spTree>
    <p:extLst>
      <p:ext uri="{BB962C8B-B14F-4D97-AF65-F5344CB8AC3E}">
        <p14:creationId xmlns:p14="http://schemas.microsoft.com/office/powerpoint/2010/main" val="1948789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b="1" dirty="0">
                <a:latin typeface="Times New Roman" panose="02020603050405020304" pitchFamily="18" charset="0"/>
                <a:cs typeface="Times New Roman" panose="02020603050405020304" pitchFamily="18" charset="0"/>
              </a:rPr>
              <a:t>Check-list avant l’induction anesthésique2</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0" y="1412776"/>
            <a:ext cx="9144000" cy="5256584"/>
          </a:xfrm>
        </p:spPr>
        <p:txBody>
          <a:bodyPr>
            <a:normAutofit fontScale="92500" lnSpcReduction="10000"/>
          </a:bodyPr>
          <a:lstStyle/>
          <a:p>
            <a:pPr lvl="0">
              <a:lnSpc>
                <a:spcPct val="150000"/>
              </a:lnSpc>
              <a:buFont typeface="Wingdings" panose="05000000000000000000" pitchFamily="2" charset="2"/>
              <a:buChar char="q"/>
            </a:pPr>
            <a:r>
              <a:rPr lang="fr-CA" sz="3000" b="1" dirty="0">
                <a:solidFill>
                  <a:schemeClr val="tx2"/>
                </a:solidFill>
                <a:latin typeface="Times New Roman" panose="02020603050405020304" pitchFamily="18" charset="0"/>
                <a:cs typeface="Times New Roman" panose="02020603050405020304" pitchFamily="18" charset="0"/>
              </a:rPr>
              <a:t>Le site de l’intervention est-il marqué ?</a:t>
            </a:r>
          </a:p>
          <a:p>
            <a:pPr lvl="1">
              <a:lnSpc>
                <a:spcPct val="150000"/>
              </a:lnSpc>
              <a:buFont typeface="Wingdings" panose="05000000000000000000" pitchFamily="2" charset="2"/>
              <a:buChar char="Ø"/>
            </a:pPr>
            <a:r>
              <a:rPr lang="fr-CA" sz="2600" b="1" dirty="0">
                <a:solidFill>
                  <a:schemeClr val="tx2"/>
                </a:solidFill>
                <a:latin typeface="Times New Roman" panose="02020603050405020304" pitchFamily="18" charset="0"/>
                <a:cs typeface="Times New Roman" panose="02020603050405020304" pitchFamily="18" charset="0"/>
              </a:rPr>
              <a:t>L’opérateur doit  marquer (marqueur indélébile) le site opératoire si possible</a:t>
            </a:r>
          </a:p>
          <a:p>
            <a:pPr lvl="1">
              <a:lnSpc>
                <a:spcPct val="150000"/>
              </a:lnSpc>
              <a:buFont typeface="Wingdings" panose="05000000000000000000" pitchFamily="2" charset="2"/>
              <a:buChar char="Ø"/>
            </a:pPr>
            <a:r>
              <a:rPr lang="fr-CA" sz="2600" b="1" dirty="0">
                <a:solidFill>
                  <a:schemeClr val="tx2"/>
                </a:solidFill>
                <a:latin typeface="Times New Roman" panose="02020603050405020304" pitchFamily="18" charset="0"/>
                <a:cs typeface="Times New Roman" panose="02020603050405020304" pitchFamily="18" charset="0"/>
              </a:rPr>
              <a:t>Marquage du site opératoire fait dans les situations nécessitant la distinction entre droite et gauche ou en présence de structures ou niveaux multiples. </a:t>
            </a:r>
          </a:p>
          <a:p>
            <a:pPr lvl="1">
              <a:lnSpc>
                <a:spcPct val="150000"/>
              </a:lnSpc>
              <a:buFont typeface="Wingdings" panose="05000000000000000000" pitchFamily="2" charset="2"/>
              <a:buChar char="Ø"/>
            </a:pPr>
            <a:r>
              <a:rPr lang="fr-CA" sz="2600" b="1" dirty="0">
                <a:solidFill>
                  <a:schemeClr val="tx2"/>
                </a:solidFill>
                <a:latin typeface="Times New Roman" panose="02020603050405020304" pitchFamily="18" charset="0"/>
                <a:cs typeface="Times New Roman" panose="02020603050405020304" pitchFamily="18" charset="0"/>
              </a:rPr>
              <a:t>Marquage confirme le site d’intervention</a:t>
            </a:r>
          </a:p>
          <a:p>
            <a:pPr lvl="1">
              <a:lnSpc>
                <a:spcPct val="150000"/>
              </a:lnSpc>
              <a:buFont typeface="Wingdings" panose="05000000000000000000" pitchFamily="2" charset="2"/>
              <a:buChar char="Ø"/>
            </a:pPr>
            <a:r>
              <a:rPr lang="fr-CA" sz="2600" b="1" dirty="0">
                <a:solidFill>
                  <a:schemeClr val="tx2"/>
                </a:solidFill>
                <a:latin typeface="Times New Roman" panose="02020603050405020304" pitchFamily="18" charset="0"/>
                <a:cs typeface="Times New Roman" panose="02020603050405020304" pitchFamily="18" charset="0"/>
              </a:rPr>
              <a:t>Pour les structures médianes et uniques, le marquage respectera la pratique locale.</a:t>
            </a:r>
          </a:p>
        </p:txBody>
      </p:sp>
    </p:spTree>
    <p:extLst>
      <p:ext uri="{BB962C8B-B14F-4D97-AF65-F5344CB8AC3E}">
        <p14:creationId xmlns:p14="http://schemas.microsoft.com/office/powerpoint/2010/main" val="4038835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1143000"/>
          </a:xfrm>
        </p:spPr>
        <p:txBody>
          <a:bodyPr>
            <a:normAutofit/>
          </a:bodyPr>
          <a:lstStyle/>
          <a:p>
            <a:r>
              <a:rPr lang="fr-CA" sz="3200" b="1" dirty="0">
                <a:latin typeface="Times New Roman" panose="02020603050405020304" pitchFamily="18" charset="0"/>
                <a:cs typeface="Times New Roman" panose="02020603050405020304" pitchFamily="18" charset="0"/>
              </a:rPr>
              <a:t>Check-list avant l’induction anesthésique3</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0" y="1600200"/>
            <a:ext cx="9144000" cy="4925144"/>
          </a:xfrm>
        </p:spPr>
        <p:txBody>
          <a:bodyPr>
            <a:normAutofit/>
          </a:bodyPr>
          <a:lstStyle/>
          <a:p>
            <a:pPr lvl="0">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Le matériel et les produits d’anesthésie ont-ils été vérifiés ?</a:t>
            </a:r>
          </a:p>
          <a:p>
            <a:pPr lvl="1">
              <a:buFont typeface="Wingdings" panose="05000000000000000000" pitchFamily="2" charset="2"/>
              <a:buChar char="Ø"/>
            </a:pPr>
            <a:r>
              <a:rPr lang="fr-CA" b="1" dirty="0">
                <a:solidFill>
                  <a:schemeClr val="tx2"/>
                </a:solidFill>
                <a:latin typeface="Times New Roman" panose="02020603050405020304" pitchFamily="18" charset="0"/>
                <a:cs typeface="Times New Roman" panose="02020603050405020304" pitchFamily="18" charset="0"/>
              </a:rPr>
              <a:t>L’équipe d’anesthésie confirme que le patient peut bénéficier de l’intervention et vérifie la disponibilité et le bon fonctionnent des éléments suivants:</a:t>
            </a:r>
          </a:p>
          <a:p>
            <a:pPr lvl="2">
              <a:buFont typeface="Wingdings" panose="05000000000000000000" pitchFamily="2" charset="2"/>
              <a:buChar char="ü"/>
            </a:pPr>
            <a:r>
              <a:rPr lang="fr-CA" b="1" i="1" dirty="0">
                <a:solidFill>
                  <a:schemeClr val="tx2"/>
                </a:solidFill>
                <a:latin typeface="Times New Roman" panose="02020603050405020304" pitchFamily="18" charset="0"/>
                <a:cs typeface="Times New Roman" panose="02020603050405020304" pitchFamily="18" charset="0"/>
              </a:rPr>
              <a:t>le matériel respiratoire</a:t>
            </a:r>
          </a:p>
          <a:p>
            <a:pPr lvl="2">
              <a:buFont typeface="Wingdings" panose="05000000000000000000" pitchFamily="2" charset="2"/>
              <a:buChar char="ü"/>
            </a:pPr>
            <a:r>
              <a:rPr lang="fr-CA" b="1" i="1" dirty="0">
                <a:solidFill>
                  <a:schemeClr val="tx2"/>
                </a:solidFill>
                <a:latin typeface="Times New Roman" panose="02020603050405020304" pitchFamily="18" charset="0"/>
                <a:cs typeface="Times New Roman" panose="02020603050405020304" pitchFamily="18" charset="0"/>
              </a:rPr>
              <a:t>le système de ventilation, O2 et agents d’inhalation</a:t>
            </a:r>
          </a:p>
          <a:p>
            <a:pPr lvl="2">
              <a:buFont typeface="Wingdings" panose="05000000000000000000" pitchFamily="2" charset="2"/>
              <a:buChar char="ü"/>
            </a:pPr>
            <a:r>
              <a:rPr lang="fr-CA" b="1" i="1" dirty="0">
                <a:solidFill>
                  <a:schemeClr val="tx2"/>
                </a:solidFill>
                <a:latin typeface="Times New Roman" panose="02020603050405020304" pitchFamily="18" charset="0"/>
                <a:cs typeface="Times New Roman" panose="02020603050405020304" pitchFamily="18" charset="0"/>
              </a:rPr>
              <a:t>le matériel d’aspiration</a:t>
            </a:r>
          </a:p>
          <a:p>
            <a:pPr lvl="2">
              <a:buFont typeface="Wingdings" panose="05000000000000000000" pitchFamily="2" charset="2"/>
              <a:buChar char="ü"/>
            </a:pPr>
            <a:r>
              <a:rPr lang="fr-CA" b="1" i="1" dirty="0">
                <a:solidFill>
                  <a:schemeClr val="tx2"/>
                </a:solidFill>
                <a:latin typeface="Times New Roman" panose="02020603050405020304" pitchFamily="18" charset="0"/>
                <a:cs typeface="Times New Roman" panose="02020603050405020304" pitchFamily="18" charset="0"/>
              </a:rPr>
              <a:t>les médicaments et dispositifs</a:t>
            </a:r>
          </a:p>
          <a:p>
            <a:pPr lvl="2">
              <a:buFont typeface="Wingdings" panose="05000000000000000000" pitchFamily="2" charset="2"/>
              <a:buChar char="ü"/>
            </a:pPr>
            <a:r>
              <a:rPr lang="fr-CA" b="1" i="1" dirty="0">
                <a:solidFill>
                  <a:schemeClr val="tx2"/>
                </a:solidFill>
                <a:latin typeface="Times New Roman" panose="02020603050405020304" pitchFamily="18" charset="0"/>
                <a:cs typeface="Times New Roman" panose="02020603050405020304" pitchFamily="18" charset="0"/>
              </a:rPr>
              <a:t>les médicaments et le matériel d’urgence </a:t>
            </a:r>
          </a:p>
          <a:p>
            <a:pPr marL="0" lvl="0" indent="0">
              <a:buNone/>
            </a:pPr>
            <a:endParaRPr lang="fr-CA" b="1" dirty="0"/>
          </a:p>
        </p:txBody>
      </p:sp>
    </p:spTree>
    <p:extLst>
      <p:ext uri="{BB962C8B-B14F-4D97-AF65-F5344CB8AC3E}">
        <p14:creationId xmlns:p14="http://schemas.microsoft.com/office/powerpoint/2010/main" val="398166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b="1" dirty="0">
                <a:latin typeface="Times New Roman" panose="02020603050405020304" pitchFamily="18" charset="0"/>
                <a:cs typeface="Times New Roman" panose="02020603050405020304" pitchFamily="18" charset="0"/>
              </a:rPr>
              <a:t>Check-list avant l’induction anesthésique 4</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0" y="1412776"/>
            <a:ext cx="9144000" cy="5256584"/>
          </a:xfrm>
        </p:spPr>
        <p:txBody>
          <a:bodyPr>
            <a:normAutofit/>
          </a:bodyPr>
          <a:lstStyle/>
          <a:p>
            <a:pPr lvl="0">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L’oxymètre de pouls est-il en place et en état de marche?</a:t>
            </a:r>
          </a:p>
          <a:p>
            <a:pPr lvl="1">
              <a:lnSpc>
                <a:spcPct val="15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Le coordonnateur doit confirmer la présence d’un oxymètre de pouls fonctionnel</a:t>
            </a:r>
          </a:p>
          <a:p>
            <a:pPr lvl="1">
              <a:lnSpc>
                <a:spcPct val="15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Utiliser alarme sonore: attire l’attention de  l’équipe</a:t>
            </a:r>
          </a:p>
          <a:p>
            <a:pPr lvl="1">
              <a:lnSpc>
                <a:spcPct val="15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Surveillance SpO2 nécessaire pour sécurité du patient</a:t>
            </a:r>
          </a:p>
          <a:p>
            <a:pPr lvl="1">
              <a:lnSpc>
                <a:spcPct val="15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L’absence d’un oxymètre fonctionnel doit faire reporter l’intervention sauf s’il s’agit d’une urgence et que l’équipe s’est accordée pour la réaliser pour sauver 1 vie ou 1 membre</a:t>
            </a:r>
          </a:p>
        </p:txBody>
      </p:sp>
    </p:spTree>
    <p:extLst>
      <p:ext uri="{BB962C8B-B14F-4D97-AF65-F5344CB8AC3E}">
        <p14:creationId xmlns:p14="http://schemas.microsoft.com/office/powerpoint/2010/main" val="1638938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b="1" dirty="0">
                <a:latin typeface="Times New Roman" panose="02020603050405020304" pitchFamily="18" charset="0"/>
                <a:cs typeface="Times New Roman" panose="02020603050405020304" pitchFamily="18" charset="0"/>
              </a:rPr>
              <a:t>Check-list avant l’induction anesthésique 5</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79512" y="1600200"/>
            <a:ext cx="8856984" cy="4781128"/>
          </a:xfrm>
        </p:spPr>
        <p:txBody>
          <a:bodyPr/>
          <a:lstStyle/>
          <a:p>
            <a:pPr lvl="0">
              <a:lnSpc>
                <a:spcPct val="15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Le patient présente-t-il une allergie connue?</a:t>
            </a:r>
          </a:p>
          <a:p>
            <a:pPr lvl="1">
              <a:lnSpc>
                <a:spcPct val="20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Le coordonnateur pose la question à l’anesthésiste</a:t>
            </a:r>
          </a:p>
          <a:p>
            <a:pPr lvl="1">
              <a:lnSpc>
                <a:spcPct val="20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En cas d’allergie connue, sa nature doit être précisée et l’information doit être portée à la connaissance de l’anesthésiste s’il l’ignore.</a:t>
            </a:r>
          </a:p>
          <a:p>
            <a:pPr marL="457200" lvl="1" indent="0">
              <a:lnSpc>
                <a:spcPct val="150000"/>
              </a:lnSpc>
              <a:buNone/>
            </a:pPr>
            <a:endParaRPr lang="fr-CA" dirty="0">
              <a:solidFill>
                <a:schemeClr val="tx2"/>
              </a:solidFill>
            </a:endParaRPr>
          </a:p>
        </p:txBody>
      </p:sp>
    </p:spTree>
    <p:extLst>
      <p:ext uri="{BB962C8B-B14F-4D97-AF65-F5344CB8AC3E}">
        <p14:creationId xmlns:p14="http://schemas.microsoft.com/office/powerpoint/2010/main" val="2459948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b="1" dirty="0">
                <a:latin typeface="Times New Roman" panose="02020603050405020304" pitchFamily="18" charset="0"/>
                <a:cs typeface="Times New Roman" panose="02020603050405020304" pitchFamily="18" charset="0"/>
              </a:rPr>
              <a:t>Check-list avant l’induction anesthésique 6</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0" y="1600200"/>
            <a:ext cx="9144000" cy="5141168"/>
          </a:xfrm>
        </p:spPr>
        <p:txBody>
          <a:bodyPr>
            <a:normAutofit/>
          </a:bodyPr>
          <a:lstStyle/>
          <a:p>
            <a:pPr lvl="0">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Le patient présente-t-il un risque d’intubation difficile ou d’inhalation ?</a:t>
            </a:r>
          </a:p>
          <a:p>
            <a:pPr lvl="1">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Le coordonnateur doit confirmer oralement que l’équipe d’anesthésie a objectivement évalué les difficultés au niveau des voies aériennes et le risque d’inhalation.</a:t>
            </a:r>
          </a:p>
          <a:p>
            <a:pPr lvl="1">
              <a:buFont typeface="Wingdings" panose="05000000000000000000" pitchFamily="2" charset="2"/>
              <a:buChar char="Ø"/>
            </a:pPr>
            <a:r>
              <a:rPr lang="fr-CA" sz="2400" b="1" dirty="0" err="1">
                <a:solidFill>
                  <a:schemeClr val="tx2"/>
                </a:solidFill>
                <a:latin typeface="Times New Roman" panose="02020603050405020304" pitchFamily="18" charset="0"/>
                <a:cs typeface="Times New Roman" panose="02020603050405020304" pitchFamily="18" charset="0"/>
              </a:rPr>
              <a:t>Evaluation</a:t>
            </a:r>
            <a:r>
              <a:rPr lang="fr-CA" sz="2400" b="1" dirty="0">
                <a:solidFill>
                  <a:schemeClr val="tx2"/>
                </a:solidFill>
                <a:latin typeface="Times New Roman" panose="02020603050405020304" pitchFamily="18" charset="0"/>
                <a:cs typeface="Times New Roman" panose="02020603050405020304" pitchFamily="18" charset="0"/>
              </a:rPr>
              <a:t> objective des voies respiratoires à l’aide d’une méthode valable (</a:t>
            </a:r>
            <a:r>
              <a:rPr lang="fr-CA" sz="2400" b="1" dirty="0" err="1">
                <a:solidFill>
                  <a:schemeClr val="tx2"/>
                </a:solidFill>
                <a:latin typeface="Times New Roman" panose="02020603050405020304" pitchFamily="18" charset="0"/>
                <a:cs typeface="Times New Roman" panose="02020603050405020304" pitchFamily="18" charset="0"/>
              </a:rPr>
              <a:t>Mallampati</a:t>
            </a:r>
            <a:r>
              <a:rPr lang="fr-CA" sz="2400" b="1" dirty="0">
                <a:solidFill>
                  <a:schemeClr val="tx2"/>
                </a:solidFill>
                <a:latin typeface="Times New Roman" panose="02020603050405020304" pitchFamily="18" charset="0"/>
                <a:cs typeface="Times New Roman" panose="02020603050405020304" pitchFamily="18" charset="0"/>
              </a:rPr>
              <a:t>, distance </a:t>
            </a:r>
            <a:r>
              <a:rPr lang="fr-CA" sz="2400" b="1" dirty="0" err="1">
                <a:solidFill>
                  <a:schemeClr val="tx2"/>
                </a:solidFill>
                <a:latin typeface="Times New Roman" panose="02020603050405020304" pitchFamily="18" charset="0"/>
                <a:cs typeface="Times New Roman" panose="02020603050405020304" pitchFamily="18" charset="0"/>
              </a:rPr>
              <a:t>thyromentale</a:t>
            </a:r>
            <a:r>
              <a:rPr lang="fr-CA" sz="2400" b="1" dirty="0">
                <a:solidFill>
                  <a:schemeClr val="tx2"/>
                </a:solidFill>
                <a:latin typeface="Times New Roman" panose="02020603050405020304" pitchFamily="18" charset="0"/>
                <a:cs typeface="Times New Roman" panose="02020603050405020304" pitchFamily="18" charset="0"/>
              </a:rPr>
              <a:t>). Si intubation difficile  prévue (M 3 ou 4) l’équipe d’anesthésie doit se préparer en choisissant judicieusement la technique d’anesthésie et d’avoir à portée de mains le matériel d’intubation difficile.</a:t>
            </a:r>
          </a:p>
          <a:p>
            <a:pPr lvl="0">
              <a:buFont typeface="Wingdings" panose="05000000000000000000" pitchFamily="2" charset="2"/>
              <a:buChar char="ü"/>
            </a:pPr>
            <a:endParaRPr lang="fr-CA" b="1" dirty="0"/>
          </a:p>
          <a:p>
            <a:pPr>
              <a:buFont typeface="Wingdings" panose="05000000000000000000" pitchFamily="2" charset="2"/>
              <a:buChar char="q"/>
            </a:pPr>
            <a:endParaRPr lang="fr-CA" dirty="0"/>
          </a:p>
        </p:txBody>
      </p:sp>
    </p:spTree>
    <p:extLst>
      <p:ext uri="{BB962C8B-B14F-4D97-AF65-F5344CB8AC3E}">
        <p14:creationId xmlns:p14="http://schemas.microsoft.com/office/powerpoint/2010/main" val="730038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b="1" dirty="0">
                <a:latin typeface="Times New Roman" panose="02020603050405020304" pitchFamily="18" charset="0"/>
                <a:cs typeface="Times New Roman" panose="02020603050405020304" pitchFamily="18" charset="0"/>
              </a:rPr>
              <a:t>Check-list avant l’induction anesthésique 7</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0" y="1600200"/>
            <a:ext cx="8964488" cy="4997152"/>
          </a:xfrm>
        </p:spPr>
        <p:txBody>
          <a:bodyPr>
            <a:normAutofit/>
          </a:bodyPr>
          <a:lstStyle/>
          <a:p>
            <a:pPr>
              <a:buFont typeface="Wingdings" panose="05000000000000000000" pitchFamily="2" charset="2"/>
              <a:buChar char="q"/>
            </a:pPr>
            <a:r>
              <a:rPr lang="fr-CA" sz="3000" b="1" dirty="0">
                <a:solidFill>
                  <a:schemeClr val="tx2"/>
                </a:solidFill>
                <a:latin typeface="Times New Roman" panose="02020603050405020304" pitchFamily="18" charset="0"/>
                <a:cs typeface="Times New Roman" panose="02020603050405020304" pitchFamily="18" charset="0"/>
              </a:rPr>
              <a:t>Le patient présente-t-il un risque d’intubation difficile ou d’inhalation ?</a:t>
            </a:r>
            <a:endParaRPr lang="fr-CA" sz="3000" dirty="0">
              <a:solidFill>
                <a:schemeClr val="tx2"/>
              </a:solidFill>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fr-CA" sz="2400" b="1" dirty="0" err="1">
                <a:solidFill>
                  <a:schemeClr val="tx2"/>
                </a:solidFill>
                <a:latin typeface="Times New Roman" panose="02020603050405020304" pitchFamily="18" charset="0"/>
                <a:cs typeface="Times New Roman" panose="02020603050405020304" pitchFamily="18" charset="0"/>
              </a:rPr>
              <a:t>Evaluation</a:t>
            </a:r>
            <a:r>
              <a:rPr lang="fr-CA" sz="2400" b="1" dirty="0">
                <a:solidFill>
                  <a:schemeClr val="tx2"/>
                </a:solidFill>
                <a:latin typeface="Times New Roman" panose="02020603050405020304" pitchFamily="18" charset="0"/>
                <a:cs typeface="Times New Roman" panose="02020603050405020304" pitchFamily="18" charset="0"/>
              </a:rPr>
              <a:t> du risque d’inhalation : recherche de RGO, estomac plein.</a:t>
            </a:r>
          </a:p>
          <a:p>
            <a:pPr lvl="1">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Réduire ce risque par le choix de techniques anesthésiques adaptées (ALR si possible, induction à séquence rapide avec </a:t>
            </a:r>
            <a:r>
              <a:rPr lang="fr-CA" sz="2400" b="1" dirty="0" err="1">
                <a:solidFill>
                  <a:schemeClr val="tx2"/>
                </a:solidFill>
                <a:latin typeface="Times New Roman" panose="02020603050405020304" pitchFamily="18" charset="0"/>
                <a:cs typeface="Times New Roman" panose="02020603050405020304" pitchFamily="18" charset="0"/>
              </a:rPr>
              <a:t>sellick</a:t>
            </a:r>
            <a:r>
              <a:rPr lang="fr-CA" sz="2400" b="1" dirty="0">
                <a:solidFill>
                  <a:schemeClr val="tx2"/>
                </a:solidFill>
                <a:latin typeface="Times New Roman" panose="02020603050405020304" pitchFamily="18" charset="0"/>
                <a:cs typeface="Times New Roman" panose="02020603050405020304" pitchFamily="18" charset="0"/>
              </a:rPr>
              <a:t>).</a:t>
            </a:r>
          </a:p>
          <a:p>
            <a:pPr lvl="1">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l’anesthésiste a confirmé qu’il dispose du matériel nécessaire à la libération et au contrôle des voies aériennes et de l’aide nécessaire (assistant compétent) au chevet du patient.</a:t>
            </a:r>
          </a:p>
          <a:p>
            <a:pPr lvl="0">
              <a:buFont typeface="Wingdings" panose="05000000000000000000" pitchFamily="2" charset="2"/>
              <a:buChar char="ü"/>
            </a:pPr>
            <a:endParaRPr lang="fr-CA" b="1" dirty="0"/>
          </a:p>
          <a:p>
            <a:pPr>
              <a:buFont typeface="Wingdings" panose="05000000000000000000" pitchFamily="2" charset="2"/>
              <a:buChar char="ü"/>
            </a:pPr>
            <a:endParaRPr lang="fr-CA" dirty="0"/>
          </a:p>
        </p:txBody>
      </p:sp>
    </p:spTree>
    <p:extLst>
      <p:ext uri="{BB962C8B-B14F-4D97-AF65-F5344CB8AC3E}">
        <p14:creationId xmlns:p14="http://schemas.microsoft.com/office/powerpoint/2010/main" val="1663362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b="1" dirty="0">
                <a:latin typeface="Times New Roman" panose="02020603050405020304" pitchFamily="18" charset="0"/>
                <a:cs typeface="Times New Roman" panose="02020603050405020304" pitchFamily="18" charset="0"/>
              </a:rPr>
              <a:t>Check-list avant l’induction anesthésique 8</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0" y="1600200"/>
            <a:ext cx="9252520" cy="5257800"/>
          </a:xfrm>
        </p:spPr>
        <p:txBody>
          <a:bodyPr>
            <a:normAutofit/>
          </a:bodyPr>
          <a:lstStyle/>
          <a:p>
            <a:pPr lvl="0">
              <a:lnSpc>
                <a:spcPct val="15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Le patient présente-t-il un risque de perte sanguine  &gt; </a:t>
            </a:r>
          </a:p>
          <a:p>
            <a:pPr marL="0" lvl="0" indent="0">
              <a:lnSpc>
                <a:spcPct val="150000"/>
              </a:lnSpc>
              <a:buNone/>
            </a:pPr>
            <a:r>
              <a:rPr lang="fr-CA" sz="2800" b="1" dirty="0">
                <a:solidFill>
                  <a:schemeClr val="tx2"/>
                </a:solidFill>
                <a:latin typeface="Times New Roman" panose="02020603050405020304" pitchFamily="18" charset="0"/>
                <a:cs typeface="Times New Roman" panose="02020603050405020304" pitchFamily="18" charset="0"/>
              </a:rPr>
              <a:t>     500 ml (7 ml/kg en pédiatrie) ?</a:t>
            </a:r>
          </a:p>
          <a:p>
            <a:pPr lvl="1">
              <a:lnSpc>
                <a:spcPct val="20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Si le risque de perte sanguine est important, il est vivement recommandé de poser au moins 2 voies veineuses périphériques ou un cathéter veineux central avant l’incision et l’équipe doit confirmer que des solutés de remplissage vasculaire ou du sang sont disponibles pour la réanimation.</a:t>
            </a:r>
          </a:p>
          <a:p>
            <a:pPr>
              <a:lnSpc>
                <a:spcPct val="200000"/>
              </a:lnSpc>
              <a:buFont typeface="Wingdings" panose="05000000000000000000" pitchFamily="2" charset="2"/>
              <a:buChar char="Ø"/>
            </a:pPr>
            <a:endParaRPr lang="fr-CA" b="1" dirty="0">
              <a:solidFill>
                <a:schemeClr val="tx2"/>
              </a:solidFill>
            </a:endParaRPr>
          </a:p>
        </p:txBody>
      </p:sp>
    </p:spTree>
    <p:extLst>
      <p:ext uri="{BB962C8B-B14F-4D97-AF65-F5344CB8AC3E}">
        <p14:creationId xmlns:p14="http://schemas.microsoft.com/office/powerpoint/2010/main" val="25317148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b="1" dirty="0">
                <a:latin typeface="Times New Roman" panose="02020603050405020304" pitchFamily="18" charset="0"/>
                <a:cs typeface="Times New Roman" panose="02020603050405020304" pitchFamily="18" charset="0"/>
              </a:rPr>
              <a:t>Check-list avant incision de la peau 1</a:t>
            </a:r>
          </a:p>
        </p:txBody>
      </p:sp>
      <p:sp>
        <p:nvSpPr>
          <p:cNvPr id="3" name="Espace réservé du contenu 2"/>
          <p:cNvSpPr>
            <a:spLocks noGrp="1"/>
          </p:cNvSpPr>
          <p:nvPr>
            <p:ph idx="1"/>
          </p:nvPr>
        </p:nvSpPr>
        <p:spPr>
          <a:xfrm>
            <a:off x="251520" y="1672208"/>
            <a:ext cx="8640960" cy="4925144"/>
          </a:xfrm>
        </p:spPr>
        <p:txBody>
          <a:bodyPr>
            <a:normAutofit/>
          </a:bodyPr>
          <a:lstStyle/>
          <a:p>
            <a:pPr marL="0" indent="0">
              <a:buNone/>
            </a:pPr>
            <a:r>
              <a:rPr lang="fr-CA" sz="2800" b="1" dirty="0">
                <a:solidFill>
                  <a:schemeClr val="tx2"/>
                </a:solidFill>
                <a:latin typeface="Times New Roman" panose="02020603050405020304" pitchFamily="18" charset="0"/>
                <a:cs typeface="Times New Roman" panose="02020603050405020304" pitchFamily="18" charset="0"/>
              </a:rPr>
              <a:t>A cette étape, les vérifications concernent tous les membres de l’équipe</a:t>
            </a:r>
          </a:p>
          <a:p>
            <a:pPr lvl="0">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Confirmer que tous les membres de l’équipe se sont présentés en précisant leur(s) fonction(s)</a:t>
            </a:r>
          </a:p>
          <a:p>
            <a:pPr lvl="1">
              <a:lnSpc>
                <a:spcPct val="15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Chaque personne doit se présenter et d’indiquer sa fonction (même les étudiants).</a:t>
            </a:r>
          </a:p>
          <a:p>
            <a:pPr lvl="1">
              <a:lnSpc>
                <a:spcPct val="15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Les membres de l’équipe chirurgicale peuvent changer. Ils doivent bien se connaître pour faire face efficacement  aux situations à haut risque</a:t>
            </a:r>
          </a:p>
        </p:txBody>
      </p:sp>
    </p:spTree>
    <p:extLst>
      <p:ext uri="{BB962C8B-B14F-4D97-AF65-F5344CB8AC3E}">
        <p14:creationId xmlns:p14="http://schemas.microsoft.com/office/powerpoint/2010/main" val="3901309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22114"/>
          </a:xfrm>
        </p:spPr>
        <p:txBody>
          <a:bodyPr>
            <a:normAutofit/>
          </a:bodyPr>
          <a:lstStyle/>
          <a:p>
            <a:r>
              <a:rPr lang="fr-CA" sz="3200" b="1" dirty="0">
                <a:latin typeface="Times New Roman" panose="02020603050405020304" pitchFamily="18" charset="0"/>
                <a:cs typeface="Times New Roman" panose="02020603050405020304" pitchFamily="18" charset="0"/>
              </a:rPr>
              <a:t>Introduction 1</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79512" y="1196752"/>
            <a:ext cx="8856984" cy="5256584"/>
          </a:xfrm>
        </p:spPr>
        <p:txBody>
          <a:bodyPr>
            <a:normAutofit fontScale="92500" lnSpcReduction="20000"/>
          </a:bodyPr>
          <a:lstStyle/>
          <a:p>
            <a:pPr>
              <a:lnSpc>
                <a:spcPct val="150000"/>
              </a:lnSpc>
              <a:buFont typeface="Wingdings" panose="05000000000000000000" pitchFamily="2" charset="2"/>
              <a:buChar char="q"/>
            </a:pPr>
            <a:r>
              <a:rPr lang="fr-CA" sz="3000" b="1" dirty="0">
                <a:solidFill>
                  <a:schemeClr val="tx2"/>
                </a:solidFill>
                <a:latin typeface="Times New Roman" panose="02020603050405020304" pitchFamily="18" charset="0"/>
                <a:cs typeface="Times New Roman" panose="02020603050405020304" pitchFamily="18" charset="0"/>
              </a:rPr>
              <a:t>Problèmes de sécurité chirurgicale +++, mortels, évitables</a:t>
            </a:r>
          </a:p>
          <a:p>
            <a:pPr lvl="1">
              <a:lnSpc>
                <a:spcPct val="150000"/>
              </a:lnSpc>
              <a:buFont typeface="Wingdings" panose="05000000000000000000" pitchFamily="2" charset="2"/>
              <a:buChar char="Ø"/>
            </a:pPr>
            <a:r>
              <a:rPr lang="fr-CA" sz="2600" b="1" dirty="0">
                <a:solidFill>
                  <a:schemeClr val="tx2"/>
                </a:solidFill>
                <a:latin typeface="Times New Roman" panose="02020603050405020304" pitchFamily="18" charset="0"/>
                <a:cs typeface="Times New Roman" panose="02020603050405020304" pitchFamily="18" charset="0"/>
              </a:rPr>
              <a:t>Respect insuffisant des règles de sécurité pendant l’anesthésie</a:t>
            </a:r>
          </a:p>
          <a:p>
            <a:pPr lvl="1">
              <a:lnSpc>
                <a:spcPct val="150000"/>
              </a:lnSpc>
              <a:buFont typeface="Wingdings" panose="05000000000000000000" pitchFamily="2" charset="2"/>
              <a:buChar char="Ø"/>
            </a:pPr>
            <a:r>
              <a:rPr lang="fr-CA" sz="2600" b="1" dirty="0">
                <a:solidFill>
                  <a:schemeClr val="tx2"/>
                </a:solidFill>
                <a:latin typeface="Times New Roman" panose="02020603050405020304" pitchFamily="18" charset="0"/>
                <a:cs typeface="Times New Roman" panose="02020603050405020304" pitchFamily="18" charset="0"/>
              </a:rPr>
              <a:t>Infections nosocomiales évitables</a:t>
            </a:r>
          </a:p>
          <a:p>
            <a:pPr lvl="1">
              <a:lnSpc>
                <a:spcPct val="150000"/>
              </a:lnSpc>
              <a:buFont typeface="Wingdings" panose="05000000000000000000" pitchFamily="2" charset="2"/>
              <a:buChar char="Ø"/>
            </a:pPr>
            <a:r>
              <a:rPr lang="fr-CA" sz="2600" b="1" dirty="0">
                <a:solidFill>
                  <a:schemeClr val="tx2"/>
                </a:solidFill>
                <a:latin typeface="Times New Roman" panose="02020603050405020304" pitchFamily="18" charset="0"/>
                <a:cs typeface="Times New Roman" panose="02020603050405020304" pitchFamily="18" charset="0"/>
              </a:rPr>
              <a:t>Mauvaise communication entre les membres de l’équipe chirurgicale</a:t>
            </a:r>
          </a:p>
          <a:p>
            <a:pPr>
              <a:lnSpc>
                <a:spcPct val="150000"/>
              </a:lnSpc>
              <a:buFont typeface="Wingdings" panose="05000000000000000000" pitchFamily="2" charset="2"/>
              <a:buChar char="q"/>
            </a:pPr>
            <a:r>
              <a:rPr lang="fr-CA" sz="3000" b="1" dirty="0" err="1">
                <a:solidFill>
                  <a:schemeClr val="tx2"/>
                </a:solidFill>
                <a:latin typeface="Times New Roman" panose="02020603050405020304" pitchFamily="18" charset="0"/>
                <a:cs typeface="Times New Roman" panose="02020603050405020304" pitchFamily="18" charset="0"/>
              </a:rPr>
              <a:t>Morbi</a:t>
            </a:r>
            <a:r>
              <a:rPr lang="fr-CA" sz="3000" b="1" dirty="0">
                <a:solidFill>
                  <a:schemeClr val="tx2"/>
                </a:solidFill>
                <a:latin typeface="Times New Roman" panose="02020603050405020304" pitchFamily="18" charset="0"/>
                <a:cs typeface="Times New Roman" panose="02020603050405020304" pitchFamily="18" charset="0"/>
              </a:rPr>
              <a:t>-mortalité </a:t>
            </a:r>
            <a:r>
              <a:rPr lang="fr-CA" sz="3000" b="1" dirty="0" err="1">
                <a:solidFill>
                  <a:schemeClr val="tx2"/>
                </a:solidFill>
                <a:latin typeface="Times New Roman" panose="02020603050405020304" pitchFamily="18" charset="0"/>
                <a:cs typeface="Times New Roman" panose="02020603050405020304" pitchFamily="18" charset="0"/>
              </a:rPr>
              <a:t>périopératoire</a:t>
            </a:r>
            <a:r>
              <a:rPr lang="fr-CA" sz="3000" b="1" dirty="0">
                <a:solidFill>
                  <a:schemeClr val="tx2"/>
                </a:solidFill>
                <a:latin typeface="Times New Roman" panose="02020603050405020304" pitchFamily="18" charset="0"/>
                <a:cs typeface="Times New Roman" panose="02020603050405020304" pitchFamily="18" charset="0"/>
              </a:rPr>
              <a:t> élevée dans tous les pays</a:t>
            </a:r>
          </a:p>
        </p:txBody>
      </p:sp>
    </p:spTree>
    <p:extLst>
      <p:ext uri="{BB962C8B-B14F-4D97-AF65-F5344CB8AC3E}">
        <p14:creationId xmlns:p14="http://schemas.microsoft.com/office/powerpoint/2010/main" val="23471553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b="1" dirty="0">
                <a:latin typeface="Times New Roman" panose="02020603050405020304" pitchFamily="18" charset="0"/>
                <a:cs typeface="Times New Roman" panose="02020603050405020304" pitchFamily="18" charset="0"/>
              </a:rPr>
              <a:t>Check-list avant incision de la peau 2</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0" y="1268760"/>
            <a:ext cx="8964488" cy="5328592"/>
          </a:xfrm>
        </p:spPr>
        <p:txBody>
          <a:bodyPr>
            <a:normAutofit/>
          </a:bodyPr>
          <a:lstStyle/>
          <a:p>
            <a:pPr lvl="0">
              <a:lnSpc>
                <a:spcPct val="15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Confirmer le nom du patient, l’intervention et le site de l’incision</a:t>
            </a:r>
            <a:endParaRPr lang="fr-CA" sz="2800" dirty="0">
              <a:solidFill>
                <a:schemeClr val="tx2"/>
              </a:solidFill>
              <a:latin typeface="Times New Roman" panose="02020603050405020304" pitchFamily="18" charset="0"/>
              <a:cs typeface="Times New Roman" panose="02020603050405020304" pitchFamily="18" charset="0"/>
            </a:endParaRPr>
          </a:p>
          <a:p>
            <a:pPr lvl="1">
              <a:lnSpc>
                <a:spcPct val="15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Le coordonnateur ou un autre membre de l’équipe doit demander à toute l’équipe de confirmer oralement le nom du patient, l’acte chirurgical à accomplir, son site et, le cas échéant, le </a:t>
            </a:r>
            <a:r>
              <a:rPr lang="fr-CA" sz="2400" b="1" dirty="0" err="1">
                <a:solidFill>
                  <a:schemeClr val="tx2"/>
                </a:solidFill>
                <a:latin typeface="Times New Roman" panose="02020603050405020304" pitchFamily="18" charset="0"/>
                <a:cs typeface="Times New Roman" panose="02020603050405020304" pitchFamily="18" charset="0"/>
              </a:rPr>
              <a:t>position-nement</a:t>
            </a:r>
            <a:r>
              <a:rPr lang="fr-CA" sz="2400" b="1" dirty="0">
                <a:solidFill>
                  <a:schemeClr val="tx2"/>
                </a:solidFill>
                <a:latin typeface="Times New Roman" panose="02020603050405020304" pitchFamily="18" charset="0"/>
                <a:cs typeface="Times New Roman" panose="02020603050405020304" pitchFamily="18" charset="0"/>
              </a:rPr>
              <a:t> du patient. </a:t>
            </a:r>
          </a:p>
          <a:p>
            <a:pPr lvl="1">
              <a:lnSpc>
                <a:spcPct val="15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Si le patient est vigile, il peut confirmer les faits.</a:t>
            </a:r>
          </a:p>
          <a:p>
            <a:pPr>
              <a:lnSpc>
                <a:spcPct val="150000"/>
              </a:lnSpc>
              <a:buFont typeface="Wingdings" panose="05000000000000000000" pitchFamily="2" charset="2"/>
              <a:buChar char="ü"/>
            </a:pPr>
            <a:endParaRPr lang="fr-CA" b="1" dirty="0">
              <a:solidFill>
                <a:schemeClr val="tx2"/>
              </a:solidFill>
            </a:endParaRPr>
          </a:p>
        </p:txBody>
      </p:sp>
    </p:spTree>
    <p:extLst>
      <p:ext uri="{BB962C8B-B14F-4D97-AF65-F5344CB8AC3E}">
        <p14:creationId xmlns:p14="http://schemas.microsoft.com/office/powerpoint/2010/main" val="3067841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b="1" dirty="0">
                <a:latin typeface="Times New Roman" panose="02020603050405020304" pitchFamily="18" charset="0"/>
                <a:cs typeface="Times New Roman" panose="02020603050405020304" pitchFamily="18" charset="0"/>
              </a:rPr>
              <a:t>Check-list avant incision de la peau 3</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251520" y="1196752"/>
            <a:ext cx="8712968" cy="5400600"/>
          </a:xfrm>
        </p:spPr>
        <p:txBody>
          <a:bodyPr>
            <a:normAutofit/>
          </a:bodyPr>
          <a:lstStyle/>
          <a:p>
            <a:pPr lvl="0">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Une prophylaxie antibiotique a-t-elle été administrée au cours des 60 dernières minutes ?</a:t>
            </a:r>
            <a:endParaRPr lang="fr-CA" sz="2800" dirty="0">
              <a:solidFill>
                <a:schemeClr val="tx2"/>
              </a:solidFill>
              <a:latin typeface="Times New Roman" panose="02020603050405020304" pitchFamily="18" charset="0"/>
              <a:cs typeface="Times New Roman" panose="02020603050405020304" pitchFamily="18" charset="0"/>
            </a:endParaRPr>
          </a:p>
          <a:p>
            <a:pPr lvl="1">
              <a:lnSpc>
                <a:spcPct val="15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Le coordonnateur doit demander à haute voix à la personne chargée d’administrer les antibiotiques (anesthésiste) si leur administration a été faite et dans les 60 mn qui ont précédé. </a:t>
            </a:r>
          </a:p>
          <a:p>
            <a:pPr lvl="1">
              <a:lnSpc>
                <a:spcPct val="15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Si les antibiotiques n’ont pas été administrés, ils doivent l’être sur le champ, avant l’incision pour réduire le risque d’infection</a:t>
            </a:r>
          </a:p>
        </p:txBody>
      </p:sp>
    </p:spTree>
    <p:extLst>
      <p:ext uri="{BB962C8B-B14F-4D97-AF65-F5344CB8AC3E}">
        <p14:creationId xmlns:p14="http://schemas.microsoft.com/office/powerpoint/2010/main" val="22061517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b="1" dirty="0">
                <a:latin typeface="Times New Roman" panose="02020603050405020304" pitchFamily="18" charset="0"/>
                <a:cs typeface="Times New Roman" panose="02020603050405020304" pitchFamily="18" charset="0"/>
              </a:rPr>
              <a:t>Check-list avant incision de la peau 4</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0" y="1340768"/>
            <a:ext cx="9144000" cy="5328592"/>
          </a:xfrm>
        </p:spPr>
        <p:txBody>
          <a:bodyPr>
            <a:normAutofit/>
          </a:bodyPr>
          <a:lstStyle/>
          <a:p>
            <a:pPr lvl="0">
              <a:lnSpc>
                <a:spcPct val="15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Anticipation d’évènements critiques</a:t>
            </a:r>
            <a:endParaRPr lang="fr-CA" sz="2800" dirty="0">
              <a:solidFill>
                <a:schemeClr val="tx2"/>
              </a:solidFill>
              <a:latin typeface="Times New Roman" panose="02020603050405020304" pitchFamily="18" charset="0"/>
              <a:cs typeface="Times New Roman" panose="02020603050405020304" pitchFamily="18" charset="0"/>
            </a:endParaRPr>
          </a:p>
          <a:p>
            <a:pPr lvl="1">
              <a:lnSpc>
                <a:spcPct val="20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Communication efficace au sein de l’équipe</a:t>
            </a:r>
          </a:p>
          <a:p>
            <a:pPr lvl="1">
              <a:lnSpc>
                <a:spcPct val="20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  Le coordonnateur se chargera de mener une brève     discussion avec toute l’équipe sur les principaux dangers et le plan opératoire. </a:t>
            </a:r>
          </a:p>
          <a:p>
            <a:pPr lvl="1">
              <a:lnSpc>
                <a:spcPct val="20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Chaque spécialiste doit faire part de ses préoccupations.</a:t>
            </a:r>
          </a:p>
          <a:p>
            <a:pPr>
              <a:buFont typeface="Wingdings" panose="05000000000000000000" pitchFamily="2" charset="2"/>
              <a:buChar char="ü"/>
            </a:pPr>
            <a:endParaRPr lang="fr-CA" dirty="0"/>
          </a:p>
        </p:txBody>
      </p:sp>
    </p:spTree>
    <p:extLst>
      <p:ext uri="{BB962C8B-B14F-4D97-AF65-F5344CB8AC3E}">
        <p14:creationId xmlns:p14="http://schemas.microsoft.com/office/powerpoint/2010/main" val="22995748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b="1" dirty="0">
                <a:latin typeface="Times New Roman" panose="02020603050405020304" pitchFamily="18" charset="0"/>
                <a:cs typeface="Times New Roman" panose="02020603050405020304" pitchFamily="18" charset="0"/>
              </a:rPr>
              <a:t>Check-list avant incision de la peau 5</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0" y="1600200"/>
            <a:ext cx="9144000" cy="4997152"/>
          </a:xfrm>
        </p:spPr>
        <p:txBody>
          <a:bodyPr>
            <a:normAutofit/>
          </a:bodyPr>
          <a:lstStyle/>
          <a:p>
            <a:pPr lvl="0">
              <a:lnSpc>
                <a:spcPct val="20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Pour le chirurgien : quelles seront les étapes critiques ou inhabituelles ? Quelle sera la durée de l’intervention? Quelle est la perte sanguine anticipée?</a:t>
            </a:r>
            <a:endParaRPr lang="fr-CA" sz="2800" dirty="0">
              <a:solidFill>
                <a:schemeClr val="tx2"/>
              </a:solidFill>
              <a:latin typeface="Times New Roman" panose="02020603050405020304" pitchFamily="18" charset="0"/>
              <a:cs typeface="Times New Roman" panose="02020603050405020304" pitchFamily="18" charset="0"/>
            </a:endParaRPr>
          </a:p>
          <a:p>
            <a:pPr lvl="0">
              <a:lnSpc>
                <a:spcPct val="20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Pour l’anesthésiste : le patient présente-t-il un problème particulier ?</a:t>
            </a:r>
          </a:p>
          <a:p>
            <a:pPr marL="0" lvl="0" indent="0">
              <a:buNone/>
            </a:pPr>
            <a:endParaRPr lang="fr-CA" dirty="0"/>
          </a:p>
          <a:p>
            <a:pPr marL="0" indent="0">
              <a:buNone/>
            </a:pPr>
            <a:endParaRPr lang="fr-CA" dirty="0"/>
          </a:p>
        </p:txBody>
      </p:sp>
    </p:spTree>
    <p:extLst>
      <p:ext uri="{BB962C8B-B14F-4D97-AF65-F5344CB8AC3E}">
        <p14:creationId xmlns:p14="http://schemas.microsoft.com/office/powerpoint/2010/main" val="1682017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b="1" dirty="0">
                <a:latin typeface="Times New Roman" panose="02020603050405020304" pitchFamily="18" charset="0"/>
                <a:cs typeface="Times New Roman" panose="02020603050405020304" pitchFamily="18" charset="0"/>
              </a:rPr>
              <a:t>Check-list avant incision de la peau 6</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79512" y="1600200"/>
            <a:ext cx="8712968" cy="4997152"/>
          </a:xfrm>
        </p:spPr>
        <p:txBody>
          <a:bodyPr>
            <a:normAutofit lnSpcReduction="10000"/>
          </a:bodyPr>
          <a:lstStyle/>
          <a:p>
            <a:pPr lvl="0">
              <a:buFont typeface="Wingdings" panose="05000000000000000000" pitchFamily="2" charset="2"/>
              <a:buChar char="q"/>
            </a:pPr>
            <a:r>
              <a:rPr lang="fr-CA" sz="3000" b="1" dirty="0">
                <a:solidFill>
                  <a:schemeClr val="tx2"/>
                </a:solidFill>
                <a:latin typeface="Times New Roman" panose="02020603050405020304" pitchFamily="18" charset="0"/>
                <a:cs typeface="Times New Roman" panose="02020603050405020304" pitchFamily="18" charset="0"/>
              </a:rPr>
              <a:t>Pour l’équipe infirmière : la stérilité a-t-elle été confirmée (avec les résultats des indicateurs) ?</a:t>
            </a:r>
          </a:p>
          <a:p>
            <a:pPr marL="0" lvl="0" indent="0">
              <a:buNone/>
            </a:pPr>
            <a:r>
              <a:rPr lang="fr-CA" sz="3000" b="1" dirty="0">
                <a:solidFill>
                  <a:schemeClr val="tx2"/>
                </a:solidFill>
                <a:latin typeface="Times New Roman" panose="02020603050405020304" pitchFamily="18" charset="0"/>
                <a:cs typeface="Times New Roman" panose="02020603050405020304" pitchFamily="18" charset="0"/>
              </a:rPr>
              <a:t>    Y </a:t>
            </a:r>
            <a:r>
              <a:rPr lang="fr-CA" sz="3000" b="1" dirty="0" err="1">
                <a:solidFill>
                  <a:schemeClr val="tx2"/>
                </a:solidFill>
                <a:latin typeface="Times New Roman" panose="02020603050405020304" pitchFamily="18" charset="0"/>
                <a:cs typeface="Times New Roman" panose="02020603050405020304" pitchFamily="18" charset="0"/>
              </a:rPr>
              <a:t>a-t-il</a:t>
            </a:r>
            <a:r>
              <a:rPr lang="fr-CA" sz="3000" b="1" dirty="0">
                <a:solidFill>
                  <a:schemeClr val="tx2"/>
                </a:solidFill>
                <a:latin typeface="Times New Roman" panose="02020603050405020304" pitchFamily="18" charset="0"/>
                <a:cs typeface="Times New Roman" panose="02020603050405020304" pitchFamily="18" charset="0"/>
              </a:rPr>
              <a:t> des dysfonctionnements matériels ou   </a:t>
            </a:r>
          </a:p>
          <a:p>
            <a:pPr marL="0" lvl="0" indent="0">
              <a:buNone/>
            </a:pPr>
            <a:r>
              <a:rPr lang="fr-CA" sz="3000" b="1" dirty="0">
                <a:solidFill>
                  <a:schemeClr val="tx2"/>
                </a:solidFill>
                <a:latin typeface="Times New Roman" panose="02020603050405020304" pitchFamily="18" charset="0"/>
                <a:cs typeface="Times New Roman" panose="02020603050405020304" pitchFamily="18" charset="0"/>
              </a:rPr>
              <a:t>     autres problèmes ?</a:t>
            </a:r>
          </a:p>
          <a:p>
            <a:pPr lvl="0">
              <a:buFont typeface="Wingdings" panose="05000000000000000000" pitchFamily="2" charset="2"/>
              <a:buChar char="q"/>
            </a:pPr>
            <a:r>
              <a:rPr lang="fr-CA" sz="3000" b="1" dirty="0">
                <a:solidFill>
                  <a:schemeClr val="tx2"/>
                </a:solidFill>
                <a:latin typeface="Times New Roman" panose="02020603050405020304" pitchFamily="18" charset="0"/>
                <a:cs typeface="Times New Roman" panose="02020603050405020304" pitchFamily="18" charset="0"/>
              </a:rPr>
              <a:t>Les documents d’imagerie essentiels sont-ils disponibles en salle ?</a:t>
            </a:r>
          </a:p>
          <a:p>
            <a:pPr lvl="1">
              <a:buFont typeface="Wingdings" panose="05000000000000000000" pitchFamily="2" charset="2"/>
              <a:buChar char="Ø"/>
            </a:pPr>
            <a:r>
              <a:rPr lang="fr-CA" sz="2600" b="1" dirty="0">
                <a:solidFill>
                  <a:schemeClr val="tx2"/>
                </a:solidFill>
                <a:latin typeface="Times New Roman" panose="02020603050405020304" pitchFamily="18" charset="0"/>
                <a:cs typeface="Times New Roman" panose="02020603050405020304" pitchFamily="18" charset="0"/>
              </a:rPr>
              <a:t>le coordonnateur confirmera oralement que ces documents, nécessaires au cours de l’intervention sont bien affichés en salle. </a:t>
            </a:r>
          </a:p>
          <a:p>
            <a:pPr lvl="1">
              <a:buFont typeface="Wingdings" panose="05000000000000000000" pitchFamily="2" charset="2"/>
              <a:buChar char="Ø"/>
            </a:pPr>
            <a:r>
              <a:rPr lang="fr-CA" sz="2600" b="1" dirty="0">
                <a:solidFill>
                  <a:schemeClr val="tx2"/>
                </a:solidFill>
                <a:latin typeface="Times New Roman" panose="02020603050405020304" pitchFamily="18" charset="0"/>
                <a:cs typeface="Times New Roman" panose="02020603050405020304" pitchFamily="18" charset="0"/>
              </a:rPr>
              <a:t>Le chirurgien décidera s’il va poursuivre ou non sans les documents nécessaires mais non disponibles.</a:t>
            </a:r>
          </a:p>
          <a:p>
            <a:pPr lvl="0">
              <a:buFont typeface="Wingdings" panose="05000000000000000000" pitchFamily="2" charset="2"/>
              <a:buChar char="Ø"/>
            </a:pPr>
            <a:endParaRPr lang="fr-CA" sz="2600" dirty="0">
              <a:latin typeface="Times New Roman" panose="02020603050405020304" pitchFamily="18" charset="0"/>
              <a:cs typeface="Times New Roman" panose="02020603050405020304" pitchFamily="18" charset="0"/>
            </a:endParaRPr>
          </a:p>
          <a:p>
            <a:pPr>
              <a:buFont typeface="Wingdings" panose="05000000000000000000" pitchFamily="2" charset="2"/>
              <a:buChar char="q"/>
            </a:pPr>
            <a:endParaRPr lang="fr-CA" dirty="0"/>
          </a:p>
        </p:txBody>
      </p:sp>
    </p:spTree>
    <p:extLst>
      <p:ext uri="{BB962C8B-B14F-4D97-AF65-F5344CB8AC3E}">
        <p14:creationId xmlns:p14="http://schemas.microsoft.com/office/powerpoint/2010/main" val="21616618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44000" cy="1143000"/>
          </a:xfrm>
        </p:spPr>
        <p:txBody>
          <a:bodyPr>
            <a:normAutofit fontScale="90000"/>
          </a:bodyPr>
          <a:lstStyle/>
          <a:p>
            <a:br>
              <a:rPr lang="fr-CA" b="1" dirty="0"/>
            </a:br>
            <a:r>
              <a:rPr lang="fr-CA" sz="3600" b="1" dirty="0">
                <a:latin typeface="Times New Roman" panose="02020603050405020304" pitchFamily="18" charset="0"/>
                <a:cs typeface="Times New Roman" panose="02020603050405020304" pitchFamily="18" charset="0"/>
              </a:rPr>
              <a:t>Check-list avant que le patient ne quitte la salle d’opération 1</a:t>
            </a:r>
            <a:br>
              <a:rPr lang="fr-CA" sz="3600" dirty="0">
                <a:latin typeface="Times New Roman" panose="02020603050405020304" pitchFamily="18" charset="0"/>
                <a:cs typeface="Times New Roman" panose="02020603050405020304" pitchFamily="18" charset="0"/>
              </a:rPr>
            </a:br>
            <a:endParaRPr lang="fr-CA" sz="36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79512" y="1556792"/>
            <a:ext cx="8945438" cy="5040559"/>
          </a:xfrm>
        </p:spPr>
        <p:txBody>
          <a:bodyPr/>
          <a:lstStyle/>
          <a:p>
            <a:pPr>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L’infirmier(ère) confirme oralement :</a:t>
            </a:r>
          </a:p>
          <a:p>
            <a:pPr lvl="1">
              <a:lnSpc>
                <a:spcPct val="15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le type d’intervention</a:t>
            </a:r>
          </a:p>
          <a:p>
            <a:pPr lvl="1">
              <a:lnSpc>
                <a:spcPct val="15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le décompte final des instruments, des compresses et des aiguilles</a:t>
            </a:r>
          </a:p>
          <a:p>
            <a:pPr lvl="1">
              <a:lnSpc>
                <a:spcPct val="15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l’étiquetage des prélèvements (lecture à voix haute des étiquettes, y compris le nom du malade)</a:t>
            </a:r>
          </a:p>
          <a:p>
            <a:pPr>
              <a:lnSpc>
                <a:spcPct val="150000"/>
              </a:lnSpc>
              <a:buFont typeface="Wingdings" panose="05000000000000000000" pitchFamily="2" charset="2"/>
              <a:buChar char="Ø"/>
            </a:pPr>
            <a:endParaRPr lang="fr-CA" sz="2400" b="1" dirty="0">
              <a:latin typeface="Times New Roman" panose="02020603050405020304" pitchFamily="18" charset="0"/>
              <a:cs typeface="Times New Roman" panose="02020603050405020304" pitchFamily="18" charset="0"/>
            </a:endParaRPr>
          </a:p>
          <a:p>
            <a:pPr>
              <a:buFont typeface="Wingdings" panose="05000000000000000000" pitchFamily="2" charset="2"/>
              <a:buChar char="q"/>
            </a:pPr>
            <a:endParaRPr lang="fr-CA" dirty="0"/>
          </a:p>
        </p:txBody>
      </p:sp>
    </p:spTree>
    <p:extLst>
      <p:ext uri="{BB962C8B-B14F-4D97-AF65-F5344CB8AC3E}">
        <p14:creationId xmlns:p14="http://schemas.microsoft.com/office/powerpoint/2010/main" val="3014694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b="1" dirty="0">
                <a:latin typeface="Times New Roman" panose="02020603050405020304" pitchFamily="18" charset="0"/>
                <a:cs typeface="Times New Roman" panose="02020603050405020304" pitchFamily="18" charset="0"/>
              </a:rPr>
              <a:t>Check-list avant que le patient ne quitte la salle d’opération 2</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79512" y="1600200"/>
            <a:ext cx="8964488" cy="4525963"/>
          </a:xfrm>
        </p:spPr>
        <p:txBody>
          <a:bodyPr/>
          <a:lstStyle/>
          <a:p>
            <a:pPr lvl="0">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S’il y a des dysfonctionnements matériels à résoudre</a:t>
            </a:r>
          </a:p>
          <a:p>
            <a:pPr lvl="1">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déterminer précisément l’origine des pannes</a:t>
            </a:r>
          </a:p>
          <a:p>
            <a:pPr lvl="1">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L’équipe doit noter tout problème lié au matériel survenant pendant une intervention </a:t>
            </a:r>
          </a:p>
          <a:p>
            <a:pPr>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Pour le chirurgien, l’anesthésiste et l’infirmier(ère) :</a:t>
            </a:r>
          </a:p>
          <a:p>
            <a:pPr marL="0" indent="0">
              <a:buNone/>
            </a:pPr>
            <a:r>
              <a:rPr lang="fr-CA" sz="2800" b="1" dirty="0">
                <a:solidFill>
                  <a:schemeClr val="tx2"/>
                </a:solidFill>
                <a:latin typeface="Times New Roman" panose="02020603050405020304" pitchFamily="18" charset="0"/>
                <a:cs typeface="Times New Roman" panose="02020603050405020304" pitchFamily="18" charset="0"/>
              </a:rPr>
              <a:t>quelles sont les principales préoccupations relatives au réveil et à la prise en charge du patient ?</a:t>
            </a:r>
          </a:p>
          <a:p>
            <a:pPr marL="0" indent="0">
              <a:buNone/>
            </a:pPr>
            <a:endParaRPr lang="fr-CA" sz="2800" b="1" dirty="0">
              <a:solidFill>
                <a:schemeClr val="tx2"/>
              </a:solidFill>
              <a:latin typeface="Times New Roman" panose="02020603050405020304" pitchFamily="18" charset="0"/>
              <a:cs typeface="Times New Roman" panose="02020603050405020304" pitchFamily="18" charset="0"/>
            </a:endParaRPr>
          </a:p>
          <a:p>
            <a:pPr marL="0" indent="0" algn="ctr">
              <a:buNone/>
            </a:pPr>
            <a:r>
              <a:rPr lang="fr-CA" sz="2800" b="1" dirty="0">
                <a:latin typeface="Times New Roman" panose="02020603050405020304" pitchFamily="18" charset="0"/>
                <a:cs typeface="Times New Roman" panose="02020603050405020304" pitchFamily="18" charset="0"/>
              </a:rPr>
              <a:t>Cette étape marque la fin de la check-list</a:t>
            </a:r>
          </a:p>
          <a:p>
            <a:pPr marL="0" indent="0">
              <a:buNone/>
            </a:pPr>
            <a:endParaRPr lang="fr-CA" dirty="0">
              <a:solidFill>
                <a:schemeClr val="tx2"/>
              </a:solidFill>
            </a:endParaRPr>
          </a:p>
        </p:txBody>
      </p:sp>
    </p:spTree>
    <p:extLst>
      <p:ext uri="{BB962C8B-B14F-4D97-AF65-F5344CB8AC3E}">
        <p14:creationId xmlns:p14="http://schemas.microsoft.com/office/powerpoint/2010/main" val="3849573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50106"/>
          </a:xfrm>
        </p:spPr>
        <p:txBody>
          <a:bodyPr>
            <a:normAutofit/>
          </a:bodyPr>
          <a:lstStyle/>
          <a:p>
            <a:r>
              <a:rPr lang="fr-CA" sz="3200" b="1" dirty="0">
                <a:latin typeface="Times New Roman" panose="02020603050405020304" pitchFamily="18" charset="0"/>
                <a:cs typeface="Times New Roman" panose="02020603050405020304" pitchFamily="18" charset="0"/>
              </a:rPr>
              <a:t>Modification de la check-list 1</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79512" y="1052736"/>
            <a:ext cx="8712968" cy="5400600"/>
          </a:xfrm>
        </p:spPr>
        <p:txBody>
          <a:bodyPr>
            <a:normAutofit fontScale="92500" lnSpcReduction="10000"/>
          </a:bodyPr>
          <a:lstStyle/>
          <a:p>
            <a:pPr>
              <a:lnSpc>
                <a:spcPct val="15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La check-list peut être modifiée pour se conformer aux procédures, aux habitudes des salles d’opération d’un établissement ou lorsque les membres de l’équipe se connaissent. </a:t>
            </a:r>
          </a:p>
          <a:p>
            <a:pPr>
              <a:lnSpc>
                <a:spcPct val="15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Éviter de supprimer certaines étapes du fait qu’elles ne peuvent être accomplies dans l’environnement ou le contexte existant. </a:t>
            </a:r>
          </a:p>
          <a:p>
            <a:pPr>
              <a:lnSpc>
                <a:spcPct val="15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Garder le caractère verbal de la check-list lui assure un meilleur succès</a:t>
            </a:r>
          </a:p>
        </p:txBody>
      </p:sp>
    </p:spTree>
    <p:extLst>
      <p:ext uri="{BB962C8B-B14F-4D97-AF65-F5344CB8AC3E}">
        <p14:creationId xmlns:p14="http://schemas.microsoft.com/office/powerpoint/2010/main" val="30911268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1143000"/>
          </a:xfrm>
        </p:spPr>
        <p:txBody>
          <a:bodyPr>
            <a:normAutofit/>
          </a:bodyPr>
          <a:lstStyle/>
          <a:p>
            <a:r>
              <a:rPr lang="fr-CA" sz="3200" b="1" dirty="0">
                <a:latin typeface="Times New Roman" panose="02020603050405020304" pitchFamily="18" charset="0"/>
                <a:cs typeface="Times New Roman" panose="02020603050405020304" pitchFamily="18" charset="0"/>
              </a:rPr>
              <a:t>Modification de la check-list 2</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79512" y="1124744"/>
            <a:ext cx="8964488" cy="5328592"/>
          </a:xfrm>
        </p:spPr>
        <p:txBody>
          <a:bodyPr>
            <a:normAutofit fontScale="92500" lnSpcReduction="10000"/>
          </a:bodyPr>
          <a:lstStyle/>
          <a:p>
            <a:pPr>
              <a:lnSpc>
                <a:spcPct val="15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La modification doit se faire après concertation des différents acteurs et elle doit cibler des questions les plus critiques qui ne sont pas suffisamment vérifiées par les autres mécanismes de sécurité. </a:t>
            </a:r>
          </a:p>
          <a:p>
            <a:pPr>
              <a:lnSpc>
                <a:spcPct val="15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La check-list proposée doit être brève (1mn </a:t>
            </a:r>
            <a:r>
              <a:rPr lang="fr-CA" sz="2800" b="1" dirty="0" err="1">
                <a:solidFill>
                  <a:schemeClr val="tx2"/>
                </a:solidFill>
                <a:latin typeface="Times New Roman" panose="02020603050405020304" pitchFamily="18" charset="0"/>
                <a:cs typeface="Times New Roman" panose="02020603050405020304" pitchFamily="18" charset="0"/>
              </a:rPr>
              <a:t>maxi-mum</a:t>
            </a:r>
            <a:r>
              <a:rPr lang="fr-CA" sz="2800" b="1" dirty="0">
                <a:solidFill>
                  <a:schemeClr val="tx2"/>
                </a:solidFill>
                <a:latin typeface="Times New Roman" panose="02020603050405020304" pitchFamily="18" charset="0"/>
                <a:cs typeface="Times New Roman" panose="02020603050405020304" pitchFamily="18" charset="0"/>
              </a:rPr>
              <a:t> pour remplir chaque section) et applicable. Enfin, la nouvelle check-list doit être testée dans un cadre limité et avant toute présentation et enfin, elle doit être intégrée dans des processus.</a:t>
            </a:r>
          </a:p>
          <a:p>
            <a:pPr>
              <a:buFont typeface="Wingdings" panose="05000000000000000000" pitchFamily="2" charset="2"/>
              <a:buChar char="q"/>
            </a:pPr>
            <a:endParaRPr lang="fr-CA" dirty="0"/>
          </a:p>
        </p:txBody>
      </p:sp>
    </p:spTree>
    <p:extLst>
      <p:ext uri="{BB962C8B-B14F-4D97-AF65-F5344CB8AC3E}">
        <p14:creationId xmlns:p14="http://schemas.microsoft.com/office/powerpoint/2010/main" val="10650441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b="1" dirty="0">
                <a:latin typeface="Times New Roman" panose="02020603050405020304" pitchFamily="18" charset="0"/>
                <a:cs typeface="Times New Roman" panose="02020603050405020304" pitchFamily="18" charset="0"/>
              </a:rPr>
              <a:t>Introduction de la liste de contrôle dans la salle d’opération 1</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07504" y="1340768"/>
            <a:ext cx="8856984" cy="5184576"/>
          </a:xfrm>
        </p:spPr>
        <p:txBody>
          <a:bodyPr>
            <a:normAutofit/>
          </a:bodyPr>
          <a:lstStyle/>
          <a:p>
            <a:pPr marL="0" indent="0">
              <a:lnSpc>
                <a:spcPct val="150000"/>
              </a:lnSpc>
              <a:buNone/>
            </a:pPr>
            <a:r>
              <a:rPr lang="fr-CA" sz="2800" b="1" dirty="0">
                <a:solidFill>
                  <a:schemeClr val="tx2"/>
                </a:solidFill>
                <a:latin typeface="Times New Roman" panose="02020603050405020304" pitchFamily="18" charset="0"/>
                <a:cs typeface="Times New Roman" panose="02020603050405020304" pitchFamily="18" charset="0"/>
              </a:rPr>
              <a:t>Pour que l’introduction de la check-list réussisse, il faut :</a:t>
            </a:r>
          </a:p>
          <a:p>
            <a:pPr>
              <a:lnSpc>
                <a:spcPct val="15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qu’elle soit adaptée aux habitudes et attentes locales;</a:t>
            </a:r>
          </a:p>
          <a:p>
            <a:pPr>
              <a:lnSpc>
                <a:spcPct val="15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l’implication des directeurs d’hôpitaux, des chirurgiens, anesthésistes et infirmiers;</a:t>
            </a:r>
          </a:p>
          <a:p>
            <a:pPr>
              <a:lnSpc>
                <a:spcPct val="15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constituer une équipe dont tous les membres sont engagés et participent aux interventions chirurgicales;</a:t>
            </a:r>
          </a:p>
          <a:p>
            <a:pPr>
              <a:lnSpc>
                <a:spcPct val="150000"/>
              </a:lnSpc>
              <a:buFont typeface="Wingdings" panose="05000000000000000000" pitchFamily="2" charset="2"/>
              <a:buChar char="q"/>
            </a:pPr>
            <a:endParaRPr lang="fr-CA" dirty="0"/>
          </a:p>
        </p:txBody>
      </p:sp>
    </p:spTree>
    <p:extLst>
      <p:ext uri="{BB962C8B-B14F-4D97-AF65-F5344CB8AC3E}">
        <p14:creationId xmlns:p14="http://schemas.microsoft.com/office/powerpoint/2010/main" val="4172254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22114"/>
          </a:xfrm>
        </p:spPr>
        <p:txBody>
          <a:bodyPr>
            <a:normAutofit/>
          </a:bodyPr>
          <a:lstStyle/>
          <a:p>
            <a:r>
              <a:rPr lang="fr-CA" sz="3200" b="1" dirty="0">
                <a:latin typeface="Times New Roman" panose="02020603050405020304" pitchFamily="18" charset="0"/>
                <a:cs typeface="Times New Roman" panose="02020603050405020304" pitchFamily="18" charset="0"/>
              </a:rPr>
              <a:t>Introduction 2</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0" y="1600200"/>
            <a:ext cx="9144000" cy="4781128"/>
          </a:xfrm>
        </p:spPr>
        <p:txBody>
          <a:bodyPr>
            <a:normAutofit fontScale="92500"/>
          </a:bodyPr>
          <a:lstStyle/>
          <a:p>
            <a:pPr>
              <a:lnSpc>
                <a:spcPct val="15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Programme Sécurité des patients OMS a élaboré check-list pour la sécurité chirurgicale.</a:t>
            </a:r>
          </a:p>
          <a:p>
            <a:pPr lvl="1">
              <a:lnSpc>
                <a:spcPct val="15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But: </a:t>
            </a:r>
            <a:r>
              <a:rPr lang="fr-CA" sz="2400" b="1" dirty="0">
                <a:solidFill>
                  <a:schemeClr val="tx2"/>
                </a:solidFill>
                <a:latin typeface="Times New Roman"/>
                <a:cs typeface="Times New Roman"/>
              </a:rPr>
              <a:t>↓</a:t>
            </a:r>
            <a:r>
              <a:rPr lang="fr-CA" sz="2400" b="1" dirty="0" err="1">
                <a:solidFill>
                  <a:schemeClr val="tx2"/>
                </a:solidFill>
                <a:latin typeface="Times New Roman" panose="02020603050405020304" pitchFamily="18" charset="0"/>
                <a:cs typeface="Times New Roman" panose="02020603050405020304" pitchFamily="18" charset="0"/>
              </a:rPr>
              <a:t>morbi</a:t>
            </a:r>
            <a:r>
              <a:rPr lang="fr-CA" sz="2400" b="1" dirty="0">
                <a:solidFill>
                  <a:schemeClr val="tx2"/>
                </a:solidFill>
                <a:latin typeface="Times New Roman" panose="02020603050405020304" pitchFamily="18" charset="0"/>
                <a:cs typeface="Times New Roman" panose="02020603050405020304" pitchFamily="18" charset="0"/>
              </a:rPr>
              <a:t>-mortalité </a:t>
            </a:r>
            <a:r>
              <a:rPr lang="fr-CA" sz="2400" b="1" dirty="0" err="1">
                <a:solidFill>
                  <a:schemeClr val="tx2"/>
                </a:solidFill>
                <a:latin typeface="Times New Roman" panose="02020603050405020304" pitchFamily="18" charset="0"/>
                <a:cs typeface="Times New Roman" panose="02020603050405020304" pitchFamily="18" charset="0"/>
              </a:rPr>
              <a:t>périopératoire</a:t>
            </a:r>
            <a:endParaRPr lang="fr-CA" sz="2400" b="1" dirty="0">
              <a:solidFill>
                <a:schemeClr val="tx2"/>
              </a:solidFill>
              <a:latin typeface="Times New Roman" panose="02020603050405020304" pitchFamily="18" charset="0"/>
              <a:cs typeface="Times New Roman" panose="02020603050405020304" pitchFamily="18" charset="0"/>
            </a:endParaRPr>
          </a:p>
          <a:p>
            <a:pPr lvl="1">
              <a:lnSpc>
                <a:spcPct val="15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Liste de contrôle avec 10 objectifs précis</a:t>
            </a:r>
          </a:p>
          <a:p>
            <a:pPr lvl="1">
              <a:lnSpc>
                <a:spcPct val="15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Vérifications systématiques et culture de sécurité C</a:t>
            </a:r>
          </a:p>
          <a:p>
            <a:pPr lvl="1">
              <a:lnSpc>
                <a:spcPct val="15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Outils de contrôle efficace, vérifications croisées</a:t>
            </a:r>
            <a:r>
              <a:rPr lang="fr-CA" sz="2400" dirty="0"/>
              <a:t>[1]</a:t>
            </a:r>
          </a:p>
          <a:p>
            <a:pPr marL="514350" indent="-457200">
              <a:lnSpc>
                <a:spcPct val="150000"/>
              </a:lnSpc>
              <a:buFont typeface="Wingdings" panose="05000000000000000000" pitchFamily="2" charset="2"/>
              <a:buChar char="q"/>
            </a:pPr>
            <a:r>
              <a:rPr lang="fr-CA" sz="2800" b="1" dirty="0" err="1">
                <a:solidFill>
                  <a:schemeClr val="tx2"/>
                </a:solidFill>
                <a:latin typeface="Times New Roman" panose="02020603050405020304" pitchFamily="18" charset="0"/>
                <a:cs typeface="Times New Roman" panose="02020603050405020304" pitchFamily="18" charset="0"/>
              </a:rPr>
              <a:t>Etude</a:t>
            </a:r>
            <a:r>
              <a:rPr lang="fr-CA" sz="2800" b="1" dirty="0">
                <a:solidFill>
                  <a:schemeClr val="tx2"/>
                </a:solidFill>
                <a:latin typeface="Times New Roman" panose="02020603050405020304" pitchFamily="18" charset="0"/>
                <a:cs typeface="Times New Roman" panose="02020603050405020304" pitchFamily="18" charset="0"/>
              </a:rPr>
              <a:t> de </a:t>
            </a:r>
            <a:r>
              <a:rPr lang="fr-CA" sz="2800" b="1" dirty="0" err="1">
                <a:solidFill>
                  <a:schemeClr val="tx2"/>
                </a:solidFill>
                <a:latin typeface="Times New Roman" panose="02020603050405020304" pitchFamily="18" charset="0"/>
                <a:cs typeface="Times New Roman" panose="02020603050405020304" pitchFamily="18" charset="0"/>
              </a:rPr>
              <a:t>Haynes</a:t>
            </a:r>
            <a:r>
              <a:rPr lang="fr-CA" sz="2800" b="1" dirty="0">
                <a:solidFill>
                  <a:schemeClr val="tx2"/>
                </a:solidFill>
                <a:latin typeface="Times New Roman" panose="02020603050405020304" pitchFamily="18" charset="0"/>
                <a:cs typeface="Times New Roman" panose="02020603050405020304" pitchFamily="18" charset="0"/>
              </a:rPr>
              <a:t>: </a:t>
            </a:r>
            <a:r>
              <a:rPr lang="fr-CA" sz="2400" b="1" dirty="0">
                <a:solidFill>
                  <a:schemeClr val="tx2"/>
                </a:solidFill>
                <a:latin typeface="Times New Roman"/>
                <a:cs typeface="Times New Roman"/>
              </a:rPr>
              <a:t>↓</a:t>
            </a:r>
            <a:r>
              <a:rPr lang="fr-CA" sz="2400" b="1" dirty="0">
                <a:solidFill>
                  <a:schemeClr val="tx2"/>
                </a:solidFill>
                <a:latin typeface="Times New Roman" panose="02020603050405020304" pitchFamily="18" charset="0"/>
                <a:cs typeface="Times New Roman" panose="02020603050405020304" pitchFamily="18" charset="0"/>
              </a:rPr>
              <a:t>taux de mortalité de 1,5 à 0,8 % et ↓36 % en moyenne du taux de complications passant de 11 à 7 % </a:t>
            </a:r>
            <a:r>
              <a:rPr lang="fr-CA" sz="2400" b="1" dirty="0">
                <a:latin typeface="Times New Roman" panose="02020603050405020304" pitchFamily="18" charset="0"/>
                <a:cs typeface="Times New Roman" panose="02020603050405020304" pitchFamily="18" charset="0"/>
              </a:rPr>
              <a:t>[2]</a:t>
            </a:r>
          </a:p>
          <a:p>
            <a:pPr>
              <a:lnSpc>
                <a:spcPct val="150000"/>
              </a:lnSpc>
              <a:buFont typeface="Wingdings" panose="05000000000000000000" pitchFamily="2" charset="2"/>
              <a:buChar char="q"/>
            </a:pPr>
            <a:endParaRPr lang="fr-CA" sz="2400" b="1"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73599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1224136"/>
          </a:xfrm>
        </p:spPr>
        <p:txBody>
          <a:bodyPr>
            <a:normAutofit/>
          </a:bodyPr>
          <a:lstStyle/>
          <a:p>
            <a:r>
              <a:rPr lang="fr-CA" sz="3200" b="1" dirty="0">
                <a:latin typeface="Times New Roman" panose="02020603050405020304" pitchFamily="18" charset="0"/>
                <a:cs typeface="Times New Roman" panose="02020603050405020304" pitchFamily="18" charset="0"/>
              </a:rPr>
              <a:t>Introduction de la liste de contrôle dans la salle d’opération 2</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79512" y="1196752"/>
            <a:ext cx="8784976" cy="5184576"/>
          </a:xfrm>
        </p:spPr>
        <p:txBody>
          <a:bodyPr>
            <a:normAutofit lnSpcReduction="10000"/>
          </a:bodyPr>
          <a:lstStyle/>
          <a:p>
            <a:pPr>
              <a:lnSpc>
                <a:spcPct val="15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Introduire la check-list dans une salle avec une équipe puis l’étendre progressivement à d’autres équipes et d’autres salles après résolution des problèmes;</a:t>
            </a:r>
          </a:p>
          <a:p>
            <a:pPr>
              <a:lnSpc>
                <a:spcPct val="15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Suivre les résultats (ex : pourcentage d’interventions au cours desquelles des antibiotiques ont été administrés au bon moment) et les complications des actes chirurgicaux (ex : taux d’infection des sites chirurgicaux).</a:t>
            </a:r>
          </a:p>
          <a:p>
            <a:pPr marL="0" indent="0">
              <a:buNone/>
            </a:pPr>
            <a:endParaRPr lang="fr-CA" dirty="0"/>
          </a:p>
        </p:txBody>
      </p:sp>
    </p:spTree>
    <p:extLst>
      <p:ext uri="{BB962C8B-B14F-4D97-AF65-F5344CB8AC3E}">
        <p14:creationId xmlns:p14="http://schemas.microsoft.com/office/powerpoint/2010/main" val="22830695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b="1" dirty="0">
                <a:latin typeface="Times New Roman" panose="02020603050405020304" pitchFamily="18" charset="0"/>
                <a:cs typeface="Times New Roman" panose="02020603050405020304" pitchFamily="18" charset="0"/>
              </a:rPr>
              <a:t>Évaluation des soins chirurgicaux</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79512" y="1600200"/>
            <a:ext cx="8784976" cy="4525963"/>
          </a:xfrm>
        </p:spPr>
        <p:txBody>
          <a:bodyPr/>
          <a:lstStyle/>
          <a:p>
            <a:pPr>
              <a:lnSpc>
                <a:spcPct val="20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L’OMS recommande vivement de mettre en place un système de suivi des décès, des complications de la chirurgie, et inclure des mesures du bon déroulement de l’intervention pour identifier les manquements et les possibilités d’amélioration.</a:t>
            </a:r>
          </a:p>
          <a:p>
            <a:pPr>
              <a:buFont typeface="Wingdings" panose="05000000000000000000" pitchFamily="2" charset="2"/>
              <a:buChar char="q"/>
            </a:pPr>
            <a:endParaRPr lang="fr-CA" dirty="0"/>
          </a:p>
        </p:txBody>
      </p:sp>
    </p:spTree>
    <p:extLst>
      <p:ext uri="{BB962C8B-B14F-4D97-AF65-F5344CB8AC3E}">
        <p14:creationId xmlns:p14="http://schemas.microsoft.com/office/powerpoint/2010/main" val="19755671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22114"/>
          </a:xfrm>
        </p:spPr>
        <p:txBody>
          <a:bodyPr>
            <a:normAutofit/>
          </a:bodyPr>
          <a:lstStyle/>
          <a:p>
            <a:r>
              <a:rPr lang="fr-CA" sz="3200" b="1" dirty="0">
                <a:latin typeface="Times New Roman" panose="02020603050405020304" pitchFamily="18" charset="0"/>
                <a:cs typeface="Times New Roman" panose="02020603050405020304" pitchFamily="18" charset="0"/>
              </a:rPr>
              <a:t>Conclusion</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79512" y="1052736"/>
            <a:ext cx="8784976" cy="5616624"/>
          </a:xfrm>
        </p:spPr>
        <p:txBody>
          <a:bodyPr>
            <a:normAutofit fontScale="92500"/>
          </a:bodyPr>
          <a:lstStyle/>
          <a:p>
            <a:pPr>
              <a:lnSpc>
                <a:spcPct val="15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La check-list est devenu incontournable pour la sécurité des patients au bloc</a:t>
            </a:r>
          </a:p>
          <a:p>
            <a:pPr>
              <a:lnSpc>
                <a:spcPct val="15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Chaque établissement de santé doit l’intégrer dans ses procédures</a:t>
            </a:r>
          </a:p>
          <a:p>
            <a:pPr>
              <a:lnSpc>
                <a:spcPct val="15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Modifications possibles de la check-list</a:t>
            </a:r>
          </a:p>
          <a:p>
            <a:pPr>
              <a:lnSpc>
                <a:spcPct val="15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Promotion d’une culture de sécurité et de qualité des soins</a:t>
            </a:r>
          </a:p>
          <a:p>
            <a:pPr>
              <a:lnSpc>
                <a:spcPct val="15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Élément important pour la certification des établissements  et l’accréditation des médecins</a:t>
            </a:r>
          </a:p>
        </p:txBody>
      </p:sp>
    </p:spTree>
    <p:extLst>
      <p:ext uri="{BB962C8B-B14F-4D97-AF65-F5344CB8AC3E}">
        <p14:creationId xmlns:p14="http://schemas.microsoft.com/office/powerpoint/2010/main" val="39035416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88640"/>
            <a:ext cx="8568952" cy="6048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251432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16632"/>
            <a:ext cx="8892479" cy="619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34229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229600" cy="1143000"/>
          </a:xfrm>
        </p:spPr>
        <p:txBody>
          <a:bodyPr>
            <a:normAutofit/>
          </a:bodyPr>
          <a:lstStyle/>
          <a:p>
            <a:r>
              <a:rPr lang="fr-CA" sz="3200" b="1" dirty="0">
                <a:latin typeface="Times New Roman" panose="02020603050405020304" pitchFamily="18" charset="0"/>
                <a:cs typeface="Times New Roman" panose="02020603050405020304" pitchFamily="18" charset="0"/>
              </a:rPr>
              <a:t>Bibliographie</a:t>
            </a:r>
          </a:p>
        </p:txBody>
      </p:sp>
      <p:sp>
        <p:nvSpPr>
          <p:cNvPr id="3" name="Espace réservé du contenu 2"/>
          <p:cNvSpPr>
            <a:spLocks noGrp="1"/>
          </p:cNvSpPr>
          <p:nvPr>
            <p:ph idx="1"/>
          </p:nvPr>
        </p:nvSpPr>
        <p:spPr>
          <a:xfrm>
            <a:off x="457200" y="1196752"/>
            <a:ext cx="8229600" cy="5400600"/>
          </a:xfrm>
        </p:spPr>
        <p:txBody>
          <a:bodyPr>
            <a:normAutofit lnSpcReduction="10000"/>
          </a:bodyPr>
          <a:lstStyle/>
          <a:p>
            <a:pPr marL="0" indent="0">
              <a:lnSpc>
                <a:spcPct val="150000"/>
              </a:lnSpc>
              <a:buNone/>
            </a:pPr>
            <a:r>
              <a:rPr lang="fr-CA" sz="2400" b="1" dirty="0">
                <a:solidFill>
                  <a:schemeClr val="tx2"/>
                </a:solidFill>
                <a:latin typeface="Times New Roman" panose="02020603050405020304" pitchFamily="18" charset="0"/>
                <a:cs typeface="Times New Roman" panose="02020603050405020304" pitchFamily="18" charset="0"/>
              </a:rPr>
              <a:t>1.Manuel d’application de la liste de contrôle de la sécurité chirurgicale 2009 : une chirurgie plus sûre pour épargner des vies. Sécurité des patients. Organisation mondiale de la Santé (OMS). 2009, 16p.</a:t>
            </a:r>
          </a:p>
          <a:p>
            <a:pPr marL="0" indent="0">
              <a:lnSpc>
                <a:spcPct val="150000"/>
              </a:lnSpc>
              <a:buNone/>
            </a:pPr>
            <a:r>
              <a:rPr lang="fr-CA" sz="2400" b="1" dirty="0">
                <a:solidFill>
                  <a:schemeClr val="tx2"/>
                </a:solidFill>
                <a:latin typeface="Times New Roman" panose="02020603050405020304" pitchFamily="18" charset="0"/>
                <a:cs typeface="Times New Roman" panose="02020603050405020304" pitchFamily="18" charset="0"/>
              </a:rPr>
              <a:t>2.Haynes A., Weiser T., Berry W., </a:t>
            </a:r>
            <a:r>
              <a:rPr lang="fr-CA" sz="2400" b="1" dirty="0" err="1">
                <a:solidFill>
                  <a:schemeClr val="tx2"/>
                </a:solidFill>
                <a:latin typeface="Times New Roman" panose="02020603050405020304" pitchFamily="18" charset="0"/>
                <a:cs typeface="Times New Roman" panose="02020603050405020304" pitchFamily="18" charset="0"/>
              </a:rPr>
              <a:t>Lipsitz</a:t>
            </a:r>
            <a:r>
              <a:rPr lang="fr-CA" sz="2400" b="1" dirty="0">
                <a:solidFill>
                  <a:schemeClr val="tx2"/>
                </a:solidFill>
                <a:latin typeface="Times New Roman" panose="02020603050405020304" pitchFamily="18" charset="0"/>
                <a:cs typeface="Times New Roman" panose="02020603050405020304" pitchFamily="18" charset="0"/>
              </a:rPr>
              <a:t> S., </a:t>
            </a:r>
            <a:r>
              <a:rPr lang="fr-CA" sz="2400" b="1" dirty="0" err="1">
                <a:solidFill>
                  <a:schemeClr val="tx2"/>
                </a:solidFill>
                <a:latin typeface="Times New Roman" panose="02020603050405020304" pitchFamily="18" charset="0"/>
                <a:cs typeface="Times New Roman" panose="02020603050405020304" pitchFamily="18" charset="0"/>
              </a:rPr>
              <a:t>Breizat</a:t>
            </a:r>
            <a:r>
              <a:rPr lang="fr-CA" sz="2400" b="1" dirty="0">
                <a:solidFill>
                  <a:schemeClr val="tx2"/>
                </a:solidFill>
                <a:latin typeface="Times New Roman" panose="02020603050405020304" pitchFamily="18" charset="0"/>
                <a:cs typeface="Times New Roman" panose="02020603050405020304" pitchFamily="18" charset="0"/>
              </a:rPr>
              <a:t> A.H., </a:t>
            </a:r>
            <a:r>
              <a:rPr lang="fr-CA" sz="2400" b="1" dirty="0" err="1">
                <a:solidFill>
                  <a:schemeClr val="tx2"/>
                </a:solidFill>
                <a:latin typeface="Times New Roman" panose="02020603050405020304" pitchFamily="18" charset="0"/>
                <a:cs typeface="Times New Roman" panose="02020603050405020304" pitchFamily="18" charset="0"/>
              </a:rPr>
              <a:t>Dellinger</a:t>
            </a:r>
            <a:r>
              <a:rPr lang="fr-CA" sz="2400" b="1" dirty="0">
                <a:solidFill>
                  <a:schemeClr val="tx2"/>
                </a:solidFill>
                <a:latin typeface="Times New Roman" panose="02020603050405020304" pitchFamily="18" charset="0"/>
                <a:cs typeface="Times New Roman" panose="02020603050405020304" pitchFamily="18" charset="0"/>
              </a:rPr>
              <a:t> E., and al. A </a:t>
            </a:r>
            <a:r>
              <a:rPr lang="fr-CA" sz="2400" b="1" dirty="0" err="1">
                <a:solidFill>
                  <a:schemeClr val="tx2"/>
                </a:solidFill>
                <a:latin typeface="Times New Roman" panose="02020603050405020304" pitchFamily="18" charset="0"/>
                <a:cs typeface="Times New Roman" panose="02020603050405020304" pitchFamily="18" charset="0"/>
              </a:rPr>
              <a:t>surgical</a:t>
            </a:r>
            <a:r>
              <a:rPr lang="fr-CA" sz="2400" b="1" dirty="0">
                <a:solidFill>
                  <a:schemeClr val="tx2"/>
                </a:solidFill>
                <a:latin typeface="Times New Roman" panose="02020603050405020304" pitchFamily="18" charset="0"/>
                <a:cs typeface="Times New Roman" panose="02020603050405020304" pitchFamily="18" charset="0"/>
              </a:rPr>
              <a:t> </a:t>
            </a:r>
            <a:r>
              <a:rPr lang="fr-CA" sz="2400" b="1" dirty="0" err="1">
                <a:solidFill>
                  <a:schemeClr val="tx2"/>
                </a:solidFill>
                <a:latin typeface="Times New Roman" panose="02020603050405020304" pitchFamily="18" charset="0"/>
                <a:cs typeface="Times New Roman" panose="02020603050405020304" pitchFamily="18" charset="0"/>
              </a:rPr>
              <a:t>safety</a:t>
            </a:r>
            <a:r>
              <a:rPr lang="fr-CA" sz="2400" b="1" dirty="0">
                <a:solidFill>
                  <a:schemeClr val="tx2"/>
                </a:solidFill>
                <a:latin typeface="Times New Roman" panose="02020603050405020304" pitchFamily="18" charset="0"/>
                <a:cs typeface="Times New Roman" panose="02020603050405020304" pitchFamily="18" charset="0"/>
              </a:rPr>
              <a:t> checklist to </a:t>
            </a:r>
            <a:r>
              <a:rPr lang="fr-CA" sz="2400" b="1" dirty="0" err="1">
                <a:solidFill>
                  <a:schemeClr val="tx2"/>
                </a:solidFill>
                <a:latin typeface="Times New Roman" panose="02020603050405020304" pitchFamily="18" charset="0"/>
                <a:cs typeface="Times New Roman" panose="02020603050405020304" pitchFamily="18" charset="0"/>
              </a:rPr>
              <a:t>reduce</a:t>
            </a:r>
            <a:r>
              <a:rPr lang="fr-CA" sz="2400" b="1" dirty="0">
                <a:solidFill>
                  <a:schemeClr val="tx2"/>
                </a:solidFill>
                <a:latin typeface="Times New Roman" panose="02020603050405020304" pitchFamily="18" charset="0"/>
                <a:cs typeface="Times New Roman" panose="02020603050405020304" pitchFamily="18" charset="0"/>
              </a:rPr>
              <a:t> </a:t>
            </a:r>
            <a:r>
              <a:rPr lang="fr-CA" sz="2400" b="1" dirty="0" err="1">
                <a:solidFill>
                  <a:schemeClr val="tx2"/>
                </a:solidFill>
                <a:latin typeface="Times New Roman" panose="02020603050405020304" pitchFamily="18" charset="0"/>
                <a:cs typeface="Times New Roman" panose="02020603050405020304" pitchFamily="18" charset="0"/>
              </a:rPr>
              <a:t>morbidity</a:t>
            </a:r>
            <a:r>
              <a:rPr lang="fr-CA" sz="2400" b="1" dirty="0">
                <a:solidFill>
                  <a:schemeClr val="tx2"/>
                </a:solidFill>
                <a:latin typeface="Times New Roman" panose="02020603050405020304" pitchFamily="18" charset="0"/>
                <a:cs typeface="Times New Roman" panose="02020603050405020304" pitchFamily="18" charset="0"/>
              </a:rPr>
              <a:t> and </a:t>
            </a:r>
            <a:r>
              <a:rPr lang="fr-CA" sz="2400" b="1" dirty="0" err="1">
                <a:solidFill>
                  <a:schemeClr val="tx2"/>
                </a:solidFill>
                <a:latin typeface="Times New Roman" panose="02020603050405020304" pitchFamily="18" charset="0"/>
                <a:cs typeface="Times New Roman" panose="02020603050405020304" pitchFamily="18" charset="0"/>
              </a:rPr>
              <a:t>mortality</a:t>
            </a:r>
            <a:r>
              <a:rPr lang="fr-CA" sz="2400" b="1" dirty="0">
                <a:solidFill>
                  <a:schemeClr val="tx2"/>
                </a:solidFill>
                <a:latin typeface="Times New Roman" panose="02020603050405020304" pitchFamily="18" charset="0"/>
                <a:cs typeface="Times New Roman" panose="02020603050405020304" pitchFamily="18" charset="0"/>
              </a:rPr>
              <a:t> in a global population N </a:t>
            </a:r>
            <a:r>
              <a:rPr lang="fr-CA" sz="2400" b="1" dirty="0" err="1">
                <a:solidFill>
                  <a:schemeClr val="tx2"/>
                </a:solidFill>
                <a:latin typeface="Times New Roman" panose="02020603050405020304" pitchFamily="18" charset="0"/>
                <a:cs typeface="Times New Roman" panose="02020603050405020304" pitchFamily="18" charset="0"/>
              </a:rPr>
              <a:t>Engl</a:t>
            </a:r>
            <a:r>
              <a:rPr lang="fr-CA" sz="2400" b="1" dirty="0">
                <a:solidFill>
                  <a:schemeClr val="tx2"/>
                </a:solidFill>
                <a:latin typeface="Times New Roman" panose="02020603050405020304" pitchFamily="18" charset="0"/>
                <a:cs typeface="Times New Roman" panose="02020603050405020304" pitchFamily="18" charset="0"/>
              </a:rPr>
              <a:t> J Med 2009; 360: 491-499</a:t>
            </a:r>
          </a:p>
          <a:p>
            <a:pPr marL="0" indent="0">
              <a:lnSpc>
                <a:spcPct val="150000"/>
              </a:lnSpc>
              <a:buNone/>
            </a:pPr>
            <a:r>
              <a:rPr lang="fr-CA" sz="2400" b="1" dirty="0">
                <a:solidFill>
                  <a:schemeClr val="tx2"/>
                </a:solidFill>
                <a:latin typeface="Times New Roman" panose="02020603050405020304" pitchFamily="18" charset="0"/>
                <a:cs typeface="Times New Roman" panose="02020603050405020304" pitchFamily="18" charset="0"/>
              </a:rPr>
              <a:t>3.Huraux C. Vérification, communication, sécurité. Vigilance, SFAR. Décembre 2010, n ° 2 2.</a:t>
            </a:r>
          </a:p>
          <a:p>
            <a:pPr marL="0" indent="0">
              <a:buNone/>
            </a:pPr>
            <a:endParaRPr lang="fr-CA"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07333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2132856"/>
            <a:ext cx="8229600" cy="2376264"/>
          </a:xfrm>
        </p:spPr>
        <p:txBody>
          <a:bodyPr>
            <a:normAutofit/>
          </a:bodyPr>
          <a:lstStyle/>
          <a:p>
            <a:r>
              <a:rPr lang="fr-CA" sz="4000" b="1" dirty="0">
                <a:latin typeface="Times New Roman" panose="02020603050405020304" pitchFamily="18" charset="0"/>
                <a:cs typeface="Times New Roman" panose="02020603050405020304" pitchFamily="18" charset="0"/>
              </a:rPr>
              <a:t>Merci pour votre attention</a:t>
            </a:r>
          </a:p>
        </p:txBody>
      </p:sp>
    </p:spTree>
    <p:extLst>
      <p:ext uri="{BB962C8B-B14F-4D97-AF65-F5344CB8AC3E}">
        <p14:creationId xmlns:p14="http://schemas.microsoft.com/office/powerpoint/2010/main" val="3592090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b="1" dirty="0">
                <a:latin typeface="Times New Roman" panose="02020603050405020304" pitchFamily="18" charset="0"/>
                <a:cs typeface="Times New Roman" panose="02020603050405020304" pitchFamily="18" charset="0"/>
              </a:rPr>
              <a:t>Introduction 3</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79512" y="1600200"/>
            <a:ext cx="8712968" cy="4709120"/>
          </a:xfrm>
        </p:spPr>
        <p:txBody>
          <a:bodyPr/>
          <a:lstStyle/>
          <a:p>
            <a:pPr>
              <a:lnSpc>
                <a:spcPct val="20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Check-list encore peu connue au BF</a:t>
            </a:r>
          </a:p>
          <a:p>
            <a:pPr lvl="1">
              <a:lnSpc>
                <a:spcPct val="20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Avant </a:t>
            </a:r>
            <a:r>
              <a:rPr lang="fr-CA" sz="2400" b="1" dirty="0" err="1">
                <a:solidFill>
                  <a:schemeClr val="tx2"/>
                </a:solidFill>
                <a:latin typeface="Times New Roman" panose="02020603050405020304" pitchFamily="18" charset="0"/>
                <a:cs typeface="Times New Roman" panose="02020603050405020304" pitchFamily="18" charset="0"/>
              </a:rPr>
              <a:t>Lifebox</a:t>
            </a:r>
            <a:r>
              <a:rPr lang="fr-CA" sz="2400" b="1" dirty="0">
                <a:solidFill>
                  <a:schemeClr val="tx2"/>
                </a:solidFill>
                <a:latin typeface="Times New Roman" panose="02020603050405020304" pitchFamily="18" charset="0"/>
                <a:cs typeface="Times New Roman" panose="02020603050405020304" pitchFamily="18" charset="0"/>
              </a:rPr>
              <a:t>: </a:t>
            </a:r>
            <a:r>
              <a:rPr lang="fr-CA" sz="2400" b="1" dirty="0">
                <a:solidFill>
                  <a:srgbClr val="FF0000"/>
                </a:solidFill>
                <a:latin typeface="Times New Roman" panose="02020603050405020304" pitchFamily="18" charset="0"/>
                <a:cs typeface="Times New Roman" panose="02020603050405020304" pitchFamily="18" charset="0"/>
              </a:rPr>
              <a:t>82,46%</a:t>
            </a:r>
            <a:r>
              <a:rPr lang="fr-CA" sz="2400" b="1" dirty="0">
                <a:solidFill>
                  <a:schemeClr val="tx2"/>
                </a:solidFill>
                <a:latin typeface="Times New Roman" panose="02020603050405020304" pitchFamily="18" charset="0"/>
                <a:cs typeface="Times New Roman" panose="02020603050405020304" pitchFamily="18" charset="0"/>
              </a:rPr>
              <a:t> des hôpitaux ne pratiquait pas la check-list OMS</a:t>
            </a:r>
          </a:p>
          <a:p>
            <a:pPr lvl="1">
              <a:lnSpc>
                <a:spcPct val="20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Après </a:t>
            </a:r>
            <a:r>
              <a:rPr lang="fr-CA" sz="2400" b="1" dirty="0" err="1">
                <a:solidFill>
                  <a:schemeClr val="tx2"/>
                </a:solidFill>
                <a:latin typeface="Times New Roman" panose="02020603050405020304" pitchFamily="18" charset="0"/>
                <a:cs typeface="Times New Roman" panose="02020603050405020304" pitchFamily="18" charset="0"/>
              </a:rPr>
              <a:t>Lifebox</a:t>
            </a:r>
            <a:r>
              <a:rPr lang="fr-CA" sz="2400" b="1" dirty="0">
                <a:solidFill>
                  <a:schemeClr val="tx2"/>
                </a:solidFill>
                <a:latin typeface="Times New Roman" panose="02020603050405020304" pitchFamily="18" charset="0"/>
                <a:cs typeface="Times New Roman" panose="02020603050405020304" pitchFamily="18" charset="0"/>
              </a:rPr>
              <a:t>: </a:t>
            </a:r>
            <a:r>
              <a:rPr lang="fr-CA" sz="2400" b="1" dirty="0">
                <a:solidFill>
                  <a:srgbClr val="FF0000"/>
                </a:solidFill>
                <a:latin typeface="Times New Roman" panose="02020603050405020304" pitchFamily="18" charset="0"/>
                <a:cs typeface="Times New Roman" panose="02020603050405020304" pitchFamily="18" charset="0"/>
              </a:rPr>
              <a:t>31,58%</a:t>
            </a:r>
            <a:r>
              <a:rPr lang="fr-CA" sz="2400" b="1" dirty="0">
                <a:solidFill>
                  <a:schemeClr val="tx2"/>
                </a:solidFill>
                <a:latin typeface="Times New Roman" panose="02020603050405020304" pitchFamily="18" charset="0"/>
                <a:cs typeface="Times New Roman" panose="02020603050405020304" pitchFamily="18" charset="0"/>
              </a:rPr>
              <a:t> ne la pratique toujours pas.</a:t>
            </a:r>
          </a:p>
          <a:p>
            <a:pPr marL="457200" lvl="1" indent="0" algn="ctr">
              <a:lnSpc>
                <a:spcPct val="200000"/>
              </a:lnSpc>
              <a:buNone/>
            </a:pPr>
            <a:r>
              <a:rPr lang="fr-CA" sz="1800" b="1" dirty="0">
                <a:solidFill>
                  <a:schemeClr val="tx2"/>
                </a:solidFill>
                <a:latin typeface="Times New Roman" panose="02020603050405020304" pitchFamily="18" charset="0"/>
                <a:cs typeface="Times New Roman" panose="02020603050405020304" pitchFamily="18" charset="0"/>
              </a:rPr>
              <a:t>(Rapport enquête </a:t>
            </a:r>
            <a:r>
              <a:rPr lang="fr-CA" sz="1800" b="1" dirty="0" err="1">
                <a:solidFill>
                  <a:schemeClr val="tx2"/>
                </a:solidFill>
                <a:latin typeface="Times New Roman" panose="02020603050405020304" pitchFamily="18" charset="0"/>
                <a:cs typeface="Times New Roman" panose="02020603050405020304" pitchFamily="18" charset="0"/>
              </a:rPr>
              <a:t>Lifebox</a:t>
            </a:r>
            <a:r>
              <a:rPr lang="fr-CA" sz="1800" b="1" dirty="0">
                <a:solidFill>
                  <a:schemeClr val="tx2"/>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75167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50106"/>
          </a:xfrm>
        </p:spPr>
        <p:txBody>
          <a:bodyPr>
            <a:normAutofit/>
          </a:bodyPr>
          <a:lstStyle/>
          <a:p>
            <a:r>
              <a:rPr lang="fr-CA" sz="3200" b="1" dirty="0">
                <a:latin typeface="Times New Roman" panose="02020603050405020304" pitchFamily="18" charset="0"/>
                <a:cs typeface="Times New Roman" panose="02020603050405020304" pitchFamily="18" charset="0"/>
              </a:rPr>
              <a:t>Historique de la check-list</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79512" y="1052736"/>
            <a:ext cx="8712968" cy="5073427"/>
          </a:xfrm>
        </p:spPr>
        <p:txBody>
          <a:bodyPr>
            <a:normAutofit fontScale="92500" lnSpcReduction="20000"/>
          </a:bodyPr>
          <a:lstStyle/>
          <a:p>
            <a:pPr>
              <a:lnSpc>
                <a:spcPct val="150000"/>
              </a:lnSpc>
              <a:buFont typeface="Wingdings" panose="05000000000000000000" pitchFamily="2" charset="2"/>
              <a:buChar char="q"/>
            </a:pPr>
            <a:r>
              <a:rPr lang="fr-CA" sz="2800" b="1" dirty="0">
                <a:solidFill>
                  <a:srgbClr val="0070C0"/>
                </a:solidFill>
                <a:latin typeface="Times New Roman" panose="02020603050405020304" pitchFamily="18" charset="0"/>
                <a:cs typeface="Times New Roman" panose="02020603050405020304" pitchFamily="18" charset="0"/>
              </a:rPr>
              <a:t>Concept de check-list apparu en1935, suite au crash du prototype bombardier B19 de Boeing </a:t>
            </a:r>
          </a:p>
          <a:p>
            <a:pPr>
              <a:lnSpc>
                <a:spcPct val="150000"/>
              </a:lnSpc>
              <a:buFont typeface="Wingdings" panose="05000000000000000000" pitchFamily="2" charset="2"/>
              <a:buChar char="q"/>
            </a:pPr>
            <a:r>
              <a:rPr lang="fr-CA" sz="2800" b="1" dirty="0">
                <a:solidFill>
                  <a:srgbClr val="0070C0"/>
                </a:solidFill>
                <a:latin typeface="Times New Roman" panose="02020603050405020304" pitchFamily="18" charset="0"/>
                <a:cs typeface="Times New Roman" panose="02020603050405020304" pitchFamily="18" charset="0"/>
              </a:rPr>
              <a:t>Concept réévalué et adapté en 1977 après la catastrophe de </a:t>
            </a:r>
            <a:r>
              <a:rPr lang="fr-CA" sz="2800" b="1" dirty="0" err="1">
                <a:solidFill>
                  <a:srgbClr val="0070C0"/>
                </a:solidFill>
                <a:latin typeface="Times New Roman" panose="02020603050405020304" pitchFamily="18" charset="0"/>
                <a:cs typeface="Times New Roman" panose="02020603050405020304" pitchFamily="18" charset="0"/>
              </a:rPr>
              <a:t>Ténerife</a:t>
            </a:r>
            <a:r>
              <a:rPr lang="fr-CA" sz="2800" b="1" dirty="0">
                <a:solidFill>
                  <a:srgbClr val="0070C0"/>
                </a:solidFill>
                <a:latin typeface="Times New Roman" panose="02020603050405020304" pitchFamily="18" charset="0"/>
                <a:cs typeface="Times New Roman" panose="02020603050405020304" pitchFamily="18" charset="0"/>
              </a:rPr>
              <a:t> (collision entre 2 Boeing 747 )</a:t>
            </a:r>
          </a:p>
          <a:p>
            <a:pPr>
              <a:lnSpc>
                <a:spcPct val="150000"/>
              </a:lnSpc>
              <a:buFont typeface="Wingdings" panose="05000000000000000000" pitchFamily="2" charset="2"/>
              <a:buChar char="q"/>
            </a:pPr>
            <a:r>
              <a:rPr lang="fr-CA" sz="2800" b="1" dirty="0" err="1">
                <a:solidFill>
                  <a:srgbClr val="0070C0"/>
                </a:solidFill>
                <a:latin typeface="Times New Roman" panose="02020603050405020304" pitchFamily="18" charset="0"/>
                <a:cs typeface="Times New Roman" panose="02020603050405020304" pitchFamily="18" charset="0"/>
              </a:rPr>
              <a:t>Etude</a:t>
            </a:r>
            <a:r>
              <a:rPr lang="fr-CA" sz="2800" b="1" dirty="0">
                <a:solidFill>
                  <a:srgbClr val="0070C0"/>
                </a:solidFill>
                <a:latin typeface="Times New Roman" panose="02020603050405020304" pitchFamily="18" charset="0"/>
                <a:cs typeface="Times New Roman" panose="02020603050405020304" pitchFamily="18" charset="0"/>
              </a:rPr>
              <a:t> de </a:t>
            </a:r>
            <a:r>
              <a:rPr lang="fr-CA" sz="2800" b="1" dirty="0" err="1">
                <a:solidFill>
                  <a:srgbClr val="0070C0"/>
                </a:solidFill>
                <a:latin typeface="Times New Roman" panose="02020603050405020304" pitchFamily="18" charset="0"/>
                <a:cs typeface="Times New Roman" panose="02020603050405020304" pitchFamily="18" charset="0"/>
              </a:rPr>
              <a:t>Haynes</a:t>
            </a:r>
            <a:r>
              <a:rPr lang="fr-CA" sz="2800" b="1" dirty="0">
                <a:solidFill>
                  <a:srgbClr val="0070C0"/>
                </a:solidFill>
                <a:latin typeface="Times New Roman" panose="02020603050405020304" pitchFamily="18" charset="0"/>
                <a:cs typeface="Times New Roman" panose="02020603050405020304" pitchFamily="18" charset="0"/>
              </a:rPr>
              <a:t> menée en 2007 et 2008: </a:t>
            </a:r>
            <a:r>
              <a:rPr lang="fr-CA" sz="2600" b="1" dirty="0">
                <a:solidFill>
                  <a:srgbClr val="0070C0"/>
                </a:solidFill>
                <a:latin typeface="Times New Roman" panose="02020603050405020304" pitchFamily="18" charset="0"/>
                <a:cs typeface="Times New Roman" panose="02020603050405020304" pitchFamily="18" charset="0"/>
              </a:rPr>
              <a:t>vérification systématique et à voix haute de 19 points</a:t>
            </a:r>
            <a:r>
              <a:rPr lang="fr-CA" sz="2600" b="1" dirty="0">
                <a:solidFill>
                  <a:srgbClr val="0070C0"/>
                </a:solidFill>
                <a:latin typeface="Times New Roman"/>
                <a:cs typeface="Times New Roman"/>
              </a:rPr>
              <a:t>→ ↓</a:t>
            </a:r>
            <a:r>
              <a:rPr lang="fr-CA" sz="2600" b="1" dirty="0">
                <a:solidFill>
                  <a:srgbClr val="0070C0"/>
                </a:solidFill>
                <a:latin typeface="Times New Roman" panose="02020603050405020304" pitchFamily="18" charset="0"/>
                <a:cs typeface="Times New Roman" panose="02020603050405020304" pitchFamily="18" charset="0"/>
              </a:rPr>
              <a:t> 36 % le risque de complications (y compris la mort)</a:t>
            </a:r>
          </a:p>
          <a:p>
            <a:pPr>
              <a:lnSpc>
                <a:spcPct val="150000"/>
              </a:lnSpc>
              <a:buFont typeface="Wingdings" panose="05000000000000000000" pitchFamily="2" charset="2"/>
              <a:buChar char="q"/>
            </a:pPr>
            <a:r>
              <a:rPr lang="fr-CA" sz="2800" b="1" dirty="0">
                <a:solidFill>
                  <a:srgbClr val="0070C0"/>
                </a:solidFill>
                <a:latin typeface="Times New Roman" panose="02020603050405020304" pitchFamily="18" charset="0"/>
                <a:cs typeface="Times New Roman" panose="02020603050405020304" pitchFamily="18" charset="0"/>
              </a:rPr>
              <a:t>Juin 2008, l’OMS lance un programme pour améliorer la sécurité péri-opératoire </a:t>
            </a:r>
            <a:r>
              <a:rPr lang="fr-CA" sz="2800" dirty="0"/>
              <a:t>[2, 3]</a:t>
            </a:r>
            <a:endParaRPr lang="fr-CA" sz="28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1314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b="1" dirty="0">
                <a:latin typeface="Times New Roman" panose="02020603050405020304" pitchFamily="18" charset="0"/>
                <a:cs typeface="Times New Roman" panose="02020603050405020304" pitchFamily="18" charset="0"/>
              </a:rPr>
              <a:t>But</a:t>
            </a:r>
          </a:p>
        </p:txBody>
      </p:sp>
      <p:sp>
        <p:nvSpPr>
          <p:cNvPr id="3" name="Espace réservé du contenu 2"/>
          <p:cNvSpPr>
            <a:spLocks noGrp="1"/>
          </p:cNvSpPr>
          <p:nvPr>
            <p:ph idx="1"/>
          </p:nvPr>
        </p:nvSpPr>
        <p:spPr>
          <a:xfrm>
            <a:off x="251520" y="1600200"/>
            <a:ext cx="8712968" cy="4525963"/>
          </a:xfrm>
        </p:spPr>
        <p:txBody>
          <a:bodyPr>
            <a:normAutofit/>
          </a:bodyPr>
          <a:lstStyle/>
          <a:p>
            <a:pPr>
              <a:lnSpc>
                <a:spcPct val="20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Aider les équipes chirurgicales à l’application systématique de quelques mesures essentielles de sécurité réduisant ainsi au minimum les risques évitables et les plus courants qui mettent en danger la vie et le bien-être des patients.</a:t>
            </a:r>
          </a:p>
        </p:txBody>
      </p:sp>
    </p:spTree>
    <p:extLst>
      <p:ext uri="{BB962C8B-B14F-4D97-AF65-F5344CB8AC3E}">
        <p14:creationId xmlns:p14="http://schemas.microsoft.com/office/powerpoint/2010/main" val="2614304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b="1" dirty="0">
                <a:latin typeface="Times New Roman" panose="02020603050405020304" pitchFamily="18" charset="0"/>
                <a:cs typeface="Times New Roman" panose="02020603050405020304" pitchFamily="18" charset="0"/>
              </a:rPr>
              <a:t>Objectifs de la check-list 1</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79512" y="1052736"/>
            <a:ext cx="8784976" cy="5256584"/>
          </a:xfrm>
        </p:spPr>
        <p:txBody>
          <a:bodyPr>
            <a:normAutofit/>
          </a:bodyPr>
          <a:lstStyle/>
          <a:p>
            <a:pPr marL="514350" indent="-514350">
              <a:lnSpc>
                <a:spcPct val="150000"/>
              </a:lnSpc>
              <a:buFont typeface="+mj-lt"/>
              <a:buAutoNum type="arabicPeriod"/>
            </a:pPr>
            <a:r>
              <a:rPr lang="fr-CA" sz="2800" b="1" dirty="0">
                <a:solidFill>
                  <a:schemeClr val="tx2"/>
                </a:solidFill>
                <a:latin typeface="Times New Roman" panose="02020603050405020304" pitchFamily="18" charset="0"/>
                <a:cs typeface="Times New Roman" panose="02020603050405020304" pitchFamily="18" charset="0"/>
              </a:rPr>
              <a:t>Opérer le bon patient au bon endroit</a:t>
            </a:r>
          </a:p>
          <a:p>
            <a:pPr marL="514350" indent="-514350">
              <a:lnSpc>
                <a:spcPct val="150000"/>
              </a:lnSpc>
              <a:buFont typeface="+mj-lt"/>
              <a:buAutoNum type="arabicPeriod"/>
            </a:pPr>
            <a:r>
              <a:rPr lang="fr-CA" sz="2800" b="1" dirty="0">
                <a:solidFill>
                  <a:schemeClr val="tx2"/>
                </a:solidFill>
                <a:latin typeface="Times New Roman" panose="02020603050405020304" pitchFamily="18" charset="0"/>
                <a:cs typeface="Times New Roman" panose="02020603050405020304" pitchFamily="18" charset="0"/>
              </a:rPr>
              <a:t>Prévenir les effets néfastes de l’anesthésie</a:t>
            </a:r>
          </a:p>
          <a:p>
            <a:pPr marL="514350" indent="-514350">
              <a:lnSpc>
                <a:spcPct val="150000"/>
              </a:lnSpc>
              <a:buFont typeface="+mj-lt"/>
              <a:buAutoNum type="arabicPeriod"/>
            </a:pPr>
            <a:r>
              <a:rPr lang="fr-CA" sz="2800" b="1" dirty="0">
                <a:solidFill>
                  <a:schemeClr val="tx2"/>
                </a:solidFill>
                <a:latin typeface="Times New Roman" panose="02020603050405020304" pitchFamily="18" charset="0"/>
                <a:cs typeface="Times New Roman" panose="02020603050405020304" pitchFamily="18" charset="0"/>
              </a:rPr>
              <a:t>Faire face à une perte de la fonction respiratoire</a:t>
            </a:r>
          </a:p>
          <a:p>
            <a:pPr marL="514350" indent="-514350">
              <a:lnSpc>
                <a:spcPct val="150000"/>
              </a:lnSpc>
              <a:buFont typeface="+mj-lt"/>
              <a:buAutoNum type="arabicPeriod"/>
            </a:pPr>
            <a:r>
              <a:rPr lang="fr-CA" sz="2800" b="1" dirty="0">
                <a:solidFill>
                  <a:schemeClr val="tx2"/>
                </a:solidFill>
                <a:latin typeface="Times New Roman" panose="02020603050405020304" pitchFamily="18" charset="0"/>
                <a:cs typeface="Times New Roman" panose="02020603050405020304" pitchFamily="18" charset="0"/>
              </a:rPr>
              <a:t>Faire face au risque d’une hémorragie massive</a:t>
            </a:r>
          </a:p>
          <a:p>
            <a:pPr marL="514350" indent="-514350">
              <a:lnSpc>
                <a:spcPct val="150000"/>
              </a:lnSpc>
              <a:buFont typeface="+mj-lt"/>
              <a:buAutoNum type="arabicPeriod"/>
            </a:pPr>
            <a:r>
              <a:rPr lang="fr-CA" sz="2800" b="1" dirty="0" err="1">
                <a:solidFill>
                  <a:schemeClr val="tx2"/>
                </a:solidFill>
                <a:latin typeface="Times New Roman" panose="02020603050405020304" pitchFamily="18" charset="0"/>
                <a:cs typeface="Times New Roman" panose="02020603050405020304" pitchFamily="18" charset="0"/>
              </a:rPr>
              <a:t>Eviter</a:t>
            </a:r>
            <a:r>
              <a:rPr lang="fr-CA" sz="2800" b="1" dirty="0">
                <a:solidFill>
                  <a:schemeClr val="tx2"/>
                </a:solidFill>
                <a:latin typeface="Times New Roman" panose="02020603050405020304" pitchFamily="18" charset="0"/>
                <a:cs typeface="Times New Roman" panose="02020603050405020304" pitchFamily="18" charset="0"/>
              </a:rPr>
              <a:t> de provoquer une allergie ou des réactions indésirables</a:t>
            </a:r>
          </a:p>
          <a:p>
            <a:pPr>
              <a:buFont typeface="Wingdings" panose="05000000000000000000" pitchFamily="2" charset="2"/>
              <a:buChar char="q"/>
            </a:pPr>
            <a:endParaRPr lang="fr-CA" b="1" dirty="0"/>
          </a:p>
        </p:txBody>
      </p:sp>
    </p:spTree>
    <p:extLst>
      <p:ext uri="{BB962C8B-B14F-4D97-AF65-F5344CB8AC3E}">
        <p14:creationId xmlns:p14="http://schemas.microsoft.com/office/powerpoint/2010/main" val="1867256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b="1" dirty="0">
                <a:latin typeface="Times New Roman" panose="02020603050405020304" pitchFamily="18" charset="0"/>
                <a:cs typeface="Times New Roman" panose="02020603050405020304" pitchFamily="18" charset="0"/>
              </a:rPr>
              <a:t>Objectifs de la check-list 2</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07504" y="1600200"/>
            <a:ext cx="9036496" cy="4525963"/>
          </a:xfrm>
        </p:spPr>
        <p:txBody>
          <a:bodyPr/>
          <a:lstStyle/>
          <a:p>
            <a:pPr marL="0" indent="0">
              <a:buNone/>
            </a:pPr>
            <a:r>
              <a:rPr lang="fr-CA" b="1" dirty="0">
                <a:solidFill>
                  <a:schemeClr val="tx2"/>
                </a:solidFill>
              </a:rPr>
              <a:t>6. </a:t>
            </a:r>
            <a:r>
              <a:rPr lang="fr-CA" sz="2800" b="1" dirty="0">
                <a:solidFill>
                  <a:schemeClr val="tx2"/>
                </a:solidFill>
                <a:latin typeface="Times New Roman" panose="02020603050405020304" pitchFamily="18" charset="0"/>
                <a:cs typeface="Times New Roman" panose="02020603050405020304" pitchFamily="18" charset="0"/>
              </a:rPr>
              <a:t>Minimiser le risque infectieux</a:t>
            </a:r>
          </a:p>
          <a:p>
            <a:pPr marL="0" indent="0">
              <a:buNone/>
            </a:pPr>
            <a:r>
              <a:rPr lang="fr-CA" sz="2800" b="1" dirty="0">
                <a:solidFill>
                  <a:schemeClr val="tx2"/>
                </a:solidFill>
                <a:latin typeface="Times New Roman" panose="02020603050405020304" pitchFamily="18" charset="0"/>
                <a:cs typeface="Times New Roman" panose="02020603050405020304" pitchFamily="18" charset="0"/>
              </a:rPr>
              <a:t>7. </a:t>
            </a:r>
            <a:r>
              <a:rPr lang="fr-CA" sz="2800" b="1" dirty="0" err="1">
                <a:solidFill>
                  <a:schemeClr val="tx2"/>
                </a:solidFill>
                <a:latin typeface="Times New Roman" panose="02020603050405020304" pitchFamily="18" charset="0"/>
                <a:cs typeface="Times New Roman" panose="02020603050405020304" pitchFamily="18" charset="0"/>
              </a:rPr>
              <a:t>Eviter</a:t>
            </a:r>
            <a:r>
              <a:rPr lang="fr-CA" sz="2800" b="1" dirty="0">
                <a:solidFill>
                  <a:schemeClr val="tx2"/>
                </a:solidFill>
                <a:latin typeface="Times New Roman" panose="02020603050405020304" pitchFamily="18" charset="0"/>
                <a:cs typeface="Times New Roman" panose="02020603050405020304" pitchFamily="18" charset="0"/>
              </a:rPr>
              <a:t> l’oubli de compresse ou instrument dans la plaie   </a:t>
            </a:r>
          </a:p>
          <a:p>
            <a:pPr marL="0" indent="0">
              <a:buNone/>
            </a:pPr>
            <a:r>
              <a:rPr lang="fr-CA" sz="2800" b="1" dirty="0">
                <a:solidFill>
                  <a:schemeClr val="tx2"/>
                </a:solidFill>
                <a:latin typeface="Times New Roman" panose="02020603050405020304" pitchFamily="18" charset="0"/>
                <a:cs typeface="Times New Roman" panose="02020603050405020304" pitchFamily="18" charset="0"/>
              </a:rPr>
              <a:t>     opératoire</a:t>
            </a:r>
          </a:p>
          <a:p>
            <a:pPr marL="0" indent="0">
              <a:buNone/>
            </a:pPr>
            <a:r>
              <a:rPr lang="fr-CA" sz="2800" b="1" dirty="0">
                <a:solidFill>
                  <a:schemeClr val="tx2"/>
                </a:solidFill>
                <a:latin typeface="Times New Roman" panose="02020603050405020304" pitchFamily="18" charset="0"/>
                <a:cs typeface="Times New Roman" panose="02020603050405020304" pitchFamily="18" charset="0"/>
              </a:rPr>
              <a:t>8. Mettre en sécurité et identifier tout prélèvement</a:t>
            </a:r>
          </a:p>
          <a:p>
            <a:pPr marL="0" indent="0">
              <a:buNone/>
            </a:pPr>
            <a:r>
              <a:rPr lang="fr-CA" sz="2800" b="1" dirty="0">
                <a:solidFill>
                  <a:schemeClr val="tx2"/>
                </a:solidFill>
                <a:latin typeface="Times New Roman" panose="02020603050405020304" pitchFamily="18" charset="0"/>
                <a:cs typeface="Times New Roman" panose="02020603050405020304" pitchFamily="18" charset="0"/>
              </a:rPr>
              <a:t>9. Communiquer efficacement et échanger les    </a:t>
            </a:r>
          </a:p>
          <a:p>
            <a:pPr marL="0" indent="0">
              <a:buNone/>
            </a:pPr>
            <a:r>
              <a:rPr lang="fr-CA" sz="2800" b="1" dirty="0">
                <a:solidFill>
                  <a:schemeClr val="tx2"/>
                </a:solidFill>
                <a:latin typeface="Times New Roman" panose="02020603050405020304" pitchFamily="18" charset="0"/>
                <a:cs typeface="Times New Roman" panose="02020603050405020304" pitchFamily="18" charset="0"/>
              </a:rPr>
              <a:t>     informations au sein de l’équipe → sécurité</a:t>
            </a:r>
          </a:p>
          <a:p>
            <a:pPr marL="0" indent="0">
              <a:buNone/>
            </a:pPr>
            <a:r>
              <a:rPr lang="fr-CA" sz="2800" b="1" dirty="0">
                <a:solidFill>
                  <a:schemeClr val="tx2"/>
                </a:solidFill>
                <a:latin typeface="Times New Roman" panose="02020603050405020304" pitchFamily="18" charset="0"/>
                <a:cs typeface="Times New Roman" panose="02020603050405020304" pitchFamily="18" charset="0"/>
              </a:rPr>
              <a:t>10. </a:t>
            </a:r>
            <a:r>
              <a:rPr lang="fr-CA" sz="2800" b="1" dirty="0" err="1">
                <a:solidFill>
                  <a:schemeClr val="tx2"/>
                </a:solidFill>
                <a:latin typeface="Times New Roman" panose="02020603050405020304" pitchFamily="18" charset="0"/>
                <a:cs typeface="Times New Roman" panose="02020603050405020304" pitchFamily="18" charset="0"/>
              </a:rPr>
              <a:t>Etablir</a:t>
            </a:r>
            <a:r>
              <a:rPr lang="fr-CA" sz="2800" b="1" dirty="0">
                <a:solidFill>
                  <a:schemeClr val="tx2"/>
                </a:solidFill>
                <a:latin typeface="Times New Roman" panose="02020603050405020304" pitchFamily="18" charset="0"/>
                <a:cs typeface="Times New Roman" panose="02020603050405020304" pitchFamily="18" charset="0"/>
              </a:rPr>
              <a:t> une surveillance de routine de la capacité, du    </a:t>
            </a:r>
          </a:p>
          <a:p>
            <a:pPr marL="0" indent="0">
              <a:buNone/>
            </a:pPr>
            <a:r>
              <a:rPr lang="fr-CA" sz="2800" b="1" dirty="0">
                <a:solidFill>
                  <a:schemeClr val="tx2"/>
                </a:solidFill>
                <a:latin typeface="Times New Roman" panose="02020603050405020304" pitchFamily="18" charset="0"/>
                <a:cs typeface="Times New Roman" panose="02020603050405020304" pitchFamily="18" charset="0"/>
              </a:rPr>
              <a:t>      volume et des résultats chirurgicaux.</a:t>
            </a:r>
          </a:p>
        </p:txBody>
      </p:sp>
    </p:spTree>
    <p:extLst>
      <p:ext uri="{BB962C8B-B14F-4D97-AF65-F5344CB8AC3E}">
        <p14:creationId xmlns:p14="http://schemas.microsoft.com/office/powerpoint/2010/main" val="508058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b="1" dirty="0">
                <a:latin typeface="Times New Roman" panose="02020603050405020304" pitchFamily="18" charset="0"/>
                <a:cs typeface="Times New Roman" panose="02020603050405020304" pitchFamily="18" charset="0"/>
              </a:rPr>
              <a:t>Principes 1</a:t>
            </a:r>
            <a:endParaRPr lang="fr-CA" sz="32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251520" y="1268760"/>
            <a:ext cx="8568952" cy="5184576"/>
          </a:xfrm>
        </p:spPr>
        <p:txBody>
          <a:bodyPr>
            <a:normAutofit/>
          </a:bodyPr>
          <a:lstStyle/>
          <a:p>
            <a:pPr>
              <a:lnSpc>
                <a:spcPct val="15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La check-list s’applique à tout patient devant bénéficier d’une intervention chirurgicale</a:t>
            </a:r>
          </a:p>
          <a:p>
            <a:pPr lvl="0">
              <a:lnSpc>
                <a:spcPct val="150000"/>
              </a:lnSpc>
              <a:buFont typeface="Wingdings" panose="05000000000000000000" pitchFamily="2" charset="2"/>
              <a:buChar char="q"/>
            </a:pPr>
            <a:r>
              <a:rPr lang="fr-CA" sz="2800" b="1" dirty="0">
                <a:solidFill>
                  <a:schemeClr val="tx2"/>
                </a:solidFill>
                <a:latin typeface="Times New Roman" panose="02020603050405020304" pitchFamily="18" charset="0"/>
                <a:cs typeface="Times New Roman" panose="02020603050405020304" pitchFamily="18" charset="0"/>
              </a:rPr>
              <a:t>Une seule personne (coordonnateur) doit cocher les cases de la check-list</a:t>
            </a:r>
          </a:p>
          <a:p>
            <a:pPr lvl="1">
              <a:lnSpc>
                <a:spcPct val="15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Cela évite de sauter des étapes. </a:t>
            </a:r>
          </a:p>
          <a:p>
            <a:pPr lvl="1">
              <a:lnSpc>
                <a:spcPct val="150000"/>
              </a:lnSpc>
              <a:buFont typeface="Wingdings" panose="05000000000000000000" pitchFamily="2" charset="2"/>
              <a:buChar char="Ø"/>
            </a:pPr>
            <a:r>
              <a:rPr lang="fr-CA" sz="2400" b="1" dirty="0">
                <a:solidFill>
                  <a:schemeClr val="tx2"/>
                </a:solidFill>
                <a:latin typeface="Times New Roman" panose="02020603050405020304" pitchFamily="18" charset="0"/>
                <a:cs typeface="Times New Roman" panose="02020603050405020304" pitchFamily="18" charset="0"/>
              </a:rPr>
              <a:t>Profil du coordonnateur:  souvent un infirmier (ère), ou n’importe quel membre de l’équipe d’intervention</a:t>
            </a:r>
            <a:r>
              <a:rPr lang="fr-CA" sz="2600" b="1" dirty="0">
                <a:solidFill>
                  <a:schemeClr val="tx2"/>
                </a:solidFill>
                <a:latin typeface="Times New Roman" panose="02020603050405020304" pitchFamily="18" charset="0"/>
                <a:cs typeface="Times New Roman" panose="02020603050405020304" pitchFamily="18" charset="0"/>
              </a:rPr>
              <a:t>.</a:t>
            </a:r>
          </a:p>
          <a:p>
            <a:pPr>
              <a:lnSpc>
                <a:spcPct val="150000"/>
              </a:lnSpc>
              <a:buFont typeface="Wingdings" panose="05000000000000000000" pitchFamily="2" charset="2"/>
              <a:buChar char="ü"/>
            </a:pPr>
            <a:endParaRPr lang="fr-CA" b="1" dirty="0">
              <a:solidFill>
                <a:schemeClr val="tx2"/>
              </a:solidFill>
            </a:endParaRPr>
          </a:p>
        </p:txBody>
      </p:sp>
    </p:spTree>
    <p:extLst>
      <p:ext uri="{BB962C8B-B14F-4D97-AF65-F5344CB8AC3E}">
        <p14:creationId xmlns:p14="http://schemas.microsoft.com/office/powerpoint/2010/main" val="1508692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1635</TotalTime>
  <Words>2038</Words>
  <Application>Microsoft Macintosh PowerPoint</Application>
  <PresentationFormat>Affichage à l'écran (4:3)</PresentationFormat>
  <Paragraphs>165</Paragraphs>
  <Slides>36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36</vt:i4>
      </vt:variant>
    </vt:vector>
  </HeadingPairs>
  <TitlesOfParts>
    <vt:vector size="41" baseType="lpstr">
      <vt:lpstr>Arial</vt:lpstr>
      <vt:lpstr>Calibri</vt:lpstr>
      <vt:lpstr>Times New Roman</vt:lpstr>
      <vt:lpstr>Wingdings</vt:lpstr>
      <vt:lpstr>Thème Office</vt:lpstr>
      <vt:lpstr>Check-list de l’OMS pour la sécurité du patient au bloc opératoire </vt:lpstr>
      <vt:lpstr>Introduction 1</vt:lpstr>
      <vt:lpstr>Introduction 2</vt:lpstr>
      <vt:lpstr>Introduction 3</vt:lpstr>
      <vt:lpstr>Historique de la check-list</vt:lpstr>
      <vt:lpstr>But</vt:lpstr>
      <vt:lpstr>Objectifs de la check-list 1</vt:lpstr>
      <vt:lpstr>Objectifs de la check-list 2</vt:lpstr>
      <vt:lpstr>Principes 1</vt:lpstr>
      <vt:lpstr>Principes 2</vt:lpstr>
      <vt:lpstr>Check-list avant l’induction anesthésique1</vt:lpstr>
      <vt:lpstr>Check-list avant l’induction anesthésique2</vt:lpstr>
      <vt:lpstr>Check-list avant l’induction anesthésique3</vt:lpstr>
      <vt:lpstr>Check-list avant l’induction anesthésique 4</vt:lpstr>
      <vt:lpstr>Check-list avant l’induction anesthésique 5</vt:lpstr>
      <vt:lpstr>Check-list avant l’induction anesthésique 6</vt:lpstr>
      <vt:lpstr>Check-list avant l’induction anesthésique 7</vt:lpstr>
      <vt:lpstr>Check-list avant l’induction anesthésique 8</vt:lpstr>
      <vt:lpstr>Check-list avant incision de la peau 1</vt:lpstr>
      <vt:lpstr>Check-list avant incision de la peau 2</vt:lpstr>
      <vt:lpstr>Check-list avant incision de la peau 3</vt:lpstr>
      <vt:lpstr>Check-list avant incision de la peau 4</vt:lpstr>
      <vt:lpstr>Check-list avant incision de la peau 5</vt:lpstr>
      <vt:lpstr>Check-list avant incision de la peau 6</vt:lpstr>
      <vt:lpstr> Check-list avant que le patient ne quitte la salle d’opération 1 </vt:lpstr>
      <vt:lpstr>Check-list avant que le patient ne quitte la salle d’opération 2</vt:lpstr>
      <vt:lpstr>Modification de la check-list 1</vt:lpstr>
      <vt:lpstr>Modification de la check-list 2</vt:lpstr>
      <vt:lpstr>Introduction de la liste de contrôle dans la salle d’opération 1</vt:lpstr>
      <vt:lpstr>Introduction de la liste de contrôle dans la salle d’opération 2</vt:lpstr>
      <vt:lpstr>Évaluation des soins chirurgicaux</vt:lpstr>
      <vt:lpstr>Conclusion</vt:lpstr>
      <vt:lpstr>Présentation PowerPoint</vt:lpstr>
      <vt:lpstr>Présentation PowerPoint</vt:lpstr>
      <vt:lpstr>Bibliographie</vt:lpstr>
      <vt:lpstr>Merci pour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CHECK-LIST POUR LA SECURITE DES PATIENTS AU BLOC OPERATOIRE</dc:title>
  <dc:creator>Soul B</dc:creator>
  <cp:lastModifiedBy>Salifou Napon</cp:lastModifiedBy>
  <cp:revision>74</cp:revision>
  <dcterms:created xsi:type="dcterms:W3CDTF">2015-01-23T19:51:02Z</dcterms:created>
  <dcterms:modified xsi:type="dcterms:W3CDTF">2021-07-28T11:43:56Z</dcterms:modified>
</cp:coreProperties>
</file>