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6" r:id="rId2"/>
  </p:sldMasterIdLst>
  <p:sldIdLst>
    <p:sldId id="257" r:id="rId3"/>
    <p:sldId id="256" r:id="rId4"/>
    <p:sldId id="270" r:id="rId5"/>
    <p:sldId id="269" r:id="rId6"/>
    <p:sldId id="272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1" r:id="rId18"/>
    <p:sldId id="268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60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07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932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7876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2274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1005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8828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8805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974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4055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24324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7787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0060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289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6293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701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44315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5954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79069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6B80F0-4E4A-4577-9D43-3BC4229AEBB9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15/07/2021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E1162-AB44-42DF-B4DD-F4E766FCBE1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7948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16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18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588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699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82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002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84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702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414F-D200-4D4E-86DD-342F1424C270}" type="datetimeFigureOut">
              <a:rPr lang="fr-FR" smtClean="0"/>
              <a:t>15/07/2021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9BCF5D-1D0D-4E25-9DE4-1660C5174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85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" y="29558"/>
            <a:ext cx="6296297" cy="819528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     </a:t>
            </a:r>
            <a:r>
              <a:rPr lang="fr-FR" sz="45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INITIATION STATA</a:t>
            </a:r>
            <a:endParaRPr lang="fr-FR" sz="4500" b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9364" y="676224"/>
            <a:ext cx="5437566" cy="67926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fr-FR" sz="3800" b="1" dirty="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</a:rPr>
              <a:t>Année académique_2020-2021</a:t>
            </a:r>
          </a:p>
          <a:p>
            <a:pPr marL="0" indent="0" algn="ctr">
              <a:buNone/>
            </a:pPr>
            <a:endParaRPr lang="fr-FR" sz="5400" dirty="0"/>
          </a:p>
          <a:p>
            <a:pPr algn="ctr"/>
            <a:endParaRPr lang="fr-FR" sz="5400" dirty="0"/>
          </a:p>
          <a:p>
            <a:pPr marL="0" indent="0" algn="ctr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1C8F6E8-FBDF-40F8-85FC-B4584C46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425" y="-11683"/>
            <a:ext cx="2527837" cy="14616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8193" y="2050869"/>
            <a:ext cx="3931920" cy="139075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KABORE T.A. Geraude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Démographe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Mail: kaboralimata@gmail.com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Tel: (+226) 73382412/ (+226) 66757694</a:t>
            </a:r>
          </a:p>
        </p:txBody>
      </p:sp>
      <p:sp>
        <p:nvSpPr>
          <p:cNvPr id="8" name="Rectangle 7"/>
          <p:cNvSpPr/>
          <p:nvPr/>
        </p:nvSpPr>
        <p:spPr>
          <a:xfrm>
            <a:off x="248192" y="3441622"/>
            <a:ext cx="3931921" cy="13856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OUEDRAOGO Houdou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Statisticien Economiste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Mail: houdbarack@gmail.com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Tel: (+226) 70129773</a:t>
            </a: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8192" y="4827313"/>
            <a:ext cx="3931921" cy="16126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COULIBALI Moussa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Démographe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Mail: coulibalymoussa330@gmail.com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Tel: (+226) 72555573 / (+226) 74066271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878" y="1683639"/>
            <a:ext cx="5532600" cy="188252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8192" y="1714032"/>
            <a:ext cx="3931921" cy="3562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latin typeface="Garamond" panose="02020404030301010803" pitchFamily="18" charset="0"/>
              </a:rPr>
              <a:t>ENSEIGNANTS:</a:t>
            </a:r>
            <a:endParaRPr lang="fr-FR" sz="2000" b="1" dirty="0">
              <a:latin typeface="Garamond" panose="02020404030301010803" pitchFamily="18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028" y="3799377"/>
            <a:ext cx="2640612" cy="264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c. Commandes</a:t>
            </a:r>
            <a:r>
              <a:rPr lang="fr-FR" dirty="0">
                <a:latin typeface="Garamond" panose="02020404030301010803" pitchFamily="18" charset="0"/>
              </a:rPr>
              <a:t/>
            </a:r>
            <a:br>
              <a:rPr lang="fr-FR" dirty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5943" y="1097281"/>
            <a:ext cx="11861074" cy="5643154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C’est un petit espace réservé en bas de l’interface. Toute commande peut s’écrire à ce niveau et s’y exécuter.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17" y="2015083"/>
            <a:ext cx="8334103" cy="4685646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6096000" y="5643154"/>
            <a:ext cx="944880" cy="44952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1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960" y="365126"/>
            <a:ext cx="10530840" cy="69296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Garamond" panose="02020404030301010803" pitchFamily="18" charset="0"/>
              </a:rPr>
              <a:t>d. Listes </a:t>
            </a:r>
            <a:r>
              <a:rPr lang="fr-FR" b="1" dirty="0">
                <a:latin typeface="Garamond" panose="02020404030301010803" pitchFamily="18" charset="0"/>
              </a:rPr>
              <a:t>des variables(base)</a:t>
            </a:r>
            <a:r>
              <a:rPr lang="fr-FR" dirty="0">
                <a:latin typeface="Garamond" panose="02020404030301010803" pitchFamily="18" charset="0"/>
              </a:rPr>
              <a:t/>
            </a:r>
            <a:br>
              <a:rPr lang="fr-FR" dirty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6755" y="809897"/>
            <a:ext cx="11197046" cy="5826035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Cette partie contient la base de données (variables et libellés)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275" y="1384027"/>
            <a:ext cx="9827895" cy="5525493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9432471" y="4741818"/>
            <a:ext cx="1110343" cy="144997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68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16086" y="247560"/>
            <a:ext cx="5118463" cy="60152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Garamond" panose="02020404030301010803" pitchFamily="18" charset="0"/>
              </a:rPr>
              <a:t>e. Propriétés</a:t>
            </a:r>
            <a:r>
              <a:rPr lang="fr-FR" dirty="0">
                <a:latin typeface="Garamond" panose="02020404030301010803" pitchFamily="18" charset="0"/>
              </a:rPr>
              <a:t/>
            </a:r>
            <a:br>
              <a:rPr lang="fr-FR" dirty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561703"/>
            <a:ext cx="11416937" cy="6152606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Cette parties fait un résumé des informations de la base chargée. 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327184"/>
            <a:ext cx="8882744" cy="499410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7679871" y="4309611"/>
            <a:ext cx="197032" cy="158060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444447" y="1327184"/>
            <a:ext cx="2534192" cy="52512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latin typeface="Garamond" panose="02020404030301010803" pitchFamily="18" charset="0"/>
              </a:rPr>
              <a:t>NB: Toutes les parties de l’interface sont extensibles, réductibles et dissimulables. Seule la partie résultat ne se masque pas.</a:t>
            </a:r>
          </a:p>
          <a:p>
            <a:pPr algn="ctr"/>
            <a:r>
              <a:rPr lang="fr-FR" sz="2400" dirty="0" smtClean="0">
                <a:latin typeface="Garamond" panose="02020404030301010803" pitchFamily="18" charset="0"/>
              </a:rPr>
              <a:t>Seule la base de données est enregistrable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22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53994" cy="1411424"/>
          </a:xfrm>
        </p:spPr>
        <p:txBody>
          <a:bodyPr>
            <a:normAutofit/>
          </a:bodyPr>
          <a:lstStyle/>
          <a:p>
            <a:r>
              <a:rPr lang="fr-FR" b="1" dirty="0">
                <a:latin typeface="Garamond" panose="02020404030301010803" pitchFamily="18" charset="0"/>
              </a:rPr>
              <a:t>2</a:t>
            </a:r>
            <a:r>
              <a:rPr lang="fr-FR" b="1" dirty="0" smtClean="0">
                <a:latin typeface="Garamond" panose="02020404030301010803" pitchFamily="18" charset="0"/>
              </a:rPr>
              <a:t>. Les </a:t>
            </a:r>
            <a:r>
              <a:rPr lang="fr-FR" b="1" dirty="0">
                <a:latin typeface="Garamond" panose="02020404030301010803" pitchFamily="18" charset="0"/>
              </a:rPr>
              <a:t>onglets de l’interface</a:t>
            </a:r>
            <a:br>
              <a:rPr lang="fr-FR" b="1" dirty="0">
                <a:latin typeface="Garamond" panose="02020404030301010803" pitchFamily="18" charset="0"/>
              </a:rPr>
            </a:b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6388" y="2896779"/>
            <a:ext cx="10739846" cy="23153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200" dirty="0" smtClean="0">
                <a:latin typeface="Garamond" panose="02020404030301010803" pitchFamily="18" charset="0"/>
              </a:rPr>
              <a:t>Plusieurs onglets sont sur l’interface. Sur la première ligne, on a: file, </a:t>
            </a:r>
            <a:r>
              <a:rPr lang="fr-FR" sz="3200" dirty="0" err="1" smtClean="0">
                <a:latin typeface="Garamond" panose="02020404030301010803" pitchFamily="18" charset="0"/>
              </a:rPr>
              <a:t>edit</a:t>
            </a:r>
            <a:r>
              <a:rPr lang="fr-FR" sz="3200" dirty="0" smtClean="0">
                <a:latin typeface="Garamond" panose="02020404030301010803" pitchFamily="18" charset="0"/>
              </a:rPr>
              <a:t>, data, Graphics, statistique, User, </a:t>
            </a:r>
            <a:r>
              <a:rPr lang="fr-FR" sz="3200" dirty="0" err="1" smtClean="0">
                <a:latin typeface="Garamond" panose="02020404030301010803" pitchFamily="18" charset="0"/>
              </a:rPr>
              <a:t>Window</a:t>
            </a:r>
            <a:r>
              <a:rPr lang="fr-FR" sz="3200" dirty="0" smtClean="0">
                <a:latin typeface="Garamond" panose="02020404030301010803" pitchFamily="18" charset="0"/>
              </a:rPr>
              <a:t>, Help. Sur la deuxième ligne, on a une </a:t>
            </a:r>
            <a:r>
              <a:rPr lang="fr-FR" sz="3200" dirty="0" err="1" smtClean="0">
                <a:latin typeface="Garamond" panose="02020404030301010803" pitchFamily="18" charset="0"/>
              </a:rPr>
              <a:t>serie</a:t>
            </a:r>
            <a:r>
              <a:rPr lang="fr-FR" sz="3200" dirty="0" smtClean="0">
                <a:latin typeface="Garamond" panose="02020404030301010803" pitchFamily="18" charset="0"/>
              </a:rPr>
              <a:t> d’icone dont la fonction est spécifique. Nous les étudierons en détail pendant le cours (</a:t>
            </a:r>
            <a:r>
              <a:rPr lang="fr-FR" sz="3200" b="1" dirty="0" smtClean="0">
                <a:latin typeface="Garamond" panose="02020404030301010803" pitchFamily="18" charset="0"/>
              </a:rPr>
              <a:t>Partie pratique: démonstration directe sur la logiciel)</a:t>
            </a:r>
            <a:endParaRPr lang="fr-FR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2. Feuilles</a:t>
            </a:r>
            <a:endParaRPr lang="fr-FR" b="1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" y="1541417"/>
            <a:ext cx="11900263" cy="4635546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Une feuille nommée « </a:t>
            </a:r>
            <a:r>
              <a:rPr lang="fr-FR" dirty="0" err="1" smtClean="0">
                <a:latin typeface="Garamond" panose="02020404030301010803" pitchFamily="18" charset="0"/>
              </a:rPr>
              <a:t>Dofile</a:t>
            </a:r>
            <a:r>
              <a:rPr lang="fr-FR" dirty="0" smtClean="0">
                <a:latin typeface="Garamond" panose="02020404030301010803" pitchFamily="18" charset="0"/>
              </a:rPr>
              <a:t> » par défaut permet d’enregistrer les commandes sur STATA. Pour l’avoir, il faut aller sur l’interface et cliquer sur « New </a:t>
            </a:r>
            <a:r>
              <a:rPr lang="fr-FR" dirty="0" err="1" smtClean="0">
                <a:latin typeface="Garamond" panose="02020404030301010803" pitchFamily="18" charset="0"/>
              </a:rPr>
              <a:t>Dofile</a:t>
            </a:r>
            <a:r>
              <a:rPr lang="fr-FR" dirty="0" smtClean="0">
                <a:latin typeface="Garamond" panose="02020404030301010803" pitchFamily="18" charset="0"/>
              </a:rPr>
              <a:t> Editor ». Une autre feuille apparait pour donner une vue globale des données lorsque l’on saisie la commande « </a:t>
            </a:r>
            <a:r>
              <a:rPr lang="fr-FR" dirty="0" err="1" smtClean="0">
                <a:latin typeface="Garamond" panose="02020404030301010803" pitchFamily="18" charset="0"/>
              </a:rPr>
              <a:t>Browse</a:t>
            </a:r>
            <a:r>
              <a:rPr lang="fr-FR" dirty="0" smtClean="0">
                <a:latin typeface="Garamond" panose="02020404030301010803" pitchFamily="18" charset="0"/>
              </a:rPr>
              <a:t> » (</a:t>
            </a:r>
            <a:r>
              <a:rPr lang="fr-FR" b="1" dirty="0" smtClean="0">
                <a:latin typeface="Garamond" panose="02020404030301010803" pitchFamily="18" charset="0"/>
              </a:rPr>
              <a:t>vue sur le logiciel</a:t>
            </a:r>
            <a:r>
              <a:rPr lang="fr-FR" dirty="0" smtClean="0">
                <a:latin typeface="Garamond" panose="02020404030301010803" pitchFamily="18" charset="0"/>
              </a:rPr>
              <a:t>). L’onglet « </a:t>
            </a:r>
            <a:r>
              <a:rPr lang="fr-FR" b="1" dirty="0" err="1" smtClean="0">
                <a:latin typeface="Garamond" panose="02020404030301010803" pitchFamily="18" charset="0"/>
              </a:rPr>
              <a:t>edit</a:t>
            </a:r>
            <a:r>
              <a:rPr lang="fr-FR" dirty="0" smtClean="0">
                <a:latin typeface="Garamond" panose="02020404030301010803" pitchFamily="18" charset="0"/>
              </a:rPr>
              <a:t> » également.</a:t>
            </a:r>
            <a:endParaRPr lang="fr-FR" dirty="0">
              <a:latin typeface="Garamond" panose="02020404030301010803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58" y="3571321"/>
            <a:ext cx="5349318" cy="300752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936" y="3571321"/>
            <a:ext cx="5694866" cy="3201798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 flipV="1">
            <a:off x="8891451" y="5172220"/>
            <a:ext cx="1113250" cy="24222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404949" y="3859190"/>
            <a:ext cx="548640" cy="7650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6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6029" y="404314"/>
            <a:ext cx="8815251" cy="1189355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Garamond" panose="02020404030301010803" pitchFamily="18" charset="0"/>
              </a:rPr>
              <a:t>II. Quelques commandes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46563" y="2952206"/>
            <a:ext cx="8974182" cy="11887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b="1" dirty="0" smtClean="0">
                <a:latin typeface="Garamond" panose="02020404030301010803" pitchFamily="18" charset="0"/>
              </a:rPr>
              <a:t>Cette partie sera purement pratique</a:t>
            </a:r>
            <a:endParaRPr lang="fr-FR" sz="40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26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Références bibliographiques</a:t>
            </a:r>
            <a:endParaRPr lang="fr-FR" b="1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7016" y="1933304"/>
            <a:ext cx="11142618" cy="3213462"/>
          </a:xfrm>
        </p:spPr>
        <p:txBody>
          <a:bodyPr>
            <a:normAutofit/>
          </a:bodyPr>
          <a:lstStyle/>
          <a:p>
            <a:pPr algn="ctr"/>
            <a:r>
              <a:rPr lang="fr-FR" dirty="0" err="1">
                <a:latin typeface="Garamond" panose="02020404030301010803" pitchFamily="18" charset="0"/>
              </a:rPr>
              <a:t>Bozio</a:t>
            </a:r>
            <a:r>
              <a:rPr lang="fr-FR" dirty="0">
                <a:latin typeface="Garamond" panose="02020404030301010803" pitchFamily="18" charset="0"/>
              </a:rPr>
              <a:t> A. 2005, Introduction au logiciel </a:t>
            </a:r>
            <a:r>
              <a:rPr lang="fr-FR" dirty="0" smtClean="0">
                <a:latin typeface="Garamond" panose="02020404030301010803" pitchFamily="18" charset="0"/>
              </a:rPr>
              <a:t>STATA,18p.</a:t>
            </a:r>
          </a:p>
          <a:p>
            <a:pPr algn="ctr"/>
            <a:r>
              <a:rPr lang="fr-FR" dirty="0" smtClean="0">
                <a:latin typeface="Garamond" panose="02020404030301010803" pitchFamily="18" charset="0"/>
              </a:rPr>
              <a:t>KPODAR </a:t>
            </a:r>
            <a:r>
              <a:rPr lang="fr-FR" dirty="0">
                <a:latin typeface="Garamond" panose="02020404030301010803" pitchFamily="18" charset="0"/>
              </a:rPr>
              <a:t>K, 2005, Manuel d’Initiation à </a:t>
            </a:r>
            <a:r>
              <a:rPr lang="fr-FR" dirty="0" smtClean="0">
                <a:latin typeface="Garamond" panose="02020404030301010803" pitchFamily="18" charset="0"/>
              </a:rPr>
              <a:t>STATA,77p.</a:t>
            </a:r>
          </a:p>
          <a:p>
            <a:pPr algn="ctr"/>
            <a:r>
              <a:rPr lang="fr-FR" dirty="0" err="1" smtClean="0">
                <a:latin typeface="Garamond" panose="02020404030301010803" pitchFamily="18" charset="0"/>
              </a:rPr>
              <a:t>Vescovo</a:t>
            </a:r>
            <a:r>
              <a:rPr lang="fr-FR" dirty="0" smtClean="0">
                <a:latin typeface="Garamond" panose="02020404030301010803" pitchFamily="18" charset="0"/>
              </a:rPr>
              <a:t> A.,  </a:t>
            </a:r>
            <a:r>
              <a:rPr lang="fr-FR" dirty="0">
                <a:latin typeface="Garamond" panose="02020404030301010803" pitchFamily="18" charset="0"/>
              </a:rPr>
              <a:t>Cours I. Prise en main du </a:t>
            </a:r>
            <a:r>
              <a:rPr lang="fr-FR" dirty="0" smtClean="0">
                <a:latin typeface="Garamond" panose="02020404030301010803" pitchFamily="18" charset="0"/>
              </a:rPr>
              <a:t>logiciel, IRD-AFRISTAT, </a:t>
            </a:r>
            <a:r>
              <a:rPr lang="fr-FR" dirty="0">
                <a:latin typeface="Garamond" panose="02020404030301010803" pitchFamily="18" charset="0"/>
              </a:rPr>
              <a:t>40p. https://www.afristat.org/contenu/pdf/cera/Cours%20(A.%20Vescovo).pdf</a:t>
            </a:r>
            <a:endParaRPr lang="fr-FR" dirty="0" smtClean="0">
              <a:latin typeface="Garamond" panose="02020404030301010803" pitchFamily="18" charset="0"/>
            </a:endParaRPr>
          </a:p>
          <a:p>
            <a:pPr algn="ctr"/>
            <a:r>
              <a:rPr lang="fr-FR" dirty="0" smtClean="0">
                <a:latin typeface="Garamond" panose="02020404030301010803" pitchFamily="18" charset="0"/>
              </a:rPr>
              <a:t>https</a:t>
            </a:r>
            <a:r>
              <a:rPr lang="fr-FR" dirty="0">
                <a:latin typeface="Garamond" panose="02020404030301010803" pitchFamily="18" charset="0"/>
              </a:rPr>
              <a:t>://mthevenin.github.io/formation_stata/</a:t>
            </a:r>
          </a:p>
        </p:txBody>
      </p:sp>
    </p:spTree>
    <p:extLst>
      <p:ext uri="{BB962C8B-B14F-4D97-AF65-F5344CB8AC3E}">
        <p14:creationId xmlns:p14="http://schemas.microsoft.com/office/powerpoint/2010/main" val="3841378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57154" y="2677251"/>
            <a:ext cx="5852160" cy="1372235"/>
          </a:xfrm>
        </p:spPr>
        <p:txBody>
          <a:bodyPr/>
          <a:lstStyle/>
          <a:p>
            <a:pPr algn="ctr"/>
            <a:r>
              <a:rPr lang="fr-FR" b="1" dirty="0" smtClean="0">
                <a:latin typeface="Garamond" panose="02020404030301010803" pitchFamily="18" charset="0"/>
              </a:rPr>
              <a:t>BONNE LECTURE</a:t>
            </a:r>
            <a:endParaRPr lang="fr-FR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04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11234" y="574765"/>
            <a:ext cx="8477795" cy="875212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latin typeface="Garamond" panose="02020404030301010803" pitchFamily="18" charset="0"/>
              </a:rPr>
              <a:t>PLAN DE COURS</a:t>
            </a:r>
            <a:endParaRPr lang="fr-FR" sz="4400" b="1" dirty="0">
              <a:latin typeface="Garamond" panose="02020404030301010803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93223" y="1802674"/>
            <a:ext cx="8438605" cy="4506686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romanUcPeriod"/>
            </a:pPr>
            <a:r>
              <a:rPr lang="fr-FR" sz="3600" b="1" dirty="0" smtClean="0">
                <a:latin typeface="Garamond" panose="02020404030301010803" pitchFamily="18" charset="0"/>
              </a:rPr>
              <a:t>Présentation du logiciel STATA_16</a:t>
            </a:r>
          </a:p>
          <a:p>
            <a:pPr algn="l"/>
            <a:r>
              <a:rPr lang="fr-FR" sz="3600" dirty="0" smtClean="0">
                <a:latin typeface="Garamond" panose="02020404030301010803" pitchFamily="18" charset="0"/>
              </a:rPr>
              <a:t>1.Rôle et chargement d’une base</a:t>
            </a:r>
          </a:p>
          <a:p>
            <a:pPr algn="l"/>
            <a:r>
              <a:rPr lang="fr-FR" sz="3600" dirty="0" smtClean="0">
                <a:latin typeface="Garamond" panose="02020404030301010803" pitchFamily="18" charset="0"/>
              </a:rPr>
              <a:t>2. Interface</a:t>
            </a:r>
          </a:p>
          <a:p>
            <a:pPr algn="l"/>
            <a:r>
              <a:rPr lang="fr-FR" sz="3600" dirty="0">
                <a:latin typeface="Garamond" panose="02020404030301010803" pitchFamily="18" charset="0"/>
              </a:rPr>
              <a:t>3</a:t>
            </a:r>
            <a:r>
              <a:rPr lang="fr-FR" sz="3600" dirty="0" smtClean="0">
                <a:latin typeface="Garamond" panose="02020404030301010803" pitchFamily="18" charset="0"/>
              </a:rPr>
              <a:t>. Feuilles</a:t>
            </a:r>
          </a:p>
          <a:p>
            <a:pPr algn="l"/>
            <a:r>
              <a:rPr lang="fr-FR" sz="3600" b="1" dirty="0" smtClean="0">
                <a:latin typeface="Garamond" panose="02020404030301010803" pitchFamily="18" charset="0"/>
              </a:rPr>
              <a:t>II. Quelques commandes</a:t>
            </a:r>
          </a:p>
          <a:p>
            <a:pPr algn="l"/>
            <a:r>
              <a:rPr lang="fr-FR" sz="3600" dirty="0" smtClean="0">
                <a:latin typeface="Garamond" panose="02020404030301010803" pitchFamily="18" charset="0"/>
              </a:rPr>
              <a:t>1. Renommations</a:t>
            </a:r>
          </a:p>
          <a:p>
            <a:pPr algn="l"/>
            <a:r>
              <a:rPr lang="fr-FR" sz="3600" dirty="0" smtClean="0">
                <a:latin typeface="Garamond" panose="02020404030301010803" pitchFamily="18" charset="0"/>
              </a:rPr>
              <a:t>2. Recodages</a:t>
            </a:r>
          </a:p>
          <a:p>
            <a:pPr algn="l"/>
            <a:r>
              <a:rPr lang="fr-FR" sz="3600" dirty="0">
                <a:latin typeface="Garamond" panose="02020404030301010803" pitchFamily="18" charset="0"/>
              </a:rPr>
              <a:t>3</a:t>
            </a:r>
            <a:r>
              <a:rPr lang="fr-FR" sz="3600" dirty="0" smtClean="0">
                <a:latin typeface="Garamond" panose="02020404030301010803" pitchFamily="18" charset="0"/>
              </a:rPr>
              <a:t>. Etiquetages</a:t>
            </a:r>
            <a:endParaRPr lang="fr-FR" sz="3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6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OBJECTIF DU COURS</a:t>
            </a:r>
            <a:endParaRPr lang="fr-FR" b="1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191385"/>
            <a:ext cx="7234646" cy="904512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Familiariser les étudiants avec le logiciel STATA</a:t>
            </a:r>
            <a:endParaRPr lang="fr-FR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41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1.Rôle et Chargement d’une base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8194" y="1690688"/>
            <a:ext cx="11234057" cy="5049746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>
                <a:latin typeface="Garamond" panose="02020404030301010803" pitchFamily="18" charset="0"/>
              </a:rPr>
              <a:t>STATA est un logiciel de traitement de données statistiques qui  permet également l’analyse d’informations de plusieurs natures. Cela se fait à travers une base de données d’extension « .</a:t>
            </a:r>
            <a:r>
              <a:rPr lang="fr-FR" dirty="0" err="1" smtClean="0">
                <a:latin typeface="Garamond" panose="02020404030301010803" pitchFamily="18" charset="0"/>
              </a:rPr>
              <a:t>dta</a:t>
            </a:r>
            <a:r>
              <a:rPr lang="fr-FR" dirty="0" smtClean="0">
                <a:latin typeface="Garamond" panose="02020404030301010803" pitchFamily="18" charset="0"/>
              </a:rPr>
              <a:t> ». Ces commandes s’enregistrent sous l’extension « .do ». </a:t>
            </a:r>
          </a:p>
          <a:p>
            <a:pPr algn="just"/>
            <a:r>
              <a:rPr lang="fr-FR" dirty="0" smtClean="0">
                <a:latin typeface="Garamond" panose="02020404030301010803" pitchFamily="18" charset="0"/>
              </a:rPr>
              <a:t>Le logiciel STATA s’ouvre en cliquant deux fois sur l’icône de STATA. Une fois ouvert, il faut charger une base en suivant les étapes suivantes: cliquer sur fichier, puis open. Sélectionner la base à charger puis cliquer sur </a:t>
            </a:r>
            <a:r>
              <a:rPr lang="fr-FR" dirty="0">
                <a:latin typeface="Garamond" panose="02020404030301010803" pitchFamily="18" charset="0"/>
              </a:rPr>
              <a:t>o</a:t>
            </a:r>
            <a:r>
              <a:rPr lang="fr-FR" dirty="0" smtClean="0">
                <a:latin typeface="Garamond" panose="02020404030301010803" pitchFamily="18" charset="0"/>
              </a:rPr>
              <a:t>uvrir.</a:t>
            </a:r>
          </a:p>
          <a:p>
            <a:pPr algn="just"/>
            <a:r>
              <a:rPr lang="fr-FR" dirty="0" smtClean="0">
                <a:latin typeface="Garamond" panose="02020404030301010803" pitchFamily="18" charset="0"/>
              </a:rPr>
              <a:t>On peut également charger une base en double cliquant sur la base en question si elle est déjà sous format .</a:t>
            </a:r>
            <a:r>
              <a:rPr lang="fr-FR" dirty="0" err="1" smtClean="0">
                <a:latin typeface="Garamond" panose="02020404030301010803" pitchFamily="18" charset="0"/>
              </a:rPr>
              <a:t>dta</a:t>
            </a:r>
            <a:r>
              <a:rPr lang="fr-FR" dirty="0" smtClean="0">
                <a:latin typeface="Garamond" panose="02020404030301010803" pitchFamily="18" charset="0"/>
              </a:rPr>
              <a:t>. On peut connaître l’extension d’un fichier en regardant l’icône ou le type du fichier. </a:t>
            </a:r>
          </a:p>
          <a:p>
            <a:pPr algn="just"/>
            <a:r>
              <a:rPr lang="fr-FR" dirty="0" smtClean="0">
                <a:latin typeface="Garamond" panose="02020404030301010803" pitchFamily="18" charset="0"/>
              </a:rPr>
              <a:t>Dans le logiciel STATA, les syntaxes doivent être en majuscule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88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18863" cy="1267731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Garamond" panose="02020404030301010803" pitchFamily="18" charset="0"/>
              </a:rPr>
              <a:t>T</a:t>
            </a:r>
            <a:r>
              <a:rPr lang="fr-FR" b="1" dirty="0" smtClean="0">
                <a:latin typeface="Garamond" panose="02020404030301010803" pitchFamily="18" charset="0"/>
              </a:rPr>
              <a:t>ypes </a:t>
            </a:r>
            <a:r>
              <a:rPr lang="fr-FR" b="1" dirty="0">
                <a:latin typeface="Garamond" panose="02020404030301010803" pitchFamily="18" charset="0"/>
              </a:rPr>
              <a:t>de </a:t>
            </a:r>
            <a:r>
              <a:rPr lang="fr-FR" b="1" dirty="0" smtClean="0">
                <a:latin typeface="Garamond" panose="02020404030301010803" pitchFamily="18" charset="0"/>
              </a:rPr>
              <a:t>fichier sous STATA_16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latin typeface="Garamond" panose="02020404030301010803" pitchFamily="18" charset="0"/>
              </a:rPr>
              <a:t>Les </a:t>
            </a:r>
            <a:r>
              <a:rPr lang="fr-FR" dirty="0">
                <a:latin typeface="Garamond" panose="02020404030301010803" pitchFamily="18" charset="0"/>
              </a:rPr>
              <a:t>bases de données: </a:t>
            </a:r>
            <a:r>
              <a:rPr lang="fr-FR" b="1" dirty="0">
                <a:latin typeface="Garamond" panose="02020404030301010803" pitchFamily="18" charset="0"/>
              </a:rPr>
              <a:t>.</a:t>
            </a:r>
            <a:r>
              <a:rPr lang="fr-FR" b="1" dirty="0" err="1">
                <a:latin typeface="Garamond" panose="02020404030301010803" pitchFamily="18" charset="0"/>
              </a:rPr>
              <a:t>dta</a:t>
            </a:r>
            <a:endParaRPr lang="fr-FR" dirty="0">
              <a:latin typeface="Garamond" panose="02020404030301010803" pitchFamily="18" charset="0"/>
            </a:endParaRPr>
          </a:p>
          <a:p>
            <a:r>
              <a:rPr lang="fr-FR" dirty="0">
                <a:latin typeface="Garamond" panose="02020404030301010803" pitchFamily="18" charset="0"/>
              </a:rPr>
              <a:t>L’éditeur de programme : </a:t>
            </a:r>
            <a:r>
              <a:rPr lang="fr-FR" b="1" dirty="0">
                <a:latin typeface="Garamond" panose="02020404030301010803" pitchFamily="18" charset="0"/>
              </a:rPr>
              <a:t>.do</a:t>
            </a:r>
            <a:r>
              <a:rPr lang="fr-FR" dirty="0">
                <a:latin typeface="Garamond" panose="02020404030301010803" pitchFamily="18" charset="0"/>
              </a:rPr>
              <a:t> (</a:t>
            </a:r>
            <a:r>
              <a:rPr lang="fr-FR" b="1" dirty="0">
                <a:latin typeface="Garamond" panose="02020404030301010803" pitchFamily="18" charset="0"/>
              </a:rPr>
              <a:t>.ado</a:t>
            </a:r>
            <a:r>
              <a:rPr lang="fr-FR" dirty="0">
                <a:latin typeface="Garamond" panose="02020404030301010803" pitchFamily="18" charset="0"/>
              </a:rPr>
              <a:t> pour la programmation de commandes)</a:t>
            </a:r>
          </a:p>
          <a:p>
            <a:r>
              <a:rPr lang="fr-FR" dirty="0">
                <a:latin typeface="Garamond" panose="02020404030301010803" pitchFamily="18" charset="0"/>
              </a:rPr>
              <a:t>Le log de session : </a:t>
            </a:r>
            <a:r>
              <a:rPr lang="fr-FR" b="1" dirty="0">
                <a:latin typeface="Garamond" panose="02020404030301010803" pitchFamily="18" charset="0"/>
              </a:rPr>
              <a:t>.</a:t>
            </a:r>
            <a:r>
              <a:rPr lang="fr-FR" b="1" dirty="0" err="1">
                <a:latin typeface="Garamond" panose="02020404030301010803" pitchFamily="18" charset="0"/>
              </a:rPr>
              <a:t>smcl</a:t>
            </a:r>
            <a:r>
              <a:rPr lang="fr-FR" dirty="0">
                <a:latin typeface="Garamond" panose="02020404030301010803" pitchFamily="18" charset="0"/>
              </a:rPr>
              <a:t> ou </a:t>
            </a:r>
            <a:r>
              <a:rPr lang="fr-FR" b="1" dirty="0">
                <a:latin typeface="Garamond" panose="02020404030301010803" pitchFamily="18" charset="0"/>
              </a:rPr>
              <a:t>.log</a:t>
            </a:r>
            <a:r>
              <a:rPr lang="fr-FR" dirty="0">
                <a:latin typeface="Garamond" panose="02020404030301010803" pitchFamily="18" charset="0"/>
              </a:rPr>
              <a:t> (conversion possible en </a:t>
            </a:r>
            <a:r>
              <a:rPr lang="fr-FR" b="1" dirty="0">
                <a:latin typeface="Garamond" panose="02020404030301010803" pitchFamily="18" charset="0"/>
              </a:rPr>
              <a:t>.</a:t>
            </a:r>
            <a:r>
              <a:rPr lang="fr-FR" b="1" dirty="0" err="1">
                <a:latin typeface="Garamond" panose="02020404030301010803" pitchFamily="18" charset="0"/>
              </a:rPr>
              <a:t>txt</a:t>
            </a:r>
            <a:r>
              <a:rPr lang="fr-FR" dirty="0">
                <a:latin typeface="Garamond" panose="02020404030301010803" pitchFamily="18" charset="0"/>
              </a:rPr>
              <a:t>, </a:t>
            </a:r>
            <a:r>
              <a:rPr lang="fr-FR" b="1" dirty="0">
                <a:latin typeface="Garamond" panose="02020404030301010803" pitchFamily="18" charset="0"/>
              </a:rPr>
              <a:t>.doc</a:t>
            </a:r>
            <a:r>
              <a:rPr lang="fr-FR" dirty="0">
                <a:latin typeface="Garamond" panose="02020404030301010803" pitchFamily="18" charset="0"/>
              </a:rPr>
              <a:t> ou </a:t>
            </a:r>
            <a:r>
              <a:rPr lang="fr-FR" b="1" dirty="0">
                <a:latin typeface="Garamond" panose="02020404030301010803" pitchFamily="18" charset="0"/>
              </a:rPr>
              <a:t>.</a:t>
            </a:r>
            <a:r>
              <a:rPr lang="fr-FR" b="1" dirty="0" err="1">
                <a:latin typeface="Garamond" panose="02020404030301010803" pitchFamily="18" charset="0"/>
              </a:rPr>
              <a:t>pdf</a:t>
            </a:r>
            <a:r>
              <a:rPr lang="fr-FR" dirty="0">
                <a:latin typeface="Garamond" panose="02020404030301010803" pitchFamily="18" charset="0"/>
              </a:rPr>
              <a:t>)</a:t>
            </a:r>
          </a:p>
          <a:p>
            <a:r>
              <a:rPr lang="fr-FR" dirty="0">
                <a:latin typeface="Garamond" panose="02020404030301010803" pitchFamily="18" charset="0"/>
              </a:rPr>
              <a:t>Les graphiques : </a:t>
            </a:r>
            <a:r>
              <a:rPr lang="fr-FR" b="1" dirty="0">
                <a:latin typeface="Garamond" panose="02020404030301010803" pitchFamily="18" charset="0"/>
              </a:rPr>
              <a:t>.</a:t>
            </a:r>
            <a:r>
              <a:rPr lang="fr-FR" b="1" dirty="0" err="1">
                <a:latin typeface="Garamond" panose="02020404030301010803" pitchFamily="18" charset="0"/>
              </a:rPr>
              <a:t>gph</a:t>
            </a:r>
            <a:r>
              <a:rPr lang="fr-FR" dirty="0">
                <a:latin typeface="Garamond" panose="02020404030301010803" pitchFamily="18" charset="0"/>
              </a:rPr>
              <a:t> (+ enregistrement en format image: </a:t>
            </a:r>
            <a:r>
              <a:rPr lang="fr-FR" dirty="0" err="1">
                <a:latin typeface="Garamond" panose="02020404030301010803" pitchFamily="18" charset="0"/>
              </a:rPr>
              <a:t>png</a:t>
            </a:r>
            <a:r>
              <a:rPr lang="fr-FR" dirty="0">
                <a:latin typeface="Garamond" panose="02020404030301010803" pitchFamily="18" charset="0"/>
              </a:rPr>
              <a:t>, </a:t>
            </a:r>
            <a:r>
              <a:rPr lang="fr-FR" dirty="0" err="1">
                <a:latin typeface="Garamond" panose="02020404030301010803" pitchFamily="18" charset="0"/>
              </a:rPr>
              <a:t>jpg</a:t>
            </a:r>
            <a:r>
              <a:rPr lang="fr-FR" dirty="0">
                <a:latin typeface="Garamond" panose="02020404030301010803" pitchFamily="18" charset="0"/>
              </a:rPr>
              <a:t>, </a:t>
            </a:r>
            <a:r>
              <a:rPr lang="fr-FR" dirty="0" err="1">
                <a:latin typeface="Garamond" panose="02020404030301010803" pitchFamily="18" charset="0"/>
              </a:rPr>
              <a:t>svf</a:t>
            </a:r>
            <a:r>
              <a:rPr lang="fr-FR" dirty="0">
                <a:latin typeface="Garamond" panose="02020404030301010803" pitchFamily="18" charset="0"/>
              </a:rPr>
              <a:t>…)</a:t>
            </a:r>
          </a:p>
          <a:p>
            <a:r>
              <a:rPr lang="fr-FR" dirty="0">
                <a:latin typeface="Garamond" panose="02020404030301010803" pitchFamily="18" charset="0"/>
              </a:rPr>
              <a:t>Les fichiers d’aides: </a:t>
            </a:r>
            <a:r>
              <a:rPr lang="fr-FR" b="1" dirty="0">
                <a:latin typeface="Garamond" panose="02020404030301010803" pitchFamily="18" charset="0"/>
              </a:rPr>
              <a:t>.</a:t>
            </a:r>
            <a:r>
              <a:rPr lang="fr-FR" b="1" dirty="0" err="1">
                <a:latin typeface="Garamond" panose="02020404030301010803" pitchFamily="18" charset="0"/>
              </a:rPr>
              <a:t>sthlp</a:t>
            </a:r>
            <a:endParaRPr lang="fr-FR" dirty="0">
              <a:latin typeface="Garamond" panose="02020404030301010803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9882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69818"/>
            <a:ext cx="11325497" cy="70539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600" b="1" dirty="0" smtClean="0">
                <a:latin typeface="Garamond" panose="02020404030301010803" pitchFamily="18" charset="0"/>
              </a:rPr>
              <a:t>I. Présentation du logiciel stata_16</a:t>
            </a:r>
            <a:r>
              <a:rPr lang="fr-FR" b="1" dirty="0" smtClean="0">
                <a:latin typeface="Garamond" panose="02020404030301010803" pitchFamily="18" charset="0"/>
              </a:rPr>
              <a:t/>
            </a:r>
            <a:br>
              <a:rPr lang="fr-FR" b="1" dirty="0" smtClean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8823" y="1018902"/>
            <a:ext cx="11325497" cy="5778192"/>
          </a:xfrm>
        </p:spPr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1. Interface: 5parties</a:t>
            </a:r>
            <a:endParaRPr lang="fr-FR" b="1" dirty="0">
              <a:latin typeface="Garamond" panose="02020404030301010803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04" y="1562549"/>
            <a:ext cx="9310402" cy="52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0" y="365125"/>
            <a:ext cx="11079480" cy="1163229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Garamond" panose="02020404030301010803" pitchFamily="18" charset="0"/>
              </a:rPr>
              <a:t>1. Interface: 5parties</a:t>
            </a:r>
            <a:br>
              <a:rPr lang="fr-FR" b="1" dirty="0" smtClean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5577" y="1825625"/>
            <a:ext cx="10724605" cy="3203575"/>
          </a:xfrm>
        </p:spPr>
        <p:txBody>
          <a:bodyPr>
            <a:normAutofit/>
          </a:bodyPr>
          <a:lstStyle/>
          <a:p>
            <a:pPr marL="514350" indent="-514350">
              <a:buAutoNum type="alphaLcPeriod"/>
            </a:pPr>
            <a:r>
              <a:rPr lang="fr-FR" sz="3600" dirty="0" smtClean="0">
                <a:latin typeface="Garamond" panose="02020404030301010803" pitchFamily="18" charset="0"/>
              </a:rPr>
              <a:t>Historique des commandes</a:t>
            </a:r>
          </a:p>
          <a:p>
            <a:pPr marL="514350" indent="-514350">
              <a:buAutoNum type="alphaLcPeriod"/>
            </a:pPr>
            <a:r>
              <a:rPr lang="fr-FR" sz="3600" dirty="0" smtClean="0">
                <a:latin typeface="Garamond" panose="02020404030301010803" pitchFamily="18" charset="0"/>
              </a:rPr>
              <a:t>Résultats des commandes</a:t>
            </a:r>
          </a:p>
          <a:p>
            <a:pPr marL="514350" indent="-514350">
              <a:buAutoNum type="alphaLcPeriod"/>
            </a:pPr>
            <a:r>
              <a:rPr lang="fr-FR" sz="3600" dirty="0" smtClean="0">
                <a:latin typeface="Garamond" panose="02020404030301010803" pitchFamily="18" charset="0"/>
              </a:rPr>
              <a:t>Commandes</a:t>
            </a:r>
            <a:endParaRPr lang="fr-FR" sz="3600" dirty="0">
              <a:latin typeface="Garamond" panose="02020404030301010803" pitchFamily="18" charset="0"/>
            </a:endParaRPr>
          </a:p>
          <a:p>
            <a:pPr marL="514350" indent="-514350">
              <a:buAutoNum type="alphaLcPeriod"/>
            </a:pPr>
            <a:r>
              <a:rPr lang="fr-FR" sz="3600" dirty="0" smtClean="0">
                <a:latin typeface="Garamond" panose="02020404030301010803" pitchFamily="18" charset="0"/>
              </a:rPr>
              <a:t>Listes des variables(base)</a:t>
            </a:r>
          </a:p>
          <a:p>
            <a:pPr marL="514350" indent="-514350">
              <a:buAutoNum type="alphaLcPeriod"/>
            </a:pPr>
            <a:r>
              <a:rPr lang="fr-FR" sz="3600" dirty="0" smtClean="0">
                <a:latin typeface="Garamond" panose="02020404030301010803" pitchFamily="18" charset="0"/>
              </a:rPr>
              <a:t>Propriétés</a:t>
            </a:r>
          </a:p>
          <a:p>
            <a:pPr marL="0" indent="0">
              <a:buNone/>
            </a:pPr>
            <a:endParaRPr lang="fr-FR" sz="3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79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a. Historique </a:t>
            </a:r>
            <a:r>
              <a:rPr lang="fr-FR" b="1" dirty="0">
                <a:latin typeface="Garamond" panose="02020404030301010803" pitchFamily="18" charset="0"/>
              </a:rPr>
              <a:t>des commandes</a:t>
            </a:r>
            <a:r>
              <a:rPr lang="fr-FR" dirty="0">
                <a:latin typeface="Garamond" panose="02020404030301010803" pitchFamily="18" charset="0"/>
              </a:rPr>
              <a:t/>
            </a:r>
            <a:br>
              <a:rPr lang="fr-FR" dirty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8194" y="1058090"/>
            <a:ext cx="11299372" cy="5799909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Elle est située à l’extrême gauche de l’interface de STATA. C’est une partie qui stock les commandes exécutées lors d’un travail donné. Elle se copie mais </a:t>
            </a:r>
            <a:r>
              <a:rPr lang="fr-FR" b="1" dirty="0" smtClean="0">
                <a:latin typeface="Garamond" panose="02020404030301010803" pitchFamily="18" charset="0"/>
              </a:rPr>
              <a:t>ne s’enregistre pas automatiquement</a:t>
            </a:r>
            <a:r>
              <a:rPr lang="fr-FR" dirty="0" smtClean="0">
                <a:latin typeface="Garamond" panose="02020404030301010803" pitchFamily="18" charset="0"/>
              </a:rPr>
              <a:t>. C’est-à-dire que lorsque le logiciel se ferme, l’historique des commandes disparait à la réouverture et à jamais.</a:t>
            </a:r>
            <a:endParaRPr lang="fr-FR" dirty="0">
              <a:latin typeface="Garamond" panose="02020404030301010803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367" y="2656316"/>
            <a:ext cx="7473307" cy="4201684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 flipV="1">
            <a:off x="1621971" y="3935980"/>
            <a:ext cx="246017" cy="126303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30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Garamond" panose="02020404030301010803" pitchFamily="18" charset="0"/>
              </a:rPr>
              <a:t>b. Résultats </a:t>
            </a:r>
            <a:r>
              <a:rPr lang="fr-FR" b="1" dirty="0">
                <a:latin typeface="Garamond" panose="02020404030301010803" pitchFamily="18" charset="0"/>
              </a:rPr>
              <a:t>des commandes</a:t>
            </a:r>
            <a:r>
              <a:rPr lang="fr-FR" dirty="0">
                <a:latin typeface="Garamond" panose="02020404030301010803" pitchFamily="18" charset="0"/>
              </a:rPr>
              <a:t/>
            </a:r>
            <a:br>
              <a:rPr lang="fr-FR" dirty="0">
                <a:latin typeface="Garamond" panose="02020404030301010803" pitchFamily="18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88720"/>
            <a:ext cx="11353800" cy="498824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Garamond" panose="02020404030301010803" pitchFamily="18" charset="0"/>
              </a:rPr>
              <a:t>La partie résultat occupe le milieu de l’interface. Toute commande exécutée affiche automatiquement le résultat sur cette partie. Elle ne s’enregistre pas également mais elle est copiable.</a:t>
            </a:r>
            <a:endParaRPr lang="fr-FR" dirty="0">
              <a:latin typeface="Garamond" panose="02020404030301010803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606" y="2514282"/>
            <a:ext cx="7725932" cy="4343717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5238206" y="5038799"/>
            <a:ext cx="1097280" cy="56516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5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547</Words>
  <Application>Microsoft Office PowerPoint</Application>
  <PresentationFormat>Grand écran</PresentationFormat>
  <Paragraphs>70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Garamond</vt:lpstr>
      <vt:lpstr>Trebuchet MS</vt:lpstr>
      <vt:lpstr>Wingdings 3</vt:lpstr>
      <vt:lpstr>Thème Office</vt:lpstr>
      <vt:lpstr>Facette</vt:lpstr>
      <vt:lpstr>     INITIATION STATA</vt:lpstr>
      <vt:lpstr>PLAN DE COURS</vt:lpstr>
      <vt:lpstr>OBJECTIF DU COURS</vt:lpstr>
      <vt:lpstr>1.Rôle et Chargement d’une base</vt:lpstr>
      <vt:lpstr>Types de fichier sous STATA_16 </vt:lpstr>
      <vt:lpstr>I. Présentation du logiciel stata_16 </vt:lpstr>
      <vt:lpstr>1. Interface: 5parties </vt:lpstr>
      <vt:lpstr>a. Historique des commandes </vt:lpstr>
      <vt:lpstr>b. Résultats des commandes </vt:lpstr>
      <vt:lpstr>c. Commandes </vt:lpstr>
      <vt:lpstr>d. Listes des variables(base) </vt:lpstr>
      <vt:lpstr>e. Propriétés </vt:lpstr>
      <vt:lpstr>2. Les onglets de l’interface </vt:lpstr>
      <vt:lpstr>2. Feuilles</vt:lpstr>
      <vt:lpstr>II. Quelques commandes </vt:lpstr>
      <vt:lpstr>Références bibliographiques</vt:lpstr>
      <vt:lpstr>BONNE LECTURE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SPSS</dc:title>
  <dc:creator>USER</dc:creator>
  <cp:lastModifiedBy>USER</cp:lastModifiedBy>
  <cp:revision>49</cp:revision>
  <dcterms:created xsi:type="dcterms:W3CDTF">2021-06-22T12:45:19Z</dcterms:created>
  <dcterms:modified xsi:type="dcterms:W3CDTF">2021-07-15T22:31:30Z</dcterms:modified>
</cp:coreProperties>
</file>