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57" r:id="rId3"/>
    <p:sldId id="287" r:id="rId4"/>
    <p:sldId id="288" r:id="rId5"/>
    <p:sldId id="289" r:id="rId6"/>
    <p:sldId id="258" r:id="rId7"/>
    <p:sldId id="259" r:id="rId8"/>
    <p:sldId id="285" r:id="rId9"/>
    <p:sldId id="260" r:id="rId10"/>
    <p:sldId id="261" r:id="rId11"/>
    <p:sldId id="290" r:id="rId12"/>
    <p:sldId id="291" r:id="rId13"/>
    <p:sldId id="292" r:id="rId14"/>
    <p:sldId id="26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08" r:id="rId31"/>
    <p:sldId id="310" r:id="rId32"/>
    <p:sldId id="311" r:id="rId33"/>
    <p:sldId id="313" r:id="rId34"/>
    <p:sldId id="314" r:id="rId35"/>
    <p:sldId id="315" r:id="rId36"/>
    <p:sldId id="316" r:id="rId37"/>
    <p:sldId id="318" r:id="rId38"/>
    <p:sldId id="319" r:id="rId39"/>
    <p:sldId id="320" r:id="rId40"/>
    <p:sldId id="321" r:id="rId41"/>
    <p:sldId id="322" r:id="rId42"/>
    <p:sldId id="323" r:id="rId43"/>
    <p:sldId id="324" r:id="rId44"/>
    <p:sldId id="325" r:id="rId45"/>
    <p:sldId id="328" r:id="rId46"/>
    <p:sldId id="329" r:id="rId47"/>
    <p:sldId id="335" r:id="rId48"/>
    <p:sldId id="284" r:id="rId49"/>
  </p:sldIdLst>
  <p:sldSz cx="9144000" cy="6858000" type="screen4x3"/>
  <p:notesSz cx="6858000" cy="9144000"/>
  <p:defaultText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7716AB-DC0F-4BA8-BFA2-E5907F053118}" type="datetimeFigureOut">
              <a:rPr lang="fr-FR" smtClean="0"/>
              <a:pPr/>
              <a:t>23/06/2021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3FCA69-6146-4F5B-A0AF-A9A5014E490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ubtitle 2"/>
          <p:cNvSpPr>
            <a:spLocks noGrp="1"/>
          </p:cNvSpPr>
          <p:nvPr>
            <p:ph type="subTitle" idx="1"/>
          </p:nvPr>
        </p:nvSpPr>
        <p:spPr>
          <a:xfrm>
            <a:off x="1371600" y="3886200"/>
            <a:ext cx="6400800" cy="1752600"/>
          </a:xfrm>
        </p:spPr>
        <p:txBody>
          <a:bodyPr/>
          <a:lstStyle>
            <a:lvl1pPr marL="0" indent="0" algn="ctr" latinLnBrk="0">
              <a:buNone/>
              <a:defRPr lang="fr-FR">
                <a:solidFill>
                  <a:schemeClr val="tx1">
                    <a:tint val="75000"/>
                  </a:schemeClr>
                </a:solidFill>
              </a:defRPr>
            </a:lvl1pPr>
            <a:lvl2pPr marL="457200" indent="0" algn="ctr" latinLnBrk="0">
              <a:buNone/>
              <a:defRPr lang="fr-FR">
                <a:solidFill>
                  <a:schemeClr val="tx1">
                    <a:tint val="75000"/>
                  </a:schemeClr>
                </a:solidFill>
              </a:defRPr>
            </a:lvl2pPr>
            <a:lvl3pPr marL="914400" indent="0" algn="ctr" latinLnBrk="0">
              <a:buNone/>
              <a:defRPr lang="fr-FR">
                <a:solidFill>
                  <a:schemeClr val="tx1">
                    <a:tint val="75000"/>
                  </a:schemeClr>
                </a:solidFill>
              </a:defRPr>
            </a:lvl3pPr>
            <a:lvl4pPr marL="1371600" indent="0" algn="ctr" latinLnBrk="0">
              <a:buNone/>
              <a:defRPr lang="fr-FR">
                <a:solidFill>
                  <a:schemeClr val="tx1">
                    <a:tint val="75000"/>
                  </a:schemeClr>
                </a:solidFill>
              </a:defRPr>
            </a:lvl4pPr>
            <a:lvl5pPr marL="1828800" indent="0" algn="ctr" latinLnBrk="0">
              <a:buNone/>
              <a:defRPr lang="fr-FR">
                <a:solidFill>
                  <a:schemeClr val="tx1">
                    <a:tint val="75000"/>
                  </a:schemeClr>
                </a:solidFill>
              </a:defRPr>
            </a:lvl5pPr>
            <a:lvl6pPr marL="2286000" indent="0" algn="ctr" latinLnBrk="0">
              <a:buNone/>
              <a:defRPr lang="fr-FR">
                <a:solidFill>
                  <a:schemeClr val="tx1">
                    <a:tint val="75000"/>
                  </a:schemeClr>
                </a:solidFill>
              </a:defRPr>
            </a:lvl6pPr>
            <a:lvl7pPr marL="2743200" indent="0" algn="ctr" latinLnBrk="0">
              <a:buNone/>
              <a:defRPr lang="fr-FR">
                <a:solidFill>
                  <a:schemeClr val="tx1">
                    <a:tint val="75000"/>
                  </a:schemeClr>
                </a:solidFill>
              </a:defRPr>
            </a:lvl7pPr>
            <a:lvl8pPr marL="3200400" indent="0" algn="ctr" latinLnBrk="0">
              <a:buNone/>
              <a:defRPr lang="fr-FR">
                <a:solidFill>
                  <a:schemeClr val="tx1">
                    <a:tint val="75000"/>
                  </a:schemeClr>
                </a:solidFill>
              </a:defRPr>
            </a:lvl8pPr>
            <a:lvl9pPr marL="3657600" indent="0" algn="ctr" latinLnBrk="0">
              <a:buNone/>
              <a:defRPr lang="fr-FR">
                <a:solidFill>
                  <a:schemeClr val="tx1">
                    <a:tint val="75000"/>
                  </a:schemeClr>
                </a:solidFill>
              </a:defRPr>
            </a:lvl9pPr>
          </a:lstStyle>
          <a:p>
            <a:r>
              <a:rPr lang="fr-FR"/>
              <a:t>Cliquez pour modifier le style des sous-titres du masque</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latinLnBrk="0">
              <a:defRPr lang="fr-FR" sz="4000" b="1" cap="all"/>
            </a:lvl1pPr>
          </a:lstStyle>
          <a:p>
            <a:r>
              <a:rPr lang="fr-FR"/>
              <a:t>Cliquez pour modifier le style du titre</a:t>
            </a:r>
          </a:p>
        </p:txBody>
      </p:sp>
      <p:sp>
        <p:nvSpPr>
          <p:cNvPr id="3" name="Text Placeholder 2"/>
          <p:cNvSpPr>
            <a:spLocks noGrp="1"/>
          </p:cNvSpPr>
          <p:nvPr>
            <p:ph type="body" idx="1"/>
          </p:nvPr>
        </p:nvSpPr>
        <p:spPr>
          <a:xfrm>
            <a:off x="722313" y="2906713"/>
            <a:ext cx="7772400" cy="1500187"/>
          </a:xfrm>
        </p:spPr>
        <p:txBody>
          <a:bodyPr anchor="b"/>
          <a:lstStyle>
            <a:lvl1pPr marL="0" indent="0" latinLnBrk="0">
              <a:buNone/>
              <a:defRPr lang="fr-FR" sz="2000">
                <a:solidFill>
                  <a:schemeClr val="tx1">
                    <a:tint val="75000"/>
                  </a:schemeClr>
                </a:solidFill>
              </a:defRPr>
            </a:lvl1pPr>
            <a:lvl2pPr marL="457200" indent="0" latinLnBrk="0">
              <a:buNone/>
              <a:defRPr lang="fr-FR" sz="1800">
                <a:solidFill>
                  <a:schemeClr val="tx1">
                    <a:tint val="75000"/>
                  </a:schemeClr>
                </a:solidFill>
              </a:defRPr>
            </a:lvl2pPr>
            <a:lvl3pPr marL="914400" indent="0" latinLnBrk="0">
              <a:buNone/>
              <a:defRPr lang="fr-FR" sz="1600">
                <a:solidFill>
                  <a:schemeClr val="tx1">
                    <a:tint val="75000"/>
                  </a:schemeClr>
                </a:solidFill>
              </a:defRPr>
            </a:lvl3pPr>
            <a:lvl4pPr marL="1371600" indent="0" latinLnBrk="0">
              <a:buNone/>
              <a:defRPr lang="fr-FR" sz="1400">
                <a:solidFill>
                  <a:schemeClr val="tx1">
                    <a:tint val="75000"/>
                  </a:schemeClr>
                </a:solidFill>
              </a:defRPr>
            </a:lvl4pPr>
            <a:lvl5pPr marL="1828800" indent="0" latinLnBrk="0">
              <a:buNone/>
              <a:defRPr lang="fr-FR" sz="1400">
                <a:solidFill>
                  <a:schemeClr val="tx1">
                    <a:tint val="75000"/>
                  </a:schemeClr>
                </a:solidFill>
              </a:defRPr>
            </a:lvl5pPr>
            <a:lvl6pPr marL="2286000" indent="0" latinLnBrk="0">
              <a:buNone/>
              <a:defRPr lang="fr-FR" sz="1400">
                <a:solidFill>
                  <a:schemeClr val="tx1">
                    <a:tint val="75000"/>
                  </a:schemeClr>
                </a:solidFill>
              </a:defRPr>
            </a:lvl6pPr>
            <a:lvl7pPr marL="2743200" indent="0" latinLnBrk="0">
              <a:buNone/>
              <a:defRPr lang="fr-FR" sz="1400">
                <a:solidFill>
                  <a:schemeClr val="tx1">
                    <a:tint val="75000"/>
                  </a:schemeClr>
                </a:solidFill>
              </a:defRPr>
            </a:lvl7pPr>
            <a:lvl8pPr marL="3200400" indent="0" latinLnBrk="0">
              <a:buNone/>
              <a:defRPr lang="fr-FR" sz="1400">
                <a:solidFill>
                  <a:schemeClr val="tx1">
                    <a:tint val="75000"/>
                  </a:schemeClr>
                </a:solidFill>
              </a:defRPr>
            </a:lvl8pPr>
            <a:lvl9pPr marL="3657600" indent="0" latinLnBrk="0">
              <a:buNone/>
              <a:defRPr lang="fr-F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p>
        </p:txBody>
      </p:sp>
      <p:sp>
        <p:nvSpPr>
          <p:cNvPr id="3" name="Content Placeholder 2"/>
          <p:cNvSpPr>
            <a:spLocks noGrp="1"/>
          </p:cNvSpPr>
          <p:nvPr>
            <p:ph sz="half" idx="1"/>
          </p:nvPr>
        </p:nvSpPr>
        <p:spPr>
          <a:xfrm>
            <a:off x="457200" y="1600200"/>
            <a:ext cx="4038600" cy="4525963"/>
          </a:xfrm>
        </p:spPr>
        <p:txBody>
          <a:bodyPr/>
          <a:lstStyle>
            <a:lvl1pPr latinLnBrk="0">
              <a:defRPr lang="fr-FR" sz="2800"/>
            </a:lvl1pPr>
            <a:lvl2pPr latinLnBrk="0">
              <a:defRPr lang="fr-FR" sz="2400"/>
            </a:lvl2pPr>
            <a:lvl3pPr latinLnBrk="0">
              <a:defRPr lang="fr-FR" sz="2000"/>
            </a:lvl3pPr>
            <a:lvl4pPr latinLnBrk="0">
              <a:defRPr lang="fr-FR" sz="1800"/>
            </a:lvl4pPr>
            <a:lvl5pPr latinLnBrk="0">
              <a:defRPr lang="fr-FR" sz="1800"/>
            </a:lvl5pPr>
            <a:lvl6pPr latinLnBrk="0">
              <a:defRPr lang="fr-FR" sz="1800"/>
            </a:lvl6pPr>
            <a:lvl7pPr latinLnBrk="0">
              <a:defRPr lang="fr-FR" sz="1800"/>
            </a:lvl7pPr>
            <a:lvl8pPr latinLnBrk="0">
              <a:defRPr lang="fr-FR" sz="1800"/>
            </a:lvl8pPr>
            <a:lvl9pPr latinLnBrk="0">
              <a:defRPr lang="fr-FR" sz="18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Content Placeholder 3"/>
          <p:cNvSpPr>
            <a:spLocks noGrp="1"/>
          </p:cNvSpPr>
          <p:nvPr>
            <p:ph sz="half" idx="2"/>
          </p:nvPr>
        </p:nvSpPr>
        <p:spPr>
          <a:xfrm>
            <a:off x="4648200" y="1600200"/>
            <a:ext cx="4038600" cy="4525963"/>
          </a:xfrm>
        </p:spPr>
        <p:txBody>
          <a:bodyPr/>
          <a:lstStyle>
            <a:lvl1pPr latinLnBrk="0">
              <a:defRPr lang="fr-FR" sz="2800"/>
            </a:lvl1pPr>
            <a:lvl2pPr latinLnBrk="0">
              <a:defRPr lang="fr-FR" sz="2400"/>
            </a:lvl2pPr>
            <a:lvl3pPr latinLnBrk="0">
              <a:defRPr lang="fr-FR" sz="2000"/>
            </a:lvl3pPr>
            <a:lvl4pPr latinLnBrk="0">
              <a:defRPr lang="fr-FR" sz="1800"/>
            </a:lvl4pPr>
            <a:lvl5pPr latinLnBrk="0">
              <a:defRPr lang="fr-FR" sz="1800"/>
            </a:lvl5pPr>
            <a:lvl6pPr latinLnBrk="0">
              <a:defRPr lang="fr-FR" sz="1800"/>
            </a:lvl6pPr>
            <a:lvl7pPr latinLnBrk="0">
              <a:defRPr lang="fr-FR" sz="1800"/>
            </a:lvl7pPr>
            <a:lvl8pPr latinLnBrk="0">
              <a:defRPr lang="fr-FR" sz="1800"/>
            </a:lvl8pPr>
            <a:lvl9pPr latinLnBrk="0">
              <a:defRPr lang="fr-FR" sz="18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5" name="Date Placeholder 4"/>
          <p:cNvSpPr>
            <a:spLocks noGrp="1"/>
          </p:cNvSpPr>
          <p:nvPr>
            <p:ph type="dt" sz="half" idx="10"/>
          </p:nvPr>
        </p:nvSpPr>
        <p:spPr/>
        <p:txBody>
          <a:bodyPr/>
          <a:lstStyle/>
          <a:p>
            <a:r>
              <a:rPr lang="fr-FR" smtClean="0"/>
              <a:t>9/18/2006</a:t>
            </a:r>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latinLnBrk="0">
              <a:defRPr lang="fr-FR"/>
            </a:lvl1pPr>
          </a:lstStyle>
          <a:p>
            <a:r>
              <a:rPr lang="fr-FR"/>
              <a:t>Cliquez pour modifier le style du titre</a:t>
            </a:r>
          </a:p>
        </p:txBody>
      </p:sp>
      <p:sp>
        <p:nvSpPr>
          <p:cNvPr id="3" name="Text Placeholder 2"/>
          <p:cNvSpPr>
            <a:spLocks noGrp="1"/>
          </p:cNvSpPr>
          <p:nvPr>
            <p:ph type="body" idx="1"/>
          </p:nvPr>
        </p:nvSpPr>
        <p:spPr>
          <a:xfrm>
            <a:off x="457200" y="1535113"/>
            <a:ext cx="4040188" cy="639762"/>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a:t>Cliquez pour modifier les styles du texte du masque</a:t>
            </a:r>
          </a:p>
        </p:txBody>
      </p:sp>
      <p:sp>
        <p:nvSpPr>
          <p:cNvPr id="4" name="Content Placeholder 3"/>
          <p:cNvSpPr>
            <a:spLocks noGrp="1"/>
          </p:cNvSpPr>
          <p:nvPr>
            <p:ph sz="half" idx="2"/>
          </p:nvPr>
        </p:nvSpPr>
        <p:spPr>
          <a:xfrm>
            <a:off x="457200" y="2174875"/>
            <a:ext cx="4040188" cy="3951288"/>
          </a:xfrm>
        </p:spPr>
        <p:txBody>
          <a:bodyPr/>
          <a:lstStyle>
            <a:lvl1pPr latinLnBrk="0">
              <a:defRPr lang="fr-FR" sz="2400"/>
            </a:lvl1pPr>
            <a:lvl2pPr latinLnBrk="0">
              <a:defRPr lang="fr-FR" sz="2000"/>
            </a:lvl2pPr>
            <a:lvl3pPr latinLnBrk="0">
              <a:defRPr lang="fr-FR" sz="1800"/>
            </a:lvl3pPr>
            <a:lvl4pPr latinLnBrk="0">
              <a:defRPr lang="fr-FR" sz="1600"/>
            </a:lvl4pPr>
            <a:lvl5pPr latinLnBrk="0">
              <a:defRPr lang="fr-FR" sz="1600"/>
            </a:lvl5pPr>
            <a:lvl6pPr latinLnBrk="0">
              <a:defRPr lang="fr-FR" sz="1600"/>
            </a:lvl6pPr>
            <a:lvl7pPr latinLnBrk="0">
              <a:defRPr lang="fr-FR" sz="1600"/>
            </a:lvl7pPr>
            <a:lvl8pPr latinLnBrk="0">
              <a:defRPr lang="fr-FR" sz="1600"/>
            </a:lvl8pPr>
            <a:lvl9pPr latinLnBrk="0">
              <a:defRPr lang="fr-FR" sz="16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5" name="Text Placeholder 4"/>
          <p:cNvSpPr>
            <a:spLocks noGrp="1"/>
          </p:cNvSpPr>
          <p:nvPr>
            <p:ph type="body" sz="quarter" idx="3"/>
          </p:nvPr>
        </p:nvSpPr>
        <p:spPr>
          <a:xfrm>
            <a:off x="4645025" y="1535113"/>
            <a:ext cx="4041775" cy="639762"/>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a:t>Cliquez pour modifier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latinLnBrk="0">
              <a:defRPr lang="fr-FR" sz="2400"/>
            </a:lvl1pPr>
            <a:lvl2pPr latinLnBrk="0">
              <a:defRPr lang="fr-FR" sz="2000"/>
            </a:lvl2pPr>
            <a:lvl3pPr latinLnBrk="0">
              <a:defRPr lang="fr-FR" sz="1800"/>
            </a:lvl3pPr>
            <a:lvl4pPr latinLnBrk="0">
              <a:defRPr lang="fr-FR" sz="1600"/>
            </a:lvl4pPr>
            <a:lvl5pPr latinLnBrk="0">
              <a:defRPr lang="fr-FR" sz="1600"/>
            </a:lvl5pPr>
            <a:lvl6pPr latinLnBrk="0">
              <a:defRPr lang="fr-FR" sz="1600"/>
            </a:lvl6pPr>
            <a:lvl7pPr latinLnBrk="0">
              <a:defRPr lang="fr-FR" sz="1600"/>
            </a:lvl7pPr>
            <a:lvl8pPr latinLnBrk="0">
              <a:defRPr lang="fr-FR" sz="1600"/>
            </a:lvl8pPr>
            <a:lvl9pPr latinLnBrk="0">
              <a:defRPr lang="fr-FR" sz="16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7" name="Date Placeholder 6"/>
          <p:cNvSpPr>
            <a:spLocks noGrp="1"/>
          </p:cNvSpPr>
          <p:nvPr>
            <p:ph type="dt" sz="half" idx="10"/>
          </p:nvPr>
        </p:nvSpPr>
        <p:spPr/>
        <p:txBody>
          <a:bodyPr/>
          <a:lstStyle/>
          <a:p>
            <a:r>
              <a:rPr lang="fr-FR" smtClean="0"/>
              <a:t>9/18/2006</a:t>
            </a:r>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p>
        </p:txBody>
      </p:sp>
      <p:sp>
        <p:nvSpPr>
          <p:cNvPr id="3" name="Date Placeholder 2"/>
          <p:cNvSpPr>
            <a:spLocks noGrp="1"/>
          </p:cNvSpPr>
          <p:nvPr>
            <p:ph type="dt" sz="half" idx="10"/>
          </p:nvPr>
        </p:nvSpPr>
        <p:spPr/>
        <p:txBody>
          <a:bodyPr/>
          <a:lstStyle/>
          <a:p>
            <a:r>
              <a:rPr lang="fr-FR" smtClean="0"/>
              <a:t>9/18/2006</a:t>
            </a:r>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smtClean="0"/>
              <a:t>9/18/2006</a:t>
            </a:r>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latinLnBrk="0">
              <a:defRPr lang="fr-FR" sz="2000" b="1"/>
            </a:lvl1pPr>
          </a:lstStyle>
          <a:p>
            <a:r>
              <a:rPr lang="fr-FR"/>
              <a:t>Cliquez pour modifier le style du titre</a:t>
            </a:r>
          </a:p>
        </p:txBody>
      </p:sp>
      <p:sp>
        <p:nvSpPr>
          <p:cNvPr id="3" name="Content Placeholder 2"/>
          <p:cNvSpPr>
            <a:spLocks noGrp="1"/>
          </p:cNvSpPr>
          <p:nvPr>
            <p:ph idx="1"/>
          </p:nvPr>
        </p:nvSpPr>
        <p:spPr>
          <a:xfrm>
            <a:off x="3575050" y="273050"/>
            <a:ext cx="5111750" cy="5853113"/>
          </a:xfrm>
        </p:spPr>
        <p:txBody>
          <a:bodyPr/>
          <a:lstStyle>
            <a:lvl1pPr latinLnBrk="0">
              <a:defRPr lang="fr-FR" sz="3200"/>
            </a:lvl1pPr>
            <a:lvl2pPr latinLnBrk="0">
              <a:defRPr lang="fr-FR" sz="2800"/>
            </a:lvl2pPr>
            <a:lvl3pPr latinLnBrk="0">
              <a:defRPr lang="fr-FR" sz="2400"/>
            </a:lvl3pPr>
            <a:lvl4pPr latinLnBrk="0">
              <a:defRPr lang="fr-FR" sz="2000"/>
            </a:lvl4pPr>
            <a:lvl5pPr latinLnBrk="0">
              <a:defRPr lang="fr-FR" sz="2000"/>
            </a:lvl5pPr>
            <a:lvl6pPr latinLnBrk="0">
              <a:defRPr lang="fr-FR" sz="2000"/>
            </a:lvl6pPr>
            <a:lvl7pPr latinLnBrk="0">
              <a:defRPr lang="fr-FR" sz="2000"/>
            </a:lvl7pPr>
            <a:lvl8pPr latinLnBrk="0">
              <a:defRPr lang="fr-FR" sz="2000"/>
            </a:lvl8pPr>
            <a:lvl9pPr latinLnBrk="0">
              <a:defRPr lang="fr-FR" sz="20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Text Placeholder 3"/>
          <p:cNvSpPr>
            <a:spLocks noGrp="1"/>
          </p:cNvSpPr>
          <p:nvPr>
            <p:ph type="body" sz="half" idx="2"/>
          </p:nvPr>
        </p:nvSpPr>
        <p:spPr>
          <a:xfrm>
            <a:off x="457200" y="1435100"/>
            <a:ext cx="3008313" cy="4691063"/>
          </a:xfrm>
        </p:spPr>
        <p:txBody>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FR" smtClean="0"/>
              <a:t>9/18/2006</a:t>
            </a:r>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latinLnBrk="0">
              <a:defRPr lang="fr-FR" sz="2000" b="1"/>
            </a:lvl1pPr>
          </a:lstStyle>
          <a:p>
            <a:r>
              <a:rPr lang="fr-FR"/>
              <a:t>Cliquez pour modifier le style du titre</a:t>
            </a:r>
          </a:p>
        </p:txBody>
      </p:sp>
      <p:sp>
        <p:nvSpPr>
          <p:cNvPr id="3" name="Picture Placeholder 2"/>
          <p:cNvSpPr>
            <a:spLocks noGrp="1"/>
          </p:cNvSpPr>
          <p:nvPr>
            <p:ph type="pic" idx="1"/>
          </p:nvPr>
        </p:nvSpPr>
        <p:spPr>
          <a:xfrm>
            <a:off x="1792288" y="612775"/>
            <a:ext cx="5486400" cy="4114800"/>
          </a:xfrm>
        </p:spPr>
        <p:txBody>
          <a:bodyPr/>
          <a:lstStyle>
            <a:lvl1pPr marL="0" indent="0" latinLnBrk="0">
              <a:buNone/>
              <a:defRPr lang="fr-FR" sz="3200"/>
            </a:lvl1pPr>
            <a:lvl2pPr marL="457200" indent="0" latinLnBrk="0">
              <a:buNone/>
              <a:defRPr lang="fr-FR" sz="2800"/>
            </a:lvl2pPr>
            <a:lvl3pPr marL="914400" indent="0" latinLnBrk="0">
              <a:buNone/>
              <a:defRPr lang="fr-FR" sz="2400"/>
            </a:lvl3pPr>
            <a:lvl4pPr marL="1371600" indent="0" latinLnBrk="0">
              <a:buNone/>
              <a:defRPr lang="fr-FR" sz="2000"/>
            </a:lvl4pPr>
            <a:lvl5pPr marL="1828800" indent="0" latinLnBrk="0">
              <a:buNone/>
              <a:defRPr lang="fr-FR" sz="2000"/>
            </a:lvl5pPr>
            <a:lvl6pPr marL="2286000" indent="0" latinLnBrk="0">
              <a:buNone/>
              <a:defRPr lang="fr-FR" sz="2000"/>
            </a:lvl6pPr>
            <a:lvl7pPr marL="2743200" indent="0" latinLnBrk="0">
              <a:buNone/>
              <a:defRPr lang="fr-FR" sz="2000"/>
            </a:lvl7pPr>
            <a:lvl8pPr marL="3200400" indent="0" latinLnBrk="0">
              <a:buNone/>
              <a:defRPr lang="fr-FR" sz="2000"/>
            </a:lvl8pPr>
            <a:lvl9pPr marL="3657600" indent="0" latinLnBrk="0">
              <a:buNone/>
              <a:defRPr lang="fr-F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FR" smtClean="0"/>
              <a:t>9/18/2006</a:t>
            </a:r>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latinLnBrk="0">
              <a:defRPr lang="fr-FR" sz="1200">
                <a:solidFill>
                  <a:schemeClr val="tx1">
                    <a:tint val="75000"/>
                  </a:schemeClr>
                </a:solidFill>
              </a:defRPr>
            </a:lvl1pPr>
          </a:lstStyle>
          <a:p>
            <a:r>
              <a:rPr lang="fr-FR" smtClean="0"/>
              <a:t>9/18/2006</a:t>
            </a:r>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latinLnBrk="0">
              <a:defRPr lang="fr-F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latinLnBrk="0">
              <a:defRPr lang="fr-FR" sz="1200">
                <a:solidFill>
                  <a:schemeClr val="tx1">
                    <a:tint val="75000"/>
                  </a:schemeClr>
                </a:solidFill>
              </a:defRPr>
            </a:lvl1pPr>
          </a:lstStyle>
          <a:p>
            <a:fld id="{B6F15528-21DE-4FAA-801E-634DDDAF4B2B}" type="slidenum">
              <a: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lang="fr-F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lang="fr-F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fr-F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fr-F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9pPr>
    </p:bodyStyle>
    <p:other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2517775"/>
          </a:xfrm>
        </p:spPr>
        <p:txBody>
          <a:bodyPr>
            <a:normAutofit fontScale="90000"/>
          </a:bodyPr>
          <a:lstStyle/>
          <a:p>
            <a:r>
              <a:rPr lang="fr-FR" b="1" dirty="0" smtClean="0"/>
              <a:t/>
            </a:r>
            <a:br>
              <a:rPr lang="fr-FR" b="1" dirty="0" smtClean="0"/>
            </a:br>
            <a:r>
              <a:rPr lang="fr-FR" b="1" dirty="0" smtClean="0"/>
              <a:t/>
            </a:r>
            <a:br>
              <a:rPr lang="fr-FR" b="1" dirty="0" smtClean="0"/>
            </a:br>
            <a:r>
              <a:rPr lang="fr-FR" sz="4000" b="1" dirty="0" smtClean="0">
                <a:latin typeface="Century Gothic" pitchFamily="34" charset="0"/>
              </a:rPr>
              <a:t>L’application des principes HACCP dans les entreprises </a:t>
            </a:r>
            <a:r>
              <a:rPr lang="fr-FR" sz="4000" b="1" dirty="0" smtClean="0">
                <a:latin typeface="Century Gothic" pitchFamily="34" charset="0"/>
              </a:rPr>
              <a:t>agroalimentaires</a:t>
            </a:r>
            <a:r>
              <a:rPr lang="fr-FR" sz="4000" dirty="0" smtClean="0">
                <a:latin typeface="Century Gothic" pitchFamily="34" charset="0"/>
              </a:rPr>
              <a:t/>
            </a:r>
            <a:br>
              <a:rPr lang="fr-FR" sz="4000" dirty="0" smtClean="0">
                <a:latin typeface="Century Gothic" pitchFamily="34" charset="0"/>
              </a:rPr>
            </a:br>
            <a:r>
              <a:rPr lang="fr-FR" dirty="0" smtClean="0"/>
              <a:t/>
            </a:r>
            <a:br>
              <a:rPr lang="fr-FR" dirty="0" smtClean="0"/>
            </a:br>
            <a:endParaRPr lang="fr-FR"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latin typeface="Century Gothic" pitchFamily="34" charset="0"/>
              </a:rPr>
              <a:t>Intérêts de la mise en place d’un système HACCP </a:t>
            </a:r>
            <a:r>
              <a:rPr lang="fr-FR" sz="2200" b="1" dirty="0" smtClean="0">
                <a:latin typeface="Century Gothic" pitchFamily="34" charset="0"/>
              </a:rPr>
              <a:t>1</a:t>
            </a:r>
            <a:r>
              <a:rPr lang="fr-FR" sz="4000" dirty="0" smtClean="0"/>
              <a:t/>
            </a:r>
            <a:br>
              <a:rPr lang="fr-FR" sz="4000" dirty="0" smtClean="0"/>
            </a:br>
            <a:r>
              <a:rPr lang="fr-FR" sz="4000" dirty="0" smtClean="0"/>
              <a:t> </a:t>
            </a:r>
          </a:p>
        </p:txBody>
      </p:sp>
      <p:sp>
        <p:nvSpPr>
          <p:cNvPr id="3" name="Espace réservé du contenu 2"/>
          <p:cNvSpPr>
            <a:spLocks noGrp="1"/>
          </p:cNvSpPr>
          <p:nvPr>
            <p:ph idx="1"/>
          </p:nvPr>
        </p:nvSpPr>
        <p:spPr/>
        <p:txBody>
          <a:bodyPr>
            <a:normAutofit/>
          </a:bodyPr>
          <a:lstStyle/>
          <a:p>
            <a:pPr lvl="0" algn="just">
              <a:lnSpc>
                <a:spcPct val="120000"/>
              </a:lnSpc>
            </a:pPr>
            <a:r>
              <a:rPr lang="fr-FR" sz="2400" dirty="0" smtClean="0">
                <a:latin typeface="Century Gothic" pitchFamily="34" charset="0"/>
              </a:rPr>
              <a:t>Est un moyen de contrôle de la production et de la salubrité des denrées alimentaires reconnu par les instances internationales.</a:t>
            </a:r>
          </a:p>
          <a:p>
            <a:pPr lvl="0" algn="just">
              <a:lnSpc>
                <a:spcPct val="120000"/>
              </a:lnSpc>
              <a:buNone/>
            </a:pPr>
            <a:endParaRPr lang="fr-FR" sz="2400" dirty="0" smtClean="0">
              <a:latin typeface="Century Gothic" pitchFamily="34" charset="0"/>
            </a:endParaRPr>
          </a:p>
          <a:p>
            <a:pPr lvl="0" algn="just">
              <a:lnSpc>
                <a:spcPct val="120000"/>
              </a:lnSpc>
            </a:pPr>
            <a:r>
              <a:rPr lang="fr-FR" sz="2400" dirty="0" smtClean="0">
                <a:latin typeface="Century Gothic" pitchFamily="34" charset="0"/>
              </a:rPr>
              <a:t>Guide le responsable de la fabrication et l'inspecteur des denrées alimentaires dans les tâches routinières qu'ils sont amenés à réaliser en optimisant les actions à entreprendre là où il faut les appliquer.</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latin typeface="Century Gothic" pitchFamily="34" charset="0"/>
              </a:rPr>
              <a:t>Intérêts de la mise en place d’un système HACCP </a:t>
            </a:r>
            <a:r>
              <a:rPr lang="fr-FR" sz="2200" b="1" dirty="0" smtClean="0">
                <a:latin typeface="Century Gothic" pitchFamily="34" charset="0"/>
              </a:rPr>
              <a:t>2</a:t>
            </a:r>
            <a:r>
              <a:rPr lang="fr-FR" sz="4000" dirty="0" smtClean="0"/>
              <a:t/>
            </a:r>
            <a:br>
              <a:rPr lang="fr-FR" sz="4000" dirty="0" smtClean="0"/>
            </a:br>
            <a:r>
              <a:rPr lang="fr-FR" sz="4000" dirty="0" smtClean="0"/>
              <a:t> </a:t>
            </a:r>
          </a:p>
        </p:txBody>
      </p:sp>
      <p:sp>
        <p:nvSpPr>
          <p:cNvPr id="3" name="Espace réservé du contenu 2"/>
          <p:cNvSpPr>
            <a:spLocks noGrp="1"/>
          </p:cNvSpPr>
          <p:nvPr>
            <p:ph idx="1"/>
          </p:nvPr>
        </p:nvSpPr>
        <p:spPr/>
        <p:txBody>
          <a:bodyPr>
            <a:normAutofit/>
          </a:bodyPr>
          <a:lstStyle/>
          <a:p>
            <a:pPr lvl="0" algn="just"/>
            <a:r>
              <a:rPr lang="fr-FR" sz="2400" dirty="0" smtClean="0">
                <a:latin typeface="Century Gothic" pitchFamily="34" charset="0"/>
              </a:rPr>
              <a:t>Peut être appliqué de façon systématique à tous les aspects de la salubrité des produits alimentaires, y compris les risques biologiques, chimiques et physiques, à toutes les étapes de la chaîne alimentaire : matière premières, récolte, achat, production, distribution et stockage, jusqu’à l’utilisation finale du produit.</a:t>
            </a:r>
          </a:p>
          <a:p>
            <a:pPr algn="just">
              <a:buNone/>
            </a:pPr>
            <a:endParaRPr lang="fr-FR" sz="2400" dirty="0" smtClean="0">
              <a:latin typeface="Century Gothic" pitchFamily="34" charset="0"/>
            </a:endParaRPr>
          </a:p>
          <a:p>
            <a:pPr lvl="0" algn="just"/>
            <a:r>
              <a:rPr lang="fr-FR" sz="2400" dirty="0" smtClean="0">
                <a:latin typeface="Century Gothic" pitchFamily="34" charset="0"/>
              </a:rPr>
              <a:t>Permet de démontrer sur des bases scientifiques et prouvées que toutes les précautions raisonnables ont été prises pour protéger le consommateur.</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latin typeface="Century Gothic" pitchFamily="34" charset="0"/>
              </a:rPr>
              <a:t>Intérêts de la mise en place d’un système HACCP </a:t>
            </a:r>
            <a:r>
              <a:rPr lang="fr-FR" sz="2200" b="1" dirty="0" smtClean="0">
                <a:latin typeface="Century Gothic" pitchFamily="34" charset="0"/>
              </a:rPr>
              <a:t>3</a:t>
            </a:r>
            <a:r>
              <a:rPr lang="fr-FR" sz="4000" dirty="0" smtClean="0"/>
              <a:t/>
            </a:r>
            <a:br>
              <a:rPr lang="fr-FR" sz="4000" dirty="0" smtClean="0"/>
            </a:br>
            <a:r>
              <a:rPr lang="fr-FR" sz="4000" dirty="0" smtClean="0"/>
              <a:t> </a:t>
            </a:r>
          </a:p>
        </p:txBody>
      </p:sp>
      <p:sp>
        <p:nvSpPr>
          <p:cNvPr id="3" name="Espace réservé du contenu 2"/>
          <p:cNvSpPr>
            <a:spLocks noGrp="1"/>
          </p:cNvSpPr>
          <p:nvPr>
            <p:ph idx="1"/>
          </p:nvPr>
        </p:nvSpPr>
        <p:spPr/>
        <p:txBody>
          <a:bodyPr>
            <a:normAutofit/>
          </a:bodyPr>
          <a:lstStyle/>
          <a:p>
            <a:pPr lvl="0" algn="just"/>
            <a:r>
              <a:rPr lang="fr-FR" sz="2400" dirty="0" smtClean="0">
                <a:latin typeface="Century Gothic" pitchFamily="34" charset="0"/>
              </a:rPr>
              <a:t>Permet d’identifier tous les dangers pouvant raisonnablement être redoutés.</a:t>
            </a:r>
          </a:p>
          <a:p>
            <a:pPr algn="just">
              <a:buNone/>
            </a:pPr>
            <a:r>
              <a:rPr lang="fr-FR" sz="2400" dirty="0" smtClean="0">
                <a:latin typeface="Century Gothic" pitchFamily="34" charset="0"/>
              </a:rPr>
              <a:t> </a:t>
            </a:r>
          </a:p>
          <a:p>
            <a:pPr lvl="0" algn="just"/>
            <a:r>
              <a:rPr lang="fr-FR" sz="2400" dirty="0" smtClean="0">
                <a:latin typeface="Century Gothic" pitchFamily="34" charset="0"/>
              </a:rPr>
              <a:t>Fournit aux services nationaux d’inspection l’instrument de contrôle de la salubrité des produits alimentaires le plus efficace.</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latin typeface="Century Gothic" pitchFamily="34" charset="0"/>
              </a:rPr>
              <a:t>Intérêts de la mise en place d’un système HACCP </a:t>
            </a:r>
            <a:r>
              <a:rPr lang="fr-FR" sz="2200" b="1" dirty="0" smtClean="0">
                <a:latin typeface="Century Gothic" pitchFamily="34" charset="0"/>
              </a:rPr>
              <a:t>4</a:t>
            </a:r>
            <a:r>
              <a:rPr lang="fr-FR" sz="4000" dirty="0" smtClean="0"/>
              <a:t/>
            </a:r>
            <a:br>
              <a:rPr lang="fr-FR" sz="4000" dirty="0" smtClean="0"/>
            </a:br>
            <a:r>
              <a:rPr lang="fr-FR" sz="4000" dirty="0" smtClean="0"/>
              <a:t> </a:t>
            </a:r>
          </a:p>
        </p:txBody>
      </p:sp>
      <p:sp>
        <p:nvSpPr>
          <p:cNvPr id="3" name="Espace réservé du contenu 2"/>
          <p:cNvSpPr>
            <a:spLocks noGrp="1"/>
          </p:cNvSpPr>
          <p:nvPr>
            <p:ph idx="1"/>
          </p:nvPr>
        </p:nvSpPr>
        <p:spPr/>
        <p:txBody>
          <a:bodyPr>
            <a:normAutofit/>
          </a:bodyPr>
          <a:lstStyle/>
          <a:p>
            <a:pPr>
              <a:buNone/>
            </a:pPr>
            <a:r>
              <a:rPr lang="fr-FR" sz="2400" dirty="0" smtClean="0">
                <a:latin typeface="Century Gothic" pitchFamily="34" charset="0"/>
              </a:rPr>
              <a:t>Ainsi, afin de promouvoir la préparation d’aliments sains il serait recommandé de vulgariser encore plus l’application du système HACCP dans les différentes étapes de la chaîne alimentaire, de la production des matières premières à la consommation, en passant par la transformation, la fabrication, la distribution, le commerce de détail et la préparation finale. </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Principes du système HACCP </a:t>
            </a:r>
            <a:r>
              <a:rPr lang="fr-FR" sz="2000" b="1" dirty="0" smtClean="0">
                <a:latin typeface="Century Gothic" pitchFamily="34" charset="0"/>
              </a:rPr>
              <a:t>1</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buNone/>
            </a:pPr>
            <a:endParaRPr lang="fr-FR" sz="2800" dirty="0" smtClean="0"/>
          </a:p>
          <a:p>
            <a:pPr algn="just">
              <a:buNone/>
            </a:pPr>
            <a:r>
              <a:rPr lang="fr-FR" sz="2400" b="1" dirty="0" smtClean="0">
                <a:latin typeface="Century Gothic" pitchFamily="34" charset="0"/>
              </a:rPr>
              <a:t>Rappel</a:t>
            </a:r>
            <a:r>
              <a:rPr lang="fr-FR" sz="2400" dirty="0" smtClean="0">
                <a:latin typeface="Century Gothic" pitchFamily="34" charset="0"/>
              </a:rPr>
              <a:t> : Avant </a:t>
            </a:r>
            <a:r>
              <a:rPr lang="fr-FR" sz="2400" dirty="0" smtClean="0">
                <a:latin typeface="Century Gothic" pitchFamily="34" charset="0"/>
              </a:rPr>
              <a:t>d’appliquer les principes, il est important de </a:t>
            </a:r>
            <a:r>
              <a:rPr lang="fr-FR" sz="2400" dirty="0" smtClean="0">
                <a:solidFill>
                  <a:srgbClr val="0070C0"/>
                </a:solidFill>
                <a:latin typeface="Century Gothic" pitchFamily="34" charset="0"/>
              </a:rPr>
              <a:t>respecter les règles de base d’hygiène ou de bonnes pratiques de fabrication</a:t>
            </a:r>
            <a:r>
              <a:rPr lang="fr-FR" sz="2400" b="1" dirty="0" smtClean="0">
                <a:latin typeface="Century Gothic" pitchFamily="34" charset="0"/>
              </a:rPr>
              <a:t>. </a:t>
            </a:r>
            <a:endParaRPr lang="fr-FR" sz="2400" dirty="0" smtClean="0">
              <a:latin typeface="Century Gothic" pitchFamily="34" charset="0"/>
            </a:endParaRPr>
          </a:p>
          <a:p>
            <a:endParaRPr lang="fr-FR" sz="2800" dirty="0" smtClean="0">
              <a:cs typeface="Times New Roman" pitchFamily="18" charset="0"/>
            </a:endParaRPr>
          </a:p>
          <a:p>
            <a:endParaRPr lang="fr-FR" sz="2800" dirty="0" smtClean="0">
              <a:cs typeface="Times New Roman" pitchFamily="18" charset="0"/>
            </a:endParaRPr>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Principes du système HACCP </a:t>
            </a:r>
            <a:r>
              <a:rPr lang="fr-FR" sz="2000" b="1" dirty="0" smtClean="0">
                <a:latin typeface="Century Gothic" pitchFamily="34" charset="0"/>
              </a:rPr>
              <a:t>2</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lvl="0" algn="just">
              <a:buNone/>
            </a:pPr>
            <a:r>
              <a:rPr lang="fr-FR" sz="2400" b="1" dirty="0" smtClean="0">
                <a:solidFill>
                  <a:srgbClr val="00B0F0"/>
                </a:solidFill>
                <a:latin typeface="Century Gothic" pitchFamily="34" charset="0"/>
              </a:rPr>
              <a:t>Principe 1 : procéder à une analyse des dangers</a:t>
            </a:r>
            <a:endParaRPr lang="fr-FR" sz="2400" dirty="0" smtClean="0">
              <a:solidFill>
                <a:srgbClr val="00B0F0"/>
              </a:solidFill>
              <a:latin typeface="Century Gothic" pitchFamily="34" charset="0"/>
            </a:endParaRPr>
          </a:p>
          <a:p>
            <a:pPr algn="just">
              <a:buNone/>
            </a:pPr>
            <a:r>
              <a:rPr lang="fr-FR" sz="2400" dirty="0" smtClean="0">
                <a:latin typeface="Century Gothic" pitchFamily="34" charset="0"/>
              </a:rPr>
              <a:t>Trois actions essentielles sont à mener dans ce premier principe :</a:t>
            </a:r>
          </a:p>
          <a:p>
            <a:pPr algn="just">
              <a:buNone/>
            </a:pPr>
            <a:endParaRPr lang="fr-FR" sz="2400" dirty="0" smtClean="0">
              <a:latin typeface="Century Gothic" pitchFamily="34" charset="0"/>
            </a:endParaRPr>
          </a:p>
          <a:p>
            <a:pPr algn="just">
              <a:buNone/>
            </a:pPr>
            <a:r>
              <a:rPr lang="fr-FR" sz="2400" dirty="0" smtClean="0">
                <a:latin typeface="Century Gothic" pitchFamily="34" charset="0"/>
              </a:rPr>
              <a:t>- identifier tous les dangers associés à toutes les étapes de la production : de la matière première au produit fini ;</a:t>
            </a:r>
          </a:p>
          <a:p>
            <a:pPr algn="just">
              <a:buNone/>
            </a:pPr>
            <a:r>
              <a:rPr lang="fr-FR" sz="2400" dirty="0" smtClean="0">
                <a:latin typeface="Century Gothic" pitchFamily="34" charset="0"/>
              </a:rPr>
              <a:t>- évaluer la probabilité d’apparition de ces dangers ;</a:t>
            </a:r>
          </a:p>
          <a:p>
            <a:pPr algn="just">
              <a:buNone/>
            </a:pPr>
            <a:r>
              <a:rPr lang="fr-FR" sz="2400" dirty="0" smtClean="0">
                <a:latin typeface="Century Gothic" pitchFamily="34" charset="0"/>
              </a:rPr>
              <a:t>- identifier les mesures préventives nécessaires à leur maîtrise.</a:t>
            </a:r>
          </a:p>
          <a:p>
            <a:endParaRPr lang="fr-FR" sz="2800" dirty="0" smtClean="0">
              <a:cs typeface="Times New Roman" pitchFamily="18" charset="0"/>
            </a:endParaRPr>
          </a:p>
          <a:p>
            <a:endParaRPr lang="fr-FR" sz="2800" dirty="0" smtClean="0">
              <a:cs typeface="Times New Roman" pitchFamily="18" charset="0"/>
            </a:endParaRPr>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20762"/>
          </a:xfrm>
        </p:spPr>
        <p:txBody>
          <a:bodyPr>
            <a:normAutofit/>
          </a:bodyPr>
          <a:lstStyle/>
          <a:p>
            <a:r>
              <a:rPr lang="fr-FR" sz="3200" b="1" dirty="0" smtClean="0">
                <a:latin typeface="Century Gothic" pitchFamily="34" charset="0"/>
              </a:rPr>
              <a:t>Principes du système HACCP </a:t>
            </a:r>
            <a:r>
              <a:rPr lang="fr-FR" sz="2000" b="1" dirty="0" smtClean="0">
                <a:latin typeface="Century Gothic" pitchFamily="34" charset="0"/>
              </a:rPr>
              <a:t>3</a:t>
            </a:r>
            <a:endParaRPr lang="fr-FR" sz="2000" dirty="0">
              <a:latin typeface="Century Gothic" pitchFamily="34" charset="0"/>
            </a:endParaRPr>
          </a:p>
        </p:txBody>
      </p:sp>
      <p:sp>
        <p:nvSpPr>
          <p:cNvPr id="3" name="Espace réservé du contenu 2"/>
          <p:cNvSpPr>
            <a:spLocks noGrp="1"/>
          </p:cNvSpPr>
          <p:nvPr>
            <p:ph idx="1"/>
          </p:nvPr>
        </p:nvSpPr>
        <p:spPr>
          <a:xfrm>
            <a:off x="457200" y="1371600"/>
            <a:ext cx="8229600" cy="4953000"/>
          </a:xfrm>
        </p:spPr>
        <p:txBody>
          <a:bodyPr>
            <a:normAutofit fontScale="92500" lnSpcReduction="10000"/>
          </a:bodyPr>
          <a:lstStyle/>
          <a:p>
            <a:pPr lvl="0" algn="just">
              <a:buNone/>
            </a:pPr>
            <a:r>
              <a:rPr lang="fr-FR" sz="2600" b="1" dirty="0" smtClean="0">
                <a:solidFill>
                  <a:srgbClr val="00B0F0"/>
                </a:solidFill>
                <a:latin typeface="Century Gothic" pitchFamily="34" charset="0"/>
              </a:rPr>
              <a:t>Principe 2 : déterminer les points critiques pour la maîtrise des dangers </a:t>
            </a:r>
          </a:p>
          <a:p>
            <a:pPr lvl="0" algn="just">
              <a:buNone/>
            </a:pPr>
            <a:endParaRPr lang="fr-FR" sz="2600" b="1" dirty="0" smtClean="0">
              <a:latin typeface="Century Gothic" pitchFamily="34" charset="0"/>
            </a:endParaRPr>
          </a:p>
          <a:p>
            <a:pPr algn="just">
              <a:buNone/>
            </a:pPr>
            <a:r>
              <a:rPr lang="fr-FR" sz="2600" dirty="0" smtClean="0">
                <a:latin typeface="Century Gothic" pitchFamily="34" charset="0"/>
              </a:rPr>
              <a:t>Un CCP (Critical Control Point) correspond à une matière, un lieu, une étape opérationnelle, une procédure dont la maîtrise est essentielle pour prévenir ou élimine un danger ou pour le réduire à un niveau acceptable. </a:t>
            </a:r>
          </a:p>
          <a:p>
            <a:pPr algn="just"/>
            <a:r>
              <a:rPr lang="fr-FR" sz="2600" dirty="0" smtClean="0">
                <a:latin typeface="Century Gothic" pitchFamily="34" charset="0"/>
              </a:rPr>
              <a:t>Autrement dit, un CCP est un point dont la perte de maîtrise entraîne un risque inacceptable pour le consommateur. </a:t>
            </a:r>
          </a:p>
          <a:p>
            <a:pPr algn="just"/>
            <a:r>
              <a:rPr lang="fr-FR" sz="2600" dirty="0" smtClean="0">
                <a:latin typeface="Century Gothic" pitchFamily="34" charset="0"/>
              </a:rPr>
              <a:t>Un CCP doit permettre la maîtrise d’un danger, si tel n’est pas le cas, ce n’est pas un CCP.</a:t>
            </a:r>
          </a:p>
          <a:p>
            <a:endParaRPr lang="fr-FR" sz="2800" dirty="0" smtClean="0"/>
          </a:p>
          <a:p>
            <a:endParaRPr lang="fr-FR" sz="2800" dirty="0" smtClean="0">
              <a:cs typeface="Times New Roman" pitchFamily="18" charset="0"/>
            </a:endParaRPr>
          </a:p>
          <a:p>
            <a:endParaRPr lang="fr-FR" sz="2800" dirty="0" smtClean="0">
              <a:cs typeface="Times New Roman" pitchFamily="18" charset="0"/>
            </a:endParaRPr>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20762"/>
          </a:xfrm>
        </p:spPr>
        <p:txBody>
          <a:bodyPr>
            <a:normAutofit/>
          </a:bodyPr>
          <a:lstStyle/>
          <a:p>
            <a:r>
              <a:rPr lang="fr-FR" sz="3200" b="1" dirty="0" smtClean="0">
                <a:latin typeface="Century Gothic" pitchFamily="34" charset="0"/>
              </a:rPr>
              <a:t>Principes du système HACCP </a:t>
            </a:r>
            <a:r>
              <a:rPr lang="fr-FR" sz="2000" b="1" dirty="0" smtClean="0">
                <a:latin typeface="Century Gothic" pitchFamily="34" charset="0"/>
              </a:rPr>
              <a:t>4</a:t>
            </a:r>
            <a:endParaRPr lang="fr-FR" sz="2000" dirty="0">
              <a:latin typeface="Century Gothic" pitchFamily="34" charset="0"/>
            </a:endParaRPr>
          </a:p>
        </p:txBody>
      </p:sp>
      <p:sp>
        <p:nvSpPr>
          <p:cNvPr id="3" name="Espace réservé du contenu 2"/>
          <p:cNvSpPr>
            <a:spLocks noGrp="1"/>
          </p:cNvSpPr>
          <p:nvPr>
            <p:ph idx="1"/>
          </p:nvPr>
        </p:nvSpPr>
        <p:spPr>
          <a:xfrm>
            <a:off x="457200" y="1371600"/>
            <a:ext cx="8229600" cy="4953000"/>
          </a:xfrm>
        </p:spPr>
        <p:txBody>
          <a:bodyPr>
            <a:normAutofit/>
          </a:bodyPr>
          <a:lstStyle/>
          <a:p>
            <a:endParaRPr lang="fr-FR" sz="2800" dirty="0" smtClean="0"/>
          </a:p>
          <a:p>
            <a:pPr lvl="0" algn="just">
              <a:buNone/>
            </a:pPr>
            <a:r>
              <a:rPr lang="fr-FR" sz="2400" b="1" dirty="0" smtClean="0">
                <a:solidFill>
                  <a:srgbClr val="00B0F0"/>
                </a:solidFill>
                <a:latin typeface="Century Gothic" pitchFamily="34" charset="0"/>
              </a:rPr>
              <a:t>Principe 3 : établir des limites critiques</a:t>
            </a:r>
          </a:p>
          <a:p>
            <a:pPr lvl="0" algn="just">
              <a:buNone/>
            </a:pPr>
            <a:endParaRPr lang="fr-FR" sz="2400" dirty="0" smtClean="0">
              <a:latin typeface="Century Gothic" pitchFamily="34" charset="0"/>
            </a:endParaRPr>
          </a:p>
          <a:p>
            <a:pPr algn="just">
              <a:buNone/>
            </a:pPr>
            <a:r>
              <a:rPr lang="fr-FR" sz="2400" dirty="0" smtClean="0">
                <a:latin typeface="Century Gothic" pitchFamily="34" charset="0"/>
              </a:rPr>
              <a:t>Les limites critiques séparent l’acceptable de l’inacceptable. Le respect de ces limites atteste de la maîtrise effective des CCP.</a:t>
            </a:r>
          </a:p>
          <a:p>
            <a:endParaRPr lang="fr-FR" sz="2800" dirty="0" smtClean="0">
              <a:cs typeface="Times New Roman" pitchFamily="18" charset="0"/>
            </a:endParaRPr>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20762"/>
          </a:xfrm>
        </p:spPr>
        <p:txBody>
          <a:bodyPr>
            <a:normAutofit/>
          </a:bodyPr>
          <a:lstStyle/>
          <a:p>
            <a:r>
              <a:rPr lang="fr-FR" sz="3200" b="1" dirty="0" smtClean="0">
                <a:latin typeface="Century Gothic" pitchFamily="34" charset="0"/>
              </a:rPr>
              <a:t>Principes du système HACCP </a:t>
            </a:r>
            <a:r>
              <a:rPr lang="fr-FR" sz="2000" b="1" dirty="0" smtClean="0">
                <a:latin typeface="Century Gothic" pitchFamily="34" charset="0"/>
              </a:rPr>
              <a:t>5</a:t>
            </a:r>
            <a:endParaRPr lang="fr-FR" sz="2000" dirty="0">
              <a:latin typeface="Century Gothic" pitchFamily="34" charset="0"/>
            </a:endParaRPr>
          </a:p>
        </p:txBody>
      </p:sp>
      <p:sp>
        <p:nvSpPr>
          <p:cNvPr id="3" name="Espace réservé du contenu 2"/>
          <p:cNvSpPr>
            <a:spLocks noGrp="1"/>
          </p:cNvSpPr>
          <p:nvPr>
            <p:ph idx="1"/>
          </p:nvPr>
        </p:nvSpPr>
        <p:spPr>
          <a:xfrm>
            <a:off x="457200" y="1371600"/>
            <a:ext cx="8229600" cy="4953000"/>
          </a:xfrm>
        </p:spPr>
        <p:txBody>
          <a:bodyPr>
            <a:normAutofit/>
          </a:bodyPr>
          <a:lstStyle/>
          <a:p>
            <a:endParaRPr lang="fr-FR" sz="2800" dirty="0" smtClean="0"/>
          </a:p>
          <a:p>
            <a:pPr lvl="0" algn="just">
              <a:buNone/>
            </a:pPr>
            <a:r>
              <a:rPr lang="fr-FR" sz="2400" b="1" dirty="0" smtClean="0">
                <a:solidFill>
                  <a:srgbClr val="00B0F0"/>
                </a:solidFill>
                <a:latin typeface="Century Gothic" pitchFamily="34" charset="0"/>
              </a:rPr>
              <a:t>Principe 4 : établir un système de surveillance des CCP</a:t>
            </a:r>
            <a:endParaRPr lang="fr-FR" sz="2400" dirty="0" smtClean="0">
              <a:solidFill>
                <a:srgbClr val="00B0F0"/>
              </a:solidFill>
              <a:latin typeface="Century Gothic" pitchFamily="34" charset="0"/>
            </a:endParaRPr>
          </a:p>
          <a:p>
            <a:pPr algn="just">
              <a:buNone/>
            </a:pPr>
            <a:endParaRPr lang="fr-FR" sz="2400" dirty="0" smtClean="0">
              <a:latin typeface="Century Gothic" pitchFamily="34" charset="0"/>
            </a:endParaRPr>
          </a:p>
          <a:p>
            <a:pPr algn="just">
              <a:buNone/>
            </a:pPr>
            <a:r>
              <a:rPr lang="fr-FR" sz="2400" dirty="0" smtClean="0">
                <a:latin typeface="Century Gothic" pitchFamily="34" charset="0"/>
              </a:rPr>
              <a:t>Ce système de surveillance doit s’assurer de la maîtrise effective des CCP. Il s’agit de surveiller par des séries programmées d’observations ou de mesures de paramètres (autocontrôles) que les limites ne sont pas dépassées. Ces autocontrôles doivent être définis et mis en place et leurs conditions de réalisation doivent être déterminées et documentées.</a:t>
            </a:r>
          </a:p>
          <a:p>
            <a:endParaRPr lang="fr-FR" sz="2800" dirty="0" smtClean="0">
              <a:cs typeface="Times New Roman" pitchFamily="18" charset="0"/>
            </a:endParaRPr>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20762"/>
          </a:xfrm>
        </p:spPr>
        <p:txBody>
          <a:bodyPr>
            <a:normAutofit/>
          </a:bodyPr>
          <a:lstStyle/>
          <a:p>
            <a:r>
              <a:rPr lang="fr-FR" sz="3200" b="1" dirty="0" smtClean="0">
                <a:latin typeface="Century Gothic" pitchFamily="34" charset="0"/>
              </a:rPr>
              <a:t>Principes du système HACCP </a:t>
            </a:r>
            <a:r>
              <a:rPr lang="fr-FR" sz="2000" b="1" dirty="0" smtClean="0">
                <a:latin typeface="Century Gothic" pitchFamily="34" charset="0"/>
              </a:rPr>
              <a:t>6</a:t>
            </a:r>
            <a:endParaRPr lang="fr-FR" sz="2000" dirty="0">
              <a:latin typeface="Century Gothic" pitchFamily="34" charset="0"/>
            </a:endParaRPr>
          </a:p>
        </p:txBody>
      </p:sp>
      <p:sp>
        <p:nvSpPr>
          <p:cNvPr id="3" name="Espace réservé du contenu 2"/>
          <p:cNvSpPr>
            <a:spLocks noGrp="1"/>
          </p:cNvSpPr>
          <p:nvPr>
            <p:ph idx="1"/>
          </p:nvPr>
        </p:nvSpPr>
        <p:spPr>
          <a:xfrm>
            <a:off x="457200" y="1371600"/>
            <a:ext cx="8229600" cy="4953000"/>
          </a:xfrm>
        </p:spPr>
        <p:txBody>
          <a:bodyPr>
            <a:normAutofit/>
          </a:bodyPr>
          <a:lstStyle/>
          <a:p>
            <a:endParaRPr lang="fr-FR" sz="2800" dirty="0" smtClean="0"/>
          </a:p>
          <a:p>
            <a:pPr lvl="0" algn="just">
              <a:buNone/>
            </a:pPr>
            <a:r>
              <a:rPr lang="fr-FR" sz="2400" b="1" dirty="0" smtClean="0">
                <a:solidFill>
                  <a:srgbClr val="00B0F0"/>
                </a:solidFill>
                <a:latin typeface="Century Gothic" pitchFamily="34" charset="0"/>
              </a:rPr>
              <a:t>Principe 5 : établir les actions correctives</a:t>
            </a:r>
            <a:endParaRPr lang="fr-FR" sz="2400" dirty="0" smtClean="0">
              <a:solidFill>
                <a:srgbClr val="00B0F0"/>
              </a:solidFill>
              <a:latin typeface="Century Gothic" pitchFamily="34" charset="0"/>
            </a:endParaRPr>
          </a:p>
          <a:p>
            <a:pPr algn="just">
              <a:buNone/>
            </a:pPr>
            <a:endParaRPr lang="fr-FR" sz="2400" dirty="0" smtClean="0">
              <a:latin typeface="Century Gothic" pitchFamily="34" charset="0"/>
            </a:endParaRPr>
          </a:p>
          <a:p>
            <a:pPr algn="just">
              <a:buNone/>
            </a:pPr>
            <a:r>
              <a:rPr lang="fr-FR" sz="2400" dirty="0" smtClean="0">
                <a:latin typeface="Century Gothic" pitchFamily="34" charset="0"/>
              </a:rPr>
              <a:t>Il s’agit de déterminer les mesures à prendre lorsque les résultats de la surveillance exercée au niveau des CCP indiquent une perte de maîtrise (devenir des produits, actions à mener immédiatement sur le procédé défaillant).</a:t>
            </a:r>
          </a:p>
          <a:p>
            <a:endParaRPr lang="fr-FR" sz="2800" dirty="0" smtClean="0">
              <a:cs typeface="Times New Roman" pitchFamily="18" charset="0"/>
            </a:endParaRPr>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latin typeface="Century Gothic" pitchFamily="34" charset="0"/>
              </a:rPr>
              <a:t>Contexte </a:t>
            </a:r>
            <a:r>
              <a:rPr lang="fr-FR" sz="2200" b="1" dirty="0" smtClean="0">
                <a:latin typeface="Century Gothic" pitchFamily="34" charset="0"/>
              </a:rPr>
              <a:t>1</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r>
              <a:rPr lang="fr-FR" sz="2400" dirty="0" smtClean="0">
                <a:solidFill>
                  <a:srgbClr val="0070C0"/>
                </a:solidFill>
                <a:latin typeface="Century Gothic" pitchFamily="34" charset="0"/>
              </a:rPr>
              <a:t>Echanges internationaux </a:t>
            </a:r>
            <a:r>
              <a:rPr lang="fr-FR" sz="2400" dirty="0" smtClean="0">
                <a:latin typeface="Century Gothic" pitchFamily="34" charset="0"/>
              </a:rPr>
              <a:t>de denrées alimentaires en augmentation : avantages économiques importants. </a:t>
            </a:r>
          </a:p>
          <a:p>
            <a:pPr algn="just"/>
            <a:r>
              <a:rPr lang="fr-FR" sz="2400" dirty="0" smtClean="0">
                <a:latin typeface="Century Gothic" pitchFamily="34" charset="0"/>
              </a:rPr>
              <a:t>Inconvénient : </a:t>
            </a:r>
            <a:r>
              <a:rPr lang="fr-FR" sz="2400" dirty="0" smtClean="0">
                <a:solidFill>
                  <a:srgbClr val="0070C0"/>
                </a:solidFill>
                <a:latin typeface="Century Gothic" pitchFamily="34" charset="0"/>
              </a:rPr>
              <a:t>propagation des maladies </a:t>
            </a:r>
            <a:r>
              <a:rPr lang="fr-FR" sz="2400" dirty="0" smtClean="0">
                <a:latin typeface="Century Gothic" pitchFamily="34" charset="0"/>
              </a:rPr>
              <a:t>à travers le monde.</a:t>
            </a:r>
          </a:p>
          <a:p>
            <a:pPr algn="just"/>
            <a:r>
              <a:rPr lang="fr-FR" sz="2400" dirty="0" smtClean="0">
                <a:latin typeface="Century Gothic" pitchFamily="34" charset="0"/>
              </a:rPr>
              <a:t> Evolution considérable des habitudes alimentaires dans de nombreux pays au cours des vingt dernières années.</a:t>
            </a:r>
          </a:p>
          <a:p>
            <a:pPr algn="just"/>
            <a:r>
              <a:rPr lang="fr-FR" sz="2400" dirty="0" smtClean="0">
                <a:latin typeface="Century Gothic" pitchFamily="34" charset="0"/>
              </a:rPr>
              <a:t>Conséquence : de </a:t>
            </a:r>
            <a:r>
              <a:rPr lang="fr-FR" sz="2400" dirty="0" smtClean="0">
                <a:solidFill>
                  <a:srgbClr val="0070C0"/>
                </a:solidFill>
                <a:latin typeface="Century Gothic" pitchFamily="34" charset="0"/>
              </a:rPr>
              <a:t>nouvelles techniques de production </a:t>
            </a:r>
            <a:r>
              <a:rPr lang="fr-FR" sz="2400" dirty="0" smtClean="0">
                <a:latin typeface="Century Gothic" pitchFamily="34" charset="0"/>
              </a:rPr>
              <a:t>des aliments se sont développées.</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20762"/>
          </a:xfrm>
        </p:spPr>
        <p:txBody>
          <a:bodyPr>
            <a:normAutofit/>
          </a:bodyPr>
          <a:lstStyle/>
          <a:p>
            <a:r>
              <a:rPr lang="fr-FR" sz="3200" b="1" dirty="0" smtClean="0">
                <a:latin typeface="Century Gothic" pitchFamily="34" charset="0"/>
              </a:rPr>
              <a:t>Principes du système HACCP</a:t>
            </a:r>
            <a:r>
              <a:rPr lang="fr-FR" sz="2000" b="1" dirty="0" smtClean="0">
                <a:latin typeface="Century Gothic" pitchFamily="34" charset="0"/>
              </a:rPr>
              <a:t> 7</a:t>
            </a:r>
            <a:endParaRPr lang="fr-FR" sz="2000" dirty="0">
              <a:latin typeface="Century Gothic" pitchFamily="34" charset="0"/>
            </a:endParaRPr>
          </a:p>
        </p:txBody>
      </p:sp>
      <p:sp>
        <p:nvSpPr>
          <p:cNvPr id="3" name="Espace réservé du contenu 2"/>
          <p:cNvSpPr>
            <a:spLocks noGrp="1"/>
          </p:cNvSpPr>
          <p:nvPr>
            <p:ph idx="1"/>
          </p:nvPr>
        </p:nvSpPr>
        <p:spPr>
          <a:xfrm>
            <a:off x="457200" y="1371600"/>
            <a:ext cx="8229600" cy="4953000"/>
          </a:xfrm>
        </p:spPr>
        <p:txBody>
          <a:bodyPr>
            <a:normAutofit/>
          </a:bodyPr>
          <a:lstStyle/>
          <a:p>
            <a:endParaRPr lang="fr-FR" sz="2800" dirty="0" smtClean="0"/>
          </a:p>
          <a:p>
            <a:pPr lvl="0">
              <a:buNone/>
            </a:pPr>
            <a:r>
              <a:rPr lang="fr-FR" sz="2400" b="1" dirty="0" smtClean="0">
                <a:solidFill>
                  <a:srgbClr val="00B0F0"/>
                </a:solidFill>
                <a:latin typeface="Century Gothic" pitchFamily="34" charset="0"/>
              </a:rPr>
              <a:t>Principe 6 : établir des procédures de vérification</a:t>
            </a:r>
            <a:endParaRPr lang="fr-FR" sz="2400" dirty="0" smtClean="0">
              <a:solidFill>
                <a:srgbClr val="00B0F0"/>
              </a:solidFill>
              <a:latin typeface="Century Gothic" pitchFamily="34" charset="0"/>
            </a:endParaRPr>
          </a:p>
          <a:p>
            <a:pPr>
              <a:buNone/>
            </a:pPr>
            <a:endParaRPr lang="fr-FR" sz="2400" dirty="0" smtClean="0">
              <a:latin typeface="Century Gothic" pitchFamily="34" charset="0"/>
            </a:endParaRPr>
          </a:p>
          <a:p>
            <a:pPr>
              <a:buNone/>
            </a:pPr>
            <a:r>
              <a:rPr lang="fr-FR" sz="2400" dirty="0" smtClean="0">
                <a:latin typeface="Century Gothic" pitchFamily="34" charset="0"/>
              </a:rPr>
              <a:t>Il s’agit de tests complémentaires destinés à confirmer que le système HACCP fonctionne efficacement. Ceci revient à s’assurer que tous les points critiques pour la maîtrise sont bien identifiés et bien surveillés.</a:t>
            </a:r>
          </a:p>
          <a:p>
            <a:endParaRPr lang="fr-FR" sz="2800" dirty="0" smtClean="0">
              <a:cs typeface="Times New Roman" pitchFamily="18" charset="0"/>
            </a:endParaRPr>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20762"/>
          </a:xfrm>
        </p:spPr>
        <p:txBody>
          <a:bodyPr>
            <a:normAutofit/>
          </a:bodyPr>
          <a:lstStyle/>
          <a:p>
            <a:r>
              <a:rPr lang="fr-FR" sz="3200" b="1" dirty="0" smtClean="0">
                <a:latin typeface="Century Gothic" pitchFamily="34" charset="0"/>
              </a:rPr>
              <a:t>Principes du système HACCP </a:t>
            </a:r>
            <a:r>
              <a:rPr lang="fr-FR" sz="2000" b="1" dirty="0" smtClean="0">
                <a:latin typeface="Century Gothic" pitchFamily="34" charset="0"/>
              </a:rPr>
              <a:t>8</a:t>
            </a:r>
            <a:endParaRPr lang="fr-FR" sz="2000" dirty="0">
              <a:latin typeface="Century Gothic" pitchFamily="34" charset="0"/>
            </a:endParaRPr>
          </a:p>
        </p:txBody>
      </p:sp>
      <p:sp>
        <p:nvSpPr>
          <p:cNvPr id="3" name="Espace réservé du contenu 2"/>
          <p:cNvSpPr>
            <a:spLocks noGrp="1"/>
          </p:cNvSpPr>
          <p:nvPr>
            <p:ph idx="1"/>
          </p:nvPr>
        </p:nvSpPr>
        <p:spPr>
          <a:xfrm>
            <a:off x="457200" y="1371600"/>
            <a:ext cx="8229600" cy="4953000"/>
          </a:xfrm>
        </p:spPr>
        <p:txBody>
          <a:bodyPr>
            <a:normAutofit/>
          </a:bodyPr>
          <a:lstStyle/>
          <a:p>
            <a:endParaRPr lang="fr-FR" sz="2800" dirty="0" smtClean="0"/>
          </a:p>
          <a:p>
            <a:pPr lvl="0" algn="just">
              <a:buNone/>
            </a:pPr>
            <a:r>
              <a:rPr lang="fr-FR" sz="2400" b="1" dirty="0" smtClean="0">
                <a:solidFill>
                  <a:srgbClr val="00B0F0"/>
                </a:solidFill>
                <a:latin typeface="Century Gothic" pitchFamily="34" charset="0"/>
              </a:rPr>
              <a:t>Principe 7 : établir un système documentaire</a:t>
            </a:r>
            <a:endParaRPr lang="fr-FR" sz="2400" dirty="0" smtClean="0">
              <a:solidFill>
                <a:srgbClr val="00B0F0"/>
              </a:solidFill>
              <a:latin typeface="Century Gothic" pitchFamily="34" charset="0"/>
            </a:endParaRPr>
          </a:p>
          <a:p>
            <a:pPr algn="just">
              <a:buNone/>
            </a:pPr>
            <a:endParaRPr lang="fr-FR" sz="2400" dirty="0" smtClean="0">
              <a:latin typeface="Century Gothic" pitchFamily="34" charset="0"/>
            </a:endParaRPr>
          </a:p>
          <a:p>
            <a:pPr algn="just">
              <a:buNone/>
            </a:pPr>
            <a:r>
              <a:rPr lang="fr-FR" sz="2400" dirty="0" smtClean="0">
                <a:latin typeface="Century Gothic" pitchFamily="34" charset="0"/>
              </a:rPr>
              <a:t>Le système documentaire est constitué par l’ensemble des procédures et enregistrements appropriés couvrant l’application des six premiers principes.</a:t>
            </a:r>
          </a:p>
          <a:p>
            <a:pPr algn="just">
              <a:buNone/>
            </a:pPr>
            <a:endParaRPr lang="fr-FR" sz="2400" dirty="0" smtClean="0">
              <a:latin typeface="Century Gothic" pitchFamily="34"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20762"/>
          </a:xfrm>
        </p:spPr>
        <p:txBody>
          <a:bodyPr>
            <a:normAutofit/>
          </a:bodyPr>
          <a:lstStyle/>
          <a:p>
            <a:r>
              <a:rPr lang="fr-FR" sz="3200" b="1" dirty="0" smtClean="0">
                <a:latin typeface="Century Gothic" pitchFamily="34" charset="0"/>
              </a:rPr>
              <a:t>Application du système HACCP </a:t>
            </a:r>
            <a:r>
              <a:rPr lang="fr-FR" sz="2000" b="1" dirty="0" smtClean="0">
                <a:latin typeface="Century Gothic" pitchFamily="34" charset="0"/>
              </a:rPr>
              <a:t>1</a:t>
            </a:r>
            <a:r>
              <a:rPr lang="fr-FR" sz="3200" b="1" dirty="0" smtClean="0">
                <a:latin typeface="Century Gothic" pitchFamily="34" charset="0"/>
              </a:rPr>
              <a:t> </a:t>
            </a:r>
            <a:endParaRPr lang="fr-FR" sz="3200" dirty="0">
              <a:latin typeface="Century Gothic" pitchFamily="34" charset="0"/>
            </a:endParaRPr>
          </a:p>
        </p:txBody>
      </p:sp>
      <p:sp>
        <p:nvSpPr>
          <p:cNvPr id="3" name="Espace réservé du contenu 2"/>
          <p:cNvSpPr>
            <a:spLocks noGrp="1"/>
          </p:cNvSpPr>
          <p:nvPr>
            <p:ph idx="1"/>
          </p:nvPr>
        </p:nvSpPr>
        <p:spPr>
          <a:xfrm>
            <a:off x="457200" y="1371600"/>
            <a:ext cx="8229600" cy="4953000"/>
          </a:xfrm>
        </p:spPr>
        <p:txBody>
          <a:bodyPr>
            <a:normAutofit/>
          </a:bodyPr>
          <a:lstStyle/>
          <a:p>
            <a:pPr>
              <a:buNone/>
            </a:pPr>
            <a:endParaRPr lang="fr-FR" sz="2800" b="1" dirty="0" smtClean="0"/>
          </a:p>
          <a:p>
            <a:pPr algn="just">
              <a:buNone/>
            </a:pPr>
            <a:r>
              <a:rPr lang="fr-FR" sz="2400" b="1" dirty="0" smtClean="0">
                <a:solidFill>
                  <a:srgbClr val="00B0F0"/>
                </a:solidFill>
                <a:latin typeface="Century Gothic" pitchFamily="34" charset="0"/>
              </a:rPr>
              <a:t>Etape 1 : Constituer l’équipe HACCP </a:t>
            </a:r>
            <a:r>
              <a:rPr lang="fr-FR" sz="2400" b="1" dirty="0" smtClean="0">
                <a:latin typeface="Century Gothic" pitchFamily="34" charset="0"/>
              </a:rPr>
              <a:t>:</a:t>
            </a:r>
            <a:endParaRPr lang="fr-FR" sz="2400" dirty="0" smtClean="0">
              <a:latin typeface="Century Gothic" pitchFamily="34" charset="0"/>
            </a:endParaRPr>
          </a:p>
          <a:p>
            <a:pPr algn="just">
              <a:buNone/>
            </a:pPr>
            <a:r>
              <a:rPr lang="fr-FR" sz="2400" dirty="0" smtClean="0">
                <a:latin typeface="Century Gothic" pitchFamily="34" charset="0"/>
              </a:rPr>
              <a:t> </a:t>
            </a:r>
          </a:p>
          <a:p>
            <a:pPr algn="just">
              <a:buNone/>
            </a:pPr>
            <a:r>
              <a:rPr lang="fr-FR" sz="2400" dirty="0" smtClean="0">
                <a:latin typeface="Century Gothic" pitchFamily="34" charset="0"/>
              </a:rPr>
              <a:t>L’entreprise de transformation des produits alimentaires devrait s’assurer qu’elle dispose d’une équipe pluridisciplinaire (experts et techniciens spécialisés choisis en fonction de leur expérience dans l’entreprise, des produits et des procédés utilisés) pour mettre au point un plan HACCP efficace.</a:t>
            </a:r>
          </a:p>
          <a:p>
            <a:pPr lvl="0">
              <a:buNone/>
            </a:pPr>
            <a:endParaRPr lang="fr-FR" sz="2800" dirty="0" smtClean="0"/>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20762"/>
          </a:xfrm>
        </p:spPr>
        <p:txBody>
          <a:bodyPr>
            <a:normAutofit/>
          </a:bodyPr>
          <a:lstStyle/>
          <a:p>
            <a:r>
              <a:rPr lang="fr-FR" sz="3200" b="1" dirty="0" smtClean="0">
                <a:latin typeface="Century Gothic" pitchFamily="34" charset="0"/>
              </a:rPr>
              <a:t>Application du système HACCP </a:t>
            </a:r>
            <a:r>
              <a:rPr lang="fr-FR" sz="2000" b="1" dirty="0" smtClean="0">
                <a:latin typeface="Century Gothic" pitchFamily="34" charset="0"/>
              </a:rPr>
              <a:t>2</a:t>
            </a:r>
            <a:endParaRPr lang="fr-FR" sz="2000" dirty="0">
              <a:latin typeface="Century Gothic" pitchFamily="34" charset="0"/>
            </a:endParaRPr>
          </a:p>
        </p:txBody>
      </p:sp>
      <p:sp>
        <p:nvSpPr>
          <p:cNvPr id="3" name="Espace réservé du contenu 2"/>
          <p:cNvSpPr>
            <a:spLocks noGrp="1"/>
          </p:cNvSpPr>
          <p:nvPr>
            <p:ph idx="1"/>
          </p:nvPr>
        </p:nvSpPr>
        <p:spPr>
          <a:xfrm>
            <a:off x="457200" y="1371600"/>
            <a:ext cx="8229600" cy="4953000"/>
          </a:xfrm>
        </p:spPr>
        <p:txBody>
          <a:bodyPr>
            <a:normAutofit/>
          </a:bodyPr>
          <a:lstStyle/>
          <a:p>
            <a:pPr algn="just">
              <a:buNone/>
            </a:pPr>
            <a:r>
              <a:rPr lang="fr-FR" sz="2400" b="1" dirty="0" smtClean="0">
                <a:solidFill>
                  <a:srgbClr val="00B0F0"/>
                </a:solidFill>
                <a:latin typeface="Century Gothic" pitchFamily="34" charset="0"/>
              </a:rPr>
              <a:t>Etape 2 : Décrire le produit fini </a:t>
            </a:r>
            <a:r>
              <a:rPr lang="fr-FR" sz="2400" b="1" dirty="0" smtClean="0">
                <a:latin typeface="Century Gothic" pitchFamily="34" charset="0"/>
              </a:rPr>
              <a:t>:</a:t>
            </a:r>
            <a:endParaRPr lang="fr-FR" sz="2400" dirty="0" smtClean="0">
              <a:latin typeface="Century Gothic" pitchFamily="34" charset="0"/>
            </a:endParaRPr>
          </a:p>
          <a:p>
            <a:pPr algn="just">
              <a:buNone/>
            </a:pPr>
            <a:r>
              <a:rPr lang="fr-FR" sz="2400" dirty="0" smtClean="0">
                <a:latin typeface="Century Gothic" pitchFamily="34" charset="0"/>
              </a:rPr>
              <a:t>Il est nécessaire de procéder à une description complète du produit, notamment de donner des instructions concernant sa sécurité d’emploi :</a:t>
            </a:r>
          </a:p>
          <a:p>
            <a:pPr algn="just"/>
            <a:r>
              <a:rPr lang="fr-FR" sz="2400" dirty="0" smtClean="0">
                <a:latin typeface="Century Gothic" pitchFamily="34" charset="0"/>
              </a:rPr>
              <a:t>matières premières, ingrédients</a:t>
            </a:r>
          </a:p>
          <a:p>
            <a:pPr algn="just"/>
            <a:r>
              <a:rPr lang="fr-FR" sz="2400" dirty="0" smtClean="0">
                <a:latin typeface="Century Gothic" pitchFamily="34" charset="0"/>
              </a:rPr>
              <a:t>formulation et composition du produit </a:t>
            </a:r>
          </a:p>
          <a:p>
            <a:pPr algn="just"/>
            <a:r>
              <a:rPr lang="fr-FR" sz="2400" dirty="0" smtClean="0">
                <a:latin typeface="Century Gothic" pitchFamily="34" charset="0"/>
              </a:rPr>
              <a:t>volume, forme, structure, texture,</a:t>
            </a:r>
          </a:p>
          <a:p>
            <a:pPr algn="just"/>
            <a:r>
              <a:rPr lang="fr-FR" sz="2400" dirty="0" smtClean="0">
                <a:latin typeface="Century Gothic" pitchFamily="34" charset="0"/>
              </a:rPr>
              <a:t>caractéristiques physico chimiques (pH, conservateurs)</a:t>
            </a:r>
          </a:p>
          <a:p>
            <a:pPr algn="just"/>
            <a:r>
              <a:rPr lang="fr-FR" sz="2400" dirty="0" smtClean="0">
                <a:latin typeface="Century Gothic" pitchFamily="34" charset="0"/>
              </a:rPr>
              <a:t>températures de stockage, de cuisson et de distribution ainsi que l’emballage.</a:t>
            </a:r>
          </a:p>
          <a:p>
            <a:pPr lvl="0">
              <a:buNone/>
            </a:pPr>
            <a:endParaRPr lang="fr-FR" sz="2800" dirty="0" smtClean="0"/>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23</a:t>
            </a:fld>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20762"/>
          </a:xfrm>
        </p:spPr>
        <p:txBody>
          <a:bodyPr>
            <a:normAutofit/>
          </a:bodyPr>
          <a:lstStyle/>
          <a:p>
            <a:r>
              <a:rPr lang="fr-FR" sz="3200" b="1" dirty="0" smtClean="0">
                <a:latin typeface="Century Gothic" pitchFamily="34" charset="0"/>
              </a:rPr>
              <a:t>Application du système HACCP </a:t>
            </a:r>
            <a:r>
              <a:rPr lang="fr-FR" sz="2000" b="1" dirty="0" smtClean="0">
                <a:latin typeface="Century Gothic" pitchFamily="34" charset="0"/>
              </a:rPr>
              <a:t>3</a:t>
            </a:r>
            <a:endParaRPr lang="fr-FR" sz="2000" dirty="0">
              <a:latin typeface="Century Gothic" pitchFamily="34" charset="0"/>
            </a:endParaRPr>
          </a:p>
        </p:txBody>
      </p:sp>
      <p:sp>
        <p:nvSpPr>
          <p:cNvPr id="3" name="Espace réservé du contenu 2"/>
          <p:cNvSpPr>
            <a:spLocks noGrp="1"/>
          </p:cNvSpPr>
          <p:nvPr>
            <p:ph idx="1"/>
          </p:nvPr>
        </p:nvSpPr>
        <p:spPr>
          <a:xfrm>
            <a:off x="457200" y="1371600"/>
            <a:ext cx="8229600" cy="4953000"/>
          </a:xfrm>
        </p:spPr>
        <p:txBody>
          <a:bodyPr>
            <a:normAutofit/>
          </a:bodyPr>
          <a:lstStyle/>
          <a:p>
            <a:pPr>
              <a:buNone/>
            </a:pPr>
            <a:endParaRPr lang="fr-FR" sz="2800" dirty="0" smtClean="0"/>
          </a:p>
          <a:p>
            <a:pPr algn="just">
              <a:buNone/>
            </a:pPr>
            <a:r>
              <a:rPr lang="fr-FR" sz="2400" b="1" dirty="0" smtClean="0">
                <a:solidFill>
                  <a:srgbClr val="00B0F0"/>
                </a:solidFill>
                <a:latin typeface="Century Gothic" pitchFamily="34" charset="0"/>
              </a:rPr>
              <a:t>Etape 3 : Déterminer l’utilisation prévue du produit fini :</a:t>
            </a:r>
            <a:endParaRPr lang="fr-FR" sz="2400" dirty="0" smtClean="0">
              <a:solidFill>
                <a:srgbClr val="00B0F0"/>
              </a:solidFill>
              <a:latin typeface="Century Gothic" pitchFamily="34" charset="0"/>
            </a:endParaRPr>
          </a:p>
          <a:p>
            <a:pPr algn="just">
              <a:buNone/>
            </a:pPr>
            <a:endParaRPr lang="fr-FR" sz="2400" dirty="0" smtClean="0">
              <a:latin typeface="Century Gothic" pitchFamily="34" charset="0"/>
            </a:endParaRPr>
          </a:p>
          <a:p>
            <a:pPr algn="just">
              <a:buNone/>
            </a:pPr>
            <a:r>
              <a:rPr lang="fr-FR" sz="2400" dirty="0" smtClean="0">
                <a:latin typeface="Century Gothic" pitchFamily="34" charset="0"/>
              </a:rPr>
              <a:t>L’usage auquel est destiné le produit doit être défini en fonction de l’utilisateur ou du consommateur final. </a:t>
            </a:r>
          </a:p>
          <a:p>
            <a:pPr algn="just">
              <a:buNone/>
            </a:pPr>
            <a:endParaRPr lang="fr-FR" sz="2400" dirty="0" smtClean="0">
              <a:latin typeface="Century Gothic" pitchFamily="34" charset="0"/>
            </a:endParaRPr>
          </a:p>
          <a:p>
            <a:pPr algn="just">
              <a:buNone/>
            </a:pPr>
            <a:r>
              <a:rPr lang="fr-FR" sz="2400" dirty="0" smtClean="0">
                <a:latin typeface="Century Gothic" pitchFamily="34" charset="0"/>
              </a:rPr>
              <a:t>Dans certains cas, il peut être nécessaire de prendre en considération les groupes vulnérables de population, tels que la restauration collective, par exemple.</a:t>
            </a:r>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24</a:t>
            </a:fld>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62"/>
          </a:xfrm>
        </p:spPr>
        <p:txBody>
          <a:bodyPr>
            <a:normAutofit/>
          </a:bodyPr>
          <a:lstStyle/>
          <a:p>
            <a:r>
              <a:rPr lang="fr-FR" sz="3200" b="1" dirty="0" smtClean="0">
                <a:latin typeface="Century Gothic" pitchFamily="34" charset="0"/>
              </a:rPr>
              <a:t>Application du système HACCP </a:t>
            </a:r>
            <a:r>
              <a:rPr lang="fr-FR" sz="2000" b="1" dirty="0" smtClean="0">
                <a:latin typeface="Century Gothic" pitchFamily="34" charset="0"/>
              </a:rPr>
              <a:t>4</a:t>
            </a:r>
            <a:endParaRPr lang="fr-FR" sz="2000" dirty="0">
              <a:latin typeface="Century Gothic" pitchFamily="34" charset="0"/>
            </a:endParaRPr>
          </a:p>
        </p:txBody>
      </p:sp>
      <p:sp>
        <p:nvSpPr>
          <p:cNvPr id="3" name="Espace réservé du contenu 2"/>
          <p:cNvSpPr>
            <a:spLocks noGrp="1"/>
          </p:cNvSpPr>
          <p:nvPr>
            <p:ph idx="1"/>
          </p:nvPr>
        </p:nvSpPr>
        <p:spPr>
          <a:xfrm>
            <a:off x="457200" y="1219200"/>
            <a:ext cx="8229600" cy="5257800"/>
          </a:xfrm>
        </p:spPr>
        <p:txBody>
          <a:bodyPr>
            <a:normAutofit fontScale="25000" lnSpcReduction="20000"/>
          </a:bodyPr>
          <a:lstStyle/>
          <a:p>
            <a:pPr algn="just">
              <a:lnSpc>
                <a:spcPct val="120000"/>
              </a:lnSpc>
              <a:buNone/>
            </a:pPr>
            <a:r>
              <a:rPr lang="fr-FR" sz="9600" b="1" dirty="0" smtClean="0">
                <a:solidFill>
                  <a:srgbClr val="00B0F0"/>
                </a:solidFill>
                <a:latin typeface="Century Gothic" pitchFamily="34" charset="0"/>
              </a:rPr>
              <a:t>Etape 4 : Etablir le diagramme des opérations </a:t>
            </a:r>
            <a:r>
              <a:rPr lang="fr-FR" sz="9600" dirty="0" smtClean="0">
                <a:latin typeface="Century Gothic" pitchFamily="34" charset="0"/>
              </a:rPr>
              <a:t>:</a:t>
            </a:r>
          </a:p>
          <a:p>
            <a:pPr algn="just">
              <a:lnSpc>
                <a:spcPct val="120000"/>
              </a:lnSpc>
            </a:pPr>
            <a:r>
              <a:rPr lang="fr-FR" sz="9600" dirty="0" smtClean="0">
                <a:latin typeface="Century Gothic" pitchFamily="34" charset="0"/>
              </a:rPr>
              <a:t>L’équipe HACCP est chargée d’établir le diagramme des opérations. Ce diagramme comprendra toutes les étapes du processus de fabrication d’un produit donné (de la réception des matières premières jusqu’à l’expédition du produit fini). </a:t>
            </a:r>
          </a:p>
          <a:p>
            <a:pPr algn="just">
              <a:lnSpc>
                <a:spcPct val="120000"/>
              </a:lnSpc>
            </a:pPr>
            <a:r>
              <a:rPr lang="fr-FR" sz="9600" dirty="0" smtClean="0">
                <a:latin typeface="Century Gothic" pitchFamily="34" charset="0"/>
              </a:rPr>
              <a:t>Le diagramme doit être accompagné d’un schéma illustrant les mouvements de matières, ingrédients, emballages…. Ce schéma doit aider à repérer toutes les zones de contamination croisée potentielle dans l’établissement.</a:t>
            </a:r>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25</a:t>
            </a:fld>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62"/>
          </a:xfrm>
        </p:spPr>
        <p:txBody>
          <a:bodyPr>
            <a:normAutofit/>
          </a:bodyPr>
          <a:lstStyle/>
          <a:p>
            <a:r>
              <a:rPr lang="fr-FR" sz="3200" b="1" dirty="0" smtClean="0">
                <a:latin typeface="Century Gothic" pitchFamily="34" charset="0"/>
              </a:rPr>
              <a:t>Application du système HACCP </a:t>
            </a:r>
            <a:r>
              <a:rPr lang="fr-FR" sz="2000" b="1" dirty="0" smtClean="0">
                <a:latin typeface="Century Gothic" pitchFamily="34" charset="0"/>
              </a:rPr>
              <a:t>5</a:t>
            </a:r>
            <a:endParaRPr lang="fr-FR" sz="2000" dirty="0">
              <a:latin typeface="Century Gothic" pitchFamily="34" charset="0"/>
            </a:endParaRPr>
          </a:p>
        </p:txBody>
      </p:sp>
      <p:sp>
        <p:nvSpPr>
          <p:cNvPr id="3" name="Espace réservé du contenu 2"/>
          <p:cNvSpPr>
            <a:spLocks noGrp="1"/>
          </p:cNvSpPr>
          <p:nvPr>
            <p:ph idx="1"/>
          </p:nvPr>
        </p:nvSpPr>
        <p:spPr>
          <a:xfrm>
            <a:off x="457200" y="1219200"/>
            <a:ext cx="8229600" cy="5257800"/>
          </a:xfrm>
        </p:spPr>
        <p:txBody>
          <a:bodyPr>
            <a:normAutofit/>
          </a:bodyPr>
          <a:lstStyle/>
          <a:p>
            <a:pPr algn="just">
              <a:buNone/>
            </a:pPr>
            <a:r>
              <a:rPr lang="fr-FR" sz="2400" b="1" dirty="0" smtClean="0">
                <a:solidFill>
                  <a:srgbClr val="00B0F0"/>
                </a:solidFill>
                <a:latin typeface="Century Gothic" pitchFamily="34" charset="0"/>
              </a:rPr>
              <a:t>Etape 5 : Confirmer sur place le diagramme de fabrication </a:t>
            </a:r>
            <a:r>
              <a:rPr lang="fr-FR" sz="2400" b="1" dirty="0" smtClean="0">
                <a:latin typeface="Century Gothic" pitchFamily="34" charset="0"/>
              </a:rPr>
              <a:t>:</a:t>
            </a:r>
            <a:r>
              <a:rPr lang="fr-FR" sz="2400" dirty="0" smtClean="0">
                <a:latin typeface="Century Gothic" pitchFamily="34" charset="0"/>
              </a:rPr>
              <a:t> </a:t>
            </a:r>
          </a:p>
          <a:p>
            <a:pPr algn="just">
              <a:buNone/>
            </a:pPr>
            <a:endParaRPr lang="fr-FR" sz="2400" dirty="0" smtClean="0">
              <a:latin typeface="Century Gothic" pitchFamily="34" charset="0"/>
            </a:endParaRPr>
          </a:p>
          <a:p>
            <a:pPr algn="just"/>
            <a:r>
              <a:rPr lang="fr-FR" sz="2400" dirty="0" smtClean="0">
                <a:latin typeface="Century Gothic" pitchFamily="34" charset="0"/>
              </a:rPr>
              <a:t>Il convient de s’employer à comparer en permanence le déroulement des opérations de transformation au diagramme des opérations et, le cas échéant, modifier ce dernier. </a:t>
            </a:r>
          </a:p>
          <a:p>
            <a:pPr algn="just"/>
            <a:r>
              <a:rPr lang="fr-FR" sz="2400" dirty="0" smtClean="0">
                <a:latin typeface="Century Gothic" pitchFamily="34" charset="0"/>
              </a:rPr>
              <a:t>La confirmation du diagramme des opérations doit être effectuée par une personne possédant une connaissance suffisante du déroulement des opérations de transformation.</a:t>
            </a:r>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26</a:t>
            </a:fld>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62"/>
          </a:xfrm>
        </p:spPr>
        <p:txBody>
          <a:bodyPr>
            <a:normAutofit/>
          </a:bodyPr>
          <a:lstStyle/>
          <a:p>
            <a:r>
              <a:rPr lang="fr-FR" sz="3200" b="1" dirty="0" smtClean="0">
                <a:latin typeface="Century Gothic" panose="020B0502020202020204" pitchFamily="34" charset="0"/>
              </a:rPr>
              <a:t>Application du système </a:t>
            </a:r>
            <a:r>
              <a:rPr lang="fr-FR" sz="3200" b="1" dirty="0" smtClean="0">
                <a:latin typeface="Century Gothic" panose="020B0502020202020204" pitchFamily="34" charset="0"/>
              </a:rPr>
              <a:t>HACCP</a:t>
            </a:r>
            <a:r>
              <a:rPr lang="fr-FR" sz="3200" b="1" dirty="0" smtClean="0"/>
              <a:t> </a:t>
            </a:r>
            <a:r>
              <a:rPr lang="fr-FR" sz="2000" b="1" dirty="0" smtClean="0"/>
              <a:t>6</a:t>
            </a:r>
            <a:endParaRPr lang="fr-FR" sz="2000" dirty="0"/>
          </a:p>
        </p:txBody>
      </p:sp>
      <p:sp>
        <p:nvSpPr>
          <p:cNvPr id="3" name="Espace réservé du contenu 2"/>
          <p:cNvSpPr>
            <a:spLocks noGrp="1"/>
          </p:cNvSpPr>
          <p:nvPr>
            <p:ph idx="1"/>
          </p:nvPr>
        </p:nvSpPr>
        <p:spPr>
          <a:xfrm>
            <a:off x="457200" y="1219200"/>
            <a:ext cx="8229600" cy="5257800"/>
          </a:xfrm>
        </p:spPr>
        <p:txBody>
          <a:bodyPr>
            <a:normAutofit/>
          </a:bodyPr>
          <a:lstStyle/>
          <a:p>
            <a:pPr marL="0" indent="0" algn="just">
              <a:buNone/>
            </a:pPr>
            <a:r>
              <a:rPr lang="fr-FR" sz="2400" b="1" dirty="0" smtClean="0">
                <a:solidFill>
                  <a:srgbClr val="00B0F0"/>
                </a:solidFill>
                <a:latin typeface="Century Gothic" panose="020B0502020202020204" pitchFamily="34" charset="0"/>
              </a:rPr>
              <a:t>Etape 6 : Énumérer tous les dangers potentiels associés à chacune des étapes, effectuer une analyse des risques et définir les mesures préventives permettant de maîtriser les dangers ainsi identifiés</a:t>
            </a:r>
            <a:endParaRPr lang="fr-FR" sz="2400" dirty="0" smtClean="0">
              <a:solidFill>
                <a:srgbClr val="00B0F0"/>
              </a:solidFill>
              <a:latin typeface="Century Gothic" panose="020B0502020202020204" pitchFamily="34" charset="0"/>
            </a:endParaRPr>
          </a:p>
          <a:p>
            <a:pPr algn="just">
              <a:buNone/>
            </a:pPr>
            <a:r>
              <a:rPr lang="fr-FR" sz="2400" dirty="0" smtClean="0">
                <a:latin typeface="Century Gothic" panose="020B0502020202020204" pitchFamily="34" charset="0"/>
              </a:rPr>
              <a:t> </a:t>
            </a:r>
          </a:p>
          <a:p>
            <a:pPr algn="just"/>
            <a:r>
              <a:rPr lang="fr-FR" sz="2400" dirty="0" smtClean="0">
                <a:latin typeface="Century Gothic" panose="020B0502020202020204" pitchFamily="34" charset="0"/>
              </a:rPr>
              <a:t>L’équipe HACCP devrait énumérer tous les dangers auxquels on peut raisonnablement s’attendre à chacune des étapes : production primaire, transformation, fabrication, distribution et consommation finale.</a:t>
            </a:r>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27</a:t>
            </a:fld>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62"/>
          </a:xfrm>
        </p:spPr>
        <p:txBody>
          <a:bodyPr>
            <a:normAutofit/>
          </a:bodyPr>
          <a:lstStyle/>
          <a:p>
            <a:r>
              <a:rPr lang="fr-FR" sz="3200" b="1" dirty="0" smtClean="0">
                <a:latin typeface="Century Gothic" panose="020B0502020202020204" pitchFamily="34" charset="0"/>
              </a:rPr>
              <a:t>Application du système </a:t>
            </a:r>
            <a:r>
              <a:rPr lang="fr-FR" sz="3200" b="1" dirty="0" smtClean="0">
                <a:latin typeface="Century Gothic" panose="020B0502020202020204" pitchFamily="34" charset="0"/>
              </a:rPr>
              <a:t>HACCP </a:t>
            </a:r>
            <a:r>
              <a:rPr lang="fr-FR" sz="2000" b="1" dirty="0" smtClean="0">
                <a:latin typeface="Century Gothic" panose="020B0502020202020204" pitchFamily="34" charset="0"/>
              </a:rPr>
              <a:t>7</a:t>
            </a:r>
            <a:endParaRPr lang="fr-FR" sz="2000" dirty="0">
              <a:latin typeface="Century Gothic" panose="020B0502020202020204" pitchFamily="34" charset="0"/>
            </a:endParaRPr>
          </a:p>
        </p:txBody>
      </p:sp>
      <p:sp>
        <p:nvSpPr>
          <p:cNvPr id="3" name="Espace réservé du contenu 2"/>
          <p:cNvSpPr>
            <a:spLocks noGrp="1"/>
          </p:cNvSpPr>
          <p:nvPr>
            <p:ph idx="1"/>
          </p:nvPr>
        </p:nvSpPr>
        <p:spPr>
          <a:xfrm>
            <a:off x="457200" y="1219200"/>
            <a:ext cx="8229600" cy="5257800"/>
          </a:xfrm>
        </p:spPr>
        <p:txBody>
          <a:bodyPr>
            <a:normAutofit/>
          </a:bodyPr>
          <a:lstStyle/>
          <a:p>
            <a:pPr marL="0" indent="0" algn="just">
              <a:buNone/>
            </a:pPr>
            <a:r>
              <a:rPr lang="fr-FR" sz="2400" b="1" dirty="0" smtClean="0">
                <a:solidFill>
                  <a:srgbClr val="00B0F0"/>
                </a:solidFill>
                <a:latin typeface="Century Gothic" panose="020B0502020202020204" pitchFamily="34" charset="0"/>
              </a:rPr>
              <a:t>Etape 6 : Énumérer tous les dangers potentiels associés à chacune des étapes, effectuer une analyse des risques et définir les mesures préventives permettant de maîtriser les dangers ainsi identifiés</a:t>
            </a:r>
            <a:endParaRPr lang="fr-FR" sz="2400" dirty="0" smtClean="0">
              <a:solidFill>
                <a:srgbClr val="00B0F0"/>
              </a:solidFill>
              <a:latin typeface="Century Gothic" panose="020B0502020202020204" pitchFamily="34" charset="0"/>
            </a:endParaRPr>
          </a:p>
          <a:p>
            <a:pPr algn="just">
              <a:buNone/>
            </a:pPr>
            <a:r>
              <a:rPr lang="fr-FR" sz="2400" dirty="0" smtClean="0">
                <a:latin typeface="Century Gothic" panose="020B0502020202020204" pitchFamily="34" charset="0"/>
              </a:rPr>
              <a:t> </a:t>
            </a:r>
          </a:p>
          <a:p>
            <a:pPr algn="just"/>
            <a:r>
              <a:rPr lang="fr-FR" sz="2400" dirty="0" smtClean="0">
                <a:latin typeface="Century Gothic" panose="020B0502020202020204" pitchFamily="34" charset="0"/>
              </a:rPr>
              <a:t>L’équipe HACCP devrait ensuite procéder à une analyse des risques afin d’identifier les dangers dont la nature est telle qu’il est indispensable de les éliminer ou de les ramener à un niveau acceptable, si l’on veut obtenir des aliments sains.</a:t>
            </a:r>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28</a:t>
            </a:fld>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itchFamily="34" charset="0"/>
              </a:rPr>
              <a:t>Application du système </a:t>
            </a:r>
            <a:r>
              <a:rPr lang="fr-FR" sz="3200" b="1" dirty="0" smtClean="0">
                <a:latin typeface="Century Gothic" pitchFamily="34" charset="0"/>
              </a:rPr>
              <a:t>HACCP </a:t>
            </a:r>
            <a:r>
              <a:rPr lang="fr-FR" sz="2000" b="1" dirty="0" smtClean="0">
                <a:latin typeface="Century Gothic" pitchFamily="34" charset="0"/>
              </a:rPr>
              <a:t>8</a:t>
            </a:r>
            <a:endParaRPr lang="fr-FR" sz="2000" dirty="0">
              <a:latin typeface="Century Gothic" pitchFamily="34" charset="0"/>
            </a:endParaRPr>
          </a:p>
        </p:txBody>
      </p:sp>
      <p:sp>
        <p:nvSpPr>
          <p:cNvPr id="3" name="Espace réservé du contenu 2"/>
          <p:cNvSpPr>
            <a:spLocks noGrp="1"/>
          </p:cNvSpPr>
          <p:nvPr>
            <p:ph idx="1"/>
          </p:nvPr>
        </p:nvSpPr>
        <p:spPr>
          <a:xfrm>
            <a:off x="457200" y="1219200"/>
            <a:ext cx="8229600" cy="5257800"/>
          </a:xfrm>
        </p:spPr>
        <p:txBody>
          <a:bodyPr>
            <a:normAutofit/>
          </a:bodyPr>
          <a:lstStyle/>
          <a:p>
            <a:pPr algn="ctr">
              <a:buNone/>
            </a:pPr>
            <a:r>
              <a:rPr lang="fr-FR" sz="2800" dirty="0" smtClean="0"/>
              <a:t> </a:t>
            </a:r>
          </a:p>
          <a:p>
            <a:pPr algn="ctr">
              <a:buNone/>
            </a:pPr>
            <a:endParaRPr lang="fr-FR" sz="2800" b="1" dirty="0" smtClean="0"/>
          </a:p>
          <a:p>
            <a:pPr algn="ctr">
              <a:buNone/>
            </a:pPr>
            <a:endParaRPr lang="fr-FR" sz="2800" b="1" dirty="0" smtClean="0"/>
          </a:p>
          <a:p>
            <a:pPr algn="ctr">
              <a:buNone/>
            </a:pPr>
            <a:r>
              <a:rPr lang="fr-FR" sz="2400" b="1" dirty="0" smtClean="0">
                <a:latin typeface="Century Gothic" pitchFamily="34" charset="0"/>
              </a:rPr>
              <a:t>Exemple de dangers à envisager pour une analyse de dangers HACCP</a:t>
            </a:r>
            <a:endParaRPr lang="fr-FR" sz="2400" dirty="0" smtClean="0">
              <a:latin typeface="Century Gothic" pitchFamily="34" charset="0"/>
            </a:endParaRPr>
          </a:p>
          <a:p>
            <a:pPr>
              <a:buNone/>
            </a:pPr>
            <a:endParaRPr lang="fr-FR" sz="2800" dirty="0" smtClean="0"/>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29</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latin typeface="Century Gothic" pitchFamily="34" charset="0"/>
              </a:rPr>
              <a:t>Contexte </a:t>
            </a:r>
            <a:r>
              <a:rPr lang="fr-FR" sz="2200" b="1" dirty="0" smtClean="0">
                <a:latin typeface="Century Gothic" pitchFamily="34" charset="0"/>
              </a:rPr>
              <a:t>2</a:t>
            </a:r>
            <a:r>
              <a:rPr lang="fr-FR" sz="3600" b="1" dirty="0" smtClean="0">
                <a:latin typeface="Century Gothic" pitchFamily="34" charset="0"/>
              </a:rPr>
              <a:t>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r>
              <a:rPr lang="fr-FR" sz="2400" dirty="0" smtClean="0">
                <a:latin typeface="Century Gothic" pitchFamily="34" charset="0"/>
              </a:rPr>
              <a:t>Les entreprises agroalimentaires se trouvent face à une </a:t>
            </a:r>
            <a:r>
              <a:rPr lang="fr-FR" sz="2400" dirty="0" smtClean="0">
                <a:solidFill>
                  <a:srgbClr val="0070C0"/>
                </a:solidFill>
                <a:latin typeface="Century Gothic" pitchFamily="34" charset="0"/>
              </a:rPr>
              <a:t>concurrence accrue </a:t>
            </a:r>
            <a:r>
              <a:rPr lang="fr-FR" sz="2400" dirty="0" smtClean="0">
                <a:latin typeface="Century Gothic" pitchFamily="34" charset="0"/>
              </a:rPr>
              <a:t>et une </a:t>
            </a:r>
            <a:r>
              <a:rPr lang="fr-FR" sz="2400" dirty="0" smtClean="0">
                <a:solidFill>
                  <a:srgbClr val="0070C0"/>
                </a:solidFill>
                <a:latin typeface="Century Gothic" pitchFamily="34" charset="0"/>
              </a:rPr>
              <a:t>exigence du consommateur </a:t>
            </a:r>
            <a:r>
              <a:rPr lang="fr-FR" sz="2400" dirty="0" smtClean="0">
                <a:latin typeface="Century Gothic" pitchFamily="34" charset="0"/>
              </a:rPr>
              <a:t>qui est devenu vigilant vis-à-vis de la qualité sanitaire des produits alimentaire.</a:t>
            </a:r>
          </a:p>
          <a:p>
            <a:pPr algn="just"/>
            <a:endParaRPr lang="fr-FR" sz="2400" dirty="0" smtClean="0">
              <a:latin typeface="Century Gothic" pitchFamily="34" charset="0"/>
            </a:endParaRPr>
          </a:p>
          <a:p>
            <a:pPr algn="just"/>
            <a:r>
              <a:rPr lang="fr-FR" sz="2400" dirty="0" smtClean="0">
                <a:latin typeface="Century Gothic" pitchFamily="34" charset="0"/>
              </a:rPr>
              <a:t> Le souci des entreprises agroalimentaires : </a:t>
            </a:r>
            <a:r>
              <a:rPr lang="fr-FR" sz="2400" dirty="0" smtClean="0">
                <a:solidFill>
                  <a:srgbClr val="0070C0"/>
                </a:solidFill>
                <a:latin typeface="Century Gothic" pitchFamily="34" charset="0"/>
              </a:rPr>
              <a:t>assurer la sécurité alimentaire de leurs produits. </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3</a:t>
            </a:fld>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19200"/>
            <a:ext cx="8229600" cy="5257800"/>
          </a:xfrm>
        </p:spPr>
        <p:txBody>
          <a:bodyPr>
            <a:normAutofit/>
          </a:bodyPr>
          <a:lstStyle/>
          <a:p>
            <a:pPr algn="ctr">
              <a:buNone/>
            </a:pPr>
            <a:r>
              <a:rPr lang="fr-FR" sz="2800" dirty="0" smtClean="0"/>
              <a:t> </a:t>
            </a:r>
            <a:endParaRPr lang="fr-FR" sz="2000" dirty="0" smtClean="0"/>
          </a:p>
          <a:p>
            <a:pPr>
              <a:buNone/>
            </a:pPr>
            <a:endParaRPr lang="fr-FR" sz="2800" dirty="0" smtClean="0"/>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30</a:t>
            </a:fld>
            <a:endParaRPr lang="fr-FR"/>
          </a:p>
        </p:txBody>
      </p:sp>
      <p:pic>
        <p:nvPicPr>
          <p:cNvPr id="5" name="Image 4"/>
          <p:cNvPicPr/>
          <p:nvPr/>
        </p:nvPicPr>
        <p:blipFill>
          <a:blip r:embed="rId2" cstate="print"/>
          <a:srcRect/>
          <a:stretch>
            <a:fillRect/>
          </a:stretch>
        </p:blipFill>
        <p:spPr bwMode="auto">
          <a:xfrm>
            <a:off x="2549013" y="533400"/>
            <a:ext cx="4038600" cy="5822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itchFamily="34" charset="0"/>
              </a:rPr>
              <a:t>Application du système </a:t>
            </a:r>
            <a:r>
              <a:rPr lang="fr-FR" sz="3200" b="1" dirty="0" smtClean="0">
                <a:latin typeface="Century Gothic" pitchFamily="34" charset="0"/>
              </a:rPr>
              <a:t>HACCP </a:t>
            </a:r>
            <a:r>
              <a:rPr lang="fr-FR" sz="2000" b="1" dirty="0" smtClean="0">
                <a:latin typeface="Century Gothic" pitchFamily="34" charset="0"/>
              </a:rPr>
              <a:t>9</a:t>
            </a:r>
            <a:endParaRPr lang="fr-FR" sz="2000" dirty="0">
              <a:latin typeface="Century Gothic" pitchFamily="34" charset="0"/>
            </a:endParaRPr>
          </a:p>
        </p:txBody>
      </p:sp>
      <p:sp>
        <p:nvSpPr>
          <p:cNvPr id="3" name="Espace réservé du contenu 2"/>
          <p:cNvSpPr>
            <a:spLocks noGrp="1"/>
          </p:cNvSpPr>
          <p:nvPr>
            <p:ph idx="1"/>
          </p:nvPr>
        </p:nvSpPr>
        <p:spPr>
          <a:xfrm>
            <a:off x="457200" y="1219200"/>
            <a:ext cx="8229600" cy="5257800"/>
          </a:xfrm>
        </p:spPr>
        <p:txBody>
          <a:bodyPr>
            <a:normAutofit/>
          </a:bodyPr>
          <a:lstStyle/>
          <a:p>
            <a:pPr algn="ctr">
              <a:buNone/>
            </a:pPr>
            <a:r>
              <a:rPr lang="fr-FR" sz="2800" dirty="0" smtClean="0"/>
              <a:t> </a:t>
            </a:r>
          </a:p>
          <a:p>
            <a:pPr algn="ctr">
              <a:buNone/>
            </a:pPr>
            <a:endParaRPr lang="fr-FR" sz="2800" b="1" dirty="0" smtClean="0"/>
          </a:p>
          <a:p>
            <a:pPr algn="ctr">
              <a:buNone/>
            </a:pPr>
            <a:endParaRPr lang="fr-FR" sz="2800" b="1" dirty="0" smtClean="0"/>
          </a:p>
          <a:p>
            <a:pPr algn="ctr">
              <a:buNone/>
            </a:pPr>
            <a:r>
              <a:rPr lang="fr-FR" sz="2400" b="1" dirty="0" smtClean="0">
                <a:latin typeface="Century Gothic" pitchFamily="34" charset="0"/>
              </a:rPr>
              <a:t>Origine des dangers</a:t>
            </a:r>
            <a:endParaRPr lang="fr-FR" sz="2400" dirty="0" smtClean="0">
              <a:latin typeface="Century Gothic" pitchFamily="34" charset="0"/>
            </a:endParaRPr>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31</a:t>
            </a:fld>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19200"/>
            <a:ext cx="8229600" cy="5257800"/>
          </a:xfrm>
        </p:spPr>
        <p:txBody>
          <a:bodyPr>
            <a:normAutofit/>
          </a:bodyPr>
          <a:lstStyle/>
          <a:p>
            <a:pPr algn="ctr">
              <a:buNone/>
            </a:pPr>
            <a:r>
              <a:rPr lang="fr-FR" sz="2800" dirty="0" smtClean="0"/>
              <a:t> </a:t>
            </a:r>
          </a:p>
          <a:p>
            <a:pPr algn="ctr">
              <a:buNone/>
            </a:pPr>
            <a:endParaRPr lang="fr-FR" sz="2800" b="1" dirty="0" smtClean="0"/>
          </a:p>
          <a:p>
            <a:pPr algn="ctr">
              <a:buNone/>
            </a:pPr>
            <a:endParaRPr lang="fr-FR" sz="2800" b="1" dirty="0" smtClean="0"/>
          </a:p>
          <a:p>
            <a:pPr>
              <a:buNone/>
            </a:pPr>
            <a:endParaRPr lang="fr-FR" sz="2800" dirty="0" smtClean="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32</a:t>
            </a:fld>
            <a:endParaRPr lang="fr-FR"/>
          </a:p>
        </p:txBody>
      </p:sp>
      <p:pic>
        <p:nvPicPr>
          <p:cNvPr id="5" name="Image 4"/>
          <p:cNvPicPr/>
          <p:nvPr/>
        </p:nvPicPr>
        <p:blipFill>
          <a:blip r:embed="rId2" cstate="print"/>
          <a:srcRect/>
          <a:stretch>
            <a:fillRect/>
          </a:stretch>
        </p:blipFill>
        <p:spPr bwMode="auto">
          <a:xfrm>
            <a:off x="723900" y="1219200"/>
            <a:ext cx="7696200"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anose="020B0502020202020204" pitchFamily="34" charset="0"/>
              </a:rPr>
              <a:t>Application du système </a:t>
            </a:r>
            <a:r>
              <a:rPr lang="fr-FR" sz="3200" b="1" dirty="0" smtClean="0">
                <a:latin typeface="Century Gothic" panose="020B0502020202020204" pitchFamily="34" charset="0"/>
              </a:rPr>
              <a:t>HACCP </a:t>
            </a:r>
            <a:r>
              <a:rPr lang="fr-FR" sz="2000" b="1" dirty="0" smtClean="0">
                <a:latin typeface="Century Gothic" panose="020B0502020202020204" pitchFamily="34" charset="0"/>
              </a:rPr>
              <a:t>10</a:t>
            </a:r>
            <a:endParaRPr lang="fr-FR" sz="2000" dirty="0">
              <a:latin typeface="Century Gothic" panose="020B0502020202020204" pitchFamily="34" charset="0"/>
            </a:endParaRPr>
          </a:p>
        </p:txBody>
      </p:sp>
      <p:sp>
        <p:nvSpPr>
          <p:cNvPr id="3" name="Espace réservé du contenu 2"/>
          <p:cNvSpPr>
            <a:spLocks noGrp="1"/>
          </p:cNvSpPr>
          <p:nvPr>
            <p:ph idx="1"/>
          </p:nvPr>
        </p:nvSpPr>
        <p:spPr>
          <a:xfrm>
            <a:off x="457200" y="1219200"/>
            <a:ext cx="8229600" cy="5257800"/>
          </a:xfrm>
        </p:spPr>
        <p:txBody>
          <a:bodyPr>
            <a:normAutofit/>
          </a:bodyPr>
          <a:lstStyle/>
          <a:p>
            <a:pPr algn="just">
              <a:buNone/>
            </a:pPr>
            <a:r>
              <a:rPr lang="fr-FR" sz="2600" b="1" dirty="0" smtClean="0">
                <a:solidFill>
                  <a:srgbClr val="00B0F0"/>
                </a:solidFill>
                <a:latin typeface="Century Gothic" panose="020B0502020202020204" pitchFamily="34" charset="0"/>
              </a:rPr>
              <a:t>Etape 7</a:t>
            </a:r>
            <a:r>
              <a:rPr lang="fr-FR" sz="2600" dirty="0" smtClean="0">
                <a:solidFill>
                  <a:srgbClr val="00B0F0"/>
                </a:solidFill>
                <a:latin typeface="Century Gothic" panose="020B0502020202020204" pitchFamily="34" charset="0"/>
              </a:rPr>
              <a:t> : </a:t>
            </a:r>
            <a:r>
              <a:rPr lang="fr-FR" sz="2600" b="1" dirty="0" smtClean="0">
                <a:solidFill>
                  <a:srgbClr val="00B0F0"/>
                </a:solidFill>
                <a:latin typeface="Century Gothic" panose="020B0502020202020204" pitchFamily="34" charset="0"/>
              </a:rPr>
              <a:t>Déterminer les CCP (arbre de décision)</a:t>
            </a:r>
            <a:endParaRPr lang="fr-FR" sz="2600" dirty="0" smtClean="0">
              <a:solidFill>
                <a:srgbClr val="00B0F0"/>
              </a:solidFill>
              <a:latin typeface="Century Gothic" panose="020B0502020202020204" pitchFamily="34" charset="0"/>
            </a:endParaRPr>
          </a:p>
          <a:p>
            <a:pPr algn="just">
              <a:buNone/>
            </a:pPr>
            <a:endParaRPr lang="fr-FR" sz="2600" dirty="0" smtClean="0">
              <a:latin typeface="Century Gothic" panose="020B0502020202020204" pitchFamily="34" charset="0"/>
            </a:endParaRPr>
          </a:p>
          <a:p>
            <a:pPr algn="just"/>
            <a:r>
              <a:rPr lang="fr-FR" sz="2600" dirty="0" smtClean="0">
                <a:latin typeface="Century Gothic" panose="020B0502020202020204" pitchFamily="34" charset="0"/>
              </a:rPr>
              <a:t>Un CCP est un point dont la perte de maîtrise entraîne un risque inacceptable pour le consommateur.</a:t>
            </a:r>
          </a:p>
          <a:p>
            <a:pPr algn="just"/>
            <a:r>
              <a:rPr lang="fr-FR" sz="2600" dirty="0" smtClean="0">
                <a:latin typeface="Century Gothic" panose="020B0502020202020204" pitchFamily="34" charset="0"/>
              </a:rPr>
              <a:t>Un CCP doit permettre la maîtrise d’un danger, si tel n’est pas le cas, ce n’est pas un CCP</a:t>
            </a:r>
          </a:p>
          <a:p>
            <a:pPr algn="just"/>
            <a:r>
              <a:rPr lang="fr-FR" sz="2600" dirty="0" smtClean="0">
                <a:latin typeface="Century Gothic" panose="020B0502020202020204" pitchFamily="34" charset="0"/>
              </a:rPr>
              <a:t>L’identification des CCP peut se faire intuitivement par l’équipe HACCP en se basant sur l’analyse des dangers et sur l’expérience du groupe</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33</a:t>
            </a:fld>
            <a:endParaRPr lang="fr-F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anose="020B0502020202020204" pitchFamily="34" charset="0"/>
              </a:rPr>
              <a:t>Application du système </a:t>
            </a:r>
            <a:r>
              <a:rPr lang="fr-FR" sz="3200" b="1" dirty="0" smtClean="0">
                <a:latin typeface="Century Gothic" panose="020B0502020202020204" pitchFamily="34" charset="0"/>
              </a:rPr>
              <a:t>HACCP </a:t>
            </a:r>
            <a:r>
              <a:rPr lang="fr-FR" sz="2000" b="1" dirty="0" smtClean="0">
                <a:latin typeface="Century Gothic" panose="020B0502020202020204" pitchFamily="34" charset="0"/>
              </a:rPr>
              <a:t>11</a:t>
            </a:r>
            <a:endParaRPr lang="fr-FR" sz="2000" dirty="0">
              <a:latin typeface="Century Gothic" panose="020B0502020202020204" pitchFamily="34" charset="0"/>
            </a:endParaRPr>
          </a:p>
        </p:txBody>
      </p:sp>
      <p:sp>
        <p:nvSpPr>
          <p:cNvPr id="3" name="Espace réservé du contenu 2"/>
          <p:cNvSpPr>
            <a:spLocks noGrp="1"/>
          </p:cNvSpPr>
          <p:nvPr>
            <p:ph idx="1"/>
          </p:nvPr>
        </p:nvSpPr>
        <p:spPr>
          <a:xfrm>
            <a:off x="457200" y="1219200"/>
            <a:ext cx="8229600" cy="5257800"/>
          </a:xfrm>
        </p:spPr>
        <p:txBody>
          <a:bodyPr>
            <a:normAutofit/>
          </a:bodyPr>
          <a:lstStyle/>
          <a:p>
            <a:pPr algn="just">
              <a:buNone/>
            </a:pPr>
            <a:r>
              <a:rPr lang="fr-FR" sz="2400" b="1" dirty="0" smtClean="0">
                <a:solidFill>
                  <a:srgbClr val="00B0F0"/>
                </a:solidFill>
                <a:latin typeface="Century Gothic" panose="020B0502020202020204" pitchFamily="34" charset="0"/>
              </a:rPr>
              <a:t>Etape 7</a:t>
            </a:r>
            <a:r>
              <a:rPr lang="fr-FR" sz="2400" dirty="0" smtClean="0">
                <a:solidFill>
                  <a:srgbClr val="00B0F0"/>
                </a:solidFill>
                <a:latin typeface="Century Gothic" panose="020B0502020202020204" pitchFamily="34" charset="0"/>
              </a:rPr>
              <a:t> : </a:t>
            </a:r>
            <a:r>
              <a:rPr lang="fr-FR" sz="2400" b="1" dirty="0" smtClean="0">
                <a:solidFill>
                  <a:srgbClr val="00B0F0"/>
                </a:solidFill>
                <a:latin typeface="Century Gothic" panose="020B0502020202020204" pitchFamily="34" charset="0"/>
              </a:rPr>
              <a:t>Déterminer les CCP (arbre de décision)</a:t>
            </a:r>
            <a:endParaRPr lang="fr-FR" sz="2400" dirty="0" smtClean="0">
              <a:solidFill>
                <a:srgbClr val="00B0F0"/>
              </a:solidFill>
              <a:latin typeface="Century Gothic" panose="020B0502020202020204" pitchFamily="34" charset="0"/>
            </a:endParaRPr>
          </a:p>
          <a:p>
            <a:pPr algn="just">
              <a:buNone/>
            </a:pPr>
            <a:endParaRPr lang="fr-FR" sz="2400" dirty="0" smtClean="0">
              <a:latin typeface="Century Gothic" panose="020B0502020202020204" pitchFamily="34" charset="0"/>
            </a:endParaRPr>
          </a:p>
          <a:p>
            <a:pPr algn="just">
              <a:buNone/>
            </a:pPr>
            <a:r>
              <a:rPr lang="fr-FR" sz="2400" dirty="0" smtClean="0">
                <a:latin typeface="Century Gothic" panose="020B0502020202020204" pitchFamily="34" charset="0"/>
              </a:rPr>
              <a:t>NB : Si un danger a été identifié à une étape où un contrôle de sécurité est nécessaire et qu’aucune mesure de maîtrise n’existe au niveau de cette étape ou de toute autre, il faudrait alors modifier le produit ou le procédé correspondant à cette étape, ou à un stade antérieur ou ultérieur, de manière à prévoir une mesure de maîtrise.</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34</a:t>
            </a:fld>
            <a:endParaRPr lang="fr-F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itchFamily="34" charset="0"/>
              </a:rPr>
              <a:t>Application du système </a:t>
            </a:r>
            <a:r>
              <a:rPr lang="fr-FR" sz="3200" b="1" dirty="0" smtClean="0">
                <a:latin typeface="Century Gothic" pitchFamily="34" charset="0"/>
              </a:rPr>
              <a:t>HACCP </a:t>
            </a:r>
            <a:r>
              <a:rPr lang="fr-FR" sz="2000" b="1" dirty="0" smtClean="0">
                <a:latin typeface="Century Gothic" pitchFamily="34" charset="0"/>
              </a:rPr>
              <a:t>12</a:t>
            </a:r>
            <a:endParaRPr lang="fr-FR" sz="2000" dirty="0">
              <a:latin typeface="Century Gothic" pitchFamily="34" charset="0"/>
            </a:endParaRPr>
          </a:p>
        </p:txBody>
      </p:sp>
      <p:sp>
        <p:nvSpPr>
          <p:cNvPr id="3" name="Espace réservé du contenu 2"/>
          <p:cNvSpPr>
            <a:spLocks noGrp="1"/>
          </p:cNvSpPr>
          <p:nvPr>
            <p:ph idx="1"/>
          </p:nvPr>
        </p:nvSpPr>
        <p:spPr>
          <a:xfrm>
            <a:off x="457200" y="1219200"/>
            <a:ext cx="8229600" cy="5257800"/>
          </a:xfrm>
        </p:spPr>
        <p:txBody>
          <a:bodyPr>
            <a:normAutofit/>
          </a:bodyPr>
          <a:lstStyle/>
          <a:p>
            <a:pPr algn="ctr">
              <a:buNone/>
            </a:pPr>
            <a:endParaRPr lang="fr-FR" sz="2800" b="1" dirty="0" smtClean="0"/>
          </a:p>
          <a:p>
            <a:pPr algn="ctr">
              <a:buNone/>
            </a:pPr>
            <a:endParaRPr lang="fr-FR" sz="2800" b="1" dirty="0" smtClean="0"/>
          </a:p>
          <a:p>
            <a:pPr algn="ctr">
              <a:buNone/>
            </a:pPr>
            <a:endParaRPr lang="fr-FR" sz="2800" b="1" dirty="0" smtClean="0"/>
          </a:p>
          <a:p>
            <a:pPr algn="ctr">
              <a:buNone/>
            </a:pPr>
            <a:r>
              <a:rPr lang="fr-FR" sz="2400" b="1" dirty="0" smtClean="0">
                <a:latin typeface="Century Gothic" pitchFamily="34" charset="0"/>
              </a:rPr>
              <a:t>Arbre de décision pour la détermination des CCP sur les étapes de fabrication (Codex Alimentarius)</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35</a:t>
            </a:fld>
            <a:endParaRPr lang="fr-F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F15528-21DE-4FAA-801E-634DDDAF4B2B}" type="slidenum">
              <a:rPr lang="fr-FR" smtClean="0"/>
              <a:pPr/>
              <a:t>36</a:t>
            </a:fld>
            <a:endParaRPr lang="fr-FR"/>
          </a:p>
        </p:txBody>
      </p:sp>
      <p:pic>
        <p:nvPicPr>
          <p:cNvPr id="5" name="Espace réservé du contenu 4"/>
          <p:cNvPicPr>
            <a:picLocks noGrp="1"/>
          </p:cNvPicPr>
          <p:nvPr>
            <p:ph idx="1"/>
          </p:nvPr>
        </p:nvPicPr>
        <p:blipFill>
          <a:blip r:embed="rId2" cstate="print"/>
          <a:srcRect/>
          <a:stretch>
            <a:fillRect/>
          </a:stretch>
        </p:blipFill>
        <p:spPr bwMode="auto">
          <a:xfrm>
            <a:off x="1752600" y="228600"/>
            <a:ext cx="5715000" cy="6049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anose="020B0502020202020204" pitchFamily="34" charset="0"/>
              </a:rPr>
              <a:t>Application du système </a:t>
            </a:r>
            <a:r>
              <a:rPr lang="fr-FR" sz="3200" b="1" dirty="0" smtClean="0">
                <a:latin typeface="Century Gothic" panose="020B0502020202020204" pitchFamily="34" charset="0"/>
              </a:rPr>
              <a:t>HACCP </a:t>
            </a:r>
            <a:r>
              <a:rPr lang="fr-FR" sz="2000" b="1" dirty="0" smtClean="0">
                <a:latin typeface="Century Gothic" panose="020B0502020202020204" pitchFamily="34" charset="0"/>
              </a:rPr>
              <a:t>13</a:t>
            </a:r>
            <a:endParaRPr lang="fr-FR" sz="2000" dirty="0">
              <a:latin typeface="Century Gothic" panose="020B0502020202020204" pitchFamily="34" charset="0"/>
            </a:endParaRPr>
          </a:p>
        </p:txBody>
      </p:sp>
      <p:sp>
        <p:nvSpPr>
          <p:cNvPr id="3" name="Espace réservé du contenu 2"/>
          <p:cNvSpPr>
            <a:spLocks noGrp="1"/>
          </p:cNvSpPr>
          <p:nvPr>
            <p:ph idx="1"/>
          </p:nvPr>
        </p:nvSpPr>
        <p:spPr>
          <a:xfrm>
            <a:off x="457200" y="1219200"/>
            <a:ext cx="8229600" cy="5257800"/>
          </a:xfrm>
        </p:spPr>
        <p:txBody>
          <a:bodyPr>
            <a:normAutofit fontScale="85000" lnSpcReduction="10000"/>
          </a:bodyPr>
          <a:lstStyle/>
          <a:p>
            <a:pPr algn="just">
              <a:lnSpc>
                <a:spcPct val="110000"/>
              </a:lnSpc>
              <a:buNone/>
            </a:pPr>
            <a:r>
              <a:rPr lang="fr-FR" sz="2800" b="1" dirty="0" smtClean="0">
                <a:solidFill>
                  <a:srgbClr val="00B0F0"/>
                </a:solidFill>
                <a:latin typeface="Century Gothic" panose="020B0502020202020204" pitchFamily="34" charset="0"/>
              </a:rPr>
              <a:t>Etape 8 : Fixer des seuils critiques pour chaque CCP</a:t>
            </a:r>
            <a:endParaRPr lang="fr-FR" sz="2800" dirty="0" smtClean="0">
              <a:solidFill>
                <a:srgbClr val="00B0F0"/>
              </a:solidFill>
              <a:latin typeface="Century Gothic" panose="020B0502020202020204" pitchFamily="34" charset="0"/>
            </a:endParaRPr>
          </a:p>
          <a:p>
            <a:pPr algn="just">
              <a:lnSpc>
                <a:spcPct val="110000"/>
              </a:lnSpc>
            </a:pPr>
            <a:endParaRPr lang="fr-FR" sz="2800" dirty="0" smtClean="0">
              <a:latin typeface="Century Gothic" panose="020B0502020202020204" pitchFamily="34" charset="0"/>
            </a:endParaRPr>
          </a:p>
          <a:p>
            <a:pPr algn="just">
              <a:lnSpc>
                <a:spcPct val="110000"/>
              </a:lnSpc>
            </a:pPr>
            <a:r>
              <a:rPr lang="fr-FR" sz="2800" dirty="0" smtClean="0">
                <a:latin typeface="Century Gothic" panose="020B0502020202020204" pitchFamily="34" charset="0"/>
              </a:rPr>
              <a:t>Un seuil critique représente les limites utilisées pour juger si une opération permet d’obtenir des produits sains a la suite de l’application correcte des mesures préventives . </a:t>
            </a:r>
          </a:p>
          <a:p>
            <a:pPr algn="just">
              <a:lnSpc>
                <a:spcPct val="110000"/>
              </a:lnSpc>
            </a:pPr>
            <a:r>
              <a:rPr lang="fr-FR" sz="2800" dirty="0" smtClean="0">
                <a:latin typeface="Century Gothic" panose="020B0502020202020204" pitchFamily="34" charset="0"/>
              </a:rPr>
              <a:t>En d’autres termes, des seuils critiques doivent être satisfaits pour garantir qu’un CCP est maitrise. </a:t>
            </a:r>
          </a:p>
          <a:p>
            <a:pPr algn="just">
              <a:lnSpc>
                <a:spcPct val="110000"/>
              </a:lnSpc>
            </a:pPr>
            <a:r>
              <a:rPr lang="fr-FR" sz="2800" dirty="0" smtClean="0">
                <a:latin typeface="Century Gothic" panose="020B0502020202020204" pitchFamily="34" charset="0"/>
              </a:rPr>
              <a:t>Exemples de critères choisis: la température, la durée, la teneur en humidité, le pH, les caractères organoleptiques comme l’aspect à l’œil nu et la consistance</a:t>
            </a:r>
          </a:p>
          <a:p>
            <a:pPr algn="ctr">
              <a:buNone/>
            </a:pPr>
            <a:endParaRPr lang="fr-FR" sz="2800" b="1" dirty="0" smtClean="0"/>
          </a:p>
          <a:p>
            <a:pPr algn="ctr">
              <a:buNone/>
            </a:pPr>
            <a:endParaRPr lang="fr-FR" sz="2800" b="1" dirty="0" smtClean="0"/>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37</a:t>
            </a:fld>
            <a:endParaRPr lang="fr-F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anose="020B0502020202020204" pitchFamily="34" charset="0"/>
              </a:rPr>
              <a:t>Application du système </a:t>
            </a:r>
            <a:r>
              <a:rPr lang="fr-FR" sz="3200" b="1" dirty="0" smtClean="0">
                <a:latin typeface="Century Gothic" panose="020B0502020202020204" pitchFamily="34" charset="0"/>
              </a:rPr>
              <a:t>HACCP </a:t>
            </a:r>
            <a:r>
              <a:rPr lang="fr-FR" sz="2000" b="1" dirty="0" smtClean="0">
                <a:latin typeface="Century Gothic" panose="020B0502020202020204" pitchFamily="34" charset="0"/>
              </a:rPr>
              <a:t>14</a:t>
            </a:r>
            <a:endParaRPr lang="fr-FR" sz="2000" dirty="0">
              <a:latin typeface="Century Gothic" panose="020B0502020202020204" pitchFamily="34" charset="0"/>
            </a:endParaRPr>
          </a:p>
        </p:txBody>
      </p:sp>
      <p:sp>
        <p:nvSpPr>
          <p:cNvPr id="3" name="Espace réservé du contenu 2"/>
          <p:cNvSpPr>
            <a:spLocks noGrp="1"/>
          </p:cNvSpPr>
          <p:nvPr>
            <p:ph idx="1"/>
          </p:nvPr>
        </p:nvSpPr>
        <p:spPr>
          <a:xfrm>
            <a:off x="457200" y="1219200"/>
            <a:ext cx="8229600" cy="5257800"/>
          </a:xfrm>
        </p:spPr>
        <p:txBody>
          <a:bodyPr>
            <a:normAutofit/>
          </a:bodyPr>
          <a:lstStyle/>
          <a:p>
            <a:pPr algn="just">
              <a:buNone/>
            </a:pPr>
            <a:r>
              <a:rPr lang="fr-FR" sz="2400" b="1" dirty="0" smtClean="0">
                <a:solidFill>
                  <a:srgbClr val="00B0F0"/>
                </a:solidFill>
                <a:latin typeface="Century Gothic" panose="020B0502020202020204" pitchFamily="34" charset="0"/>
              </a:rPr>
              <a:t>Etape 9 : Mettre en place un système de surveillance pour chaque CCP</a:t>
            </a:r>
            <a:endParaRPr lang="fr-FR" sz="2400" dirty="0" smtClean="0">
              <a:solidFill>
                <a:srgbClr val="00B0F0"/>
              </a:solidFill>
              <a:latin typeface="Century Gothic" panose="020B0502020202020204" pitchFamily="34" charset="0"/>
            </a:endParaRPr>
          </a:p>
          <a:p>
            <a:pPr algn="just">
              <a:buNone/>
            </a:pPr>
            <a:endParaRPr lang="fr-FR" sz="2400" dirty="0" smtClean="0">
              <a:latin typeface="Century Gothic" panose="020B0502020202020204" pitchFamily="34" charset="0"/>
            </a:endParaRPr>
          </a:p>
          <a:p>
            <a:pPr algn="just"/>
            <a:r>
              <a:rPr lang="fr-FR" sz="2400" dirty="0" smtClean="0">
                <a:latin typeface="Century Gothic" panose="020B0502020202020204" pitchFamily="34" charset="0"/>
              </a:rPr>
              <a:t>La surveillance est définie comme l’acte de mener une séquence planifiée d’observations ou de mesures de paramètres surveilles pour vérifier si un CCP est maitrisé. </a:t>
            </a:r>
          </a:p>
          <a:p>
            <a:pPr algn="just"/>
            <a:r>
              <a:rPr lang="fr-FR" sz="2400" dirty="0" smtClean="0">
                <a:latin typeface="Century Gothic" panose="020B0502020202020204" pitchFamily="34" charset="0"/>
              </a:rPr>
              <a:t>Les procédures de surveillance détermineront si les mesures préventives sont mises en place et garantira que les seuils critiques ne sont pas dépassés.</a:t>
            </a:r>
          </a:p>
          <a:p>
            <a:endParaRPr lang="fr-FR" sz="2800" dirty="0" smtClean="0"/>
          </a:p>
          <a:p>
            <a:pPr algn="ctr">
              <a:buNone/>
            </a:pPr>
            <a:endParaRPr lang="fr-FR" sz="2800" b="1" dirty="0" smtClean="0"/>
          </a:p>
          <a:p>
            <a:pPr algn="ctr">
              <a:buNone/>
            </a:pPr>
            <a:endParaRPr lang="fr-FR" sz="2800" b="1" dirty="0" smtClean="0"/>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38</a:t>
            </a:fld>
            <a:endParaRPr lang="fr-F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anose="020B0502020202020204" pitchFamily="34" charset="0"/>
              </a:rPr>
              <a:t>Application du système </a:t>
            </a:r>
            <a:r>
              <a:rPr lang="fr-FR" sz="3200" b="1" dirty="0" smtClean="0">
                <a:latin typeface="Century Gothic" panose="020B0502020202020204" pitchFamily="34" charset="0"/>
              </a:rPr>
              <a:t>HACCP </a:t>
            </a:r>
            <a:r>
              <a:rPr lang="fr-FR" sz="2000" b="1" dirty="0" smtClean="0">
                <a:latin typeface="Century Gothic" panose="020B0502020202020204" pitchFamily="34" charset="0"/>
              </a:rPr>
              <a:t>15</a:t>
            </a:r>
            <a:endParaRPr lang="fr-FR" sz="2000" dirty="0">
              <a:latin typeface="Century Gothic" panose="020B0502020202020204" pitchFamily="34" charset="0"/>
            </a:endParaRPr>
          </a:p>
        </p:txBody>
      </p:sp>
      <p:sp>
        <p:nvSpPr>
          <p:cNvPr id="3" name="Espace réservé du contenu 2"/>
          <p:cNvSpPr>
            <a:spLocks noGrp="1"/>
          </p:cNvSpPr>
          <p:nvPr>
            <p:ph idx="1"/>
          </p:nvPr>
        </p:nvSpPr>
        <p:spPr>
          <a:xfrm>
            <a:off x="457200" y="1219200"/>
            <a:ext cx="8229600" cy="5257800"/>
          </a:xfrm>
        </p:spPr>
        <p:txBody>
          <a:bodyPr>
            <a:normAutofit fontScale="92500"/>
          </a:bodyPr>
          <a:lstStyle/>
          <a:p>
            <a:pPr algn="just">
              <a:buNone/>
            </a:pPr>
            <a:r>
              <a:rPr lang="fr-FR" sz="2600" b="1" dirty="0" smtClean="0">
                <a:solidFill>
                  <a:srgbClr val="00B0F0"/>
                </a:solidFill>
                <a:latin typeface="Century Gothic" panose="020B0502020202020204" pitchFamily="34" charset="0"/>
              </a:rPr>
              <a:t>Etape 9 : Mettre en place un système de surveillance pour chaque CCP</a:t>
            </a:r>
            <a:endParaRPr lang="fr-FR" sz="2600" dirty="0" smtClean="0">
              <a:solidFill>
                <a:srgbClr val="00B0F0"/>
              </a:solidFill>
              <a:latin typeface="Century Gothic" panose="020B0502020202020204" pitchFamily="34" charset="0"/>
            </a:endParaRPr>
          </a:p>
          <a:p>
            <a:pPr algn="just"/>
            <a:r>
              <a:rPr lang="fr-FR" sz="2600" dirty="0" smtClean="0">
                <a:latin typeface="Century Gothic" panose="020B0502020202020204" pitchFamily="34" charset="0"/>
              </a:rPr>
              <a:t>Si la surveillance n’est pas continue, les contrôles exercés doivent alors être suffisamment fréquents et approfondis pour garantir la maîtrise du CCP. </a:t>
            </a:r>
          </a:p>
          <a:p>
            <a:pPr algn="just"/>
            <a:r>
              <a:rPr lang="fr-FR" sz="2600" dirty="0" smtClean="0">
                <a:latin typeface="Century Gothic" panose="020B0502020202020204" pitchFamily="34" charset="0"/>
              </a:rPr>
              <a:t>La plupart de ces contrôles doivent être effectués rapidement car ils portent sur la chaîne de production et l’on ne dispose pas du temps nécessaire pour procéder à des analyses de longue durée. </a:t>
            </a:r>
          </a:p>
          <a:p>
            <a:pPr algn="just"/>
            <a:r>
              <a:rPr lang="fr-FR" sz="2600" dirty="0" smtClean="0">
                <a:latin typeface="Century Gothic" panose="020B0502020202020204" pitchFamily="34" charset="0"/>
              </a:rPr>
              <a:t>On préfère généralement relever les paramètres physiques et chimiques plutôt que d’effectuer des essais microbiologiques</a:t>
            </a:r>
          </a:p>
          <a:p>
            <a:endParaRPr lang="fr-FR" sz="2800" dirty="0" smtClean="0"/>
          </a:p>
          <a:p>
            <a:pPr algn="ctr">
              <a:buNone/>
            </a:pPr>
            <a:endParaRPr lang="fr-FR" sz="2800" b="1" dirty="0" smtClean="0"/>
          </a:p>
          <a:p>
            <a:pPr algn="ctr">
              <a:buNone/>
            </a:pPr>
            <a:endParaRPr lang="fr-FR" sz="2800" b="1" dirty="0" smtClean="0"/>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39</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latin typeface="Century Gothic" pitchFamily="34" charset="0"/>
              </a:rPr>
              <a:t>Contexte </a:t>
            </a:r>
            <a:r>
              <a:rPr lang="fr-FR" sz="2200" b="1" dirty="0" smtClean="0">
                <a:latin typeface="Century Gothic" pitchFamily="34" charset="0"/>
              </a:rPr>
              <a:t>3</a:t>
            </a:r>
            <a:r>
              <a:rPr lang="fr-FR" sz="3600" b="1" dirty="0" smtClean="0">
                <a:latin typeface="Century Gothic" pitchFamily="34" charset="0"/>
              </a:rPr>
              <a:t>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sz="2600" dirty="0" smtClean="0">
                <a:latin typeface="Century Gothic" pitchFamily="34" charset="0"/>
              </a:rPr>
              <a:t>Un </a:t>
            </a:r>
            <a:r>
              <a:rPr lang="fr-FR" sz="2600" dirty="0" smtClean="0">
                <a:solidFill>
                  <a:srgbClr val="0070C0"/>
                </a:solidFill>
                <a:latin typeface="Century Gothic" pitchFamily="34" charset="0"/>
              </a:rPr>
              <a:t>contrôle efficace de l'hygiène </a:t>
            </a:r>
            <a:r>
              <a:rPr lang="fr-FR" sz="2600" dirty="0" smtClean="0">
                <a:latin typeface="Century Gothic" pitchFamily="34" charset="0"/>
              </a:rPr>
              <a:t>est donc </a:t>
            </a:r>
            <a:r>
              <a:rPr lang="fr-FR" sz="2600" dirty="0" smtClean="0">
                <a:solidFill>
                  <a:srgbClr val="0070C0"/>
                </a:solidFill>
                <a:latin typeface="Century Gothic" pitchFamily="34" charset="0"/>
              </a:rPr>
              <a:t>essentiel</a:t>
            </a:r>
            <a:r>
              <a:rPr lang="fr-FR" sz="2600" dirty="0" smtClean="0">
                <a:latin typeface="Century Gothic" pitchFamily="34" charset="0"/>
              </a:rPr>
              <a:t> pour éviter les conséquences négatives, sur la santé publique et sur l'économie, des intoxications alimentaires et des maladies transmises par les aliments, ainsi que de la détérioration des aliments. </a:t>
            </a:r>
          </a:p>
          <a:p>
            <a:pPr algn="just"/>
            <a:endParaRPr lang="fr-FR" sz="2600" dirty="0" smtClean="0">
              <a:latin typeface="Century Gothic" pitchFamily="34" charset="0"/>
            </a:endParaRPr>
          </a:p>
          <a:p>
            <a:pPr algn="just"/>
            <a:r>
              <a:rPr lang="fr-FR" sz="2600" dirty="0" smtClean="0">
                <a:latin typeface="Century Gothic" pitchFamily="34" charset="0"/>
              </a:rPr>
              <a:t>Chacun de nous - </a:t>
            </a:r>
            <a:r>
              <a:rPr lang="fr-FR" sz="2600" dirty="0" smtClean="0">
                <a:solidFill>
                  <a:srgbClr val="0070C0"/>
                </a:solidFill>
                <a:latin typeface="Century Gothic" pitchFamily="34" charset="0"/>
              </a:rPr>
              <a:t>agriculteurs et cultivateurs, fabricants et industriels, personnel chargé de la manutention des aliments et consommateurs </a:t>
            </a:r>
            <a:r>
              <a:rPr lang="fr-FR" sz="2600" dirty="0" smtClean="0">
                <a:latin typeface="Century Gothic" pitchFamily="34" charset="0"/>
              </a:rPr>
              <a:t>- a la responsabilité de s'assurer que les aliments sont salubres et propres à la consommation.</a:t>
            </a:r>
          </a:p>
          <a:p>
            <a:pPr algn="just">
              <a:buNone/>
            </a:pPr>
            <a:r>
              <a:rPr lang="fr-FR" sz="2600" dirty="0" smtClean="0">
                <a:latin typeface="Century Gothic" pitchFamily="34" charset="0"/>
              </a:rPr>
              <a:t> </a:t>
            </a:r>
          </a:p>
          <a:p>
            <a:endParaRPr lang="fr-FR" sz="2800" dirty="0" smtClean="0"/>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4</a:t>
            </a:fld>
            <a:endParaRPr lang="fr-F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anose="020B0502020202020204" pitchFamily="34" charset="0"/>
              </a:rPr>
              <a:t>Application du système </a:t>
            </a:r>
            <a:r>
              <a:rPr lang="fr-FR" sz="3200" b="1" dirty="0" smtClean="0">
                <a:latin typeface="Century Gothic" panose="020B0502020202020204" pitchFamily="34" charset="0"/>
              </a:rPr>
              <a:t>HACCP </a:t>
            </a:r>
            <a:r>
              <a:rPr lang="fr-FR" sz="2000" b="1" dirty="0" smtClean="0">
                <a:latin typeface="Century Gothic" panose="020B0502020202020204" pitchFamily="34" charset="0"/>
              </a:rPr>
              <a:t>16</a:t>
            </a:r>
            <a:endParaRPr lang="fr-FR" sz="2000" dirty="0">
              <a:latin typeface="Century Gothic" panose="020B0502020202020204" pitchFamily="34" charset="0"/>
            </a:endParaRPr>
          </a:p>
        </p:txBody>
      </p:sp>
      <p:sp>
        <p:nvSpPr>
          <p:cNvPr id="3" name="Espace réservé du contenu 2"/>
          <p:cNvSpPr>
            <a:spLocks noGrp="1"/>
          </p:cNvSpPr>
          <p:nvPr>
            <p:ph idx="1"/>
          </p:nvPr>
        </p:nvSpPr>
        <p:spPr>
          <a:xfrm>
            <a:off x="457200" y="1219200"/>
            <a:ext cx="8229600" cy="5257800"/>
          </a:xfrm>
        </p:spPr>
        <p:txBody>
          <a:bodyPr>
            <a:normAutofit/>
          </a:bodyPr>
          <a:lstStyle/>
          <a:p>
            <a:pPr algn="just">
              <a:buNone/>
            </a:pPr>
            <a:r>
              <a:rPr lang="fr-FR" sz="2400" b="1" dirty="0" smtClean="0">
                <a:solidFill>
                  <a:srgbClr val="00B0F0"/>
                </a:solidFill>
                <a:latin typeface="Century Gothic" panose="020B0502020202020204" pitchFamily="34" charset="0"/>
              </a:rPr>
              <a:t>Etape 10 : Etablir des mesures correctives</a:t>
            </a:r>
          </a:p>
          <a:p>
            <a:pPr algn="just">
              <a:buNone/>
            </a:pPr>
            <a:endParaRPr lang="fr-FR" sz="2400" dirty="0" smtClean="0">
              <a:latin typeface="Century Gothic" panose="020B0502020202020204" pitchFamily="34" charset="0"/>
            </a:endParaRPr>
          </a:p>
          <a:p>
            <a:pPr algn="just"/>
            <a:r>
              <a:rPr lang="fr-FR" sz="2400" dirty="0" smtClean="0">
                <a:latin typeface="Century Gothic" panose="020B0502020202020204" pitchFamily="34" charset="0"/>
              </a:rPr>
              <a:t>Des mesures correctives spécifiques doivent être prévues pour chaque CCP, afin de pouvoir rectifier les écarts, s’ils se produisent.</a:t>
            </a:r>
          </a:p>
          <a:p>
            <a:pPr algn="just"/>
            <a:endParaRPr lang="fr-FR" sz="2400" dirty="0" smtClean="0">
              <a:latin typeface="Century Gothic" panose="020B0502020202020204" pitchFamily="34" charset="0"/>
            </a:endParaRPr>
          </a:p>
          <a:p>
            <a:pPr algn="just"/>
            <a:r>
              <a:rPr lang="fr-FR" sz="2400" dirty="0" smtClean="0">
                <a:latin typeface="Century Gothic" panose="020B0502020202020204" pitchFamily="34" charset="0"/>
              </a:rPr>
              <a:t>Ces mesures doivent garantir que le CCP a été maîtrisé. Elles doivent également prévoir le sort qui sera réservé au produit en cause. Les mesures ainsi prises doivent être consignées dans les registres HACCP.</a:t>
            </a:r>
          </a:p>
          <a:p>
            <a:pPr algn="ctr">
              <a:buNone/>
            </a:pPr>
            <a:endParaRPr lang="fr-FR" sz="2800" b="1" dirty="0" smtClean="0"/>
          </a:p>
          <a:p>
            <a:pPr algn="ctr">
              <a:buNone/>
            </a:pPr>
            <a:endParaRPr lang="fr-FR" sz="2800" b="1" dirty="0" smtClean="0"/>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40</a:t>
            </a:fld>
            <a:endParaRPr lang="fr-F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anose="020B0502020202020204" pitchFamily="34" charset="0"/>
              </a:rPr>
              <a:t>Application du système </a:t>
            </a:r>
            <a:r>
              <a:rPr lang="fr-FR" sz="3200" b="1" dirty="0" smtClean="0">
                <a:latin typeface="Century Gothic" panose="020B0502020202020204" pitchFamily="34" charset="0"/>
              </a:rPr>
              <a:t>HACCP </a:t>
            </a:r>
            <a:r>
              <a:rPr lang="fr-FR" sz="2000" b="1" dirty="0" smtClean="0">
                <a:latin typeface="Century Gothic" panose="020B0502020202020204" pitchFamily="34" charset="0"/>
              </a:rPr>
              <a:t>17</a:t>
            </a:r>
            <a:endParaRPr lang="fr-FR" sz="2000" dirty="0">
              <a:latin typeface="Century Gothic" panose="020B0502020202020204" pitchFamily="34" charset="0"/>
            </a:endParaRPr>
          </a:p>
        </p:txBody>
      </p:sp>
      <p:sp>
        <p:nvSpPr>
          <p:cNvPr id="3" name="Espace réservé du contenu 2"/>
          <p:cNvSpPr>
            <a:spLocks noGrp="1"/>
          </p:cNvSpPr>
          <p:nvPr>
            <p:ph idx="1"/>
          </p:nvPr>
        </p:nvSpPr>
        <p:spPr>
          <a:xfrm>
            <a:off x="457200" y="1219200"/>
            <a:ext cx="8229600" cy="5257800"/>
          </a:xfrm>
        </p:spPr>
        <p:txBody>
          <a:bodyPr>
            <a:normAutofit fontScale="85000" lnSpcReduction="10000"/>
          </a:bodyPr>
          <a:lstStyle/>
          <a:p>
            <a:pPr algn="just">
              <a:lnSpc>
                <a:spcPct val="110000"/>
              </a:lnSpc>
              <a:buNone/>
            </a:pPr>
            <a:r>
              <a:rPr lang="fr-FR" sz="2800" b="1" dirty="0" smtClean="0">
                <a:solidFill>
                  <a:srgbClr val="00B0F0"/>
                </a:solidFill>
                <a:latin typeface="Century Gothic" panose="020B0502020202020204" pitchFamily="34" charset="0"/>
              </a:rPr>
              <a:t>Etape 11 : Etablir des procédures de vérification</a:t>
            </a:r>
            <a:endParaRPr lang="fr-FR" sz="2800" dirty="0" smtClean="0">
              <a:solidFill>
                <a:srgbClr val="00B0F0"/>
              </a:solidFill>
              <a:latin typeface="Century Gothic" panose="020B0502020202020204" pitchFamily="34" charset="0"/>
            </a:endParaRPr>
          </a:p>
          <a:p>
            <a:pPr algn="just">
              <a:lnSpc>
                <a:spcPct val="110000"/>
              </a:lnSpc>
              <a:buNone/>
            </a:pPr>
            <a:endParaRPr lang="fr-FR" sz="2800" dirty="0" smtClean="0">
              <a:latin typeface="Century Gothic" panose="020B0502020202020204" pitchFamily="34" charset="0"/>
            </a:endParaRPr>
          </a:p>
          <a:p>
            <a:pPr algn="just">
              <a:lnSpc>
                <a:spcPct val="110000"/>
              </a:lnSpc>
            </a:pPr>
            <a:r>
              <a:rPr lang="fr-FR" sz="2800" dirty="0" smtClean="0">
                <a:latin typeface="Century Gothic" panose="020B0502020202020204" pitchFamily="34" charset="0"/>
              </a:rPr>
              <a:t>L’objectif des procédures de vérification est de déterminer si le système HACCP fonctionne efficacement. Une préparation minutieuse du plan HACCP ne garantit pas l’efficacité de ce dernier.</a:t>
            </a:r>
          </a:p>
          <a:p>
            <a:pPr algn="just">
              <a:lnSpc>
                <a:spcPct val="110000"/>
              </a:lnSpc>
              <a:buNone/>
            </a:pPr>
            <a:endParaRPr lang="fr-FR" sz="2800" dirty="0" smtClean="0">
              <a:latin typeface="Century Gothic" panose="020B0502020202020204" pitchFamily="34" charset="0"/>
            </a:endParaRPr>
          </a:p>
          <a:p>
            <a:pPr algn="just">
              <a:lnSpc>
                <a:spcPct val="110000"/>
              </a:lnSpc>
            </a:pPr>
            <a:r>
              <a:rPr lang="fr-FR" sz="2800" dirty="0" smtClean="0">
                <a:latin typeface="Century Gothic" panose="020B0502020202020204" pitchFamily="34" charset="0"/>
              </a:rPr>
              <a:t>La vérification devrait être effectuée par une personne autre que celle chargée de procéder à la surveillance et aux mesures correctives. Lorsque la vérification ne peut être réalisée en interne, elle peut être effectuée par des experts externes au nom de l’entreprise.</a:t>
            </a:r>
          </a:p>
          <a:p>
            <a:pPr>
              <a:buNone/>
            </a:pPr>
            <a:endParaRPr lang="fr-FR" sz="2800" b="1" dirty="0" smtClean="0"/>
          </a:p>
          <a:p>
            <a:pPr>
              <a:buNone/>
            </a:pPr>
            <a:endParaRPr lang="fr-FR" sz="2800" b="1" dirty="0" smtClean="0"/>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41</a:t>
            </a:fld>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anose="020B0502020202020204" pitchFamily="34" charset="0"/>
              </a:rPr>
              <a:t>Application du système </a:t>
            </a:r>
            <a:r>
              <a:rPr lang="fr-FR" sz="3200" b="1" dirty="0" smtClean="0">
                <a:latin typeface="Century Gothic" panose="020B0502020202020204" pitchFamily="34" charset="0"/>
              </a:rPr>
              <a:t>HACCP </a:t>
            </a:r>
            <a:r>
              <a:rPr lang="fr-FR" sz="2000" b="1" dirty="0" smtClean="0">
                <a:latin typeface="Century Gothic" panose="020B0502020202020204" pitchFamily="34" charset="0"/>
              </a:rPr>
              <a:t>18</a:t>
            </a:r>
            <a:endParaRPr lang="fr-FR" sz="2000" dirty="0">
              <a:latin typeface="Century Gothic" panose="020B0502020202020204" pitchFamily="34" charset="0"/>
            </a:endParaRPr>
          </a:p>
        </p:txBody>
      </p:sp>
      <p:sp>
        <p:nvSpPr>
          <p:cNvPr id="3" name="Espace réservé du contenu 2"/>
          <p:cNvSpPr>
            <a:spLocks noGrp="1"/>
          </p:cNvSpPr>
          <p:nvPr>
            <p:ph idx="1"/>
          </p:nvPr>
        </p:nvSpPr>
        <p:spPr>
          <a:xfrm>
            <a:off x="457200" y="1219200"/>
            <a:ext cx="8229600" cy="5257800"/>
          </a:xfrm>
        </p:spPr>
        <p:txBody>
          <a:bodyPr>
            <a:normAutofit/>
          </a:bodyPr>
          <a:lstStyle/>
          <a:p>
            <a:pPr algn="just">
              <a:buNone/>
            </a:pPr>
            <a:r>
              <a:rPr lang="fr-FR" sz="2400" b="1" dirty="0" smtClean="0">
                <a:solidFill>
                  <a:srgbClr val="00B0F0"/>
                </a:solidFill>
                <a:latin typeface="Century Gothic" panose="020B0502020202020204" pitchFamily="34" charset="0"/>
              </a:rPr>
              <a:t>Etape 12 : Constituer des dossier et tenir des registres </a:t>
            </a:r>
            <a:endParaRPr lang="fr-FR" sz="2400" dirty="0" smtClean="0">
              <a:solidFill>
                <a:srgbClr val="00B0F0"/>
              </a:solidFill>
              <a:latin typeface="Century Gothic" panose="020B0502020202020204" pitchFamily="34" charset="0"/>
            </a:endParaRPr>
          </a:p>
          <a:p>
            <a:pPr algn="just"/>
            <a:endParaRPr lang="fr-FR" sz="2400" dirty="0" smtClean="0">
              <a:latin typeface="Century Gothic" panose="020B0502020202020204" pitchFamily="34" charset="0"/>
            </a:endParaRPr>
          </a:p>
          <a:p>
            <a:pPr algn="just"/>
            <a:r>
              <a:rPr lang="fr-FR" sz="2400" dirty="0" smtClean="0">
                <a:latin typeface="Century Gothic" panose="020B0502020202020204" pitchFamily="34" charset="0"/>
              </a:rPr>
              <a:t>La tenue de registres précis et rigoureux est indispensable à l’application du système HACCP. </a:t>
            </a:r>
          </a:p>
          <a:p>
            <a:pPr algn="just">
              <a:buNone/>
            </a:pPr>
            <a:endParaRPr lang="fr-FR" sz="2400" dirty="0" smtClean="0">
              <a:latin typeface="Century Gothic" panose="020B0502020202020204" pitchFamily="34" charset="0"/>
            </a:endParaRPr>
          </a:p>
          <a:p>
            <a:pPr algn="just"/>
            <a:r>
              <a:rPr lang="fr-FR" sz="2400" dirty="0" smtClean="0">
                <a:latin typeface="Century Gothic" panose="020B0502020202020204" pitchFamily="34" charset="0"/>
              </a:rPr>
              <a:t>Les procédures HACCP devraient être documentées, adaptées à la nature et à l’ampleur de l’opération et suffisantes pour permettre à l’entreprise d’être convaincue des contrôles sont en place et sont maintenus.</a:t>
            </a:r>
          </a:p>
          <a:p>
            <a:pPr>
              <a:buNone/>
            </a:pPr>
            <a:endParaRPr lang="fr-FR" sz="2800" b="1" dirty="0" smtClean="0"/>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42</a:t>
            </a:fld>
            <a:endParaRPr lang="fr-F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anose="020B0502020202020204" pitchFamily="34" charset="0"/>
              </a:rPr>
              <a:t>Application du système </a:t>
            </a:r>
            <a:r>
              <a:rPr lang="fr-FR" sz="3200" b="1" dirty="0" smtClean="0">
                <a:latin typeface="Century Gothic" panose="020B0502020202020204" pitchFamily="34" charset="0"/>
              </a:rPr>
              <a:t>HACCP </a:t>
            </a:r>
            <a:r>
              <a:rPr lang="fr-FR" sz="2000" b="1" dirty="0" smtClean="0">
                <a:latin typeface="Century Gothic" panose="020B0502020202020204" pitchFamily="34" charset="0"/>
              </a:rPr>
              <a:t>19</a:t>
            </a:r>
            <a:endParaRPr lang="fr-FR" sz="2000" dirty="0">
              <a:latin typeface="Century Gothic" panose="020B0502020202020204" pitchFamily="34" charset="0"/>
            </a:endParaRPr>
          </a:p>
        </p:txBody>
      </p:sp>
      <p:sp>
        <p:nvSpPr>
          <p:cNvPr id="3" name="Espace réservé du contenu 2"/>
          <p:cNvSpPr>
            <a:spLocks noGrp="1"/>
          </p:cNvSpPr>
          <p:nvPr>
            <p:ph idx="1"/>
          </p:nvPr>
        </p:nvSpPr>
        <p:spPr>
          <a:xfrm>
            <a:off x="457200" y="1219200"/>
            <a:ext cx="8229600" cy="5257800"/>
          </a:xfrm>
        </p:spPr>
        <p:txBody>
          <a:bodyPr>
            <a:normAutofit fontScale="70000" lnSpcReduction="20000"/>
          </a:bodyPr>
          <a:lstStyle/>
          <a:p>
            <a:pPr algn="just">
              <a:lnSpc>
                <a:spcPct val="120000"/>
              </a:lnSpc>
              <a:buNone/>
            </a:pPr>
            <a:r>
              <a:rPr lang="fr-FR" sz="3100" b="1" dirty="0" smtClean="0">
                <a:solidFill>
                  <a:srgbClr val="00B0F0"/>
                </a:solidFill>
                <a:latin typeface="Century Gothic" panose="020B0502020202020204" pitchFamily="34" charset="0"/>
              </a:rPr>
              <a:t>Etape 12 : Constituer des dossier et tenir des registres </a:t>
            </a:r>
            <a:endParaRPr lang="fr-FR" sz="3100" dirty="0" smtClean="0">
              <a:solidFill>
                <a:srgbClr val="00B0F0"/>
              </a:solidFill>
              <a:latin typeface="Century Gothic" panose="020B0502020202020204" pitchFamily="34" charset="0"/>
            </a:endParaRPr>
          </a:p>
          <a:p>
            <a:pPr algn="just">
              <a:lnSpc>
                <a:spcPct val="120000"/>
              </a:lnSpc>
            </a:pPr>
            <a:endParaRPr lang="fr-FR" sz="3100" dirty="0" smtClean="0">
              <a:latin typeface="Century Gothic" panose="020B0502020202020204" pitchFamily="34" charset="0"/>
            </a:endParaRPr>
          </a:p>
          <a:p>
            <a:pPr algn="just">
              <a:lnSpc>
                <a:spcPct val="120000"/>
              </a:lnSpc>
              <a:buNone/>
            </a:pPr>
            <a:r>
              <a:rPr lang="fr-FR" sz="3100" dirty="0" smtClean="0">
                <a:latin typeface="Century Gothic" panose="020B0502020202020204" pitchFamily="34" charset="0"/>
              </a:rPr>
              <a:t>Exemples de dossiers :</a:t>
            </a:r>
          </a:p>
          <a:p>
            <a:pPr algn="just">
              <a:lnSpc>
                <a:spcPct val="120000"/>
              </a:lnSpc>
            </a:pPr>
            <a:r>
              <a:rPr lang="fr-FR" sz="3100" dirty="0" smtClean="0">
                <a:latin typeface="Century Gothic" panose="020B0502020202020204" pitchFamily="34" charset="0"/>
              </a:rPr>
              <a:t>Analyse </a:t>
            </a:r>
            <a:r>
              <a:rPr lang="fr-FR" sz="3100" dirty="0" smtClean="0">
                <a:latin typeface="Century Gothic" panose="020B0502020202020204" pitchFamily="34" charset="0"/>
              </a:rPr>
              <a:t>des dangers ;</a:t>
            </a:r>
          </a:p>
          <a:p>
            <a:pPr algn="just">
              <a:lnSpc>
                <a:spcPct val="120000"/>
              </a:lnSpc>
            </a:pPr>
            <a:r>
              <a:rPr lang="fr-FR" sz="3100" dirty="0" smtClean="0">
                <a:latin typeface="Century Gothic" panose="020B0502020202020204" pitchFamily="34" charset="0"/>
              </a:rPr>
              <a:t> Détermination du CCP ;</a:t>
            </a:r>
          </a:p>
          <a:p>
            <a:pPr algn="just">
              <a:lnSpc>
                <a:spcPct val="120000"/>
              </a:lnSpc>
            </a:pPr>
            <a:r>
              <a:rPr lang="fr-FR" sz="3100" dirty="0" smtClean="0">
                <a:latin typeface="Century Gothic" panose="020B0502020202020204" pitchFamily="34" charset="0"/>
              </a:rPr>
              <a:t> Détermination du seuil critique.</a:t>
            </a:r>
          </a:p>
          <a:p>
            <a:pPr algn="just">
              <a:lnSpc>
                <a:spcPct val="120000"/>
              </a:lnSpc>
              <a:buNone/>
            </a:pPr>
            <a:r>
              <a:rPr lang="fr-FR" sz="3100" dirty="0" smtClean="0">
                <a:latin typeface="Century Gothic" panose="020B0502020202020204" pitchFamily="34" charset="0"/>
              </a:rPr>
              <a:t> </a:t>
            </a:r>
          </a:p>
          <a:p>
            <a:pPr algn="just">
              <a:lnSpc>
                <a:spcPct val="120000"/>
              </a:lnSpc>
              <a:buNone/>
            </a:pPr>
            <a:r>
              <a:rPr lang="fr-FR" sz="3100" dirty="0" smtClean="0">
                <a:latin typeface="Century Gothic" panose="020B0502020202020204" pitchFamily="34" charset="0"/>
              </a:rPr>
              <a:t>Exemples de registres :</a:t>
            </a:r>
          </a:p>
          <a:p>
            <a:pPr algn="just">
              <a:lnSpc>
                <a:spcPct val="120000"/>
              </a:lnSpc>
            </a:pPr>
            <a:r>
              <a:rPr lang="fr-FR" sz="3100" dirty="0" smtClean="0">
                <a:latin typeface="Century Gothic" panose="020B0502020202020204" pitchFamily="34" charset="0"/>
              </a:rPr>
              <a:t> Activités de surveillance des CCP ;</a:t>
            </a:r>
          </a:p>
          <a:p>
            <a:pPr algn="just">
              <a:lnSpc>
                <a:spcPct val="120000"/>
              </a:lnSpc>
            </a:pPr>
            <a:r>
              <a:rPr lang="fr-FR" sz="3100" dirty="0" smtClean="0">
                <a:latin typeface="Century Gothic" panose="020B0502020202020204" pitchFamily="34" charset="0"/>
              </a:rPr>
              <a:t> Écarts et mesures correctives associées ;</a:t>
            </a:r>
          </a:p>
          <a:p>
            <a:pPr algn="just">
              <a:lnSpc>
                <a:spcPct val="120000"/>
              </a:lnSpc>
            </a:pPr>
            <a:r>
              <a:rPr lang="fr-FR" sz="3100" dirty="0" smtClean="0">
                <a:latin typeface="Century Gothic" panose="020B0502020202020204" pitchFamily="34" charset="0"/>
              </a:rPr>
              <a:t> Exécution des procédures de vérification ;</a:t>
            </a:r>
          </a:p>
          <a:p>
            <a:pPr algn="just">
              <a:lnSpc>
                <a:spcPct val="120000"/>
              </a:lnSpc>
            </a:pPr>
            <a:r>
              <a:rPr lang="fr-FR" sz="3100" dirty="0" smtClean="0">
                <a:latin typeface="Century Gothic" panose="020B0502020202020204" pitchFamily="34" charset="0"/>
              </a:rPr>
              <a:t> Modifications apportées au plan HACCP ;</a:t>
            </a:r>
          </a:p>
          <a:p>
            <a:pPr algn="just">
              <a:lnSpc>
                <a:spcPct val="120000"/>
              </a:lnSpc>
            </a:pPr>
            <a:r>
              <a:rPr lang="fr-FR" sz="3100" dirty="0" smtClean="0">
                <a:latin typeface="Century Gothic" panose="020B0502020202020204" pitchFamily="34" charset="0"/>
              </a:rPr>
              <a:t> Modifications apportées au système HACCP.</a:t>
            </a:r>
            <a:endParaRPr lang="fr-FR" sz="3100" b="1" dirty="0" smtClean="0">
              <a:latin typeface="Century Gothic" panose="020B0502020202020204" pitchFamily="34" charset="0"/>
            </a:endParaRP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43</a:t>
            </a:fld>
            <a:endParaRPr lang="fr-F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anose="020B0502020202020204" pitchFamily="34" charset="0"/>
              </a:rPr>
              <a:t>Application du système </a:t>
            </a:r>
            <a:r>
              <a:rPr lang="fr-FR" sz="3200" b="1" dirty="0" smtClean="0">
                <a:latin typeface="Century Gothic" panose="020B0502020202020204" pitchFamily="34" charset="0"/>
              </a:rPr>
              <a:t>HACCP </a:t>
            </a:r>
            <a:r>
              <a:rPr lang="fr-FR" sz="2000" b="1" dirty="0" smtClean="0">
                <a:latin typeface="Century Gothic" panose="020B0502020202020204" pitchFamily="34" charset="0"/>
              </a:rPr>
              <a:t>20</a:t>
            </a:r>
            <a:endParaRPr lang="fr-FR" sz="2000" dirty="0">
              <a:latin typeface="Century Gothic" panose="020B0502020202020204" pitchFamily="34" charset="0"/>
            </a:endParaRPr>
          </a:p>
        </p:txBody>
      </p:sp>
      <p:sp>
        <p:nvSpPr>
          <p:cNvPr id="3" name="Espace réservé du contenu 2"/>
          <p:cNvSpPr>
            <a:spLocks noGrp="1"/>
          </p:cNvSpPr>
          <p:nvPr>
            <p:ph idx="1"/>
          </p:nvPr>
        </p:nvSpPr>
        <p:spPr>
          <a:xfrm>
            <a:off x="457200" y="1219200"/>
            <a:ext cx="8229600" cy="5257800"/>
          </a:xfrm>
        </p:spPr>
        <p:txBody>
          <a:bodyPr>
            <a:normAutofit lnSpcReduction="10000"/>
          </a:bodyPr>
          <a:lstStyle/>
          <a:p>
            <a:pPr algn="just">
              <a:buNone/>
            </a:pPr>
            <a:r>
              <a:rPr lang="fr-FR" sz="2600" b="1" dirty="0" smtClean="0">
                <a:solidFill>
                  <a:srgbClr val="00B0F0"/>
                </a:solidFill>
                <a:latin typeface="Century Gothic" panose="020B0502020202020204" pitchFamily="34" charset="0"/>
              </a:rPr>
              <a:t>Etape 13 : Réviser le plan HACCP</a:t>
            </a:r>
            <a:endParaRPr lang="fr-FR" sz="2600" dirty="0" smtClean="0">
              <a:solidFill>
                <a:srgbClr val="00B0F0"/>
              </a:solidFill>
              <a:latin typeface="Century Gothic" panose="020B0502020202020204" pitchFamily="34" charset="0"/>
            </a:endParaRPr>
          </a:p>
          <a:p>
            <a:pPr algn="just">
              <a:buNone/>
            </a:pPr>
            <a:endParaRPr lang="fr-FR" sz="2600" dirty="0" smtClean="0">
              <a:latin typeface="Century Gothic" panose="020B0502020202020204" pitchFamily="34" charset="0"/>
            </a:endParaRPr>
          </a:p>
          <a:p>
            <a:pPr algn="just"/>
            <a:r>
              <a:rPr lang="fr-FR" sz="2600" dirty="0" smtClean="0">
                <a:latin typeface="Century Gothic" panose="020B0502020202020204" pitchFamily="34" charset="0"/>
              </a:rPr>
              <a:t>L’objectif de la revue est de s’assurer que le système HACCP est toujours adapté à la chaine de production.</a:t>
            </a:r>
          </a:p>
          <a:p>
            <a:pPr algn="just"/>
            <a:endParaRPr lang="fr-FR" sz="2600" dirty="0" smtClean="0">
              <a:latin typeface="Century Gothic" panose="020B0502020202020204" pitchFamily="34" charset="0"/>
            </a:endParaRPr>
          </a:p>
          <a:p>
            <a:pPr algn="just"/>
            <a:r>
              <a:rPr lang="fr-FR" sz="2600" dirty="0" smtClean="0">
                <a:latin typeface="Century Gothic" panose="020B0502020202020204" pitchFamily="34" charset="0"/>
              </a:rPr>
              <a:t>Il faut prévoir une revue systématique à intervalle régulier et à chaque fois qu’une situation ou une nouvelle théorie apparait telle que la modification des matières premières, des processus de production (conditions, équipements, de nouvelles informations scientifiques et épidémiologiques…).</a:t>
            </a:r>
          </a:p>
          <a:p>
            <a:pPr>
              <a:buNone/>
            </a:pPr>
            <a:endParaRPr lang="fr-FR" sz="2800" dirty="0" smtClean="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44</a:t>
            </a:fld>
            <a:endParaRPr lang="fr-F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anose="020B0502020202020204" pitchFamily="34" charset="0"/>
              </a:rPr>
              <a:t>Application du système </a:t>
            </a:r>
            <a:r>
              <a:rPr lang="fr-FR" sz="3200" b="1" dirty="0" smtClean="0">
                <a:latin typeface="Century Gothic" panose="020B0502020202020204" pitchFamily="34" charset="0"/>
              </a:rPr>
              <a:t>HACCP </a:t>
            </a:r>
            <a:r>
              <a:rPr lang="fr-FR" sz="2000" b="1" dirty="0" smtClean="0">
                <a:latin typeface="Century Gothic" panose="020B0502020202020204" pitchFamily="34" charset="0"/>
              </a:rPr>
              <a:t>21</a:t>
            </a:r>
            <a:endParaRPr lang="fr-FR" sz="2000" dirty="0">
              <a:latin typeface="Century Gothic" panose="020B0502020202020204" pitchFamily="34" charset="0"/>
            </a:endParaRPr>
          </a:p>
        </p:txBody>
      </p:sp>
      <p:sp>
        <p:nvSpPr>
          <p:cNvPr id="3" name="Espace réservé du contenu 2"/>
          <p:cNvSpPr>
            <a:spLocks noGrp="1"/>
          </p:cNvSpPr>
          <p:nvPr>
            <p:ph idx="1"/>
          </p:nvPr>
        </p:nvSpPr>
        <p:spPr>
          <a:xfrm>
            <a:off x="457200" y="1219200"/>
            <a:ext cx="8229600" cy="5257800"/>
          </a:xfrm>
        </p:spPr>
        <p:txBody>
          <a:bodyPr>
            <a:normAutofit/>
          </a:bodyPr>
          <a:lstStyle/>
          <a:p>
            <a:pPr algn="just">
              <a:buNone/>
            </a:pPr>
            <a:r>
              <a:rPr lang="fr-FR" sz="2400" b="1" dirty="0" smtClean="0">
                <a:solidFill>
                  <a:srgbClr val="00B0F0"/>
                </a:solidFill>
                <a:latin typeface="Century Gothic" panose="020B0502020202020204" pitchFamily="34" charset="0"/>
              </a:rPr>
              <a:t>Difficultés de mise en œuvre de la méthode HACCP : cas des PME</a:t>
            </a:r>
          </a:p>
          <a:p>
            <a:pPr lvl="0" algn="just"/>
            <a:endParaRPr lang="fr-FR" sz="2400" b="1" dirty="0" smtClean="0">
              <a:latin typeface="Century Gothic" panose="020B0502020202020204" pitchFamily="34" charset="0"/>
            </a:endParaRPr>
          </a:p>
          <a:p>
            <a:pPr lvl="0" algn="just">
              <a:buNone/>
            </a:pPr>
            <a:r>
              <a:rPr lang="fr-FR" sz="2400" b="1" dirty="0" smtClean="0">
                <a:latin typeface="Century Gothic" panose="020B0502020202020204" pitchFamily="34" charset="0"/>
              </a:rPr>
              <a:t>Problèmes inhérents à la méthode</a:t>
            </a:r>
            <a:endParaRPr lang="fr-FR" sz="2400" dirty="0" smtClean="0">
              <a:latin typeface="Century Gothic" panose="020B0502020202020204" pitchFamily="34" charset="0"/>
            </a:endParaRPr>
          </a:p>
          <a:p>
            <a:pPr algn="just"/>
            <a:r>
              <a:rPr lang="fr-FR" sz="2400" dirty="0" smtClean="0">
                <a:latin typeface="Century Gothic" panose="020B0502020202020204" pitchFamily="34" charset="0"/>
              </a:rPr>
              <a:t>La difficulté principale réside dans le fait qu’elle exige un travail long et complexe </a:t>
            </a:r>
            <a:endParaRPr lang="fr-FR" sz="2400" dirty="0" smtClean="0">
              <a:latin typeface="Century Gothic" panose="020B0502020202020204" pitchFamily="34" charset="0"/>
            </a:endParaRPr>
          </a:p>
          <a:p>
            <a:pPr algn="just"/>
            <a:endParaRPr lang="fr-FR" sz="2400" dirty="0" smtClean="0">
              <a:latin typeface="Century Gothic" panose="020B0502020202020204" pitchFamily="34" charset="0"/>
            </a:endParaRPr>
          </a:p>
          <a:p>
            <a:pPr algn="just"/>
            <a:r>
              <a:rPr lang="fr-FR" sz="2400" dirty="0" smtClean="0">
                <a:latin typeface="Century Gothic" panose="020B0502020202020204" pitchFamily="34" charset="0"/>
              </a:rPr>
              <a:t>De plus la méthode est aussi vivante que le produit qu’elle traite : au moindre changement concernant le produit, elle doit être révisée</a:t>
            </a:r>
          </a:p>
          <a:p>
            <a:pPr>
              <a:buNone/>
            </a:pPr>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45</a:t>
            </a:fld>
            <a:endParaRPr lang="fr-F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itchFamily="34" charset="0"/>
              </a:rPr>
              <a:t>Application du système </a:t>
            </a:r>
            <a:r>
              <a:rPr lang="fr-FR" sz="3200" b="1" dirty="0" smtClean="0">
                <a:latin typeface="Century Gothic" pitchFamily="34" charset="0"/>
              </a:rPr>
              <a:t>HACCP </a:t>
            </a:r>
            <a:r>
              <a:rPr lang="fr-FR" sz="2000" b="1" dirty="0" smtClean="0">
                <a:latin typeface="Century Gothic" pitchFamily="34" charset="0"/>
              </a:rPr>
              <a:t>22</a:t>
            </a:r>
            <a:endParaRPr lang="fr-FR" sz="2000" dirty="0">
              <a:latin typeface="Century Gothic" pitchFamily="34" charset="0"/>
            </a:endParaRPr>
          </a:p>
        </p:txBody>
      </p:sp>
      <p:sp>
        <p:nvSpPr>
          <p:cNvPr id="3" name="Espace réservé du contenu 2"/>
          <p:cNvSpPr>
            <a:spLocks noGrp="1"/>
          </p:cNvSpPr>
          <p:nvPr>
            <p:ph idx="1"/>
          </p:nvPr>
        </p:nvSpPr>
        <p:spPr>
          <a:xfrm>
            <a:off x="457200" y="1219200"/>
            <a:ext cx="8229600" cy="5257800"/>
          </a:xfrm>
        </p:spPr>
        <p:txBody>
          <a:bodyPr>
            <a:normAutofit fontScale="92500"/>
          </a:bodyPr>
          <a:lstStyle/>
          <a:p>
            <a:pPr algn="just">
              <a:buNone/>
            </a:pPr>
            <a:r>
              <a:rPr lang="fr-FR" sz="2600" b="1" dirty="0" smtClean="0">
                <a:solidFill>
                  <a:srgbClr val="00B0F0"/>
                </a:solidFill>
                <a:latin typeface="Century Gothic" pitchFamily="34" charset="0"/>
              </a:rPr>
              <a:t>Difficultés de mise en œuvre de la méthode HACCP : cas des PME</a:t>
            </a:r>
          </a:p>
          <a:p>
            <a:pPr lvl="0" algn="just"/>
            <a:endParaRPr lang="fr-FR" sz="2600" b="1" dirty="0" smtClean="0">
              <a:latin typeface="Century Gothic" pitchFamily="34" charset="0"/>
            </a:endParaRPr>
          </a:p>
          <a:p>
            <a:pPr lvl="0" algn="just">
              <a:buNone/>
            </a:pPr>
            <a:r>
              <a:rPr lang="fr-FR" sz="2600" b="1" dirty="0" smtClean="0">
                <a:latin typeface="Century Gothic" pitchFamily="34" charset="0"/>
              </a:rPr>
              <a:t>Problèmes liés à l’équipe HACCP</a:t>
            </a:r>
            <a:endParaRPr lang="fr-FR" sz="2600" dirty="0" smtClean="0">
              <a:latin typeface="Century Gothic" pitchFamily="34" charset="0"/>
            </a:endParaRPr>
          </a:p>
          <a:p>
            <a:pPr algn="just">
              <a:buNone/>
            </a:pPr>
            <a:r>
              <a:rPr lang="fr-FR" sz="2600" dirty="0" smtClean="0">
                <a:latin typeface="Century Gothic" pitchFamily="34" charset="0"/>
              </a:rPr>
              <a:t>La mise en place de la méthode HACCP doit être au préalable une volonté explicite de la direction de l’entreprise.  Elle doit impérativement constituer une équipe de diverses compétences utiles à sa mise en place. Or de nombreuses entreprises disposent très peu de compétences utiles (exemple : microbiologiste). Souvent la tâche incombe au seul responsable qualité, qui dirige l’équipe, et amène les autres membres à être productif</a:t>
            </a:r>
          </a:p>
          <a:p>
            <a:pPr>
              <a:buNone/>
            </a:pPr>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46</a:t>
            </a:fld>
            <a:endParaRPr lang="fr-F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2162"/>
          </a:xfrm>
        </p:spPr>
        <p:txBody>
          <a:bodyPr>
            <a:normAutofit/>
          </a:bodyPr>
          <a:lstStyle/>
          <a:p>
            <a:r>
              <a:rPr lang="fr-FR" sz="3200" b="1" dirty="0" smtClean="0">
                <a:latin typeface="Century Gothic" pitchFamily="34" charset="0"/>
              </a:rPr>
              <a:t>Conclusion </a:t>
            </a:r>
            <a:endParaRPr lang="fr-FR" sz="3200" dirty="0">
              <a:latin typeface="Century Gothic" pitchFamily="34" charset="0"/>
            </a:endParaRPr>
          </a:p>
        </p:txBody>
      </p:sp>
      <p:sp>
        <p:nvSpPr>
          <p:cNvPr id="3" name="Espace réservé du contenu 2"/>
          <p:cNvSpPr>
            <a:spLocks noGrp="1"/>
          </p:cNvSpPr>
          <p:nvPr>
            <p:ph idx="1"/>
          </p:nvPr>
        </p:nvSpPr>
        <p:spPr>
          <a:xfrm>
            <a:off x="457200" y="1219200"/>
            <a:ext cx="8229600" cy="5257800"/>
          </a:xfrm>
        </p:spPr>
        <p:txBody>
          <a:bodyPr>
            <a:normAutofit/>
          </a:bodyPr>
          <a:lstStyle/>
          <a:p>
            <a:pPr algn="just">
              <a:buNone/>
            </a:pPr>
            <a:r>
              <a:rPr lang="fr-FR" sz="2400" dirty="0" smtClean="0">
                <a:latin typeface="Century Gothic" pitchFamily="34" charset="0"/>
              </a:rPr>
              <a:t>L’application du système HACCP dans le domaine de l’hygiène alimentaire doit être adaptée spécifiquement à l’entreprise pour tenir compte de ses caractéristiques propres telles que celles liées à l’environnement, au personnel, à l’équipement, aux produits et aux méthodes.</a:t>
            </a:r>
          </a:p>
          <a:p>
            <a:pPr algn="just">
              <a:buNone/>
            </a:pPr>
            <a:endParaRPr lang="fr-FR" sz="2400" dirty="0" smtClean="0">
              <a:latin typeface="Century Gothic" pitchFamily="34" charset="0"/>
            </a:endParaRPr>
          </a:p>
          <a:p>
            <a:pPr algn="just">
              <a:buNone/>
            </a:pPr>
            <a:r>
              <a:rPr lang="fr-FR" sz="2400" dirty="0" smtClean="0">
                <a:latin typeface="Century Gothic" pitchFamily="34" charset="0"/>
              </a:rPr>
              <a:t>Malgré son apparente complexité, la mise en place d’un tel système est à la portée de toute entreprise, quelle que soit sa taille. Ce système est en effet fondé sur des principes de bon sens relativement faciles à appliquer.</a:t>
            </a:r>
          </a:p>
          <a:p>
            <a:pPr>
              <a:buNone/>
            </a:pPr>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47</a:t>
            </a:fld>
            <a:endParaRPr lang="fr-F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endParaRPr lang="fr-FR" b="1" dirty="0" smtClean="0">
              <a:latin typeface="Times New Roman" pitchFamily="18" charset="0"/>
              <a:cs typeface="Times New Roman" pitchFamily="18" charset="0"/>
            </a:endParaRPr>
          </a:p>
          <a:p>
            <a:pPr algn="ctr">
              <a:buNone/>
            </a:pPr>
            <a:endParaRPr lang="fr-FR" b="1" dirty="0" smtClean="0">
              <a:latin typeface="Times New Roman" pitchFamily="18" charset="0"/>
              <a:cs typeface="Times New Roman" pitchFamily="18" charset="0"/>
            </a:endParaRPr>
          </a:p>
          <a:p>
            <a:pPr algn="ctr">
              <a:buNone/>
            </a:pPr>
            <a:r>
              <a:rPr lang="fr-FR" b="1" dirty="0" smtClean="0">
                <a:latin typeface="Century Gothic" pitchFamily="34" charset="0"/>
                <a:cs typeface="Times New Roman" pitchFamily="18" charset="0"/>
              </a:rPr>
              <a:t>MERCI DE VOTRE ATTENTION</a:t>
            </a:r>
          </a:p>
          <a:p>
            <a:pPr algn="ctr"/>
            <a:endParaRPr lang="fr-FR"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48</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latin typeface="Century Gothic" pitchFamily="34" charset="0"/>
              </a:rPr>
              <a:t>Contexte </a:t>
            </a:r>
            <a:r>
              <a:rPr lang="fr-FR" sz="2200" b="1" dirty="0" smtClean="0">
                <a:latin typeface="Century Gothic" pitchFamily="34" charset="0"/>
              </a:rPr>
              <a:t>4</a:t>
            </a:r>
            <a:r>
              <a:rPr lang="fr-FR" sz="3600" b="1" dirty="0" smtClean="0">
                <a:latin typeface="Century Gothic" pitchFamily="34" charset="0"/>
              </a:rPr>
              <a:t>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buNone/>
            </a:pPr>
            <a:r>
              <a:rPr lang="fr-FR" sz="2800" dirty="0" smtClean="0"/>
              <a:t> </a:t>
            </a:r>
          </a:p>
          <a:p>
            <a:pPr algn="just">
              <a:buNone/>
            </a:pPr>
            <a:r>
              <a:rPr lang="fr-FR" sz="2400" dirty="0" smtClean="0">
                <a:latin typeface="Century Gothic" pitchFamily="34" charset="0"/>
              </a:rPr>
              <a:t>Afin d’accroître la </a:t>
            </a:r>
            <a:r>
              <a:rPr lang="fr-FR" sz="2400" dirty="0" smtClean="0">
                <a:solidFill>
                  <a:srgbClr val="0070C0"/>
                </a:solidFill>
                <a:latin typeface="Century Gothic" pitchFamily="34" charset="0"/>
              </a:rPr>
              <a:t>sécurité des aliments</a:t>
            </a:r>
            <a:r>
              <a:rPr lang="fr-FR" sz="2400" dirty="0" smtClean="0">
                <a:latin typeface="Century Gothic" pitchFamily="34" charset="0"/>
              </a:rPr>
              <a:t>, il est </a:t>
            </a:r>
            <a:r>
              <a:rPr lang="fr-FR" sz="2400" dirty="0" smtClean="0">
                <a:solidFill>
                  <a:srgbClr val="0070C0"/>
                </a:solidFill>
                <a:latin typeface="Century Gothic" pitchFamily="34" charset="0"/>
              </a:rPr>
              <a:t>recommandé </a:t>
            </a:r>
            <a:r>
              <a:rPr lang="fr-FR" sz="2400" dirty="0" smtClean="0">
                <a:latin typeface="Century Gothic" pitchFamily="34" charset="0"/>
              </a:rPr>
              <a:t>d'utiliser chaque fois que possible le </a:t>
            </a:r>
            <a:r>
              <a:rPr lang="fr-FR" sz="2400" dirty="0" smtClean="0">
                <a:solidFill>
                  <a:srgbClr val="0070C0"/>
                </a:solidFill>
                <a:latin typeface="Century Gothic" pitchFamily="34" charset="0"/>
              </a:rPr>
              <a:t>système HACCP.</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Introduction </a:t>
            </a:r>
            <a:r>
              <a:rPr lang="fr-FR" sz="2000" b="1" dirty="0" smtClean="0">
                <a:latin typeface="Century Gothic" pitchFamily="34" charset="0"/>
              </a:rPr>
              <a:t>1</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buNone/>
            </a:pPr>
            <a:r>
              <a:rPr lang="fr-FR" sz="2400" dirty="0" smtClean="0">
                <a:latin typeface="Century Gothic" pitchFamily="34" charset="0"/>
              </a:rPr>
              <a:t>Système HACCP </a:t>
            </a:r>
            <a:r>
              <a:rPr lang="fr-FR" sz="2400" b="1" dirty="0" smtClean="0">
                <a:latin typeface="Century Gothic" pitchFamily="34" charset="0"/>
              </a:rPr>
              <a:t>: </a:t>
            </a:r>
            <a:r>
              <a:rPr lang="fr-FR" sz="2400" dirty="0" smtClean="0">
                <a:latin typeface="Century Gothic" pitchFamily="34" charset="0"/>
              </a:rPr>
              <a:t>Hazard Analysis Critical Contrôl Point - Analyse des dangers, Points Critiques pour leur Maîtrise.</a:t>
            </a:r>
          </a:p>
          <a:p>
            <a:pPr algn="just">
              <a:buNone/>
            </a:pPr>
            <a:r>
              <a:rPr lang="fr-FR" sz="2400" dirty="0" smtClean="0">
                <a:latin typeface="Century Gothic" pitchFamily="34" charset="0"/>
              </a:rPr>
              <a:t> </a:t>
            </a:r>
          </a:p>
          <a:p>
            <a:pPr algn="just">
              <a:buNone/>
            </a:pPr>
            <a:r>
              <a:rPr lang="fr-FR" sz="2400" dirty="0" smtClean="0">
                <a:latin typeface="Century Gothic" pitchFamily="34" charset="0"/>
              </a:rPr>
              <a:t>« Est une approche systématique permettant </a:t>
            </a:r>
            <a:r>
              <a:rPr lang="fr-FR" sz="2400" dirty="0" smtClean="0">
                <a:solidFill>
                  <a:srgbClr val="0070C0"/>
                </a:solidFill>
                <a:latin typeface="Century Gothic" pitchFamily="34" charset="0"/>
              </a:rPr>
              <a:t>d‘identifier et d’évaluer les dangers </a:t>
            </a:r>
            <a:r>
              <a:rPr lang="fr-FR" sz="2400" dirty="0" smtClean="0">
                <a:latin typeface="Century Gothic" pitchFamily="34" charset="0"/>
              </a:rPr>
              <a:t>et les risques associés à la fabrication, à la distribution et à l’utilisation d’une denrée alimentaire et de </a:t>
            </a:r>
            <a:r>
              <a:rPr lang="fr-FR" sz="2400" dirty="0" smtClean="0">
                <a:solidFill>
                  <a:srgbClr val="0070C0"/>
                </a:solidFill>
                <a:latin typeface="Century Gothic" pitchFamily="34" charset="0"/>
              </a:rPr>
              <a:t>définir les moyens nécessaires à leur maîtrise</a:t>
            </a:r>
            <a:r>
              <a:rPr lang="fr-FR" sz="2400" dirty="0" smtClean="0">
                <a:latin typeface="Century Gothic" pitchFamily="34" charset="0"/>
              </a:rPr>
              <a:t>. »</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Introduction </a:t>
            </a:r>
            <a:r>
              <a:rPr lang="fr-FR" sz="2000" b="1" dirty="0" smtClean="0">
                <a:latin typeface="Century Gothic" pitchFamily="34" charset="0"/>
              </a:rPr>
              <a:t>2</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lnSpc>
                <a:spcPct val="120000"/>
              </a:lnSpc>
            </a:pPr>
            <a:endParaRPr lang="fr-FR" sz="2800" dirty="0" smtClean="0">
              <a:cs typeface="Times New Roman" pitchFamily="18" charset="0"/>
            </a:endParaRPr>
          </a:p>
          <a:p>
            <a:pPr algn="just">
              <a:buNone/>
            </a:pPr>
            <a:r>
              <a:rPr lang="fr-FR" sz="2400" dirty="0" smtClean="0">
                <a:latin typeface="Century Gothic" pitchFamily="34" charset="0"/>
              </a:rPr>
              <a:t>Cette démarche établie par </a:t>
            </a:r>
            <a:r>
              <a:rPr lang="fr-FR" sz="2400" i="1" dirty="0" smtClean="0">
                <a:latin typeface="Century Gothic" pitchFamily="34" charset="0"/>
              </a:rPr>
              <a:t>le codex </a:t>
            </a:r>
            <a:r>
              <a:rPr lang="fr-FR" sz="2400" i="1" dirty="0" err="1" smtClean="0">
                <a:latin typeface="Century Gothic" pitchFamily="34" charset="0"/>
              </a:rPr>
              <a:t>alimentarius</a:t>
            </a:r>
            <a:r>
              <a:rPr lang="fr-FR" sz="2400" i="1" dirty="0" smtClean="0">
                <a:latin typeface="Century Gothic" pitchFamily="34" charset="0"/>
              </a:rPr>
              <a:t> </a:t>
            </a:r>
            <a:r>
              <a:rPr lang="fr-FR" sz="2400" dirty="0" smtClean="0">
                <a:latin typeface="Century Gothic" pitchFamily="34" charset="0"/>
              </a:rPr>
              <a:t>en collaboration avec l’</a:t>
            </a:r>
            <a:r>
              <a:rPr lang="fr-FR" sz="2400" i="1" dirty="0" smtClean="0">
                <a:latin typeface="Century Gothic" pitchFamily="34" charset="0"/>
              </a:rPr>
              <a:t>OM.S</a:t>
            </a:r>
            <a:r>
              <a:rPr lang="fr-FR" sz="2400" dirty="0" smtClean="0">
                <a:latin typeface="Century Gothic" pitchFamily="34" charset="0"/>
              </a:rPr>
              <a:t>, et exigé par </a:t>
            </a:r>
            <a:r>
              <a:rPr lang="fr-FR" sz="2400" i="1" dirty="0" smtClean="0">
                <a:latin typeface="Century Gothic" pitchFamily="34" charset="0"/>
              </a:rPr>
              <a:t>La norme ISO 22000 (2005) </a:t>
            </a:r>
            <a:r>
              <a:rPr lang="fr-FR" sz="2400" dirty="0" smtClean="0">
                <a:latin typeface="Century Gothic" pitchFamily="34" charset="0"/>
              </a:rPr>
              <a:t>a pour</a:t>
            </a:r>
            <a:r>
              <a:rPr lang="fr-FR" sz="2400" i="1" dirty="0" smtClean="0">
                <a:latin typeface="Century Gothic" pitchFamily="34" charset="0"/>
              </a:rPr>
              <a:t> </a:t>
            </a:r>
            <a:r>
              <a:rPr lang="fr-FR" sz="2400" dirty="0" smtClean="0">
                <a:latin typeface="Century Gothic" pitchFamily="34" charset="0"/>
              </a:rPr>
              <a:t>objectif de maîtriser tous les dangers alimentaires et par conséquent diminuer les risques des</a:t>
            </a:r>
            <a:r>
              <a:rPr lang="fr-FR" sz="2400" i="1" dirty="0" smtClean="0">
                <a:latin typeface="Century Gothic" pitchFamily="34" charset="0"/>
              </a:rPr>
              <a:t> </a:t>
            </a:r>
            <a:r>
              <a:rPr lang="fr-FR" sz="2400" dirty="0" smtClean="0">
                <a:latin typeface="Century Gothic" pitchFamily="34" charset="0"/>
              </a:rPr>
              <a:t>contaminations.</a:t>
            </a:r>
          </a:p>
          <a:p>
            <a:endParaRPr lang="fr-FR" sz="2800" dirty="0" smtClean="0"/>
          </a:p>
          <a:p>
            <a:endParaRPr lang="fr-FR" sz="2800" dirty="0" smtClean="0"/>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Introduction </a:t>
            </a:r>
            <a:r>
              <a:rPr lang="fr-FR" sz="2000" b="1" dirty="0" smtClean="0">
                <a:latin typeface="Century Gothic" pitchFamily="34" charset="0"/>
              </a:rPr>
              <a:t>3</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r>
              <a:rPr lang="fr-FR" sz="2400" dirty="0" smtClean="0">
                <a:latin typeface="Century Gothic" pitchFamily="34" charset="0"/>
              </a:rPr>
              <a:t>L’application du système HACCP dans les entreprises du secteur alimentaire est reconnue dans le monde entier comme une </a:t>
            </a:r>
            <a:r>
              <a:rPr lang="fr-FR" sz="2400" dirty="0" smtClean="0">
                <a:solidFill>
                  <a:srgbClr val="0070C0"/>
                </a:solidFill>
                <a:latin typeface="Century Gothic" pitchFamily="34" charset="0"/>
              </a:rPr>
              <a:t>méthode de choix pour la gestion de la sécurité alimentaire et la prévention de maladies d’origine alimentaire</a:t>
            </a:r>
            <a:r>
              <a:rPr lang="fr-FR" sz="2400" dirty="0" smtClean="0">
                <a:latin typeface="Century Gothic" pitchFamily="34" charset="0"/>
              </a:rPr>
              <a:t>. </a:t>
            </a:r>
          </a:p>
          <a:p>
            <a:pPr algn="just"/>
            <a:r>
              <a:rPr lang="fr-FR" sz="2400" dirty="0" smtClean="0">
                <a:latin typeface="Century Gothic" pitchFamily="34" charset="0"/>
              </a:rPr>
              <a:t>L’approche HACCP est de plus en plus utilisée dans l’industrie alimentaire mondiale, en particulier pour la production à grande échelle, et sa capacité à faciliter le commerce international des denrées alimentaires s’est considérablement accrue au cours des dernières années.</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Introduction </a:t>
            </a:r>
            <a:r>
              <a:rPr lang="fr-FR" sz="2000" b="1" dirty="0" smtClean="0">
                <a:latin typeface="Century Gothic" pitchFamily="34" charset="0"/>
              </a:rPr>
              <a:t>4</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buNone/>
            </a:pPr>
            <a:r>
              <a:rPr lang="fr-FR" sz="2400" b="1" dirty="0" smtClean="0">
                <a:latin typeface="Century Gothic" pitchFamily="34" charset="0"/>
              </a:rPr>
              <a:t>Historique : </a:t>
            </a:r>
            <a:endParaRPr lang="fr-FR" sz="2400" dirty="0" smtClean="0">
              <a:latin typeface="Century Gothic" pitchFamily="34" charset="0"/>
            </a:endParaRPr>
          </a:p>
          <a:p>
            <a:pPr algn="just">
              <a:buNone/>
            </a:pPr>
            <a:r>
              <a:rPr lang="fr-FR" sz="2400" dirty="0" smtClean="0">
                <a:latin typeface="Century Gothic" pitchFamily="34" charset="0"/>
              </a:rPr>
              <a:t> Sa première mise en application a débuté vers les années 70 lorsque la NASA a commencé à s'intéresser à la qualité des aliments consommés par les cosmonautes.</a:t>
            </a:r>
          </a:p>
          <a:p>
            <a:pPr algn="just">
              <a:buNone/>
            </a:pPr>
            <a:r>
              <a:rPr lang="fr-FR" sz="2400" dirty="0" smtClean="0">
                <a:latin typeface="Century Gothic" pitchFamily="34" charset="0"/>
              </a:rPr>
              <a:t>Depuis, les horizons se sont ouverts au domaine des industries alimentaires et plusieurs organisations internationales ce sont penchées pour l'étude de ce système qui constitue de nos jours un jalon de première importance en matière de production et de contrôle alimentaires.</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TotalTime>
  <Words>2808</Words>
  <Application>Microsoft Office PowerPoint</Application>
  <PresentationFormat>Affichage à l'écran (4:3)</PresentationFormat>
  <Paragraphs>289</Paragraphs>
  <Slides>48</Slides>
  <Notes>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48</vt:i4>
      </vt:variant>
    </vt:vector>
  </HeadingPairs>
  <TitlesOfParts>
    <vt:vector size="53" baseType="lpstr">
      <vt:lpstr>Arial</vt:lpstr>
      <vt:lpstr>Calibri</vt:lpstr>
      <vt:lpstr>Century Gothic</vt:lpstr>
      <vt:lpstr>Times New Roman</vt:lpstr>
      <vt:lpstr>Office Theme</vt:lpstr>
      <vt:lpstr>  L’application des principes HACCP dans les entreprises agroalimentaires  </vt:lpstr>
      <vt:lpstr>Contexte 1 </vt:lpstr>
      <vt:lpstr>Contexte 2  </vt:lpstr>
      <vt:lpstr>Contexte 3  </vt:lpstr>
      <vt:lpstr>Contexte 4  </vt:lpstr>
      <vt:lpstr>Introduction 1</vt:lpstr>
      <vt:lpstr>Introduction 2</vt:lpstr>
      <vt:lpstr>Introduction 3</vt:lpstr>
      <vt:lpstr>Introduction 4</vt:lpstr>
      <vt:lpstr>Intérêts de la mise en place d’un système HACCP 1  </vt:lpstr>
      <vt:lpstr>Intérêts de la mise en place d’un système HACCP 2  </vt:lpstr>
      <vt:lpstr>Intérêts de la mise en place d’un système HACCP 3  </vt:lpstr>
      <vt:lpstr>Intérêts de la mise en place d’un système HACCP 4  </vt:lpstr>
      <vt:lpstr>Principes du système HACCP 1</vt:lpstr>
      <vt:lpstr>Principes du système HACCP 2</vt:lpstr>
      <vt:lpstr>Principes du système HACCP 3</vt:lpstr>
      <vt:lpstr>Principes du système HACCP 4</vt:lpstr>
      <vt:lpstr>Principes du système HACCP 5</vt:lpstr>
      <vt:lpstr>Principes du système HACCP 6</vt:lpstr>
      <vt:lpstr>Principes du système HACCP 7</vt:lpstr>
      <vt:lpstr>Principes du système HACCP 8</vt:lpstr>
      <vt:lpstr>Application du système HACCP 1 </vt:lpstr>
      <vt:lpstr>Application du système HACCP 2</vt:lpstr>
      <vt:lpstr>Application du système HACCP 3</vt:lpstr>
      <vt:lpstr>Application du système HACCP 4</vt:lpstr>
      <vt:lpstr>Application du système HACCP 5</vt:lpstr>
      <vt:lpstr>Application du système HACCP 6</vt:lpstr>
      <vt:lpstr>Application du système HACCP 7</vt:lpstr>
      <vt:lpstr>Application du système HACCP 8</vt:lpstr>
      <vt:lpstr>Présentation PowerPoint</vt:lpstr>
      <vt:lpstr>Application du système HACCP 9</vt:lpstr>
      <vt:lpstr>Présentation PowerPoint</vt:lpstr>
      <vt:lpstr>Application du système HACCP 10</vt:lpstr>
      <vt:lpstr>Application du système HACCP 11</vt:lpstr>
      <vt:lpstr>Application du système HACCP 12</vt:lpstr>
      <vt:lpstr>Présentation PowerPoint</vt:lpstr>
      <vt:lpstr>Application du système HACCP 13</vt:lpstr>
      <vt:lpstr>Application du système HACCP 14</vt:lpstr>
      <vt:lpstr>Application du système HACCP 15</vt:lpstr>
      <vt:lpstr>Application du système HACCP 16</vt:lpstr>
      <vt:lpstr>Application du système HACCP 17</vt:lpstr>
      <vt:lpstr>Application du système HACCP 18</vt:lpstr>
      <vt:lpstr>Application du système HACCP 19</vt:lpstr>
      <vt:lpstr>Application du système HACCP 20</vt:lpstr>
      <vt:lpstr>Application du système HACCP 21</vt:lpstr>
      <vt:lpstr>Application du système HACCP 22</vt:lpstr>
      <vt:lpstr>Conclusion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Hygiène alimentaire </dc:title>
  <dc:creator>simplice</dc:creator>
  <cp:lastModifiedBy>Dr SANOU Kwéssé Simplice</cp:lastModifiedBy>
  <cp:revision>85</cp:revision>
  <dcterms:created xsi:type="dcterms:W3CDTF">2006-08-16T00:00:00Z</dcterms:created>
  <dcterms:modified xsi:type="dcterms:W3CDTF">2021-06-23T01:34:30Z</dcterms:modified>
</cp:coreProperties>
</file>