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85"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6" r:id="rId31"/>
    <p:sldId id="284" r:id="rId32"/>
  </p:sldIdLst>
  <p:sldSz cx="9144000" cy="6858000" type="screen4x3"/>
  <p:notesSz cx="6858000" cy="9144000"/>
  <p:defaultText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7716AB-DC0F-4BA8-BFA2-E5907F053118}" type="datetimeFigureOut">
              <a:rPr lang="fr-FR" smtClean="0"/>
              <a:pPr/>
              <a:t>23/06/2021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FCA69-6146-4F5B-A0AF-A9A5014E490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3FCA69-6146-4F5B-A0AF-A9A5014E4904}"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ubtitle 2"/>
          <p:cNvSpPr>
            <a:spLocks noGrp="1"/>
          </p:cNvSpPr>
          <p:nvPr>
            <p:ph type="subTitle" idx="1"/>
          </p:nvPr>
        </p:nvSpPr>
        <p:spPr>
          <a:xfrm>
            <a:off x="1371600" y="3886200"/>
            <a:ext cx="6400800" cy="1752600"/>
          </a:xfrm>
        </p:spPr>
        <p:txBody>
          <a:bodyPr/>
          <a:lstStyle>
            <a:lvl1pPr marL="0" indent="0" algn="ctr" latinLnBrk="0">
              <a:buNone/>
              <a:defRPr lang="fr-FR">
                <a:solidFill>
                  <a:schemeClr val="tx1">
                    <a:tint val="75000"/>
                  </a:schemeClr>
                </a:solidFill>
              </a:defRPr>
            </a:lvl1pPr>
            <a:lvl2pPr marL="457200" indent="0" algn="ctr" latinLnBrk="0">
              <a:buNone/>
              <a:defRPr lang="fr-FR">
                <a:solidFill>
                  <a:schemeClr val="tx1">
                    <a:tint val="75000"/>
                  </a:schemeClr>
                </a:solidFill>
              </a:defRPr>
            </a:lvl2pPr>
            <a:lvl3pPr marL="914400" indent="0" algn="ctr" latinLnBrk="0">
              <a:buNone/>
              <a:defRPr lang="fr-FR">
                <a:solidFill>
                  <a:schemeClr val="tx1">
                    <a:tint val="75000"/>
                  </a:schemeClr>
                </a:solidFill>
              </a:defRPr>
            </a:lvl3pPr>
            <a:lvl4pPr marL="1371600" indent="0" algn="ctr" latinLnBrk="0">
              <a:buNone/>
              <a:defRPr lang="fr-FR">
                <a:solidFill>
                  <a:schemeClr val="tx1">
                    <a:tint val="75000"/>
                  </a:schemeClr>
                </a:solidFill>
              </a:defRPr>
            </a:lvl4pPr>
            <a:lvl5pPr marL="1828800" indent="0" algn="ctr" latinLnBrk="0">
              <a:buNone/>
              <a:defRPr lang="fr-FR">
                <a:solidFill>
                  <a:schemeClr val="tx1">
                    <a:tint val="75000"/>
                  </a:schemeClr>
                </a:solidFill>
              </a:defRPr>
            </a:lvl5pPr>
            <a:lvl6pPr marL="2286000" indent="0" algn="ctr" latinLnBrk="0">
              <a:buNone/>
              <a:defRPr lang="fr-FR">
                <a:solidFill>
                  <a:schemeClr val="tx1">
                    <a:tint val="75000"/>
                  </a:schemeClr>
                </a:solidFill>
              </a:defRPr>
            </a:lvl6pPr>
            <a:lvl7pPr marL="2743200" indent="0" algn="ctr" latinLnBrk="0">
              <a:buNone/>
              <a:defRPr lang="fr-FR">
                <a:solidFill>
                  <a:schemeClr val="tx1">
                    <a:tint val="75000"/>
                  </a:schemeClr>
                </a:solidFill>
              </a:defRPr>
            </a:lvl7pPr>
            <a:lvl8pPr marL="3200400" indent="0" algn="ctr" latinLnBrk="0">
              <a:buNone/>
              <a:defRPr lang="fr-FR">
                <a:solidFill>
                  <a:schemeClr val="tx1">
                    <a:tint val="75000"/>
                  </a:schemeClr>
                </a:solidFill>
              </a:defRPr>
            </a:lvl8pPr>
            <a:lvl9pPr marL="3657600" indent="0" algn="ctr" latinLnBrk="0">
              <a:buNone/>
              <a:defRPr lang="fr-FR">
                <a:solidFill>
                  <a:schemeClr val="tx1">
                    <a:tint val="75000"/>
                  </a:schemeClr>
                </a:solidFill>
              </a:defRPr>
            </a:lvl9pPr>
          </a:lstStyle>
          <a:p>
            <a:r>
              <a:rPr lang="fr-FR"/>
              <a:t>Cliquez pour modifier le style des sous-titres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latinLnBrk="0">
              <a:defRPr lang="fr-FR" sz="4000" b="1" cap="all"/>
            </a:lvl1pPr>
          </a:lstStyle>
          <a:p>
            <a:r>
              <a:rPr lang="fr-FR"/>
              <a:t>Cliquez pour modifier le style du titre</a:t>
            </a:r>
          </a:p>
        </p:txBody>
      </p:sp>
      <p:sp>
        <p:nvSpPr>
          <p:cNvPr id="3" name="Text Placeholder 2"/>
          <p:cNvSpPr>
            <a:spLocks noGrp="1"/>
          </p:cNvSpPr>
          <p:nvPr>
            <p:ph type="body" idx="1"/>
          </p:nvPr>
        </p:nvSpPr>
        <p:spPr>
          <a:xfrm>
            <a:off x="722313" y="2906713"/>
            <a:ext cx="7772400" cy="1500187"/>
          </a:xfrm>
        </p:spPr>
        <p:txBody>
          <a:bodyPr anchor="b"/>
          <a:lstStyle>
            <a:lvl1pPr marL="0" indent="0" latinLnBrk="0">
              <a:buNone/>
              <a:defRPr lang="fr-FR" sz="2000">
                <a:solidFill>
                  <a:schemeClr val="tx1">
                    <a:tint val="75000"/>
                  </a:schemeClr>
                </a:solidFill>
              </a:defRPr>
            </a:lvl1pPr>
            <a:lvl2pPr marL="457200" indent="0" latinLnBrk="0">
              <a:buNone/>
              <a:defRPr lang="fr-FR" sz="1800">
                <a:solidFill>
                  <a:schemeClr val="tx1">
                    <a:tint val="75000"/>
                  </a:schemeClr>
                </a:solidFill>
              </a:defRPr>
            </a:lvl2pPr>
            <a:lvl3pPr marL="914400" indent="0" latinLnBrk="0">
              <a:buNone/>
              <a:defRPr lang="fr-FR" sz="1600">
                <a:solidFill>
                  <a:schemeClr val="tx1">
                    <a:tint val="75000"/>
                  </a:schemeClr>
                </a:solidFill>
              </a:defRPr>
            </a:lvl3pPr>
            <a:lvl4pPr marL="1371600" indent="0" latinLnBrk="0">
              <a:buNone/>
              <a:defRPr lang="fr-FR" sz="1400">
                <a:solidFill>
                  <a:schemeClr val="tx1">
                    <a:tint val="75000"/>
                  </a:schemeClr>
                </a:solidFill>
              </a:defRPr>
            </a:lvl4pPr>
            <a:lvl5pPr marL="1828800" indent="0" latinLnBrk="0">
              <a:buNone/>
              <a:defRPr lang="fr-FR" sz="1400">
                <a:solidFill>
                  <a:schemeClr val="tx1">
                    <a:tint val="75000"/>
                  </a:schemeClr>
                </a:solidFill>
              </a:defRPr>
            </a:lvl5pPr>
            <a:lvl6pPr marL="2286000" indent="0" latinLnBrk="0">
              <a:buNone/>
              <a:defRPr lang="fr-FR" sz="1400">
                <a:solidFill>
                  <a:schemeClr val="tx1">
                    <a:tint val="75000"/>
                  </a:schemeClr>
                </a:solidFill>
              </a:defRPr>
            </a:lvl6pPr>
            <a:lvl7pPr marL="2743200" indent="0" latinLnBrk="0">
              <a:buNone/>
              <a:defRPr lang="fr-FR" sz="1400">
                <a:solidFill>
                  <a:schemeClr val="tx1">
                    <a:tint val="75000"/>
                  </a:schemeClr>
                </a:solidFill>
              </a:defRPr>
            </a:lvl7pPr>
            <a:lvl8pPr marL="3200400" indent="0" latinLnBrk="0">
              <a:buNone/>
              <a:defRPr lang="fr-FR" sz="1400">
                <a:solidFill>
                  <a:schemeClr val="tx1">
                    <a:tint val="75000"/>
                  </a:schemeClr>
                </a:solidFill>
              </a:defRPr>
            </a:lvl8pPr>
            <a:lvl9pPr marL="3657600" indent="0" latinLnBrk="0">
              <a:buNone/>
              <a:defRPr lang="fr-F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smtClean="0"/>
              <a:t>9/18/2006</a:t>
            </a:r>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Content Placeholder 2"/>
          <p:cNvSpPr>
            <a:spLocks noGrp="1"/>
          </p:cNvSpPr>
          <p:nvPr>
            <p:ph sz="half" idx="1"/>
          </p:nvPr>
        </p:nvSpPr>
        <p:spPr>
          <a:xfrm>
            <a:off x="457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Content Placeholder 3"/>
          <p:cNvSpPr>
            <a:spLocks noGrp="1"/>
          </p:cNvSpPr>
          <p:nvPr>
            <p:ph sz="half" idx="2"/>
          </p:nvPr>
        </p:nvSpPr>
        <p:spPr>
          <a:xfrm>
            <a:off x="4648200" y="1600200"/>
            <a:ext cx="4038600" cy="4525963"/>
          </a:xfrm>
        </p:spPr>
        <p:txBody>
          <a:bodyPr/>
          <a:lstStyle>
            <a:lvl1pPr latinLnBrk="0">
              <a:defRPr lang="fr-FR" sz="2800"/>
            </a:lvl1pPr>
            <a:lvl2pPr latinLnBrk="0">
              <a:defRPr lang="fr-FR" sz="2400"/>
            </a:lvl2pPr>
            <a:lvl3pPr latinLnBrk="0">
              <a:defRPr lang="fr-FR" sz="2000"/>
            </a:lvl3pPr>
            <a:lvl4pPr latinLnBrk="0">
              <a:defRPr lang="fr-FR" sz="1800"/>
            </a:lvl4pPr>
            <a:lvl5pPr latinLnBrk="0">
              <a:defRPr lang="fr-FR" sz="1800"/>
            </a:lvl5pPr>
            <a:lvl6pPr latinLnBrk="0">
              <a:defRPr lang="fr-FR" sz="1800"/>
            </a:lvl6pPr>
            <a:lvl7pPr latinLnBrk="0">
              <a:defRPr lang="fr-FR" sz="1800"/>
            </a:lvl7pPr>
            <a:lvl8pPr latinLnBrk="0">
              <a:defRPr lang="fr-FR" sz="1800"/>
            </a:lvl8pPr>
            <a:lvl9pPr latinLnBrk="0">
              <a:defRPr lang="fr-FR" sz="18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fr-FR"/>
            </a:lvl1pPr>
          </a:lstStyle>
          <a:p>
            <a:r>
              <a:rPr lang="fr-FR"/>
              <a:t>Cliquez pour modifier le style du titre</a:t>
            </a:r>
          </a:p>
        </p:txBody>
      </p:sp>
      <p:sp>
        <p:nvSpPr>
          <p:cNvPr id="3" name="Text Placeholder 2"/>
          <p:cNvSpPr>
            <a:spLocks noGrp="1"/>
          </p:cNvSpPr>
          <p:nvPr>
            <p:ph type="body" idx="1"/>
          </p:nvPr>
        </p:nvSpPr>
        <p:spPr>
          <a:xfrm>
            <a:off x="457200" y="1535113"/>
            <a:ext cx="4040188"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5" name="Text Placeholder 4"/>
          <p:cNvSpPr>
            <a:spLocks noGrp="1"/>
          </p:cNvSpPr>
          <p:nvPr>
            <p:ph type="body" sz="quarter" idx="3"/>
          </p:nvPr>
        </p:nvSpPr>
        <p:spPr>
          <a:xfrm>
            <a:off x="4645025" y="1535113"/>
            <a:ext cx="4041775" cy="639762"/>
          </a:xfrm>
        </p:spPr>
        <p:txBody>
          <a:bodyPr anchor="b"/>
          <a:lstStyle>
            <a:lvl1pPr marL="0" indent="0" latinLnBrk="0">
              <a:buNone/>
              <a:defRPr lang="fr-FR" sz="2400" b="1"/>
            </a:lvl1pPr>
            <a:lvl2pPr marL="457200" indent="0" latinLnBrk="0">
              <a:buNone/>
              <a:defRPr lang="fr-FR" sz="2000" b="1"/>
            </a:lvl2pPr>
            <a:lvl3pPr marL="914400" indent="0" latinLnBrk="0">
              <a:buNone/>
              <a:defRPr lang="fr-FR" sz="1800" b="1"/>
            </a:lvl3pPr>
            <a:lvl4pPr marL="1371600" indent="0" latinLnBrk="0">
              <a:buNone/>
              <a:defRPr lang="fr-FR" sz="1600" b="1"/>
            </a:lvl4pPr>
            <a:lvl5pPr marL="1828800" indent="0" latinLnBrk="0">
              <a:buNone/>
              <a:defRPr lang="fr-FR" sz="1600" b="1"/>
            </a:lvl5pPr>
            <a:lvl6pPr marL="2286000" indent="0" latinLnBrk="0">
              <a:buNone/>
              <a:defRPr lang="fr-FR" sz="1600" b="1"/>
            </a:lvl6pPr>
            <a:lvl7pPr marL="2743200" indent="0" latinLnBrk="0">
              <a:buNone/>
              <a:defRPr lang="fr-FR" sz="1600" b="1"/>
            </a:lvl7pPr>
            <a:lvl8pPr marL="3200400" indent="0" latinLnBrk="0">
              <a:buNone/>
              <a:defRPr lang="fr-FR" sz="1600" b="1"/>
            </a:lvl8pPr>
            <a:lvl9pPr marL="3657600" indent="0" latinLnBrk="0">
              <a:buNone/>
              <a:defRPr lang="fr-FR" sz="1600" b="1"/>
            </a:lvl9pPr>
          </a:lstStyle>
          <a:p>
            <a:pPr lvl="0"/>
            <a:r>
              <a:rPr lang="fr-FR"/>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latinLnBrk="0">
              <a:defRPr lang="fr-FR" sz="2400"/>
            </a:lvl1pPr>
            <a:lvl2pPr latinLnBrk="0">
              <a:defRPr lang="fr-FR" sz="2000"/>
            </a:lvl2pPr>
            <a:lvl3pPr latinLnBrk="0">
              <a:defRPr lang="fr-FR" sz="1800"/>
            </a:lvl3pPr>
            <a:lvl4pPr latinLnBrk="0">
              <a:defRPr lang="fr-FR" sz="1600"/>
            </a:lvl4pPr>
            <a:lvl5pPr latinLnBrk="0">
              <a:defRPr lang="fr-FR" sz="1600"/>
            </a:lvl5pPr>
            <a:lvl6pPr latinLnBrk="0">
              <a:defRPr lang="fr-FR" sz="1600"/>
            </a:lvl6pPr>
            <a:lvl7pPr latinLnBrk="0">
              <a:defRPr lang="fr-FR" sz="1600"/>
            </a:lvl7pPr>
            <a:lvl8pPr latinLnBrk="0">
              <a:defRPr lang="fr-FR" sz="1600"/>
            </a:lvl8pPr>
            <a:lvl9pPr latinLnBrk="0">
              <a:defRPr lang="fr-FR" sz="16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7" name="Date Placeholder 6"/>
          <p:cNvSpPr>
            <a:spLocks noGrp="1"/>
          </p:cNvSpPr>
          <p:nvPr>
            <p:ph type="dt" sz="half" idx="10"/>
          </p:nvPr>
        </p:nvSpPr>
        <p:spPr/>
        <p:txBody>
          <a:bodyPr/>
          <a:lstStyle/>
          <a:p>
            <a:r>
              <a:rPr lang="fr-FR" smtClean="0"/>
              <a:t>9/18/2006</a:t>
            </a:r>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p>
        </p:txBody>
      </p:sp>
      <p:sp>
        <p:nvSpPr>
          <p:cNvPr id="3" name="Date Placeholder 2"/>
          <p:cNvSpPr>
            <a:spLocks noGrp="1"/>
          </p:cNvSpPr>
          <p:nvPr>
            <p:ph type="dt" sz="half" idx="10"/>
          </p:nvPr>
        </p:nvSpPr>
        <p:spPr/>
        <p:txBody>
          <a:bodyPr/>
          <a:lstStyle/>
          <a:p>
            <a:r>
              <a:rPr lang="fr-FR" smtClean="0"/>
              <a:t>9/18/2006</a:t>
            </a:r>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smtClean="0"/>
              <a:t>9/18/2006</a:t>
            </a:r>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latinLnBrk="0">
              <a:defRPr lang="fr-FR" sz="2000" b="1"/>
            </a:lvl1pPr>
          </a:lstStyle>
          <a:p>
            <a:r>
              <a:rPr lang="fr-FR"/>
              <a:t>Cliquez pour modifier le style du titre</a:t>
            </a:r>
          </a:p>
        </p:txBody>
      </p:sp>
      <p:sp>
        <p:nvSpPr>
          <p:cNvPr id="3" name="Content Placeholder 2"/>
          <p:cNvSpPr>
            <a:spLocks noGrp="1"/>
          </p:cNvSpPr>
          <p:nvPr>
            <p:ph idx="1"/>
          </p:nvPr>
        </p:nvSpPr>
        <p:spPr>
          <a:xfrm>
            <a:off x="3575050" y="273050"/>
            <a:ext cx="5111750" cy="5853113"/>
          </a:xfrm>
        </p:spPr>
        <p:txBody>
          <a:bodyPr/>
          <a:lstStyle>
            <a:lvl1pPr latinLnBrk="0">
              <a:defRPr lang="fr-FR" sz="3200"/>
            </a:lvl1pPr>
            <a:lvl2pPr latinLnBrk="0">
              <a:defRPr lang="fr-FR" sz="2800"/>
            </a:lvl2pPr>
            <a:lvl3pPr latinLnBrk="0">
              <a:defRPr lang="fr-FR" sz="2400"/>
            </a:lvl3pPr>
            <a:lvl4pPr latinLnBrk="0">
              <a:defRPr lang="fr-FR" sz="2000"/>
            </a:lvl4pPr>
            <a:lvl5pPr latinLnBrk="0">
              <a:defRPr lang="fr-FR" sz="2000"/>
            </a:lvl5pPr>
            <a:lvl6pPr latinLnBrk="0">
              <a:defRPr lang="fr-FR" sz="2000"/>
            </a:lvl6pPr>
            <a:lvl7pPr latinLnBrk="0">
              <a:defRPr lang="fr-FR" sz="2000"/>
            </a:lvl7pPr>
            <a:lvl8pPr latinLnBrk="0">
              <a:defRPr lang="fr-FR" sz="2000"/>
            </a:lvl8pPr>
            <a:lvl9pPr latinLnBrk="0">
              <a:defRPr lang="fr-FR" sz="2000"/>
            </a:lvl9p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Text Placeholder 3"/>
          <p:cNvSpPr>
            <a:spLocks noGrp="1"/>
          </p:cNvSpPr>
          <p:nvPr>
            <p:ph type="body" sz="half" idx="2"/>
          </p:nvPr>
        </p:nvSpPr>
        <p:spPr>
          <a:xfrm>
            <a:off x="457200" y="1435100"/>
            <a:ext cx="3008313" cy="4691063"/>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latinLnBrk="0">
              <a:defRPr lang="fr-FR" sz="2000" b="1"/>
            </a:lvl1pPr>
          </a:lstStyle>
          <a:p>
            <a:r>
              <a:rPr lang="fr-FR"/>
              <a:t>Cliquez pour modifier le style du titre</a:t>
            </a:r>
          </a:p>
        </p:txBody>
      </p:sp>
      <p:sp>
        <p:nvSpPr>
          <p:cNvPr id="3" name="Picture Placeholder 2"/>
          <p:cNvSpPr>
            <a:spLocks noGrp="1"/>
          </p:cNvSpPr>
          <p:nvPr>
            <p:ph type="pic" idx="1"/>
          </p:nvPr>
        </p:nvSpPr>
        <p:spPr>
          <a:xfrm>
            <a:off x="1792288" y="612775"/>
            <a:ext cx="5486400" cy="4114800"/>
          </a:xfrm>
        </p:spPr>
        <p:txBody>
          <a:bodyPr/>
          <a:lstStyle>
            <a:lvl1pPr marL="0" indent="0" latinLnBrk="0">
              <a:buNone/>
              <a:defRPr lang="fr-FR" sz="3200"/>
            </a:lvl1pPr>
            <a:lvl2pPr marL="457200" indent="0" latinLnBrk="0">
              <a:buNone/>
              <a:defRPr lang="fr-FR" sz="2800"/>
            </a:lvl2pPr>
            <a:lvl3pPr marL="914400" indent="0" latinLnBrk="0">
              <a:buNone/>
              <a:defRPr lang="fr-FR" sz="2400"/>
            </a:lvl3pPr>
            <a:lvl4pPr marL="1371600" indent="0" latinLnBrk="0">
              <a:buNone/>
              <a:defRPr lang="fr-FR" sz="2000"/>
            </a:lvl4pPr>
            <a:lvl5pPr marL="1828800" indent="0" latinLnBrk="0">
              <a:buNone/>
              <a:defRPr lang="fr-FR" sz="2000"/>
            </a:lvl5pPr>
            <a:lvl6pPr marL="2286000" indent="0" latinLnBrk="0">
              <a:buNone/>
              <a:defRPr lang="fr-FR" sz="2000"/>
            </a:lvl6pPr>
            <a:lvl7pPr marL="2743200" indent="0" latinLnBrk="0">
              <a:buNone/>
              <a:defRPr lang="fr-FR" sz="2000"/>
            </a:lvl7pPr>
            <a:lvl8pPr marL="3200400" indent="0" latinLnBrk="0">
              <a:buNone/>
              <a:defRPr lang="fr-FR" sz="2000"/>
            </a:lvl8pPr>
            <a:lvl9pPr marL="3657600" indent="0" latinLnBrk="0">
              <a:buNone/>
              <a:defRPr lang="fr-F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latinLnBrk="0">
              <a:buNone/>
              <a:defRPr lang="fr-FR" sz="1400"/>
            </a:lvl1pPr>
            <a:lvl2pPr marL="457200" indent="0" latinLnBrk="0">
              <a:buNone/>
              <a:defRPr lang="fr-FR" sz="1200"/>
            </a:lvl2pPr>
            <a:lvl3pPr marL="914400" indent="0" latinLnBrk="0">
              <a:buNone/>
              <a:defRPr lang="fr-FR" sz="1000"/>
            </a:lvl3pPr>
            <a:lvl4pPr marL="1371600" indent="0" latinLnBrk="0">
              <a:buNone/>
              <a:defRPr lang="fr-FR" sz="900"/>
            </a:lvl4pPr>
            <a:lvl5pPr marL="1828800" indent="0" latinLnBrk="0">
              <a:buNone/>
              <a:defRPr lang="fr-FR" sz="900"/>
            </a:lvl5pPr>
            <a:lvl6pPr marL="2286000" indent="0" latinLnBrk="0">
              <a:buNone/>
              <a:defRPr lang="fr-FR" sz="900"/>
            </a:lvl6pPr>
            <a:lvl7pPr marL="2743200" indent="0" latinLnBrk="0">
              <a:buNone/>
              <a:defRPr lang="fr-FR" sz="900"/>
            </a:lvl7pPr>
            <a:lvl8pPr marL="3200400" indent="0" latinLnBrk="0">
              <a:buNone/>
              <a:defRPr lang="fr-FR" sz="900"/>
            </a:lvl8pPr>
            <a:lvl9pPr marL="3657600" indent="0" latinLnBrk="0">
              <a:buNone/>
              <a:defRPr lang="fr-F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smtClean="0"/>
              <a:t>9/18/2006</a:t>
            </a:r>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6F15528-21DE-4FAA-801E-634DDDAF4B2B}" type="slidenum">
              <a: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Niveau 2</a:t>
            </a:r>
          </a:p>
          <a:p>
            <a:pPr lvl="2"/>
            <a:r>
              <a:rPr lang="fr-FR"/>
              <a:t>Niveau 3</a:t>
            </a:r>
          </a:p>
          <a:p>
            <a:pPr lvl="3"/>
            <a:r>
              <a:rPr lang="fr-FR"/>
              <a:t>Niveau 4</a:t>
            </a:r>
          </a:p>
          <a:p>
            <a:pPr lvl="4"/>
            <a:r>
              <a:rPr lang="fr-FR"/>
              <a:t>Niveau 5</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latinLnBrk="0">
              <a:defRPr lang="fr-FR" sz="1200">
                <a:solidFill>
                  <a:schemeClr val="tx1">
                    <a:tint val="75000"/>
                  </a:schemeClr>
                </a:solidFill>
              </a:defRPr>
            </a:lvl1pPr>
          </a:lstStyle>
          <a:p>
            <a:r>
              <a:rPr lang="fr-FR" smtClean="0"/>
              <a:t>9/18/2006</a:t>
            </a:r>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latinLnBrk="0">
              <a:defRPr lang="fr-F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latinLnBrk="0">
              <a:defRPr lang="fr-FR" sz="1200">
                <a:solidFill>
                  <a:schemeClr val="tx1">
                    <a:tint val="75000"/>
                  </a:schemeClr>
                </a:solidFill>
              </a:defRPr>
            </a:lvl1pPr>
          </a:lstStyle>
          <a:p>
            <a:fld id="{B6F15528-21DE-4FAA-801E-634DDDAF4B2B}" type="slidenum">
              <a: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lang="fr-F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lang="fr-F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fr-F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fr-F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fr-FR" sz="2000" kern="1200">
          <a:solidFill>
            <a:schemeClr val="tx1"/>
          </a:solidFill>
          <a:latin typeface="+mn-lt"/>
          <a:ea typeface="+mn-ea"/>
          <a:cs typeface="+mn-cs"/>
        </a:defRPr>
      </a:lvl9pPr>
    </p:bodyStyle>
    <p:otherStyle>
      <a:defPPr>
        <a:defRPr lang="fr-FR"/>
      </a:defPPr>
      <a:lvl1pPr marL="0" algn="l" defTabSz="914400" rtl="0" eaLnBrk="1" latinLnBrk="0" hangingPunct="1">
        <a:defRPr lang="fr-FR" sz="1800" kern="1200">
          <a:solidFill>
            <a:schemeClr val="tx1"/>
          </a:solidFill>
          <a:latin typeface="+mn-lt"/>
          <a:ea typeface="+mn-ea"/>
          <a:cs typeface="+mn-cs"/>
        </a:defRPr>
      </a:lvl1pPr>
      <a:lvl2pPr marL="457200" algn="l" defTabSz="914400" rtl="0" eaLnBrk="1" latinLnBrk="0" hangingPunct="1">
        <a:defRPr lang="fr-FR" sz="1800" kern="1200">
          <a:solidFill>
            <a:schemeClr val="tx1"/>
          </a:solidFill>
          <a:latin typeface="+mn-lt"/>
          <a:ea typeface="+mn-ea"/>
          <a:cs typeface="+mn-cs"/>
        </a:defRPr>
      </a:lvl2pPr>
      <a:lvl3pPr marL="914400" algn="l" defTabSz="914400" rtl="0" eaLnBrk="1" latinLnBrk="0" hangingPunct="1">
        <a:defRPr lang="fr-FR" sz="1800" kern="1200">
          <a:solidFill>
            <a:schemeClr val="tx1"/>
          </a:solidFill>
          <a:latin typeface="+mn-lt"/>
          <a:ea typeface="+mn-ea"/>
          <a:cs typeface="+mn-cs"/>
        </a:defRPr>
      </a:lvl3pPr>
      <a:lvl4pPr marL="1371600" algn="l" defTabSz="914400" rtl="0" eaLnBrk="1" latinLnBrk="0" hangingPunct="1">
        <a:defRPr lang="fr-FR" sz="1800" kern="1200">
          <a:solidFill>
            <a:schemeClr val="tx1"/>
          </a:solidFill>
          <a:latin typeface="+mn-lt"/>
          <a:ea typeface="+mn-ea"/>
          <a:cs typeface="+mn-cs"/>
        </a:defRPr>
      </a:lvl4pPr>
      <a:lvl5pPr marL="1828800" algn="l" defTabSz="914400" rtl="0" eaLnBrk="1" latinLnBrk="0" hangingPunct="1">
        <a:defRPr lang="fr-FR" sz="1800" kern="1200">
          <a:solidFill>
            <a:schemeClr val="tx1"/>
          </a:solidFill>
          <a:latin typeface="+mn-lt"/>
          <a:ea typeface="+mn-ea"/>
          <a:cs typeface="+mn-cs"/>
        </a:defRPr>
      </a:lvl5pPr>
      <a:lvl6pPr marL="2286000" algn="l" defTabSz="914400" rtl="0" eaLnBrk="1" latinLnBrk="0" hangingPunct="1">
        <a:defRPr lang="fr-FR" sz="1800" kern="1200">
          <a:solidFill>
            <a:schemeClr val="tx1"/>
          </a:solidFill>
          <a:latin typeface="+mn-lt"/>
          <a:ea typeface="+mn-ea"/>
          <a:cs typeface="+mn-cs"/>
        </a:defRPr>
      </a:lvl6pPr>
      <a:lvl7pPr marL="2743200" algn="l" defTabSz="914400" rtl="0" eaLnBrk="1" latinLnBrk="0" hangingPunct="1">
        <a:defRPr lang="fr-FR" sz="1800" kern="1200">
          <a:solidFill>
            <a:schemeClr val="tx1"/>
          </a:solidFill>
          <a:latin typeface="+mn-lt"/>
          <a:ea typeface="+mn-ea"/>
          <a:cs typeface="+mn-cs"/>
        </a:defRPr>
      </a:lvl7pPr>
      <a:lvl8pPr marL="3200400" algn="l" defTabSz="914400" rtl="0" eaLnBrk="1" latinLnBrk="0" hangingPunct="1">
        <a:defRPr lang="fr-FR" sz="1800" kern="1200">
          <a:solidFill>
            <a:schemeClr val="tx1"/>
          </a:solidFill>
          <a:latin typeface="+mn-lt"/>
          <a:ea typeface="+mn-ea"/>
          <a:cs typeface="+mn-cs"/>
        </a:defRPr>
      </a:lvl8pPr>
      <a:lvl9pPr marL="3657600" algn="l" defTabSz="914400" rtl="0" eaLnBrk="1" latinLnBrk="0" hangingPunct="1">
        <a:defRPr lang="fr-F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2365375"/>
          </a:xfrm>
        </p:spPr>
        <p:txBody>
          <a:bodyPr>
            <a:normAutofit fontScale="90000"/>
          </a:bodyPr>
          <a:lstStyle/>
          <a:p>
            <a:pPr>
              <a:lnSpc>
                <a:spcPct val="150000"/>
              </a:lnSpc>
            </a:pPr>
            <a:r>
              <a:rPr lang="fr-FR" b="1" dirty="0" smtClean="0"/>
              <a:t/>
            </a:r>
            <a:br>
              <a:rPr lang="fr-FR" b="1" dirty="0" smtClean="0"/>
            </a:br>
            <a:r>
              <a:rPr lang="fr-FR" sz="3600" b="1" dirty="0" smtClean="0">
                <a:latin typeface="Century Gothic" pitchFamily="34" charset="0"/>
              </a:rPr>
              <a:t>Hygiène alimentaire</a:t>
            </a:r>
            <a:r>
              <a:rPr lang="fr-FR" sz="3600" dirty="0" smtClean="0">
                <a:latin typeface="Century Gothic" pitchFamily="34" charset="0"/>
              </a:rPr>
              <a:t/>
            </a:r>
            <a:br>
              <a:rPr lang="fr-FR" sz="3600" dirty="0" smtClean="0">
                <a:latin typeface="Century Gothic" pitchFamily="34" charset="0"/>
              </a:rPr>
            </a:br>
            <a:endParaRPr lang="fr-FR" sz="3600" dirty="0">
              <a:latin typeface="Century Gothic" pitchFamily="34"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Century Gothic" pitchFamily="34" charset="0"/>
                <a:cs typeface="Times New Roman" pitchFamily="18" charset="0"/>
              </a:rPr>
              <a:t>Analyse et prévention des risques dans le contexte des référentiels qualité </a:t>
            </a:r>
            <a:r>
              <a:rPr lang="fr-FR" sz="2000" b="1" dirty="0" smtClean="0">
                <a:latin typeface="Century Gothic" pitchFamily="34" charset="0"/>
                <a:cs typeface="Times New Roman" pitchFamily="18" charset="0"/>
              </a:rPr>
              <a:t>2</a:t>
            </a:r>
          </a:p>
        </p:txBody>
      </p:sp>
      <p:sp>
        <p:nvSpPr>
          <p:cNvPr id="3" name="Espace réservé du contenu 2"/>
          <p:cNvSpPr>
            <a:spLocks noGrp="1"/>
          </p:cNvSpPr>
          <p:nvPr>
            <p:ph idx="1"/>
          </p:nvPr>
        </p:nvSpPr>
        <p:spPr/>
        <p:txBody>
          <a:bodyPr>
            <a:normAutofit fontScale="92500"/>
          </a:bodyPr>
          <a:lstStyle/>
          <a:p>
            <a:pPr>
              <a:lnSpc>
                <a:spcPct val="110000"/>
              </a:lnSpc>
            </a:pPr>
            <a:endParaRPr lang="fr-FR" sz="2800" dirty="0" smtClean="0">
              <a:cs typeface="Times New Roman" pitchFamily="18" charset="0"/>
            </a:endParaRPr>
          </a:p>
          <a:p>
            <a:pPr algn="just">
              <a:lnSpc>
                <a:spcPct val="150000"/>
              </a:lnSpc>
            </a:pPr>
            <a:r>
              <a:rPr lang="fr-FR" sz="2600" dirty="0" smtClean="0">
                <a:latin typeface="Century Gothic" pitchFamily="34" charset="0"/>
                <a:cs typeface="Times New Roman" pitchFamily="18" charset="0"/>
              </a:rPr>
              <a:t>Et veiller à ce que des </a:t>
            </a:r>
            <a:r>
              <a:rPr lang="fr-FR" sz="2600" dirty="0" smtClean="0">
                <a:solidFill>
                  <a:srgbClr val="0070C0"/>
                </a:solidFill>
                <a:latin typeface="Century Gothic" pitchFamily="34" charset="0"/>
                <a:cs typeface="Times New Roman" pitchFamily="18" charset="0"/>
              </a:rPr>
              <a:t>procédures de sécurité </a:t>
            </a:r>
            <a:r>
              <a:rPr lang="fr-FR" sz="2600" dirty="0" smtClean="0">
                <a:latin typeface="Century Gothic" pitchFamily="34" charset="0"/>
                <a:cs typeface="Times New Roman" pitchFamily="18" charset="0"/>
              </a:rPr>
              <a:t>appropriées soient établies, mises en œuvre, respectées et mises à jour.</a:t>
            </a:r>
          </a:p>
          <a:p>
            <a:pPr algn="just">
              <a:lnSpc>
                <a:spcPct val="150000"/>
              </a:lnSpc>
            </a:pPr>
            <a:r>
              <a:rPr lang="fr-FR" sz="2600" dirty="0" smtClean="0">
                <a:latin typeface="Century Gothic" pitchFamily="34" charset="0"/>
                <a:cs typeface="Times New Roman" pitchFamily="18" charset="0"/>
              </a:rPr>
              <a:t>Le système HACCP permet </a:t>
            </a:r>
            <a:r>
              <a:rPr lang="fr-FR" sz="2600" dirty="0" smtClean="0">
                <a:solidFill>
                  <a:srgbClr val="0070C0"/>
                </a:solidFill>
                <a:latin typeface="Century Gothic" pitchFamily="34" charset="0"/>
                <a:cs typeface="Times New Roman" pitchFamily="18" charset="0"/>
              </a:rPr>
              <a:t>d’identifier et d’analyser </a:t>
            </a:r>
            <a:r>
              <a:rPr lang="fr-FR" sz="2600" dirty="0" smtClean="0">
                <a:latin typeface="Century Gothic" pitchFamily="34" charset="0"/>
                <a:cs typeface="Times New Roman" pitchFamily="18" charset="0"/>
              </a:rPr>
              <a:t>les risques alimentaires en vue d’établir des </a:t>
            </a:r>
            <a:r>
              <a:rPr lang="fr-FR" sz="2600" dirty="0" smtClean="0">
                <a:solidFill>
                  <a:srgbClr val="0070C0"/>
                </a:solidFill>
                <a:latin typeface="Century Gothic" pitchFamily="34" charset="0"/>
                <a:cs typeface="Times New Roman" pitchFamily="18" charset="0"/>
              </a:rPr>
              <a:t>mesures de contrôle et de maîtrise</a:t>
            </a:r>
            <a:r>
              <a:rPr lang="fr-FR" sz="2600" dirty="0" smtClean="0">
                <a:latin typeface="Century Gothic" pitchFamily="34" charset="0"/>
                <a:cs typeface="Times New Roman" pitchFamily="18" charset="0"/>
              </a:rPr>
              <a:t> de la qualité sanitaire des denrées alimentaires.</a:t>
            </a:r>
          </a:p>
          <a:p>
            <a:pPr>
              <a:lnSpc>
                <a:spcPct val="110000"/>
              </a:lnSpc>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10</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Century Gothic" pitchFamily="34" charset="0"/>
                <a:cs typeface="Times New Roman" pitchFamily="18" charset="0"/>
              </a:rPr>
              <a:t>Analyse et prévention des risques dans le contexte des référentiels qualité</a:t>
            </a:r>
            <a:r>
              <a:rPr lang="fr-FR" sz="2000" b="1" dirty="0" smtClean="0">
                <a:latin typeface="Century Gothic" pitchFamily="34" charset="0"/>
                <a:cs typeface="Times New Roman" pitchFamily="18" charset="0"/>
              </a:rPr>
              <a:t> 3</a:t>
            </a:r>
          </a:p>
        </p:txBody>
      </p:sp>
      <p:sp>
        <p:nvSpPr>
          <p:cNvPr id="3" name="Espace réservé du contenu 2"/>
          <p:cNvSpPr>
            <a:spLocks noGrp="1"/>
          </p:cNvSpPr>
          <p:nvPr>
            <p:ph idx="1"/>
          </p:nvPr>
        </p:nvSpPr>
        <p:spPr/>
        <p:txBody>
          <a:bodyPr>
            <a:normAutofit/>
          </a:bodyPr>
          <a:lstStyle/>
          <a:p>
            <a:endParaRPr lang="fr-FR" sz="2800" dirty="0" smtClean="0">
              <a:cs typeface="Times New Roman" pitchFamily="18" charset="0"/>
            </a:endParaRPr>
          </a:p>
          <a:p>
            <a:pPr algn="just">
              <a:lnSpc>
                <a:spcPct val="150000"/>
              </a:lnSpc>
            </a:pPr>
            <a:r>
              <a:rPr lang="fr-FR" sz="2400" dirty="0" smtClean="0">
                <a:latin typeface="Century Gothic" pitchFamily="34" charset="0"/>
                <a:cs typeface="Times New Roman" pitchFamily="18" charset="0"/>
              </a:rPr>
              <a:t>Le Codex Alimentarius (OMS/FAO) ou Code alimentaire : organisme des nations unies dont l’objectif est de développer des normes pour l’alimentation et la sécurité alimentaire au plan international, reconnaît l’HACCP comme la </a:t>
            </a:r>
            <a:r>
              <a:rPr lang="fr-FR" sz="2400" dirty="0" smtClean="0">
                <a:solidFill>
                  <a:srgbClr val="0070C0"/>
                </a:solidFill>
                <a:latin typeface="Century Gothic" pitchFamily="34" charset="0"/>
                <a:cs typeface="Times New Roman" pitchFamily="18" charset="0"/>
              </a:rPr>
              <a:t>méthode de référence </a:t>
            </a:r>
            <a:r>
              <a:rPr lang="fr-FR" sz="2400" dirty="0" smtClean="0">
                <a:latin typeface="Century Gothic" pitchFamily="34" charset="0"/>
                <a:cs typeface="Times New Roman" pitchFamily="18" charset="0"/>
              </a:rPr>
              <a:t>pour </a:t>
            </a:r>
            <a:r>
              <a:rPr lang="fr-FR" sz="2400" dirty="0" smtClean="0">
                <a:solidFill>
                  <a:srgbClr val="0070C0"/>
                </a:solidFill>
                <a:latin typeface="Century Gothic" pitchFamily="34" charset="0"/>
                <a:cs typeface="Times New Roman" pitchFamily="18" charset="0"/>
              </a:rPr>
              <a:t>l’identification des risques et la maîtrise de la sécurité alimentaire</a:t>
            </a:r>
            <a:endParaRPr lang="fr-FR" sz="2400" dirty="0" smtClean="0">
              <a:latin typeface="Century Gothic" pitchFamily="34" charset="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La maîtrise des risques sanitaires le long de la chaîne de production et de conditionnement nécessite la mise en place de mesures d’hygiène, en rapport avec l’environnement et les facteurs humains et matériels disponibles</a:t>
            </a: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12</a:t>
            </a:fld>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2</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Hygiène des lieux, des installations et des équipements</a:t>
            </a:r>
          </a:p>
          <a:p>
            <a:pPr algn="just">
              <a:lnSpc>
                <a:spcPct val="150000"/>
              </a:lnSpc>
              <a:buNone/>
            </a:pPr>
            <a:endParaRPr lang="fr-FR" sz="2400" dirty="0" smtClean="0">
              <a:solidFill>
                <a:srgbClr val="0070C0"/>
              </a:solidFill>
              <a:latin typeface="Century Gothic" pitchFamily="34" charset="0"/>
              <a:cs typeface="Times New Roman" pitchFamily="18" charset="0"/>
            </a:endParaRPr>
          </a:p>
          <a:p>
            <a:pPr algn="just">
              <a:lnSpc>
                <a:spcPct val="150000"/>
              </a:lnSpc>
              <a:buNone/>
            </a:pPr>
            <a:r>
              <a:rPr lang="fr-FR" sz="2400" dirty="0" smtClean="0">
                <a:solidFill>
                  <a:srgbClr val="0070C0"/>
                </a:solidFill>
                <a:latin typeface="Century Gothic" pitchFamily="34" charset="0"/>
                <a:cs typeface="Times New Roman" pitchFamily="18" charset="0"/>
              </a:rPr>
              <a:t>A défaut de mesures sanitaires adéquates, toute surface en contact avec les denrées alimentaires est une source potentielle de contamination microbienne.</a:t>
            </a: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3</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50000"/>
              </a:lnSpc>
              <a:buFont typeface="Wingdings" pitchFamily="2" charset="2"/>
              <a:buChar char="q"/>
            </a:pPr>
            <a:r>
              <a:rPr lang="fr-FR" sz="2600" dirty="0" smtClean="0">
                <a:latin typeface="Century Gothic" pitchFamily="34" charset="0"/>
                <a:cs typeface="Times New Roman" pitchFamily="18" charset="0"/>
              </a:rPr>
              <a:t>Hygiène des lieux, des installations et des équipements</a:t>
            </a:r>
          </a:p>
          <a:p>
            <a:pPr algn="just">
              <a:lnSpc>
                <a:spcPct val="150000"/>
              </a:lnSpc>
              <a:buNone/>
            </a:pPr>
            <a:endParaRPr lang="fr-FR" sz="2600" dirty="0" smtClean="0">
              <a:latin typeface="Century Gothic" pitchFamily="34" charset="0"/>
              <a:cs typeface="Times New Roman" pitchFamily="18" charset="0"/>
            </a:endParaRPr>
          </a:p>
          <a:p>
            <a:pPr algn="just">
              <a:lnSpc>
                <a:spcPct val="150000"/>
              </a:lnSpc>
              <a:buNone/>
            </a:pPr>
            <a:r>
              <a:rPr lang="fr-FR" sz="2600" dirty="0" smtClean="0">
                <a:latin typeface="Century Gothic" pitchFamily="34" charset="0"/>
                <a:cs typeface="Times New Roman" pitchFamily="18" charset="0"/>
              </a:rPr>
              <a:t>Les aires de production, conditionnement et d’entreposage doivent être </a:t>
            </a:r>
            <a:r>
              <a:rPr lang="fr-FR" sz="2600" dirty="0" smtClean="0">
                <a:solidFill>
                  <a:srgbClr val="0070C0"/>
                </a:solidFill>
                <a:latin typeface="Century Gothic" pitchFamily="34" charset="0"/>
                <a:cs typeface="Times New Roman" pitchFamily="18" charset="0"/>
              </a:rPr>
              <a:t>maintenues propres en permanence</a:t>
            </a:r>
            <a:r>
              <a:rPr lang="fr-FR" sz="2600" dirty="0" smtClean="0">
                <a:latin typeface="Century Gothic" pitchFamily="34" charset="0"/>
                <a:cs typeface="Times New Roman" pitchFamily="18" charset="0"/>
              </a:rPr>
              <a:t>. Un </a:t>
            </a:r>
            <a:r>
              <a:rPr lang="fr-FR" sz="2600" dirty="0" smtClean="0">
                <a:solidFill>
                  <a:srgbClr val="0070C0"/>
                </a:solidFill>
                <a:latin typeface="Century Gothic" pitchFamily="34" charset="0"/>
                <a:cs typeface="Times New Roman" pitchFamily="18" charset="0"/>
              </a:rPr>
              <a:t>programme de nettoyage et d’entretien </a:t>
            </a:r>
            <a:r>
              <a:rPr lang="fr-FR" sz="2600" dirty="0" smtClean="0">
                <a:latin typeface="Century Gothic" pitchFamily="34" charset="0"/>
                <a:cs typeface="Times New Roman" pitchFamily="18" charset="0"/>
              </a:rPr>
              <a:t>des installations et équipements doit être mis en place.</a:t>
            </a: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14</a:t>
            </a:fld>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4</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50000"/>
              </a:lnSpc>
              <a:buFont typeface="Wingdings" pitchFamily="2" charset="2"/>
              <a:buChar char="q"/>
            </a:pPr>
            <a:r>
              <a:rPr lang="fr-FR" sz="2600" dirty="0" smtClean="0">
                <a:latin typeface="Century Gothic" pitchFamily="34" charset="0"/>
                <a:cs typeface="Times New Roman" pitchFamily="18" charset="0"/>
              </a:rPr>
              <a:t>Hygiène des lieux, des installations et des équipements</a:t>
            </a:r>
          </a:p>
          <a:p>
            <a:pPr algn="just">
              <a:lnSpc>
                <a:spcPct val="150000"/>
              </a:lnSpc>
              <a:buNone/>
            </a:pPr>
            <a:endParaRPr lang="fr-FR" sz="2600" dirty="0" smtClean="0">
              <a:latin typeface="Century Gothic" pitchFamily="34" charset="0"/>
              <a:cs typeface="Times New Roman" pitchFamily="18" charset="0"/>
            </a:endParaRPr>
          </a:p>
          <a:p>
            <a:pPr algn="just">
              <a:lnSpc>
                <a:spcPct val="150000"/>
              </a:lnSpc>
              <a:buNone/>
            </a:pPr>
            <a:r>
              <a:rPr lang="fr-FR" sz="2600" dirty="0" smtClean="0">
                <a:latin typeface="Century Gothic" pitchFamily="34" charset="0"/>
                <a:cs typeface="Times New Roman" pitchFamily="18" charset="0"/>
              </a:rPr>
              <a:t>Le stockage des produits phytosanitaire et des engrais doit répondre à des impératifs de sécurité (aménagement de locaux adaptés à cet usage) et de bonne gestion (prévention des fuites) pour éviter tout déversement ou épandage accidentels.</a:t>
            </a: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5</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Hygiène des lieux, des installations et des équipements</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Des mesures appropriées doivent être prévues et mises en place pour </a:t>
            </a:r>
            <a:r>
              <a:rPr lang="fr-FR" sz="2400" dirty="0" smtClean="0">
                <a:solidFill>
                  <a:srgbClr val="0070C0"/>
                </a:solidFill>
                <a:latin typeface="Century Gothic" pitchFamily="34" charset="0"/>
                <a:cs typeface="Times New Roman" pitchFamily="18" charset="0"/>
              </a:rPr>
              <a:t>éliminer les déchets </a:t>
            </a:r>
            <a:r>
              <a:rPr lang="fr-FR" sz="2400" dirty="0" smtClean="0">
                <a:latin typeface="Century Gothic" pitchFamily="34" charset="0"/>
                <a:cs typeface="Times New Roman" pitchFamily="18" charset="0"/>
              </a:rPr>
              <a:t>en toute sécurité (emballages vides, produits périmés, fonds de cuve).</a:t>
            </a:r>
          </a:p>
          <a:p>
            <a:pPr algn="just">
              <a:lnSpc>
                <a:spcPct val="150000"/>
              </a:lnSpc>
              <a:buNone/>
            </a:pPr>
            <a:endParaRPr lang="fr-FR" sz="2400" dirty="0" smtClean="0">
              <a:latin typeface="Century Gothic" pitchFamily="34" charset="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6</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50000"/>
              </a:lnSpc>
              <a:buFont typeface="Wingdings" pitchFamily="2" charset="2"/>
              <a:buChar char="q"/>
            </a:pPr>
            <a:r>
              <a:rPr lang="fr-FR" sz="2600" dirty="0" smtClean="0">
                <a:latin typeface="Century Gothic" pitchFamily="34" charset="0"/>
                <a:cs typeface="Times New Roman" pitchFamily="18" charset="0"/>
              </a:rPr>
              <a:t>Hygiène des lieux, des installations et des équipements</a:t>
            </a:r>
          </a:p>
          <a:p>
            <a:pPr algn="just">
              <a:lnSpc>
                <a:spcPct val="150000"/>
              </a:lnSpc>
              <a:buNone/>
            </a:pPr>
            <a:endParaRPr lang="fr-FR" sz="2600" dirty="0" smtClean="0">
              <a:latin typeface="Century Gothic" pitchFamily="34" charset="0"/>
              <a:cs typeface="Times New Roman" pitchFamily="18" charset="0"/>
            </a:endParaRPr>
          </a:p>
          <a:p>
            <a:pPr algn="just">
              <a:lnSpc>
                <a:spcPct val="150000"/>
              </a:lnSpc>
              <a:buNone/>
            </a:pPr>
            <a:r>
              <a:rPr lang="fr-FR" sz="2600" dirty="0" smtClean="0">
                <a:latin typeface="Century Gothic" pitchFamily="34" charset="0"/>
                <a:cs typeface="Times New Roman" pitchFamily="18" charset="0"/>
              </a:rPr>
              <a:t>Des installations sanitaires (toilettes) doivent être </a:t>
            </a:r>
            <a:r>
              <a:rPr lang="fr-FR" sz="2600" dirty="0" smtClean="0">
                <a:solidFill>
                  <a:srgbClr val="0070C0"/>
                </a:solidFill>
                <a:latin typeface="Century Gothic" pitchFamily="34" charset="0"/>
                <a:cs typeface="Times New Roman" pitchFamily="18" charset="0"/>
              </a:rPr>
              <a:t>disponibles</a:t>
            </a:r>
            <a:r>
              <a:rPr lang="fr-FR" sz="2600" dirty="0" smtClean="0">
                <a:latin typeface="Century Gothic" pitchFamily="34" charset="0"/>
                <a:cs typeface="Times New Roman" pitchFamily="18" charset="0"/>
              </a:rPr>
              <a:t> aussi bien au champ qu’en station afin de réduire les </a:t>
            </a:r>
            <a:r>
              <a:rPr lang="fr-FR" sz="2600" dirty="0" smtClean="0">
                <a:solidFill>
                  <a:srgbClr val="0070C0"/>
                </a:solidFill>
                <a:latin typeface="Century Gothic" pitchFamily="34" charset="0"/>
                <a:cs typeface="Times New Roman" pitchFamily="18" charset="0"/>
              </a:rPr>
              <a:t>sources de contamination </a:t>
            </a:r>
            <a:r>
              <a:rPr lang="fr-FR" sz="2600" dirty="0" smtClean="0">
                <a:latin typeface="Century Gothic" pitchFamily="34" charset="0"/>
                <a:cs typeface="Times New Roman" pitchFamily="18" charset="0"/>
              </a:rPr>
              <a:t>dues au </a:t>
            </a:r>
            <a:r>
              <a:rPr lang="fr-FR" sz="2600" dirty="0" smtClean="0">
                <a:solidFill>
                  <a:srgbClr val="0070C0"/>
                </a:solidFill>
                <a:latin typeface="Century Gothic" pitchFamily="34" charset="0"/>
                <a:cs typeface="Times New Roman" pitchFamily="18" charset="0"/>
              </a:rPr>
              <a:t>péril fécal</a:t>
            </a:r>
            <a:r>
              <a:rPr lang="fr-FR" sz="2600" dirty="0" smtClean="0">
                <a:latin typeface="Century Gothic" pitchFamily="34" charset="0"/>
                <a:cs typeface="Times New Roman" pitchFamily="18" charset="0"/>
              </a:rPr>
              <a:t>. Le personnel doit être sensibilisé à l’utilisation correcte des toilettes pour maintenir l’</a:t>
            </a:r>
            <a:r>
              <a:rPr lang="fr-FR" sz="2600" dirty="0" smtClean="0">
                <a:solidFill>
                  <a:srgbClr val="0070C0"/>
                </a:solidFill>
                <a:latin typeface="Century Gothic" pitchFamily="34" charset="0"/>
                <a:cs typeface="Times New Roman" pitchFamily="18" charset="0"/>
              </a:rPr>
              <a:t>hygiène</a:t>
            </a:r>
            <a:r>
              <a:rPr lang="fr-FR" sz="2600" dirty="0" smtClean="0">
                <a:latin typeface="Century Gothic" pitchFamily="34" charset="0"/>
                <a:cs typeface="Times New Roman" pitchFamily="18" charset="0"/>
              </a:rPr>
              <a:t> et la </a:t>
            </a:r>
            <a:r>
              <a:rPr lang="fr-FR" sz="2600" dirty="0" smtClean="0">
                <a:solidFill>
                  <a:srgbClr val="0070C0"/>
                </a:solidFill>
                <a:latin typeface="Century Gothic" pitchFamily="34" charset="0"/>
                <a:cs typeface="Times New Roman" pitchFamily="18" charset="0"/>
              </a:rPr>
              <a:t>salubrité</a:t>
            </a:r>
            <a:r>
              <a:rPr lang="fr-FR" sz="2600" dirty="0" smtClean="0">
                <a:latin typeface="Century Gothic" pitchFamily="34" charset="0"/>
                <a:cs typeface="Times New Roman" pitchFamily="18" charset="0"/>
              </a:rPr>
              <a:t> des lieux.</a:t>
            </a:r>
          </a:p>
          <a:p>
            <a:pPr>
              <a:buNone/>
            </a:pPr>
            <a:endParaRPr lang="fr-FR" sz="2800" dirty="0" smtClean="0">
              <a:cs typeface="Times New Roman" pitchFamily="18" charset="0"/>
            </a:endParaRPr>
          </a:p>
          <a:p>
            <a:pPr>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7</a:t>
            </a:r>
            <a:endParaRPr lang="fr-FR" sz="2000" dirty="0">
              <a:latin typeface="Century Gothic" pitchFamily="34" charset="0"/>
            </a:endParaRPr>
          </a:p>
        </p:txBody>
      </p:sp>
      <p:sp>
        <p:nvSpPr>
          <p:cNvPr id="3" name="Espace réservé du contenu 2"/>
          <p:cNvSpPr>
            <a:spLocks noGrp="1"/>
          </p:cNvSpPr>
          <p:nvPr>
            <p:ph idx="1"/>
          </p:nvPr>
        </p:nvSpPr>
        <p:spPr>
          <a:xfrm>
            <a:off x="457200" y="1371600"/>
            <a:ext cx="8229600" cy="4754563"/>
          </a:xfrm>
        </p:spPr>
        <p:txBody>
          <a:bodyPr>
            <a:normAutofit fontScale="25000" lnSpcReduction="20000"/>
          </a:bodyPr>
          <a:lstStyle/>
          <a:p>
            <a:pPr algn="just">
              <a:lnSpc>
                <a:spcPct val="170000"/>
              </a:lnSpc>
              <a:buFont typeface="Wingdings" pitchFamily="2" charset="2"/>
              <a:buChar char="q"/>
            </a:pPr>
            <a:r>
              <a:rPr lang="fr-FR" sz="9600" dirty="0" smtClean="0">
                <a:latin typeface="Century Gothic" pitchFamily="34" charset="0"/>
                <a:cs typeface="Times New Roman" pitchFamily="18" charset="0"/>
              </a:rPr>
              <a:t>Maîtrise de la qualité des eaux</a:t>
            </a:r>
          </a:p>
          <a:p>
            <a:pPr algn="just">
              <a:lnSpc>
                <a:spcPct val="170000"/>
              </a:lnSpc>
              <a:buNone/>
            </a:pPr>
            <a:r>
              <a:rPr lang="fr-FR" sz="9600" dirty="0" smtClean="0">
                <a:latin typeface="Century Gothic" pitchFamily="34" charset="0"/>
                <a:cs typeface="Times New Roman" pitchFamily="18" charset="0"/>
              </a:rPr>
              <a:t>L'eau au contact des produits alimentaires peut être une importante source de contamination directe. En effet, l’eau peut propager de nombreuses souches de micro-organismes pathogènes (</a:t>
            </a:r>
            <a:r>
              <a:rPr lang="fr-FR" sz="9600" i="1" dirty="0" smtClean="0">
                <a:latin typeface="Century Gothic" pitchFamily="34" charset="0"/>
                <a:cs typeface="Times New Roman" pitchFamily="18" charset="0"/>
              </a:rPr>
              <a:t>Escherichia coli</a:t>
            </a:r>
            <a:r>
              <a:rPr lang="fr-FR" sz="9600" dirty="0" smtClean="0">
                <a:latin typeface="Century Gothic" pitchFamily="34" charset="0"/>
                <a:cs typeface="Times New Roman" pitchFamily="18" charset="0"/>
              </a:rPr>
              <a:t>, Salmonelles, etc.) Toutes les </a:t>
            </a:r>
            <a:r>
              <a:rPr lang="fr-FR" sz="9600" dirty="0" smtClean="0">
                <a:solidFill>
                  <a:srgbClr val="0070C0"/>
                </a:solidFill>
                <a:latin typeface="Century Gothic" pitchFamily="34" charset="0"/>
                <a:cs typeface="Times New Roman" pitchFamily="18" charset="0"/>
              </a:rPr>
              <a:t>sources de contamination </a:t>
            </a:r>
            <a:r>
              <a:rPr lang="fr-FR" sz="9600" dirty="0" smtClean="0">
                <a:latin typeface="Century Gothic" pitchFamily="34" charset="0"/>
                <a:cs typeface="Times New Roman" pitchFamily="18" charset="0"/>
              </a:rPr>
              <a:t>des eaux agricoles, par des polluants chimiques ou biologiques, devraient être </a:t>
            </a:r>
            <a:r>
              <a:rPr lang="fr-FR" sz="9600" dirty="0" smtClean="0">
                <a:solidFill>
                  <a:srgbClr val="0070C0"/>
                </a:solidFill>
                <a:latin typeface="Century Gothic" pitchFamily="34" charset="0"/>
                <a:cs typeface="Times New Roman" pitchFamily="18" charset="0"/>
              </a:rPr>
              <a:t>recherchées et contrôlées</a:t>
            </a:r>
          </a:p>
          <a:p>
            <a:pPr>
              <a:buNone/>
            </a:pPr>
            <a:endParaRPr lang="fr-FR" sz="2800" dirty="0" smtClean="0">
              <a:cs typeface="Times New Roman" pitchFamily="18" charset="0"/>
            </a:endParaRPr>
          </a:p>
          <a:p>
            <a:pPr>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nSpc>
                <a:spcPct val="150000"/>
              </a:lnSpc>
            </a:pPr>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8</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50000"/>
              </a:lnSpc>
              <a:buFont typeface="Wingdings" pitchFamily="2" charset="2"/>
              <a:buChar char="q"/>
            </a:pPr>
            <a:r>
              <a:rPr lang="fr-FR" sz="2600" dirty="0" smtClean="0">
                <a:latin typeface="Century Gothic" pitchFamily="34" charset="0"/>
                <a:cs typeface="Times New Roman" pitchFamily="18" charset="0"/>
              </a:rPr>
              <a:t>Hygiène et formation du personnel</a:t>
            </a:r>
          </a:p>
          <a:p>
            <a:pPr algn="just">
              <a:lnSpc>
                <a:spcPct val="150000"/>
              </a:lnSpc>
              <a:buNone/>
            </a:pPr>
            <a:endParaRPr lang="fr-FR" sz="2600" dirty="0" smtClean="0">
              <a:latin typeface="Century Gothic" pitchFamily="34" charset="0"/>
              <a:cs typeface="Times New Roman" pitchFamily="18" charset="0"/>
            </a:endParaRPr>
          </a:p>
          <a:p>
            <a:pPr algn="just">
              <a:lnSpc>
                <a:spcPct val="150000"/>
              </a:lnSpc>
              <a:buNone/>
            </a:pPr>
            <a:r>
              <a:rPr lang="fr-FR" sz="2600" dirty="0" smtClean="0">
                <a:latin typeface="Century Gothic" pitchFamily="34" charset="0"/>
                <a:cs typeface="Times New Roman" pitchFamily="18" charset="0"/>
              </a:rPr>
              <a:t>Les </a:t>
            </a:r>
            <a:r>
              <a:rPr lang="fr-FR" sz="2600" dirty="0" smtClean="0">
                <a:solidFill>
                  <a:srgbClr val="0070C0"/>
                </a:solidFill>
                <a:latin typeface="Century Gothic" pitchFamily="34" charset="0"/>
                <a:cs typeface="Times New Roman" pitchFamily="18" charset="0"/>
              </a:rPr>
              <a:t>règles d’hygiène personnelle </a:t>
            </a:r>
            <a:r>
              <a:rPr lang="fr-FR" sz="2600" dirty="0" smtClean="0">
                <a:latin typeface="Century Gothic" pitchFamily="34" charset="0"/>
                <a:cs typeface="Times New Roman" pitchFamily="18" charset="0"/>
              </a:rPr>
              <a:t>(Bonnes Pratiques Hygiéniques ou BPH) doivent s'appliquer à toute personne travaillant dans le secteur alimentaire : </a:t>
            </a:r>
          </a:p>
          <a:p>
            <a:pPr algn="just">
              <a:lnSpc>
                <a:spcPct val="150000"/>
              </a:lnSpc>
            </a:pPr>
            <a:r>
              <a:rPr lang="fr-FR" sz="2600" dirty="0" smtClean="0">
                <a:latin typeface="Century Gothic" pitchFamily="34" charset="0"/>
                <a:cs typeface="Times New Roman" pitchFamily="18" charset="0"/>
              </a:rPr>
              <a:t>Au personnel travaillant au niveau de la station</a:t>
            </a:r>
          </a:p>
          <a:p>
            <a:pPr algn="just">
              <a:lnSpc>
                <a:spcPct val="150000"/>
              </a:lnSpc>
            </a:pPr>
            <a:r>
              <a:rPr lang="fr-FR" sz="2600" dirty="0" smtClean="0">
                <a:latin typeface="Century Gothic" pitchFamily="34" charset="0"/>
                <a:cs typeface="Times New Roman" pitchFamily="18" charset="0"/>
              </a:rPr>
              <a:t>Au personnel affecté à la récolte et au tri des produits.</a:t>
            </a:r>
          </a:p>
          <a:p>
            <a:pPr>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smtClean="0">
                <a:latin typeface="Century Gothic" pitchFamily="34" charset="0"/>
              </a:rPr>
              <a:t/>
            </a:r>
            <a:br>
              <a:rPr lang="fr-FR" sz="3200" b="1" dirty="0" smtClean="0">
                <a:latin typeface="Century Gothic" pitchFamily="34" charset="0"/>
              </a:rPr>
            </a:br>
            <a:r>
              <a:rPr lang="fr-FR" sz="3600" b="1" dirty="0" smtClean="0">
                <a:latin typeface="Century Gothic" pitchFamily="34" charset="0"/>
              </a:rPr>
              <a:t>Introduction </a:t>
            </a:r>
            <a:r>
              <a:rPr lang="fr-FR" sz="2200" b="1" dirty="0" smtClean="0">
                <a:latin typeface="Century Gothic" pitchFamily="34" charset="0"/>
              </a:rPr>
              <a:t>1</a:t>
            </a:r>
            <a:r>
              <a:rPr lang="fr-FR" sz="3200" dirty="0" smtClean="0">
                <a:latin typeface="Century Gothic" pitchFamily="34" charset="0"/>
              </a:rPr>
              <a:t/>
            </a:r>
            <a:br>
              <a:rPr lang="fr-FR" sz="3200" dirty="0" smtClean="0">
                <a:latin typeface="Century Gothic" pitchFamily="34" charset="0"/>
              </a:rPr>
            </a:br>
            <a:endParaRPr lang="fr-FR" sz="32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pPr>
            <a:r>
              <a:rPr lang="fr-FR" sz="2400" dirty="0" smtClean="0">
                <a:solidFill>
                  <a:srgbClr val="0070C0"/>
                </a:solidFill>
                <a:latin typeface="Century Gothic" pitchFamily="34" charset="0"/>
              </a:rPr>
              <a:t>Qualité des aliments </a:t>
            </a:r>
            <a:r>
              <a:rPr lang="fr-FR" sz="2400" dirty="0" smtClean="0">
                <a:latin typeface="Century Gothic" pitchFamily="34" charset="0"/>
              </a:rPr>
              <a:t>pour l’industriel et le consommateur : </a:t>
            </a:r>
            <a:r>
              <a:rPr lang="fr-FR" sz="2400" dirty="0" smtClean="0">
                <a:solidFill>
                  <a:srgbClr val="0070C0"/>
                </a:solidFill>
                <a:latin typeface="Century Gothic" pitchFamily="34" charset="0"/>
              </a:rPr>
              <a:t>préoccupation majeure</a:t>
            </a:r>
            <a:r>
              <a:rPr lang="fr-FR" sz="2400" dirty="0" smtClean="0">
                <a:latin typeface="Century Gothic" pitchFamily="34" charset="0"/>
              </a:rPr>
              <a:t>, du fait de leurs </a:t>
            </a:r>
            <a:r>
              <a:rPr lang="fr-FR" sz="2400" dirty="0" smtClean="0">
                <a:solidFill>
                  <a:srgbClr val="0070C0"/>
                </a:solidFill>
                <a:latin typeface="Century Gothic" pitchFamily="34" charset="0"/>
              </a:rPr>
              <a:t>impacts sur la santé et le pouvoir d’achat</a:t>
            </a:r>
            <a:r>
              <a:rPr lang="fr-FR" sz="2400" dirty="0" smtClean="0">
                <a:latin typeface="Century Gothic" pitchFamily="34" charset="0"/>
              </a:rPr>
              <a:t>.</a:t>
            </a:r>
          </a:p>
          <a:p>
            <a:pPr algn="just">
              <a:lnSpc>
                <a:spcPct val="150000"/>
              </a:lnSpc>
            </a:pPr>
            <a:endParaRPr lang="fr-FR" sz="2400" dirty="0" smtClean="0">
              <a:latin typeface="Century Gothic" pitchFamily="34" charset="0"/>
            </a:endParaRPr>
          </a:p>
          <a:p>
            <a:pPr algn="just">
              <a:lnSpc>
                <a:spcPct val="150000"/>
              </a:lnSpc>
            </a:pPr>
            <a:r>
              <a:rPr lang="fr-FR" sz="2400" dirty="0" smtClean="0">
                <a:latin typeface="Century Gothic" pitchFamily="34" charset="0"/>
              </a:rPr>
              <a:t>Attentes du public : les aliments qu'il consomme </a:t>
            </a:r>
            <a:r>
              <a:rPr lang="fr-FR" sz="2400" dirty="0" smtClean="0">
                <a:solidFill>
                  <a:srgbClr val="0070C0"/>
                </a:solidFill>
                <a:latin typeface="Century Gothic" pitchFamily="34" charset="0"/>
              </a:rPr>
              <a:t>doivent être sans danger </a:t>
            </a:r>
            <a:r>
              <a:rPr lang="fr-FR" sz="2400" dirty="0" smtClean="0">
                <a:latin typeface="Century Gothic" pitchFamily="34" charset="0"/>
              </a:rPr>
              <a:t>et propres à la consommation.</a:t>
            </a:r>
            <a:endParaRPr lang="fr-FR" sz="2400" dirty="0">
              <a:latin typeface="Century Gothic" pitchFamily="34"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9</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Hygiène et formation du personnel</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Au personnel chargé de l’application des produits phytosanitaires et à l’épandage des engrais. Une </a:t>
            </a:r>
            <a:r>
              <a:rPr lang="fr-FR" sz="2400" dirty="0" smtClean="0">
                <a:solidFill>
                  <a:srgbClr val="0070C0"/>
                </a:solidFill>
                <a:latin typeface="Century Gothic" pitchFamily="34" charset="0"/>
                <a:cs typeface="Times New Roman" pitchFamily="18" charset="0"/>
              </a:rPr>
              <a:t>formation spécifique </a:t>
            </a:r>
            <a:r>
              <a:rPr lang="fr-FR" sz="2400" dirty="0" smtClean="0">
                <a:latin typeface="Century Gothic" pitchFamily="34" charset="0"/>
                <a:cs typeface="Times New Roman" pitchFamily="18" charset="0"/>
              </a:rPr>
              <a:t>dans ce domaine s’impose pour une manipulation sans risque de ces produits.</a:t>
            </a: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10</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Hygiène et formation du personnel</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Une bonne hygiène concerne non seulement </a:t>
            </a:r>
            <a:r>
              <a:rPr lang="fr-FR" sz="2400" dirty="0" smtClean="0">
                <a:solidFill>
                  <a:srgbClr val="0070C0"/>
                </a:solidFill>
                <a:latin typeface="Century Gothic" pitchFamily="34" charset="0"/>
                <a:cs typeface="Times New Roman" pitchFamily="18" charset="0"/>
              </a:rPr>
              <a:t>l’hygiène corporelle </a:t>
            </a:r>
            <a:r>
              <a:rPr lang="fr-FR" sz="2400" dirty="0" smtClean="0">
                <a:latin typeface="Century Gothic" pitchFamily="34" charset="0"/>
                <a:cs typeface="Times New Roman" pitchFamily="18" charset="0"/>
              </a:rPr>
              <a:t>mais aussi l’</a:t>
            </a:r>
            <a:r>
              <a:rPr lang="fr-FR" sz="2400" dirty="0" smtClean="0">
                <a:solidFill>
                  <a:srgbClr val="0070C0"/>
                </a:solidFill>
                <a:latin typeface="Century Gothic" pitchFamily="34" charset="0"/>
                <a:cs typeface="Times New Roman" pitchFamily="18" charset="0"/>
              </a:rPr>
              <a:t>entretien</a:t>
            </a:r>
            <a:r>
              <a:rPr lang="fr-FR" sz="2400" dirty="0" smtClean="0">
                <a:latin typeface="Century Gothic" pitchFamily="34" charset="0"/>
                <a:cs typeface="Times New Roman" pitchFamily="18" charset="0"/>
              </a:rPr>
              <a:t> correct des </a:t>
            </a:r>
            <a:r>
              <a:rPr lang="fr-FR" sz="2400" dirty="0" smtClean="0">
                <a:solidFill>
                  <a:srgbClr val="0070C0"/>
                </a:solidFill>
                <a:latin typeface="Century Gothic" pitchFamily="34" charset="0"/>
                <a:cs typeface="Times New Roman" pitchFamily="18" charset="0"/>
              </a:rPr>
              <a:t>équipements de protection individuelle </a:t>
            </a:r>
            <a:r>
              <a:rPr lang="fr-FR" sz="2400" dirty="0" smtClean="0">
                <a:latin typeface="Century Gothic" pitchFamily="34" charset="0"/>
                <a:cs typeface="Times New Roman" pitchFamily="18" charset="0"/>
              </a:rPr>
              <a:t>(EPI).</a:t>
            </a:r>
          </a:p>
          <a:p>
            <a:pPr algn="just">
              <a:lnSpc>
                <a:spcPct val="150000"/>
              </a:lnSpc>
              <a:buNone/>
            </a:pPr>
            <a:endParaRPr lang="fr-FR" sz="2400" dirty="0" smtClean="0">
              <a:latin typeface="Century Gothic" pitchFamily="34" charset="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21</a:t>
            </a:fld>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a:t>
            </a:r>
            <a:r>
              <a:rPr lang="fr-FR" sz="2000" b="1" dirty="0" smtClean="0">
                <a:latin typeface="Century Gothic" pitchFamily="34" charset="0"/>
                <a:cs typeface="Times New Roman" pitchFamily="18" charset="0"/>
              </a:rPr>
              <a:t> 11</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85000" lnSpcReduction="10000"/>
          </a:bodyPr>
          <a:lstStyle/>
          <a:p>
            <a:pPr algn="just">
              <a:lnSpc>
                <a:spcPct val="150000"/>
              </a:lnSpc>
              <a:buFont typeface="Wingdings" pitchFamily="2" charset="2"/>
              <a:buChar char="q"/>
            </a:pPr>
            <a:r>
              <a:rPr lang="fr-FR" sz="2800" dirty="0" smtClean="0">
                <a:latin typeface="Century Gothic" pitchFamily="34" charset="0"/>
                <a:cs typeface="Times New Roman" pitchFamily="18" charset="0"/>
              </a:rPr>
              <a:t>Hygiène et formation du personnel</a:t>
            </a:r>
          </a:p>
          <a:p>
            <a:pPr algn="just">
              <a:lnSpc>
                <a:spcPct val="150000"/>
              </a:lnSpc>
              <a:buNone/>
            </a:pPr>
            <a:endParaRPr lang="fr-FR" sz="2800" dirty="0" smtClean="0">
              <a:latin typeface="Century Gothic" pitchFamily="34" charset="0"/>
              <a:cs typeface="Times New Roman" pitchFamily="18" charset="0"/>
            </a:endParaRPr>
          </a:p>
          <a:p>
            <a:pPr algn="just">
              <a:lnSpc>
                <a:spcPct val="150000"/>
              </a:lnSpc>
              <a:buNone/>
            </a:pPr>
            <a:r>
              <a:rPr lang="fr-FR" sz="2800" dirty="0" smtClean="0">
                <a:latin typeface="Century Gothic" pitchFamily="34" charset="0"/>
                <a:cs typeface="Times New Roman" pitchFamily="18" charset="0"/>
              </a:rPr>
              <a:t>L’ensemble du personnel doit avoir </a:t>
            </a:r>
            <a:r>
              <a:rPr lang="fr-FR" sz="2800" dirty="0" smtClean="0">
                <a:solidFill>
                  <a:srgbClr val="0070C0"/>
                </a:solidFill>
                <a:latin typeface="Century Gothic" pitchFamily="34" charset="0"/>
                <a:cs typeface="Times New Roman" pitchFamily="18" charset="0"/>
              </a:rPr>
              <a:t>une connaissance pratique</a:t>
            </a:r>
            <a:r>
              <a:rPr lang="fr-FR" sz="2800" dirty="0" smtClean="0">
                <a:latin typeface="Century Gothic" pitchFamily="34" charset="0"/>
                <a:cs typeface="Times New Roman" pitchFamily="18" charset="0"/>
              </a:rPr>
              <a:t> des règles sanitaires élémentaires.</a:t>
            </a:r>
          </a:p>
          <a:p>
            <a:pPr algn="just">
              <a:lnSpc>
                <a:spcPct val="150000"/>
              </a:lnSpc>
              <a:buNone/>
            </a:pPr>
            <a:endParaRPr lang="fr-FR" sz="2800" dirty="0" smtClean="0">
              <a:latin typeface="Century Gothic" pitchFamily="34" charset="0"/>
              <a:cs typeface="Times New Roman" pitchFamily="18" charset="0"/>
            </a:endParaRPr>
          </a:p>
          <a:p>
            <a:pPr algn="just">
              <a:lnSpc>
                <a:spcPct val="150000"/>
              </a:lnSpc>
              <a:buNone/>
            </a:pPr>
            <a:r>
              <a:rPr lang="fr-FR" sz="2800" dirty="0" smtClean="0">
                <a:latin typeface="Century Gothic" pitchFamily="34" charset="0"/>
                <a:cs typeface="Times New Roman" pitchFamily="18" charset="0"/>
              </a:rPr>
              <a:t>Chaque employé doit </a:t>
            </a:r>
            <a:r>
              <a:rPr lang="fr-FR" sz="2800" dirty="0" smtClean="0">
                <a:solidFill>
                  <a:srgbClr val="0070C0"/>
                </a:solidFill>
                <a:latin typeface="Century Gothic" pitchFamily="34" charset="0"/>
                <a:cs typeface="Times New Roman" pitchFamily="18" charset="0"/>
              </a:rPr>
              <a:t>comprendre les risques de contamination alimentaire </a:t>
            </a:r>
            <a:r>
              <a:rPr lang="fr-FR" sz="2800" dirty="0" smtClean="0">
                <a:latin typeface="Century Gothic" pitchFamily="34" charset="0"/>
                <a:cs typeface="Times New Roman" pitchFamily="18" charset="0"/>
              </a:rPr>
              <a:t>posés par des pratiques insalubres et une mauvaise hygiène personnelle.</a:t>
            </a:r>
          </a:p>
          <a:p>
            <a:pPr>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22</a:t>
            </a:fld>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12</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Hygiène et formation du personnel</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Il est important d’enseigner aux travailleurs : où et comment se </a:t>
            </a:r>
            <a:r>
              <a:rPr lang="fr-FR" sz="2400" dirty="0" smtClean="0">
                <a:solidFill>
                  <a:srgbClr val="0070C0"/>
                </a:solidFill>
                <a:latin typeface="Century Gothic" pitchFamily="34" charset="0"/>
                <a:cs typeface="Times New Roman" pitchFamily="18" charset="0"/>
              </a:rPr>
              <a:t>laver correctement </a:t>
            </a:r>
            <a:r>
              <a:rPr lang="fr-FR" sz="2400" dirty="0" smtClean="0">
                <a:latin typeface="Century Gothic" pitchFamily="34" charset="0"/>
                <a:cs typeface="Times New Roman" pitchFamily="18" charset="0"/>
              </a:rPr>
              <a:t>les mains ; quand et comment porter des EPI.</a:t>
            </a: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23</a:t>
            </a:fld>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13</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60000"/>
              </a:lnSpc>
              <a:buFont typeface="Wingdings" pitchFamily="2" charset="2"/>
              <a:buChar char="q"/>
            </a:pPr>
            <a:r>
              <a:rPr lang="fr-FR" sz="2600" dirty="0" smtClean="0">
                <a:latin typeface="Century Gothic" pitchFamily="34" charset="0"/>
                <a:cs typeface="Times New Roman" pitchFamily="18" charset="0"/>
              </a:rPr>
              <a:t>Transport et entreposage – Respect de la chaîne de froid </a:t>
            </a:r>
          </a:p>
          <a:p>
            <a:pPr algn="just">
              <a:lnSpc>
                <a:spcPct val="160000"/>
              </a:lnSpc>
              <a:buNone/>
            </a:pPr>
            <a:r>
              <a:rPr lang="fr-FR" sz="2600" dirty="0" smtClean="0">
                <a:latin typeface="Century Gothic" pitchFamily="34" charset="0"/>
                <a:cs typeface="Times New Roman" pitchFamily="18" charset="0"/>
              </a:rPr>
              <a:t>Une attention particulière doit être accordée aux </a:t>
            </a:r>
            <a:r>
              <a:rPr lang="fr-FR" sz="2600" dirty="0" smtClean="0">
                <a:solidFill>
                  <a:srgbClr val="0070C0"/>
                </a:solidFill>
                <a:latin typeface="Century Gothic" pitchFamily="34" charset="0"/>
                <a:cs typeface="Times New Roman" pitchFamily="18" charset="0"/>
              </a:rPr>
              <a:t>conditions de transport et d’entreposage </a:t>
            </a:r>
            <a:r>
              <a:rPr lang="fr-FR" sz="2600" dirty="0" smtClean="0">
                <a:latin typeface="Century Gothic" pitchFamily="34" charset="0"/>
                <a:cs typeface="Times New Roman" pitchFamily="18" charset="0"/>
              </a:rPr>
              <a:t>des produits.</a:t>
            </a:r>
          </a:p>
          <a:p>
            <a:pPr algn="just">
              <a:lnSpc>
                <a:spcPct val="160000"/>
              </a:lnSpc>
              <a:buNone/>
            </a:pPr>
            <a:r>
              <a:rPr lang="fr-FR" sz="2600" dirty="0" smtClean="0">
                <a:latin typeface="Century Gothic" pitchFamily="34" charset="0"/>
                <a:cs typeface="Times New Roman" pitchFamily="18" charset="0"/>
              </a:rPr>
              <a:t>Des règles particulières de sécurité s’imposent pour le transport et l’entreposage des produits phytosanitaires et des engrais.</a:t>
            </a: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24</a:t>
            </a:fld>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14</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50000"/>
              </a:lnSpc>
              <a:buFont typeface="Wingdings" pitchFamily="2" charset="2"/>
              <a:buChar char="q"/>
            </a:pPr>
            <a:r>
              <a:rPr lang="fr-FR" sz="2600" dirty="0" smtClean="0">
                <a:latin typeface="Century Gothic" pitchFamily="34" charset="0"/>
                <a:cs typeface="Times New Roman" pitchFamily="18" charset="0"/>
              </a:rPr>
              <a:t>Transport et entreposage – Respect de la chaîne de froid </a:t>
            </a:r>
          </a:p>
          <a:p>
            <a:pPr algn="just">
              <a:lnSpc>
                <a:spcPct val="150000"/>
              </a:lnSpc>
              <a:buNone/>
            </a:pPr>
            <a:endParaRPr lang="fr-FR" sz="2600" dirty="0" smtClean="0">
              <a:latin typeface="Century Gothic" pitchFamily="34" charset="0"/>
              <a:cs typeface="Times New Roman" pitchFamily="18" charset="0"/>
            </a:endParaRPr>
          </a:p>
          <a:p>
            <a:pPr algn="just">
              <a:lnSpc>
                <a:spcPct val="150000"/>
              </a:lnSpc>
              <a:buNone/>
            </a:pPr>
            <a:r>
              <a:rPr lang="fr-FR" sz="2600" dirty="0" smtClean="0">
                <a:latin typeface="Century Gothic" pitchFamily="34" charset="0"/>
                <a:cs typeface="Times New Roman" pitchFamily="18" charset="0"/>
              </a:rPr>
              <a:t>Les </a:t>
            </a:r>
            <a:r>
              <a:rPr lang="fr-FR" sz="2600" dirty="0" smtClean="0">
                <a:solidFill>
                  <a:srgbClr val="0070C0"/>
                </a:solidFill>
                <a:latin typeface="Century Gothic" pitchFamily="34" charset="0"/>
                <a:cs typeface="Times New Roman" pitchFamily="18" charset="0"/>
              </a:rPr>
              <a:t>conditions de conservation </a:t>
            </a:r>
            <a:r>
              <a:rPr lang="fr-FR" sz="2600" dirty="0" smtClean="0">
                <a:latin typeface="Century Gothic" pitchFamily="34" charset="0"/>
                <a:cs typeface="Times New Roman" pitchFamily="18" charset="0"/>
              </a:rPr>
              <a:t>au cours du transport ou de l’entreposage ont un </a:t>
            </a:r>
            <a:r>
              <a:rPr lang="fr-FR" sz="2600" dirty="0" smtClean="0">
                <a:solidFill>
                  <a:srgbClr val="0070C0"/>
                </a:solidFill>
                <a:latin typeface="Century Gothic" pitchFamily="34" charset="0"/>
                <a:cs typeface="Times New Roman" pitchFamily="18" charset="0"/>
              </a:rPr>
              <a:t>impact considérable sur la qualité </a:t>
            </a:r>
            <a:r>
              <a:rPr lang="fr-FR" sz="2600" dirty="0" smtClean="0">
                <a:latin typeface="Century Gothic" pitchFamily="34" charset="0"/>
                <a:cs typeface="Times New Roman" pitchFamily="18" charset="0"/>
              </a:rPr>
              <a:t>des denrées alimentaires. Les </a:t>
            </a:r>
            <a:r>
              <a:rPr lang="fr-FR" sz="2600" dirty="0" smtClean="0">
                <a:solidFill>
                  <a:srgbClr val="0070C0"/>
                </a:solidFill>
                <a:latin typeface="Century Gothic" pitchFamily="34" charset="0"/>
                <a:cs typeface="Times New Roman" pitchFamily="18" charset="0"/>
              </a:rPr>
              <a:t>installations d’entreposage </a:t>
            </a:r>
            <a:r>
              <a:rPr lang="fr-FR" sz="2600" dirty="0" smtClean="0">
                <a:latin typeface="Century Gothic" pitchFamily="34" charset="0"/>
                <a:cs typeface="Times New Roman" pitchFamily="18" charset="0"/>
              </a:rPr>
              <a:t>et de transport doivent être conçues de façon à permettre de </a:t>
            </a:r>
            <a:r>
              <a:rPr lang="fr-FR" sz="2600" dirty="0" smtClean="0">
                <a:solidFill>
                  <a:srgbClr val="0070C0"/>
                </a:solidFill>
                <a:latin typeface="Century Gothic" pitchFamily="34" charset="0"/>
                <a:cs typeface="Times New Roman" pitchFamily="18" charset="0"/>
              </a:rPr>
              <a:t>respecter la chaîne de froid.</a:t>
            </a: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25</a:t>
            </a:fld>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15</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Transport et entreposage – Respect de la chaîne de froid </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Le </a:t>
            </a:r>
            <a:r>
              <a:rPr lang="fr-FR" sz="2400" dirty="0" smtClean="0">
                <a:solidFill>
                  <a:srgbClr val="0070C0"/>
                </a:solidFill>
                <a:latin typeface="Century Gothic" pitchFamily="34" charset="0"/>
                <a:cs typeface="Times New Roman" pitchFamily="18" charset="0"/>
              </a:rPr>
              <a:t>non-respect des conditions de température (chaîne de froid) </a:t>
            </a:r>
            <a:r>
              <a:rPr lang="fr-FR" sz="2400" dirty="0" smtClean="0">
                <a:latin typeface="Century Gothic" pitchFamily="34" charset="0"/>
                <a:cs typeface="Times New Roman" pitchFamily="18" charset="0"/>
              </a:rPr>
              <a:t>et d’hygrométrie peut entraîner </a:t>
            </a:r>
            <a:r>
              <a:rPr lang="fr-FR" sz="2400" dirty="0" smtClean="0">
                <a:solidFill>
                  <a:srgbClr val="0070C0"/>
                </a:solidFill>
                <a:latin typeface="Century Gothic" pitchFamily="34" charset="0"/>
                <a:cs typeface="Times New Roman" pitchFamily="18" charset="0"/>
              </a:rPr>
              <a:t>l’altération des produits</a:t>
            </a:r>
            <a:r>
              <a:rPr lang="fr-FR" sz="2400" dirty="0" smtClean="0">
                <a:latin typeface="Century Gothic" pitchFamily="34" charset="0"/>
                <a:cs typeface="Times New Roman" pitchFamily="18" charset="0"/>
              </a:rPr>
              <a:t> et </a:t>
            </a:r>
            <a:r>
              <a:rPr lang="fr-FR" sz="2400" dirty="0" smtClean="0">
                <a:solidFill>
                  <a:srgbClr val="0070C0"/>
                </a:solidFill>
                <a:latin typeface="Century Gothic" pitchFamily="34" charset="0"/>
                <a:cs typeface="Times New Roman" pitchFamily="18" charset="0"/>
              </a:rPr>
              <a:t>favoriser le développement </a:t>
            </a:r>
            <a:r>
              <a:rPr lang="fr-FR" sz="2400" dirty="0" smtClean="0">
                <a:latin typeface="Century Gothic" pitchFamily="34" charset="0"/>
                <a:cs typeface="Times New Roman" pitchFamily="18" charset="0"/>
              </a:rPr>
              <a:t>de micro-organismes pathogènes.</a:t>
            </a:r>
            <a:endParaRPr lang="fr-FR" sz="2400" dirty="0" smtClean="0">
              <a:solidFill>
                <a:srgbClr val="0070C0"/>
              </a:solidFill>
              <a:latin typeface="Century Gothic" pitchFamily="34" charset="0"/>
              <a:cs typeface="Times New Roman" pitchFamily="18" charset="0"/>
            </a:endParaRPr>
          </a:p>
          <a:p>
            <a:pPr>
              <a:buNone/>
            </a:pPr>
            <a:endParaRPr lang="fr-FR" sz="2800" dirty="0" smtClean="0">
              <a:solidFill>
                <a:srgbClr val="0070C0"/>
              </a:solidFill>
              <a:cs typeface="Times New Roman" pitchFamily="18" charset="0"/>
            </a:endParaRP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26</a:t>
            </a:fld>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16</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gn="just">
              <a:lnSpc>
                <a:spcPct val="150000"/>
              </a:lnSpc>
              <a:buFont typeface="Wingdings" pitchFamily="2" charset="2"/>
              <a:buChar char="q"/>
            </a:pPr>
            <a:r>
              <a:rPr lang="fr-FR" sz="2400" dirty="0" smtClean="0">
                <a:latin typeface="Century Gothic" pitchFamily="34" charset="0"/>
                <a:cs typeface="Times New Roman" pitchFamily="18" charset="0"/>
              </a:rPr>
              <a:t>Transport et entreposage – Respect de la chaîne de froid </a:t>
            </a:r>
          </a:p>
          <a:p>
            <a:pPr algn="just">
              <a:lnSpc>
                <a:spcPct val="150000"/>
              </a:lnSpc>
              <a:buNone/>
            </a:pPr>
            <a:endParaRPr lang="fr-FR" sz="2400" dirty="0" smtClean="0">
              <a:latin typeface="Century Gothic" pitchFamily="34" charset="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Les véhicules frigorifiques et les chambres froides doivent être équipés de dispositifs (étalonnés) de réglage et de contrôle de température.</a:t>
            </a:r>
          </a:p>
          <a:p>
            <a:pPr>
              <a:buNone/>
            </a:pPr>
            <a:endParaRPr lang="fr-FR" sz="2800" dirty="0" smtClean="0">
              <a:solidFill>
                <a:srgbClr val="0070C0"/>
              </a:solidFill>
              <a:cs typeface="Times New Roman" pitchFamily="18" charset="0"/>
            </a:endParaRPr>
          </a:p>
          <a:p>
            <a:pPr>
              <a:buNone/>
            </a:pPr>
            <a:endParaRPr lang="fr-FR" sz="2800" dirty="0" smtClean="0">
              <a:solidFill>
                <a:srgbClr val="0070C0"/>
              </a:solidFill>
              <a:cs typeface="Times New Roman" pitchFamily="18" charset="0"/>
            </a:endParaRP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17</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25000" lnSpcReduction="20000"/>
          </a:bodyPr>
          <a:lstStyle/>
          <a:p>
            <a:pPr algn="just">
              <a:lnSpc>
                <a:spcPct val="170000"/>
              </a:lnSpc>
              <a:buFont typeface="Wingdings" pitchFamily="2" charset="2"/>
              <a:buChar char="q"/>
            </a:pPr>
            <a:r>
              <a:rPr lang="fr-FR" sz="9600" dirty="0" smtClean="0">
                <a:latin typeface="Century Gothic" pitchFamily="34" charset="0"/>
                <a:cs typeface="Times New Roman" pitchFamily="18" charset="0"/>
              </a:rPr>
              <a:t>Mise en place d’un système de traçabilité</a:t>
            </a:r>
          </a:p>
          <a:p>
            <a:pPr algn="just">
              <a:lnSpc>
                <a:spcPct val="170000"/>
              </a:lnSpc>
              <a:buNone/>
            </a:pPr>
            <a:r>
              <a:rPr lang="fr-FR" sz="9600" dirty="0" smtClean="0">
                <a:latin typeface="Century Gothic" pitchFamily="34" charset="0"/>
                <a:cs typeface="Times New Roman" pitchFamily="18" charset="0"/>
              </a:rPr>
              <a:t>La capacité d’identifier la </a:t>
            </a:r>
            <a:r>
              <a:rPr lang="fr-FR" sz="9600" dirty="0" smtClean="0">
                <a:solidFill>
                  <a:srgbClr val="0070C0"/>
                </a:solidFill>
                <a:latin typeface="Century Gothic" pitchFamily="34" charset="0"/>
                <a:cs typeface="Times New Roman" pitchFamily="18" charset="0"/>
              </a:rPr>
              <a:t>provenance d’un produit </a:t>
            </a:r>
            <a:r>
              <a:rPr lang="fr-FR" sz="9600" dirty="0" smtClean="0">
                <a:latin typeface="Century Gothic" pitchFamily="34" charset="0"/>
                <a:cs typeface="Times New Roman" pitchFamily="18" charset="0"/>
              </a:rPr>
              <a:t>est un facteur déterminant pour l’identification et la maîtrise des risques.</a:t>
            </a:r>
          </a:p>
          <a:p>
            <a:pPr algn="just">
              <a:lnSpc>
                <a:spcPct val="170000"/>
              </a:lnSpc>
              <a:buNone/>
            </a:pPr>
            <a:r>
              <a:rPr lang="fr-FR" sz="9600" dirty="0" smtClean="0">
                <a:solidFill>
                  <a:srgbClr val="0070C0"/>
                </a:solidFill>
                <a:latin typeface="Century Gothic" pitchFamily="34" charset="0"/>
                <a:cs typeface="Times New Roman" pitchFamily="18" charset="0"/>
              </a:rPr>
              <a:t>Le retraçage </a:t>
            </a:r>
            <a:r>
              <a:rPr lang="fr-FR" sz="9600" dirty="0" smtClean="0">
                <a:latin typeface="Century Gothic" pitchFamily="34" charset="0"/>
                <a:cs typeface="Times New Roman" pitchFamily="18" charset="0"/>
              </a:rPr>
              <a:t>permet de remonter à la source des produits alimentaires (identification des producteurs). Il constitue </a:t>
            </a:r>
            <a:r>
              <a:rPr lang="fr-FR" sz="9600" dirty="0" smtClean="0">
                <a:solidFill>
                  <a:srgbClr val="0070C0"/>
                </a:solidFill>
                <a:latin typeface="Century Gothic" pitchFamily="34" charset="0"/>
                <a:cs typeface="Times New Roman" pitchFamily="18" charset="0"/>
              </a:rPr>
              <a:t>un outil précieux </a:t>
            </a:r>
            <a:r>
              <a:rPr lang="fr-FR" sz="9600" dirty="0" smtClean="0">
                <a:latin typeface="Century Gothic" pitchFamily="34" charset="0"/>
                <a:cs typeface="Times New Roman" pitchFamily="18" charset="0"/>
              </a:rPr>
              <a:t>de </a:t>
            </a:r>
            <a:r>
              <a:rPr lang="fr-FR" sz="9600" dirty="0" smtClean="0">
                <a:solidFill>
                  <a:srgbClr val="0070C0"/>
                </a:solidFill>
                <a:latin typeface="Century Gothic" pitchFamily="34" charset="0"/>
                <a:cs typeface="Times New Roman" pitchFamily="18" charset="0"/>
              </a:rPr>
              <a:t>gestion des risques </a:t>
            </a:r>
            <a:r>
              <a:rPr lang="fr-FR" sz="9600" dirty="0" smtClean="0">
                <a:latin typeface="Century Gothic" pitchFamily="34" charset="0"/>
                <a:cs typeface="Times New Roman" pitchFamily="18" charset="0"/>
              </a:rPr>
              <a:t>d’intoxication alimentaire.</a:t>
            </a:r>
          </a:p>
          <a:p>
            <a:pPr>
              <a:buNone/>
            </a:pPr>
            <a:endParaRPr lang="fr-FR" sz="2800" dirty="0" smtClean="0">
              <a:solidFill>
                <a:srgbClr val="0070C0"/>
              </a:solidFill>
              <a:cs typeface="Times New Roman" pitchFamily="18" charset="0"/>
            </a:endParaRPr>
          </a:p>
          <a:p>
            <a:pPr>
              <a:buNone/>
            </a:pPr>
            <a:endParaRPr lang="fr-FR" sz="2800" dirty="0" smtClean="0">
              <a:solidFill>
                <a:srgbClr val="0070C0"/>
              </a:solidFill>
              <a:cs typeface="Times New Roman" pitchFamily="18" charset="0"/>
            </a:endParaRP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28</a:t>
            </a:fld>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cs typeface="Times New Roman" pitchFamily="18" charset="0"/>
              </a:rPr>
              <a:t>Application des mesures d'hygiène </a:t>
            </a:r>
            <a:r>
              <a:rPr lang="fr-FR" sz="2000" b="1" dirty="0" smtClean="0">
                <a:latin typeface="Century Gothic" pitchFamily="34" charset="0"/>
                <a:cs typeface="Times New Roman" pitchFamily="18" charset="0"/>
              </a:rPr>
              <a:t>18</a:t>
            </a:r>
            <a:endParaRPr lang="fr-FR" sz="2000" dirty="0">
              <a:latin typeface="Century Gothic" pitchFamily="34" charset="0"/>
            </a:endParaRPr>
          </a:p>
        </p:txBody>
      </p:sp>
      <p:sp>
        <p:nvSpPr>
          <p:cNvPr id="3" name="Espace réservé du contenu 2"/>
          <p:cNvSpPr>
            <a:spLocks noGrp="1"/>
          </p:cNvSpPr>
          <p:nvPr>
            <p:ph idx="1"/>
          </p:nvPr>
        </p:nvSpPr>
        <p:spPr/>
        <p:txBody>
          <a:bodyPr>
            <a:normAutofit/>
          </a:bodyPr>
          <a:lstStyle/>
          <a:p>
            <a:pPr>
              <a:lnSpc>
                <a:spcPct val="120000"/>
              </a:lnSpc>
              <a:buFont typeface="Wingdings" pitchFamily="2" charset="2"/>
              <a:buChar char="q"/>
            </a:pPr>
            <a:r>
              <a:rPr lang="fr-FR" sz="2400" dirty="0" smtClean="0">
                <a:latin typeface="Century Gothic" pitchFamily="34" charset="0"/>
                <a:cs typeface="Times New Roman" pitchFamily="18" charset="0"/>
              </a:rPr>
              <a:t>Mise en place d’un système de traçabilité</a:t>
            </a:r>
          </a:p>
          <a:p>
            <a:pPr>
              <a:lnSpc>
                <a:spcPct val="110000"/>
              </a:lnSpc>
              <a:buNone/>
            </a:pPr>
            <a:endParaRPr lang="fr-FR" sz="2800" dirty="0" smtClean="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Il complète efficacement les autres mesures de prévention établies au champ et en station.</a:t>
            </a:r>
          </a:p>
          <a:p>
            <a:pPr algn="just">
              <a:lnSpc>
                <a:spcPct val="150000"/>
              </a:lnSpc>
              <a:buNone/>
            </a:pPr>
            <a:r>
              <a:rPr lang="fr-FR" sz="2400" dirty="0" smtClean="0">
                <a:latin typeface="Century Gothic" pitchFamily="34" charset="0"/>
                <a:cs typeface="Times New Roman" pitchFamily="18" charset="0"/>
              </a:rPr>
              <a:t>L’information obtenue par le retraçage permet d’isoler et d’éliminer les lots de produits présentant un risque pour la santé publique.</a:t>
            </a:r>
          </a:p>
          <a:p>
            <a:pPr>
              <a:buNone/>
            </a:pPr>
            <a:endParaRPr lang="fr-FR" sz="2800" dirty="0" smtClean="0">
              <a:solidFill>
                <a:srgbClr val="0070C0"/>
              </a:solidFill>
              <a:cs typeface="Times New Roman" pitchFamily="18" charset="0"/>
            </a:endParaRPr>
          </a:p>
          <a:p>
            <a:pPr>
              <a:buNone/>
            </a:pPr>
            <a:endParaRPr lang="fr-FR" sz="2800" dirty="0" smtClean="0">
              <a:solidFill>
                <a:srgbClr val="0070C0"/>
              </a:solidFill>
              <a:cs typeface="Times New Roman" pitchFamily="18" charset="0"/>
            </a:endParaRPr>
          </a:p>
          <a:p>
            <a:pPr>
              <a:lnSpc>
                <a:spcPct val="110000"/>
              </a:lnSpc>
              <a:buNone/>
            </a:pPr>
            <a:endParaRPr lang="fr-FR" sz="2800" dirty="0" smtClean="0">
              <a:cs typeface="Times New Roman" pitchFamily="18" charset="0"/>
            </a:endParaRPr>
          </a:p>
          <a:p>
            <a:pPr>
              <a:lnSpc>
                <a:spcPct val="12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buNone/>
            </a:pPr>
            <a:endParaRPr lang="fr-FR" sz="2800" dirty="0" smtClean="0">
              <a:cs typeface="Times New Roman" pitchFamily="18" charset="0"/>
            </a:endParaRPr>
          </a:p>
          <a:p>
            <a:pPr>
              <a:lnSpc>
                <a:spcPct val="110000"/>
              </a:lnSpc>
            </a:pPr>
            <a:endParaRPr lang="fr-FR" sz="2800" dirty="0" smtClean="0">
              <a:cs typeface="Times New Roman" pitchFamily="18" charset="0"/>
            </a:endParaRP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29</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2</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25000" lnSpcReduction="20000"/>
          </a:bodyPr>
          <a:lstStyle/>
          <a:p>
            <a:pPr algn="just">
              <a:lnSpc>
                <a:spcPct val="150000"/>
              </a:lnSpc>
            </a:pPr>
            <a:r>
              <a:rPr lang="fr-FR" sz="9600" dirty="0" smtClean="0">
                <a:latin typeface="Century Gothic" pitchFamily="34" charset="0"/>
              </a:rPr>
              <a:t>Les </a:t>
            </a:r>
            <a:r>
              <a:rPr lang="fr-FR" sz="9600" dirty="0" smtClean="0">
                <a:solidFill>
                  <a:srgbClr val="0070C0"/>
                </a:solidFill>
                <a:latin typeface="Century Gothic" pitchFamily="34" charset="0"/>
              </a:rPr>
              <a:t>intoxications alimentaires </a:t>
            </a:r>
            <a:r>
              <a:rPr lang="fr-FR" sz="9600" dirty="0" smtClean="0">
                <a:latin typeface="Century Gothic" pitchFamily="34" charset="0"/>
              </a:rPr>
              <a:t>et les </a:t>
            </a:r>
            <a:r>
              <a:rPr lang="fr-FR" sz="9600" dirty="0" smtClean="0">
                <a:solidFill>
                  <a:srgbClr val="0070C0"/>
                </a:solidFill>
                <a:latin typeface="Century Gothic" pitchFamily="34" charset="0"/>
              </a:rPr>
              <a:t>maladies transmises par les aliments </a:t>
            </a:r>
            <a:r>
              <a:rPr lang="fr-FR" sz="9600" dirty="0" smtClean="0">
                <a:latin typeface="Century Gothic" pitchFamily="34" charset="0"/>
              </a:rPr>
              <a:t>peuvent être fatales.</a:t>
            </a:r>
          </a:p>
          <a:p>
            <a:pPr algn="just">
              <a:lnSpc>
                <a:spcPct val="150000"/>
              </a:lnSpc>
              <a:buNone/>
            </a:pPr>
            <a:r>
              <a:rPr lang="fr-FR" sz="9600" b="1" dirty="0" smtClean="0">
                <a:latin typeface="Century Gothic" pitchFamily="34" charset="0"/>
              </a:rPr>
              <a:t>Au BF</a:t>
            </a:r>
            <a:r>
              <a:rPr lang="fr-FR" sz="9600" dirty="0" smtClean="0">
                <a:latin typeface="Century Gothic" pitchFamily="34" charset="0"/>
              </a:rPr>
              <a:t> : </a:t>
            </a:r>
          </a:p>
          <a:p>
            <a:pPr lvl="0" algn="just">
              <a:lnSpc>
                <a:spcPct val="150000"/>
              </a:lnSpc>
            </a:pPr>
            <a:r>
              <a:rPr lang="fr-FR" sz="9600" dirty="0" smtClean="0">
                <a:latin typeface="Century Gothic" pitchFamily="34" charset="0"/>
              </a:rPr>
              <a:t>1er Septembre 2019 : Lapiou, Sanguié : </a:t>
            </a:r>
            <a:r>
              <a:rPr lang="fr-FR" sz="9600" dirty="0" smtClean="0">
                <a:solidFill>
                  <a:srgbClr val="0070C0"/>
                </a:solidFill>
                <a:latin typeface="Century Gothic" pitchFamily="34" charset="0"/>
              </a:rPr>
              <a:t>13 cas de décès</a:t>
            </a:r>
            <a:r>
              <a:rPr lang="fr-FR" sz="9600" dirty="0" smtClean="0">
                <a:latin typeface="Century Gothic" pitchFamily="34" charset="0"/>
              </a:rPr>
              <a:t> enregistrés dans une même famille causés par une </a:t>
            </a:r>
            <a:r>
              <a:rPr lang="fr-FR" sz="9600" dirty="0" smtClean="0">
                <a:solidFill>
                  <a:srgbClr val="0070C0"/>
                </a:solidFill>
                <a:latin typeface="Century Gothic" pitchFamily="34" charset="0"/>
              </a:rPr>
              <a:t>probable intoxication </a:t>
            </a:r>
            <a:r>
              <a:rPr lang="fr-FR" sz="9600" dirty="0" smtClean="0">
                <a:latin typeface="Century Gothic" pitchFamily="34" charset="0"/>
              </a:rPr>
              <a:t>due à la consommation de mets locaux contaminés aux pesticides ;</a:t>
            </a:r>
          </a:p>
          <a:p>
            <a:pPr lvl="0" algn="just">
              <a:lnSpc>
                <a:spcPct val="150000"/>
              </a:lnSpc>
            </a:pPr>
            <a:r>
              <a:rPr lang="fr-FR" sz="9600" dirty="0" smtClean="0">
                <a:latin typeface="Century Gothic" pitchFamily="34" charset="0"/>
              </a:rPr>
              <a:t> 9 Septembre 2019 : </a:t>
            </a:r>
            <a:r>
              <a:rPr lang="fr-FR" sz="9600" dirty="0" smtClean="0">
                <a:solidFill>
                  <a:srgbClr val="0070C0"/>
                </a:solidFill>
                <a:latin typeface="Century Gothic" pitchFamily="34" charset="0"/>
              </a:rPr>
              <a:t>5 décès </a:t>
            </a:r>
            <a:r>
              <a:rPr lang="fr-FR" sz="9600" dirty="0" smtClean="0">
                <a:latin typeface="Century Gothic" pitchFamily="34" charset="0"/>
              </a:rPr>
              <a:t>a Pouytenga.</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6F15528-21DE-4FAA-801E-634DDDAF4B2B}" type="slidenum">
              <a:rPr lang="fr-FR" smtClean="0"/>
              <a:pPr/>
              <a:t>30</a:t>
            </a:fld>
            <a:endParaRPr lang="fr-FR"/>
          </a:p>
        </p:txBody>
      </p:sp>
      <p:pic>
        <p:nvPicPr>
          <p:cNvPr id="5" name="Espace réservé du contenu 4"/>
          <p:cNvPicPr>
            <a:picLocks noGrp="1"/>
          </p:cNvPicPr>
          <p:nvPr>
            <p:ph idx="1"/>
          </p:nvPr>
        </p:nvPicPr>
        <p:blipFill>
          <a:blip r:embed="rId2" cstate="print"/>
          <a:srcRect/>
          <a:stretch>
            <a:fillRect/>
          </a:stretch>
        </p:blipFill>
        <p:spPr bwMode="auto">
          <a:xfrm>
            <a:off x="533400" y="457200"/>
            <a:ext cx="81534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endParaRPr lang="fr-FR" b="1" dirty="0" smtClean="0">
              <a:latin typeface="Times New Roman" pitchFamily="18" charset="0"/>
              <a:cs typeface="Times New Roman" pitchFamily="18" charset="0"/>
            </a:endParaRPr>
          </a:p>
          <a:p>
            <a:pPr algn="ctr">
              <a:buNone/>
            </a:pPr>
            <a:endParaRPr lang="fr-FR" b="1" dirty="0" smtClean="0">
              <a:latin typeface="Times New Roman" pitchFamily="18" charset="0"/>
              <a:cs typeface="Times New Roman" pitchFamily="18" charset="0"/>
            </a:endParaRPr>
          </a:p>
          <a:p>
            <a:pPr algn="ctr">
              <a:buNone/>
            </a:pPr>
            <a:r>
              <a:rPr lang="fr-FR" sz="3600" b="1" dirty="0" smtClean="0">
                <a:latin typeface="Century Gothic" pitchFamily="34" charset="0"/>
                <a:cs typeface="Times New Roman" pitchFamily="18" charset="0"/>
              </a:rPr>
              <a:t>MERCI DE VOTRE ATTENTION</a:t>
            </a:r>
          </a:p>
          <a:p>
            <a:pPr algn="ctr"/>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31</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3</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50000"/>
              </a:lnSpc>
            </a:pPr>
            <a:r>
              <a:rPr lang="fr-FR" sz="2600" dirty="0" smtClean="0">
                <a:latin typeface="Century Gothic" pitchFamily="34" charset="0"/>
              </a:rPr>
              <a:t>La </a:t>
            </a:r>
            <a:r>
              <a:rPr lang="fr-FR" sz="2600" dirty="0" smtClean="0">
                <a:solidFill>
                  <a:srgbClr val="0070C0"/>
                </a:solidFill>
                <a:latin typeface="Century Gothic" pitchFamily="34" charset="0"/>
              </a:rPr>
              <a:t>détérioration des aliments </a:t>
            </a:r>
            <a:r>
              <a:rPr lang="fr-FR" sz="2600" dirty="0" smtClean="0">
                <a:latin typeface="Century Gothic" pitchFamily="34" charset="0"/>
              </a:rPr>
              <a:t>est une source de gâchis, elle est coûteuse et peut se répercuter négativement sur le </a:t>
            </a:r>
            <a:r>
              <a:rPr lang="fr-FR" sz="2600" dirty="0" smtClean="0">
                <a:solidFill>
                  <a:srgbClr val="0070C0"/>
                </a:solidFill>
                <a:latin typeface="Century Gothic" pitchFamily="34" charset="0"/>
              </a:rPr>
              <a:t>commerce </a:t>
            </a:r>
            <a:r>
              <a:rPr lang="fr-FR" sz="2600" dirty="0" smtClean="0">
                <a:latin typeface="Century Gothic" pitchFamily="34" charset="0"/>
              </a:rPr>
              <a:t>et la </a:t>
            </a:r>
            <a:r>
              <a:rPr lang="fr-FR" sz="2600" dirty="0" smtClean="0">
                <a:solidFill>
                  <a:srgbClr val="0070C0"/>
                </a:solidFill>
                <a:latin typeface="Century Gothic" pitchFamily="34" charset="0"/>
              </a:rPr>
              <a:t>confiance des consommateurs.</a:t>
            </a:r>
            <a:endParaRPr lang="fr-FR" sz="2600" dirty="0" smtClean="0">
              <a:latin typeface="Century Gothic" pitchFamily="34" charset="0"/>
            </a:endParaRPr>
          </a:p>
          <a:p>
            <a:pPr algn="just">
              <a:lnSpc>
                <a:spcPct val="150000"/>
              </a:lnSpc>
            </a:pPr>
            <a:r>
              <a:rPr lang="fr-FR" sz="2600" dirty="0" smtClean="0">
                <a:latin typeface="Century Gothic" pitchFamily="34" charset="0"/>
                <a:cs typeface="Times New Roman" pitchFamily="18" charset="0"/>
              </a:rPr>
              <a:t>Les aliments peuvent être </a:t>
            </a:r>
            <a:r>
              <a:rPr lang="fr-FR" sz="2600" dirty="0" smtClean="0">
                <a:solidFill>
                  <a:srgbClr val="0070C0"/>
                </a:solidFill>
                <a:latin typeface="Century Gothic" pitchFamily="34" charset="0"/>
                <a:cs typeface="Times New Roman" pitchFamily="18" charset="0"/>
              </a:rPr>
              <a:t>contaminés</a:t>
            </a:r>
            <a:r>
              <a:rPr lang="fr-FR" sz="2600" dirty="0" smtClean="0">
                <a:latin typeface="Century Gothic" pitchFamily="34" charset="0"/>
                <a:cs typeface="Times New Roman" pitchFamily="18" charset="0"/>
              </a:rPr>
              <a:t> de différentes manières et à des niveaux qui peuvent provoquer des maladies plus ou moins graves, voire entraînant la mort.</a:t>
            </a:r>
          </a:p>
          <a:p>
            <a:pPr>
              <a:lnSpc>
                <a:spcPct val="120000"/>
              </a:lnSpc>
            </a:pPr>
            <a:endParaRPr lang="fr-FR" sz="3600" dirty="0" smtClean="0">
              <a:cs typeface="Times New Roman" pitchFamily="18" charset="0"/>
            </a:endParaRPr>
          </a:p>
          <a:p>
            <a:endParaRPr lang="fr-FR" sz="2800" dirty="0" smtClean="0"/>
          </a:p>
          <a:p>
            <a:endParaRPr lang="fr-FR" sz="2800" dirty="0" smtClean="0"/>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4</a:t>
            </a:r>
            <a:endParaRPr lang="fr-FR" sz="2000" dirty="0">
              <a:latin typeface="Century Gothic" pitchFamily="34" charset="0"/>
            </a:endParaRPr>
          </a:p>
        </p:txBody>
      </p:sp>
      <p:sp>
        <p:nvSpPr>
          <p:cNvPr id="3" name="Espace réservé du contenu 2"/>
          <p:cNvSpPr>
            <a:spLocks noGrp="1"/>
          </p:cNvSpPr>
          <p:nvPr>
            <p:ph idx="1"/>
          </p:nvPr>
        </p:nvSpPr>
        <p:spPr/>
        <p:txBody>
          <a:bodyPr/>
          <a:lstStyle/>
          <a:p>
            <a:pPr algn="just">
              <a:lnSpc>
                <a:spcPct val="150000"/>
              </a:lnSpc>
              <a:buNone/>
            </a:pPr>
            <a:r>
              <a:rPr lang="fr-FR" sz="2400" dirty="0" smtClean="0">
                <a:solidFill>
                  <a:srgbClr val="0070C0"/>
                </a:solidFill>
                <a:latin typeface="Century Gothic" pitchFamily="34" charset="0"/>
              </a:rPr>
              <a:t>Maladie d’origine alimentaire:</a:t>
            </a:r>
          </a:p>
          <a:p>
            <a:pPr algn="just">
              <a:lnSpc>
                <a:spcPct val="150000"/>
              </a:lnSpc>
              <a:buNone/>
            </a:pPr>
            <a:r>
              <a:rPr lang="fr-FR" sz="2400" b="1" dirty="0" smtClean="0">
                <a:latin typeface="Century Gothic" pitchFamily="34" charset="0"/>
              </a:rPr>
              <a:t> </a:t>
            </a:r>
            <a:endParaRPr lang="fr-FR" sz="2400" dirty="0" smtClean="0">
              <a:latin typeface="Century Gothic" pitchFamily="34" charset="0"/>
            </a:endParaRPr>
          </a:p>
          <a:p>
            <a:pPr algn="just">
              <a:lnSpc>
                <a:spcPct val="150000"/>
              </a:lnSpc>
              <a:buNone/>
            </a:pPr>
            <a:r>
              <a:rPr lang="fr-FR" sz="2400" dirty="0" smtClean="0">
                <a:latin typeface="Century Gothic" pitchFamily="34" charset="0"/>
              </a:rPr>
              <a:t>« Une affection de nature infectieuse ou toxique provoquée par des agents qui pénètrent dans l’organisme par le biais des aliments ingérés. »</a:t>
            </a:r>
          </a:p>
          <a:p>
            <a:endParaRPr lang="fr-FR"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5</a:t>
            </a:r>
            <a:endParaRPr lang="fr-FR" sz="2000" dirty="0">
              <a:latin typeface="Century Gothic" pitchFamily="34" charset="0"/>
            </a:endParaRPr>
          </a:p>
        </p:txBody>
      </p:sp>
      <p:sp>
        <p:nvSpPr>
          <p:cNvPr id="3" name="Espace réservé du contenu 2"/>
          <p:cNvSpPr>
            <a:spLocks noGrp="1"/>
          </p:cNvSpPr>
          <p:nvPr>
            <p:ph idx="1"/>
          </p:nvPr>
        </p:nvSpPr>
        <p:spPr/>
        <p:txBody>
          <a:bodyPr>
            <a:noAutofit/>
          </a:bodyPr>
          <a:lstStyle/>
          <a:p>
            <a:pPr algn="just">
              <a:lnSpc>
                <a:spcPct val="150000"/>
              </a:lnSpc>
            </a:pPr>
            <a:r>
              <a:rPr lang="fr-FR" sz="2400" dirty="0" smtClean="0">
                <a:latin typeface="Century Gothic" pitchFamily="34" charset="0"/>
                <a:cs typeface="Times New Roman" pitchFamily="18" charset="0"/>
              </a:rPr>
              <a:t>Ces </a:t>
            </a:r>
            <a:r>
              <a:rPr lang="fr-FR" sz="2400" dirty="0" smtClean="0">
                <a:solidFill>
                  <a:srgbClr val="0070C0"/>
                </a:solidFill>
                <a:latin typeface="Century Gothic" pitchFamily="34" charset="0"/>
                <a:cs typeface="Times New Roman" pitchFamily="18" charset="0"/>
              </a:rPr>
              <a:t>risques de contaminations </a:t>
            </a:r>
            <a:r>
              <a:rPr lang="fr-FR" sz="2400" dirty="0" smtClean="0">
                <a:latin typeface="Century Gothic" pitchFamily="34" charset="0"/>
                <a:cs typeface="Times New Roman" pitchFamily="18" charset="0"/>
              </a:rPr>
              <a:t>existent dans chaque entreprise qui fabrique, commercialise ou transporte des aliments.</a:t>
            </a:r>
            <a:endParaRPr lang="fr-FR" sz="2400" dirty="0" smtClean="0">
              <a:latin typeface="Century Gothic" pitchFamily="34" charset="0"/>
            </a:endParaRPr>
          </a:p>
          <a:p>
            <a:pPr algn="just">
              <a:lnSpc>
                <a:spcPct val="150000"/>
              </a:lnSpc>
            </a:pPr>
            <a:r>
              <a:rPr lang="fr-FR" sz="2400" dirty="0" smtClean="0">
                <a:latin typeface="Century Gothic" pitchFamily="34" charset="0"/>
                <a:cs typeface="Times New Roman" pitchFamily="18" charset="0"/>
              </a:rPr>
              <a:t>Les </a:t>
            </a:r>
            <a:r>
              <a:rPr lang="fr-FR" sz="2400" dirty="0" smtClean="0">
                <a:solidFill>
                  <a:srgbClr val="0070C0"/>
                </a:solidFill>
                <a:latin typeface="Century Gothic" pitchFamily="34" charset="0"/>
                <a:cs typeface="Times New Roman" pitchFamily="18" charset="0"/>
              </a:rPr>
              <a:t>exigences</a:t>
            </a:r>
            <a:r>
              <a:rPr lang="fr-FR" sz="2400" dirty="0" smtClean="0">
                <a:latin typeface="Century Gothic" pitchFamily="34" charset="0"/>
                <a:cs typeface="Times New Roman" pitchFamily="18" charset="0"/>
              </a:rPr>
              <a:t> en termes de qualité sanitaire et de traçabilité, qui figurent dans des </a:t>
            </a:r>
            <a:r>
              <a:rPr lang="fr-FR" sz="2400" dirty="0" smtClean="0">
                <a:solidFill>
                  <a:srgbClr val="0070C0"/>
                </a:solidFill>
                <a:latin typeface="Century Gothic" pitchFamily="34" charset="0"/>
                <a:cs typeface="Times New Roman" pitchFamily="18" charset="0"/>
              </a:rPr>
              <a:t>référentiels de qualité </a:t>
            </a:r>
            <a:r>
              <a:rPr lang="fr-FR" sz="2400" dirty="0" smtClean="0">
                <a:latin typeface="Century Gothic" pitchFamily="34" charset="0"/>
                <a:cs typeface="Times New Roman" pitchFamily="18" charset="0"/>
              </a:rPr>
              <a:t>et qui sont imposées aux producteurs, traduisent la volonté des consommateurs de savoir où, comment et quand les aliments qu’ils ont dans leur assiette ont été produits.</a:t>
            </a:r>
            <a:endParaRPr lang="fr-FR" sz="2400" dirty="0">
              <a:latin typeface="Century Gothic" pitchFamily="34" charset="0"/>
            </a:endParaRP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6</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50000"/>
              </a:lnSpc>
            </a:pPr>
            <a:r>
              <a:rPr lang="fr-FR" sz="2600" dirty="0" smtClean="0">
                <a:latin typeface="Century Gothic" pitchFamily="34" charset="0"/>
                <a:cs typeface="Times New Roman" pitchFamily="18" charset="0"/>
              </a:rPr>
              <a:t>La </a:t>
            </a:r>
            <a:r>
              <a:rPr lang="fr-FR" sz="2600" dirty="0" smtClean="0">
                <a:solidFill>
                  <a:srgbClr val="0070C0"/>
                </a:solidFill>
                <a:latin typeface="Century Gothic" pitchFamily="34" charset="0"/>
                <a:cs typeface="Times New Roman" pitchFamily="18" charset="0"/>
              </a:rPr>
              <a:t>certification</a:t>
            </a:r>
            <a:r>
              <a:rPr lang="fr-FR" sz="2600" dirty="0" smtClean="0">
                <a:latin typeface="Century Gothic" pitchFamily="34" charset="0"/>
                <a:cs typeface="Times New Roman" pitchFamily="18" charset="0"/>
              </a:rPr>
              <a:t>  des entreprises de production offre un avantage compétitif et est une nécessité pour se maintenir sur le marché.</a:t>
            </a:r>
          </a:p>
          <a:p>
            <a:pPr algn="just">
              <a:lnSpc>
                <a:spcPct val="150000"/>
              </a:lnSpc>
            </a:pPr>
            <a:r>
              <a:rPr lang="fr-FR" sz="2600" dirty="0" smtClean="0">
                <a:latin typeface="Century Gothic" pitchFamily="34" charset="0"/>
                <a:cs typeface="Times New Roman" pitchFamily="18" charset="0"/>
              </a:rPr>
              <a:t>« Certification : reconnaissance par un </a:t>
            </a:r>
            <a:r>
              <a:rPr lang="fr-FR" sz="2600" dirty="0" smtClean="0">
                <a:solidFill>
                  <a:srgbClr val="0070C0"/>
                </a:solidFill>
                <a:latin typeface="Century Gothic" pitchFamily="34" charset="0"/>
                <a:cs typeface="Times New Roman" pitchFamily="18" charset="0"/>
              </a:rPr>
              <a:t>organisme certificateur </a:t>
            </a:r>
            <a:r>
              <a:rPr lang="fr-FR" sz="2600" dirty="0" smtClean="0">
                <a:latin typeface="Century Gothic" pitchFamily="34" charset="0"/>
                <a:cs typeface="Times New Roman" pitchFamily="18" charset="0"/>
              </a:rPr>
              <a:t>indépendant que le producteur </a:t>
            </a:r>
            <a:r>
              <a:rPr lang="fr-FR" sz="2600" dirty="0" smtClean="0">
                <a:solidFill>
                  <a:srgbClr val="0070C0"/>
                </a:solidFill>
                <a:latin typeface="Century Gothic" pitchFamily="34" charset="0"/>
                <a:cs typeface="Times New Roman" pitchFamily="18" charset="0"/>
              </a:rPr>
              <a:t>satisfait entièrement aux exigences </a:t>
            </a:r>
            <a:r>
              <a:rPr lang="fr-FR" sz="2600" dirty="0" smtClean="0">
                <a:latin typeface="Century Gothic" pitchFamily="34" charset="0"/>
                <a:cs typeface="Times New Roman" pitchFamily="18" charset="0"/>
              </a:rPr>
              <a:t>d’un cahier de charge déterminé, appelé référentiel ou  référentiel de qualité ».</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latin typeface="Century Gothic" pitchFamily="34" charset="0"/>
              </a:rPr>
              <a:t>Introduction </a:t>
            </a:r>
            <a:r>
              <a:rPr lang="fr-FR" sz="2000" b="1" dirty="0" smtClean="0">
                <a:latin typeface="Century Gothic" pitchFamily="34" charset="0"/>
              </a:rPr>
              <a:t>7</a:t>
            </a:r>
            <a:endParaRPr lang="fr-FR" sz="2000" dirty="0">
              <a:latin typeface="Century Gothic" pitchFamily="34" charset="0"/>
            </a:endParaRPr>
          </a:p>
        </p:txBody>
      </p:sp>
      <p:sp>
        <p:nvSpPr>
          <p:cNvPr id="3" name="Espace réservé du contenu 2"/>
          <p:cNvSpPr>
            <a:spLocks noGrp="1"/>
          </p:cNvSpPr>
          <p:nvPr>
            <p:ph idx="1"/>
          </p:nvPr>
        </p:nvSpPr>
        <p:spPr/>
        <p:txBody>
          <a:bodyPr>
            <a:normAutofit fontScale="25000" lnSpcReduction="20000"/>
          </a:bodyPr>
          <a:lstStyle/>
          <a:p>
            <a:pPr algn="just">
              <a:lnSpc>
                <a:spcPct val="170000"/>
              </a:lnSpc>
              <a:buNone/>
            </a:pPr>
            <a:r>
              <a:rPr lang="fr-FR" sz="9600" dirty="0" smtClean="0">
                <a:latin typeface="Century Gothic" pitchFamily="34" charset="0"/>
              </a:rPr>
              <a:t>Objectifs de la certification HACCP : </a:t>
            </a:r>
          </a:p>
          <a:p>
            <a:pPr algn="just">
              <a:lnSpc>
                <a:spcPct val="170000"/>
              </a:lnSpc>
            </a:pPr>
            <a:r>
              <a:rPr lang="fr-FR" sz="9600" dirty="0" smtClean="0">
                <a:latin typeface="Century Gothic" pitchFamily="34" charset="0"/>
              </a:rPr>
              <a:t>Maintenir et améliorer le </a:t>
            </a:r>
            <a:r>
              <a:rPr lang="fr-FR" sz="9600" dirty="0" smtClean="0">
                <a:solidFill>
                  <a:srgbClr val="0070C0"/>
                </a:solidFill>
                <a:latin typeface="Century Gothic" pitchFamily="34" charset="0"/>
              </a:rPr>
              <a:t>niveau de qualité des produits</a:t>
            </a:r>
            <a:r>
              <a:rPr lang="fr-FR" sz="9600" dirty="0" smtClean="0">
                <a:latin typeface="Century Gothic" pitchFamily="34" charset="0"/>
              </a:rPr>
              <a:t> et de </a:t>
            </a:r>
            <a:r>
              <a:rPr lang="fr-FR" sz="9600" dirty="0" smtClean="0">
                <a:solidFill>
                  <a:srgbClr val="0070C0"/>
                </a:solidFill>
                <a:latin typeface="Century Gothic" pitchFamily="34" charset="0"/>
              </a:rPr>
              <a:t>maîtrise des points critiques ;</a:t>
            </a:r>
          </a:p>
          <a:p>
            <a:pPr algn="just">
              <a:lnSpc>
                <a:spcPct val="170000"/>
              </a:lnSpc>
            </a:pPr>
            <a:r>
              <a:rPr lang="fr-FR" sz="9600" dirty="0" smtClean="0">
                <a:latin typeface="Century Gothic" pitchFamily="34" charset="0"/>
              </a:rPr>
              <a:t>Prendre conscience des </a:t>
            </a:r>
            <a:r>
              <a:rPr lang="fr-FR" sz="9600" dirty="0" smtClean="0">
                <a:solidFill>
                  <a:srgbClr val="0070C0"/>
                </a:solidFill>
                <a:latin typeface="Century Gothic" pitchFamily="34" charset="0"/>
              </a:rPr>
              <a:t>risques</a:t>
            </a:r>
            <a:r>
              <a:rPr lang="fr-FR" sz="9600" dirty="0" smtClean="0">
                <a:latin typeface="Century Gothic" pitchFamily="34" charset="0"/>
              </a:rPr>
              <a:t> pouvant survenir dans la chaîne de production ;</a:t>
            </a:r>
          </a:p>
          <a:p>
            <a:pPr algn="just">
              <a:lnSpc>
                <a:spcPct val="170000"/>
              </a:lnSpc>
            </a:pPr>
            <a:r>
              <a:rPr lang="fr-FR" sz="9600" dirty="0" smtClean="0">
                <a:latin typeface="Century Gothic" pitchFamily="34" charset="0"/>
              </a:rPr>
              <a:t>Donner une </a:t>
            </a:r>
            <a:r>
              <a:rPr lang="fr-FR" sz="9600" dirty="0" smtClean="0">
                <a:solidFill>
                  <a:srgbClr val="0070C0"/>
                </a:solidFill>
                <a:latin typeface="Century Gothic" pitchFamily="34" charset="0"/>
              </a:rPr>
              <a:t>preuve</a:t>
            </a:r>
            <a:r>
              <a:rPr lang="fr-FR" sz="9600" dirty="0" smtClean="0">
                <a:latin typeface="Century Gothic" pitchFamily="34" charset="0"/>
              </a:rPr>
              <a:t> de conformité ;</a:t>
            </a:r>
          </a:p>
          <a:p>
            <a:pPr algn="just">
              <a:lnSpc>
                <a:spcPct val="170000"/>
              </a:lnSpc>
            </a:pPr>
            <a:r>
              <a:rPr lang="fr-FR" sz="9600" dirty="0" smtClean="0">
                <a:latin typeface="Century Gothic" pitchFamily="34" charset="0"/>
              </a:rPr>
              <a:t>Servir d’outils à la </a:t>
            </a:r>
            <a:r>
              <a:rPr lang="fr-FR" sz="9600" dirty="0" smtClean="0">
                <a:solidFill>
                  <a:srgbClr val="0070C0"/>
                </a:solidFill>
                <a:latin typeface="Century Gothic" pitchFamily="34" charset="0"/>
              </a:rPr>
              <a:t>réglementation.</a:t>
            </a:r>
          </a:p>
          <a:p>
            <a:endParaRPr lang="fr-FR" sz="2800" dirty="0" smtClean="0">
              <a:cs typeface="Times New Roman" pitchFamily="18" charset="0"/>
            </a:endParaRPr>
          </a:p>
          <a:p>
            <a:endParaRPr lang="fr-FR" sz="2800" dirty="0" smtClean="0">
              <a:cs typeface="Times New Roman" pitchFamily="18" charset="0"/>
            </a:endParaRPr>
          </a:p>
          <a:p>
            <a:r>
              <a:rPr lang="fr-FR" sz="2800" dirty="0" smtClean="0">
                <a:cs typeface="Times New Roman" pitchFamily="18" charset="0"/>
              </a:rPr>
              <a:t>« </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latin typeface="Century Gothic" pitchFamily="34" charset="0"/>
                <a:cs typeface="Times New Roman" pitchFamily="18" charset="0"/>
              </a:rPr>
              <a:t>Analyse et prévention des risques dans le contexte des référentiels qualité</a:t>
            </a:r>
            <a:r>
              <a:rPr lang="fr-FR" sz="2000" b="1" dirty="0" smtClean="0">
                <a:latin typeface="Century Gothic" pitchFamily="34" charset="0"/>
                <a:cs typeface="Times New Roman" pitchFamily="18" charset="0"/>
              </a:rPr>
              <a:t> 1</a:t>
            </a:r>
          </a:p>
        </p:txBody>
      </p:sp>
      <p:sp>
        <p:nvSpPr>
          <p:cNvPr id="3" name="Espace réservé du contenu 2"/>
          <p:cNvSpPr>
            <a:spLocks noGrp="1"/>
          </p:cNvSpPr>
          <p:nvPr>
            <p:ph idx="1"/>
          </p:nvPr>
        </p:nvSpPr>
        <p:spPr/>
        <p:txBody>
          <a:bodyPr>
            <a:normAutofit/>
          </a:bodyPr>
          <a:lstStyle/>
          <a:p>
            <a:pPr>
              <a:lnSpc>
                <a:spcPct val="110000"/>
              </a:lnSpc>
              <a:buNone/>
            </a:pPr>
            <a:endParaRPr lang="fr-FR" sz="2800" dirty="0" smtClean="0">
              <a:cs typeface="Times New Roman" pitchFamily="18" charset="0"/>
            </a:endParaRPr>
          </a:p>
          <a:p>
            <a:pPr algn="just">
              <a:lnSpc>
                <a:spcPct val="150000"/>
              </a:lnSpc>
              <a:buNone/>
            </a:pPr>
            <a:r>
              <a:rPr lang="fr-FR" sz="2400" dirty="0" smtClean="0">
                <a:latin typeface="Century Gothic" pitchFamily="34" charset="0"/>
                <a:cs typeface="Times New Roman" pitchFamily="18" charset="0"/>
              </a:rPr>
              <a:t>Afin de répondre aux </a:t>
            </a:r>
            <a:r>
              <a:rPr lang="fr-FR" sz="2400" dirty="0" smtClean="0">
                <a:solidFill>
                  <a:srgbClr val="0070C0"/>
                </a:solidFill>
                <a:latin typeface="Century Gothic" pitchFamily="34" charset="0"/>
                <a:cs typeface="Times New Roman" pitchFamily="18" charset="0"/>
              </a:rPr>
              <a:t>exigences des référentiels qualité </a:t>
            </a:r>
            <a:r>
              <a:rPr lang="fr-FR" sz="2400" dirty="0" smtClean="0">
                <a:latin typeface="Century Gothic" pitchFamily="34" charset="0"/>
                <a:cs typeface="Times New Roman" pitchFamily="18" charset="0"/>
              </a:rPr>
              <a:t>en terme de qualité et de sécurité sanitaire, les entreprises agricoles doivent :</a:t>
            </a:r>
          </a:p>
          <a:p>
            <a:pPr algn="just">
              <a:lnSpc>
                <a:spcPct val="150000"/>
              </a:lnSpc>
            </a:pPr>
            <a:r>
              <a:rPr lang="fr-FR" sz="2400" dirty="0" smtClean="0">
                <a:latin typeface="Century Gothic" pitchFamily="34" charset="0"/>
                <a:cs typeface="Times New Roman" pitchFamily="18" charset="0"/>
              </a:rPr>
              <a:t>Identifier tous les </a:t>
            </a:r>
            <a:r>
              <a:rPr lang="fr-FR" sz="2400" dirty="0" smtClean="0">
                <a:solidFill>
                  <a:srgbClr val="0070C0"/>
                </a:solidFill>
                <a:latin typeface="Century Gothic" pitchFamily="34" charset="0"/>
                <a:cs typeface="Times New Roman" pitchFamily="18" charset="0"/>
              </a:rPr>
              <a:t>aspects</a:t>
            </a:r>
            <a:r>
              <a:rPr lang="fr-FR" sz="2400" dirty="0" smtClean="0">
                <a:latin typeface="Century Gothic" pitchFamily="34" charset="0"/>
                <a:cs typeface="Times New Roman" pitchFamily="18" charset="0"/>
              </a:rPr>
              <a:t> de leurs activités qui sont </a:t>
            </a:r>
            <a:r>
              <a:rPr lang="fr-FR" sz="2400" dirty="0" smtClean="0">
                <a:solidFill>
                  <a:srgbClr val="0070C0"/>
                </a:solidFill>
                <a:latin typeface="Century Gothic" pitchFamily="34" charset="0"/>
                <a:cs typeface="Times New Roman" pitchFamily="18" charset="0"/>
              </a:rPr>
              <a:t>déterminants</a:t>
            </a:r>
            <a:r>
              <a:rPr lang="fr-FR" sz="2400" dirty="0" smtClean="0">
                <a:latin typeface="Century Gothic" pitchFamily="34" charset="0"/>
                <a:cs typeface="Times New Roman" pitchFamily="18" charset="0"/>
              </a:rPr>
              <a:t> pour la </a:t>
            </a:r>
            <a:r>
              <a:rPr lang="fr-FR" sz="2400" dirty="0" smtClean="0">
                <a:solidFill>
                  <a:srgbClr val="0070C0"/>
                </a:solidFill>
                <a:latin typeface="Century Gothic" pitchFamily="34" charset="0"/>
                <a:cs typeface="Times New Roman" pitchFamily="18" charset="0"/>
              </a:rPr>
              <a:t>sécurité de leurs produits </a:t>
            </a:r>
            <a:r>
              <a:rPr lang="fr-FR" sz="2400" dirty="0" smtClean="0">
                <a:latin typeface="Century Gothic" pitchFamily="34" charset="0"/>
                <a:cs typeface="Times New Roman" pitchFamily="18" charset="0"/>
              </a:rPr>
              <a:t>(risques sanitaires);</a:t>
            </a:r>
          </a:p>
          <a:p>
            <a:endParaRPr lang="fr-FR" sz="2800" dirty="0"/>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1425</Words>
  <Application>Microsoft Office PowerPoint</Application>
  <PresentationFormat>Affichage à l'écran (4:3)</PresentationFormat>
  <Paragraphs>254</Paragraphs>
  <Slides>31</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31</vt:i4>
      </vt:variant>
    </vt:vector>
  </HeadingPairs>
  <TitlesOfParts>
    <vt:vector size="37" baseType="lpstr">
      <vt:lpstr>Arial</vt:lpstr>
      <vt:lpstr>Calibri</vt:lpstr>
      <vt:lpstr>Century Gothic</vt:lpstr>
      <vt:lpstr>Times New Roman</vt:lpstr>
      <vt:lpstr>Wingdings</vt:lpstr>
      <vt:lpstr>Office Theme</vt:lpstr>
      <vt:lpstr> Hygiène alimentaire </vt:lpstr>
      <vt:lpstr> Introduction 1 </vt:lpstr>
      <vt:lpstr>Introduction 2</vt:lpstr>
      <vt:lpstr>Introduction 3</vt:lpstr>
      <vt:lpstr>Introduction 4</vt:lpstr>
      <vt:lpstr>Introduction 5</vt:lpstr>
      <vt:lpstr>Introduction 6</vt:lpstr>
      <vt:lpstr>Introduction 7</vt:lpstr>
      <vt:lpstr>Analyse et prévention des risques dans le contexte des référentiels qualité 1</vt:lpstr>
      <vt:lpstr>Analyse et prévention des risques dans le contexte des référentiels qualité 2</vt:lpstr>
      <vt:lpstr>Analyse et prévention des risques dans le contexte des référentiels qualité 3</vt:lpstr>
      <vt:lpstr>Application des mesures d'hygiène 1</vt:lpstr>
      <vt:lpstr>Application des mesures d'hygiène 2</vt:lpstr>
      <vt:lpstr>Application des mesures d'hygiène 3</vt:lpstr>
      <vt:lpstr>Application des mesures d'hygiène 4</vt:lpstr>
      <vt:lpstr>Application des mesures d'hygiène 5</vt:lpstr>
      <vt:lpstr>Application des mesures d'hygiène 6</vt:lpstr>
      <vt:lpstr>Application des mesures d'hygiène 7</vt:lpstr>
      <vt:lpstr>Application des mesures d'hygiène 8</vt:lpstr>
      <vt:lpstr>Application des mesures d'hygiène 9</vt:lpstr>
      <vt:lpstr>Application des mesures d'hygiène 10</vt:lpstr>
      <vt:lpstr>Application des mesures d'hygiène 11</vt:lpstr>
      <vt:lpstr>Application des mesures d'hygiène 12</vt:lpstr>
      <vt:lpstr>Application des mesures d'hygiène 13</vt:lpstr>
      <vt:lpstr>Application des mesures d'hygiène 14</vt:lpstr>
      <vt:lpstr>Application des mesures d'hygiène 15</vt:lpstr>
      <vt:lpstr>Application des mesures d'hygiène 16</vt:lpstr>
      <vt:lpstr>Application des mesures d'hygiène 17</vt:lpstr>
      <vt:lpstr>Application des mesures d'hygiène 18</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Hygiène alimentaire </dc:title>
  <dc:creator>simplice</dc:creator>
  <cp:lastModifiedBy>Dr SANOU Kwéssé Simplice</cp:lastModifiedBy>
  <cp:revision>47</cp:revision>
  <dcterms:created xsi:type="dcterms:W3CDTF">2006-08-16T00:00:00Z</dcterms:created>
  <dcterms:modified xsi:type="dcterms:W3CDTF">2021-06-23T01:05:44Z</dcterms:modified>
</cp:coreProperties>
</file>