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84" r:id="rId17"/>
  </p:sldIdLst>
  <p:sldSz cx="9144000" cy="6858000" type="screen4x3"/>
  <p:notesSz cx="6858000" cy="9144000"/>
  <p:defaultText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7716AB-DC0F-4BA8-BFA2-E5907F053118}" type="datetimeFigureOut">
              <a:rPr lang="fr-FR" smtClean="0"/>
              <a:pPr/>
              <a:t>23/06/2021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FCA69-6146-4F5B-A0AF-A9A5014E490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ubtitle 2"/>
          <p:cNvSpPr>
            <a:spLocks noGrp="1"/>
          </p:cNvSpPr>
          <p:nvPr>
            <p:ph type="subTitle" idx="1"/>
          </p:nvPr>
        </p:nvSpPr>
        <p:spPr>
          <a:xfrm>
            <a:off x="1371600" y="3886200"/>
            <a:ext cx="6400800" cy="1752600"/>
          </a:xfrm>
        </p:spPr>
        <p:txBody>
          <a:bodyPr/>
          <a:lstStyle>
            <a:lvl1pPr marL="0" indent="0" algn="ctr" latinLnBrk="0">
              <a:buNone/>
              <a:defRPr lang="fr-FR">
                <a:solidFill>
                  <a:schemeClr val="tx1">
                    <a:tint val="75000"/>
                  </a:schemeClr>
                </a:solidFill>
              </a:defRPr>
            </a:lvl1pPr>
            <a:lvl2pPr marL="457200" indent="0" algn="ctr" latinLnBrk="0">
              <a:buNone/>
              <a:defRPr lang="fr-FR">
                <a:solidFill>
                  <a:schemeClr val="tx1">
                    <a:tint val="75000"/>
                  </a:schemeClr>
                </a:solidFill>
              </a:defRPr>
            </a:lvl2pPr>
            <a:lvl3pPr marL="914400" indent="0" algn="ctr" latinLnBrk="0">
              <a:buNone/>
              <a:defRPr lang="fr-FR">
                <a:solidFill>
                  <a:schemeClr val="tx1">
                    <a:tint val="75000"/>
                  </a:schemeClr>
                </a:solidFill>
              </a:defRPr>
            </a:lvl3pPr>
            <a:lvl4pPr marL="1371600" indent="0" algn="ctr" latinLnBrk="0">
              <a:buNone/>
              <a:defRPr lang="fr-FR">
                <a:solidFill>
                  <a:schemeClr val="tx1">
                    <a:tint val="75000"/>
                  </a:schemeClr>
                </a:solidFill>
              </a:defRPr>
            </a:lvl4pPr>
            <a:lvl5pPr marL="1828800" indent="0" algn="ctr" latinLnBrk="0">
              <a:buNone/>
              <a:defRPr lang="fr-FR">
                <a:solidFill>
                  <a:schemeClr val="tx1">
                    <a:tint val="75000"/>
                  </a:schemeClr>
                </a:solidFill>
              </a:defRPr>
            </a:lvl5pPr>
            <a:lvl6pPr marL="2286000" indent="0" algn="ctr" latinLnBrk="0">
              <a:buNone/>
              <a:defRPr lang="fr-FR">
                <a:solidFill>
                  <a:schemeClr val="tx1">
                    <a:tint val="75000"/>
                  </a:schemeClr>
                </a:solidFill>
              </a:defRPr>
            </a:lvl6pPr>
            <a:lvl7pPr marL="2743200" indent="0" algn="ctr" latinLnBrk="0">
              <a:buNone/>
              <a:defRPr lang="fr-FR">
                <a:solidFill>
                  <a:schemeClr val="tx1">
                    <a:tint val="75000"/>
                  </a:schemeClr>
                </a:solidFill>
              </a:defRPr>
            </a:lvl7pPr>
            <a:lvl8pPr marL="3200400" indent="0" algn="ctr" latinLnBrk="0">
              <a:buNone/>
              <a:defRPr lang="fr-FR">
                <a:solidFill>
                  <a:schemeClr val="tx1">
                    <a:tint val="75000"/>
                  </a:schemeClr>
                </a:solidFill>
              </a:defRPr>
            </a:lvl8pPr>
            <a:lvl9pPr marL="3657600" indent="0" algn="ctr" latinLnBrk="0">
              <a:buNone/>
              <a:defRPr lang="fr-FR">
                <a:solidFill>
                  <a:schemeClr val="tx1">
                    <a:tint val="75000"/>
                  </a:schemeClr>
                </a:solidFill>
              </a:defRPr>
            </a:lvl9pPr>
          </a:lstStyle>
          <a:p>
            <a:r>
              <a:rPr lang="fr-FR"/>
              <a:t>Cliquez pour modifier le style des sous-titres du masque</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latinLnBrk="0">
              <a:defRPr lang="fr-FR" sz="4000" b="1" cap="all"/>
            </a:lvl1pPr>
          </a:lstStyle>
          <a:p>
            <a:r>
              <a:rPr lang="fr-FR"/>
              <a:t>Cliquez pour modifier le style du titre</a:t>
            </a:r>
          </a:p>
        </p:txBody>
      </p:sp>
      <p:sp>
        <p:nvSpPr>
          <p:cNvPr id="3" name="Text Placeholder 2"/>
          <p:cNvSpPr>
            <a:spLocks noGrp="1"/>
          </p:cNvSpPr>
          <p:nvPr>
            <p:ph type="body" idx="1"/>
          </p:nvPr>
        </p:nvSpPr>
        <p:spPr>
          <a:xfrm>
            <a:off x="722313" y="2906713"/>
            <a:ext cx="7772400" cy="1500187"/>
          </a:xfrm>
        </p:spPr>
        <p:txBody>
          <a:bodyPr anchor="b"/>
          <a:lstStyle>
            <a:lvl1pPr marL="0" indent="0" latinLnBrk="0">
              <a:buNone/>
              <a:defRPr lang="fr-FR" sz="2000">
                <a:solidFill>
                  <a:schemeClr val="tx1">
                    <a:tint val="75000"/>
                  </a:schemeClr>
                </a:solidFill>
              </a:defRPr>
            </a:lvl1pPr>
            <a:lvl2pPr marL="457200" indent="0" latinLnBrk="0">
              <a:buNone/>
              <a:defRPr lang="fr-FR" sz="1800">
                <a:solidFill>
                  <a:schemeClr val="tx1">
                    <a:tint val="75000"/>
                  </a:schemeClr>
                </a:solidFill>
              </a:defRPr>
            </a:lvl2pPr>
            <a:lvl3pPr marL="914400" indent="0" latinLnBrk="0">
              <a:buNone/>
              <a:defRPr lang="fr-FR" sz="1600">
                <a:solidFill>
                  <a:schemeClr val="tx1">
                    <a:tint val="75000"/>
                  </a:schemeClr>
                </a:solidFill>
              </a:defRPr>
            </a:lvl3pPr>
            <a:lvl4pPr marL="1371600" indent="0" latinLnBrk="0">
              <a:buNone/>
              <a:defRPr lang="fr-FR" sz="1400">
                <a:solidFill>
                  <a:schemeClr val="tx1">
                    <a:tint val="75000"/>
                  </a:schemeClr>
                </a:solidFill>
              </a:defRPr>
            </a:lvl4pPr>
            <a:lvl5pPr marL="1828800" indent="0" latinLnBrk="0">
              <a:buNone/>
              <a:defRPr lang="fr-FR" sz="1400">
                <a:solidFill>
                  <a:schemeClr val="tx1">
                    <a:tint val="75000"/>
                  </a:schemeClr>
                </a:solidFill>
              </a:defRPr>
            </a:lvl5pPr>
            <a:lvl6pPr marL="2286000" indent="0" latinLnBrk="0">
              <a:buNone/>
              <a:defRPr lang="fr-FR" sz="1400">
                <a:solidFill>
                  <a:schemeClr val="tx1">
                    <a:tint val="75000"/>
                  </a:schemeClr>
                </a:solidFill>
              </a:defRPr>
            </a:lvl6pPr>
            <a:lvl7pPr marL="2743200" indent="0" latinLnBrk="0">
              <a:buNone/>
              <a:defRPr lang="fr-FR" sz="1400">
                <a:solidFill>
                  <a:schemeClr val="tx1">
                    <a:tint val="75000"/>
                  </a:schemeClr>
                </a:solidFill>
              </a:defRPr>
            </a:lvl7pPr>
            <a:lvl8pPr marL="3200400" indent="0" latinLnBrk="0">
              <a:buNone/>
              <a:defRPr lang="fr-FR" sz="1400">
                <a:solidFill>
                  <a:schemeClr val="tx1">
                    <a:tint val="75000"/>
                  </a:schemeClr>
                </a:solidFill>
              </a:defRPr>
            </a:lvl8pPr>
            <a:lvl9pPr marL="3657600" indent="0" latinLnBrk="0">
              <a:buNone/>
              <a:defRPr lang="fr-F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Content Placeholder 2"/>
          <p:cNvSpPr>
            <a:spLocks noGrp="1"/>
          </p:cNvSpPr>
          <p:nvPr>
            <p:ph sz="half" idx="1"/>
          </p:nvPr>
        </p:nvSpPr>
        <p:spPr>
          <a:xfrm>
            <a:off x="457200" y="1600200"/>
            <a:ext cx="4038600" cy="4525963"/>
          </a:xfrm>
        </p:spPr>
        <p:txBody>
          <a:bodyPr/>
          <a:lstStyle>
            <a:lvl1pPr latinLnBrk="0">
              <a:defRPr lang="fr-FR" sz="2800"/>
            </a:lvl1pPr>
            <a:lvl2pPr latinLnBrk="0">
              <a:defRPr lang="fr-FR" sz="2400"/>
            </a:lvl2pPr>
            <a:lvl3pPr latinLnBrk="0">
              <a:defRPr lang="fr-FR" sz="2000"/>
            </a:lvl3pPr>
            <a:lvl4pPr latinLnBrk="0">
              <a:defRPr lang="fr-FR" sz="1800"/>
            </a:lvl4pPr>
            <a:lvl5pPr latinLnBrk="0">
              <a:defRPr lang="fr-FR" sz="1800"/>
            </a:lvl5pPr>
            <a:lvl6pPr latinLnBrk="0">
              <a:defRPr lang="fr-FR" sz="1800"/>
            </a:lvl6pPr>
            <a:lvl7pPr latinLnBrk="0">
              <a:defRPr lang="fr-FR" sz="1800"/>
            </a:lvl7pPr>
            <a:lvl8pPr latinLnBrk="0">
              <a:defRPr lang="fr-FR" sz="1800"/>
            </a:lvl8pPr>
            <a:lvl9pPr latinLnBrk="0">
              <a:defRPr lang="fr-FR" sz="18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Content Placeholder 3"/>
          <p:cNvSpPr>
            <a:spLocks noGrp="1"/>
          </p:cNvSpPr>
          <p:nvPr>
            <p:ph sz="half" idx="2"/>
          </p:nvPr>
        </p:nvSpPr>
        <p:spPr>
          <a:xfrm>
            <a:off x="4648200" y="1600200"/>
            <a:ext cx="4038600" cy="4525963"/>
          </a:xfrm>
        </p:spPr>
        <p:txBody>
          <a:bodyPr/>
          <a:lstStyle>
            <a:lvl1pPr latinLnBrk="0">
              <a:defRPr lang="fr-FR" sz="2800"/>
            </a:lvl1pPr>
            <a:lvl2pPr latinLnBrk="0">
              <a:defRPr lang="fr-FR" sz="2400"/>
            </a:lvl2pPr>
            <a:lvl3pPr latinLnBrk="0">
              <a:defRPr lang="fr-FR" sz="2000"/>
            </a:lvl3pPr>
            <a:lvl4pPr latinLnBrk="0">
              <a:defRPr lang="fr-FR" sz="1800"/>
            </a:lvl4pPr>
            <a:lvl5pPr latinLnBrk="0">
              <a:defRPr lang="fr-FR" sz="1800"/>
            </a:lvl5pPr>
            <a:lvl6pPr latinLnBrk="0">
              <a:defRPr lang="fr-FR" sz="1800"/>
            </a:lvl6pPr>
            <a:lvl7pPr latinLnBrk="0">
              <a:defRPr lang="fr-FR" sz="1800"/>
            </a:lvl7pPr>
            <a:lvl8pPr latinLnBrk="0">
              <a:defRPr lang="fr-FR" sz="1800"/>
            </a:lvl8pPr>
            <a:lvl9pPr latinLnBrk="0">
              <a:defRPr lang="fr-FR" sz="18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fr-FR"/>
            </a:lvl1pPr>
          </a:lstStyle>
          <a:p>
            <a:r>
              <a:rPr lang="fr-FR"/>
              <a:t>Cliquez pour modifier le style du titre</a:t>
            </a:r>
          </a:p>
        </p:txBody>
      </p:sp>
      <p:sp>
        <p:nvSpPr>
          <p:cNvPr id="3" name="Text Placeholder 2"/>
          <p:cNvSpPr>
            <a:spLocks noGrp="1"/>
          </p:cNvSpPr>
          <p:nvPr>
            <p:ph type="body" idx="1"/>
          </p:nvPr>
        </p:nvSpPr>
        <p:spPr>
          <a:xfrm>
            <a:off x="457200" y="1535113"/>
            <a:ext cx="4040188" cy="639762"/>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a:t>Cliquez pour 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vl6pPr latinLnBrk="0">
              <a:defRPr lang="fr-FR" sz="1600"/>
            </a:lvl6pPr>
            <a:lvl7pPr latinLnBrk="0">
              <a:defRPr lang="fr-FR" sz="1600"/>
            </a:lvl7pPr>
            <a:lvl8pPr latinLnBrk="0">
              <a:defRPr lang="fr-FR" sz="1600"/>
            </a:lvl8pPr>
            <a:lvl9pPr latinLnBrk="0">
              <a:defRPr lang="fr-FR" sz="16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5" name="Text Placeholder 4"/>
          <p:cNvSpPr>
            <a:spLocks noGrp="1"/>
          </p:cNvSpPr>
          <p:nvPr>
            <p:ph type="body" sz="quarter" idx="3"/>
          </p:nvPr>
        </p:nvSpPr>
        <p:spPr>
          <a:xfrm>
            <a:off x="4645025" y="1535113"/>
            <a:ext cx="4041775" cy="639762"/>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a:t>Cliquez pour 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vl6pPr latinLnBrk="0">
              <a:defRPr lang="fr-FR" sz="1600"/>
            </a:lvl6pPr>
            <a:lvl7pPr latinLnBrk="0">
              <a:defRPr lang="fr-FR" sz="1600"/>
            </a:lvl7pPr>
            <a:lvl8pPr latinLnBrk="0">
              <a:defRPr lang="fr-FR" sz="1600"/>
            </a:lvl8pPr>
            <a:lvl9pPr latinLnBrk="0">
              <a:defRPr lang="fr-FR" sz="16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7" name="Date Placeholder 6"/>
          <p:cNvSpPr>
            <a:spLocks noGrp="1"/>
          </p:cNvSpPr>
          <p:nvPr>
            <p:ph type="dt" sz="half" idx="10"/>
          </p:nvPr>
        </p:nvSpPr>
        <p:spPr/>
        <p:txBody>
          <a:bodyPr/>
          <a:lstStyle/>
          <a:p>
            <a:r>
              <a:rPr lang="fr-FR" smtClean="0"/>
              <a:t>9/18/2006</a:t>
            </a:r>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Date Placeholder 2"/>
          <p:cNvSpPr>
            <a:spLocks noGrp="1"/>
          </p:cNvSpPr>
          <p:nvPr>
            <p:ph type="dt" sz="half" idx="10"/>
          </p:nvPr>
        </p:nvSpPr>
        <p:spPr/>
        <p:txBody>
          <a:bodyPr/>
          <a:lstStyle/>
          <a:p>
            <a:r>
              <a:rPr lang="fr-FR" smtClean="0"/>
              <a:t>9/18/2006</a:t>
            </a:r>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smtClean="0"/>
              <a:t>9/18/2006</a:t>
            </a:r>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latinLnBrk="0">
              <a:defRPr lang="fr-FR" sz="2000" b="1"/>
            </a:lvl1pPr>
          </a:lstStyle>
          <a:p>
            <a:r>
              <a:rPr lang="fr-FR"/>
              <a:t>Cliquez pour modifier le style du titre</a:t>
            </a:r>
          </a:p>
        </p:txBody>
      </p:sp>
      <p:sp>
        <p:nvSpPr>
          <p:cNvPr id="3" name="Content Placeholder 2"/>
          <p:cNvSpPr>
            <a:spLocks noGrp="1"/>
          </p:cNvSpPr>
          <p:nvPr>
            <p:ph idx="1"/>
          </p:nvPr>
        </p:nvSpPr>
        <p:spPr>
          <a:xfrm>
            <a:off x="3575050" y="273050"/>
            <a:ext cx="5111750" cy="5853113"/>
          </a:xfrm>
        </p:spPr>
        <p:txBody>
          <a:bodyPr/>
          <a:lstStyle>
            <a:lvl1pPr latinLnBrk="0">
              <a:defRPr lang="fr-FR" sz="3200"/>
            </a:lvl1pPr>
            <a:lvl2pPr latinLnBrk="0">
              <a:defRPr lang="fr-FR" sz="2800"/>
            </a:lvl2pPr>
            <a:lvl3pPr latinLnBrk="0">
              <a:defRPr lang="fr-FR" sz="2400"/>
            </a:lvl3pPr>
            <a:lvl4pPr latinLnBrk="0">
              <a:defRPr lang="fr-FR" sz="2000"/>
            </a:lvl4pPr>
            <a:lvl5pPr latinLnBrk="0">
              <a:defRPr lang="fr-FR" sz="2000"/>
            </a:lvl5pPr>
            <a:lvl6pPr latinLnBrk="0">
              <a:defRPr lang="fr-FR" sz="2000"/>
            </a:lvl6pPr>
            <a:lvl7pPr latinLnBrk="0">
              <a:defRPr lang="fr-FR" sz="2000"/>
            </a:lvl7pPr>
            <a:lvl8pPr latinLnBrk="0">
              <a:defRPr lang="fr-FR" sz="2000"/>
            </a:lvl8pPr>
            <a:lvl9pPr latinLnBrk="0">
              <a:defRPr lang="fr-FR" sz="20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Text Placeholder 3"/>
          <p:cNvSpPr>
            <a:spLocks noGrp="1"/>
          </p:cNvSpPr>
          <p:nvPr>
            <p:ph type="body" sz="half" idx="2"/>
          </p:nvPr>
        </p:nvSpPr>
        <p:spPr>
          <a:xfrm>
            <a:off x="457200" y="1435100"/>
            <a:ext cx="3008313" cy="4691063"/>
          </a:xfrm>
        </p:spPr>
        <p:txBody>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latinLnBrk="0">
              <a:defRPr lang="fr-FR" sz="2000" b="1"/>
            </a:lvl1pPr>
          </a:lstStyle>
          <a:p>
            <a:r>
              <a:rPr lang="fr-FR"/>
              <a:t>Cliquez pour modifier le style du titre</a:t>
            </a:r>
          </a:p>
        </p:txBody>
      </p:sp>
      <p:sp>
        <p:nvSpPr>
          <p:cNvPr id="3" name="Picture Placeholder 2"/>
          <p:cNvSpPr>
            <a:spLocks noGrp="1"/>
          </p:cNvSpPr>
          <p:nvPr>
            <p:ph type="pic" idx="1"/>
          </p:nvPr>
        </p:nvSpPr>
        <p:spPr>
          <a:xfrm>
            <a:off x="1792288" y="612775"/>
            <a:ext cx="5486400" cy="4114800"/>
          </a:xfrm>
        </p:spPr>
        <p:txBody>
          <a:bodyPr/>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latinLnBrk="0">
              <a:defRPr lang="fr-FR" sz="1200">
                <a:solidFill>
                  <a:schemeClr val="tx1">
                    <a:tint val="75000"/>
                  </a:schemeClr>
                </a:solidFill>
              </a:defRPr>
            </a:lvl1pPr>
          </a:lstStyle>
          <a:p>
            <a:r>
              <a:rPr lang="fr-FR" smtClean="0"/>
              <a:t>9/18/2006</a:t>
            </a:r>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latinLnBrk="0">
              <a:defRPr lang="fr-F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latinLnBrk="0">
              <a:defRPr lang="fr-FR" sz="1200">
                <a:solidFill>
                  <a:schemeClr val="tx1">
                    <a:tint val="75000"/>
                  </a:schemeClr>
                </a:solidFill>
              </a:defRPr>
            </a:lvl1pPr>
          </a:lstStyle>
          <a:p>
            <a:fld id="{B6F15528-21DE-4FAA-801E-634DDDAF4B2B}" type="slidenum">
              <a: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lang="fr-F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fr-F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fr-F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fr-F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2746375"/>
          </a:xfrm>
        </p:spPr>
        <p:txBody>
          <a:bodyPr>
            <a:normAutofit/>
          </a:bodyPr>
          <a:lstStyle/>
          <a:p>
            <a:r>
              <a:rPr lang="fr-FR" sz="3600" b="1" dirty="0" smtClean="0">
                <a:latin typeface="Century Gothic" pitchFamily="34" charset="0"/>
              </a:rPr>
              <a:t>D</a:t>
            </a:r>
            <a:r>
              <a:rPr lang="fr-FR" sz="3600" b="1" dirty="0" smtClean="0">
                <a:latin typeface="Century Gothic" pitchFamily="34" charset="0"/>
              </a:rPr>
              <a:t>éfinition des termes</a:t>
            </a:r>
            <a:r>
              <a:rPr lang="fr-FR" sz="3600" dirty="0" smtClean="0"/>
              <a:t/>
            </a:r>
            <a:br>
              <a:rPr lang="fr-FR" sz="3600" dirty="0" smtClean="0"/>
            </a:br>
            <a:endParaRPr lang="fr-FR" sz="36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Equipe HACCP </a:t>
            </a:r>
            <a:r>
              <a:rPr lang="fr-FR" sz="2000" dirty="0" smtClean="0">
                <a:latin typeface="Century Gothic" pitchFamily="34" charset="0"/>
              </a:rPr>
              <a:t>: </a:t>
            </a:r>
          </a:p>
          <a:p>
            <a:pPr algn="just">
              <a:lnSpc>
                <a:spcPct val="150000"/>
              </a:lnSpc>
              <a:buNone/>
            </a:pPr>
            <a:r>
              <a:rPr lang="fr-FR" sz="2000" dirty="0" smtClean="0">
                <a:latin typeface="Century Gothic" pitchFamily="34" charset="0"/>
              </a:rPr>
              <a:t>Groupe de personnes, responsable du développement d’un plan HACCP.</a:t>
            </a:r>
          </a:p>
          <a:p>
            <a:pPr algn="just">
              <a:lnSpc>
                <a:spcPct val="150000"/>
              </a:lnSpc>
              <a:buNone/>
            </a:pPr>
            <a:r>
              <a:rPr lang="fr-FR" sz="2000" dirty="0" smtClean="0">
                <a:latin typeface="Century Gothic" pitchFamily="34" charset="0"/>
              </a:rPr>
              <a:t> </a:t>
            </a:r>
          </a:p>
          <a:p>
            <a:pPr algn="just">
              <a:lnSpc>
                <a:spcPct val="150000"/>
              </a:lnSpc>
              <a:buNone/>
            </a:pPr>
            <a:r>
              <a:rPr lang="fr-FR" sz="2000" b="1" dirty="0" smtClean="0">
                <a:latin typeface="Century Gothic" pitchFamily="34" charset="0"/>
              </a:rPr>
              <a:t>Hygiène des aliments : </a:t>
            </a:r>
          </a:p>
          <a:p>
            <a:pPr algn="just">
              <a:lnSpc>
                <a:spcPct val="150000"/>
              </a:lnSpc>
              <a:buNone/>
            </a:pPr>
            <a:r>
              <a:rPr lang="fr-FR" sz="2000" dirty="0" smtClean="0">
                <a:latin typeface="Century Gothic" pitchFamily="34" charset="0"/>
              </a:rPr>
              <a:t>Ensemble des conditions et mesures nécessaires pour assurer la sécurité et la salubrité des aliments à toutes les étapes de la chaine alimentaire.</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Terminologie</a:t>
            </a:r>
            <a:r>
              <a:rPr lang="fr-FR" sz="3200" dirty="0" smtClean="0"/>
              <a:t/>
            </a:r>
            <a:br>
              <a:rPr lang="fr-FR" sz="3200" dirty="0" smtClean="0"/>
            </a:br>
            <a:endParaRPr lang="fr-FR" sz="3200" dirty="0"/>
          </a:p>
        </p:txBody>
      </p:sp>
      <p:sp>
        <p:nvSpPr>
          <p:cNvPr id="3" name="Espace réservé du contenu 2"/>
          <p:cNvSpPr>
            <a:spLocks noGrp="1"/>
          </p:cNvSpPr>
          <p:nvPr>
            <p:ph idx="1"/>
          </p:nvPr>
        </p:nvSpPr>
        <p:spPr/>
        <p:txBody>
          <a:bodyPr>
            <a:normAutofit fontScale="92500"/>
          </a:bodyPr>
          <a:lstStyle/>
          <a:p>
            <a:pPr algn="just">
              <a:lnSpc>
                <a:spcPct val="150000"/>
              </a:lnSpc>
              <a:buNone/>
            </a:pPr>
            <a:r>
              <a:rPr lang="fr-FR" sz="2200" b="1" dirty="0" smtClean="0">
                <a:latin typeface="Century Gothic" pitchFamily="34" charset="0"/>
              </a:rPr>
              <a:t>ISO 22000 </a:t>
            </a:r>
            <a:r>
              <a:rPr lang="fr-FR" sz="2200" dirty="0" smtClean="0">
                <a:latin typeface="Century Gothic" pitchFamily="34" charset="0"/>
              </a:rPr>
              <a:t>: </a:t>
            </a:r>
          </a:p>
          <a:p>
            <a:pPr algn="just">
              <a:lnSpc>
                <a:spcPct val="150000"/>
              </a:lnSpc>
              <a:buNone/>
            </a:pPr>
            <a:r>
              <a:rPr lang="fr-FR" sz="2200" dirty="0" smtClean="0">
                <a:latin typeface="Century Gothic" pitchFamily="34" charset="0"/>
              </a:rPr>
              <a:t>Norme internationale, relative à la sécurité des denrées alimentaires. Elle est applicable pour tous les organismes de la filière agro- alimentaire.</a:t>
            </a:r>
          </a:p>
          <a:p>
            <a:pPr algn="just">
              <a:lnSpc>
                <a:spcPct val="150000"/>
              </a:lnSpc>
              <a:buNone/>
            </a:pPr>
            <a:endParaRPr lang="fr-FR" sz="2200" dirty="0" smtClean="0">
              <a:latin typeface="Century Gothic" pitchFamily="34" charset="0"/>
            </a:endParaRPr>
          </a:p>
          <a:p>
            <a:pPr algn="just">
              <a:lnSpc>
                <a:spcPct val="150000"/>
              </a:lnSpc>
              <a:buNone/>
            </a:pPr>
            <a:r>
              <a:rPr lang="fr-FR" sz="2200" b="1" dirty="0" smtClean="0">
                <a:latin typeface="Century Gothic" pitchFamily="34" charset="0"/>
              </a:rPr>
              <a:t>Mesures correctives </a:t>
            </a:r>
            <a:r>
              <a:rPr lang="fr-FR" sz="2200" dirty="0" smtClean="0">
                <a:latin typeface="Century Gothic" pitchFamily="34" charset="0"/>
              </a:rPr>
              <a:t>: </a:t>
            </a:r>
          </a:p>
          <a:p>
            <a:pPr algn="just">
              <a:lnSpc>
                <a:spcPct val="150000"/>
              </a:lnSpc>
              <a:buNone/>
            </a:pPr>
            <a:r>
              <a:rPr lang="fr-FR" sz="2200" dirty="0" smtClean="0">
                <a:latin typeface="Century Gothic" pitchFamily="34" charset="0"/>
              </a:rPr>
              <a:t>Mesures à prendre lorsque les résultats de la surveillance exercée au niveau du CCP indiquent une perte de maitrise.</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fontScale="92500"/>
          </a:bodyPr>
          <a:lstStyle/>
          <a:p>
            <a:pPr algn="just">
              <a:lnSpc>
                <a:spcPct val="150000"/>
              </a:lnSpc>
              <a:buNone/>
            </a:pPr>
            <a:r>
              <a:rPr lang="fr-FR" sz="2200" b="1" dirty="0" smtClean="0">
                <a:latin typeface="Century Gothic" pitchFamily="34" charset="0"/>
              </a:rPr>
              <a:t>Mesures préventives (de </a:t>
            </a:r>
            <a:r>
              <a:rPr lang="fr-FR" sz="2200" b="1" dirty="0" smtClean="0">
                <a:latin typeface="Century Gothic" pitchFamily="34" charset="0"/>
              </a:rPr>
              <a:t>maîtrise</a:t>
            </a:r>
            <a:r>
              <a:rPr lang="fr-FR" sz="2200" b="1" dirty="0" smtClean="0">
                <a:latin typeface="Century Gothic" pitchFamily="34" charset="0"/>
              </a:rPr>
              <a:t>) </a:t>
            </a:r>
            <a:r>
              <a:rPr lang="fr-FR" sz="2200" dirty="0" smtClean="0">
                <a:latin typeface="Century Gothic" pitchFamily="34" charset="0"/>
              </a:rPr>
              <a:t>: </a:t>
            </a:r>
          </a:p>
          <a:p>
            <a:pPr algn="just">
              <a:lnSpc>
                <a:spcPct val="150000"/>
              </a:lnSpc>
              <a:buNone/>
            </a:pPr>
            <a:r>
              <a:rPr lang="fr-FR" sz="2200" dirty="0" smtClean="0">
                <a:latin typeface="Century Gothic" pitchFamily="34" charset="0"/>
              </a:rPr>
              <a:t>Ensemble des techniques, des méthodes, des actions qui devraient permettre d’éliminer le danger ou de le réduire le risque à un niveau acceptable.</a:t>
            </a:r>
          </a:p>
          <a:p>
            <a:pPr algn="just">
              <a:lnSpc>
                <a:spcPct val="150000"/>
              </a:lnSpc>
              <a:buNone/>
            </a:pPr>
            <a:r>
              <a:rPr lang="fr-FR" sz="2200" dirty="0" smtClean="0">
                <a:latin typeface="Century Gothic" pitchFamily="34" charset="0"/>
              </a:rPr>
              <a:t> </a:t>
            </a:r>
          </a:p>
          <a:p>
            <a:pPr algn="just">
              <a:lnSpc>
                <a:spcPct val="150000"/>
              </a:lnSpc>
              <a:buNone/>
            </a:pPr>
            <a:r>
              <a:rPr lang="fr-FR" sz="2200" b="1" dirty="0" smtClean="0">
                <a:latin typeface="Century Gothic" pitchFamily="34" charset="0"/>
              </a:rPr>
              <a:t>Risque </a:t>
            </a:r>
            <a:r>
              <a:rPr lang="fr-FR" sz="2200" dirty="0" smtClean="0">
                <a:latin typeface="Century Gothic" pitchFamily="34" charset="0"/>
              </a:rPr>
              <a:t>: </a:t>
            </a:r>
          </a:p>
          <a:p>
            <a:pPr algn="just">
              <a:lnSpc>
                <a:spcPct val="150000"/>
              </a:lnSpc>
              <a:buNone/>
            </a:pPr>
            <a:r>
              <a:rPr lang="fr-FR" sz="2200" dirty="0" smtClean="0">
                <a:latin typeface="Century Gothic" pitchFamily="34" charset="0"/>
              </a:rPr>
              <a:t>Fonction de la probabilité d’un effet néfaste sur la santé et de la gravité de cet effet résultant d’un ou de plusieurs dangers dans un aliment</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fontScale="70000" lnSpcReduction="20000"/>
          </a:bodyPr>
          <a:lstStyle/>
          <a:p>
            <a:pPr algn="just">
              <a:lnSpc>
                <a:spcPct val="160000"/>
              </a:lnSpc>
              <a:buNone/>
            </a:pPr>
            <a:r>
              <a:rPr lang="fr-FR" sz="2900" b="1" dirty="0" smtClean="0">
                <a:latin typeface="Century Gothic" pitchFamily="34" charset="0"/>
              </a:rPr>
              <a:t>Sécurité des aliments </a:t>
            </a:r>
            <a:r>
              <a:rPr lang="fr-FR" sz="2900" dirty="0" smtClean="0">
                <a:latin typeface="Century Gothic" pitchFamily="34" charset="0"/>
              </a:rPr>
              <a:t>: </a:t>
            </a:r>
          </a:p>
          <a:p>
            <a:pPr algn="just">
              <a:lnSpc>
                <a:spcPct val="160000"/>
              </a:lnSpc>
              <a:buNone/>
            </a:pPr>
            <a:r>
              <a:rPr lang="fr-FR" sz="2900" dirty="0" smtClean="0">
                <a:latin typeface="Century Gothic" pitchFamily="34" charset="0"/>
              </a:rPr>
              <a:t>Assurance que les aliments sont sans danger pour le consommateur quand ils sont préparés et/ou consommés conformément à l’usage auquel ils sont destinés.</a:t>
            </a:r>
          </a:p>
          <a:p>
            <a:pPr algn="just">
              <a:lnSpc>
                <a:spcPct val="160000"/>
              </a:lnSpc>
              <a:buNone/>
            </a:pPr>
            <a:r>
              <a:rPr lang="fr-FR" sz="2900" b="1" dirty="0" smtClean="0">
                <a:latin typeface="Century Gothic" pitchFamily="34" charset="0"/>
              </a:rPr>
              <a:t> </a:t>
            </a:r>
            <a:endParaRPr lang="fr-FR" sz="2900" dirty="0" smtClean="0">
              <a:latin typeface="Century Gothic" pitchFamily="34" charset="0"/>
            </a:endParaRPr>
          </a:p>
          <a:p>
            <a:pPr algn="just">
              <a:lnSpc>
                <a:spcPct val="160000"/>
              </a:lnSpc>
              <a:buNone/>
            </a:pPr>
            <a:r>
              <a:rPr lang="fr-FR" sz="2900" b="1" dirty="0" smtClean="0">
                <a:latin typeface="Century Gothic" pitchFamily="34" charset="0"/>
              </a:rPr>
              <a:t>Salubrité des aliments </a:t>
            </a:r>
            <a:r>
              <a:rPr lang="fr-FR" sz="2900" dirty="0" smtClean="0">
                <a:latin typeface="Century Gothic" pitchFamily="34" charset="0"/>
              </a:rPr>
              <a:t>: </a:t>
            </a:r>
          </a:p>
          <a:p>
            <a:pPr algn="just">
              <a:lnSpc>
                <a:spcPct val="160000"/>
              </a:lnSpc>
              <a:buNone/>
            </a:pPr>
            <a:r>
              <a:rPr lang="fr-FR" sz="2900" dirty="0" smtClean="0">
                <a:latin typeface="Century Gothic" pitchFamily="34" charset="0"/>
              </a:rPr>
              <a:t>Assurance que les aliments sont acceptables pour la consommation humaine conformément à l’usage auquel ils sont destinés.</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Seuil ou limite critique </a:t>
            </a:r>
            <a:r>
              <a:rPr lang="fr-FR" sz="2000" dirty="0" smtClean="0">
                <a:latin typeface="Century Gothic" pitchFamily="34" charset="0"/>
              </a:rPr>
              <a:t>: </a:t>
            </a:r>
          </a:p>
          <a:p>
            <a:pPr algn="just">
              <a:lnSpc>
                <a:spcPct val="150000"/>
              </a:lnSpc>
              <a:buNone/>
            </a:pPr>
            <a:r>
              <a:rPr lang="fr-FR" sz="2000" dirty="0" smtClean="0">
                <a:latin typeface="Century Gothic" pitchFamily="34" charset="0"/>
              </a:rPr>
              <a:t>Critère qui distingue l’acceptabilité de la non-acceptabilité.</a:t>
            </a:r>
          </a:p>
          <a:p>
            <a:pPr algn="just">
              <a:lnSpc>
                <a:spcPct val="150000"/>
              </a:lnSpc>
              <a:buNone/>
            </a:pPr>
            <a:r>
              <a:rPr lang="fr-FR" sz="2000" b="1" dirty="0" smtClean="0">
                <a:latin typeface="Century Gothic" pitchFamily="34" charset="0"/>
              </a:rPr>
              <a:t> </a:t>
            </a:r>
            <a:endParaRPr lang="fr-FR" sz="2000" dirty="0" smtClean="0">
              <a:latin typeface="Century Gothic" pitchFamily="34" charset="0"/>
            </a:endParaRPr>
          </a:p>
          <a:p>
            <a:pPr algn="just">
              <a:lnSpc>
                <a:spcPct val="150000"/>
              </a:lnSpc>
              <a:buNone/>
            </a:pPr>
            <a:r>
              <a:rPr lang="fr-FR" sz="2000" b="1" dirty="0" smtClean="0">
                <a:latin typeface="Century Gothic" pitchFamily="34" charset="0"/>
              </a:rPr>
              <a:t>Surveillance continue </a:t>
            </a:r>
            <a:r>
              <a:rPr lang="fr-FR" sz="2000" dirty="0" smtClean="0">
                <a:latin typeface="Century Gothic" pitchFamily="34" charset="0"/>
              </a:rPr>
              <a:t>: </a:t>
            </a:r>
          </a:p>
          <a:p>
            <a:pPr algn="just">
              <a:lnSpc>
                <a:spcPct val="150000"/>
              </a:lnSpc>
              <a:buNone/>
            </a:pPr>
            <a:r>
              <a:rPr lang="fr-FR" sz="2000" dirty="0" smtClean="0">
                <a:latin typeface="Century Gothic" pitchFamily="34" charset="0"/>
              </a:rPr>
              <a:t>Recueil et enregistrement ininterrompus de données telles que la température sur un graphe d’enregistrement.</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Vérification </a:t>
            </a:r>
            <a:r>
              <a:rPr lang="fr-FR" sz="2000" dirty="0" smtClean="0">
                <a:latin typeface="Century Gothic" pitchFamily="34" charset="0"/>
              </a:rPr>
              <a:t>: </a:t>
            </a:r>
          </a:p>
          <a:p>
            <a:pPr algn="just">
              <a:lnSpc>
                <a:spcPct val="150000"/>
              </a:lnSpc>
              <a:buNone/>
            </a:pPr>
            <a:endParaRPr lang="fr-FR" sz="2000" dirty="0" smtClean="0">
              <a:latin typeface="Century Gothic" pitchFamily="34" charset="0"/>
            </a:endParaRPr>
          </a:p>
          <a:p>
            <a:pPr algn="just">
              <a:lnSpc>
                <a:spcPct val="150000"/>
              </a:lnSpc>
              <a:buNone/>
            </a:pPr>
            <a:r>
              <a:rPr lang="fr-FR" sz="2000" dirty="0" smtClean="0">
                <a:latin typeface="Century Gothic" pitchFamily="34" charset="0"/>
              </a:rPr>
              <a:t>Confirmation, par des preuves tangibles, que les exigences spécifiées ont été satisfaites.</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fr-FR" b="1" dirty="0" smtClean="0">
              <a:latin typeface="Times New Roman" pitchFamily="18" charset="0"/>
              <a:cs typeface="Times New Roman" pitchFamily="18" charset="0"/>
            </a:endParaRPr>
          </a:p>
          <a:p>
            <a:pPr algn="ctr">
              <a:buNone/>
            </a:pPr>
            <a:endParaRPr lang="fr-FR" b="1" dirty="0" smtClean="0">
              <a:latin typeface="Times New Roman" pitchFamily="18" charset="0"/>
              <a:cs typeface="Times New Roman" pitchFamily="18" charset="0"/>
            </a:endParaRPr>
          </a:p>
          <a:p>
            <a:pPr algn="ctr">
              <a:buNone/>
            </a:pPr>
            <a:r>
              <a:rPr lang="fr-FR" b="1" dirty="0" smtClean="0">
                <a:latin typeface="Century Gothic" pitchFamily="34" charset="0"/>
                <a:cs typeface="Times New Roman" pitchFamily="18" charset="0"/>
              </a:rPr>
              <a:t>MERCI DE VOTRE ATTENTION</a:t>
            </a:r>
          </a:p>
          <a:p>
            <a:pPr algn="ctr"/>
            <a:endParaRPr lang="fr-FR"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16</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Terminologie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Analyse des risques </a:t>
            </a:r>
            <a:r>
              <a:rPr lang="fr-FR" sz="2000" dirty="0" smtClean="0">
                <a:latin typeface="Century Gothic" pitchFamily="34" charset="0"/>
              </a:rPr>
              <a:t>: </a:t>
            </a:r>
          </a:p>
          <a:p>
            <a:pPr algn="just">
              <a:lnSpc>
                <a:spcPct val="150000"/>
              </a:lnSpc>
              <a:buNone/>
            </a:pPr>
            <a:endParaRPr lang="fr-FR" sz="2000" dirty="0" smtClean="0">
              <a:latin typeface="Century Gothic" pitchFamily="34" charset="0"/>
            </a:endParaRPr>
          </a:p>
          <a:p>
            <a:pPr algn="just">
              <a:lnSpc>
                <a:spcPct val="150000"/>
              </a:lnSpc>
              <a:buNone/>
            </a:pPr>
            <a:r>
              <a:rPr lang="fr-FR" sz="2000" dirty="0" smtClean="0">
                <a:latin typeface="Century Gothic" pitchFamily="34" charset="0"/>
              </a:rPr>
              <a:t>Démarche consistants à rassembler et à évaluer les données concernant les dangers et les facteurs qui entrainent leur présence afin de décider lesquels d’entre eux représentent une menace pour la sécurité des aliments et, par conséquent, devraient être pris en compte dans le plan HACCP</a:t>
            </a: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Terminologie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Arbre de décision </a:t>
            </a:r>
            <a:r>
              <a:rPr lang="fr-FR" sz="2000" dirty="0" smtClean="0">
                <a:latin typeface="Century Gothic" pitchFamily="34" charset="0"/>
              </a:rPr>
              <a:t>: </a:t>
            </a:r>
          </a:p>
          <a:p>
            <a:pPr algn="just">
              <a:lnSpc>
                <a:spcPct val="150000"/>
              </a:lnSpc>
              <a:buNone/>
            </a:pPr>
            <a:endParaRPr lang="fr-FR" sz="2000" dirty="0" smtClean="0">
              <a:latin typeface="Century Gothic" pitchFamily="34" charset="0"/>
            </a:endParaRPr>
          </a:p>
          <a:p>
            <a:pPr algn="just">
              <a:lnSpc>
                <a:spcPct val="150000"/>
              </a:lnSpc>
              <a:buNone/>
            </a:pPr>
            <a:r>
              <a:rPr lang="fr-FR" sz="2000" dirty="0" smtClean="0">
                <a:latin typeface="Century Gothic" pitchFamily="34" charset="0"/>
              </a:rPr>
              <a:t>Diagramme permettant de faire émerger les points critiques à </a:t>
            </a:r>
            <a:r>
              <a:rPr lang="fr-FR" sz="2000" dirty="0" smtClean="0">
                <a:latin typeface="Century Gothic" pitchFamily="34" charset="0"/>
              </a:rPr>
              <a:t>maîtriser </a:t>
            </a:r>
            <a:endParaRPr lang="fr-FR" sz="2000" dirty="0" smtClean="0">
              <a:latin typeface="Century Gothic" pitchFamily="34" charset="0"/>
            </a:endParaRPr>
          </a:p>
          <a:p>
            <a:pPr>
              <a:buNone/>
            </a:pPr>
            <a:endParaRPr lang="fr-FR" sz="2800"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Terminologie</a:t>
            </a:r>
            <a:r>
              <a:rPr lang="fr-FR" dirty="0" smtClean="0">
                <a:latin typeface="Century Gothic" pitchFamily="34" charset="0"/>
              </a:rPr>
              <a:t/>
            </a:r>
            <a:br>
              <a:rPr lang="fr-FR" dirty="0" smtClean="0">
                <a:latin typeface="Century Gothic" pitchFamily="34" charset="0"/>
              </a:rPr>
            </a:br>
            <a:endParaRPr lang="fr-FR"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Bonnes pratique de fabrication (BPF) </a:t>
            </a:r>
            <a:r>
              <a:rPr lang="fr-FR" sz="2000" dirty="0" smtClean="0">
                <a:latin typeface="Century Gothic" pitchFamily="34" charset="0"/>
              </a:rPr>
              <a:t>: </a:t>
            </a:r>
          </a:p>
          <a:p>
            <a:pPr algn="just">
              <a:lnSpc>
                <a:spcPct val="150000"/>
              </a:lnSpc>
              <a:buNone/>
            </a:pPr>
            <a:endParaRPr lang="fr-FR" sz="2000" dirty="0" smtClean="0">
              <a:latin typeface="Century Gothic" pitchFamily="34" charset="0"/>
            </a:endParaRPr>
          </a:p>
          <a:p>
            <a:pPr algn="just">
              <a:lnSpc>
                <a:spcPct val="150000"/>
              </a:lnSpc>
              <a:buNone/>
            </a:pPr>
            <a:r>
              <a:rPr lang="fr-FR" sz="2000" dirty="0" smtClean="0">
                <a:latin typeface="Century Gothic" pitchFamily="34" charset="0"/>
              </a:rPr>
              <a:t>Activités, procédures et documentation employées pour s’assurer que le personnel, l’environnement de fabrication, de même que d’autres facteurs qui ne sont pas liés directement aux aliments, sont </a:t>
            </a:r>
            <a:r>
              <a:rPr lang="fr-FR" sz="2000" dirty="0" smtClean="0">
                <a:latin typeface="Century Gothic" pitchFamily="34" charset="0"/>
              </a:rPr>
              <a:t>gérés, sont de qualité et sont contrôlés </a:t>
            </a:r>
            <a:r>
              <a:rPr lang="fr-FR" sz="2000" dirty="0" smtClean="0">
                <a:latin typeface="Century Gothic" pitchFamily="34" charset="0"/>
              </a:rPr>
              <a:t>de manière à créer des conditions favorables à la production des produits alimentaires sûrs.</a:t>
            </a:r>
          </a:p>
          <a:p>
            <a:pPr>
              <a:buNone/>
            </a:pPr>
            <a:endParaRPr lang="fr-FR" sz="2800"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lnSpc>
                <a:spcPct val="150000"/>
              </a:lnSpc>
            </a:pPr>
            <a:r>
              <a:rPr lang="fr-FR" sz="3600" b="1" dirty="0" smtClean="0">
                <a:latin typeface="Century Gothic" pitchFamily="34" charset="0"/>
              </a:rPr>
              <a:t>Terminologie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endParaRPr lang="fr-FR" sz="2800" dirty="0" smtClean="0"/>
          </a:p>
          <a:p>
            <a:pPr algn="just">
              <a:lnSpc>
                <a:spcPct val="150000"/>
              </a:lnSpc>
              <a:buNone/>
            </a:pPr>
            <a:r>
              <a:rPr lang="fr-FR" sz="2000" b="1" dirty="0" smtClean="0">
                <a:latin typeface="Century Gothic" pitchFamily="34" charset="0"/>
              </a:rPr>
              <a:t>Bonnes pratiques d’hygiène (BPH) </a:t>
            </a:r>
            <a:r>
              <a:rPr lang="fr-FR" sz="2000" dirty="0" smtClean="0">
                <a:latin typeface="Century Gothic" pitchFamily="34" charset="0"/>
              </a:rPr>
              <a:t>: </a:t>
            </a:r>
          </a:p>
          <a:p>
            <a:pPr algn="just">
              <a:lnSpc>
                <a:spcPct val="150000"/>
              </a:lnSpc>
              <a:buNone/>
            </a:pPr>
            <a:endParaRPr lang="fr-FR" sz="2000" dirty="0" smtClean="0">
              <a:latin typeface="Century Gothic" pitchFamily="34" charset="0"/>
            </a:endParaRPr>
          </a:p>
          <a:p>
            <a:pPr algn="just">
              <a:lnSpc>
                <a:spcPct val="150000"/>
              </a:lnSpc>
              <a:buNone/>
            </a:pPr>
            <a:r>
              <a:rPr lang="fr-FR" sz="2000" dirty="0" smtClean="0">
                <a:latin typeface="Century Gothic" pitchFamily="34" charset="0"/>
              </a:rPr>
              <a:t>Concernent l‘ensemble des opérations destinées à garantir l’hygiène des aliments. Elles comportent des opérations dont les séquences pour le produit fini ne sont pas toujours mesurables. </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just">
              <a:lnSpc>
                <a:spcPct val="150000"/>
              </a:lnSpc>
            </a:pPr>
            <a:r>
              <a:rPr lang="fr-FR" sz="3600" b="1" dirty="0" smtClean="0"/>
              <a:t>Terminologie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endParaRPr lang="fr-FR" sz="2800" dirty="0" smtClean="0"/>
          </a:p>
          <a:p>
            <a:pPr algn="just">
              <a:lnSpc>
                <a:spcPct val="150000"/>
              </a:lnSpc>
              <a:buNone/>
            </a:pPr>
            <a:r>
              <a:rPr lang="fr-FR" sz="2000" b="1" dirty="0" smtClean="0">
                <a:latin typeface="Century Gothic" pitchFamily="34" charset="0"/>
              </a:rPr>
              <a:t>CCP : Points </a:t>
            </a:r>
            <a:r>
              <a:rPr lang="fr-FR" sz="2000" b="1" dirty="0" smtClean="0">
                <a:latin typeface="Century Gothic" pitchFamily="34" charset="0"/>
              </a:rPr>
              <a:t>Critiques </a:t>
            </a:r>
            <a:r>
              <a:rPr lang="fr-FR" sz="2000" b="1" dirty="0" smtClean="0">
                <a:latin typeface="Century Gothic" pitchFamily="34" charset="0"/>
              </a:rPr>
              <a:t>pour la </a:t>
            </a:r>
            <a:r>
              <a:rPr lang="fr-FR" sz="2000" b="1" dirty="0" smtClean="0">
                <a:latin typeface="Century Gothic" pitchFamily="34" charset="0"/>
              </a:rPr>
              <a:t>Maîtrise </a:t>
            </a:r>
            <a:r>
              <a:rPr lang="fr-FR" sz="2000" b="1" dirty="0" smtClean="0">
                <a:latin typeface="Century Gothic" pitchFamily="34" charset="0"/>
              </a:rPr>
              <a:t>: </a:t>
            </a:r>
            <a:endParaRPr lang="fr-FR" sz="2000" dirty="0" smtClean="0">
              <a:latin typeface="Century Gothic" pitchFamily="34" charset="0"/>
            </a:endParaRPr>
          </a:p>
          <a:p>
            <a:pPr algn="just">
              <a:lnSpc>
                <a:spcPct val="150000"/>
              </a:lnSpc>
              <a:buNone/>
            </a:pPr>
            <a:endParaRPr lang="fr-FR" sz="2000" dirty="0" smtClean="0">
              <a:latin typeface="Century Gothic" pitchFamily="34" charset="0"/>
            </a:endParaRPr>
          </a:p>
          <a:p>
            <a:pPr algn="just">
              <a:lnSpc>
                <a:spcPct val="150000"/>
              </a:lnSpc>
              <a:buNone/>
            </a:pPr>
            <a:r>
              <a:rPr lang="fr-FR" sz="2000" dirty="0" smtClean="0">
                <a:latin typeface="Century Gothic" pitchFamily="34" charset="0"/>
              </a:rPr>
              <a:t>Etape à laquelle une (des) mesure(s) de maitrise peut être exercée pour prévenir ou éliminer un danger menaçant la sécurité des aliments ou le ramener à un niveau acceptable.</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Contaminant : </a:t>
            </a:r>
            <a:endParaRPr lang="fr-FR" sz="2000" dirty="0" smtClean="0">
              <a:latin typeface="Century Gothic" pitchFamily="34" charset="0"/>
            </a:endParaRPr>
          </a:p>
          <a:p>
            <a:pPr algn="just">
              <a:lnSpc>
                <a:spcPct val="150000"/>
              </a:lnSpc>
              <a:buNone/>
            </a:pPr>
            <a:r>
              <a:rPr lang="fr-FR" sz="2000" dirty="0" smtClean="0">
                <a:latin typeface="Century Gothic" pitchFamily="34" charset="0"/>
              </a:rPr>
              <a:t>Tout agent biologique ou chimique, toute matière étrangère ou toute autre substance n’étant pas ajoutée intentionnellement au produit alimentaire et pouvant compromettre la sécurité ou la salubrité des aliments.</a:t>
            </a:r>
          </a:p>
          <a:p>
            <a:pPr algn="just">
              <a:lnSpc>
                <a:spcPct val="150000"/>
              </a:lnSpc>
              <a:buNone/>
            </a:pPr>
            <a:r>
              <a:rPr lang="fr-FR" sz="2000" b="1" dirty="0" smtClean="0">
                <a:latin typeface="Century Gothic" pitchFamily="34" charset="0"/>
              </a:rPr>
              <a:t>Contamination : </a:t>
            </a:r>
            <a:endParaRPr lang="fr-FR" sz="2000" dirty="0" smtClean="0">
              <a:latin typeface="Century Gothic" pitchFamily="34" charset="0"/>
            </a:endParaRPr>
          </a:p>
          <a:p>
            <a:pPr algn="just">
              <a:lnSpc>
                <a:spcPct val="150000"/>
              </a:lnSpc>
              <a:buNone/>
            </a:pPr>
            <a:r>
              <a:rPr lang="fr-FR" sz="2000" dirty="0" smtClean="0">
                <a:latin typeface="Century Gothic" pitchFamily="34" charset="0"/>
              </a:rPr>
              <a:t>Introduction ou présence d’un contaminant dans un aliment ou dans un environnement alimentaire.</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None/>
            </a:pPr>
            <a:r>
              <a:rPr lang="fr-FR" sz="2000" b="1" dirty="0" smtClean="0">
                <a:latin typeface="Century Gothic" pitchFamily="34" charset="0"/>
              </a:rPr>
              <a:t>Chaîne </a:t>
            </a:r>
            <a:r>
              <a:rPr lang="fr-FR" sz="2000" b="1" dirty="0" smtClean="0">
                <a:latin typeface="Century Gothic" pitchFamily="34" charset="0"/>
              </a:rPr>
              <a:t>alimentaire </a:t>
            </a:r>
            <a:r>
              <a:rPr lang="fr-FR" sz="2000" dirty="0" smtClean="0">
                <a:latin typeface="Century Gothic" pitchFamily="34" charset="0"/>
              </a:rPr>
              <a:t>: </a:t>
            </a:r>
          </a:p>
          <a:p>
            <a:pPr algn="just">
              <a:lnSpc>
                <a:spcPct val="150000"/>
              </a:lnSpc>
              <a:buNone/>
            </a:pPr>
            <a:endParaRPr lang="fr-FR" sz="2000" dirty="0" smtClean="0">
              <a:latin typeface="Century Gothic" pitchFamily="34" charset="0"/>
            </a:endParaRPr>
          </a:p>
          <a:p>
            <a:pPr algn="just">
              <a:lnSpc>
                <a:spcPct val="150000"/>
              </a:lnSpc>
              <a:buNone/>
            </a:pPr>
            <a:r>
              <a:rPr lang="fr-FR" sz="2000" dirty="0" smtClean="0">
                <a:latin typeface="Century Gothic" pitchFamily="34" charset="0"/>
              </a:rPr>
              <a:t>Séquence des étapes et opérations impliquées dans la production, l a transformation, la distribution, l’entreposage et manutention d’une denrée alimentaire et de ses ingrédients, de la production primaire à la consommation.</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Terminologie</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fontScale="92500"/>
          </a:bodyPr>
          <a:lstStyle/>
          <a:p>
            <a:pPr algn="just">
              <a:lnSpc>
                <a:spcPct val="150000"/>
              </a:lnSpc>
              <a:buNone/>
            </a:pPr>
            <a:r>
              <a:rPr lang="fr-FR" sz="2200" b="1" dirty="0" smtClean="0">
                <a:latin typeface="Century Gothic" pitchFamily="34" charset="0"/>
              </a:rPr>
              <a:t>Danger </a:t>
            </a:r>
            <a:r>
              <a:rPr lang="fr-FR" sz="2200" dirty="0" smtClean="0">
                <a:latin typeface="Century Gothic" pitchFamily="34" charset="0"/>
              </a:rPr>
              <a:t>: </a:t>
            </a:r>
          </a:p>
          <a:p>
            <a:pPr algn="just">
              <a:lnSpc>
                <a:spcPct val="150000"/>
              </a:lnSpc>
              <a:buNone/>
            </a:pPr>
            <a:r>
              <a:rPr lang="fr-FR" sz="2200" dirty="0" smtClean="0">
                <a:latin typeface="Century Gothic" pitchFamily="34" charset="0"/>
              </a:rPr>
              <a:t>Agent biologique, chimique ou physique présent dans un aliment ou état de cet aliment pouvant entrainer un effet néfaste sur la santé.</a:t>
            </a:r>
          </a:p>
          <a:p>
            <a:pPr algn="just">
              <a:lnSpc>
                <a:spcPct val="150000"/>
              </a:lnSpc>
              <a:buNone/>
            </a:pPr>
            <a:r>
              <a:rPr lang="fr-FR" sz="2200" dirty="0" smtClean="0">
                <a:latin typeface="Century Gothic" pitchFamily="34" charset="0"/>
              </a:rPr>
              <a:t> </a:t>
            </a:r>
          </a:p>
          <a:p>
            <a:pPr algn="just">
              <a:lnSpc>
                <a:spcPct val="150000"/>
              </a:lnSpc>
              <a:buNone/>
            </a:pPr>
            <a:r>
              <a:rPr lang="fr-FR" sz="2200" b="1" dirty="0" smtClean="0">
                <a:latin typeface="Century Gothic" pitchFamily="34" charset="0"/>
              </a:rPr>
              <a:t>Diagramme des opérations </a:t>
            </a:r>
            <a:r>
              <a:rPr lang="fr-FR" sz="2200" dirty="0" smtClean="0">
                <a:latin typeface="Century Gothic" pitchFamily="34" charset="0"/>
              </a:rPr>
              <a:t>: </a:t>
            </a:r>
          </a:p>
          <a:p>
            <a:pPr algn="just">
              <a:lnSpc>
                <a:spcPct val="150000"/>
              </a:lnSpc>
              <a:buNone/>
            </a:pPr>
            <a:r>
              <a:rPr lang="fr-FR" sz="2200" dirty="0" smtClean="0">
                <a:latin typeface="Century Gothic" pitchFamily="34" charset="0"/>
              </a:rPr>
              <a:t>Représentation systématique de la séquence des étapes ou opérations utilisées dans la production ou la fabrication d’un produit alimentaire donné.</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TotalTime>
  <Words>664</Words>
  <Application>Microsoft Office PowerPoint</Application>
  <PresentationFormat>Affichage à l'écran (4:3)</PresentationFormat>
  <Paragraphs>105</Paragraphs>
  <Slides>16</Slides>
  <Notes>14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Century Gothic</vt:lpstr>
      <vt:lpstr>Times New Roman</vt:lpstr>
      <vt:lpstr>Office Theme</vt:lpstr>
      <vt:lpstr>Définition des termes </vt:lpstr>
      <vt:lpstr>Terminologie </vt:lpstr>
      <vt:lpstr>Terminologie </vt:lpstr>
      <vt:lpstr>Terminologie </vt:lpstr>
      <vt:lpstr>Terminologie </vt:lpstr>
      <vt:lpstr>Terminologie </vt:lpstr>
      <vt:lpstr>Terminologie </vt:lpstr>
      <vt:lpstr>Terminologie </vt:lpstr>
      <vt:lpstr>Terminologie </vt:lpstr>
      <vt:lpstr>Terminologie </vt:lpstr>
      <vt:lpstr>Terminologie </vt:lpstr>
      <vt:lpstr>Terminologie </vt:lpstr>
      <vt:lpstr>Terminologie </vt:lpstr>
      <vt:lpstr>Terminologie </vt:lpstr>
      <vt:lpstr>Terminologie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Hygiène alimentaire </dc:title>
  <dc:creator>simplice</dc:creator>
  <cp:lastModifiedBy>Dr SANOU Kwéssé Simplice</cp:lastModifiedBy>
  <cp:revision>35</cp:revision>
  <dcterms:created xsi:type="dcterms:W3CDTF">2006-08-16T00:00:00Z</dcterms:created>
  <dcterms:modified xsi:type="dcterms:W3CDTF">2021-06-23T00:58:03Z</dcterms:modified>
</cp:coreProperties>
</file>