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fr-F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 latinLnBrk="0">
              <a:defRPr lang="fr-FR"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latinLnBrk="0">
              <a:buNone/>
              <a:defRPr lang="fr-FR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fr-FR" sz="2800"/>
            </a:lvl1pPr>
            <a:lvl2pPr latinLnBrk="0">
              <a:defRPr lang="fr-FR" sz="2400"/>
            </a:lvl2pPr>
            <a:lvl3pPr latinLnBrk="0">
              <a:defRPr lang="fr-FR" sz="2000"/>
            </a:lvl3pPr>
            <a:lvl4pPr latinLnBrk="0">
              <a:defRPr lang="fr-FR" sz="1800"/>
            </a:lvl4pPr>
            <a:lvl5pPr latinLnBrk="0">
              <a:defRPr lang="fr-FR" sz="1800"/>
            </a:lvl5pPr>
            <a:lvl6pPr latinLnBrk="0">
              <a:defRPr lang="fr-FR" sz="1800"/>
            </a:lvl6pPr>
            <a:lvl7pPr latinLnBrk="0">
              <a:defRPr lang="fr-FR" sz="1800"/>
            </a:lvl7pPr>
            <a:lvl8pPr latinLnBrk="0">
              <a:defRPr lang="fr-FR" sz="1800"/>
            </a:lvl8pPr>
            <a:lvl9pPr latinLnBrk="0">
              <a:defRPr lang="fr-FR"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fr-FR" sz="2800"/>
            </a:lvl1pPr>
            <a:lvl2pPr latinLnBrk="0">
              <a:defRPr lang="fr-FR" sz="2400"/>
            </a:lvl2pPr>
            <a:lvl3pPr latinLnBrk="0">
              <a:defRPr lang="fr-FR" sz="2000"/>
            </a:lvl3pPr>
            <a:lvl4pPr latinLnBrk="0">
              <a:defRPr lang="fr-FR" sz="1800"/>
            </a:lvl4pPr>
            <a:lvl5pPr latinLnBrk="0">
              <a:defRPr lang="fr-FR" sz="1800"/>
            </a:lvl5pPr>
            <a:lvl6pPr latinLnBrk="0">
              <a:defRPr lang="fr-FR" sz="1800"/>
            </a:lvl6pPr>
            <a:lvl7pPr latinLnBrk="0">
              <a:defRPr lang="fr-FR" sz="1800"/>
            </a:lvl7pPr>
            <a:lvl8pPr latinLnBrk="0">
              <a:defRPr lang="fr-FR" sz="1800"/>
            </a:lvl8pPr>
            <a:lvl9pPr latinLnBrk="0">
              <a:defRPr lang="fr-FR"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fr-FR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fr-FR" sz="2400" b="1"/>
            </a:lvl1pPr>
            <a:lvl2pPr marL="457200" indent="0" latinLnBrk="0">
              <a:buNone/>
              <a:defRPr lang="fr-FR" sz="2000" b="1"/>
            </a:lvl2pPr>
            <a:lvl3pPr marL="914400" indent="0" latinLnBrk="0">
              <a:buNone/>
              <a:defRPr lang="fr-FR" sz="1800" b="1"/>
            </a:lvl3pPr>
            <a:lvl4pPr marL="1371600" indent="0" latinLnBrk="0">
              <a:buNone/>
              <a:defRPr lang="fr-FR" sz="1600" b="1"/>
            </a:lvl4pPr>
            <a:lvl5pPr marL="1828800" indent="0" latinLnBrk="0">
              <a:buNone/>
              <a:defRPr lang="fr-FR" sz="1600" b="1"/>
            </a:lvl5pPr>
            <a:lvl6pPr marL="2286000" indent="0" latinLnBrk="0">
              <a:buNone/>
              <a:defRPr lang="fr-FR" sz="1600" b="1"/>
            </a:lvl6pPr>
            <a:lvl7pPr marL="2743200" indent="0" latinLnBrk="0">
              <a:buNone/>
              <a:defRPr lang="fr-FR" sz="1600" b="1"/>
            </a:lvl7pPr>
            <a:lvl8pPr marL="3200400" indent="0" latinLnBrk="0">
              <a:buNone/>
              <a:defRPr lang="fr-FR" sz="1600" b="1"/>
            </a:lvl8pPr>
            <a:lvl9pPr marL="3657600" indent="0" latinLnBrk="0">
              <a:buNone/>
              <a:defRPr lang="fr-FR"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fr-FR" sz="2400"/>
            </a:lvl1pPr>
            <a:lvl2pPr latinLnBrk="0">
              <a:defRPr lang="fr-FR" sz="2000"/>
            </a:lvl2pPr>
            <a:lvl3pPr latinLnBrk="0">
              <a:defRPr lang="fr-FR" sz="1800"/>
            </a:lvl3pPr>
            <a:lvl4pPr latinLnBrk="0">
              <a:defRPr lang="fr-FR" sz="1600"/>
            </a:lvl4pPr>
            <a:lvl5pPr latinLnBrk="0">
              <a:defRPr lang="fr-FR" sz="1600"/>
            </a:lvl5pPr>
            <a:lvl6pPr latinLnBrk="0">
              <a:defRPr lang="fr-FR" sz="1600"/>
            </a:lvl6pPr>
            <a:lvl7pPr latinLnBrk="0">
              <a:defRPr lang="fr-FR" sz="1600"/>
            </a:lvl7pPr>
            <a:lvl8pPr latinLnBrk="0">
              <a:defRPr lang="fr-FR" sz="1600"/>
            </a:lvl8pPr>
            <a:lvl9pPr latinLnBrk="0">
              <a:defRPr lang="fr-FR"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fr-FR" sz="2400" b="1"/>
            </a:lvl1pPr>
            <a:lvl2pPr marL="457200" indent="0" latinLnBrk="0">
              <a:buNone/>
              <a:defRPr lang="fr-FR" sz="2000" b="1"/>
            </a:lvl2pPr>
            <a:lvl3pPr marL="914400" indent="0" latinLnBrk="0">
              <a:buNone/>
              <a:defRPr lang="fr-FR" sz="1800" b="1"/>
            </a:lvl3pPr>
            <a:lvl4pPr marL="1371600" indent="0" latinLnBrk="0">
              <a:buNone/>
              <a:defRPr lang="fr-FR" sz="1600" b="1"/>
            </a:lvl4pPr>
            <a:lvl5pPr marL="1828800" indent="0" latinLnBrk="0">
              <a:buNone/>
              <a:defRPr lang="fr-FR" sz="1600" b="1"/>
            </a:lvl5pPr>
            <a:lvl6pPr marL="2286000" indent="0" latinLnBrk="0">
              <a:buNone/>
              <a:defRPr lang="fr-FR" sz="1600" b="1"/>
            </a:lvl6pPr>
            <a:lvl7pPr marL="2743200" indent="0" latinLnBrk="0">
              <a:buNone/>
              <a:defRPr lang="fr-FR" sz="1600" b="1"/>
            </a:lvl7pPr>
            <a:lvl8pPr marL="3200400" indent="0" latinLnBrk="0">
              <a:buNone/>
              <a:defRPr lang="fr-FR" sz="1600" b="1"/>
            </a:lvl8pPr>
            <a:lvl9pPr marL="3657600" indent="0" latinLnBrk="0">
              <a:buNone/>
              <a:defRPr lang="fr-FR"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fr-FR" sz="2400"/>
            </a:lvl1pPr>
            <a:lvl2pPr latinLnBrk="0">
              <a:defRPr lang="fr-FR" sz="2000"/>
            </a:lvl2pPr>
            <a:lvl3pPr latinLnBrk="0">
              <a:defRPr lang="fr-FR" sz="1800"/>
            </a:lvl3pPr>
            <a:lvl4pPr latinLnBrk="0">
              <a:defRPr lang="fr-FR" sz="1600"/>
            </a:lvl4pPr>
            <a:lvl5pPr latinLnBrk="0">
              <a:defRPr lang="fr-FR" sz="1600"/>
            </a:lvl5pPr>
            <a:lvl6pPr latinLnBrk="0">
              <a:defRPr lang="fr-FR" sz="1600"/>
            </a:lvl6pPr>
            <a:lvl7pPr latinLnBrk="0">
              <a:defRPr lang="fr-FR" sz="1600"/>
            </a:lvl7pPr>
            <a:lvl8pPr latinLnBrk="0">
              <a:defRPr lang="fr-FR" sz="1600"/>
            </a:lvl8pPr>
            <a:lvl9pPr latinLnBrk="0">
              <a:defRPr lang="fr-FR"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latinLnBrk="0">
              <a:defRPr lang="fr-FR"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latinLnBrk="0">
              <a:defRPr lang="fr-FR" sz="3200"/>
            </a:lvl1pPr>
            <a:lvl2pPr latinLnBrk="0">
              <a:defRPr lang="fr-FR" sz="2800"/>
            </a:lvl2pPr>
            <a:lvl3pPr latinLnBrk="0">
              <a:defRPr lang="fr-FR" sz="2400"/>
            </a:lvl3pPr>
            <a:lvl4pPr latinLnBrk="0">
              <a:defRPr lang="fr-FR" sz="2000"/>
            </a:lvl4pPr>
            <a:lvl5pPr latinLnBrk="0">
              <a:defRPr lang="fr-FR" sz="2000"/>
            </a:lvl5pPr>
            <a:lvl6pPr latinLnBrk="0">
              <a:defRPr lang="fr-FR" sz="2000"/>
            </a:lvl6pPr>
            <a:lvl7pPr latinLnBrk="0">
              <a:defRPr lang="fr-FR" sz="2000"/>
            </a:lvl7pPr>
            <a:lvl8pPr latinLnBrk="0">
              <a:defRPr lang="fr-FR" sz="2000"/>
            </a:lvl8pPr>
            <a:lvl9pPr latinLnBrk="0">
              <a:defRPr lang="fr-FR"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fr-FR" sz="1400"/>
            </a:lvl1pPr>
            <a:lvl2pPr marL="457200" indent="0" latinLnBrk="0">
              <a:buNone/>
              <a:defRPr lang="fr-FR" sz="1200"/>
            </a:lvl2pPr>
            <a:lvl3pPr marL="914400" indent="0" latinLnBrk="0">
              <a:buNone/>
              <a:defRPr lang="fr-FR" sz="1000"/>
            </a:lvl3pPr>
            <a:lvl4pPr marL="1371600" indent="0" latinLnBrk="0">
              <a:buNone/>
              <a:defRPr lang="fr-FR" sz="900"/>
            </a:lvl4pPr>
            <a:lvl5pPr marL="1828800" indent="0" latinLnBrk="0">
              <a:buNone/>
              <a:defRPr lang="fr-FR" sz="900"/>
            </a:lvl5pPr>
            <a:lvl6pPr marL="2286000" indent="0" latinLnBrk="0">
              <a:buNone/>
              <a:defRPr lang="fr-FR" sz="900"/>
            </a:lvl6pPr>
            <a:lvl7pPr marL="2743200" indent="0" latinLnBrk="0">
              <a:buNone/>
              <a:defRPr lang="fr-FR" sz="900"/>
            </a:lvl7pPr>
            <a:lvl8pPr marL="3200400" indent="0" latinLnBrk="0">
              <a:buNone/>
              <a:defRPr lang="fr-FR" sz="900"/>
            </a:lvl8pPr>
            <a:lvl9pPr marL="3657600" indent="0" latinLnBrk="0">
              <a:buNone/>
              <a:defRPr lang="fr-FR"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fr-FR"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fr-FR" sz="3200"/>
            </a:lvl1pPr>
            <a:lvl2pPr marL="457200" indent="0" latinLnBrk="0">
              <a:buNone/>
              <a:defRPr lang="fr-FR" sz="2800"/>
            </a:lvl2pPr>
            <a:lvl3pPr marL="914400" indent="0" latinLnBrk="0">
              <a:buNone/>
              <a:defRPr lang="fr-FR" sz="2400"/>
            </a:lvl3pPr>
            <a:lvl4pPr marL="1371600" indent="0" latinLnBrk="0">
              <a:buNone/>
              <a:defRPr lang="fr-FR" sz="2000"/>
            </a:lvl4pPr>
            <a:lvl5pPr marL="1828800" indent="0" latinLnBrk="0">
              <a:buNone/>
              <a:defRPr lang="fr-FR" sz="2000"/>
            </a:lvl5pPr>
            <a:lvl6pPr marL="2286000" indent="0" latinLnBrk="0">
              <a:buNone/>
              <a:defRPr lang="fr-FR" sz="2000"/>
            </a:lvl6pPr>
            <a:lvl7pPr marL="2743200" indent="0" latinLnBrk="0">
              <a:buNone/>
              <a:defRPr lang="fr-FR" sz="2000"/>
            </a:lvl7pPr>
            <a:lvl8pPr marL="3200400" indent="0" latinLnBrk="0">
              <a:buNone/>
              <a:defRPr lang="fr-FR" sz="2000"/>
            </a:lvl8pPr>
            <a:lvl9pPr marL="3657600" indent="0" latinLnBrk="0">
              <a:buNone/>
              <a:defRPr lang="fr-FR"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fr-FR" sz="1400"/>
            </a:lvl1pPr>
            <a:lvl2pPr marL="457200" indent="0" latinLnBrk="0">
              <a:buNone/>
              <a:defRPr lang="fr-FR" sz="1200"/>
            </a:lvl2pPr>
            <a:lvl3pPr marL="914400" indent="0" latinLnBrk="0">
              <a:buNone/>
              <a:defRPr lang="fr-FR" sz="1000"/>
            </a:lvl3pPr>
            <a:lvl4pPr marL="1371600" indent="0" latinLnBrk="0">
              <a:buNone/>
              <a:defRPr lang="fr-FR" sz="900"/>
            </a:lvl4pPr>
            <a:lvl5pPr marL="1828800" indent="0" latinLnBrk="0">
              <a:buNone/>
              <a:defRPr lang="fr-FR" sz="900"/>
            </a:lvl5pPr>
            <a:lvl6pPr marL="2286000" indent="0" latinLnBrk="0">
              <a:buNone/>
              <a:defRPr lang="fr-FR" sz="900"/>
            </a:lvl6pPr>
            <a:lvl7pPr marL="2743200" indent="0" latinLnBrk="0">
              <a:buNone/>
              <a:defRPr lang="fr-FR" sz="900"/>
            </a:lvl7pPr>
            <a:lvl8pPr marL="3200400" indent="0" latinLnBrk="0">
              <a:buNone/>
              <a:defRPr lang="fr-FR" sz="900"/>
            </a:lvl8pPr>
            <a:lvl9pPr marL="3657600" indent="0" latinLnBrk="0">
              <a:buNone/>
              <a:defRPr lang="fr-FR"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fr-FR"/>
              <a:pPr/>
              <a:t>23/06/2021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fr-F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fr-F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fr-F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2100" y="5046406"/>
            <a:ext cx="6019800" cy="1143000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MASTER SANTE PUBLIQUE 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Option : Management de la qualité et sécurité des patients</a:t>
            </a:r>
          </a:p>
          <a:p>
            <a:endParaRPr lang="fr-FR" sz="1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fr-FR" sz="18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7206"/>
            <a:ext cx="502920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 smtClean="0">
                <a:latin typeface="Century Gothic" pitchFamily="34" charset="0"/>
              </a:rPr>
              <a:t> </a:t>
            </a:r>
            <a:r>
              <a:rPr lang="fr-FR" sz="4000" b="1" dirty="0" smtClean="0">
                <a:latin typeface="Century Gothic" pitchFamily="34" charset="0"/>
              </a:rPr>
              <a:t>UE : Sécurité </a:t>
            </a:r>
            <a:r>
              <a:rPr lang="fr-FR" sz="4000" b="1" dirty="0" smtClean="0">
                <a:latin typeface="Century Gothic" pitchFamily="34" charset="0"/>
              </a:rPr>
              <a:t>environnement et Risques technologiques</a:t>
            </a:r>
            <a:br>
              <a:rPr lang="fr-FR" sz="4000" b="1" dirty="0" smtClean="0">
                <a:latin typeface="Century Gothic" pitchFamily="34" charset="0"/>
              </a:rPr>
            </a:br>
            <a:r>
              <a:rPr lang="fr-FR" sz="4000" b="1" dirty="0" smtClean="0">
                <a:latin typeface="Century Gothic" pitchFamily="34" charset="0"/>
              </a:rPr>
              <a:t/>
            </a:r>
            <a:br>
              <a:rPr lang="fr-FR" sz="4000" b="1" dirty="0" smtClean="0">
                <a:latin typeface="Century Gothic" pitchFamily="34" charset="0"/>
              </a:rPr>
            </a:br>
            <a:r>
              <a:rPr lang="fr-FR" sz="4000" b="1" dirty="0" smtClean="0">
                <a:latin typeface="Century Gothic" pitchFamily="34" charset="0"/>
              </a:rPr>
              <a:t>EC : La méthode </a:t>
            </a:r>
            <a:r>
              <a:rPr lang="fr-FR" sz="4000" b="1" dirty="0" smtClean="0">
                <a:latin typeface="Century Gothic" pitchFamily="34" charset="0"/>
              </a:rPr>
              <a:t>HACCP</a:t>
            </a:r>
            <a:endParaRPr lang="fr-FR" sz="4000" b="1" dirty="0">
              <a:latin typeface="Century Gothic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pPr lvl="0"/>
            <a:r>
              <a:rPr lang="fr-FR" sz="2400" b="1" dirty="0">
                <a:solidFill>
                  <a:srgbClr val="00B050"/>
                </a:solidFill>
                <a:latin typeface="Century Gothic" pitchFamily="34" charset="0"/>
              </a:rPr>
              <a:t>Dr Simplice Kwessé SANOU</a:t>
            </a:r>
          </a:p>
          <a:p>
            <a:pPr lvl="0"/>
            <a:r>
              <a:rPr lang="fr-FR" sz="1800" dirty="0">
                <a:solidFill>
                  <a:srgbClr val="00B050"/>
                </a:solidFill>
                <a:latin typeface="Century Gothic" pitchFamily="34" charset="0"/>
              </a:rPr>
              <a:t>Pharm. D, Msc AQCQ</a:t>
            </a:r>
          </a:p>
          <a:p>
            <a:pPr lvl="0"/>
            <a:r>
              <a:rPr lang="fr-FR" sz="1800" dirty="0">
                <a:solidFill>
                  <a:srgbClr val="00B050"/>
                </a:solidFill>
                <a:latin typeface="Century Gothic" pitchFamily="34" charset="0"/>
              </a:rPr>
              <a:t>DAQP CAMEG</a:t>
            </a:r>
            <a:endParaRPr lang="fr-FR" sz="1800" dirty="0">
              <a:solidFill>
                <a:srgbClr val="00B05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5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latin typeface="Century Gothic" pitchFamily="34" charset="0"/>
              </a:rPr>
              <a:t>Plan du cours</a:t>
            </a:r>
            <a:endParaRPr lang="fr-FR" sz="3200" b="1" dirty="0">
              <a:latin typeface="Century Gothic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Century Gothic" pitchFamily="34" charset="0"/>
              </a:rPr>
              <a:t>Définition des termes</a:t>
            </a:r>
            <a:endParaRPr lang="fr-FR" sz="2800" dirty="0" smtClean="0">
              <a:latin typeface="Century Gothic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Century Gothic" pitchFamily="34" charset="0"/>
              </a:rPr>
              <a:t>Hygiène alimentaire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Century Gothic" pitchFamily="34" charset="0"/>
              </a:rPr>
              <a:t>Méthode ou Système </a:t>
            </a:r>
            <a:r>
              <a:rPr lang="fr-FR" sz="2800" dirty="0" smtClean="0">
                <a:latin typeface="Century Gothic" pitchFamily="34" charset="0"/>
              </a:rPr>
              <a:t>HACCP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Century Gothic" pitchFamily="34" charset="0"/>
              </a:rPr>
              <a:t>Exemple pratique de la mise en œuvre des principes HACCP en restauration collective</a:t>
            </a:r>
            <a:endParaRPr lang="fr-FR" sz="28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latin typeface="Century Gothic" pitchFamily="34" charset="0"/>
              </a:rPr>
              <a:t>Objectifs</a:t>
            </a:r>
            <a:r>
              <a:rPr lang="fr-FR" sz="3200" dirty="0" smtClean="0">
                <a:latin typeface="Century Gothic" pitchFamily="34" charset="0"/>
              </a:rPr>
              <a:t> </a:t>
            </a:r>
            <a:endParaRPr lang="fr-FR" sz="3200" dirty="0">
              <a:latin typeface="Century Gothic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fr-FR" sz="2900" dirty="0" smtClean="0">
                <a:latin typeface="Century Gothic" pitchFamily="34" charset="0"/>
                <a:cs typeface="Times New Roman" pitchFamily="18" charset="0"/>
              </a:rPr>
              <a:t>1. Comprendre la méthode HACCP</a:t>
            </a:r>
          </a:p>
          <a:p>
            <a:pPr algn="just">
              <a:lnSpc>
                <a:spcPct val="170000"/>
              </a:lnSpc>
              <a:buNone/>
            </a:pPr>
            <a:r>
              <a:rPr lang="fr-FR" sz="2900" dirty="0" smtClean="0">
                <a:latin typeface="Century Gothic" pitchFamily="34" charset="0"/>
                <a:cs typeface="Times New Roman" pitchFamily="18" charset="0"/>
              </a:rPr>
              <a:t>2. Savoir identifier et maîtriser tous les risques de contamination (biologique, chimique et physique)</a:t>
            </a:r>
          </a:p>
          <a:p>
            <a:pPr algn="just">
              <a:lnSpc>
                <a:spcPct val="170000"/>
              </a:lnSpc>
              <a:buNone/>
            </a:pPr>
            <a:r>
              <a:rPr lang="fr-FR" sz="2900" dirty="0" smtClean="0">
                <a:latin typeface="Century Gothic" pitchFamily="34" charset="0"/>
                <a:cs typeface="Times New Roman" pitchFamily="18" charset="0"/>
              </a:rPr>
              <a:t>3. Savoir bâtir un système HACCP selon ses 7 principes et ses 12 étapes </a:t>
            </a:r>
          </a:p>
          <a:p>
            <a:pPr algn="just">
              <a:lnSpc>
                <a:spcPct val="170000"/>
              </a:lnSpc>
              <a:buNone/>
            </a:pPr>
            <a:r>
              <a:rPr lang="fr-FR" sz="2900" dirty="0" smtClean="0">
                <a:latin typeface="Century Gothic" pitchFamily="34" charset="0"/>
                <a:cs typeface="Times New Roman" pitchFamily="18" charset="0"/>
              </a:rPr>
              <a:t>4. Etre capable de mettre en œuvre la méthode HACCP dans l'organisation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118</Words>
  <Application>Microsoft Office PowerPoint</Application>
  <PresentationFormat>Affichage à l'écran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Office Theme</vt:lpstr>
      <vt:lpstr>Présentation PowerPoint</vt:lpstr>
      <vt:lpstr> UE : Sécurité environnement et Risques technologiques  EC : La méthode HACCP</vt:lpstr>
      <vt:lpstr>Plan du cours</vt:lpstr>
      <vt:lpstr>Objectifs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Sécurité alimentaire et outil HACCP</dc:title>
  <dc:creator>simplice</dc:creator>
  <cp:lastModifiedBy>Dr SANOU Kwéssé Simplice</cp:lastModifiedBy>
  <cp:revision>8</cp:revision>
  <dcterms:created xsi:type="dcterms:W3CDTF">2006-08-16T00:00:00Z</dcterms:created>
  <dcterms:modified xsi:type="dcterms:W3CDTF">2021-06-23T00:38:46Z</dcterms:modified>
</cp:coreProperties>
</file>