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79" r:id="rId3"/>
    <p:sldId id="257" r:id="rId4"/>
    <p:sldId id="258" r:id="rId5"/>
    <p:sldId id="280" r:id="rId6"/>
    <p:sldId id="259" r:id="rId7"/>
    <p:sldId id="260" r:id="rId8"/>
    <p:sldId id="281" r:id="rId9"/>
    <p:sldId id="261" r:id="rId10"/>
    <p:sldId id="263" r:id="rId11"/>
    <p:sldId id="262" r:id="rId12"/>
    <p:sldId id="264" r:id="rId13"/>
    <p:sldId id="282" r:id="rId14"/>
    <p:sldId id="287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283" r:id="rId30"/>
    <p:sldId id="284" r:id="rId31"/>
    <p:sldId id="285" r:id="rId32"/>
    <p:sldId id="286" r:id="rId33"/>
    <p:sldId id="278" r:id="rId3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B772C-F470-4CF3-BC1F-AD3297404D11}" type="datetimeFigureOut">
              <a:rPr lang="fr-FR" smtClean="0"/>
              <a:pPr/>
              <a:t>14/01/2020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E13B3-479E-4AC2-B059-5A9D3F2C1B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 latinLnBrk="0">
              <a:buNone/>
              <a:defRPr lang="fr-FR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latinLnBrk="0">
              <a:buNone/>
              <a:defRPr lang="fr-FR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fr-FR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fr-FR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fr-FR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fr-FR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fr-FR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fr-FR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fr-F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9/18/2006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9/18/2006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9/18/2006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9/18/2006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 latinLnBrk="0">
              <a:defRPr lang="fr-FR"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latinLnBrk="0">
              <a:buNone/>
              <a:defRPr lang="fr-FR"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fr-F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fr-F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9/18/2006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latinLnBrk="0">
              <a:defRPr lang="fr-FR" sz="2800"/>
            </a:lvl1pPr>
            <a:lvl2pPr latinLnBrk="0">
              <a:defRPr lang="fr-FR" sz="2400"/>
            </a:lvl2pPr>
            <a:lvl3pPr latinLnBrk="0">
              <a:defRPr lang="fr-FR" sz="2000"/>
            </a:lvl3pPr>
            <a:lvl4pPr latinLnBrk="0">
              <a:defRPr lang="fr-FR" sz="1800"/>
            </a:lvl4pPr>
            <a:lvl5pPr latinLnBrk="0">
              <a:defRPr lang="fr-FR" sz="1800"/>
            </a:lvl5pPr>
            <a:lvl6pPr latinLnBrk="0">
              <a:defRPr lang="fr-FR" sz="1800"/>
            </a:lvl6pPr>
            <a:lvl7pPr latinLnBrk="0">
              <a:defRPr lang="fr-FR" sz="1800"/>
            </a:lvl7pPr>
            <a:lvl8pPr latinLnBrk="0">
              <a:defRPr lang="fr-FR" sz="1800"/>
            </a:lvl8pPr>
            <a:lvl9pPr latinLnBrk="0">
              <a:defRPr lang="fr-FR"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latinLnBrk="0">
              <a:defRPr lang="fr-FR" sz="2800"/>
            </a:lvl1pPr>
            <a:lvl2pPr latinLnBrk="0">
              <a:defRPr lang="fr-FR" sz="2400"/>
            </a:lvl2pPr>
            <a:lvl3pPr latinLnBrk="0">
              <a:defRPr lang="fr-FR" sz="2000"/>
            </a:lvl3pPr>
            <a:lvl4pPr latinLnBrk="0">
              <a:defRPr lang="fr-FR" sz="1800"/>
            </a:lvl4pPr>
            <a:lvl5pPr latinLnBrk="0">
              <a:defRPr lang="fr-FR" sz="1800"/>
            </a:lvl5pPr>
            <a:lvl6pPr latinLnBrk="0">
              <a:defRPr lang="fr-FR" sz="1800"/>
            </a:lvl6pPr>
            <a:lvl7pPr latinLnBrk="0">
              <a:defRPr lang="fr-FR" sz="1800"/>
            </a:lvl7pPr>
            <a:lvl8pPr latinLnBrk="0">
              <a:defRPr lang="fr-FR" sz="1800"/>
            </a:lvl8pPr>
            <a:lvl9pPr latinLnBrk="0">
              <a:defRPr lang="fr-FR"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9/18/2006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fr-FR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fr-FR" sz="2400" b="1"/>
            </a:lvl1pPr>
            <a:lvl2pPr marL="457200" indent="0" latinLnBrk="0">
              <a:buNone/>
              <a:defRPr lang="fr-FR" sz="2000" b="1"/>
            </a:lvl2pPr>
            <a:lvl3pPr marL="914400" indent="0" latinLnBrk="0">
              <a:buNone/>
              <a:defRPr lang="fr-FR" sz="1800" b="1"/>
            </a:lvl3pPr>
            <a:lvl4pPr marL="1371600" indent="0" latinLnBrk="0">
              <a:buNone/>
              <a:defRPr lang="fr-FR" sz="1600" b="1"/>
            </a:lvl4pPr>
            <a:lvl5pPr marL="1828800" indent="0" latinLnBrk="0">
              <a:buNone/>
              <a:defRPr lang="fr-FR" sz="1600" b="1"/>
            </a:lvl5pPr>
            <a:lvl6pPr marL="2286000" indent="0" latinLnBrk="0">
              <a:buNone/>
              <a:defRPr lang="fr-FR" sz="1600" b="1"/>
            </a:lvl6pPr>
            <a:lvl7pPr marL="2743200" indent="0" latinLnBrk="0">
              <a:buNone/>
              <a:defRPr lang="fr-FR" sz="1600" b="1"/>
            </a:lvl7pPr>
            <a:lvl8pPr marL="3200400" indent="0" latinLnBrk="0">
              <a:buNone/>
              <a:defRPr lang="fr-FR" sz="1600" b="1"/>
            </a:lvl8pPr>
            <a:lvl9pPr marL="3657600" indent="0" latinLnBrk="0">
              <a:buNone/>
              <a:defRPr lang="fr-FR"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latinLnBrk="0">
              <a:defRPr lang="fr-FR" sz="2400"/>
            </a:lvl1pPr>
            <a:lvl2pPr latinLnBrk="0">
              <a:defRPr lang="fr-FR" sz="2000"/>
            </a:lvl2pPr>
            <a:lvl3pPr latinLnBrk="0">
              <a:defRPr lang="fr-FR" sz="1800"/>
            </a:lvl3pPr>
            <a:lvl4pPr latinLnBrk="0">
              <a:defRPr lang="fr-FR" sz="1600"/>
            </a:lvl4pPr>
            <a:lvl5pPr latinLnBrk="0">
              <a:defRPr lang="fr-FR" sz="1600"/>
            </a:lvl5pPr>
            <a:lvl6pPr latinLnBrk="0">
              <a:defRPr lang="fr-FR" sz="1600"/>
            </a:lvl6pPr>
            <a:lvl7pPr latinLnBrk="0">
              <a:defRPr lang="fr-FR" sz="1600"/>
            </a:lvl7pPr>
            <a:lvl8pPr latinLnBrk="0">
              <a:defRPr lang="fr-FR" sz="1600"/>
            </a:lvl8pPr>
            <a:lvl9pPr latinLnBrk="0">
              <a:defRPr lang="fr-FR"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fr-FR" sz="2400" b="1"/>
            </a:lvl1pPr>
            <a:lvl2pPr marL="457200" indent="0" latinLnBrk="0">
              <a:buNone/>
              <a:defRPr lang="fr-FR" sz="2000" b="1"/>
            </a:lvl2pPr>
            <a:lvl3pPr marL="914400" indent="0" latinLnBrk="0">
              <a:buNone/>
              <a:defRPr lang="fr-FR" sz="1800" b="1"/>
            </a:lvl3pPr>
            <a:lvl4pPr marL="1371600" indent="0" latinLnBrk="0">
              <a:buNone/>
              <a:defRPr lang="fr-FR" sz="1600" b="1"/>
            </a:lvl4pPr>
            <a:lvl5pPr marL="1828800" indent="0" latinLnBrk="0">
              <a:buNone/>
              <a:defRPr lang="fr-FR" sz="1600" b="1"/>
            </a:lvl5pPr>
            <a:lvl6pPr marL="2286000" indent="0" latinLnBrk="0">
              <a:buNone/>
              <a:defRPr lang="fr-FR" sz="1600" b="1"/>
            </a:lvl6pPr>
            <a:lvl7pPr marL="2743200" indent="0" latinLnBrk="0">
              <a:buNone/>
              <a:defRPr lang="fr-FR" sz="1600" b="1"/>
            </a:lvl7pPr>
            <a:lvl8pPr marL="3200400" indent="0" latinLnBrk="0">
              <a:buNone/>
              <a:defRPr lang="fr-FR" sz="1600" b="1"/>
            </a:lvl8pPr>
            <a:lvl9pPr marL="3657600" indent="0" latinLnBrk="0">
              <a:buNone/>
              <a:defRPr lang="fr-FR"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latinLnBrk="0">
              <a:defRPr lang="fr-FR" sz="2400"/>
            </a:lvl1pPr>
            <a:lvl2pPr latinLnBrk="0">
              <a:defRPr lang="fr-FR" sz="2000"/>
            </a:lvl2pPr>
            <a:lvl3pPr latinLnBrk="0">
              <a:defRPr lang="fr-FR" sz="1800"/>
            </a:lvl3pPr>
            <a:lvl4pPr latinLnBrk="0">
              <a:defRPr lang="fr-FR" sz="1600"/>
            </a:lvl4pPr>
            <a:lvl5pPr latinLnBrk="0">
              <a:defRPr lang="fr-FR" sz="1600"/>
            </a:lvl5pPr>
            <a:lvl6pPr latinLnBrk="0">
              <a:defRPr lang="fr-FR" sz="1600"/>
            </a:lvl6pPr>
            <a:lvl7pPr latinLnBrk="0">
              <a:defRPr lang="fr-FR" sz="1600"/>
            </a:lvl7pPr>
            <a:lvl8pPr latinLnBrk="0">
              <a:defRPr lang="fr-FR" sz="1600"/>
            </a:lvl8pPr>
            <a:lvl9pPr latinLnBrk="0">
              <a:defRPr lang="fr-FR"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9/18/2006</a:t>
            </a: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9/18/2006</a:t>
            </a: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9/18/2006</a:t>
            </a: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 latinLnBrk="0">
              <a:defRPr lang="fr-FR"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latinLnBrk="0">
              <a:defRPr lang="fr-FR" sz="3200"/>
            </a:lvl1pPr>
            <a:lvl2pPr latinLnBrk="0">
              <a:defRPr lang="fr-FR" sz="2800"/>
            </a:lvl2pPr>
            <a:lvl3pPr latinLnBrk="0">
              <a:defRPr lang="fr-FR" sz="2400"/>
            </a:lvl3pPr>
            <a:lvl4pPr latinLnBrk="0">
              <a:defRPr lang="fr-FR" sz="2000"/>
            </a:lvl4pPr>
            <a:lvl5pPr latinLnBrk="0">
              <a:defRPr lang="fr-FR" sz="2000"/>
            </a:lvl5pPr>
            <a:lvl6pPr latinLnBrk="0">
              <a:defRPr lang="fr-FR" sz="2000"/>
            </a:lvl6pPr>
            <a:lvl7pPr latinLnBrk="0">
              <a:defRPr lang="fr-FR" sz="2000"/>
            </a:lvl7pPr>
            <a:lvl8pPr latinLnBrk="0">
              <a:defRPr lang="fr-FR" sz="2000"/>
            </a:lvl8pPr>
            <a:lvl9pPr latinLnBrk="0">
              <a:defRPr lang="fr-FR"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fr-FR" sz="1400"/>
            </a:lvl1pPr>
            <a:lvl2pPr marL="457200" indent="0" latinLnBrk="0">
              <a:buNone/>
              <a:defRPr lang="fr-FR" sz="1200"/>
            </a:lvl2pPr>
            <a:lvl3pPr marL="914400" indent="0" latinLnBrk="0">
              <a:buNone/>
              <a:defRPr lang="fr-FR" sz="1000"/>
            </a:lvl3pPr>
            <a:lvl4pPr marL="1371600" indent="0" latinLnBrk="0">
              <a:buNone/>
              <a:defRPr lang="fr-FR" sz="900"/>
            </a:lvl4pPr>
            <a:lvl5pPr marL="1828800" indent="0" latinLnBrk="0">
              <a:buNone/>
              <a:defRPr lang="fr-FR" sz="900"/>
            </a:lvl5pPr>
            <a:lvl6pPr marL="2286000" indent="0" latinLnBrk="0">
              <a:buNone/>
              <a:defRPr lang="fr-FR" sz="900"/>
            </a:lvl6pPr>
            <a:lvl7pPr marL="2743200" indent="0" latinLnBrk="0">
              <a:buNone/>
              <a:defRPr lang="fr-FR" sz="900"/>
            </a:lvl7pPr>
            <a:lvl8pPr marL="3200400" indent="0" latinLnBrk="0">
              <a:buNone/>
              <a:defRPr lang="fr-FR" sz="900"/>
            </a:lvl8pPr>
            <a:lvl9pPr marL="3657600" indent="0" latinLnBrk="0">
              <a:buNone/>
              <a:defRPr lang="fr-FR"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9/18/2006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fr-FR"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fr-FR" sz="3200"/>
            </a:lvl1pPr>
            <a:lvl2pPr marL="457200" indent="0" latinLnBrk="0">
              <a:buNone/>
              <a:defRPr lang="fr-FR" sz="2800"/>
            </a:lvl2pPr>
            <a:lvl3pPr marL="914400" indent="0" latinLnBrk="0">
              <a:buNone/>
              <a:defRPr lang="fr-FR" sz="2400"/>
            </a:lvl3pPr>
            <a:lvl4pPr marL="1371600" indent="0" latinLnBrk="0">
              <a:buNone/>
              <a:defRPr lang="fr-FR" sz="2000"/>
            </a:lvl4pPr>
            <a:lvl5pPr marL="1828800" indent="0" latinLnBrk="0">
              <a:buNone/>
              <a:defRPr lang="fr-FR" sz="2000"/>
            </a:lvl5pPr>
            <a:lvl6pPr marL="2286000" indent="0" latinLnBrk="0">
              <a:buNone/>
              <a:defRPr lang="fr-FR" sz="2000"/>
            </a:lvl6pPr>
            <a:lvl7pPr marL="2743200" indent="0" latinLnBrk="0">
              <a:buNone/>
              <a:defRPr lang="fr-FR" sz="2000"/>
            </a:lvl7pPr>
            <a:lvl8pPr marL="3200400" indent="0" latinLnBrk="0">
              <a:buNone/>
              <a:defRPr lang="fr-FR" sz="2000"/>
            </a:lvl8pPr>
            <a:lvl9pPr marL="3657600" indent="0" latinLnBrk="0">
              <a:buNone/>
              <a:defRPr lang="fr-FR"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fr-FR" sz="1400"/>
            </a:lvl1pPr>
            <a:lvl2pPr marL="457200" indent="0" latinLnBrk="0">
              <a:buNone/>
              <a:defRPr lang="fr-FR" sz="1200"/>
            </a:lvl2pPr>
            <a:lvl3pPr marL="914400" indent="0" latinLnBrk="0">
              <a:buNone/>
              <a:defRPr lang="fr-FR" sz="1000"/>
            </a:lvl3pPr>
            <a:lvl4pPr marL="1371600" indent="0" latinLnBrk="0">
              <a:buNone/>
              <a:defRPr lang="fr-FR" sz="900"/>
            </a:lvl4pPr>
            <a:lvl5pPr marL="1828800" indent="0" latinLnBrk="0">
              <a:buNone/>
              <a:defRPr lang="fr-FR" sz="900"/>
            </a:lvl5pPr>
            <a:lvl6pPr marL="2286000" indent="0" latinLnBrk="0">
              <a:buNone/>
              <a:defRPr lang="fr-FR" sz="900"/>
            </a:lvl6pPr>
            <a:lvl7pPr marL="2743200" indent="0" latinLnBrk="0">
              <a:buNone/>
              <a:defRPr lang="fr-FR" sz="900"/>
            </a:lvl7pPr>
            <a:lvl8pPr marL="3200400" indent="0" latinLnBrk="0">
              <a:buNone/>
              <a:defRPr lang="fr-FR" sz="900"/>
            </a:lvl8pPr>
            <a:lvl9pPr marL="3657600" indent="0" latinLnBrk="0">
              <a:buNone/>
              <a:defRPr lang="fr-FR"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9/18/2006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fr-F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9/18/2006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fr-F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fr-F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fr-FR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fr-FR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fr-FR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fr-FR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Application de la méthode HACCP à une culture maraîchère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2800" b="1" dirty="0" smtClean="0"/>
          </a:p>
          <a:p>
            <a:pPr>
              <a:buNone/>
            </a:pPr>
            <a:endParaRPr lang="fr-FR" sz="2800" b="1" dirty="0" smtClean="0"/>
          </a:p>
          <a:p>
            <a:pPr>
              <a:buNone/>
            </a:pPr>
            <a:r>
              <a:rPr lang="fr-FR" sz="2800" b="1" dirty="0" smtClean="0"/>
              <a:t>Diagramme du processus de production de la tomate cerise</a:t>
            </a:r>
          </a:p>
          <a:p>
            <a:pPr>
              <a:buNone/>
            </a:pPr>
            <a:endParaRPr lang="fr-FR" sz="2800" b="1" dirty="0" smtClean="0"/>
          </a:p>
          <a:p>
            <a:pPr>
              <a:buNone/>
            </a:pPr>
            <a:endParaRPr lang="fr-FR" sz="2800" b="1" dirty="0" smtClean="0"/>
          </a:p>
          <a:p>
            <a:pPr>
              <a:buNone/>
            </a:pPr>
            <a:r>
              <a:rPr lang="fr-FR" sz="2800" b="1" dirty="0" smtClean="0"/>
              <a:t>Confirmation du diagramme su site</a:t>
            </a:r>
            <a:endParaRPr lang="fr-FR" sz="2800" dirty="0" smtClean="0"/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28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2800" dirty="0" smtClean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11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914400"/>
            <a:ext cx="5715000" cy="4820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2800" dirty="0" smtClean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12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762000"/>
            <a:ext cx="5867400" cy="5252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b="1" dirty="0" smtClean="0"/>
          </a:p>
          <a:p>
            <a:pPr algn="ctr">
              <a:buNone/>
            </a:pPr>
            <a:endParaRPr lang="fr-FR" b="1" dirty="0" smtClean="0"/>
          </a:p>
          <a:p>
            <a:pPr algn="ctr">
              <a:buNone/>
            </a:pPr>
            <a:r>
              <a:rPr lang="fr-FR" b="1" dirty="0" smtClean="0"/>
              <a:t>Etapes 6 à 10 : Tableau (Annexe 1). 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/>
          <a:lstStyle/>
          <a:p>
            <a:pPr algn="ctr">
              <a:buNone/>
            </a:pPr>
            <a:endParaRPr lang="fr-FR" b="1" dirty="0" smtClean="0"/>
          </a:p>
          <a:p>
            <a:pPr algn="ctr">
              <a:buNone/>
            </a:pPr>
            <a:endParaRPr lang="fr-FR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14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914400" y="1371600"/>
          <a:ext cx="6858001" cy="3945914"/>
        </p:xfrm>
        <a:graphic>
          <a:graphicData uri="http://schemas.openxmlformats.org/drawingml/2006/table">
            <a:tbl>
              <a:tblPr/>
              <a:tblGrid>
                <a:gridCol w="1236896"/>
                <a:gridCol w="876587"/>
                <a:gridCol w="876587"/>
                <a:gridCol w="875950"/>
                <a:gridCol w="876587"/>
                <a:gridCol w="876587"/>
                <a:gridCol w="1238807"/>
              </a:tblGrid>
              <a:tr h="1972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Etapes (CPP  identifiés)</a:t>
                      </a:r>
                      <a:endParaRPr lang="fr-FR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Risques/Dangers 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Mesures de contrôle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Analyse des points critiques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7)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 2 3 4 CPP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Limites critiques </a:t>
                      </a:r>
                      <a:r>
                        <a:rPr lang="fr-FR" sz="14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8)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Procédures de surveillance</a:t>
                      </a:r>
                      <a:endParaRPr lang="fr-FR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9)</a:t>
                      </a:r>
                      <a:endParaRPr lang="fr-FR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Actions correctives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10)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2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 semences 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Présence de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pesticides interdits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Contrôle des listes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officielles des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pesticides autorisés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+ + + + oui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Graines traités avec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pesticides autorisés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Vérifier les fiches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techniques des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semences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Spécifier les</a:t>
                      </a:r>
                      <a:endParaRPr lang="fr-FR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pesticides autorisés</a:t>
                      </a:r>
                      <a:endParaRPr lang="fr-FR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au fournisseur</a:t>
                      </a:r>
                      <a:endParaRPr lang="fr-FR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ctr">
              <a:buNone/>
            </a:pPr>
            <a:endParaRPr lang="fr-FR" b="1" dirty="0" smtClean="0"/>
          </a:p>
          <a:p>
            <a:pPr algn="ctr">
              <a:buNone/>
            </a:pPr>
            <a:endParaRPr lang="fr-FR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15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524000" y="1845286"/>
          <a:ext cx="6095999" cy="3167428"/>
        </p:xfrm>
        <a:graphic>
          <a:graphicData uri="http://schemas.openxmlformats.org/drawingml/2006/table">
            <a:tbl>
              <a:tblPr/>
              <a:tblGrid>
                <a:gridCol w="1099463"/>
                <a:gridCol w="779188"/>
                <a:gridCol w="779188"/>
                <a:gridCol w="778622"/>
                <a:gridCol w="779188"/>
                <a:gridCol w="779188"/>
                <a:gridCol w="1101162"/>
              </a:tblGrid>
              <a:tr h="1583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Etapes (CPP  identifiés)</a:t>
                      </a:r>
                      <a:endParaRPr lang="fr-FR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Risques/Dangers 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Mesures de contrôle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Analyse des points critiques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7)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 2 3 4 CPP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Limites critiques </a:t>
                      </a:r>
                      <a:r>
                        <a:rPr lang="fr-FR" sz="14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8)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Procédures de surveillance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9)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Actions correctives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10)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3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2 préparation du site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Contamination par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des pathogènes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Application des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Bonnes Pratiques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Agricoles (BPA)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+ + + + oui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Conformité aux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exigences du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référentiel qualité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choisi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Enregistrer et vérifier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les données</a:t>
                      </a:r>
                      <a:endParaRPr lang="fr-FR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Correction des</a:t>
                      </a:r>
                      <a:endParaRPr lang="fr-FR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pratiques culturales</a:t>
                      </a:r>
                      <a:endParaRPr lang="fr-FR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1131" marR="31131" marT="31131" marB="311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16</a:t>
            </a:fld>
            <a:endParaRPr lang="fr-FR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1114424" y="1219201"/>
          <a:ext cx="7038976" cy="3811110"/>
        </p:xfrm>
        <a:graphic>
          <a:graphicData uri="http://schemas.openxmlformats.org/drawingml/2006/table">
            <a:tbl>
              <a:tblPr/>
              <a:tblGrid>
                <a:gridCol w="1269537"/>
                <a:gridCol w="899719"/>
                <a:gridCol w="899719"/>
                <a:gridCol w="899065"/>
                <a:gridCol w="899719"/>
                <a:gridCol w="899719"/>
                <a:gridCol w="1271498"/>
              </a:tblGrid>
              <a:tr h="190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Etapes (CPP  identifiés)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Risques/Dangers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Mesures de contrôle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Analyse des points critiques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7)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 2 3 4 CPP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Limites critiques </a:t>
                      </a: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8)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Procédures de surveillance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9)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Actions correctives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10)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3 pépinière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Contamination par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des pathogènes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Application des BPA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+ + + + oui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Conformité aux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exigences du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référentiel qualité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choisi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Enregistrer et vérifier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les données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Correction des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pratiques culturales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152524" y="1524000"/>
          <a:ext cx="6924675" cy="4359751"/>
        </p:xfrm>
        <a:graphic>
          <a:graphicData uri="http://schemas.openxmlformats.org/drawingml/2006/table">
            <a:tbl>
              <a:tblPr/>
              <a:tblGrid>
                <a:gridCol w="1248922"/>
                <a:gridCol w="885109"/>
                <a:gridCol w="885109"/>
                <a:gridCol w="884466"/>
                <a:gridCol w="885109"/>
                <a:gridCol w="885109"/>
                <a:gridCol w="1250851"/>
              </a:tblGrid>
              <a:tr h="1916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Etapes (CPP  identifiés)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Risques/Dangers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Mesures de contrôle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Analyse des points critiques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7)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 2 3 4 CPP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Limites critiques </a:t>
                      </a: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8)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Procédures de surveillance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9)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Actions correctives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10)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9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4 fertilisation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-Contamination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nappes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-Altération des sols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-Plan de fertilisation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selon les besoins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Application des BPA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- - - non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-Analyse des sols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-Respect du plan de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fertilisation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Enregistrer et vérifier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les données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Revoir le plan de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fertilisation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152524" y="1447800"/>
          <a:ext cx="6924675" cy="4435951"/>
        </p:xfrm>
        <a:graphic>
          <a:graphicData uri="http://schemas.openxmlformats.org/drawingml/2006/table">
            <a:tbl>
              <a:tblPr/>
              <a:tblGrid>
                <a:gridCol w="1248922"/>
                <a:gridCol w="885109"/>
                <a:gridCol w="885109"/>
                <a:gridCol w="884466"/>
                <a:gridCol w="885109"/>
                <a:gridCol w="885109"/>
                <a:gridCol w="1250851"/>
              </a:tblGrid>
              <a:tr h="1950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Etapes (CPP  identifiés)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Risques/Dangers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Mesures de contrôle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Analyse des points critiques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7)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 2 3 4 CPP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Limites critiques </a:t>
                      </a: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8)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Procédures de surveillance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9)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Actions correctives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10)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5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5 traitement phytosanitaires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Résidus &gt; LMR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Application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Bonnes Pratiques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Phytosanitaires (BPP)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+ + + + oui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Compétences du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personnel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Etablir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procédures de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qualification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du personnel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Former le personnel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152524" y="1981200"/>
          <a:ext cx="7077077" cy="2927191"/>
        </p:xfrm>
        <a:graphic>
          <a:graphicData uri="http://schemas.openxmlformats.org/drawingml/2006/table">
            <a:tbl>
              <a:tblPr/>
              <a:tblGrid>
                <a:gridCol w="1276409"/>
                <a:gridCol w="904589"/>
                <a:gridCol w="904589"/>
                <a:gridCol w="903932"/>
                <a:gridCol w="904589"/>
                <a:gridCol w="904589"/>
                <a:gridCol w="1278380"/>
              </a:tblGrid>
              <a:tr h="24879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Etapes (CPP  identifiés)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Risques/Dangers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Mesures de contrôle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Analyse des points critiques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7)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 2 3 4 CPP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Limites critiques </a:t>
                      </a: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8)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Procédures de surveillance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9)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Actions correctives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10)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6 repiquage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-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-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-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-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- 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Plan HACCP pour la production de tomate cerise 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133600"/>
            <a:ext cx="5223552" cy="31226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152524" y="1447800"/>
          <a:ext cx="7000875" cy="4557871"/>
        </p:xfrm>
        <a:graphic>
          <a:graphicData uri="http://schemas.openxmlformats.org/drawingml/2006/table">
            <a:tbl>
              <a:tblPr/>
              <a:tblGrid>
                <a:gridCol w="1262665"/>
                <a:gridCol w="894849"/>
                <a:gridCol w="894849"/>
                <a:gridCol w="894199"/>
                <a:gridCol w="894849"/>
                <a:gridCol w="894849"/>
                <a:gridCol w="1264615"/>
              </a:tblGrid>
              <a:tr h="18898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Etapes (CPP  identifiés)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Risques/Dangers 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Mesures de contrôle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Analyse des points critiques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7)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 2 3 4 CPP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Limites critiques </a:t>
                      </a: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8)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Procédures de surveillance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9)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Actions correctives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10)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9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7 conduite culturale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Contamination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cultures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Applications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Bonnes Pratiques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d’Hygiène (BPH)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+ + + + oui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Respect des BPH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Enregistrer et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vérifier les données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des différentes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opérations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Evaluer le danger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en fonction de la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déviation.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Former le personnel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152524" y="1524001"/>
          <a:ext cx="7000875" cy="4115910"/>
        </p:xfrm>
        <a:graphic>
          <a:graphicData uri="http://schemas.openxmlformats.org/drawingml/2006/table">
            <a:tbl>
              <a:tblPr/>
              <a:tblGrid>
                <a:gridCol w="1262665"/>
                <a:gridCol w="894849"/>
                <a:gridCol w="894849"/>
                <a:gridCol w="894199"/>
                <a:gridCol w="894849"/>
                <a:gridCol w="894849"/>
                <a:gridCol w="1264615"/>
              </a:tblGrid>
              <a:tr h="20579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Etapes (CPP  identifiés)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Risques/Dangers 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Mesures de contrôle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Analyse des points critiques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7)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 2 3 4 CPP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Limites critiques </a:t>
                      </a: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8)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Procédures de surveillance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9)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Actions correctives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10)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9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8 monitoring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Contamination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cultures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Applications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Bonnes Pratiques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d’Hygiène (BPH)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+ + + + oui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Respect des BPH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Enregistrer et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vérifier les données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de la culture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Evaluer le danger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en fonction de la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déviation.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Former le personnel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152524" y="1447800"/>
          <a:ext cx="7077077" cy="4070191"/>
        </p:xfrm>
        <a:graphic>
          <a:graphicData uri="http://schemas.openxmlformats.org/drawingml/2006/table">
            <a:tbl>
              <a:tblPr/>
              <a:tblGrid>
                <a:gridCol w="1276409"/>
                <a:gridCol w="904589"/>
                <a:gridCol w="904589"/>
                <a:gridCol w="903932"/>
                <a:gridCol w="904589"/>
                <a:gridCol w="904589"/>
                <a:gridCol w="1278380"/>
              </a:tblGrid>
              <a:tr h="2185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Etapes (CPP  identifiés)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Risques/Dangers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Mesures de contrôle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Analyse des points critiques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7)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 2 3 4 CPP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Limites critiques </a:t>
                      </a: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8)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Procédures de surveillance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9)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Actions correctives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10)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1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9 irrigation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Contamination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de l’eau par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pathogènes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Utiliser de l’eau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propre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+ + + + oui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Eau de bonne qualité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microbiologique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Analyser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régulièrement l’eau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d’irrigation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Evaluer le danger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Changer de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méthodes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d’irrigation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154682" y="990600"/>
          <a:ext cx="6998719" cy="5136948"/>
        </p:xfrm>
        <a:graphic>
          <a:graphicData uri="http://schemas.openxmlformats.org/drawingml/2006/table">
            <a:tbl>
              <a:tblPr/>
              <a:tblGrid>
                <a:gridCol w="1262277"/>
                <a:gridCol w="894573"/>
                <a:gridCol w="894573"/>
                <a:gridCol w="893924"/>
                <a:gridCol w="894573"/>
                <a:gridCol w="894573"/>
                <a:gridCol w="1264226"/>
              </a:tblGrid>
              <a:tr h="20152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Etapes (CPP  identifiés)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03" marR="34903" marT="34903" marB="349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Risques/Dangers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03" marR="34903" marT="34903" marB="349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Mesures de contrôle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03" marR="34903" marT="34903" marB="349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Analyse des points critiques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7)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 2 3 4 CPP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03" marR="34903" marT="34903" marB="349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Limites critiques </a:t>
                      </a: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8)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03" marR="34903" marT="34903" marB="349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Procédures de surveillance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9)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03" marR="34903" marT="34903" marB="349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Actions correctives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10)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03" marR="34903" marT="34903" marB="349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16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10 récolte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03" marR="34903" marT="34903" marB="349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Contamination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produits : dangers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microbiologiques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03" marR="34903" marT="34903" marB="349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Application des BPH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03" marR="34903" marT="34903" marB="349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+ + + + oui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03" marR="34903" marT="34903" marB="349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Respect des BPH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03" marR="34903" marT="34903" marB="349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Surveiller la récolte :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hygiène du personnel,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des lieux et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équipements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03" marR="34903" marT="34903" marB="349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Evaluer le danger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en fonction de la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déviation.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Former le personnel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03" marR="34903" marT="34903" marB="349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152524" y="1066800"/>
          <a:ext cx="7000875" cy="4816951"/>
        </p:xfrm>
        <a:graphic>
          <a:graphicData uri="http://schemas.openxmlformats.org/drawingml/2006/table">
            <a:tbl>
              <a:tblPr/>
              <a:tblGrid>
                <a:gridCol w="1262665"/>
                <a:gridCol w="894849"/>
                <a:gridCol w="894849"/>
                <a:gridCol w="894199"/>
                <a:gridCol w="894849"/>
                <a:gridCol w="894849"/>
                <a:gridCol w="1264615"/>
              </a:tblGrid>
              <a:tr h="2117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Etapes (CPP  identifiés)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Risques/Dangers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Mesures de contrôle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Analyse des points critiques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7)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 2 3 4 CPP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Limites critiques </a:t>
                      </a: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8)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Procédures de surveillance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9)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Actions correctives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10)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1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11 récipients pour la collecte de la récolte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Contamination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produits : dangers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microbiologiques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et physiques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Application des BPH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+ + + + oui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Utiliser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récipients propres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Vérifier le nettoyage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et la propreté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récipients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Evaluer le danger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en fonction de la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déviation.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Former le personnel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152524" y="1219200"/>
          <a:ext cx="7000875" cy="4786471"/>
        </p:xfrm>
        <a:graphic>
          <a:graphicData uri="http://schemas.openxmlformats.org/drawingml/2006/table">
            <a:tbl>
              <a:tblPr/>
              <a:tblGrid>
                <a:gridCol w="1262665"/>
                <a:gridCol w="894849"/>
                <a:gridCol w="894849"/>
                <a:gridCol w="894199"/>
                <a:gridCol w="894849"/>
                <a:gridCol w="894849"/>
                <a:gridCol w="1264615"/>
              </a:tblGrid>
              <a:tr h="19846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Etapes (CPP  identifiés)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Risques/Dangers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Mesures de contrôle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Analyse des points critiques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7)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 2 3 4 CPP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Limites critiques </a:t>
                      </a: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8)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Procédures de surveillance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9)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Actions correctives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10)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8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12 conditionnement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Contamination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produits : dangers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physiques et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microbiologiques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Application des BPH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et des Bonnes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Pratiques de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Fabrication (BPF)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+ + + + oui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Respect des BPH et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des BPF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Vérifier l’application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des BPH et BPF :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local, personnel,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équipements, …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Evaluer le danger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en fonction de la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déviation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Changer le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processus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152524" y="1219200"/>
          <a:ext cx="7000875" cy="4542631"/>
        </p:xfrm>
        <a:graphic>
          <a:graphicData uri="http://schemas.openxmlformats.org/drawingml/2006/table">
            <a:tbl>
              <a:tblPr/>
              <a:tblGrid>
                <a:gridCol w="1262665"/>
                <a:gridCol w="894849"/>
                <a:gridCol w="894849"/>
                <a:gridCol w="894199"/>
                <a:gridCol w="894849"/>
                <a:gridCol w="894849"/>
                <a:gridCol w="1264615"/>
              </a:tblGrid>
              <a:tr h="21254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Etapes (CPP  identifiés)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Risques/Dangers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Mesures de contrôle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Analyse des points critiques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7)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 2 3 4 CPP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Limites critiques </a:t>
                      </a: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8)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Procédures de surveillance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9)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Actions correctives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10)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1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13 barquettes et cartons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Contamination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produits : dangers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physiques et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microbiologiques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Hygiène du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personnel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Application des BPH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+ + + + oui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Respect des BPH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Vérifier la propreté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des barquettes et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cartons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Evaluer le danger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en fonction de la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déviation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Changer le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processus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152524" y="1371599"/>
          <a:ext cx="7000875" cy="4268312"/>
        </p:xfrm>
        <a:graphic>
          <a:graphicData uri="http://schemas.openxmlformats.org/drawingml/2006/table">
            <a:tbl>
              <a:tblPr/>
              <a:tblGrid>
                <a:gridCol w="1262665"/>
                <a:gridCol w="894849"/>
                <a:gridCol w="894849"/>
                <a:gridCol w="894199"/>
                <a:gridCol w="894849"/>
                <a:gridCol w="894849"/>
                <a:gridCol w="1264615"/>
              </a:tblGrid>
              <a:tr h="21341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Etapes (CPP  identifiés)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Risques/Dangers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Mesures de contrôle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Analyse des points critiques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7)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 2 3 4 CPP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Limites critiques </a:t>
                      </a:r>
                      <a:r>
                        <a:rPr lang="fr-FR" sz="1600" b="1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8)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Procédures de surveillance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9)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Actions correctives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10)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1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14 entreposage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Contamination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produits : dangers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microbiologiques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Application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BPH et de la chaîne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de Froid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+ + + + oui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Respect des BPH et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de la chaîne de froid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Enregistrement et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suivi des opérations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Evaluer le danger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en fonction de la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déviation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- Changer le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processus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152524" y="1371599"/>
          <a:ext cx="7000875" cy="4268312"/>
        </p:xfrm>
        <a:graphic>
          <a:graphicData uri="http://schemas.openxmlformats.org/drawingml/2006/table">
            <a:tbl>
              <a:tblPr/>
              <a:tblGrid>
                <a:gridCol w="1262665"/>
                <a:gridCol w="894849"/>
                <a:gridCol w="894849"/>
                <a:gridCol w="894199"/>
                <a:gridCol w="894849"/>
                <a:gridCol w="894849"/>
                <a:gridCol w="1264615"/>
              </a:tblGrid>
              <a:tr h="21341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Etapes (CPP  identifiés)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Risques/Dangers 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Mesures de contrôle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6)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Analyse des points critiques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7)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 2 3 4 CPP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Limites critiques </a:t>
                      </a: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8)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Procédures de surveillance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9)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Actions correctives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(étape 10)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1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ndale Sans UI"/>
                          <a:cs typeface="Times New Roman"/>
                        </a:rPr>
                        <a:t>15 expédition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Contamination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produits : dangers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microbiologiques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Application des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BPH et de la chaîne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de Froid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+ + + + oui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Respect des BPH et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de la chaîne de froid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Enregistrement et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suivi des opérations</a:t>
                      </a:r>
                      <a:endParaRPr lang="fr-FR" sz="12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Evaluer l’impact de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la déviation sur la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qualité sanitaire du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kern="50" dirty="0">
                          <a:solidFill>
                            <a:srgbClr val="000000"/>
                          </a:solidFill>
                          <a:latin typeface="Calibri"/>
                          <a:ea typeface="AkzidenzGroteskBE-Bold"/>
                          <a:cs typeface="Times New Roman"/>
                        </a:rPr>
                        <a:t>produit</a:t>
                      </a:r>
                      <a:endParaRPr lang="fr-FR" sz="12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457200"/>
            <a:ext cx="8305800" cy="5668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None/>
            </a:pPr>
            <a:r>
              <a:rPr lang="fr-FR" sz="3000" b="1" dirty="0" smtClean="0"/>
              <a:t>Etapes</a:t>
            </a:r>
            <a:r>
              <a:rPr lang="fr-FR" sz="3000" b="1" dirty="0" smtClean="0"/>
              <a:t> </a:t>
            </a:r>
            <a:r>
              <a:rPr lang="fr-FR" sz="3000" b="1" dirty="0" smtClean="0"/>
              <a:t>11 : Vérification et Revue du système</a:t>
            </a:r>
            <a:endParaRPr lang="fr-FR" sz="3000" dirty="0" smtClean="0"/>
          </a:p>
          <a:p>
            <a:pPr>
              <a:lnSpc>
                <a:spcPct val="110000"/>
              </a:lnSpc>
              <a:buNone/>
            </a:pPr>
            <a:endParaRPr lang="fr-FR" sz="3000" dirty="0" smtClean="0"/>
          </a:p>
          <a:p>
            <a:pPr>
              <a:lnSpc>
                <a:spcPct val="110000"/>
              </a:lnSpc>
              <a:buNone/>
            </a:pPr>
            <a:r>
              <a:rPr lang="fr-FR" sz="3000" b="1" dirty="0" smtClean="0"/>
              <a:t>P</a:t>
            </a:r>
            <a:r>
              <a:rPr lang="fr-FR" sz="3000" b="1" dirty="0" smtClean="0"/>
              <a:t>rocédures </a:t>
            </a:r>
            <a:r>
              <a:rPr lang="fr-FR" sz="3000" b="1" dirty="0" smtClean="0"/>
              <a:t>de vérification </a:t>
            </a:r>
            <a:r>
              <a:rPr lang="fr-FR" sz="3000" dirty="0" smtClean="0"/>
              <a:t>: des audits internes du système HACCP incluant </a:t>
            </a:r>
            <a:r>
              <a:rPr lang="fr-FR" sz="3000" dirty="0" smtClean="0"/>
              <a:t>:</a:t>
            </a:r>
          </a:p>
          <a:p>
            <a:pPr>
              <a:lnSpc>
                <a:spcPct val="110000"/>
              </a:lnSpc>
              <a:buNone/>
            </a:pPr>
            <a:endParaRPr lang="fr-FR" sz="3000" dirty="0" smtClean="0"/>
          </a:p>
          <a:p>
            <a:pPr>
              <a:lnSpc>
                <a:spcPct val="110000"/>
              </a:lnSpc>
              <a:buNone/>
            </a:pPr>
            <a:r>
              <a:rPr lang="fr-FR" sz="3000" dirty="0" smtClean="0"/>
              <a:t> </a:t>
            </a:r>
            <a:r>
              <a:rPr lang="fr-FR" sz="3000" dirty="0" smtClean="0"/>
              <a:t>• </a:t>
            </a:r>
            <a:r>
              <a:rPr lang="fr-FR" sz="3000" dirty="0" smtClean="0"/>
              <a:t>Suivi et écoute des clients pour mesurer leur satisfaction ou leurs plaintes </a:t>
            </a:r>
            <a:r>
              <a:rPr lang="fr-FR" sz="3000" dirty="0" smtClean="0"/>
              <a:t>;</a:t>
            </a:r>
          </a:p>
          <a:p>
            <a:pPr>
              <a:lnSpc>
                <a:spcPct val="110000"/>
              </a:lnSpc>
              <a:buNone/>
            </a:pPr>
            <a:endParaRPr lang="fr-FR" sz="3000" dirty="0" smtClean="0"/>
          </a:p>
          <a:p>
            <a:pPr>
              <a:lnSpc>
                <a:spcPct val="110000"/>
              </a:lnSpc>
              <a:buNone/>
            </a:pPr>
            <a:r>
              <a:rPr lang="fr-FR" sz="3000" dirty="0" smtClean="0"/>
              <a:t>• Analyses de résidus de pesticides et comparaison avec LMR sur tomate cerise en barquette au moins une fois en début de campagne ;</a:t>
            </a:r>
          </a:p>
          <a:p>
            <a:pPr>
              <a:buNone/>
            </a:pP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29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fr-FR" sz="2800" b="1" dirty="0" smtClean="0"/>
              <a:t>Engagement de la direction</a:t>
            </a:r>
            <a:endParaRPr lang="fr-FR" sz="2800" dirty="0" smtClean="0"/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La direction s’est engagée par écrit, dans une démarche de management de la sécurité des aliments par la méthode HACCP. 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Par note interne, le DG engage tout le personnel à se mobiliser derrière le chef d’exploitation et le RAQT pour la mise en place d’un système HACCP.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457200"/>
            <a:ext cx="8305800" cy="5668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3000" b="1" dirty="0" smtClean="0"/>
              <a:t>Etapes</a:t>
            </a:r>
            <a:r>
              <a:rPr lang="fr-FR" sz="3000" b="1" dirty="0" smtClean="0"/>
              <a:t> </a:t>
            </a:r>
            <a:r>
              <a:rPr lang="fr-FR" sz="3000" b="1" dirty="0" smtClean="0"/>
              <a:t>11 : Vérification et Revue du système</a:t>
            </a:r>
            <a:endParaRPr lang="fr-FR" sz="3000" dirty="0" smtClean="0"/>
          </a:p>
          <a:p>
            <a:pPr>
              <a:buNone/>
            </a:pPr>
            <a:endParaRPr lang="fr-FR" sz="3000" dirty="0" smtClean="0"/>
          </a:p>
          <a:p>
            <a:pPr>
              <a:buNone/>
            </a:pPr>
            <a:r>
              <a:rPr lang="fr-FR" sz="3000" dirty="0" smtClean="0"/>
              <a:t>• </a:t>
            </a:r>
            <a:r>
              <a:rPr lang="fr-FR" sz="3000" dirty="0" smtClean="0"/>
              <a:t>Analyse bactériologique sur de la tomate cerise ( produit fini) prélevée au niveau de la mise en barquette, au moins une fois en début de campagne ;</a:t>
            </a:r>
          </a:p>
          <a:p>
            <a:pPr>
              <a:buNone/>
            </a:pPr>
            <a:r>
              <a:rPr lang="fr-FR" sz="3000" dirty="0" smtClean="0"/>
              <a:t>• Analyse bactériologique de l’eau de lavage en station en début de campagne</a:t>
            </a:r>
            <a:r>
              <a:rPr lang="fr-FR" sz="3000" dirty="0" smtClean="0"/>
              <a:t>.</a:t>
            </a:r>
          </a:p>
          <a:p>
            <a:pPr>
              <a:buNone/>
            </a:pPr>
            <a:endParaRPr lang="fr-FR" sz="3000" dirty="0" smtClean="0"/>
          </a:p>
          <a:p>
            <a:pPr>
              <a:buNone/>
            </a:pPr>
            <a:r>
              <a:rPr lang="fr-FR" sz="3000" b="1" dirty="0" smtClean="0"/>
              <a:t>Revue </a:t>
            </a:r>
            <a:r>
              <a:rPr lang="fr-FR" sz="3000" b="1" dirty="0" smtClean="0"/>
              <a:t>du système HACCP </a:t>
            </a:r>
            <a:r>
              <a:rPr lang="fr-FR" sz="3000" dirty="0" smtClean="0"/>
              <a:t>:</a:t>
            </a:r>
          </a:p>
          <a:p>
            <a:pPr>
              <a:buNone/>
            </a:pPr>
            <a:r>
              <a:rPr lang="fr-FR" sz="3000" dirty="0" smtClean="0"/>
              <a:t> </a:t>
            </a:r>
          </a:p>
          <a:p>
            <a:pPr>
              <a:buNone/>
            </a:pPr>
            <a:r>
              <a:rPr lang="fr-FR" sz="3000" dirty="0" smtClean="0"/>
              <a:t>• Au moins une fois en début de campagne ;</a:t>
            </a:r>
          </a:p>
          <a:p>
            <a:pPr>
              <a:buNone/>
            </a:pPr>
            <a:r>
              <a:rPr lang="fr-FR" sz="3000" dirty="0" smtClean="0"/>
              <a:t>• En cas de modification de l'itinéraire technique (nouvelle norme sur les pesticides utilisés, …).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30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457200"/>
            <a:ext cx="8305800" cy="566896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fr-FR" sz="11200" b="1" dirty="0" smtClean="0"/>
              <a:t>Etapes</a:t>
            </a:r>
            <a:r>
              <a:rPr lang="fr-FR" sz="11200" b="1" dirty="0" smtClean="0"/>
              <a:t> 12 :</a:t>
            </a:r>
            <a:r>
              <a:rPr lang="fr-FR" sz="11200" dirty="0" smtClean="0"/>
              <a:t> </a:t>
            </a:r>
            <a:r>
              <a:rPr lang="fr-FR" sz="11200" b="1" dirty="0" smtClean="0"/>
              <a:t>Documentation </a:t>
            </a:r>
            <a:r>
              <a:rPr lang="fr-FR" sz="11200" b="1" dirty="0" smtClean="0"/>
              <a:t>et </a:t>
            </a:r>
            <a:r>
              <a:rPr lang="fr-FR" sz="11200" b="1" dirty="0" smtClean="0"/>
              <a:t>Enregistrements</a:t>
            </a:r>
            <a:endParaRPr lang="fr-FR" sz="11200" dirty="0" smtClean="0"/>
          </a:p>
          <a:p>
            <a:pPr>
              <a:lnSpc>
                <a:spcPct val="120000"/>
              </a:lnSpc>
              <a:buNone/>
            </a:pPr>
            <a:endParaRPr lang="fr-FR" sz="11200" dirty="0" smtClean="0"/>
          </a:p>
          <a:p>
            <a:pPr>
              <a:lnSpc>
                <a:spcPct val="120000"/>
              </a:lnSpc>
              <a:buNone/>
            </a:pPr>
            <a:r>
              <a:rPr lang="fr-FR" sz="11200" dirty="0" smtClean="0"/>
              <a:t>Les </a:t>
            </a:r>
            <a:r>
              <a:rPr lang="fr-FR" sz="11200" dirty="0" smtClean="0"/>
              <a:t>documents suivants sont archivés </a:t>
            </a:r>
            <a:r>
              <a:rPr lang="fr-FR" sz="11200" dirty="0" smtClean="0"/>
              <a:t>:</a:t>
            </a:r>
          </a:p>
          <a:p>
            <a:pPr>
              <a:lnSpc>
                <a:spcPct val="120000"/>
              </a:lnSpc>
              <a:buNone/>
            </a:pPr>
            <a:endParaRPr lang="fr-FR" sz="11200" dirty="0" smtClean="0"/>
          </a:p>
          <a:p>
            <a:pPr>
              <a:lnSpc>
                <a:spcPct val="120000"/>
              </a:lnSpc>
              <a:buNone/>
            </a:pPr>
            <a:r>
              <a:rPr lang="fr-FR" sz="11200" dirty="0" smtClean="0"/>
              <a:t>• Liste des produits phytosanitaires utilisés ;</a:t>
            </a:r>
          </a:p>
          <a:p>
            <a:pPr>
              <a:lnSpc>
                <a:spcPct val="120000"/>
              </a:lnSpc>
              <a:buNone/>
            </a:pPr>
            <a:r>
              <a:rPr lang="fr-FR" sz="11200" dirty="0" smtClean="0"/>
              <a:t>• Fiches techniques des produits phytosanitaires ;</a:t>
            </a:r>
          </a:p>
          <a:p>
            <a:pPr>
              <a:lnSpc>
                <a:spcPct val="120000"/>
              </a:lnSpc>
              <a:buNone/>
            </a:pPr>
            <a:r>
              <a:rPr lang="fr-FR" sz="11200" dirty="0" smtClean="0"/>
              <a:t>• Fiches techniques des engrais ;</a:t>
            </a:r>
          </a:p>
          <a:p>
            <a:pPr>
              <a:lnSpc>
                <a:spcPct val="120000"/>
              </a:lnSpc>
              <a:buNone/>
            </a:pPr>
            <a:r>
              <a:rPr lang="fr-FR" sz="11200" dirty="0" smtClean="0"/>
              <a:t>• Certificat d'analyses de l'eau et du sol ;</a:t>
            </a:r>
          </a:p>
          <a:p>
            <a:pPr>
              <a:lnSpc>
                <a:spcPct val="120000"/>
              </a:lnSpc>
              <a:buNone/>
            </a:pPr>
            <a:r>
              <a:rPr lang="fr-FR" sz="11200" dirty="0" smtClean="0"/>
              <a:t>• Certificat d’analyse de la tomate cerise. </a:t>
            </a:r>
          </a:p>
          <a:p>
            <a:pPr>
              <a:lnSpc>
                <a:spcPct val="120000"/>
              </a:lnSpc>
              <a:buNone/>
            </a:pPr>
            <a:r>
              <a:rPr lang="fr-FR" sz="11200" dirty="0" smtClean="0"/>
              <a:t> </a:t>
            </a:r>
          </a:p>
          <a:p>
            <a:pPr>
              <a:buNone/>
            </a:pPr>
            <a:r>
              <a:rPr lang="fr-FR" dirty="0" smtClean="0"/>
              <a:t> </a:t>
            </a:r>
          </a:p>
          <a:p>
            <a:pPr>
              <a:buNone/>
            </a:pP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31</a:t>
            </a:fld>
            <a:endParaRPr lang="fr-F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457200"/>
            <a:ext cx="8305800" cy="566896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fr-FR" sz="11200" b="1" dirty="0" smtClean="0"/>
              <a:t>Etapes</a:t>
            </a:r>
            <a:r>
              <a:rPr lang="fr-FR" sz="11200" b="1" dirty="0" smtClean="0"/>
              <a:t> 12 :</a:t>
            </a:r>
            <a:r>
              <a:rPr lang="fr-FR" sz="11200" dirty="0" smtClean="0"/>
              <a:t> </a:t>
            </a:r>
            <a:r>
              <a:rPr lang="fr-FR" sz="11200" b="1" dirty="0" smtClean="0"/>
              <a:t>Documentation </a:t>
            </a:r>
            <a:r>
              <a:rPr lang="fr-FR" sz="11200" b="1" dirty="0" smtClean="0"/>
              <a:t>et </a:t>
            </a:r>
            <a:r>
              <a:rPr lang="fr-FR" sz="11200" b="1" dirty="0" smtClean="0"/>
              <a:t>Enregistrements</a:t>
            </a:r>
            <a:endParaRPr lang="fr-FR" sz="11200" dirty="0" smtClean="0"/>
          </a:p>
          <a:p>
            <a:pPr>
              <a:lnSpc>
                <a:spcPct val="120000"/>
              </a:lnSpc>
              <a:buNone/>
            </a:pPr>
            <a:endParaRPr lang="fr-FR" sz="11200" dirty="0" smtClean="0"/>
          </a:p>
          <a:p>
            <a:pPr>
              <a:lnSpc>
                <a:spcPct val="120000"/>
              </a:lnSpc>
              <a:buNone/>
            </a:pPr>
            <a:r>
              <a:rPr lang="fr-FR" sz="11200" dirty="0" smtClean="0"/>
              <a:t>Les </a:t>
            </a:r>
            <a:r>
              <a:rPr lang="fr-FR" sz="11200" dirty="0" smtClean="0"/>
              <a:t>enregistrements suivants sont effectués et archivés </a:t>
            </a:r>
            <a:r>
              <a:rPr lang="fr-FR" sz="11200" dirty="0" smtClean="0"/>
              <a:t>:</a:t>
            </a:r>
          </a:p>
          <a:p>
            <a:pPr>
              <a:lnSpc>
                <a:spcPct val="120000"/>
              </a:lnSpc>
              <a:buNone/>
            </a:pPr>
            <a:endParaRPr lang="fr-FR" sz="11200" dirty="0" smtClean="0"/>
          </a:p>
          <a:p>
            <a:pPr>
              <a:lnSpc>
                <a:spcPct val="120000"/>
              </a:lnSpc>
              <a:buNone/>
            </a:pPr>
            <a:r>
              <a:rPr lang="fr-FR" sz="11200" dirty="0" smtClean="0"/>
              <a:t>• Opérations de suivi cultural ;</a:t>
            </a:r>
          </a:p>
          <a:p>
            <a:pPr>
              <a:lnSpc>
                <a:spcPct val="120000"/>
              </a:lnSpc>
              <a:buNone/>
            </a:pPr>
            <a:r>
              <a:rPr lang="fr-FR" sz="11200" dirty="0" smtClean="0"/>
              <a:t>• Applications de pesticides ;</a:t>
            </a:r>
          </a:p>
          <a:p>
            <a:pPr>
              <a:lnSpc>
                <a:spcPct val="120000"/>
              </a:lnSpc>
              <a:buNone/>
            </a:pPr>
            <a:r>
              <a:rPr lang="fr-FR" sz="11200" dirty="0" smtClean="0"/>
              <a:t>• Applications d'engrais ;</a:t>
            </a:r>
          </a:p>
          <a:p>
            <a:pPr>
              <a:lnSpc>
                <a:spcPct val="120000"/>
              </a:lnSpc>
              <a:buNone/>
            </a:pPr>
            <a:r>
              <a:rPr lang="fr-FR" sz="11200" dirty="0" smtClean="0"/>
              <a:t>• Actions correctives réalisées.</a:t>
            </a:r>
          </a:p>
          <a:p>
            <a:pPr>
              <a:lnSpc>
                <a:spcPct val="120000"/>
              </a:lnSpc>
              <a:buNone/>
            </a:pPr>
            <a:r>
              <a:rPr lang="fr-FR" sz="11200" dirty="0" smtClean="0"/>
              <a:t> </a:t>
            </a:r>
          </a:p>
          <a:p>
            <a:pPr>
              <a:buNone/>
            </a:pPr>
            <a:r>
              <a:rPr lang="fr-FR" dirty="0" smtClean="0"/>
              <a:t> </a:t>
            </a:r>
          </a:p>
          <a:p>
            <a:pPr>
              <a:buNone/>
            </a:pP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32</a:t>
            </a:fld>
            <a:endParaRPr lang="fr-F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4000" b="1" dirty="0" smtClean="0">
                <a:cs typeface="Times New Roman" pitchFamily="18" charset="0"/>
              </a:rPr>
              <a:t>MERCI DE VOTRE ATTENTION</a:t>
            </a:r>
          </a:p>
          <a:p>
            <a:pPr algn="ctr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33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fr-FR" sz="2800" b="1" dirty="0" smtClean="0"/>
              <a:t>Informations générales </a:t>
            </a:r>
            <a:r>
              <a:rPr lang="fr-FR" sz="2800" dirty="0" smtClean="0"/>
              <a:t>: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Localisation des champs (village, nom du producteur, …) ;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Moyens de transport utilisés pour l’évacuation des récoltes à la station de conditionnement ;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Localisation de la station de conditionnement.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28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800" b="1" dirty="0" smtClean="0"/>
              <a:t>Types de dangers à considérer dans le plan HACCP </a:t>
            </a:r>
            <a:r>
              <a:rPr lang="fr-FR" sz="2800" dirty="0" smtClean="0"/>
              <a:t>:</a:t>
            </a:r>
          </a:p>
          <a:p>
            <a:pPr>
              <a:buNone/>
            </a:pPr>
            <a:r>
              <a:rPr lang="fr-FR" sz="2800" dirty="0" smtClean="0"/>
              <a:t> </a:t>
            </a:r>
          </a:p>
          <a:p>
            <a:pPr>
              <a:buNone/>
            </a:pPr>
            <a:r>
              <a:rPr lang="fr-FR" sz="2800" dirty="0" smtClean="0"/>
              <a:t>• Biologiques : bactéries pathogènes (</a:t>
            </a:r>
            <a:r>
              <a:rPr lang="fr-FR" sz="2800" i="1" dirty="0" smtClean="0"/>
              <a:t>E.coli</a:t>
            </a:r>
            <a:r>
              <a:rPr lang="fr-FR" sz="2800" dirty="0" smtClean="0"/>
              <a:t>, salmonelles), insectes (chenilles, cadavres d’insectes), maladies des plantes (champignons, tomates pourries) ;</a:t>
            </a:r>
          </a:p>
          <a:p>
            <a:pPr>
              <a:buNone/>
            </a:pPr>
            <a:r>
              <a:rPr lang="fr-FR" sz="2800" dirty="0" smtClean="0"/>
              <a:t> </a:t>
            </a:r>
          </a:p>
          <a:p>
            <a:pPr>
              <a:buNone/>
            </a:pPr>
            <a:r>
              <a:rPr lang="fr-FR" sz="2800" dirty="0" smtClean="0"/>
              <a:t>• Chimiques : résidus de pesticides &gt; LMR, pesticides ou autres produits (ex : désinfectants) non autorisés, éléments traces métalliques ;</a:t>
            </a:r>
          </a:p>
          <a:p>
            <a:pPr>
              <a:buNone/>
            </a:pPr>
            <a:r>
              <a:rPr lang="fr-FR" sz="2800" dirty="0" smtClean="0"/>
              <a:t> </a:t>
            </a:r>
          </a:p>
          <a:p>
            <a:pPr>
              <a:buNone/>
            </a:pPr>
            <a:r>
              <a:rPr lang="fr-FR" sz="2800" dirty="0" smtClean="0"/>
              <a:t>• Physiques : matières plastiques, fer, bois, sable, herbes.</a:t>
            </a:r>
          </a:p>
          <a:p>
            <a:pPr>
              <a:buNone/>
            </a:pPr>
            <a:endParaRPr lang="fr-FR" sz="28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b="1" dirty="0" smtClean="0"/>
              <a:t>Sensibilisation du personnel aux Bonnes Pratiques d’Hygiène (BPH)</a:t>
            </a:r>
          </a:p>
          <a:p>
            <a:pPr>
              <a:buNone/>
            </a:pPr>
            <a:endParaRPr lang="fr-FR" sz="2800" b="1" dirty="0" smtClean="0"/>
          </a:p>
          <a:p>
            <a:pPr>
              <a:buNone/>
            </a:pPr>
            <a:r>
              <a:rPr lang="fr-FR" sz="2800" dirty="0" smtClean="0"/>
              <a:t>- l’hygiène des locaux,</a:t>
            </a:r>
          </a:p>
          <a:p>
            <a:pPr>
              <a:buNone/>
            </a:pPr>
            <a:r>
              <a:rPr lang="fr-FR" sz="2800" dirty="0" smtClean="0"/>
              <a:t>- l’hygiène des équipements,</a:t>
            </a:r>
          </a:p>
          <a:p>
            <a:pPr>
              <a:buNone/>
            </a:pPr>
            <a:r>
              <a:rPr lang="fr-FR" sz="2800" dirty="0" smtClean="0"/>
              <a:t>- l’hygiène du personnel,</a:t>
            </a:r>
          </a:p>
          <a:p>
            <a:pPr>
              <a:buNone/>
            </a:pPr>
            <a:r>
              <a:rPr lang="fr-FR" sz="2800" dirty="0" smtClean="0"/>
              <a:t>- l’hygiène des matières,</a:t>
            </a:r>
          </a:p>
          <a:p>
            <a:pPr>
              <a:buNone/>
            </a:pPr>
            <a:r>
              <a:rPr lang="fr-FR" sz="2800" dirty="0" smtClean="0"/>
              <a:t>- le nettoyage-désinfection.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28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dirty="0" smtClean="0"/>
              <a:t>Equipe HACCP</a:t>
            </a:r>
            <a:endParaRPr lang="fr-FR" sz="2800" dirty="0" smtClean="0"/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L'équipe a des connaissances et une expérience pluridisciplinaires :</a:t>
            </a:r>
          </a:p>
          <a:p>
            <a:pPr>
              <a:buNone/>
            </a:pPr>
            <a:r>
              <a:rPr lang="fr-FR" sz="2800" dirty="0" smtClean="0"/>
              <a:t>• Un Chef d'exploitation ;</a:t>
            </a:r>
          </a:p>
          <a:p>
            <a:pPr>
              <a:buNone/>
            </a:pPr>
            <a:r>
              <a:rPr lang="fr-FR" sz="2800" dirty="0" smtClean="0"/>
              <a:t>• Un RAQT (avec connaissances en microbiologie) ;</a:t>
            </a:r>
          </a:p>
          <a:p>
            <a:pPr>
              <a:buNone/>
            </a:pPr>
            <a:r>
              <a:rPr lang="fr-FR" sz="2800" dirty="0" smtClean="0"/>
              <a:t>• Un Chef de périmètre ;</a:t>
            </a:r>
          </a:p>
          <a:p>
            <a:pPr>
              <a:buNone/>
            </a:pPr>
            <a:r>
              <a:rPr lang="fr-FR" sz="2800" dirty="0" smtClean="0"/>
              <a:t>• Un Responsable de la station de conditionnement ;</a:t>
            </a:r>
          </a:p>
          <a:p>
            <a:pPr>
              <a:buNone/>
            </a:pPr>
            <a:r>
              <a:rPr lang="fr-FR" sz="2800" dirty="0" smtClean="0"/>
              <a:t>• Un Responsable de la maintenance.</a:t>
            </a:r>
          </a:p>
          <a:p>
            <a:pPr lvl="0">
              <a:buNone/>
            </a:pPr>
            <a:endParaRPr lang="fr-FR" sz="2800" dirty="0" smtClean="0"/>
          </a:p>
          <a:p>
            <a:pPr lvl="0"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Autres : A compléter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28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sz="3300" b="1" dirty="0" smtClean="0"/>
              <a:t>Description du produit fini</a:t>
            </a:r>
            <a:endParaRPr lang="fr-FR" sz="3300" dirty="0" smtClean="0"/>
          </a:p>
          <a:p>
            <a:pPr>
              <a:buNone/>
            </a:pPr>
            <a:endParaRPr lang="fr-FR" sz="3300" b="1" dirty="0" smtClean="0"/>
          </a:p>
          <a:p>
            <a:pPr>
              <a:buNone/>
            </a:pPr>
            <a:r>
              <a:rPr lang="fr-FR" sz="3300" b="1" dirty="0" smtClean="0"/>
              <a:t>Présentation </a:t>
            </a:r>
            <a:r>
              <a:rPr lang="fr-FR" sz="3300" dirty="0" smtClean="0"/>
              <a:t>: selon la fiche technique (classe, calibres, …) </a:t>
            </a:r>
          </a:p>
          <a:p>
            <a:pPr>
              <a:buNone/>
            </a:pPr>
            <a:r>
              <a:rPr lang="fr-FR" sz="3300" dirty="0" smtClean="0">
                <a:solidFill>
                  <a:srgbClr val="FF0000"/>
                </a:solidFill>
              </a:rPr>
              <a:t>Compléter avec les propriétés physico-chimique (diamètre ou épaisseur, poids, volume, pH etc.) et les caractères organoleptiques (aspect, couleur, odeur, goût etc.).</a:t>
            </a:r>
          </a:p>
          <a:p>
            <a:pPr>
              <a:buNone/>
            </a:pPr>
            <a:r>
              <a:rPr lang="fr-FR" sz="3300" dirty="0" smtClean="0"/>
              <a:t> </a:t>
            </a:r>
          </a:p>
          <a:p>
            <a:pPr>
              <a:buNone/>
            </a:pPr>
            <a:r>
              <a:rPr lang="fr-FR" sz="3300" b="1" dirty="0" smtClean="0"/>
              <a:t>Conditions de stockage et d’expédition :</a:t>
            </a:r>
          </a:p>
          <a:p>
            <a:pPr>
              <a:buNone/>
            </a:pPr>
            <a:r>
              <a:rPr lang="fr-FR" sz="3300" dirty="0" smtClean="0"/>
              <a:t>Evacuation des champs à la station par camion frigorifique ;</a:t>
            </a:r>
          </a:p>
          <a:p>
            <a:pPr>
              <a:buNone/>
            </a:pPr>
            <a:r>
              <a:rPr lang="fr-FR" sz="3300" dirty="0" smtClean="0"/>
              <a:t>• Température : 7 à 10°C ;</a:t>
            </a:r>
          </a:p>
          <a:p>
            <a:pPr>
              <a:buNone/>
            </a:pPr>
            <a:r>
              <a:rPr lang="fr-FR" sz="3300" dirty="0" smtClean="0"/>
              <a:t>• Expédition par avion ;</a:t>
            </a:r>
          </a:p>
          <a:p>
            <a:pPr>
              <a:buNone/>
            </a:pPr>
            <a:endParaRPr lang="fr-FR" sz="3300" b="1" dirty="0" smtClean="0"/>
          </a:p>
          <a:p>
            <a:pPr>
              <a:buNone/>
            </a:pPr>
            <a:r>
              <a:rPr lang="fr-FR" sz="3300" b="1" dirty="0" smtClean="0"/>
              <a:t>Emballages</a:t>
            </a:r>
            <a:r>
              <a:rPr lang="fr-FR" sz="3300" dirty="0" smtClean="0"/>
              <a:t> : la tomate cerise est mise en barquette avec indication sur chaque barquette du code de traçabilité.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28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 </a:t>
            </a:r>
            <a:r>
              <a:rPr lang="fr-FR" sz="2800" b="1" dirty="0" smtClean="0"/>
              <a:t>Usage prévu</a:t>
            </a:r>
            <a:endParaRPr lang="fr-FR" sz="2800" dirty="0" smtClean="0"/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 Marché du frais, pas de restriction particulière (tomate de table, salade de légumes).</a:t>
            </a:r>
          </a:p>
          <a:p>
            <a:pPr>
              <a:buNone/>
            </a:pPr>
            <a:endParaRPr lang="fr-FR" sz="28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1818</Words>
  <Application>Microsoft Office PowerPoint</Application>
  <PresentationFormat>Affichage à l'écran (4:3)</PresentationFormat>
  <Paragraphs>571</Paragraphs>
  <Slides>33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4" baseType="lpstr">
      <vt:lpstr>Office Theme</vt:lpstr>
      <vt:lpstr>Application de la méthode HACCP à une culture maraîchère</vt:lpstr>
      <vt:lpstr>Plan HACCP pour la production de tomate cerise : 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Mise en place d’une démarche HACCP en abattoir de porc </dc:title>
  <dc:creator>simplice</dc:creator>
  <cp:lastModifiedBy>user</cp:lastModifiedBy>
  <cp:revision>25</cp:revision>
  <dcterms:created xsi:type="dcterms:W3CDTF">2006-08-16T00:00:00Z</dcterms:created>
  <dcterms:modified xsi:type="dcterms:W3CDTF">2020-01-14T11:54:57Z</dcterms:modified>
</cp:coreProperties>
</file>