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57" r:id="rId3"/>
    <p:sldId id="258" r:id="rId4"/>
    <p:sldId id="329" r:id="rId5"/>
    <p:sldId id="330" r:id="rId6"/>
    <p:sldId id="331" r:id="rId7"/>
    <p:sldId id="332" r:id="rId8"/>
    <p:sldId id="333" r:id="rId9"/>
    <p:sldId id="334" r:id="rId10"/>
    <p:sldId id="335" r:id="rId11"/>
    <p:sldId id="336" r:id="rId12"/>
    <p:sldId id="337" r:id="rId13"/>
    <p:sldId id="338" r:id="rId14"/>
    <p:sldId id="339" r:id="rId15"/>
    <p:sldId id="340" r:id="rId16"/>
    <p:sldId id="341" r:id="rId17"/>
    <p:sldId id="342" r:id="rId18"/>
    <p:sldId id="343" r:id="rId19"/>
    <p:sldId id="344" r:id="rId20"/>
    <p:sldId id="345" r:id="rId21"/>
    <p:sldId id="346" r:id="rId22"/>
    <p:sldId id="347" r:id="rId23"/>
    <p:sldId id="348" r:id="rId24"/>
    <p:sldId id="349" r:id="rId25"/>
    <p:sldId id="350" r:id="rId26"/>
    <p:sldId id="351" r:id="rId27"/>
    <p:sldId id="352" r:id="rId28"/>
    <p:sldId id="353" r:id="rId29"/>
    <p:sldId id="354" r:id="rId30"/>
    <p:sldId id="355" r:id="rId31"/>
    <p:sldId id="356" r:id="rId32"/>
    <p:sldId id="357" r:id="rId33"/>
    <p:sldId id="358" r:id="rId34"/>
    <p:sldId id="359" r:id="rId35"/>
    <p:sldId id="360" r:id="rId36"/>
    <p:sldId id="361" r:id="rId37"/>
    <p:sldId id="362" r:id="rId38"/>
    <p:sldId id="363" r:id="rId39"/>
    <p:sldId id="364" r:id="rId40"/>
    <p:sldId id="365" r:id="rId4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1" d="100"/>
          <a:sy n="81" d="100"/>
        </p:scale>
        <p:origin x="-78" y="-6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2E0880-5B34-4CD9-95A4-E9B7BF9F31A5}" type="datetimeFigureOut">
              <a:rPr lang="fr-FR" smtClean="0"/>
              <a:t>30/06/2021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962C5A-F095-4C4C-8360-0E0AA4B15449}" type="slidenum">
              <a:rPr lang="fr-FR" smtClean="0"/>
              <a:t>‹N°›</a:t>
            </a:fld>
            <a:endParaRPr lang="fr-FR"/>
          </a:p>
        </p:txBody>
      </p:sp>
    </p:spTree>
    <p:extLst>
      <p:ext uri="{BB962C8B-B14F-4D97-AF65-F5344CB8AC3E}">
        <p14:creationId xmlns:p14="http://schemas.microsoft.com/office/powerpoint/2010/main" val="1666356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Espace réservé de l'image des diapositives 1">
            <a:extLst>
              <a:ext uri="{FF2B5EF4-FFF2-40B4-BE49-F238E27FC236}">
                <a16:creationId xmlns:a16="http://schemas.microsoft.com/office/drawing/2014/main" xmlns="" id="{FA656F6C-6A30-4DA5-BE97-5F486C548F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Espace réservé des commentaires 2">
            <a:extLst>
              <a:ext uri="{FF2B5EF4-FFF2-40B4-BE49-F238E27FC236}">
                <a16:creationId xmlns:a16="http://schemas.microsoft.com/office/drawing/2014/main" xmlns="" id="{64EB6741-CC07-423B-B730-6FA7EF219E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fr-FR"/>
              <a:t>Changer « moment » en « indication »</a:t>
            </a:r>
          </a:p>
        </p:txBody>
      </p:sp>
      <p:sp>
        <p:nvSpPr>
          <p:cNvPr id="81924" name="Espace réservé du numéro de diapositive 3">
            <a:extLst>
              <a:ext uri="{FF2B5EF4-FFF2-40B4-BE49-F238E27FC236}">
                <a16:creationId xmlns:a16="http://schemas.microsoft.com/office/drawing/2014/main" xmlns="" id="{878C4F2A-F765-48FB-8064-1B6C9E3033A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AECF8E9B-31B9-4F68-A545-6E8A04283240}" type="slidenum">
              <a:rPr lang="fr-FR" altLang="fr-FR" smtClean="0">
                <a:latin typeface="Calibri" panose="020F0502020204030204" pitchFamily="34" charset="0"/>
              </a:rPr>
              <a:pPr/>
              <a:t>5</a:t>
            </a:fld>
            <a:endParaRPr lang="fr-FR" altLang="fr-FR">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Espace réservé de l'image des diapositives 1">
            <a:extLst>
              <a:ext uri="{FF2B5EF4-FFF2-40B4-BE49-F238E27FC236}">
                <a16:creationId xmlns:a16="http://schemas.microsoft.com/office/drawing/2014/main" xmlns="" id="{834862D9-DA3A-482F-85C7-E0F0B7A2642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Espace réservé des commentaires 2">
            <a:extLst>
              <a:ext uri="{FF2B5EF4-FFF2-40B4-BE49-F238E27FC236}">
                <a16:creationId xmlns:a16="http://schemas.microsoft.com/office/drawing/2014/main" xmlns="" id="{CC36FB02-B9EF-4E87-BD75-4AEEEDB063B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a:p>
        </p:txBody>
      </p:sp>
      <p:sp>
        <p:nvSpPr>
          <p:cNvPr id="109572" name="Espace réservé du numéro de diapositive 3">
            <a:extLst>
              <a:ext uri="{FF2B5EF4-FFF2-40B4-BE49-F238E27FC236}">
                <a16:creationId xmlns:a16="http://schemas.microsoft.com/office/drawing/2014/main" xmlns="" id="{5488F788-6394-4AA7-8F95-BD2BEEAC2E5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FE2494A3-5949-4781-9698-4F4D54564EA4}" type="slidenum">
              <a:rPr lang="fr-FR" altLang="fr-FR" smtClean="0">
                <a:latin typeface="Calibri" panose="020F0502020204030204" pitchFamily="34" charset="0"/>
              </a:rPr>
              <a:pPr/>
              <a:t>23</a:t>
            </a:fld>
            <a:endParaRPr lang="fr-FR" altLang="fr-FR">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Espace réservé de l'image des diapositives 1">
            <a:extLst>
              <a:ext uri="{FF2B5EF4-FFF2-40B4-BE49-F238E27FC236}">
                <a16:creationId xmlns:a16="http://schemas.microsoft.com/office/drawing/2014/main" xmlns="" id="{7F226AE5-F188-4EE4-AD99-65B33B1A7E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Espace réservé des commentaires 2">
            <a:extLst>
              <a:ext uri="{FF2B5EF4-FFF2-40B4-BE49-F238E27FC236}">
                <a16:creationId xmlns:a16="http://schemas.microsoft.com/office/drawing/2014/main" xmlns="" id="{B261F0C7-3D0A-4027-B82F-397C3AC108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b="1">
                <a:solidFill>
                  <a:srgbClr val="002060"/>
                </a:solidFill>
              </a:rPr>
              <a:t>Remarque </a:t>
            </a:r>
            <a:r>
              <a:rPr lang="fr-FR" altLang="fr-FR"/>
              <a:t>: ces équipements sont aussi utilisés en cas d’exposition à un risque chimique ou toxique (chimiothérapie, pré-désinfection).</a:t>
            </a:r>
          </a:p>
          <a:p>
            <a:pPr eaLnBrk="1" hangingPunct="1">
              <a:spcBef>
                <a:spcPct val="0"/>
              </a:spcBef>
            </a:pPr>
            <a:endParaRPr lang="fr-FR" altLang="fr-FR"/>
          </a:p>
        </p:txBody>
      </p:sp>
      <p:sp>
        <p:nvSpPr>
          <p:cNvPr id="111620" name="Espace réservé du numéro de diapositive 3">
            <a:extLst>
              <a:ext uri="{FF2B5EF4-FFF2-40B4-BE49-F238E27FC236}">
                <a16:creationId xmlns:a16="http://schemas.microsoft.com/office/drawing/2014/main" xmlns="" id="{CBB38771-244B-4961-AE9E-D299D2C93A9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C6F25F18-54D6-4479-86DA-0D2E2EC4D504}" type="slidenum">
              <a:rPr lang="fr-FR" altLang="fr-FR" smtClean="0">
                <a:solidFill>
                  <a:srgbClr val="000000"/>
                </a:solidFill>
                <a:latin typeface="Calibri" panose="020F0502020204030204" pitchFamily="34" charset="0"/>
              </a:rPr>
              <a:pPr/>
              <a:t>24</a:t>
            </a:fld>
            <a:endParaRPr lang="fr-FR" altLang="fr-FR">
              <a:solidFill>
                <a:srgbClr val="000000"/>
              </a:solidFill>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Espace réservé de l'image des diapositives 1">
            <a:extLst>
              <a:ext uri="{FF2B5EF4-FFF2-40B4-BE49-F238E27FC236}">
                <a16:creationId xmlns:a16="http://schemas.microsoft.com/office/drawing/2014/main" xmlns="" id="{2DAED384-CE23-46AB-B83F-5EC23371AA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Espace réservé des commentaires 2">
            <a:extLst>
              <a:ext uri="{FF2B5EF4-FFF2-40B4-BE49-F238E27FC236}">
                <a16:creationId xmlns:a16="http://schemas.microsoft.com/office/drawing/2014/main" xmlns="" id="{5B2C6EC4-C265-4899-9F7C-F4260BC128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a:p>
        </p:txBody>
      </p:sp>
      <p:sp>
        <p:nvSpPr>
          <p:cNvPr id="113668" name="Espace réservé du numéro de diapositive 3">
            <a:extLst>
              <a:ext uri="{FF2B5EF4-FFF2-40B4-BE49-F238E27FC236}">
                <a16:creationId xmlns:a16="http://schemas.microsoft.com/office/drawing/2014/main" xmlns="" id="{7BA88C42-A00C-4D23-9464-E0FEEF2C72D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0BABADF2-8244-43F0-A6E1-83084F5BB79F}" type="slidenum">
              <a:rPr lang="fr-FR" altLang="fr-FR" smtClean="0">
                <a:solidFill>
                  <a:srgbClr val="000000"/>
                </a:solidFill>
                <a:latin typeface="Calibri" panose="020F0502020204030204" pitchFamily="34" charset="0"/>
              </a:rPr>
              <a:pPr/>
              <a:t>25</a:t>
            </a:fld>
            <a:endParaRPr lang="fr-FR" altLang="fr-FR">
              <a:solidFill>
                <a:srgbClr val="000000"/>
              </a:solidFill>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Espace réservé de l'image des diapositives 1">
            <a:extLst>
              <a:ext uri="{FF2B5EF4-FFF2-40B4-BE49-F238E27FC236}">
                <a16:creationId xmlns:a16="http://schemas.microsoft.com/office/drawing/2014/main" xmlns="" id="{949E3BE9-B583-4399-94DB-85DF6B40BAA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Espace réservé des commentaires 2">
            <a:extLst>
              <a:ext uri="{FF2B5EF4-FFF2-40B4-BE49-F238E27FC236}">
                <a16:creationId xmlns:a16="http://schemas.microsoft.com/office/drawing/2014/main" xmlns="" id="{C8964762-2A47-4057-80B7-BC141667C3A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a:t>Si la blouse n’est pas imperméable, porter un tablier.</a:t>
            </a:r>
          </a:p>
        </p:txBody>
      </p:sp>
      <p:sp>
        <p:nvSpPr>
          <p:cNvPr id="115716" name="Espace réservé du numéro de diapositive 3">
            <a:extLst>
              <a:ext uri="{FF2B5EF4-FFF2-40B4-BE49-F238E27FC236}">
                <a16:creationId xmlns:a16="http://schemas.microsoft.com/office/drawing/2014/main" xmlns="" id="{9FBBE80C-3C5B-4966-8D5E-9D1C327F3EE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EBF0D0C8-E61F-4188-88F5-A39662ACF4E9}" type="slidenum">
              <a:rPr lang="fr-FR" altLang="fr-FR" smtClean="0">
                <a:solidFill>
                  <a:srgbClr val="000000"/>
                </a:solidFill>
                <a:latin typeface="Calibri" panose="020F0502020204030204" pitchFamily="34" charset="0"/>
              </a:rPr>
              <a:pPr/>
              <a:t>26</a:t>
            </a:fld>
            <a:endParaRPr lang="fr-FR" altLang="fr-FR">
              <a:solidFill>
                <a:srgbClr val="000000"/>
              </a:solidFill>
              <a:latin typeface="Calibri" panose="020F0502020204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Espace réservé de l'image des diapositives 1">
            <a:extLst>
              <a:ext uri="{FF2B5EF4-FFF2-40B4-BE49-F238E27FC236}">
                <a16:creationId xmlns:a16="http://schemas.microsoft.com/office/drawing/2014/main" xmlns="" id="{D57AD839-C23C-4255-A914-2DC50260BB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7" name="Espace réservé des commentaires 2">
            <a:extLst>
              <a:ext uri="{FF2B5EF4-FFF2-40B4-BE49-F238E27FC236}">
                <a16:creationId xmlns:a16="http://schemas.microsoft.com/office/drawing/2014/main" xmlns="" id="{18001A88-87FB-4F40-A0FE-C1F3A356AD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eaLnBrk="1" hangingPunct="1">
              <a:spcBef>
                <a:spcPts val="500"/>
              </a:spcBef>
            </a:pPr>
            <a:r>
              <a:rPr lang="fr-FR" altLang="fr-FR" sz="3000">
                <a:cs typeface="Times New Roman" panose="02020603050405020304" pitchFamily="18" charset="0"/>
              </a:rPr>
              <a:t>E</a:t>
            </a:r>
            <a:r>
              <a:rPr lang="fr-FR" altLang="fr-FR">
                <a:latin typeface="Verdana" panose="020B0604030504040204" pitchFamily="34" charset="0"/>
              </a:rPr>
              <a:t>xemples :</a:t>
            </a:r>
          </a:p>
          <a:p>
            <a:pPr lvl="1" eaLnBrk="1" hangingPunct="1">
              <a:spcBef>
                <a:spcPct val="0"/>
              </a:spcBef>
              <a:buFont typeface="Wingdings" panose="05000000000000000000" pitchFamily="2" charset="2"/>
              <a:buChar char="§"/>
            </a:pPr>
            <a:r>
              <a:rPr lang="fr-FR" altLang="fr-FR">
                <a:latin typeface="Verdana" panose="020B0604030504040204" pitchFamily="34" charset="0"/>
              </a:rPr>
              <a:t>Intervention chirurgicale</a:t>
            </a:r>
          </a:p>
          <a:p>
            <a:pPr lvl="1" eaLnBrk="1" hangingPunct="1">
              <a:spcBef>
                <a:spcPct val="0"/>
              </a:spcBef>
              <a:buFont typeface="Wingdings" panose="05000000000000000000" pitchFamily="2" charset="2"/>
              <a:buChar char="§"/>
            </a:pPr>
            <a:r>
              <a:rPr lang="fr-FR" altLang="fr-FR">
                <a:latin typeface="Verdana" panose="020B0604030504040204" pitchFamily="34" charset="0"/>
              </a:rPr>
              <a:t>Intubation</a:t>
            </a:r>
          </a:p>
          <a:p>
            <a:pPr lvl="1" eaLnBrk="1" hangingPunct="1">
              <a:spcBef>
                <a:spcPct val="0"/>
              </a:spcBef>
              <a:buFont typeface="Wingdings" panose="05000000000000000000" pitchFamily="2" charset="2"/>
              <a:buChar char="§"/>
            </a:pPr>
            <a:r>
              <a:rPr lang="fr-FR" altLang="fr-FR">
                <a:latin typeface="Verdana" panose="020B0604030504040204" pitchFamily="34" charset="0"/>
              </a:rPr>
              <a:t>Aspiration</a:t>
            </a:r>
            <a:endParaRPr lang="fr-FR" altLang="fr-FR">
              <a:solidFill>
                <a:srgbClr val="FFFFFF"/>
              </a:solidFill>
              <a:latin typeface="Verdana" panose="020B0604030504040204" pitchFamily="34" charset="0"/>
            </a:endParaRPr>
          </a:p>
          <a:p>
            <a:pPr lvl="1" eaLnBrk="1" hangingPunct="1">
              <a:spcBef>
                <a:spcPct val="0"/>
              </a:spcBef>
              <a:buFont typeface="Wingdings" panose="05000000000000000000" pitchFamily="2" charset="2"/>
              <a:buChar char="§"/>
            </a:pPr>
            <a:r>
              <a:rPr lang="fr-FR" altLang="fr-FR">
                <a:latin typeface="Verdana" panose="020B0604030504040204" pitchFamily="34" charset="0"/>
              </a:rPr>
              <a:t>Accouchement</a:t>
            </a:r>
          </a:p>
          <a:p>
            <a:pPr algn="just" eaLnBrk="1" hangingPunct="1">
              <a:spcBef>
                <a:spcPts val="500"/>
              </a:spcBef>
            </a:pPr>
            <a:r>
              <a:rPr lang="fr-FR" altLang="fr-FR" sz="3000">
                <a:cs typeface="Times New Roman" panose="02020603050405020304" pitchFamily="18" charset="0"/>
              </a:rPr>
              <a:t>E</a:t>
            </a:r>
            <a:r>
              <a:rPr lang="fr-FR" altLang="fr-FR">
                <a:latin typeface="Verdana" panose="020B0604030504040204" pitchFamily="34" charset="0"/>
              </a:rPr>
              <a:t>xemples :</a:t>
            </a:r>
          </a:p>
          <a:p>
            <a:pPr lvl="1" eaLnBrk="1" hangingPunct="1">
              <a:spcBef>
                <a:spcPct val="0"/>
              </a:spcBef>
              <a:buFont typeface="Wingdings" panose="05000000000000000000" pitchFamily="2" charset="2"/>
              <a:buChar char="§"/>
            </a:pPr>
            <a:r>
              <a:rPr lang="fr-FR" altLang="fr-FR">
                <a:latin typeface="Verdana" panose="020B0604030504040204" pitchFamily="34" charset="0"/>
              </a:rPr>
              <a:t>Intervention chirurgicale</a:t>
            </a:r>
          </a:p>
          <a:p>
            <a:pPr lvl="1" eaLnBrk="1" hangingPunct="1">
              <a:spcBef>
                <a:spcPct val="0"/>
              </a:spcBef>
              <a:buFont typeface="Wingdings" panose="05000000000000000000" pitchFamily="2" charset="2"/>
              <a:buChar char="§"/>
            </a:pPr>
            <a:r>
              <a:rPr lang="fr-FR" altLang="fr-FR">
                <a:latin typeface="Verdana" panose="020B0604030504040204" pitchFamily="34" charset="0"/>
              </a:rPr>
              <a:t>Intubation</a:t>
            </a:r>
          </a:p>
          <a:p>
            <a:pPr lvl="1" eaLnBrk="1" hangingPunct="1">
              <a:spcBef>
                <a:spcPct val="0"/>
              </a:spcBef>
              <a:buFont typeface="Wingdings" panose="05000000000000000000" pitchFamily="2" charset="2"/>
              <a:buChar char="§"/>
            </a:pPr>
            <a:r>
              <a:rPr lang="fr-FR" altLang="fr-FR">
                <a:latin typeface="Verdana" panose="020B0604030504040204" pitchFamily="34" charset="0"/>
              </a:rPr>
              <a:t>Aspiration</a:t>
            </a:r>
            <a:endParaRPr lang="fr-FR" altLang="fr-FR">
              <a:solidFill>
                <a:srgbClr val="FFFFFF"/>
              </a:solidFill>
              <a:latin typeface="Verdana" panose="020B0604030504040204" pitchFamily="34" charset="0"/>
            </a:endParaRPr>
          </a:p>
          <a:p>
            <a:pPr lvl="1" eaLnBrk="1" hangingPunct="1">
              <a:spcBef>
                <a:spcPct val="0"/>
              </a:spcBef>
              <a:buFont typeface="Wingdings" panose="05000000000000000000" pitchFamily="2" charset="2"/>
              <a:buChar char="§"/>
            </a:pPr>
            <a:r>
              <a:rPr lang="fr-FR" altLang="fr-FR">
                <a:latin typeface="Verdana" panose="020B0604030504040204" pitchFamily="34" charset="0"/>
              </a:rPr>
              <a:t>Accouchement</a:t>
            </a:r>
          </a:p>
          <a:p>
            <a:pPr eaLnBrk="1" hangingPunct="1">
              <a:spcBef>
                <a:spcPct val="0"/>
              </a:spcBef>
            </a:pPr>
            <a:endParaRPr lang="fr-FR" altLang="fr-FR"/>
          </a:p>
          <a:p>
            <a:pPr eaLnBrk="1" hangingPunct="1">
              <a:spcBef>
                <a:spcPct val="0"/>
              </a:spcBef>
            </a:pPr>
            <a:endParaRPr lang="fr-FR" altLang="fr-FR"/>
          </a:p>
          <a:p>
            <a:pPr eaLnBrk="1" hangingPunct="1">
              <a:spcBef>
                <a:spcPct val="0"/>
              </a:spcBef>
            </a:pPr>
            <a:endParaRPr lang="fr-FR" altLang="fr-FR"/>
          </a:p>
        </p:txBody>
      </p:sp>
      <p:sp>
        <p:nvSpPr>
          <p:cNvPr id="118788" name="Espace réservé du numéro de diapositive 3">
            <a:extLst>
              <a:ext uri="{FF2B5EF4-FFF2-40B4-BE49-F238E27FC236}">
                <a16:creationId xmlns:a16="http://schemas.microsoft.com/office/drawing/2014/main" xmlns="" id="{4BA91B25-1374-4141-8A16-B85BA2C2F08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7ED7F296-1B78-46D7-8F8D-39B1552B4875}" type="slidenum">
              <a:rPr lang="fr-FR" altLang="fr-FR" smtClean="0">
                <a:solidFill>
                  <a:srgbClr val="000000"/>
                </a:solidFill>
                <a:latin typeface="Calibri" panose="020F0502020204030204" pitchFamily="34" charset="0"/>
              </a:rPr>
              <a:pPr/>
              <a:t>28</a:t>
            </a:fld>
            <a:endParaRPr lang="fr-FR" altLang="fr-FR">
              <a:solidFill>
                <a:srgbClr val="000000"/>
              </a:solidFill>
              <a:latin typeface="Calibri" panose="020F0502020204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Espace réservé de l'image des diapositives 1">
            <a:extLst>
              <a:ext uri="{FF2B5EF4-FFF2-40B4-BE49-F238E27FC236}">
                <a16:creationId xmlns:a16="http://schemas.microsoft.com/office/drawing/2014/main" xmlns="" id="{43221060-B897-4243-91E6-C1D767113C8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5" name="Espace réservé des commentaires 2">
            <a:extLst>
              <a:ext uri="{FF2B5EF4-FFF2-40B4-BE49-F238E27FC236}">
                <a16:creationId xmlns:a16="http://schemas.microsoft.com/office/drawing/2014/main" xmlns="" id="{44679654-27D6-4B25-B8EF-D6B613D9482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eaLnBrk="1" hangingPunct="1">
              <a:spcBef>
                <a:spcPts val="500"/>
              </a:spcBef>
            </a:pPr>
            <a:r>
              <a:rPr lang="fr-FR" altLang="fr-FR" sz="3000">
                <a:cs typeface="Times New Roman" panose="02020603050405020304" pitchFamily="18" charset="0"/>
              </a:rPr>
              <a:t>E</a:t>
            </a:r>
            <a:r>
              <a:rPr lang="fr-FR" altLang="fr-FR">
                <a:latin typeface="Verdana" panose="020B0604030504040204" pitchFamily="34" charset="0"/>
              </a:rPr>
              <a:t>xemples :</a:t>
            </a:r>
          </a:p>
          <a:p>
            <a:pPr lvl="1" eaLnBrk="1" hangingPunct="1">
              <a:spcBef>
                <a:spcPct val="0"/>
              </a:spcBef>
              <a:buFont typeface="Wingdings" panose="05000000000000000000" pitchFamily="2" charset="2"/>
              <a:buChar char="§"/>
            </a:pPr>
            <a:r>
              <a:rPr lang="fr-FR" altLang="fr-FR">
                <a:latin typeface="Verdana" panose="020B0604030504040204" pitchFamily="34" charset="0"/>
              </a:rPr>
              <a:t>Intervention chirurgicale</a:t>
            </a:r>
          </a:p>
          <a:p>
            <a:pPr lvl="1" eaLnBrk="1" hangingPunct="1">
              <a:spcBef>
                <a:spcPct val="0"/>
              </a:spcBef>
              <a:buFont typeface="Wingdings" panose="05000000000000000000" pitchFamily="2" charset="2"/>
              <a:buChar char="§"/>
            </a:pPr>
            <a:r>
              <a:rPr lang="fr-FR" altLang="fr-FR">
                <a:latin typeface="Verdana" panose="020B0604030504040204" pitchFamily="34" charset="0"/>
              </a:rPr>
              <a:t>Intubation</a:t>
            </a:r>
          </a:p>
          <a:p>
            <a:pPr lvl="1" eaLnBrk="1" hangingPunct="1">
              <a:spcBef>
                <a:spcPct val="0"/>
              </a:spcBef>
              <a:buFont typeface="Wingdings" panose="05000000000000000000" pitchFamily="2" charset="2"/>
              <a:buChar char="§"/>
            </a:pPr>
            <a:r>
              <a:rPr lang="fr-FR" altLang="fr-FR">
                <a:latin typeface="Verdana" panose="020B0604030504040204" pitchFamily="34" charset="0"/>
              </a:rPr>
              <a:t>Aspiration</a:t>
            </a:r>
            <a:endParaRPr lang="fr-FR" altLang="fr-FR">
              <a:solidFill>
                <a:srgbClr val="FFFFFF"/>
              </a:solidFill>
              <a:latin typeface="Verdana" panose="020B0604030504040204" pitchFamily="34" charset="0"/>
            </a:endParaRPr>
          </a:p>
          <a:p>
            <a:pPr lvl="1" eaLnBrk="1" hangingPunct="1">
              <a:spcBef>
                <a:spcPct val="0"/>
              </a:spcBef>
              <a:buFont typeface="Wingdings" panose="05000000000000000000" pitchFamily="2" charset="2"/>
              <a:buChar char="§"/>
            </a:pPr>
            <a:r>
              <a:rPr lang="fr-FR" altLang="fr-FR">
                <a:latin typeface="Verdana" panose="020B0604030504040204" pitchFamily="34" charset="0"/>
              </a:rPr>
              <a:t>Accouchement</a:t>
            </a:r>
          </a:p>
          <a:p>
            <a:pPr algn="just" eaLnBrk="1" hangingPunct="1">
              <a:spcBef>
                <a:spcPts val="500"/>
              </a:spcBef>
            </a:pPr>
            <a:r>
              <a:rPr lang="fr-FR" altLang="fr-FR" sz="3000">
                <a:cs typeface="Times New Roman" panose="02020603050405020304" pitchFamily="18" charset="0"/>
              </a:rPr>
              <a:t>E</a:t>
            </a:r>
            <a:r>
              <a:rPr lang="fr-FR" altLang="fr-FR">
                <a:latin typeface="Verdana" panose="020B0604030504040204" pitchFamily="34" charset="0"/>
              </a:rPr>
              <a:t>xemples :</a:t>
            </a:r>
          </a:p>
          <a:p>
            <a:pPr lvl="1" eaLnBrk="1" hangingPunct="1">
              <a:spcBef>
                <a:spcPct val="0"/>
              </a:spcBef>
              <a:buFont typeface="Wingdings" panose="05000000000000000000" pitchFamily="2" charset="2"/>
              <a:buChar char="§"/>
            </a:pPr>
            <a:r>
              <a:rPr lang="fr-FR" altLang="fr-FR">
                <a:latin typeface="Verdana" panose="020B0604030504040204" pitchFamily="34" charset="0"/>
              </a:rPr>
              <a:t>Intervention chirurgicale</a:t>
            </a:r>
          </a:p>
          <a:p>
            <a:pPr lvl="1" eaLnBrk="1" hangingPunct="1">
              <a:spcBef>
                <a:spcPct val="0"/>
              </a:spcBef>
              <a:buFont typeface="Wingdings" panose="05000000000000000000" pitchFamily="2" charset="2"/>
              <a:buChar char="§"/>
            </a:pPr>
            <a:r>
              <a:rPr lang="fr-FR" altLang="fr-FR">
                <a:latin typeface="Verdana" panose="020B0604030504040204" pitchFamily="34" charset="0"/>
              </a:rPr>
              <a:t>Intubation</a:t>
            </a:r>
          </a:p>
          <a:p>
            <a:pPr lvl="1" eaLnBrk="1" hangingPunct="1">
              <a:spcBef>
                <a:spcPct val="0"/>
              </a:spcBef>
              <a:buFont typeface="Wingdings" panose="05000000000000000000" pitchFamily="2" charset="2"/>
              <a:buChar char="§"/>
            </a:pPr>
            <a:r>
              <a:rPr lang="fr-FR" altLang="fr-FR">
                <a:latin typeface="Verdana" panose="020B0604030504040204" pitchFamily="34" charset="0"/>
              </a:rPr>
              <a:t>Aspiration</a:t>
            </a:r>
            <a:endParaRPr lang="fr-FR" altLang="fr-FR">
              <a:solidFill>
                <a:srgbClr val="FFFFFF"/>
              </a:solidFill>
              <a:latin typeface="Verdana" panose="020B0604030504040204" pitchFamily="34" charset="0"/>
            </a:endParaRPr>
          </a:p>
          <a:p>
            <a:pPr lvl="1" eaLnBrk="1" hangingPunct="1">
              <a:spcBef>
                <a:spcPct val="0"/>
              </a:spcBef>
              <a:buFont typeface="Wingdings" panose="05000000000000000000" pitchFamily="2" charset="2"/>
              <a:buChar char="§"/>
            </a:pPr>
            <a:r>
              <a:rPr lang="fr-FR" altLang="fr-FR">
                <a:latin typeface="Verdana" panose="020B0604030504040204" pitchFamily="34" charset="0"/>
              </a:rPr>
              <a:t>Accouchement</a:t>
            </a:r>
          </a:p>
          <a:p>
            <a:pPr eaLnBrk="1" hangingPunct="1">
              <a:spcBef>
                <a:spcPct val="0"/>
              </a:spcBef>
            </a:pPr>
            <a:endParaRPr lang="fr-FR" altLang="fr-FR"/>
          </a:p>
          <a:p>
            <a:pPr eaLnBrk="1" hangingPunct="1">
              <a:spcBef>
                <a:spcPct val="0"/>
              </a:spcBef>
            </a:pPr>
            <a:endParaRPr lang="fr-FR" altLang="fr-FR"/>
          </a:p>
          <a:p>
            <a:pPr eaLnBrk="1" hangingPunct="1">
              <a:spcBef>
                <a:spcPct val="0"/>
              </a:spcBef>
            </a:pPr>
            <a:endParaRPr lang="fr-FR" altLang="fr-FR"/>
          </a:p>
        </p:txBody>
      </p:sp>
      <p:sp>
        <p:nvSpPr>
          <p:cNvPr id="120836" name="Espace réservé du numéro de diapositive 3">
            <a:extLst>
              <a:ext uri="{FF2B5EF4-FFF2-40B4-BE49-F238E27FC236}">
                <a16:creationId xmlns:a16="http://schemas.microsoft.com/office/drawing/2014/main" xmlns="" id="{C7F24BF4-AD6D-4828-BB65-D9499990CE0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4E381830-B03D-4D25-B912-7C79AFA24CDC}" type="slidenum">
              <a:rPr lang="fr-FR" altLang="fr-FR" smtClean="0">
                <a:solidFill>
                  <a:srgbClr val="000000"/>
                </a:solidFill>
                <a:latin typeface="Calibri" panose="020F0502020204030204" pitchFamily="34" charset="0"/>
              </a:rPr>
              <a:pPr/>
              <a:t>29</a:t>
            </a:fld>
            <a:endParaRPr lang="fr-FR" altLang="fr-FR">
              <a:solidFill>
                <a:srgbClr val="000000"/>
              </a:solidFill>
              <a:latin typeface="Calibri" panose="020F0502020204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Espace réservé de l'image des diapositives 1">
            <a:extLst>
              <a:ext uri="{FF2B5EF4-FFF2-40B4-BE49-F238E27FC236}">
                <a16:creationId xmlns:a16="http://schemas.microsoft.com/office/drawing/2014/main" xmlns="" id="{EED8118C-3F21-433D-91D1-6E196D44F76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3" name="Espace réservé des commentaires 2">
            <a:extLst>
              <a:ext uri="{FF2B5EF4-FFF2-40B4-BE49-F238E27FC236}">
                <a16:creationId xmlns:a16="http://schemas.microsoft.com/office/drawing/2014/main" xmlns="" id="{6174036E-D18E-4F1B-AE7A-DDB32BC76FC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a:p>
        </p:txBody>
      </p:sp>
      <p:sp>
        <p:nvSpPr>
          <p:cNvPr id="122884" name="Espace réservé du numéro de diapositive 3">
            <a:extLst>
              <a:ext uri="{FF2B5EF4-FFF2-40B4-BE49-F238E27FC236}">
                <a16:creationId xmlns:a16="http://schemas.microsoft.com/office/drawing/2014/main" xmlns="" id="{76CE5E31-56F6-4D7D-A4DF-7A17F8D584D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54061E8B-D8D5-40C3-8C29-0C800980BE0B}" type="slidenum">
              <a:rPr lang="fr-FR" altLang="fr-FR" smtClean="0">
                <a:solidFill>
                  <a:srgbClr val="000000"/>
                </a:solidFill>
                <a:latin typeface="Calibri" panose="020F0502020204030204" pitchFamily="34" charset="0"/>
              </a:rPr>
              <a:pPr/>
              <a:t>30</a:t>
            </a:fld>
            <a:endParaRPr lang="fr-FR" altLang="fr-FR">
              <a:solidFill>
                <a:srgbClr val="000000"/>
              </a:solidFill>
              <a:latin typeface="Calibri" panose="020F0502020204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Espace réservé de l'image des diapositives 1">
            <a:extLst>
              <a:ext uri="{FF2B5EF4-FFF2-40B4-BE49-F238E27FC236}">
                <a16:creationId xmlns:a16="http://schemas.microsoft.com/office/drawing/2014/main" xmlns="" id="{1F54AB9F-0378-4C62-81FC-320EF93C692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1" name="Espace réservé des commentaires 2">
            <a:extLst>
              <a:ext uri="{FF2B5EF4-FFF2-40B4-BE49-F238E27FC236}">
                <a16:creationId xmlns:a16="http://schemas.microsoft.com/office/drawing/2014/main" xmlns="" id="{ED24A79C-8F2A-4EA8-8D6E-696C9700D2F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a:p>
        </p:txBody>
      </p:sp>
      <p:sp>
        <p:nvSpPr>
          <p:cNvPr id="124932" name="Espace réservé du numéro de diapositive 3">
            <a:extLst>
              <a:ext uri="{FF2B5EF4-FFF2-40B4-BE49-F238E27FC236}">
                <a16:creationId xmlns:a16="http://schemas.microsoft.com/office/drawing/2014/main" xmlns="" id="{A8880380-C190-47AD-B48D-1CCC0CF30A0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01AAAD57-3AAF-4E88-A1C4-A9753358CE8F}" type="slidenum">
              <a:rPr lang="fr-FR" altLang="fr-FR" smtClean="0">
                <a:solidFill>
                  <a:srgbClr val="000000"/>
                </a:solidFill>
                <a:latin typeface="Calibri" panose="020F0502020204030204" pitchFamily="34" charset="0"/>
              </a:rPr>
              <a:pPr/>
              <a:t>31</a:t>
            </a:fld>
            <a:endParaRPr lang="fr-FR" altLang="fr-FR">
              <a:solidFill>
                <a:srgbClr val="000000"/>
              </a:solidFill>
              <a:latin typeface="Calibri" panose="020F0502020204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Espace réservé de l'image des diapositives 1">
            <a:extLst>
              <a:ext uri="{FF2B5EF4-FFF2-40B4-BE49-F238E27FC236}">
                <a16:creationId xmlns:a16="http://schemas.microsoft.com/office/drawing/2014/main" xmlns="" id="{51F473F4-D9BA-4065-9338-05687D8E3C2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79" name="Espace réservé des commentaires 2">
            <a:extLst>
              <a:ext uri="{FF2B5EF4-FFF2-40B4-BE49-F238E27FC236}">
                <a16:creationId xmlns:a16="http://schemas.microsoft.com/office/drawing/2014/main" xmlns="" id="{1720C594-A98A-47A3-B0A3-47CD68AC96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fr-FR"/>
              <a:t>De préférence mouchoir à usage unique</a:t>
            </a:r>
          </a:p>
        </p:txBody>
      </p:sp>
      <p:sp>
        <p:nvSpPr>
          <p:cNvPr id="126980" name="Espace réservé du numéro de diapositive 3">
            <a:extLst>
              <a:ext uri="{FF2B5EF4-FFF2-40B4-BE49-F238E27FC236}">
                <a16:creationId xmlns:a16="http://schemas.microsoft.com/office/drawing/2014/main" xmlns="" id="{FC6FDE14-BCED-4D3C-A2DC-0A4232E1D12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0101644D-DBA5-4213-AA02-C1C32644ED45}" type="slidenum">
              <a:rPr lang="fr-FR" altLang="fr-FR" smtClean="0">
                <a:latin typeface="Calibri" panose="020F0502020204030204" pitchFamily="34" charset="0"/>
              </a:rPr>
              <a:pPr/>
              <a:t>32</a:t>
            </a:fld>
            <a:endParaRPr lang="fr-FR" altLang="fr-FR">
              <a:latin typeface="Calibri" panose="020F0502020204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Espace réservé de l'image des diapositives 1">
            <a:extLst>
              <a:ext uri="{FF2B5EF4-FFF2-40B4-BE49-F238E27FC236}">
                <a16:creationId xmlns:a16="http://schemas.microsoft.com/office/drawing/2014/main" xmlns="" id="{8A3F03BB-4D67-456B-A490-54696A71AB7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1075" name="Espace réservé des commentaires 2">
            <a:extLst>
              <a:ext uri="{FF2B5EF4-FFF2-40B4-BE49-F238E27FC236}">
                <a16:creationId xmlns:a16="http://schemas.microsoft.com/office/drawing/2014/main" xmlns="" id="{96FB2134-7B76-4F33-BAD3-6147509633A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b="1"/>
              <a:t>Fréquemment utilisés = utilisés chaque jour</a:t>
            </a:r>
          </a:p>
        </p:txBody>
      </p:sp>
      <p:sp>
        <p:nvSpPr>
          <p:cNvPr id="131076" name="Espace réservé du numéro de diapositive 3">
            <a:extLst>
              <a:ext uri="{FF2B5EF4-FFF2-40B4-BE49-F238E27FC236}">
                <a16:creationId xmlns:a16="http://schemas.microsoft.com/office/drawing/2014/main" xmlns="" id="{05083C3C-B346-4A88-87A2-A91B7DA918F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44F97421-2FBB-4444-901E-13A8C51E4665}" type="slidenum">
              <a:rPr lang="fr-FR" altLang="fr-FR" smtClean="0">
                <a:solidFill>
                  <a:srgbClr val="000000"/>
                </a:solidFill>
                <a:latin typeface="Calibri" panose="020F0502020204030204" pitchFamily="34" charset="0"/>
              </a:rPr>
              <a:pPr/>
              <a:t>35</a:t>
            </a:fld>
            <a:endParaRPr lang="fr-FR" altLang="fr-FR">
              <a:solidFill>
                <a:srgbClr val="000000"/>
              </a:solidFill>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Espace réservé de l'image des diapositives 1">
            <a:extLst>
              <a:ext uri="{FF2B5EF4-FFF2-40B4-BE49-F238E27FC236}">
                <a16:creationId xmlns:a16="http://schemas.microsoft.com/office/drawing/2014/main" xmlns="" id="{5AB7F8EB-B381-4B74-88CF-757BA935186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Espace réservé des notes 2">
            <a:extLst>
              <a:ext uri="{FF2B5EF4-FFF2-40B4-BE49-F238E27FC236}">
                <a16:creationId xmlns:a16="http://schemas.microsoft.com/office/drawing/2014/main" xmlns="" id="{A5E28BFE-12FC-41FF-A9F3-1F90796F0B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b="1"/>
              <a:t>Précautions standards</a:t>
            </a:r>
            <a:r>
              <a:rPr lang="fr-FR" altLang="fr-FR"/>
              <a:t> : pratiques de base à tous les usagers, sans référence à un statut infectieux quelconque</a:t>
            </a:r>
          </a:p>
        </p:txBody>
      </p:sp>
      <p:sp>
        <p:nvSpPr>
          <p:cNvPr id="83972" name="Espace réservé du numéro de diapositive 3">
            <a:extLst>
              <a:ext uri="{FF2B5EF4-FFF2-40B4-BE49-F238E27FC236}">
                <a16:creationId xmlns:a16="http://schemas.microsoft.com/office/drawing/2014/main" xmlns="" id="{47625B94-EC1F-4B27-90B2-527504B4F59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01D8EC0E-049D-4012-837D-AD3FC02DEC6E}" type="slidenum">
              <a:rPr lang="en-US" altLang="fr-FR" smtClean="0">
                <a:solidFill>
                  <a:srgbClr val="000000"/>
                </a:solidFill>
                <a:latin typeface="Calibri" panose="020F0502020204030204" pitchFamily="34" charset="0"/>
              </a:rPr>
              <a:pPr/>
              <a:t>6</a:t>
            </a:fld>
            <a:endParaRPr lang="en-US" altLang="fr-FR">
              <a:solidFill>
                <a:srgbClr val="000000"/>
              </a:solidFill>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Espace réservé de l'image des diapositives 1">
            <a:extLst>
              <a:ext uri="{FF2B5EF4-FFF2-40B4-BE49-F238E27FC236}">
                <a16:creationId xmlns:a16="http://schemas.microsoft.com/office/drawing/2014/main" xmlns="" id="{B8FD0FEA-3B3A-441E-81F4-0450BB3B92A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Espace réservé des commentaires 2">
            <a:extLst>
              <a:ext uri="{FF2B5EF4-FFF2-40B4-BE49-F238E27FC236}">
                <a16:creationId xmlns:a16="http://schemas.microsoft.com/office/drawing/2014/main" xmlns="" id="{25EC8D12-A14B-4CC1-8980-7BEAC5612F0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fr-FR"/>
              <a:t>Référencer si l</a:t>
            </a:r>
            <a:r>
              <a:rPr lang="ja-JP" altLang="fr-FR"/>
              <a:t>’</a:t>
            </a:r>
            <a:r>
              <a:rPr lang="fr-FR" altLang="ja-JP"/>
              <a:t>auteur est connu</a:t>
            </a:r>
            <a:endParaRPr lang="fr-FR" altLang="fr-FR"/>
          </a:p>
        </p:txBody>
      </p:sp>
      <p:sp>
        <p:nvSpPr>
          <p:cNvPr id="86020" name="Espace réservé du numéro de diapositive 3">
            <a:extLst>
              <a:ext uri="{FF2B5EF4-FFF2-40B4-BE49-F238E27FC236}">
                <a16:creationId xmlns:a16="http://schemas.microsoft.com/office/drawing/2014/main" xmlns="" id="{3CB39992-5A56-4F51-90F5-80E1965D14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A5F59E10-3699-478B-BF6F-F0D500CAEFAE}" type="slidenum">
              <a:rPr lang="fr-FR" altLang="fr-FR" smtClean="0">
                <a:latin typeface="Calibri" panose="020F0502020204030204" pitchFamily="34" charset="0"/>
              </a:rPr>
              <a:pPr/>
              <a:t>7</a:t>
            </a:fld>
            <a:endParaRPr lang="fr-FR" altLang="fr-FR">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Espace réservé de l'image des diapositives 1">
            <a:extLst>
              <a:ext uri="{FF2B5EF4-FFF2-40B4-BE49-F238E27FC236}">
                <a16:creationId xmlns:a16="http://schemas.microsoft.com/office/drawing/2014/main" xmlns="" id="{A31A2036-D6D2-405B-BA91-21FA78AC4E7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Espace réservé des commentaires 2">
            <a:extLst>
              <a:ext uri="{FF2B5EF4-FFF2-40B4-BE49-F238E27FC236}">
                <a16:creationId xmlns:a16="http://schemas.microsoft.com/office/drawing/2014/main" xmlns="" id="{A52D6E7A-92C4-4741-A880-4C681E82BD2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fr-FR"/>
              <a:t>« IAS » en lieu et place de « infections nosocomiales » ?</a:t>
            </a:r>
          </a:p>
        </p:txBody>
      </p:sp>
      <p:sp>
        <p:nvSpPr>
          <p:cNvPr id="88068" name="Espace réservé du numéro de diapositive 3">
            <a:extLst>
              <a:ext uri="{FF2B5EF4-FFF2-40B4-BE49-F238E27FC236}">
                <a16:creationId xmlns:a16="http://schemas.microsoft.com/office/drawing/2014/main" xmlns="" id="{85C5A82B-A03C-4585-B4E5-3D6CBEE863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404EC4B4-BEE6-4D77-A63A-F981C08BB7DC}" type="slidenum">
              <a:rPr lang="fr-FR" altLang="fr-FR" smtClean="0">
                <a:latin typeface="Calibri" panose="020F0502020204030204" pitchFamily="34" charset="0"/>
              </a:rPr>
              <a:pPr/>
              <a:t>8</a:t>
            </a:fld>
            <a:endParaRPr lang="fr-FR" altLang="fr-FR">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Espace réservé de l'image des diapositives 1">
            <a:extLst>
              <a:ext uri="{FF2B5EF4-FFF2-40B4-BE49-F238E27FC236}">
                <a16:creationId xmlns:a16="http://schemas.microsoft.com/office/drawing/2014/main" xmlns="" id="{003E262F-6F05-4983-9427-61C6AE1B435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Espace réservé des commentaires 2">
            <a:extLst>
              <a:ext uri="{FF2B5EF4-FFF2-40B4-BE49-F238E27FC236}">
                <a16:creationId xmlns:a16="http://schemas.microsoft.com/office/drawing/2014/main" xmlns="" id="{C2F05674-5F1D-4F0A-83A5-007E221BD5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a:p>
        </p:txBody>
      </p:sp>
      <p:sp>
        <p:nvSpPr>
          <p:cNvPr id="90116" name="Espace réservé du numéro de diapositive 3">
            <a:extLst>
              <a:ext uri="{FF2B5EF4-FFF2-40B4-BE49-F238E27FC236}">
                <a16:creationId xmlns:a16="http://schemas.microsoft.com/office/drawing/2014/main" xmlns="" id="{E856053F-5B25-46DC-9310-9D525A51EEB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7E7A8874-EE40-49E0-A996-9FB7C061BFB2}" type="slidenum">
              <a:rPr lang="fr-FR" altLang="fr-FR" smtClean="0">
                <a:latin typeface="Calibri" panose="020F0502020204030204" pitchFamily="34" charset="0"/>
              </a:rPr>
              <a:pPr/>
              <a:t>9</a:t>
            </a:fld>
            <a:endParaRPr lang="fr-FR" altLang="fr-FR">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Espace réservé de l'image des diapositives 1">
            <a:extLst>
              <a:ext uri="{FF2B5EF4-FFF2-40B4-BE49-F238E27FC236}">
                <a16:creationId xmlns:a16="http://schemas.microsoft.com/office/drawing/2014/main" xmlns="" id="{AD914FDA-FB04-41C9-B80A-FC967F453FA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Espace réservé des commentaires 2">
            <a:extLst>
              <a:ext uri="{FF2B5EF4-FFF2-40B4-BE49-F238E27FC236}">
                <a16:creationId xmlns:a16="http://schemas.microsoft.com/office/drawing/2014/main" xmlns="" id="{BC7F9ACB-EC90-45F1-962D-C45650F9A9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120000"/>
              </a:lnSpc>
            </a:pPr>
            <a:r>
              <a:rPr lang="fr-FR" altLang="fr-FR"/>
              <a:t>Les quatre grands axes des précautions standard: hygiène des mains, gestion de l</a:t>
            </a:r>
            <a:r>
              <a:rPr lang="ja-JP" altLang="fr-FR"/>
              <a:t>’</a:t>
            </a:r>
            <a:r>
              <a:rPr lang="fr-FR" altLang="ja-JP"/>
              <a:t>environnement (hygiène des locaux, gestion des DBM, Matériel utilisé pour dispenser des soins, linge, …), le port des EPI (Gants</a:t>
            </a:r>
          </a:p>
          <a:p>
            <a:pPr eaLnBrk="1" hangingPunct="1">
              <a:lnSpc>
                <a:spcPct val="120000"/>
              </a:lnSpc>
            </a:pPr>
            <a:r>
              <a:rPr lang="fr-FR" altLang="fr-FR"/>
              <a:t>Protection du visage (yeux, nez et bouche), Blouses, Hygiène respiratoire et règles à respecter quand on tousse ), CAT devant AELB . Regrouper les Précautions Standard selon ces grands axes.</a:t>
            </a:r>
          </a:p>
          <a:p>
            <a:r>
              <a:rPr lang="fr-FR" altLang="fr-FR"/>
              <a:t> </a:t>
            </a:r>
          </a:p>
          <a:p>
            <a:endParaRPr lang="fr-FR" altLang="fr-FR"/>
          </a:p>
        </p:txBody>
      </p:sp>
      <p:sp>
        <p:nvSpPr>
          <p:cNvPr id="92164" name="Espace réservé du numéro de diapositive 3">
            <a:extLst>
              <a:ext uri="{FF2B5EF4-FFF2-40B4-BE49-F238E27FC236}">
                <a16:creationId xmlns:a16="http://schemas.microsoft.com/office/drawing/2014/main" xmlns="" id="{D3D9C90E-09B0-4755-9976-C7BE141A36C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13DB5180-9038-4EE7-B9F1-E88E65B69E61}" type="slidenum">
              <a:rPr lang="fr-FR" altLang="fr-FR" smtClean="0">
                <a:latin typeface="Calibri" panose="020F0502020204030204" pitchFamily="34" charset="0"/>
              </a:rPr>
              <a:pPr/>
              <a:t>10</a:t>
            </a:fld>
            <a:endParaRPr lang="fr-FR" altLang="fr-FR">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Espace réservé de l'image des diapositives 1">
            <a:extLst>
              <a:ext uri="{FF2B5EF4-FFF2-40B4-BE49-F238E27FC236}">
                <a16:creationId xmlns:a16="http://schemas.microsoft.com/office/drawing/2014/main" xmlns="" id="{E7F24FAA-79EF-4191-B131-EC6E999AF3B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Espace réservé des commentaires 2">
            <a:extLst>
              <a:ext uri="{FF2B5EF4-FFF2-40B4-BE49-F238E27FC236}">
                <a16:creationId xmlns:a16="http://schemas.microsoft.com/office/drawing/2014/main" xmlns="" id="{4605D9E8-4ED0-426D-A5D0-1AFBC03876E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fr-FR"/>
              <a:t>Image à remplacer, indication 2 pas totalement visible.</a:t>
            </a:r>
          </a:p>
        </p:txBody>
      </p:sp>
      <p:sp>
        <p:nvSpPr>
          <p:cNvPr id="97284" name="Espace réservé du numéro de diapositive 3">
            <a:extLst>
              <a:ext uri="{FF2B5EF4-FFF2-40B4-BE49-F238E27FC236}">
                <a16:creationId xmlns:a16="http://schemas.microsoft.com/office/drawing/2014/main" xmlns="" id="{D31742CB-2625-4C42-BFC5-CAE42384BF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CC2130C3-B185-42C1-A5A5-577A65A4D470}" type="slidenum">
              <a:rPr lang="fr-FR" altLang="fr-FR" smtClean="0">
                <a:latin typeface="Calibri" panose="020F0502020204030204" pitchFamily="34" charset="0"/>
              </a:rPr>
              <a:pPr/>
              <a:t>14</a:t>
            </a:fld>
            <a:endParaRPr lang="fr-FR" altLang="fr-FR">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Espace réservé de l'image des diapositives 1">
            <a:extLst>
              <a:ext uri="{FF2B5EF4-FFF2-40B4-BE49-F238E27FC236}">
                <a16:creationId xmlns:a16="http://schemas.microsoft.com/office/drawing/2014/main" xmlns="" id="{6C08EB03-2944-4A33-A262-A81D2328622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Espace réservé des commentaires 2">
            <a:extLst>
              <a:ext uri="{FF2B5EF4-FFF2-40B4-BE49-F238E27FC236}">
                <a16:creationId xmlns:a16="http://schemas.microsoft.com/office/drawing/2014/main" xmlns="" id="{203E4DBD-A9E8-4AA5-9E4A-6AE62E8400A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fr-FR">
                <a:solidFill>
                  <a:srgbClr val="FF0000"/>
                </a:solidFill>
              </a:rPr>
              <a:t>« Gel hydro-alcoolique pour les mains si les mains sont visiblement propre »</a:t>
            </a:r>
          </a:p>
          <a:p>
            <a:endParaRPr lang="fr-FR" altLang="fr-FR"/>
          </a:p>
        </p:txBody>
      </p:sp>
      <p:sp>
        <p:nvSpPr>
          <p:cNvPr id="99332" name="Espace réservé du numéro de diapositive 3">
            <a:extLst>
              <a:ext uri="{FF2B5EF4-FFF2-40B4-BE49-F238E27FC236}">
                <a16:creationId xmlns:a16="http://schemas.microsoft.com/office/drawing/2014/main" xmlns="" id="{C8B363BF-A9C4-4CA3-A01F-813198C3F7D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FD073EB2-F7B9-4DD7-93FB-A94705990EAD}" type="slidenum">
              <a:rPr lang="fr-FR" altLang="fr-FR" smtClean="0">
                <a:latin typeface="Calibri" panose="020F0502020204030204" pitchFamily="34" charset="0"/>
              </a:rPr>
              <a:pPr/>
              <a:t>15</a:t>
            </a:fld>
            <a:endParaRPr lang="fr-FR" altLang="fr-FR">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Espace réservé de l'image des diapositives 1">
            <a:extLst>
              <a:ext uri="{FF2B5EF4-FFF2-40B4-BE49-F238E27FC236}">
                <a16:creationId xmlns:a16="http://schemas.microsoft.com/office/drawing/2014/main" xmlns="" id="{570AF12D-4691-471C-8240-ED2A9F34EB4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Espace réservé des commentaires 2">
            <a:extLst>
              <a:ext uri="{FF2B5EF4-FFF2-40B4-BE49-F238E27FC236}">
                <a16:creationId xmlns:a16="http://schemas.microsoft.com/office/drawing/2014/main" xmlns="" id="{5D17357D-AA79-49E7-B332-1A2BB41983C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fr-FR"/>
              <a:t>« Image à changer car incomplète »</a:t>
            </a:r>
          </a:p>
        </p:txBody>
      </p:sp>
      <p:sp>
        <p:nvSpPr>
          <p:cNvPr id="101380" name="Espace réservé du numéro de diapositive 3">
            <a:extLst>
              <a:ext uri="{FF2B5EF4-FFF2-40B4-BE49-F238E27FC236}">
                <a16:creationId xmlns:a16="http://schemas.microsoft.com/office/drawing/2014/main" xmlns="" id="{0C2BD6DF-8C4F-46FE-A5A3-BEE6C47CB98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4538" indent="-285750">
              <a:defRPr>
                <a:solidFill>
                  <a:schemeClr val="tx1"/>
                </a:solidFill>
                <a:latin typeface="Arial" panose="020B0604020202020204" pitchFamily="34" charset="0"/>
                <a:ea typeface="MS PGothic" panose="020B0600070205080204" pitchFamily="34" charset="-128"/>
              </a:defRPr>
            </a:lvl2pPr>
            <a:lvl3pPr marL="1146175" indent="-228600">
              <a:defRPr>
                <a:solidFill>
                  <a:schemeClr val="tx1"/>
                </a:solidFill>
                <a:latin typeface="Arial" panose="020B0604020202020204" pitchFamily="34" charset="0"/>
                <a:ea typeface="MS PGothic" panose="020B0600070205080204" pitchFamily="34" charset="-128"/>
              </a:defRPr>
            </a:lvl3pPr>
            <a:lvl4pPr marL="1604963" indent="-228600">
              <a:defRPr>
                <a:solidFill>
                  <a:schemeClr val="tx1"/>
                </a:solidFill>
                <a:latin typeface="Arial" panose="020B0604020202020204" pitchFamily="34" charset="0"/>
                <a:ea typeface="MS PGothic" panose="020B0600070205080204" pitchFamily="34" charset="-128"/>
              </a:defRPr>
            </a:lvl4pPr>
            <a:lvl5pPr marL="2063750" indent="-228600">
              <a:defRPr>
                <a:solidFill>
                  <a:schemeClr val="tx1"/>
                </a:solidFill>
                <a:latin typeface="Arial" panose="020B0604020202020204" pitchFamily="34" charset="0"/>
                <a:ea typeface="MS PGothic" panose="020B0600070205080204" pitchFamily="34" charset="-128"/>
              </a:defRPr>
            </a:lvl5pPr>
            <a:lvl6pPr marL="25209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81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353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9255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98EE906C-1E2C-4FA7-B46D-FE3B039D8117}" type="slidenum">
              <a:rPr lang="fr-FR" altLang="fr-FR" smtClean="0">
                <a:latin typeface="Calibri" panose="020F0502020204030204" pitchFamily="34" charset="0"/>
              </a:rPr>
              <a:pPr/>
              <a:t>16</a:t>
            </a:fld>
            <a:endParaRPr lang="fr-FR" altLang="fr-FR">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F0E9125B-9956-4CB9-9B52-E62AB35EBEA8}" type="datetimeFigureOut">
              <a:rPr lang="fr-FR" smtClean="0"/>
              <a:t>30/06/2021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6ADAA6D-0D93-4944-BCC6-885334B05F6A}" type="slidenum">
              <a:rPr lang="fr-FR" smtClean="0"/>
              <a:t>‹N°›</a:t>
            </a:fld>
            <a:endParaRPr lang="fr-FR"/>
          </a:p>
        </p:txBody>
      </p:sp>
    </p:spTree>
    <p:extLst>
      <p:ext uri="{BB962C8B-B14F-4D97-AF65-F5344CB8AC3E}">
        <p14:creationId xmlns:p14="http://schemas.microsoft.com/office/powerpoint/2010/main" val="1523192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0E9125B-9956-4CB9-9B52-E62AB35EBEA8}" type="datetimeFigureOut">
              <a:rPr lang="fr-FR" smtClean="0"/>
              <a:t>30/06/2021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6ADAA6D-0D93-4944-BCC6-885334B05F6A}" type="slidenum">
              <a:rPr lang="fr-FR" smtClean="0"/>
              <a:t>‹N°›</a:t>
            </a:fld>
            <a:endParaRPr lang="fr-FR"/>
          </a:p>
        </p:txBody>
      </p:sp>
    </p:spTree>
    <p:extLst>
      <p:ext uri="{BB962C8B-B14F-4D97-AF65-F5344CB8AC3E}">
        <p14:creationId xmlns:p14="http://schemas.microsoft.com/office/powerpoint/2010/main" val="3427638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0E9125B-9956-4CB9-9B52-E62AB35EBEA8}" type="datetimeFigureOut">
              <a:rPr lang="fr-FR" smtClean="0"/>
              <a:t>30/06/2021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6ADAA6D-0D93-4944-BCC6-885334B05F6A}" type="slidenum">
              <a:rPr lang="fr-FR" smtClean="0"/>
              <a:t>‹N°›</a:t>
            </a:fld>
            <a:endParaRPr lang="fr-FR"/>
          </a:p>
        </p:txBody>
      </p:sp>
    </p:spTree>
    <p:extLst>
      <p:ext uri="{BB962C8B-B14F-4D97-AF65-F5344CB8AC3E}">
        <p14:creationId xmlns:p14="http://schemas.microsoft.com/office/powerpoint/2010/main" val="2260843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0E9125B-9956-4CB9-9B52-E62AB35EBEA8}" type="datetimeFigureOut">
              <a:rPr lang="fr-FR" smtClean="0"/>
              <a:t>30/06/2021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6ADAA6D-0D93-4944-BCC6-885334B05F6A}" type="slidenum">
              <a:rPr lang="fr-FR" smtClean="0"/>
              <a:t>‹N°›</a:t>
            </a:fld>
            <a:endParaRPr lang="fr-FR"/>
          </a:p>
        </p:txBody>
      </p:sp>
    </p:spTree>
    <p:extLst>
      <p:ext uri="{BB962C8B-B14F-4D97-AF65-F5344CB8AC3E}">
        <p14:creationId xmlns:p14="http://schemas.microsoft.com/office/powerpoint/2010/main" val="2247777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F0E9125B-9956-4CB9-9B52-E62AB35EBEA8}" type="datetimeFigureOut">
              <a:rPr lang="fr-FR" smtClean="0"/>
              <a:t>30/06/2021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6ADAA6D-0D93-4944-BCC6-885334B05F6A}" type="slidenum">
              <a:rPr lang="fr-FR" smtClean="0"/>
              <a:t>‹N°›</a:t>
            </a:fld>
            <a:endParaRPr lang="fr-FR"/>
          </a:p>
        </p:txBody>
      </p:sp>
    </p:spTree>
    <p:extLst>
      <p:ext uri="{BB962C8B-B14F-4D97-AF65-F5344CB8AC3E}">
        <p14:creationId xmlns:p14="http://schemas.microsoft.com/office/powerpoint/2010/main" val="1402026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F0E9125B-9956-4CB9-9B52-E62AB35EBEA8}" type="datetimeFigureOut">
              <a:rPr lang="fr-FR" smtClean="0"/>
              <a:t>30/06/2021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6ADAA6D-0D93-4944-BCC6-885334B05F6A}" type="slidenum">
              <a:rPr lang="fr-FR" smtClean="0"/>
              <a:t>‹N°›</a:t>
            </a:fld>
            <a:endParaRPr lang="fr-FR"/>
          </a:p>
        </p:txBody>
      </p:sp>
    </p:spTree>
    <p:extLst>
      <p:ext uri="{BB962C8B-B14F-4D97-AF65-F5344CB8AC3E}">
        <p14:creationId xmlns:p14="http://schemas.microsoft.com/office/powerpoint/2010/main" val="3458270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F0E9125B-9956-4CB9-9B52-E62AB35EBEA8}" type="datetimeFigureOut">
              <a:rPr lang="fr-FR" smtClean="0"/>
              <a:t>30/06/2021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6ADAA6D-0D93-4944-BCC6-885334B05F6A}" type="slidenum">
              <a:rPr lang="fr-FR" smtClean="0"/>
              <a:t>‹N°›</a:t>
            </a:fld>
            <a:endParaRPr lang="fr-FR"/>
          </a:p>
        </p:txBody>
      </p:sp>
    </p:spTree>
    <p:extLst>
      <p:ext uri="{BB962C8B-B14F-4D97-AF65-F5344CB8AC3E}">
        <p14:creationId xmlns:p14="http://schemas.microsoft.com/office/powerpoint/2010/main" val="3343935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F0E9125B-9956-4CB9-9B52-E62AB35EBEA8}" type="datetimeFigureOut">
              <a:rPr lang="fr-FR" smtClean="0"/>
              <a:t>30/06/2021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6ADAA6D-0D93-4944-BCC6-885334B05F6A}" type="slidenum">
              <a:rPr lang="fr-FR" smtClean="0"/>
              <a:t>‹N°›</a:t>
            </a:fld>
            <a:endParaRPr lang="fr-FR"/>
          </a:p>
        </p:txBody>
      </p:sp>
    </p:spTree>
    <p:extLst>
      <p:ext uri="{BB962C8B-B14F-4D97-AF65-F5344CB8AC3E}">
        <p14:creationId xmlns:p14="http://schemas.microsoft.com/office/powerpoint/2010/main" val="2399126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0E9125B-9956-4CB9-9B52-E62AB35EBEA8}" type="datetimeFigureOut">
              <a:rPr lang="fr-FR" smtClean="0"/>
              <a:t>30/06/2021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6ADAA6D-0D93-4944-BCC6-885334B05F6A}" type="slidenum">
              <a:rPr lang="fr-FR" smtClean="0"/>
              <a:t>‹N°›</a:t>
            </a:fld>
            <a:endParaRPr lang="fr-FR"/>
          </a:p>
        </p:txBody>
      </p:sp>
    </p:spTree>
    <p:extLst>
      <p:ext uri="{BB962C8B-B14F-4D97-AF65-F5344CB8AC3E}">
        <p14:creationId xmlns:p14="http://schemas.microsoft.com/office/powerpoint/2010/main" val="4025313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0E9125B-9956-4CB9-9B52-E62AB35EBEA8}" type="datetimeFigureOut">
              <a:rPr lang="fr-FR" smtClean="0"/>
              <a:t>30/06/2021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6ADAA6D-0D93-4944-BCC6-885334B05F6A}" type="slidenum">
              <a:rPr lang="fr-FR" smtClean="0"/>
              <a:t>‹N°›</a:t>
            </a:fld>
            <a:endParaRPr lang="fr-FR"/>
          </a:p>
        </p:txBody>
      </p:sp>
    </p:spTree>
    <p:extLst>
      <p:ext uri="{BB962C8B-B14F-4D97-AF65-F5344CB8AC3E}">
        <p14:creationId xmlns:p14="http://schemas.microsoft.com/office/powerpoint/2010/main" val="805920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0E9125B-9956-4CB9-9B52-E62AB35EBEA8}" type="datetimeFigureOut">
              <a:rPr lang="fr-FR" smtClean="0"/>
              <a:t>30/06/2021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6ADAA6D-0D93-4944-BCC6-885334B05F6A}" type="slidenum">
              <a:rPr lang="fr-FR" smtClean="0"/>
              <a:t>‹N°›</a:t>
            </a:fld>
            <a:endParaRPr lang="fr-FR"/>
          </a:p>
        </p:txBody>
      </p:sp>
    </p:spTree>
    <p:extLst>
      <p:ext uri="{BB962C8B-B14F-4D97-AF65-F5344CB8AC3E}">
        <p14:creationId xmlns:p14="http://schemas.microsoft.com/office/powerpoint/2010/main" val="3480046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E9125B-9956-4CB9-9B52-E62AB35EBEA8}" type="datetimeFigureOut">
              <a:rPr lang="fr-FR" smtClean="0"/>
              <a:t>30/06/2021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ADAA6D-0D93-4944-BCC6-885334B05F6A}" type="slidenum">
              <a:rPr lang="fr-FR" smtClean="0"/>
              <a:t>‹N°›</a:t>
            </a:fld>
            <a:endParaRPr lang="fr-FR"/>
          </a:p>
        </p:txBody>
      </p:sp>
    </p:spTree>
    <p:extLst>
      <p:ext uri="{BB962C8B-B14F-4D97-AF65-F5344CB8AC3E}">
        <p14:creationId xmlns:p14="http://schemas.microsoft.com/office/powerpoint/2010/main" val="5092043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jpeg"/><Relationship Id="rId5" Type="http://schemas.openxmlformats.org/officeDocument/2006/relationships/image" Target="../media/image6.jpeg"/><Relationship Id="rId10" Type="http://schemas.openxmlformats.org/officeDocument/2006/relationships/image" Target="../media/image11.png"/><Relationship Id="rId4" Type="http://schemas.openxmlformats.org/officeDocument/2006/relationships/image" Target="../media/image5.jpeg"/><Relationship Id="rId9" Type="http://schemas.openxmlformats.org/officeDocument/2006/relationships/image" Target="../media/image10.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29.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13.jpeg"/><Relationship Id="rId7" Type="http://schemas.openxmlformats.org/officeDocument/2006/relationships/image" Target="../media/image17.jpe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a:t>LA PREVENTION ET LE CONTRÔLE DES IAS</a:t>
            </a:r>
          </a:p>
        </p:txBody>
      </p:sp>
      <p:sp>
        <p:nvSpPr>
          <p:cNvPr id="3" name="Sous-titre 2"/>
          <p:cNvSpPr>
            <a:spLocks noGrp="1"/>
          </p:cNvSpPr>
          <p:nvPr>
            <p:ph type="subTitle" idx="1"/>
          </p:nvPr>
        </p:nvSpPr>
        <p:spPr>
          <a:xfrm>
            <a:off x="7502236" y="5368493"/>
            <a:ext cx="4080164" cy="949180"/>
          </a:xfrm>
        </p:spPr>
        <p:txBody>
          <a:bodyPr/>
          <a:lstStyle/>
          <a:p>
            <a:pPr lvl="0"/>
            <a:r>
              <a:rPr lang="fr-FR" sz="2800" b="1" u="sng" dirty="0">
                <a:solidFill>
                  <a:prstClr val="black"/>
                </a:solidFill>
              </a:rPr>
              <a:t>Dr K. Estelle TANKOANO</a:t>
            </a:r>
          </a:p>
          <a:p>
            <a:pPr lvl="0"/>
            <a:r>
              <a:rPr lang="fr-FR" sz="1800" i="1" dirty="0">
                <a:solidFill>
                  <a:prstClr val="black"/>
                </a:solidFill>
              </a:rPr>
              <a:t>Pharmacien hygiéniste</a:t>
            </a:r>
          </a:p>
        </p:txBody>
      </p:sp>
    </p:spTree>
    <p:extLst>
      <p:ext uri="{BB962C8B-B14F-4D97-AF65-F5344CB8AC3E}">
        <p14:creationId xmlns:p14="http://schemas.microsoft.com/office/powerpoint/2010/main" val="1502325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re 1">
            <a:extLst>
              <a:ext uri="{FF2B5EF4-FFF2-40B4-BE49-F238E27FC236}">
                <a16:creationId xmlns:a16="http://schemas.microsoft.com/office/drawing/2014/main" xmlns="" id="{C859705A-3205-4E04-8789-806A19AC2953}"/>
              </a:ext>
            </a:extLst>
          </p:cNvPr>
          <p:cNvSpPr>
            <a:spLocks noGrp="1"/>
          </p:cNvSpPr>
          <p:nvPr>
            <p:ph type="title"/>
          </p:nvPr>
        </p:nvSpPr>
        <p:spPr>
          <a:xfrm>
            <a:off x="1695450" y="223838"/>
            <a:ext cx="8837613" cy="693737"/>
          </a:xfrm>
        </p:spPr>
        <p:txBody>
          <a:bodyPr rtlCol="0">
            <a:normAutofit fontScale="90000"/>
          </a:bodyPr>
          <a:lstStyle/>
          <a:p>
            <a:pPr algn="ctr" eaLnBrk="1" fontAlgn="auto" hangingPunct="1">
              <a:spcAft>
                <a:spcPts val="0"/>
              </a:spcAft>
              <a:defRPr/>
            </a:pPr>
            <a:r>
              <a:rPr lang="fr-FR" altLang="fr-FR" b="1" dirty="0"/>
              <a:t>LES PRECAUTIONS STANDARD</a:t>
            </a:r>
          </a:p>
        </p:txBody>
      </p:sp>
      <p:sp>
        <p:nvSpPr>
          <p:cNvPr id="91139" name="Espace réservé du contenu 2">
            <a:extLst>
              <a:ext uri="{FF2B5EF4-FFF2-40B4-BE49-F238E27FC236}">
                <a16:creationId xmlns:a16="http://schemas.microsoft.com/office/drawing/2014/main" xmlns="" id="{D0D4AB9D-9C70-4E06-AD96-756D0CDB2477}"/>
              </a:ext>
            </a:extLst>
          </p:cNvPr>
          <p:cNvSpPr>
            <a:spLocks noGrp="1"/>
          </p:cNvSpPr>
          <p:nvPr>
            <p:ph idx="1"/>
          </p:nvPr>
        </p:nvSpPr>
        <p:spPr>
          <a:xfrm>
            <a:off x="290513" y="1282700"/>
            <a:ext cx="11647487" cy="4949825"/>
          </a:xfrm>
        </p:spPr>
        <p:txBody>
          <a:bodyPr/>
          <a:lstStyle/>
          <a:p>
            <a:pPr algn="just" eaLnBrk="1" hangingPunct="1">
              <a:lnSpc>
                <a:spcPct val="150000"/>
              </a:lnSpc>
            </a:pPr>
            <a:r>
              <a:rPr lang="fr-FR" altLang="fr-FR" sz="3200"/>
              <a:t>Hygiène respiratoire et règles à respecter quand on tousse</a:t>
            </a:r>
          </a:p>
          <a:p>
            <a:pPr algn="just" eaLnBrk="1" hangingPunct="1">
              <a:lnSpc>
                <a:spcPct val="150000"/>
              </a:lnSpc>
            </a:pPr>
            <a:r>
              <a:rPr lang="fr-FR" altLang="fr-FR" sz="3200"/>
              <a:t>Nettoyage des locaux</a:t>
            </a:r>
          </a:p>
          <a:p>
            <a:pPr algn="just" eaLnBrk="1" hangingPunct="1">
              <a:lnSpc>
                <a:spcPct val="150000"/>
              </a:lnSpc>
            </a:pPr>
            <a:r>
              <a:rPr lang="fr-FR" altLang="fr-FR" sz="3200"/>
              <a:t>Linge</a:t>
            </a:r>
          </a:p>
          <a:p>
            <a:pPr algn="just" eaLnBrk="1" hangingPunct="1">
              <a:lnSpc>
                <a:spcPct val="150000"/>
              </a:lnSpc>
            </a:pPr>
            <a:r>
              <a:rPr lang="fr-FR" altLang="fr-FR" sz="3200"/>
              <a:t>Elimination des déchets</a:t>
            </a:r>
          </a:p>
          <a:p>
            <a:pPr algn="just" eaLnBrk="1" hangingPunct="1">
              <a:lnSpc>
                <a:spcPct val="150000"/>
              </a:lnSpc>
            </a:pPr>
            <a:r>
              <a:rPr lang="fr-FR" altLang="fr-FR" sz="3200"/>
              <a:t>Matériel utilisé pour dispenser des soins</a:t>
            </a:r>
          </a:p>
          <a:p>
            <a:pPr eaLnBrk="1" hangingPunct="1"/>
            <a:endParaRPr lang="fr-FR" altLang="fr-F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E772CE3-8957-498C-8F31-999016508487}"/>
              </a:ext>
            </a:extLst>
          </p:cNvPr>
          <p:cNvSpPr>
            <a:spLocks noGrp="1"/>
          </p:cNvSpPr>
          <p:nvPr>
            <p:ph type="title"/>
          </p:nvPr>
        </p:nvSpPr>
        <p:spPr>
          <a:xfrm>
            <a:off x="271463" y="0"/>
            <a:ext cx="11649075" cy="1089025"/>
          </a:xfrm>
        </p:spPr>
        <p:txBody>
          <a:bodyPr rtlCol="0">
            <a:normAutofit fontScale="90000"/>
          </a:bodyPr>
          <a:lstStyle/>
          <a:p>
            <a:pPr algn="ctr" eaLnBrk="1" fontAlgn="auto" hangingPunct="1">
              <a:spcAft>
                <a:spcPts val="0"/>
              </a:spcAft>
              <a:defRPr/>
            </a:pPr>
            <a:r>
              <a:rPr lang="fr-FR" altLang="fr-FR" sz="2300" dirty="0">
                <a:latin typeface="Arial" panose="020B0604020202020204" pitchFamily="34" charset="0"/>
              </a:rPr>
              <a:t/>
            </a:r>
            <a:br>
              <a:rPr lang="fr-FR" altLang="fr-FR" sz="2300" dirty="0">
                <a:latin typeface="Arial" panose="020B0604020202020204" pitchFamily="34" charset="0"/>
              </a:rPr>
            </a:br>
            <a:r>
              <a:rPr lang="fr-FR" altLang="fr-FR" sz="4000" b="1" dirty="0"/>
              <a:t>HYGIÈNE DES MAINS</a:t>
            </a:r>
            <a:br>
              <a:rPr lang="fr-FR" altLang="fr-FR" sz="4000" b="1" dirty="0"/>
            </a:br>
            <a:endParaRPr lang="fr-FR" altLang="fr-FR" sz="4000" b="1" dirty="0"/>
          </a:p>
        </p:txBody>
      </p:sp>
      <p:sp>
        <p:nvSpPr>
          <p:cNvPr id="93187" name="Espace réservé du contenu 2">
            <a:extLst>
              <a:ext uri="{FF2B5EF4-FFF2-40B4-BE49-F238E27FC236}">
                <a16:creationId xmlns:a16="http://schemas.microsoft.com/office/drawing/2014/main" xmlns="" id="{FE9DE0B6-E71D-43B9-AEB5-C61F0810E39C}"/>
              </a:ext>
            </a:extLst>
          </p:cNvPr>
          <p:cNvSpPr>
            <a:spLocks noGrp="1"/>
          </p:cNvSpPr>
          <p:nvPr>
            <p:ph idx="1"/>
          </p:nvPr>
        </p:nvSpPr>
        <p:spPr>
          <a:xfrm>
            <a:off x="471488" y="1035050"/>
            <a:ext cx="11356975" cy="5419725"/>
          </a:xfrm>
        </p:spPr>
        <p:txBody>
          <a:bodyPr/>
          <a:lstStyle/>
          <a:p>
            <a:pPr marL="215900" indent="0" algn="just" eaLnBrk="1" hangingPunct="1">
              <a:lnSpc>
                <a:spcPct val="150000"/>
              </a:lnSpc>
              <a:spcBef>
                <a:spcPts val="200"/>
              </a:spcBef>
              <a:buFont typeface="Arial" panose="020B0604020202020204" pitchFamily="34" charset="0"/>
              <a:buNone/>
            </a:pPr>
            <a:r>
              <a:rPr lang="fr-FR" altLang="fr-FR" sz="3200" b="1"/>
              <a:t>Indications</a:t>
            </a:r>
            <a:endParaRPr lang="fr-FR" altLang="fr-FR" sz="3200"/>
          </a:p>
          <a:p>
            <a:pPr marL="215900" indent="0" algn="just" eaLnBrk="1" hangingPunct="1">
              <a:lnSpc>
                <a:spcPct val="150000"/>
              </a:lnSpc>
              <a:spcAft>
                <a:spcPts val="200"/>
              </a:spcAft>
            </a:pPr>
            <a:r>
              <a:rPr lang="fr-FR" altLang="fr-FR" sz="3200"/>
              <a:t>Avant et après tout contact direct avec un patient, et notamment entre chaque patient, que l’on porte des gants ou non.</a:t>
            </a:r>
          </a:p>
          <a:p>
            <a:pPr marL="215900" indent="0" algn="just" eaLnBrk="1" hangingPunct="1">
              <a:lnSpc>
                <a:spcPct val="150000"/>
              </a:lnSpc>
              <a:spcAft>
                <a:spcPts val="200"/>
              </a:spcAft>
            </a:pPr>
            <a:r>
              <a:rPr lang="fr-FR" altLang="fr-FR" sz="3200"/>
              <a:t>Immédiatement après avoir enlevé les gants</a:t>
            </a:r>
            <a:r>
              <a:rPr lang="fr-FR" altLang="fr-FR" sz="3200">
                <a:solidFill>
                  <a:srgbClr val="FF0000"/>
                </a:solidFill>
              </a:rPr>
              <a:t>.</a:t>
            </a:r>
          </a:p>
          <a:p>
            <a:pPr marL="215900" indent="0" algn="just" eaLnBrk="1" hangingPunct="1">
              <a:lnSpc>
                <a:spcPct val="150000"/>
              </a:lnSpc>
              <a:spcAft>
                <a:spcPts val="200"/>
              </a:spcAft>
            </a:pPr>
            <a:r>
              <a:rPr lang="fr-FR" altLang="fr-FR" sz="3200"/>
              <a:t>Avant de manipuler un dispositif invasif.</a:t>
            </a:r>
          </a:p>
          <a:p>
            <a:pPr marL="215900" indent="0" algn="just" eaLnBrk="1" hangingPunct="1">
              <a:lnSpc>
                <a:spcPct val="150000"/>
              </a:lnSpc>
            </a:pPr>
            <a:endParaRPr lang="fr-FR" altLang="fr-FR" sz="32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re 1">
            <a:extLst>
              <a:ext uri="{FF2B5EF4-FFF2-40B4-BE49-F238E27FC236}">
                <a16:creationId xmlns:a16="http://schemas.microsoft.com/office/drawing/2014/main" xmlns="" id="{6854C64B-F6F7-43AB-BF87-158B5503300A}"/>
              </a:ext>
            </a:extLst>
          </p:cNvPr>
          <p:cNvSpPr>
            <a:spLocks noGrp="1"/>
          </p:cNvSpPr>
          <p:nvPr>
            <p:ph type="title"/>
          </p:nvPr>
        </p:nvSpPr>
        <p:spPr>
          <a:xfrm>
            <a:off x="217488" y="0"/>
            <a:ext cx="11793537" cy="750888"/>
          </a:xfrm>
        </p:spPr>
        <p:txBody>
          <a:bodyPr>
            <a:normAutofit fontScale="90000"/>
          </a:bodyPr>
          <a:lstStyle/>
          <a:p>
            <a:pPr algn="ctr" eaLnBrk="1" hangingPunct="1"/>
            <a:r>
              <a:rPr lang="fr-FR" altLang="fr-FR" sz="4000" b="1"/>
              <a:t/>
            </a:r>
            <a:br>
              <a:rPr lang="fr-FR" altLang="fr-FR" sz="4000" b="1"/>
            </a:br>
            <a:r>
              <a:rPr lang="fr-FR" altLang="fr-FR" sz="4000" b="1"/>
              <a:t>HYGIÈNE DES MAINS</a:t>
            </a:r>
            <a:r>
              <a:rPr lang="fr-FR" altLang="fr-FR" sz="4000"/>
              <a:t/>
            </a:r>
            <a:br>
              <a:rPr lang="fr-FR" altLang="fr-FR" sz="4000"/>
            </a:br>
            <a:endParaRPr lang="fr-FR" altLang="fr-FR" sz="4000"/>
          </a:p>
        </p:txBody>
      </p:sp>
      <p:sp>
        <p:nvSpPr>
          <p:cNvPr id="94211" name="Espace réservé du contenu 2">
            <a:extLst>
              <a:ext uri="{FF2B5EF4-FFF2-40B4-BE49-F238E27FC236}">
                <a16:creationId xmlns:a16="http://schemas.microsoft.com/office/drawing/2014/main" xmlns="" id="{3518402E-8315-4633-82C3-6C9E6C879DC7}"/>
              </a:ext>
            </a:extLst>
          </p:cNvPr>
          <p:cNvSpPr>
            <a:spLocks noGrp="1"/>
          </p:cNvSpPr>
          <p:nvPr>
            <p:ph idx="1"/>
          </p:nvPr>
        </p:nvSpPr>
        <p:spPr>
          <a:xfrm>
            <a:off x="180975" y="511175"/>
            <a:ext cx="11557000" cy="6140450"/>
          </a:xfrm>
        </p:spPr>
        <p:txBody>
          <a:bodyPr/>
          <a:lstStyle/>
          <a:p>
            <a:pPr marL="215900" indent="0" algn="just" eaLnBrk="1" hangingPunct="1">
              <a:lnSpc>
                <a:spcPct val="150000"/>
              </a:lnSpc>
              <a:spcBef>
                <a:spcPts val="200"/>
              </a:spcBef>
              <a:buFont typeface="Arial" panose="020B0604020202020204" pitchFamily="34" charset="0"/>
              <a:buNone/>
            </a:pPr>
            <a:r>
              <a:rPr lang="fr-FR" altLang="fr-FR" sz="3200" b="1"/>
              <a:t>              Indications</a:t>
            </a:r>
            <a:endParaRPr lang="fr-FR" altLang="fr-FR" sz="3200"/>
          </a:p>
          <a:p>
            <a:pPr marL="215900" indent="0" algn="just" eaLnBrk="1" hangingPunct="1">
              <a:lnSpc>
                <a:spcPct val="150000"/>
              </a:lnSpc>
              <a:spcAft>
                <a:spcPts val="200"/>
              </a:spcAft>
            </a:pPr>
            <a:r>
              <a:rPr lang="fr-FR" altLang="fr-FR" sz="3200"/>
              <a:t>Après avoir touché du sang, des liquides biologiques, des sécrétions, des excréments, des lésions cutanées ou des objets contaminés, même si on porte des gants.</a:t>
            </a:r>
          </a:p>
          <a:p>
            <a:pPr marL="215900" indent="0" eaLnBrk="1" hangingPunct="1">
              <a:lnSpc>
                <a:spcPct val="150000"/>
              </a:lnSpc>
              <a:buFont typeface="Wingdings 3" panose="05040102010807070707" pitchFamily="18" charset="2"/>
              <a:buNone/>
            </a:pPr>
            <a:endParaRPr lang="fr-FR" altLang="fr-FR" sz="32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re 1">
            <a:extLst>
              <a:ext uri="{FF2B5EF4-FFF2-40B4-BE49-F238E27FC236}">
                <a16:creationId xmlns:a16="http://schemas.microsoft.com/office/drawing/2014/main" xmlns="" id="{C376D2C9-DA28-4B45-9891-20B4C890BDA7}"/>
              </a:ext>
            </a:extLst>
          </p:cNvPr>
          <p:cNvSpPr>
            <a:spLocks noGrp="1"/>
          </p:cNvSpPr>
          <p:nvPr>
            <p:ph type="title"/>
          </p:nvPr>
        </p:nvSpPr>
        <p:spPr>
          <a:xfrm>
            <a:off x="217488" y="0"/>
            <a:ext cx="11793537" cy="763588"/>
          </a:xfrm>
        </p:spPr>
        <p:txBody>
          <a:bodyPr>
            <a:normAutofit fontScale="90000"/>
          </a:bodyPr>
          <a:lstStyle/>
          <a:p>
            <a:pPr algn="ctr" eaLnBrk="1" hangingPunct="1"/>
            <a:r>
              <a:rPr lang="fr-FR" altLang="fr-FR" sz="4000" b="1"/>
              <a:t/>
            </a:r>
            <a:br>
              <a:rPr lang="fr-FR" altLang="fr-FR" sz="4000" b="1"/>
            </a:br>
            <a:r>
              <a:rPr lang="fr-FR" altLang="fr-FR" sz="4000" b="1"/>
              <a:t>HYGIÈNE DES MAINS</a:t>
            </a:r>
            <a:r>
              <a:rPr lang="fr-FR" altLang="fr-FR" sz="4000"/>
              <a:t/>
            </a:r>
            <a:br>
              <a:rPr lang="fr-FR" altLang="fr-FR" sz="4000"/>
            </a:br>
            <a:endParaRPr lang="fr-FR" altLang="fr-FR" sz="4000"/>
          </a:p>
        </p:txBody>
      </p:sp>
      <p:sp>
        <p:nvSpPr>
          <p:cNvPr id="95235" name="Espace réservé du contenu 2">
            <a:extLst>
              <a:ext uri="{FF2B5EF4-FFF2-40B4-BE49-F238E27FC236}">
                <a16:creationId xmlns:a16="http://schemas.microsoft.com/office/drawing/2014/main" xmlns="" id="{5CF7BA13-3F62-47F3-9C3D-36FD7E082915}"/>
              </a:ext>
            </a:extLst>
          </p:cNvPr>
          <p:cNvSpPr>
            <a:spLocks noGrp="1"/>
          </p:cNvSpPr>
          <p:nvPr>
            <p:ph idx="1"/>
          </p:nvPr>
        </p:nvSpPr>
        <p:spPr>
          <a:xfrm>
            <a:off x="217488" y="620713"/>
            <a:ext cx="11557000" cy="6140450"/>
          </a:xfrm>
        </p:spPr>
        <p:txBody>
          <a:bodyPr/>
          <a:lstStyle/>
          <a:p>
            <a:pPr marL="215900" indent="0" algn="just" eaLnBrk="1" hangingPunct="1">
              <a:lnSpc>
                <a:spcPct val="150000"/>
              </a:lnSpc>
              <a:spcBef>
                <a:spcPts val="200"/>
              </a:spcBef>
              <a:buFont typeface="Arial" panose="020B0604020202020204" pitchFamily="34" charset="0"/>
              <a:buNone/>
            </a:pPr>
            <a:r>
              <a:rPr lang="fr-FR" altLang="fr-FR" sz="3200" b="1"/>
              <a:t>              Indications</a:t>
            </a:r>
            <a:endParaRPr lang="fr-FR" altLang="fr-FR" sz="3200"/>
          </a:p>
          <a:p>
            <a:pPr marL="215900" indent="0" algn="just" eaLnBrk="1" hangingPunct="1">
              <a:lnSpc>
                <a:spcPct val="150000"/>
              </a:lnSpc>
              <a:spcAft>
                <a:spcPts val="200"/>
              </a:spcAft>
            </a:pPr>
            <a:r>
              <a:rPr lang="fr-FR" altLang="fr-FR" sz="3200"/>
              <a:t>Pendant les soins, lorsqu’on passe d’un endroit contaminé à un endroit propre du corps du patient.</a:t>
            </a:r>
          </a:p>
          <a:p>
            <a:pPr marL="215900" indent="0" algn="just" eaLnBrk="1" hangingPunct="1">
              <a:lnSpc>
                <a:spcPct val="150000"/>
              </a:lnSpc>
              <a:spcAft>
                <a:spcPts val="200"/>
              </a:spcAft>
            </a:pPr>
            <a:r>
              <a:rPr lang="fr-FR" altLang="fr-FR" sz="3200"/>
              <a:t>Après avoir touché des objets qui se trouvent dans l’environnement immédiat du patient</a:t>
            </a:r>
            <a:r>
              <a:rPr lang="fr-FR" altLang="fr-FR"/>
              <a:t>.</a:t>
            </a:r>
          </a:p>
          <a:p>
            <a:pPr marL="215900" indent="0" eaLnBrk="1" hangingPunct="1">
              <a:lnSpc>
                <a:spcPct val="150000"/>
              </a:lnSpc>
            </a:pPr>
            <a:endParaRPr lang="fr-FR" altLang="fr-FR" sz="32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re 1">
            <a:extLst>
              <a:ext uri="{FF2B5EF4-FFF2-40B4-BE49-F238E27FC236}">
                <a16:creationId xmlns:a16="http://schemas.microsoft.com/office/drawing/2014/main" xmlns="" id="{DCDC5EF9-9867-4309-83E9-924F743C26EA}"/>
              </a:ext>
            </a:extLst>
          </p:cNvPr>
          <p:cNvSpPr>
            <a:spLocks noGrp="1"/>
          </p:cNvSpPr>
          <p:nvPr>
            <p:ph type="title"/>
          </p:nvPr>
        </p:nvSpPr>
        <p:spPr>
          <a:xfrm>
            <a:off x="561975" y="196850"/>
            <a:ext cx="11485563" cy="700088"/>
          </a:xfrm>
        </p:spPr>
        <p:txBody>
          <a:bodyPr/>
          <a:lstStyle/>
          <a:p>
            <a:pPr algn="ctr" eaLnBrk="1" hangingPunct="1"/>
            <a:r>
              <a:rPr lang="fr-FR" altLang="fr-FR" sz="4000" b="1"/>
              <a:t>Les 5 indications de l’hygiène des mains</a:t>
            </a:r>
            <a:endParaRPr lang="fr-FR" altLang="fr-FR" sz="4000"/>
          </a:p>
        </p:txBody>
      </p:sp>
      <p:pic>
        <p:nvPicPr>
          <p:cNvPr id="96259" name="Image 6">
            <a:extLst>
              <a:ext uri="{FF2B5EF4-FFF2-40B4-BE49-F238E27FC236}">
                <a16:creationId xmlns:a16="http://schemas.microsoft.com/office/drawing/2014/main" xmlns="" id="{99337A5E-295E-4978-8BF8-C41AFEBF63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5700" y="962025"/>
            <a:ext cx="9913938" cy="589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re 1">
            <a:extLst>
              <a:ext uri="{FF2B5EF4-FFF2-40B4-BE49-F238E27FC236}">
                <a16:creationId xmlns:a16="http://schemas.microsoft.com/office/drawing/2014/main" xmlns="" id="{289E416F-FE9E-47CA-B265-C024C448F021}"/>
              </a:ext>
            </a:extLst>
          </p:cNvPr>
          <p:cNvSpPr>
            <a:spLocks noGrp="1"/>
          </p:cNvSpPr>
          <p:nvPr>
            <p:ph type="title"/>
          </p:nvPr>
        </p:nvSpPr>
        <p:spPr>
          <a:xfrm>
            <a:off x="292100" y="384175"/>
            <a:ext cx="11722100" cy="1203325"/>
          </a:xfrm>
        </p:spPr>
        <p:txBody>
          <a:bodyPr rtlCol="0">
            <a:normAutofit fontScale="90000"/>
          </a:bodyPr>
          <a:lstStyle/>
          <a:p>
            <a:pPr algn="ctr" eaLnBrk="1" fontAlgn="auto" hangingPunct="1">
              <a:spcAft>
                <a:spcPts val="0"/>
              </a:spcAft>
              <a:defRPr/>
            </a:pPr>
            <a:r>
              <a:rPr lang="fr-FR" altLang="fr-FR" b="1" dirty="0"/>
              <a:t>Que faut-il utiliser pour appliquer l’hygiène des mains</a:t>
            </a:r>
            <a:r>
              <a:rPr lang="en-US" altLang="fr-FR" b="1" dirty="0"/>
              <a:t>?</a:t>
            </a:r>
            <a:endParaRPr lang="fr-FR" altLang="fr-FR" dirty="0"/>
          </a:p>
        </p:txBody>
      </p:sp>
      <p:sp>
        <p:nvSpPr>
          <p:cNvPr id="98307" name="Content Placeholder 2">
            <a:extLst>
              <a:ext uri="{FF2B5EF4-FFF2-40B4-BE49-F238E27FC236}">
                <a16:creationId xmlns:a16="http://schemas.microsoft.com/office/drawing/2014/main" xmlns="" id="{E7D35A99-27A6-4844-BD2C-E14F20B740B8}"/>
              </a:ext>
            </a:extLst>
          </p:cNvPr>
          <p:cNvSpPr>
            <a:spLocks noGrp="1"/>
          </p:cNvSpPr>
          <p:nvPr>
            <p:ph idx="1"/>
          </p:nvPr>
        </p:nvSpPr>
        <p:spPr>
          <a:xfrm>
            <a:off x="217488" y="1414463"/>
            <a:ext cx="11737975" cy="4973637"/>
          </a:xfrm>
        </p:spPr>
        <p:txBody>
          <a:bodyPr/>
          <a:lstStyle/>
          <a:p>
            <a:pPr eaLnBrk="1" hangingPunct="1">
              <a:buFont typeface="Arial" panose="020B0604020202020204" pitchFamily="34" charset="0"/>
              <a:buNone/>
            </a:pPr>
            <a:endParaRPr lang="fr-FR" altLang="fr-FR"/>
          </a:p>
          <a:p>
            <a:pPr eaLnBrk="1" hangingPunct="1">
              <a:lnSpc>
                <a:spcPct val="150000"/>
              </a:lnSpc>
            </a:pPr>
            <a:r>
              <a:rPr lang="fr-FR" altLang="fr-FR" sz="3600"/>
              <a:t>Eau et savon </a:t>
            </a:r>
          </a:p>
          <a:p>
            <a:pPr eaLnBrk="1" hangingPunct="1">
              <a:lnSpc>
                <a:spcPct val="150000"/>
              </a:lnSpc>
            </a:pPr>
            <a:r>
              <a:rPr lang="fr-FR" altLang="fr-FR" sz="3600"/>
              <a:t>Toujours utiliser de l’eau et du savon si vos mains sont visiblement sales</a:t>
            </a:r>
          </a:p>
          <a:p>
            <a:pPr eaLnBrk="1" hangingPunct="1">
              <a:lnSpc>
                <a:spcPct val="150000"/>
              </a:lnSpc>
            </a:pPr>
            <a:r>
              <a:rPr lang="fr-FR" altLang="fr-FR" sz="3600"/>
              <a:t>Gel hydro-alcoolique pour les mains</a:t>
            </a:r>
          </a:p>
          <a:p>
            <a:pPr eaLnBrk="1" hangingPunct="1">
              <a:lnSpc>
                <a:spcPct val="150000"/>
              </a:lnSpc>
            </a:pPr>
            <a:endParaRPr lang="fr-FR" altLang="fr-FR" sz="36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xmlns="" id="{344E2F0E-F88D-46C4-979A-1BA28A1325B3}"/>
              </a:ext>
            </a:extLst>
          </p:cNvPr>
          <p:cNvSpPr>
            <a:spLocks noGrp="1" noChangeArrowheads="1"/>
          </p:cNvSpPr>
          <p:nvPr>
            <p:ph type="title"/>
          </p:nvPr>
        </p:nvSpPr>
        <p:spPr>
          <a:xfrm>
            <a:off x="1036638" y="0"/>
            <a:ext cx="9421812" cy="919163"/>
          </a:xfrm>
        </p:spPr>
        <p:txBody>
          <a:bodyPr/>
          <a:lstStyle/>
          <a:p>
            <a:pPr algn="ctr" eaLnBrk="1" hangingPunct="1"/>
            <a:r>
              <a:rPr lang="en-US" altLang="fr-FR" b="1"/>
              <a:t>Le lavage des mains</a:t>
            </a:r>
            <a:endParaRPr lang="en-GB" altLang="fr-FR" b="1"/>
          </a:p>
        </p:txBody>
      </p:sp>
      <p:sp>
        <p:nvSpPr>
          <p:cNvPr id="100355" name="Espace réservé du contenu 6">
            <a:extLst>
              <a:ext uri="{FF2B5EF4-FFF2-40B4-BE49-F238E27FC236}">
                <a16:creationId xmlns:a16="http://schemas.microsoft.com/office/drawing/2014/main" xmlns="" id="{B1414B91-DDA2-4781-BBD5-15F3723A3057}"/>
              </a:ext>
            </a:extLst>
          </p:cNvPr>
          <p:cNvSpPr>
            <a:spLocks noGrp="1"/>
          </p:cNvSpPr>
          <p:nvPr>
            <p:ph idx="1"/>
          </p:nvPr>
        </p:nvSpPr>
        <p:spPr>
          <a:xfrm>
            <a:off x="609600" y="744538"/>
            <a:ext cx="10972800" cy="5732462"/>
          </a:xfrm>
        </p:spPr>
        <p:txBody>
          <a:bodyPr/>
          <a:lstStyle/>
          <a:p>
            <a:pPr eaLnBrk="1" hangingPunct="1"/>
            <a:endParaRPr lang="fr-FR" altLang="fr-FR"/>
          </a:p>
        </p:txBody>
      </p:sp>
      <p:sp>
        <p:nvSpPr>
          <p:cNvPr id="100356" name="Rectangle 5">
            <a:extLst>
              <a:ext uri="{FF2B5EF4-FFF2-40B4-BE49-F238E27FC236}">
                <a16:creationId xmlns:a16="http://schemas.microsoft.com/office/drawing/2014/main" xmlns="" id="{0F43B4B7-0F89-449B-8147-17975740DC98}"/>
              </a:ext>
            </a:extLst>
          </p:cNvPr>
          <p:cNvSpPr txBox="1">
            <a:spLocks noChangeArrowheads="1"/>
          </p:cNvSpPr>
          <p:nvPr/>
        </p:nvSpPr>
        <p:spPr bwMode="auto">
          <a:xfrm>
            <a:off x="8540750" y="931863"/>
            <a:ext cx="3048000" cy="519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spcBef>
                <a:spcPts val="525"/>
              </a:spcBef>
              <a:buFont typeface="Arial" panose="020B0604020202020204" pitchFamily="34" charset="0"/>
              <a:buNone/>
            </a:pPr>
            <a:r>
              <a:rPr lang="fr-FR" altLang="fr-FR" b="1">
                <a:solidFill>
                  <a:srgbClr val="292934"/>
                </a:solidFill>
                <a:latin typeface="Century Gothic" panose="020B0502020202020204" pitchFamily="34" charset="0"/>
              </a:rPr>
              <a:t>Le lavage des mains </a:t>
            </a:r>
            <a:r>
              <a:rPr lang="fr-FR" altLang="fr-FR" b="1">
                <a:solidFill>
                  <a:srgbClr val="FF0000"/>
                </a:solidFill>
                <a:latin typeface="Century Gothic" panose="020B0502020202020204" pitchFamily="34" charset="0"/>
              </a:rPr>
              <a:t>doit durer 40-60 secondes</a:t>
            </a:r>
            <a:r>
              <a:rPr lang="fr-FR" altLang="fr-FR" b="1">
                <a:solidFill>
                  <a:srgbClr val="292934"/>
                </a:solidFill>
                <a:latin typeface="Century Gothic" panose="020B0502020202020204" pitchFamily="34" charset="0"/>
              </a:rPr>
              <a:t> </a:t>
            </a:r>
          </a:p>
          <a:p>
            <a:pPr eaLnBrk="1" hangingPunct="1">
              <a:spcBef>
                <a:spcPts val="525"/>
              </a:spcBef>
              <a:buFont typeface="Wingdings" panose="05000000000000000000" pitchFamily="2" charset="2"/>
              <a:buChar char="ü"/>
            </a:pPr>
            <a:r>
              <a:rPr lang="fr-FR" altLang="fr-FR" b="1">
                <a:solidFill>
                  <a:srgbClr val="292934"/>
                </a:solidFill>
                <a:latin typeface="Century Gothic" panose="020B0502020202020204" pitchFamily="34" charset="0"/>
              </a:rPr>
              <a:t>pour réduire efficacement le nombre de germes sur les mains</a:t>
            </a:r>
          </a:p>
          <a:p>
            <a:pPr eaLnBrk="1" hangingPunct="1">
              <a:spcBef>
                <a:spcPts val="525"/>
              </a:spcBef>
              <a:buFont typeface="Wingdings" panose="05000000000000000000" pitchFamily="2" charset="2"/>
              <a:buChar char="ü"/>
            </a:pPr>
            <a:r>
              <a:rPr lang="fr-FR" altLang="fr-FR" b="1">
                <a:solidFill>
                  <a:srgbClr val="292934"/>
                </a:solidFill>
                <a:latin typeface="Century Gothic" panose="020B0502020202020204" pitchFamily="34" charset="0"/>
              </a:rPr>
              <a:t>en suivant toutes les étapes illustrées.</a:t>
            </a:r>
          </a:p>
        </p:txBody>
      </p:sp>
      <p:pic>
        <p:nvPicPr>
          <p:cNvPr id="100357" name="Image 7">
            <a:extLst>
              <a:ext uri="{FF2B5EF4-FFF2-40B4-BE49-F238E27FC236}">
                <a16:creationId xmlns:a16="http://schemas.microsoft.com/office/drawing/2014/main" xmlns="" id="{40EEA617-D77B-4D0B-BE6E-3FE166C0B1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975" y="744538"/>
            <a:ext cx="7348538" cy="6113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re 1">
            <a:extLst>
              <a:ext uri="{FF2B5EF4-FFF2-40B4-BE49-F238E27FC236}">
                <a16:creationId xmlns:a16="http://schemas.microsoft.com/office/drawing/2014/main" xmlns="" id="{D0E60B27-12DE-4F7A-806F-488D7F0011C1}"/>
              </a:ext>
            </a:extLst>
          </p:cNvPr>
          <p:cNvSpPr>
            <a:spLocks noGrp="1"/>
          </p:cNvSpPr>
          <p:nvPr>
            <p:ph type="title"/>
          </p:nvPr>
        </p:nvSpPr>
        <p:spPr>
          <a:xfrm>
            <a:off x="222250" y="19050"/>
            <a:ext cx="11129963" cy="766763"/>
          </a:xfrm>
        </p:spPr>
        <p:txBody>
          <a:bodyPr/>
          <a:lstStyle/>
          <a:p>
            <a:pPr algn="ctr" eaLnBrk="1" hangingPunct="1"/>
            <a:r>
              <a:rPr lang="fr-FR" altLang="fr-FR" b="1"/>
              <a:t>Les différents types de lavage des mains</a:t>
            </a:r>
          </a:p>
        </p:txBody>
      </p:sp>
      <p:sp>
        <p:nvSpPr>
          <p:cNvPr id="102403" name="Espace réservé du contenu 2">
            <a:extLst>
              <a:ext uri="{FF2B5EF4-FFF2-40B4-BE49-F238E27FC236}">
                <a16:creationId xmlns:a16="http://schemas.microsoft.com/office/drawing/2014/main" xmlns="" id="{B3BF6CBF-D99C-4DFC-956B-D502D8A0D9FC}"/>
              </a:ext>
            </a:extLst>
          </p:cNvPr>
          <p:cNvSpPr>
            <a:spLocks noGrp="1"/>
          </p:cNvSpPr>
          <p:nvPr>
            <p:ph idx="1"/>
          </p:nvPr>
        </p:nvSpPr>
        <p:spPr>
          <a:xfrm>
            <a:off x="576263" y="1154113"/>
            <a:ext cx="11153775" cy="5262562"/>
          </a:xfrm>
        </p:spPr>
        <p:txBody>
          <a:bodyPr/>
          <a:lstStyle/>
          <a:p>
            <a:pPr marL="0" indent="0" eaLnBrk="1" hangingPunct="1">
              <a:buFont typeface="Arial" panose="020B0604020202020204" pitchFamily="34" charset="0"/>
              <a:buNone/>
            </a:pPr>
            <a:endParaRPr lang="fr-FR" altLang="fr-FR">
              <a:latin typeface="Times New Roman" panose="02020603050405020304" pitchFamily="18" charset="0"/>
              <a:cs typeface="Times New Roman" panose="02020603050405020304" pitchFamily="18" charset="0"/>
            </a:endParaRPr>
          </a:p>
          <a:p>
            <a:pPr marL="0" indent="0" eaLnBrk="1" hangingPunct="1">
              <a:lnSpc>
                <a:spcPct val="150000"/>
              </a:lnSpc>
            </a:pPr>
            <a:r>
              <a:rPr lang="fr-FR" altLang="fr-FR" sz="4000">
                <a:cs typeface="Times New Roman" panose="02020603050405020304" pitchFamily="18" charset="0"/>
              </a:rPr>
              <a:t>Lavage simple des mains;</a:t>
            </a:r>
          </a:p>
          <a:p>
            <a:pPr marL="0" indent="0" eaLnBrk="1" hangingPunct="1">
              <a:lnSpc>
                <a:spcPct val="150000"/>
              </a:lnSpc>
            </a:pPr>
            <a:r>
              <a:rPr lang="fr-FR" altLang="fr-FR" sz="4000">
                <a:cs typeface="Times New Roman" panose="02020603050405020304" pitchFamily="18" charset="0"/>
              </a:rPr>
              <a:t>Lavage hygiénique ou antiseptique des mains;</a:t>
            </a:r>
          </a:p>
          <a:p>
            <a:pPr marL="0" indent="0" eaLnBrk="1" hangingPunct="1">
              <a:lnSpc>
                <a:spcPct val="150000"/>
              </a:lnSpc>
            </a:pPr>
            <a:r>
              <a:rPr lang="fr-FR" altLang="fr-FR" sz="4000">
                <a:cs typeface="Times New Roman" panose="02020603050405020304" pitchFamily="18" charset="0"/>
              </a:rPr>
              <a:t>lavage chirurgical des mains;</a:t>
            </a:r>
          </a:p>
        </p:txBody>
      </p:sp>
      <p:sp>
        <p:nvSpPr>
          <p:cNvPr id="102404" name="Espace réservé du numéro de diapositive 4">
            <a:extLst>
              <a:ext uri="{FF2B5EF4-FFF2-40B4-BE49-F238E27FC236}">
                <a16:creationId xmlns:a16="http://schemas.microsoft.com/office/drawing/2014/main" xmlns="" id="{4600B91E-7793-44BF-83C0-1B28F53F629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D62F7B53-B1C9-4805-A6A0-B23ECB77B143}" type="slidenum">
              <a:rPr lang="fr-FR" altLang="fr-FR" sz="1400" smtClean="0">
                <a:solidFill>
                  <a:srgbClr val="FFFFFF"/>
                </a:solidFill>
              </a:rPr>
              <a:pPr>
                <a:lnSpc>
                  <a:spcPct val="100000"/>
                </a:lnSpc>
                <a:spcBef>
                  <a:spcPct val="0"/>
                </a:spcBef>
                <a:buFontTx/>
                <a:buNone/>
              </a:pPr>
              <a:t>17</a:t>
            </a:fld>
            <a:endParaRPr lang="fr-FR" altLang="fr-FR" sz="1400">
              <a:solidFill>
                <a:srgbClr val="FFFFFF"/>
              </a:solidFill>
            </a:endParaRPr>
          </a:p>
        </p:txBody>
      </p:sp>
    </p:spTree>
  </p:cSld>
  <p:clrMapOvr>
    <a:masterClrMapping/>
  </p:clrMapOvr>
  <p:transition spd="slow" advTm="5000">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re 1">
            <a:extLst>
              <a:ext uri="{FF2B5EF4-FFF2-40B4-BE49-F238E27FC236}">
                <a16:creationId xmlns:a16="http://schemas.microsoft.com/office/drawing/2014/main" xmlns="" id="{C236EC52-3515-4E57-807E-482AC13ECE6F}"/>
              </a:ext>
            </a:extLst>
          </p:cNvPr>
          <p:cNvSpPr>
            <a:spLocks noGrp="1"/>
          </p:cNvSpPr>
          <p:nvPr>
            <p:ph type="title"/>
          </p:nvPr>
        </p:nvSpPr>
        <p:spPr>
          <a:xfrm>
            <a:off x="222250" y="19050"/>
            <a:ext cx="11129963" cy="1382713"/>
          </a:xfrm>
        </p:spPr>
        <p:txBody>
          <a:bodyPr/>
          <a:lstStyle/>
          <a:p>
            <a:pPr algn="ctr" eaLnBrk="1" hangingPunct="1"/>
            <a:r>
              <a:rPr lang="fr-FR" altLang="fr-FR" b="1"/>
              <a:t>Les différents types de lavage des mains</a:t>
            </a:r>
          </a:p>
        </p:txBody>
      </p:sp>
      <p:sp>
        <p:nvSpPr>
          <p:cNvPr id="103427" name="Espace réservé du contenu 2">
            <a:extLst>
              <a:ext uri="{FF2B5EF4-FFF2-40B4-BE49-F238E27FC236}">
                <a16:creationId xmlns:a16="http://schemas.microsoft.com/office/drawing/2014/main" xmlns="" id="{B4052395-167F-4082-B35D-D63ECC951AB2}"/>
              </a:ext>
            </a:extLst>
          </p:cNvPr>
          <p:cNvSpPr>
            <a:spLocks noGrp="1"/>
          </p:cNvSpPr>
          <p:nvPr>
            <p:ph idx="1"/>
          </p:nvPr>
        </p:nvSpPr>
        <p:spPr>
          <a:xfrm>
            <a:off x="576263" y="1154113"/>
            <a:ext cx="11153775" cy="5262562"/>
          </a:xfrm>
        </p:spPr>
        <p:txBody>
          <a:bodyPr/>
          <a:lstStyle/>
          <a:p>
            <a:pPr marL="0" indent="0" eaLnBrk="1" hangingPunct="1">
              <a:buFont typeface="Arial" panose="020B0604020202020204" pitchFamily="34" charset="0"/>
              <a:buNone/>
            </a:pPr>
            <a:endParaRPr lang="fr-FR" altLang="fr-FR">
              <a:latin typeface="Times New Roman" panose="02020603050405020304" pitchFamily="18" charset="0"/>
              <a:cs typeface="Times New Roman" panose="02020603050405020304" pitchFamily="18" charset="0"/>
            </a:endParaRPr>
          </a:p>
          <a:p>
            <a:pPr marL="0" indent="0" eaLnBrk="1" hangingPunct="1">
              <a:lnSpc>
                <a:spcPct val="140000"/>
              </a:lnSpc>
            </a:pPr>
            <a:r>
              <a:rPr lang="fr-FR" altLang="fr-FR" sz="3600" b="1">
                <a:cs typeface="Times New Roman" panose="02020603050405020304" pitchFamily="18" charset="0"/>
              </a:rPr>
              <a:t>Lavage simple des mains</a:t>
            </a:r>
          </a:p>
          <a:p>
            <a:pPr lvl="1" eaLnBrk="1" hangingPunct="1">
              <a:lnSpc>
                <a:spcPct val="140000"/>
              </a:lnSpc>
              <a:buFontTx/>
              <a:buNone/>
            </a:pPr>
            <a:r>
              <a:rPr lang="fr-FR" altLang="fr-FR" sz="3600">
                <a:solidFill>
                  <a:srgbClr val="292934"/>
                </a:solidFill>
                <a:cs typeface="Times New Roman" panose="02020603050405020304" pitchFamily="18" charset="0"/>
              </a:rPr>
              <a:t>On utilise pour ce type de lavage un savon</a:t>
            </a:r>
          </a:p>
          <a:p>
            <a:pPr lvl="1" eaLnBrk="1" hangingPunct="1">
              <a:lnSpc>
                <a:spcPct val="140000"/>
              </a:lnSpc>
              <a:buFontTx/>
              <a:buNone/>
            </a:pPr>
            <a:r>
              <a:rPr lang="fr-FR" altLang="fr-FR" sz="3600">
                <a:solidFill>
                  <a:srgbClr val="292934"/>
                </a:solidFill>
                <a:cs typeface="Times New Roman" panose="02020603050405020304" pitchFamily="18" charset="0"/>
              </a:rPr>
              <a:t>doux ordinaire en une seule application. </a:t>
            </a:r>
          </a:p>
          <a:p>
            <a:pPr lvl="1" eaLnBrk="1" hangingPunct="1">
              <a:lnSpc>
                <a:spcPct val="140000"/>
              </a:lnSpc>
              <a:buFontTx/>
              <a:buNone/>
            </a:pPr>
            <a:r>
              <a:rPr lang="fr-FR" altLang="fr-FR" sz="3600">
                <a:solidFill>
                  <a:srgbClr val="292934"/>
                </a:solidFill>
                <a:cs typeface="Times New Roman" panose="02020603050405020304" pitchFamily="18" charset="0"/>
              </a:rPr>
              <a:t>La durée du lavage (savonnage et rinçage)</a:t>
            </a:r>
          </a:p>
          <a:p>
            <a:pPr lvl="1" eaLnBrk="1" hangingPunct="1">
              <a:lnSpc>
                <a:spcPct val="140000"/>
              </a:lnSpc>
              <a:buFontTx/>
              <a:buNone/>
            </a:pPr>
            <a:r>
              <a:rPr lang="fr-FR" altLang="fr-FR" sz="3600">
                <a:solidFill>
                  <a:srgbClr val="292934"/>
                </a:solidFill>
                <a:cs typeface="Times New Roman" panose="02020603050405020304" pitchFamily="18" charset="0"/>
              </a:rPr>
              <a:t>est de </a:t>
            </a:r>
            <a:r>
              <a:rPr lang="fr-FR" altLang="fr-FR" sz="3600" b="1">
                <a:solidFill>
                  <a:srgbClr val="292934"/>
                </a:solidFill>
                <a:cs typeface="Times New Roman" panose="02020603050405020304" pitchFamily="18" charset="0"/>
              </a:rPr>
              <a:t>40 à 60</a:t>
            </a:r>
            <a:r>
              <a:rPr lang="fr-FR" altLang="fr-FR" sz="3600">
                <a:solidFill>
                  <a:srgbClr val="292934"/>
                </a:solidFill>
                <a:cs typeface="Times New Roman" panose="02020603050405020304" pitchFamily="18" charset="0"/>
              </a:rPr>
              <a:t> secondes</a:t>
            </a:r>
            <a:r>
              <a:rPr lang="fr-FR" altLang="fr-FR" sz="3600">
                <a:solidFill>
                  <a:srgbClr val="292934"/>
                </a:solidFill>
              </a:rPr>
              <a:t>. </a:t>
            </a:r>
            <a:endParaRPr lang="fr-FR" altLang="fr-FR" sz="4000">
              <a:solidFill>
                <a:srgbClr val="292934"/>
              </a:solidFill>
              <a:cs typeface="Times New Roman" panose="02020603050405020304" pitchFamily="18" charset="0"/>
            </a:endParaRPr>
          </a:p>
        </p:txBody>
      </p:sp>
      <p:sp>
        <p:nvSpPr>
          <p:cNvPr id="103428" name="Espace réservé du numéro de diapositive 4">
            <a:extLst>
              <a:ext uri="{FF2B5EF4-FFF2-40B4-BE49-F238E27FC236}">
                <a16:creationId xmlns:a16="http://schemas.microsoft.com/office/drawing/2014/main" xmlns="" id="{2CE71120-9160-4CA1-8D2E-3071566FFEF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1841DB41-537B-40EA-9F3E-97C6CBCC234C}" type="slidenum">
              <a:rPr lang="fr-FR" altLang="fr-FR" sz="1400" smtClean="0">
                <a:solidFill>
                  <a:srgbClr val="FFFFFF"/>
                </a:solidFill>
              </a:rPr>
              <a:pPr>
                <a:lnSpc>
                  <a:spcPct val="100000"/>
                </a:lnSpc>
                <a:spcBef>
                  <a:spcPct val="0"/>
                </a:spcBef>
                <a:buFontTx/>
                <a:buNone/>
              </a:pPr>
              <a:t>18</a:t>
            </a:fld>
            <a:endParaRPr lang="fr-FR" altLang="fr-FR" sz="1400">
              <a:solidFill>
                <a:srgbClr val="FFFFFF"/>
              </a:solidFill>
            </a:endParaRPr>
          </a:p>
        </p:txBody>
      </p:sp>
    </p:spTree>
  </p:cSld>
  <p:clrMapOvr>
    <a:masterClrMapping/>
  </p:clrMapOvr>
  <p:transition spd="slow" advTm="5000">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re 1">
            <a:extLst>
              <a:ext uri="{FF2B5EF4-FFF2-40B4-BE49-F238E27FC236}">
                <a16:creationId xmlns:a16="http://schemas.microsoft.com/office/drawing/2014/main" xmlns="" id="{054D4F5C-F963-4B07-9C27-5C63F44D25DD}"/>
              </a:ext>
            </a:extLst>
          </p:cNvPr>
          <p:cNvSpPr>
            <a:spLocks noGrp="1"/>
          </p:cNvSpPr>
          <p:nvPr>
            <p:ph type="title"/>
          </p:nvPr>
        </p:nvSpPr>
        <p:spPr>
          <a:xfrm>
            <a:off x="222250" y="19050"/>
            <a:ext cx="11129963" cy="833438"/>
          </a:xfrm>
        </p:spPr>
        <p:txBody>
          <a:bodyPr/>
          <a:lstStyle/>
          <a:p>
            <a:pPr algn="ctr" eaLnBrk="1" hangingPunct="1"/>
            <a:r>
              <a:rPr lang="fr-FR" altLang="fr-FR" b="1"/>
              <a:t>Les différents types de lavage des mains</a:t>
            </a:r>
          </a:p>
        </p:txBody>
      </p:sp>
      <p:sp>
        <p:nvSpPr>
          <p:cNvPr id="104451" name="Espace réservé du contenu 2">
            <a:extLst>
              <a:ext uri="{FF2B5EF4-FFF2-40B4-BE49-F238E27FC236}">
                <a16:creationId xmlns:a16="http://schemas.microsoft.com/office/drawing/2014/main" xmlns="" id="{7526D4A8-7324-4BC4-A0CA-9F418B5273F1}"/>
              </a:ext>
            </a:extLst>
          </p:cNvPr>
          <p:cNvSpPr>
            <a:spLocks noGrp="1"/>
          </p:cNvSpPr>
          <p:nvPr>
            <p:ph idx="1"/>
          </p:nvPr>
        </p:nvSpPr>
        <p:spPr>
          <a:xfrm>
            <a:off x="222250" y="1004888"/>
            <a:ext cx="11369675" cy="5559425"/>
          </a:xfrm>
        </p:spPr>
        <p:txBody>
          <a:bodyPr>
            <a:normAutofit fontScale="92500" lnSpcReduction="10000"/>
          </a:bodyPr>
          <a:lstStyle/>
          <a:p>
            <a:pPr eaLnBrk="1" hangingPunct="1">
              <a:lnSpc>
                <a:spcPct val="130000"/>
              </a:lnSpc>
            </a:pPr>
            <a:r>
              <a:rPr lang="fr-FR" altLang="fr-FR" sz="3600" b="1">
                <a:solidFill>
                  <a:srgbClr val="292934"/>
                </a:solidFill>
                <a:cs typeface="Times New Roman" panose="02020603050405020304" pitchFamily="18" charset="0"/>
              </a:rPr>
              <a:t>Lavage hygiénique ou antiseptique des mains</a:t>
            </a:r>
            <a:r>
              <a:rPr lang="fr-FR" altLang="fr-FR" sz="3600">
                <a:solidFill>
                  <a:srgbClr val="292934"/>
                </a:solidFill>
                <a:cs typeface="Times New Roman" panose="02020603050405020304" pitchFamily="18" charset="0"/>
              </a:rPr>
              <a:t> </a:t>
            </a:r>
          </a:p>
          <a:p>
            <a:pPr eaLnBrk="1" hangingPunct="1">
              <a:lnSpc>
                <a:spcPct val="130000"/>
              </a:lnSpc>
              <a:buFont typeface="Arial" panose="020B0604020202020204" pitchFamily="34" charset="0"/>
              <a:buNone/>
            </a:pPr>
            <a:r>
              <a:rPr lang="fr-FR" altLang="fr-FR" sz="3600">
                <a:solidFill>
                  <a:srgbClr val="292934"/>
                </a:solidFill>
                <a:cs typeface="Times New Roman" panose="02020603050405020304" pitchFamily="18" charset="0"/>
              </a:rPr>
              <a:t>     Les objectifs sont d’éliminer la flore transitoire et de diminuer la flore résidente</a:t>
            </a:r>
            <a:endParaRPr lang="fr-FR" altLang="fr-FR" sz="3600" b="1">
              <a:solidFill>
                <a:srgbClr val="292934"/>
              </a:solidFill>
              <a:cs typeface="Times New Roman" panose="02020603050405020304" pitchFamily="18" charset="0"/>
            </a:endParaRPr>
          </a:p>
          <a:p>
            <a:pPr lvl="1" eaLnBrk="1" hangingPunct="1">
              <a:lnSpc>
                <a:spcPct val="130000"/>
              </a:lnSpc>
              <a:buFontTx/>
              <a:buNone/>
            </a:pPr>
            <a:r>
              <a:rPr lang="fr-FR" altLang="fr-FR" sz="3600">
                <a:solidFill>
                  <a:srgbClr val="292934"/>
                </a:solidFill>
                <a:cs typeface="Times New Roman" panose="02020603050405020304" pitchFamily="18" charset="0"/>
              </a:rPr>
              <a:t>	On utilise pour ce lavage un savon antiseptique: appliquer  deux ou trois fois. </a:t>
            </a:r>
          </a:p>
          <a:p>
            <a:pPr lvl="1" eaLnBrk="1" hangingPunct="1">
              <a:lnSpc>
                <a:spcPct val="130000"/>
              </a:lnSpc>
              <a:buFontTx/>
              <a:buNone/>
            </a:pPr>
            <a:r>
              <a:rPr lang="fr-FR" altLang="fr-FR" sz="3600">
                <a:solidFill>
                  <a:srgbClr val="292934"/>
                </a:solidFill>
                <a:cs typeface="Times New Roman" panose="02020603050405020304" pitchFamily="18" charset="0"/>
              </a:rPr>
              <a:t>	La durée du lavage (savonnage et rinçage) est </a:t>
            </a:r>
            <a:r>
              <a:rPr lang="fr-FR" altLang="fr-FR" sz="3600" b="1">
                <a:solidFill>
                  <a:srgbClr val="292934"/>
                </a:solidFill>
                <a:cs typeface="Times New Roman" panose="02020603050405020304" pitchFamily="18" charset="0"/>
              </a:rPr>
              <a:t>d’une minute au minimum</a:t>
            </a:r>
            <a:r>
              <a:rPr lang="fr-FR" altLang="fr-FR" sz="3600">
                <a:solidFill>
                  <a:srgbClr val="292934"/>
                </a:solidFill>
                <a:cs typeface="Times New Roman" panose="02020603050405020304" pitchFamily="18" charset="0"/>
              </a:rPr>
              <a:t>.</a:t>
            </a:r>
          </a:p>
          <a:p>
            <a:pPr eaLnBrk="1" hangingPunct="1">
              <a:lnSpc>
                <a:spcPct val="130000"/>
              </a:lnSpc>
              <a:buFontTx/>
              <a:buNone/>
            </a:pPr>
            <a:r>
              <a:rPr lang="fr-FR" altLang="fr-FR" sz="3600" b="1">
                <a:latin typeface="Times New Roman" panose="02020603050405020304" pitchFamily="18" charset="0"/>
                <a:cs typeface="Times New Roman" panose="02020603050405020304" pitchFamily="18" charset="0"/>
              </a:rPr>
              <a:t> </a:t>
            </a:r>
          </a:p>
        </p:txBody>
      </p:sp>
      <p:sp>
        <p:nvSpPr>
          <p:cNvPr id="104452" name="Espace réservé du numéro de diapositive 4">
            <a:extLst>
              <a:ext uri="{FF2B5EF4-FFF2-40B4-BE49-F238E27FC236}">
                <a16:creationId xmlns:a16="http://schemas.microsoft.com/office/drawing/2014/main" xmlns="" id="{A9E86B60-6B94-42B4-B8FC-40C22F0B11C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4F475B4A-7A6B-4F17-943E-C30AA71CCDFF}" type="slidenum">
              <a:rPr lang="fr-FR" altLang="fr-FR" sz="1400" smtClean="0">
                <a:solidFill>
                  <a:srgbClr val="FFFFFF"/>
                </a:solidFill>
              </a:rPr>
              <a:pPr>
                <a:lnSpc>
                  <a:spcPct val="100000"/>
                </a:lnSpc>
                <a:spcBef>
                  <a:spcPct val="0"/>
                </a:spcBef>
                <a:buFontTx/>
                <a:buNone/>
              </a:pPr>
              <a:t>19</a:t>
            </a:fld>
            <a:endParaRPr lang="fr-FR" altLang="fr-FR" sz="1400">
              <a:solidFill>
                <a:srgbClr val="FFFFFF"/>
              </a:solidFill>
            </a:endParaRPr>
          </a:p>
        </p:txBody>
      </p:sp>
    </p:spTree>
  </p:cSld>
  <p:clrMapOvr>
    <a:masterClrMapping/>
  </p:clrMapOvr>
  <p:transition spd="slow" advTm="5000">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INTRODUCTION</a:t>
            </a:r>
          </a:p>
        </p:txBody>
      </p:sp>
      <p:sp>
        <p:nvSpPr>
          <p:cNvPr id="3" name="Espace réservé du contenu 2"/>
          <p:cNvSpPr>
            <a:spLocks noGrp="1"/>
          </p:cNvSpPr>
          <p:nvPr>
            <p:ph idx="1"/>
          </p:nvPr>
        </p:nvSpPr>
        <p:spPr/>
        <p:txBody>
          <a:bodyPr/>
          <a:lstStyle/>
          <a:p>
            <a:pPr marL="0" indent="0">
              <a:buNone/>
            </a:pPr>
            <a:r>
              <a:rPr lang="fr-FR" dirty="0"/>
              <a:t>La prévention et le contrôle (PCI) des IAS passe par l’applications des :</a:t>
            </a:r>
          </a:p>
          <a:p>
            <a:pPr>
              <a:buFont typeface="Wingdings" panose="05000000000000000000" pitchFamily="2" charset="2"/>
              <a:buChar char="§"/>
            </a:pPr>
            <a:r>
              <a:rPr lang="fr-FR" dirty="0"/>
              <a:t>Précautions standard; </a:t>
            </a:r>
          </a:p>
          <a:p>
            <a:pPr>
              <a:buFont typeface="Wingdings" panose="05000000000000000000" pitchFamily="2" charset="2"/>
              <a:buChar char="§"/>
            </a:pPr>
            <a:r>
              <a:rPr lang="fr-FR" dirty="0"/>
              <a:t>Précautions complémentaires (de type contact de type gouttelettes et de type air) et</a:t>
            </a:r>
          </a:p>
          <a:p>
            <a:pPr>
              <a:buFont typeface="Wingdings" panose="05000000000000000000" pitchFamily="2" charset="2"/>
              <a:buChar char="§"/>
            </a:pPr>
            <a:r>
              <a:rPr lang="fr-FR" dirty="0"/>
              <a:t>Isolements protecteurs</a:t>
            </a:r>
          </a:p>
        </p:txBody>
      </p:sp>
    </p:spTree>
    <p:extLst>
      <p:ext uri="{BB962C8B-B14F-4D97-AF65-F5344CB8AC3E}">
        <p14:creationId xmlns:p14="http://schemas.microsoft.com/office/powerpoint/2010/main" val="22790355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re 1">
            <a:extLst>
              <a:ext uri="{FF2B5EF4-FFF2-40B4-BE49-F238E27FC236}">
                <a16:creationId xmlns:a16="http://schemas.microsoft.com/office/drawing/2014/main" xmlns="" id="{DA0F8A41-F585-424D-B3F3-A68BDCD41CA4}"/>
              </a:ext>
            </a:extLst>
          </p:cNvPr>
          <p:cNvSpPr>
            <a:spLocks noGrp="1"/>
          </p:cNvSpPr>
          <p:nvPr>
            <p:ph type="title"/>
          </p:nvPr>
        </p:nvSpPr>
        <p:spPr>
          <a:xfrm>
            <a:off x="222250" y="19050"/>
            <a:ext cx="11129963" cy="768350"/>
          </a:xfrm>
        </p:spPr>
        <p:txBody>
          <a:bodyPr/>
          <a:lstStyle/>
          <a:p>
            <a:pPr eaLnBrk="1" hangingPunct="1"/>
            <a:r>
              <a:rPr lang="fr-FR" altLang="fr-FR" b="1"/>
              <a:t>Les différents types de lavage des mains</a:t>
            </a:r>
          </a:p>
        </p:txBody>
      </p:sp>
      <p:sp>
        <p:nvSpPr>
          <p:cNvPr id="105475" name="Espace réservé du contenu 2">
            <a:extLst>
              <a:ext uri="{FF2B5EF4-FFF2-40B4-BE49-F238E27FC236}">
                <a16:creationId xmlns:a16="http://schemas.microsoft.com/office/drawing/2014/main" xmlns="" id="{9CCB9F57-322D-433A-B828-288735911F65}"/>
              </a:ext>
            </a:extLst>
          </p:cNvPr>
          <p:cNvSpPr>
            <a:spLocks noGrp="1"/>
          </p:cNvSpPr>
          <p:nvPr>
            <p:ph idx="1"/>
          </p:nvPr>
        </p:nvSpPr>
        <p:spPr>
          <a:xfrm>
            <a:off x="180975" y="708025"/>
            <a:ext cx="11549063" cy="6149975"/>
          </a:xfrm>
        </p:spPr>
        <p:txBody>
          <a:bodyPr>
            <a:normAutofit lnSpcReduction="10000"/>
          </a:bodyPr>
          <a:lstStyle/>
          <a:p>
            <a:pPr eaLnBrk="1" hangingPunct="1">
              <a:lnSpc>
                <a:spcPct val="130000"/>
              </a:lnSpc>
            </a:pPr>
            <a:r>
              <a:rPr lang="fr-FR" altLang="fr-FR" sz="3600" b="1" dirty="0">
                <a:latin typeface="Times New Roman" panose="02020603050405020304" pitchFamily="18" charset="0"/>
                <a:cs typeface="Times New Roman" panose="02020603050405020304" pitchFamily="18" charset="0"/>
              </a:rPr>
              <a:t>               </a:t>
            </a:r>
            <a:r>
              <a:rPr lang="fr-FR" altLang="fr-FR" sz="3600" b="1" dirty="0">
                <a:cs typeface="Times New Roman" panose="02020603050405020304" pitchFamily="18" charset="0"/>
              </a:rPr>
              <a:t>Lavage chirurgical des mains </a:t>
            </a:r>
            <a:r>
              <a:rPr lang="fr-FR" altLang="fr-FR" sz="3600" dirty="0">
                <a:cs typeface="Times New Roman" panose="02020603050405020304" pitchFamily="18" charset="0"/>
              </a:rPr>
              <a:t>:         </a:t>
            </a:r>
            <a:r>
              <a:rPr lang="fr-FR" altLang="fr-FR" sz="3300" dirty="0">
                <a:cs typeface="Times New Roman" panose="02020603050405020304" pitchFamily="18" charset="0"/>
              </a:rPr>
              <a:t>Objectifs: éliminer la flore transitoire et de réduire la flore résidente de façon significative.</a:t>
            </a:r>
          </a:p>
          <a:p>
            <a:pPr eaLnBrk="1" hangingPunct="1">
              <a:lnSpc>
                <a:spcPct val="130000"/>
              </a:lnSpc>
              <a:buFont typeface="Arial" panose="020B0604020202020204" pitchFamily="34" charset="0"/>
              <a:buNone/>
            </a:pPr>
            <a:r>
              <a:rPr lang="fr-FR" altLang="fr-FR" sz="3300" dirty="0">
                <a:cs typeface="Times New Roman" panose="02020603050405020304" pitchFamily="18" charset="0"/>
              </a:rPr>
              <a:t>On utilise pour ce type de lavage </a:t>
            </a:r>
            <a:r>
              <a:rPr lang="fr-FR" altLang="fr-FR" sz="3300" dirty="0">
                <a:solidFill>
                  <a:srgbClr val="292934"/>
                </a:solidFill>
                <a:cs typeface="Times New Roman" panose="02020603050405020304" pitchFamily="18" charset="0"/>
              </a:rPr>
              <a:t>un savon (antiseptique) en trois applications(coude, moitié de l’avant-bras et le poignet).</a:t>
            </a:r>
          </a:p>
          <a:p>
            <a:pPr lvl="1" eaLnBrk="1" hangingPunct="1">
              <a:lnSpc>
                <a:spcPct val="130000"/>
              </a:lnSpc>
              <a:buFont typeface="Arial" panose="020B0604020202020204" pitchFamily="34" charset="0"/>
              <a:buNone/>
            </a:pPr>
            <a:r>
              <a:rPr lang="fr-FR" altLang="fr-FR" sz="3300" dirty="0">
                <a:solidFill>
                  <a:srgbClr val="292934"/>
                </a:solidFill>
                <a:cs typeface="Times New Roman" panose="02020603050405020304" pitchFamily="18" charset="0"/>
              </a:rPr>
              <a:t>La durée du lavage (savonnage et rinçage)</a:t>
            </a:r>
          </a:p>
          <a:p>
            <a:pPr lvl="1" eaLnBrk="1" hangingPunct="1">
              <a:lnSpc>
                <a:spcPct val="130000"/>
              </a:lnSpc>
              <a:buFont typeface="Arial" panose="020B0604020202020204" pitchFamily="34" charset="0"/>
              <a:buNone/>
            </a:pPr>
            <a:r>
              <a:rPr lang="fr-FR" altLang="fr-FR" sz="3300" dirty="0">
                <a:solidFill>
                  <a:srgbClr val="292934"/>
                </a:solidFill>
                <a:cs typeface="Times New Roman" panose="02020603050405020304" pitchFamily="18" charset="0"/>
              </a:rPr>
              <a:t>est de </a:t>
            </a:r>
            <a:r>
              <a:rPr lang="fr-FR" altLang="fr-FR" sz="3300" b="1" dirty="0">
                <a:solidFill>
                  <a:srgbClr val="292934"/>
                </a:solidFill>
                <a:cs typeface="Times New Roman" panose="02020603050405020304" pitchFamily="18" charset="0"/>
              </a:rPr>
              <a:t>5 minutes au </a:t>
            </a:r>
            <a:r>
              <a:rPr lang="fr-FR" altLang="fr-FR" sz="3300" b="1" dirty="0" smtClean="0">
                <a:solidFill>
                  <a:srgbClr val="292934"/>
                </a:solidFill>
                <a:cs typeface="Times New Roman" panose="02020603050405020304" pitchFamily="18" charset="0"/>
              </a:rPr>
              <a:t>minimum</a:t>
            </a:r>
          </a:p>
          <a:p>
            <a:pPr lvl="1" eaLnBrk="1" hangingPunct="1">
              <a:lnSpc>
                <a:spcPct val="130000"/>
              </a:lnSpc>
              <a:buFont typeface="Arial" panose="020B0604020202020204" pitchFamily="34" charset="0"/>
              <a:buNone/>
            </a:pPr>
            <a:r>
              <a:rPr lang="fr-FR" altLang="fr-FR" sz="3300" dirty="0" smtClean="0">
                <a:solidFill>
                  <a:srgbClr val="292934"/>
                </a:solidFill>
                <a:cs typeface="Times New Roman" panose="02020603050405020304" pitchFamily="18" charset="0"/>
              </a:rPr>
              <a:t>Désinfection chirurgicale (savon ordinaire + solution hydro </a:t>
            </a:r>
            <a:r>
              <a:rPr lang="fr-FR" altLang="fr-FR" sz="3300" smtClean="0">
                <a:solidFill>
                  <a:srgbClr val="292934"/>
                </a:solidFill>
                <a:cs typeface="Times New Roman" panose="02020603050405020304" pitchFamily="18" charset="0"/>
              </a:rPr>
              <a:t>alcoolique)</a:t>
            </a:r>
            <a:endParaRPr lang="fr-FR" altLang="fr-FR" sz="3300" dirty="0">
              <a:solidFill>
                <a:srgbClr val="292934"/>
              </a:solidFill>
              <a:cs typeface="Times New Roman" panose="02020603050405020304" pitchFamily="18" charset="0"/>
            </a:endParaRPr>
          </a:p>
        </p:txBody>
      </p:sp>
      <p:sp>
        <p:nvSpPr>
          <p:cNvPr id="105476" name="Espace réservé du numéro de diapositive 4">
            <a:extLst>
              <a:ext uri="{FF2B5EF4-FFF2-40B4-BE49-F238E27FC236}">
                <a16:creationId xmlns:a16="http://schemas.microsoft.com/office/drawing/2014/main" xmlns="" id="{7C5DA78D-A168-428B-961B-B12FA6C67DB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1D30AE0E-FDD6-4651-8C60-4C08BD51432E}" type="slidenum">
              <a:rPr lang="fr-FR" altLang="fr-FR" sz="1400" smtClean="0">
                <a:solidFill>
                  <a:srgbClr val="FFFFFF"/>
                </a:solidFill>
              </a:rPr>
              <a:pPr>
                <a:lnSpc>
                  <a:spcPct val="100000"/>
                </a:lnSpc>
                <a:spcBef>
                  <a:spcPct val="0"/>
                </a:spcBef>
                <a:buFontTx/>
                <a:buNone/>
              </a:pPr>
              <a:t>20</a:t>
            </a:fld>
            <a:endParaRPr lang="fr-FR" altLang="fr-FR" sz="1400">
              <a:solidFill>
                <a:srgbClr val="FFFFFF"/>
              </a:solidFill>
            </a:endParaRPr>
          </a:p>
        </p:txBody>
      </p:sp>
    </p:spTree>
  </p:cSld>
  <p:clrMapOvr>
    <a:masterClrMapping/>
  </p:clrMapOvr>
  <p:transition spd="slow" advTm="5000">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8FF76DA-3ECE-487E-BDC8-1631AB21E0F1}"/>
              </a:ext>
            </a:extLst>
          </p:cNvPr>
          <p:cNvSpPr>
            <a:spLocks noGrp="1"/>
          </p:cNvSpPr>
          <p:nvPr>
            <p:ph type="title"/>
          </p:nvPr>
        </p:nvSpPr>
        <p:spPr>
          <a:xfrm>
            <a:off x="1774825" y="76200"/>
            <a:ext cx="8435975" cy="577850"/>
          </a:xfrm>
        </p:spPr>
        <p:txBody>
          <a:bodyPr rtlCol="0">
            <a:normAutofit fontScale="90000"/>
          </a:bodyPr>
          <a:lstStyle/>
          <a:p>
            <a:pPr algn="ctr" eaLnBrk="1" fontAlgn="auto" hangingPunct="1">
              <a:spcAft>
                <a:spcPts val="0"/>
              </a:spcAft>
              <a:defRPr/>
            </a:pPr>
            <a:r>
              <a:rPr lang="fr-FR" b="1" dirty="0">
                <a:solidFill>
                  <a:schemeClr val="tx1">
                    <a:lumMod val="85000"/>
                    <a:lumOff val="15000"/>
                  </a:schemeClr>
                </a:solidFill>
                <a:latin typeface="Times New Roman"/>
                <a:ea typeface="Calibri"/>
                <a:cs typeface="Times New Roman"/>
              </a:rPr>
              <a:t> </a:t>
            </a:r>
            <a:br>
              <a:rPr lang="fr-FR" b="1" dirty="0">
                <a:solidFill>
                  <a:schemeClr val="tx1">
                    <a:lumMod val="85000"/>
                    <a:lumOff val="15000"/>
                  </a:schemeClr>
                </a:solidFill>
                <a:latin typeface="Times New Roman"/>
                <a:ea typeface="Calibri"/>
                <a:cs typeface="Times New Roman"/>
              </a:rPr>
            </a:br>
            <a:r>
              <a:rPr lang="fr-FR" b="1" dirty="0">
                <a:solidFill>
                  <a:schemeClr val="tx1">
                    <a:lumMod val="85000"/>
                    <a:lumOff val="15000"/>
                  </a:schemeClr>
                </a:solidFill>
                <a:ea typeface="Calibri"/>
                <a:cs typeface="Times New Roman"/>
              </a:rPr>
              <a:t>Gants</a:t>
            </a:r>
            <a:br>
              <a:rPr lang="fr-FR" b="1" dirty="0">
                <a:solidFill>
                  <a:schemeClr val="tx1">
                    <a:lumMod val="85000"/>
                    <a:lumOff val="15000"/>
                  </a:schemeClr>
                </a:solidFill>
                <a:ea typeface="Calibri"/>
                <a:cs typeface="Times New Roman"/>
              </a:rPr>
            </a:br>
            <a:endParaRPr lang="fr-FR" dirty="0">
              <a:solidFill>
                <a:schemeClr val="tx1">
                  <a:lumMod val="85000"/>
                  <a:lumOff val="15000"/>
                </a:schemeClr>
              </a:solidFill>
            </a:endParaRPr>
          </a:p>
        </p:txBody>
      </p:sp>
      <p:sp>
        <p:nvSpPr>
          <p:cNvPr id="106499" name="Rectangle 3">
            <a:extLst>
              <a:ext uri="{FF2B5EF4-FFF2-40B4-BE49-F238E27FC236}">
                <a16:creationId xmlns:a16="http://schemas.microsoft.com/office/drawing/2014/main" xmlns="" id="{5D5BDEC0-EF05-43F7-A562-9447E77EE81D}"/>
              </a:ext>
            </a:extLst>
          </p:cNvPr>
          <p:cNvSpPr>
            <a:spLocks noGrp="1" noChangeArrowheads="1"/>
          </p:cNvSpPr>
          <p:nvPr>
            <p:ph idx="1"/>
          </p:nvPr>
        </p:nvSpPr>
        <p:spPr>
          <a:xfrm>
            <a:off x="366713" y="1624013"/>
            <a:ext cx="11625262" cy="4949825"/>
          </a:xfrm>
        </p:spPr>
        <p:txBody>
          <a:bodyPr/>
          <a:lstStyle/>
          <a:p>
            <a:pPr eaLnBrk="1" hangingPunct="1">
              <a:lnSpc>
                <a:spcPct val="140000"/>
              </a:lnSpc>
            </a:pPr>
            <a:r>
              <a:rPr lang="fr-FR" altLang="fr-FR" b="1"/>
              <a:t>Port </a:t>
            </a:r>
            <a:r>
              <a:rPr lang="fr-FR" altLang="fr-FR" b="1">
                <a:solidFill>
                  <a:srgbClr val="FF0000"/>
                </a:solidFill>
              </a:rPr>
              <a:t>systématique</a:t>
            </a:r>
            <a:r>
              <a:rPr lang="fr-FR" altLang="fr-FR" b="1"/>
              <a:t> de gants </a:t>
            </a:r>
            <a:r>
              <a:rPr lang="fr-FR" altLang="fr-FR" b="1">
                <a:solidFill>
                  <a:srgbClr val="FF0000"/>
                </a:solidFill>
              </a:rPr>
              <a:t>uniquement</a:t>
            </a:r>
            <a:r>
              <a:rPr lang="fr-FR" altLang="fr-FR" b="1" i="1">
                <a:solidFill>
                  <a:srgbClr val="FF0000"/>
                </a:solidFill>
              </a:rPr>
              <a:t> </a:t>
            </a:r>
            <a:r>
              <a:rPr lang="fr-FR" altLang="fr-FR" b="1"/>
              <a:t>si risque </a:t>
            </a:r>
            <a:r>
              <a:rPr lang="fr-FR" altLang="fr-FR"/>
              <a:t>:</a:t>
            </a:r>
          </a:p>
          <a:p>
            <a:pPr eaLnBrk="1" hangingPunct="1">
              <a:lnSpc>
                <a:spcPct val="140000"/>
              </a:lnSpc>
            </a:pPr>
            <a:r>
              <a:rPr lang="fr-FR" altLang="fr-FR"/>
              <a:t>de contact avec : du sang et des liquides biologiques (urines, selles, etc.), des muqueuses, une peau lésée, du linge souillé, du matériel souillé</a:t>
            </a:r>
          </a:p>
          <a:p>
            <a:pPr eaLnBrk="1" hangingPunct="1">
              <a:lnSpc>
                <a:spcPct val="140000"/>
              </a:lnSpc>
            </a:pPr>
            <a:r>
              <a:rPr lang="fr-FR" altLang="fr-FR"/>
              <a:t>de piqûre, coupure</a:t>
            </a:r>
          </a:p>
          <a:p>
            <a:pPr algn="ctr" eaLnBrk="1" hangingPunct="1">
              <a:lnSpc>
                <a:spcPct val="140000"/>
              </a:lnSpc>
              <a:buFont typeface="Arial" panose="020B0604020202020204" pitchFamily="34" charset="0"/>
              <a:buNone/>
            </a:pPr>
            <a:r>
              <a:rPr lang="fr-FR" altLang="fr-FR" b="1">
                <a:solidFill>
                  <a:srgbClr val="FF0000"/>
                </a:solidFill>
              </a:rPr>
              <a:t>Le port de gants n’exclut pas le lavage des mains ou la désinfection par friction.</a:t>
            </a:r>
          </a:p>
        </p:txBody>
      </p:sp>
      <p:sp>
        <p:nvSpPr>
          <p:cNvPr id="28675" name="Rectangle 4">
            <a:extLst>
              <a:ext uri="{FF2B5EF4-FFF2-40B4-BE49-F238E27FC236}">
                <a16:creationId xmlns:a16="http://schemas.microsoft.com/office/drawing/2014/main" xmlns="" id="{DBEC5DF4-C84C-44BD-BB03-289DA6145401}"/>
              </a:ext>
            </a:extLst>
          </p:cNvPr>
          <p:cNvSpPr>
            <a:spLocks noChangeArrowheads="1"/>
          </p:cNvSpPr>
          <p:nvPr/>
        </p:nvSpPr>
        <p:spPr bwMode="auto">
          <a:xfrm>
            <a:off x="287338" y="755650"/>
            <a:ext cx="11757025" cy="585788"/>
          </a:xfrm>
          <a:prstGeom prst="rect">
            <a:avLst/>
          </a:prstGeom>
          <a:noFill/>
          <a:ln w="9525">
            <a:solidFill>
              <a:srgbClr val="33CCCC"/>
            </a:solidFill>
            <a:miter lim="800000"/>
            <a:headEnd/>
            <a:tailEnd/>
          </a:ln>
          <a:extLst/>
        </p:spPr>
        <p:txBody>
          <a:bodyPr>
            <a:spAutoFit/>
          </a:bodyPr>
          <a:lstStyle/>
          <a:p>
            <a:pPr algn="ctr" defTabSz="457200" eaLnBrk="1" hangingPunct="1">
              <a:buFont typeface="Arial" charset="0"/>
              <a:buNone/>
              <a:defRPr/>
            </a:pPr>
            <a:r>
              <a:rPr lang="fr-FR" sz="3200" b="1" dirty="0">
                <a:solidFill>
                  <a:srgbClr val="FF0000"/>
                </a:solidFill>
                <a:latin typeface="+mn-lt"/>
                <a:ea typeface="ＭＳ Ｐゴシック" charset="0"/>
                <a:cs typeface="ＭＳ Ｐゴシック" charset="0"/>
              </a:rPr>
              <a:t>1 paire de gants = 1 geste = 1 patient</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re 1">
            <a:extLst>
              <a:ext uri="{FF2B5EF4-FFF2-40B4-BE49-F238E27FC236}">
                <a16:creationId xmlns:a16="http://schemas.microsoft.com/office/drawing/2014/main" xmlns="" id="{D5BE885C-CA14-41D5-9339-2C6270B0EEC3}"/>
              </a:ext>
            </a:extLst>
          </p:cNvPr>
          <p:cNvSpPr>
            <a:spLocks noGrp="1"/>
          </p:cNvSpPr>
          <p:nvPr>
            <p:ph type="title"/>
          </p:nvPr>
        </p:nvSpPr>
        <p:spPr>
          <a:xfrm>
            <a:off x="1981200" y="-28575"/>
            <a:ext cx="8229600" cy="1416050"/>
          </a:xfrm>
        </p:spPr>
        <p:txBody>
          <a:bodyPr/>
          <a:lstStyle/>
          <a:p>
            <a:pPr algn="ctr" eaLnBrk="1" hangingPunct="1"/>
            <a:r>
              <a:rPr lang="fr-FR" altLang="fr-FR" b="1">
                <a:latin typeface="Times New Roman" panose="02020603050405020304" pitchFamily="18" charset="0"/>
              </a:rPr>
              <a:t> </a:t>
            </a:r>
            <a:r>
              <a:rPr lang="fr-FR" altLang="fr-FR" b="1"/>
              <a:t> Gants (suite)</a:t>
            </a:r>
            <a:endParaRPr lang="fr-FR" altLang="fr-FR"/>
          </a:p>
        </p:txBody>
      </p:sp>
      <p:sp>
        <p:nvSpPr>
          <p:cNvPr id="107523" name="Espace réservé du contenu 2">
            <a:extLst>
              <a:ext uri="{FF2B5EF4-FFF2-40B4-BE49-F238E27FC236}">
                <a16:creationId xmlns:a16="http://schemas.microsoft.com/office/drawing/2014/main" xmlns="" id="{30DF48B4-2C14-4EAC-86E3-C9C821FD132C}"/>
              </a:ext>
            </a:extLst>
          </p:cNvPr>
          <p:cNvSpPr>
            <a:spLocks noGrp="1"/>
          </p:cNvSpPr>
          <p:nvPr>
            <p:ph idx="1"/>
          </p:nvPr>
        </p:nvSpPr>
        <p:spPr>
          <a:xfrm>
            <a:off x="287338" y="1309688"/>
            <a:ext cx="11482387" cy="5002212"/>
          </a:xfrm>
        </p:spPr>
        <p:txBody>
          <a:bodyPr/>
          <a:lstStyle/>
          <a:p>
            <a:pPr algn="just" eaLnBrk="1" hangingPunct="1">
              <a:lnSpc>
                <a:spcPct val="140000"/>
              </a:lnSpc>
              <a:spcAft>
                <a:spcPts val="200"/>
              </a:spcAft>
            </a:pPr>
            <a:r>
              <a:rPr lang="fr-FR" altLang="fr-FR" sz="3000"/>
              <a:t>Changer de gants entre chaque geste ou acte pratiqué sur le même patient lorsqu’on a été en contact avec des matières potentiellement infectieuses.</a:t>
            </a:r>
          </a:p>
          <a:p>
            <a:pPr algn="just" eaLnBrk="1" hangingPunct="1">
              <a:lnSpc>
                <a:spcPct val="140000"/>
              </a:lnSpc>
            </a:pPr>
            <a:r>
              <a:rPr lang="fr-FR" altLang="fr-FR" sz="3000"/>
              <a:t>Enlever les gants après usage, avant de toucher des objets et des surfaces non contaminés et avant de s’occuper d’un autre patient. Se laver ou se désinfecter les mains immédiatement après avoir enlevé les gants.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re 1">
            <a:extLst>
              <a:ext uri="{FF2B5EF4-FFF2-40B4-BE49-F238E27FC236}">
                <a16:creationId xmlns:a16="http://schemas.microsoft.com/office/drawing/2014/main" xmlns="" id="{F3AF3BE2-4ECC-453E-BA29-FA3DD090EAE8}"/>
              </a:ext>
            </a:extLst>
          </p:cNvPr>
          <p:cNvSpPr>
            <a:spLocks noGrp="1"/>
          </p:cNvSpPr>
          <p:nvPr>
            <p:ph type="title"/>
          </p:nvPr>
        </p:nvSpPr>
        <p:spPr>
          <a:xfrm>
            <a:off x="117475" y="0"/>
            <a:ext cx="11717338" cy="746125"/>
          </a:xfrm>
        </p:spPr>
        <p:txBody>
          <a:bodyPr rtlCol="0">
            <a:normAutofit fontScale="90000"/>
          </a:bodyPr>
          <a:lstStyle/>
          <a:p>
            <a:pPr algn="ctr" eaLnBrk="1" fontAlgn="auto" hangingPunct="1">
              <a:spcAft>
                <a:spcPts val="0"/>
              </a:spcAft>
              <a:defRPr/>
            </a:pPr>
            <a:r>
              <a:rPr lang="fr-FR" altLang="fr-FR" b="1" dirty="0">
                <a:solidFill>
                  <a:srgbClr val="FF0000"/>
                </a:solidFill>
              </a:rPr>
              <a:t/>
            </a:r>
            <a:br>
              <a:rPr lang="fr-FR" altLang="fr-FR" b="1" dirty="0">
                <a:solidFill>
                  <a:srgbClr val="FF0000"/>
                </a:solidFill>
              </a:rPr>
            </a:br>
            <a:r>
              <a:rPr lang="fr-FR" altLang="fr-FR" b="1" dirty="0">
                <a:solidFill>
                  <a:srgbClr val="FF0000"/>
                </a:solidFill>
              </a:rPr>
              <a:t>Principes d’utilisation des gants</a:t>
            </a:r>
            <a:br>
              <a:rPr lang="fr-FR" altLang="fr-FR" b="1" dirty="0">
                <a:solidFill>
                  <a:srgbClr val="FF0000"/>
                </a:solidFill>
              </a:rPr>
            </a:br>
            <a:endParaRPr lang="fr-FR" altLang="fr-FR" dirty="0">
              <a:solidFill>
                <a:srgbClr val="FF0000"/>
              </a:solidFill>
            </a:endParaRPr>
          </a:p>
        </p:txBody>
      </p:sp>
      <p:pic>
        <p:nvPicPr>
          <p:cNvPr id="108547" name="Espace réservé du contenu 22" descr="RÃ©sultat de recherche d'images pour &quot;lavage des main savon liquide&quot;">
            <a:extLst>
              <a:ext uri="{FF2B5EF4-FFF2-40B4-BE49-F238E27FC236}">
                <a16:creationId xmlns:a16="http://schemas.microsoft.com/office/drawing/2014/main" xmlns="" id="{AE8D418C-BD58-4D76-BD0A-BA34002E6D29}"/>
              </a:ext>
            </a:extLs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a:xfrm>
            <a:off x="1579563" y="889000"/>
            <a:ext cx="1471612" cy="981075"/>
          </a:xfrm>
        </p:spPr>
      </p:pic>
      <p:sp>
        <p:nvSpPr>
          <p:cNvPr id="30723" name="TextBox 4">
            <a:extLst>
              <a:ext uri="{FF2B5EF4-FFF2-40B4-BE49-F238E27FC236}">
                <a16:creationId xmlns:a16="http://schemas.microsoft.com/office/drawing/2014/main" xmlns="" id="{6F913741-BB37-459F-9943-DA90B8C7A00D}"/>
              </a:ext>
            </a:extLst>
          </p:cNvPr>
          <p:cNvSpPr txBox="1">
            <a:spLocks noChangeArrowheads="1"/>
          </p:cNvSpPr>
          <p:nvPr/>
        </p:nvSpPr>
        <p:spPr bwMode="auto">
          <a:xfrm>
            <a:off x="1306513" y="2000250"/>
            <a:ext cx="2276475" cy="1322388"/>
          </a:xfrm>
          <a:prstGeom prst="rect">
            <a:avLst/>
          </a:prstGeom>
          <a:noFill/>
          <a:ln>
            <a:noFill/>
          </a:ln>
          <a:extLst/>
        </p:spPr>
        <p:txBody>
          <a:bodyPr lIns="91424" tIns="45712" rIns="91424" bIns="45712">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buFont typeface="Arial" charset="0"/>
              <a:buNone/>
              <a:defRPr/>
            </a:pPr>
            <a:r>
              <a:rPr lang="fr-FR" sz="2000" dirty="0">
                <a:solidFill>
                  <a:srgbClr val="292934"/>
                </a:solidFill>
                <a:latin typeface="+mn-lt"/>
              </a:rPr>
              <a:t>Avant de porter les gants, </a:t>
            </a:r>
            <a:br>
              <a:rPr lang="fr-FR" sz="2000" dirty="0">
                <a:solidFill>
                  <a:srgbClr val="292934"/>
                </a:solidFill>
                <a:latin typeface="+mn-lt"/>
              </a:rPr>
            </a:br>
            <a:r>
              <a:rPr lang="fr-FR" sz="2000" dirty="0">
                <a:solidFill>
                  <a:srgbClr val="292934"/>
                </a:solidFill>
                <a:latin typeface="+mn-lt"/>
              </a:rPr>
              <a:t>se laver les mains.</a:t>
            </a:r>
          </a:p>
        </p:txBody>
      </p:sp>
      <p:pic>
        <p:nvPicPr>
          <p:cNvPr id="108549" name="Picture 7">
            <a:extLst>
              <a:ext uri="{FF2B5EF4-FFF2-40B4-BE49-F238E27FC236}">
                <a16:creationId xmlns:a16="http://schemas.microsoft.com/office/drawing/2014/main" xmlns="" id="{B29DD51F-7913-42D5-B111-B450C74D981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08525" y="987425"/>
            <a:ext cx="1279525" cy="12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8550" name="Picture 9" descr="Symbols">
            <a:extLst>
              <a:ext uri="{FF2B5EF4-FFF2-40B4-BE49-F238E27FC236}">
                <a16:creationId xmlns:a16="http://schemas.microsoft.com/office/drawing/2014/main" xmlns="" id="{566CEA20-012F-4682-9D16-C375587747F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89600" y="1681163"/>
            <a:ext cx="10175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6" name="TextBox 20">
            <a:extLst>
              <a:ext uri="{FF2B5EF4-FFF2-40B4-BE49-F238E27FC236}">
                <a16:creationId xmlns:a16="http://schemas.microsoft.com/office/drawing/2014/main" xmlns="" id="{F0D72DCC-E00E-4323-ABCA-EE66BB697632}"/>
              </a:ext>
            </a:extLst>
          </p:cNvPr>
          <p:cNvSpPr txBox="1">
            <a:spLocks noChangeArrowheads="1"/>
          </p:cNvSpPr>
          <p:nvPr/>
        </p:nvSpPr>
        <p:spPr bwMode="auto">
          <a:xfrm>
            <a:off x="4808538" y="2720975"/>
            <a:ext cx="2359025" cy="1016000"/>
          </a:xfrm>
          <a:prstGeom prst="rect">
            <a:avLst/>
          </a:prstGeom>
          <a:noFill/>
          <a:ln>
            <a:noFill/>
          </a:ln>
          <a:extLst/>
        </p:spPr>
        <p:txBody>
          <a:bodyPr lIns="91424" tIns="45712" rIns="91424" bIns="45712">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buFont typeface="Arial" charset="0"/>
              <a:buNone/>
              <a:defRPr/>
            </a:pPr>
            <a:r>
              <a:rPr lang="fr-FR" sz="2000" dirty="0">
                <a:solidFill>
                  <a:srgbClr val="292934"/>
                </a:solidFill>
                <a:latin typeface="+mn-lt"/>
              </a:rPr>
              <a:t>Un soin, </a:t>
            </a:r>
            <a:br>
              <a:rPr lang="fr-FR" sz="2000" dirty="0">
                <a:solidFill>
                  <a:srgbClr val="292934"/>
                </a:solidFill>
                <a:latin typeface="+mn-lt"/>
              </a:rPr>
            </a:br>
            <a:r>
              <a:rPr lang="fr-FR" sz="2000" dirty="0">
                <a:solidFill>
                  <a:srgbClr val="292934"/>
                </a:solidFill>
                <a:latin typeface="+mn-lt"/>
              </a:rPr>
              <a:t>une paire de gants</a:t>
            </a:r>
            <a:r>
              <a:rPr lang="fr-FR" sz="2000" dirty="0">
                <a:solidFill>
                  <a:srgbClr val="292934"/>
                </a:solidFill>
              </a:rPr>
              <a:t>.</a:t>
            </a:r>
          </a:p>
        </p:txBody>
      </p:sp>
      <p:grpSp>
        <p:nvGrpSpPr>
          <p:cNvPr id="108552" name="Groupe 5">
            <a:extLst>
              <a:ext uri="{FF2B5EF4-FFF2-40B4-BE49-F238E27FC236}">
                <a16:creationId xmlns:a16="http://schemas.microsoft.com/office/drawing/2014/main" xmlns="" id="{AAEFFE65-227E-4314-8857-392B10E13254}"/>
              </a:ext>
            </a:extLst>
          </p:cNvPr>
          <p:cNvGrpSpPr>
            <a:grpSpLocks/>
          </p:cNvGrpSpPr>
          <p:nvPr/>
        </p:nvGrpSpPr>
        <p:grpSpPr bwMode="auto">
          <a:xfrm>
            <a:off x="7615238" y="933450"/>
            <a:ext cx="2447925" cy="2552700"/>
            <a:chOff x="6400800" y="876419"/>
            <a:chExt cx="2446914" cy="2552883"/>
          </a:xfrm>
        </p:grpSpPr>
        <p:sp>
          <p:nvSpPr>
            <p:cNvPr id="30736" name="TextBox 21">
              <a:extLst>
                <a:ext uri="{FF2B5EF4-FFF2-40B4-BE49-F238E27FC236}">
                  <a16:creationId xmlns:a16="http://schemas.microsoft.com/office/drawing/2014/main" xmlns="" id="{93FB4DBB-AED6-42F7-A172-4EDC453862B2}"/>
                </a:ext>
              </a:extLst>
            </p:cNvPr>
            <p:cNvSpPr txBox="1">
              <a:spLocks noChangeArrowheads="1"/>
            </p:cNvSpPr>
            <p:nvPr/>
          </p:nvSpPr>
          <p:spPr bwMode="auto">
            <a:xfrm>
              <a:off x="6400800" y="2721226"/>
              <a:ext cx="2446914" cy="708076"/>
            </a:xfrm>
            <a:prstGeom prst="rect">
              <a:avLst/>
            </a:prstGeom>
            <a:noFill/>
            <a:ln>
              <a:noFill/>
            </a:ln>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buFont typeface="Arial" charset="0"/>
                <a:buNone/>
                <a:defRPr/>
              </a:pPr>
              <a:r>
                <a:rPr lang="fr-FR" sz="2000" dirty="0">
                  <a:solidFill>
                    <a:srgbClr val="292934"/>
                  </a:solidFill>
                  <a:latin typeface="+mn-lt"/>
                  <a:cs typeface="Abadi MT Condensed Extra Bold"/>
                </a:rPr>
                <a:t>Un malade, une paire de gants.</a:t>
              </a:r>
            </a:p>
          </p:txBody>
        </p:sp>
        <p:pic>
          <p:nvPicPr>
            <p:cNvPr id="14" name="Picture 2">
              <a:extLst>
                <a:ext uri="{FF2B5EF4-FFF2-40B4-BE49-F238E27FC236}">
                  <a16:creationId xmlns:a16="http://schemas.microsoft.com/office/drawing/2014/main" xmlns="" id="{F727DDA2-4A12-412E-9D5A-174BFC119C4D}"/>
                </a:ext>
              </a:extLst>
            </p:cNvPr>
            <p:cNvPicPr>
              <a:picLocks noChangeAspect="1" noChangeArrowheads="1"/>
            </p:cNvPicPr>
            <p:nvPr/>
          </p:nvPicPr>
          <p:blipFill>
            <a:blip r:embed="rId6" cstate="print">
              <a:duotone>
                <a:schemeClr val="accent2">
                  <a:shade val="45000"/>
                  <a:satMod val="135000"/>
                </a:schemeClr>
                <a:prstClr val="white"/>
              </a:duotone>
            </a:blip>
            <a:srcRect/>
            <a:stretch>
              <a:fillRect/>
            </a:stretch>
          </p:blipFill>
          <p:spPr bwMode="auto">
            <a:xfrm>
              <a:off x="6788051" y="876419"/>
              <a:ext cx="809625" cy="1352312"/>
            </a:xfrm>
            <a:prstGeom prst="rect">
              <a:avLst/>
            </a:prstGeom>
            <a:noFill/>
            <a:ln>
              <a:noFill/>
            </a:ln>
          </p:spPr>
        </p:pic>
        <p:pic>
          <p:nvPicPr>
            <p:cNvPr id="108563" name="Picture 9" descr="Symbols">
              <a:extLst>
                <a:ext uri="{FF2B5EF4-FFF2-40B4-BE49-F238E27FC236}">
                  <a16:creationId xmlns:a16="http://schemas.microsoft.com/office/drawing/2014/main" xmlns="" id="{76B93164-B243-4927-A22C-22A72E5D245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46984" y="1588352"/>
              <a:ext cx="1017189" cy="1017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08553" name="Picture 2">
            <a:extLst>
              <a:ext uri="{FF2B5EF4-FFF2-40B4-BE49-F238E27FC236}">
                <a16:creationId xmlns:a16="http://schemas.microsoft.com/office/drawing/2014/main" xmlns="" id="{FC52E9E6-55A5-424E-81B1-91BE796DC7B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84275" y="3810000"/>
            <a:ext cx="1290638"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8554" name="Picture 4">
            <a:extLst>
              <a:ext uri="{FF2B5EF4-FFF2-40B4-BE49-F238E27FC236}">
                <a16:creationId xmlns:a16="http://schemas.microsoft.com/office/drawing/2014/main" xmlns="" id="{CCB4E7F8-CD6A-4EF6-981C-19ACEB5FB30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73350" y="3827463"/>
            <a:ext cx="1281113"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8555" name="Group 12">
            <a:extLst>
              <a:ext uri="{FF2B5EF4-FFF2-40B4-BE49-F238E27FC236}">
                <a16:creationId xmlns:a16="http://schemas.microsoft.com/office/drawing/2014/main" xmlns="" id="{2627EAE2-0F2D-4DD7-A4D5-E3CE1B693E41}"/>
              </a:ext>
            </a:extLst>
          </p:cNvPr>
          <p:cNvGrpSpPr>
            <a:grpSpLocks/>
          </p:cNvGrpSpPr>
          <p:nvPr/>
        </p:nvGrpSpPr>
        <p:grpSpPr bwMode="auto">
          <a:xfrm>
            <a:off x="4646613" y="3810000"/>
            <a:ext cx="1377950" cy="1819275"/>
            <a:chOff x="4516086" y="2467154"/>
            <a:chExt cx="1669630" cy="2214682"/>
          </a:xfrm>
        </p:grpSpPr>
        <p:pic>
          <p:nvPicPr>
            <p:cNvPr id="108559" name="Picture 5">
              <a:extLst>
                <a:ext uri="{FF2B5EF4-FFF2-40B4-BE49-F238E27FC236}">
                  <a16:creationId xmlns:a16="http://schemas.microsoft.com/office/drawing/2014/main" xmlns="" id="{B0675004-75BF-4DCD-B940-2B3BAFB6E47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16086" y="2467154"/>
              <a:ext cx="1669630" cy="2214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8560" name="Picture 3">
              <a:extLst>
                <a:ext uri="{FF2B5EF4-FFF2-40B4-BE49-F238E27FC236}">
                  <a16:creationId xmlns:a16="http://schemas.microsoft.com/office/drawing/2014/main" xmlns="" id="{92DFF81D-C19F-4C8F-A0CC-972F3FBE714B}"/>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029200" y="3222880"/>
              <a:ext cx="864419"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8556" name="ZoneTexte 20">
            <a:extLst>
              <a:ext uri="{FF2B5EF4-FFF2-40B4-BE49-F238E27FC236}">
                <a16:creationId xmlns:a16="http://schemas.microsoft.com/office/drawing/2014/main" xmlns="" id="{63FB33A9-C869-485A-8CE6-79E0A873D4C1}"/>
              </a:ext>
            </a:extLst>
          </p:cNvPr>
          <p:cNvSpPr txBox="1">
            <a:spLocks noChangeArrowheads="1"/>
          </p:cNvSpPr>
          <p:nvPr/>
        </p:nvSpPr>
        <p:spPr bwMode="auto">
          <a:xfrm>
            <a:off x="1746250" y="5805488"/>
            <a:ext cx="48387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defTabSz="45720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defTabSz="4572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defTabSz="4572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defTabSz="4572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buFont typeface="Arial" panose="020B0604020202020204" pitchFamily="34" charset="0"/>
              <a:buNone/>
            </a:pPr>
            <a:r>
              <a:rPr lang="fr-FR" altLang="fr-FR" sz="2000">
                <a:solidFill>
                  <a:srgbClr val="292934"/>
                </a:solidFill>
                <a:latin typeface="Century Gothic" panose="020B0502020202020204" pitchFamily="34" charset="0"/>
              </a:rPr>
              <a:t>Retirer et jeter les gants dans une poubelle à déchets  contaminés.</a:t>
            </a:r>
          </a:p>
        </p:txBody>
      </p:sp>
      <p:pic>
        <p:nvPicPr>
          <p:cNvPr id="108557" name="Picture 10">
            <a:extLst>
              <a:ext uri="{FF2B5EF4-FFF2-40B4-BE49-F238E27FC236}">
                <a16:creationId xmlns:a16="http://schemas.microsoft.com/office/drawing/2014/main" xmlns="" id="{36D5FAF6-0BE7-4BFC-A75F-6B8016DB16E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128000" y="3810000"/>
            <a:ext cx="1549400" cy="151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8558" name="ZoneTexte 22">
            <a:extLst>
              <a:ext uri="{FF2B5EF4-FFF2-40B4-BE49-F238E27FC236}">
                <a16:creationId xmlns:a16="http://schemas.microsoft.com/office/drawing/2014/main" xmlns="" id="{7D83721F-8766-4807-B884-9C2E2BE8B92D}"/>
              </a:ext>
            </a:extLst>
          </p:cNvPr>
          <p:cNvSpPr txBox="1">
            <a:spLocks noChangeArrowheads="1"/>
          </p:cNvSpPr>
          <p:nvPr/>
        </p:nvSpPr>
        <p:spPr bwMode="auto">
          <a:xfrm>
            <a:off x="7745413" y="5497513"/>
            <a:ext cx="2090737"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defTabSz="45720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defTabSz="4572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defTabSz="4572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defTabSz="4572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eaLnBrk="1" hangingPunct="1">
              <a:lnSpc>
                <a:spcPct val="100000"/>
              </a:lnSpc>
              <a:spcBef>
                <a:spcPct val="0"/>
              </a:spcBef>
              <a:buFont typeface="Arial" panose="020B0604020202020204" pitchFamily="34" charset="0"/>
              <a:buNone/>
            </a:pPr>
            <a:r>
              <a:rPr lang="fr-FR" altLang="fr-FR" sz="2000">
                <a:solidFill>
                  <a:srgbClr val="292934"/>
                </a:solidFill>
                <a:latin typeface="Century Gothic" panose="020B0502020202020204" pitchFamily="34" charset="0"/>
              </a:rPr>
              <a:t>Après le retrait des gants, </a:t>
            </a:r>
            <a:br>
              <a:rPr lang="fr-FR" altLang="fr-FR" sz="2000">
                <a:solidFill>
                  <a:srgbClr val="292934"/>
                </a:solidFill>
                <a:latin typeface="Century Gothic" panose="020B0502020202020204" pitchFamily="34" charset="0"/>
              </a:rPr>
            </a:br>
            <a:r>
              <a:rPr lang="fr-FR" altLang="fr-FR" sz="2000">
                <a:solidFill>
                  <a:srgbClr val="292934"/>
                </a:solidFill>
                <a:latin typeface="Century Gothic" panose="020B0502020202020204" pitchFamily="34" charset="0"/>
              </a:rPr>
              <a:t>se laver les mains.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7DEF913-1F5A-4EFF-A475-E65506124B71}"/>
              </a:ext>
            </a:extLst>
          </p:cNvPr>
          <p:cNvSpPr>
            <a:spLocks noGrp="1"/>
          </p:cNvSpPr>
          <p:nvPr>
            <p:ph type="title"/>
          </p:nvPr>
        </p:nvSpPr>
        <p:spPr>
          <a:xfrm>
            <a:off x="163513" y="149225"/>
            <a:ext cx="12028487" cy="1084263"/>
          </a:xfrm>
        </p:spPr>
        <p:txBody>
          <a:bodyPr rtlCol="0">
            <a:normAutofit fontScale="90000"/>
          </a:bodyPr>
          <a:lstStyle/>
          <a:p>
            <a:pPr algn="ctr" eaLnBrk="1" fontAlgn="auto" hangingPunct="1">
              <a:spcAft>
                <a:spcPts val="0"/>
              </a:spcAft>
              <a:defRPr/>
            </a:pPr>
            <a:r>
              <a:rPr lang="fr-FR" b="1" dirty="0">
                <a:solidFill>
                  <a:schemeClr val="tx1">
                    <a:lumMod val="85000"/>
                    <a:lumOff val="15000"/>
                  </a:schemeClr>
                </a:solidFill>
                <a:ea typeface="MS PGothic" charset="0"/>
                <a:cs typeface="Calibri" charset="0"/>
              </a:rPr>
              <a:t>Protection du visage (yeux, nez et bouche) 1/2 </a:t>
            </a:r>
            <a:r>
              <a:rPr lang="fr-FR" dirty="0">
                <a:solidFill>
                  <a:schemeClr val="tx1">
                    <a:lumMod val="85000"/>
                    <a:lumOff val="15000"/>
                  </a:schemeClr>
                </a:solidFill>
                <a:ea typeface="MS PGothic" charset="0"/>
                <a:cs typeface="Calibri" charset="0"/>
              </a:rPr>
              <a:t/>
            </a:r>
            <a:br>
              <a:rPr lang="fr-FR" dirty="0">
                <a:solidFill>
                  <a:schemeClr val="tx1">
                    <a:lumMod val="85000"/>
                    <a:lumOff val="15000"/>
                  </a:schemeClr>
                </a:solidFill>
                <a:ea typeface="MS PGothic" charset="0"/>
                <a:cs typeface="Calibri" charset="0"/>
              </a:rPr>
            </a:br>
            <a:endParaRPr lang="fr-FR" dirty="0">
              <a:solidFill>
                <a:schemeClr val="tx1">
                  <a:lumMod val="85000"/>
                  <a:lumOff val="15000"/>
                </a:schemeClr>
              </a:solidFill>
              <a:ea typeface="MS PGothic" charset="0"/>
              <a:cs typeface="MS PGothic" charset="0"/>
            </a:endParaRPr>
          </a:p>
        </p:txBody>
      </p:sp>
      <p:sp>
        <p:nvSpPr>
          <p:cNvPr id="110595" name="Espace réservé du contenu 2">
            <a:extLst>
              <a:ext uri="{FF2B5EF4-FFF2-40B4-BE49-F238E27FC236}">
                <a16:creationId xmlns:a16="http://schemas.microsoft.com/office/drawing/2014/main" xmlns="" id="{957A1DA1-69B3-475F-B461-14BBA9C391A6}"/>
              </a:ext>
            </a:extLst>
          </p:cNvPr>
          <p:cNvSpPr>
            <a:spLocks noGrp="1"/>
          </p:cNvSpPr>
          <p:nvPr>
            <p:ph idx="1"/>
          </p:nvPr>
        </p:nvSpPr>
        <p:spPr>
          <a:xfrm>
            <a:off x="231775" y="906463"/>
            <a:ext cx="11960225" cy="5951537"/>
          </a:xfrm>
        </p:spPr>
        <p:txBody>
          <a:bodyPr/>
          <a:lstStyle/>
          <a:p>
            <a:pPr algn="just" eaLnBrk="1" hangingPunct="1">
              <a:lnSpc>
                <a:spcPct val="120000"/>
              </a:lnSpc>
              <a:spcBef>
                <a:spcPts val="500"/>
              </a:spcBef>
              <a:defRPr/>
            </a:pPr>
            <a:r>
              <a:rPr lang="fr-FR" altLang="fr-FR" sz="3600" b="1" dirty="0"/>
              <a:t>Porter :</a:t>
            </a:r>
          </a:p>
          <a:p>
            <a:pPr lvl="1" algn="just" eaLnBrk="1" hangingPunct="1">
              <a:lnSpc>
                <a:spcPct val="140000"/>
              </a:lnSpc>
              <a:defRPr/>
            </a:pPr>
            <a:r>
              <a:rPr lang="fr-FR" altLang="fr-FR" sz="3200" dirty="0">
                <a:solidFill>
                  <a:srgbClr val="292934"/>
                </a:solidFill>
              </a:rPr>
              <a:t>un masque chirurgical (bavette) </a:t>
            </a:r>
          </a:p>
          <a:p>
            <a:pPr lvl="1" algn="just" eaLnBrk="1" hangingPunct="1">
              <a:lnSpc>
                <a:spcPct val="140000"/>
              </a:lnSpc>
              <a:defRPr/>
            </a:pPr>
            <a:r>
              <a:rPr lang="fr-FR" altLang="fr-FR" sz="3200" dirty="0"/>
              <a:t>des lunettes de protection ou </a:t>
            </a:r>
          </a:p>
          <a:p>
            <a:pPr lvl="1" algn="just" eaLnBrk="1" hangingPunct="1">
              <a:lnSpc>
                <a:spcPct val="140000"/>
              </a:lnSpc>
              <a:defRPr/>
            </a:pPr>
            <a:r>
              <a:rPr lang="fr-FR" altLang="fr-FR" sz="3200" dirty="0"/>
              <a:t>un écran facial </a:t>
            </a:r>
          </a:p>
          <a:p>
            <a:pPr marL="457200" lvl="1" indent="0" algn="just" eaLnBrk="1" hangingPunct="1">
              <a:lnSpc>
                <a:spcPct val="140000"/>
              </a:lnSpc>
              <a:buFont typeface="Arial" panose="020B0604020202020204" pitchFamily="34" charset="0"/>
              <a:buNone/>
              <a:defRPr/>
            </a:pPr>
            <a:r>
              <a:rPr lang="fr-FR" altLang="fr-FR" sz="3200" dirty="0"/>
              <a:t>pour protéger les muqueuses oculaire, buccale et nasale lorsqu’on risque d’être éclaboussé par du sang, des liquides biologiques, des sécrétions ou des excréments. </a:t>
            </a:r>
          </a:p>
          <a:p>
            <a:pPr lvl="1" eaLnBrk="1" hangingPunct="1">
              <a:buFont typeface="Arial" panose="020B0604020202020204" pitchFamily="34" charset="0"/>
              <a:buNone/>
              <a:defRPr/>
            </a:pPr>
            <a:endParaRPr lang="fr-FR" altLang="fr-FR" sz="3000" b="1" dirty="0">
              <a:solidFill>
                <a:srgbClr val="002060"/>
              </a:solidFill>
              <a:latin typeface="Verdana" panose="020B0604030504040204" pitchFamily="34" charset="0"/>
            </a:endParaRPr>
          </a:p>
          <a:p>
            <a:pPr eaLnBrk="1" hangingPunct="1">
              <a:spcBef>
                <a:spcPts val="500"/>
              </a:spcBef>
              <a:buFont typeface="Arial" panose="020B0604020202020204" pitchFamily="34" charset="0"/>
              <a:buNone/>
              <a:defRPr/>
            </a:pPr>
            <a:endParaRPr lang="fr-FR" altLang="fr-FR" sz="3200" dirty="0">
              <a:latin typeface="Helvetica CondensedBlack" charset="0"/>
            </a:endParaRPr>
          </a:p>
          <a:p>
            <a:pPr eaLnBrk="1" hangingPunct="1">
              <a:defRPr/>
            </a:pPr>
            <a:endParaRPr lang="fr-FR" altLang="fr-FR" dirty="0">
              <a:latin typeface="Calibri" panose="020F0502020204030204" pitchFamily="34" charset="0"/>
            </a:endParaRPr>
          </a:p>
        </p:txBody>
      </p:sp>
      <p:sp>
        <p:nvSpPr>
          <p:cNvPr id="110596" name="Espace réservé du numéro de diapositive 3">
            <a:extLst>
              <a:ext uri="{FF2B5EF4-FFF2-40B4-BE49-F238E27FC236}">
                <a16:creationId xmlns:a16="http://schemas.microsoft.com/office/drawing/2014/main" xmlns="" id="{750B3C05-5A01-4D00-AD0D-9DFF298AC55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1506EED3-286E-4136-A218-B2E2968CC3CF}" type="slidenum">
              <a:rPr lang="fr-FR" altLang="fr-FR" sz="1400" smtClean="0">
                <a:solidFill>
                  <a:srgbClr val="898989"/>
                </a:solidFill>
                <a:latin typeface="Calibri" panose="020F0502020204030204" pitchFamily="34" charset="0"/>
              </a:rPr>
              <a:pPr>
                <a:lnSpc>
                  <a:spcPct val="100000"/>
                </a:lnSpc>
                <a:spcBef>
                  <a:spcPct val="0"/>
                </a:spcBef>
                <a:buFontTx/>
                <a:buNone/>
              </a:pPr>
              <a:t>24</a:t>
            </a:fld>
            <a:endParaRPr lang="fr-FR" altLang="fr-FR" sz="1400">
              <a:solidFill>
                <a:srgbClr val="898989"/>
              </a:solidFill>
              <a:latin typeface="Calibri" panose="020F050202020403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a:extLst>
              <a:ext uri="{FF2B5EF4-FFF2-40B4-BE49-F238E27FC236}">
                <a16:creationId xmlns:a16="http://schemas.microsoft.com/office/drawing/2014/main" xmlns="" id="{EAF69BCA-4F89-4FD2-89EF-5EB4C603AC9D}"/>
              </a:ext>
            </a:extLst>
          </p:cNvPr>
          <p:cNvSpPr>
            <a:spLocks noGrp="1" noChangeArrowheads="1"/>
          </p:cNvSpPr>
          <p:nvPr>
            <p:ph type="title"/>
          </p:nvPr>
        </p:nvSpPr>
        <p:spPr>
          <a:xfrm>
            <a:off x="252413" y="0"/>
            <a:ext cx="11796712" cy="668338"/>
          </a:xfrm>
          <a:solidFill>
            <a:schemeClr val="accent1"/>
          </a:solidFill>
        </p:spPr>
        <p:txBody>
          <a:bodyPr rtlCol="0">
            <a:normAutofit fontScale="90000"/>
          </a:bodyPr>
          <a:lstStyle/>
          <a:p>
            <a:pPr algn="ctr" eaLnBrk="1" fontAlgn="auto" hangingPunct="1">
              <a:spcAft>
                <a:spcPts val="0"/>
              </a:spcAft>
              <a:defRPr/>
            </a:pPr>
            <a:r>
              <a:rPr lang="fr-FR" altLang="fr-FR" b="1" dirty="0">
                <a:solidFill>
                  <a:srgbClr val="FFFFFF"/>
                </a:solidFill>
              </a:rPr>
              <a:t/>
            </a:r>
            <a:br>
              <a:rPr lang="fr-FR" altLang="fr-FR" b="1" dirty="0">
                <a:solidFill>
                  <a:srgbClr val="FFFFFF"/>
                </a:solidFill>
              </a:rPr>
            </a:br>
            <a:r>
              <a:rPr lang="fr-FR" altLang="fr-FR" b="1" dirty="0">
                <a:solidFill>
                  <a:srgbClr val="FFFFFF"/>
                </a:solidFill>
              </a:rPr>
              <a:t>Protection du visage (yeux, nez et bouche) 2/2</a:t>
            </a:r>
            <a:r>
              <a:rPr lang="fr-FR" altLang="fr-FR" dirty="0">
                <a:solidFill>
                  <a:srgbClr val="FFFFFF"/>
                </a:solidFill>
              </a:rPr>
              <a:t/>
            </a:r>
            <a:br>
              <a:rPr lang="fr-FR" altLang="fr-FR" dirty="0">
                <a:solidFill>
                  <a:srgbClr val="FFFFFF"/>
                </a:solidFill>
              </a:rPr>
            </a:br>
            <a:endParaRPr lang="fr-FR" altLang="fr-FR" b="1" dirty="0">
              <a:solidFill>
                <a:srgbClr val="FFFFFF"/>
              </a:solidFill>
            </a:endParaRPr>
          </a:p>
        </p:txBody>
      </p:sp>
      <p:sp>
        <p:nvSpPr>
          <p:cNvPr id="112643" name="Rectangle 3">
            <a:extLst>
              <a:ext uri="{FF2B5EF4-FFF2-40B4-BE49-F238E27FC236}">
                <a16:creationId xmlns:a16="http://schemas.microsoft.com/office/drawing/2014/main" xmlns="" id="{DE784EDE-6575-4E3F-A7AA-1AC09E61857A}"/>
              </a:ext>
            </a:extLst>
          </p:cNvPr>
          <p:cNvSpPr>
            <a:spLocks noGrp="1" noChangeArrowheads="1"/>
          </p:cNvSpPr>
          <p:nvPr>
            <p:ph idx="1"/>
          </p:nvPr>
        </p:nvSpPr>
        <p:spPr>
          <a:xfrm>
            <a:off x="217488" y="835025"/>
            <a:ext cx="11974512" cy="5473700"/>
          </a:xfrm>
        </p:spPr>
        <p:txBody>
          <a:bodyPr/>
          <a:lstStyle/>
          <a:p>
            <a:pPr eaLnBrk="1" hangingPunct="1">
              <a:buFontTx/>
              <a:buNone/>
            </a:pPr>
            <a:endParaRPr lang="fr-FR" altLang="fr-FR">
              <a:latin typeface="Verdana" panose="020B0604030504040204" pitchFamily="34" charset="0"/>
            </a:endParaRPr>
          </a:p>
          <a:p>
            <a:pPr eaLnBrk="1" hangingPunct="1"/>
            <a:r>
              <a:rPr lang="fr-FR" altLang="fr-FR" sz="3600"/>
              <a:t>Ajuster le masque au visage (liens, barrette nasale).</a:t>
            </a:r>
          </a:p>
          <a:p>
            <a:pPr eaLnBrk="1" hangingPunct="1">
              <a:lnSpc>
                <a:spcPct val="120000"/>
              </a:lnSpc>
            </a:pPr>
            <a:r>
              <a:rPr lang="fr-FR" altLang="fr-FR" sz="3600"/>
              <a:t>Une fois en place ne pas manipuler le masque.</a:t>
            </a:r>
            <a:endParaRPr lang="en-US" altLang="fr-FR" sz="3600"/>
          </a:p>
          <a:p>
            <a:pPr eaLnBrk="1" hangingPunct="1">
              <a:lnSpc>
                <a:spcPct val="110000"/>
              </a:lnSpc>
            </a:pPr>
            <a:r>
              <a:rPr lang="fr-FR" altLang="fr-FR" sz="3600"/>
              <a:t>Durée</a:t>
            </a:r>
            <a:r>
              <a:rPr lang="en-US" altLang="fr-FR" sz="3600"/>
              <a:t> de </a:t>
            </a:r>
            <a:r>
              <a:rPr lang="fr-FR" altLang="fr-FR" sz="3600"/>
              <a:t>l</a:t>
            </a:r>
            <a:r>
              <a:rPr lang="ja-JP" altLang="fr-FR" sz="3600">
                <a:ea typeface="MS PGothic" panose="020B0600070205080204" pitchFamily="34" charset="-128"/>
              </a:rPr>
              <a:t>’</a:t>
            </a:r>
            <a:r>
              <a:rPr lang="fr-FR" altLang="ja-JP" sz="3600">
                <a:ea typeface="MS PGothic" panose="020B0600070205080204" pitchFamily="34" charset="-128"/>
              </a:rPr>
              <a:t>efficacité</a:t>
            </a:r>
            <a:r>
              <a:rPr lang="en-US" altLang="ja-JP" sz="3600">
                <a:ea typeface="MS PGothic" panose="020B0600070205080204" pitchFamily="34" charset="-128"/>
              </a:rPr>
              <a:t> : 3 </a:t>
            </a:r>
            <a:r>
              <a:rPr lang="fr-FR" altLang="ja-JP" sz="3600">
                <a:ea typeface="MS PGothic" panose="020B0600070205080204" pitchFamily="34" charset="-128"/>
              </a:rPr>
              <a:t>heures</a:t>
            </a:r>
            <a:r>
              <a:rPr lang="en-US" altLang="ja-JP" sz="3600">
                <a:ea typeface="MS PGothic" panose="020B0600070205080204" pitchFamily="34" charset="-128"/>
              </a:rPr>
              <a:t> (sauf si mouillé).</a:t>
            </a:r>
            <a:endParaRPr lang="fr-FR" altLang="ja-JP" sz="3600" b="1">
              <a:solidFill>
                <a:srgbClr val="FF0000"/>
              </a:solidFill>
              <a:ea typeface="MS PGothic" panose="020B0600070205080204" pitchFamily="34" charset="-128"/>
            </a:endParaRPr>
          </a:p>
          <a:p>
            <a:pPr eaLnBrk="1" hangingPunct="1">
              <a:lnSpc>
                <a:spcPct val="110000"/>
              </a:lnSpc>
              <a:buFont typeface="Arial" panose="020B0604020202020204" pitchFamily="34" charset="0"/>
              <a:buNone/>
            </a:pPr>
            <a:endParaRPr lang="fr-FR" altLang="fr-FR" sz="3600" b="1">
              <a:solidFill>
                <a:srgbClr val="002060"/>
              </a:solidFill>
            </a:endParaRPr>
          </a:p>
          <a:p>
            <a:pPr eaLnBrk="1" hangingPunct="1">
              <a:lnSpc>
                <a:spcPct val="110000"/>
              </a:lnSpc>
              <a:buFont typeface="Arial" panose="020B0604020202020204" pitchFamily="34" charset="0"/>
              <a:buNone/>
            </a:pPr>
            <a:r>
              <a:rPr lang="fr-FR" altLang="fr-FR" sz="3600" b="1">
                <a:solidFill>
                  <a:srgbClr val="002060"/>
                </a:solidFill>
              </a:rPr>
              <a:t>Remarque </a:t>
            </a:r>
            <a:r>
              <a:rPr lang="fr-FR" altLang="fr-FR" sz="3600"/>
              <a:t>:  le masque ne protège pas contre l’inhalation de gaz ou de vapeurs.</a:t>
            </a:r>
            <a:endParaRPr lang="en-US" altLang="fr-FR" sz="36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re 1">
            <a:extLst>
              <a:ext uri="{FF2B5EF4-FFF2-40B4-BE49-F238E27FC236}">
                <a16:creationId xmlns:a16="http://schemas.microsoft.com/office/drawing/2014/main" xmlns="" id="{A0349180-C126-458B-BDD7-F9D909D0C30D}"/>
              </a:ext>
            </a:extLst>
          </p:cNvPr>
          <p:cNvSpPr>
            <a:spLocks noGrp="1"/>
          </p:cNvSpPr>
          <p:nvPr>
            <p:ph type="title"/>
          </p:nvPr>
        </p:nvSpPr>
        <p:spPr>
          <a:xfrm>
            <a:off x="544513" y="0"/>
            <a:ext cx="11647487" cy="692150"/>
          </a:xfrm>
        </p:spPr>
        <p:txBody>
          <a:bodyPr/>
          <a:lstStyle/>
          <a:p>
            <a:pPr algn="ctr" eaLnBrk="1" hangingPunct="1"/>
            <a:r>
              <a:rPr lang="fr-FR" altLang="fr-FR" sz="4000" b="1"/>
              <a:t>Blouse </a:t>
            </a:r>
            <a:endParaRPr lang="fr-FR" altLang="fr-FR" sz="4000"/>
          </a:p>
        </p:txBody>
      </p:sp>
      <p:sp>
        <p:nvSpPr>
          <p:cNvPr id="114691" name="Espace réservé du contenu 2">
            <a:extLst>
              <a:ext uri="{FF2B5EF4-FFF2-40B4-BE49-F238E27FC236}">
                <a16:creationId xmlns:a16="http://schemas.microsoft.com/office/drawing/2014/main" xmlns="" id="{595FF775-E32A-40D8-A5BD-D7ED5174ED60}"/>
              </a:ext>
            </a:extLst>
          </p:cNvPr>
          <p:cNvSpPr>
            <a:spLocks noGrp="1"/>
          </p:cNvSpPr>
          <p:nvPr>
            <p:ph idx="1"/>
          </p:nvPr>
        </p:nvSpPr>
        <p:spPr>
          <a:xfrm>
            <a:off x="339725" y="725488"/>
            <a:ext cx="11495088" cy="6132512"/>
          </a:xfrm>
        </p:spPr>
        <p:txBody>
          <a:bodyPr/>
          <a:lstStyle/>
          <a:p>
            <a:pPr eaLnBrk="1" hangingPunct="1">
              <a:lnSpc>
                <a:spcPct val="150000"/>
              </a:lnSpc>
              <a:spcBef>
                <a:spcPts val="500"/>
              </a:spcBef>
            </a:pPr>
            <a:r>
              <a:rPr lang="fr-FR" altLang="fr-FR" sz="3200"/>
              <a:t>Porter une blouse (tout type) pour protéger la peau ou éviter de souiller les vêtements en effectuant des activités au cours desquelles on risque d’être éclaboussé par du sang, des liquides biologiques, des sécrétions ou des excréments.</a:t>
            </a:r>
          </a:p>
          <a:p>
            <a:pPr algn="just" eaLnBrk="1" hangingPunct="1">
              <a:lnSpc>
                <a:spcPct val="150000"/>
              </a:lnSpc>
              <a:spcAft>
                <a:spcPts val="200"/>
              </a:spcAft>
            </a:pPr>
            <a:r>
              <a:rPr lang="fr-FR" altLang="fr-FR" sz="3200"/>
              <a:t>Enlever la blouse souillée dès que possible et se laver les mains. Éviter qu’elle ne devienne un support de transmission des micro-organismes.</a:t>
            </a:r>
          </a:p>
          <a:p>
            <a:pPr eaLnBrk="1" hangingPunct="1">
              <a:lnSpc>
                <a:spcPct val="80000"/>
              </a:lnSpc>
              <a:buFont typeface="Arial" panose="020B0604020202020204" pitchFamily="34" charset="0"/>
              <a:buNone/>
            </a:pPr>
            <a:r>
              <a:rPr lang="fr-FR" altLang="fr-FR" sz="3200">
                <a:sym typeface="Wingdings 3" panose="05040102010807070707" pitchFamily="18" charset="2"/>
              </a:rPr>
              <a:t>		</a:t>
            </a:r>
            <a:endParaRPr lang="fr-FR" altLang="fr-FR" sz="3200" b="1" i="1"/>
          </a:p>
          <a:p>
            <a:pPr eaLnBrk="1" hangingPunct="1">
              <a:lnSpc>
                <a:spcPct val="80000"/>
              </a:lnSpc>
              <a:spcAft>
                <a:spcPts val="200"/>
              </a:spcAft>
              <a:buFont typeface="Wingdings" panose="05000000000000000000" pitchFamily="2" charset="2"/>
              <a:buChar char="q"/>
            </a:pPr>
            <a:endParaRPr lang="fr-FR" altLang="fr-FR" sz="3300">
              <a:latin typeface="Calibri" panose="020F0502020204030204" pitchFamily="34" charset="0"/>
            </a:endParaRPr>
          </a:p>
          <a:p>
            <a:pPr eaLnBrk="1" hangingPunct="1">
              <a:lnSpc>
                <a:spcPct val="80000"/>
              </a:lnSpc>
            </a:pPr>
            <a:endParaRPr lang="fr-FR" altLang="fr-FR" sz="3300">
              <a:latin typeface="Calibri" panose="020F050202020403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itre 1">
            <a:extLst>
              <a:ext uri="{FF2B5EF4-FFF2-40B4-BE49-F238E27FC236}">
                <a16:creationId xmlns:a16="http://schemas.microsoft.com/office/drawing/2014/main" xmlns="" id="{1A768DF9-7784-49F5-8F48-FBC0E9E45365}"/>
              </a:ext>
            </a:extLst>
          </p:cNvPr>
          <p:cNvSpPr>
            <a:spLocks noGrp="1"/>
          </p:cNvSpPr>
          <p:nvPr>
            <p:ph type="title"/>
          </p:nvPr>
        </p:nvSpPr>
        <p:spPr>
          <a:xfrm>
            <a:off x="1981200" y="38100"/>
            <a:ext cx="8229600" cy="682625"/>
          </a:xfrm>
        </p:spPr>
        <p:txBody>
          <a:bodyPr/>
          <a:lstStyle/>
          <a:p>
            <a:pPr algn="ctr" eaLnBrk="1" hangingPunct="1"/>
            <a:r>
              <a:rPr lang="fr-FR" altLang="fr-FR" sz="4000" b="1"/>
              <a:t>Tablier</a:t>
            </a:r>
          </a:p>
        </p:txBody>
      </p:sp>
      <p:sp>
        <p:nvSpPr>
          <p:cNvPr id="116739" name="Rectangle 3">
            <a:extLst>
              <a:ext uri="{FF2B5EF4-FFF2-40B4-BE49-F238E27FC236}">
                <a16:creationId xmlns:a16="http://schemas.microsoft.com/office/drawing/2014/main" xmlns="" id="{9E13FB3C-8074-477D-BC20-09A45B16F1B2}"/>
              </a:ext>
            </a:extLst>
          </p:cNvPr>
          <p:cNvSpPr>
            <a:spLocks noGrp="1" noChangeArrowheads="1"/>
          </p:cNvSpPr>
          <p:nvPr>
            <p:ph idx="1"/>
          </p:nvPr>
        </p:nvSpPr>
        <p:spPr>
          <a:xfrm>
            <a:off x="209550" y="825500"/>
            <a:ext cx="11717338" cy="5648325"/>
          </a:xfrm>
        </p:spPr>
        <p:txBody>
          <a:bodyPr/>
          <a:lstStyle/>
          <a:p>
            <a:pPr eaLnBrk="1" hangingPunct="1">
              <a:buFontTx/>
              <a:buNone/>
            </a:pPr>
            <a:r>
              <a:rPr lang="fr-FR" altLang="fr-FR">
                <a:latin typeface="Verdana" panose="020B0604030504040204" pitchFamily="34" charset="0"/>
              </a:rPr>
              <a:t>	</a:t>
            </a:r>
          </a:p>
          <a:p>
            <a:pPr algn="just" eaLnBrk="1" hangingPunct="1">
              <a:lnSpc>
                <a:spcPct val="150000"/>
              </a:lnSpc>
            </a:pPr>
            <a:r>
              <a:rPr lang="fr-FR" altLang="fr-FR" sz="3600"/>
              <a:t>Crée une barrière de protection de la tenue professionnelle en limitant ou empêchant le contact avec du sang ou liquides biologiques.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itre 1">
            <a:extLst>
              <a:ext uri="{FF2B5EF4-FFF2-40B4-BE49-F238E27FC236}">
                <a16:creationId xmlns:a16="http://schemas.microsoft.com/office/drawing/2014/main" xmlns="" id="{022F7A13-C8E0-4355-97A2-E112C16E3E52}"/>
              </a:ext>
            </a:extLst>
          </p:cNvPr>
          <p:cNvSpPr>
            <a:spLocks noGrp="1"/>
          </p:cNvSpPr>
          <p:nvPr>
            <p:ph type="title"/>
          </p:nvPr>
        </p:nvSpPr>
        <p:spPr>
          <a:xfrm>
            <a:off x="576263" y="19050"/>
            <a:ext cx="11206162" cy="714375"/>
          </a:xfrm>
        </p:spPr>
        <p:txBody>
          <a:bodyPr/>
          <a:lstStyle/>
          <a:p>
            <a:pPr algn="ctr" eaLnBrk="1" hangingPunct="1"/>
            <a:r>
              <a:rPr lang="fr-FR" altLang="fr-FR" sz="4000" b="1"/>
              <a:t>EPI pour précautions standard (résumé)</a:t>
            </a:r>
          </a:p>
        </p:txBody>
      </p:sp>
      <p:sp>
        <p:nvSpPr>
          <p:cNvPr id="117763" name="Espace réservé du contenu 2">
            <a:extLst>
              <a:ext uri="{FF2B5EF4-FFF2-40B4-BE49-F238E27FC236}">
                <a16:creationId xmlns:a16="http://schemas.microsoft.com/office/drawing/2014/main" xmlns="" id="{7F455446-476A-4E36-9882-EAE130A203E8}"/>
              </a:ext>
            </a:extLst>
          </p:cNvPr>
          <p:cNvSpPr>
            <a:spLocks noGrp="1"/>
          </p:cNvSpPr>
          <p:nvPr>
            <p:ph idx="1"/>
          </p:nvPr>
        </p:nvSpPr>
        <p:spPr>
          <a:xfrm>
            <a:off x="274638" y="733425"/>
            <a:ext cx="11757025" cy="5826125"/>
          </a:xfrm>
        </p:spPr>
        <p:txBody>
          <a:bodyPr/>
          <a:lstStyle/>
          <a:p>
            <a:pPr marL="0" indent="0" algn="ctr" defTabSz="630238" eaLnBrk="1" hangingPunct="1">
              <a:spcBef>
                <a:spcPts val="1225"/>
              </a:spcBef>
              <a:buFont typeface="Arial" panose="020B0604020202020204" pitchFamily="34" charset="0"/>
              <a:buNone/>
            </a:pPr>
            <a:endParaRPr lang="fr-FR" altLang="fr-FR" b="1">
              <a:solidFill>
                <a:srgbClr val="000000"/>
              </a:solidFill>
              <a:cs typeface="Arial" panose="020B0604020202020204" pitchFamily="34" charset="0"/>
            </a:endParaRPr>
          </a:p>
          <a:p>
            <a:pPr marL="0" indent="0" algn="ctr" defTabSz="630238" eaLnBrk="1" hangingPunct="1">
              <a:spcBef>
                <a:spcPts val="1225"/>
              </a:spcBef>
            </a:pPr>
            <a:r>
              <a:rPr lang="fr-FR" altLang="fr-FR" sz="3200" b="1">
                <a:solidFill>
                  <a:srgbClr val="000000"/>
                </a:solidFill>
                <a:cs typeface="Arial" panose="020B0604020202020204" pitchFamily="34" charset="0"/>
              </a:rPr>
              <a:t>Selon l’évaluation des risques</a:t>
            </a:r>
          </a:p>
          <a:p>
            <a:pPr marL="0" indent="0" algn="just" defTabSz="630238" eaLnBrk="1" hangingPunct="1">
              <a:spcBef>
                <a:spcPts val="2013"/>
              </a:spcBef>
              <a:buFont typeface="Arial" panose="020B0604020202020204" pitchFamily="34" charset="0"/>
              <a:buNone/>
            </a:pPr>
            <a:r>
              <a:rPr lang="fr-FR" altLang="fr-FR">
                <a:solidFill>
                  <a:srgbClr val="000000"/>
                </a:solidFill>
                <a:cs typeface="Arial" panose="020B0604020202020204" pitchFamily="34" charset="0"/>
              </a:rPr>
              <a:t>En cas de </a:t>
            </a:r>
            <a:r>
              <a:rPr lang="fr-FR" altLang="fr-FR" b="1">
                <a:solidFill>
                  <a:srgbClr val="FF0000"/>
                </a:solidFill>
                <a:cs typeface="Arial" panose="020B0604020202020204" pitchFamily="34" charset="0"/>
              </a:rPr>
              <a:t>risque de contact direct </a:t>
            </a:r>
            <a:r>
              <a:rPr lang="fr-FR" altLang="fr-FR">
                <a:solidFill>
                  <a:srgbClr val="000000"/>
                </a:solidFill>
                <a:cs typeface="Arial" panose="020B0604020202020204" pitchFamily="34" charset="0"/>
              </a:rPr>
              <a:t>avec du sang, des liquides biologiques, secrétions, excrétions, muqueuses, peau lésée (non intacte).</a:t>
            </a:r>
          </a:p>
          <a:p>
            <a:pPr marL="0" lvl="1" indent="522288" algn="ctr" defTabSz="630238" eaLnBrk="1" hangingPunct="1">
              <a:spcBef>
                <a:spcPts val="613"/>
              </a:spcBef>
              <a:buFont typeface="Arial" panose="020B0604020202020204" pitchFamily="34" charset="0"/>
              <a:buNone/>
            </a:pPr>
            <a:r>
              <a:rPr lang="fr-FR" altLang="fr-FR" sz="2800">
                <a:solidFill>
                  <a:srgbClr val="000000"/>
                </a:solidFill>
              </a:rPr>
              <a:t>Gants + blouse</a:t>
            </a:r>
          </a:p>
          <a:p>
            <a:pPr marL="0" lvl="1" indent="522288" algn="ctr" defTabSz="630238" eaLnBrk="1" hangingPunct="1">
              <a:spcBef>
                <a:spcPts val="613"/>
              </a:spcBef>
              <a:buFont typeface="Arial" panose="020B0604020202020204" pitchFamily="34" charset="0"/>
              <a:buNone/>
            </a:pPr>
            <a:endParaRPr lang="fr-FR" altLang="fr-FR">
              <a:solidFill>
                <a:srgbClr val="000000"/>
              </a:solidFill>
            </a:endParaRPr>
          </a:p>
          <a:p>
            <a:pPr marL="0" lvl="1" indent="522288" algn="ctr" defTabSz="630238" eaLnBrk="1" hangingPunct="1">
              <a:spcBef>
                <a:spcPts val="613"/>
              </a:spcBef>
              <a:buFont typeface="Arial" panose="020B0604020202020204" pitchFamily="34" charset="0"/>
              <a:buNone/>
            </a:pPr>
            <a:endParaRPr lang="fr-FR" altLang="fr-FR">
              <a:solidFill>
                <a:srgbClr val="000000"/>
              </a:solidFill>
            </a:endParaRPr>
          </a:p>
          <a:p>
            <a:pPr marL="0" lvl="1" indent="522288" algn="ctr" defTabSz="630238" eaLnBrk="1" hangingPunct="1">
              <a:spcBef>
                <a:spcPts val="613"/>
              </a:spcBef>
              <a:buFont typeface="Arial" panose="020B0604020202020204" pitchFamily="34" charset="0"/>
              <a:buNone/>
            </a:pPr>
            <a:endParaRPr lang="fr-FR" altLang="fr-FR">
              <a:solidFill>
                <a:srgbClr val="000000"/>
              </a:solidFill>
            </a:endParaRPr>
          </a:p>
          <a:p>
            <a:pPr marL="0" lvl="1" indent="522288" algn="ctr" defTabSz="630238" eaLnBrk="1" hangingPunct="1">
              <a:spcBef>
                <a:spcPts val="613"/>
              </a:spcBef>
              <a:buFont typeface="Arial" panose="020B0604020202020204" pitchFamily="34" charset="0"/>
              <a:buNone/>
            </a:pPr>
            <a:endParaRPr lang="fr-FR" altLang="fr-FR">
              <a:solidFill>
                <a:srgbClr val="000000"/>
              </a:solidFill>
            </a:endParaRPr>
          </a:p>
          <a:p>
            <a:pPr marL="0" lvl="1" indent="522288" algn="ctr" defTabSz="630238" eaLnBrk="1" hangingPunct="1">
              <a:spcBef>
                <a:spcPts val="613"/>
              </a:spcBef>
              <a:buFont typeface="Arial" panose="020B0604020202020204" pitchFamily="34" charset="0"/>
              <a:buNone/>
            </a:pPr>
            <a:endParaRPr lang="fr-FR" altLang="fr-FR">
              <a:solidFill>
                <a:srgbClr val="000000"/>
              </a:solidFill>
            </a:endParaRPr>
          </a:p>
          <a:p>
            <a:pPr marL="0" lvl="1" indent="522288" algn="ctr" defTabSz="630238" eaLnBrk="1" hangingPunct="1">
              <a:spcBef>
                <a:spcPts val="613"/>
              </a:spcBef>
              <a:buFont typeface="Arial" panose="020B0604020202020204" pitchFamily="34" charset="0"/>
              <a:buNone/>
            </a:pPr>
            <a:endParaRPr lang="fr-FR" altLang="fr-FR">
              <a:solidFill>
                <a:srgbClr val="000000"/>
              </a:solidFill>
            </a:endParaRPr>
          </a:p>
          <a:p>
            <a:pPr marL="0" indent="0" algn="ctr" defTabSz="630238" eaLnBrk="1" hangingPunct="1">
              <a:spcBef>
                <a:spcPts val="1225"/>
              </a:spcBef>
              <a:buFont typeface="Arial" panose="020B0604020202020204" pitchFamily="34" charset="0"/>
              <a:buNone/>
            </a:pPr>
            <a:endParaRPr lang="fr-FR" altLang="fr-FR" b="1">
              <a:solidFill>
                <a:srgbClr val="000000"/>
              </a:solidFill>
              <a:cs typeface="Arial" panose="020B0604020202020204" pitchFamily="34" charset="0"/>
            </a:endParaRPr>
          </a:p>
        </p:txBody>
      </p:sp>
      <p:sp>
        <p:nvSpPr>
          <p:cNvPr id="11" name="Shape 115">
            <a:extLst>
              <a:ext uri="{FF2B5EF4-FFF2-40B4-BE49-F238E27FC236}">
                <a16:creationId xmlns:a16="http://schemas.microsoft.com/office/drawing/2014/main" xmlns="" id="{DA01683E-F0C4-49B4-96A4-527A2810459F}"/>
              </a:ext>
            </a:extLst>
          </p:cNvPr>
          <p:cNvSpPr/>
          <p:nvPr/>
        </p:nvSpPr>
        <p:spPr>
          <a:xfrm>
            <a:off x="5284788" y="2316163"/>
            <a:ext cx="0" cy="430212"/>
          </a:xfrm>
          <a:prstGeom prst="rect">
            <a:avLst/>
          </a:prstGeom>
          <a:ln w="12700">
            <a:miter lim="400000"/>
          </a:ln>
        </p:spPr>
        <p:txBody>
          <a:bodyPr wrap="none" lIns="0" tIns="0" rIns="0" bIns="0">
            <a:spAutoFit/>
          </a:bodyPr>
          <a:lstStyle>
            <a:lvl1pPr defTabSz="1042987">
              <a:defRPr sz="4100">
                <a:latin typeface="Arial Narrow Bold"/>
                <a:ea typeface="Arial Narrow Bold"/>
                <a:cs typeface="Arial Narrow Bold"/>
                <a:sym typeface="Arial Narrow Bold"/>
              </a:defRPr>
            </a:lvl1pPr>
          </a:lstStyle>
          <a:p>
            <a:pPr eaLnBrk="1" fontAlgn="auto" hangingPunct="1">
              <a:spcBef>
                <a:spcPts val="0"/>
              </a:spcBef>
              <a:spcAft>
                <a:spcPts val="0"/>
              </a:spcAft>
              <a:defRPr sz="1800"/>
            </a:pPr>
            <a:endParaRPr sz="2800" b="1" kern="0" dirty="0">
              <a:solidFill>
                <a:sysClr val="windowText" lastClr="000000"/>
              </a:solidFill>
            </a:endParaRPr>
          </a:p>
        </p:txBody>
      </p:sp>
      <p:pic>
        <p:nvPicPr>
          <p:cNvPr id="117765" name="image12.jpeg" descr="Gloves">
            <a:extLst>
              <a:ext uri="{FF2B5EF4-FFF2-40B4-BE49-F238E27FC236}">
                <a16:creationId xmlns:a16="http://schemas.microsoft.com/office/drawing/2014/main" xmlns="" id="{5CA5E187-B5D9-433B-A16F-8EDA90B729A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8950" y="3632200"/>
            <a:ext cx="3116263" cy="1971675"/>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pic>
      <p:pic>
        <p:nvPicPr>
          <p:cNvPr id="117766" name="image17.jpeg" descr="Surgical gowns ">
            <a:extLst>
              <a:ext uri="{FF2B5EF4-FFF2-40B4-BE49-F238E27FC236}">
                <a16:creationId xmlns:a16="http://schemas.microsoft.com/office/drawing/2014/main" xmlns="" id="{8012DBCC-C4A7-4F2F-956E-B47E654CBED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16863" y="3632200"/>
            <a:ext cx="1795462" cy="2143125"/>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Titre 1">
            <a:extLst>
              <a:ext uri="{FF2B5EF4-FFF2-40B4-BE49-F238E27FC236}">
                <a16:creationId xmlns:a16="http://schemas.microsoft.com/office/drawing/2014/main" xmlns="" id="{597197FE-1ABA-4997-8B39-D679627590B4}"/>
              </a:ext>
            </a:extLst>
          </p:cNvPr>
          <p:cNvSpPr>
            <a:spLocks noGrp="1"/>
          </p:cNvSpPr>
          <p:nvPr>
            <p:ph type="title"/>
          </p:nvPr>
        </p:nvSpPr>
        <p:spPr>
          <a:xfrm>
            <a:off x="196850" y="19050"/>
            <a:ext cx="11730038" cy="727075"/>
          </a:xfrm>
        </p:spPr>
        <p:txBody>
          <a:bodyPr/>
          <a:lstStyle/>
          <a:p>
            <a:pPr algn="ctr" eaLnBrk="1" hangingPunct="1"/>
            <a:r>
              <a:rPr lang="fr-FR" altLang="fr-FR" b="1"/>
              <a:t>EPI pour précautions standard (résumé)</a:t>
            </a:r>
          </a:p>
        </p:txBody>
      </p:sp>
      <p:sp>
        <p:nvSpPr>
          <p:cNvPr id="119811" name="Espace réservé du contenu 2">
            <a:extLst>
              <a:ext uri="{FF2B5EF4-FFF2-40B4-BE49-F238E27FC236}">
                <a16:creationId xmlns:a16="http://schemas.microsoft.com/office/drawing/2014/main" xmlns="" id="{05A59D3C-2057-4760-B707-26931F96BCE9}"/>
              </a:ext>
            </a:extLst>
          </p:cNvPr>
          <p:cNvSpPr>
            <a:spLocks noGrp="1"/>
          </p:cNvSpPr>
          <p:nvPr>
            <p:ph idx="1"/>
          </p:nvPr>
        </p:nvSpPr>
        <p:spPr>
          <a:xfrm>
            <a:off x="261938" y="793750"/>
            <a:ext cx="11677650" cy="6111875"/>
          </a:xfrm>
        </p:spPr>
        <p:txBody>
          <a:bodyPr/>
          <a:lstStyle/>
          <a:p>
            <a:pPr algn="ctr" defTabSz="630238" eaLnBrk="1" hangingPunct="1">
              <a:spcBef>
                <a:spcPts val="1225"/>
              </a:spcBef>
            </a:pPr>
            <a:r>
              <a:rPr lang="fr-FR" altLang="fr-FR" b="1">
                <a:solidFill>
                  <a:srgbClr val="000000"/>
                </a:solidFill>
                <a:cs typeface="Arial" panose="020B0604020202020204" pitchFamily="34" charset="0"/>
              </a:rPr>
              <a:t>Selon l’évaluation des risques</a:t>
            </a:r>
          </a:p>
          <a:p>
            <a:pPr defTabSz="630238" eaLnBrk="1" hangingPunct="1">
              <a:spcBef>
                <a:spcPts val="1225"/>
              </a:spcBef>
              <a:buFont typeface="Arial" panose="020B0604020202020204" pitchFamily="34" charset="0"/>
              <a:buNone/>
            </a:pPr>
            <a:r>
              <a:rPr lang="fr-FR" altLang="fr-FR">
                <a:solidFill>
                  <a:srgbClr val="000000"/>
                </a:solidFill>
                <a:cs typeface="Arial" panose="020B0604020202020204" pitchFamily="34" charset="0"/>
              </a:rPr>
              <a:t>En cas de </a:t>
            </a:r>
            <a:r>
              <a:rPr lang="fr-FR" altLang="fr-FR" b="1">
                <a:solidFill>
                  <a:srgbClr val="FF0000"/>
                </a:solidFill>
                <a:cs typeface="Arial" panose="020B0604020202020204" pitchFamily="34" charset="0"/>
              </a:rPr>
              <a:t>risque de projections </a:t>
            </a:r>
            <a:r>
              <a:rPr lang="fr-FR" altLang="fr-FR">
                <a:solidFill>
                  <a:srgbClr val="000000"/>
                </a:solidFill>
                <a:cs typeface="Arial" panose="020B0604020202020204" pitchFamily="34" charset="0"/>
              </a:rPr>
              <a:t>sur le corps et le visage :</a:t>
            </a:r>
          </a:p>
          <a:p>
            <a:pPr defTabSz="630238" eaLnBrk="1" hangingPunct="1">
              <a:buFont typeface="Arial" panose="020B0604020202020204" pitchFamily="34" charset="0"/>
              <a:buNone/>
            </a:pPr>
            <a:endParaRPr lang="fr-FR" altLang="fr-FR"/>
          </a:p>
        </p:txBody>
      </p:sp>
      <p:pic>
        <p:nvPicPr>
          <p:cNvPr id="119812" name="image12.jpeg" descr="Gloves">
            <a:extLst>
              <a:ext uri="{FF2B5EF4-FFF2-40B4-BE49-F238E27FC236}">
                <a16:creationId xmlns:a16="http://schemas.microsoft.com/office/drawing/2014/main" xmlns="" id="{58348098-C608-42B3-BB68-7602533D3D7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3625" y="2854325"/>
            <a:ext cx="1795463" cy="1217613"/>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pic>
      <p:sp>
        <p:nvSpPr>
          <p:cNvPr id="8" name="Shape 123">
            <a:extLst>
              <a:ext uri="{FF2B5EF4-FFF2-40B4-BE49-F238E27FC236}">
                <a16:creationId xmlns:a16="http://schemas.microsoft.com/office/drawing/2014/main" xmlns="" id="{E38ADF52-3C06-4DCA-AD1E-035F5520F511}"/>
              </a:ext>
            </a:extLst>
          </p:cNvPr>
          <p:cNvSpPr/>
          <p:nvPr/>
        </p:nvSpPr>
        <p:spPr>
          <a:xfrm>
            <a:off x="2333625" y="2338388"/>
            <a:ext cx="2609850" cy="449262"/>
          </a:xfrm>
          <a:prstGeom prst="rect">
            <a:avLst/>
          </a:prstGeom>
          <a:ln w="12700">
            <a:miter lim="400000"/>
          </a:ln>
        </p:spPr>
        <p:txBody>
          <a:bodyPr lIns="40082" tIns="40083" rIns="40082" bIns="40083">
            <a:spAutoFit/>
          </a:bodyPr>
          <a:lstStyle>
            <a:lvl1pPr algn="r">
              <a:defRPr sz="2800">
                <a:solidFill>
                  <a:srgbClr val="000066"/>
                </a:solidFill>
              </a:defRPr>
            </a:lvl1pPr>
          </a:lstStyle>
          <a:p>
            <a:pPr algn="l" defTabSz="457200" eaLnBrk="1" fontAlgn="auto" hangingPunct="1">
              <a:spcBef>
                <a:spcPts val="0"/>
              </a:spcBef>
              <a:spcAft>
                <a:spcPts val="0"/>
              </a:spcAft>
              <a:defRPr sz="1800">
                <a:solidFill>
                  <a:srgbClr val="000000"/>
                </a:solidFill>
              </a:defRPr>
            </a:pPr>
            <a:r>
              <a:rPr sz="2400" kern="0" dirty="0">
                <a:solidFill>
                  <a:srgbClr val="000000"/>
                </a:solidFill>
                <a:latin typeface="+mn-lt"/>
                <a:ea typeface="+mn-ea"/>
                <a:cs typeface="Arial Bold"/>
                <a:sym typeface="Arial Bold"/>
              </a:rPr>
              <a:t>Gants </a:t>
            </a:r>
            <a:r>
              <a:rPr lang="fr-FR" sz="2400" kern="0" dirty="0">
                <a:solidFill>
                  <a:srgbClr val="000000"/>
                </a:solidFill>
                <a:latin typeface="+mn-lt"/>
                <a:ea typeface="+mn-ea"/>
                <a:cs typeface="Arial Bold"/>
                <a:sym typeface="Arial Bold"/>
              </a:rPr>
              <a:t>+</a:t>
            </a:r>
            <a:r>
              <a:rPr sz="2400" kern="0" dirty="0">
                <a:solidFill>
                  <a:srgbClr val="000000"/>
                </a:solidFill>
                <a:latin typeface="+mn-lt"/>
                <a:ea typeface="+mn-ea"/>
                <a:cs typeface="Arial Bold"/>
                <a:sym typeface="Arial Bold"/>
              </a:rPr>
              <a:t> blouse</a:t>
            </a:r>
          </a:p>
        </p:txBody>
      </p:sp>
      <p:pic>
        <p:nvPicPr>
          <p:cNvPr id="119814" name="image17.jpeg" descr="Surgical gowns ">
            <a:extLst>
              <a:ext uri="{FF2B5EF4-FFF2-40B4-BE49-F238E27FC236}">
                <a16:creationId xmlns:a16="http://schemas.microsoft.com/office/drawing/2014/main" xmlns="" id="{35D0F22F-BF2E-4BEC-A676-58A06501B4E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33625" y="4056063"/>
            <a:ext cx="1795463" cy="1968500"/>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pic>
      <p:sp>
        <p:nvSpPr>
          <p:cNvPr id="119815" name="Shape 122">
            <a:extLst>
              <a:ext uri="{FF2B5EF4-FFF2-40B4-BE49-F238E27FC236}">
                <a16:creationId xmlns:a16="http://schemas.microsoft.com/office/drawing/2014/main" xmlns="" id="{E2D836B2-0E6F-4BDC-A03B-D29FDA2F3F14}"/>
              </a:ext>
            </a:extLst>
          </p:cNvPr>
          <p:cNvSpPr>
            <a:spLocks noChangeArrowheads="1"/>
          </p:cNvSpPr>
          <p:nvPr/>
        </p:nvSpPr>
        <p:spPr bwMode="auto">
          <a:xfrm>
            <a:off x="5043488" y="2147888"/>
            <a:ext cx="6096000" cy="118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0082" tIns="40083" rIns="40082" bIns="40083">
            <a:spAutoFit/>
          </a:bodyPr>
          <a:lstStyle>
            <a:lvl1pPr marL="342900" indent="-342900" defTabSz="457200">
              <a:lnSpc>
                <a:spcPct val="90000"/>
              </a:lnSpc>
              <a:spcBef>
                <a:spcPts val="1000"/>
              </a:spcBef>
              <a:buFont typeface="Arial" panose="020B0604020202020204" pitchFamily="34" charset="0"/>
              <a:buChar char="•"/>
              <a:tabLst>
                <a:tab pos="6045200" algn="r"/>
              </a:tabLst>
              <a:defRPr sz="2800">
                <a:solidFill>
                  <a:schemeClr val="tx1"/>
                </a:solidFill>
                <a:latin typeface="Arial" panose="020B0604020202020204" pitchFamily="34" charset="0"/>
              </a:defRPr>
            </a:lvl1pPr>
            <a:lvl2pPr indent="147638" defTabSz="457200">
              <a:lnSpc>
                <a:spcPct val="90000"/>
              </a:lnSpc>
              <a:spcBef>
                <a:spcPts val="500"/>
              </a:spcBef>
              <a:buFont typeface="Arial" panose="020B0604020202020204" pitchFamily="34" charset="0"/>
              <a:buChar char="•"/>
              <a:tabLst>
                <a:tab pos="6045200" algn="r"/>
              </a:tabLst>
              <a:defRPr sz="2400">
                <a:solidFill>
                  <a:schemeClr val="tx1"/>
                </a:solidFill>
                <a:latin typeface="Arial" panose="020B0604020202020204" pitchFamily="34" charset="0"/>
              </a:defRPr>
            </a:lvl2pPr>
            <a:lvl3pPr marL="266700" indent="-114300" defTabSz="457200">
              <a:lnSpc>
                <a:spcPct val="90000"/>
              </a:lnSpc>
              <a:spcBef>
                <a:spcPts val="500"/>
              </a:spcBef>
              <a:buFont typeface="Arial" panose="020B0604020202020204" pitchFamily="34" charset="0"/>
              <a:buChar char="•"/>
              <a:tabLst>
                <a:tab pos="6045200" algn="r"/>
              </a:tabLst>
              <a:defRPr sz="2000">
                <a:solidFill>
                  <a:schemeClr val="tx1"/>
                </a:solidFill>
                <a:latin typeface="Arial" panose="020B0604020202020204" pitchFamily="34" charset="0"/>
              </a:defRPr>
            </a:lvl3pPr>
            <a:lvl4pPr marL="1600200" indent="-228600" defTabSz="457200">
              <a:lnSpc>
                <a:spcPct val="90000"/>
              </a:lnSpc>
              <a:spcBef>
                <a:spcPts val="500"/>
              </a:spcBef>
              <a:buFont typeface="Arial" panose="020B0604020202020204" pitchFamily="34" charset="0"/>
              <a:buChar char="•"/>
              <a:tabLst>
                <a:tab pos="6045200" algn="r"/>
              </a:tabLst>
              <a:defRPr>
                <a:solidFill>
                  <a:schemeClr val="tx1"/>
                </a:solidFill>
                <a:latin typeface="Arial" panose="020B0604020202020204" pitchFamily="34" charset="0"/>
              </a:defRPr>
            </a:lvl4pPr>
            <a:lvl5pPr marL="2057400" indent="-228600" defTabSz="457200">
              <a:lnSpc>
                <a:spcPct val="90000"/>
              </a:lnSpc>
              <a:spcBef>
                <a:spcPts val="500"/>
              </a:spcBef>
              <a:buFont typeface="Arial" panose="020B0604020202020204" pitchFamily="34" charset="0"/>
              <a:buChar char="•"/>
              <a:tabLst>
                <a:tab pos="6045200" algn="r"/>
              </a:tabLst>
              <a:defRPr>
                <a:solidFill>
                  <a:schemeClr val="tx1"/>
                </a:solidFill>
                <a:latin typeface="Arial" panose="020B060402020202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tabLst>
                <a:tab pos="6045200" algn="r"/>
              </a:tabLst>
              <a:defRPr>
                <a:solidFill>
                  <a:schemeClr val="tx1"/>
                </a:solidFill>
                <a:latin typeface="Arial" panose="020B060402020202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tabLst>
                <a:tab pos="6045200" algn="r"/>
              </a:tabLst>
              <a:defRPr>
                <a:solidFill>
                  <a:schemeClr val="tx1"/>
                </a:solidFill>
                <a:latin typeface="Arial" panose="020B060402020202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tabLst>
                <a:tab pos="6045200" algn="r"/>
              </a:tabLst>
              <a:defRPr>
                <a:solidFill>
                  <a:schemeClr val="tx1"/>
                </a:solidFill>
                <a:latin typeface="Arial" panose="020B060402020202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tabLst>
                <a:tab pos="6045200" algn="r"/>
              </a:tabLst>
              <a:defRPr>
                <a:solidFill>
                  <a:schemeClr val="tx1"/>
                </a:solidFill>
                <a:latin typeface="Arial" panose="020B0604020202020204" pitchFamily="34" charset="0"/>
              </a:defRPr>
            </a:lvl9pPr>
          </a:lstStyle>
          <a:p>
            <a:pPr marL="0" lvl="1" eaLnBrk="1" hangingPunct="1">
              <a:lnSpc>
                <a:spcPct val="100000"/>
              </a:lnSpc>
              <a:spcBef>
                <a:spcPct val="0"/>
              </a:spcBef>
              <a:buFont typeface="Arial" panose="020B0604020202020204" pitchFamily="34" charset="0"/>
              <a:buNone/>
            </a:pPr>
            <a:r>
              <a:rPr lang="fr-FR" altLang="fr-FR" sz="1800">
                <a:solidFill>
                  <a:srgbClr val="292934"/>
                </a:solidFill>
                <a:latin typeface="Century Gothic" panose="020B0502020202020204" pitchFamily="34" charset="0"/>
                <a:sym typeface="Arial Bold" pitchFamily="19" charset="0"/>
              </a:rPr>
              <a:t>Protection faciale</a:t>
            </a:r>
          </a:p>
          <a:p>
            <a:pPr lvl="2" eaLnBrk="1" hangingPunct="1">
              <a:lnSpc>
                <a:spcPct val="100000"/>
              </a:lnSpc>
              <a:spcBef>
                <a:spcPct val="0"/>
              </a:spcBef>
            </a:pPr>
            <a:r>
              <a:rPr lang="fr-FR" altLang="fr-FR" sz="1800">
                <a:solidFill>
                  <a:srgbClr val="292934"/>
                </a:solidFill>
                <a:latin typeface="Century Gothic" panose="020B0502020202020204" pitchFamily="34" charset="0"/>
                <a:sym typeface="Arial Bold" pitchFamily="19" charset="0"/>
              </a:rPr>
              <a:t>masque et protection oculaire tel que lunettes de protection ou visière ou</a:t>
            </a:r>
          </a:p>
          <a:p>
            <a:pPr lvl="2" eaLnBrk="1" hangingPunct="1">
              <a:lnSpc>
                <a:spcPct val="100000"/>
              </a:lnSpc>
              <a:spcBef>
                <a:spcPct val="0"/>
              </a:spcBef>
            </a:pPr>
            <a:r>
              <a:rPr lang="fr-FR" altLang="fr-FR" sz="1800">
                <a:solidFill>
                  <a:srgbClr val="292934"/>
                </a:solidFill>
                <a:latin typeface="Century Gothic" panose="020B0502020202020204" pitchFamily="34" charset="0"/>
                <a:sym typeface="Arial Bold" pitchFamily="19" charset="0"/>
              </a:rPr>
              <a:t> écran facial</a:t>
            </a:r>
          </a:p>
        </p:txBody>
      </p:sp>
      <p:sp>
        <p:nvSpPr>
          <p:cNvPr id="11" name="Shape 115">
            <a:extLst>
              <a:ext uri="{FF2B5EF4-FFF2-40B4-BE49-F238E27FC236}">
                <a16:creationId xmlns:a16="http://schemas.microsoft.com/office/drawing/2014/main" xmlns="" id="{39D21E3E-1DDA-45F7-BF23-8D1E673E3175}"/>
              </a:ext>
            </a:extLst>
          </p:cNvPr>
          <p:cNvSpPr/>
          <p:nvPr/>
        </p:nvSpPr>
        <p:spPr>
          <a:xfrm>
            <a:off x="4662488" y="2147888"/>
            <a:ext cx="560387" cy="492125"/>
          </a:xfrm>
          <a:prstGeom prst="rect">
            <a:avLst/>
          </a:prstGeom>
          <a:ln w="12700">
            <a:miter lim="400000"/>
          </a:ln>
        </p:spPr>
        <p:txBody>
          <a:bodyPr lIns="0" tIns="0" rIns="0" bIns="0">
            <a:spAutoFit/>
          </a:bodyPr>
          <a:lstStyle>
            <a:lvl1pPr defTabSz="1042987">
              <a:defRPr sz="4100">
                <a:latin typeface="Arial Narrow Bold"/>
                <a:ea typeface="Arial Narrow Bold"/>
                <a:cs typeface="Arial Narrow Bold"/>
                <a:sym typeface="Arial Narrow Bold"/>
              </a:defRPr>
            </a:lvl1pPr>
          </a:lstStyle>
          <a:p>
            <a:pPr eaLnBrk="1" fontAlgn="auto" hangingPunct="1">
              <a:spcBef>
                <a:spcPts val="0"/>
              </a:spcBef>
              <a:spcAft>
                <a:spcPts val="0"/>
              </a:spcAft>
              <a:defRPr sz="1800"/>
            </a:pPr>
            <a:r>
              <a:rPr lang="fr-FR" sz="3200" b="1" kern="0" dirty="0">
                <a:solidFill>
                  <a:sysClr val="windowText" lastClr="000000"/>
                </a:solidFill>
              </a:rPr>
              <a:t>+</a:t>
            </a:r>
            <a:endParaRPr sz="3200" b="1" kern="0" dirty="0">
              <a:solidFill>
                <a:sysClr val="windowText" lastClr="000000"/>
              </a:solidFill>
            </a:endParaRPr>
          </a:p>
        </p:txBody>
      </p:sp>
      <p:pic>
        <p:nvPicPr>
          <p:cNvPr id="119817" name="image16.png">
            <a:extLst>
              <a:ext uri="{FF2B5EF4-FFF2-40B4-BE49-F238E27FC236}">
                <a16:creationId xmlns:a16="http://schemas.microsoft.com/office/drawing/2014/main" xmlns="" id="{D994445D-2752-46C5-8D85-65D31B694C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32475" y="4086225"/>
            <a:ext cx="1020763"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14" name="Shape 116">
            <a:extLst>
              <a:ext uri="{FF2B5EF4-FFF2-40B4-BE49-F238E27FC236}">
                <a16:creationId xmlns:a16="http://schemas.microsoft.com/office/drawing/2014/main" xmlns="" id="{8ACCA010-1564-4492-8DC0-51AEBD544388}"/>
              </a:ext>
            </a:extLst>
          </p:cNvPr>
          <p:cNvSpPr/>
          <p:nvPr/>
        </p:nvSpPr>
        <p:spPr>
          <a:xfrm>
            <a:off x="7224713" y="4335463"/>
            <a:ext cx="314325" cy="369887"/>
          </a:xfrm>
          <a:prstGeom prst="rect">
            <a:avLst/>
          </a:prstGeom>
          <a:ln w="12700">
            <a:miter lim="400000"/>
          </a:ln>
        </p:spPr>
        <p:txBody>
          <a:bodyPr lIns="0" tIns="0" rIns="0" bIns="0">
            <a:spAutoFit/>
          </a:bodyPr>
          <a:lstStyle>
            <a:lvl1pPr defTabSz="1042987">
              <a:defRPr sz="4100">
                <a:latin typeface="Arial Narrow Bold"/>
                <a:ea typeface="Arial Narrow Bold"/>
                <a:cs typeface="Arial Narrow Bold"/>
                <a:sym typeface="Arial Narrow Bold"/>
              </a:defRPr>
            </a:lvl1pPr>
          </a:lstStyle>
          <a:p>
            <a:pPr eaLnBrk="1" fontAlgn="auto" hangingPunct="1">
              <a:spcBef>
                <a:spcPts val="0"/>
              </a:spcBef>
              <a:spcAft>
                <a:spcPts val="0"/>
              </a:spcAft>
              <a:defRPr sz="1800"/>
            </a:pPr>
            <a:r>
              <a:rPr sz="2400" b="1" kern="0" dirty="0">
                <a:solidFill>
                  <a:sysClr val="windowText" lastClr="000000"/>
                </a:solidFill>
              </a:rPr>
              <a:t>+</a:t>
            </a:r>
          </a:p>
        </p:txBody>
      </p:sp>
      <p:grpSp>
        <p:nvGrpSpPr>
          <p:cNvPr id="119819" name="Group 120">
            <a:extLst>
              <a:ext uri="{FF2B5EF4-FFF2-40B4-BE49-F238E27FC236}">
                <a16:creationId xmlns:a16="http://schemas.microsoft.com/office/drawing/2014/main" xmlns="" id="{D0CB66C1-FBC5-4FF2-9178-A1D950EEBADD}"/>
              </a:ext>
            </a:extLst>
          </p:cNvPr>
          <p:cNvGrpSpPr>
            <a:grpSpLocks/>
          </p:cNvGrpSpPr>
          <p:nvPr/>
        </p:nvGrpSpPr>
        <p:grpSpPr bwMode="auto">
          <a:xfrm>
            <a:off x="7648575" y="5178425"/>
            <a:ext cx="1292225" cy="968375"/>
            <a:chOff x="0" y="0"/>
            <a:chExt cx="1130604" cy="1065927"/>
          </a:xfrm>
        </p:grpSpPr>
        <p:sp>
          <p:nvSpPr>
            <p:cNvPr id="16" name="Shape 118">
              <a:extLst>
                <a:ext uri="{FF2B5EF4-FFF2-40B4-BE49-F238E27FC236}">
                  <a16:creationId xmlns:a16="http://schemas.microsoft.com/office/drawing/2014/main" xmlns="" id="{97A87804-3400-4D1A-B9CA-94F15E5E50DC}"/>
                </a:ext>
              </a:extLst>
            </p:cNvPr>
            <p:cNvSpPr/>
            <p:nvPr/>
          </p:nvSpPr>
          <p:spPr>
            <a:xfrm>
              <a:off x="0" y="0"/>
              <a:ext cx="1130604" cy="1065927"/>
            </a:xfrm>
            <a:prstGeom prst="rect">
              <a:avLst/>
            </a:prstGeom>
            <a:solidFill>
              <a:srgbClr val="969696"/>
            </a:solidFill>
            <a:ln w="12700" cap="flat">
              <a:noFill/>
              <a:miter lim="400000"/>
            </a:ln>
            <a:effectLst/>
          </p:spPr>
          <p:txBody>
            <a:bodyPr lIns="0" tIns="0" rIns="0" bIns="0"/>
            <a:lstStyle/>
            <a:p>
              <a:pPr defTabSz="457200" eaLnBrk="1" fontAlgn="auto" hangingPunct="1">
                <a:spcBef>
                  <a:spcPts val="0"/>
                </a:spcBef>
                <a:spcAft>
                  <a:spcPts val="0"/>
                </a:spcAft>
                <a:defRPr/>
              </a:pPr>
              <a:endParaRPr sz="3400" kern="0">
                <a:solidFill>
                  <a:sysClr val="windowText" lastClr="000000"/>
                </a:solidFill>
                <a:latin typeface="Arial Bold"/>
                <a:ea typeface="+mn-ea"/>
                <a:cs typeface="Arial Bold"/>
                <a:sym typeface="Arial Bold"/>
              </a:endParaRPr>
            </a:p>
          </p:txBody>
        </p:sp>
        <p:pic>
          <p:nvPicPr>
            <p:cNvPr id="119825" name="image18.png">
              <a:extLst>
                <a:ext uri="{FF2B5EF4-FFF2-40B4-BE49-F238E27FC236}">
                  <a16:creationId xmlns:a16="http://schemas.microsoft.com/office/drawing/2014/main" xmlns="" id="{D7C21B84-EB34-4ED5-8284-0722AE52100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130604" cy="1065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grpSp>
      <p:sp>
        <p:nvSpPr>
          <p:cNvPr id="18" name="Shape 117">
            <a:extLst>
              <a:ext uri="{FF2B5EF4-FFF2-40B4-BE49-F238E27FC236}">
                <a16:creationId xmlns:a16="http://schemas.microsoft.com/office/drawing/2014/main" xmlns="" id="{7EE2D97A-F60B-46D1-929E-2F87A1FDD875}"/>
              </a:ext>
            </a:extLst>
          </p:cNvPr>
          <p:cNvSpPr/>
          <p:nvPr/>
        </p:nvSpPr>
        <p:spPr>
          <a:xfrm>
            <a:off x="7243763" y="5122863"/>
            <a:ext cx="257175" cy="276225"/>
          </a:xfrm>
          <a:prstGeom prst="rect">
            <a:avLst/>
          </a:prstGeom>
          <a:ln w="12700">
            <a:miter lim="400000"/>
          </a:ln>
        </p:spPr>
        <p:txBody>
          <a:bodyPr wrap="none" lIns="0" tIns="0" rIns="0" bIns="0">
            <a:spAutoFit/>
          </a:bodyPr>
          <a:lstStyle>
            <a:lvl1pPr defTabSz="1042987">
              <a:defRPr sz="2100">
                <a:latin typeface="Arial Narrow Bold"/>
                <a:ea typeface="Arial Narrow Bold"/>
                <a:cs typeface="Arial Narrow Bold"/>
                <a:sym typeface="Arial Narrow Bold"/>
              </a:defRPr>
            </a:lvl1pPr>
          </a:lstStyle>
          <a:p>
            <a:pPr eaLnBrk="1" fontAlgn="auto" hangingPunct="1">
              <a:spcBef>
                <a:spcPts val="0"/>
              </a:spcBef>
              <a:spcAft>
                <a:spcPts val="0"/>
              </a:spcAft>
              <a:defRPr sz="1800"/>
            </a:pPr>
            <a:r>
              <a:rPr lang="fr-FR" sz="1800" kern="0" dirty="0">
                <a:solidFill>
                  <a:srgbClr val="002060"/>
                </a:solidFill>
              </a:rPr>
              <a:t>o</a:t>
            </a:r>
            <a:r>
              <a:rPr sz="1800" kern="0" dirty="0">
                <a:solidFill>
                  <a:srgbClr val="002060"/>
                </a:solidFill>
              </a:rPr>
              <a:t>u</a:t>
            </a:r>
          </a:p>
        </p:txBody>
      </p:sp>
      <p:pic>
        <p:nvPicPr>
          <p:cNvPr id="119821" name="image14.jpeg" descr="Visors ">
            <a:extLst>
              <a:ext uri="{FF2B5EF4-FFF2-40B4-BE49-F238E27FC236}">
                <a16:creationId xmlns:a16="http://schemas.microsoft.com/office/drawing/2014/main" xmlns="" id="{EF32686C-082E-420E-A22A-7CBBE730BCB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00700" y="5211763"/>
            <a:ext cx="1409700" cy="1057275"/>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pic>
      <p:pic>
        <p:nvPicPr>
          <p:cNvPr id="119822" name="image15.jpeg" descr="Goggles  UVEX ">
            <a:extLst>
              <a:ext uri="{FF2B5EF4-FFF2-40B4-BE49-F238E27FC236}">
                <a16:creationId xmlns:a16="http://schemas.microsoft.com/office/drawing/2014/main" xmlns="" id="{776BC2E3-3272-49E9-B3AA-FDC53FB589D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853363" y="4056063"/>
            <a:ext cx="1152525" cy="896937"/>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a:t>LES PRECAUTIONS STANDARD</a:t>
            </a:r>
          </a:p>
        </p:txBody>
      </p:sp>
      <p:sp>
        <p:nvSpPr>
          <p:cNvPr id="4" name="Sous-titre 3"/>
          <p:cNvSpPr>
            <a:spLocks noGrp="1"/>
          </p:cNvSpPr>
          <p:nvPr>
            <p:ph type="subTitle" idx="1"/>
          </p:nvPr>
        </p:nvSpPr>
        <p:spPr/>
        <p:txBody>
          <a:bodyPr/>
          <a:lstStyle/>
          <a:p>
            <a:endParaRPr lang="fr-FR" dirty="0"/>
          </a:p>
        </p:txBody>
      </p:sp>
    </p:spTree>
    <p:extLst>
      <p:ext uri="{BB962C8B-B14F-4D97-AF65-F5344CB8AC3E}">
        <p14:creationId xmlns:p14="http://schemas.microsoft.com/office/powerpoint/2010/main" val="33768263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re 1">
            <a:extLst>
              <a:ext uri="{FF2B5EF4-FFF2-40B4-BE49-F238E27FC236}">
                <a16:creationId xmlns:a16="http://schemas.microsoft.com/office/drawing/2014/main" xmlns="" id="{C26E1A4E-443E-46B8-A688-601A146765CD}"/>
              </a:ext>
            </a:extLst>
          </p:cNvPr>
          <p:cNvSpPr>
            <a:spLocks noGrp="1"/>
          </p:cNvSpPr>
          <p:nvPr>
            <p:ph type="title"/>
          </p:nvPr>
        </p:nvSpPr>
        <p:spPr>
          <a:xfrm>
            <a:off x="301625" y="19050"/>
            <a:ext cx="11650663" cy="1185863"/>
          </a:xfrm>
        </p:spPr>
        <p:txBody>
          <a:bodyPr>
            <a:normAutofit fontScale="90000"/>
          </a:bodyPr>
          <a:lstStyle/>
          <a:p>
            <a:pPr algn="ctr" eaLnBrk="1" hangingPunct="1"/>
            <a:r>
              <a:rPr lang="fr-FR" altLang="fr-FR" sz="3200" b="1">
                <a:latin typeface="Times New Roman" panose="02020603050405020304" pitchFamily="18" charset="0"/>
              </a:rPr>
              <a:t> </a:t>
            </a:r>
            <a:r>
              <a:rPr lang="fr-FR" altLang="fr-FR" sz="4000" b="1"/>
              <a:t>Prévention des blessures par piqûre d’aiguille et par d’autres tranchants</a:t>
            </a:r>
            <a:endParaRPr lang="fr-FR" altLang="fr-FR" sz="4000"/>
          </a:p>
        </p:txBody>
      </p:sp>
      <p:sp>
        <p:nvSpPr>
          <p:cNvPr id="121859" name="Espace réservé du contenu 2">
            <a:extLst>
              <a:ext uri="{FF2B5EF4-FFF2-40B4-BE49-F238E27FC236}">
                <a16:creationId xmlns:a16="http://schemas.microsoft.com/office/drawing/2014/main" xmlns="" id="{FA3DE7F7-CC1E-42E5-A5C2-0A9504DD67D0}"/>
              </a:ext>
            </a:extLst>
          </p:cNvPr>
          <p:cNvSpPr>
            <a:spLocks noGrp="1"/>
          </p:cNvSpPr>
          <p:nvPr>
            <p:ph idx="1"/>
          </p:nvPr>
        </p:nvSpPr>
        <p:spPr>
          <a:xfrm>
            <a:off x="287338" y="1427163"/>
            <a:ext cx="11717337" cy="4713287"/>
          </a:xfrm>
        </p:spPr>
        <p:txBody>
          <a:bodyPr/>
          <a:lstStyle/>
          <a:p>
            <a:pPr marL="0" indent="0" algn="just" eaLnBrk="1" hangingPunct="1">
              <a:lnSpc>
                <a:spcPct val="150000"/>
              </a:lnSpc>
              <a:spcBef>
                <a:spcPts val="200"/>
              </a:spcBef>
              <a:buFont typeface="Arial" panose="020B0604020202020204" pitchFamily="34" charset="0"/>
              <a:buNone/>
            </a:pPr>
            <a:r>
              <a:rPr lang="fr-FR" altLang="fr-FR" b="1">
                <a:solidFill>
                  <a:srgbClr val="FF0000"/>
                </a:solidFill>
              </a:rPr>
              <a:t>Faire attention :</a:t>
            </a:r>
            <a:endParaRPr lang="fr-FR" altLang="fr-FR">
              <a:solidFill>
                <a:srgbClr val="FF0000"/>
              </a:solidFill>
            </a:endParaRPr>
          </a:p>
          <a:p>
            <a:pPr marL="0" indent="0" algn="just" eaLnBrk="1" hangingPunct="1">
              <a:lnSpc>
                <a:spcPct val="150000"/>
              </a:lnSpc>
              <a:spcAft>
                <a:spcPts val="200"/>
              </a:spcAft>
            </a:pPr>
            <a:r>
              <a:rPr lang="fr-FR" altLang="fr-FR"/>
              <a:t>en manipulant les aiguilles, les scalpels et les autres instruments tranchants ;</a:t>
            </a:r>
          </a:p>
          <a:p>
            <a:pPr marL="0" indent="0" algn="just" eaLnBrk="1" hangingPunct="1">
              <a:lnSpc>
                <a:spcPct val="150000"/>
              </a:lnSpc>
              <a:spcAft>
                <a:spcPts val="200"/>
              </a:spcAft>
            </a:pPr>
            <a:r>
              <a:rPr lang="fr-FR" altLang="fr-FR"/>
              <a:t>en nettoyant des instruments qui ont été utilisés ;</a:t>
            </a:r>
          </a:p>
          <a:p>
            <a:pPr marL="0" indent="0" algn="just" eaLnBrk="1" hangingPunct="1">
              <a:lnSpc>
                <a:spcPct val="150000"/>
              </a:lnSpc>
              <a:spcAft>
                <a:spcPts val="200"/>
              </a:spcAft>
            </a:pPr>
            <a:r>
              <a:rPr lang="fr-FR" altLang="fr-FR"/>
              <a:t>en jetant les aiguilles usagées et les autres instruments tranchants ou piquants.</a:t>
            </a:r>
          </a:p>
          <a:p>
            <a:pPr marL="0" indent="0" eaLnBrk="1" hangingPunct="1"/>
            <a:endParaRPr lang="fr-FR" altLang="fr-FR"/>
          </a:p>
        </p:txBody>
      </p:sp>
      <p:sp>
        <p:nvSpPr>
          <p:cNvPr id="121860" name="Espace réservé du numéro de diapositive 3">
            <a:extLst>
              <a:ext uri="{FF2B5EF4-FFF2-40B4-BE49-F238E27FC236}">
                <a16:creationId xmlns:a16="http://schemas.microsoft.com/office/drawing/2014/main" xmlns="" id="{FA3CA5DF-A0F1-4FB3-BA89-98AD63A734A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defRPr>
            </a:lvl9pPr>
          </a:lstStyle>
          <a:p>
            <a:pPr>
              <a:lnSpc>
                <a:spcPct val="100000"/>
              </a:lnSpc>
              <a:spcBef>
                <a:spcPct val="0"/>
              </a:spcBef>
              <a:buFontTx/>
              <a:buNone/>
            </a:pPr>
            <a:fld id="{8BEC3CDB-5346-4368-BAFE-3214856612F0}" type="slidenum">
              <a:rPr lang="fr-FR" altLang="fr-FR" sz="1400" smtClean="0">
                <a:solidFill>
                  <a:srgbClr val="898989"/>
                </a:solidFill>
                <a:latin typeface="Calibri" panose="020F0502020204030204" pitchFamily="34" charset="0"/>
              </a:rPr>
              <a:pPr>
                <a:lnSpc>
                  <a:spcPct val="100000"/>
                </a:lnSpc>
                <a:spcBef>
                  <a:spcPct val="0"/>
                </a:spcBef>
                <a:buFontTx/>
                <a:buNone/>
              </a:pPr>
              <a:t>30</a:t>
            </a:fld>
            <a:endParaRPr lang="fr-FR" altLang="fr-FR" sz="1400">
              <a:solidFill>
                <a:srgbClr val="898989"/>
              </a:solidFill>
              <a:latin typeface="Calibri" panose="020F050202020403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Titre 1">
            <a:extLst>
              <a:ext uri="{FF2B5EF4-FFF2-40B4-BE49-F238E27FC236}">
                <a16:creationId xmlns:a16="http://schemas.microsoft.com/office/drawing/2014/main" xmlns="" id="{670A5150-A415-41EF-B025-3BEA96C6ADD3}"/>
              </a:ext>
            </a:extLst>
          </p:cNvPr>
          <p:cNvSpPr>
            <a:spLocks noGrp="1"/>
          </p:cNvSpPr>
          <p:nvPr>
            <p:ph type="title"/>
          </p:nvPr>
        </p:nvSpPr>
        <p:spPr>
          <a:xfrm>
            <a:off x="344488" y="19050"/>
            <a:ext cx="11703050" cy="1303338"/>
          </a:xfrm>
        </p:spPr>
        <p:txBody>
          <a:bodyPr/>
          <a:lstStyle/>
          <a:p>
            <a:pPr eaLnBrk="1" hangingPunct="1"/>
            <a:r>
              <a:rPr lang="fr-FR" altLang="fr-FR" sz="4000" b="1"/>
              <a:t>Prévention des blessures par piqûre d’aiguille et par d’autres tranchants (suite)</a:t>
            </a:r>
            <a:endParaRPr lang="fr-FR" altLang="fr-FR" sz="4000"/>
          </a:p>
        </p:txBody>
      </p:sp>
      <p:sp>
        <p:nvSpPr>
          <p:cNvPr id="123907" name="Espace réservé du contenu 2">
            <a:extLst>
              <a:ext uri="{FF2B5EF4-FFF2-40B4-BE49-F238E27FC236}">
                <a16:creationId xmlns:a16="http://schemas.microsoft.com/office/drawing/2014/main" xmlns="" id="{6FBC14E3-96AE-4FA1-9676-12893668DD6F}"/>
              </a:ext>
            </a:extLst>
          </p:cNvPr>
          <p:cNvSpPr>
            <a:spLocks noGrp="1"/>
          </p:cNvSpPr>
          <p:nvPr>
            <p:ph idx="1"/>
          </p:nvPr>
        </p:nvSpPr>
        <p:spPr>
          <a:xfrm>
            <a:off x="249238" y="1322388"/>
            <a:ext cx="11769725" cy="5154612"/>
          </a:xfrm>
        </p:spPr>
        <p:txBody>
          <a:bodyPr/>
          <a:lstStyle/>
          <a:p>
            <a:pPr algn="just" eaLnBrk="1" hangingPunct="1">
              <a:lnSpc>
                <a:spcPct val="150000"/>
              </a:lnSpc>
            </a:pPr>
            <a:r>
              <a:rPr lang="fr-FR" altLang="fr-FR"/>
              <a:t> Je ne re-capuchonne pas les aiguilles.</a:t>
            </a:r>
          </a:p>
          <a:p>
            <a:pPr algn="just" eaLnBrk="1" hangingPunct="1">
              <a:lnSpc>
                <a:spcPct val="150000"/>
              </a:lnSpc>
            </a:pPr>
            <a:r>
              <a:rPr lang="fr-FR" altLang="fr-FR"/>
              <a:t> Je ne désadapte pas les aiguilles ou lames de bistouri à la main. </a:t>
            </a:r>
          </a:p>
          <a:p>
            <a:pPr algn="just" eaLnBrk="1" hangingPunct="1">
              <a:lnSpc>
                <a:spcPct val="150000"/>
              </a:lnSpc>
            </a:pPr>
            <a:r>
              <a:rPr lang="fr-FR" altLang="fr-FR"/>
              <a:t>J’élimine </a:t>
            </a:r>
            <a:r>
              <a:rPr lang="fr-FR" altLang="fr-FR" b="1">
                <a:solidFill>
                  <a:srgbClr val="FF3300"/>
                </a:solidFill>
              </a:rPr>
              <a:t>immédiatement</a:t>
            </a:r>
            <a:r>
              <a:rPr lang="fr-FR" altLang="fr-FR"/>
              <a:t> et </a:t>
            </a:r>
            <a:r>
              <a:rPr lang="fr-FR" altLang="fr-FR" b="1">
                <a:solidFill>
                  <a:srgbClr val="FF3300"/>
                </a:solidFill>
              </a:rPr>
              <a:t>personnellement</a:t>
            </a:r>
            <a:r>
              <a:rPr lang="fr-FR" altLang="fr-FR" b="1"/>
              <a:t> </a:t>
            </a:r>
            <a:r>
              <a:rPr lang="fr-FR" altLang="fr-FR"/>
              <a:t>après le geste tout objet piquant ou tranchant </a:t>
            </a:r>
            <a:r>
              <a:rPr lang="fr-FR" altLang="fr-FR" b="1"/>
              <a:t>dans le collecteur d’aiguilles placé au plus près du soin.</a:t>
            </a:r>
            <a:endParaRPr lang="fr-FR" altLang="fr-FR" b="1">
              <a:solidFill>
                <a:srgbClr val="FF3300"/>
              </a:solidFill>
            </a:endParaRPr>
          </a:p>
          <a:p>
            <a:pPr algn="just" eaLnBrk="1" hangingPunct="1">
              <a:lnSpc>
                <a:spcPct val="150000"/>
              </a:lnSpc>
            </a:pPr>
            <a:r>
              <a:rPr lang="fr-FR" altLang="fr-FR"/>
              <a:t> Je respecte le niveau de remplissage du collecteur d’aiguilles au trois-quart (3/4).</a:t>
            </a:r>
          </a:p>
          <a:p>
            <a:pPr algn="just" eaLnBrk="1" hangingPunct="1">
              <a:lnSpc>
                <a:spcPct val="120000"/>
              </a:lnSpc>
            </a:pPr>
            <a:endParaRPr lang="fr-FR" altLang="fr-FR" sz="3200">
              <a:latin typeface="Calibri" panose="020F0502020204030204"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re 1">
            <a:extLst>
              <a:ext uri="{FF2B5EF4-FFF2-40B4-BE49-F238E27FC236}">
                <a16:creationId xmlns:a16="http://schemas.microsoft.com/office/drawing/2014/main" xmlns="" id="{BED80D64-2333-4AB1-BFA7-F02F20AAF0D3}"/>
              </a:ext>
            </a:extLst>
          </p:cNvPr>
          <p:cNvSpPr>
            <a:spLocks noGrp="1"/>
          </p:cNvSpPr>
          <p:nvPr>
            <p:ph type="title"/>
          </p:nvPr>
        </p:nvSpPr>
        <p:spPr>
          <a:xfrm>
            <a:off x="265113" y="144463"/>
            <a:ext cx="11926887" cy="708025"/>
          </a:xfrm>
        </p:spPr>
        <p:txBody>
          <a:bodyPr rtlCol="0">
            <a:normAutofit fontScale="90000"/>
          </a:bodyPr>
          <a:lstStyle/>
          <a:p>
            <a:pPr algn="ctr" eaLnBrk="1" fontAlgn="auto" hangingPunct="1">
              <a:spcAft>
                <a:spcPts val="0"/>
              </a:spcAft>
              <a:defRPr/>
            </a:pPr>
            <a:r>
              <a:rPr lang="fr-FR" altLang="fr-FR" b="1" dirty="0"/>
              <a:t/>
            </a:r>
            <a:br>
              <a:rPr lang="fr-FR" altLang="fr-FR" b="1" dirty="0"/>
            </a:br>
            <a:r>
              <a:rPr lang="fr-FR" altLang="fr-FR" sz="4200" b="1" dirty="0"/>
              <a:t>Hygiène respiratoire et règles à respecter quand on tousse</a:t>
            </a:r>
            <a:r>
              <a:rPr lang="fr-FR" altLang="fr-FR" sz="4200" b="1" dirty="0">
                <a:latin typeface="Arial" panose="020B0604020202020204" pitchFamily="34" charset="0"/>
              </a:rPr>
              <a:t/>
            </a:r>
            <a:br>
              <a:rPr lang="fr-FR" altLang="fr-FR" sz="4200" b="1" dirty="0">
                <a:latin typeface="Arial" panose="020B0604020202020204" pitchFamily="34" charset="0"/>
              </a:rPr>
            </a:br>
            <a:endParaRPr lang="fr-FR" altLang="fr-FR" sz="4200" dirty="0">
              <a:latin typeface="Arial" panose="020B0604020202020204" pitchFamily="34" charset="0"/>
            </a:endParaRPr>
          </a:p>
        </p:txBody>
      </p:sp>
      <p:sp>
        <p:nvSpPr>
          <p:cNvPr id="125955" name="Espace réservé du contenu 2">
            <a:extLst>
              <a:ext uri="{FF2B5EF4-FFF2-40B4-BE49-F238E27FC236}">
                <a16:creationId xmlns:a16="http://schemas.microsoft.com/office/drawing/2014/main" xmlns="" id="{0368014E-61D3-4AC7-B1AE-9CBC32C305B5}"/>
              </a:ext>
            </a:extLst>
          </p:cNvPr>
          <p:cNvSpPr>
            <a:spLocks noGrp="1"/>
          </p:cNvSpPr>
          <p:nvPr>
            <p:ph idx="1"/>
          </p:nvPr>
        </p:nvSpPr>
        <p:spPr>
          <a:xfrm>
            <a:off x="274638" y="860425"/>
            <a:ext cx="11757025" cy="5738813"/>
          </a:xfrm>
        </p:spPr>
        <p:txBody>
          <a:bodyPr/>
          <a:lstStyle/>
          <a:p>
            <a:pPr marL="0" indent="0" eaLnBrk="1" hangingPunct="1">
              <a:lnSpc>
                <a:spcPct val="140000"/>
              </a:lnSpc>
              <a:spcBef>
                <a:spcPts val="200"/>
              </a:spcBef>
              <a:buFont typeface="Arial" panose="020B0604020202020204" pitchFamily="34" charset="0"/>
              <a:buNone/>
            </a:pPr>
            <a:r>
              <a:rPr lang="fr-FR" altLang="fr-FR" b="1"/>
              <a:t>Les personnes qui présentent des symptômes respiratoires doivent prendre les précautions suivantes :</a:t>
            </a:r>
            <a:endParaRPr lang="fr-FR" altLang="fr-FR"/>
          </a:p>
          <a:p>
            <a:pPr marL="0" indent="0" eaLnBrk="1" hangingPunct="1">
              <a:lnSpc>
                <a:spcPct val="140000"/>
              </a:lnSpc>
              <a:spcAft>
                <a:spcPts val="200"/>
              </a:spcAft>
            </a:pPr>
            <a:r>
              <a:rPr lang="fr-FR" altLang="fr-FR"/>
              <a:t> Se couvrir le nez et la bouche avec un mouchoir ou un masque quand elles toussent ou éternuent, jeter les mouchoirs ou les masques usagés dans une poubelle et se laver les mains après avoir touché des sécrétions respiratoires.</a:t>
            </a:r>
          </a:p>
          <a:p>
            <a:pPr marL="0" indent="0" eaLnBrk="1" hangingPunct="1">
              <a:lnSpc>
                <a:spcPct val="140000"/>
              </a:lnSpc>
              <a:spcAft>
                <a:spcPts val="200"/>
              </a:spcAft>
              <a:buFont typeface="Arial" panose="020B0604020202020204" pitchFamily="34" charset="0"/>
              <a:buNone/>
            </a:pPr>
            <a:r>
              <a:rPr lang="fr-FR" altLang="fr-FR"/>
              <a:t>NB: Lorsque l</a:t>
            </a:r>
            <a:r>
              <a:rPr lang="ja-JP" altLang="fr-FR">
                <a:ea typeface="MS PGothic" panose="020B0600070205080204" pitchFamily="34" charset="-128"/>
              </a:rPr>
              <a:t>’</a:t>
            </a:r>
            <a:r>
              <a:rPr lang="fr-FR" altLang="ja-JP">
                <a:ea typeface="MS PGothic" panose="020B0600070205080204" pitchFamily="34" charset="-128"/>
              </a:rPr>
              <a:t>on a pas de mouchoir à usage unique à sa portée, il faut tousser dans le pli du coude.</a:t>
            </a:r>
            <a:endParaRPr lang="fr-FR" altLang="fr-F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Titre 1">
            <a:extLst>
              <a:ext uri="{FF2B5EF4-FFF2-40B4-BE49-F238E27FC236}">
                <a16:creationId xmlns:a16="http://schemas.microsoft.com/office/drawing/2014/main" xmlns="" id="{93F61CBC-90CE-4E26-A81C-615F37266D31}"/>
              </a:ext>
            </a:extLst>
          </p:cNvPr>
          <p:cNvSpPr>
            <a:spLocks noGrp="1"/>
          </p:cNvSpPr>
          <p:nvPr>
            <p:ph type="title"/>
          </p:nvPr>
        </p:nvSpPr>
        <p:spPr>
          <a:xfrm>
            <a:off x="0" y="0"/>
            <a:ext cx="12192000" cy="1035050"/>
          </a:xfrm>
        </p:spPr>
        <p:txBody>
          <a:bodyPr/>
          <a:lstStyle/>
          <a:p>
            <a:pPr eaLnBrk="1" hangingPunct="1"/>
            <a:r>
              <a:rPr lang="fr-FR" altLang="fr-FR" sz="3200" b="1"/>
              <a:t>Hygiène respiratoire et règles à respecter quand on tousse (suite)</a:t>
            </a:r>
            <a:br>
              <a:rPr lang="fr-FR" altLang="fr-FR" sz="3200" b="1"/>
            </a:br>
            <a:endParaRPr lang="fr-FR" altLang="fr-FR" sz="3200"/>
          </a:p>
        </p:txBody>
      </p:sp>
      <p:sp>
        <p:nvSpPr>
          <p:cNvPr id="128003" name="Espace réservé du contenu 2">
            <a:extLst>
              <a:ext uri="{FF2B5EF4-FFF2-40B4-BE49-F238E27FC236}">
                <a16:creationId xmlns:a16="http://schemas.microsoft.com/office/drawing/2014/main" xmlns="" id="{5C851885-956B-4459-A0BA-F1141C099C45}"/>
              </a:ext>
            </a:extLst>
          </p:cNvPr>
          <p:cNvSpPr>
            <a:spLocks noGrp="1"/>
          </p:cNvSpPr>
          <p:nvPr>
            <p:ph idx="1"/>
          </p:nvPr>
        </p:nvSpPr>
        <p:spPr>
          <a:xfrm>
            <a:off x="182563" y="725488"/>
            <a:ext cx="11874500" cy="6132512"/>
          </a:xfrm>
        </p:spPr>
        <p:txBody>
          <a:bodyPr/>
          <a:lstStyle/>
          <a:p>
            <a:pPr marL="0" indent="0" algn="just" eaLnBrk="1" hangingPunct="1">
              <a:lnSpc>
                <a:spcPct val="130000"/>
              </a:lnSpc>
              <a:spcBef>
                <a:spcPts val="200"/>
              </a:spcBef>
              <a:buFont typeface="Arial" panose="020B0604020202020204" pitchFamily="34" charset="0"/>
              <a:buNone/>
            </a:pPr>
            <a:r>
              <a:rPr lang="fr-FR" altLang="fr-FR" sz="3200" b="1"/>
              <a:t>Les établissements de soins doivent :</a:t>
            </a:r>
            <a:endParaRPr lang="fr-FR" altLang="fr-FR" sz="3200"/>
          </a:p>
          <a:p>
            <a:pPr marL="0" indent="0" algn="just" eaLnBrk="1" hangingPunct="1">
              <a:lnSpc>
                <a:spcPct val="130000"/>
              </a:lnSpc>
              <a:spcAft>
                <a:spcPts val="200"/>
              </a:spcAft>
            </a:pPr>
            <a:r>
              <a:rPr lang="fr-FR" altLang="fr-FR" sz="3200">
                <a:solidFill>
                  <a:srgbClr val="000000"/>
                </a:solidFill>
              </a:rPr>
              <a:t>Dans les salles d’attente, placer les patients présentant des symptômes respiratoires aigus accompagnés de fièvre à au moins un mètre des autres malades, si possible ;</a:t>
            </a:r>
          </a:p>
          <a:p>
            <a:pPr marL="0" indent="0" algn="just" eaLnBrk="1" hangingPunct="1">
              <a:lnSpc>
                <a:spcPct val="130000"/>
              </a:lnSpc>
              <a:spcAft>
                <a:spcPts val="200"/>
              </a:spcAft>
            </a:pPr>
            <a:r>
              <a:rPr lang="fr-FR" altLang="fr-FR" sz="3200">
                <a:solidFill>
                  <a:srgbClr val="000000"/>
                </a:solidFill>
              </a:rPr>
              <a:t>Placer des affiches à l’entrée demandant aux personnes ayant des symptômes respiratoires d’observer les règles d’hygiène et de prendre des précautions lorsqu’elles toussent ;</a:t>
            </a:r>
          </a:p>
          <a:p>
            <a:pPr marL="0" indent="0" algn="just" eaLnBrk="1" hangingPunct="1">
              <a:spcAft>
                <a:spcPts val="200"/>
              </a:spcAft>
              <a:buFont typeface="Wingdings" panose="05000000000000000000" pitchFamily="2" charset="2"/>
              <a:buChar char="q"/>
            </a:pPr>
            <a:endParaRPr lang="fr-FR" altLang="fr-FR">
              <a:solidFill>
                <a:srgbClr val="000000"/>
              </a:solidFill>
            </a:endParaRPr>
          </a:p>
          <a:p>
            <a:pPr marL="0" indent="0" eaLnBrk="1" hangingPunct="1">
              <a:spcBef>
                <a:spcPts val="200"/>
              </a:spcBef>
              <a:buFont typeface="Arial" panose="020B0604020202020204" pitchFamily="34" charset="0"/>
              <a:buNone/>
            </a:pPr>
            <a:endParaRPr lang="fr-FR" altLang="fr-FR"/>
          </a:p>
          <a:p>
            <a:pPr marL="0" indent="0" eaLnBrk="1" hangingPunct="1">
              <a:lnSpc>
                <a:spcPct val="120000"/>
              </a:lnSpc>
              <a:spcAft>
                <a:spcPts val="200"/>
              </a:spcAft>
              <a:buFont typeface="Wingdings" panose="05000000000000000000" pitchFamily="2" charset="2"/>
              <a:buChar char="q"/>
            </a:pPr>
            <a:endParaRPr lang="fr-FR" altLang="fr-FR" sz="32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itre 1">
            <a:extLst>
              <a:ext uri="{FF2B5EF4-FFF2-40B4-BE49-F238E27FC236}">
                <a16:creationId xmlns:a16="http://schemas.microsoft.com/office/drawing/2014/main" xmlns="" id="{E65F7ACB-1CC2-49A1-9226-3E3EBEEE1190}"/>
              </a:ext>
            </a:extLst>
          </p:cNvPr>
          <p:cNvSpPr>
            <a:spLocks noGrp="1"/>
          </p:cNvSpPr>
          <p:nvPr>
            <p:ph type="title"/>
          </p:nvPr>
        </p:nvSpPr>
        <p:spPr>
          <a:xfrm>
            <a:off x="163513" y="0"/>
            <a:ext cx="12028487" cy="1035050"/>
          </a:xfrm>
        </p:spPr>
        <p:txBody>
          <a:bodyPr/>
          <a:lstStyle/>
          <a:p>
            <a:pPr algn="ctr" eaLnBrk="1" hangingPunct="1"/>
            <a:r>
              <a:rPr lang="fr-FR" altLang="fr-FR" sz="3200" b="1"/>
              <a:t>Hygiène respiratoire et règles à respecter quand on tousse (suite)</a:t>
            </a:r>
            <a:br>
              <a:rPr lang="fr-FR" altLang="fr-FR" sz="3200" b="1"/>
            </a:br>
            <a:endParaRPr lang="fr-FR" altLang="fr-FR" sz="3200"/>
          </a:p>
        </p:txBody>
      </p:sp>
      <p:sp>
        <p:nvSpPr>
          <p:cNvPr id="129027" name="Espace réservé du contenu 2">
            <a:extLst>
              <a:ext uri="{FF2B5EF4-FFF2-40B4-BE49-F238E27FC236}">
                <a16:creationId xmlns:a16="http://schemas.microsoft.com/office/drawing/2014/main" xmlns="" id="{80EA9540-CF52-4602-99FA-C0BA9AFD5F88}"/>
              </a:ext>
            </a:extLst>
          </p:cNvPr>
          <p:cNvSpPr>
            <a:spLocks noGrp="1"/>
          </p:cNvSpPr>
          <p:nvPr>
            <p:ph idx="1"/>
          </p:nvPr>
        </p:nvSpPr>
        <p:spPr>
          <a:xfrm>
            <a:off x="254000" y="1282700"/>
            <a:ext cx="11757025" cy="5040313"/>
          </a:xfrm>
        </p:spPr>
        <p:txBody>
          <a:bodyPr/>
          <a:lstStyle/>
          <a:p>
            <a:pPr marL="0" indent="0" algn="just" eaLnBrk="1" hangingPunct="1">
              <a:lnSpc>
                <a:spcPct val="150000"/>
              </a:lnSpc>
              <a:spcBef>
                <a:spcPts val="200"/>
              </a:spcBef>
              <a:buFont typeface="Arial" panose="020B0604020202020204" pitchFamily="34" charset="0"/>
              <a:buNone/>
            </a:pPr>
            <a:r>
              <a:rPr lang="fr-FR" altLang="fr-FR" sz="3000" b="1"/>
              <a:t>Les établissements de soins doivent :</a:t>
            </a:r>
          </a:p>
          <a:p>
            <a:pPr marL="0" indent="0" eaLnBrk="1" hangingPunct="1">
              <a:lnSpc>
                <a:spcPct val="150000"/>
              </a:lnSpc>
              <a:spcBef>
                <a:spcPts val="200"/>
              </a:spcBef>
            </a:pPr>
            <a:r>
              <a:rPr lang="fr-FR" altLang="fr-FR" sz="3000">
                <a:solidFill>
                  <a:srgbClr val="000000"/>
                </a:solidFill>
              </a:rPr>
              <a:t>Placer des produits pour se laver les mains, des mouchoirs et des masques dans les parties communes et aux endroits servant à l’auscultation des patients souffrant de maladies respiratoires.</a:t>
            </a:r>
          </a:p>
          <a:p>
            <a:pPr marL="0" indent="0" eaLnBrk="1" hangingPunct="1"/>
            <a:endParaRPr lang="fr-FR" altLang="fr-FR"/>
          </a:p>
          <a:p>
            <a:pPr marL="0" indent="0" algn="just" eaLnBrk="1" hangingPunct="1">
              <a:spcBef>
                <a:spcPts val="200"/>
              </a:spcBef>
              <a:buFont typeface="Arial" panose="020B0604020202020204" pitchFamily="34" charset="0"/>
              <a:buNone/>
            </a:pPr>
            <a:endParaRPr lang="fr-FR" altLang="fr-FR"/>
          </a:p>
          <a:p>
            <a:pPr marL="0" indent="0" eaLnBrk="1" hangingPunct="1">
              <a:lnSpc>
                <a:spcPct val="70000"/>
              </a:lnSpc>
              <a:spcBef>
                <a:spcPts val="200"/>
              </a:spcBef>
              <a:buFont typeface="Arial" panose="020B0604020202020204" pitchFamily="34" charset="0"/>
              <a:buNone/>
            </a:pPr>
            <a:r>
              <a:rPr lang="fr-FR" altLang="fr-FR">
                <a:solidFill>
                  <a:srgbClr val="000000"/>
                </a:solidFill>
              </a:rPr>
              <a:t> </a:t>
            </a:r>
            <a:endParaRPr lang="fr-FR" altLang="fr-FR" sz="2000"/>
          </a:p>
          <a:p>
            <a:pPr marL="0" indent="0" algn="just" eaLnBrk="1" hangingPunct="1">
              <a:spcAft>
                <a:spcPts val="200"/>
              </a:spcAft>
              <a:buFont typeface="Wingdings" panose="05000000000000000000" pitchFamily="2" charset="2"/>
              <a:buChar char="q"/>
            </a:pPr>
            <a:endParaRPr lang="fr-FR" altLang="fr-FR" sz="2400">
              <a:solidFill>
                <a:srgbClr val="000000"/>
              </a:solidFill>
            </a:endParaRPr>
          </a:p>
          <a:p>
            <a:pPr marL="0" indent="0" eaLnBrk="1" hangingPunct="1">
              <a:lnSpc>
                <a:spcPct val="70000"/>
              </a:lnSpc>
              <a:spcBef>
                <a:spcPts val="200"/>
              </a:spcBef>
              <a:buFont typeface="Arial" panose="020B0604020202020204" pitchFamily="34" charset="0"/>
              <a:buNone/>
            </a:pPr>
            <a:endParaRPr lang="fr-FR" altLang="fr-FR" sz="2400"/>
          </a:p>
          <a:p>
            <a:pPr marL="0" indent="0" eaLnBrk="1" hangingPunct="1">
              <a:spcAft>
                <a:spcPts val="200"/>
              </a:spcAft>
              <a:buFont typeface="Wingdings" panose="05000000000000000000" pitchFamily="2" charset="2"/>
              <a:buChar char="q"/>
            </a:pPr>
            <a:endParaRPr lang="fr-FR" altLang="fr-F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Titre 1">
            <a:extLst>
              <a:ext uri="{FF2B5EF4-FFF2-40B4-BE49-F238E27FC236}">
                <a16:creationId xmlns:a16="http://schemas.microsoft.com/office/drawing/2014/main" xmlns="" id="{BADF5CDD-4C69-4BB8-A9E9-A4126321F9A4}"/>
              </a:ext>
            </a:extLst>
          </p:cNvPr>
          <p:cNvSpPr>
            <a:spLocks noGrp="1"/>
          </p:cNvSpPr>
          <p:nvPr>
            <p:ph type="title"/>
          </p:nvPr>
        </p:nvSpPr>
        <p:spPr>
          <a:xfrm>
            <a:off x="1524000" y="0"/>
            <a:ext cx="9144000" cy="641350"/>
          </a:xfrm>
        </p:spPr>
        <p:txBody>
          <a:bodyPr rtlCol="0">
            <a:normAutofit fontScale="90000"/>
          </a:bodyPr>
          <a:lstStyle/>
          <a:p>
            <a:pPr algn="ctr" eaLnBrk="1" fontAlgn="auto" hangingPunct="1">
              <a:spcAft>
                <a:spcPts val="0"/>
              </a:spcAft>
              <a:defRPr/>
            </a:pPr>
            <a:r>
              <a:rPr lang="fr-FR" altLang="fr-FR" b="1"/>
              <a:t>Nettoyage des locaux</a:t>
            </a:r>
            <a:endParaRPr lang="fr-FR" altLang="fr-FR"/>
          </a:p>
        </p:txBody>
      </p:sp>
      <p:sp>
        <p:nvSpPr>
          <p:cNvPr id="130051" name="Espace réservé du contenu 2">
            <a:extLst>
              <a:ext uri="{FF2B5EF4-FFF2-40B4-BE49-F238E27FC236}">
                <a16:creationId xmlns:a16="http://schemas.microsoft.com/office/drawing/2014/main" xmlns="" id="{E476677E-CDD3-465C-8BD2-9005F4C5773E}"/>
              </a:ext>
            </a:extLst>
          </p:cNvPr>
          <p:cNvSpPr>
            <a:spLocks noGrp="1"/>
          </p:cNvSpPr>
          <p:nvPr>
            <p:ph idx="1"/>
          </p:nvPr>
        </p:nvSpPr>
        <p:spPr>
          <a:xfrm>
            <a:off x="271463" y="779463"/>
            <a:ext cx="11703050" cy="5308600"/>
          </a:xfrm>
        </p:spPr>
        <p:txBody>
          <a:bodyPr/>
          <a:lstStyle/>
          <a:p>
            <a:pPr algn="just" eaLnBrk="1" hangingPunct="1">
              <a:lnSpc>
                <a:spcPct val="150000"/>
              </a:lnSpc>
              <a:spcAft>
                <a:spcPts val="200"/>
              </a:spcAft>
            </a:pPr>
            <a:r>
              <a:rPr lang="fr-FR" altLang="fr-FR" sz="3200"/>
              <a:t>Appliquer des procédures adéquates pour le nettoyage et la désinfection systématique des locaux et des surfaces fréquemment utilisés. Au moins deux fois par jour et à chaque fois que c’est nécessaire.</a:t>
            </a:r>
          </a:p>
          <a:p>
            <a:pPr algn="just" eaLnBrk="1" hangingPunct="1">
              <a:lnSpc>
                <a:spcPct val="150000"/>
              </a:lnSpc>
              <a:spcAft>
                <a:spcPts val="200"/>
              </a:spcAft>
            </a:pPr>
            <a:r>
              <a:rPr lang="fr-FR" altLang="fr-FR" sz="3200"/>
              <a:t>Utiliser des produits de nettoyage et de désinfection appropriés.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itre 1">
            <a:extLst>
              <a:ext uri="{FF2B5EF4-FFF2-40B4-BE49-F238E27FC236}">
                <a16:creationId xmlns:a16="http://schemas.microsoft.com/office/drawing/2014/main" xmlns="" id="{E6644BB4-53ED-4699-B19D-E3B5F5286295}"/>
              </a:ext>
            </a:extLst>
          </p:cNvPr>
          <p:cNvSpPr>
            <a:spLocks noGrp="1"/>
          </p:cNvSpPr>
          <p:nvPr>
            <p:ph type="title"/>
          </p:nvPr>
        </p:nvSpPr>
        <p:spPr>
          <a:xfrm>
            <a:off x="163513" y="-52388"/>
            <a:ext cx="11791950" cy="1339851"/>
          </a:xfrm>
        </p:spPr>
        <p:txBody>
          <a:bodyPr/>
          <a:lstStyle/>
          <a:p>
            <a:pPr algn="ctr" eaLnBrk="1" hangingPunct="1">
              <a:spcBef>
                <a:spcPts val="500"/>
              </a:spcBef>
            </a:pPr>
            <a:r>
              <a:rPr lang="fr-FR" altLang="fr-FR" b="1"/>
              <a:t>Linge</a:t>
            </a:r>
            <a:endParaRPr lang="fr-FR" altLang="fr-FR"/>
          </a:p>
        </p:txBody>
      </p:sp>
      <p:sp>
        <p:nvSpPr>
          <p:cNvPr id="132099" name="Espace réservé du contenu 2">
            <a:extLst>
              <a:ext uri="{FF2B5EF4-FFF2-40B4-BE49-F238E27FC236}">
                <a16:creationId xmlns:a16="http://schemas.microsoft.com/office/drawing/2014/main" xmlns="" id="{3F9F7EA3-A154-4B33-A3D6-DABA72779213}"/>
              </a:ext>
            </a:extLst>
          </p:cNvPr>
          <p:cNvSpPr>
            <a:spLocks noGrp="1"/>
          </p:cNvSpPr>
          <p:nvPr>
            <p:ph idx="1"/>
          </p:nvPr>
        </p:nvSpPr>
        <p:spPr>
          <a:xfrm>
            <a:off x="307975" y="1512888"/>
            <a:ext cx="11539538" cy="4946650"/>
          </a:xfrm>
        </p:spPr>
        <p:txBody>
          <a:bodyPr/>
          <a:lstStyle/>
          <a:p>
            <a:pPr marL="0" indent="0" eaLnBrk="1" hangingPunct="1">
              <a:lnSpc>
                <a:spcPct val="150000"/>
              </a:lnSpc>
              <a:spcBef>
                <a:spcPts val="500"/>
              </a:spcBef>
              <a:buFont typeface="Arial" panose="020B0604020202020204" pitchFamily="34" charset="0"/>
              <a:buNone/>
            </a:pPr>
            <a:r>
              <a:rPr lang="fr-FR" altLang="fr-FR" sz="3200" b="1"/>
              <a:t>Manipuler, transporter et traiter le linge sale de manière  :</a:t>
            </a:r>
            <a:endParaRPr lang="fr-FR" altLang="fr-FR" sz="3200"/>
          </a:p>
          <a:p>
            <a:pPr marL="0" indent="0" algn="just" eaLnBrk="1" hangingPunct="1">
              <a:lnSpc>
                <a:spcPct val="150000"/>
              </a:lnSpc>
              <a:spcAft>
                <a:spcPts val="200"/>
              </a:spcAft>
            </a:pPr>
            <a:r>
              <a:rPr lang="fr-FR" altLang="fr-FR" sz="3200"/>
              <a:t>A éviter toute exposition de la peau, des muqueuses et toute contamination des vêtements ;</a:t>
            </a:r>
          </a:p>
          <a:p>
            <a:pPr marL="0" indent="0" algn="just" eaLnBrk="1" hangingPunct="1">
              <a:lnSpc>
                <a:spcPct val="150000"/>
              </a:lnSpc>
            </a:pPr>
            <a:r>
              <a:rPr lang="fr-FR" altLang="fr-FR" sz="3200"/>
              <a:t> A éviter que d’autres patients ou l’environnement ne soient contaminés par des agents pathogènes.</a:t>
            </a:r>
          </a:p>
          <a:p>
            <a:pPr marL="0" indent="0" eaLnBrk="1" hangingPunct="1"/>
            <a:endParaRPr lang="fr-FR" altLang="fr-F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Titre 1">
            <a:extLst>
              <a:ext uri="{FF2B5EF4-FFF2-40B4-BE49-F238E27FC236}">
                <a16:creationId xmlns:a16="http://schemas.microsoft.com/office/drawing/2014/main" xmlns="" id="{FBBFD45C-4F04-4821-B084-B2890EDB5122}"/>
              </a:ext>
            </a:extLst>
          </p:cNvPr>
          <p:cNvSpPr>
            <a:spLocks noGrp="1"/>
          </p:cNvSpPr>
          <p:nvPr>
            <p:ph type="title"/>
          </p:nvPr>
        </p:nvSpPr>
        <p:spPr>
          <a:xfrm>
            <a:off x="217488" y="127000"/>
            <a:ext cx="11793537" cy="1125538"/>
          </a:xfrm>
        </p:spPr>
        <p:txBody>
          <a:bodyPr rtlCol="0">
            <a:normAutofit fontScale="90000"/>
          </a:bodyPr>
          <a:lstStyle/>
          <a:p>
            <a:pPr algn="ctr" eaLnBrk="1" fontAlgn="auto" hangingPunct="1">
              <a:spcAft>
                <a:spcPts val="0"/>
              </a:spcAft>
              <a:defRPr/>
            </a:pPr>
            <a:r>
              <a:rPr lang="fr-FR" altLang="fr-FR" b="1"/>
              <a:t>Élimination des déchets</a:t>
            </a:r>
            <a:r>
              <a:rPr lang="fr-FR" altLang="fr-FR"/>
              <a:t/>
            </a:r>
            <a:br>
              <a:rPr lang="fr-FR" altLang="fr-FR"/>
            </a:br>
            <a:endParaRPr lang="fr-FR" altLang="fr-FR"/>
          </a:p>
        </p:txBody>
      </p:sp>
      <p:sp>
        <p:nvSpPr>
          <p:cNvPr id="133123" name="Espace réservé du contenu 2">
            <a:extLst>
              <a:ext uri="{FF2B5EF4-FFF2-40B4-BE49-F238E27FC236}">
                <a16:creationId xmlns:a16="http://schemas.microsoft.com/office/drawing/2014/main" xmlns="" id="{B73D7564-DD45-4F7A-9543-796952B25F3C}"/>
              </a:ext>
            </a:extLst>
          </p:cNvPr>
          <p:cNvSpPr>
            <a:spLocks noGrp="1"/>
          </p:cNvSpPr>
          <p:nvPr>
            <p:ph idx="1"/>
          </p:nvPr>
        </p:nvSpPr>
        <p:spPr>
          <a:xfrm>
            <a:off x="271463" y="1069975"/>
            <a:ext cx="11757025" cy="5353050"/>
          </a:xfrm>
        </p:spPr>
        <p:txBody>
          <a:bodyPr/>
          <a:lstStyle/>
          <a:p>
            <a:pPr algn="just" eaLnBrk="1" hangingPunct="1">
              <a:lnSpc>
                <a:spcPct val="150000"/>
              </a:lnSpc>
              <a:spcAft>
                <a:spcPts val="200"/>
              </a:spcAft>
            </a:pPr>
            <a:r>
              <a:rPr lang="fr-FR" altLang="fr-FR" sz="3200"/>
              <a:t>Veiller à la gestion des déchets en toute sécurité.</a:t>
            </a:r>
          </a:p>
          <a:p>
            <a:pPr algn="just" eaLnBrk="1" hangingPunct="1">
              <a:lnSpc>
                <a:spcPct val="150000"/>
              </a:lnSpc>
              <a:spcAft>
                <a:spcPts val="200"/>
              </a:spcAft>
            </a:pPr>
            <a:r>
              <a:rPr lang="fr-FR" altLang="fr-FR" sz="3200"/>
              <a:t>Traiter les déchets contaminés par du sang, des liquides biologiques, sécrétions ou excréments et vomissures comme des déchets de soins, conformément aux normes et procédures.</a:t>
            </a:r>
          </a:p>
          <a:p>
            <a:pPr algn="just" eaLnBrk="1" hangingPunct="1">
              <a:lnSpc>
                <a:spcPct val="120000"/>
              </a:lnSpc>
            </a:pPr>
            <a:endParaRPr lang="fr-FR" altLang="fr-FR" sz="3000">
              <a:latin typeface="Calibri" panose="020F0502020204030204"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Titre 1">
            <a:extLst>
              <a:ext uri="{FF2B5EF4-FFF2-40B4-BE49-F238E27FC236}">
                <a16:creationId xmlns:a16="http://schemas.microsoft.com/office/drawing/2014/main" xmlns="" id="{9B214929-D59D-46AC-AFF9-94CB3BC83479}"/>
              </a:ext>
            </a:extLst>
          </p:cNvPr>
          <p:cNvSpPr>
            <a:spLocks noGrp="1"/>
          </p:cNvSpPr>
          <p:nvPr>
            <p:ph type="title"/>
          </p:nvPr>
        </p:nvSpPr>
        <p:spPr>
          <a:xfrm>
            <a:off x="217488" y="115888"/>
            <a:ext cx="11793537" cy="863600"/>
          </a:xfrm>
        </p:spPr>
        <p:txBody>
          <a:bodyPr rtlCol="0">
            <a:normAutofit fontScale="90000"/>
          </a:bodyPr>
          <a:lstStyle/>
          <a:p>
            <a:pPr algn="ctr" eaLnBrk="1" fontAlgn="auto" hangingPunct="1">
              <a:spcAft>
                <a:spcPts val="0"/>
              </a:spcAft>
              <a:defRPr/>
            </a:pPr>
            <a:r>
              <a:rPr lang="fr-FR" altLang="fr-FR" b="1" dirty="0"/>
              <a:t/>
            </a:r>
            <a:br>
              <a:rPr lang="fr-FR" altLang="fr-FR" b="1" dirty="0"/>
            </a:br>
            <a:r>
              <a:rPr lang="fr-FR" altLang="fr-FR" b="1" dirty="0"/>
              <a:t>Élimination des déchets (suite)</a:t>
            </a:r>
            <a:r>
              <a:rPr lang="fr-FR" altLang="fr-FR" dirty="0"/>
              <a:t/>
            </a:r>
            <a:br>
              <a:rPr lang="fr-FR" altLang="fr-FR" dirty="0"/>
            </a:br>
            <a:endParaRPr lang="fr-FR" altLang="fr-FR" dirty="0"/>
          </a:p>
        </p:txBody>
      </p:sp>
      <p:sp>
        <p:nvSpPr>
          <p:cNvPr id="134147" name="Espace réservé du contenu 2">
            <a:extLst>
              <a:ext uri="{FF2B5EF4-FFF2-40B4-BE49-F238E27FC236}">
                <a16:creationId xmlns:a16="http://schemas.microsoft.com/office/drawing/2014/main" xmlns="" id="{81DC4EDD-8149-4DF7-9762-4EEE6E00B543}"/>
              </a:ext>
            </a:extLst>
          </p:cNvPr>
          <p:cNvSpPr>
            <a:spLocks noGrp="1"/>
          </p:cNvSpPr>
          <p:nvPr>
            <p:ph idx="1"/>
          </p:nvPr>
        </p:nvSpPr>
        <p:spPr>
          <a:xfrm>
            <a:off x="271463" y="779463"/>
            <a:ext cx="11757025" cy="5872162"/>
          </a:xfrm>
        </p:spPr>
        <p:txBody>
          <a:bodyPr/>
          <a:lstStyle/>
          <a:p>
            <a:pPr algn="just" eaLnBrk="1" hangingPunct="1">
              <a:lnSpc>
                <a:spcPct val="150000"/>
              </a:lnSpc>
              <a:spcAft>
                <a:spcPts val="200"/>
              </a:spcAft>
            </a:pPr>
            <a:r>
              <a:rPr lang="fr-FR" altLang="fr-FR" sz="3200"/>
              <a:t>Traiter aussi comme déchets de soins les tissus humains et les déchets de laboratoire résultant </a:t>
            </a:r>
            <a:r>
              <a:rPr lang="fr-FR" altLang="fr-FR" sz="3200">
                <a:solidFill>
                  <a:srgbClr val="000000"/>
                </a:solidFill>
              </a:rPr>
              <a:t>directement de l’analyse d’échantillons.</a:t>
            </a:r>
          </a:p>
          <a:p>
            <a:pPr algn="just" eaLnBrk="1" hangingPunct="1">
              <a:lnSpc>
                <a:spcPct val="150000"/>
              </a:lnSpc>
              <a:spcAft>
                <a:spcPts val="200"/>
              </a:spcAft>
            </a:pPr>
            <a:r>
              <a:rPr lang="fr-FR" altLang="fr-FR" sz="3200">
                <a:solidFill>
                  <a:srgbClr val="000000"/>
                </a:solidFill>
              </a:rPr>
              <a:t>Éliminer correctement les articles à usage </a:t>
            </a:r>
            <a:r>
              <a:rPr lang="fr-FR" altLang="fr-FR" sz="3200"/>
              <a:t>unique.</a:t>
            </a:r>
          </a:p>
          <a:p>
            <a:pPr algn="just" eaLnBrk="1" hangingPunct="1">
              <a:lnSpc>
                <a:spcPct val="120000"/>
              </a:lnSpc>
            </a:pPr>
            <a:endParaRPr lang="fr-FR" altLang="fr-FR" sz="3000">
              <a:latin typeface="Calibri" panose="020F0502020204030204"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itre 1">
            <a:extLst>
              <a:ext uri="{FF2B5EF4-FFF2-40B4-BE49-F238E27FC236}">
                <a16:creationId xmlns:a16="http://schemas.microsoft.com/office/drawing/2014/main" xmlns="" id="{665D00FE-B778-431C-BB1B-19BED9182754}"/>
              </a:ext>
            </a:extLst>
          </p:cNvPr>
          <p:cNvSpPr>
            <a:spLocks noGrp="1"/>
          </p:cNvSpPr>
          <p:nvPr>
            <p:ph type="title"/>
          </p:nvPr>
        </p:nvSpPr>
        <p:spPr>
          <a:xfrm>
            <a:off x="1524000" y="115888"/>
            <a:ext cx="9144000" cy="552450"/>
          </a:xfrm>
        </p:spPr>
        <p:txBody>
          <a:bodyPr rtlCol="0">
            <a:normAutofit fontScale="90000"/>
          </a:bodyPr>
          <a:lstStyle/>
          <a:p>
            <a:pPr algn="ctr" eaLnBrk="1" fontAlgn="auto" hangingPunct="1">
              <a:spcAft>
                <a:spcPts val="0"/>
              </a:spcAft>
              <a:defRPr/>
            </a:pPr>
            <a:r>
              <a:rPr lang="fr-FR" altLang="fr-FR" b="1"/>
              <a:t>Matériel utilisé pour dispenser des soins</a:t>
            </a:r>
            <a:endParaRPr lang="fr-FR" altLang="fr-FR"/>
          </a:p>
        </p:txBody>
      </p:sp>
      <p:sp>
        <p:nvSpPr>
          <p:cNvPr id="135171" name="Espace réservé du contenu 2">
            <a:extLst>
              <a:ext uri="{FF2B5EF4-FFF2-40B4-BE49-F238E27FC236}">
                <a16:creationId xmlns:a16="http://schemas.microsoft.com/office/drawing/2014/main" xmlns="" id="{87ED14F5-8B92-4D82-8D33-3E6AE525609E}"/>
              </a:ext>
            </a:extLst>
          </p:cNvPr>
          <p:cNvSpPr>
            <a:spLocks noGrp="1"/>
          </p:cNvSpPr>
          <p:nvPr>
            <p:ph idx="1"/>
          </p:nvPr>
        </p:nvSpPr>
        <p:spPr>
          <a:xfrm>
            <a:off x="327025" y="836613"/>
            <a:ext cx="11701463" cy="5907087"/>
          </a:xfrm>
        </p:spPr>
        <p:txBody>
          <a:bodyPr/>
          <a:lstStyle/>
          <a:p>
            <a:pPr algn="just" eaLnBrk="1" hangingPunct="1">
              <a:lnSpc>
                <a:spcPct val="120000"/>
              </a:lnSpc>
              <a:spcAft>
                <a:spcPts val="200"/>
              </a:spcAft>
            </a:pPr>
            <a:r>
              <a:rPr lang="fr-FR" altLang="fr-FR" sz="3200"/>
              <a:t>Manipuler le matériel souillé par du sang, des liquides biologiques, des sécrétions ou des excréments de manière à éviter :</a:t>
            </a:r>
          </a:p>
          <a:p>
            <a:pPr marL="730250" lvl="1" indent="-457200" algn="just" eaLnBrk="1" hangingPunct="1">
              <a:lnSpc>
                <a:spcPct val="120000"/>
              </a:lnSpc>
              <a:spcAft>
                <a:spcPts val="200"/>
              </a:spcAft>
              <a:buClr>
                <a:schemeClr val="tx2"/>
              </a:buClr>
            </a:pPr>
            <a:r>
              <a:rPr lang="fr-FR" altLang="fr-FR" sz="3200"/>
              <a:t>l’exposition de la peau et des muqueuses,</a:t>
            </a:r>
          </a:p>
          <a:p>
            <a:pPr marL="730250" lvl="1" indent="-457200" algn="just" eaLnBrk="1" hangingPunct="1">
              <a:lnSpc>
                <a:spcPct val="120000"/>
              </a:lnSpc>
              <a:spcAft>
                <a:spcPts val="200"/>
              </a:spcAft>
              <a:buClr>
                <a:schemeClr val="tx2"/>
              </a:buClr>
            </a:pPr>
            <a:r>
              <a:rPr lang="fr-FR" altLang="fr-FR" sz="3200"/>
              <a:t>la contamination des vêtements, </a:t>
            </a:r>
          </a:p>
          <a:p>
            <a:pPr marL="730250" lvl="1" indent="-457200" algn="just" eaLnBrk="1" hangingPunct="1">
              <a:lnSpc>
                <a:spcPct val="120000"/>
              </a:lnSpc>
              <a:spcAft>
                <a:spcPts val="200"/>
              </a:spcAft>
              <a:buClr>
                <a:schemeClr val="tx2"/>
              </a:buClr>
            </a:pPr>
            <a:r>
              <a:rPr lang="fr-FR" altLang="fr-FR" sz="3200"/>
              <a:t>La contamination d’autres patients ou l’environnement.</a:t>
            </a:r>
          </a:p>
          <a:p>
            <a:pPr algn="just" eaLnBrk="1" hangingPunct="1">
              <a:lnSpc>
                <a:spcPct val="120000"/>
              </a:lnSpc>
              <a:spcAft>
                <a:spcPts val="200"/>
              </a:spcAft>
            </a:pPr>
            <a:r>
              <a:rPr lang="fr-FR" altLang="fr-FR" sz="3200"/>
              <a:t>Nettoyer, désinfecter et traiter correctement le matériel réutilisable avant de s’en servir pour un autre patient.</a:t>
            </a:r>
          </a:p>
          <a:p>
            <a:pPr eaLnBrk="1" hangingPunct="1"/>
            <a:endParaRPr lang="fr-FR" alt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Espace réservé du contenu 2">
            <a:extLst>
              <a:ext uri="{FF2B5EF4-FFF2-40B4-BE49-F238E27FC236}">
                <a16:creationId xmlns:a16="http://schemas.microsoft.com/office/drawing/2014/main" xmlns="" id="{A6DC21FB-DA41-4355-A5FD-4A326B95FF74}"/>
              </a:ext>
            </a:extLst>
          </p:cNvPr>
          <p:cNvSpPr>
            <a:spLocks noGrp="1"/>
          </p:cNvSpPr>
          <p:nvPr>
            <p:ph idx="1"/>
          </p:nvPr>
        </p:nvSpPr>
        <p:spPr>
          <a:xfrm>
            <a:off x="180975" y="717550"/>
            <a:ext cx="11684000" cy="6013450"/>
          </a:xfrm>
        </p:spPr>
        <p:txBody>
          <a:bodyPr/>
          <a:lstStyle/>
          <a:p>
            <a:pPr marL="0" indent="0" algn="just" eaLnBrk="1" hangingPunct="1">
              <a:lnSpc>
                <a:spcPct val="150000"/>
              </a:lnSpc>
              <a:buFont typeface="Arial" panose="020B0604020202020204" pitchFamily="34" charset="0"/>
              <a:buNone/>
            </a:pPr>
            <a:r>
              <a:rPr lang="fr-FR" altLang="fr-FR" sz="3200" b="1"/>
              <a:t>              Objectifs d’apprentissage</a:t>
            </a:r>
          </a:p>
          <a:p>
            <a:pPr marL="0" indent="0" algn="just" eaLnBrk="1" hangingPunct="1">
              <a:lnSpc>
                <a:spcPct val="150000"/>
              </a:lnSpc>
            </a:pPr>
            <a:r>
              <a:rPr lang="fr-FR" altLang="fr-FR" sz="3200"/>
              <a:t>Citer la composition de l’EPI dans le cadre des précautions standard</a:t>
            </a:r>
          </a:p>
          <a:p>
            <a:pPr marL="0" indent="0" algn="just" eaLnBrk="1" hangingPunct="1">
              <a:lnSpc>
                <a:spcPct val="150000"/>
              </a:lnSpc>
            </a:pPr>
            <a:r>
              <a:rPr lang="fr-FR" altLang="fr-FR" sz="3200"/>
              <a:t>Citer le matériel et les consommables nécessaires à l’application des précautions standard</a:t>
            </a:r>
          </a:p>
          <a:p>
            <a:pPr marL="0" indent="0" algn="just" eaLnBrk="1" hangingPunct="1">
              <a:lnSpc>
                <a:spcPct val="150000"/>
              </a:lnSpc>
            </a:pPr>
            <a:r>
              <a:rPr lang="fr-FR" altLang="fr-FR" sz="3200"/>
              <a:t>Décrire le mécanisme de transmission des IAS par les mains</a:t>
            </a:r>
          </a:p>
          <a:p>
            <a:pPr marL="0" indent="0" algn="just" eaLnBrk="1" hangingPunct="1">
              <a:lnSpc>
                <a:spcPct val="150000"/>
              </a:lnSpc>
            </a:pPr>
            <a:r>
              <a:rPr lang="fr-FR" altLang="fr-FR" sz="3200"/>
              <a:t>Donner la classification des gants selon leur utilisation</a:t>
            </a:r>
          </a:p>
          <a:p>
            <a:pPr marL="0" indent="0" eaLnBrk="1" hangingPunct="1">
              <a:lnSpc>
                <a:spcPct val="150000"/>
              </a:lnSpc>
            </a:pPr>
            <a:endParaRPr lang="fr-FR" altLang="fr-FR" sz="3200"/>
          </a:p>
          <a:p>
            <a:pPr marL="0" indent="0" eaLnBrk="1" hangingPunct="1"/>
            <a:endParaRPr lang="fr-FR" altLang="fr-FR" sz="3200"/>
          </a:p>
        </p:txBody>
      </p:sp>
      <p:sp>
        <p:nvSpPr>
          <p:cNvPr id="79876" name="Titre 1">
            <a:extLst>
              <a:ext uri="{FF2B5EF4-FFF2-40B4-BE49-F238E27FC236}">
                <a16:creationId xmlns:a16="http://schemas.microsoft.com/office/drawing/2014/main" xmlns="" id="{814D86FA-4034-4B6D-9ACE-2BD8D2F0D62E}"/>
              </a:ext>
            </a:extLst>
          </p:cNvPr>
          <p:cNvSpPr>
            <a:spLocks noGrp="1"/>
          </p:cNvSpPr>
          <p:nvPr>
            <p:ph type="title"/>
          </p:nvPr>
        </p:nvSpPr>
        <p:spPr>
          <a:xfrm>
            <a:off x="1524000" y="0"/>
            <a:ext cx="9144000" cy="717550"/>
          </a:xfrm>
        </p:spPr>
        <p:txBody>
          <a:bodyPr/>
          <a:lstStyle/>
          <a:p>
            <a:pPr eaLnBrk="1" hangingPunct="1"/>
            <a:endParaRPr lang="fr-FR" altLang="fr-F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a:extLst>
              <a:ext uri="{FF2B5EF4-FFF2-40B4-BE49-F238E27FC236}">
                <a16:creationId xmlns:a16="http://schemas.microsoft.com/office/drawing/2014/main" xmlns="" id="{807ECD6B-B165-40C0-8C8F-39CA792658D0}"/>
              </a:ext>
            </a:extLst>
          </p:cNvPr>
          <p:cNvSpPr>
            <a:spLocks noGrp="1" noChangeArrowheads="1"/>
          </p:cNvSpPr>
          <p:nvPr>
            <p:ph type="title"/>
          </p:nvPr>
        </p:nvSpPr>
        <p:spPr>
          <a:xfrm>
            <a:off x="381000" y="0"/>
            <a:ext cx="11610975" cy="1487488"/>
          </a:xfrm>
          <a:solidFill>
            <a:schemeClr val="accent1"/>
          </a:solidFill>
        </p:spPr>
        <p:txBody>
          <a:bodyPr/>
          <a:lstStyle/>
          <a:p>
            <a:pPr algn="ctr" eaLnBrk="1" hangingPunct="1"/>
            <a:r>
              <a:rPr lang="fr-FR" altLang="fr-FR" b="1">
                <a:solidFill>
                  <a:schemeClr val="bg1"/>
                </a:solidFill>
              </a:rPr>
              <a:t>Conclusion</a:t>
            </a:r>
          </a:p>
        </p:txBody>
      </p:sp>
      <p:sp>
        <p:nvSpPr>
          <p:cNvPr id="136195" name="Rectangle 3">
            <a:extLst>
              <a:ext uri="{FF2B5EF4-FFF2-40B4-BE49-F238E27FC236}">
                <a16:creationId xmlns:a16="http://schemas.microsoft.com/office/drawing/2014/main" xmlns="" id="{8A390D5F-4C95-40E1-A6CF-FAD71779EFCB}"/>
              </a:ext>
            </a:extLst>
          </p:cNvPr>
          <p:cNvSpPr>
            <a:spLocks noGrp="1" noChangeArrowheads="1"/>
          </p:cNvSpPr>
          <p:nvPr>
            <p:ph idx="1"/>
          </p:nvPr>
        </p:nvSpPr>
        <p:spPr>
          <a:xfrm>
            <a:off x="398463" y="1730375"/>
            <a:ext cx="11576050" cy="3640138"/>
          </a:xfrm>
        </p:spPr>
        <p:txBody>
          <a:bodyPr/>
          <a:lstStyle/>
          <a:p>
            <a:pPr algn="ctr" eaLnBrk="1" hangingPunct="1">
              <a:lnSpc>
                <a:spcPct val="120000"/>
              </a:lnSpc>
              <a:buFontTx/>
              <a:buNone/>
            </a:pPr>
            <a:endParaRPr lang="fr-FR" altLang="fr-FR" b="1"/>
          </a:p>
          <a:p>
            <a:pPr algn="ctr" eaLnBrk="1" hangingPunct="1">
              <a:lnSpc>
                <a:spcPct val="120000"/>
              </a:lnSpc>
              <a:buFontTx/>
              <a:buNone/>
            </a:pPr>
            <a:r>
              <a:rPr lang="fr-FR" altLang="fr-FR" sz="3200" b="1"/>
              <a:t>Les précautions standard  participent  à la prévention du risque infectieux  associé aux soins des </a:t>
            </a:r>
            <a:r>
              <a:rPr lang="fr-FR" altLang="fr-FR" sz="3200" b="1">
                <a:solidFill>
                  <a:srgbClr val="FF0000"/>
                </a:solidFill>
              </a:rPr>
              <a:t>personnels et usagers.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re 1">
            <a:extLst>
              <a:ext uri="{FF2B5EF4-FFF2-40B4-BE49-F238E27FC236}">
                <a16:creationId xmlns:a16="http://schemas.microsoft.com/office/drawing/2014/main" xmlns="" id="{5892EF92-33BE-497A-8FCA-5DD0E3788A22}"/>
              </a:ext>
            </a:extLst>
          </p:cNvPr>
          <p:cNvSpPr>
            <a:spLocks noGrp="1"/>
          </p:cNvSpPr>
          <p:nvPr>
            <p:ph type="title"/>
          </p:nvPr>
        </p:nvSpPr>
        <p:spPr>
          <a:xfrm>
            <a:off x="1524000" y="0"/>
            <a:ext cx="9144000" cy="717550"/>
          </a:xfrm>
        </p:spPr>
        <p:txBody>
          <a:bodyPr/>
          <a:lstStyle/>
          <a:p>
            <a:pPr eaLnBrk="1" hangingPunct="1"/>
            <a:endParaRPr lang="fr-FR" altLang="fr-FR" dirty="0"/>
          </a:p>
        </p:txBody>
      </p:sp>
      <p:sp>
        <p:nvSpPr>
          <p:cNvPr id="80899" name="Espace réservé du contenu 2">
            <a:extLst>
              <a:ext uri="{FF2B5EF4-FFF2-40B4-BE49-F238E27FC236}">
                <a16:creationId xmlns:a16="http://schemas.microsoft.com/office/drawing/2014/main" xmlns="" id="{8292C23E-091B-4DFA-99AA-B3CB9AD8350D}"/>
              </a:ext>
            </a:extLst>
          </p:cNvPr>
          <p:cNvSpPr>
            <a:spLocks noGrp="1"/>
          </p:cNvSpPr>
          <p:nvPr>
            <p:ph idx="1"/>
          </p:nvPr>
        </p:nvSpPr>
        <p:spPr>
          <a:xfrm>
            <a:off x="236538" y="717550"/>
            <a:ext cx="11755437" cy="5759450"/>
          </a:xfrm>
        </p:spPr>
        <p:txBody>
          <a:bodyPr/>
          <a:lstStyle/>
          <a:p>
            <a:pPr marL="0" indent="0" algn="just" eaLnBrk="1" hangingPunct="1">
              <a:lnSpc>
                <a:spcPct val="120000"/>
              </a:lnSpc>
              <a:buFont typeface="Arial" panose="020B0604020202020204" pitchFamily="34" charset="0"/>
              <a:buNone/>
            </a:pPr>
            <a:r>
              <a:rPr lang="fr-FR" altLang="fr-FR" sz="3200" b="1"/>
              <a:t>               Objectifs d’apprentissage (suite)</a:t>
            </a:r>
          </a:p>
          <a:p>
            <a:pPr marL="0" indent="0" algn="just" eaLnBrk="1" hangingPunct="1">
              <a:lnSpc>
                <a:spcPct val="150000"/>
              </a:lnSpc>
            </a:pPr>
            <a:r>
              <a:rPr lang="fr-FR" altLang="fr-FR" sz="3200"/>
              <a:t>Connaitre les principes et les méthodes d’entretien ménager en milieu de soins</a:t>
            </a:r>
          </a:p>
          <a:p>
            <a:pPr marL="0" indent="0" algn="just" eaLnBrk="1" hangingPunct="1">
              <a:lnSpc>
                <a:spcPct val="150000"/>
              </a:lnSpc>
            </a:pPr>
            <a:r>
              <a:rPr lang="fr-FR" altLang="fr-FR" sz="3200"/>
              <a:t>Décrire la gestion des déchets biomédicaux</a:t>
            </a:r>
          </a:p>
          <a:p>
            <a:pPr marL="0" indent="0" algn="just" eaLnBrk="1" hangingPunct="1">
              <a:lnSpc>
                <a:spcPct val="150000"/>
              </a:lnSpc>
            </a:pPr>
            <a:r>
              <a:rPr lang="fr-FR" altLang="fr-FR" sz="3200"/>
              <a:t>Décrire la gestion des DMR</a:t>
            </a:r>
          </a:p>
          <a:p>
            <a:pPr marL="0" indent="0" algn="just" eaLnBrk="1" hangingPunct="1">
              <a:lnSpc>
                <a:spcPct val="150000"/>
              </a:lnSpc>
            </a:pPr>
            <a:r>
              <a:rPr lang="fr-FR" altLang="fr-FR" sz="3200"/>
              <a:t>Citer les 5 indications de pratique de l’HDM selon l’OMS</a:t>
            </a:r>
          </a:p>
          <a:p>
            <a:pPr marL="0" indent="0" algn="just" eaLnBrk="1" hangingPunct="1">
              <a:lnSpc>
                <a:spcPct val="150000"/>
              </a:lnSpc>
            </a:pPr>
            <a:r>
              <a:rPr lang="fr-FR" altLang="fr-FR" sz="3200"/>
              <a:t>Appliquer l’hygiène des mains</a:t>
            </a:r>
          </a:p>
          <a:p>
            <a:pPr marL="0" indent="0" eaLnBrk="1" hangingPunct="1">
              <a:lnSpc>
                <a:spcPct val="150000"/>
              </a:lnSpc>
            </a:pPr>
            <a:endParaRPr lang="fr-FR" altLang="fr-FR" sz="3200"/>
          </a:p>
          <a:p>
            <a:pPr marL="0" indent="0" eaLnBrk="1" hangingPunct="1"/>
            <a:endParaRPr lang="fr-FR" altLang="fr-FR" sz="3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30FD01D9-B63A-430E-AFE2-0A873CDADB8E}"/>
              </a:ext>
            </a:extLst>
          </p:cNvPr>
          <p:cNvSpPr>
            <a:spLocks noGrp="1"/>
          </p:cNvSpPr>
          <p:nvPr>
            <p:ph idx="1"/>
          </p:nvPr>
        </p:nvSpPr>
        <p:spPr>
          <a:xfrm>
            <a:off x="1812925" y="1341438"/>
            <a:ext cx="8555038" cy="5216525"/>
          </a:xfrm>
        </p:spPr>
        <p:txBody>
          <a:bodyPr rtlCol="0">
            <a:normAutofit/>
          </a:bodyPr>
          <a:lstStyle/>
          <a:p>
            <a:pPr marL="0" indent="0" eaLnBrk="1" fontAlgn="auto" hangingPunct="1">
              <a:spcAft>
                <a:spcPts val="0"/>
              </a:spcAft>
              <a:buFont typeface="Arial" panose="020B0604020202020204" pitchFamily="34" charset="0"/>
              <a:buNone/>
              <a:defRPr/>
            </a:pPr>
            <a:endParaRPr lang="fr-FR" dirty="0">
              <a:solidFill>
                <a:schemeClr val="tx1">
                  <a:lumMod val="75000"/>
                  <a:lumOff val="25000"/>
                </a:schemeClr>
              </a:solidFill>
              <a:ea typeface="ＭＳ Ｐゴシック" charset="0"/>
            </a:endParaRPr>
          </a:p>
          <a:p>
            <a:pPr eaLnBrk="1" fontAlgn="auto" hangingPunct="1">
              <a:spcAft>
                <a:spcPts val="0"/>
              </a:spcAft>
              <a:buFont typeface="Wingdings 3" charset="2"/>
              <a:buChar char=""/>
              <a:defRPr/>
            </a:pPr>
            <a:endParaRPr lang="fr-FR" dirty="0">
              <a:solidFill>
                <a:schemeClr val="tx1">
                  <a:lumMod val="75000"/>
                  <a:lumOff val="25000"/>
                </a:schemeClr>
              </a:solidFill>
              <a:ea typeface="ＭＳ Ｐゴシック" charset="0"/>
            </a:endParaRPr>
          </a:p>
          <a:p>
            <a:pPr eaLnBrk="1" fontAlgn="auto" hangingPunct="1">
              <a:spcAft>
                <a:spcPts val="0"/>
              </a:spcAft>
              <a:buFont typeface="Wingdings 3" charset="2"/>
              <a:buChar char=""/>
              <a:defRPr/>
            </a:pPr>
            <a:endParaRPr lang="fr-FR" dirty="0">
              <a:solidFill>
                <a:schemeClr val="tx1">
                  <a:lumMod val="75000"/>
                  <a:lumOff val="25000"/>
                </a:schemeClr>
              </a:solidFill>
              <a:ea typeface="ＭＳ Ｐゴシック" charset="0"/>
            </a:endParaRPr>
          </a:p>
          <a:p>
            <a:pPr eaLnBrk="1" fontAlgn="auto" hangingPunct="1">
              <a:spcAft>
                <a:spcPts val="0"/>
              </a:spcAft>
              <a:buFont typeface="Wingdings 3" charset="2"/>
              <a:buChar char=""/>
              <a:defRPr/>
            </a:pPr>
            <a:endParaRPr lang="fr-FR" dirty="0">
              <a:solidFill>
                <a:schemeClr val="tx1">
                  <a:lumMod val="75000"/>
                  <a:lumOff val="25000"/>
                </a:schemeClr>
              </a:solidFill>
              <a:ea typeface="ＭＳ Ｐゴシック" charset="0"/>
            </a:endParaRPr>
          </a:p>
          <a:p>
            <a:pPr eaLnBrk="1" fontAlgn="auto" hangingPunct="1">
              <a:spcAft>
                <a:spcPts val="0"/>
              </a:spcAft>
              <a:buFont typeface="Wingdings 3" charset="2"/>
              <a:buChar char=""/>
              <a:defRPr/>
            </a:pPr>
            <a:endParaRPr lang="fr-FR" dirty="0">
              <a:solidFill>
                <a:schemeClr val="tx1">
                  <a:lumMod val="75000"/>
                  <a:lumOff val="25000"/>
                </a:schemeClr>
              </a:solidFill>
              <a:ea typeface="ＭＳ Ｐゴシック" charset="0"/>
            </a:endParaRPr>
          </a:p>
          <a:p>
            <a:pPr eaLnBrk="1" fontAlgn="auto" hangingPunct="1">
              <a:spcAft>
                <a:spcPts val="0"/>
              </a:spcAft>
              <a:buFont typeface="Wingdings 3" charset="2"/>
              <a:buChar char=""/>
              <a:defRPr/>
            </a:pPr>
            <a:endParaRPr lang="fr-FR" dirty="0">
              <a:solidFill>
                <a:schemeClr val="tx1">
                  <a:lumMod val="75000"/>
                  <a:lumOff val="25000"/>
                </a:schemeClr>
              </a:solidFill>
              <a:ea typeface="ＭＳ Ｐゴシック" charset="0"/>
            </a:endParaRPr>
          </a:p>
        </p:txBody>
      </p:sp>
      <p:pic>
        <p:nvPicPr>
          <p:cNvPr id="82947" name="Picture 4">
            <a:extLst>
              <a:ext uri="{FF2B5EF4-FFF2-40B4-BE49-F238E27FC236}">
                <a16:creationId xmlns:a16="http://schemas.microsoft.com/office/drawing/2014/main" xmlns="" id="{2C897AC1-674B-4D49-AB2A-D7293D76AB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463" y="163513"/>
            <a:ext cx="11920537" cy="656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re 1">
            <a:extLst>
              <a:ext uri="{FF2B5EF4-FFF2-40B4-BE49-F238E27FC236}">
                <a16:creationId xmlns:a16="http://schemas.microsoft.com/office/drawing/2014/main" xmlns="" id="{F2860DE3-9F19-40F9-BAFF-7539826B3DBD}"/>
              </a:ext>
            </a:extLst>
          </p:cNvPr>
          <p:cNvSpPr>
            <a:spLocks noGrp="1"/>
          </p:cNvSpPr>
          <p:nvPr>
            <p:ph type="title"/>
          </p:nvPr>
        </p:nvSpPr>
        <p:spPr>
          <a:xfrm>
            <a:off x="1981200" y="12700"/>
            <a:ext cx="8229600" cy="790575"/>
          </a:xfrm>
        </p:spPr>
        <p:txBody>
          <a:bodyPr/>
          <a:lstStyle/>
          <a:p>
            <a:pPr algn="ctr" eaLnBrk="1" hangingPunct="1"/>
            <a:r>
              <a:rPr lang="fr-FR" altLang="fr-FR" b="1"/>
              <a:t>Définition 1/2</a:t>
            </a:r>
          </a:p>
        </p:txBody>
      </p:sp>
      <p:sp>
        <p:nvSpPr>
          <p:cNvPr id="84995" name="Espace réservé du contenu 2">
            <a:extLst>
              <a:ext uri="{FF2B5EF4-FFF2-40B4-BE49-F238E27FC236}">
                <a16:creationId xmlns:a16="http://schemas.microsoft.com/office/drawing/2014/main" xmlns="" id="{BA4916F8-3979-4931-AB6D-2EF2D6A31613}"/>
              </a:ext>
            </a:extLst>
          </p:cNvPr>
          <p:cNvSpPr>
            <a:spLocks noGrp="1"/>
          </p:cNvSpPr>
          <p:nvPr>
            <p:ph idx="1"/>
          </p:nvPr>
        </p:nvSpPr>
        <p:spPr>
          <a:xfrm>
            <a:off x="381000" y="962025"/>
            <a:ext cx="11430000" cy="5751513"/>
          </a:xfrm>
        </p:spPr>
        <p:txBody>
          <a:bodyPr/>
          <a:lstStyle/>
          <a:p>
            <a:pPr eaLnBrk="1" hangingPunct="1">
              <a:lnSpc>
                <a:spcPct val="150000"/>
              </a:lnSpc>
            </a:pPr>
            <a:r>
              <a:rPr lang="fr-FR" altLang="fr-FR" sz="3000"/>
              <a:t>Les précautions standard sont des précautions d’hygiène qui doivent être appliquées pour tout patient, quel que soit son statut infectieux, afin </a:t>
            </a:r>
            <a:r>
              <a:rPr lang="fr-FR" altLang="fr-FR" sz="3000" b="1"/>
              <a:t>d’assurer une protection systématique</a:t>
            </a:r>
            <a:r>
              <a:rPr lang="fr-FR" altLang="fr-FR" sz="3000"/>
              <a:t> de tous </a:t>
            </a:r>
            <a:r>
              <a:rPr lang="fr-FR" altLang="fr-FR" sz="3000" b="1"/>
              <a:t>les patients et des personnels</a:t>
            </a:r>
            <a:r>
              <a:rPr lang="fr-FR" altLang="fr-FR" sz="3000"/>
              <a:t> vis-à-vis des risques infectieux afin d’assurer la maîtrise du risque de transmission d’agents infectieux, lors de contact avec le sang, les liquides biologiques ou tout autre produit d’origine humaine.</a:t>
            </a:r>
            <a:endParaRPr lang="fr-FR" altLang="fr-FR" sz="300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re 1">
            <a:extLst>
              <a:ext uri="{FF2B5EF4-FFF2-40B4-BE49-F238E27FC236}">
                <a16:creationId xmlns:a16="http://schemas.microsoft.com/office/drawing/2014/main" xmlns="" id="{ADC274E5-9682-4A81-ABC6-699CF6641408}"/>
              </a:ext>
            </a:extLst>
          </p:cNvPr>
          <p:cNvSpPr>
            <a:spLocks noGrp="1"/>
          </p:cNvSpPr>
          <p:nvPr>
            <p:ph type="title"/>
          </p:nvPr>
        </p:nvSpPr>
        <p:spPr>
          <a:xfrm>
            <a:off x="1954213" y="171450"/>
            <a:ext cx="8229600" cy="790575"/>
          </a:xfrm>
        </p:spPr>
        <p:txBody>
          <a:bodyPr/>
          <a:lstStyle/>
          <a:p>
            <a:pPr algn="ctr" eaLnBrk="1" hangingPunct="1"/>
            <a:r>
              <a:rPr lang="fr-FR" altLang="fr-FR" b="1"/>
              <a:t>Définition 2/2</a:t>
            </a:r>
          </a:p>
        </p:txBody>
      </p:sp>
      <p:sp>
        <p:nvSpPr>
          <p:cNvPr id="87043" name="Espace réservé du contenu 2">
            <a:extLst>
              <a:ext uri="{FF2B5EF4-FFF2-40B4-BE49-F238E27FC236}">
                <a16:creationId xmlns:a16="http://schemas.microsoft.com/office/drawing/2014/main" xmlns="" id="{EA02F8B9-852D-4996-B3F6-68CD2DEF4D10}"/>
              </a:ext>
            </a:extLst>
          </p:cNvPr>
          <p:cNvSpPr>
            <a:spLocks noGrp="1"/>
          </p:cNvSpPr>
          <p:nvPr>
            <p:ph idx="1"/>
          </p:nvPr>
        </p:nvSpPr>
        <p:spPr>
          <a:xfrm>
            <a:off x="508000" y="673100"/>
            <a:ext cx="11447463" cy="6078538"/>
          </a:xfrm>
        </p:spPr>
        <p:txBody>
          <a:bodyPr/>
          <a:lstStyle/>
          <a:p>
            <a:pPr marL="0" indent="0" eaLnBrk="1" hangingPunct="1">
              <a:lnSpc>
                <a:spcPct val="150000"/>
              </a:lnSpc>
              <a:buFont typeface="Wingdings 3" panose="05040102010807070707" pitchFamily="18" charset="2"/>
              <a:buNone/>
            </a:pPr>
            <a:endParaRPr lang="fr-FR" altLang="fr-FR" sz="3200"/>
          </a:p>
          <a:p>
            <a:pPr marL="0" indent="0" eaLnBrk="1" hangingPunct="1">
              <a:lnSpc>
                <a:spcPct val="150000"/>
              </a:lnSpc>
            </a:pPr>
            <a:r>
              <a:rPr lang="fr-FR" altLang="fr-FR" sz="3200"/>
              <a:t>Les précautions standard sont les moyens de prévention mis en œuvre afin de contrôler et maîtriser les infections associés aux soins(IAS). Elles visent la sécurité des patients tout en assurant celle des soignants.</a:t>
            </a:r>
          </a:p>
          <a:p>
            <a:pPr marL="0" indent="0" eaLnBrk="1" hangingPunct="1">
              <a:lnSpc>
                <a:spcPct val="150000"/>
              </a:lnSpc>
              <a:buFont typeface="Wingdings 3" panose="05040102010807070707" pitchFamily="18" charset="2"/>
              <a:buNone/>
            </a:pPr>
            <a:r>
              <a:rPr lang="fr-FR" altLang="fr-FR" sz="3200"/>
              <a:t> </a:t>
            </a:r>
          </a:p>
          <a:p>
            <a:pPr marL="0" indent="0" eaLnBrk="1" hangingPunct="1">
              <a:lnSpc>
                <a:spcPct val="150000"/>
              </a:lnSpc>
              <a:buFont typeface="Wingdings 3" panose="05040102010807070707" pitchFamily="18" charset="2"/>
              <a:buNone/>
            </a:pPr>
            <a:endParaRPr lang="fr-FR" altLang="fr-FR" sz="32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re 1">
            <a:extLst>
              <a:ext uri="{FF2B5EF4-FFF2-40B4-BE49-F238E27FC236}">
                <a16:creationId xmlns:a16="http://schemas.microsoft.com/office/drawing/2014/main" xmlns="" id="{6A27DA56-AC96-4CD4-B033-8827B52D0427}"/>
              </a:ext>
            </a:extLst>
          </p:cNvPr>
          <p:cNvSpPr>
            <a:spLocks noGrp="1"/>
          </p:cNvSpPr>
          <p:nvPr>
            <p:ph type="title"/>
          </p:nvPr>
        </p:nvSpPr>
        <p:spPr>
          <a:xfrm>
            <a:off x="1668463" y="0"/>
            <a:ext cx="8837612" cy="884238"/>
          </a:xfrm>
        </p:spPr>
        <p:txBody>
          <a:bodyPr/>
          <a:lstStyle/>
          <a:p>
            <a:pPr algn="ctr" eaLnBrk="1" hangingPunct="1"/>
            <a:r>
              <a:rPr lang="fr-FR" altLang="fr-FR" sz="4000" b="1"/>
              <a:t>LES PRECAUTIONS STANDARD</a:t>
            </a:r>
            <a:endParaRPr lang="fr-FR" altLang="fr-FR" sz="4000"/>
          </a:p>
        </p:txBody>
      </p:sp>
      <p:sp>
        <p:nvSpPr>
          <p:cNvPr id="89091" name="Espace réservé du contenu 2">
            <a:extLst>
              <a:ext uri="{FF2B5EF4-FFF2-40B4-BE49-F238E27FC236}">
                <a16:creationId xmlns:a16="http://schemas.microsoft.com/office/drawing/2014/main" xmlns="" id="{3FFC2B97-ECFE-4F27-A6B7-4A710F35013A}"/>
              </a:ext>
            </a:extLst>
          </p:cNvPr>
          <p:cNvSpPr>
            <a:spLocks noGrp="1"/>
          </p:cNvSpPr>
          <p:nvPr>
            <p:ph idx="1"/>
          </p:nvPr>
        </p:nvSpPr>
        <p:spPr>
          <a:xfrm>
            <a:off x="254000" y="1020763"/>
            <a:ext cx="11720513" cy="5186362"/>
          </a:xfrm>
        </p:spPr>
        <p:txBody>
          <a:bodyPr/>
          <a:lstStyle/>
          <a:p>
            <a:pPr eaLnBrk="1" hangingPunct="1">
              <a:lnSpc>
                <a:spcPct val="150000"/>
              </a:lnSpc>
            </a:pPr>
            <a:r>
              <a:rPr lang="fr-FR" altLang="fr-FR" sz="3200"/>
              <a:t>Hygiène des mains</a:t>
            </a:r>
          </a:p>
          <a:p>
            <a:pPr eaLnBrk="1" hangingPunct="1">
              <a:lnSpc>
                <a:spcPct val="150000"/>
              </a:lnSpc>
            </a:pPr>
            <a:r>
              <a:rPr lang="fr-FR" altLang="fr-FR" sz="3200"/>
              <a:t>Gants</a:t>
            </a:r>
          </a:p>
          <a:p>
            <a:pPr eaLnBrk="1" hangingPunct="1">
              <a:lnSpc>
                <a:spcPct val="150000"/>
              </a:lnSpc>
            </a:pPr>
            <a:r>
              <a:rPr lang="fr-FR" altLang="fr-FR" sz="3200"/>
              <a:t>Protection du visage (yeux, nez et bouche)</a:t>
            </a:r>
          </a:p>
          <a:p>
            <a:pPr eaLnBrk="1" hangingPunct="1">
              <a:lnSpc>
                <a:spcPct val="150000"/>
              </a:lnSpc>
            </a:pPr>
            <a:r>
              <a:rPr lang="fr-FR" altLang="fr-FR" sz="3200"/>
              <a:t>Blouses</a:t>
            </a:r>
          </a:p>
          <a:p>
            <a:pPr eaLnBrk="1" hangingPunct="1">
              <a:lnSpc>
                <a:spcPct val="150000"/>
              </a:lnSpc>
            </a:pPr>
            <a:r>
              <a:rPr lang="fr-FR" altLang="fr-FR" sz="3200"/>
              <a:t>Prévention des blessures par piqûre d’aiguilles et par d’autres tranchants</a:t>
            </a:r>
          </a:p>
          <a:p>
            <a:pPr eaLnBrk="1" hangingPunct="1"/>
            <a:endParaRPr lang="fr-FR" altLang="fr-F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TotalTime>
  <Words>1843</Words>
  <Application>Microsoft Office PowerPoint</Application>
  <PresentationFormat>Personnalisé</PresentationFormat>
  <Paragraphs>253</Paragraphs>
  <Slides>40</Slides>
  <Notes>19</Notes>
  <HiddenSlides>0</HiddenSlides>
  <MMClips>0</MMClips>
  <ScaleCrop>false</ScaleCrop>
  <HeadingPairs>
    <vt:vector size="4" baseType="variant">
      <vt:variant>
        <vt:lpstr>Thème</vt:lpstr>
      </vt:variant>
      <vt:variant>
        <vt:i4>1</vt:i4>
      </vt:variant>
      <vt:variant>
        <vt:lpstr>Titres des diapositives</vt:lpstr>
      </vt:variant>
      <vt:variant>
        <vt:i4>40</vt:i4>
      </vt:variant>
    </vt:vector>
  </HeadingPairs>
  <TitlesOfParts>
    <vt:vector size="41" baseType="lpstr">
      <vt:lpstr>Thème Office</vt:lpstr>
      <vt:lpstr>LA PREVENTION ET LE CONTRÔLE DES IAS</vt:lpstr>
      <vt:lpstr>INTRODUCTION</vt:lpstr>
      <vt:lpstr>LES PRECAUTIONS STANDARD</vt:lpstr>
      <vt:lpstr>Présentation PowerPoint</vt:lpstr>
      <vt:lpstr>Présentation PowerPoint</vt:lpstr>
      <vt:lpstr>Présentation PowerPoint</vt:lpstr>
      <vt:lpstr>Définition 1/2</vt:lpstr>
      <vt:lpstr>Définition 2/2</vt:lpstr>
      <vt:lpstr>LES PRECAUTIONS STANDARD</vt:lpstr>
      <vt:lpstr>LES PRECAUTIONS STANDARD</vt:lpstr>
      <vt:lpstr> HYGIÈNE DES MAINS </vt:lpstr>
      <vt:lpstr> HYGIÈNE DES MAINS </vt:lpstr>
      <vt:lpstr> HYGIÈNE DES MAINS </vt:lpstr>
      <vt:lpstr>Les 5 indications de l’hygiène des mains</vt:lpstr>
      <vt:lpstr>Que faut-il utiliser pour appliquer l’hygiène des mains?</vt:lpstr>
      <vt:lpstr>Le lavage des mains</vt:lpstr>
      <vt:lpstr>Les différents types de lavage des mains</vt:lpstr>
      <vt:lpstr>Les différents types de lavage des mains</vt:lpstr>
      <vt:lpstr>Les différents types de lavage des mains</vt:lpstr>
      <vt:lpstr>Les différents types de lavage des mains</vt:lpstr>
      <vt:lpstr>  Gants </vt:lpstr>
      <vt:lpstr>  Gants (suite)</vt:lpstr>
      <vt:lpstr> Principes d’utilisation des gants </vt:lpstr>
      <vt:lpstr>Protection du visage (yeux, nez et bouche) 1/2  </vt:lpstr>
      <vt:lpstr> Protection du visage (yeux, nez et bouche) 2/2 </vt:lpstr>
      <vt:lpstr>Blouse </vt:lpstr>
      <vt:lpstr>Tablier</vt:lpstr>
      <vt:lpstr>EPI pour précautions standard (résumé)</vt:lpstr>
      <vt:lpstr>EPI pour précautions standard (résumé)</vt:lpstr>
      <vt:lpstr> Prévention des blessures par piqûre d’aiguille et par d’autres tranchants</vt:lpstr>
      <vt:lpstr>Prévention des blessures par piqûre d’aiguille et par d’autres tranchants (suite)</vt:lpstr>
      <vt:lpstr> Hygiène respiratoire et règles à respecter quand on tousse </vt:lpstr>
      <vt:lpstr>Hygiène respiratoire et règles à respecter quand on tousse (suite) </vt:lpstr>
      <vt:lpstr>Hygiène respiratoire et règles à respecter quand on tousse (suite) </vt:lpstr>
      <vt:lpstr>Nettoyage des locaux</vt:lpstr>
      <vt:lpstr>Linge</vt:lpstr>
      <vt:lpstr>Élimination des déchets </vt:lpstr>
      <vt:lpstr> Élimination des déchets (suite) </vt:lpstr>
      <vt:lpstr>Matériel utilisé pour dispenser des soins</vt:lpstr>
      <vt:lpstr>Conclusion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PREVENTION ET LE CONTRÔLE DES IAS</dc:title>
  <dc:creator>Estelle</dc:creator>
  <cp:lastModifiedBy>HP</cp:lastModifiedBy>
  <cp:revision>15</cp:revision>
  <dcterms:created xsi:type="dcterms:W3CDTF">2019-10-15T20:26:09Z</dcterms:created>
  <dcterms:modified xsi:type="dcterms:W3CDTF">2021-06-30T11:07:18Z</dcterms:modified>
</cp:coreProperties>
</file>