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301" r:id="rId3"/>
    <p:sldId id="257" r:id="rId4"/>
    <p:sldId id="277" r:id="rId5"/>
    <p:sldId id="261" r:id="rId6"/>
    <p:sldId id="286" r:id="rId7"/>
    <p:sldId id="278" r:id="rId8"/>
    <p:sldId id="282" r:id="rId9"/>
    <p:sldId id="279" r:id="rId10"/>
    <p:sldId id="280" r:id="rId11"/>
    <p:sldId id="281" r:id="rId12"/>
    <p:sldId id="284" r:id="rId13"/>
    <p:sldId id="285" r:id="rId14"/>
    <p:sldId id="274" r:id="rId15"/>
    <p:sldId id="287" r:id="rId16"/>
    <p:sldId id="262" r:id="rId17"/>
    <p:sldId id="263" r:id="rId18"/>
    <p:sldId id="283" r:id="rId19"/>
    <p:sldId id="264" r:id="rId20"/>
    <p:sldId id="266" r:id="rId21"/>
    <p:sldId id="265" r:id="rId22"/>
    <p:sldId id="272" r:id="rId23"/>
    <p:sldId id="273" r:id="rId24"/>
    <p:sldId id="267" r:id="rId25"/>
    <p:sldId id="268" r:id="rId26"/>
    <p:sldId id="300" r:id="rId27"/>
    <p:sldId id="258" r:id="rId28"/>
    <p:sldId id="269" r:id="rId29"/>
    <p:sldId id="271" r:id="rId30"/>
    <p:sldId id="290" r:id="rId31"/>
    <p:sldId id="291" r:id="rId32"/>
    <p:sldId id="292" r:id="rId33"/>
    <p:sldId id="259" r:id="rId34"/>
    <p:sldId id="299" r:id="rId35"/>
    <p:sldId id="297" r:id="rId36"/>
    <p:sldId id="298" r:id="rId37"/>
    <p:sldId id="270" r:id="rId38"/>
    <p:sldId id="288" r:id="rId39"/>
    <p:sldId id="289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3"/>
    <p:restoredTop sz="62177"/>
  </p:normalViewPr>
  <p:slideViewPr>
    <p:cSldViewPr snapToGrid="0" snapToObjects="1">
      <p:cViewPr varScale="1">
        <p:scale>
          <a:sx n="77" d="100"/>
          <a:sy n="77" d="100"/>
        </p:scale>
        <p:origin x="1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fr-FR" sz="1800" b="1" i="0" u="none" strike="noStrike" kern="1200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</a:rPr>
              <a:t>NB Interventions par spécialité</a:t>
            </a:r>
          </a:p>
        </c:rich>
      </c:tx>
      <c:layout>
        <c:manualLayout>
          <c:xMode val="edge"/>
          <c:yMode val="edge"/>
          <c:x val="0.18920834718374882"/>
          <c:y val="0"/>
        </c:manualLayout>
      </c:layout>
      <c:overlay val="0"/>
      <c:spPr>
        <a:noFill/>
        <a:ln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v>NB Interventions</c:v>
          </c:tx>
          <c:dPt>
            <c:idx val="0"/>
            <c:bubble3D val="0"/>
            <c:spPr>
              <a:solidFill>
                <a:srgbClr val="00B0F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BD0B-2344-B1BB-0405B97D25E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BD0B-2344-B1BB-0405B97D25E9}"/>
              </c:ext>
            </c:extLst>
          </c:dPt>
          <c:dPt>
            <c:idx val="2"/>
            <c:bubble3D val="0"/>
            <c:spPr>
              <a:solidFill>
                <a:srgbClr val="66FF9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BD0B-2344-B1BB-0405B97D25E9}"/>
              </c:ext>
            </c:extLst>
          </c:dPt>
          <c:dPt>
            <c:idx val="3"/>
            <c:bubble3D val="0"/>
            <c:spPr>
              <a:solidFill>
                <a:srgbClr val="71588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D0B-2344-B1BB-0405B97D25E9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BD0B-2344-B1BB-0405B97D25E9}"/>
              </c:ext>
            </c:extLst>
          </c:dPt>
          <c:dPt>
            <c:idx val="5"/>
            <c:bubble3D val="0"/>
            <c:spPr>
              <a:solidFill>
                <a:srgbClr val="DB843D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BD0B-2344-B1BB-0405B97D25E9}"/>
              </c:ext>
            </c:extLst>
          </c:dPt>
          <c:dPt>
            <c:idx val="6"/>
            <c:bubble3D val="0"/>
            <c:spPr>
              <a:solidFill>
                <a:srgbClr val="93A9C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BD0B-2344-B1BB-0405B97D25E9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BD0B-2344-B1BB-0405B97D25E9}"/>
              </c:ext>
            </c:extLst>
          </c:dPt>
          <c:dPt>
            <c:idx val="8"/>
            <c:bubble3D val="0"/>
            <c:spPr>
              <a:solidFill>
                <a:srgbClr val="B9CD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BD0B-2344-B1BB-0405B97D25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fr-BF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Lit>
              <c:ptCount val="9"/>
              <c:pt idx="0">
                <c:v>ORTHOPEDIE</c:v>
              </c:pt>
              <c:pt idx="1">
                <c:v>VISCERAL</c:v>
              </c:pt>
              <c:pt idx="2">
                <c:v>UROLOGIE</c:v>
              </c:pt>
              <c:pt idx="3">
                <c:v>OPHTALMOLOGIE</c:v>
              </c:pt>
              <c:pt idx="4">
                <c:v>ORL</c:v>
              </c:pt>
              <c:pt idx="5">
                <c:v>GYNECOLOGIE</c:v>
              </c:pt>
              <c:pt idx="6">
                <c:v>CESARIENNES</c:v>
              </c:pt>
              <c:pt idx="7">
                <c:v>VASCULAIRE</c:v>
              </c:pt>
              <c:pt idx="8">
                <c:v>CARDIOLOGIE</c:v>
              </c:pt>
            </c:strLit>
          </c:cat>
          <c:val>
            <c:numLit>
              <c:formatCode>General</c:formatCode>
              <c:ptCount val="9"/>
              <c:pt idx="0">
                <c:v>112</c:v>
              </c:pt>
              <c:pt idx="1">
                <c:v>125</c:v>
              </c:pt>
              <c:pt idx="2">
                <c:v>34</c:v>
              </c:pt>
              <c:pt idx="3">
                <c:v>51</c:v>
              </c:pt>
              <c:pt idx="4">
                <c:v>23</c:v>
              </c:pt>
              <c:pt idx="5">
                <c:v>30</c:v>
              </c:pt>
              <c:pt idx="6">
                <c:v>42</c:v>
              </c:pt>
              <c:pt idx="7">
                <c:v>34</c:v>
              </c:pt>
              <c:pt idx="8">
                <c:v>40</c:v>
              </c:pt>
            </c:numLit>
          </c:val>
          <c:extLst>
            <c:ext xmlns:c16="http://schemas.microsoft.com/office/drawing/2014/chart" uri="{C3380CC4-5D6E-409C-BE32-E72D297353CC}">
              <c16:uniqueId val="{00000012-F699-B947-B168-EFF99C5B5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</c:spPr>
    </c:plotArea>
    <c:legend>
      <c:legendPos val="r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0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fr-BF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autoTitleDeleted val="1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Durée</c:v>
          </c:tx>
          <c:spPr>
            <a:solidFill>
              <a:srgbClr val="C00000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140</c:v>
              </c:pt>
              <c:pt idx="1">
                <c:v>120</c:v>
              </c:pt>
            </c:numLit>
          </c:val>
          <c:extLst>
            <c:ext xmlns:c16="http://schemas.microsoft.com/office/drawing/2014/chart" uri="{C3380CC4-5D6E-409C-BE32-E72D297353CC}">
              <c16:uniqueId val="{00000000-8DAB-E845-B531-98F03D347A11}"/>
            </c:ext>
          </c:extLst>
        </c:ser>
        <c:ser>
          <c:idx val="1"/>
          <c:order val="1"/>
          <c:tx>
            <c:v>TNU</c:v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0</c:v>
              </c:pt>
              <c:pt idx="1">
                <c:v>20</c:v>
              </c:pt>
            </c:numLit>
          </c:val>
          <c:extLst>
            <c:ext xmlns:c16="http://schemas.microsoft.com/office/drawing/2014/chart" uri="{C3380CC4-5D6E-409C-BE32-E72D297353CC}">
              <c16:uniqueId val="{00000001-8DAB-E845-B531-98F03D347A11}"/>
            </c:ext>
          </c:extLst>
        </c:ser>
        <c:ser>
          <c:idx val="2"/>
          <c:order val="2"/>
          <c:tx>
            <c:v>Débordement</c:v>
          </c:tx>
          <c:spPr>
            <a:solidFill>
              <a:srgbClr val="9BBB59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0</c:v>
              </c:pt>
              <c:pt idx="1">
                <c:v>20</c:v>
              </c:pt>
            </c:numLit>
          </c:val>
          <c:extLst>
            <c:ext xmlns:c16="http://schemas.microsoft.com/office/drawing/2014/chart" uri="{C3380CC4-5D6E-409C-BE32-E72D297353CC}">
              <c16:uniqueId val="{00000002-8DAB-E845-B531-98F03D347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227136"/>
        <c:axId val="1303225440"/>
        <c:axId val="0"/>
      </c:bar3DChart>
      <c:valAx>
        <c:axId val="1303225440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227136"/>
        <c:crosses val="autoZero"/>
        <c:crossBetween val="between"/>
      </c:valAx>
      <c:catAx>
        <c:axId val="1303227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225440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autoTitleDeleted val="1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Durée</c:v>
          </c:tx>
          <c:spPr>
            <a:solidFill>
              <a:srgbClr val="66FF99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40</c:v>
              </c:pt>
              <c:pt idx="1">
                <c:v>20</c:v>
              </c:pt>
            </c:numLit>
          </c:val>
          <c:extLst>
            <c:ext xmlns:c16="http://schemas.microsoft.com/office/drawing/2014/chart" uri="{C3380CC4-5D6E-409C-BE32-E72D297353CC}">
              <c16:uniqueId val="{00000000-CCCD-A645-8B85-04940887388D}"/>
            </c:ext>
          </c:extLst>
        </c:ser>
        <c:ser>
          <c:idx val="1"/>
          <c:order val="1"/>
          <c:tx>
            <c:v>TNU</c:v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0</c:v>
              </c:pt>
              <c:pt idx="1">
                <c:v>20</c:v>
              </c:pt>
            </c:numLit>
          </c:val>
          <c:extLst>
            <c:ext xmlns:c16="http://schemas.microsoft.com/office/drawing/2014/chart" uri="{C3380CC4-5D6E-409C-BE32-E72D297353CC}">
              <c16:uniqueId val="{00000001-CCCD-A645-8B85-04940887388D}"/>
            </c:ext>
          </c:extLst>
        </c:ser>
        <c:ser>
          <c:idx val="2"/>
          <c:order val="2"/>
          <c:tx>
            <c:v>Débordement</c:v>
          </c:tx>
          <c:spPr>
            <a:solidFill>
              <a:srgbClr val="9BBB59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0</c:v>
              </c:pt>
              <c:pt idx="1">
                <c:v>10</c:v>
              </c:pt>
            </c:numLit>
          </c:val>
          <c:extLst>
            <c:ext xmlns:c16="http://schemas.microsoft.com/office/drawing/2014/chart" uri="{C3380CC4-5D6E-409C-BE32-E72D297353CC}">
              <c16:uniqueId val="{00000002-CCCD-A645-8B85-049408873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252416"/>
        <c:axId val="1303250720"/>
        <c:axId val="0"/>
      </c:bar3DChart>
      <c:valAx>
        <c:axId val="1303250720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252416"/>
        <c:crosses val="autoZero"/>
        <c:crossBetween val="between"/>
      </c:valAx>
      <c:catAx>
        <c:axId val="1303252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250720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autoTitleDeleted val="1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Durée</c:v>
          </c:tx>
          <c:spPr>
            <a:solidFill>
              <a:srgbClr val="FFC000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41</c:v>
              </c:pt>
              <c:pt idx="1">
                <c:v>10</c:v>
              </c:pt>
            </c:numLit>
          </c:val>
          <c:extLst>
            <c:ext xmlns:c16="http://schemas.microsoft.com/office/drawing/2014/chart" uri="{C3380CC4-5D6E-409C-BE32-E72D297353CC}">
              <c16:uniqueId val="{00000000-D666-584B-A506-A266005D9747}"/>
            </c:ext>
          </c:extLst>
        </c:ser>
        <c:ser>
          <c:idx val="1"/>
          <c:order val="1"/>
          <c:tx>
            <c:v>TNU</c:v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0</c:v>
              </c:pt>
              <c:pt idx="1">
                <c:v>31</c:v>
              </c:pt>
            </c:numLit>
          </c:val>
          <c:extLst>
            <c:ext xmlns:c16="http://schemas.microsoft.com/office/drawing/2014/chart" uri="{C3380CC4-5D6E-409C-BE32-E72D297353CC}">
              <c16:uniqueId val="{00000001-D666-584B-A506-A266005D9747}"/>
            </c:ext>
          </c:extLst>
        </c:ser>
        <c:ser>
          <c:idx val="2"/>
          <c:order val="2"/>
          <c:tx>
            <c:v>Débordement</c:v>
          </c:tx>
          <c:spPr>
            <a:solidFill>
              <a:srgbClr val="9BBB59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2-D666-584B-A506-A266005D9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1735168"/>
        <c:axId val="1264101568"/>
        <c:axId val="0"/>
      </c:bar3DChart>
      <c:valAx>
        <c:axId val="1264101568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1735168"/>
        <c:crosses val="autoZero"/>
        <c:crossBetween val="between"/>
      </c:valAx>
      <c:catAx>
        <c:axId val="1301735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264101568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fr-FR" sz="1800" b="1" i="0" u="none" strike="noStrike" kern="1200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</a:rPr>
              <a:t>Viscéral</a:t>
            </a:r>
          </a:p>
        </c:rich>
      </c:tx>
      <c:overlay val="0"/>
      <c:spPr>
        <a:noFill/>
        <a:ln>
          <a:noFill/>
        </a:ln>
      </c:spPr>
    </c:title>
    <c:autoTitleDeleted val="0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VISCERAL</c:v>
          </c:tx>
          <c:spPr>
            <a:solidFill>
              <a:srgbClr val="C0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fr-BF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3"/>
              <c:pt idx="0">
                <c:v>TVO</c:v>
              </c:pt>
              <c:pt idx="1">
                <c:v>Tps Opér. PDS</c:v>
              </c:pt>
              <c:pt idx="2">
                <c:v>Taux PDS</c:v>
              </c:pt>
            </c:strLit>
          </c:cat>
          <c:val>
            <c:numLit>
              <c:formatCode>General</c:formatCode>
              <c:ptCount val="3"/>
              <c:pt idx="0">
                <c:v>140</c:v>
              </c:pt>
              <c:pt idx="1">
                <c:v>20</c:v>
              </c:pt>
              <c:pt idx="2">
                <c:v>14.285714285714285</c:v>
              </c:pt>
            </c:numLit>
          </c:val>
          <c:extLst>
            <c:ext xmlns:c16="http://schemas.microsoft.com/office/drawing/2014/chart" uri="{C3380CC4-5D6E-409C-BE32-E72D297353CC}">
              <c16:uniqueId val="{00000000-29B8-8941-8486-055D66125FDD}"/>
            </c:ext>
          </c:extLst>
        </c:ser>
        <c:ser>
          <c:idx val="1"/>
          <c:order val="1"/>
          <c:tx>
            <c:v/>
          </c:tx>
          <c:spPr>
            <a:solidFill>
              <a:srgbClr val="C0504D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TVO</c:v>
              </c:pt>
              <c:pt idx="1">
                <c:v>Tps Opér. PDS</c:v>
              </c:pt>
              <c:pt idx="2">
                <c:v>Taux PDS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1-29B8-8941-8486-055D66125F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269648"/>
        <c:axId val="1303267952"/>
        <c:axId val="0"/>
      </c:bar3DChart>
      <c:valAx>
        <c:axId val="1303267952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269648"/>
        <c:crosses val="autoZero"/>
        <c:crossBetween val="between"/>
      </c:valAx>
      <c:catAx>
        <c:axId val="1303269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267952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fr-FR" sz="1800" b="1" i="0" u="none" strike="noStrike" kern="1200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</a:rPr>
              <a:t>UROLOGIE</a:t>
            </a:r>
          </a:p>
        </c:rich>
      </c:tx>
      <c:overlay val="0"/>
      <c:spPr>
        <a:noFill/>
        <a:ln>
          <a:noFill/>
        </a:ln>
      </c:spPr>
    </c:title>
    <c:autoTitleDeleted val="0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UROLOGIE</c:v>
          </c:tx>
          <c:spPr>
            <a:solidFill>
              <a:srgbClr val="66FF99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fr-BF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3"/>
              <c:pt idx="0">
                <c:v>TVO</c:v>
              </c:pt>
              <c:pt idx="1">
                <c:v>Tps Opér. PDS</c:v>
              </c:pt>
              <c:pt idx="2">
                <c:v>Taux PDS</c:v>
              </c:pt>
            </c:strLit>
          </c:cat>
          <c:val>
            <c:numLit>
              <c:formatCode>General</c:formatCode>
              <c:ptCount val="3"/>
              <c:pt idx="0">
                <c:v>40</c:v>
              </c:pt>
              <c:pt idx="1">
                <c:v>10</c:v>
              </c:pt>
              <c:pt idx="2">
                <c:v>25</c:v>
              </c:pt>
            </c:numLit>
          </c:val>
          <c:extLst>
            <c:ext xmlns:c16="http://schemas.microsoft.com/office/drawing/2014/chart" uri="{C3380CC4-5D6E-409C-BE32-E72D297353CC}">
              <c16:uniqueId val="{00000000-065F-5747-8FF6-2EA47CC279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297856"/>
        <c:axId val="1303294944"/>
        <c:axId val="0"/>
      </c:bar3DChart>
      <c:valAx>
        <c:axId val="1303294944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297856"/>
        <c:crosses val="autoZero"/>
        <c:crossBetween val="between"/>
      </c:valAx>
      <c:catAx>
        <c:axId val="1303297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294944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fr-FR" sz="1800" b="1" i="0" u="none" strike="noStrike" kern="1200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</a:rPr>
              <a:t>ORTHO</a:t>
            </a:r>
          </a:p>
        </c:rich>
      </c:tx>
      <c:overlay val="0"/>
      <c:spPr>
        <a:noFill/>
        <a:ln>
          <a:noFill/>
        </a:ln>
      </c:spPr>
    </c:title>
    <c:autoTitleDeleted val="0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ORTHO</c:v>
          </c:tx>
          <c:spPr>
            <a:solidFill>
              <a:srgbClr val="00B0F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fr-BF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3"/>
              <c:pt idx="0">
                <c:v>TVO</c:v>
              </c:pt>
              <c:pt idx="1">
                <c:v>Tps Opér. PDS</c:v>
              </c:pt>
              <c:pt idx="2">
                <c:v>Taux PDS</c:v>
              </c:pt>
            </c:strLit>
          </c:cat>
          <c:val>
            <c:numLit>
              <c:formatCode>General</c:formatCode>
              <c:ptCount val="3"/>
              <c:pt idx="0">
                <c:v>160</c:v>
              </c:pt>
              <c:pt idx="1">
                <c:v>20</c:v>
              </c:pt>
              <c:pt idx="2">
                <c:v>12.5</c:v>
              </c:pt>
            </c:numLit>
          </c:val>
          <c:extLst>
            <c:ext xmlns:c16="http://schemas.microsoft.com/office/drawing/2014/chart" uri="{C3380CC4-5D6E-409C-BE32-E72D297353CC}">
              <c16:uniqueId val="{00000000-FFF3-3A40-9960-3F26910495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319664"/>
        <c:axId val="1303316752"/>
        <c:axId val="0"/>
      </c:bar3DChart>
      <c:valAx>
        <c:axId val="1303316752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319664"/>
        <c:crosses val="autoZero"/>
        <c:crossBetween val="between"/>
      </c:valAx>
      <c:catAx>
        <c:axId val="1303319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316752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autoTitleDeleted val="1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xMode val="edge"/>
          <c:yMode val="edge"/>
          <c:x val="4.5195292978868026E-2"/>
          <c:y val="7.0547716920342188E-2"/>
          <c:w val="0.89669647319115875"/>
          <c:h val="0.92945228307965777"/>
        </c:manualLayout>
      </c:layout>
      <c:bar3DChart>
        <c:barDir val="col"/>
        <c:grouping val="stacked"/>
        <c:varyColors val="0"/>
        <c:ser>
          <c:idx val="0"/>
          <c:order val="0"/>
          <c:tx>
            <c:v>Durée</c:v>
          </c:tx>
          <c:spPr>
            <a:solidFill>
              <a:srgbClr val="002060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30</c:v>
              </c:pt>
              <c:pt idx="1">
                <c:v>25</c:v>
              </c:pt>
            </c:numLit>
          </c:val>
          <c:extLst>
            <c:ext xmlns:c16="http://schemas.microsoft.com/office/drawing/2014/chart" uri="{C3380CC4-5D6E-409C-BE32-E72D297353CC}">
              <c16:uniqueId val="{00000000-BF56-C44A-BF75-3D99E5A5C2C4}"/>
            </c:ext>
          </c:extLst>
        </c:ser>
        <c:ser>
          <c:idx val="1"/>
          <c:order val="1"/>
          <c:tx>
            <c:v>TNU</c:v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0</c:v>
              </c:pt>
              <c:pt idx="1">
                <c:v>5</c:v>
              </c:pt>
            </c:numLit>
          </c:val>
          <c:extLst>
            <c:ext xmlns:c16="http://schemas.microsoft.com/office/drawing/2014/chart" uri="{C3380CC4-5D6E-409C-BE32-E72D297353CC}">
              <c16:uniqueId val="{00000001-BF56-C44A-BF75-3D99E5A5C2C4}"/>
            </c:ext>
          </c:extLst>
        </c:ser>
        <c:ser>
          <c:idx val="2"/>
          <c:order val="2"/>
          <c:tx>
            <c:v>Débordement</c:v>
          </c:tx>
          <c:spPr>
            <a:solidFill>
              <a:srgbClr val="9BBB59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0</c:v>
              </c:pt>
              <c:pt idx="1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2-BF56-C44A-BF75-3D99E5A5C2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345680"/>
        <c:axId val="1303343984"/>
        <c:axId val="0"/>
      </c:bar3DChart>
      <c:valAx>
        <c:axId val="1303343984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345680"/>
        <c:crosses val="autoZero"/>
        <c:crossBetween val="between"/>
      </c:valAx>
      <c:catAx>
        <c:axId val="1303345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343984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fr-FR" sz="1800" b="1" i="0" u="none" strike="noStrike" kern="1200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</a:rPr>
              <a:t>ORL</a:t>
            </a:r>
          </a:p>
        </c:rich>
      </c:tx>
      <c:overlay val="0"/>
      <c:spPr>
        <a:noFill/>
        <a:ln>
          <a:noFill/>
        </a:ln>
      </c:spPr>
    </c:title>
    <c:autoTitleDeleted val="0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ORL</c:v>
          </c:tx>
          <c:spPr>
            <a:solidFill>
              <a:srgbClr val="FFC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199-2A4E-A6DD-F83665BBE49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lIns="0" tIns="0" rIns="0" bIns="0"/>
                <a:lstStyle/>
                <a:p>
                  <a:pPr marL="0" marR="0" indent="0" algn="ctr" defTabSz="91440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tabLst/>
                    <a:defRPr sz="1000" b="0" i="0" u="none" strike="noStrike" kern="1200" baseline="0">
                      <a:solidFill>
                        <a:srgbClr val="000000"/>
                      </a:solidFill>
                      <a:latin typeface="Calibri"/>
                    </a:defRPr>
                  </a:pPr>
                  <a:endParaRPr lang="fr-BF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C199-2A4E-A6DD-F83665BBE4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fr-BF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3"/>
              <c:pt idx="0">
                <c:v>TVO</c:v>
              </c:pt>
              <c:pt idx="1">
                <c:v>Tps Opér. PDS</c:v>
              </c:pt>
              <c:pt idx="2">
                <c:v>Taux PDS</c:v>
              </c:pt>
            </c:strLit>
          </c:cat>
          <c:val>
            <c:numLit>
              <c:formatCode>General</c:formatCode>
              <c:ptCount val="3"/>
              <c:pt idx="0">
                <c:v>41</c:v>
              </c:pt>
              <c:pt idx="1">
                <c:v>0</c:v>
              </c:pt>
              <c:pt idx="2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1-DDD0-D44F-AB33-367F02253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368576"/>
        <c:axId val="1303366880"/>
        <c:axId val="0"/>
      </c:bar3DChart>
      <c:valAx>
        <c:axId val="1303366880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368576"/>
        <c:crosses val="autoZero"/>
        <c:crossBetween val="between"/>
      </c:valAx>
      <c:catAx>
        <c:axId val="1303368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366880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fr-FR" sz="1800" b="1" i="0" u="none" strike="noStrike" kern="1200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</a:rPr>
              <a:t>OPH</a:t>
            </a:r>
          </a:p>
        </c:rich>
      </c:tx>
      <c:overlay val="0"/>
      <c:spPr>
        <a:noFill/>
        <a:ln>
          <a:noFill/>
        </a:ln>
      </c:spPr>
    </c:title>
    <c:autoTitleDeleted val="0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OPHTALMOLOGIE</c:v>
          </c:tx>
          <c:spPr>
            <a:solidFill>
              <a:srgbClr val="4F81BD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fr-BF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3"/>
              <c:pt idx="0">
                <c:v>TVO</c:v>
              </c:pt>
              <c:pt idx="1">
                <c:v>Tps Opér. PDS</c:v>
              </c:pt>
              <c:pt idx="2">
                <c:v>Taux PDS</c:v>
              </c:pt>
            </c:strLit>
          </c:cat>
          <c:val>
            <c:numLit>
              <c:formatCode>General</c:formatCode>
              <c:ptCount val="3"/>
              <c:pt idx="0">
                <c:v>30</c:v>
              </c:pt>
              <c:pt idx="1">
                <c:v>0</c:v>
              </c:pt>
              <c:pt idx="2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0-9253-C84D-8D85-D234915A1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80337872"/>
        <c:axId val="1280334960"/>
        <c:axId val="0"/>
      </c:bar3DChart>
      <c:valAx>
        <c:axId val="1280334960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280337872"/>
        <c:crosses val="autoZero"/>
        <c:crossBetween val="between"/>
      </c:valAx>
      <c:catAx>
        <c:axId val="1280337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280334960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fr-FR" sz="1800" b="1" i="0" u="none" strike="noStrike" kern="1200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</a:rPr>
              <a:t>Durée enchainements par spécialité</a:t>
            </a:r>
          </a:p>
        </c:rich>
      </c:tx>
      <c:overlay val="0"/>
      <c:spPr>
        <a:noFill/>
        <a:ln>
          <a:noFill/>
        </a:ln>
      </c:spPr>
    </c:title>
    <c:autoTitleDeleted val="0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Ortho</c:v>
          </c:tx>
          <c:spPr>
            <a:solidFill>
              <a:srgbClr val="00B0F0"/>
            </a:solidFill>
            <a:ln>
              <a:noFill/>
            </a:ln>
          </c:spPr>
          <c:invertIfNegative val="0"/>
          <c:cat>
            <c:strLit>
              <c:ptCount val="12"/>
              <c:pt idx="0">
                <c:v>0-5</c:v>
              </c:pt>
              <c:pt idx="1">
                <c:v>5-10</c:v>
              </c:pt>
              <c:pt idx="2">
                <c:v>10-15</c:v>
              </c:pt>
              <c:pt idx="3">
                <c:v>15-20</c:v>
              </c:pt>
              <c:pt idx="4">
                <c:v>20-25</c:v>
              </c:pt>
              <c:pt idx="5">
                <c:v>25-30</c:v>
              </c:pt>
              <c:pt idx="6">
                <c:v>30-35</c:v>
              </c:pt>
              <c:pt idx="7">
                <c:v>35-40</c:v>
              </c:pt>
              <c:pt idx="8">
                <c:v>40-45</c:v>
              </c:pt>
              <c:pt idx="9">
                <c:v>45-50</c:v>
              </c:pt>
              <c:pt idx="10">
                <c:v>50-55</c:v>
              </c:pt>
              <c:pt idx="11">
                <c:v>55-60</c:v>
              </c:pt>
            </c:strLit>
          </c:cat>
          <c:val>
            <c:numLit>
              <c:formatCode>General</c:formatCode>
              <c:ptCount val="12"/>
              <c:pt idx="0">
                <c:v>20</c:v>
              </c:pt>
              <c:pt idx="1">
                <c:v>17</c:v>
              </c:pt>
              <c:pt idx="2">
                <c:v>15</c:v>
              </c:pt>
              <c:pt idx="3">
                <c:v>12</c:v>
              </c:pt>
              <c:pt idx="4">
                <c:v>5</c:v>
              </c:pt>
              <c:pt idx="5">
                <c:v>1</c:v>
              </c:pt>
              <c:pt idx="6">
                <c:v>0</c:v>
              </c:pt>
              <c:pt idx="7">
                <c:v>0</c:v>
              </c:pt>
              <c:pt idx="8">
                <c:v>0</c:v>
              </c:pt>
              <c:pt idx="9">
                <c:v>0</c:v>
              </c:pt>
              <c:pt idx="10">
                <c:v>0</c:v>
              </c:pt>
              <c:pt idx="11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0-7D97-BD4E-B6D6-3B89DF1874D3}"/>
            </c:ext>
          </c:extLst>
        </c:ser>
        <c:ser>
          <c:idx val="1"/>
          <c:order val="1"/>
          <c:tx>
            <c:v>Viscéral</c:v>
          </c:tx>
          <c:spPr>
            <a:solidFill>
              <a:srgbClr val="C0504D"/>
            </a:solidFill>
            <a:ln>
              <a:noFill/>
            </a:ln>
          </c:spPr>
          <c:invertIfNegative val="0"/>
          <c:cat>
            <c:strLit>
              <c:ptCount val="12"/>
              <c:pt idx="0">
                <c:v>0-5</c:v>
              </c:pt>
              <c:pt idx="1">
                <c:v>5-10</c:v>
              </c:pt>
              <c:pt idx="2">
                <c:v>10-15</c:v>
              </c:pt>
              <c:pt idx="3">
                <c:v>15-20</c:v>
              </c:pt>
              <c:pt idx="4">
                <c:v>20-25</c:v>
              </c:pt>
              <c:pt idx="5">
                <c:v>25-30</c:v>
              </c:pt>
              <c:pt idx="6">
                <c:v>30-35</c:v>
              </c:pt>
              <c:pt idx="7">
                <c:v>35-40</c:v>
              </c:pt>
              <c:pt idx="8">
                <c:v>40-45</c:v>
              </c:pt>
              <c:pt idx="9">
                <c:v>45-50</c:v>
              </c:pt>
              <c:pt idx="10">
                <c:v>50-55</c:v>
              </c:pt>
              <c:pt idx="11">
                <c:v>55-60</c:v>
              </c:pt>
            </c:strLit>
          </c:cat>
          <c:val>
            <c:numLit>
              <c:formatCode>General</c:formatCode>
              <c:ptCount val="12"/>
              <c:pt idx="0">
                <c:v>25</c:v>
              </c:pt>
              <c:pt idx="1">
                <c:v>24</c:v>
              </c:pt>
              <c:pt idx="2">
                <c:v>27</c:v>
              </c:pt>
              <c:pt idx="3">
                <c:v>30</c:v>
              </c:pt>
              <c:pt idx="4">
                <c:v>23</c:v>
              </c:pt>
              <c:pt idx="5">
                <c:v>20</c:v>
              </c:pt>
              <c:pt idx="6">
                <c:v>17</c:v>
              </c:pt>
              <c:pt idx="7">
                <c:v>15</c:v>
              </c:pt>
              <c:pt idx="8">
                <c:v>16</c:v>
              </c:pt>
              <c:pt idx="9">
                <c:v>15</c:v>
              </c:pt>
              <c:pt idx="10">
                <c:v>8</c:v>
              </c:pt>
              <c:pt idx="11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1-7D97-BD4E-B6D6-3B89DF1874D3}"/>
            </c:ext>
          </c:extLst>
        </c:ser>
        <c:ser>
          <c:idx val="2"/>
          <c:order val="2"/>
          <c:tx>
            <c:v>ORL</c:v>
          </c:tx>
          <c:spPr>
            <a:solidFill>
              <a:srgbClr val="FFC000"/>
            </a:solidFill>
            <a:ln>
              <a:noFill/>
            </a:ln>
          </c:spPr>
          <c:invertIfNegative val="0"/>
          <c:cat>
            <c:strLit>
              <c:ptCount val="12"/>
              <c:pt idx="0">
                <c:v>0-5</c:v>
              </c:pt>
              <c:pt idx="1">
                <c:v>5-10</c:v>
              </c:pt>
              <c:pt idx="2">
                <c:v>10-15</c:v>
              </c:pt>
              <c:pt idx="3">
                <c:v>15-20</c:v>
              </c:pt>
              <c:pt idx="4">
                <c:v>20-25</c:v>
              </c:pt>
              <c:pt idx="5">
                <c:v>25-30</c:v>
              </c:pt>
              <c:pt idx="6">
                <c:v>30-35</c:v>
              </c:pt>
              <c:pt idx="7">
                <c:v>35-40</c:v>
              </c:pt>
              <c:pt idx="8">
                <c:v>40-45</c:v>
              </c:pt>
              <c:pt idx="9">
                <c:v>45-50</c:v>
              </c:pt>
              <c:pt idx="10">
                <c:v>50-55</c:v>
              </c:pt>
              <c:pt idx="11">
                <c:v>55-60</c:v>
              </c:pt>
            </c:strLit>
          </c:cat>
          <c:val>
            <c:numLit>
              <c:formatCode>General</c:formatCode>
              <c:ptCount val="12"/>
              <c:pt idx="0">
                <c:v>10</c:v>
              </c:pt>
              <c:pt idx="1">
                <c:v>8</c:v>
              </c:pt>
              <c:pt idx="2">
                <c:v>7</c:v>
              </c:pt>
              <c:pt idx="3">
                <c:v>4</c:v>
              </c:pt>
              <c:pt idx="4">
                <c:v>1</c:v>
              </c:pt>
              <c:pt idx="5">
                <c:v>0</c:v>
              </c:pt>
              <c:pt idx="6">
                <c:v>0</c:v>
              </c:pt>
              <c:pt idx="7">
                <c:v>0</c:v>
              </c:pt>
              <c:pt idx="8">
                <c:v>0</c:v>
              </c:pt>
              <c:pt idx="9">
                <c:v>0</c:v>
              </c:pt>
              <c:pt idx="10">
                <c:v>0</c:v>
              </c:pt>
              <c:pt idx="11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2-7D97-BD4E-B6D6-3B89DF1874D3}"/>
            </c:ext>
          </c:extLst>
        </c:ser>
        <c:ser>
          <c:idx val="3"/>
          <c:order val="3"/>
          <c:tx>
            <c:v>OPH</c:v>
          </c:tx>
          <c:spPr>
            <a:solidFill>
              <a:srgbClr val="8064A2"/>
            </a:solidFill>
            <a:ln>
              <a:noFill/>
            </a:ln>
          </c:spPr>
          <c:invertIfNegative val="0"/>
          <c:cat>
            <c:strLit>
              <c:ptCount val="12"/>
              <c:pt idx="0">
                <c:v>0-5</c:v>
              </c:pt>
              <c:pt idx="1">
                <c:v>5-10</c:v>
              </c:pt>
              <c:pt idx="2">
                <c:v>10-15</c:v>
              </c:pt>
              <c:pt idx="3">
                <c:v>15-20</c:v>
              </c:pt>
              <c:pt idx="4">
                <c:v>20-25</c:v>
              </c:pt>
              <c:pt idx="5">
                <c:v>25-30</c:v>
              </c:pt>
              <c:pt idx="6">
                <c:v>30-35</c:v>
              </c:pt>
              <c:pt idx="7">
                <c:v>35-40</c:v>
              </c:pt>
              <c:pt idx="8">
                <c:v>40-45</c:v>
              </c:pt>
              <c:pt idx="9">
                <c:v>45-50</c:v>
              </c:pt>
              <c:pt idx="10">
                <c:v>50-55</c:v>
              </c:pt>
              <c:pt idx="11">
                <c:v>55-60</c:v>
              </c:pt>
            </c:strLit>
          </c:cat>
          <c:val>
            <c:numLit>
              <c:formatCode>General</c:formatCode>
              <c:ptCount val="12"/>
              <c:pt idx="0">
                <c:v>8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  <c:pt idx="4">
                <c:v>0</c:v>
              </c:pt>
              <c:pt idx="5">
                <c:v>0</c:v>
              </c:pt>
              <c:pt idx="6">
                <c:v>0</c:v>
              </c:pt>
              <c:pt idx="7">
                <c:v>0</c:v>
              </c:pt>
              <c:pt idx="8">
                <c:v>0</c:v>
              </c:pt>
              <c:pt idx="9">
                <c:v>0</c:v>
              </c:pt>
              <c:pt idx="10">
                <c:v>0</c:v>
              </c:pt>
              <c:pt idx="11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3-7D97-BD4E-B6D6-3B89DF1874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1392144"/>
        <c:axId val="1303035024"/>
        <c:axId val="0"/>
      </c:bar3DChart>
      <c:valAx>
        <c:axId val="1303035024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1392144"/>
        <c:crosses val="autoZero"/>
        <c:crossBetween val="between"/>
      </c:valAx>
      <c:catAx>
        <c:axId val="1301392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035024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r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0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fr-BF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autoTitleDeleted val="1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Durée</c:v>
          </c:tx>
          <c:spPr>
            <a:solidFill>
              <a:srgbClr val="D9D9D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200</c:v>
              </c:pt>
              <c:pt idx="1">
                <c:v>160</c:v>
              </c:pt>
              <c:pt idx="2">
                <c:v>100</c:v>
              </c:pt>
            </c:numLit>
          </c:val>
          <c:extLst>
            <c:ext xmlns:c16="http://schemas.microsoft.com/office/drawing/2014/chart" uri="{C3380CC4-5D6E-409C-BE32-E72D297353CC}">
              <c16:uniqueId val="{00000000-B5D9-314B-8131-A5A980158FFE}"/>
            </c:ext>
          </c:extLst>
        </c:ser>
        <c:ser>
          <c:idx val="1"/>
          <c:order val="1"/>
          <c:tx>
            <c:v>TNU</c:v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60</c:v>
              </c:pt>
            </c:numLit>
          </c:val>
          <c:extLst>
            <c:ext xmlns:c16="http://schemas.microsoft.com/office/drawing/2014/chart" uri="{C3380CC4-5D6E-409C-BE32-E72D297353CC}">
              <c16:uniqueId val="{00000001-B5D9-314B-8131-A5A980158FFE}"/>
            </c:ext>
          </c:extLst>
        </c:ser>
        <c:ser>
          <c:idx val="2"/>
          <c:order val="2"/>
          <c:tx>
            <c:v>Débordement</c:v>
          </c:tx>
          <c:spPr>
            <a:solidFill>
              <a:srgbClr val="9BBB5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32</c:v>
              </c:pt>
            </c:numLit>
          </c:val>
          <c:extLst>
            <c:ext xmlns:c16="http://schemas.microsoft.com/office/drawing/2014/chart" uri="{C3380CC4-5D6E-409C-BE32-E72D297353CC}">
              <c16:uniqueId val="{00000002-B5D9-314B-8131-A5A980158F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2982816"/>
        <c:axId val="1302984400"/>
        <c:axId val="0"/>
      </c:bar3DChart>
      <c:valAx>
        <c:axId val="1302984400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2982816"/>
        <c:crosses val="autoZero"/>
        <c:crossBetween val="between"/>
      </c:valAx>
      <c:catAx>
        <c:axId val="1302982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2984400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r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0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fr-BF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autoTitleDeleted val="1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Durée</c:v>
          </c:tx>
          <c:spPr>
            <a:solidFill>
              <a:srgbClr val="D9D9D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200</c:v>
              </c:pt>
              <c:pt idx="1">
                <c:v>160</c:v>
              </c:pt>
              <c:pt idx="2">
                <c:v>100</c:v>
              </c:pt>
            </c:numLit>
          </c:val>
          <c:extLst>
            <c:ext xmlns:c16="http://schemas.microsoft.com/office/drawing/2014/chart" uri="{C3380CC4-5D6E-409C-BE32-E72D297353CC}">
              <c16:uniqueId val="{00000000-6D29-3840-9495-2A46CA4A5086}"/>
            </c:ext>
          </c:extLst>
        </c:ser>
        <c:ser>
          <c:idx val="1"/>
          <c:order val="1"/>
          <c:tx>
            <c:v>TNU</c:v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60</c:v>
              </c:pt>
            </c:numLit>
          </c:val>
          <c:extLst>
            <c:ext xmlns:c16="http://schemas.microsoft.com/office/drawing/2014/chart" uri="{C3380CC4-5D6E-409C-BE32-E72D297353CC}">
              <c16:uniqueId val="{00000001-6D29-3840-9495-2A46CA4A5086}"/>
            </c:ext>
          </c:extLst>
        </c:ser>
        <c:ser>
          <c:idx val="2"/>
          <c:order val="2"/>
          <c:tx>
            <c:v>Débordement</c:v>
          </c:tx>
          <c:spPr>
            <a:solidFill>
              <a:srgbClr val="9BBB5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32</c:v>
              </c:pt>
            </c:numLit>
          </c:val>
          <c:extLst>
            <c:ext xmlns:c16="http://schemas.microsoft.com/office/drawing/2014/chart" uri="{C3380CC4-5D6E-409C-BE32-E72D297353CC}">
              <c16:uniqueId val="{00000002-6D29-3840-9495-2A46CA4A5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005376"/>
        <c:axId val="1302996736"/>
        <c:axId val="0"/>
      </c:bar3DChart>
      <c:valAx>
        <c:axId val="1302996736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005376"/>
        <c:crosses val="autoZero"/>
        <c:crossBetween val="between"/>
      </c:valAx>
      <c:catAx>
        <c:axId val="1303005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2996736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autoTitleDeleted val="1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Durée</c:v>
          </c:tx>
          <c:spPr>
            <a:solidFill>
              <a:srgbClr val="D9D9D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200</c:v>
              </c:pt>
              <c:pt idx="1">
                <c:v>160</c:v>
              </c:pt>
              <c:pt idx="2">
                <c:v>100</c:v>
              </c:pt>
            </c:numLit>
          </c:val>
          <c:extLst>
            <c:ext xmlns:c16="http://schemas.microsoft.com/office/drawing/2014/chart" uri="{C3380CC4-5D6E-409C-BE32-E72D297353CC}">
              <c16:uniqueId val="{00000000-77FB-B04C-B18C-E4A83698406F}"/>
            </c:ext>
          </c:extLst>
        </c:ser>
        <c:ser>
          <c:idx val="1"/>
          <c:order val="1"/>
          <c:tx>
            <c:v>TNU</c:v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60</c:v>
              </c:pt>
            </c:numLit>
          </c:val>
          <c:extLst>
            <c:ext xmlns:c16="http://schemas.microsoft.com/office/drawing/2014/chart" uri="{C3380CC4-5D6E-409C-BE32-E72D297353CC}">
              <c16:uniqueId val="{00000001-77FB-B04C-B18C-E4A83698406F}"/>
            </c:ext>
          </c:extLst>
        </c:ser>
        <c:ser>
          <c:idx val="2"/>
          <c:order val="2"/>
          <c:tx>
            <c:v>Débordement</c:v>
          </c:tx>
          <c:spPr>
            <a:solidFill>
              <a:srgbClr val="9BBB5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32</c:v>
              </c:pt>
            </c:numLit>
          </c:val>
          <c:extLst>
            <c:ext xmlns:c16="http://schemas.microsoft.com/office/drawing/2014/chart" uri="{C3380CC4-5D6E-409C-BE32-E72D297353CC}">
              <c16:uniqueId val="{00000002-77FB-B04C-B18C-E4A8369840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099088"/>
        <c:axId val="1303097392"/>
        <c:axId val="0"/>
      </c:bar3DChart>
      <c:valAx>
        <c:axId val="1303097392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099088"/>
        <c:crosses val="autoZero"/>
        <c:crossBetween val="between"/>
      </c:valAx>
      <c:catAx>
        <c:axId val="130309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097392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autoTitleDeleted val="1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Durée</c:v>
          </c:tx>
          <c:spPr>
            <a:solidFill>
              <a:srgbClr val="D9D9D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200</c:v>
              </c:pt>
              <c:pt idx="1">
                <c:v>160</c:v>
              </c:pt>
              <c:pt idx="2">
                <c:v>100</c:v>
              </c:pt>
            </c:numLit>
          </c:val>
          <c:extLst>
            <c:ext xmlns:c16="http://schemas.microsoft.com/office/drawing/2014/chart" uri="{C3380CC4-5D6E-409C-BE32-E72D297353CC}">
              <c16:uniqueId val="{00000000-990F-BF4A-9C6C-4D32B7963598}"/>
            </c:ext>
          </c:extLst>
        </c:ser>
        <c:ser>
          <c:idx val="1"/>
          <c:order val="1"/>
          <c:tx>
            <c:v>TNU</c:v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60</c:v>
              </c:pt>
            </c:numLit>
          </c:val>
          <c:extLst>
            <c:ext xmlns:c16="http://schemas.microsoft.com/office/drawing/2014/chart" uri="{C3380CC4-5D6E-409C-BE32-E72D297353CC}">
              <c16:uniqueId val="{00000001-990F-BF4A-9C6C-4D32B7963598}"/>
            </c:ext>
          </c:extLst>
        </c:ser>
        <c:ser>
          <c:idx val="2"/>
          <c:order val="2"/>
          <c:tx>
            <c:v>Débordement</c:v>
          </c:tx>
          <c:spPr>
            <a:solidFill>
              <a:srgbClr val="9BBB5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32</c:v>
              </c:pt>
            </c:numLit>
          </c:val>
          <c:extLst>
            <c:ext xmlns:c16="http://schemas.microsoft.com/office/drawing/2014/chart" uri="{C3380CC4-5D6E-409C-BE32-E72D297353CC}">
              <c16:uniqueId val="{00000002-990F-BF4A-9C6C-4D32B79635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114384"/>
        <c:axId val="1303112688"/>
        <c:axId val="0"/>
      </c:bar3DChart>
      <c:valAx>
        <c:axId val="1303112688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114384"/>
        <c:crosses val="autoZero"/>
        <c:crossBetween val="between"/>
      </c:valAx>
      <c:catAx>
        <c:axId val="1303114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112688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autoTitleDeleted val="1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Durée</c:v>
          </c:tx>
          <c:spPr>
            <a:solidFill>
              <a:srgbClr val="D9D9D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200</c:v>
              </c:pt>
              <c:pt idx="1">
                <c:v>160</c:v>
              </c:pt>
              <c:pt idx="2">
                <c:v>100</c:v>
              </c:pt>
            </c:numLit>
          </c:val>
          <c:extLst>
            <c:ext xmlns:c16="http://schemas.microsoft.com/office/drawing/2014/chart" uri="{C3380CC4-5D6E-409C-BE32-E72D297353CC}">
              <c16:uniqueId val="{00000000-17EB-9D4F-B81E-2F52C0A62316}"/>
            </c:ext>
          </c:extLst>
        </c:ser>
        <c:ser>
          <c:idx val="1"/>
          <c:order val="1"/>
          <c:tx>
            <c:v>TNU</c:v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60</c:v>
              </c:pt>
            </c:numLit>
          </c:val>
          <c:extLst>
            <c:ext xmlns:c16="http://schemas.microsoft.com/office/drawing/2014/chart" uri="{C3380CC4-5D6E-409C-BE32-E72D297353CC}">
              <c16:uniqueId val="{00000001-17EB-9D4F-B81E-2F52C0A62316}"/>
            </c:ext>
          </c:extLst>
        </c:ser>
        <c:ser>
          <c:idx val="2"/>
          <c:order val="2"/>
          <c:tx>
            <c:v>Débordement</c:v>
          </c:tx>
          <c:spPr>
            <a:solidFill>
              <a:srgbClr val="9BBB5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32</c:v>
              </c:pt>
            </c:numLit>
          </c:val>
          <c:extLst>
            <c:ext xmlns:c16="http://schemas.microsoft.com/office/drawing/2014/chart" uri="{C3380CC4-5D6E-409C-BE32-E72D297353CC}">
              <c16:uniqueId val="{00000002-17EB-9D4F-B81E-2F52C0A62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143456"/>
        <c:axId val="1303141760"/>
        <c:axId val="0"/>
      </c:bar3DChart>
      <c:valAx>
        <c:axId val="1303141760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143456"/>
        <c:crosses val="autoZero"/>
        <c:crossBetween val="between"/>
      </c:valAx>
      <c:catAx>
        <c:axId val="1303143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141760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autoTitleDeleted val="1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Durée</c:v>
          </c:tx>
          <c:spPr>
            <a:solidFill>
              <a:srgbClr val="D9D9D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200</c:v>
              </c:pt>
              <c:pt idx="1">
                <c:v>160</c:v>
              </c:pt>
              <c:pt idx="2">
                <c:v>100</c:v>
              </c:pt>
            </c:numLit>
          </c:val>
          <c:extLst>
            <c:ext xmlns:c16="http://schemas.microsoft.com/office/drawing/2014/chart" uri="{C3380CC4-5D6E-409C-BE32-E72D297353CC}">
              <c16:uniqueId val="{00000000-D559-2E4E-9732-7B62AC980AD2}"/>
            </c:ext>
          </c:extLst>
        </c:ser>
        <c:ser>
          <c:idx val="1"/>
          <c:order val="1"/>
          <c:tx>
            <c:v>TNU</c:v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60</c:v>
              </c:pt>
            </c:numLit>
          </c:val>
          <c:extLst>
            <c:ext xmlns:c16="http://schemas.microsoft.com/office/drawing/2014/chart" uri="{C3380CC4-5D6E-409C-BE32-E72D297353CC}">
              <c16:uniqueId val="{00000001-D559-2E4E-9732-7B62AC980AD2}"/>
            </c:ext>
          </c:extLst>
        </c:ser>
        <c:ser>
          <c:idx val="2"/>
          <c:order val="2"/>
          <c:tx>
            <c:v>Débordement</c:v>
          </c:tx>
          <c:spPr>
            <a:solidFill>
              <a:srgbClr val="9BBB59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Durée
ouverture</c:v>
              </c:pt>
              <c:pt idx="1">
                <c:v>TVO</c:v>
              </c:pt>
              <c:pt idx="2">
                <c:v>Temps
opératoire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32</c:v>
              </c:pt>
            </c:numLit>
          </c:val>
          <c:extLst>
            <c:ext xmlns:c16="http://schemas.microsoft.com/office/drawing/2014/chart" uri="{C3380CC4-5D6E-409C-BE32-E72D297353CC}">
              <c16:uniqueId val="{00000002-D559-2E4E-9732-7B62AC980A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168736"/>
        <c:axId val="1303167040"/>
        <c:axId val="0"/>
      </c:bar3DChart>
      <c:valAx>
        <c:axId val="1303167040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168736"/>
        <c:crosses val="autoZero"/>
        <c:crossBetween val="between"/>
      </c:valAx>
      <c:catAx>
        <c:axId val="1303168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167040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c:style val="2"/>
  <c:chart>
    <c:autoTitleDeleted val="1"/>
    <c:view3D>
      <c:rotX val="14"/>
      <c:rotY val="19"/>
      <c:rAngAx val="0"/>
      <c:perspective val="46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Durée</c:v>
          </c:tx>
          <c:spPr>
            <a:solidFill>
              <a:srgbClr val="00B0F0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160</c:v>
              </c:pt>
              <c:pt idx="1">
                <c:v>120</c:v>
              </c:pt>
            </c:numLit>
          </c:val>
          <c:extLst>
            <c:ext xmlns:c16="http://schemas.microsoft.com/office/drawing/2014/chart" uri="{C3380CC4-5D6E-409C-BE32-E72D297353CC}">
              <c16:uniqueId val="{00000000-46D9-B54F-B866-41DBCCB79110}"/>
            </c:ext>
          </c:extLst>
        </c:ser>
        <c:ser>
          <c:idx val="1"/>
          <c:order val="1"/>
          <c:tx>
            <c:v>TNU</c:v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0</c:v>
              </c:pt>
              <c:pt idx="1">
                <c:v>40</c:v>
              </c:pt>
            </c:numLit>
          </c:val>
          <c:extLst>
            <c:ext xmlns:c16="http://schemas.microsoft.com/office/drawing/2014/chart" uri="{C3380CC4-5D6E-409C-BE32-E72D297353CC}">
              <c16:uniqueId val="{00000001-46D9-B54F-B866-41DBCCB79110}"/>
            </c:ext>
          </c:extLst>
        </c:ser>
        <c:ser>
          <c:idx val="2"/>
          <c:order val="2"/>
          <c:tx>
            <c:v>Débordement</c:v>
          </c:tx>
          <c:spPr>
            <a:solidFill>
              <a:srgbClr val="9BBB59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TVO</c:v>
              </c:pt>
              <c:pt idx="1">
                <c:v>Temps
opératoire</c:v>
              </c:pt>
            </c:strLit>
          </c:cat>
          <c:val>
            <c:numLit>
              <c:formatCode>General</c:formatCode>
              <c:ptCount val="2"/>
              <c:pt idx="0">
                <c:v>0</c:v>
              </c:pt>
              <c:pt idx="1">
                <c:v>20</c:v>
              </c:pt>
            </c:numLit>
          </c:val>
          <c:extLst>
            <c:ext xmlns:c16="http://schemas.microsoft.com/office/drawing/2014/chart" uri="{C3380CC4-5D6E-409C-BE32-E72D297353CC}">
              <c16:uniqueId val="{00000002-46D9-B54F-B866-41DBCCB79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3200240"/>
        <c:axId val="1303198544"/>
        <c:axId val="0"/>
      </c:bar3DChart>
      <c:valAx>
        <c:axId val="1303198544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200240"/>
        <c:crosses val="autoZero"/>
        <c:crossBetween val="between"/>
      </c:valAx>
      <c:catAx>
        <c:axId val="1303200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BF"/>
          </a:p>
        </c:txPr>
        <c:crossAx val="1303198544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BF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BC91B-8EC4-514D-BB15-0478424079BF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6C95A-F8F9-E64B-BFC0-FF38E0A2C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43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F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6C95A-F8F9-E64B-BFC0-FF38E0A2CDD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082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F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6C95A-F8F9-E64B-BFC0-FF38E0A2CDD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84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Penser aux systèmes de prises distinctes (réseau ondulé)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6C95A-F8F9-E64B-BFC0-FF38E0A2CDD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426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Penser aux systèmes de prises distinctes (réseau ondulé)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6C95A-F8F9-E64B-BFC0-FF38E0A2CDD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87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r-FR" dirty="0"/>
              <a:t>Commission des utilisateurs du bloc</a:t>
            </a:r>
          </a:p>
          <a:p>
            <a:pPr marL="228600" indent="-228600">
              <a:buFont typeface="Arial" charset="0"/>
              <a:buChar char="•"/>
            </a:pPr>
            <a:r>
              <a:rPr lang="fr-FR" dirty="0"/>
              <a:t>Validation des règles de fonctionnement élaborées par le conseil de bloc</a:t>
            </a:r>
          </a:p>
          <a:p>
            <a:pPr marL="228600" indent="-228600">
              <a:buFont typeface="Arial" charset="0"/>
              <a:buChar char="•"/>
            </a:pPr>
            <a:r>
              <a:rPr lang="fr-FR" dirty="0"/>
              <a:t>Et consignées dans la charte du bloc</a:t>
            </a:r>
          </a:p>
          <a:p>
            <a:pPr marL="0" indent="0">
              <a:buNone/>
            </a:pPr>
            <a:r>
              <a:rPr lang="fr-FR" dirty="0"/>
              <a:t>2.</a:t>
            </a:r>
            <a:r>
              <a:rPr lang="fr-FR" baseline="0" dirty="0"/>
              <a:t> </a:t>
            </a:r>
            <a:r>
              <a:rPr lang="fr-FR" dirty="0"/>
              <a:t>Conseil de bloc</a:t>
            </a:r>
            <a:r>
              <a:rPr lang="fr-FR" baseline="0" dirty="0"/>
              <a:t> : élabore les règles de fonctionnement du bloc opératoire</a:t>
            </a:r>
          </a:p>
          <a:p>
            <a:pPr marL="171450" indent="-171450">
              <a:buFontTx/>
              <a:buChar char="-"/>
            </a:pPr>
            <a:r>
              <a:rPr lang="fr-FR" dirty="0"/>
              <a:t>Organise le plateau</a:t>
            </a:r>
            <a:r>
              <a:rPr lang="fr-FR" baseline="0" dirty="0"/>
              <a:t> technique (optimisation)</a:t>
            </a:r>
          </a:p>
          <a:p>
            <a:pPr marL="628650" lvl="1" indent="-171450">
              <a:buFontTx/>
              <a:buChar char="-"/>
            </a:pPr>
            <a:r>
              <a:rPr lang="fr-FR" baseline="0" dirty="0"/>
              <a:t>Vacations</a:t>
            </a:r>
          </a:p>
          <a:p>
            <a:pPr marL="628650" lvl="1" indent="-171450">
              <a:buFontTx/>
              <a:buChar char="-"/>
            </a:pPr>
            <a:r>
              <a:rPr lang="fr-FR" baseline="0" dirty="0"/>
              <a:t>Règles de programmation</a:t>
            </a:r>
          </a:p>
          <a:p>
            <a:pPr marL="628650" lvl="1" indent="-171450">
              <a:buFontTx/>
              <a:buChar char="-"/>
            </a:pPr>
            <a:r>
              <a:rPr lang="fr-FR" baseline="0" dirty="0"/>
              <a:t>Règle d’ordonnancement</a:t>
            </a:r>
          </a:p>
          <a:p>
            <a:pPr marL="628650" lvl="1" indent="-171450">
              <a:buFontTx/>
              <a:buChar char="-"/>
            </a:pPr>
            <a:r>
              <a:rPr lang="fr-FR" baseline="0" dirty="0"/>
              <a:t>Règles de régulation</a:t>
            </a:r>
          </a:p>
          <a:p>
            <a:pPr marL="171450" indent="-171450">
              <a:buFontTx/>
              <a:buChar char="-"/>
            </a:pPr>
            <a:r>
              <a:rPr lang="fr-FR" dirty="0"/>
              <a:t>Garantie de la qualité et de la sécurité de la PEC</a:t>
            </a:r>
          </a:p>
          <a:p>
            <a:pPr marL="171450" indent="-171450">
              <a:buFontTx/>
              <a:buChar char="-"/>
            </a:pPr>
            <a:r>
              <a:rPr lang="fr-FR" dirty="0"/>
              <a:t>Définition des conditions de travail des personnels</a:t>
            </a:r>
          </a:p>
          <a:p>
            <a:pPr marL="171450" indent="-171450">
              <a:buFontTx/>
              <a:buChar char="-"/>
            </a:pPr>
            <a:r>
              <a:rPr lang="fr-FR" dirty="0"/>
              <a:t>Suivi</a:t>
            </a:r>
            <a:r>
              <a:rPr lang="fr-FR" baseline="0" dirty="0"/>
              <a:t> des indicateurs de pilotage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C95A-F8F9-E64B-BFC0-FF38E0A2CDD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22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Élabore les règles de fonctionnement du bloc opératoire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Chef de bloc, 2 chirurgiens, 1</a:t>
            </a:r>
            <a:r>
              <a:rPr lang="fr-FR" sz="1200" baseline="0" dirty="0"/>
              <a:t> représentant de la direction, 2 ARE</a:t>
            </a:r>
            <a:endParaRPr lang="fr-FR" sz="12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C95A-F8F9-E64B-BFC0-FF38E0A2CDD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31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6C95A-F8F9-E64B-BFC0-FF38E0A2CDD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018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6C95A-F8F9-E64B-BFC0-FF38E0A2CDD9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26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862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56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60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lide courante ANAP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_PPT_v2_OK.png" descr="/Users/pixelis/Desktop/pour masque PPT/SLIDE_PPT_v2_OK.png">
            <a:extLst>
              <a:ext uri="{FF2B5EF4-FFF2-40B4-BE49-F238E27FC236}">
                <a16:creationId xmlns:a16="http://schemas.microsoft.com/office/drawing/2014/main" id="{BF05126D-04C8-AC4F-8019-2FA1C9F71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9" y="85058"/>
            <a:ext cx="12190988" cy="616689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19E8B3C-5974-2148-8432-6E64C6D6B8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4622" y="709016"/>
            <a:ext cx="11639995" cy="447662"/>
          </a:xfrm>
        </p:spPr>
        <p:txBody>
          <a:bodyPr wrap="none" anchorCtr="0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2A03B4C6-9CF8-EE42-B773-D5812FE5BAEC}"/>
              </a:ext>
            </a:extLst>
          </p:cNvPr>
          <p:cNvSpPr txBox="1"/>
          <p:nvPr/>
        </p:nvSpPr>
        <p:spPr>
          <a:xfrm>
            <a:off x="11620537" y="6492871"/>
            <a:ext cx="571463" cy="365129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A22B93-8571-8249-8461-98BD3A85797C}" type="slidenum">
              <a:rPr lang="fr-FR" sz="1000" b="1" i="0" u="none" strike="noStrike" kern="1200" cap="none" spc="0" baseline="0">
                <a:solidFill>
                  <a:srgbClr val="36616C"/>
                </a:solidFill>
                <a:uFillTx/>
                <a:latin typeface="Arial"/>
                <a:cs typeface="Arial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‹N°›</a:t>
            </a:fld>
            <a:endParaRPr lang="fr-FR" sz="900" b="1" i="0" u="none" strike="noStrike" kern="1200" cap="none" spc="0" baseline="0">
              <a:solidFill>
                <a:srgbClr val="36616C"/>
              </a:solidFill>
              <a:uFillTx/>
              <a:latin typeface="Arial"/>
              <a:cs typeface="Arial"/>
            </a:endParaRPr>
          </a:p>
        </p:txBody>
      </p:sp>
      <p:sp>
        <p:nvSpPr>
          <p:cNvPr id="5" name="Espace réservé du contenu 7">
            <a:extLst>
              <a:ext uri="{FF2B5EF4-FFF2-40B4-BE49-F238E27FC236}">
                <a16:creationId xmlns:a16="http://schemas.microsoft.com/office/drawing/2014/main" id="{284CA06D-D96D-EC4E-92C5-796536F1930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74622" y="1379564"/>
            <a:ext cx="11639995" cy="5104802"/>
          </a:xfrm>
        </p:spPr>
        <p:txBody>
          <a:bodyPr/>
          <a:lstStyle>
            <a:lvl1pPr marL="273048" indent="-177795">
              <a:spcBef>
                <a:spcPts val="400"/>
              </a:spcBef>
              <a:buFont typeface="Arial" pitchFamily="34"/>
              <a:defRPr sz="1600" b="1">
                <a:solidFill>
                  <a:srgbClr val="02375E"/>
                </a:solidFill>
                <a:latin typeface="Arial"/>
                <a:cs typeface="Arial"/>
              </a:defRPr>
            </a:lvl1pPr>
            <a:lvl2pPr marL="622304" indent="-185742">
              <a:spcBef>
                <a:spcPts val="300"/>
              </a:spcBef>
              <a:buFont typeface="Arial" pitchFamily="34"/>
              <a:buChar char="−"/>
              <a:tabLst>
                <a:tab pos="627068" algn="l"/>
              </a:tabLst>
              <a:defRPr sz="1400">
                <a:solidFill>
                  <a:srgbClr val="02375E"/>
                </a:solidFill>
                <a:latin typeface="Arial"/>
                <a:cs typeface="Arial"/>
              </a:defRPr>
            </a:lvl2pPr>
            <a:lvl3pPr marL="811209" indent="-174622">
              <a:spcBef>
                <a:spcPts val="300"/>
              </a:spcBef>
              <a:buFont typeface="Wingdings" pitchFamily="2"/>
              <a:buChar char="ü"/>
              <a:defRPr sz="1400">
                <a:solidFill>
                  <a:srgbClr val="02375E"/>
                </a:solidFill>
                <a:latin typeface="Arial"/>
                <a:cs typeface="Arial"/>
              </a:defRPr>
            </a:lvl3pPr>
            <a:lvl4pPr marL="896934" indent="-177795">
              <a:spcBef>
                <a:spcPts val="300"/>
              </a:spcBef>
              <a:buChar char="•"/>
              <a:defRPr sz="1400">
                <a:solidFill>
                  <a:srgbClr val="02375E"/>
                </a:solidFill>
                <a:latin typeface="Arial"/>
                <a:cs typeface="Arial"/>
              </a:defRPr>
            </a:lvl4pPr>
            <a:lvl5pPr marL="1074740" indent="-177795">
              <a:spcBef>
                <a:spcPts val="300"/>
              </a:spcBef>
              <a:buChar char="•"/>
              <a:defRPr sz="1400">
                <a:solidFill>
                  <a:srgbClr val="02375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4235182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courante AN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_PPT_v2_OK.png" descr="/Users/pixelis/Desktop/pour masque PPT/SLIDE_PPT_v2_OK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0" cy="9636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 noGrp="1"/>
          </p:cNvSpPr>
          <p:nvPr>
            <p:ph type="title"/>
          </p:nvPr>
        </p:nvSpPr>
        <p:spPr>
          <a:xfrm>
            <a:off x="3023664" y="188641"/>
            <a:ext cx="8863547" cy="360035"/>
          </a:xfrm>
        </p:spPr>
        <p:txBody>
          <a:bodyPr wrap="none" anchorCtr="0"/>
          <a:lstStyle>
            <a:lvl1pPr algn="l">
              <a:defRPr sz="2215" b="1" cap="small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4" name="Espace réservé du contenu 7"/>
          <p:cNvSpPr txBox="1">
            <a:spLocks noGrp="1"/>
          </p:cNvSpPr>
          <p:nvPr>
            <p:ph idx="4294967295"/>
          </p:nvPr>
        </p:nvSpPr>
        <p:spPr>
          <a:xfrm>
            <a:off x="275198" y="1196748"/>
            <a:ext cx="11641604" cy="4824538"/>
          </a:xfrm>
        </p:spPr>
        <p:txBody>
          <a:bodyPr/>
          <a:lstStyle>
            <a:lvl1pPr marL="417643" indent="-417643">
              <a:spcBef>
                <a:spcPts val="600"/>
              </a:spcBef>
              <a:defRPr sz="2585">
                <a:solidFill>
                  <a:srgbClr val="D1003B"/>
                </a:solidFill>
                <a:latin typeface="Arial"/>
                <a:cs typeface="Arial"/>
              </a:defRPr>
            </a:lvl1pPr>
            <a:lvl2pPr marL="575907" indent="-247656">
              <a:spcBef>
                <a:spcPts val="500"/>
              </a:spcBef>
              <a:buSzPct val="80000"/>
              <a:buFont typeface="Wingdings" pitchFamily="2"/>
              <a:buChar char="Ø"/>
              <a:tabLst>
                <a:tab pos="575907" algn="l"/>
              </a:tabLst>
              <a:defRPr sz="2215">
                <a:latin typeface="Arial"/>
                <a:cs typeface="Arial"/>
              </a:defRPr>
            </a:lvl2pPr>
            <a:lvl3pPr marL="665299" indent="-165588">
              <a:spcBef>
                <a:spcPts val="400"/>
              </a:spcBef>
              <a:buFont typeface="Wingdings" pitchFamily="2"/>
              <a:buChar char="§"/>
              <a:defRPr sz="1662">
                <a:latin typeface="Arial"/>
                <a:cs typeface="Arial"/>
              </a:defRPr>
            </a:lvl3pPr>
            <a:lvl4pPr marL="827961" indent="-164125">
              <a:spcBef>
                <a:spcPts val="300"/>
              </a:spcBef>
              <a:buChar char="•"/>
              <a:defRPr sz="1292">
                <a:latin typeface="Arial"/>
                <a:cs typeface="Arial"/>
              </a:defRPr>
            </a:lvl4pPr>
            <a:lvl5pPr marL="992087" indent="-164125">
              <a:spcBef>
                <a:spcPts val="300"/>
              </a:spcBef>
              <a:buChar char="•"/>
              <a:defRPr sz="1292">
                <a:latin typeface="Arial"/>
                <a:cs typeface="Arial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2"/>
          <p:cNvSpPr txBox="1">
            <a:spLocks noGrp="1"/>
          </p:cNvSpPr>
          <p:nvPr>
            <p:ph type="dt" sz="half" idx="7"/>
          </p:nvPr>
        </p:nvSpPr>
        <p:spPr>
          <a:xfrm>
            <a:off x="245535" y="6299202"/>
            <a:ext cx="1888064" cy="365129"/>
          </a:xfrm>
        </p:spPr>
        <p:txBody>
          <a:bodyPr/>
          <a:lstStyle>
            <a:lvl1pPr>
              <a:defRPr sz="738">
                <a:solidFill>
                  <a:srgbClr val="000000"/>
                </a:solidFill>
                <a:cs typeface="Arial"/>
              </a:defRPr>
            </a:lvl1pPr>
          </a:lstStyle>
          <a:p>
            <a:pPr lvl="0"/>
            <a:fld id="{7840C92D-BF57-48AB-9683-3DAF1F2876BD}" type="datetime3">
              <a:rPr lang="fr-FR"/>
              <a:pPr lvl="0"/>
              <a:t>19.06.21</a:t>
            </a:fld>
            <a:endParaRPr lang="fr-FR"/>
          </a:p>
        </p:txBody>
      </p:sp>
      <p:sp>
        <p:nvSpPr>
          <p:cNvPr id="6" name="Espace réservé du numéro de diapositive 4"/>
          <p:cNvSpPr txBox="1">
            <a:spLocks noGrp="1"/>
          </p:cNvSpPr>
          <p:nvPr>
            <p:ph type="sldNum" sz="quarter" idx="8"/>
          </p:nvPr>
        </p:nvSpPr>
        <p:spPr>
          <a:xfrm>
            <a:off x="10464795" y="6299202"/>
            <a:ext cx="1422404" cy="365129"/>
          </a:xfrm>
        </p:spPr>
        <p:txBody>
          <a:bodyPr/>
          <a:lstStyle>
            <a:lvl1pPr>
              <a:defRPr sz="738">
                <a:solidFill>
                  <a:srgbClr val="000000"/>
                </a:solidFill>
                <a:cs typeface="Arial"/>
              </a:defRPr>
            </a:lvl1pPr>
          </a:lstStyle>
          <a:p>
            <a:pPr lvl="0"/>
            <a:fld id="{9ABACF5B-5D28-4984-AE2D-F8A535381350}" type="slidenum">
              <a:t>‹N°›</a:t>
            </a:fld>
            <a:endParaRPr lang="fr-FR"/>
          </a:p>
        </p:txBody>
      </p:sp>
      <p:sp>
        <p:nvSpPr>
          <p:cNvPr id="7" name="Espace réservé du pied de page 12"/>
          <p:cNvSpPr txBox="1">
            <a:spLocks noGrp="1"/>
          </p:cNvSpPr>
          <p:nvPr>
            <p:ph type="ftr" sz="quarter" idx="9"/>
          </p:nvPr>
        </p:nvSpPr>
        <p:spPr>
          <a:xfrm>
            <a:off x="2946404" y="6299202"/>
            <a:ext cx="7315200" cy="365129"/>
          </a:xfrm>
        </p:spPr>
        <p:txBody>
          <a:bodyPr anchorCtr="0"/>
          <a:lstStyle>
            <a:lvl1pPr algn="l">
              <a:defRPr sz="738">
                <a:solidFill>
                  <a:srgbClr val="000000"/>
                </a:solidFill>
                <a:cs typeface="Arial"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4149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6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63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10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12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362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52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71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01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50EC4-372E-5E46-9F32-30985427DC4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1914F-3E04-AE42-93B2-287EFD65D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97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3.xml"/><Relationship Id="rId11" Type="http://schemas.openxmlformats.org/officeDocument/2006/relationships/chart" Target="../charts/chart18.xml"/><Relationship Id="rId5" Type="http://schemas.openxmlformats.org/officeDocument/2006/relationships/chart" Target="../charts/chart12.xml"/><Relationship Id="rId10" Type="http://schemas.openxmlformats.org/officeDocument/2006/relationships/chart" Target="../charts/chart17.xml"/><Relationship Id="rId4" Type="http://schemas.openxmlformats.org/officeDocument/2006/relationships/chart" Target="../charts/chart11.xml"/><Relationship Id="rId9" Type="http://schemas.openxmlformats.org/officeDocument/2006/relationships/chart" Target="../charts/char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0927" y="1122363"/>
            <a:ext cx="9144000" cy="2387600"/>
          </a:xfrm>
        </p:spPr>
        <p:txBody>
          <a:bodyPr/>
          <a:lstStyle/>
          <a:p>
            <a:r>
              <a:rPr lang="fr-FR" b="1" dirty="0"/>
              <a:t>Sécurité des patients en chirurgie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07496" y="3887700"/>
            <a:ext cx="9144000" cy="838205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Traoré Salah Idriss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Séif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46" y="2381186"/>
            <a:ext cx="1505829" cy="15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9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82A39-94FB-5645-97EA-F80536CA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b="1" dirty="0"/>
              <a:t>Zones d’asepsie du bloc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39284-4EFD-4E40-A3CD-9E1D39681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0C77E7-380B-CF4D-8777-F200D5A6D3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6105" y="1771320"/>
            <a:ext cx="10060553" cy="50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1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82A39-94FB-5645-97EA-F80536CA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b="1"/>
              <a:t>Vestiaires et </a:t>
            </a:r>
            <a:r>
              <a:rPr lang="fr-FR" b="1" dirty="0"/>
              <a:t>c</a:t>
            </a:r>
            <a:r>
              <a:rPr lang="fr-FR" b="1"/>
              <a:t>ircuits </a:t>
            </a:r>
            <a:r>
              <a:rPr lang="fr-FR" b="1" dirty="0"/>
              <a:t>au bloc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E70ED02-C9D2-284D-95A9-CE3433728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20000"/>
              </a:lnSpc>
            </a:pPr>
            <a:r>
              <a:rPr lang="fr-FR" sz="2800" dirty="0"/>
              <a:t>Vestiaires spécifiques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A36B663-D550-9B45-85AC-102C44BC84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39788" y="2738009"/>
            <a:ext cx="5157787" cy="321872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69AEDAB-B1A5-0845-8008-FFFEFCC2F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lvl="1">
              <a:lnSpc>
                <a:spcPct val="120000"/>
              </a:lnSpc>
            </a:pPr>
            <a:r>
              <a:rPr lang="fr-FR" sz="2800" dirty="0"/>
              <a:t>Marche en avant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E43429-F0DD-904C-9869-E0558AD243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3166" y="2646715"/>
            <a:ext cx="5031309" cy="41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3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Infrastructure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3100" dirty="0"/>
              <a:t>Installations électriques : sécurité!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Norme NFC 15-211, février 2007 (locaux à usage médical groupe 2)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Aucune coupure ou coupure de courant très brève (&lt; 15s)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Limiter et détecter les courants de fuite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Source de remplacement (éclairage) en moins de 0,5s pour &gt; 1h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Dispositif de préparation au risque électrique et de gestion de crise : essais périodiques, 3 sources indépendantes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795331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Infrastructure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3100" dirty="0"/>
              <a:t>Traitement de l’air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Flux variable : laminaire, unidirectionnel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Surpression entre les zones du bloc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Eau </a:t>
            </a:r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fr-FR" sz="2800" dirty="0"/>
              <a:t>Qualité variable : propre (soins standards), </a:t>
            </a:r>
            <a:r>
              <a:rPr lang="fr-FR" sz="2800" dirty="0" err="1"/>
              <a:t>bactériologiquement</a:t>
            </a:r>
            <a:r>
              <a:rPr lang="fr-FR" sz="2800" dirty="0"/>
              <a:t> maitrisée (lavage chirurgical), stérile (rinçage après DHN) </a:t>
            </a:r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fr-FR" sz="2800" dirty="0"/>
              <a:t>Système de suppléance, autonomie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39663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Bloc central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0967"/>
            <a:ext cx="9921949" cy="545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04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DB91C4D-A09D-F94B-822B-423C2686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Organisation du bloc opératoire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6D5ABA4-5191-E646-AAA1-D64EFADE2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612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Bloc : cher, complexe, à risque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Investissement matériel et salles, ressources humaines </a:t>
            </a:r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r="10540"/>
          <a:stretch/>
        </p:blipFill>
        <p:spPr>
          <a:xfrm rot="5400000">
            <a:off x="22036" y="4267814"/>
            <a:ext cx="2700774" cy="2006818"/>
          </a:xfrm>
          <a:prstGeom prst="rect">
            <a:avLst/>
          </a:prstGeom>
        </p:spPr>
      </p:pic>
      <p:pic>
        <p:nvPicPr>
          <p:cNvPr id="6" name="Espace réservé du contenu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1912" y="3390420"/>
            <a:ext cx="4377600" cy="2390439"/>
          </a:xfrm>
          <a:prstGeom prst="rect">
            <a:avLst/>
          </a:prstGeom>
        </p:spPr>
      </p:pic>
      <p:pic>
        <p:nvPicPr>
          <p:cNvPr id="7" name="Espace réservé du contenu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3589" y="3390420"/>
            <a:ext cx="4377603" cy="2390439"/>
          </a:xfrm>
          <a:prstGeom prst="rect">
            <a:avLst/>
          </a:prstGeom>
        </p:spPr>
      </p:pic>
      <p:pic>
        <p:nvPicPr>
          <p:cNvPr id="8" name="Espace réservé du contenu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6440" r="22777" b="10776"/>
          <a:stretch/>
        </p:blipFill>
        <p:spPr>
          <a:xfrm>
            <a:off x="427411" y="2466116"/>
            <a:ext cx="1888366" cy="1302321"/>
          </a:xfrm>
          <a:prstGeom prst="rect">
            <a:avLst/>
          </a:prstGeom>
        </p:spPr>
      </p:pic>
      <p:pic>
        <p:nvPicPr>
          <p:cNvPr id="9" name="Espace réservé du contenu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 t="43776"/>
          <a:stretch/>
        </p:blipFill>
        <p:spPr>
          <a:xfrm rot="5400000">
            <a:off x="3779720" y="3820606"/>
            <a:ext cx="4377602" cy="1579418"/>
          </a:xfrm>
          <a:prstGeom prst="rect">
            <a:avLst/>
          </a:prstGeom>
        </p:spPr>
      </p:pic>
      <p:pic>
        <p:nvPicPr>
          <p:cNvPr id="10" name="Espace réservé du contenu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0886" y="3373717"/>
            <a:ext cx="4352925" cy="24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54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Équipements lourds : choix raisonné et adapté à l’activité, au niveau de technicité et au contexte environnemental</a:t>
            </a:r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fr-FR" sz="2800" dirty="0"/>
              <a:t>Tables opératoires</a:t>
            </a:r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fr-FR" sz="2800" dirty="0"/>
              <a:t>Éclairages</a:t>
            </a:r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fr-FR" sz="2800" dirty="0"/>
              <a:t>Bras plafonniers</a:t>
            </a:r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fr-FR" sz="2800" dirty="0"/>
              <a:t>Matériel anesthésique et chirurgical</a:t>
            </a:r>
          </a:p>
          <a:p>
            <a:pPr lvl="1">
              <a:lnSpc>
                <a:spcPct val="120000"/>
              </a:lnSpc>
            </a:pPr>
            <a:endParaRPr lang="fr-FR" dirty="0"/>
          </a:p>
          <a:p>
            <a:pPr>
              <a:lnSpc>
                <a:spcPct val="120000"/>
              </a:lnSpc>
            </a:pPr>
            <a:endParaRPr lang="fr-FR" sz="32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Bloc cher : équipements  </a:t>
            </a:r>
          </a:p>
        </p:txBody>
      </p:sp>
    </p:spTree>
    <p:extLst>
      <p:ext uri="{BB962C8B-B14F-4D97-AF65-F5344CB8AC3E}">
        <p14:creationId xmlns:p14="http://schemas.microsoft.com/office/powerpoint/2010/main" val="1192716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Au centre de l’organisation de plusieurs activités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Nombre et diversité des acteurs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Interactions multiples : unités de soins, consultations, stérilisation, brancardage, logistique, imagerie</a:t>
            </a:r>
            <a:r>
              <a:rPr lang="mr-IN" sz="3200" dirty="0"/>
              <a:t>…</a:t>
            </a:r>
            <a:endParaRPr lang="fr-FR" sz="3200" dirty="0"/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Influence le fonctionnement des autres unités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Subit les aléas des autres unités</a:t>
            </a:r>
          </a:p>
          <a:p>
            <a:pPr lvl="1">
              <a:lnSpc>
                <a:spcPct val="120000"/>
              </a:lnSpc>
            </a:pPr>
            <a:endParaRPr lang="fr-FR" dirty="0"/>
          </a:p>
          <a:p>
            <a:pPr>
              <a:lnSpc>
                <a:spcPct val="120000"/>
              </a:lnSpc>
            </a:pPr>
            <a:endParaRPr lang="fr-FR" sz="32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Bloc : complexe</a:t>
            </a:r>
          </a:p>
        </p:txBody>
      </p:sp>
    </p:spTree>
    <p:extLst>
      <p:ext uri="{BB962C8B-B14F-4D97-AF65-F5344CB8AC3E}">
        <p14:creationId xmlns:p14="http://schemas.microsoft.com/office/powerpoint/2010/main" val="3658007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30000"/>
              </a:lnSpc>
            </a:pPr>
            <a:r>
              <a:rPr lang="fr-FR" sz="3100" dirty="0"/>
              <a:t>Haute technicité des actes réalisés </a:t>
            </a:r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fr-FR" sz="2800" dirty="0"/>
              <a:t>Incidents, accidents</a:t>
            </a:r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fr-FR" sz="2800" dirty="0"/>
              <a:t>Évènements indésirables</a:t>
            </a:r>
          </a:p>
          <a:p>
            <a:pPr>
              <a:lnSpc>
                <a:spcPct val="130000"/>
              </a:lnSpc>
            </a:pPr>
            <a:r>
              <a:rPr lang="fr-FR" sz="3100" dirty="0"/>
              <a:t>Installations et équipements lourds et divers</a:t>
            </a:r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fr-FR" sz="2800" dirty="0"/>
              <a:t>Dysfonctionnements et pannes</a:t>
            </a:r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fr-FR" sz="2800" dirty="0"/>
              <a:t>Rupture de fourniture en  électricité, eau, froid…</a:t>
            </a:r>
          </a:p>
          <a:p>
            <a:pPr>
              <a:lnSpc>
                <a:spcPct val="130000"/>
              </a:lnSpc>
            </a:pPr>
            <a:r>
              <a:rPr lang="fr-FR" sz="3100" dirty="0"/>
              <a:t>Enjeux majeurs de sécurité et de qualité des soins : maintenance préventive (+++)</a:t>
            </a:r>
          </a:p>
          <a:p>
            <a:pPr lvl="1"/>
            <a:endParaRPr lang="fr-FR" sz="28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Bloc à risque</a:t>
            </a:r>
          </a:p>
        </p:txBody>
      </p:sp>
    </p:spTree>
    <p:extLst>
      <p:ext uri="{BB962C8B-B14F-4D97-AF65-F5344CB8AC3E}">
        <p14:creationId xmlns:p14="http://schemas.microsoft.com/office/powerpoint/2010/main" val="1847920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0927" y="1122363"/>
            <a:ext cx="9144000" cy="2387600"/>
          </a:xfrm>
        </p:spPr>
        <p:txBody>
          <a:bodyPr/>
          <a:lstStyle/>
          <a:p>
            <a:r>
              <a:rPr lang="fr-FR" b="1" dirty="0"/>
              <a:t>Organisation du bloc opératoire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07496" y="3887700"/>
            <a:ext cx="9144000" cy="838205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Traoré Salah Idriss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Séif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46" y="2381186"/>
            <a:ext cx="1505829" cy="15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16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/>
              <a:t>Différents 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3200" dirty="0"/>
              <a:t>Chirurgiens et opérateurs spécialisés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Anesthésistes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Surveillant d’Unité de Soins (SUS)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Infirmiers (ères) : IDE, chirurgie, anesthésie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Aides-soignants 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Pharmaciens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Ingénieurs biomédicaux, visiteurs</a:t>
            </a:r>
            <a:r>
              <a:rPr lang="mr-IN" sz="3200" dirty="0"/>
              <a:t>…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80457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Préalables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3200" dirty="0"/>
              <a:t>Évaluer les besoins : cohérence technique et fonctionnelle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Définir les circuits : intervenants et matériel (sécurité, hygiène</a:t>
            </a:r>
            <a:r>
              <a:rPr lang="mr-IN" sz="3200" dirty="0"/>
              <a:t>…</a:t>
            </a:r>
            <a:r>
              <a:rPr lang="fr-FR" sz="3200" dirty="0"/>
              <a:t>)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Définir les rôles (décrets de compétence)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Communiquer : écouter, informer, concerter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Évaluer : EPP, audit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7466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Une organisation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altLang="fr-FR" sz="3200" dirty="0"/>
              <a:t>Formalisée (validée par les instances de l’établissement), </a:t>
            </a:r>
          </a:p>
          <a:p>
            <a:pPr>
              <a:lnSpc>
                <a:spcPct val="150000"/>
              </a:lnSpc>
            </a:pPr>
            <a:r>
              <a:rPr lang="fr-FR" altLang="fr-FR" sz="3200" dirty="0"/>
              <a:t>Élaborée par les professionnels concernés, </a:t>
            </a:r>
          </a:p>
          <a:p>
            <a:pPr>
              <a:lnSpc>
                <a:spcPct val="150000"/>
              </a:lnSpc>
            </a:pPr>
            <a:r>
              <a:rPr lang="fr-FR" altLang="fr-FR" sz="3200" dirty="0"/>
              <a:t>Validée par les instances de l’établissement </a:t>
            </a:r>
          </a:p>
          <a:p>
            <a:pPr>
              <a:lnSpc>
                <a:spcPct val="150000"/>
              </a:lnSpc>
            </a:pPr>
            <a:r>
              <a:rPr lang="fr-FR" altLang="fr-FR" sz="3200" dirty="0"/>
              <a:t>Et connue de tous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589600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/>
              <a:t>Une organisation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altLang="fr-FR" sz="3200" dirty="0"/>
              <a:t>Planification, organisation concertée intégrant les urgences</a:t>
            </a:r>
          </a:p>
          <a:p>
            <a:pPr>
              <a:lnSpc>
                <a:spcPct val="150000"/>
              </a:lnSpc>
            </a:pPr>
            <a:r>
              <a:rPr lang="fr-FR" altLang="fr-FR" sz="3200" dirty="0"/>
              <a:t>Continuité / transmission précise des informations</a:t>
            </a:r>
          </a:p>
          <a:p>
            <a:pPr>
              <a:lnSpc>
                <a:spcPct val="150000"/>
              </a:lnSpc>
            </a:pPr>
            <a:r>
              <a:rPr lang="fr-FR" altLang="fr-FR" sz="3200" dirty="0"/>
              <a:t>Suivi des événements indésirables graves</a:t>
            </a:r>
          </a:p>
        </p:txBody>
      </p:sp>
    </p:spTree>
    <p:extLst>
      <p:ext uri="{BB962C8B-B14F-4D97-AF65-F5344CB8AC3E}">
        <p14:creationId xmlns:p14="http://schemas.microsoft.com/office/powerpoint/2010/main" val="2122164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Fonctionnement spécifique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8745" y="1357746"/>
            <a:ext cx="8676532" cy="5361709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025159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Conseil de bloc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dirty="0"/>
              <a:t>Organise le plateau technique (optimisation)</a:t>
            </a:r>
          </a:p>
          <a:p>
            <a:pPr marL="628650" lvl="1" indent="-171450">
              <a:buFontTx/>
              <a:buChar char="-"/>
            </a:pPr>
            <a:r>
              <a:rPr lang="fr-FR" sz="2800" baseline="0" dirty="0"/>
              <a:t>Vacations</a:t>
            </a:r>
          </a:p>
          <a:p>
            <a:pPr marL="628650" lvl="1" indent="-171450">
              <a:buFontTx/>
              <a:buChar char="-"/>
            </a:pPr>
            <a:r>
              <a:rPr lang="fr-FR" sz="2800" baseline="0" dirty="0"/>
              <a:t>Règles de programmation</a:t>
            </a:r>
          </a:p>
          <a:p>
            <a:pPr marL="628650" lvl="1" indent="-171450">
              <a:buFontTx/>
              <a:buChar char="-"/>
            </a:pPr>
            <a:r>
              <a:rPr lang="fr-FR" sz="2800" baseline="0" dirty="0"/>
              <a:t>Règle d’ordonnancement</a:t>
            </a:r>
          </a:p>
          <a:p>
            <a:pPr marL="628650" lvl="1" indent="-171450">
              <a:buFontTx/>
              <a:buChar char="-"/>
            </a:pPr>
            <a:r>
              <a:rPr lang="fr-FR" sz="2800" baseline="0" dirty="0"/>
              <a:t>Règles de régulation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Garantie de la qualité et de la sécurité de la PEC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Définition des conditions de travail des personnels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Suivi des indicateurs de pilotage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979715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AF73BE-6F09-FF43-8FE1-004E9507E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1D87383-A466-E348-AB32-D1C4FC1F4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0938" y="173974"/>
            <a:ext cx="6610227" cy="6684026"/>
          </a:xfrm>
        </p:spPr>
      </p:pic>
    </p:spTree>
    <p:extLst>
      <p:ext uri="{BB962C8B-B14F-4D97-AF65-F5344CB8AC3E}">
        <p14:creationId xmlns:p14="http://schemas.microsoft.com/office/powerpoint/2010/main" val="3715902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Conseil de bloc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36" y="1510430"/>
            <a:ext cx="5539997" cy="5113098"/>
          </a:xfrm>
        </p:spPr>
      </p:pic>
    </p:spTree>
    <p:extLst>
      <p:ext uri="{BB962C8B-B14F-4D97-AF65-F5344CB8AC3E}">
        <p14:creationId xmlns:p14="http://schemas.microsoft.com/office/powerpoint/2010/main" val="1003321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Cellule de supervision du bloc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3200" dirty="0"/>
              <a:t>Ordonnancer les programmes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Réguler les programmes journaliers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Production des indicateurs au conseil de bloc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Suivi des commandes de dispositifs médicaux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Suivi des équipements  et matériels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Réunions hebdomadaires de programmation</a:t>
            </a:r>
          </a:p>
        </p:txBody>
      </p:sp>
    </p:spTree>
    <p:extLst>
      <p:ext uri="{BB962C8B-B14F-4D97-AF65-F5344CB8AC3E}">
        <p14:creationId xmlns:p14="http://schemas.microsoft.com/office/powerpoint/2010/main" val="1056791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Normes et procédures du bloc opératoire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3200" dirty="0"/>
              <a:t>Organisation du bloc opératoire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Circuit du patient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Procédures du bloc opératoire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Normes au bloc opératoire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Protocoles de prise en en charge (élaboration consensuelle)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Suivi-évaluation des pratiques et des indicateurs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90C856-8794-E44E-8930-70ABEA5C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041" y="1690688"/>
            <a:ext cx="1655759" cy="236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84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Définition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3200" dirty="0"/>
              <a:t>Enceinte dédiée à des actes invasifs 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diagnostics ou thérapeutiques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ponction, endoscopie, chirurgie à ciel ouvert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Programmés, en urgence, ambulatoires</a:t>
            </a:r>
          </a:p>
          <a:p>
            <a:pPr>
              <a:lnSpc>
                <a:spcPct val="120000"/>
              </a:lnSpc>
            </a:pPr>
            <a:r>
              <a:rPr lang="fr-FR" sz="3200" dirty="0"/>
              <a:t>Recours aux équipements adéquats</a:t>
            </a:r>
          </a:p>
          <a:p>
            <a:pPr>
              <a:lnSpc>
                <a:spcPct val="120000"/>
              </a:lnSpc>
            </a:pPr>
            <a:r>
              <a:rPr lang="fr-FR" sz="3200" dirty="0"/>
              <a:t>Utilisant toutes les compétences requises</a:t>
            </a:r>
          </a:p>
          <a:p>
            <a:pPr>
              <a:lnSpc>
                <a:spcPct val="120000"/>
              </a:lnSpc>
            </a:pPr>
            <a:r>
              <a:rPr lang="fr-FR" sz="3200" dirty="0"/>
              <a:t>=&gt; </a:t>
            </a:r>
            <a:r>
              <a:rPr lang="fr-FR" sz="3200" b="1" dirty="0"/>
              <a:t>Sécurité des patients</a:t>
            </a:r>
          </a:p>
          <a:p>
            <a:pPr>
              <a:lnSpc>
                <a:spcPct val="120000"/>
              </a:lnSpc>
            </a:pPr>
            <a:endParaRPr lang="fr-FR" sz="3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920" y="166999"/>
            <a:ext cx="3242396" cy="207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4D97BB6-0A13-084E-87A8-B3E681B9C425}"/>
              </a:ext>
            </a:extLst>
          </p:cNvPr>
          <p:cNvSpPr/>
          <p:nvPr/>
        </p:nvSpPr>
        <p:spPr>
          <a:xfrm>
            <a:off x="4020386" y="61383"/>
            <a:ext cx="4752529" cy="432044"/>
          </a:xfrm>
          <a:prstGeom prst="rect">
            <a:avLst/>
          </a:prstGeom>
          <a:solidFill>
            <a:srgbClr val="FFFFFF"/>
          </a:solidFill>
          <a:ln w="25402">
            <a:solidFill>
              <a:srgbClr val="00FFFF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1">
                <a:solidFill>
                  <a:srgbClr val="000000"/>
                </a:solidFill>
                <a:latin typeface="Calibri"/>
              </a:rPr>
              <a:t>Tableau de bord des indicateurs du Bloc Commun</a:t>
            </a:r>
          </a:p>
        </p:txBody>
      </p:sp>
      <p:graphicFrame>
        <p:nvGraphicFramePr>
          <p:cNvPr id="3" name="Graphique 5">
            <a:extLst>
              <a:ext uri="{FF2B5EF4-FFF2-40B4-BE49-F238E27FC236}">
                <a16:creationId xmlns:a16="http://schemas.microsoft.com/office/drawing/2014/main" id="{E71439E1-ABE3-F548-95BF-6AE2A1F33394}"/>
              </a:ext>
            </a:extLst>
          </p:cNvPr>
          <p:cNvGraphicFramePr/>
          <p:nvPr/>
        </p:nvGraphicFramePr>
        <p:xfrm>
          <a:off x="3863749" y="522259"/>
          <a:ext cx="3384377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7">
            <a:extLst>
              <a:ext uri="{FF2B5EF4-FFF2-40B4-BE49-F238E27FC236}">
                <a16:creationId xmlns:a16="http://schemas.microsoft.com/office/drawing/2014/main" id="{3DDB6E18-09FD-1846-919E-DF8BDEC339D0}"/>
              </a:ext>
            </a:extLst>
          </p:cNvPr>
          <p:cNvGraphicFramePr/>
          <p:nvPr/>
        </p:nvGraphicFramePr>
        <p:xfrm>
          <a:off x="7219166" y="462303"/>
          <a:ext cx="3370286" cy="2128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9">
            <a:extLst>
              <a:ext uri="{FF2B5EF4-FFF2-40B4-BE49-F238E27FC236}">
                <a16:creationId xmlns:a16="http://schemas.microsoft.com/office/drawing/2014/main" id="{907F7B50-6156-8343-B8D9-10E5209DEDC2}"/>
              </a:ext>
            </a:extLst>
          </p:cNvPr>
          <p:cNvSpPr txBox="1"/>
          <p:nvPr/>
        </p:nvSpPr>
        <p:spPr>
          <a:xfrm>
            <a:off x="1999397" y="1124739"/>
            <a:ext cx="2020105" cy="553998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Taux ouverture Bloc  =   80 %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000" b="1">
              <a:solidFill>
                <a:srgbClr val="000000"/>
              </a:solidFill>
              <a:latin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Taux occupation  Bloc =  71 %</a:t>
            </a:r>
          </a:p>
        </p:txBody>
      </p:sp>
      <p:graphicFrame>
        <p:nvGraphicFramePr>
          <p:cNvPr id="6" name="Graphique 10">
            <a:extLst>
              <a:ext uri="{FF2B5EF4-FFF2-40B4-BE49-F238E27FC236}">
                <a16:creationId xmlns:a16="http://schemas.microsoft.com/office/drawing/2014/main" id="{A3566800-D5BD-C446-9EB6-21150C26C024}"/>
              </a:ext>
            </a:extLst>
          </p:cNvPr>
          <p:cNvGraphicFramePr/>
          <p:nvPr/>
        </p:nvGraphicFramePr>
        <p:xfrm>
          <a:off x="1703515" y="2852937"/>
          <a:ext cx="3798170" cy="180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phique 11">
            <a:extLst>
              <a:ext uri="{FF2B5EF4-FFF2-40B4-BE49-F238E27FC236}">
                <a16:creationId xmlns:a16="http://schemas.microsoft.com/office/drawing/2014/main" id="{36F28C8E-568E-EE41-B15F-6ED4F16174CD}"/>
              </a:ext>
            </a:extLst>
          </p:cNvPr>
          <p:cNvGraphicFramePr/>
          <p:nvPr/>
        </p:nvGraphicFramePr>
        <p:xfrm>
          <a:off x="5303911" y="2924946"/>
          <a:ext cx="2676101" cy="172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aphique 12">
            <a:extLst>
              <a:ext uri="{FF2B5EF4-FFF2-40B4-BE49-F238E27FC236}">
                <a16:creationId xmlns:a16="http://schemas.microsoft.com/office/drawing/2014/main" id="{867AF17F-E40C-D74A-8A9F-A5FD81CC73E8}"/>
              </a:ext>
            </a:extLst>
          </p:cNvPr>
          <p:cNvGraphicFramePr/>
          <p:nvPr/>
        </p:nvGraphicFramePr>
        <p:xfrm>
          <a:off x="7974608" y="2924946"/>
          <a:ext cx="2676101" cy="172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Graphique 13">
            <a:extLst>
              <a:ext uri="{FF2B5EF4-FFF2-40B4-BE49-F238E27FC236}">
                <a16:creationId xmlns:a16="http://schemas.microsoft.com/office/drawing/2014/main" id="{DC65B2B9-F612-C648-9C89-FDE8BC7CFAFD}"/>
              </a:ext>
            </a:extLst>
          </p:cNvPr>
          <p:cNvGraphicFramePr/>
          <p:nvPr/>
        </p:nvGraphicFramePr>
        <p:xfrm>
          <a:off x="1775525" y="5124251"/>
          <a:ext cx="2676101" cy="172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Graphique 14">
            <a:extLst>
              <a:ext uri="{FF2B5EF4-FFF2-40B4-BE49-F238E27FC236}">
                <a16:creationId xmlns:a16="http://schemas.microsoft.com/office/drawing/2014/main" id="{BC2E6180-B902-1D4C-9A74-021790E29B03}"/>
              </a:ext>
            </a:extLst>
          </p:cNvPr>
          <p:cNvGraphicFramePr/>
          <p:nvPr/>
        </p:nvGraphicFramePr>
        <p:xfrm>
          <a:off x="5303911" y="5103193"/>
          <a:ext cx="2676101" cy="172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Graphique 15">
            <a:extLst>
              <a:ext uri="{FF2B5EF4-FFF2-40B4-BE49-F238E27FC236}">
                <a16:creationId xmlns:a16="http://schemas.microsoft.com/office/drawing/2014/main" id="{5DAF8CCA-6F2C-824E-85A7-8CBA118EDC52}"/>
              </a:ext>
            </a:extLst>
          </p:cNvPr>
          <p:cNvGraphicFramePr/>
          <p:nvPr/>
        </p:nvGraphicFramePr>
        <p:xfrm>
          <a:off x="7991899" y="5110334"/>
          <a:ext cx="2676101" cy="172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2" name="ZoneTexte 16">
            <a:extLst>
              <a:ext uri="{FF2B5EF4-FFF2-40B4-BE49-F238E27FC236}">
                <a16:creationId xmlns:a16="http://schemas.microsoft.com/office/drawing/2014/main" id="{C3D4033D-0F1B-C14A-9FFB-38CB6487DC8F}"/>
              </a:ext>
            </a:extLst>
          </p:cNvPr>
          <p:cNvSpPr txBox="1"/>
          <p:nvPr/>
        </p:nvSpPr>
        <p:spPr>
          <a:xfrm>
            <a:off x="2009049" y="2564901"/>
            <a:ext cx="2430474" cy="369332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Salle 1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>
                <a:solidFill>
                  <a:srgbClr val="000000"/>
                </a:solidFill>
                <a:latin typeface="Arial"/>
              </a:rPr>
              <a:t>Tx Ouv.= 92,5 %                     Tx Occup. = 65 %</a:t>
            </a:r>
          </a:p>
        </p:txBody>
      </p:sp>
      <p:sp>
        <p:nvSpPr>
          <p:cNvPr id="13" name="ZoneTexte 17">
            <a:extLst>
              <a:ext uri="{FF2B5EF4-FFF2-40B4-BE49-F238E27FC236}">
                <a16:creationId xmlns:a16="http://schemas.microsoft.com/office/drawing/2014/main" id="{4D80D85B-A8E3-DB44-A579-16CD86C00FCA}"/>
              </a:ext>
            </a:extLst>
          </p:cNvPr>
          <p:cNvSpPr txBox="1"/>
          <p:nvPr/>
        </p:nvSpPr>
        <p:spPr>
          <a:xfrm>
            <a:off x="5601178" y="2564901"/>
            <a:ext cx="2430474" cy="369332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Salle 2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>
                <a:solidFill>
                  <a:srgbClr val="000000"/>
                </a:solidFill>
                <a:latin typeface="Arial"/>
              </a:rPr>
              <a:t>Tx Ouv.= 92,5 %                     Tx Occup. = 65 %</a:t>
            </a:r>
          </a:p>
        </p:txBody>
      </p:sp>
      <p:sp>
        <p:nvSpPr>
          <p:cNvPr id="14" name="ZoneTexte 18">
            <a:extLst>
              <a:ext uri="{FF2B5EF4-FFF2-40B4-BE49-F238E27FC236}">
                <a16:creationId xmlns:a16="http://schemas.microsoft.com/office/drawing/2014/main" id="{7ED5CDFD-7CA8-B14C-8CE9-9F6EFA181ED7}"/>
              </a:ext>
            </a:extLst>
          </p:cNvPr>
          <p:cNvSpPr txBox="1"/>
          <p:nvPr/>
        </p:nvSpPr>
        <p:spPr>
          <a:xfrm>
            <a:off x="8265474" y="2564901"/>
            <a:ext cx="2430474" cy="369332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Salle 3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>
                <a:solidFill>
                  <a:srgbClr val="000000"/>
                </a:solidFill>
                <a:latin typeface="Arial"/>
              </a:rPr>
              <a:t>Tx Ouv.= 92,5 %                     Tx Occup. = 65 %</a:t>
            </a:r>
          </a:p>
        </p:txBody>
      </p:sp>
      <p:sp>
        <p:nvSpPr>
          <p:cNvPr id="15" name="ZoneTexte 19">
            <a:extLst>
              <a:ext uri="{FF2B5EF4-FFF2-40B4-BE49-F238E27FC236}">
                <a16:creationId xmlns:a16="http://schemas.microsoft.com/office/drawing/2014/main" id="{2A207F3F-BD30-3A4E-90CD-D345D89CBB7F}"/>
              </a:ext>
            </a:extLst>
          </p:cNvPr>
          <p:cNvSpPr txBox="1"/>
          <p:nvPr/>
        </p:nvSpPr>
        <p:spPr>
          <a:xfrm>
            <a:off x="1998999" y="4797152"/>
            <a:ext cx="2430474" cy="369332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Salle 4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>
                <a:solidFill>
                  <a:srgbClr val="000000"/>
                </a:solidFill>
                <a:latin typeface="Arial"/>
              </a:rPr>
              <a:t>Tx Ouv.= 92,5 %                     Tx Occup. = 65 %</a:t>
            </a:r>
          </a:p>
        </p:txBody>
      </p:sp>
      <p:sp>
        <p:nvSpPr>
          <p:cNvPr id="16" name="ZoneTexte 20">
            <a:extLst>
              <a:ext uri="{FF2B5EF4-FFF2-40B4-BE49-F238E27FC236}">
                <a16:creationId xmlns:a16="http://schemas.microsoft.com/office/drawing/2014/main" id="{27AB542B-CBB7-E946-A917-16CD80369D6E}"/>
              </a:ext>
            </a:extLst>
          </p:cNvPr>
          <p:cNvSpPr txBox="1"/>
          <p:nvPr/>
        </p:nvSpPr>
        <p:spPr>
          <a:xfrm>
            <a:off x="5457169" y="4759378"/>
            <a:ext cx="2430474" cy="369332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Salle 5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>
                <a:solidFill>
                  <a:srgbClr val="000000"/>
                </a:solidFill>
                <a:latin typeface="Arial"/>
              </a:rPr>
              <a:t>Tx Ouv.= 92,5 %                     Tx Occup. = 65 %</a:t>
            </a:r>
          </a:p>
        </p:txBody>
      </p:sp>
      <p:sp>
        <p:nvSpPr>
          <p:cNvPr id="17" name="ZoneTexte 21">
            <a:extLst>
              <a:ext uri="{FF2B5EF4-FFF2-40B4-BE49-F238E27FC236}">
                <a16:creationId xmlns:a16="http://schemas.microsoft.com/office/drawing/2014/main" id="{EAD5DA1D-8114-2E44-8DB2-CCDAC45A895D}"/>
              </a:ext>
            </a:extLst>
          </p:cNvPr>
          <p:cNvSpPr txBox="1"/>
          <p:nvPr/>
        </p:nvSpPr>
        <p:spPr>
          <a:xfrm>
            <a:off x="8244443" y="4759378"/>
            <a:ext cx="2430474" cy="369332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Salle 6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>
                <a:solidFill>
                  <a:srgbClr val="000000"/>
                </a:solidFill>
                <a:latin typeface="Arial"/>
              </a:rPr>
              <a:t>Tx Ouv.= 92,5 %                     Tx Occup. = 65 %</a:t>
            </a:r>
          </a:p>
        </p:txBody>
      </p:sp>
    </p:spTree>
    <p:extLst>
      <p:ext uri="{BB962C8B-B14F-4D97-AF65-F5344CB8AC3E}">
        <p14:creationId xmlns:p14="http://schemas.microsoft.com/office/powerpoint/2010/main" val="1022281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2">
            <a:extLst>
              <a:ext uri="{FF2B5EF4-FFF2-40B4-BE49-F238E27FC236}">
                <a16:creationId xmlns:a16="http://schemas.microsoft.com/office/drawing/2014/main" id="{BCB9EA20-FF6D-864A-A244-877EEF2614C7}"/>
              </a:ext>
            </a:extLst>
          </p:cNvPr>
          <p:cNvGraphicFramePr/>
          <p:nvPr/>
        </p:nvGraphicFramePr>
        <p:xfrm>
          <a:off x="1485614" y="1700811"/>
          <a:ext cx="2160242" cy="1872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phique 3">
            <a:extLst>
              <a:ext uri="{FF2B5EF4-FFF2-40B4-BE49-F238E27FC236}">
                <a16:creationId xmlns:a16="http://schemas.microsoft.com/office/drawing/2014/main" id="{882D2B10-418D-604B-86CD-860C63F8770E}"/>
              </a:ext>
            </a:extLst>
          </p:cNvPr>
          <p:cNvGraphicFramePr/>
          <p:nvPr/>
        </p:nvGraphicFramePr>
        <p:xfrm>
          <a:off x="3362676" y="1700812"/>
          <a:ext cx="2269741" cy="1800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phique 4">
            <a:extLst>
              <a:ext uri="{FF2B5EF4-FFF2-40B4-BE49-F238E27FC236}">
                <a16:creationId xmlns:a16="http://schemas.microsoft.com/office/drawing/2014/main" id="{3F8B8D9F-C27F-324B-A005-FA1FA9593031}"/>
              </a:ext>
            </a:extLst>
          </p:cNvPr>
          <p:cNvGraphicFramePr/>
          <p:nvPr/>
        </p:nvGraphicFramePr>
        <p:xfrm>
          <a:off x="5306891" y="1700812"/>
          <a:ext cx="2160242" cy="1800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phique 6">
            <a:extLst>
              <a:ext uri="{FF2B5EF4-FFF2-40B4-BE49-F238E27FC236}">
                <a16:creationId xmlns:a16="http://schemas.microsoft.com/office/drawing/2014/main" id="{B85D67A7-C7F8-C947-8B25-3835C0BE52D9}"/>
              </a:ext>
            </a:extLst>
          </p:cNvPr>
          <p:cNvGraphicFramePr/>
          <p:nvPr/>
        </p:nvGraphicFramePr>
        <p:xfrm>
          <a:off x="8760296" y="1700811"/>
          <a:ext cx="1979712" cy="172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ZoneTexte 7">
            <a:extLst>
              <a:ext uri="{FF2B5EF4-FFF2-40B4-BE49-F238E27FC236}">
                <a16:creationId xmlns:a16="http://schemas.microsoft.com/office/drawing/2014/main" id="{77E5B30C-7BB8-E84A-A199-378F06241E1E}"/>
              </a:ext>
            </a:extLst>
          </p:cNvPr>
          <p:cNvSpPr txBox="1"/>
          <p:nvPr/>
        </p:nvSpPr>
        <p:spPr>
          <a:xfrm>
            <a:off x="2204235" y="1340766"/>
            <a:ext cx="1035861" cy="369332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ORTHO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>
                <a:solidFill>
                  <a:srgbClr val="000000"/>
                </a:solidFill>
                <a:latin typeface="Arial"/>
              </a:rPr>
              <a:t>Tx Occup. = 65 %</a:t>
            </a:r>
          </a:p>
        </p:txBody>
      </p:sp>
      <p:sp>
        <p:nvSpPr>
          <p:cNvPr id="7" name="ZoneTexte 8">
            <a:extLst>
              <a:ext uri="{FF2B5EF4-FFF2-40B4-BE49-F238E27FC236}">
                <a16:creationId xmlns:a16="http://schemas.microsoft.com/office/drawing/2014/main" id="{2D8E331C-2F91-5D4B-B7F5-DE1174AD783D}"/>
              </a:ext>
            </a:extLst>
          </p:cNvPr>
          <p:cNvSpPr txBox="1"/>
          <p:nvPr/>
        </p:nvSpPr>
        <p:spPr>
          <a:xfrm>
            <a:off x="4166637" y="1340766"/>
            <a:ext cx="1122423" cy="369332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VISCERAL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>
                <a:solidFill>
                  <a:srgbClr val="000000"/>
                </a:solidFill>
                <a:latin typeface="Arial"/>
              </a:rPr>
              <a:t>Tx Occup. = 85,7 %</a:t>
            </a:r>
          </a:p>
        </p:txBody>
      </p:sp>
      <p:sp>
        <p:nvSpPr>
          <p:cNvPr id="8" name="ZoneTexte 9">
            <a:extLst>
              <a:ext uri="{FF2B5EF4-FFF2-40B4-BE49-F238E27FC236}">
                <a16:creationId xmlns:a16="http://schemas.microsoft.com/office/drawing/2014/main" id="{9BA73890-FCB2-1548-AAD2-095D745418E2}"/>
              </a:ext>
            </a:extLst>
          </p:cNvPr>
          <p:cNvSpPr txBox="1"/>
          <p:nvPr/>
        </p:nvSpPr>
        <p:spPr>
          <a:xfrm>
            <a:off x="5927521" y="1340766"/>
            <a:ext cx="1035861" cy="369332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UROLOGIE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>
                <a:solidFill>
                  <a:srgbClr val="000000"/>
                </a:solidFill>
                <a:latin typeface="Arial"/>
              </a:rPr>
              <a:t>Tx Occup. = 50 %</a:t>
            </a:r>
          </a:p>
        </p:txBody>
      </p:sp>
      <p:sp>
        <p:nvSpPr>
          <p:cNvPr id="9" name="ZoneTexte 10">
            <a:extLst>
              <a:ext uri="{FF2B5EF4-FFF2-40B4-BE49-F238E27FC236}">
                <a16:creationId xmlns:a16="http://schemas.microsoft.com/office/drawing/2014/main" id="{1971544F-46AF-C34F-A796-550B3CA6EA9F}"/>
              </a:ext>
            </a:extLst>
          </p:cNvPr>
          <p:cNvSpPr txBox="1"/>
          <p:nvPr/>
        </p:nvSpPr>
        <p:spPr>
          <a:xfrm>
            <a:off x="7647992" y="1354592"/>
            <a:ext cx="1093569" cy="369332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OPHTALMO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>
                <a:solidFill>
                  <a:srgbClr val="000000"/>
                </a:solidFill>
                <a:latin typeface="Arial"/>
              </a:rPr>
              <a:t>Tx Occup. = 83,3%</a:t>
            </a:r>
          </a:p>
        </p:txBody>
      </p:sp>
      <p:sp>
        <p:nvSpPr>
          <p:cNvPr id="10" name="ZoneTexte 11">
            <a:extLst>
              <a:ext uri="{FF2B5EF4-FFF2-40B4-BE49-F238E27FC236}">
                <a16:creationId xmlns:a16="http://schemas.microsoft.com/office/drawing/2014/main" id="{B074A5DD-8067-D240-B167-E080B09362C7}"/>
              </a:ext>
            </a:extLst>
          </p:cNvPr>
          <p:cNvSpPr txBox="1"/>
          <p:nvPr/>
        </p:nvSpPr>
        <p:spPr>
          <a:xfrm>
            <a:off x="9333026" y="1354592"/>
            <a:ext cx="1035861" cy="369332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>
                <a:solidFill>
                  <a:srgbClr val="000000"/>
                </a:solidFill>
                <a:latin typeface="Arial"/>
              </a:rPr>
              <a:t>ORL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>
                <a:solidFill>
                  <a:srgbClr val="000000"/>
                </a:solidFill>
                <a:latin typeface="Arial"/>
              </a:rPr>
              <a:t>Tx Occup. = 65 %</a:t>
            </a:r>
          </a:p>
        </p:txBody>
      </p:sp>
      <p:sp>
        <p:nvSpPr>
          <p:cNvPr id="11" name="ZoneTexte 13">
            <a:extLst>
              <a:ext uri="{FF2B5EF4-FFF2-40B4-BE49-F238E27FC236}">
                <a16:creationId xmlns:a16="http://schemas.microsoft.com/office/drawing/2014/main" id="{D88F8CDA-EE1B-014B-85D8-9908889FE3DA}"/>
              </a:ext>
            </a:extLst>
          </p:cNvPr>
          <p:cNvSpPr txBox="1"/>
          <p:nvPr/>
        </p:nvSpPr>
        <p:spPr>
          <a:xfrm>
            <a:off x="1551303" y="836713"/>
            <a:ext cx="2747868" cy="246221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1">
                <a:solidFill>
                  <a:srgbClr val="000000"/>
                </a:solidFill>
                <a:latin typeface="Arial"/>
              </a:rPr>
              <a:t>Taux d’occupation par spécialité (journée)</a:t>
            </a:r>
          </a:p>
        </p:txBody>
      </p:sp>
      <p:sp>
        <p:nvSpPr>
          <p:cNvPr id="12" name="ZoneTexte 14">
            <a:extLst>
              <a:ext uri="{FF2B5EF4-FFF2-40B4-BE49-F238E27FC236}">
                <a16:creationId xmlns:a16="http://schemas.microsoft.com/office/drawing/2014/main" id="{9A07C046-4234-8E46-A387-523969ECE508}"/>
              </a:ext>
            </a:extLst>
          </p:cNvPr>
          <p:cNvSpPr txBox="1"/>
          <p:nvPr/>
        </p:nvSpPr>
        <p:spPr>
          <a:xfrm>
            <a:off x="1559498" y="3861045"/>
            <a:ext cx="2077813" cy="246221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1">
                <a:solidFill>
                  <a:srgbClr val="000000"/>
                </a:solidFill>
                <a:latin typeface="Arial"/>
              </a:rPr>
              <a:t>Taux de permanence des soins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6E2E37AE-50B8-154F-8879-12A1B6497CD6}"/>
              </a:ext>
            </a:extLst>
          </p:cNvPr>
          <p:cNvSpPr/>
          <p:nvPr/>
        </p:nvSpPr>
        <p:spPr>
          <a:xfrm>
            <a:off x="3945076" y="113230"/>
            <a:ext cx="4752529" cy="308802"/>
          </a:xfrm>
          <a:prstGeom prst="rect">
            <a:avLst/>
          </a:prstGeom>
          <a:solidFill>
            <a:srgbClr val="FFFFFF"/>
          </a:solidFill>
          <a:ln w="25402">
            <a:solidFill>
              <a:srgbClr val="00FFFF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rmAutofit fontScale="92500" lnSpcReduction="10000"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1">
                <a:solidFill>
                  <a:srgbClr val="0070C0"/>
                </a:solidFill>
                <a:latin typeface="Calibri"/>
              </a:rPr>
              <a:t>Indicateurs par spécialité</a:t>
            </a:r>
          </a:p>
        </p:txBody>
      </p:sp>
      <p:graphicFrame>
        <p:nvGraphicFramePr>
          <p:cNvPr id="14" name="Graphique 17">
            <a:extLst>
              <a:ext uri="{FF2B5EF4-FFF2-40B4-BE49-F238E27FC236}">
                <a16:creationId xmlns:a16="http://schemas.microsoft.com/office/drawing/2014/main" id="{4E735757-DB68-2744-8C2A-953EB56CBDBE}"/>
              </a:ext>
            </a:extLst>
          </p:cNvPr>
          <p:cNvGraphicFramePr/>
          <p:nvPr/>
        </p:nvGraphicFramePr>
        <p:xfrm>
          <a:off x="3431704" y="4230381"/>
          <a:ext cx="2199113" cy="2627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Graphique 18">
            <a:extLst>
              <a:ext uri="{FF2B5EF4-FFF2-40B4-BE49-F238E27FC236}">
                <a16:creationId xmlns:a16="http://schemas.microsoft.com/office/drawing/2014/main" id="{53F39473-7B79-2B47-9082-4EEAA1E10838}"/>
              </a:ext>
            </a:extLst>
          </p:cNvPr>
          <p:cNvGraphicFramePr/>
          <p:nvPr/>
        </p:nvGraphicFramePr>
        <p:xfrm>
          <a:off x="5263412" y="4230381"/>
          <a:ext cx="2056723" cy="2627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Graphique 19">
            <a:extLst>
              <a:ext uri="{FF2B5EF4-FFF2-40B4-BE49-F238E27FC236}">
                <a16:creationId xmlns:a16="http://schemas.microsoft.com/office/drawing/2014/main" id="{4AA4B3E9-87F5-9948-8241-AF6AC699BA6B}"/>
              </a:ext>
            </a:extLst>
          </p:cNvPr>
          <p:cNvGraphicFramePr/>
          <p:nvPr/>
        </p:nvGraphicFramePr>
        <p:xfrm>
          <a:off x="1506389" y="4293099"/>
          <a:ext cx="2224780" cy="2564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Graphique 20">
            <a:extLst>
              <a:ext uri="{FF2B5EF4-FFF2-40B4-BE49-F238E27FC236}">
                <a16:creationId xmlns:a16="http://schemas.microsoft.com/office/drawing/2014/main" id="{35631030-4475-B947-A505-4120B9DE2BE4}"/>
              </a:ext>
            </a:extLst>
          </p:cNvPr>
          <p:cNvGraphicFramePr/>
          <p:nvPr/>
        </p:nvGraphicFramePr>
        <p:xfrm>
          <a:off x="7104107" y="1600813"/>
          <a:ext cx="1967020" cy="1800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Graphique 21">
            <a:extLst>
              <a:ext uri="{FF2B5EF4-FFF2-40B4-BE49-F238E27FC236}">
                <a16:creationId xmlns:a16="http://schemas.microsoft.com/office/drawing/2014/main" id="{E22B0B63-D989-AF4A-ABBB-FED3EB5A239C}"/>
              </a:ext>
            </a:extLst>
          </p:cNvPr>
          <p:cNvGraphicFramePr/>
          <p:nvPr/>
        </p:nvGraphicFramePr>
        <p:xfrm>
          <a:off x="8697606" y="4250625"/>
          <a:ext cx="2078915" cy="260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Graphique 22">
            <a:extLst>
              <a:ext uri="{FF2B5EF4-FFF2-40B4-BE49-F238E27FC236}">
                <a16:creationId xmlns:a16="http://schemas.microsoft.com/office/drawing/2014/main" id="{7A5C2F04-9BCB-A845-9EC8-D7EB8829EC81}"/>
              </a:ext>
            </a:extLst>
          </p:cNvPr>
          <p:cNvGraphicFramePr/>
          <p:nvPr/>
        </p:nvGraphicFramePr>
        <p:xfrm>
          <a:off x="7056431" y="4230381"/>
          <a:ext cx="1800197" cy="2627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825062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r-FR"/>
              <a:t>Principaux constats</a:t>
            </a:r>
          </a:p>
        </p:txBody>
      </p:sp>
      <p:grpSp>
        <p:nvGrpSpPr>
          <p:cNvPr id="3" name="Groupe 8"/>
          <p:cNvGrpSpPr/>
          <p:nvPr/>
        </p:nvGrpSpPr>
        <p:grpSpPr>
          <a:xfrm>
            <a:off x="3253049" y="1690122"/>
            <a:ext cx="6853235" cy="1945952"/>
            <a:chOff x="1729048" y="1690122"/>
            <a:chExt cx="6853235" cy="1945952"/>
          </a:xfrm>
        </p:grpSpPr>
        <p:grpSp>
          <p:nvGrpSpPr>
            <p:cNvPr id="4" name="Groupe 3"/>
            <p:cNvGrpSpPr/>
            <p:nvPr/>
          </p:nvGrpSpPr>
          <p:grpSpPr>
            <a:xfrm>
              <a:off x="1729048" y="1690122"/>
              <a:ext cx="6853235" cy="1908388"/>
              <a:chOff x="1729048" y="1690122"/>
              <a:chExt cx="6853235" cy="1908388"/>
            </a:xfrm>
          </p:grpSpPr>
          <p:sp>
            <p:nvSpPr>
              <p:cNvPr id="5" name="Rectangle 20"/>
              <p:cNvSpPr/>
              <p:nvPr/>
            </p:nvSpPr>
            <p:spPr>
              <a:xfrm>
                <a:off x="6864501" y="1690131"/>
                <a:ext cx="1715798" cy="433974"/>
              </a:xfrm>
              <a:prstGeom prst="rect">
                <a:avLst/>
              </a:prstGeom>
              <a:solidFill>
                <a:srgbClr val="FFC000"/>
              </a:solidFill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84408" tIns="42199" rIns="84408" bIns="42199" anchor="ctr" anchorCtr="1" compatLnSpc="1"/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92" b="1">
                    <a:solidFill>
                      <a:srgbClr val="000000"/>
                    </a:solidFill>
                    <a:latin typeface="Arial"/>
                  </a:rPr>
                  <a:t>Taux d’ouverture : xx</a:t>
                </a:r>
              </a:p>
            </p:txBody>
          </p:sp>
          <p:sp>
            <p:nvSpPr>
              <p:cNvPr id="6" name="Rectangle 27"/>
              <p:cNvSpPr/>
              <p:nvPr/>
            </p:nvSpPr>
            <p:spPr>
              <a:xfrm>
                <a:off x="3937360" y="1690122"/>
                <a:ext cx="2577620" cy="433974"/>
              </a:xfrm>
              <a:prstGeom prst="rect">
                <a:avLst/>
              </a:prstGeom>
              <a:solidFill>
                <a:srgbClr val="D99694"/>
              </a:solidFill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84408" tIns="42199" rIns="84408" bIns="42199" anchor="ctr" anchorCtr="1" compatLnSpc="1"/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92" b="1">
                    <a:solidFill>
                      <a:srgbClr val="000000"/>
                    </a:solidFill>
                    <a:latin typeface="Arial"/>
                  </a:rPr>
                  <a:t>Taux de débordement :  xx</a:t>
                </a:r>
              </a:p>
            </p:txBody>
          </p:sp>
          <p:sp>
            <p:nvSpPr>
              <p:cNvPr id="7" name="Rectangle 28"/>
              <p:cNvSpPr/>
              <p:nvPr/>
            </p:nvSpPr>
            <p:spPr>
              <a:xfrm>
                <a:off x="1729048" y="1690122"/>
                <a:ext cx="1715798" cy="433974"/>
              </a:xfrm>
              <a:prstGeom prst="rect">
                <a:avLst/>
              </a:prstGeom>
              <a:solidFill>
                <a:srgbClr val="92D050"/>
              </a:solidFill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84408" tIns="42199" rIns="84408" bIns="42199" anchor="ctr" anchorCtr="1" compatLnSpc="1"/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92" b="1">
                    <a:solidFill>
                      <a:srgbClr val="000000"/>
                    </a:solidFill>
                    <a:latin typeface="Arial"/>
                  </a:rPr>
                  <a:t>Taux d’occupation : xx</a:t>
                </a:r>
              </a:p>
            </p:txBody>
          </p:sp>
          <p:cxnSp>
            <p:nvCxnSpPr>
              <p:cNvPr id="8" name="Connecteur droit 30"/>
              <p:cNvCxnSpPr/>
              <p:nvPr/>
            </p:nvCxnSpPr>
            <p:spPr>
              <a:xfrm>
                <a:off x="1915375" y="2124105"/>
                <a:ext cx="0" cy="1257419"/>
              </a:xfrm>
              <a:prstGeom prst="straightConnector1">
                <a:avLst/>
              </a:prstGeom>
              <a:noFill/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9" name="Connecteur droit 31"/>
              <p:cNvCxnSpPr/>
              <p:nvPr/>
            </p:nvCxnSpPr>
            <p:spPr>
              <a:xfrm>
                <a:off x="1915375" y="2669353"/>
                <a:ext cx="393347" cy="0"/>
              </a:xfrm>
              <a:prstGeom prst="straightConnector1">
                <a:avLst/>
              </a:prstGeom>
              <a:noFill/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0" name="Rectangle 32"/>
              <p:cNvSpPr/>
              <p:nvPr/>
            </p:nvSpPr>
            <p:spPr>
              <a:xfrm>
                <a:off x="2182489" y="2448754"/>
                <a:ext cx="1525411" cy="410794"/>
              </a:xfrm>
              <a:prstGeom prst="rect">
                <a:avLst/>
              </a:prstGeom>
              <a:solidFill>
                <a:srgbClr val="FDEADA"/>
              </a:solidFill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84408" tIns="42199" rIns="84408" bIns="42199" anchor="ctr" anchorCtr="1" compatLnSpc="1"/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8" b="1">
                    <a:solidFill>
                      <a:srgbClr val="000000"/>
                    </a:solidFill>
                    <a:latin typeface="Arial"/>
                  </a:rPr>
                  <a:t>Fins précoces : xx</a:t>
                </a:r>
              </a:p>
            </p:txBody>
          </p:sp>
          <p:cxnSp>
            <p:nvCxnSpPr>
              <p:cNvPr id="11" name="Connecteur droit 33"/>
              <p:cNvCxnSpPr/>
              <p:nvPr/>
            </p:nvCxnSpPr>
            <p:spPr>
              <a:xfrm>
                <a:off x="1915375" y="3381524"/>
                <a:ext cx="393347" cy="0"/>
              </a:xfrm>
              <a:prstGeom prst="straightConnector1">
                <a:avLst/>
              </a:prstGeom>
              <a:noFill/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2" name="Rectangle 34"/>
              <p:cNvSpPr/>
              <p:nvPr/>
            </p:nvSpPr>
            <p:spPr>
              <a:xfrm>
                <a:off x="2157435" y="3114464"/>
                <a:ext cx="1550465" cy="356085"/>
              </a:xfrm>
              <a:prstGeom prst="rect">
                <a:avLst/>
              </a:prstGeom>
              <a:solidFill>
                <a:srgbClr val="FFFFFF"/>
              </a:solidFill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84408" tIns="42199" rIns="84408" bIns="42199" anchor="ctr" anchorCtr="1" compatLnSpc="1"/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8" b="1">
                    <a:solidFill>
                      <a:srgbClr val="000000"/>
                    </a:solidFill>
                    <a:latin typeface="Arial"/>
                  </a:rPr>
                  <a:t>Vacations vides : xx</a:t>
                </a:r>
              </a:p>
            </p:txBody>
          </p:sp>
          <p:cxnSp>
            <p:nvCxnSpPr>
              <p:cNvPr id="13" name="Connecteur droit 35"/>
              <p:cNvCxnSpPr/>
              <p:nvPr/>
            </p:nvCxnSpPr>
            <p:spPr>
              <a:xfrm>
                <a:off x="4210135" y="2135233"/>
                <a:ext cx="0" cy="1335317"/>
              </a:xfrm>
              <a:prstGeom prst="straightConnector1">
                <a:avLst/>
              </a:prstGeom>
              <a:noFill/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4" name="Connecteur droit 36"/>
              <p:cNvCxnSpPr/>
              <p:nvPr/>
            </p:nvCxnSpPr>
            <p:spPr>
              <a:xfrm>
                <a:off x="4216252" y="2601477"/>
                <a:ext cx="393357" cy="0"/>
              </a:xfrm>
              <a:prstGeom prst="straightConnector1">
                <a:avLst/>
              </a:prstGeom>
              <a:noFill/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5" name="Rectangle 37"/>
              <p:cNvSpPr/>
              <p:nvPr/>
            </p:nvSpPr>
            <p:spPr>
              <a:xfrm>
                <a:off x="4440426" y="2402073"/>
                <a:ext cx="1956422" cy="387605"/>
              </a:xfrm>
              <a:prstGeom prst="rect">
                <a:avLst/>
              </a:prstGeom>
              <a:solidFill>
                <a:srgbClr val="FAC090"/>
              </a:solidFill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84408" tIns="42199" rIns="84408" bIns="42199" anchor="ctr" anchorCtr="1" compatLnSpc="1"/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8" b="1">
                    <a:solidFill>
                      <a:srgbClr val="000000"/>
                    </a:solidFill>
                    <a:latin typeface="Arial"/>
                  </a:rPr>
                  <a:t>Démarrages tardif s: xx</a:t>
                </a:r>
              </a:p>
            </p:txBody>
          </p:sp>
          <p:cxnSp>
            <p:nvCxnSpPr>
              <p:cNvPr id="16" name="Connecteur droit 38"/>
              <p:cNvCxnSpPr/>
              <p:nvPr/>
            </p:nvCxnSpPr>
            <p:spPr>
              <a:xfrm>
                <a:off x="4210135" y="3464835"/>
                <a:ext cx="393347" cy="0"/>
              </a:xfrm>
              <a:prstGeom prst="straightConnector1">
                <a:avLst/>
              </a:prstGeom>
              <a:noFill/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7" name="Rectangle 39"/>
              <p:cNvSpPr/>
              <p:nvPr/>
            </p:nvSpPr>
            <p:spPr>
              <a:xfrm>
                <a:off x="4440426" y="3235000"/>
                <a:ext cx="1629488" cy="363510"/>
              </a:xfrm>
              <a:prstGeom prst="rect">
                <a:avLst/>
              </a:prstGeom>
              <a:solidFill>
                <a:srgbClr val="FCD5B5"/>
              </a:solidFill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84408" tIns="42199" rIns="84408" bIns="42199" anchor="ctr" anchorCtr="1" compatLnSpc="1"/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8" b="1">
                    <a:solidFill>
                      <a:srgbClr val="000000"/>
                    </a:solidFill>
                    <a:latin typeface="Arial"/>
                  </a:rPr>
                  <a:t>Temps inter-interventions xx</a:t>
                </a:r>
              </a:p>
            </p:txBody>
          </p:sp>
          <p:cxnSp>
            <p:nvCxnSpPr>
              <p:cNvPr id="18" name="Connecteur droit 40"/>
              <p:cNvCxnSpPr/>
              <p:nvPr/>
            </p:nvCxnSpPr>
            <p:spPr>
              <a:xfrm>
                <a:off x="7046046" y="2135233"/>
                <a:ext cx="8897" cy="490530"/>
              </a:xfrm>
              <a:prstGeom prst="straightConnector1">
                <a:avLst/>
              </a:prstGeom>
              <a:noFill/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9" name="Connecteur droit 41"/>
              <p:cNvCxnSpPr/>
              <p:nvPr/>
            </p:nvCxnSpPr>
            <p:spPr>
              <a:xfrm>
                <a:off x="7054943" y="2624574"/>
                <a:ext cx="393347" cy="0"/>
              </a:xfrm>
              <a:prstGeom prst="straightConnector1">
                <a:avLst/>
              </a:prstGeom>
              <a:noFill/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20" name="Rectangle 44"/>
              <p:cNvSpPr/>
              <p:nvPr/>
            </p:nvSpPr>
            <p:spPr>
              <a:xfrm>
                <a:off x="7290090" y="2450637"/>
                <a:ext cx="1292193" cy="350251"/>
              </a:xfrm>
              <a:prstGeom prst="rect">
                <a:avLst/>
              </a:prstGeom>
              <a:solidFill>
                <a:srgbClr val="F2F2F2"/>
              </a:solidFill>
              <a:ln w="9528">
                <a:solidFill>
                  <a:srgbClr val="000000"/>
                </a:solidFill>
                <a:prstDash val="solid"/>
                <a:round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84408" tIns="42199" rIns="84408" bIns="42199" anchor="ctr" anchorCtr="1" compatLnSpc="1"/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8" b="1">
                    <a:solidFill>
                      <a:srgbClr val="000000"/>
                    </a:solidFill>
                    <a:latin typeface="Arial"/>
                  </a:rPr>
                  <a:t>Nombre de salles : xx</a:t>
                </a:r>
              </a:p>
            </p:txBody>
          </p:sp>
        </p:grpSp>
        <p:sp>
          <p:nvSpPr>
            <p:cNvPr id="21" name="ZoneTexte 50"/>
            <p:cNvSpPr txBox="1"/>
            <p:nvPr/>
          </p:nvSpPr>
          <p:spPr>
            <a:xfrm>
              <a:off x="6042675" y="2208842"/>
              <a:ext cx="708358" cy="404722"/>
            </a:xfrm>
            <a:prstGeom prst="rect">
              <a:avLst/>
            </a:prstGeom>
            <a:noFill/>
            <a:ln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015" b="1">
                  <a:solidFill>
                    <a:srgbClr val="000000"/>
                  </a:solidFill>
                  <a:latin typeface="Arial"/>
                </a:rPr>
                <a:t> </a:t>
              </a:r>
            </a:p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015" b="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ZoneTexte 51"/>
            <p:cNvSpPr txBox="1"/>
            <p:nvPr/>
          </p:nvSpPr>
          <p:spPr>
            <a:xfrm>
              <a:off x="6042675" y="2702564"/>
              <a:ext cx="708349" cy="404722"/>
            </a:xfrm>
            <a:prstGeom prst="rect">
              <a:avLst/>
            </a:prstGeom>
            <a:noFill/>
            <a:ln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015" b="1">
                  <a:solidFill>
                    <a:srgbClr val="000000"/>
                  </a:solidFill>
                  <a:latin typeface="Arial"/>
                </a:rPr>
                <a:t> </a:t>
              </a:r>
            </a:p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015" b="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ZoneTexte 52"/>
            <p:cNvSpPr txBox="1"/>
            <p:nvPr/>
          </p:nvSpPr>
          <p:spPr>
            <a:xfrm>
              <a:off x="6042976" y="3231352"/>
              <a:ext cx="708349" cy="404722"/>
            </a:xfrm>
            <a:prstGeom prst="rect">
              <a:avLst/>
            </a:prstGeom>
            <a:noFill/>
            <a:ln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015" b="1">
                  <a:solidFill>
                    <a:srgbClr val="000000"/>
                  </a:solidFill>
                  <a:latin typeface="Arial"/>
                </a:rPr>
                <a:t> </a:t>
              </a:r>
            </a:p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015" b="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" name="Rectangle à coins arrondis 15"/>
          <p:cNvSpPr/>
          <p:nvPr/>
        </p:nvSpPr>
        <p:spPr>
          <a:xfrm>
            <a:off x="3253049" y="3915653"/>
            <a:ext cx="1834963" cy="2259939"/>
          </a:xfrm>
          <a:custGeom>
            <a:avLst>
              <a:gd name="f0" fmla="val 6388"/>
              <a:gd name="f1" fmla="val -3502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92D050"/>
          </a:soli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77" b="1">
                <a:solidFill>
                  <a:srgbClr val="FFFFFF"/>
                </a:solidFill>
                <a:latin typeface="Calibri"/>
              </a:rPr>
              <a:t>xxxx</a:t>
            </a:r>
          </a:p>
        </p:txBody>
      </p:sp>
      <p:sp>
        <p:nvSpPr>
          <p:cNvPr id="25" name="Rectangle à coins arrondis 55"/>
          <p:cNvSpPr/>
          <p:nvPr/>
        </p:nvSpPr>
        <p:spPr>
          <a:xfrm>
            <a:off x="5624946" y="3887333"/>
            <a:ext cx="2120420" cy="2178942"/>
          </a:xfrm>
          <a:custGeom>
            <a:avLst>
              <a:gd name="f0" fmla="val 6126"/>
              <a:gd name="f1" fmla="val -3776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D99694"/>
          </a:soli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0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77" b="1">
                <a:solidFill>
                  <a:srgbClr val="FFFFFF"/>
                </a:solidFill>
                <a:latin typeface="Calibri"/>
              </a:rPr>
              <a:t>xxx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77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ectangle à coins arrondis 29"/>
          <p:cNvSpPr/>
          <p:nvPr/>
        </p:nvSpPr>
        <p:spPr>
          <a:xfrm>
            <a:off x="8282293" y="3775878"/>
            <a:ext cx="1947864" cy="2245409"/>
          </a:xfrm>
          <a:custGeom>
            <a:avLst>
              <a:gd name="f0" fmla="val 6126"/>
              <a:gd name="f1" fmla="val -3776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FFC000"/>
          </a:soli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77" b="1">
                <a:solidFill>
                  <a:srgbClr val="FFFFFF"/>
                </a:solidFill>
                <a:latin typeface="Calibri"/>
              </a:rPr>
              <a:t>xxxx</a:t>
            </a:r>
          </a:p>
        </p:txBody>
      </p:sp>
      <p:sp>
        <p:nvSpPr>
          <p:cNvPr id="27" name="ZoneTexte 4"/>
          <p:cNvSpPr txBox="1"/>
          <p:nvPr/>
        </p:nvSpPr>
        <p:spPr>
          <a:xfrm>
            <a:off x="2704116" y="1007175"/>
            <a:ext cx="6783769" cy="338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1">
                <a:solidFill>
                  <a:srgbClr val="1F497D"/>
                </a:solidFill>
                <a:latin typeface="Arial"/>
              </a:rPr>
              <a:t>Des enjeux de dimensionnement du bloc et des vacations?</a:t>
            </a:r>
          </a:p>
        </p:txBody>
      </p:sp>
    </p:spTree>
    <p:extLst>
      <p:ext uri="{BB962C8B-B14F-4D97-AF65-F5344CB8AC3E}">
        <p14:creationId xmlns:p14="http://schemas.microsoft.com/office/powerpoint/2010/main" val="1079660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b="1" dirty="0"/>
              <a:t>Analyse des indicateurs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52" y="1926223"/>
            <a:ext cx="10421847" cy="44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91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5">
            <a:extLst>
              <a:ext uri="{FF2B5EF4-FFF2-40B4-BE49-F238E27FC236}">
                <a16:creationId xmlns:a16="http://schemas.microsoft.com/office/drawing/2014/main" id="{E5C703DB-4BC9-CA46-8380-FE524F85F490}"/>
              </a:ext>
            </a:extLst>
          </p:cNvPr>
          <p:cNvCxnSpPr>
            <a:stCxn id="19" idx="3"/>
            <a:endCxn id="21" idx="3"/>
          </p:cNvCxnSpPr>
          <p:nvPr/>
        </p:nvCxnSpPr>
        <p:spPr>
          <a:xfrm>
            <a:off x="7345804" y="4333771"/>
            <a:ext cx="22952" cy="1528794"/>
          </a:xfrm>
          <a:prstGeom prst="straightConnector1">
            <a:avLst/>
          </a:prstGeom>
          <a:noFill/>
          <a:ln w="19046">
            <a:solidFill>
              <a:srgbClr val="093189"/>
            </a:solidFill>
            <a:prstDash val="solid"/>
            <a:round/>
          </a:ln>
        </p:spPr>
      </p:cxnSp>
      <p:cxnSp>
        <p:nvCxnSpPr>
          <p:cNvPr id="5" name="Connecteur droit 6">
            <a:extLst>
              <a:ext uri="{FF2B5EF4-FFF2-40B4-BE49-F238E27FC236}">
                <a16:creationId xmlns:a16="http://schemas.microsoft.com/office/drawing/2014/main" id="{94589731-A20F-7441-B2F2-205A7CA5F789}"/>
              </a:ext>
            </a:extLst>
          </p:cNvPr>
          <p:cNvCxnSpPr>
            <a:stCxn id="17" idx="3"/>
            <a:endCxn id="18" idx="3"/>
          </p:cNvCxnSpPr>
          <p:nvPr/>
        </p:nvCxnSpPr>
        <p:spPr>
          <a:xfrm flipH="1">
            <a:off x="7345804" y="2496485"/>
            <a:ext cx="10" cy="767053"/>
          </a:xfrm>
          <a:prstGeom prst="straightConnector1">
            <a:avLst/>
          </a:prstGeom>
          <a:noFill/>
          <a:ln w="19046">
            <a:solidFill>
              <a:srgbClr val="093189"/>
            </a:solidFill>
            <a:prstDash val="solid"/>
            <a:round/>
          </a:ln>
        </p:spPr>
      </p:cxnSp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04ED2EE0-60B3-CD4B-BDF2-005BEEF19F34}"/>
              </a:ext>
            </a:extLst>
          </p:cNvPr>
          <p:cNvSpPr/>
          <p:nvPr/>
        </p:nvSpPr>
        <p:spPr>
          <a:xfrm>
            <a:off x="2303209" y="3356424"/>
            <a:ext cx="1944215" cy="115212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BCDD9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ctr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Optimiser l’organisation du bloc opératoire </a:t>
            </a:r>
          </a:p>
        </p:txBody>
      </p:sp>
      <p:sp>
        <p:nvSpPr>
          <p:cNvPr id="7" name="Rectangle à coins arrondis 8">
            <a:extLst>
              <a:ext uri="{FF2B5EF4-FFF2-40B4-BE49-F238E27FC236}">
                <a16:creationId xmlns:a16="http://schemas.microsoft.com/office/drawing/2014/main" id="{55D3D758-E033-6D40-8EDB-9807CEA8B8D0}"/>
              </a:ext>
            </a:extLst>
          </p:cNvPr>
          <p:cNvSpPr/>
          <p:nvPr/>
        </p:nvSpPr>
        <p:spPr>
          <a:xfrm>
            <a:off x="4976969" y="4483870"/>
            <a:ext cx="1944215" cy="115212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CC4C4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ctr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Volet opérationnel </a:t>
            </a:r>
          </a:p>
        </p:txBody>
      </p:sp>
      <p:sp>
        <p:nvSpPr>
          <p:cNvPr id="8" name="Rectangle à coins arrondis 9">
            <a:extLst>
              <a:ext uri="{FF2B5EF4-FFF2-40B4-BE49-F238E27FC236}">
                <a16:creationId xmlns:a16="http://schemas.microsoft.com/office/drawing/2014/main" id="{45B25DF4-757A-2849-B69D-ADA77DB7A4C8}"/>
              </a:ext>
            </a:extLst>
          </p:cNvPr>
          <p:cNvSpPr/>
          <p:nvPr/>
        </p:nvSpPr>
        <p:spPr>
          <a:xfrm>
            <a:off x="4976969" y="2337352"/>
            <a:ext cx="1944215" cy="115212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CC4C4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ctr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Volet </a:t>
            </a:r>
          </a:p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capacitaire 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8D401D9F-258B-484D-B2ED-EDF4EDFBEF82}"/>
              </a:ext>
            </a:extLst>
          </p:cNvPr>
          <p:cNvSpPr/>
          <p:nvPr/>
        </p:nvSpPr>
        <p:spPr>
          <a:xfrm>
            <a:off x="7896886" y="2244449"/>
            <a:ext cx="2331290" cy="612126"/>
          </a:xfrm>
          <a:prstGeom prst="rect">
            <a:avLst/>
          </a:prstGeom>
          <a:solidFill>
            <a:srgbClr val="7DCDB4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ctr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Dimensionnement et planification des vacations 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907D4B12-B0F9-674B-80CC-F4A782EA5B7F}"/>
              </a:ext>
            </a:extLst>
          </p:cNvPr>
          <p:cNvSpPr/>
          <p:nvPr/>
        </p:nvSpPr>
        <p:spPr>
          <a:xfrm>
            <a:off x="7896886" y="3001673"/>
            <a:ext cx="2331290" cy="637675"/>
          </a:xfrm>
          <a:prstGeom prst="rect">
            <a:avLst/>
          </a:prstGeom>
          <a:solidFill>
            <a:srgbClr val="7DCDB4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ctr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Adéquation ressources/compétences/</a:t>
            </a:r>
          </a:p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activités 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AF560AA3-055F-8646-87B0-3953ED4B3DFF}"/>
              </a:ext>
            </a:extLst>
          </p:cNvPr>
          <p:cNvSpPr/>
          <p:nvPr/>
        </p:nvSpPr>
        <p:spPr>
          <a:xfrm>
            <a:off x="7962147" y="5610502"/>
            <a:ext cx="2331290" cy="504053"/>
          </a:xfrm>
          <a:prstGeom prst="rect">
            <a:avLst/>
          </a:prstGeom>
          <a:solidFill>
            <a:srgbClr val="7DCDB4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ctr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Régulation/supervision 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9E7C59D9-9095-0646-A4BD-806FB42C042A}"/>
              </a:ext>
            </a:extLst>
          </p:cNvPr>
          <p:cNvSpPr/>
          <p:nvPr/>
        </p:nvSpPr>
        <p:spPr>
          <a:xfrm>
            <a:off x="7930582" y="4837267"/>
            <a:ext cx="2331290" cy="504053"/>
          </a:xfrm>
          <a:prstGeom prst="rect">
            <a:avLst/>
          </a:prstGeom>
          <a:solidFill>
            <a:srgbClr val="7DCDB4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ctr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Ordonnancement 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D2093F25-A5A8-E145-9BC9-4BE5F5676649}"/>
              </a:ext>
            </a:extLst>
          </p:cNvPr>
          <p:cNvSpPr/>
          <p:nvPr/>
        </p:nvSpPr>
        <p:spPr>
          <a:xfrm>
            <a:off x="7905426" y="4081726"/>
            <a:ext cx="2331290" cy="504053"/>
          </a:xfrm>
          <a:prstGeom prst="rect">
            <a:avLst/>
          </a:prstGeom>
          <a:solidFill>
            <a:srgbClr val="7DCDB4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ctr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Programmation</a:t>
            </a:r>
          </a:p>
        </p:txBody>
      </p:sp>
      <p:sp>
        <p:nvSpPr>
          <p:cNvPr id="14" name="Double flèche verticale 15">
            <a:extLst>
              <a:ext uri="{FF2B5EF4-FFF2-40B4-BE49-F238E27FC236}">
                <a16:creationId xmlns:a16="http://schemas.microsoft.com/office/drawing/2014/main" id="{45F23F6C-4F70-6B4E-ACB7-608F3E289DF2}"/>
              </a:ext>
            </a:extLst>
          </p:cNvPr>
          <p:cNvSpPr/>
          <p:nvPr/>
        </p:nvSpPr>
        <p:spPr>
          <a:xfrm>
            <a:off x="10303066" y="1488570"/>
            <a:ext cx="932020" cy="5391101"/>
          </a:xfrm>
          <a:custGeom>
            <a:avLst>
              <a:gd name="f9" fmla="val 50000"/>
              <a:gd name="f10" fmla="val 500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ss"/>
              <a:gd name="f8" fmla="val 0"/>
              <a:gd name="f9" fmla="val 50000"/>
              <a:gd name="f10" fmla="val 50000"/>
              <a:gd name="f11" fmla="+- 0 0 -270"/>
              <a:gd name="f12" fmla="+- 0 0 -90"/>
              <a:gd name="f13" fmla="abs f5"/>
              <a:gd name="f14" fmla="abs f6"/>
              <a:gd name="f15" fmla="abs f7"/>
              <a:gd name="f16" fmla="val f8"/>
              <a:gd name="f17" fmla="val f9"/>
              <a:gd name="f18" fmla="val f10"/>
              <a:gd name="f19" fmla="*/ f11 f2 1"/>
              <a:gd name="f20" fmla="*/ f12 f2 1"/>
              <a:gd name="f21" fmla="?: f13 f5 1"/>
              <a:gd name="f22" fmla="?: f14 f6 1"/>
              <a:gd name="f23" fmla="?: f15 f7 1"/>
              <a:gd name="f24" fmla="*/ f19 1 f4"/>
              <a:gd name="f25" fmla="*/ f20 1 f4"/>
              <a:gd name="f26" fmla="*/ f21 1 21600"/>
              <a:gd name="f27" fmla="*/ f22 1 21600"/>
              <a:gd name="f28" fmla="*/ 21600 f21 1"/>
              <a:gd name="f29" fmla="*/ 21600 f22 1"/>
              <a:gd name="f30" fmla="+- f24 0 f3"/>
              <a:gd name="f31" fmla="+- f25 0 f3"/>
              <a:gd name="f32" fmla="min f27 f26"/>
              <a:gd name="f33" fmla="*/ f28 1 f23"/>
              <a:gd name="f34" fmla="*/ f29 1 f23"/>
              <a:gd name="f35" fmla="val f33"/>
              <a:gd name="f36" fmla="val f34"/>
              <a:gd name="f37" fmla="*/ f16 f32 1"/>
              <a:gd name="f38" fmla="+- f36 0 f16"/>
              <a:gd name="f39" fmla="+- f35 0 f16"/>
              <a:gd name="f40" fmla="*/ f35 f32 1"/>
              <a:gd name="f41" fmla="*/ f36 f32 1"/>
              <a:gd name="f42" fmla="*/ f38 1 2"/>
              <a:gd name="f43" fmla="*/ f39 1 2"/>
              <a:gd name="f44" fmla="min f39 f38"/>
              <a:gd name="f45" fmla="*/ f39 f17 1"/>
              <a:gd name="f46" fmla="+- f16 f42 0"/>
              <a:gd name="f47" fmla="+- f16 f43 0"/>
              <a:gd name="f48" fmla="*/ f44 f18 1"/>
              <a:gd name="f49" fmla="*/ f45 1 200000"/>
              <a:gd name="f50" fmla="*/ f48 1 100000"/>
              <a:gd name="f51" fmla="+- f47 0 f49"/>
              <a:gd name="f52" fmla="+- f47 f49 0"/>
              <a:gd name="f53" fmla="*/ f47 f32 1"/>
              <a:gd name="f54" fmla="*/ f46 f32 1"/>
              <a:gd name="f55" fmla="+- f36 0 f50"/>
              <a:gd name="f56" fmla="*/ f51 f50 1"/>
              <a:gd name="f57" fmla="*/ f51 f32 1"/>
              <a:gd name="f58" fmla="*/ f52 f32 1"/>
              <a:gd name="f59" fmla="*/ f50 f32 1"/>
              <a:gd name="f60" fmla="*/ f56 1 f43"/>
              <a:gd name="f61" fmla="*/ f55 f32 1"/>
              <a:gd name="f62" fmla="+- f50 0 f60"/>
              <a:gd name="f63" fmla="+- f55 f60 0"/>
              <a:gd name="f64" fmla="*/ f62 f32 1"/>
              <a:gd name="f65" fmla="*/ f63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37" y="f59"/>
              </a:cxn>
              <a:cxn ang="f30">
                <a:pos x="f57" y="f54"/>
              </a:cxn>
              <a:cxn ang="f30">
                <a:pos x="f37" y="f61"/>
              </a:cxn>
              <a:cxn ang="f31">
                <a:pos x="f40" y="f61"/>
              </a:cxn>
              <a:cxn ang="f31">
                <a:pos x="f58" y="f54"/>
              </a:cxn>
              <a:cxn ang="f31">
                <a:pos x="f40" y="f59"/>
              </a:cxn>
            </a:cxnLst>
            <a:rect l="f57" t="f64" r="f58" b="f65"/>
            <a:pathLst>
              <a:path>
                <a:moveTo>
                  <a:pt x="f37" y="f59"/>
                </a:moveTo>
                <a:lnTo>
                  <a:pt x="f53" y="f37"/>
                </a:lnTo>
                <a:lnTo>
                  <a:pt x="f40" y="f59"/>
                </a:lnTo>
                <a:lnTo>
                  <a:pt x="f58" y="f59"/>
                </a:lnTo>
                <a:lnTo>
                  <a:pt x="f58" y="f61"/>
                </a:lnTo>
                <a:lnTo>
                  <a:pt x="f40" y="f61"/>
                </a:lnTo>
                <a:lnTo>
                  <a:pt x="f53" y="f41"/>
                </a:lnTo>
                <a:lnTo>
                  <a:pt x="f37" y="f61"/>
                </a:lnTo>
                <a:lnTo>
                  <a:pt x="f57" y="f61"/>
                </a:lnTo>
                <a:lnTo>
                  <a:pt x="f57" y="f59"/>
                </a:lnTo>
                <a:close/>
              </a:path>
            </a:pathLst>
          </a:custGeom>
          <a:solidFill>
            <a:srgbClr val="093189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t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Gouvernance / Pilotage</a:t>
            </a:r>
          </a:p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Virage 16">
            <a:extLst>
              <a:ext uri="{FF2B5EF4-FFF2-40B4-BE49-F238E27FC236}">
                <a16:creationId xmlns:a16="http://schemas.microsoft.com/office/drawing/2014/main" id="{D6D3438B-2F04-B748-8267-5BB03490CD83}"/>
              </a:ext>
            </a:extLst>
          </p:cNvPr>
          <p:cNvSpPr/>
          <p:nvPr/>
        </p:nvSpPr>
        <p:spPr>
          <a:xfrm>
            <a:off x="3815370" y="2856558"/>
            <a:ext cx="1152125" cy="499865"/>
          </a:xfrm>
          <a:custGeom>
            <a:avLst>
              <a:gd name="f13" fmla="val 25000"/>
              <a:gd name="f14" fmla="val 25000"/>
              <a:gd name="f15" fmla="val 25000"/>
              <a:gd name="f16" fmla="val 43750"/>
            </a:avLst>
            <a:gdLst>
              <a:gd name="f4" fmla="val 10800000"/>
              <a:gd name="f5" fmla="val 5400000"/>
              <a:gd name="f6" fmla="val 16200000"/>
              <a:gd name="f7" fmla="val 180"/>
              <a:gd name="f8" fmla="val w"/>
              <a:gd name="f9" fmla="val h"/>
              <a:gd name="f10" fmla="val ss"/>
              <a:gd name="f11" fmla="val 0"/>
              <a:gd name="f12" fmla="+- 0 0 5400000"/>
              <a:gd name="f13" fmla="val 25000"/>
              <a:gd name="f14" fmla="val 25000"/>
              <a:gd name="f15" fmla="val 25000"/>
              <a:gd name="f16" fmla="val 43750"/>
              <a:gd name="f17" fmla="+- 0 0 -360"/>
              <a:gd name="f18" fmla="+- 0 0 -180"/>
              <a:gd name="f19" fmla="+- 0 0 -90"/>
              <a:gd name="f20" fmla="abs f8"/>
              <a:gd name="f21" fmla="abs f9"/>
              <a:gd name="f22" fmla="abs f10"/>
              <a:gd name="f23" fmla="val f11"/>
              <a:gd name="f24" fmla="val f14"/>
              <a:gd name="f25" fmla="val f13"/>
              <a:gd name="f26" fmla="val f15"/>
              <a:gd name="f27" fmla="val f16"/>
              <a:gd name="f28" fmla="*/ f17 f4 1"/>
              <a:gd name="f29" fmla="*/ f18 f4 1"/>
              <a:gd name="f30" fmla="*/ f19 f4 1"/>
              <a:gd name="f31" fmla="?: f20 f8 1"/>
              <a:gd name="f32" fmla="?: f21 f9 1"/>
              <a:gd name="f33" fmla="?: f22 f10 1"/>
              <a:gd name="f34" fmla="*/ f28 1 f7"/>
              <a:gd name="f35" fmla="*/ f29 1 f7"/>
              <a:gd name="f36" fmla="*/ f30 1 f7"/>
              <a:gd name="f37" fmla="*/ f31 1 21600"/>
              <a:gd name="f38" fmla="*/ f32 1 21600"/>
              <a:gd name="f39" fmla="*/ 21600 f31 1"/>
              <a:gd name="f40" fmla="*/ 21600 f32 1"/>
              <a:gd name="f41" fmla="+- f34 0 f5"/>
              <a:gd name="f42" fmla="+- f35 0 f5"/>
              <a:gd name="f43" fmla="+- f36 0 f5"/>
              <a:gd name="f44" fmla="min f38 f37"/>
              <a:gd name="f45" fmla="*/ f39 1 f33"/>
              <a:gd name="f46" fmla="*/ f40 1 f33"/>
              <a:gd name="f47" fmla="val f45"/>
              <a:gd name="f48" fmla="val f46"/>
              <a:gd name="f49" fmla="*/ f23 f44 1"/>
              <a:gd name="f50" fmla="+- f48 0 f23"/>
              <a:gd name="f51" fmla="+- f47 0 f23"/>
              <a:gd name="f52" fmla="*/ f47 f44 1"/>
              <a:gd name="f53" fmla="*/ f48 f44 1"/>
              <a:gd name="f54" fmla="min f51 f50"/>
              <a:gd name="f55" fmla="*/ f54 f25 1"/>
              <a:gd name="f56" fmla="*/ f54 f24 1"/>
              <a:gd name="f57" fmla="*/ f54 f26 1"/>
              <a:gd name="f58" fmla="*/ f54 f27 1"/>
              <a:gd name="f59" fmla="*/ f55 1 100000"/>
              <a:gd name="f60" fmla="*/ f56 1 100000"/>
              <a:gd name="f61" fmla="*/ f57 1 100000"/>
              <a:gd name="f62" fmla="*/ f58 1 100000"/>
              <a:gd name="f63" fmla="*/ f59 1 2"/>
              <a:gd name="f64" fmla="+- f47 0 f61"/>
              <a:gd name="f65" fmla="+- f62 0 f59"/>
              <a:gd name="f66" fmla="*/ f62 f44 1"/>
              <a:gd name="f67" fmla="*/ f60 f44 1"/>
              <a:gd name="f68" fmla="*/ f59 f44 1"/>
              <a:gd name="f69" fmla="+- f60 0 f63"/>
              <a:gd name="f70" fmla="max f65 0"/>
              <a:gd name="f71" fmla="*/ f64 f44 1"/>
              <a:gd name="f72" fmla="*/ f63 f44 1"/>
              <a:gd name="f73" fmla="+- f59 f70 0"/>
              <a:gd name="f74" fmla="+- f69 f59 0"/>
              <a:gd name="f75" fmla="+- f69 f62 0"/>
              <a:gd name="f76" fmla="*/ f69 f44 1"/>
              <a:gd name="f77" fmla="*/ f70 f44 1"/>
              <a:gd name="f78" fmla="+- f74 f69 0"/>
              <a:gd name="f79" fmla="*/ f75 f44 1"/>
              <a:gd name="f80" fmla="*/ f74 f44 1"/>
              <a:gd name="f81" fmla="*/ f73 f44 1"/>
              <a:gd name="f82" fmla="*/ f78 f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71" y="f49"/>
              </a:cxn>
              <a:cxn ang="f42">
                <a:pos x="f71" y="f82"/>
              </a:cxn>
              <a:cxn ang="f42">
                <a:pos x="f72" y="f53"/>
              </a:cxn>
              <a:cxn ang="f43">
                <a:pos x="f52" y="f67"/>
              </a:cxn>
            </a:cxnLst>
            <a:rect l="f49" t="f49" r="f52" b="f53"/>
            <a:pathLst>
              <a:path>
                <a:moveTo>
                  <a:pt x="f49" y="f53"/>
                </a:moveTo>
                <a:lnTo>
                  <a:pt x="f49" y="f79"/>
                </a:lnTo>
                <a:arcTo wR="f66" hR="f66" stAng="f4" swAng="f5"/>
                <a:lnTo>
                  <a:pt x="f71" y="f76"/>
                </a:lnTo>
                <a:lnTo>
                  <a:pt x="f71" y="f49"/>
                </a:lnTo>
                <a:lnTo>
                  <a:pt x="f52" y="f67"/>
                </a:lnTo>
                <a:lnTo>
                  <a:pt x="f71" y="f82"/>
                </a:lnTo>
                <a:lnTo>
                  <a:pt x="f71" y="f80"/>
                </a:lnTo>
                <a:lnTo>
                  <a:pt x="f81" y="f80"/>
                </a:lnTo>
                <a:arcTo wR="f77" hR="f77" stAng="f6" swAng="f12"/>
                <a:lnTo>
                  <a:pt x="f68" y="f53"/>
                </a:lnTo>
                <a:close/>
              </a:path>
            </a:pathLst>
          </a:custGeom>
          <a:solidFill>
            <a:srgbClr val="093189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t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1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Virage 17">
            <a:extLst>
              <a:ext uri="{FF2B5EF4-FFF2-40B4-BE49-F238E27FC236}">
                <a16:creationId xmlns:a16="http://schemas.microsoft.com/office/drawing/2014/main" id="{6A89DEBD-F5BA-6040-B7D6-52C35B124CEA}"/>
              </a:ext>
            </a:extLst>
          </p:cNvPr>
          <p:cNvSpPr/>
          <p:nvPr/>
        </p:nvSpPr>
        <p:spPr>
          <a:xfrm rot="10800009" flipH="1">
            <a:off x="3743380" y="4512097"/>
            <a:ext cx="1233607" cy="499865"/>
          </a:xfrm>
          <a:custGeom>
            <a:avLst>
              <a:gd name="f13" fmla="val 25000"/>
              <a:gd name="f14" fmla="val 23961"/>
              <a:gd name="f15" fmla="val 25000"/>
              <a:gd name="f16" fmla="val 43750"/>
            </a:avLst>
            <a:gdLst>
              <a:gd name="f4" fmla="val 10800000"/>
              <a:gd name="f5" fmla="val 5400000"/>
              <a:gd name="f6" fmla="val 16200000"/>
              <a:gd name="f7" fmla="val 180"/>
              <a:gd name="f8" fmla="val w"/>
              <a:gd name="f9" fmla="val h"/>
              <a:gd name="f10" fmla="val ss"/>
              <a:gd name="f11" fmla="val 0"/>
              <a:gd name="f12" fmla="+- 0 0 5400000"/>
              <a:gd name="f13" fmla="val 25000"/>
              <a:gd name="f14" fmla="val 23961"/>
              <a:gd name="f15" fmla="val 25000"/>
              <a:gd name="f16" fmla="val 43750"/>
              <a:gd name="f17" fmla="+- 0 0 -360"/>
              <a:gd name="f18" fmla="+- 0 0 -180"/>
              <a:gd name="f19" fmla="+- 0 0 -90"/>
              <a:gd name="f20" fmla="abs f8"/>
              <a:gd name="f21" fmla="abs f9"/>
              <a:gd name="f22" fmla="abs f10"/>
              <a:gd name="f23" fmla="val f11"/>
              <a:gd name="f24" fmla="val f14"/>
              <a:gd name="f25" fmla="val f13"/>
              <a:gd name="f26" fmla="val f15"/>
              <a:gd name="f27" fmla="val f16"/>
              <a:gd name="f28" fmla="*/ f17 f4 1"/>
              <a:gd name="f29" fmla="*/ f18 f4 1"/>
              <a:gd name="f30" fmla="*/ f19 f4 1"/>
              <a:gd name="f31" fmla="?: f20 f8 1"/>
              <a:gd name="f32" fmla="?: f21 f9 1"/>
              <a:gd name="f33" fmla="?: f22 f10 1"/>
              <a:gd name="f34" fmla="*/ f28 1 f7"/>
              <a:gd name="f35" fmla="*/ f29 1 f7"/>
              <a:gd name="f36" fmla="*/ f30 1 f7"/>
              <a:gd name="f37" fmla="*/ f31 1 21600"/>
              <a:gd name="f38" fmla="*/ f32 1 21600"/>
              <a:gd name="f39" fmla="*/ 21600 f31 1"/>
              <a:gd name="f40" fmla="*/ 21600 f32 1"/>
              <a:gd name="f41" fmla="+- f34 0 f5"/>
              <a:gd name="f42" fmla="+- f35 0 f5"/>
              <a:gd name="f43" fmla="+- f36 0 f5"/>
              <a:gd name="f44" fmla="min f38 f37"/>
              <a:gd name="f45" fmla="*/ f39 1 f33"/>
              <a:gd name="f46" fmla="*/ f40 1 f33"/>
              <a:gd name="f47" fmla="val f45"/>
              <a:gd name="f48" fmla="val f46"/>
              <a:gd name="f49" fmla="*/ f23 f44 1"/>
              <a:gd name="f50" fmla="+- f48 0 f23"/>
              <a:gd name="f51" fmla="+- f47 0 f23"/>
              <a:gd name="f52" fmla="*/ f47 f44 1"/>
              <a:gd name="f53" fmla="*/ f48 f44 1"/>
              <a:gd name="f54" fmla="min f51 f50"/>
              <a:gd name="f55" fmla="*/ f54 f25 1"/>
              <a:gd name="f56" fmla="*/ f54 f24 1"/>
              <a:gd name="f57" fmla="*/ f54 f26 1"/>
              <a:gd name="f58" fmla="*/ f54 f27 1"/>
              <a:gd name="f59" fmla="*/ f55 1 100000"/>
              <a:gd name="f60" fmla="*/ f56 1 100000"/>
              <a:gd name="f61" fmla="*/ f57 1 100000"/>
              <a:gd name="f62" fmla="*/ f58 1 100000"/>
              <a:gd name="f63" fmla="*/ f59 1 2"/>
              <a:gd name="f64" fmla="+- f47 0 f61"/>
              <a:gd name="f65" fmla="+- f62 0 f59"/>
              <a:gd name="f66" fmla="*/ f62 f44 1"/>
              <a:gd name="f67" fmla="*/ f60 f44 1"/>
              <a:gd name="f68" fmla="*/ f59 f44 1"/>
              <a:gd name="f69" fmla="+- f60 0 f63"/>
              <a:gd name="f70" fmla="max f65 0"/>
              <a:gd name="f71" fmla="*/ f64 f44 1"/>
              <a:gd name="f72" fmla="*/ f63 f44 1"/>
              <a:gd name="f73" fmla="+- f59 f70 0"/>
              <a:gd name="f74" fmla="+- f69 f59 0"/>
              <a:gd name="f75" fmla="+- f69 f62 0"/>
              <a:gd name="f76" fmla="*/ f69 f44 1"/>
              <a:gd name="f77" fmla="*/ f70 f44 1"/>
              <a:gd name="f78" fmla="+- f74 f69 0"/>
              <a:gd name="f79" fmla="*/ f75 f44 1"/>
              <a:gd name="f80" fmla="*/ f74 f44 1"/>
              <a:gd name="f81" fmla="*/ f73 f44 1"/>
              <a:gd name="f82" fmla="*/ f78 f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71" y="f49"/>
              </a:cxn>
              <a:cxn ang="f42">
                <a:pos x="f71" y="f82"/>
              </a:cxn>
              <a:cxn ang="f42">
                <a:pos x="f72" y="f53"/>
              </a:cxn>
              <a:cxn ang="f43">
                <a:pos x="f52" y="f67"/>
              </a:cxn>
            </a:cxnLst>
            <a:rect l="f49" t="f49" r="f52" b="f53"/>
            <a:pathLst>
              <a:path>
                <a:moveTo>
                  <a:pt x="f49" y="f53"/>
                </a:moveTo>
                <a:lnTo>
                  <a:pt x="f49" y="f79"/>
                </a:lnTo>
                <a:arcTo wR="f66" hR="f66" stAng="f4" swAng="f5"/>
                <a:lnTo>
                  <a:pt x="f71" y="f76"/>
                </a:lnTo>
                <a:lnTo>
                  <a:pt x="f71" y="f49"/>
                </a:lnTo>
                <a:lnTo>
                  <a:pt x="f52" y="f67"/>
                </a:lnTo>
                <a:lnTo>
                  <a:pt x="f71" y="f82"/>
                </a:lnTo>
                <a:lnTo>
                  <a:pt x="f71" y="f80"/>
                </a:lnTo>
                <a:lnTo>
                  <a:pt x="f81" y="f80"/>
                </a:lnTo>
                <a:arcTo wR="f77" hR="f77" stAng="f6" swAng="f12"/>
                <a:lnTo>
                  <a:pt x="f68" y="f53"/>
                </a:lnTo>
                <a:close/>
              </a:path>
            </a:pathLst>
          </a:custGeom>
          <a:solidFill>
            <a:srgbClr val="093189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t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1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Flèche droite 18">
            <a:extLst>
              <a:ext uri="{FF2B5EF4-FFF2-40B4-BE49-F238E27FC236}">
                <a16:creationId xmlns:a16="http://schemas.microsoft.com/office/drawing/2014/main" id="{67C66AD3-5890-EA46-B07D-C487D2099D23}"/>
              </a:ext>
            </a:extLst>
          </p:cNvPr>
          <p:cNvSpPr/>
          <p:nvPr/>
        </p:nvSpPr>
        <p:spPr>
          <a:xfrm>
            <a:off x="7345814" y="2403564"/>
            <a:ext cx="551081" cy="185842"/>
          </a:xfrm>
          <a:custGeom>
            <a:avLst>
              <a:gd name="f0" fmla="val 1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93189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t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1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Flèche droite 19">
            <a:extLst>
              <a:ext uri="{FF2B5EF4-FFF2-40B4-BE49-F238E27FC236}">
                <a16:creationId xmlns:a16="http://schemas.microsoft.com/office/drawing/2014/main" id="{4BF460E2-C9C9-E148-A286-6A168E866B6F}"/>
              </a:ext>
            </a:extLst>
          </p:cNvPr>
          <p:cNvSpPr/>
          <p:nvPr/>
        </p:nvSpPr>
        <p:spPr>
          <a:xfrm>
            <a:off x="7345804" y="3170617"/>
            <a:ext cx="551072" cy="185842"/>
          </a:xfrm>
          <a:custGeom>
            <a:avLst>
              <a:gd name="f0" fmla="val 1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93189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t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Flèche droite 20">
            <a:extLst>
              <a:ext uri="{FF2B5EF4-FFF2-40B4-BE49-F238E27FC236}">
                <a16:creationId xmlns:a16="http://schemas.microsoft.com/office/drawing/2014/main" id="{AD3B38B8-853D-F34C-AC48-3B520F60CDD5}"/>
              </a:ext>
            </a:extLst>
          </p:cNvPr>
          <p:cNvSpPr/>
          <p:nvPr/>
        </p:nvSpPr>
        <p:spPr>
          <a:xfrm>
            <a:off x="7345804" y="4240850"/>
            <a:ext cx="551072" cy="185842"/>
          </a:xfrm>
          <a:custGeom>
            <a:avLst>
              <a:gd name="f0" fmla="val 1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93189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t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1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Flèche droite 21">
            <a:extLst>
              <a:ext uri="{FF2B5EF4-FFF2-40B4-BE49-F238E27FC236}">
                <a16:creationId xmlns:a16="http://schemas.microsoft.com/office/drawing/2014/main" id="{01C53A56-C32F-434F-9BBE-C76636B70A32}"/>
              </a:ext>
            </a:extLst>
          </p:cNvPr>
          <p:cNvSpPr/>
          <p:nvPr/>
        </p:nvSpPr>
        <p:spPr>
          <a:xfrm>
            <a:off x="7368756" y="4967048"/>
            <a:ext cx="551072" cy="185842"/>
          </a:xfrm>
          <a:custGeom>
            <a:avLst>
              <a:gd name="f0" fmla="val 1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93189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t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1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Flèche droite 22">
            <a:extLst>
              <a:ext uri="{FF2B5EF4-FFF2-40B4-BE49-F238E27FC236}">
                <a16:creationId xmlns:a16="http://schemas.microsoft.com/office/drawing/2014/main" id="{AC473A3C-CB84-1644-9CD6-8DAB9FACB16D}"/>
              </a:ext>
            </a:extLst>
          </p:cNvPr>
          <p:cNvSpPr/>
          <p:nvPr/>
        </p:nvSpPr>
        <p:spPr>
          <a:xfrm>
            <a:off x="7368756" y="5769644"/>
            <a:ext cx="593390" cy="185842"/>
          </a:xfrm>
          <a:custGeom>
            <a:avLst>
              <a:gd name="f0" fmla="val 1821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93189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30" tIns="45710" rIns="91430" bIns="45710" anchor="t" anchorCtr="1" compatLnSpc="1"/>
          <a:lstStyle/>
          <a:p>
            <a:pPr marL="0" marR="0" lvl="0" indent="0" algn="ctr" defTabSz="9142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1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22" name="Connecteur droit 23">
            <a:extLst>
              <a:ext uri="{FF2B5EF4-FFF2-40B4-BE49-F238E27FC236}">
                <a16:creationId xmlns:a16="http://schemas.microsoft.com/office/drawing/2014/main" id="{74EE7077-AEB7-8446-A7D4-592120400D3E}"/>
              </a:ext>
            </a:extLst>
          </p:cNvPr>
          <p:cNvCxnSpPr>
            <a:stCxn id="8" idx="1"/>
          </p:cNvCxnSpPr>
          <p:nvPr/>
        </p:nvCxnSpPr>
        <p:spPr>
          <a:xfrm>
            <a:off x="6921194" y="2913415"/>
            <a:ext cx="424620" cy="0"/>
          </a:xfrm>
          <a:prstGeom prst="straightConnector1">
            <a:avLst/>
          </a:prstGeom>
          <a:noFill/>
          <a:ln w="19046">
            <a:solidFill>
              <a:srgbClr val="093189"/>
            </a:solidFill>
            <a:prstDash val="solid"/>
            <a:round/>
          </a:ln>
        </p:spPr>
      </p:cxnSp>
      <p:cxnSp>
        <p:nvCxnSpPr>
          <p:cNvPr id="23" name="Connecteur droit 24">
            <a:extLst>
              <a:ext uri="{FF2B5EF4-FFF2-40B4-BE49-F238E27FC236}">
                <a16:creationId xmlns:a16="http://schemas.microsoft.com/office/drawing/2014/main" id="{F96F5997-DD9C-9648-B295-EC024C0B126B}"/>
              </a:ext>
            </a:extLst>
          </p:cNvPr>
          <p:cNvCxnSpPr/>
          <p:nvPr/>
        </p:nvCxnSpPr>
        <p:spPr>
          <a:xfrm>
            <a:off x="6921194" y="5089294"/>
            <a:ext cx="424620" cy="0"/>
          </a:xfrm>
          <a:prstGeom prst="straightConnector1">
            <a:avLst/>
          </a:prstGeom>
          <a:noFill/>
          <a:ln w="19046">
            <a:solidFill>
              <a:srgbClr val="093189"/>
            </a:solidFill>
            <a:prstDash val="solid"/>
            <a:round/>
          </a:ln>
        </p:spPr>
      </p:cxnSp>
      <p:sp>
        <p:nvSpPr>
          <p:cNvPr id="24" name="Espace réservé du numéro de diapositive 1">
            <a:extLst>
              <a:ext uri="{FF2B5EF4-FFF2-40B4-BE49-F238E27FC236}">
                <a16:creationId xmlns:a16="http://schemas.microsoft.com/office/drawing/2014/main" id="{B73DCD47-D5BE-5A44-B579-22C6571E4E75}"/>
              </a:ext>
            </a:extLst>
          </p:cNvPr>
          <p:cNvSpPr/>
          <p:nvPr/>
        </p:nvSpPr>
        <p:spPr>
          <a:xfrm>
            <a:off x="10963546" y="6920773"/>
            <a:ext cx="199238" cy="1554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0" tIns="0" rIns="0" bIns="0" anchor="ctr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C90D70-3D5C-493E-972B-743CD800B85C}" type="slidenum">
              <a:t>34</a:t>
            </a:fld>
            <a:endParaRPr lang="fr-FR" sz="10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6BEC6E65-F00C-7840-ABC0-818B7339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b="1" dirty="0"/>
              <a:t>Pistes d’amélioration</a:t>
            </a:r>
          </a:p>
        </p:txBody>
      </p:sp>
    </p:spTree>
    <p:extLst>
      <p:ext uri="{BB962C8B-B14F-4D97-AF65-F5344CB8AC3E}">
        <p14:creationId xmlns:p14="http://schemas.microsoft.com/office/powerpoint/2010/main" val="1468015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/>
          <p:nvPr/>
        </p:nvSpPr>
        <p:spPr>
          <a:xfrm>
            <a:off x="1986329" y="1606655"/>
            <a:ext cx="6705596" cy="4846676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/>
          <a:lstStyle/>
          <a:p>
            <a:pPr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62" b="1">
                <a:solidFill>
                  <a:srgbClr val="D1003B"/>
                </a:solidFill>
                <a:latin typeface="Arial"/>
                <a:cs typeface="Arial"/>
              </a:rPr>
              <a:t>Le temps de passage moyen en SSPI est de xxx minutes.</a:t>
            </a:r>
          </a:p>
          <a:p>
            <a:pPr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62" b="1" i="1">
                <a:solidFill>
                  <a:srgbClr val="D1003B"/>
                </a:solidFill>
                <a:latin typeface="Arial"/>
                <a:cs typeface="Arial"/>
              </a:rPr>
              <a:t>Détail du temps de passage moyen en SSPI par salle</a:t>
            </a:r>
          </a:p>
          <a:p>
            <a:pPr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46" b="1">
              <a:solidFill>
                <a:srgbClr val="02375E"/>
              </a:solidFill>
              <a:latin typeface="Arial"/>
              <a:cs typeface="Arial"/>
            </a:endParaRPr>
          </a:p>
          <a:p>
            <a:pPr marL="177795" indent="-177795" defTabSz="457200">
              <a:spcBef>
                <a:spcPts val="400"/>
              </a:spcBef>
              <a:spcAft>
                <a:spcPts val="600"/>
              </a:spcAft>
              <a:buSzPct val="9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77" b="1">
                <a:solidFill>
                  <a:srgbClr val="D1003B"/>
                </a:solidFill>
                <a:latin typeface="Arial"/>
                <a:cs typeface="Arial"/>
              </a:rPr>
              <a:t>xxx</a:t>
            </a:r>
            <a:endParaRPr lang="fr-FR" sz="1662" b="1">
              <a:solidFill>
                <a:srgbClr val="C0504D"/>
              </a:solidFill>
              <a:latin typeface="Arial"/>
              <a:cs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2974" y="2591052"/>
            <a:ext cx="6788953" cy="3254404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4" name="ZoneTexte 6"/>
          <p:cNvSpPr txBox="1"/>
          <p:nvPr/>
        </p:nvSpPr>
        <p:spPr>
          <a:xfrm rot="20626584">
            <a:off x="1705116" y="3813404"/>
            <a:ext cx="6576520" cy="433197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15" b="1" i="1">
                <a:solidFill>
                  <a:srgbClr val="C00000"/>
                </a:solidFill>
                <a:latin typeface="Arial"/>
              </a:rPr>
              <a:t>[Extraction Onglet « TdB détaillé »]</a:t>
            </a:r>
          </a:p>
        </p:txBody>
      </p:sp>
      <p:sp>
        <p:nvSpPr>
          <p:cNvPr id="5" name="Titre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r-FR"/>
              <a:t>Principaux constats</a:t>
            </a:r>
          </a:p>
        </p:txBody>
      </p:sp>
      <p:sp>
        <p:nvSpPr>
          <p:cNvPr id="6" name="Titre 1"/>
          <p:cNvSpPr txBox="1"/>
          <p:nvPr/>
        </p:nvSpPr>
        <p:spPr>
          <a:xfrm>
            <a:off x="2816522" y="836713"/>
            <a:ext cx="6705596" cy="62863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 anchorCtr="0" compatLnSpc="1"/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15" b="1" cap="small">
                <a:solidFill>
                  <a:srgbClr val="36616C"/>
                </a:solidFill>
                <a:latin typeface="Arial"/>
                <a:cs typeface="Arial"/>
              </a:rPr>
              <a:t>Zoom sur le temps de passage en sspi</a:t>
            </a:r>
          </a:p>
        </p:txBody>
      </p:sp>
    </p:spTree>
    <p:extLst>
      <p:ext uri="{BB962C8B-B14F-4D97-AF65-F5344CB8AC3E}">
        <p14:creationId xmlns:p14="http://schemas.microsoft.com/office/powerpoint/2010/main" val="4291898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r-FR"/>
              <a:t>Principaux constats</a:t>
            </a:r>
          </a:p>
        </p:txBody>
      </p:sp>
      <p:pic>
        <p:nvPicPr>
          <p:cNvPr id="3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982" y="1987257"/>
            <a:ext cx="4322067" cy="4322067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4" name="Espace réservé du contenu 23"/>
          <p:cNvSpPr txBox="1"/>
          <p:nvPr/>
        </p:nvSpPr>
        <p:spPr>
          <a:xfrm>
            <a:off x="6521928" y="2005600"/>
            <a:ext cx="2674555" cy="4250231"/>
          </a:xfrm>
          <a:prstGeom prst="rect">
            <a:avLst/>
          </a:prstGeom>
          <a:solidFill>
            <a:srgbClr val="F2F2F2"/>
          </a:solidFill>
          <a:ln w="9528">
            <a:solidFill>
              <a:srgbClr val="336699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/>
          <a:lstStyle/>
          <a:p>
            <a:pPr marL="346621" indent="-346621" defTabSz="91028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100" b="1" i="1">
              <a:solidFill>
                <a:srgbClr val="000000"/>
              </a:solidFill>
              <a:latin typeface="Calibri"/>
            </a:endParaRPr>
          </a:p>
          <a:p>
            <a:pPr marL="246193" indent="-158264" defTabSz="910285" hangingPunct="0">
              <a:spcAft>
                <a:spcPts val="370"/>
              </a:spcAft>
              <a:buClr>
                <a:srgbClr val="1F497D"/>
              </a:buClr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1" i="1" kern="0">
                <a:solidFill>
                  <a:srgbClr val="000000"/>
                </a:solidFill>
                <a:latin typeface="Arial" pitchFamily="34"/>
                <a:cs typeface="Arial" pitchFamily="34"/>
              </a:rPr>
              <a:t>[commentaires sur les règles d’armement des salles]</a:t>
            </a:r>
          </a:p>
          <a:p>
            <a:pPr marL="246193" indent="-158264" defTabSz="910285" hangingPunct="0">
              <a:spcAft>
                <a:spcPts val="370"/>
              </a:spcAft>
              <a:buClr>
                <a:srgbClr val="1F497D"/>
              </a:buClr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1" kern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246193" indent="-158264" defTabSz="910285" hangingPunct="0">
              <a:spcAft>
                <a:spcPts val="275"/>
              </a:spcAft>
              <a:buClr>
                <a:srgbClr val="1F497D"/>
              </a:buClr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1" kern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346621" indent="-346621" defTabSz="91028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1">
              <a:solidFill>
                <a:srgbClr val="000000"/>
              </a:solidFill>
              <a:latin typeface="Calibri"/>
            </a:endParaRPr>
          </a:p>
          <a:p>
            <a:pPr marL="346621" indent="-346621" defTabSz="91028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1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319463" indent="-231535" defTabSz="910285" hangingPunct="0">
              <a:spcAft>
                <a:spcPts val="370"/>
              </a:spcAft>
              <a:buClr>
                <a:srgbClr val="1F497D"/>
              </a:buClr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108" b="1" kern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5" name="ZoneTexte 6"/>
          <p:cNvSpPr txBox="1"/>
          <p:nvPr/>
        </p:nvSpPr>
        <p:spPr>
          <a:xfrm rot="20626584">
            <a:off x="1884577" y="3165021"/>
            <a:ext cx="4796311" cy="433197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15" b="1" i="1">
                <a:solidFill>
                  <a:srgbClr val="C00000"/>
                </a:solidFill>
                <a:latin typeface="Arial"/>
              </a:rPr>
              <a:t>[Exemple]</a:t>
            </a:r>
          </a:p>
        </p:txBody>
      </p:sp>
      <p:sp>
        <p:nvSpPr>
          <p:cNvPr id="6" name="Titre 1"/>
          <p:cNvSpPr txBox="1"/>
          <p:nvPr/>
        </p:nvSpPr>
        <p:spPr>
          <a:xfrm>
            <a:off x="2816522" y="836713"/>
            <a:ext cx="6705596" cy="62863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 anchorCtr="0" compatLnSpc="1"/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15" b="1" cap="small">
                <a:solidFill>
                  <a:srgbClr val="36616C"/>
                </a:solidFill>
                <a:latin typeface="Arial"/>
                <a:cs typeface="Arial"/>
              </a:rPr>
              <a:t>Zoom sur l’armement des salles</a:t>
            </a:r>
          </a:p>
        </p:txBody>
      </p:sp>
    </p:spTree>
    <p:extLst>
      <p:ext uri="{BB962C8B-B14F-4D97-AF65-F5344CB8AC3E}">
        <p14:creationId xmlns:p14="http://schemas.microsoft.com/office/powerpoint/2010/main" val="1757577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510709" y="365125"/>
            <a:ext cx="11078997" cy="6178389"/>
            <a:chOff x="381" y="1296"/>
            <a:chExt cx="3851" cy="2833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381" y="2976"/>
              <a:ext cx="3851" cy="1153"/>
              <a:chOff x="167" y="2976"/>
              <a:chExt cx="3851" cy="1152"/>
            </a:xfrm>
          </p:grpSpPr>
          <p:sp>
            <p:nvSpPr>
              <p:cNvPr id="23" name="Rectangle 10"/>
              <p:cNvSpPr>
                <a:spLocks noChangeArrowheads="1"/>
              </p:cNvSpPr>
              <p:nvPr/>
            </p:nvSpPr>
            <p:spPr bwMode="auto">
              <a:xfrm>
                <a:off x="167" y="2976"/>
                <a:ext cx="3851" cy="115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1395" tIns="45702" rIns="91395" bIns="45702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4" name="Text Box 11"/>
              <p:cNvSpPr txBox="1">
                <a:spLocks noChangeArrowheads="1"/>
              </p:cNvSpPr>
              <p:nvPr/>
            </p:nvSpPr>
            <p:spPr bwMode="auto">
              <a:xfrm>
                <a:off x="240" y="3024"/>
                <a:ext cx="1248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1395" tIns="45702" rIns="91395" bIns="45702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charset="0"/>
                  </a:rPr>
                  <a:t>Système d’information</a:t>
                </a:r>
              </a:p>
            </p:txBody>
          </p:sp>
          <p:sp>
            <p:nvSpPr>
              <p:cNvPr id="25" name="Text Box 12"/>
              <p:cNvSpPr txBox="1">
                <a:spLocks noChangeArrowheads="1"/>
              </p:cNvSpPr>
              <p:nvPr/>
            </p:nvSpPr>
            <p:spPr bwMode="auto">
              <a:xfrm>
                <a:off x="336" y="3600"/>
                <a:ext cx="873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1395" tIns="45702" rIns="91395" bIns="45702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charset="0"/>
                  </a:rPr>
                  <a:t>Environnement et Infrastructure</a:t>
                </a:r>
              </a:p>
            </p:txBody>
          </p:sp>
          <p:sp>
            <p:nvSpPr>
              <p:cNvPr id="26" name="Text Box 13"/>
              <p:cNvSpPr txBox="1">
                <a:spLocks noChangeArrowheads="1"/>
              </p:cNvSpPr>
              <p:nvPr/>
            </p:nvSpPr>
            <p:spPr bwMode="auto">
              <a:xfrm>
                <a:off x="2280" y="3522"/>
                <a:ext cx="1673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1395" tIns="45702" rIns="91395" bIns="45702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charset="0"/>
                  </a:rPr>
                  <a:t>Fonctions hôtelières et approvisionnements</a:t>
                </a:r>
              </a:p>
            </p:txBody>
          </p:sp>
          <p:sp>
            <p:nvSpPr>
              <p:cNvPr id="27" name="Text Box 14"/>
              <p:cNvSpPr txBox="1">
                <a:spLocks noChangeArrowheads="1"/>
              </p:cNvSpPr>
              <p:nvPr/>
            </p:nvSpPr>
            <p:spPr bwMode="auto">
              <a:xfrm>
                <a:off x="2979" y="3064"/>
                <a:ext cx="957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1395" tIns="45702" rIns="91395" bIns="45702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charset="0"/>
                  </a:rPr>
                  <a:t>Ressources humaines</a:t>
                </a:r>
              </a:p>
            </p:txBody>
          </p:sp>
          <p:sp>
            <p:nvSpPr>
              <p:cNvPr id="28" name="Text Box 15"/>
              <p:cNvSpPr txBox="1">
                <a:spLocks noChangeArrowheads="1"/>
              </p:cNvSpPr>
              <p:nvPr/>
            </p:nvSpPr>
            <p:spPr bwMode="auto">
              <a:xfrm>
                <a:off x="1488" y="3168"/>
                <a:ext cx="1248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395" tIns="45702" rIns="91395" bIns="45702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altLang="fr-FR" sz="1400" b="1">
                    <a:solidFill>
                      <a:srgbClr val="000066"/>
                    </a:solidFill>
                    <a:latin typeface="Verdana" charset="0"/>
                  </a:rPr>
                  <a:t>RESSOURCES TRANSVERSALES</a:t>
                </a:r>
              </a:p>
            </p:txBody>
          </p:sp>
          <p:sp>
            <p:nvSpPr>
              <p:cNvPr id="29" name="Arc 16"/>
              <p:cNvSpPr>
                <a:spLocks/>
              </p:cNvSpPr>
              <p:nvPr/>
            </p:nvSpPr>
            <p:spPr bwMode="auto">
              <a:xfrm rot="19558414" flipV="1">
                <a:off x="3245" y="3221"/>
                <a:ext cx="354" cy="327"/>
              </a:xfrm>
              <a:custGeom>
                <a:avLst/>
                <a:gdLst>
                  <a:gd name="G0" fmla="+- 0 0 0"/>
                  <a:gd name="G1" fmla="+- 21480 0 0"/>
                  <a:gd name="G2" fmla="+- 21600 0 0"/>
                  <a:gd name="T0" fmla="*/ 2269 w 18513"/>
                  <a:gd name="T1" fmla="*/ 0 h 21480"/>
                  <a:gd name="T2" fmla="*/ 18513 w 18513"/>
                  <a:gd name="T3" fmla="*/ 10352 h 21480"/>
                  <a:gd name="T4" fmla="*/ 0 w 18513"/>
                  <a:gd name="T5" fmla="*/ 21480 h 2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13" h="21480" fill="none" extrusionOk="0">
                    <a:moveTo>
                      <a:pt x="2269" y="-1"/>
                    </a:moveTo>
                    <a:cubicBezTo>
                      <a:pt x="9007" y="711"/>
                      <a:pt x="15021" y="4544"/>
                      <a:pt x="18512" y="10352"/>
                    </a:cubicBezTo>
                  </a:path>
                  <a:path w="18513" h="21480" stroke="0" extrusionOk="0">
                    <a:moveTo>
                      <a:pt x="2269" y="-1"/>
                    </a:moveTo>
                    <a:cubicBezTo>
                      <a:pt x="9007" y="711"/>
                      <a:pt x="15021" y="4544"/>
                      <a:pt x="18512" y="10352"/>
                    </a:cubicBezTo>
                    <a:lnTo>
                      <a:pt x="0" y="21480"/>
                    </a:lnTo>
                    <a:close/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395" tIns="45702" rIns="91395" bIns="45702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0" name="Arc 17"/>
              <p:cNvSpPr>
                <a:spLocks/>
              </p:cNvSpPr>
              <p:nvPr/>
            </p:nvSpPr>
            <p:spPr bwMode="auto">
              <a:xfrm rot="4065220" flipV="1">
                <a:off x="291" y="3291"/>
                <a:ext cx="575" cy="95"/>
              </a:xfrm>
              <a:custGeom>
                <a:avLst/>
                <a:gdLst>
                  <a:gd name="G0" fmla="+- 0 0 0"/>
                  <a:gd name="G1" fmla="+- 20156 0 0"/>
                  <a:gd name="G2" fmla="+- 21600 0 0"/>
                  <a:gd name="T0" fmla="*/ 7766 w 20484"/>
                  <a:gd name="T1" fmla="*/ 0 h 20156"/>
                  <a:gd name="T2" fmla="*/ 20484 w 20484"/>
                  <a:gd name="T3" fmla="*/ 13303 h 20156"/>
                  <a:gd name="T4" fmla="*/ 0 w 20484"/>
                  <a:gd name="T5" fmla="*/ 20156 h 20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484" h="20156" fill="none" extrusionOk="0">
                    <a:moveTo>
                      <a:pt x="7765" y="0"/>
                    </a:moveTo>
                    <a:cubicBezTo>
                      <a:pt x="13776" y="2316"/>
                      <a:pt x="18440" y="7194"/>
                      <a:pt x="20484" y="13302"/>
                    </a:cubicBezTo>
                  </a:path>
                  <a:path w="20484" h="20156" stroke="0" extrusionOk="0">
                    <a:moveTo>
                      <a:pt x="7765" y="0"/>
                    </a:moveTo>
                    <a:cubicBezTo>
                      <a:pt x="13776" y="2316"/>
                      <a:pt x="18440" y="7194"/>
                      <a:pt x="20484" y="13302"/>
                    </a:cubicBezTo>
                    <a:lnTo>
                      <a:pt x="0" y="20156"/>
                    </a:lnTo>
                    <a:close/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395" tIns="45702" rIns="91395" bIns="45702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1" name="Arc 18"/>
              <p:cNvSpPr>
                <a:spLocks/>
              </p:cNvSpPr>
              <p:nvPr/>
            </p:nvSpPr>
            <p:spPr bwMode="auto">
              <a:xfrm rot="2202493" flipV="1">
                <a:off x="1008" y="3696"/>
                <a:ext cx="576" cy="334"/>
              </a:xfrm>
              <a:custGeom>
                <a:avLst/>
                <a:gdLst>
                  <a:gd name="G0" fmla="+- 0 0 0"/>
                  <a:gd name="G1" fmla="+- 21480 0 0"/>
                  <a:gd name="G2" fmla="+- 21600 0 0"/>
                  <a:gd name="T0" fmla="*/ 2269 w 18513"/>
                  <a:gd name="T1" fmla="*/ 0 h 21480"/>
                  <a:gd name="T2" fmla="*/ 18513 w 18513"/>
                  <a:gd name="T3" fmla="*/ 10352 h 21480"/>
                  <a:gd name="T4" fmla="*/ 0 w 18513"/>
                  <a:gd name="T5" fmla="*/ 21480 h 2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13" h="21480" fill="none" extrusionOk="0">
                    <a:moveTo>
                      <a:pt x="2269" y="-1"/>
                    </a:moveTo>
                    <a:cubicBezTo>
                      <a:pt x="9007" y="711"/>
                      <a:pt x="15021" y="4544"/>
                      <a:pt x="18512" y="10352"/>
                    </a:cubicBezTo>
                  </a:path>
                  <a:path w="18513" h="21480" stroke="0" extrusionOk="0">
                    <a:moveTo>
                      <a:pt x="2269" y="-1"/>
                    </a:moveTo>
                    <a:cubicBezTo>
                      <a:pt x="9007" y="711"/>
                      <a:pt x="15021" y="4544"/>
                      <a:pt x="18512" y="10352"/>
                    </a:cubicBezTo>
                    <a:lnTo>
                      <a:pt x="0" y="21480"/>
                    </a:lnTo>
                    <a:close/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395" tIns="45702" rIns="91395" bIns="45702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2" name="Text Box 19"/>
              <p:cNvSpPr txBox="1">
                <a:spLocks noChangeArrowheads="1"/>
              </p:cNvSpPr>
              <p:nvPr/>
            </p:nvSpPr>
            <p:spPr bwMode="auto">
              <a:xfrm>
                <a:off x="1320" y="3784"/>
                <a:ext cx="1479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1395" tIns="45702" rIns="91395" bIns="45702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charset="0"/>
                  </a:rPr>
                  <a:t>Organisation de la qualité et de la gestion des risques</a:t>
                </a:r>
              </a:p>
            </p:txBody>
          </p:sp>
          <p:sp>
            <p:nvSpPr>
              <p:cNvPr id="33" name="Arc 20"/>
              <p:cNvSpPr>
                <a:spLocks/>
              </p:cNvSpPr>
              <p:nvPr/>
            </p:nvSpPr>
            <p:spPr bwMode="auto">
              <a:xfrm rot="39005" flipV="1">
                <a:off x="2687" y="3599"/>
                <a:ext cx="528" cy="432"/>
              </a:xfrm>
              <a:custGeom>
                <a:avLst/>
                <a:gdLst>
                  <a:gd name="G0" fmla="+- 0 0 0"/>
                  <a:gd name="G1" fmla="+- 21480 0 0"/>
                  <a:gd name="G2" fmla="+- 21600 0 0"/>
                  <a:gd name="T0" fmla="*/ 2269 w 18513"/>
                  <a:gd name="T1" fmla="*/ 0 h 21480"/>
                  <a:gd name="T2" fmla="*/ 18513 w 18513"/>
                  <a:gd name="T3" fmla="*/ 10352 h 21480"/>
                  <a:gd name="T4" fmla="*/ 0 w 18513"/>
                  <a:gd name="T5" fmla="*/ 21480 h 2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13" h="21480" fill="none" extrusionOk="0">
                    <a:moveTo>
                      <a:pt x="2269" y="-1"/>
                    </a:moveTo>
                    <a:cubicBezTo>
                      <a:pt x="9007" y="711"/>
                      <a:pt x="15021" y="4544"/>
                      <a:pt x="18512" y="10352"/>
                    </a:cubicBezTo>
                  </a:path>
                  <a:path w="18513" h="21480" stroke="0" extrusionOk="0">
                    <a:moveTo>
                      <a:pt x="2269" y="-1"/>
                    </a:moveTo>
                    <a:cubicBezTo>
                      <a:pt x="9007" y="711"/>
                      <a:pt x="15021" y="4544"/>
                      <a:pt x="18512" y="10352"/>
                    </a:cubicBezTo>
                    <a:lnTo>
                      <a:pt x="0" y="21480"/>
                    </a:lnTo>
                    <a:close/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395" tIns="45702" rIns="91395" bIns="45702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381" y="1296"/>
              <a:ext cx="3851" cy="1776"/>
              <a:chOff x="164" y="1296"/>
              <a:chExt cx="3851" cy="1776"/>
            </a:xfrm>
          </p:grpSpPr>
          <p:grpSp>
            <p:nvGrpSpPr>
              <p:cNvPr id="12" name="Group 22"/>
              <p:cNvGrpSpPr>
                <a:grpSpLocks/>
              </p:cNvGrpSpPr>
              <p:nvPr/>
            </p:nvGrpSpPr>
            <p:grpSpPr bwMode="auto">
              <a:xfrm>
                <a:off x="164" y="1296"/>
                <a:ext cx="3851" cy="1728"/>
                <a:chOff x="164" y="1296"/>
                <a:chExt cx="3851" cy="1728"/>
              </a:xfrm>
            </p:grpSpPr>
            <p:grpSp>
              <p:nvGrpSpPr>
                <p:cNvPr id="14" name="Group 23"/>
                <p:cNvGrpSpPr>
                  <a:grpSpLocks/>
                </p:cNvGrpSpPr>
                <p:nvPr/>
              </p:nvGrpSpPr>
              <p:grpSpPr bwMode="auto">
                <a:xfrm>
                  <a:off x="164" y="1404"/>
                  <a:ext cx="3851" cy="1256"/>
                  <a:chOff x="164" y="1404"/>
                  <a:chExt cx="3851" cy="1256"/>
                </a:xfrm>
              </p:grpSpPr>
              <p:sp>
                <p:nvSpPr>
                  <p:cNvPr id="16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4" y="1404"/>
                    <a:ext cx="3851" cy="1256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1407" tIns="45705" rIns="91407" bIns="45705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fr-FR" altLang="fr-FR" sz="1600" b="1" dirty="0">
                        <a:solidFill>
                          <a:srgbClr val="000066"/>
                        </a:solidFill>
                        <a:latin typeface="Verdana" charset="0"/>
                      </a:rPr>
                      <a:t>PRISE EN CHARGE DU PATIENT</a:t>
                    </a:r>
                  </a:p>
                  <a:p>
                    <a:pPr algn="ctr">
                      <a:spcBef>
                        <a:spcPct val="50000"/>
                      </a:spcBef>
                    </a:pPr>
                    <a:endParaRPr lang="fr-FR" altLang="fr-FR" sz="1200" b="1" dirty="0">
                      <a:solidFill>
                        <a:srgbClr val="000066"/>
                      </a:solidFill>
                      <a:latin typeface="Verdana" charset="0"/>
                    </a:endParaRPr>
                  </a:p>
                  <a:p>
                    <a:pPr algn="ctr">
                      <a:spcBef>
                        <a:spcPct val="50000"/>
                      </a:spcBef>
                    </a:pPr>
                    <a:r>
                      <a:rPr lang="fr-FR" altLang="fr-FR" sz="1600" b="1" dirty="0">
                        <a:solidFill>
                          <a:srgbClr val="000066"/>
                        </a:solidFill>
                        <a:latin typeface="Verdana" charset="0"/>
                      </a:rPr>
                      <a:t>SATISFACTION DU PATIENT</a:t>
                    </a:r>
                  </a:p>
                  <a:p>
                    <a:pPr algn="ctr">
                      <a:spcBef>
                        <a:spcPct val="50000"/>
                      </a:spcBef>
                    </a:pPr>
                    <a:r>
                      <a:rPr lang="fr-FR" altLang="fr-FR" sz="1600" b="1" dirty="0">
                        <a:solidFill>
                          <a:srgbClr val="000066"/>
                        </a:solidFill>
                        <a:latin typeface="Verdana" charset="0"/>
                      </a:rPr>
                      <a:t>PARCOURS DU PATIENT</a:t>
                    </a:r>
                  </a:p>
                  <a:p>
                    <a:pPr algn="ctr">
                      <a:spcBef>
                        <a:spcPct val="50000"/>
                      </a:spcBef>
                    </a:pPr>
                    <a:endParaRPr lang="fr-FR" altLang="fr-FR" sz="1400" b="1" dirty="0">
                      <a:solidFill>
                        <a:srgbClr val="000066"/>
                      </a:solidFill>
                      <a:latin typeface="Verdana" charset="0"/>
                    </a:endParaRPr>
                  </a:p>
                  <a:p>
                    <a:pPr algn="ctr">
                      <a:spcBef>
                        <a:spcPct val="50000"/>
                      </a:spcBef>
                    </a:pPr>
                    <a:endParaRPr lang="fr-FR" altLang="fr-FR" sz="1400" b="1" dirty="0">
                      <a:solidFill>
                        <a:srgbClr val="000066"/>
                      </a:solidFill>
                      <a:latin typeface="Verdana" charset="0"/>
                    </a:endParaRPr>
                  </a:p>
                  <a:p>
                    <a:pPr algn="ctr">
                      <a:spcBef>
                        <a:spcPct val="50000"/>
                      </a:spcBef>
                    </a:pPr>
                    <a:endParaRPr lang="fr-FR" altLang="fr-FR" sz="1400" b="1" dirty="0">
                      <a:solidFill>
                        <a:srgbClr val="000066"/>
                      </a:solidFill>
                      <a:latin typeface="Verdana" charset="0"/>
                    </a:endParaRPr>
                  </a:p>
                  <a:p>
                    <a:pPr algn="ctr">
                      <a:spcBef>
                        <a:spcPct val="50000"/>
                      </a:spcBef>
                    </a:pPr>
                    <a:endParaRPr lang="fr-FR" altLang="fr-FR" sz="1800" b="1" dirty="0">
                      <a:solidFill>
                        <a:srgbClr val="000066"/>
                      </a:solidFill>
                      <a:latin typeface="Verdana" charset="0"/>
                    </a:endParaRPr>
                  </a:p>
                </p:txBody>
              </p:sp>
              <p:sp>
                <p:nvSpPr>
                  <p:cNvPr id="17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96" y="2078"/>
                    <a:ext cx="1751" cy="550"/>
                  </a:xfrm>
                  <a:prstGeom prst="rect">
                    <a:avLst/>
                  </a:prstGeom>
                  <a:noFill/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1407" tIns="45705" rIns="91407" bIns="45705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fr-FR" altLang="fr-FR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Verdana" charset="0"/>
                      </a:rPr>
                      <a:t>Dossier du patient</a:t>
                    </a:r>
                  </a:p>
                  <a:p>
                    <a:pPr>
                      <a:spcBef>
                        <a:spcPct val="50000"/>
                      </a:spcBef>
                    </a:pPr>
                    <a:r>
                      <a:rPr lang="fr-FR" altLang="fr-FR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Verdana" charset="0"/>
                      </a:rPr>
                      <a:t>Prises en charge spécifiques</a:t>
                    </a:r>
                  </a:p>
                  <a:p>
                    <a:pPr>
                      <a:spcBef>
                        <a:spcPct val="50000"/>
                      </a:spcBef>
                    </a:pPr>
                    <a:r>
                      <a:rPr lang="fr-FR" altLang="fr-FR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Verdana" charset="0"/>
                      </a:rPr>
                      <a:t>Interfaces cliniques et </a:t>
                    </a:r>
                    <a:r>
                      <a:rPr lang="fr-FR" altLang="fr-FR" dirty="0" err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Verdana" charset="0"/>
                      </a:rPr>
                      <a:t>médico-techniques</a:t>
                    </a:r>
                    <a:endParaRPr lang="fr-FR" altLang="fr-FR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charset="0"/>
                    </a:endParaRPr>
                  </a:p>
                </p:txBody>
              </p:sp>
              <p:sp>
                <p:nvSpPr>
                  <p:cNvPr id="18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2016"/>
                    <a:ext cx="576" cy="18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1407" tIns="45705" rIns="91407" bIns="45705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fr-FR" altLang="fr-FR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Verdana" charset="0"/>
                      </a:rPr>
                      <a:t>Accueil</a:t>
                    </a:r>
                  </a:p>
                </p:txBody>
              </p:sp>
              <p:sp>
                <p:nvSpPr>
                  <p:cNvPr id="19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76" y="2016"/>
                    <a:ext cx="576" cy="183"/>
                  </a:xfrm>
                  <a:prstGeom prst="rect">
                    <a:avLst/>
                  </a:prstGeom>
                  <a:noFill/>
                  <a:ln w="9525">
                    <a:solidFill>
                      <a:schemeClr val="bg2">
                        <a:alpha val="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1407" tIns="45705" rIns="91407" bIns="45705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fr-FR" altLang="fr-FR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Verdana" charset="0"/>
                      </a:rPr>
                      <a:t>Sortie</a:t>
                    </a:r>
                  </a:p>
                </p:txBody>
              </p:sp>
              <p:sp>
                <p:nvSpPr>
                  <p:cNvPr id="2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2112"/>
                    <a:ext cx="177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1407" tIns="45705" rIns="91407" bIns="45705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016"/>
                    <a:ext cx="624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1407" tIns="45705" rIns="91407" bIns="45705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2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2016"/>
                    <a:ext cx="624" cy="179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1407" tIns="45705" rIns="91407" bIns="45705">
                    <a:spAutoFit/>
                  </a:bodyPr>
                  <a:lstStyle/>
                  <a:p>
                    <a:endParaRPr lang="fr-FR" sz="1200"/>
                  </a:p>
                </p:txBody>
              </p:sp>
            </p:grpSp>
            <p:sp>
              <p:nvSpPr>
                <p:cNvPr id="15" name="AutoShape 31"/>
                <p:cNvSpPr>
                  <a:spLocks noChangeArrowheads="1"/>
                </p:cNvSpPr>
                <p:nvPr/>
              </p:nvSpPr>
              <p:spPr bwMode="auto">
                <a:xfrm rot="11591315">
                  <a:off x="432" y="1296"/>
                  <a:ext cx="222" cy="1728"/>
                </a:xfrm>
                <a:prstGeom prst="curvedLeftArrow">
                  <a:avLst>
                    <a:gd name="adj1" fmla="val 18631"/>
                    <a:gd name="adj2" fmla="val 174306"/>
                    <a:gd name="adj3" fmla="val 26125"/>
                  </a:avLst>
                </a:prstGeom>
                <a:no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1407" tIns="45705" rIns="91407" bIns="45705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3" name="AutoShape 32"/>
              <p:cNvSpPr>
                <a:spLocks noChangeArrowheads="1"/>
              </p:cNvSpPr>
              <p:nvPr/>
            </p:nvSpPr>
            <p:spPr bwMode="auto">
              <a:xfrm>
                <a:off x="3600" y="1440"/>
                <a:ext cx="192" cy="1632"/>
              </a:xfrm>
              <a:prstGeom prst="curvedLeftArrow">
                <a:avLst>
                  <a:gd name="adj1" fmla="val 57847"/>
                  <a:gd name="adj2" fmla="val 152606"/>
                  <a:gd name="adj3" fmla="val 26125"/>
                </a:avLst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07" tIns="45705" rIns="91407" bIns="45705">
                <a:spAutoFit/>
              </a:bodyPr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550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702016-3AF8-BD40-88C5-C01EBCCA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FCBD03-4DDE-F147-B693-36379D027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4000"/>
              </a:lnSpc>
            </a:pPr>
            <a:r>
              <a:rPr lang="fr-FR" dirty="0"/>
              <a:t>Impératif de qualité et sécurité des soins : lutte contre les IAS</a:t>
            </a:r>
          </a:p>
          <a:p>
            <a:pPr lvl="1">
              <a:lnSpc>
                <a:spcPct val="114000"/>
              </a:lnSpc>
            </a:pPr>
            <a:r>
              <a:rPr lang="fr-FR" dirty="0"/>
              <a:t>Hygiène</a:t>
            </a:r>
          </a:p>
          <a:p>
            <a:pPr lvl="1">
              <a:lnSpc>
                <a:spcPct val="114000"/>
              </a:lnSpc>
            </a:pPr>
            <a:r>
              <a:rPr lang="fr-FR" dirty="0"/>
              <a:t>Sécurité des acteurs</a:t>
            </a:r>
          </a:p>
          <a:p>
            <a:pPr>
              <a:lnSpc>
                <a:spcPct val="114000"/>
              </a:lnSpc>
            </a:pPr>
            <a:r>
              <a:rPr lang="fr-FR" dirty="0"/>
              <a:t>Souci d’efficience et de rentabilité : activité importante</a:t>
            </a:r>
          </a:p>
          <a:p>
            <a:pPr>
              <a:lnSpc>
                <a:spcPct val="114000"/>
              </a:lnSpc>
            </a:pPr>
            <a:r>
              <a:rPr lang="fr-FR" dirty="0"/>
              <a:t>Multiplicité des acteurs et des procédures</a:t>
            </a:r>
          </a:p>
          <a:p>
            <a:pPr>
              <a:lnSpc>
                <a:spcPct val="114000"/>
              </a:lnSpc>
            </a:pPr>
            <a:r>
              <a:rPr lang="fr-FR" dirty="0"/>
              <a:t>=&gt; coordination efficace </a:t>
            </a:r>
          </a:p>
          <a:p>
            <a:pPr lvl="1">
              <a:lnSpc>
                <a:spcPct val="114000"/>
              </a:lnSpc>
            </a:pPr>
            <a:r>
              <a:rPr lang="fr-FR" dirty="0"/>
              <a:t>Cadres formalisés</a:t>
            </a:r>
          </a:p>
          <a:p>
            <a:pPr lvl="1">
              <a:lnSpc>
                <a:spcPct val="114000"/>
              </a:lnSpc>
            </a:pPr>
            <a:r>
              <a:rPr lang="fr-FR" dirty="0"/>
              <a:t>Monitorage de l’activité et de l’organisation</a:t>
            </a:r>
          </a:p>
          <a:p>
            <a:pPr lvl="1">
              <a:lnSpc>
                <a:spcPct val="114000"/>
              </a:lnSpc>
            </a:pPr>
            <a:r>
              <a:rPr lang="fr-FR" dirty="0"/>
              <a:t>Processus d’amélioration continue : la certification</a:t>
            </a:r>
          </a:p>
          <a:p>
            <a:pPr>
              <a:lnSpc>
                <a:spcPct val="114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9702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2C1BA-C2E5-FF4E-8DB9-6FF6CAD1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Merci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6AB24E-EFAA-CF47-8446-1B07EF8A9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762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Définition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dirty="0"/>
              <a:t>Plateau technique</a:t>
            </a:r>
          </a:p>
          <a:p>
            <a:pPr lvl="1">
              <a:lnSpc>
                <a:spcPct val="100000"/>
              </a:lnSpc>
            </a:pPr>
            <a:r>
              <a:rPr lang="fr-FR" sz="2800" dirty="0"/>
              <a:t>Équipement</a:t>
            </a:r>
          </a:p>
          <a:p>
            <a:pPr lvl="1">
              <a:lnSpc>
                <a:spcPct val="100000"/>
              </a:lnSpc>
            </a:pPr>
            <a:r>
              <a:rPr lang="fr-FR" sz="2800" dirty="0"/>
              <a:t>Organisation du travail</a:t>
            </a:r>
          </a:p>
          <a:p>
            <a:pPr lvl="1">
              <a:lnSpc>
                <a:spcPct val="100000"/>
              </a:lnSpc>
            </a:pPr>
            <a:r>
              <a:rPr lang="fr-FR" sz="2800" dirty="0"/>
              <a:t>Hygiène</a:t>
            </a:r>
          </a:p>
          <a:p>
            <a:pPr>
              <a:lnSpc>
                <a:spcPct val="100000"/>
              </a:lnSpc>
            </a:pPr>
            <a:r>
              <a:rPr lang="fr-FR" sz="3200" dirty="0"/>
              <a:t>Réalisation d’actes techniques comportant des risques :</a:t>
            </a:r>
          </a:p>
          <a:p>
            <a:pPr lvl="1">
              <a:lnSpc>
                <a:spcPct val="100000"/>
              </a:lnSpc>
            </a:pPr>
            <a:r>
              <a:rPr lang="fr-FR" sz="2800" dirty="0"/>
              <a:t>Anesthésiques</a:t>
            </a:r>
          </a:p>
          <a:p>
            <a:pPr lvl="1">
              <a:lnSpc>
                <a:spcPct val="100000"/>
              </a:lnSpc>
            </a:pPr>
            <a:r>
              <a:rPr lang="fr-FR" sz="2800" dirty="0"/>
              <a:t>Infectieux</a:t>
            </a:r>
          </a:p>
          <a:p>
            <a:pPr lvl="1">
              <a:lnSpc>
                <a:spcPct val="100000"/>
              </a:lnSpc>
            </a:pPr>
            <a:r>
              <a:rPr lang="fr-FR" sz="2800" dirty="0"/>
              <a:t>Liés aux agents physiques employés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920" y="166999"/>
            <a:ext cx="3242396" cy="207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846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3100" dirty="0"/>
              <a:t>Secteur stratégique de l’hôpital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Aspects financiers, aspects règlementaires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Visibilité : qualité, technicité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Différents processus supports :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Buanderie, stérilisation, maintenance, PCI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Gestion des lits, coordination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Réanimation, laboratoires, banque de sang, </a:t>
            </a:r>
          </a:p>
        </p:txBody>
      </p:sp>
    </p:spTree>
    <p:extLst>
      <p:ext uri="{BB962C8B-B14F-4D97-AF65-F5344CB8AC3E}">
        <p14:creationId xmlns:p14="http://schemas.microsoft.com/office/powerpoint/2010/main" val="92811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69DC7A8-0D3E-6647-B257-56925C349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Architecture du bloc opératoire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FA445-8675-A542-8F85-33123850A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022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Infrastructure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3100" dirty="0"/>
              <a:t>Secteur opératoire géographiquement et fonctionnellement individualisé (quartier opératoire)</a:t>
            </a:r>
          </a:p>
          <a:p>
            <a:pPr>
              <a:lnSpc>
                <a:spcPct val="120000"/>
              </a:lnSpc>
            </a:pPr>
            <a:r>
              <a:rPr lang="fr-FR" sz="3100" dirty="0"/>
              <a:t>Bloc unique « central » : impératif de mutualisation =&gt; salles polyvalentes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Obstétrique, actes nécessitant du matériel lourd, spécifique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Urgences, « septique »/  « hyper propre »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Sites hors bloc : </a:t>
            </a:r>
            <a:r>
              <a:rPr lang="fr-FR" sz="2800" dirty="0"/>
              <a:t>imagerie, imagerie interventionnelle, endoscopie</a:t>
            </a:r>
            <a:r>
              <a:rPr lang="mr-IN" sz="2800" dirty="0"/>
              <a:t>…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220295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Infrastructure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3100" dirty="0"/>
              <a:t>Impératifs architecturaux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Prise en compte de l’activité et des équipements : enceinte plombée (amplificateur de brillance, scanner)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Organisation spatiale (salles opératoires/salle annexes)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Proximité : stérilisation, imagerie/interventionnelle, réanimation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Conception concertée impliquant les utilisateurs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Évolutivité : réaménagements, extension…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377960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Infrastructure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3100" dirty="0"/>
              <a:t>Impératifs de l’hygiène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Sol, murs, plafonds : revêtement spécifique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Éléments plafonniers, éléments incrustés au mur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Flux laminaire, température réglable (normes ISO)</a:t>
            </a:r>
          </a:p>
          <a:p>
            <a:pPr lvl="1">
              <a:lnSpc>
                <a:spcPct val="120000"/>
              </a:lnSpc>
            </a:pPr>
            <a:r>
              <a:rPr lang="fr-FR" sz="2800" dirty="0"/>
              <a:t>Circuit respectant la marche en avant : différentes zones d’asepsie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fr-FR" sz="3200" dirty="0"/>
              <a:t>SSPI : dimensionnée selon le bloc opératoire</a:t>
            </a:r>
            <a:r>
              <a:rPr lang="mr-IN" sz="2800" dirty="0"/>
              <a:t>…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2914543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1303</Words>
  <Application>Microsoft Macintosh PowerPoint</Application>
  <PresentationFormat>Grand écran</PresentationFormat>
  <Paragraphs>288</Paragraphs>
  <Slides>39</Slides>
  <Notes>8</Notes>
  <HiddenSlides>2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Verdana</vt:lpstr>
      <vt:lpstr>Wingdings</vt:lpstr>
      <vt:lpstr>Thème Office</vt:lpstr>
      <vt:lpstr>Sécurité des patients en chirurgie</vt:lpstr>
      <vt:lpstr>Organisation du bloc opératoire</vt:lpstr>
      <vt:lpstr>Définition</vt:lpstr>
      <vt:lpstr>Définition</vt:lpstr>
      <vt:lpstr>Définition</vt:lpstr>
      <vt:lpstr>Architecture du bloc opératoire</vt:lpstr>
      <vt:lpstr>Infrastructure</vt:lpstr>
      <vt:lpstr>Infrastructure</vt:lpstr>
      <vt:lpstr>Infrastructure</vt:lpstr>
      <vt:lpstr>Zones d’asepsie du bloc</vt:lpstr>
      <vt:lpstr>Vestiaires et circuits au bloc</vt:lpstr>
      <vt:lpstr>Infrastructure</vt:lpstr>
      <vt:lpstr>Infrastructure</vt:lpstr>
      <vt:lpstr>Bloc central</vt:lpstr>
      <vt:lpstr>Organisation du bloc opératoire</vt:lpstr>
      <vt:lpstr>Bloc : cher, complexe, à risque</vt:lpstr>
      <vt:lpstr>Bloc cher : équipements  </vt:lpstr>
      <vt:lpstr>Bloc : complexe</vt:lpstr>
      <vt:lpstr>Bloc à risque</vt:lpstr>
      <vt:lpstr>Différents acteurs</vt:lpstr>
      <vt:lpstr>Préalables</vt:lpstr>
      <vt:lpstr>Une organisation</vt:lpstr>
      <vt:lpstr>Une organisation</vt:lpstr>
      <vt:lpstr>Fonctionnement spécifique</vt:lpstr>
      <vt:lpstr>Conseil de bloc</vt:lpstr>
      <vt:lpstr>Présentation PowerPoint</vt:lpstr>
      <vt:lpstr>Conseil de bloc</vt:lpstr>
      <vt:lpstr>Cellule de supervision du bloc</vt:lpstr>
      <vt:lpstr>Normes et procédures du bloc opératoire</vt:lpstr>
      <vt:lpstr>Présentation PowerPoint</vt:lpstr>
      <vt:lpstr>Présentation PowerPoint</vt:lpstr>
      <vt:lpstr>Principaux constats</vt:lpstr>
      <vt:lpstr>Analyse des indicateurs</vt:lpstr>
      <vt:lpstr>Pistes d’amélioration</vt:lpstr>
      <vt:lpstr>Principaux constats</vt:lpstr>
      <vt:lpstr>Principaux constats</vt:lpstr>
      <vt:lpstr>Présentation PowerPoint</vt:lpstr>
      <vt:lpstr>Conclusion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Organisation du bloc opératoire</dc:title>
  <dc:creator>Salah TRAORE</dc:creator>
  <cp:lastModifiedBy>TRAORE Salah idriss seif</cp:lastModifiedBy>
  <cp:revision>47</cp:revision>
  <dcterms:created xsi:type="dcterms:W3CDTF">2017-07-03T01:55:48Z</dcterms:created>
  <dcterms:modified xsi:type="dcterms:W3CDTF">2021-06-19T08:58:54Z</dcterms:modified>
</cp:coreProperties>
</file>