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5" r:id="rId1"/>
  </p:sldMasterIdLst>
  <p:notesMasterIdLst>
    <p:notesMasterId r:id="rId19"/>
  </p:notesMasterIdLst>
  <p:sldIdLst>
    <p:sldId id="256" r:id="rId2"/>
    <p:sldId id="265" r:id="rId3"/>
    <p:sldId id="266" r:id="rId4"/>
    <p:sldId id="267" r:id="rId5"/>
    <p:sldId id="271" r:id="rId6"/>
    <p:sldId id="268" r:id="rId7"/>
    <p:sldId id="269" r:id="rId8"/>
    <p:sldId id="270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97" autoAdjust="0"/>
    <p:restoredTop sz="82260"/>
  </p:normalViewPr>
  <p:slideViewPr>
    <p:cSldViewPr snapToGrid="0">
      <p:cViewPr varScale="1">
        <p:scale>
          <a:sx n="99" d="100"/>
          <a:sy n="99" d="100"/>
        </p:scale>
        <p:origin x="6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350CB-1883-0C42-AB18-3DE90C1BFF23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1EB65-50FE-4340-9863-99CDE0D142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563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F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6C95A-F8F9-E64B-BFC0-FF38E0A2CDD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082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vérifications concernent aussi bien le patient que le chirurgien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1EB65-50FE-4340-9863-99CDE0D1423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173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E3686-51B5-4CFB-AF61-F2EA18B938D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2221-B9DF-4FDB-BFA7-AFB65BF4D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3029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E3686-51B5-4CFB-AF61-F2EA18B938D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2221-B9DF-4FDB-BFA7-AFB65BF4D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6113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E3686-51B5-4CFB-AF61-F2EA18B938D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2221-B9DF-4FDB-BFA7-AFB65BF4D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771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E3686-51B5-4CFB-AF61-F2EA18B938D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2221-B9DF-4FDB-BFA7-AFB65BF4D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72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E3686-51B5-4CFB-AF61-F2EA18B938D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2221-B9DF-4FDB-BFA7-AFB65BF4D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636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E3686-51B5-4CFB-AF61-F2EA18B938D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2221-B9DF-4FDB-BFA7-AFB65BF4D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544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E3686-51B5-4CFB-AF61-F2EA18B938D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2221-B9DF-4FDB-BFA7-AFB65BF4D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39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E3686-51B5-4CFB-AF61-F2EA18B938D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2221-B9DF-4FDB-BFA7-AFB65BF4D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851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E3686-51B5-4CFB-AF61-F2EA18B938D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2221-B9DF-4FDB-BFA7-AFB65BF4D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5600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E3686-51B5-4CFB-AF61-F2EA18B938D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2221-B9DF-4FDB-BFA7-AFB65BF4D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26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E3686-51B5-4CFB-AF61-F2EA18B938D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2221-B9DF-4FDB-BFA7-AFB65BF4D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172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E3686-51B5-4CFB-AF61-F2EA18B938D1}" type="datetimeFigureOut">
              <a:rPr lang="fr-FR" smtClean="0"/>
              <a:t>19/06/2021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A2221-B9DF-4FDB-BFA7-AFB65BF4D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05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80927" y="1122363"/>
            <a:ext cx="9144000" cy="2387600"/>
          </a:xfrm>
        </p:spPr>
        <p:txBody>
          <a:bodyPr/>
          <a:lstStyle/>
          <a:p>
            <a:r>
              <a:rPr lang="fr-FR" b="1" dirty="0"/>
              <a:t>Sécurité des patients en chirurgie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07496" y="3887700"/>
            <a:ext cx="9144000" cy="838205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Traoré Salah Idriss </a:t>
            </a:r>
            <a:r>
              <a:rPr lang="fr-FR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Séif</a:t>
            </a: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46" y="2381186"/>
            <a:ext cx="1505829" cy="150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98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Préalables à l’intervention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fr-FR" sz="3800" dirty="0"/>
              <a:t>Checklist de l’OMS pour la sécurité du patient au bloc opératoire</a:t>
            </a:r>
          </a:p>
          <a:p>
            <a:pPr>
              <a:lnSpc>
                <a:spcPct val="150000"/>
              </a:lnSpc>
            </a:pPr>
            <a:r>
              <a:rPr lang="fr-FR" sz="3800" dirty="0"/>
              <a:t>Installation </a:t>
            </a:r>
            <a:r>
              <a:rPr lang="mr-IN" sz="3800" dirty="0"/>
              <a:t>–</a:t>
            </a:r>
            <a:r>
              <a:rPr lang="fr-FR" sz="3800" dirty="0"/>
              <a:t> monitorage</a:t>
            </a:r>
          </a:p>
          <a:p>
            <a:pPr>
              <a:lnSpc>
                <a:spcPct val="150000"/>
              </a:lnSpc>
            </a:pPr>
            <a:r>
              <a:rPr lang="fr-FR" sz="3800" dirty="0"/>
              <a:t>Induction et entretien de l’anesthésie</a:t>
            </a:r>
          </a:p>
          <a:p>
            <a:pPr>
              <a:lnSpc>
                <a:spcPct val="150000"/>
              </a:lnSpc>
            </a:pPr>
            <a:r>
              <a:rPr lang="fr-FR" sz="3800" dirty="0"/>
              <a:t>Intervention chirurgicale</a:t>
            </a:r>
          </a:p>
          <a:p>
            <a:pPr>
              <a:lnSpc>
                <a:spcPct val="150000"/>
              </a:lnSpc>
            </a:pPr>
            <a:r>
              <a:rPr lang="fr-FR" sz="3800" dirty="0"/>
              <a:t>Gestion peropératoire</a:t>
            </a:r>
          </a:p>
          <a:p>
            <a:pPr>
              <a:lnSpc>
                <a:spcPct val="150000"/>
              </a:lnSpc>
            </a:pPr>
            <a:r>
              <a:rPr lang="fr-FR" sz="3800" dirty="0"/>
              <a:t>En fin d’intervention : anticipation (réveil, patient suivant</a:t>
            </a:r>
            <a:r>
              <a:rPr lang="mr-IN" sz="3800" dirty="0"/>
              <a:t>…</a:t>
            </a:r>
            <a:r>
              <a:rPr lang="fr-FR" sz="3800" dirty="0"/>
              <a:t>)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A11B3D-0850-EA44-93E4-32B109257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6542" y="2658269"/>
            <a:ext cx="1946708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70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Sortie en SSPI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fr-FR" sz="3200" b="1" i="1" dirty="0"/>
              <a:t>Passage obligatoire</a:t>
            </a:r>
          </a:p>
          <a:p>
            <a:pPr>
              <a:lnSpc>
                <a:spcPct val="150000"/>
              </a:lnSpc>
            </a:pPr>
            <a:r>
              <a:rPr lang="fr-FR" sz="3200" dirty="0"/>
              <a:t>Prescriptions postopératoires </a:t>
            </a:r>
          </a:p>
          <a:p>
            <a:pPr>
              <a:lnSpc>
                <a:spcPct val="150000"/>
              </a:lnSpc>
            </a:pPr>
            <a:r>
              <a:rPr lang="fr-FR" sz="3200" dirty="0"/>
              <a:t>Surveillance et prise en charge postopératoire immédiate (2h)</a:t>
            </a:r>
          </a:p>
          <a:p>
            <a:pPr>
              <a:lnSpc>
                <a:spcPct val="150000"/>
              </a:lnSpc>
            </a:pPr>
            <a:r>
              <a:rPr lang="fr-FR" sz="3200" dirty="0"/>
              <a:t>Gestion des complications pour certains patients</a:t>
            </a:r>
          </a:p>
          <a:p>
            <a:pPr>
              <a:lnSpc>
                <a:spcPct val="150000"/>
              </a:lnSpc>
            </a:pPr>
            <a:r>
              <a:rPr lang="fr-FR" sz="3200" dirty="0"/>
              <a:t>Critères de sortie de SSPI, autorisation MAR</a:t>
            </a:r>
          </a:p>
          <a:p>
            <a:pPr>
              <a:lnSpc>
                <a:spcPct val="150000"/>
              </a:lnSpc>
            </a:pPr>
            <a:r>
              <a:rPr lang="fr-FR" sz="3200" dirty="0"/>
              <a:t>Transfert en hospitalisation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079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Transfert en hospitalisation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dirty="0"/>
              <a:t>Toujours sur brancard</a:t>
            </a:r>
          </a:p>
          <a:p>
            <a:pPr>
              <a:lnSpc>
                <a:spcPct val="150000"/>
              </a:lnSpc>
            </a:pPr>
            <a:r>
              <a:rPr lang="fr-FR" dirty="0"/>
              <a:t>Après signature de l’anesthésiste</a:t>
            </a:r>
          </a:p>
          <a:p>
            <a:pPr>
              <a:lnSpc>
                <a:spcPct val="150000"/>
              </a:lnSpc>
            </a:pPr>
            <a:r>
              <a:rPr lang="fr-FR" dirty="0"/>
              <a:t>Changement de charriot : charriot du service d’origine</a:t>
            </a:r>
          </a:p>
          <a:p>
            <a:pPr>
              <a:lnSpc>
                <a:spcPct val="150000"/>
              </a:lnSpc>
            </a:pPr>
            <a:r>
              <a:rPr lang="fr-FR" dirty="0"/>
              <a:t>Avec tout le dossier complet (prescriptions, </a:t>
            </a:r>
            <a:r>
              <a:rPr lang="fr-FR" dirty="0" err="1"/>
              <a:t>comptes-rendus</a:t>
            </a:r>
            <a:r>
              <a:rPr lang="fr-FR" dirty="0"/>
              <a:t>)</a:t>
            </a:r>
          </a:p>
          <a:p>
            <a:pPr>
              <a:lnSpc>
                <a:spcPct val="150000"/>
              </a:lnSpc>
            </a:pPr>
            <a:r>
              <a:rPr lang="fr-FR" dirty="0"/>
              <a:t>Sortie après visite postopératoire si ambulatoire (critères de sortie)</a:t>
            </a:r>
          </a:p>
          <a:p>
            <a:pPr>
              <a:lnSpc>
                <a:spcPct val="150000"/>
              </a:lnSpc>
            </a:pPr>
            <a:r>
              <a:rPr lang="fr-FR" dirty="0"/>
              <a:t>Suivi postopératoire : clinique et bilans</a:t>
            </a:r>
          </a:p>
        </p:txBody>
      </p:sp>
    </p:spTree>
    <p:extLst>
      <p:ext uri="{BB962C8B-B14F-4D97-AF65-F5344CB8AC3E}">
        <p14:creationId xmlns:p14="http://schemas.microsoft.com/office/powerpoint/2010/main" val="209860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Gestion </a:t>
            </a:r>
            <a:r>
              <a:rPr lang="fr-FR" b="1"/>
              <a:t>des places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dirty="0"/>
              <a:t>Nombre de lits disponibles en hospitalisation</a:t>
            </a:r>
          </a:p>
          <a:p>
            <a:pPr>
              <a:lnSpc>
                <a:spcPct val="150000"/>
              </a:lnSpc>
            </a:pPr>
            <a:r>
              <a:rPr lang="fr-FR" dirty="0"/>
              <a:t>Conditionne l’activité opératoire</a:t>
            </a:r>
          </a:p>
          <a:p>
            <a:pPr>
              <a:lnSpc>
                <a:spcPct val="150000"/>
              </a:lnSpc>
            </a:pPr>
            <a:r>
              <a:rPr lang="fr-FR" dirty="0"/>
              <a:t>Mutualisation des lits de l’hôpital</a:t>
            </a:r>
          </a:p>
          <a:p>
            <a:pPr>
              <a:lnSpc>
                <a:spcPct val="150000"/>
              </a:lnSpc>
            </a:pPr>
            <a:r>
              <a:rPr lang="fr-FR" dirty="0"/>
              <a:t>Importance de la programmation opératoire hebdomadaire et de la gestion quotidienne du programme (urgences)</a:t>
            </a:r>
          </a:p>
        </p:txBody>
      </p:sp>
    </p:spTree>
    <p:extLst>
      <p:ext uri="{BB962C8B-B14F-4D97-AF65-F5344CB8AC3E}">
        <p14:creationId xmlns:p14="http://schemas.microsoft.com/office/powerpoint/2010/main" val="1010500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Gestion des salles opératoires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>
              <a:lnSpc>
                <a:spcPct val="150000"/>
              </a:lnSpc>
            </a:pPr>
            <a:r>
              <a:rPr lang="fr-FR" dirty="0"/>
              <a:t>Ouverture de salle = préparation de la salle pour la journée</a:t>
            </a:r>
          </a:p>
          <a:p>
            <a:pPr lvl="1">
              <a:lnSpc>
                <a:spcPct val="150000"/>
              </a:lnSpc>
            </a:pPr>
            <a:r>
              <a:rPr lang="fr-FR" dirty="0"/>
              <a:t>Checklist d’ouverture de la salle</a:t>
            </a:r>
          </a:p>
          <a:p>
            <a:pPr lvl="1">
              <a:lnSpc>
                <a:spcPct val="150000"/>
              </a:lnSpc>
            </a:pPr>
            <a:r>
              <a:rPr lang="fr-FR" dirty="0"/>
              <a:t>Vérification du matériel nécessaire pour les patients de la journée</a:t>
            </a:r>
          </a:p>
          <a:p>
            <a:pPr lvl="1">
              <a:lnSpc>
                <a:spcPct val="150000"/>
              </a:lnSpc>
            </a:pPr>
            <a:r>
              <a:rPr lang="fr-FR" dirty="0"/>
              <a:t>Confirmation du programme par le coordonnateur du jour</a:t>
            </a:r>
          </a:p>
          <a:p>
            <a:pPr lvl="1">
              <a:lnSpc>
                <a:spcPct val="150000"/>
              </a:lnSpc>
            </a:pPr>
            <a:r>
              <a:rPr lang="fr-FR" dirty="0"/>
              <a:t>Validation de la prescription pour le premier patient de chaque salle</a:t>
            </a:r>
          </a:p>
          <a:p>
            <a:pPr>
              <a:lnSpc>
                <a:spcPct val="150000"/>
              </a:lnSpc>
            </a:pPr>
            <a:r>
              <a:rPr lang="fr-FR" dirty="0"/>
              <a:t>Checklist entre deux patients</a:t>
            </a:r>
          </a:p>
          <a:p>
            <a:pPr>
              <a:lnSpc>
                <a:spcPct val="150000"/>
              </a:lnSpc>
            </a:pPr>
            <a:r>
              <a:rPr lang="fr-FR" dirty="0"/>
              <a:t>Checklist de fermeture de salle</a:t>
            </a:r>
          </a:p>
        </p:txBody>
      </p:sp>
    </p:spTree>
    <p:extLst>
      <p:ext uri="{BB962C8B-B14F-4D97-AF65-F5344CB8AC3E}">
        <p14:creationId xmlns:p14="http://schemas.microsoft.com/office/powerpoint/2010/main" val="567845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Communication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FR" dirty="0"/>
              <a:t>Clef d’une bonne coordination des programmes opératoires</a:t>
            </a:r>
          </a:p>
          <a:p>
            <a:pPr>
              <a:lnSpc>
                <a:spcPct val="150000"/>
              </a:lnSpc>
            </a:pPr>
            <a:r>
              <a:rPr lang="fr-FR" dirty="0"/>
              <a:t>À tous les niveaux du circuit du patient</a:t>
            </a:r>
          </a:p>
          <a:p>
            <a:pPr>
              <a:lnSpc>
                <a:spcPct val="150000"/>
              </a:lnSpc>
            </a:pPr>
            <a:r>
              <a:rPr lang="fr-FR" dirty="0"/>
              <a:t>Véritable chaîne de prise en charge</a:t>
            </a:r>
          </a:p>
          <a:p>
            <a:pPr>
              <a:lnSpc>
                <a:spcPct val="150000"/>
              </a:lnSpc>
            </a:pPr>
            <a:r>
              <a:rPr lang="fr-FR" dirty="0"/>
              <a:t>Chaque étape est importante</a:t>
            </a:r>
          </a:p>
          <a:p>
            <a:pPr>
              <a:lnSpc>
                <a:spcPct val="150000"/>
              </a:lnSpc>
            </a:pPr>
            <a:r>
              <a:rPr lang="fr-FR" dirty="0"/>
              <a:t>Toujours vérifier, écouter, informer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0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Les urgences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FR" dirty="0"/>
              <a:t>Sauf urgence obstétricale et /ou urgences vitales, le circuit est identique au programme</a:t>
            </a:r>
          </a:p>
          <a:p>
            <a:pPr>
              <a:lnSpc>
                <a:spcPct val="150000"/>
              </a:lnSpc>
            </a:pPr>
            <a:r>
              <a:rPr lang="fr-FR" dirty="0"/>
              <a:t>=&gt; flexibilité dans le programme opératoire (insertions / ajouts)</a:t>
            </a:r>
          </a:p>
          <a:p>
            <a:pPr>
              <a:lnSpc>
                <a:spcPct val="150000"/>
              </a:lnSpc>
            </a:pPr>
            <a:r>
              <a:rPr lang="fr-FR" dirty="0"/>
              <a:t>Circuit d’urgence obstétricale et/ou vitale à définir avec l’ensemble des acteurs concernés sur proposition du conseil de blocs (protocoles)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5788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Merci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075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4400" b="1" dirty="0"/>
              <a:t>Circuit péri opératoire : de la décision opératoire à la sortie du patient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114800"/>
            <a:ext cx="9144000" cy="581891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Traoré Salah Idriss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Séif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09" y="4725905"/>
            <a:ext cx="1749690" cy="184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/>
              <a:t>Consultation du chirurgien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algn="just">
              <a:lnSpc>
                <a:spcPct val="150000"/>
              </a:lnSpc>
            </a:pPr>
            <a:r>
              <a:rPr lang="fr-FR" dirty="0"/>
              <a:t>Porte d’entrée du patient pour l’activité opératoire</a:t>
            </a:r>
          </a:p>
          <a:p>
            <a:pPr lvl="0" algn="just">
              <a:lnSpc>
                <a:spcPct val="150000"/>
              </a:lnSpc>
            </a:pPr>
            <a:r>
              <a:rPr lang="fr-FR" dirty="0"/>
              <a:t>Interrogatoire et examen clinique du patient</a:t>
            </a:r>
          </a:p>
          <a:p>
            <a:pPr lvl="0" algn="just">
              <a:lnSpc>
                <a:spcPct val="150000"/>
              </a:lnSpc>
            </a:pPr>
            <a:r>
              <a:rPr lang="fr-FR" dirty="0"/>
              <a:t>Lecture des examens complémentaires réalisés</a:t>
            </a:r>
          </a:p>
          <a:p>
            <a:pPr lvl="0" algn="just">
              <a:lnSpc>
                <a:spcPct val="150000"/>
              </a:lnSpc>
            </a:pPr>
            <a:r>
              <a:rPr lang="fr-FR" dirty="0"/>
              <a:t>Demande d’examens complémentaires</a:t>
            </a:r>
          </a:p>
          <a:p>
            <a:pPr lvl="0" algn="just">
              <a:lnSpc>
                <a:spcPct val="150000"/>
              </a:lnSpc>
            </a:pPr>
            <a:r>
              <a:rPr lang="fr-FR" b="1" i="1" dirty="0"/>
              <a:t>Indication opératoire</a:t>
            </a:r>
            <a:r>
              <a:rPr lang="fr-FR" dirty="0"/>
              <a:t> après consentement éclairé du patient</a:t>
            </a:r>
          </a:p>
          <a:p>
            <a:pPr lvl="0" algn="just">
              <a:lnSpc>
                <a:spcPct val="150000"/>
              </a:lnSpc>
            </a:pPr>
            <a:r>
              <a:rPr lang="fr-FR" dirty="0"/>
              <a:t>Demande de consultation d’anesthésie</a:t>
            </a:r>
          </a:p>
        </p:txBody>
      </p:sp>
    </p:spTree>
    <p:extLst>
      <p:ext uri="{BB962C8B-B14F-4D97-AF65-F5344CB8AC3E}">
        <p14:creationId xmlns:p14="http://schemas.microsoft.com/office/powerpoint/2010/main" val="1486397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/>
              <a:t>Consultation d’anesthésie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lnSpc>
                <a:spcPct val="150000"/>
              </a:lnSpc>
            </a:pPr>
            <a:r>
              <a:rPr lang="fr-FR" dirty="0"/>
              <a:t>Interrogatoire et examen clinique du patient</a:t>
            </a:r>
          </a:p>
          <a:p>
            <a:pPr lvl="0">
              <a:lnSpc>
                <a:spcPct val="150000"/>
              </a:lnSpc>
            </a:pPr>
            <a:r>
              <a:rPr lang="fr-FR" dirty="0"/>
              <a:t>Lecture des examens complémentaires réalisés</a:t>
            </a:r>
          </a:p>
          <a:p>
            <a:pPr lvl="0">
              <a:lnSpc>
                <a:spcPct val="150000"/>
              </a:lnSpc>
            </a:pPr>
            <a:r>
              <a:rPr lang="fr-FR" dirty="0"/>
              <a:t>Demande d’examens complémentaires</a:t>
            </a:r>
          </a:p>
          <a:p>
            <a:pPr lvl="0">
              <a:lnSpc>
                <a:spcPct val="150000"/>
              </a:lnSpc>
            </a:pPr>
            <a:r>
              <a:rPr lang="fr-FR" dirty="0"/>
              <a:t>Conclusion du dossier d’anesthésie : évaluation des risques</a:t>
            </a:r>
          </a:p>
          <a:p>
            <a:pPr>
              <a:lnSpc>
                <a:spcPct val="150000"/>
              </a:lnSpc>
            </a:pPr>
            <a:r>
              <a:rPr lang="fr-FR" dirty="0"/>
              <a:t>Choix éclairé de la technique d’anesthésie et information</a:t>
            </a:r>
          </a:p>
          <a:p>
            <a:pPr>
              <a:lnSpc>
                <a:spcPct val="150000"/>
              </a:lnSpc>
            </a:pPr>
            <a:r>
              <a:rPr lang="fr-FR" dirty="0"/>
              <a:t>Préparation préopératoire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8168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Programme opératoire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dirty="0"/>
              <a:t>Retour au chirurgien si besoins ou revu après staff</a:t>
            </a:r>
          </a:p>
          <a:p>
            <a:pPr>
              <a:lnSpc>
                <a:spcPct val="150000"/>
              </a:lnSpc>
            </a:pPr>
            <a:r>
              <a:rPr lang="fr-FR" dirty="0"/>
              <a:t>Préparation : financière (</a:t>
            </a:r>
            <a:r>
              <a:rPr lang="fr-FR" dirty="0" err="1"/>
              <a:t>proforma</a:t>
            </a:r>
            <a:r>
              <a:rPr lang="fr-FR" dirty="0"/>
              <a:t>), spécifique, calendrier</a:t>
            </a:r>
            <a:r>
              <a:rPr lang="mr-IN" dirty="0"/>
              <a:t>…</a:t>
            </a:r>
            <a:endParaRPr lang="fr-FR" dirty="0"/>
          </a:p>
          <a:p>
            <a:pPr>
              <a:lnSpc>
                <a:spcPct val="150000"/>
              </a:lnSpc>
            </a:pPr>
            <a:r>
              <a:rPr lang="fr-FR" dirty="0"/>
              <a:t>Programmation de l’intervention : hebdomadaire, journalière</a:t>
            </a:r>
          </a:p>
          <a:p>
            <a:pPr>
              <a:lnSpc>
                <a:spcPct val="150000"/>
              </a:lnSpc>
            </a:pPr>
            <a:r>
              <a:rPr lang="fr-FR" dirty="0"/>
              <a:t>Préparation du matériel et des équipements nécessaires</a:t>
            </a:r>
          </a:p>
          <a:p>
            <a:pPr>
              <a:lnSpc>
                <a:spcPct val="150000"/>
              </a:lnSpc>
            </a:pPr>
            <a:r>
              <a:rPr lang="fr-FR" dirty="0"/>
              <a:t>Préparation de la salle</a:t>
            </a:r>
          </a:p>
        </p:txBody>
      </p:sp>
    </p:spTree>
    <p:extLst>
      <p:ext uri="{BB962C8B-B14F-4D97-AF65-F5344CB8AC3E}">
        <p14:creationId xmlns:p14="http://schemas.microsoft.com/office/powerpoint/2010/main" val="243142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Préparation du patient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dirty="0"/>
              <a:t>Consignes préopératoires : jeûne, toilette, traitements</a:t>
            </a:r>
          </a:p>
          <a:p>
            <a:pPr>
              <a:lnSpc>
                <a:spcPct val="150000"/>
              </a:lnSpc>
            </a:pPr>
            <a:r>
              <a:rPr lang="fr-FR" dirty="0"/>
              <a:t>Hospitalisation la veille si programme, sauf ambulatoire</a:t>
            </a:r>
          </a:p>
          <a:p>
            <a:pPr>
              <a:lnSpc>
                <a:spcPct val="150000"/>
              </a:lnSpc>
            </a:pPr>
            <a:r>
              <a:rPr lang="fr-FR" dirty="0"/>
              <a:t>Préparation chirurgicale</a:t>
            </a:r>
          </a:p>
          <a:p>
            <a:pPr>
              <a:lnSpc>
                <a:spcPct val="150000"/>
              </a:lnSpc>
            </a:pPr>
            <a:r>
              <a:rPr lang="fr-FR" dirty="0"/>
              <a:t>Prémédication </a:t>
            </a:r>
          </a:p>
          <a:p>
            <a:pPr>
              <a:lnSpc>
                <a:spcPct val="150000"/>
              </a:lnSpc>
            </a:pPr>
            <a:r>
              <a:rPr lang="fr-FR" dirty="0"/>
              <a:t>Visite préopératoire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1522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Visite préopératoire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lnSpc>
                <a:spcPct val="150000"/>
              </a:lnSpc>
            </a:pPr>
            <a:r>
              <a:rPr lang="fr-FR" dirty="0"/>
              <a:t>Interrogatoire et examen clinique du patient</a:t>
            </a:r>
          </a:p>
          <a:p>
            <a:pPr lvl="0" algn="just">
              <a:lnSpc>
                <a:spcPct val="150000"/>
              </a:lnSpc>
            </a:pPr>
            <a:r>
              <a:rPr lang="fr-FR" dirty="0"/>
              <a:t>Vérification de la bonne préparation préopératoire (prémédication, traitements, disponibilités des PSL si demandés…)</a:t>
            </a:r>
          </a:p>
          <a:p>
            <a:pPr lvl="0" algn="just">
              <a:lnSpc>
                <a:spcPct val="150000"/>
              </a:lnSpc>
            </a:pPr>
            <a:r>
              <a:rPr lang="fr-FR" dirty="0"/>
              <a:t>Validation du protocole anesthésique et du circuit (ambulatoire ou hospitalisation)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3486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Transfert au bloc opératoire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fr-FR" dirty="0"/>
              <a:t>Sur ou après appel du coordonnateur bloc du jour et confirmation du chirurgien (programme) : anticipation</a:t>
            </a:r>
          </a:p>
          <a:p>
            <a:pPr algn="just">
              <a:lnSpc>
                <a:spcPct val="150000"/>
              </a:lnSpc>
            </a:pPr>
            <a:r>
              <a:rPr lang="fr-FR" dirty="0"/>
              <a:t>Après vérification (reçus, préparation)</a:t>
            </a:r>
          </a:p>
          <a:p>
            <a:pPr algn="just">
              <a:lnSpc>
                <a:spcPct val="150000"/>
              </a:lnSpc>
            </a:pPr>
            <a:r>
              <a:rPr lang="fr-FR" dirty="0"/>
              <a:t>Par le ou les GFS</a:t>
            </a:r>
          </a:p>
          <a:p>
            <a:pPr algn="just">
              <a:lnSpc>
                <a:spcPct val="150000"/>
              </a:lnSpc>
            </a:pPr>
            <a:r>
              <a:rPr lang="fr-FR" dirty="0"/>
              <a:t>Tenue d’hôpital (après préparation)</a:t>
            </a:r>
          </a:p>
          <a:p>
            <a:pPr algn="just">
              <a:lnSpc>
                <a:spcPct val="150000"/>
              </a:lnSpc>
            </a:pPr>
            <a:r>
              <a:rPr lang="fr-FR" dirty="0"/>
              <a:t>Toujours sur brancard ou chaise roulante</a:t>
            </a:r>
          </a:p>
          <a:p>
            <a:pPr algn="just">
              <a:lnSpc>
                <a:spcPct val="150000"/>
              </a:lnSpc>
            </a:pPr>
            <a:r>
              <a:rPr lang="fr-FR" dirty="0"/>
              <a:t>Accompagné du dossier complet (dossier clinique, imagerie, bilan</a:t>
            </a:r>
            <a:r>
              <a:rPr lang="mr-IN" dirty="0"/>
              <a:t>…</a:t>
            </a:r>
            <a:r>
              <a:rPr lang="fr-FR" dirty="0"/>
              <a:t>)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852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Accueil au bloc opératoire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FR" dirty="0"/>
              <a:t>Sur charriot de bloc (changement de support ) par GFS du bloc</a:t>
            </a:r>
          </a:p>
          <a:p>
            <a:pPr>
              <a:lnSpc>
                <a:spcPct val="150000"/>
              </a:lnSpc>
            </a:pPr>
            <a:r>
              <a:rPr lang="fr-FR" dirty="0"/>
              <a:t>Destination sur avis du coordonnateur du bloc, après vérifications</a:t>
            </a:r>
          </a:p>
          <a:p>
            <a:pPr lvl="1">
              <a:lnSpc>
                <a:spcPct val="150000"/>
              </a:lnSpc>
            </a:pPr>
            <a:r>
              <a:rPr lang="fr-FR" dirty="0"/>
              <a:t>Salle de réveil en attente du bloc ou pour préparation ou anesthésie</a:t>
            </a:r>
          </a:p>
          <a:p>
            <a:pPr lvl="1">
              <a:lnSpc>
                <a:spcPct val="150000"/>
              </a:lnSpc>
            </a:pPr>
            <a:r>
              <a:rPr lang="fr-FR" dirty="0"/>
              <a:t>En salle opératoire si prête</a:t>
            </a:r>
          </a:p>
          <a:p>
            <a:pPr>
              <a:lnSpc>
                <a:spcPct val="150000"/>
              </a:lnSpc>
            </a:pPr>
            <a:r>
              <a:rPr lang="fr-FR" dirty="0"/>
              <a:t>Préparation préalable de la salle</a:t>
            </a:r>
          </a:p>
          <a:p>
            <a:pPr>
              <a:lnSpc>
                <a:spcPct val="150000"/>
              </a:lnSpc>
            </a:pPr>
            <a:r>
              <a:rPr lang="fr-FR" dirty="0"/>
              <a:t>Accueil et installation en salle opératoire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3070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895</TotalTime>
  <Words>613</Words>
  <Application>Microsoft Macintosh PowerPoint</Application>
  <PresentationFormat>Grand écran</PresentationFormat>
  <Paragraphs>96</Paragraphs>
  <Slides>17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Thème Office</vt:lpstr>
      <vt:lpstr>Sécurité des patients en chirurgie</vt:lpstr>
      <vt:lpstr>Circuit péri opératoire : de la décision opératoire à la sortie du patient</vt:lpstr>
      <vt:lpstr>Consultation du chirurgien</vt:lpstr>
      <vt:lpstr>Consultation d’anesthésie</vt:lpstr>
      <vt:lpstr>Programme opératoire</vt:lpstr>
      <vt:lpstr>Préparation du patient</vt:lpstr>
      <vt:lpstr>Visite préopératoire</vt:lpstr>
      <vt:lpstr>Transfert au bloc opératoire</vt:lpstr>
      <vt:lpstr>Accueil au bloc opératoire</vt:lpstr>
      <vt:lpstr>Préalables à l’intervention</vt:lpstr>
      <vt:lpstr>Sortie en SSPI</vt:lpstr>
      <vt:lpstr>Transfert en hospitalisation</vt:lpstr>
      <vt:lpstr>Gestion des places</vt:lpstr>
      <vt:lpstr>Gestion des salles opératoires</vt:lpstr>
      <vt:lpstr>Communication</vt:lpstr>
      <vt:lpstr>Les urgences</vt:lpstr>
      <vt:lpstr>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Processus métiers en anesthésie</dc:title>
  <dc:creator>ideapad 300</dc:creator>
  <cp:lastModifiedBy>TRAORE Salah idriss seif</cp:lastModifiedBy>
  <cp:revision>18</cp:revision>
  <dcterms:created xsi:type="dcterms:W3CDTF">2017-07-03T00:19:31Z</dcterms:created>
  <dcterms:modified xsi:type="dcterms:W3CDTF">2021-06-19T09:00:09Z</dcterms:modified>
</cp:coreProperties>
</file>