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317" r:id="rId3"/>
    <p:sldId id="278" r:id="rId4"/>
    <p:sldId id="281" r:id="rId5"/>
    <p:sldId id="282" r:id="rId6"/>
    <p:sldId id="283" r:id="rId7"/>
    <p:sldId id="284" r:id="rId8"/>
    <p:sldId id="279" r:id="rId9"/>
    <p:sldId id="280" r:id="rId10"/>
    <p:sldId id="285" r:id="rId11"/>
    <p:sldId id="266" r:id="rId12"/>
    <p:sldId id="286" r:id="rId13"/>
    <p:sldId id="268"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3" r:id="rId40"/>
    <p:sldId id="258" r:id="rId41"/>
    <p:sldId id="259" r:id="rId42"/>
    <p:sldId id="260" r:id="rId43"/>
    <p:sldId id="261" r:id="rId44"/>
    <p:sldId id="263" r:id="rId45"/>
    <p:sldId id="265" r:id="rId46"/>
    <p:sldId id="314" r:id="rId47"/>
    <p:sldId id="315" r:id="rId48"/>
    <p:sldId id="316"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77"/>
    <p:restoredTop sz="94643"/>
  </p:normalViewPr>
  <p:slideViewPr>
    <p:cSldViewPr snapToGrid="0" snapToObjects="1">
      <p:cViewPr varScale="1">
        <p:scale>
          <a:sx n="117" d="100"/>
          <a:sy n="117" d="100"/>
        </p:scale>
        <p:origin x="448"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E1ED7-1BBA-464D-AA50-369F701C0F6C}"/>
              </a:ext>
            </a:extLst>
          </p:cNvPr>
          <p:cNvSpPr>
            <a:spLocks noGrp="1"/>
          </p:cNvSpPr>
          <p:nvPr>
            <p:ph type="title"/>
          </p:nvPr>
        </p:nvSpPr>
        <p:spPr>
          <a:xfrm>
            <a:off x="609600" y="274638"/>
            <a:ext cx="10972800" cy="1143000"/>
          </a:xfrm>
        </p:spPr>
        <p:txBody>
          <a:bodyPr/>
          <a:lstStyle/>
          <a:p>
            <a:r>
              <a:rPr lang="fr-FR"/>
              <a:t>Modifiez le style du titre</a:t>
            </a:r>
          </a:p>
        </p:txBody>
      </p:sp>
      <p:sp>
        <p:nvSpPr>
          <p:cNvPr id="3" name="Espace réservé du tableau 2">
            <a:extLst>
              <a:ext uri="{FF2B5EF4-FFF2-40B4-BE49-F238E27FC236}">
                <a16:creationId xmlns:a16="http://schemas.microsoft.com/office/drawing/2014/main" id="{42C34E6A-DE1A-4245-8996-275FE751E387}"/>
              </a:ext>
            </a:extLst>
          </p:cNvPr>
          <p:cNvSpPr>
            <a:spLocks noGrp="1"/>
          </p:cNvSpPr>
          <p:nvPr>
            <p:ph type="tbl" idx="1"/>
          </p:nvPr>
        </p:nvSpPr>
        <p:spPr>
          <a:xfrm>
            <a:off x="609600" y="1600201"/>
            <a:ext cx="10972800" cy="4525963"/>
          </a:xfrm>
        </p:spPr>
        <p:txBody>
          <a:bodyPr/>
          <a:lstStyle/>
          <a:p>
            <a:endParaRPr lang="fr-FR"/>
          </a:p>
        </p:txBody>
      </p:sp>
      <p:sp>
        <p:nvSpPr>
          <p:cNvPr id="4" name="Espace réservé de la date 3">
            <a:extLst>
              <a:ext uri="{FF2B5EF4-FFF2-40B4-BE49-F238E27FC236}">
                <a16:creationId xmlns:a16="http://schemas.microsoft.com/office/drawing/2014/main" id="{FD3F4461-870F-A944-9878-0A0BD130B990}"/>
              </a:ext>
            </a:extLst>
          </p:cNvPr>
          <p:cNvSpPr>
            <a:spLocks noGrp="1"/>
          </p:cNvSpPr>
          <p:nvPr>
            <p:ph type="dt" sz="half" idx="10"/>
          </p:nvPr>
        </p:nvSpPr>
        <p:spPr>
          <a:xfrm>
            <a:off x="609600" y="6245225"/>
            <a:ext cx="2844800" cy="476250"/>
          </a:xfrm>
        </p:spPr>
        <p:txBody>
          <a:bodyPr/>
          <a:lstStyle>
            <a:lvl1pPr>
              <a:defRPr/>
            </a:lvl1pPr>
          </a:lstStyle>
          <a:p>
            <a:endParaRPr lang="fr-FR" altLang="fr-FR"/>
          </a:p>
        </p:txBody>
      </p:sp>
      <p:sp>
        <p:nvSpPr>
          <p:cNvPr id="5" name="Espace réservé du pied de page 4">
            <a:extLst>
              <a:ext uri="{FF2B5EF4-FFF2-40B4-BE49-F238E27FC236}">
                <a16:creationId xmlns:a16="http://schemas.microsoft.com/office/drawing/2014/main" id="{BD7B6FB2-92AC-F74B-B9E3-88C8FE054E3E}"/>
              </a:ext>
            </a:extLst>
          </p:cNvPr>
          <p:cNvSpPr>
            <a:spLocks noGrp="1"/>
          </p:cNvSpPr>
          <p:nvPr>
            <p:ph type="ftr" sz="quarter" idx="11"/>
          </p:nvPr>
        </p:nvSpPr>
        <p:spPr>
          <a:xfrm>
            <a:off x="4165600" y="6245225"/>
            <a:ext cx="3860800" cy="476250"/>
          </a:xfrm>
        </p:spPr>
        <p:txBody>
          <a:bodyPr/>
          <a:lstStyle>
            <a:lvl1pPr>
              <a:defRPr/>
            </a:lvl1pPr>
          </a:lstStyle>
          <a:p>
            <a:endParaRPr lang="fr-FR" altLang="fr-FR"/>
          </a:p>
        </p:txBody>
      </p:sp>
      <p:sp>
        <p:nvSpPr>
          <p:cNvPr id="6" name="Espace réservé du numéro de diapositive 5">
            <a:extLst>
              <a:ext uri="{FF2B5EF4-FFF2-40B4-BE49-F238E27FC236}">
                <a16:creationId xmlns:a16="http://schemas.microsoft.com/office/drawing/2014/main" id="{0F21325C-7AAA-1C41-9B4B-64A65C3B33E6}"/>
              </a:ext>
            </a:extLst>
          </p:cNvPr>
          <p:cNvSpPr>
            <a:spLocks noGrp="1"/>
          </p:cNvSpPr>
          <p:nvPr>
            <p:ph type="sldNum" sz="quarter" idx="12"/>
          </p:nvPr>
        </p:nvSpPr>
        <p:spPr>
          <a:xfrm>
            <a:off x="8737600" y="6245225"/>
            <a:ext cx="2844800" cy="476250"/>
          </a:xfrm>
        </p:spPr>
        <p:txBody>
          <a:bodyPr/>
          <a:lstStyle>
            <a:lvl1pPr>
              <a:defRPr/>
            </a:lvl1pPr>
          </a:lstStyle>
          <a:p>
            <a:fld id="{58A01103-4086-904F-8800-499D9BC824E9}" type="slidenum">
              <a:rPr lang="fr-FR" altLang="fr-FR"/>
              <a:pPr/>
              <a:t>‹N°›</a:t>
            </a:fld>
            <a:endParaRPr lang="fr-FR" altLang="fr-FR"/>
          </a:p>
        </p:txBody>
      </p:sp>
    </p:spTree>
    <p:extLst>
      <p:ext uri="{BB962C8B-B14F-4D97-AF65-F5344CB8AC3E}">
        <p14:creationId xmlns:p14="http://schemas.microsoft.com/office/powerpoint/2010/main" val="387837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5/17/21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5/17/21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5/17/21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5/17/21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a:p>
        </p:txBody>
      </p:sp>
      <p:sp>
        <p:nvSpPr>
          <p:cNvPr id="5" name="Date Placeholder 4"/>
          <p:cNvSpPr>
            <a:spLocks noGrp="1"/>
          </p:cNvSpPr>
          <p:nvPr>
            <p:ph type="dt" sz="half" idx="10"/>
          </p:nvPr>
        </p:nvSpPr>
        <p:spPr/>
        <p:txBody>
          <a:bodyPr/>
          <a:lstStyle/>
          <a:p>
            <a:fld id="{DA16AA21-1863-4931-97CB-99D0A168701B}" type="datetimeFigureOut">
              <a:rPr lang="en-US" smtClean="0"/>
              <a:t>5/17/21</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a:p>
        </p:txBody>
      </p:sp>
      <p:sp>
        <p:nvSpPr>
          <p:cNvPr id="5" name="Date Placeholder 4"/>
          <p:cNvSpPr>
            <a:spLocks noGrp="1"/>
          </p:cNvSpPr>
          <p:nvPr>
            <p:ph type="dt" sz="half" idx="10"/>
          </p:nvPr>
        </p:nvSpPr>
        <p:spPr/>
        <p:txBody>
          <a:bodyPr/>
          <a:lstStyle/>
          <a:p>
            <a:fld id="{3772C379-9A7C-4C87-A116-CBE9F58B04C5}" type="datetimeFigureOut">
              <a:rPr lang="en-US" smtClean="0"/>
              <a:t>5/17/21</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5/17/21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540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EE0DDA-1366-5040-ABE7-ECA560530EB2}"/>
              </a:ext>
            </a:extLst>
          </p:cNvPr>
          <p:cNvSpPr>
            <a:spLocks noGrp="1"/>
          </p:cNvSpPr>
          <p:nvPr>
            <p:ph type="ctrTitle"/>
          </p:nvPr>
        </p:nvSpPr>
        <p:spPr>
          <a:xfrm>
            <a:off x="1051560" y="1432223"/>
            <a:ext cx="9966960" cy="1996777"/>
          </a:xfrm>
        </p:spPr>
        <p:txBody>
          <a:bodyPr/>
          <a:lstStyle/>
          <a:p>
            <a:br>
              <a:rPr lang="fr-FR" dirty="0"/>
            </a:br>
            <a:r>
              <a:rPr lang="fr-FR" sz="4000" dirty="0"/>
              <a:t>GESTION ADMINISTRATIVE</a:t>
            </a:r>
          </a:p>
        </p:txBody>
      </p:sp>
      <p:sp>
        <p:nvSpPr>
          <p:cNvPr id="3" name="Sous-titre 2">
            <a:extLst>
              <a:ext uri="{FF2B5EF4-FFF2-40B4-BE49-F238E27FC236}">
                <a16:creationId xmlns:a16="http://schemas.microsoft.com/office/drawing/2014/main" id="{91E4B25B-EC2D-0F4B-855D-AB07B03460E9}"/>
              </a:ext>
            </a:extLst>
          </p:cNvPr>
          <p:cNvSpPr>
            <a:spLocks noGrp="1"/>
          </p:cNvSpPr>
          <p:nvPr>
            <p:ph type="subTitle" idx="1"/>
          </p:nvPr>
        </p:nvSpPr>
        <p:spPr>
          <a:xfrm>
            <a:off x="1051560" y="5031377"/>
            <a:ext cx="9761438" cy="1069848"/>
          </a:xfrm>
        </p:spPr>
        <p:txBody>
          <a:bodyPr>
            <a:normAutofit fontScale="92500" lnSpcReduction="20000"/>
          </a:bodyPr>
          <a:lstStyle/>
          <a:p>
            <a:r>
              <a:rPr lang="fr-FR" dirty="0"/>
              <a:t>Présenté par Constant DAHOUROU</a:t>
            </a:r>
          </a:p>
          <a:p>
            <a:r>
              <a:rPr lang="fr-FR" dirty="0"/>
              <a:t>Juriste-AHSS- MBA </a:t>
            </a:r>
            <a:r>
              <a:rPr lang="fr-FR" dirty="0" err="1"/>
              <a:t>Hca</a:t>
            </a:r>
            <a:endParaRPr lang="fr-FR" dirty="0"/>
          </a:p>
          <a:p>
            <a:r>
              <a:rPr lang="fr-FR" dirty="0"/>
              <a:t>DG CHUYO</a:t>
            </a:r>
          </a:p>
        </p:txBody>
      </p:sp>
    </p:spTree>
    <p:extLst>
      <p:ext uri="{BB962C8B-B14F-4D97-AF65-F5344CB8AC3E}">
        <p14:creationId xmlns:p14="http://schemas.microsoft.com/office/powerpoint/2010/main" val="1354810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C9EDC8C-D67E-874A-BEC9-46929180CC1D}"/>
              </a:ext>
            </a:extLst>
          </p:cNvPr>
          <p:cNvSpPr>
            <a:spLocks noGrp="1" noChangeArrowheads="1"/>
          </p:cNvSpPr>
          <p:nvPr>
            <p:ph type="title"/>
          </p:nvPr>
        </p:nvSpPr>
        <p:spPr>
          <a:xfrm>
            <a:off x="1981200" y="274639"/>
            <a:ext cx="8229600" cy="346075"/>
          </a:xfrm>
        </p:spPr>
        <p:txBody>
          <a:bodyPr>
            <a:normAutofit fontScale="90000"/>
          </a:bodyPr>
          <a:lstStyle/>
          <a:p>
            <a:endParaRPr lang="fr-FR" altLang="fr-FR" sz="4000"/>
          </a:p>
        </p:txBody>
      </p:sp>
      <p:sp>
        <p:nvSpPr>
          <p:cNvPr id="12291" name="Rectangle 3">
            <a:extLst>
              <a:ext uri="{FF2B5EF4-FFF2-40B4-BE49-F238E27FC236}">
                <a16:creationId xmlns:a16="http://schemas.microsoft.com/office/drawing/2014/main" id="{0077A018-92FD-CA4F-B5BC-D93C5418FCE9}"/>
              </a:ext>
            </a:extLst>
          </p:cNvPr>
          <p:cNvSpPr>
            <a:spLocks noGrp="1" noChangeArrowheads="1"/>
          </p:cNvSpPr>
          <p:nvPr>
            <p:ph type="body" idx="1"/>
          </p:nvPr>
        </p:nvSpPr>
        <p:spPr>
          <a:xfrm>
            <a:off x="1919288" y="981076"/>
            <a:ext cx="8280400" cy="5472113"/>
          </a:xfrm>
        </p:spPr>
        <p:txBody>
          <a:bodyPr/>
          <a:lstStyle/>
          <a:p>
            <a:r>
              <a:rPr lang="fr-FR" altLang="fr-FR"/>
              <a:t>Pour rédiger correctement les documents administratifs, il faut donc acquérir d’abord une bonne habitude d’expression par écrit sa pensée, de développer ou de résumer celle des autres, de narrer un évènement d’analyser une situation, de transmettre un message etc.</a:t>
            </a:r>
          </a:p>
          <a:p>
            <a:endParaRPr lang="fr-FR" altLang="fr-FR"/>
          </a:p>
        </p:txBody>
      </p:sp>
    </p:spTree>
    <p:extLst>
      <p:ext uri="{BB962C8B-B14F-4D97-AF65-F5344CB8AC3E}">
        <p14:creationId xmlns:p14="http://schemas.microsoft.com/office/powerpoint/2010/main" val="73312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E3C63E8-928F-684B-85CE-F65EB410B5B1}"/>
              </a:ext>
            </a:extLst>
          </p:cNvPr>
          <p:cNvSpPr>
            <a:spLocks noGrp="1" noChangeArrowheads="1"/>
          </p:cNvSpPr>
          <p:nvPr>
            <p:ph type="title"/>
          </p:nvPr>
        </p:nvSpPr>
        <p:spPr>
          <a:xfrm>
            <a:off x="1992313" y="836614"/>
            <a:ext cx="8229600" cy="4321175"/>
          </a:xfrm>
        </p:spPr>
        <p:txBody>
          <a:bodyPr/>
          <a:lstStyle/>
          <a:p>
            <a:r>
              <a:rPr lang="fr-FR" altLang="fr-FR" sz="4800"/>
              <a:t>LES GRANDS PRINCIPES DE LA REDACTION ADMINISTRATIVE</a:t>
            </a:r>
          </a:p>
        </p:txBody>
      </p:sp>
      <p:sp>
        <p:nvSpPr>
          <p:cNvPr id="13315" name="Rectangle 3">
            <a:extLst>
              <a:ext uri="{FF2B5EF4-FFF2-40B4-BE49-F238E27FC236}">
                <a16:creationId xmlns:a16="http://schemas.microsoft.com/office/drawing/2014/main" id="{3A014647-C621-8840-AE1C-BFCD4C1254B8}"/>
              </a:ext>
            </a:extLst>
          </p:cNvPr>
          <p:cNvSpPr>
            <a:spLocks noGrp="1" noChangeArrowheads="1"/>
          </p:cNvSpPr>
          <p:nvPr>
            <p:ph type="body" idx="1"/>
          </p:nvPr>
        </p:nvSpPr>
        <p:spPr>
          <a:xfrm>
            <a:off x="1703389" y="1628775"/>
            <a:ext cx="8785225" cy="4895850"/>
          </a:xfrm>
        </p:spPr>
        <p:txBody>
          <a:bodyPr/>
          <a:lstStyle/>
          <a:p>
            <a:pPr algn="ctr"/>
            <a:endParaRPr lang="fr-FR" altLang="fr-FR" sz="4000"/>
          </a:p>
          <a:p>
            <a:pPr algn="ctr"/>
            <a:endParaRPr lang="fr-FR" altLang="fr-FR" sz="4000"/>
          </a:p>
          <a:p>
            <a:pPr algn="ctr"/>
            <a:endParaRPr lang="fr-FR" altLang="fr-FR" sz="4000"/>
          </a:p>
        </p:txBody>
      </p:sp>
    </p:spTree>
    <p:extLst>
      <p:ext uri="{BB962C8B-B14F-4D97-AF65-F5344CB8AC3E}">
        <p14:creationId xmlns:p14="http://schemas.microsoft.com/office/powerpoint/2010/main" val="71897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4CD0BC1-BC56-A74D-9C44-218C227AA245}"/>
              </a:ext>
            </a:extLst>
          </p:cNvPr>
          <p:cNvSpPr>
            <a:spLocks noGrp="1" noChangeArrowheads="1"/>
          </p:cNvSpPr>
          <p:nvPr>
            <p:ph type="title"/>
          </p:nvPr>
        </p:nvSpPr>
        <p:spPr>
          <a:xfrm>
            <a:off x="1981200" y="0"/>
            <a:ext cx="8229600" cy="1125538"/>
          </a:xfrm>
        </p:spPr>
        <p:txBody>
          <a:bodyPr>
            <a:normAutofit fontScale="90000"/>
          </a:bodyPr>
          <a:lstStyle/>
          <a:p>
            <a:r>
              <a:rPr lang="fr-FR" altLang="fr-FR" sz="4000" b="1"/>
              <a:t>PREPARATION DE LA REDACTION ADMINISTRATIVE</a:t>
            </a:r>
          </a:p>
        </p:txBody>
      </p:sp>
      <p:sp>
        <p:nvSpPr>
          <p:cNvPr id="14339" name="Rectangle 3">
            <a:extLst>
              <a:ext uri="{FF2B5EF4-FFF2-40B4-BE49-F238E27FC236}">
                <a16:creationId xmlns:a16="http://schemas.microsoft.com/office/drawing/2014/main" id="{8BD72DD1-22DD-0C45-A69A-545C8F9F261D}"/>
              </a:ext>
            </a:extLst>
          </p:cNvPr>
          <p:cNvSpPr>
            <a:spLocks noGrp="1" noChangeArrowheads="1"/>
          </p:cNvSpPr>
          <p:nvPr>
            <p:ph type="body" idx="1"/>
          </p:nvPr>
        </p:nvSpPr>
        <p:spPr>
          <a:xfrm>
            <a:off x="1774825" y="1268413"/>
            <a:ext cx="8642350" cy="5256212"/>
          </a:xfrm>
        </p:spPr>
        <p:txBody>
          <a:bodyPr/>
          <a:lstStyle/>
          <a:p>
            <a:pPr marL="609600" indent="-609600"/>
            <a:r>
              <a:rPr lang="fr-FR" altLang="fr-FR"/>
              <a:t>Le principe de base en matière de rédaction est que l’on ait quelque chose à dire et que l’on sache l’exprimer clairement et dans un ordre logique. </a:t>
            </a:r>
          </a:p>
          <a:p>
            <a:pPr marL="609600" indent="-609600"/>
            <a:r>
              <a:rPr lang="fr-FR" altLang="fr-FR"/>
              <a:t>Toute rédaction administrative implique les phases suivantes :</a:t>
            </a:r>
          </a:p>
          <a:p>
            <a:pPr marL="609600" indent="-609600"/>
            <a:r>
              <a:rPr lang="fr-FR" altLang="fr-FR" b="1"/>
              <a:t>Préparation de la rédaction</a:t>
            </a:r>
          </a:p>
          <a:p>
            <a:pPr marL="609600" indent="-609600"/>
            <a:r>
              <a:rPr lang="fr-FR" altLang="fr-FR" b="1"/>
              <a:t>Rédaction proprement dite</a:t>
            </a:r>
          </a:p>
          <a:p>
            <a:pPr marL="609600" indent="-609600"/>
            <a:r>
              <a:rPr lang="fr-FR" altLang="fr-FR" b="1"/>
              <a:t>Relecture et correction</a:t>
            </a:r>
          </a:p>
        </p:txBody>
      </p:sp>
    </p:spTree>
    <p:extLst>
      <p:ext uri="{BB962C8B-B14F-4D97-AF65-F5344CB8AC3E}">
        <p14:creationId xmlns:p14="http://schemas.microsoft.com/office/powerpoint/2010/main" val="81697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2DED38B-C914-1F4F-BCFD-890861237516}"/>
              </a:ext>
            </a:extLst>
          </p:cNvPr>
          <p:cNvSpPr>
            <a:spLocks noGrp="1" noChangeArrowheads="1"/>
          </p:cNvSpPr>
          <p:nvPr>
            <p:ph type="title"/>
          </p:nvPr>
        </p:nvSpPr>
        <p:spPr>
          <a:xfrm>
            <a:off x="1847850" y="1"/>
            <a:ext cx="8362950" cy="549275"/>
          </a:xfrm>
        </p:spPr>
        <p:txBody>
          <a:bodyPr>
            <a:normAutofit fontScale="90000"/>
          </a:bodyPr>
          <a:lstStyle/>
          <a:p>
            <a:r>
              <a:rPr lang="fr-FR" altLang="fr-FR" sz="4000" b="1"/>
              <a:t>Préparation de la rédaction</a:t>
            </a:r>
          </a:p>
        </p:txBody>
      </p:sp>
      <p:sp>
        <p:nvSpPr>
          <p:cNvPr id="15363" name="Rectangle 3">
            <a:extLst>
              <a:ext uri="{FF2B5EF4-FFF2-40B4-BE49-F238E27FC236}">
                <a16:creationId xmlns:a16="http://schemas.microsoft.com/office/drawing/2014/main" id="{E0F716EF-D733-2F48-AC8E-48F16BD78C49}"/>
              </a:ext>
            </a:extLst>
          </p:cNvPr>
          <p:cNvSpPr>
            <a:spLocks noGrp="1" noChangeArrowheads="1"/>
          </p:cNvSpPr>
          <p:nvPr>
            <p:ph type="body" idx="1"/>
          </p:nvPr>
        </p:nvSpPr>
        <p:spPr>
          <a:xfrm>
            <a:off x="1703389" y="836614"/>
            <a:ext cx="8785225" cy="5832475"/>
          </a:xfrm>
        </p:spPr>
        <p:txBody>
          <a:bodyPr/>
          <a:lstStyle/>
          <a:p>
            <a:pPr>
              <a:lnSpc>
                <a:spcPct val="90000"/>
              </a:lnSpc>
            </a:pPr>
            <a:r>
              <a:rPr lang="fr-FR" altLang="fr-FR"/>
              <a:t>La préparation est le préalable de toute rédaction. Elle se résume en trois étapes :</a:t>
            </a:r>
            <a:endParaRPr lang="fr-FR" altLang="fr-FR" b="1"/>
          </a:p>
          <a:p>
            <a:pPr>
              <a:lnSpc>
                <a:spcPct val="90000"/>
              </a:lnSpc>
            </a:pPr>
            <a:r>
              <a:rPr lang="fr-FR" altLang="fr-FR" b="1"/>
              <a:t>Connaître et comprendre : </a:t>
            </a:r>
            <a:r>
              <a:rPr lang="fr-FR" altLang="fr-FR"/>
              <a:t>c'est-à-dire avoir une connaissance du dossier et une idée nette des réponses ou connaître la suite à y donner.</a:t>
            </a:r>
            <a:endParaRPr lang="fr-FR" altLang="fr-FR" b="1"/>
          </a:p>
          <a:p>
            <a:pPr>
              <a:lnSpc>
                <a:spcPct val="90000"/>
              </a:lnSpc>
            </a:pPr>
            <a:r>
              <a:rPr lang="fr-FR" altLang="fr-FR" b="1"/>
              <a:t>Collecter les données :</a:t>
            </a:r>
            <a:r>
              <a:rPr lang="fr-FR" altLang="fr-FR"/>
              <a:t> il s’agit de rechercher et de rassembler tous les éléments nécessaires relatives à la question à traiter (ex : les informations, les rapports, les textes législatifs (lois), réglementaires (décrets, arrêtés, décisions), etc.).</a:t>
            </a:r>
            <a:endParaRPr lang="fr-FR" altLang="fr-FR" b="1"/>
          </a:p>
        </p:txBody>
      </p:sp>
    </p:spTree>
    <p:extLst>
      <p:ext uri="{BB962C8B-B14F-4D97-AF65-F5344CB8AC3E}">
        <p14:creationId xmlns:p14="http://schemas.microsoft.com/office/powerpoint/2010/main" val="3631049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5E08A69-AF41-E540-B0BE-CC8DF953A5C6}"/>
              </a:ext>
            </a:extLst>
          </p:cNvPr>
          <p:cNvSpPr>
            <a:spLocks noGrp="1" noChangeArrowheads="1"/>
          </p:cNvSpPr>
          <p:nvPr>
            <p:ph type="title"/>
          </p:nvPr>
        </p:nvSpPr>
        <p:spPr>
          <a:xfrm>
            <a:off x="1992313" y="-747713"/>
            <a:ext cx="8229600" cy="115888"/>
          </a:xfrm>
        </p:spPr>
        <p:txBody>
          <a:bodyPr>
            <a:normAutofit fontScale="90000"/>
          </a:bodyPr>
          <a:lstStyle/>
          <a:p>
            <a:endParaRPr lang="fr-FR" altLang="fr-FR" sz="4000"/>
          </a:p>
        </p:txBody>
      </p:sp>
      <p:sp>
        <p:nvSpPr>
          <p:cNvPr id="16387" name="Rectangle 3">
            <a:extLst>
              <a:ext uri="{FF2B5EF4-FFF2-40B4-BE49-F238E27FC236}">
                <a16:creationId xmlns:a16="http://schemas.microsoft.com/office/drawing/2014/main" id="{44CCB812-D577-384E-9A74-42929D24966D}"/>
              </a:ext>
            </a:extLst>
          </p:cNvPr>
          <p:cNvSpPr>
            <a:spLocks noGrp="1" noChangeArrowheads="1"/>
          </p:cNvSpPr>
          <p:nvPr>
            <p:ph type="body" idx="1"/>
          </p:nvPr>
        </p:nvSpPr>
        <p:spPr>
          <a:xfrm>
            <a:off x="1524000" y="188914"/>
            <a:ext cx="9144000" cy="6669087"/>
          </a:xfrm>
        </p:spPr>
        <p:txBody>
          <a:bodyPr/>
          <a:lstStyle/>
          <a:p>
            <a:r>
              <a:rPr lang="fr-FR" altLang="fr-FR" sz="3000" b="1"/>
              <a:t>Elaborer le plan :</a:t>
            </a:r>
            <a:r>
              <a:rPr lang="fr-FR" altLang="fr-FR" sz="3000"/>
              <a:t> le plan compte généralement trois parties :</a:t>
            </a:r>
            <a:endParaRPr lang="fr-FR" altLang="fr-FR" sz="3000" b="1"/>
          </a:p>
          <a:p>
            <a:pPr lvl="1"/>
            <a:r>
              <a:rPr lang="fr-FR" altLang="fr-FR" sz="3000" b="1"/>
              <a:t>l’introduction :</a:t>
            </a:r>
            <a:r>
              <a:rPr lang="fr-FR" altLang="fr-FR" sz="3000"/>
              <a:t> elle prévient le lecteur de ce qui va suivre. Elle doit être courte, claire et précise.</a:t>
            </a:r>
            <a:endParaRPr lang="fr-FR" altLang="fr-FR" sz="3000" b="1"/>
          </a:p>
          <a:p>
            <a:pPr lvl="1"/>
            <a:r>
              <a:rPr lang="fr-FR" altLang="fr-FR" sz="3000" b="1"/>
              <a:t>le corps du sujet :</a:t>
            </a:r>
            <a:r>
              <a:rPr lang="fr-FR" altLang="fr-FR" sz="3000"/>
              <a:t> il doit comporter au plus quatre parties qu’on s’efforcera d’équilibrer. La loi de l’intérêt croisant devra être respectée c’est à qu’il faudra présenter d’abord les faits les moins importants pour terminer par ceux qui sont décisifs.</a:t>
            </a:r>
            <a:endParaRPr lang="fr-FR" altLang="fr-FR" sz="3000" b="1"/>
          </a:p>
          <a:p>
            <a:pPr lvl="1"/>
            <a:r>
              <a:rPr lang="fr-FR" altLang="fr-FR" sz="3000" b="1"/>
              <a:t>la conclusion :</a:t>
            </a:r>
            <a:r>
              <a:rPr lang="fr-FR" altLang="fr-FR" sz="3000"/>
              <a:t> elle tire les conséquences de ce qui a été développé dans le corps du sujet. </a:t>
            </a:r>
          </a:p>
        </p:txBody>
      </p:sp>
    </p:spTree>
    <p:extLst>
      <p:ext uri="{BB962C8B-B14F-4D97-AF65-F5344CB8AC3E}">
        <p14:creationId xmlns:p14="http://schemas.microsoft.com/office/powerpoint/2010/main" val="142639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DB2A2C0-6608-5147-A17A-5405666A2886}"/>
              </a:ext>
            </a:extLst>
          </p:cNvPr>
          <p:cNvSpPr>
            <a:spLocks noGrp="1" noChangeArrowheads="1"/>
          </p:cNvSpPr>
          <p:nvPr>
            <p:ph type="title"/>
          </p:nvPr>
        </p:nvSpPr>
        <p:spPr>
          <a:xfrm>
            <a:off x="1703389" y="260351"/>
            <a:ext cx="8785225" cy="1008063"/>
          </a:xfrm>
        </p:spPr>
        <p:txBody>
          <a:bodyPr>
            <a:normAutofit fontScale="90000"/>
          </a:bodyPr>
          <a:lstStyle/>
          <a:p>
            <a:r>
              <a:rPr lang="fr-FR" altLang="fr-FR" sz="3600" b="1"/>
              <a:t>LES QUALITES DE LA REDACTION ADMINISTRATIVE</a:t>
            </a:r>
          </a:p>
        </p:txBody>
      </p:sp>
      <p:sp>
        <p:nvSpPr>
          <p:cNvPr id="17411" name="Rectangle 3">
            <a:extLst>
              <a:ext uri="{FF2B5EF4-FFF2-40B4-BE49-F238E27FC236}">
                <a16:creationId xmlns:a16="http://schemas.microsoft.com/office/drawing/2014/main" id="{F8FADE0F-D2EE-F444-AA58-65DE583F4A6B}"/>
              </a:ext>
            </a:extLst>
          </p:cNvPr>
          <p:cNvSpPr>
            <a:spLocks noGrp="1" noChangeArrowheads="1"/>
          </p:cNvSpPr>
          <p:nvPr>
            <p:ph type="body" idx="1"/>
          </p:nvPr>
        </p:nvSpPr>
        <p:spPr>
          <a:xfrm>
            <a:off x="1992313" y="1484314"/>
            <a:ext cx="8229600" cy="4681537"/>
          </a:xfrm>
        </p:spPr>
        <p:txBody>
          <a:bodyPr/>
          <a:lstStyle/>
          <a:p>
            <a:pPr algn="ctr"/>
            <a:endParaRPr lang="fr-FR" altLang="fr-FR" sz="1400"/>
          </a:p>
          <a:p>
            <a:r>
              <a:rPr lang="fr-FR" altLang="fr-FR" sz="3600"/>
              <a:t>La rédaction administrative a des caractères communs qui permettent à l’administration de s’adresser de la même manière à toutes personnes qu’elles soient physiques ou morales. Les principales qualités sont les suivantes :</a:t>
            </a:r>
          </a:p>
        </p:txBody>
      </p:sp>
    </p:spTree>
    <p:extLst>
      <p:ext uri="{BB962C8B-B14F-4D97-AF65-F5344CB8AC3E}">
        <p14:creationId xmlns:p14="http://schemas.microsoft.com/office/powerpoint/2010/main" val="4132010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5838955-CD3B-BA45-89A1-ED38BB4FC08A}"/>
              </a:ext>
            </a:extLst>
          </p:cNvPr>
          <p:cNvSpPr>
            <a:spLocks noGrp="1" noChangeArrowheads="1"/>
          </p:cNvSpPr>
          <p:nvPr>
            <p:ph type="title"/>
          </p:nvPr>
        </p:nvSpPr>
        <p:spPr>
          <a:xfrm>
            <a:off x="1981200" y="-171450"/>
            <a:ext cx="8229600" cy="171450"/>
          </a:xfrm>
        </p:spPr>
        <p:txBody>
          <a:bodyPr>
            <a:normAutofit fontScale="90000"/>
          </a:bodyPr>
          <a:lstStyle/>
          <a:p>
            <a:endParaRPr lang="fr-FR" altLang="fr-FR" sz="4000"/>
          </a:p>
        </p:txBody>
      </p:sp>
      <p:sp>
        <p:nvSpPr>
          <p:cNvPr id="18435" name="Rectangle 3">
            <a:extLst>
              <a:ext uri="{FF2B5EF4-FFF2-40B4-BE49-F238E27FC236}">
                <a16:creationId xmlns:a16="http://schemas.microsoft.com/office/drawing/2014/main" id="{5A40142A-740F-144F-9E19-360211BD7652}"/>
              </a:ext>
            </a:extLst>
          </p:cNvPr>
          <p:cNvSpPr>
            <a:spLocks noGrp="1" noChangeArrowheads="1"/>
          </p:cNvSpPr>
          <p:nvPr>
            <p:ph type="body" idx="1"/>
          </p:nvPr>
        </p:nvSpPr>
        <p:spPr>
          <a:xfrm>
            <a:off x="1774825" y="0"/>
            <a:ext cx="8642350" cy="6858000"/>
          </a:xfrm>
        </p:spPr>
        <p:txBody>
          <a:bodyPr/>
          <a:lstStyle/>
          <a:p>
            <a:pPr marL="990600" lvl="1" indent="-533400">
              <a:buBlip>
                <a:blip r:embed="rId2"/>
              </a:buBlip>
            </a:pPr>
            <a:r>
              <a:rPr lang="fr-FR" altLang="fr-FR" sz="3600" b="1"/>
              <a:t>La dignité</a:t>
            </a:r>
          </a:p>
          <a:p>
            <a:pPr marL="990600" lvl="1" indent="-533400">
              <a:buNone/>
            </a:pPr>
            <a:endParaRPr lang="fr-FR" altLang="fr-FR" sz="1400" b="1"/>
          </a:p>
          <a:p>
            <a:pPr marL="609600" indent="-609600"/>
            <a:r>
              <a:rPr lang="fr-FR" altLang="fr-FR" sz="3400"/>
              <a:t>La dignité se traduit par le choix des expressions empreintes de politesse. L’administration doit avoir du respect et de la considération envers le(s) destinataire(s) des documents quelques soient les circonstances. C’est pourquoi il faut éviter dans le langage administratif les expressions triviales, vulgaires, familières, populaires, redondantes ou grammaticalement douteuses. </a:t>
            </a:r>
          </a:p>
        </p:txBody>
      </p:sp>
    </p:spTree>
    <p:extLst>
      <p:ext uri="{BB962C8B-B14F-4D97-AF65-F5344CB8AC3E}">
        <p14:creationId xmlns:p14="http://schemas.microsoft.com/office/powerpoint/2010/main" val="804392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8" name="Rectangle 22">
            <a:extLst>
              <a:ext uri="{FF2B5EF4-FFF2-40B4-BE49-F238E27FC236}">
                <a16:creationId xmlns:a16="http://schemas.microsoft.com/office/drawing/2014/main" id="{18851E67-8182-AF46-A113-894351F38BED}"/>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19495" name="Group 39">
            <a:extLst>
              <a:ext uri="{FF2B5EF4-FFF2-40B4-BE49-F238E27FC236}">
                <a16:creationId xmlns:a16="http://schemas.microsoft.com/office/drawing/2014/main" id="{BF99FBAB-3500-B54A-98D8-EBC6CBF63BE5}"/>
              </a:ext>
            </a:extLst>
          </p:cNvPr>
          <p:cNvGraphicFramePr>
            <a:graphicFrameLocks noGrp="1"/>
          </p:cNvGraphicFramePr>
          <p:nvPr>
            <p:ph idx="1"/>
          </p:nvPr>
        </p:nvGraphicFramePr>
        <p:xfrm>
          <a:off x="1524000" y="836614"/>
          <a:ext cx="9036050" cy="5832476"/>
        </p:xfrm>
        <a:graphic>
          <a:graphicData uri="http://schemas.openxmlformats.org/drawingml/2006/table">
            <a:tbl>
              <a:tblPr/>
              <a:tblGrid>
                <a:gridCol w="4340225">
                  <a:extLst>
                    <a:ext uri="{9D8B030D-6E8A-4147-A177-3AD203B41FA5}">
                      <a16:colId xmlns:a16="http://schemas.microsoft.com/office/drawing/2014/main" val="1909375142"/>
                    </a:ext>
                  </a:extLst>
                </a:gridCol>
                <a:gridCol w="4695825">
                  <a:extLst>
                    <a:ext uri="{9D8B030D-6E8A-4147-A177-3AD203B41FA5}">
                      <a16:colId xmlns:a16="http://schemas.microsoft.com/office/drawing/2014/main" val="1143451281"/>
                    </a:ext>
                  </a:extLst>
                </a:gridCol>
              </a:tblGrid>
              <a:tr h="558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chemeClr val="tx1"/>
                          </a:solidFill>
                          <a:effectLst/>
                          <a:latin typeface="Arial" panose="020B0604020202020204" pitchFamily="34" charset="0"/>
                        </a:rPr>
                        <a:t>Expressions à éviter</a:t>
                      </a:r>
                      <a:endParaRPr kumimoji="0" lang="fr-FR" altLang="fr-FR" sz="24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chemeClr val="tx1"/>
                          </a:solidFill>
                          <a:effectLst/>
                          <a:latin typeface="Arial" panose="020B0604020202020204" pitchFamily="34" charset="0"/>
                        </a:rPr>
                        <a:t>Expressions recommandées</a:t>
                      </a:r>
                      <a:r>
                        <a:rPr kumimoji="0" lang="fr-FR" altLang="fr-FR" sz="24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5826703"/>
                  </a:ext>
                </a:extLst>
              </a:tr>
              <a:tr h="15430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Face à votre comportement et à vos agissements, le Directeur Général vous montrera de quel bois il se chauffe.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La Direction Générale de  …………. ne saurait tolérer indéfiniment de tels agissements.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9374802"/>
                  </a:ext>
                </a:extLst>
              </a:tr>
              <a:tr h="15414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Cette société veut manifestement rouler l’agent comptable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Il m’apparaît que les références de la société YT en notre possession ne permettront pas à l’agence comptable de rentrer dans son droit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9371417"/>
                  </a:ext>
                </a:extLst>
              </a:tr>
              <a:tr h="2189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J’ai reçu votre lettre N°2007-12/MFPRE/SG/DGP/DGE en date du 25 mars dont les termes m’ont beaucoup choqué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J’ai l’honneur d’accuser réception de votre lettre N°2007-12/MFPRE/SG/DGP/DGE en date du 25 mars portant sur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chemeClr val="tx1"/>
                          </a:solidFill>
                          <a:effectLst/>
                          <a:latin typeface="Arial" panose="020B0604020202020204" pitchFamily="34" charset="0"/>
                        </a:rPr>
                        <a:t>Je suis cependant au regret de ne pas partager votre point de vue.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9680439"/>
                  </a:ext>
                </a:extLst>
              </a:tr>
            </a:tbl>
          </a:graphicData>
        </a:graphic>
      </p:graphicFrame>
    </p:spTree>
    <p:extLst>
      <p:ext uri="{BB962C8B-B14F-4D97-AF65-F5344CB8AC3E}">
        <p14:creationId xmlns:p14="http://schemas.microsoft.com/office/powerpoint/2010/main" val="2365450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19A72D7-88E8-9F4A-9717-F7D13C7160FF}"/>
              </a:ext>
            </a:extLst>
          </p:cNvPr>
          <p:cNvSpPr>
            <a:spLocks noGrp="1" noChangeArrowheads="1"/>
          </p:cNvSpPr>
          <p:nvPr>
            <p:ph type="title"/>
          </p:nvPr>
        </p:nvSpPr>
        <p:spPr>
          <a:xfrm>
            <a:off x="1992314" y="-387350"/>
            <a:ext cx="8156575" cy="387350"/>
          </a:xfrm>
        </p:spPr>
        <p:txBody>
          <a:bodyPr>
            <a:normAutofit fontScale="90000"/>
          </a:bodyPr>
          <a:lstStyle/>
          <a:p>
            <a:endParaRPr lang="fr-FR" altLang="fr-FR" sz="4000"/>
          </a:p>
        </p:txBody>
      </p:sp>
      <p:sp>
        <p:nvSpPr>
          <p:cNvPr id="3075" name="Rectangle 3">
            <a:extLst>
              <a:ext uri="{FF2B5EF4-FFF2-40B4-BE49-F238E27FC236}">
                <a16:creationId xmlns:a16="http://schemas.microsoft.com/office/drawing/2014/main" id="{30775958-3FC5-E544-9F1E-D3775363968F}"/>
              </a:ext>
            </a:extLst>
          </p:cNvPr>
          <p:cNvSpPr>
            <a:spLocks noGrp="1" noChangeArrowheads="1"/>
          </p:cNvSpPr>
          <p:nvPr>
            <p:ph type="body" idx="1"/>
          </p:nvPr>
        </p:nvSpPr>
        <p:spPr>
          <a:xfrm>
            <a:off x="1981200" y="188913"/>
            <a:ext cx="8229600" cy="5937250"/>
          </a:xfrm>
        </p:spPr>
        <p:txBody>
          <a:bodyPr/>
          <a:lstStyle/>
          <a:p>
            <a:pPr marL="990600" lvl="1" indent="-533400">
              <a:buBlip>
                <a:blip r:embed="rId2"/>
              </a:buBlip>
            </a:pPr>
            <a:r>
              <a:rPr lang="fr-FR" altLang="fr-FR" b="1"/>
              <a:t>Le respect de la hiérarchie</a:t>
            </a:r>
            <a:endParaRPr lang="fr-FR" altLang="fr-FR"/>
          </a:p>
          <a:p>
            <a:pPr marL="609600" indent="-609600"/>
            <a:r>
              <a:rPr lang="fr-FR" altLang="fr-FR"/>
              <a:t>Le respect de la hiérarchie crée une discipline et un respect sans lesquels l’anarchie règnerait dans l’administration. Ce respect se traduit dans l’écrit administratif par l’emploi de certains termes selon que l’auteur est un supérieur hiérarchique ou un subordonné.</a:t>
            </a:r>
            <a:endParaRPr lang="fr-FR" altLang="fr-FR" b="1" u="sng"/>
          </a:p>
        </p:txBody>
      </p:sp>
    </p:spTree>
    <p:extLst>
      <p:ext uri="{BB962C8B-B14F-4D97-AF65-F5344CB8AC3E}">
        <p14:creationId xmlns:p14="http://schemas.microsoft.com/office/powerpoint/2010/main" val="620409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EC4172E-6360-BB4B-85A8-7AF25701DF69}"/>
              </a:ext>
            </a:extLst>
          </p:cNvPr>
          <p:cNvSpPr>
            <a:spLocks noGrp="1" noChangeArrowheads="1"/>
          </p:cNvSpPr>
          <p:nvPr>
            <p:ph type="title"/>
          </p:nvPr>
        </p:nvSpPr>
        <p:spPr>
          <a:xfrm>
            <a:off x="1981200" y="1"/>
            <a:ext cx="8229600" cy="549275"/>
          </a:xfrm>
        </p:spPr>
        <p:txBody>
          <a:bodyPr/>
          <a:lstStyle/>
          <a:p>
            <a:r>
              <a:rPr lang="fr-FR" altLang="fr-FR" sz="3200" b="1" u="sng"/>
              <a:t>Exemple :</a:t>
            </a:r>
            <a:endParaRPr lang="fr-FR" altLang="fr-FR" sz="3200"/>
          </a:p>
        </p:txBody>
      </p:sp>
      <p:sp>
        <p:nvSpPr>
          <p:cNvPr id="21507" name="Rectangle 3">
            <a:extLst>
              <a:ext uri="{FF2B5EF4-FFF2-40B4-BE49-F238E27FC236}">
                <a16:creationId xmlns:a16="http://schemas.microsoft.com/office/drawing/2014/main" id="{B36972B3-5CE6-534C-9B19-AE9E47A4D6AD}"/>
              </a:ext>
            </a:extLst>
          </p:cNvPr>
          <p:cNvSpPr>
            <a:spLocks noGrp="1" noChangeArrowheads="1"/>
          </p:cNvSpPr>
          <p:nvPr>
            <p:ph type="body" idx="1"/>
          </p:nvPr>
        </p:nvSpPr>
        <p:spPr>
          <a:xfrm>
            <a:off x="1981201" y="981076"/>
            <a:ext cx="8291513" cy="5688013"/>
          </a:xfrm>
        </p:spPr>
        <p:txBody>
          <a:bodyPr/>
          <a:lstStyle/>
          <a:p>
            <a:pPr>
              <a:buFontTx/>
              <a:buBlip>
                <a:blip r:embed="rId2"/>
              </a:buBlip>
            </a:pPr>
            <a:r>
              <a:rPr lang="fr-FR" altLang="fr-FR" b="1" u="sng"/>
              <a:t>De supérieur à subordonné</a:t>
            </a:r>
          </a:p>
          <a:p>
            <a:pPr>
              <a:buFontTx/>
              <a:buNone/>
            </a:pPr>
            <a:endParaRPr lang="fr-FR" altLang="fr-FR" b="1" u="sng"/>
          </a:p>
          <a:p>
            <a:r>
              <a:rPr lang="fr-FR" altLang="fr-FR" i="1"/>
              <a:t>J’ai l’honneur de vous faire connaître……..</a:t>
            </a:r>
          </a:p>
          <a:p>
            <a:r>
              <a:rPr lang="fr-FR" altLang="fr-FR" i="1"/>
              <a:t>Je tiens à vous faire observer que………</a:t>
            </a:r>
          </a:p>
          <a:p>
            <a:r>
              <a:rPr lang="fr-FR" altLang="fr-FR" i="1"/>
              <a:t>Je vous engage à faire preuve de. ……</a:t>
            </a:r>
          </a:p>
          <a:p>
            <a:r>
              <a:rPr lang="fr-FR" altLang="fr-FR" i="1"/>
              <a:t>J’attache du prix à …….</a:t>
            </a:r>
          </a:p>
          <a:p>
            <a:r>
              <a:rPr lang="fr-FR" altLang="fr-FR" i="1"/>
              <a:t>Je vous prie de vouloir bien…..</a:t>
            </a:r>
          </a:p>
          <a:p>
            <a:r>
              <a:rPr lang="fr-FR" altLang="fr-FR" i="1"/>
              <a:t>Etc.</a:t>
            </a:r>
            <a:endParaRPr lang="fr-FR" altLang="fr-FR"/>
          </a:p>
          <a:p>
            <a:pPr>
              <a:buFontTx/>
              <a:buBlip>
                <a:blip r:embed="rId3"/>
              </a:buBlip>
            </a:pPr>
            <a:endParaRPr lang="fr-FR" altLang="fr-FR" i="1"/>
          </a:p>
          <a:p>
            <a:endParaRPr lang="fr-FR" altLang="fr-FR"/>
          </a:p>
        </p:txBody>
      </p:sp>
    </p:spTree>
    <p:extLst>
      <p:ext uri="{BB962C8B-B14F-4D97-AF65-F5344CB8AC3E}">
        <p14:creationId xmlns:p14="http://schemas.microsoft.com/office/powerpoint/2010/main" val="93942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AF356F-8567-B849-9450-43D0B4196EF4}"/>
              </a:ext>
            </a:extLst>
          </p:cNvPr>
          <p:cNvSpPr>
            <a:spLocks noGrp="1"/>
          </p:cNvSpPr>
          <p:nvPr>
            <p:ph type="title"/>
          </p:nvPr>
        </p:nvSpPr>
        <p:spPr/>
        <p:txBody>
          <a:bodyPr/>
          <a:lstStyle/>
          <a:p>
            <a:r>
              <a:rPr lang="fr-FR" dirty="0"/>
              <a:t>MODULE A DEUX COMPOSANTES</a:t>
            </a:r>
          </a:p>
        </p:txBody>
      </p:sp>
      <p:sp>
        <p:nvSpPr>
          <p:cNvPr id="3" name="Espace réservé du contenu 2">
            <a:extLst>
              <a:ext uri="{FF2B5EF4-FFF2-40B4-BE49-F238E27FC236}">
                <a16:creationId xmlns:a16="http://schemas.microsoft.com/office/drawing/2014/main" id="{1E1618ED-0120-A147-A207-988DE41A0207}"/>
              </a:ext>
            </a:extLst>
          </p:cNvPr>
          <p:cNvSpPr>
            <a:spLocks noGrp="1"/>
          </p:cNvSpPr>
          <p:nvPr>
            <p:ph idx="1"/>
          </p:nvPr>
        </p:nvSpPr>
        <p:spPr/>
        <p:txBody>
          <a:bodyPr/>
          <a:lstStyle/>
          <a:p>
            <a:r>
              <a:rPr lang="fr-FR" dirty="0"/>
              <a:t>ORGANISATION ET PRINCIPES DE GESTION DES ORGANISATIONS</a:t>
            </a:r>
          </a:p>
          <a:p>
            <a:r>
              <a:rPr lang="fr-FR" dirty="0"/>
              <a:t>REDACTION ADMINISTRATIVE</a:t>
            </a:r>
          </a:p>
        </p:txBody>
      </p:sp>
    </p:spTree>
    <p:extLst>
      <p:ext uri="{BB962C8B-B14F-4D97-AF65-F5344CB8AC3E}">
        <p14:creationId xmlns:p14="http://schemas.microsoft.com/office/powerpoint/2010/main" val="300198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288E56D-E563-B344-B6B8-8D5040E90272}"/>
              </a:ext>
            </a:extLst>
          </p:cNvPr>
          <p:cNvSpPr>
            <a:spLocks noGrp="1" noChangeArrowheads="1"/>
          </p:cNvSpPr>
          <p:nvPr>
            <p:ph type="title"/>
          </p:nvPr>
        </p:nvSpPr>
        <p:spPr>
          <a:xfrm>
            <a:off x="1992313" y="-458788"/>
            <a:ext cx="8229600" cy="130175"/>
          </a:xfrm>
        </p:spPr>
        <p:txBody>
          <a:bodyPr>
            <a:normAutofit fontScale="90000"/>
          </a:bodyPr>
          <a:lstStyle/>
          <a:p>
            <a:endParaRPr lang="fr-FR" altLang="fr-FR" sz="4000"/>
          </a:p>
        </p:txBody>
      </p:sp>
      <p:sp>
        <p:nvSpPr>
          <p:cNvPr id="22531" name="Rectangle 3">
            <a:extLst>
              <a:ext uri="{FF2B5EF4-FFF2-40B4-BE49-F238E27FC236}">
                <a16:creationId xmlns:a16="http://schemas.microsoft.com/office/drawing/2014/main" id="{CC76F394-604C-B745-951F-3D8D9BB1CC5A}"/>
              </a:ext>
            </a:extLst>
          </p:cNvPr>
          <p:cNvSpPr>
            <a:spLocks noGrp="1" noChangeArrowheads="1"/>
          </p:cNvSpPr>
          <p:nvPr>
            <p:ph type="body" idx="1"/>
          </p:nvPr>
        </p:nvSpPr>
        <p:spPr>
          <a:xfrm>
            <a:off x="1703389" y="188914"/>
            <a:ext cx="8785225" cy="6264275"/>
          </a:xfrm>
        </p:spPr>
        <p:txBody>
          <a:bodyPr/>
          <a:lstStyle/>
          <a:p>
            <a:pPr>
              <a:buFontTx/>
              <a:buBlip>
                <a:blip r:embed="rId2"/>
              </a:buBlip>
            </a:pPr>
            <a:r>
              <a:rPr lang="fr-FR" altLang="fr-FR" b="1" u="sng"/>
              <a:t>De subordonné à supérieur</a:t>
            </a:r>
          </a:p>
          <a:p>
            <a:pPr>
              <a:buFontTx/>
              <a:buNone/>
            </a:pPr>
            <a:endParaRPr lang="fr-FR" altLang="fr-FR" b="1" u="sng"/>
          </a:p>
          <a:p>
            <a:r>
              <a:rPr lang="fr-FR" altLang="fr-FR" i="1"/>
              <a:t>J’ai l’honneur de vous exposer les motifs de……..</a:t>
            </a:r>
          </a:p>
          <a:p>
            <a:r>
              <a:rPr lang="fr-FR" altLang="fr-FR" i="1"/>
              <a:t>J’ai l’honneur de vous rendre compte de …….</a:t>
            </a:r>
          </a:p>
          <a:p>
            <a:r>
              <a:rPr lang="fr-FR" altLang="fr-FR" i="1"/>
              <a:t>J’ai l’honneur de soumettre à votre haute appréciation……</a:t>
            </a:r>
          </a:p>
          <a:p>
            <a:r>
              <a:rPr lang="fr-FR" altLang="fr-FR" i="1"/>
              <a:t>J’ai l’honneur de solliciter l’autorisation de……</a:t>
            </a:r>
          </a:p>
          <a:p>
            <a:r>
              <a:rPr lang="fr-FR" altLang="fr-FR" i="1"/>
              <a:t>Etc.</a:t>
            </a:r>
          </a:p>
        </p:txBody>
      </p:sp>
    </p:spTree>
    <p:extLst>
      <p:ext uri="{BB962C8B-B14F-4D97-AF65-F5344CB8AC3E}">
        <p14:creationId xmlns:p14="http://schemas.microsoft.com/office/powerpoint/2010/main" val="3441481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DED24FB-52FF-CD4D-8EE3-5EE9BF59DFA6}"/>
              </a:ext>
            </a:extLst>
          </p:cNvPr>
          <p:cNvSpPr>
            <a:spLocks noGrp="1" noChangeArrowheads="1"/>
          </p:cNvSpPr>
          <p:nvPr>
            <p:ph type="title"/>
          </p:nvPr>
        </p:nvSpPr>
        <p:spPr>
          <a:xfrm>
            <a:off x="1919288" y="-387350"/>
            <a:ext cx="8229600" cy="130175"/>
          </a:xfrm>
        </p:spPr>
        <p:txBody>
          <a:bodyPr>
            <a:normAutofit fontScale="90000"/>
          </a:bodyPr>
          <a:lstStyle/>
          <a:p>
            <a:endParaRPr lang="fr-FR" altLang="fr-FR" sz="4000"/>
          </a:p>
        </p:txBody>
      </p:sp>
      <p:sp>
        <p:nvSpPr>
          <p:cNvPr id="23555" name="Rectangle 3">
            <a:extLst>
              <a:ext uri="{FF2B5EF4-FFF2-40B4-BE49-F238E27FC236}">
                <a16:creationId xmlns:a16="http://schemas.microsoft.com/office/drawing/2014/main" id="{5E87077D-150C-8240-914D-1B31B56CEBA1}"/>
              </a:ext>
            </a:extLst>
          </p:cNvPr>
          <p:cNvSpPr>
            <a:spLocks noGrp="1" noChangeArrowheads="1"/>
          </p:cNvSpPr>
          <p:nvPr>
            <p:ph type="body" idx="1"/>
          </p:nvPr>
        </p:nvSpPr>
        <p:spPr>
          <a:xfrm>
            <a:off x="1774825" y="260351"/>
            <a:ext cx="8281988" cy="5865813"/>
          </a:xfrm>
        </p:spPr>
        <p:txBody>
          <a:bodyPr/>
          <a:lstStyle/>
          <a:p>
            <a:pPr marL="990600" lvl="1" indent="-533400">
              <a:buBlip>
                <a:blip r:embed="rId2"/>
              </a:buBlip>
            </a:pPr>
            <a:r>
              <a:rPr lang="fr-FR" altLang="fr-FR" sz="3600" b="1"/>
              <a:t>La responsabilité</a:t>
            </a:r>
          </a:p>
          <a:p>
            <a:pPr marL="990600" lvl="1" indent="-533400">
              <a:buNone/>
            </a:pPr>
            <a:endParaRPr lang="fr-FR" altLang="fr-FR" sz="3600"/>
          </a:p>
          <a:p>
            <a:pPr marL="609600" indent="-609600"/>
            <a:r>
              <a:rPr lang="fr-FR" altLang="fr-FR"/>
              <a:t>Tout signataire d’un document administratif endosse la responsabilité même s’il n’en est pas l’auteur. Cette responsabilité se traduit par l’utilisation du pronom personnel « </a:t>
            </a:r>
            <a:r>
              <a:rPr lang="fr-FR" altLang="fr-FR" b="1"/>
              <a:t>je</a:t>
            </a:r>
            <a:r>
              <a:rPr lang="fr-FR" altLang="fr-FR"/>
              <a:t> ». Le « </a:t>
            </a:r>
            <a:r>
              <a:rPr lang="fr-FR" altLang="fr-FR" b="1"/>
              <a:t>on</a:t>
            </a:r>
            <a:r>
              <a:rPr lang="fr-FR" altLang="fr-FR"/>
              <a:t> »   et le « </a:t>
            </a:r>
            <a:r>
              <a:rPr lang="fr-FR" altLang="fr-FR" b="1"/>
              <a:t>nous</a:t>
            </a:r>
            <a:r>
              <a:rPr lang="fr-FR" altLang="fr-FR"/>
              <a:t> » collectif sont à exclure dans l’écrit administratif.</a:t>
            </a:r>
          </a:p>
        </p:txBody>
      </p:sp>
    </p:spTree>
    <p:extLst>
      <p:ext uri="{BB962C8B-B14F-4D97-AF65-F5344CB8AC3E}">
        <p14:creationId xmlns:p14="http://schemas.microsoft.com/office/powerpoint/2010/main" val="3673285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8F3B192-7EF4-CF45-B3B4-E506DA7B26B3}"/>
              </a:ext>
            </a:extLst>
          </p:cNvPr>
          <p:cNvSpPr>
            <a:spLocks noGrp="1" noChangeArrowheads="1"/>
          </p:cNvSpPr>
          <p:nvPr>
            <p:ph type="title"/>
          </p:nvPr>
        </p:nvSpPr>
        <p:spPr>
          <a:xfrm>
            <a:off x="1981200" y="-315913"/>
            <a:ext cx="8229600" cy="73025"/>
          </a:xfrm>
        </p:spPr>
        <p:txBody>
          <a:bodyPr>
            <a:normAutofit fontScale="90000"/>
          </a:bodyPr>
          <a:lstStyle/>
          <a:p>
            <a:endParaRPr lang="fr-FR" altLang="fr-FR" sz="4000"/>
          </a:p>
        </p:txBody>
      </p:sp>
      <p:sp>
        <p:nvSpPr>
          <p:cNvPr id="24579" name="Rectangle 3">
            <a:extLst>
              <a:ext uri="{FF2B5EF4-FFF2-40B4-BE49-F238E27FC236}">
                <a16:creationId xmlns:a16="http://schemas.microsoft.com/office/drawing/2014/main" id="{2D5B155D-9C97-1247-B4D0-3AEDE5C89FEA}"/>
              </a:ext>
            </a:extLst>
          </p:cNvPr>
          <p:cNvSpPr>
            <a:spLocks noGrp="1" noChangeArrowheads="1"/>
          </p:cNvSpPr>
          <p:nvPr>
            <p:ph type="body" idx="1"/>
          </p:nvPr>
        </p:nvSpPr>
        <p:spPr>
          <a:xfrm>
            <a:off x="1774826" y="476250"/>
            <a:ext cx="8435975" cy="6121400"/>
          </a:xfrm>
        </p:spPr>
        <p:txBody>
          <a:bodyPr/>
          <a:lstStyle/>
          <a:p>
            <a:r>
              <a:rPr lang="fr-FR" altLang="fr-FR"/>
              <a:t>Dans certains cas, le « </a:t>
            </a:r>
            <a:r>
              <a:rPr lang="fr-FR" altLang="fr-FR" b="1"/>
              <a:t>nous</a:t>
            </a:r>
            <a:r>
              <a:rPr lang="fr-FR" altLang="fr-FR"/>
              <a:t> » pluriel de modestie est utilisé (</a:t>
            </a:r>
            <a:r>
              <a:rPr lang="fr-FR" altLang="fr-FR" i="1"/>
              <a:t>ex :</a:t>
            </a:r>
            <a:r>
              <a:rPr lang="fr-FR" altLang="fr-FR"/>
              <a:t> </a:t>
            </a:r>
            <a:r>
              <a:rPr lang="fr-FR" altLang="fr-FR" i="1"/>
              <a:t>nous OUATTARA Marc, officier de police, agissons ………).</a:t>
            </a:r>
            <a:endParaRPr lang="fr-FR" altLang="fr-FR"/>
          </a:p>
          <a:p>
            <a:r>
              <a:rPr lang="fr-FR" altLang="fr-FR"/>
              <a:t>Dans le cas des correspondances diplomatiques ou des actes règlementaires, la </a:t>
            </a:r>
            <a:r>
              <a:rPr lang="fr-FR" altLang="fr-FR" b="1"/>
              <a:t>3ème personne du singulier</a:t>
            </a:r>
            <a:r>
              <a:rPr lang="fr-FR" altLang="fr-FR"/>
              <a:t> est utilisée (</a:t>
            </a:r>
            <a:r>
              <a:rPr lang="fr-FR" altLang="fr-FR" i="1"/>
              <a:t>ex : l’Ambassade de France présente ses compliments à…… ; le Maire de la commune de Tenkodogo décide………).</a:t>
            </a:r>
          </a:p>
          <a:p>
            <a:endParaRPr lang="fr-FR" altLang="fr-FR"/>
          </a:p>
        </p:txBody>
      </p:sp>
    </p:spTree>
    <p:extLst>
      <p:ext uri="{BB962C8B-B14F-4D97-AF65-F5344CB8AC3E}">
        <p14:creationId xmlns:p14="http://schemas.microsoft.com/office/powerpoint/2010/main" val="1709956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840F7D7-A725-E643-B56F-2680DC8FC76E}"/>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26663" name="Group 39">
            <a:extLst>
              <a:ext uri="{FF2B5EF4-FFF2-40B4-BE49-F238E27FC236}">
                <a16:creationId xmlns:a16="http://schemas.microsoft.com/office/drawing/2014/main" id="{EF5AFE68-567A-DE46-9ACD-5DB62DB13F1E}"/>
              </a:ext>
            </a:extLst>
          </p:cNvPr>
          <p:cNvGraphicFramePr>
            <a:graphicFrameLocks noGrp="1"/>
          </p:cNvGraphicFramePr>
          <p:nvPr>
            <p:ph idx="1"/>
          </p:nvPr>
        </p:nvGraphicFramePr>
        <p:xfrm>
          <a:off x="1703389" y="836614"/>
          <a:ext cx="8785225" cy="5779961"/>
        </p:xfrm>
        <a:graphic>
          <a:graphicData uri="http://schemas.openxmlformats.org/drawingml/2006/table">
            <a:tbl>
              <a:tblPr/>
              <a:tblGrid>
                <a:gridCol w="4032250">
                  <a:extLst>
                    <a:ext uri="{9D8B030D-6E8A-4147-A177-3AD203B41FA5}">
                      <a16:colId xmlns:a16="http://schemas.microsoft.com/office/drawing/2014/main" val="146764790"/>
                    </a:ext>
                  </a:extLst>
                </a:gridCol>
                <a:gridCol w="4752975">
                  <a:extLst>
                    <a:ext uri="{9D8B030D-6E8A-4147-A177-3AD203B41FA5}">
                      <a16:colId xmlns:a16="http://schemas.microsoft.com/office/drawing/2014/main" val="4254552306"/>
                    </a:ext>
                  </a:extLst>
                </a:gridCol>
              </a:tblGrid>
              <a:tr h="558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1" i="0" u="none" strike="noStrike" cap="none" normalizeH="0" baseline="0">
                          <a:ln>
                            <a:noFill/>
                          </a:ln>
                          <a:solidFill>
                            <a:schemeClr val="tx1"/>
                          </a:solidFill>
                          <a:effectLst/>
                          <a:latin typeface="Arial" panose="020B0604020202020204" pitchFamily="34" charset="0"/>
                        </a:rPr>
                        <a:t>Expressions à éviter</a:t>
                      </a:r>
                      <a:endParaRPr kumimoji="0" lang="fr-FR" altLang="fr-FR"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1" i="0" u="none" strike="noStrike" cap="none" normalizeH="0" baseline="0">
                          <a:ln>
                            <a:noFill/>
                          </a:ln>
                          <a:solidFill>
                            <a:schemeClr val="tx1"/>
                          </a:solidFill>
                          <a:effectLst/>
                          <a:latin typeface="Arial" panose="020B0604020202020204" pitchFamily="34" charset="0"/>
                        </a:rPr>
                        <a:t>Expressions recommandées</a:t>
                      </a:r>
                      <a:r>
                        <a:rPr kumimoji="0" lang="fr-FR" altLang="fr-FR" sz="28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0128401"/>
                  </a:ext>
                </a:extLst>
              </a:tr>
              <a:tr h="561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On m’a dit que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me revient que ……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0606546"/>
                  </a:ext>
                </a:extLst>
              </a:tr>
              <a:tr h="720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appris par KABORE que……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été saisie de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4820778"/>
                  </a:ext>
                </a:extLst>
              </a:tr>
              <a:tr h="10255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Nous estimons que……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J’estime pour ma part 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1211241"/>
                  </a:ext>
                </a:extLst>
              </a:tr>
              <a:tr h="13223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On m’a signalé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Il m’a été signalé 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940503"/>
                  </a:ext>
                </a:extLst>
              </a:tr>
            </a:tbl>
          </a:graphicData>
        </a:graphic>
      </p:graphicFrame>
    </p:spTree>
    <p:extLst>
      <p:ext uri="{BB962C8B-B14F-4D97-AF65-F5344CB8AC3E}">
        <p14:creationId xmlns:p14="http://schemas.microsoft.com/office/powerpoint/2010/main" val="1899211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2240308-0E24-BA4A-9A3D-A70D769069D4}"/>
              </a:ext>
            </a:extLst>
          </p:cNvPr>
          <p:cNvSpPr>
            <a:spLocks noGrp="1" noChangeArrowheads="1"/>
          </p:cNvSpPr>
          <p:nvPr>
            <p:ph type="title"/>
          </p:nvPr>
        </p:nvSpPr>
        <p:spPr>
          <a:xfrm>
            <a:off x="1981200" y="-242888"/>
            <a:ext cx="8229600" cy="242888"/>
          </a:xfrm>
        </p:spPr>
        <p:txBody>
          <a:bodyPr>
            <a:normAutofit fontScale="90000"/>
          </a:bodyPr>
          <a:lstStyle/>
          <a:p>
            <a:endParaRPr lang="fr-FR" altLang="fr-FR" sz="4000"/>
          </a:p>
        </p:txBody>
      </p:sp>
      <p:sp>
        <p:nvSpPr>
          <p:cNvPr id="27651" name="Rectangle 3">
            <a:extLst>
              <a:ext uri="{FF2B5EF4-FFF2-40B4-BE49-F238E27FC236}">
                <a16:creationId xmlns:a16="http://schemas.microsoft.com/office/drawing/2014/main" id="{F7F1E7CF-DAA0-6647-860D-A7A73FBA44D0}"/>
              </a:ext>
            </a:extLst>
          </p:cNvPr>
          <p:cNvSpPr>
            <a:spLocks noGrp="1" noChangeArrowheads="1"/>
          </p:cNvSpPr>
          <p:nvPr>
            <p:ph type="body" idx="1"/>
          </p:nvPr>
        </p:nvSpPr>
        <p:spPr>
          <a:xfrm>
            <a:off x="1981200" y="333376"/>
            <a:ext cx="8229600" cy="5400675"/>
          </a:xfrm>
        </p:spPr>
        <p:txBody>
          <a:bodyPr/>
          <a:lstStyle/>
          <a:p>
            <a:pPr marL="990600" lvl="1" indent="-533400">
              <a:buBlip>
                <a:blip r:embed="rId2"/>
              </a:buBlip>
            </a:pPr>
            <a:r>
              <a:rPr lang="fr-FR" altLang="fr-FR" sz="3600" b="1"/>
              <a:t>L’objectivité</a:t>
            </a:r>
          </a:p>
          <a:p>
            <a:pPr marL="990600" lvl="1" indent="-533400">
              <a:buNone/>
            </a:pPr>
            <a:endParaRPr lang="fr-FR" altLang="fr-FR" sz="3600"/>
          </a:p>
          <a:p>
            <a:pPr marL="609600" indent="-609600"/>
            <a:r>
              <a:rPr lang="fr-FR" altLang="fr-FR"/>
              <a:t>L’objectivité dicte au rédacteur du document administratif de s’abstenir d’exprimer des sentiments trop personnels. D’où l’emploi fréquent de l’expression « </a:t>
            </a:r>
            <a:r>
              <a:rPr lang="fr-FR" altLang="fr-FR" b="1"/>
              <a:t>J’ai l’honneur</a:t>
            </a:r>
            <a:r>
              <a:rPr lang="fr-FR" altLang="fr-FR"/>
              <a:t> ». </a:t>
            </a:r>
          </a:p>
        </p:txBody>
      </p:sp>
    </p:spTree>
    <p:extLst>
      <p:ext uri="{BB962C8B-B14F-4D97-AF65-F5344CB8AC3E}">
        <p14:creationId xmlns:p14="http://schemas.microsoft.com/office/powerpoint/2010/main" val="361128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833B5EA-5532-324C-9435-EE4E11E2A833}"/>
              </a:ext>
            </a:extLst>
          </p:cNvPr>
          <p:cNvSpPr>
            <a:spLocks noGrp="1" noChangeArrowheads="1"/>
          </p:cNvSpPr>
          <p:nvPr>
            <p:ph type="title"/>
          </p:nvPr>
        </p:nvSpPr>
        <p:spPr>
          <a:xfrm>
            <a:off x="1992314" y="-315913"/>
            <a:ext cx="8218487" cy="73025"/>
          </a:xfrm>
        </p:spPr>
        <p:txBody>
          <a:bodyPr>
            <a:normAutofit fontScale="90000"/>
          </a:bodyPr>
          <a:lstStyle/>
          <a:p>
            <a:endParaRPr lang="fr-FR" altLang="fr-FR" sz="4000"/>
          </a:p>
        </p:txBody>
      </p:sp>
      <p:sp>
        <p:nvSpPr>
          <p:cNvPr id="28675" name="Rectangle 3">
            <a:extLst>
              <a:ext uri="{FF2B5EF4-FFF2-40B4-BE49-F238E27FC236}">
                <a16:creationId xmlns:a16="http://schemas.microsoft.com/office/drawing/2014/main" id="{3B020346-B80C-A049-9695-3BFDA8326C83}"/>
              </a:ext>
            </a:extLst>
          </p:cNvPr>
          <p:cNvSpPr>
            <a:spLocks noGrp="1" noChangeArrowheads="1"/>
          </p:cNvSpPr>
          <p:nvPr>
            <p:ph type="body" idx="1"/>
          </p:nvPr>
        </p:nvSpPr>
        <p:spPr>
          <a:xfrm>
            <a:off x="1981200" y="404813"/>
            <a:ext cx="8229600" cy="5903912"/>
          </a:xfrm>
        </p:spPr>
        <p:txBody>
          <a:bodyPr/>
          <a:lstStyle/>
          <a:p>
            <a:r>
              <a:rPr lang="fr-FR" altLang="fr-FR"/>
              <a:t>Le signataire de la correspondance n’écrit pas en son nom personnel, mais au nom des fonctions qu’il exerce au sein de la structure administrative. Ainsi son écrit devra être accepté par tout agent investi des mêmes fonctions, au nom de la continuité du service public.</a:t>
            </a:r>
          </a:p>
          <a:p>
            <a:endParaRPr lang="fr-FR" altLang="fr-FR"/>
          </a:p>
        </p:txBody>
      </p:sp>
    </p:spTree>
    <p:extLst>
      <p:ext uri="{BB962C8B-B14F-4D97-AF65-F5344CB8AC3E}">
        <p14:creationId xmlns:p14="http://schemas.microsoft.com/office/powerpoint/2010/main" val="2197313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EA52622-D4C1-7149-84A2-0BF306E8779B}"/>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30784" name="Group 64">
            <a:extLst>
              <a:ext uri="{FF2B5EF4-FFF2-40B4-BE49-F238E27FC236}">
                <a16:creationId xmlns:a16="http://schemas.microsoft.com/office/drawing/2014/main" id="{E612BAF6-D351-2640-A0BA-999F35BAE6EB}"/>
              </a:ext>
            </a:extLst>
          </p:cNvPr>
          <p:cNvGraphicFramePr>
            <a:graphicFrameLocks noGrp="1"/>
          </p:cNvGraphicFramePr>
          <p:nvPr>
            <p:ph idx="1"/>
          </p:nvPr>
        </p:nvGraphicFramePr>
        <p:xfrm>
          <a:off x="1593850" y="549276"/>
          <a:ext cx="9074150" cy="6113463"/>
        </p:xfrm>
        <a:graphic>
          <a:graphicData uri="http://schemas.openxmlformats.org/drawingml/2006/table">
            <a:tbl>
              <a:tblPr/>
              <a:tblGrid>
                <a:gridCol w="4176713">
                  <a:extLst>
                    <a:ext uri="{9D8B030D-6E8A-4147-A177-3AD203B41FA5}">
                      <a16:colId xmlns:a16="http://schemas.microsoft.com/office/drawing/2014/main" val="3975133421"/>
                    </a:ext>
                  </a:extLst>
                </a:gridCol>
                <a:gridCol w="4897437">
                  <a:extLst>
                    <a:ext uri="{9D8B030D-6E8A-4147-A177-3AD203B41FA5}">
                      <a16:colId xmlns:a16="http://schemas.microsoft.com/office/drawing/2014/main" val="4210353107"/>
                    </a:ext>
                  </a:extLst>
                </a:gridCol>
              </a:tblGrid>
              <a:tr h="558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1" i="0" u="none" strike="noStrike" cap="none" normalizeH="0" baseline="0">
                          <a:ln>
                            <a:noFill/>
                          </a:ln>
                          <a:solidFill>
                            <a:schemeClr val="tx1"/>
                          </a:solidFill>
                          <a:effectLst/>
                          <a:latin typeface="Arial" panose="020B0604020202020204" pitchFamily="34" charset="0"/>
                        </a:rPr>
                        <a:t>Expressions à éviter</a:t>
                      </a:r>
                      <a:endParaRPr kumimoji="0" lang="fr-FR" altLang="fr-FR"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1" i="0" u="none" strike="noStrike" cap="none" normalizeH="0" baseline="0">
                          <a:ln>
                            <a:noFill/>
                          </a:ln>
                          <a:solidFill>
                            <a:schemeClr val="tx1"/>
                          </a:solidFill>
                          <a:effectLst/>
                          <a:latin typeface="Arial" panose="020B0604020202020204" pitchFamily="34" charset="0"/>
                        </a:rPr>
                        <a:t>Expressions recommandées</a:t>
                      </a:r>
                      <a:r>
                        <a:rPr kumimoji="0" lang="fr-FR" altLang="fr-FR" sz="28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9605199"/>
                  </a:ext>
                </a:extLst>
              </a:tr>
              <a:tr h="561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vous annonce que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l’honneur de vous informer que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713734"/>
                  </a:ext>
                </a:extLst>
              </a:tr>
              <a:tr h="720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l’agréable devoir 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l’honneur de porter à votre connaissance que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9678396"/>
                  </a:ext>
                </a:extLst>
              </a:tr>
              <a:tr h="5524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suis très ému par……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vous sis gré 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2805312"/>
                  </a:ext>
                </a:extLst>
              </a:tr>
              <a:tr h="9683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Mon prédécesseur vous a accordé……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 lettre n°… du …  vous avez été bénéficiaire de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46604"/>
                  </a:ext>
                </a:extLst>
              </a:tr>
              <a:tr h="904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Tout le monde est unanime à accepter votre point de vue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Il me semble que votre point de vue pourrait recueillir l’assentiment du plus grand nombre</a:t>
                      </a:r>
                      <a:endPar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7174594"/>
                  </a:ext>
                </a:extLst>
              </a:tr>
              <a:tr h="503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Mon constat se fonde sur des faits têtus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En l’état actuel des évènements, je crois pouvoir dire…….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1377562"/>
                  </a:ext>
                </a:extLst>
              </a:tr>
            </a:tbl>
          </a:graphicData>
        </a:graphic>
      </p:graphicFrame>
    </p:spTree>
    <p:extLst>
      <p:ext uri="{BB962C8B-B14F-4D97-AF65-F5344CB8AC3E}">
        <p14:creationId xmlns:p14="http://schemas.microsoft.com/office/powerpoint/2010/main" val="1010848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6D9D798-CB7F-9641-8D18-C0785C250C08}"/>
              </a:ext>
            </a:extLst>
          </p:cNvPr>
          <p:cNvSpPr>
            <a:spLocks noGrp="1" noChangeArrowheads="1"/>
          </p:cNvSpPr>
          <p:nvPr>
            <p:ph type="title"/>
          </p:nvPr>
        </p:nvSpPr>
        <p:spPr>
          <a:xfrm>
            <a:off x="1981200" y="-458788"/>
            <a:ext cx="8229600" cy="142875"/>
          </a:xfrm>
        </p:spPr>
        <p:txBody>
          <a:bodyPr>
            <a:normAutofit fontScale="90000"/>
          </a:bodyPr>
          <a:lstStyle/>
          <a:p>
            <a:endParaRPr lang="fr-FR" altLang="fr-FR" sz="4000"/>
          </a:p>
        </p:txBody>
      </p:sp>
      <p:sp>
        <p:nvSpPr>
          <p:cNvPr id="31747" name="Rectangle 3">
            <a:extLst>
              <a:ext uri="{FF2B5EF4-FFF2-40B4-BE49-F238E27FC236}">
                <a16:creationId xmlns:a16="http://schemas.microsoft.com/office/drawing/2014/main" id="{EFC64AB2-0951-874D-9171-E5ACDC34B0E9}"/>
              </a:ext>
            </a:extLst>
          </p:cNvPr>
          <p:cNvSpPr>
            <a:spLocks noGrp="1" noChangeArrowheads="1"/>
          </p:cNvSpPr>
          <p:nvPr>
            <p:ph type="body" idx="1"/>
          </p:nvPr>
        </p:nvSpPr>
        <p:spPr>
          <a:xfrm>
            <a:off x="1703389" y="188914"/>
            <a:ext cx="8713787" cy="6480175"/>
          </a:xfrm>
        </p:spPr>
        <p:txBody>
          <a:bodyPr/>
          <a:lstStyle/>
          <a:p>
            <a:pPr marL="990600" lvl="1" indent="-533400">
              <a:buBlip>
                <a:blip r:embed="rId2"/>
              </a:buBlip>
            </a:pPr>
            <a:r>
              <a:rPr lang="fr-FR" altLang="fr-FR" sz="3600" b="1"/>
              <a:t>La prudence</a:t>
            </a:r>
          </a:p>
          <a:p>
            <a:pPr marL="990600" lvl="1" indent="-533400">
              <a:buNone/>
            </a:pPr>
            <a:endParaRPr lang="fr-FR" altLang="fr-FR" sz="3600"/>
          </a:p>
          <a:p>
            <a:pPr marL="609600" indent="-609600"/>
            <a:r>
              <a:rPr lang="fr-FR" altLang="fr-FR"/>
              <a:t>Le langage administratif ne cite que des faits établis, incontestables, vérifiables et clairement démontrés. Chaque fois que le moindre doute subsiste sur la véracité des faits ou des dires, et chaque fois que l’on n’a pas été témoin des faits et que ceux-ci ont été rapportés par la rumeur publique, on utilisera </a:t>
            </a:r>
            <a:r>
              <a:rPr lang="fr-FR" altLang="fr-FR" b="1"/>
              <a:t>le conditionnel</a:t>
            </a:r>
            <a:r>
              <a:rPr lang="fr-FR" altLang="fr-FR"/>
              <a:t> dans les formes verbales.</a:t>
            </a:r>
          </a:p>
        </p:txBody>
      </p:sp>
    </p:spTree>
    <p:extLst>
      <p:ext uri="{BB962C8B-B14F-4D97-AF65-F5344CB8AC3E}">
        <p14:creationId xmlns:p14="http://schemas.microsoft.com/office/powerpoint/2010/main" val="780543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69B4FC5-BD0F-7244-8263-D1105AF5F707}"/>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33836" name="Group 44">
            <a:extLst>
              <a:ext uri="{FF2B5EF4-FFF2-40B4-BE49-F238E27FC236}">
                <a16:creationId xmlns:a16="http://schemas.microsoft.com/office/drawing/2014/main" id="{5237C1A6-EB50-4444-A1FB-0D45E404B2F8}"/>
              </a:ext>
            </a:extLst>
          </p:cNvPr>
          <p:cNvGraphicFramePr>
            <a:graphicFrameLocks noGrp="1"/>
          </p:cNvGraphicFramePr>
          <p:nvPr>
            <p:ph idx="1"/>
          </p:nvPr>
        </p:nvGraphicFramePr>
        <p:xfrm>
          <a:off x="1703389" y="549276"/>
          <a:ext cx="8785225" cy="6119813"/>
        </p:xfrm>
        <a:graphic>
          <a:graphicData uri="http://schemas.openxmlformats.org/drawingml/2006/table">
            <a:tbl>
              <a:tblPr/>
              <a:tblGrid>
                <a:gridCol w="4219575">
                  <a:extLst>
                    <a:ext uri="{9D8B030D-6E8A-4147-A177-3AD203B41FA5}">
                      <a16:colId xmlns:a16="http://schemas.microsoft.com/office/drawing/2014/main" val="2355728615"/>
                    </a:ext>
                  </a:extLst>
                </a:gridCol>
                <a:gridCol w="4565650">
                  <a:extLst>
                    <a:ext uri="{9D8B030D-6E8A-4147-A177-3AD203B41FA5}">
                      <a16:colId xmlns:a16="http://schemas.microsoft.com/office/drawing/2014/main" val="2454205952"/>
                    </a:ext>
                  </a:extLst>
                </a:gridCol>
              </a:tblGrid>
              <a:tr h="5905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 éviter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Recommander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9725387"/>
                  </a:ext>
                </a:extLst>
              </a:tr>
              <a:tr h="2792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me revient que vous </a:t>
                      </a: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avez quitté</a:t>
                      </a: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votre poste sans autorisation préalable, je vous adresse mes plus vifs reproches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me revient que vous </a:t>
                      </a: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auriez quitté</a:t>
                      </a: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votre poste sans autorisation, je vous prie de me fournir des explications afin de me permettre d’apprécier la situation en connaissance de cause.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534298"/>
                  </a:ext>
                </a:extLst>
              </a:tr>
              <a:tr h="2736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a été porté à ma connaissance que vous </a:t>
                      </a: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avez pris</a:t>
                      </a: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l’habitude d’encaisser des frais pour des consultations qui sont en principe gratuites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a été porté à ma connaissance que vous </a:t>
                      </a: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auriez pris</a:t>
                      </a:r>
                      <a:r>
                        <a:rPr kumimoji="0" lang="fr-FR" altLang="fr-FR" sz="24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l’habitude d’encaisser des frais pour des consultations qui sont en principe gratuites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9957640"/>
                  </a:ext>
                </a:extLst>
              </a:tr>
            </a:tbl>
          </a:graphicData>
        </a:graphic>
      </p:graphicFrame>
    </p:spTree>
    <p:extLst>
      <p:ext uri="{BB962C8B-B14F-4D97-AF65-F5344CB8AC3E}">
        <p14:creationId xmlns:p14="http://schemas.microsoft.com/office/powerpoint/2010/main" val="2215341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78B8412-2959-3546-BE0B-B5EBB5A78E4D}"/>
              </a:ext>
            </a:extLst>
          </p:cNvPr>
          <p:cNvSpPr>
            <a:spLocks noGrp="1" noChangeArrowheads="1"/>
          </p:cNvSpPr>
          <p:nvPr>
            <p:ph type="title"/>
          </p:nvPr>
        </p:nvSpPr>
        <p:spPr>
          <a:xfrm>
            <a:off x="1981200" y="-458788"/>
            <a:ext cx="8229600" cy="71438"/>
          </a:xfrm>
        </p:spPr>
        <p:txBody>
          <a:bodyPr>
            <a:normAutofit fontScale="90000"/>
          </a:bodyPr>
          <a:lstStyle/>
          <a:p>
            <a:endParaRPr lang="fr-FR" altLang="fr-FR" sz="4000"/>
          </a:p>
        </p:txBody>
      </p:sp>
      <p:sp>
        <p:nvSpPr>
          <p:cNvPr id="34819" name="Rectangle 3">
            <a:extLst>
              <a:ext uri="{FF2B5EF4-FFF2-40B4-BE49-F238E27FC236}">
                <a16:creationId xmlns:a16="http://schemas.microsoft.com/office/drawing/2014/main" id="{B18747DA-8642-AA43-9425-8CE44DA25DED}"/>
              </a:ext>
            </a:extLst>
          </p:cNvPr>
          <p:cNvSpPr>
            <a:spLocks noGrp="1" noChangeArrowheads="1"/>
          </p:cNvSpPr>
          <p:nvPr>
            <p:ph type="body" idx="1"/>
          </p:nvPr>
        </p:nvSpPr>
        <p:spPr>
          <a:xfrm>
            <a:off x="1524000" y="0"/>
            <a:ext cx="9144000" cy="6858000"/>
          </a:xfrm>
        </p:spPr>
        <p:txBody>
          <a:bodyPr/>
          <a:lstStyle/>
          <a:p>
            <a:pPr marL="990600" lvl="1" indent="-533400">
              <a:buBlip>
                <a:blip r:embed="rId2"/>
              </a:buBlip>
            </a:pPr>
            <a:r>
              <a:rPr lang="fr-FR" altLang="fr-FR" sz="3600" b="1"/>
              <a:t>La précision</a:t>
            </a:r>
          </a:p>
          <a:p>
            <a:pPr marL="990600" lvl="1" indent="-533400">
              <a:buNone/>
            </a:pPr>
            <a:endParaRPr lang="fr-FR" altLang="fr-FR" sz="3600"/>
          </a:p>
          <a:p>
            <a:pPr marL="609600" indent="-609600"/>
            <a:r>
              <a:rPr lang="fr-FR" altLang="fr-FR"/>
              <a:t>Il est important d’être précis dans l’écrit administratif. Le langage administratif n’accepte pas d’approximations, d’où le rappel de timbre, de date, d’objet, de n° de référence et de pièces jointes le cas échéant.</a:t>
            </a:r>
          </a:p>
          <a:p>
            <a:pPr marL="609600" indent="-609600"/>
            <a:endParaRPr lang="fr-FR" altLang="fr-FR"/>
          </a:p>
          <a:p>
            <a:pPr marL="609600" indent="-609600"/>
            <a:r>
              <a:rPr lang="fr-FR" altLang="fr-FR"/>
              <a:t> </a:t>
            </a:r>
            <a:r>
              <a:rPr lang="fr-FR" altLang="fr-FR" b="1" u="sng"/>
              <a:t>Exemple :</a:t>
            </a:r>
            <a:endParaRPr lang="fr-FR" altLang="fr-FR" b="1"/>
          </a:p>
          <a:p>
            <a:pPr marL="609600" indent="-609600"/>
            <a:r>
              <a:rPr lang="fr-FR" altLang="fr-FR" sz="3000" b="1" i="1"/>
              <a:t>Tenkodogo, le 29 octobre 2008</a:t>
            </a:r>
            <a:r>
              <a:rPr lang="fr-FR" altLang="fr-FR" sz="3000" i="1"/>
              <a:t>                       au lieu de : 29-10-2008</a:t>
            </a:r>
            <a:endParaRPr lang="fr-FR" altLang="fr-FR" sz="3000"/>
          </a:p>
          <a:p>
            <a:pPr marL="609600" indent="-609600"/>
            <a:r>
              <a:rPr lang="fr-FR" altLang="fr-FR" sz="3000" b="1" i="1"/>
              <a:t>Suite à votre lettre n°… du 10 septembre 2007</a:t>
            </a:r>
            <a:r>
              <a:rPr lang="fr-FR" altLang="fr-FR" sz="3000"/>
              <a:t>   </a:t>
            </a:r>
            <a:r>
              <a:rPr lang="fr-FR" altLang="fr-FR" sz="3000" i="1"/>
              <a:t>au lieu de : suite à V/L du 10-09-07</a:t>
            </a:r>
            <a:r>
              <a:rPr lang="fr-FR" altLang="fr-FR" sz="2800"/>
              <a:t> </a:t>
            </a:r>
          </a:p>
        </p:txBody>
      </p:sp>
    </p:spTree>
    <p:extLst>
      <p:ext uri="{BB962C8B-B14F-4D97-AF65-F5344CB8AC3E}">
        <p14:creationId xmlns:p14="http://schemas.microsoft.com/office/powerpoint/2010/main" val="147575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A5041E-5254-2A4D-AEC0-F7ADB07AC9F1}"/>
              </a:ext>
            </a:extLst>
          </p:cNvPr>
          <p:cNvSpPr>
            <a:spLocks noGrp="1"/>
          </p:cNvSpPr>
          <p:nvPr>
            <p:ph type="title"/>
          </p:nvPr>
        </p:nvSpPr>
        <p:spPr>
          <a:xfrm>
            <a:off x="1069848" y="484632"/>
            <a:ext cx="10058400" cy="505968"/>
          </a:xfrm>
        </p:spPr>
        <p:txBody>
          <a:bodyPr>
            <a:normAutofit/>
          </a:bodyPr>
          <a:lstStyle/>
          <a:p>
            <a:r>
              <a:rPr lang="fr-FR" sz="2800" dirty="0"/>
              <a:t>REDACTION ADMINISTRATIVE</a:t>
            </a:r>
          </a:p>
        </p:txBody>
      </p:sp>
      <p:sp>
        <p:nvSpPr>
          <p:cNvPr id="3" name="Espace réservé du contenu 2">
            <a:extLst>
              <a:ext uri="{FF2B5EF4-FFF2-40B4-BE49-F238E27FC236}">
                <a16:creationId xmlns:a16="http://schemas.microsoft.com/office/drawing/2014/main" id="{FB3A9FC2-39B8-E74C-A0FD-4841850B54BE}"/>
              </a:ext>
            </a:extLst>
          </p:cNvPr>
          <p:cNvSpPr>
            <a:spLocks noGrp="1"/>
          </p:cNvSpPr>
          <p:nvPr>
            <p:ph idx="1"/>
          </p:nvPr>
        </p:nvSpPr>
        <p:spPr>
          <a:xfrm>
            <a:off x="1069848" y="1371600"/>
            <a:ext cx="10058400" cy="4800600"/>
          </a:xfrm>
        </p:spPr>
        <p:txBody>
          <a:bodyPr/>
          <a:lstStyle/>
          <a:p>
            <a:r>
              <a:rPr lang="fr-FR" dirty="0"/>
              <a:t>CONTENU</a:t>
            </a:r>
          </a:p>
          <a:p>
            <a:endParaRPr lang="fr-FR" dirty="0"/>
          </a:p>
          <a:p>
            <a:endParaRPr lang="fr-FR" dirty="0"/>
          </a:p>
          <a:p>
            <a:pPr lvl="1">
              <a:buFont typeface="Wingdings" pitchFamily="2" charset="2"/>
              <a:buChar char="Ø"/>
            </a:pPr>
            <a:r>
              <a:rPr lang="fr-FR" sz="2400" dirty="0"/>
              <a:t>INTRODUCTION</a:t>
            </a:r>
          </a:p>
          <a:p>
            <a:pPr lvl="1">
              <a:buFont typeface="Wingdings" pitchFamily="2" charset="2"/>
              <a:buChar char="Ø"/>
            </a:pPr>
            <a:r>
              <a:rPr lang="fr-FR" sz="2400" dirty="0"/>
              <a:t>OBJECTIFS DU COUR</a:t>
            </a:r>
          </a:p>
          <a:p>
            <a:pPr lvl="1">
              <a:buFont typeface="Wingdings" pitchFamily="2" charset="2"/>
              <a:buChar char="Ø"/>
            </a:pPr>
            <a:r>
              <a:rPr lang="fr-FR" sz="2400" dirty="0"/>
              <a:t> LES GRANSD PRINCIPES DE LA REDACTION ADMINISTRATVES</a:t>
            </a:r>
          </a:p>
          <a:p>
            <a:pPr lvl="1">
              <a:buFont typeface="Wingdings" pitchFamily="2" charset="2"/>
              <a:buChar char="Ø"/>
            </a:pPr>
            <a:r>
              <a:rPr lang="fr-FR" sz="2400" dirty="0"/>
              <a:t>LES FORMULES DAPPEL</a:t>
            </a:r>
          </a:p>
          <a:p>
            <a:pPr lvl="1">
              <a:buFont typeface="Wingdings" pitchFamily="2" charset="2"/>
              <a:buChar char="Ø"/>
            </a:pPr>
            <a:r>
              <a:rPr lang="fr-FR" sz="2400" dirty="0"/>
              <a:t>LES FORMULES DE POLITESSE</a:t>
            </a:r>
          </a:p>
          <a:p>
            <a:pPr lvl="1">
              <a:buFont typeface="Wingdings" pitchFamily="2" charset="2"/>
              <a:buChar char="Ø"/>
            </a:pPr>
            <a:r>
              <a:rPr lang="fr-FR" sz="2400" dirty="0"/>
              <a:t>LA REDACTION PRATIQUE DES DOCUMENTS</a:t>
            </a:r>
          </a:p>
          <a:p>
            <a:endParaRPr lang="fr-FR" dirty="0"/>
          </a:p>
        </p:txBody>
      </p:sp>
    </p:spTree>
    <p:extLst>
      <p:ext uri="{BB962C8B-B14F-4D97-AF65-F5344CB8AC3E}">
        <p14:creationId xmlns:p14="http://schemas.microsoft.com/office/powerpoint/2010/main" val="3250420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472710E-49F6-084F-8F58-078AF7C2342E}"/>
              </a:ext>
            </a:extLst>
          </p:cNvPr>
          <p:cNvSpPr>
            <a:spLocks noGrp="1" noChangeArrowheads="1"/>
          </p:cNvSpPr>
          <p:nvPr>
            <p:ph type="title"/>
          </p:nvPr>
        </p:nvSpPr>
        <p:spPr>
          <a:xfrm>
            <a:off x="1981200" y="-315913"/>
            <a:ext cx="8229600" cy="144463"/>
          </a:xfrm>
        </p:spPr>
        <p:txBody>
          <a:bodyPr>
            <a:normAutofit fontScale="90000"/>
          </a:bodyPr>
          <a:lstStyle/>
          <a:p>
            <a:endParaRPr lang="fr-FR" altLang="fr-FR" sz="4000"/>
          </a:p>
        </p:txBody>
      </p:sp>
      <p:sp>
        <p:nvSpPr>
          <p:cNvPr id="35843" name="Rectangle 3">
            <a:extLst>
              <a:ext uri="{FF2B5EF4-FFF2-40B4-BE49-F238E27FC236}">
                <a16:creationId xmlns:a16="http://schemas.microsoft.com/office/drawing/2014/main" id="{938944AE-86F2-8E44-B0EA-9F2DC864B8DE}"/>
              </a:ext>
            </a:extLst>
          </p:cNvPr>
          <p:cNvSpPr>
            <a:spLocks noGrp="1" noChangeArrowheads="1"/>
          </p:cNvSpPr>
          <p:nvPr>
            <p:ph type="body" idx="1"/>
          </p:nvPr>
        </p:nvSpPr>
        <p:spPr>
          <a:xfrm>
            <a:off x="1981200" y="0"/>
            <a:ext cx="8229600" cy="6597650"/>
          </a:xfrm>
        </p:spPr>
        <p:txBody>
          <a:bodyPr/>
          <a:lstStyle/>
          <a:p>
            <a:pPr marL="990600" lvl="1" indent="-533400">
              <a:buBlip>
                <a:blip r:embed="rId2"/>
              </a:buBlip>
            </a:pPr>
            <a:r>
              <a:rPr lang="fr-FR" altLang="fr-FR" sz="3200" b="1"/>
              <a:t>la courtoisie</a:t>
            </a:r>
          </a:p>
          <a:p>
            <a:pPr marL="990600" lvl="1" indent="-533400">
              <a:buNone/>
            </a:pPr>
            <a:endParaRPr lang="fr-FR" altLang="fr-FR" sz="1400" b="1"/>
          </a:p>
          <a:p>
            <a:pPr marL="609600" indent="-609600"/>
            <a:r>
              <a:rPr lang="fr-FR" altLang="fr-FR"/>
              <a:t>L’écrit administratif doit éviter les expressions désobligeantes, blessantes, désagréables ou triviales. Le rédacteur agit dans le cadre des lois et règlements, sans passion personnelle. Aussi, en matière de rédaction administrative les mots comme « stupide », « idiot », « insensé » ne sont pas à utiliser dans un écrit administratif.</a:t>
            </a:r>
            <a:endParaRPr lang="fr-FR" altLang="fr-FR" u="sng"/>
          </a:p>
        </p:txBody>
      </p:sp>
    </p:spTree>
    <p:extLst>
      <p:ext uri="{BB962C8B-B14F-4D97-AF65-F5344CB8AC3E}">
        <p14:creationId xmlns:p14="http://schemas.microsoft.com/office/powerpoint/2010/main" val="232488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0D1805E-B06F-3348-B1AC-5E32F3EBBC69}"/>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37935" name="Group 47">
            <a:extLst>
              <a:ext uri="{FF2B5EF4-FFF2-40B4-BE49-F238E27FC236}">
                <a16:creationId xmlns:a16="http://schemas.microsoft.com/office/drawing/2014/main" id="{A8B3D967-F9C2-B84D-A4F6-6BA07DBBE1AE}"/>
              </a:ext>
            </a:extLst>
          </p:cNvPr>
          <p:cNvGraphicFramePr>
            <a:graphicFrameLocks noGrp="1"/>
          </p:cNvGraphicFramePr>
          <p:nvPr>
            <p:ph idx="1"/>
          </p:nvPr>
        </p:nvGraphicFramePr>
        <p:xfrm>
          <a:off x="1593850" y="549276"/>
          <a:ext cx="9074150" cy="5908675"/>
        </p:xfrm>
        <a:graphic>
          <a:graphicData uri="http://schemas.openxmlformats.org/drawingml/2006/table">
            <a:tbl>
              <a:tblPr/>
              <a:tblGrid>
                <a:gridCol w="4176713">
                  <a:extLst>
                    <a:ext uri="{9D8B030D-6E8A-4147-A177-3AD203B41FA5}">
                      <a16:colId xmlns:a16="http://schemas.microsoft.com/office/drawing/2014/main" val="3745305660"/>
                    </a:ext>
                  </a:extLst>
                </a:gridCol>
                <a:gridCol w="4897437">
                  <a:extLst>
                    <a:ext uri="{9D8B030D-6E8A-4147-A177-3AD203B41FA5}">
                      <a16:colId xmlns:a16="http://schemas.microsoft.com/office/drawing/2014/main" val="2197086124"/>
                    </a:ext>
                  </a:extLst>
                </a:gridCol>
              </a:tblGrid>
              <a:tr h="5588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 éviter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Recommander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62336564"/>
                  </a:ext>
                </a:extLst>
              </a:tr>
              <a:tr h="561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refuse votre demande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ne m’est pas possible de donner une suite favorable à votre demande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3849779"/>
                  </a:ext>
                </a:extLst>
              </a:tr>
              <a:tr h="720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rejette votre demande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 le regret de vous faire connaître qu’il ne m’est pas possible d’accéder à votre requête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8173500"/>
                  </a:ext>
                </a:extLst>
              </a:tr>
              <a:tr h="5524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classe sans suite votre dossier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Dans les circonstances actuelles, il ne m’est pas possible d’examiner favorablement votre demande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4682806"/>
                  </a:ext>
                </a:extLst>
              </a:tr>
              <a:tr h="9683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Votre rapport est un tissu de sottises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Votre rapport manque de clarté</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9219034"/>
                  </a:ext>
                </a:extLst>
              </a:tr>
              <a:tr h="904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Vous avez oublié les dispositions réglementaires que vous auriez dû connaître depuis belles lurettes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2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Je vous rappelle qu’il existe en la matière un décret 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2560548"/>
                  </a:ext>
                </a:extLst>
              </a:tr>
            </a:tbl>
          </a:graphicData>
        </a:graphic>
      </p:graphicFrame>
    </p:spTree>
    <p:extLst>
      <p:ext uri="{BB962C8B-B14F-4D97-AF65-F5344CB8AC3E}">
        <p14:creationId xmlns:p14="http://schemas.microsoft.com/office/powerpoint/2010/main" val="2723639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128612D-E859-6942-B9FA-F568B5C965E5}"/>
              </a:ext>
            </a:extLst>
          </p:cNvPr>
          <p:cNvSpPr>
            <a:spLocks noGrp="1" noChangeArrowheads="1"/>
          </p:cNvSpPr>
          <p:nvPr>
            <p:ph type="title"/>
          </p:nvPr>
        </p:nvSpPr>
        <p:spPr>
          <a:xfrm>
            <a:off x="1981200" y="-315913"/>
            <a:ext cx="8229600" cy="144463"/>
          </a:xfrm>
        </p:spPr>
        <p:txBody>
          <a:bodyPr>
            <a:normAutofit fontScale="90000"/>
          </a:bodyPr>
          <a:lstStyle/>
          <a:p>
            <a:endParaRPr lang="fr-FR" altLang="fr-FR" sz="4000" dirty="0"/>
          </a:p>
        </p:txBody>
      </p:sp>
      <p:sp>
        <p:nvSpPr>
          <p:cNvPr id="38915" name="Rectangle 3">
            <a:extLst>
              <a:ext uri="{FF2B5EF4-FFF2-40B4-BE49-F238E27FC236}">
                <a16:creationId xmlns:a16="http://schemas.microsoft.com/office/drawing/2014/main" id="{9849429A-6F38-D340-A0A7-0AA1A48C0BC5}"/>
              </a:ext>
            </a:extLst>
          </p:cNvPr>
          <p:cNvSpPr>
            <a:spLocks noGrp="1" noChangeArrowheads="1"/>
          </p:cNvSpPr>
          <p:nvPr>
            <p:ph type="body" idx="1"/>
          </p:nvPr>
        </p:nvSpPr>
        <p:spPr>
          <a:xfrm>
            <a:off x="1524000" y="188914"/>
            <a:ext cx="9144000" cy="6669087"/>
          </a:xfrm>
        </p:spPr>
        <p:txBody>
          <a:bodyPr/>
          <a:lstStyle/>
          <a:p>
            <a:pPr marL="990600" lvl="1" indent="-533400">
              <a:buBlip>
                <a:blip r:embed="rId2"/>
              </a:buBlip>
            </a:pPr>
            <a:r>
              <a:rPr lang="fr-FR" altLang="fr-FR" sz="3200" b="1"/>
              <a:t>la clarté</a:t>
            </a:r>
          </a:p>
          <a:p>
            <a:pPr marL="990600" lvl="1" indent="-533400">
              <a:buNone/>
            </a:pPr>
            <a:endParaRPr lang="fr-FR" altLang="fr-FR" sz="2000"/>
          </a:p>
          <a:p>
            <a:pPr marL="609600" indent="-609600"/>
            <a:r>
              <a:rPr lang="fr-FR" altLang="fr-FR" sz="2800"/>
              <a:t>Quand on rédige une correspondance administrative, c’est pour être compris. C’est pourquoi elle doit être :</a:t>
            </a:r>
          </a:p>
          <a:p>
            <a:pPr marL="609600" indent="-609600"/>
            <a:r>
              <a:rPr lang="fr-FR" altLang="fr-FR" sz="2800"/>
              <a:t>simple</a:t>
            </a:r>
          </a:p>
          <a:p>
            <a:pPr marL="609600" indent="-609600"/>
            <a:r>
              <a:rPr lang="fr-FR" altLang="fr-FR" sz="2800"/>
              <a:t>compréhensible</a:t>
            </a:r>
          </a:p>
          <a:p>
            <a:pPr marL="609600" indent="-609600"/>
            <a:r>
              <a:rPr lang="fr-FR" altLang="fr-FR" sz="2800"/>
              <a:t>lisible</a:t>
            </a:r>
          </a:p>
          <a:p>
            <a:pPr marL="609600" indent="-609600"/>
            <a:r>
              <a:rPr lang="fr-FR" altLang="fr-FR" sz="2800"/>
              <a:t>claire</a:t>
            </a:r>
          </a:p>
          <a:p>
            <a:pPr marL="609600" indent="-609600"/>
            <a:r>
              <a:rPr lang="fr-FR" altLang="fr-FR" sz="2800"/>
              <a:t>Il faut éviter tous les détours lourds et pompeux. Dans le souci de clarté on peut citer les textes auxquels on fait référence (</a:t>
            </a:r>
            <a:r>
              <a:rPr lang="fr-FR" altLang="fr-FR" sz="2800" i="1"/>
              <a:t>ex : en application de l’article … de la loi de finance gestion 2007</a:t>
            </a:r>
            <a:r>
              <a:rPr lang="fr-FR" altLang="fr-FR" sz="2800"/>
              <a:t>).</a:t>
            </a:r>
            <a:r>
              <a:rPr lang="fr-FR" altLang="fr-FR" sz="2400"/>
              <a:t> </a:t>
            </a:r>
          </a:p>
        </p:txBody>
      </p:sp>
    </p:spTree>
    <p:extLst>
      <p:ext uri="{BB962C8B-B14F-4D97-AF65-F5344CB8AC3E}">
        <p14:creationId xmlns:p14="http://schemas.microsoft.com/office/powerpoint/2010/main" val="4080596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9E78424-395D-3B44-96D5-906A02F11AC4}"/>
              </a:ext>
            </a:extLst>
          </p:cNvPr>
          <p:cNvSpPr>
            <a:spLocks noGrp="1" noChangeArrowheads="1"/>
          </p:cNvSpPr>
          <p:nvPr>
            <p:ph type="title"/>
          </p:nvPr>
        </p:nvSpPr>
        <p:spPr>
          <a:xfrm>
            <a:off x="1981200" y="274639"/>
            <a:ext cx="8229600" cy="274637"/>
          </a:xfrm>
        </p:spPr>
        <p:txBody>
          <a:bodyPr>
            <a:normAutofit fontScale="90000"/>
          </a:bodyPr>
          <a:lstStyle/>
          <a:p>
            <a:r>
              <a:rPr lang="fr-FR" altLang="fr-FR" sz="4000" b="1"/>
              <a:t>LES LOCUTIONS</a:t>
            </a:r>
            <a:r>
              <a:rPr lang="fr-FR" altLang="fr-FR" sz="4000"/>
              <a:t> </a:t>
            </a:r>
          </a:p>
        </p:txBody>
      </p:sp>
      <p:sp>
        <p:nvSpPr>
          <p:cNvPr id="39939" name="Rectangle 3">
            <a:extLst>
              <a:ext uri="{FF2B5EF4-FFF2-40B4-BE49-F238E27FC236}">
                <a16:creationId xmlns:a16="http://schemas.microsoft.com/office/drawing/2014/main" id="{E5E8FC98-253B-5A4C-88D6-DD83BD414669}"/>
              </a:ext>
            </a:extLst>
          </p:cNvPr>
          <p:cNvSpPr>
            <a:spLocks noGrp="1" noChangeArrowheads="1"/>
          </p:cNvSpPr>
          <p:nvPr>
            <p:ph type="body" idx="1"/>
          </p:nvPr>
        </p:nvSpPr>
        <p:spPr>
          <a:xfrm>
            <a:off x="1981200" y="981075"/>
            <a:ext cx="8229600" cy="5145088"/>
          </a:xfrm>
        </p:spPr>
        <p:txBody>
          <a:bodyPr/>
          <a:lstStyle/>
          <a:p>
            <a:r>
              <a:rPr lang="fr-FR" altLang="fr-FR"/>
              <a:t>Dans les documents administratifs, on utilise très souvent des formules toutes faites, des locutions qu’on peut regrouper en trois catégorie conformément au plan habituel des documents : </a:t>
            </a:r>
          </a:p>
          <a:p>
            <a:r>
              <a:rPr lang="fr-FR" altLang="fr-FR" b="1"/>
              <a:t>- Introduction</a:t>
            </a:r>
          </a:p>
          <a:p>
            <a:r>
              <a:rPr lang="fr-FR" altLang="fr-FR" b="1"/>
              <a:t>- Exposition</a:t>
            </a:r>
          </a:p>
          <a:p>
            <a:r>
              <a:rPr lang="fr-FR" altLang="fr-FR" b="1"/>
              <a:t>- Conclusion.</a:t>
            </a:r>
            <a:endParaRPr lang="fr-FR" altLang="fr-FR"/>
          </a:p>
          <a:p>
            <a:pPr>
              <a:buFontTx/>
              <a:buNone/>
            </a:pPr>
            <a:r>
              <a:rPr lang="fr-FR" altLang="fr-FR"/>
              <a:t>	</a:t>
            </a:r>
          </a:p>
        </p:txBody>
      </p:sp>
    </p:spTree>
    <p:extLst>
      <p:ext uri="{BB962C8B-B14F-4D97-AF65-F5344CB8AC3E}">
        <p14:creationId xmlns:p14="http://schemas.microsoft.com/office/powerpoint/2010/main" val="13482198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6921036-4583-C441-8F78-3F431BFE01BC}"/>
              </a:ext>
            </a:extLst>
          </p:cNvPr>
          <p:cNvSpPr>
            <a:spLocks noGrp="1" noChangeArrowheads="1"/>
          </p:cNvSpPr>
          <p:nvPr>
            <p:ph type="title"/>
          </p:nvPr>
        </p:nvSpPr>
        <p:spPr>
          <a:xfrm>
            <a:off x="1847851" y="260351"/>
            <a:ext cx="8640763" cy="576263"/>
          </a:xfrm>
        </p:spPr>
        <p:txBody>
          <a:bodyPr>
            <a:normAutofit fontScale="90000"/>
          </a:bodyPr>
          <a:lstStyle/>
          <a:p>
            <a:r>
              <a:rPr lang="fr-FR" altLang="fr-FR" sz="3600" b="1"/>
              <a:t>Les locutions verbales d’introduction</a:t>
            </a:r>
            <a:endParaRPr lang="fr-FR" altLang="fr-FR" sz="3600"/>
          </a:p>
        </p:txBody>
      </p:sp>
      <p:sp>
        <p:nvSpPr>
          <p:cNvPr id="40963" name="Rectangle 3">
            <a:extLst>
              <a:ext uri="{FF2B5EF4-FFF2-40B4-BE49-F238E27FC236}">
                <a16:creationId xmlns:a16="http://schemas.microsoft.com/office/drawing/2014/main" id="{8B7A1D0C-F4A9-F642-B6AF-86217F0020DF}"/>
              </a:ext>
            </a:extLst>
          </p:cNvPr>
          <p:cNvSpPr>
            <a:spLocks noGrp="1" noChangeArrowheads="1"/>
          </p:cNvSpPr>
          <p:nvPr>
            <p:ph type="body" idx="1"/>
          </p:nvPr>
        </p:nvSpPr>
        <p:spPr>
          <a:xfrm>
            <a:off x="1703388" y="1052514"/>
            <a:ext cx="8964612" cy="5616575"/>
          </a:xfrm>
        </p:spPr>
        <p:txBody>
          <a:bodyPr/>
          <a:lstStyle/>
          <a:p>
            <a:r>
              <a:rPr lang="fr-FR" altLang="fr-FR" sz="2800"/>
              <a:t>Il y’a des locutions dont le but essentiel est d’introduire. </a:t>
            </a:r>
          </a:p>
          <a:p>
            <a:r>
              <a:rPr lang="fr-FR" altLang="fr-FR" sz="2800"/>
              <a:t>Nous pouvons citer entre autres :</a:t>
            </a:r>
          </a:p>
          <a:p>
            <a:pPr lvl="1">
              <a:buFont typeface="Wingdings" pitchFamily="2" charset="2"/>
              <a:buChar char="Ø"/>
            </a:pPr>
            <a:r>
              <a:rPr lang="fr-FR" altLang="fr-FR"/>
              <a:t>j’ai l’honneur de ……….</a:t>
            </a:r>
          </a:p>
          <a:p>
            <a:pPr lvl="1">
              <a:buFont typeface="Wingdings" pitchFamily="2" charset="2"/>
              <a:buChar char="Ø"/>
            </a:pPr>
            <a:r>
              <a:rPr lang="fr-FR" altLang="fr-FR"/>
              <a:t>Il m’a été signalé que …….</a:t>
            </a:r>
          </a:p>
          <a:p>
            <a:pPr lvl="1">
              <a:buFont typeface="Wingdings" pitchFamily="2" charset="2"/>
              <a:buChar char="Ø"/>
            </a:pPr>
            <a:r>
              <a:rPr lang="fr-FR" altLang="fr-FR"/>
              <a:t>Il a été porté à ma connaissance que ……</a:t>
            </a:r>
          </a:p>
          <a:p>
            <a:pPr lvl="1">
              <a:buFont typeface="Wingdings" pitchFamily="2" charset="2"/>
              <a:buChar char="Ø"/>
            </a:pPr>
            <a:r>
              <a:rPr lang="fr-FR" altLang="fr-FR"/>
              <a:t>Par lettre n°…en date du…vous avez bien voulu me</a:t>
            </a:r>
          </a:p>
          <a:p>
            <a:pPr lvl="1">
              <a:buFont typeface="Wingdings" pitchFamily="2" charset="2"/>
              <a:buChar char="Ø"/>
            </a:pPr>
            <a:r>
              <a:rPr lang="fr-FR" altLang="fr-FR"/>
              <a:t>Vous avez bien voulu attirer mon attention sur …</a:t>
            </a:r>
          </a:p>
          <a:p>
            <a:pPr lvl="1">
              <a:buFont typeface="Wingdings" pitchFamily="2" charset="2"/>
              <a:buChar char="Ø"/>
            </a:pPr>
            <a:r>
              <a:rPr lang="fr-FR" altLang="fr-FR"/>
              <a:t>Vous avez bien voulu me faire part de …..</a:t>
            </a:r>
          </a:p>
          <a:p>
            <a:pPr lvl="1">
              <a:buFont typeface="Wingdings" pitchFamily="2" charset="2"/>
              <a:buChar char="Ø"/>
            </a:pPr>
            <a:r>
              <a:rPr lang="fr-FR" altLang="fr-FR"/>
              <a:t>Etc.</a:t>
            </a:r>
          </a:p>
        </p:txBody>
      </p:sp>
    </p:spTree>
    <p:extLst>
      <p:ext uri="{BB962C8B-B14F-4D97-AF65-F5344CB8AC3E}">
        <p14:creationId xmlns:p14="http://schemas.microsoft.com/office/powerpoint/2010/main" val="15867084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70C5545-33CF-E54D-A041-74BF41D31EB0}"/>
              </a:ext>
            </a:extLst>
          </p:cNvPr>
          <p:cNvSpPr>
            <a:spLocks noGrp="1" noChangeArrowheads="1"/>
          </p:cNvSpPr>
          <p:nvPr>
            <p:ph type="title"/>
          </p:nvPr>
        </p:nvSpPr>
        <p:spPr>
          <a:xfrm>
            <a:off x="1981200" y="274638"/>
            <a:ext cx="8362950" cy="850900"/>
          </a:xfrm>
        </p:spPr>
        <p:txBody>
          <a:bodyPr/>
          <a:lstStyle/>
          <a:p>
            <a:r>
              <a:rPr lang="fr-FR" altLang="fr-FR" sz="3600" b="1"/>
              <a:t>Les locutions verbales d’exposition</a:t>
            </a:r>
            <a:endParaRPr lang="fr-FR" altLang="fr-FR" sz="3600"/>
          </a:p>
        </p:txBody>
      </p:sp>
      <p:sp>
        <p:nvSpPr>
          <p:cNvPr id="41987" name="Rectangle 3">
            <a:extLst>
              <a:ext uri="{FF2B5EF4-FFF2-40B4-BE49-F238E27FC236}">
                <a16:creationId xmlns:a16="http://schemas.microsoft.com/office/drawing/2014/main" id="{3BA111C0-A273-4D4B-AF81-4A3F6F72AE01}"/>
              </a:ext>
            </a:extLst>
          </p:cNvPr>
          <p:cNvSpPr>
            <a:spLocks noGrp="1" noChangeArrowheads="1"/>
          </p:cNvSpPr>
          <p:nvPr>
            <p:ph type="body" idx="1"/>
          </p:nvPr>
        </p:nvSpPr>
        <p:spPr>
          <a:xfrm>
            <a:off x="1524001" y="1268414"/>
            <a:ext cx="8964613" cy="5400675"/>
          </a:xfrm>
        </p:spPr>
        <p:txBody>
          <a:bodyPr/>
          <a:lstStyle/>
          <a:p>
            <a:r>
              <a:rPr lang="fr-FR" altLang="fr-FR"/>
              <a:t>Elles servent à exprimer nettement un point de vue. Les principales sont : souligner, confirmer, considérer, constater, noter, estimer, observer, préciser, rappeler, ajouter, etc.</a:t>
            </a:r>
          </a:p>
          <a:p>
            <a:r>
              <a:rPr lang="fr-FR" altLang="fr-FR"/>
              <a:t>Ces locution sont introduites par d’autre que sont entre autres : se permettre de, croire, être amener à, être conduit à, ne pouvoir que, devoir, etc.</a:t>
            </a:r>
          </a:p>
        </p:txBody>
      </p:sp>
    </p:spTree>
    <p:extLst>
      <p:ext uri="{BB962C8B-B14F-4D97-AF65-F5344CB8AC3E}">
        <p14:creationId xmlns:p14="http://schemas.microsoft.com/office/powerpoint/2010/main" val="1773747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D2C2AA2-412D-C345-ACE0-9EB2E8962FDD}"/>
              </a:ext>
            </a:extLst>
          </p:cNvPr>
          <p:cNvSpPr>
            <a:spLocks noGrp="1" noChangeArrowheads="1"/>
          </p:cNvSpPr>
          <p:nvPr>
            <p:ph type="title"/>
          </p:nvPr>
        </p:nvSpPr>
        <p:spPr>
          <a:xfrm>
            <a:off x="1981200" y="1"/>
            <a:ext cx="8229600" cy="620713"/>
          </a:xfrm>
        </p:spPr>
        <p:txBody>
          <a:bodyPr>
            <a:normAutofit fontScale="90000"/>
          </a:bodyPr>
          <a:lstStyle/>
          <a:p>
            <a:r>
              <a:rPr lang="fr-FR" altLang="fr-FR" sz="4000"/>
              <a:t>Exemple :</a:t>
            </a:r>
          </a:p>
        </p:txBody>
      </p:sp>
      <p:sp>
        <p:nvSpPr>
          <p:cNvPr id="44035" name="Rectangle 3">
            <a:extLst>
              <a:ext uri="{FF2B5EF4-FFF2-40B4-BE49-F238E27FC236}">
                <a16:creationId xmlns:a16="http://schemas.microsoft.com/office/drawing/2014/main" id="{E883382A-C1C1-8A41-944E-CD4233CC22CC}"/>
              </a:ext>
            </a:extLst>
          </p:cNvPr>
          <p:cNvSpPr>
            <a:spLocks noGrp="1" noChangeArrowheads="1"/>
          </p:cNvSpPr>
          <p:nvPr>
            <p:ph type="body" idx="1"/>
          </p:nvPr>
        </p:nvSpPr>
        <p:spPr>
          <a:xfrm>
            <a:off x="1703388" y="836614"/>
            <a:ext cx="8640762" cy="5832475"/>
          </a:xfrm>
        </p:spPr>
        <p:txBody>
          <a:bodyPr/>
          <a:lstStyle/>
          <a:p>
            <a:pPr>
              <a:buFont typeface="Wingdings" pitchFamily="2" charset="2"/>
              <a:buChar char="Ø"/>
            </a:pPr>
            <a:r>
              <a:rPr lang="fr-FR" altLang="fr-FR" sz="2800"/>
              <a:t>Je me permets de souligner le caractère abusif de votre décision</a:t>
            </a:r>
          </a:p>
          <a:p>
            <a:pPr>
              <a:buFont typeface="Wingdings" pitchFamily="2" charset="2"/>
              <a:buChar char="Ø"/>
            </a:pPr>
            <a:r>
              <a:rPr lang="fr-FR" altLang="fr-FR" sz="2800"/>
              <a:t>Je crois devoir confirmer l’importance que j’attache à une telle mesure</a:t>
            </a:r>
          </a:p>
          <a:p>
            <a:pPr>
              <a:buFont typeface="Wingdings" pitchFamily="2" charset="2"/>
              <a:buChar char="Ø"/>
            </a:pPr>
            <a:r>
              <a:rPr lang="fr-FR" altLang="fr-FR" sz="2800"/>
              <a:t>Je ne sous estime pas la valeur de vos arguments mais il est important de savoir que........</a:t>
            </a:r>
          </a:p>
          <a:p>
            <a:pPr>
              <a:buFont typeface="Wingdings" pitchFamily="2" charset="2"/>
              <a:buChar char="Ø"/>
            </a:pPr>
            <a:r>
              <a:rPr lang="fr-FR" altLang="fr-FR" sz="2800"/>
              <a:t>Il m’appartiendra de préciser que …….</a:t>
            </a:r>
          </a:p>
          <a:p>
            <a:pPr>
              <a:buFont typeface="Wingdings" pitchFamily="2" charset="2"/>
              <a:buChar char="Ø"/>
            </a:pPr>
            <a:r>
              <a:rPr lang="fr-FR" altLang="fr-FR" sz="2800"/>
              <a:t>Il ne saurait vous échapper que …..</a:t>
            </a:r>
          </a:p>
          <a:p>
            <a:pPr>
              <a:buFont typeface="Wingdings" pitchFamily="2" charset="2"/>
              <a:buChar char="Ø"/>
            </a:pPr>
            <a:r>
              <a:rPr lang="fr-FR" altLang="fr-FR" sz="2800"/>
              <a:t>Il n’est pas exclu que …….. </a:t>
            </a:r>
          </a:p>
          <a:p>
            <a:pPr>
              <a:buFont typeface="Wingdings" pitchFamily="2" charset="2"/>
              <a:buChar char="Ø"/>
            </a:pPr>
            <a:r>
              <a:rPr lang="fr-FR" altLang="fr-FR" sz="2800"/>
              <a:t>Je ne peux que regretter la légèreté d’une telle action tendant à ………..</a:t>
            </a:r>
          </a:p>
          <a:p>
            <a:pPr>
              <a:buFont typeface="Wingdings" pitchFamily="2" charset="2"/>
              <a:buChar char="Ø"/>
            </a:pPr>
            <a:r>
              <a:rPr lang="fr-FR" altLang="fr-FR" sz="2800"/>
              <a:t>Etc.</a:t>
            </a:r>
          </a:p>
        </p:txBody>
      </p:sp>
    </p:spTree>
    <p:extLst>
      <p:ext uri="{BB962C8B-B14F-4D97-AF65-F5344CB8AC3E}">
        <p14:creationId xmlns:p14="http://schemas.microsoft.com/office/powerpoint/2010/main" val="1120293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2B4EDEB-44DA-A84A-8CE0-961E59D6C198}"/>
              </a:ext>
            </a:extLst>
          </p:cNvPr>
          <p:cNvSpPr>
            <a:spLocks noGrp="1" noChangeArrowheads="1"/>
          </p:cNvSpPr>
          <p:nvPr>
            <p:ph type="title"/>
          </p:nvPr>
        </p:nvSpPr>
        <p:spPr>
          <a:xfrm>
            <a:off x="1703388" y="1"/>
            <a:ext cx="8964612" cy="836613"/>
          </a:xfrm>
        </p:spPr>
        <p:txBody>
          <a:bodyPr/>
          <a:lstStyle/>
          <a:p>
            <a:r>
              <a:rPr lang="fr-FR" altLang="fr-FR" sz="3600" b="1"/>
              <a:t>Les locutions verbales de conclusion</a:t>
            </a:r>
            <a:endParaRPr lang="fr-FR" altLang="fr-FR" sz="3600"/>
          </a:p>
        </p:txBody>
      </p:sp>
      <p:sp>
        <p:nvSpPr>
          <p:cNvPr id="43011" name="Rectangle 3">
            <a:extLst>
              <a:ext uri="{FF2B5EF4-FFF2-40B4-BE49-F238E27FC236}">
                <a16:creationId xmlns:a16="http://schemas.microsoft.com/office/drawing/2014/main" id="{18E37A70-B30C-0E42-8ED3-B1E81DCAE717}"/>
              </a:ext>
            </a:extLst>
          </p:cNvPr>
          <p:cNvSpPr>
            <a:spLocks noGrp="1" noChangeArrowheads="1"/>
          </p:cNvSpPr>
          <p:nvPr>
            <p:ph type="body" idx="1"/>
          </p:nvPr>
        </p:nvSpPr>
        <p:spPr>
          <a:xfrm>
            <a:off x="1703389" y="1125538"/>
            <a:ext cx="8713787" cy="5472112"/>
          </a:xfrm>
        </p:spPr>
        <p:txBody>
          <a:bodyPr/>
          <a:lstStyle/>
          <a:p>
            <a:r>
              <a:rPr lang="fr-FR" altLang="fr-FR"/>
              <a:t>Les locutions verbales de conclusion dépendent de la position hiérarchique du signataire (supérieur, subordonné, particulier). </a:t>
            </a:r>
          </a:p>
          <a:p>
            <a:r>
              <a:rPr lang="fr-FR" altLang="fr-FR"/>
              <a:t>Certaines locutions permettent de prescrire ou de donner des ordres et d’autres permettent de demander des instructions ou une suite pour une affaire engagée.</a:t>
            </a:r>
          </a:p>
        </p:txBody>
      </p:sp>
    </p:spTree>
    <p:extLst>
      <p:ext uri="{BB962C8B-B14F-4D97-AF65-F5344CB8AC3E}">
        <p14:creationId xmlns:p14="http://schemas.microsoft.com/office/powerpoint/2010/main" val="1033568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DD3A67E-8FC2-4E47-AA8F-22A3492516F1}"/>
              </a:ext>
            </a:extLst>
          </p:cNvPr>
          <p:cNvSpPr>
            <a:spLocks noGrp="1" noChangeArrowheads="1"/>
          </p:cNvSpPr>
          <p:nvPr>
            <p:ph type="title"/>
          </p:nvPr>
        </p:nvSpPr>
        <p:spPr>
          <a:xfrm>
            <a:off x="1981200" y="1"/>
            <a:ext cx="8229600" cy="620713"/>
          </a:xfrm>
        </p:spPr>
        <p:txBody>
          <a:bodyPr>
            <a:normAutofit fontScale="90000"/>
          </a:bodyPr>
          <a:lstStyle/>
          <a:p>
            <a:r>
              <a:rPr lang="fr-FR" altLang="fr-FR" sz="4000"/>
              <a:t>Exemple :</a:t>
            </a:r>
          </a:p>
        </p:txBody>
      </p:sp>
      <p:sp>
        <p:nvSpPr>
          <p:cNvPr id="45059" name="Rectangle 3">
            <a:extLst>
              <a:ext uri="{FF2B5EF4-FFF2-40B4-BE49-F238E27FC236}">
                <a16:creationId xmlns:a16="http://schemas.microsoft.com/office/drawing/2014/main" id="{75E80442-DB3F-2C4E-94E3-1E9733F7935D}"/>
              </a:ext>
            </a:extLst>
          </p:cNvPr>
          <p:cNvSpPr>
            <a:spLocks noGrp="1" noChangeArrowheads="1"/>
          </p:cNvSpPr>
          <p:nvPr>
            <p:ph type="body" idx="1"/>
          </p:nvPr>
        </p:nvSpPr>
        <p:spPr>
          <a:xfrm>
            <a:off x="1524000" y="836614"/>
            <a:ext cx="9144000" cy="6021387"/>
          </a:xfrm>
        </p:spPr>
        <p:txBody>
          <a:bodyPr/>
          <a:lstStyle/>
          <a:p>
            <a:pPr>
              <a:buFont typeface="Wingdings" pitchFamily="2" charset="2"/>
              <a:buChar char="Ø"/>
            </a:pPr>
            <a:r>
              <a:rPr lang="fr-FR" altLang="fr-FR"/>
              <a:t>Il convient de faire exécuter immédiatement les dispositions prévues à cet effet.</a:t>
            </a:r>
          </a:p>
          <a:p>
            <a:pPr>
              <a:buFont typeface="Wingdings" pitchFamily="2" charset="2"/>
              <a:buChar char="Ø"/>
            </a:pPr>
            <a:r>
              <a:rPr lang="fr-FR" altLang="fr-FR"/>
              <a:t>Il est indispensable que vous interveniez dans cette affaire</a:t>
            </a:r>
          </a:p>
          <a:p>
            <a:pPr>
              <a:buFont typeface="Wingdings" pitchFamily="2" charset="2"/>
              <a:buChar char="Ø"/>
            </a:pPr>
            <a:r>
              <a:rPr lang="fr-FR" altLang="fr-FR"/>
              <a:t>Il importe d’en saisir le ministre</a:t>
            </a:r>
          </a:p>
          <a:p>
            <a:pPr>
              <a:buFont typeface="Wingdings" pitchFamily="2" charset="2"/>
              <a:buChar char="Ø"/>
            </a:pPr>
            <a:r>
              <a:rPr lang="fr-FR" altLang="fr-FR"/>
              <a:t>Je vous serais obligé de bien vouloir me donner des instructions ……..</a:t>
            </a:r>
          </a:p>
          <a:p>
            <a:pPr>
              <a:buFont typeface="Wingdings" pitchFamily="2" charset="2"/>
              <a:buChar char="Ø"/>
            </a:pPr>
            <a:r>
              <a:rPr lang="fr-FR" altLang="fr-FR"/>
              <a:t>Je vous serais obligé de bien vouloir me donner une suite favorable.</a:t>
            </a:r>
          </a:p>
          <a:p>
            <a:pPr>
              <a:buFont typeface="Wingdings" pitchFamily="2" charset="2"/>
              <a:buChar char="Ø"/>
            </a:pPr>
            <a:r>
              <a:rPr lang="fr-FR" altLang="fr-FR"/>
              <a:t>Ect.</a:t>
            </a:r>
          </a:p>
        </p:txBody>
      </p:sp>
    </p:spTree>
    <p:extLst>
      <p:ext uri="{BB962C8B-B14F-4D97-AF65-F5344CB8AC3E}">
        <p14:creationId xmlns:p14="http://schemas.microsoft.com/office/powerpoint/2010/main" val="2809563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D35387A-FA58-C542-AC0D-067921E30E8A}"/>
              </a:ext>
            </a:extLst>
          </p:cNvPr>
          <p:cNvSpPr>
            <a:spLocks noGrp="1" noChangeArrowheads="1"/>
          </p:cNvSpPr>
          <p:nvPr>
            <p:ph type="title"/>
          </p:nvPr>
        </p:nvSpPr>
        <p:spPr>
          <a:xfrm>
            <a:off x="1981200" y="1"/>
            <a:ext cx="8229600" cy="620713"/>
          </a:xfrm>
        </p:spPr>
        <p:txBody>
          <a:bodyPr/>
          <a:lstStyle/>
          <a:p>
            <a:r>
              <a:rPr lang="fr-FR" altLang="fr-FR" sz="3600" b="1"/>
              <a:t>Formules d’appel</a:t>
            </a:r>
            <a:endParaRPr lang="fr-FR" altLang="fr-FR" sz="3600"/>
          </a:p>
        </p:txBody>
      </p:sp>
      <p:sp>
        <p:nvSpPr>
          <p:cNvPr id="3075" name="Rectangle 3">
            <a:extLst>
              <a:ext uri="{FF2B5EF4-FFF2-40B4-BE49-F238E27FC236}">
                <a16:creationId xmlns:a16="http://schemas.microsoft.com/office/drawing/2014/main" id="{AF734986-E3C2-D54F-B385-077870B89621}"/>
              </a:ext>
            </a:extLst>
          </p:cNvPr>
          <p:cNvSpPr>
            <a:spLocks noGrp="1" noChangeArrowheads="1"/>
          </p:cNvSpPr>
          <p:nvPr>
            <p:ph type="body" idx="1"/>
          </p:nvPr>
        </p:nvSpPr>
        <p:spPr>
          <a:xfrm>
            <a:off x="1981200" y="836614"/>
            <a:ext cx="8229600" cy="5545137"/>
          </a:xfrm>
        </p:spPr>
        <p:txBody>
          <a:bodyPr/>
          <a:lstStyle/>
          <a:p>
            <a:r>
              <a:rPr lang="fr-FR" altLang="fr-FR"/>
              <a:t>La formule d’appel , c’est la manière dont on appelle le destinataire :</a:t>
            </a:r>
          </a:p>
          <a:p>
            <a:r>
              <a:rPr lang="fr-FR" altLang="fr-FR"/>
              <a:t>Mon cher ami</a:t>
            </a:r>
          </a:p>
          <a:p>
            <a:r>
              <a:rPr lang="fr-FR" altLang="fr-FR"/>
              <a:t>Monsieur ? </a:t>
            </a:r>
          </a:p>
          <a:p>
            <a:r>
              <a:rPr lang="fr-FR" altLang="fr-FR"/>
              <a:t>Madame, Monsieur, mademoiselle </a:t>
            </a:r>
          </a:p>
          <a:p>
            <a:r>
              <a:rPr lang="fr-FR" altLang="fr-FR"/>
              <a:t>Maître (huissier, avocat, greffier.)</a:t>
            </a:r>
          </a:p>
          <a:p>
            <a:r>
              <a:rPr lang="fr-FR" altLang="fr-FR"/>
              <a:t>Monsieur le docteur </a:t>
            </a:r>
          </a:p>
          <a:p>
            <a:r>
              <a:rPr lang="fr-FR" altLang="fr-FR"/>
              <a:t>Eminence (privé)</a:t>
            </a:r>
            <a:endParaRPr lang="fr-FR" altLang="fr-FR" b="1" u="sng"/>
          </a:p>
          <a:p>
            <a:endParaRPr lang="fr-FR" altLang="fr-FR" b="1" u="sng"/>
          </a:p>
        </p:txBody>
      </p:sp>
    </p:spTree>
    <p:extLst>
      <p:ext uri="{BB962C8B-B14F-4D97-AF65-F5344CB8AC3E}">
        <p14:creationId xmlns:p14="http://schemas.microsoft.com/office/powerpoint/2010/main" val="2032371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D0B76AA-ED29-904E-8912-B5F2CB9ECB53}"/>
              </a:ext>
            </a:extLst>
          </p:cNvPr>
          <p:cNvSpPr>
            <a:spLocks noGrp="1" noChangeArrowheads="1"/>
          </p:cNvSpPr>
          <p:nvPr>
            <p:ph type="title"/>
          </p:nvPr>
        </p:nvSpPr>
        <p:spPr>
          <a:xfrm>
            <a:off x="1847851" y="0"/>
            <a:ext cx="8569325" cy="692150"/>
          </a:xfrm>
        </p:spPr>
        <p:txBody>
          <a:bodyPr/>
          <a:lstStyle/>
          <a:p>
            <a:r>
              <a:rPr lang="fr-FR" altLang="fr-FR" sz="4000"/>
              <a:t>INTRODUCTION</a:t>
            </a:r>
          </a:p>
        </p:txBody>
      </p:sp>
      <p:sp>
        <p:nvSpPr>
          <p:cNvPr id="7171" name="Rectangle 3">
            <a:extLst>
              <a:ext uri="{FF2B5EF4-FFF2-40B4-BE49-F238E27FC236}">
                <a16:creationId xmlns:a16="http://schemas.microsoft.com/office/drawing/2014/main" id="{C8BC6AC1-2517-E847-A0F3-73E19965A05E}"/>
              </a:ext>
            </a:extLst>
          </p:cNvPr>
          <p:cNvSpPr>
            <a:spLocks noGrp="1" noChangeArrowheads="1"/>
          </p:cNvSpPr>
          <p:nvPr>
            <p:ph type="body" idx="1"/>
          </p:nvPr>
        </p:nvSpPr>
        <p:spPr>
          <a:xfrm>
            <a:off x="1524000" y="765176"/>
            <a:ext cx="9144000" cy="6092825"/>
          </a:xfrm>
        </p:spPr>
        <p:txBody>
          <a:bodyPr/>
          <a:lstStyle/>
          <a:p>
            <a:pPr>
              <a:lnSpc>
                <a:spcPct val="90000"/>
              </a:lnSpc>
            </a:pPr>
            <a:r>
              <a:rPr lang="fr-FR" altLang="fr-FR"/>
              <a:t>Le monde de communication dans lequel nous vivons nous appelle à plus de communication, d’échange.</a:t>
            </a:r>
          </a:p>
          <a:p>
            <a:pPr>
              <a:lnSpc>
                <a:spcPct val="90000"/>
              </a:lnSpc>
            </a:pPr>
            <a:r>
              <a:rPr lang="fr-FR" altLang="fr-FR"/>
              <a:t>Le développement qu’engendre le progrès scientifique et technique suscite, d’une manière générale, des interventions multiples et multiformes de l’administration que nous sommes appelés à animer.</a:t>
            </a:r>
          </a:p>
          <a:p>
            <a:pPr>
              <a:lnSpc>
                <a:spcPct val="90000"/>
              </a:lnSpc>
            </a:pPr>
            <a:r>
              <a:rPr lang="fr-FR" altLang="fr-FR"/>
              <a:t>Dans nos différents postes de travail, nous avons des responsabilités de faire, de rendre compte, de décider, en somme de communiquer. </a:t>
            </a:r>
          </a:p>
        </p:txBody>
      </p:sp>
    </p:spTree>
    <p:extLst>
      <p:ext uri="{BB962C8B-B14F-4D97-AF65-F5344CB8AC3E}">
        <p14:creationId xmlns:p14="http://schemas.microsoft.com/office/powerpoint/2010/main" val="23758454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CAD3C264-6D6F-9148-8680-3ACAE2B2901F}"/>
              </a:ext>
            </a:extLst>
          </p:cNvPr>
          <p:cNvSpPr>
            <a:spLocks noGrp="1" noChangeArrowheads="1"/>
          </p:cNvSpPr>
          <p:nvPr>
            <p:ph type="body" idx="1"/>
          </p:nvPr>
        </p:nvSpPr>
        <p:spPr>
          <a:xfrm>
            <a:off x="1524001" y="0"/>
            <a:ext cx="8893175" cy="6669088"/>
          </a:xfrm>
        </p:spPr>
        <p:txBody>
          <a:bodyPr/>
          <a:lstStyle/>
          <a:p>
            <a:r>
              <a:rPr lang="fr-FR" altLang="fr-FR" b="1" u="sng"/>
              <a:t>Le féminin des titres et fonctions</a:t>
            </a:r>
            <a:endParaRPr lang="fr-FR" altLang="fr-FR"/>
          </a:p>
          <a:p>
            <a:r>
              <a:rPr lang="fr-FR" altLang="fr-FR"/>
              <a:t>	Madame la présidente </a:t>
            </a:r>
          </a:p>
          <a:p>
            <a:r>
              <a:rPr lang="fr-FR" altLang="fr-FR"/>
              <a:t>	Madame le maire </a:t>
            </a:r>
          </a:p>
          <a:p>
            <a:r>
              <a:rPr lang="fr-FR" altLang="fr-FR"/>
              <a:t>          Madame le haut commissaire</a:t>
            </a:r>
            <a:endParaRPr lang="fr-FR" altLang="fr-FR" b="1" u="sng"/>
          </a:p>
          <a:p>
            <a:r>
              <a:rPr lang="fr-FR" altLang="fr-FR" b="1" u="sng"/>
              <a:t>Extension ou de la fonction au  conjoint</a:t>
            </a:r>
            <a:endParaRPr lang="fr-FR" altLang="fr-FR"/>
          </a:p>
          <a:p>
            <a:r>
              <a:rPr lang="fr-FR" altLang="fr-FR"/>
              <a:t>Le principe est que les honneurs ne se lèguent pas et le titre dû à une fonction ne s’étend pas du mari à la femme et vis –versa</a:t>
            </a:r>
          </a:p>
          <a:p>
            <a:r>
              <a:rPr lang="fr-FR" altLang="fr-FR"/>
              <a:t>La préfete </a:t>
            </a:r>
          </a:p>
          <a:p>
            <a:r>
              <a:rPr lang="fr-FR" altLang="fr-FR"/>
              <a:t>La générale </a:t>
            </a:r>
          </a:p>
          <a:p>
            <a:r>
              <a:rPr lang="fr-FR" altLang="fr-FR"/>
              <a:t>La présidente </a:t>
            </a:r>
          </a:p>
          <a:p>
            <a:endParaRPr lang="fr-FR" altLang="fr-FR"/>
          </a:p>
        </p:txBody>
      </p:sp>
    </p:spTree>
    <p:extLst>
      <p:ext uri="{BB962C8B-B14F-4D97-AF65-F5344CB8AC3E}">
        <p14:creationId xmlns:p14="http://schemas.microsoft.com/office/powerpoint/2010/main" val="1199457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61DF39C9-6AFB-9C42-A299-97E0BFA54637}"/>
              </a:ext>
            </a:extLst>
          </p:cNvPr>
          <p:cNvSpPr>
            <a:spLocks noGrp="1" noChangeArrowheads="1"/>
          </p:cNvSpPr>
          <p:nvPr>
            <p:ph type="body" idx="1"/>
          </p:nvPr>
        </p:nvSpPr>
        <p:spPr>
          <a:xfrm>
            <a:off x="1981200" y="188913"/>
            <a:ext cx="8229600" cy="5937250"/>
          </a:xfrm>
        </p:spPr>
        <p:txBody>
          <a:bodyPr/>
          <a:lstStyle/>
          <a:p>
            <a:r>
              <a:rPr lang="fr-FR" altLang="fr-FR" b="1" u="sng"/>
              <a:t>Usage du titre après la cessation de des fonctions </a:t>
            </a:r>
            <a:endParaRPr lang="fr-FR" altLang="fr-FR"/>
          </a:p>
          <a:p>
            <a:r>
              <a:rPr lang="fr-FR" altLang="fr-FR"/>
              <a:t>L’usage est généralement de continuer à donner leur titre aux autorités même après que celles-ci aient cessé leurs fonctions (surtout les fonctions de mandat élu)</a:t>
            </a:r>
          </a:p>
          <a:p>
            <a:endParaRPr lang="fr-FR" altLang="fr-FR"/>
          </a:p>
        </p:txBody>
      </p:sp>
    </p:spTree>
    <p:extLst>
      <p:ext uri="{BB962C8B-B14F-4D97-AF65-F5344CB8AC3E}">
        <p14:creationId xmlns:p14="http://schemas.microsoft.com/office/powerpoint/2010/main" val="13633713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621725F-C599-014D-A491-CB28E18AEE8B}"/>
              </a:ext>
            </a:extLst>
          </p:cNvPr>
          <p:cNvSpPr>
            <a:spLocks noGrp="1" noChangeArrowheads="1"/>
          </p:cNvSpPr>
          <p:nvPr>
            <p:ph type="title"/>
          </p:nvPr>
        </p:nvSpPr>
        <p:spPr>
          <a:xfrm>
            <a:off x="1981200" y="1"/>
            <a:ext cx="8229600" cy="765175"/>
          </a:xfrm>
        </p:spPr>
        <p:txBody>
          <a:bodyPr/>
          <a:lstStyle/>
          <a:p>
            <a:r>
              <a:rPr lang="fr-FR" altLang="fr-FR" sz="3600" b="1"/>
              <a:t>Formules de Politesse</a:t>
            </a:r>
            <a:r>
              <a:rPr lang="fr-FR" altLang="fr-FR" sz="3600"/>
              <a:t> </a:t>
            </a:r>
          </a:p>
        </p:txBody>
      </p:sp>
      <p:sp>
        <p:nvSpPr>
          <p:cNvPr id="6147" name="Rectangle 3">
            <a:extLst>
              <a:ext uri="{FF2B5EF4-FFF2-40B4-BE49-F238E27FC236}">
                <a16:creationId xmlns:a16="http://schemas.microsoft.com/office/drawing/2014/main" id="{96B247DA-532D-9547-9EA8-56F1D0E8BB85}"/>
              </a:ext>
            </a:extLst>
          </p:cNvPr>
          <p:cNvSpPr>
            <a:spLocks noGrp="1" noChangeArrowheads="1"/>
          </p:cNvSpPr>
          <p:nvPr>
            <p:ph type="body" idx="1"/>
          </p:nvPr>
        </p:nvSpPr>
        <p:spPr>
          <a:xfrm>
            <a:off x="1703389" y="1052514"/>
            <a:ext cx="8713787" cy="5805487"/>
          </a:xfrm>
        </p:spPr>
        <p:txBody>
          <a:bodyPr/>
          <a:lstStyle/>
          <a:p>
            <a:r>
              <a:rPr lang="fr-FR" altLang="fr-FR"/>
              <a:t>La formule de politesse ou de courtoisie est la phrase finale de la lettre dans laquelle on exprime ses sentiments au destinataire.</a:t>
            </a:r>
          </a:p>
          <a:p>
            <a:r>
              <a:rPr lang="fr-FR" altLang="fr-FR"/>
              <a:t>Elle doit respecter , pour ainsi dire le parallélisme des formes c'est-à-dire qu’elle doit être nuancée  selon les rapports respectifs du signataire et du destinataire .</a:t>
            </a:r>
          </a:p>
        </p:txBody>
      </p:sp>
    </p:spTree>
    <p:extLst>
      <p:ext uri="{BB962C8B-B14F-4D97-AF65-F5344CB8AC3E}">
        <p14:creationId xmlns:p14="http://schemas.microsoft.com/office/powerpoint/2010/main" val="4982814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97C1CD6F-E473-744D-BBB7-465F38D788E2}"/>
              </a:ext>
            </a:extLst>
          </p:cNvPr>
          <p:cNvSpPr>
            <a:spLocks noGrp="1" noChangeArrowheads="1"/>
          </p:cNvSpPr>
          <p:nvPr>
            <p:ph type="body" idx="1"/>
          </p:nvPr>
        </p:nvSpPr>
        <p:spPr>
          <a:xfrm>
            <a:off x="1524001" y="0"/>
            <a:ext cx="8893175" cy="6453188"/>
          </a:xfrm>
        </p:spPr>
        <p:txBody>
          <a:bodyPr/>
          <a:lstStyle/>
          <a:p>
            <a:r>
              <a:rPr lang="fr-FR" altLang="fr-FR"/>
              <a:t>Tout comme la formule d’appel  elle doit traduire l’affection ,l’amitié , la considération , le dévouement  du signataire à l’égard du destinataire .</a:t>
            </a:r>
          </a:p>
          <a:p>
            <a:endParaRPr lang="fr-FR" altLang="fr-FR"/>
          </a:p>
        </p:txBody>
      </p:sp>
    </p:spTree>
    <p:extLst>
      <p:ext uri="{BB962C8B-B14F-4D97-AF65-F5344CB8AC3E}">
        <p14:creationId xmlns:p14="http://schemas.microsoft.com/office/powerpoint/2010/main" val="14355950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E92962D-35F2-F443-AA26-0D07AC85D83A}"/>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9286" name="Group 70">
            <a:extLst>
              <a:ext uri="{FF2B5EF4-FFF2-40B4-BE49-F238E27FC236}">
                <a16:creationId xmlns:a16="http://schemas.microsoft.com/office/drawing/2014/main" id="{BC34AE0C-FF30-4647-98AE-618556CD2F31}"/>
              </a:ext>
            </a:extLst>
          </p:cNvPr>
          <p:cNvGraphicFramePr>
            <a:graphicFrameLocks noGrp="1"/>
          </p:cNvGraphicFramePr>
          <p:nvPr>
            <p:ph idx="1"/>
          </p:nvPr>
        </p:nvGraphicFramePr>
        <p:xfrm>
          <a:off x="1593851" y="549276"/>
          <a:ext cx="8894763" cy="6119813"/>
        </p:xfrm>
        <a:graphic>
          <a:graphicData uri="http://schemas.openxmlformats.org/drawingml/2006/table">
            <a:tbl>
              <a:tblPr/>
              <a:tblGrid>
                <a:gridCol w="3989388">
                  <a:extLst>
                    <a:ext uri="{9D8B030D-6E8A-4147-A177-3AD203B41FA5}">
                      <a16:colId xmlns:a16="http://schemas.microsoft.com/office/drawing/2014/main" val="1320824881"/>
                    </a:ext>
                  </a:extLst>
                </a:gridCol>
                <a:gridCol w="4905375">
                  <a:extLst>
                    <a:ext uri="{9D8B030D-6E8A-4147-A177-3AD203B41FA5}">
                      <a16:colId xmlns:a16="http://schemas.microsoft.com/office/drawing/2014/main" val="3981728961"/>
                    </a:ext>
                  </a:extLst>
                </a:gridCol>
              </a:tblGrid>
              <a:tr h="647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Formule d’appel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Formule de politesse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6980618"/>
                  </a:ext>
                </a:extLst>
              </a:tr>
              <a:tr h="16414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rgbClr val="000000"/>
                          </a:solidFill>
                          <a:effectLst/>
                          <a:latin typeface="Arial" panose="020B0604020202020204" pitchFamily="34" charset="0"/>
                          <a:cs typeface="Times New Roman" panose="02020603050405020304" pitchFamily="18" charset="0"/>
                        </a:rPr>
                        <a:t>Madame, Monsieur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hommage respectueux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hommage salutations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Distinguées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236124"/>
                  </a:ext>
                </a:extLst>
              </a:tr>
              <a:tr h="21748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Cher Monsieur, Cher ami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Personnalités (Président, Députés)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sentiments les meilleurs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Considérations distinguées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Sentiments respectueux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Sentiments déférents et dévoués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73350763"/>
                  </a:ext>
                </a:extLst>
              </a:tr>
              <a:tr h="16557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Monsieur le Préfet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Monsieur l’Ambassadeur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Monsieur le Ministre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Haute considération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Très haute considération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3960932"/>
                  </a:ext>
                </a:extLst>
              </a:tr>
            </a:tbl>
          </a:graphicData>
        </a:graphic>
      </p:graphicFrame>
    </p:spTree>
    <p:extLst>
      <p:ext uri="{BB962C8B-B14F-4D97-AF65-F5344CB8AC3E}">
        <p14:creationId xmlns:p14="http://schemas.microsoft.com/office/powerpoint/2010/main" val="38559924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DA1FE6F-8AA4-1143-8A53-252C846F7EF3}"/>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11305" name="Group 41">
            <a:extLst>
              <a:ext uri="{FF2B5EF4-FFF2-40B4-BE49-F238E27FC236}">
                <a16:creationId xmlns:a16="http://schemas.microsoft.com/office/drawing/2014/main" id="{E7BDF141-34E7-1348-9F37-B48B8465C078}"/>
              </a:ext>
            </a:extLst>
          </p:cNvPr>
          <p:cNvGraphicFramePr>
            <a:graphicFrameLocks noGrp="1"/>
          </p:cNvGraphicFramePr>
          <p:nvPr>
            <p:ph idx="1"/>
          </p:nvPr>
        </p:nvGraphicFramePr>
        <p:xfrm>
          <a:off x="1593850" y="549276"/>
          <a:ext cx="9074150" cy="6308725"/>
        </p:xfrm>
        <a:graphic>
          <a:graphicData uri="http://schemas.openxmlformats.org/drawingml/2006/table">
            <a:tbl>
              <a:tblPr/>
              <a:tblGrid>
                <a:gridCol w="3133725">
                  <a:extLst>
                    <a:ext uri="{9D8B030D-6E8A-4147-A177-3AD203B41FA5}">
                      <a16:colId xmlns:a16="http://schemas.microsoft.com/office/drawing/2014/main" val="2507274332"/>
                    </a:ext>
                  </a:extLst>
                </a:gridCol>
                <a:gridCol w="5940425">
                  <a:extLst>
                    <a:ext uri="{9D8B030D-6E8A-4147-A177-3AD203B41FA5}">
                      <a16:colId xmlns:a16="http://schemas.microsoft.com/office/drawing/2014/main" val="2157800490"/>
                    </a:ext>
                  </a:extLst>
                </a:gridCol>
              </a:tblGrid>
              <a:tr h="5365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Formule de politesse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8259066"/>
                  </a:ext>
                </a:extLst>
              </a:tr>
              <a:tr h="57721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D’égal à égal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ou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de subordonné à supérieur on dira: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Veuillez agréer, je vous prie d’agréer ou de bien vouloir agréer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l’assurance de ma haute considération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l’assurance de ma considération distinguée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l’assurance de mes sentiments les meilleurs ;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l’assurance de mon profond respect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l’expression de mon profond respect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l’expression de mon entier dévouement ;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 l’expression de mon entier et respectueux dévouement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2020865"/>
                  </a:ext>
                </a:extLst>
              </a:tr>
            </a:tbl>
          </a:graphicData>
        </a:graphic>
      </p:graphicFrame>
    </p:spTree>
    <p:extLst>
      <p:ext uri="{BB962C8B-B14F-4D97-AF65-F5344CB8AC3E}">
        <p14:creationId xmlns:p14="http://schemas.microsoft.com/office/powerpoint/2010/main" val="3795331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542AC5F-8B6C-624D-A1F1-92E5021FB01F}"/>
              </a:ext>
            </a:extLst>
          </p:cNvPr>
          <p:cNvSpPr>
            <a:spLocks noGrp="1" noChangeArrowheads="1"/>
          </p:cNvSpPr>
          <p:nvPr>
            <p:ph type="title"/>
          </p:nvPr>
        </p:nvSpPr>
        <p:spPr>
          <a:xfrm>
            <a:off x="1524001" y="0"/>
            <a:ext cx="8748713" cy="476250"/>
          </a:xfrm>
        </p:spPr>
        <p:txBody>
          <a:bodyPr/>
          <a:lstStyle/>
          <a:p>
            <a:r>
              <a:rPr lang="fr-FR" altLang="fr-FR" sz="2800"/>
              <a:t>EXEMPLE</a:t>
            </a:r>
          </a:p>
        </p:txBody>
      </p:sp>
      <p:graphicFrame>
        <p:nvGraphicFramePr>
          <p:cNvPr id="13369" name="Group 57">
            <a:extLst>
              <a:ext uri="{FF2B5EF4-FFF2-40B4-BE49-F238E27FC236}">
                <a16:creationId xmlns:a16="http://schemas.microsoft.com/office/drawing/2014/main" id="{02606F83-0927-7048-AD52-D8FE2745A8A0}"/>
              </a:ext>
            </a:extLst>
          </p:cNvPr>
          <p:cNvGraphicFramePr>
            <a:graphicFrameLocks noGrp="1"/>
          </p:cNvGraphicFramePr>
          <p:nvPr>
            <p:ph idx="1"/>
          </p:nvPr>
        </p:nvGraphicFramePr>
        <p:xfrm>
          <a:off x="1593850" y="549276"/>
          <a:ext cx="9074150" cy="6308725"/>
        </p:xfrm>
        <a:graphic>
          <a:graphicData uri="http://schemas.openxmlformats.org/drawingml/2006/table">
            <a:tbl>
              <a:tblPr/>
              <a:tblGrid>
                <a:gridCol w="2989263">
                  <a:extLst>
                    <a:ext uri="{9D8B030D-6E8A-4147-A177-3AD203B41FA5}">
                      <a16:colId xmlns:a16="http://schemas.microsoft.com/office/drawing/2014/main" val="1330446425"/>
                    </a:ext>
                  </a:extLst>
                </a:gridCol>
                <a:gridCol w="6084887">
                  <a:extLst>
                    <a:ext uri="{9D8B030D-6E8A-4147-A177-3AD203B41FA5}">
                      <a16:colId xmlns:a16="http://schemas.microsoft.com/office/drawing/2014/main" val="1090114191"/>
                    </a:ext>
                  </a:extLst>
                </a:gridCol>
              </a:tblGrid>
              <a:tr h="4873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1"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Formule de politesse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7524384"/>
                  </a:ext>
                </a:extLst>
              </a:tr>
              <a:tr h="2274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A l’égard d’une femme mariée on dira: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Daignez agréer Madame: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l’expression de mes hommages respectueux ; </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altLang="fr-FR" sz="2400" b="0" i="0" u="none" strike="noStrike" cap="none" normalizeH="0" baseline="0">
                          <a:ln>
                            <a:noFill/>
                          </a:ln>
                          <a:solidFill>
                            <a:schemeClr val="tx1"/>
                          </a:solidFill>
                          <a:effectLst/>
                          <a:latin typeface="Arial" panose="020B0604020202020204" pitchFamily="34" charset="0"/>
                        </a:rPr>
                        <a:t>l’expression de mon entier et respectueux dévouement</a:t>
                      </a:r>
                      <a:r>
                        <a:rPr kumimoji="0" lang="fr-FR" altLang="fr-FR" sz="28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8991015"/>
                  </a:ext>
                </a:extLst>
              </a:tr>
              <a:tr h="10096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A l’égard d’une fille on dira: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Daignez agréer Mademoiselle l’expression de mes respects.</a:t>
                      </a:r>
                      <a:r>
                        <a:rPr kumimoji="0" lang="fr-FR" altLang="fr-FR" sz="2800" b="0" i="0" u="none" strike="noStrike" cap="none" normalizeH="0" baseline="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2174448"/>
                  </a:ext>
                </a:extLst>
              </a:tr>
              <a:tr h="1268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Entre hautes personnalités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je vous prie de bien vouloir (ou de vouloir bien ) agréer l’expression (ou l’assurance ) de ma haute (très haute ) considération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6141232"/>
                  </a:ext>
                </a:extLst>
              </a:tr>
              <a:tr h="12684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800" b="0" i="0" u="none" strike="noStrike" cap="none" normalizeH="0" baseline="0">
                          <a:ln>
                            <a:noFill/>
                          </a:ln>
                          <a:solidFill>
                            <a:schemeClr val="tx1"/>
                          </a:solidFill>
                          <a:effectLst/>
                          <a:latin typeface="Arial" panose="020B0604020202020204" pitchFamily="34" charset="0"/>
                        </a:rPr>
                        <a:t>De Chef d’Etat à Chef d’Etat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altLang="fr-FR" sz="2400" b="0" i="0" u="none" strike="noStrike" cap="none" normalizeH="0" baseline="0">
                          <a:ln>
                            <a:noFill/>
                          </a:ln>
                          <a:solidFill>
                            <a:schemeClr val="tx1"/>
                          </a:solidFill>
                          <a:effectLst/>
                          <a:latin typeface="Arial" panose="020B0604020202020204" pitchFamily="34" charset="0"/>
                        </a:rPr>
                        <a:t>-je vous prie de bien vouloir agréer , Monsieur le Président , les assurances de ma très hautes considération.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2858215"/>
                  </a:ext>
                </a:extLst>
              </a:tr>
            </a:tbl>
          </a:graphicData>
        </a:graphic>
      </p:graphicFrame>
    </p:spTree>
    <p:extLst>
      <p:ext uri="{BB962C8B-B14F-4D97-AF65-F5344CB8AC3E}">
        <p14:creationId xmlns:p14="http://schemas.microsoft.com/office/powerpoint/2010/main" val="18837344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7499F3E4-D550-F547-B500-27B0AF5F0C52}"/>
              </a:ext>
            </a:extLst>
          </p:cNvPr>
          <p:cNvSpPr>
            <a:spLocks noGrp="1" noChangeArrowheads="1"/>
          </p:cNvSpPr>
          <p:nvPr>
            <p:ph type="body" idx="1"/>
          </p:nvPr>
        </p:nvSpPr>
        <p:spPr>
          <a:xfrm>
            <a:off x="1981200" y="260350"/>
            <a:ext cx="8229600" cy="6192838"/>
          </a:xfrm>
        </p:spPr>
        <p:txBody>
          <a:bodyPr/>
          <a:lstStyle/>
          <a:p>
            <a:r>
              <a:rPr lang="fr-FR" altLang="fr-FR" b="1"/>
              <a:t>NB :</a:t>
            </a:r>
            <a:r>
              <a:rPr lang="fr-FR" altLang="fr-FR"/>
              <a:t> </a:t>
            </a:r>
          </a:p>
          <a:p>
            <a:r>
              <a:rPr lang="fr-FR" altLang="fr-FR"/>
              <a:t>Ne pas confondre la formule d’appel avec le traitement qui est la manière dont on traite , dans le corps d’une lettre ou d’un discours , la personne à qui l’on s’adresse par écrit ou oralement . Le traitement est habituellement la deuxième personne  « tu » , « vous » .</a:t>
            </a:r>
          </a:p>
        </p:txBody>
      </p:sp>
    </p:spTree>
    <p:extLst>
      <p:ext uri="{BB962C8B-B14F-4D97-AF65-F5344CB8AC3E}">
        <p14:creationId xmlns:p14="http://schemas.microsoft.com/office/powerpoint/2010/main" val="17469323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69879-66BF-4046-BBC4-1D6A8B819348}"/>
              </a:ext>
            </a:extLst>
          </p:cNvPr>
          <p:cNvSpPr>
            <a:spLocks noGrp="1"/>
          </p:cNvSpPr>
          <p:nvPr>
            <p:ph type="title"/>
          </p:nvPr>
        </p:nvSpPr>
        <p:spPr/>
        <p:txBody>
          <a:bodyPr/>
          <a:lstStyle/>
          <a:p>
            <a:r>
              <a:rPr lang="fr-FR" dirty="0"/>
              <a:t>EXEMPLE PRATIQUES</a:t>
            </a:r>
          </a:p>
        </p:txBody>
      </p:sp>
      <p:sp>
        <p:nvSpPr>
          <p:cNvPr id="3" name="Espace réservé du contenu 2">
            <a:extLst>
              <a:ext uri="{FF2B5EF4-FFF2-40B4-BE49-F238E27FC236}">
                <a16:creationId xmlns:a16="http://schemas.microsoft.com/office/drawing/2014/main" id="{D205D458-F278-AC41-992F-843C80E0FFAC}"/>
              </a:ext>
            </a:extLst>
          </p:cNvPr>
          <p:cNvSpPr>
            <a:spLocks noGrp="1"/>
          </p:cNvSpPr>
          <p:nvPr>
            <p:ph idx="1"/>
          </p:nvPr>
        </p:nvSpPr>
        <p:spPr/>
        <p:txBody>
          <a:bodyPr/>
          <a:lstStyle/>
          <a:p>
            <a:r>
              <a:rPr lang="fr-FR" dirty="0"/>
              <a:t>VOIR DOCUMENT WORD</a:t>
            </a:r>
          </a:p>
        </p:txBody>
      </p:sp>
    </p:spTree>
    <p:extLst>
      <p:ext uri="{BB962C8B-B14F-4D97-AF65-F5344CB8AC3E}">
        <p14:creationId xmlns:p14="http://schemas.microsoft.com/office/powerpoint/2010/main" val="174169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256567D-AFB6-444D-8CC2-9E35CD1DF791}"/>
              </a:ext>
            </a:extLst>
          </p:cNvPr>
          <p:cNvSpPr>
            <a:spLocks noGrp="1" noChangeArrowheads="1"/>
          </p:cNvSpPr>
          <p:nvPr>
            <p:ph type="title"/>
          </p:nvPr>
        </p:nvSpPr>
        <p:spPr>
          <a:xfrm>
            <a:off x="1992313" y="-571500"/>
            <a:ext cx="8229600" cy="328612"/>
          </a:xfrm>
        </p:spPr>
        <p:txBody>
          <a:bodyPr>
            <a:normAutofit fontScale="90000"/>
          </a:bodyPr>
          <a:lstStyle/>
          <a:p>
            <a:endParaRPr lang="fr-FR" altLang="fr-FR" sz="4000"/>
          </a:p>
        </p:txBody>
      </p:sp>
      <p:sp>
        <p:nvSpPr>
          <p:cNvPr id="9219" name="Rectangle 3">
            <a:extLst>
              <a:ext uri="{FF2B5EF4-FFF2-40B4-BE49-F238E27FC236}">
                <a16:creationId xmlns:a16="http://schemas.microsoft.com/office/drawing/2014/main" id="{7EC42483-1E77-8B4B-8F99-6CD084542B55}"/>
              </a:ext>
            </a:extLst>
          </p:cNvPr>
          <p:cNvSpPr>
            <a:spLocks noGrp="1" noChangeArrowheads="1"/>
          </p:cNvSpPr>
          <p:nvPr>
            <p:ph type="body" idx="1"/>
          </p:nvPr>
        </p:nvSpPr>
        <p:spPr>
          <a:xfrm>
            <a:off x="1524000" y="188914"/>
            <a:ext cx="9144000" cy="6480175"/>
          </a:xfrm>
        </p:spPr>
        <p:txBody>
          <a:bodyPr/>
          <a:lstStyle/>
          <a:p>
            <a:r>
              <a:rPr lang="fr-FR" altLang="fr-FR" dirty="0"/>
              <a:t>Cela nous amène à l’utilisation  constante de documents écrits.</a:t>
            </a:r>
          </a:p>
          <a:p>
            <a:r>
              <a:rPr lang="fr-FR" altLang="fr-FR" dirty="0"/>
              <a:t>Les documents administratifs, support indispensable de l’action administrative, pour répondre au besoin de service public doivent avoir des caractéristiques particulières qui les distinguent des autres formes de communication. </a:t>
            </a:r>
          </a:p>
          <a:p>
            <a:r>
              <a:rPr lang="fr-FR" altLang="fr-FR" dirty="0"/>
              <a:t>la rédaction administrative doit avoir les qualités de clarté , de précision , de cohérence pour une efficacité effective .</a:t>
            </a:r>
          </a:p>
          <a:p>
            <a:pPr>
              <a:buFontTx/>
              <a:buNone/>
            </a:pPr>
            <a:endParaRPr lang="fr-FR" altLang="fr-FR" dirty="0"/>
          </a:p>
        </p:txBody>
      </p:sp>
    </p:spTree>
    <p:extLst>
      <p:ext uri="{BB962C8B-B14F-4D97-AF65-F5344CB8AC3E}">
        <p14:creationId xmlns:p14="http://schemas.microsoft.com/office/powerpoint/2010/main" val="227659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7206A7D-6F2F-0049-B50F-C3C478419938}"/>
              </a:ext>
            </a:extLst>
          </p:cNvPr>
          <p:cNvSpPr>
            <a:spLocks noGrp="1" noChangeArrowheads="1"/>
          </p:cNvSpPr>
          <p:nvPr>
            <p:ph type="title"/>
          </p:nvPr>
        </p:nvSpPr>
        <p:spPr>
          <a:xfrm>
            <a:off x="1992313" y="-458788"/>
            <a:ext cx="8291512" cy="242888"/>
          </a:xfrm>
        </p:spPr>
        <p:txBody>
          <a:bodyPr>
            <a:normAutofit fontScale="90000"/>
          </a:bodyPr>
          <a:lstStyle/>
          <a:p>
            <a:endParaRPr lang="fr-FR" altLang="fr-FR" sz="4000"/>
          </a:p>
        </p:txBody>
      </p:sp>
      <p:sp>
        <p:nvSpPr>
          <p:cNvPr id="10243" name="Rectangle 3">
            <a:extLst>
              <a:ext uri="{FF2B5EF4-FFF2-40B4-BE49-F238E27FC236}">
                <a16:creationId xmlns:a16="http://schemas.microsoft.com/office/drawing/2014/main" id="{62635917-C97E-5648-8B9D-27BF0A309D46}"/>
              </a:ext>
            </a:extLst>
          </p:cNvPr>
          <p:cNvSpPr>
            <a:spLocks noGrp="1" noChangeArrowheads="1"/>
          </p:cNvSpPr>
          <p:nvPr>
            <p:ph type="body" idx="1"/>
          </p:nvPr>
        </p:nvSpPr>
        <p:spPr>
          <a:xfrm>
            <a:off x="1524000" y="188914"/>
            <a:ext cx="9144000" cy="6480175"/>
          </a:xfrm>
        </p:spPr>
        <p:txBody>
          <a:bodyPr/>
          <a:lstStyle/>
          <a:p>
            <a:r>
              <a:rPr lang="fr-FR" altLang="fr-FR"/>
              <a:t>Pour s’exprimer, il est indispensable d’avoir une connaissance de suffisante de la langue que l’on emploie , c'est-à-dire de son orthographe, de sa syntaxe et de son vocabulaire . </a:t>
            </a:r>
          </a:p>
          <a:p>
            <a:r>
              <a:rPr lang="fr-FR" altLang="fr-FR"/>
              <a:t>A cela il faut ajouter le style qui est la manière dont on s’exprime avec plus de clarté d’élégance de rigueur et de concision.</a:t>
            </a:r>
          </a:p>
          <a:p>
            <a:r>
              <a:rPr lang="fr-FR" altLang="fr-FR"/>
              <a:t>La bonne rédaction s’acquière et s’améliore par l’exercice et la lecture. </a:t>
            </a:r>
          </a:p>
          <a:p>
            <a:endParaRPr lang="fr-FR" altLang="fr-FR"/>
          </a:p>
        </p:txBody>
      </p:sp>
    </p:spTree>
    <p:extLst>
      <p:ext uri="{BB962C8B-B14F-4D97-AF65-F5344CB8AC3E}">
        <p14:creationId xmlns:p14="http://schemas.microsoft.com/office/powerpoint/2010/main" val="68490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B33CA3B-B6CE-B64F-86EA-9EC65DF7842F}"/>
              </a:ext>
            </a:extLst>
          </p:cNvPr>
          <p:cNvSpPr>
            <a:spLocks noGrp="1" noChangeArrowheads="1"/>
          </p:cNvSpPr>
          <p:nvPr>
            <p:ph type="title"/>
          </p:nvPr>
        </p:nvSpPr>
        <p:spPr>
          <a:xfrm>
            <a:off x="1703389" y="1"/>
            <a:ext cx="8569325" cy="1052513"/>
          </a:xfrm>
        </p:spPr>
        <p:txBody>
          <a:bodyPr/>
          <a:lstStyle/>
          <a:p>
            <a:r>
              <a:rPr lang="fr-FR" altLang="fr-FR" b="1"/>
              <a:t>DEFINITION</a:t>
            </a:r>
          </a:p>
        </p:txBody>
      </p:sp>
      <p:sp>
        <p:nvSpPr>
          <p:cNvPr id="11267" name="Rectangle 3">
            <a:extLst>
              <a:ext uri="{FF2B5EF4-FFF2-40B4-BE49-F238E27FC236}">
                <a16:creationId xmlns:a16="http://schemas.microsoft.com/office/drawing/2014/main" id="{BB952024-7C73-BC44-9B2D-D6754D35B735}"/>
              </a:ext>
            </a:extLst>
          </p:cNvPr>
          <p:cNvSpPr>
            <a:spLocks noGrp="1" noChangeArrowheads="1"/>
          </p:cNvSpPr>
          <p:nvPr>
            <p:ph type="body" idx="1"/>
          </p:nvPr>
        </p:nvSpPr>
        <p:spPr>
          <a:xfrm>
            <a:off x="1774825" y="1268414"/>
            <a:ext cx="8713788" cy="5400675"/>
          </a:xfrm>
        </p:spPr>
        <p:txBody>
          <a:bodyPr/>
          <a:lstStyle/>
          <a:p>
            <a:r>
              <a:rPr lang="fr-FR" altLang="fr-FR"/>
              <a:t>L’expression « REDACTION ADMINISTRATIVE » traduit à la fois l’art de rédiger les documents  et les actes administratifs et l’ensemble de ces supports de l’action administrative.</a:t>
            </a:r>
          </a:p>
          <a:p>
            <a:r>
              <a:rPr lang="fr-FR" altLang="fr-FR"/>
              <a:t>La rédaction administrative ne diffère de la rédaction en général que par l’emploi de certaines expressions, de certaines formules, de certaines règles de présentation. </a:t>
            </a:r>
          </a:p>
        </p:txBody>
      </p:sp>
    </p:spTree>
    <p:extLst>
      <p:ext uri="{BB962C8B-B14F-4D97-AF65-F5344CB8AC3E}">
        <p14:creationId xmlns:p14="http://schemas.microsoft.com/office/powerpoint/2010/main" val="115613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9E4D5CE-DAD3-8A41-B446-FD3B21A3B0D6}"/>
              </a:ext>
            </a:extLst>
          </p:cNvPr>
          <p:cNvSpPr>
            <a:spLocks noGrp="1" noChangeArrowheads="1"/>
          </p:cNvSpPr>
          <p:nvPr>
            <p:ph type="title"/>
          </p:nvPr>
        </p:nvSpPr>
        <p:spPr>
          <a:xfrm>
            <a:off x="1919289" y="188913"/>
            <a:ext cx="8569325" cy="647700"/>
          </a:xfrm>
        </p:spPr>
        <p:txBody>
          <a:bodyPr>
            <a:normAutofit fontScale="90000"/>
          </a:bodyPr>
          <a:lstStyle/>
          <a:p>
            <a:br>
              <a:rPr lang="fr-FR" altLang="fr-FR" sz="4000" b="1"/>
            </a:br>
            <a:r>
              <a:rPr lang="fr-FR" altLang="fr-FR" sz="4000" b="1"/>
              <a:t>OBJECTIFS DE LA FORMATION</a:t>
            </a:r>
            <a:br>
              <a:rPr lang="fr-FR" altLang="fr-FR" sz="4000" b="1"/>
            </a:br>
            <a:endParaRPr lang="fr-FR" altLang="fr-FR" sz="4000" b="1"/>
          </a:p>
        </p:txBody>
      </p:sp>
      <p:sp>
        <p:nvSpPr>
          <p:cNvPr id="4099" name="Rectangle 3">
            <a:extLst>
              <a:ext uri="{FF2B5EF4-FFF2-40B4-BE49-F238E27FC236}">
                <a16:creationId xmlns:a16="http://schemas.microsoft.com/office/drawing/2014/main" id="{0A1E5F06-E93D-E240-9CBA-BE8850BD9E14}"/>
              </a:ext>
            </a:extLst>
          </p:cNvPr>
          <p:cNvSpPr>
            <a:spLocks noGrp="1" noChangeArrowheads="1"/>
          </p:cNvSpPr>
          <p:nvPr>
            <p:ph type="body" idx="1"/>
          </p:nvPr>
        </p:nvSpPr>
        <p:spPr>
          <a:xfrm>
            <a:off x="1981200" y="1052513"/>
            <a:ext cx="8229600" cy="5073650"/>
          </a:xfrm>
        </p:spPr>
        <p:txBody>
          <a:bodyPr/>
          <a:lstStyle/>
          <a:p>
            <a:pPr lvl="1">
              <a:buFontTx/>
              <a:buNone/>
            </a:pPr>
            <a:endParaRPr lang="fr-FR" altLang="fr-FR" b="1"/>
          </a:p>
          <a:p>
            <a:pPr lvl="1" algn="ctr">
              <a:buFontTx/>
              <a:buNone/>
            </a:pPr>
            <a:r>
              <a:rPr lang="fr-FR" altLang="fr-FR" sz="4000" b="1"/>
              <a:t>Objectif Général</a:t>
            </a:r>
          </a:p>
          <a:p>
            <a:pPr lvl="1">
              <a:buFontTx/>
              <a:buNone/>
            </a:pPr>
            <a:endParaRPr lang="fr-FR" altLang="fr-FR"/>
          </a:p>
          <a:p>
            <a:pPr>
              <a:buFontTx/>
              <a:buBlip>
                <a:blip r:embed="rId2"/>
              </a:buBlip>
            </a:pPr>
            <a:r>
              <a:rPr lang="fr-FR" altLang="fr-FR" sz="3600"/>
              <a:t>Permettre aux participants de renforcer leurs habilités en matière de rédaction administrative.</a:t>
            </a:r>
            <a:endParaRPr lang="fr-FR" altLang="fr-FR" sz="3600" b="1"/>
          </a:p>
        </p:txBody>
      </p:sp>
    </p:spTree>
    <p:extLst>
      <p:ext uri="{BB962C8B-B14F-4D97-AF65-F5344CB8AC3E}">
        <p14:creationId xmlns:p14="http://schemas.microsoft.com/office/powerpoint/2010/main" val="1477408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7DF108E-06A5-5A47-919D-932467D93907}"/>
              </a:ext>
            </a:extLst>
          </p:cNvPr>
          <p:cNvSpPr>
            <a:spLocks noGrp="1" noChangeArrowheads="1"/>
          </p:cNvSpPr>
          <p:nvPr>
            <p:ph type="title"/>
          </p:nvPr>
        </p:nvSpPr>
        <p:spPr>
          <a:xfrm>
            <a:off x="1981201" y="274639"/>
            <a:ext cx="8291513" cy="706437"/>
          </a:xfrm>
        </p:spPr>
        <p:txBody>
          <a:bodyPr>
            <a:normAutofit fontScale="90000"/>
          </a:bodyPr>
          <a:lstStyle/>
          <a:p>
            <a:br>
              <a:rPr lang="fr-FR" altLang="fr-FR" sz="4000" b="1"/>
            </a:br>
            <a:r>
              <a:rPr lang="fr-FR" altLang="fr-FR" b="1"/>
              <a:t>Objectifs Spécifiques</a:t>
            </a:r>
            <a:br>
              <a:rPr lang="fr-FR" altLang="fr-FR"/>
            </a:br>
            <a:endParaRPr lang="fr-FR" altLang="fr-FR"/>
          </a:p>
        </p:txBody>
      </p:sp>
      <p:sp>
        <p:nvSpPr>
          <p:cNvPr id="6147" name="Rectangle 3">
            <a:extLst>
              <a:ext uri="{FF2B5EF4-FFF2-40B4-BE49-F238E27FC236}">
                <a16:creationId xmlns:a16="http://schemas.microsoft.com/office/drawing/2014/main" id="{AE8CFB40-1B1C-A948-AFF5-A987E4DC64E3}"/>
              </a:ext>
            </a:extLst>
          </p:cNvPr>
          <p:cNvSpPr>
            <a:spLocks noGrp="1" noChangeArrowheads="1"/>
          </p:cNvSpPr>
          <p:nvPr>
            <p:ph type="body" idx="1"/>
          </p:nvPr>
        </p:nvSpPr>
        <p:spPr>
          <a:xfrm>
            <a:off x="1524001" y="1268414"/>
            <a:ext cx="8964613" cy="5113337"/>
          </a:xfrm>
        </p:spPr>
        <p:txBody>
          <a:bodyPr/>
          <a:lstStyle/>
          <a:p>
            <a:pPr>
              <a:buFontTx/>
              <a:buBlip>
                <a:blip r:embed="rId2"/>
              </a:buBlip>
            </a:pPr>
            <a:r>
              <a:rPr lang="fr-FR" altLang="fr-FR" sz="3600"/>
              <a:t>Renforcer le langage administratif ;</a:t>
            </a:r>
          </a:p>
          <a:p>
            <a:pPr>
              <a:buFontTx/>
              <a:buBlip>
                <a:blip r:embed="rId2"/>
              </a:buBlip>
            </a:pPr>
            <a:r>
              <a:rPr lang="fr-FR" altLang="fr-FR" sz="3600"/>
              <a:t>Distinguer les différents types de documents administratifs ;</a:t>
            </a:r>
          </a:p>
          <a:p>
            <a:pPr>
              <a:buFontTx/>
              <a:buBlip>
                <a:blip r:embed="rId2"/>
              </a:buBlip>
            </a:pPr>
            <a:r>
              <a:rPr lang="fr-FR" altLang="fr-FR" sz="3600"/>
              <a:t>Maîtriser le choix de document en fonction de la situation de communication ;</a:t>
            </a:r>
          </a:p>
          <a:p>
            <a:pPr>
              <a:buFontTx/>
              <a:buBlip>
                <a:blip r:embed="rId2"/>
              </a:buBlip>
            </a:pPr>
            <a:r>
              <a:rPr lang="fr-FR" altLang="fr-FR" sz="3600"/>
              <a:t>Acquérir ou perfectionner la technique de rédaction administrative.</a:t>
            </a:r>
          </a:p>
        </p:txBody>
      </p:sp>
    </p:spTree>
    <p:extLst>
      <p:ext uri="{BB962C8B-B14F-4D97-AF65-F5344CB8AC3E}">
        <p14:creationId xmlns:p14="http://schemas.microsoft.com/office/powerpoint/2010/main" val="3165908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Type de bois</Template>
  <TotalTime>1689</TotalTime>
  <Words>2770</Words>
  <Application>Microsoft Macintosh PowerPoint</Application>
  <PresentationFormat>Grand écran</PresentationFormat>
  <Paragraphs>278</Paragraphs>
  <Slides>48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48</vt:i4>
      </vt:variant>
    </vt:vector>
  </HeadingPairs>
  <TitlesOfParts>
    <vt:vector size="56" baseType="lpstr">
      <vt:lpstr>Arial</vt:lpstr>
      <vt:lpstr>Calibri</vt:lpstr>
      <vt:lpstr>Rockwell</vt:lpstr>
      <vt:lpstr>Rockwell Condensed</vt:lpstr>
      <vt:lpstr>Rockwell Extra Bold</vt:lpstr>
      <vt:lpstr>Times New Roman</vt:lpstr>
      <vt:lpstr>Wingdings</vt:lpstr>
      <vt:lpstr>Type de bois</vt:lpstr>
      <vt:lpstr> GESTION ADMINISTRATIVE</vt:lpstr>
      <vt:lpstr>MODULE A DEUX COMPOSANTES</vt:lpstr>
      <vt:lpstr>REDACTION ADMINISTRATIVE</vt:lpstr>
      <vt:lpstr>INTRODUCTION</vt:lpstr>
      <vt:lpstr>Présentation PowerPoint</vt:lpstr>
      <vt:lpstr>Présentation PowerPoint</vt:lpstr>
      <vt:lpstr>DEFINITION</vt:lpstr>
      <vt:lpstr> OBJECTIFS DE LA FORMATION </vt:lpstr>
      <vt:lpstr> Objectifs Spécifiques </vt:lpstr>
      <vt:lpstr>Présentation PowerPoint</vt:lpstr>
      <vt:lpstr>LES GRANDS PRINCIPES DE LA REDACTION ADMINISTRATIVE</vt:lpstr>
      <vt:lpstr>PREPARATION DE LA REDACTION ADMINISTRATIVE</vt:lpstr>
      <vt:lpstr>Préparation de la rédaction</vt:lpstr>
      <vt:lpstr>Présentation PowerPoint</vt:lpstr>
      <vt:lpstr>LES QUALITES DE LA REDACTION ADMINISTRATIVE</vt:lpstr>
      <vt:lpstr>Présentation PowerPoint</vt:lpstr>
      <vt:lpstr>EXEMPLE</vt:lpstr>
      <vt:lpstr>Présentation PowerPoint</vt:lpstr>
      <vt:lpstr>Exemple :</vt:lpstr>
      <vt:lpstr>Présentation PowerPoint</vt:lpstr>
      <vt:lpstr>Présentation PowerPoint</vt:lpstr>
      <vt:lpstr>Présentation PowerPoint</vt:lpstr>
      <vt:lpstr>EXEMPLE</vt:lpstr>
      <vt:lpstr>Présentation PowerPoint</vt:lpstr>
      <vt:lpstr>Présentation PowerPoint</vt:lpstr>
      <vt:lpstr>EXEMPLE</vt:lpstr>
      <vt:lpstr>Présentation PowerPoint</vt:lpstr>
      <vt:lpstr>EXEMPLE</vt:lpstr>
      <vt:lpstr>Présentation PowerPoint</vt:lpstr>
      <vt:lpstr>Présentation PowerPoint</vt:lpstr>
      <vt:lpstr>EXEMPLE</vt:lpstr>
      <vt:lpstr>Présentation PowerPoint</vt:lpstr>
      <vt:lpstr>LES LOCUTIONS </vt:lpstr>
      <vt:lpstr>Les locutions verbales d’introduction</vt:lpstr>
      <vt:lpstr>Les locutions verbales d’exposition</vt:lpstr>
      <vt:lpstr>Exemple :</vt:lpstr>
      <vt:lpstr>Les locutions verbales de conclusion</vt:lpstr>
      <vt:lpstr>Exemple :</vt:lpstr>
      <vt:lpstr>Formules d’appel</vt:lpstr>
      <vt:lpstr>Présentation PowerPoint</vt:lpstr>
      <vt:lpstr>Présentation PowerPoint</vt:lpstr>
      <vt:lpstr>Formules de Politesse </vt:lpstr>
      <vt:lpstr>Présentation PowerPoint</vt:lpstr>
      <vt:lpstr>EXEMPLE</vt:lpstr>
      <vt:lpstr>EXEMPLE</vt:lpstr>
      <vt:lpstr>EXEMPLE</vt:lpstr>
      <vt:lpstr>Présentation PowerPoint</vt:lpstr>
      <vt:lpstr>EXEMPLE PRATIQUES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dialogue de gestion a l’hopital public</dc:title>
  <dc:creator>Utilisateur Microsoft Office</dc:creator>
  <cp:lastModifiedBy>Utilisateur Microsoft Office</cp:lastModifiedBy>
  <cp:revision>18</cp:revision>
  <dcterms:created xsi:type="dcterms:W3CDTF">2020-12-18T01:56:58Z</dcterms:created>
  <dcterms:modified xsi:type="dcterms:W3CDTF">2021-05-17T21:28:01Z</dcterms:modified>
</cp:coreProperties>
</file>