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2" r:id="rId7"/>
    <p:sldId id="260" r:id="rId8"/>
    <p:sldId id="264" r:id="rId9"/>
    <p:sldId id="268" r:id="rId10"/>
    <p:sldId id="269" r:id="rId11"/>
    <p:sldId id="270" r:id="rId12"/>
    <p:sldId id="271" r:id="rId13"/>
    <p:sldId id="274" r:id="rId14"/>
    <p:sldId id="275"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9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EFF01A26-3892-4BC1-8D12-F0A32E9526B4}" type="datetimeFigureOut">
              <a:rPr lang="fr-FR" smtClean="0"/>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1847373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F01A26-3892-4BC1-8D12-F0A32E9526B4}" type="datetimeFigureOut">
              <a:rPr lang="fr-FR" smtClean="0"/>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169202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F01A26-3892-4BC1-8D12-F0A32E9526B4}" type="datetimeFigureOut">
              <a:rPr lang="fr-FR" smtClean="0"/>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379629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F01A26-3892-4BC1-8D12-F0A32E9526B4}" type="datetimeFigureOut">
              <a:rPr lang="fr-FR" smtClean="0"/>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509004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EFF01A26-3892-4BC1-8D12-F0A32E9526B4}" type="datetimeFigureOut">
              <a:rPr lang="fr-FR" smtClean="0"/>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1080720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F01A26-3892-4BC1-8D12-F0A32E9526B4}" type="datetimeFigureOut">
              <a:rPr lang="fr-FR" smtClean="0"/>
              <a:t>04/05/2021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267927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F01A26-3892-4BC1-8D12-F0A32E9526B4}" type="datetimeFigureOut">
              <a:rPr lang="fr-FR" smtClean="0"/>
              <a:t>04/05/2021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215948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FF01A26-3892-4BC1-8D12-F0A32E9526B4}" type="datetimeFigureOut">
              <a:rPr lang="fr-FR" smtClean="0"/>
              <a:t>04/05/2021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370386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F01A26-3892-4BC1-8D12-F0A32E9526B4}" type="datetimeFigureOut">
              <a:rPr lang="fr-FR" smtClean="0"/>
              <a:t>04/05/2021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344208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FF01A26-3892-4BC1-8D12-F0A32E9526B4}" type="datetimeFigureOut">
              <a:rPr lang="fr-FR" smtClean="0"/>
              <a:t>04/05/2021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2104772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FF01A26-3892-4BC1-8D12-F0A32E9526B4}" type="datetimeFigureOut">
              <a:rPr lang="fr-FR" smtClean="0"/>
              <a:t>04/05/2021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FB4046-5DD9-43A2-96D0-8CC985A75FFF}" type="slidenum">
              <a:rPr lang="fr-FR" smtClean="0"/>
              <a:t>‹N°›</a:t>
            </a:fld>
            <a:endParaRPr lang="fr-FR"/>
          </a:p>
        </p:txBody>
      </p:sp>
    </p:spTree>
    <p:extLst>
      <p:ext uri="{BB962C8B-B14F-4D97-AF65-F5344CB8AC3E}">
        <p14:creationId xmlns:p14="http://schemas.microsoft.com/office/powerpoint/2010/main" val="98157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01A26-3892-4BC1-8D12-F0A32E9526B4}" type="datetimeFigureOut">
              <a:rPr lang="fr-FR" smtClean="0"/>
              <a:t>04/05/2021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B4046-5DD9-43A2-96D0-8CC985A75FFF}" type="slidenum">
              <a:rPr lang="fr-FR" smtClean="0"/>
              <a:t>‹N°›</a:t>
            </a:fld>
            <a:endParaRPr lang="fr-FR"/>
          </a:p>
        </p:txBody>
      </p:sp>
    </p:spTree>
    <p:extLst>
      <p:ext uri="{BB962C8B-B14F-4D97-AF65-F5344CB8AC3E}">
        <p14:creationId xmlns:p14="http://schemas.microsoft.com/office/powerpoint/2010/main" val="502100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b="1" dirty="0">
                <a:latin typeface="Times New Roman" panose="02020603050405020304" pitchFamily="18" charset="0"/>
                <a:cs typeface="Times New Roman" panose="02020603050405020304" pitchFamily="18" charset="0"/>
              </a:rPr>
              <a:t>GESTION DES ETABLISSEMENTS SCOLAIRES</a:t>
            </a:r>
            <a:r>
              <a:rPr lang="fr-FR" dirty="0"/>
              <a:t/>
            </a:r>
            <a:br>
              <a:rPr lang="fr-FR" dirty="0"/>
            </a:br>
            <a:endParaRPr lang="fr-FR" dirty="0"/>
          </a:p>
        </p:txBody>
      </p:sp>
      <p:sp>
        <p:nvSpPr>
          <p:cNvPr id="3" name="Sous-titre 2"/>
          <p:cNvSpPr>
            <a:spLocks noGrp="1"/>
          </p:cNvSpPr>
          <p:nvPr>
            <p:ph type="subTitle" idx="1"/>
          </p:nvPr>
        </p:nvSpPr>
        <p:spPr>
          <a:xfrm>
            <a:off x="1524000" y="3602038"/>
            <a:ext cx="9144000" cy="1141412"/>
          </a:xfrm>
        </p:spPr>
        <p:txBody>
          <a:bodyPr/>
          <a:lstStyle/>
          <a:p>
            <a:r>
              <a:rPr lang="fr-FR" b="1" dirty="0" smtClean="0">
                <a:latin typeface="Times New Roman" panose="02020603050405020304" pitchFamily="18" charset="0"/>
                <a:cs typeface="Times New Roman" panose="02020603050405020304" pitchFamily="18" charset="0"/>
              </a:rPr>
              <a:t>Dr </a:t>
            </a:r>
            <a:r>
              <a:rPr lang="fr-FR" b="1" dirty="0" err="1" smtClean="0">
                <a:latin typeface="Times New Roman" panose="02020603050405020304" pitchFamily="18" charset="0"/>
                <a:cs typeface="Times New Roman" panose="02020603050405020304" pitchFamily="18" charset="0"/>
              </a:rPr>
              <a:t>Bernadin</a:t>
            </a:r>
            <a:r>
              <a:rPr lang="fr-FR" b="1" dirty="0" smtClean="0">
                <a:latin typeface="Times New Roman" panose="02020603050405020304" pitchFamily="18" charset="0"/>
                <a:cs typeface="Times New Roman" panose="02020603050405020304" pitchFamily="18" charset="0"/>
              </a:rPr>
              <a:t> P. Marie OUEDRAOGO</a:t>
            </a:r>
          </a:p>
          <a:p>
            <a:r>
              <a:rPr lang="fr-FR" dirty="0" smtClean="0">
                <a:latin typeface="Times New Roman" panose="02020603050405020304" pitchFamily="18" charset="0"/>
                <a:cs typeface="Times New Roman" panose="02020603050405020304" pitchFamily="18" charset="0"/>
              </a:rPr>
              <a:t>Maitre-Assistant </a:t>
            </a:r>
            <a:r>
              <a:rPr lang="fr-FR" dirty="0" smtClean="0">
                <a:latin typeface="Times New Roman" panose="02020603050405020304" pitchFamily="18" charset="0"/>
                <a:cs typeface="Times New Roman" panose="02020603050405020304" pitchFamily="18" charset="0"/>
              </a:rPr>
              <a:t>d’université à </a:t>
            </a:r>
            <a:r>
              <a:rPr lang="fr-FR" dirty="0" smtClean="0">
                <a:latin typeface="Times New Roman" panose="02020603050405020304" pitchFamily="18" charset="0"/>
                <a:cs typeface="Times New Roman" panose="02020603050405020304" pitchFamily="18" charset="0"/>
              </a:rPr>
              <a:t>l’UTS</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572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OBJECTIFS 1/3</a:t>
            </a:r>
            <a:endParaRPr lang="fr-FR" dirty="0"/>
          </a:p>
        </p:txBody>
      </p:sp>
      <p:sp>
        <p:nvSpPr>
          <p:cNvPr id="3" name="Espace réservé du contenu 2"/>
          <p:cNvSpPr>
            <a:spLocks noGrp="1"/>
          </p:cNvSpPr>
          <p:nvPr>
            <p:ph idx="1"/>
          </p:nvPr>
        </p:nvSpPr>
        <p:spPr>
          <a:xfrm>
            <a:off x="838200" y="1690688"/>
            <a:ext cx="10515600" cy="4486275"/>
          </a:xfrm>
        </p:spPr>
        <p:txBody>
          <a:bodyPr>
            <a:normAutofit fontScale="85000" lnSpcReduction="10000"/>
          </a:bodyPr>
          <a:lstStyle/>
          <a:p>
            <a:pPr marL="0" indent="0">
              <a:lnSpc>
                <a:spcPct val="107000"/>
              </a:lnSpc>
              <a:spcAft>
                <a:spcPts val="800"/>
              </a:spcAft>
              <a:buNone/>
            </a:pPr>
            <a:r>
              <a:rPr lang="fr-FR"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GESTION DU TEMPS</a:t>
            </a:r>
            <a:endParaRPr lang="fr-FR" sz="20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comprendre les principaux concepts reliés au temps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pouvoir poser un diagnostic sur l’utilisation de son temps et faire son autocritique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avoir réfléchi à des moyens concrets susceptibles de maximiser l’utilisation de son temps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être capable de mieux planifier et d’accroître son efficacité personnelle et celle des organisations dont il est responsable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comprendre le stress et ses conséquences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avoir mûri sa conception du temps et avoir élaboré la philosophie qui en soutiendra la gestion.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7637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OBJECTIFS 2/3</a:t>
            </a:r>
            <a:endParaRPr lang="fr-FR" dirty="0"/>
          </a:p>
        </p:txBody>
      </p:sp>
      <p:sp>
        <p:nvSpPr>
          <p:cNvPr id="3" name="Espace réservé du contenu 2"/>
          <p:cNvSpPr>
            <a:spLocks noGrp="1"/>
          </p:cNvSpPr>
          <p:nvPr>
            <p:ph idx="1"/>
          </p:nvPr>
        </p:nvSpPr>
        <p:spPr>
          <a:xfrm>
            <a:off x="838200" y="1557338"/>
            <a:ext cx="10515600" cy="5014911"/>
          </a:xfrm>
        </p:spPr>
        <p:txBody>
          <a:bodyPr>
            <a:normAutofit fontScale="70000" lnSpcReduction="20000"/>
          </a:bodyPr>
          <a:lstStyle/>
          <a:p>
            <a:pPr marL="0" indent="0">
              <a:lnSpc>
                <a:spcPct val="107000"/>
              </a:lnSpc>
              <a:spcAft>
                <a:spcPts val="800"/>
              </a:spcAft>
              <a:buNone/>
            </a:pPr>
            <a:r>
              <a:rPr lang="fr-FR" sz="32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LA GESTION ADMINISTRATIVE</a:t>
            </a:r>
            <a:endParaRPr lang="fr-FR" sz="24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réfléchir sur sa conception de l’administration de son établissement et organisé l’administration ;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organiser son bureau, son secrétariat ainsi que les procédures de travail ;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statuer sur l’organisation et la transmission des documents officiels reçus dans l’établissement scolaire. ;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maîtriser les règles de la correspondance officielle ;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instaurer un modèle d’information permanente en direction du personnel, des parents et des élèves, sous forme de Guides ou par d’autres moyens ;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Wingdings" panose="05000000000000000000" pitchFamily="2" charset="2"/>
              <a:buChar char=""/>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comprendre le processus de décision et comment l’adapter aux différents types de décision à prendre dans l’établissement ;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fr-FR" dirty="0">
                <a:latin typeface="Tahoma" panose="020B0604030504040204" pitchFamily="34" charset="0"/>
                <a:ea typeface="Times New Roman" panose="02020603050405020304" pitchFamily="18" charset="0"/>
              </a:rPr>
              <a:t>établir les règles concernant l’organisation des réunions efficaces dans son établissement.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8310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OBJECTIFS 3/3</a:t>
            </a:r>
            <a:endParaRPr lang="fr-FR" dirty="0"/>
          </a:p>
        </p:txBody>
      </p:sp>
      <p:sp>
        <p:nvSpPr>
          <p:cNvPr id="3" name="Espace réservé du contenu 2"/>
          <p:cNvSpPr>
            <a:spLocks noGrp="1"/>
          </p:cNvSpPr>
          <p:nvPr>
            <p:ph idx="1"/>
          </p:nvPr>
        </p:nvSpPr>
        <p:spPr>
          <a:xfrm>
            <a:off x="838200" y="1825624"/>
            <a:ext cx="10515600" cy="4746625"/>
          </a:xfrm>
        </p:spPr>
        <p:txBody>
          <a:bodyPr>
            <a:normAutofit/>
          </a:bodyPr>
          <a:lstStyle/>
          <a:p>
            <a:pPr marL="0" indent="0">
              <a:lnSpc>
                <a:spcPct val="107000"/>
              </a:lnSpc>
              <a:spcAft>
                <a:spcPts val="800"/>
              </a:spcAft>
              <a:buNone/>
            </a:pPr>
            <a:r>
              <a:rPr lang="fr-FR" sz="36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PROJET D’ETABLISSEMENT</a:t>
            </a:r>
            <a:endParaRPr lang="fr-FR"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r>
              <a:rPr lang="fr-FR" sz="3200" dirty="0" smtClean="0">
                <a:latin typeface="Arial" pitchFamily="34" charset="0"/>
                <a:cs typeface="Arial" pitchFamily="34" charset="0"/>
              </a:rPr>
              <a:t>Définir le Projet d’établissement (PE)</a:t>
            </a:r>
          </a:p>
          <a:p>
            <a:r>
              <a:rPr lang="fr-FR" sz="3200" dirty="0" smtClean="0">
                <a:latin typeface="Arial" pitchFamily="34" charset="0"/>
                <a:cs typeface="Arial" pitchFamily="34" charset="0"/>
              </a:rPr>
              <a:t>Connaitre </a:t>
            </a:r>
            <a:r>
              <a:rPr lang="fr-FR" sz="3200" dirty="0" smtClean="0">
                <a:latin typeface="Arial" pitchFamily="34" charset="0"/>
                <a:cs typeface="Arial" pitchFamily="34" charset="0"/>
              </a:rPr>
              <a:t>l’intérêt </a:t>
            </a:r>
            <a:r>
              <a:rPr lang="fr-FR" sz="3200" dirty="0" smtClean="0">
                <a:latin typeface="Arial" pitchFamily="34" charset="0"/>
                <a:cs typeface="Arial" pitchFamily="34" charset="0"/>
              </a:rPr>
              <a:t>d’un PE</a:t>
            </a:r>
          </a:p>
          <a:p>
            <a:r>
              <a:rPr lang="fr-FR" sz="3200" dirty="0" smtClean="0">
                <a:latin typeface="Arial" pitchFamily="34" charset="0"/>
                <a:cs typeface="Arial" pitchFamily="34" charset="0"/>
              </a:rPr>
              <a:t>connaitre les étapes d’élaboration d’un PE</a:t>
            </a:r>
          </a:p>
          <a:p>
            <a:r>
              <a:rPr lang="fr-FR" sz="3200" dirty="0" smtClean="0">
                <a:latin typeface="Arial" pitchFamily="34" charset="0"/>
                <a:cs typeface="Arial" pitchFamily="34" charset="0"/>
              </a:rPr>
              <a:t>Identifier les stratégies de mise en œuvre d’un PE</a:t>
            </a:r>
          </a:p>
          <a:p>
            <a:r>
              <a:rPr lang="fr-FR" sz="3200" dirty="0" smtClean="0">
                <a:latin typeface="Arial" pitchFamily="34" charset="0"/>
                <a:cs typeface="Arial" pitchFamily="34" charset="0"/>
              </a:rPr>
              <a:t>Connaitre les étapes de suivi et d’évaluation d’un PE</a:t>
            </a:r>
          </a:p>
          <a:p>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2946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PLAN 1/2</a:t>
            </a:r>
            <a:endParaRPr lang="fr-FR" dirty="0"/>
          </a:p>
        </p:txBody>
      </p:sp>
      <p:sp>
        <p:nvSpPr>
          <p:cNvPr id="3" name="Espace réservé du contenu 2"/>
          <p:cNvSpPr>
            <a:spLocks noGrp="1"/>
          </p:cNvSpPr>
          <p:nvPr>
            <p:ph idx="1"/>
          </p:nvPr>
        </p:nvSpPr>
        <p:spPr>
          <a:xfrm>
            <a:off x="838200" y="1825624"/>
            <a:ext cx="10515600" cy="4746625"/>
          </a:xfrm>
        </p:spPr>
        <p:txBody>
          <a:bodyPr>
            <a:normAutofit fontScale="47500" lnSpcReduction="20000"/>
          </a:bodyPr>
          <a:lstStyle/>
          <a:p>
            <a:pPr marL="0" indent="0">
              <a:lnSpc>
                <a:spcPct val="107000"/>
              </a:lnSpc>
              <a:spcAft>
                <a:spcPts val="800"/>
              </a:spcAft>
              <a:buNone/>
            </a:pPr>
            <a:r>
              <a:rPr lang="fr-FR" sz="48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LA GESTION DU TEMPS</a:t>
            </a:r>
            <a:endParaRPr lang="fr-FR" sz="40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4400" dirty="0" smtClean="0">
                <a:effectLst/>
                <a:latin typeface="Tahoma" panose="020B0604030504040204" pitchFamily="34" charset="0"/>
                <a:ea typeface="Times New Roman" panose="02020603050405020304" pitchFamily="18" charset="0"/>
                <a:cs typeface="Times New Roman" panose="02020603050405020304" pitchFamily="18" charset="0"/>
              </a:rPr>
              <a:t>Partie 1 - La relation au temps : prendre conscience de l’utilisation de son temps. </a:t>
            </a:r>
            <a:endParaRPr lang="fr-FR"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4400" dirty="0" smtClean="0">
                <a:effectLst/>
                <a:latin typeface="Tahoma" panose="020B0604030504040204" pitchFamily="34" charset="0"/>
                <a:ea typeface="Times New Roman" panose="02020603050405020304" pitchFamily="18" charset="0"/>
                <a:cs typeface="Times New Roman" panose="02020603050405020304" pitchFamily="18" charset="0"/>
              </a:rPr>
              <a:t>Partie 2 - La maîtrise du temps : les obstacles. </a:t>
            </a:r>
            <a:endParaRPr lang="fr-FR"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4400" dirty="0" smtClean="0">
                <a:effectLst/>
                <a:latin typeface="Tahoma" panose="020B0604030504040204" pitchFamily="34" charset="0"/>
                <a:ea typeface="Times New Roman" panose="02020603050405020304" pitchFamily="18" charset="0"/>
                <a:cs typeface="Times New Roman" panose="02020603050405020304" pitchFamily="18" charset="0"/>
              </a:rPr>
              <a:t>Partie 3 - La maîtrise du temps : les alliés. </a:t>
            </a:r>
            <a:endParaRPr lang="fr-FR"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4400" dirty="0" smtClean="0">
                <a:effectLst/>
                <a:latin typeface="Tahoma" panose="020B0604030504040204" pitchFamily="34" charset="0"/>
                <a:ea typeface="Times New Roman" panose="02020603050405020304" pitchFamily="18" charset="0"/>
                <a:cs typeface="Times New Roman" panose="02020603050405020304" pitchFamily="18" charset="0"/>
              </a:rPr>
              <a:t>Partie 4 - Le bon et le mauvais stress </a:t>
            </a:r>
            <a:endParaRPr lang="fr-FR"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48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LA GESTION ADMINISTRATIVE</a:t>
            </a:r>
            <a:endParaRPr lang="fr-FR" sz="40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4400" dirty="0" smtClean="0">
                <a:effectLst/>
                <a:latin typeface="Tahoma" panose="020B0604030504040204" pitchFamily="34" charset="0"/>
                <a:ea typeface="Times New Roman" panose="02020603050405020304" pitchFamily="18" charset="0"/>
                <a:cs typeface="Times New Roman" panose="02020603050405020304" pitchFamily="18" charset="0"/>
              </a:rPr>
              <a:t>Partie 1: Le centre administratif de l’établissement </a:t>
            </a:r>
            <a:endParaRPr lang="fr-FR"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4400" dirty="0" smtClean="0">
                <a:effectLst/>
                <a:latin typeface="Tahoma" panose="020B0604030504040204" pitchFamily="34" charset="0"/>
                <a:ea typeface="Times New Roman" panose="02020603050405020304" pitchFamily="18" charset="0"/>
                <a:cs typeface="Times New Roman" panose="02020603050405020304" pitchFamily="18" charset="0"/>
              </a:rPr>
              <a:t>Partie 2 : Les documents officiels de l’administration scolaire </a:t>
            </a:r>
            <a:endParaRPr lang="fr-FR"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4400" dirty="0" smtClean="0">
                <a:effectLst/>
                <a:latin typeface="Tahoma" panose="020B0604030504040204" pitchFamily="34" charset="0"/>
                <a:ea typeface="Times New Roman" panose="02020603050405020304" pitchFamily="18" charset="0"/>
                <a:cs typeface="Times New Roman" panose="02020603050405020304" pitchFamily="18" charset="0"/>
              </a:rPr>
              <a:t>Partie 3: S’informer, informer, consulter pour mieux décider </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0337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PLAN 2/2</a:t>
            </a:r>
            <a:endParaRPr lang="fr-FR" dirty="0"/>
          </a:p>
        </p:txBody>
      </p:sp>
      <p:sp>
        <p:nvSpPr>
          <p:cNvPr id="3" name="Espace réservé du contenu 2"/>
          <p:cNvSpPr>
            <a:spLocks noGrp="1"/>
          </p:cNvSpPr>
          <p:nvPr>
            <p:ph idx="1"/>
          </p:nvPr>
        </p:nvSpPr>
        <p:spPr>
          <a:xfrm>
            <a:off x="838200" y="1825624"/>
            <a:ext cx="10515600" cy="4746625"/>
          </a:xfrm>
        </p:spPr>
        <p:txBody>
          <a:bodyPr>
            <a:normAutofit fontScale="85000" lnSpcReduction="20000"/>
          </a:bodyPr>
          <a:lstStyle/>
          <a:p>
            <a:pPr marL="0" indent="0">
              <a:lnSpc>
                <a:spcPct val="107000"/>
              </a:lnSpc>
              <a:spcAft>
                <a:spcPts val="800"/>
              </a:spcAft>
              <a:buNone/>
            </a:pPr>
            <a:r>
              <a:rPr lang="fr-FR" sz="54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LE PROJET D’ETABLISSEMENT</a:t>
            </a:r>
            <a:endParaRPr lang="fr-FR" sz="44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1028700" indent="-1028700">
              <a:lnSpc>
                <a:spcPct val="107000"/>
              </a:lnSpc>
              <a:spcAft>
                <a:spcPts val="800"/>
              </a:spcAft>
              <a:buFont typeface="+mj-lt"/>
              <a:buAutoNum type="romanUcPeriod"/>
            </a:pPr>
            <a:r>
              <a:rPr lang="fr-FR" sz="4800" dirty="0">
                <a:latin typeface="Tahoma" panose="020B0604030504040204" pitchFamily="34" charset="0"/>
                <a:ea typeface="Times New Roman" panose="02020603050405020304" pitchFamily="18" charset="0"/>
                <a:cs typeface="Times New Roman" panose="02020603050405020304" pitchFamily="18" charset="0"/>
              </a:rPr>
              <a:t>DEFINITION DU PE</a:t>
            </a:r>
          </a:p>
          <a:p>
            <a:pPr marL="1028700" indent="-1028700">
              <a:lnSpc>
                <a:spcPct val="107000"/>
              </a:lnSpc>
              <a:spcAft>
                <a:spcPts val="800"/>
              </a:spcAft>
              <a:buFont typeface="+mj-lt"/>
              <a:buAutoNum type="romanUcPeriod"/>
            </a:pPr>
            <a:r>
              <a:rPr lang="fr-FR" sz="4800" dirty="0">
                <a:latin typeface="Tahoma" panose="020B0604030504040204" pitchFamily="34" charset="0"/>
                <a:ea typeface="Times New Roman" panose="02020603050405020304" pitchFamily="18" charset="0"/>
                <a:cs typeface="Times New Roman" panose="02020603050405020304" pitchFamily="18" charset="0"/>
              </a:rPr>
              <a:t>INTERET D’UN PE</a:t>
            </a:r>
          </a:p>
          <a:p>
            <a:pPr marL="1028700" indent="-1028700">
              <a:lnSpc>
                <a:spcPct val="107000"/>
              </a:lnSpc>
              <a:spcAft>
                <a:spcPts val="800"/>
              </a:spcAft>
              <a:buFont typeface="+mj-lt"/>
              <a:buAutoNum type="romanUcPeriod"/>
            </a:pPr>
            <a:r>
              <a:rPr lang="fr-FR" sz="4800" dirty="0">
                <a:latin typeface="Tahoma" panose="020B0604030504040204" pitchFamily="34" charset="0"/>
                <a:ea typeface="Times New Roman" panose="02020603050405020304" pitchFamily="18" charset="0"/>
                <a:cs typeface="Times New Roman" panose="02020603050405020304" pitchFamily="18" charset="0"/>
              </a:rPr>
              <a:t>ELABORATION D’UN PE</a:t>
            </a:r>
          </a:p>
          <a:p>
            <a:pPr marL="1028700" indent="-1028700">
              <a:lnSpc>
                <a:spcPct val="107000"/>
              </a:lnSpc>
              <a:spcAft>
                <a:spcPts val="800"/>
              </a:spcAft>
              <a:buFont typeface="+mj-lt"/>
              <a:buAutoNum type="romanUcPeriod"/>
            </a:pPr>
            <a:r>
              <a:rPr lang="fr-FR" sz="4800" dirty="0">
                <a:latin typeface="Tahoma" panose="020B0604030504040204" pitchFamily="34" charset="0"/>
                <a:ea typeface="Times New Roman" panose="02020603050405020304" pitchFamily="18" charset="0"/>
                <a:cs typeface="Times New Roman" panose="02020603050405020304" pitchFamily="18" charset="0"/>
              </a:rPr>
              <a:t>MISE EN ŒUVRE D’UN PE</a:t>
            </a:r>
          </a:p>
          <a:p>
            <a:pPr marL="1028700" indent="-1028700">
              <a:lnSpc>
                <a:spcPct val="107000"/>
              </a:lnSpc>
              <a:spcAft>
                <a:spcPts val="800"/>
              </a:spcAft>
              <a:buFont typeface="+mj-lt"/>
              <a:buAutoNum type="romanUcPeriod"/>
            </a:pPr>
            <a:r>
              <a:rPr lang="fr-FR" sz="4800" dirty="0">
                <a:latin typeface="Tahoma" panose="020B0604030504040204" pitchFamily="34" charset="0"/>
                <a:ea typeface="Times New Roman" panose="02020603050405020304" pitchFamily="18" charset="0"/>
                <a:cs typeface="Times New Roman" panose="02020603050405020304" pitchFamily="18" charset="0"/>
              </a:rPr>
              <a:t>EVALUATION D’UN </a:t>
            </a:r>
            <a:r>
              <a:rPr lang="fr-FR" sz="4800" dirty="0" smtClean="0">
                <a:latin typeface="Tahoma" panose="020B0604030504040204" pitchFamily="34" charset="0"/>
                <a:ea typeface="Times New Roman" panose="02020603050405020304" pitchFamily="18" charset="0"/>
                <a:cs typeface="Times New Roman" panose="02020603050405020304" pitchFamily="18" charset="0"/>
              </a:rPr>
              <a:t>PE</a:t>
            </a:r>
            <a:endParaRPr lang="fr-FR" sz="4800" dirty="0">
              <a:latin typeface="Tahom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3579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Times New Roman" panose="02020603050405020304" pitchFamily="18" charset="0"/>
                <a:cs typeface="Times New Roman" panose="02020603050405020304" pitchFamily="18" charset="0"/>
              </a:rPr>
              <a:t>PLAN ECHANGES DU JOUR</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marL="571500" indent="-571500" algn="just">
              <a:buFont typeface="+mj-lt"/>
              <a:buAutoNum type="romanUcPeriod"/>
            </a:pPr>
            <a:endParaRPr lang="fr-FR" b="1" dirty="0" smtClean="0">
              <a:latin typeface="Times New Roman" panose="02020603050405020304" pitchFamily="18" charset="0"/>
              <a:cs typeface="Times New Roman" panose="02020603050405020304" pitchFamily="18" charset="0"/>
            </a:endParaRPr>
          </a:p>
          <a:p>
            <a:pPr marL="571500" indent="-571500" algn="just">
              <a:buFont typeface="+mj-lt"/>
              <a:buAutoNum type="romanUcPeriod"/>
            </a:pPr>
            <a:r>
              <a:rPr lang="fr-FR" b="1" dirty="0" smtClean="0">
                <a:latin typeface="Times New Roman" panose="02020603050405020304" pitchFamily="18" charset="0"/>
                <a:cs typeface="Times New Roman" panose="02020603050405020304" pitchFamily="18" charset="0"/>
              </a:rPr>
              <a:t>PRESENTATION INDIVIDUELLE</a:t>
            </a:r>
          </a:p>
          <a:p>
            <a:pPr marL="571500" indent="-571500" algn="just">
              <a:buFont typeface="+mj-lt"/>
              <a:buAutoNum type="romanUcPeriod"/>
            </a:pPr>
            <a:endParaRPr lang="fr-FR" b="1" dirty="0" smtClean="0">
              <a:latin typeface="Times New Roman" panose="02020603050405020304" pitchFamily="18" charset="0"/>
              <a:cs typeface="Times New Roman" panose="02020603050405020304" pitchFamily="18" charset="0"/>
            </a:endParaRPr>
          </a:p>
          <a:p>
            <a:pPr marL="571500" indent="-571500" algn="just">
              <a:buFont typeface="+mj-lt"/>
              <a:buAutoNum type="romanUcPeriod"/>
            </a:pPr>
            <a:r>
              <a:rPr lang="fr-FR" b="1" dirty="0" smtClean="0">
                <a:latin typeface="Times New Roman" panose="02020603050405020304" pitchFamily="18" charset="0"/>
                <a:cs typeface="Times New Roman" panose="02020603050405020304" pitchFamily="18" charset="0"/>
              </a:rPr>
              <a:t>PRESENTATION DE L’UE</a:t>
            </a:r>
          </a:p>
          <a:p>
            <a:pPr marL="571500" indent="-571500" algn="just">
              <a:buFont typeface="+mj-lt"/>
              <a:buAutoNum type="romanUcPeriod"/>
            </a:pPr>
            <a:endParaRPr lang="fr-FR" b="1" dirty="0">
              <a:latin typeface="Times New Roman" panose="02020603050405020304" pitchFamily="18" charset="0"/>
              <a:cs typeface="Times New Roman" panose="02020603050405020304" pitchFamily="18" charset="0"/>
            </a:endParaRPr>
          </a:p>
          <a:p>
            <a:pPr marL="571500" indent="-571500" algn="just">
              <a:buFont typeface="+mj-lt"/>
              <a:buAutoNum type="romanUcPeriod"/>
            </a:pPr>
            <a:r>
              <a:rPr lang="fr-FR" b="1" dirty="0" smtClean="0">
                <a:latin typeface="Times New Roman" panose="02020603050405020304" pitchFamily="18" charset="0"/>
                <a:cs typeface="Times New Roman" panose="02020603050405020304" pitchFamily="18" charset="0"/>
              </a:rPr>
              <a:t>ORGANISATION DU COURS</a:t>
            </a:r>
            <a:endParaRPr lang="fr-F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33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latin typeface="Times New Roman" panose="02020603050405020304" pitchFamily="18" charset="0"/>
                <a:cs typeface="Times New Roman" panose="02020603050405020304" pitchFamily="18" charset="0"/>
              </a:rPr>
              <a:t>PRESENATION INDIVIDUELLE</a:t>
            </a:r>
            <a:br>
              <a:rPr lang="fr-FR" b="1" dirty="0" smtClean="0">
                <a:latin typeface="Times New Roman" panose="02020603050405020304" pitchFamily="18" charset="0"/>
                <a:cs typeface="Times New Roman" panose="02020603050405020304" pitchFamily="18" charset="0"/>
              </a:rPr>
            </a:br>
            <a:r>
              <a:rPr lang="fr-FR" dirty="0" smtClean="0">
                <a:latin typeface="Times New Roman" panose="02020603050405020304" pitchFamily="18" charset="0"/>
                <a:cs typeface="Times New Roman" panose="02020603050405020304" pitchFamily="18" charset="0"/>
              </a:rPr>
              <a:t> </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marL="571500" indent="-571500" algn="just">
              <a:buFont typeface="+mj-lt"/>
              <a:buAutoNum type="romanUcPeriod"/>
            </a:pPr>
            <a:endParaRPr lang="fr-FR"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fr-FR" b="1" dirty="0" smtClean="0">
                <a:latin typeface="Times New Roman" panose="02020603050405020304" pitchFamily="18" charset="0"/>
                <a:cs typeface="Times New Roman" panose="02020603050405020304" pitchFamily="18" charset="0"/>
              </a:rPr>
              <a:t>PRESENTATION </a:t>
            </a:r>
            <a:r>
              <a:rPr lang="fr-FR" b="1" dirty="0" smtClean="0">
                <a:latin typeface="Times New Roman" panose="02020603050405020304" pitchFamily="18" charset="0"/>
                <a:cs typeface="Times New Roman" panose="02020603050405020304" pitchFamily="18" charset="0"/>
              </a:rPr>
              <a:t>DU </a:t>
            </a:r>
            <a:r>
              <a:rPr lang="fr-FR" b="1" dirty="0" smtClean="0">
                <a:latin typeface="Times New Roman" panose="02020603050405020304" pitchFamily="18" charset="0"/>
                <a:cs typeface="Times New Roman" panose="02020603050405020304" pitchFamily="18" charset="0"/>
              </a:rPr>
              <a:t>CHARGE DU COURS</a:t>
            </a:r>
          </a:p>
          <a:p>
            <a:pPr marL="0" indent="0" algn="just">
              <a:buNone/>
            </a:pPr>
            <a:endParaRPr lang="fr-FR" b="1" dirty="0" smtClean="0">
              <a:latin typeface="Times New Roman" panose="02020603050405020304" pitchFamily="18" charset="0"/>
              <a:cs typeface="Times New Roman" panose="02020603050405020304" pitchFamily="18" charset="0"/>
            </a:endParaRPr>
          </a:p>
          <a:p>
            <a:pPr marL="0" indent="0" algn="just">
              <a:buNone/>
            </a:pPr>
            <a:endParaRPr lang="fr-F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fr-FR" b="1" dirty="0">
                <a:latin typeface="Times New Roman" panose="02020603050405020304" pitchFamily="18" charset="0"/>
                <a:cs typeface="Times New Roman" panose="02020603050405020304" pitchFamily="18" charset="0"/>
              </a:rPr>
              <a:t>PRESENTATION DES APPRENANTS</a:t>
            </a:r>
          </a:p>
        </p:txBody>
      </p:sp>
    </p:spTree>
    <p:extLst>
      <p:ext uri="{BB962C8B-B14F-4D97-AF65-F5344CB8AC3E}">
        <p14:creationId xmlns:p14="http://schemas.microsoft.com/office/powerpoint/2010/main" val="3952057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CONSTITUTION</a:t>
            </a:r>
            <a:endParaRPr lang="fr-FR" dirty="0"/>
          </a:p>
        </p:txBody>
      </p:sp>
      <p:sp>
        <p:nvSpPr>
          <p:cNvPr id="3" name="Espace réservé du contenu 2"/>
          <p:cNvSpPr>
            <a:spLocks noGrp="1"/>
          </p:cNvSpPr>
          <p:nvPr>
            <p:ph idx="1"/>
          </p:nvPr>
        </p:nvSpPr>
        <p:spPr/>
        <p:txBody>
          <a:bodyPr/>
          <a:lstStyle/>
          <a:p>
            <a:pPr>
              <a:lnSpc>
                <a:spcPct val="107000"/>
              </a:lnSpc>
              <a:spcAft>
                <a:spcPts val="800"/>
              </a:spcAft>
              <a:buFont typeface="Wingdings" panose="05000000000000000000" pitchFamily="2" charset="2"/>
              <a:buChar char="v"/>
            </a:pPr>
            <a:r>
              <a:rPr lang="fr-FR" sz="2400" b="1" dirty="0" smtClean="0">
                <a:latin typeface="Calibri" panose="020F0502020204030204" pitchFamily="34" charset="0"/>
                <a:ea typeface="Calibri" panose="020F0502020204030204" pitchFamily="34" charset="0"/>
                <a:cs typeface="Times New Roman" panose="02020603050405020304" pitchFamily="18" charset="0"/>
              </a:rPr>
              <a:t>LA </a:t>
            </a:r>
            <a:r>
              <a:rPr lang="fr-FR" sz="2400" b="1" dirty="0">
                <a:latin typeface="Calibri" panose="020F0502020204030204" pitchFamily="34" charset="0"/>
                <a:ea typeface="Calibri" panose="020F0502020204030204" pitchFamily="34" charset="0"/>
                <a:cs typeface="Times New Roman" panose="02020603050405020304" pitchFamily="18" charset="0"/>
              </a:rPr>
              <a:t>GESTION DU TEMPS</a:t>
            </a: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fr-FR" sz="2400" b="1" dirty="0">
                <a:latin typeface="Calibri" panose="020F0502020204030204" pitchFamily="34" charset="0"/>
                <a:ea typeface="Calibri" panose="020F0502020204030204" pitchFamily="34" charset="0"/>
                <a:cs typeface="Times New Roman" panose="02020603050405020304" pitchFamily="18" charset="0"/>
              </a:rPr>
              <a:t>LA GESTION ADMINISTRATIVE</a:t>
            </a: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fr-FR" sz="2400" b="1" dirty="0" smtClean="0">
                <a:latin typeface="Calibri" panose="020F0502020204030204" pitchFamily="34" charset="0"/>
                <a:ea typeface="Calibri" panose="020F0502020204030204" pitchFamily="34" charset="0"/>
                <a:cs typeface="Times New Roman" panose="02020603050405020304" pitchFamily="18" charset="0"/>
              </a:rPr>
              <a:t>LE PROJET D’ETABLISSEMENT</a:t>
            </a: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smtClean="0"/>
          </a:p>
        </p:txBody>
      </p:sp>
    </p:spTree>
    <p:extLst>
      <p:ext uri="{BB962C8B-B14F-4D97-AF65-F5344CB8AC3E}">
        <p14:creationId xmlns:p14="http://schemas.microsoft.com/office/powerpoint/2010/main" val="4121207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JUSTIFICATIONS 1</a:t>
            </a:r>
            <a:endParaRPr lang="fr-FR" dirty="0"/>
          </a:p>
        </p:txBody>
      </p:sp>
      <p:sp>
        <p:nvSpPr>
          <p:cNvPr id="3" name="Espace réservé du contenu 2"/>
          <p:cNvSpPr>
            <a:spLocks noGrp="1"/>
          </p:cNvSpPr>
          <p:nvPr>
            <p:ph idx="1"/>
          </p:nvPr>
        </p:nvSpPr>
        <p:spPr>
          <a:xfrm>
            <a:off x="838199" y="1825625"/>
            <a:ext cx="10806113" cy="4789488"/>
          </a:xfrm>
        </p:spPr>
        <p:txBody>
          <a:bodyPr>
            <a:normAutofit fontScale="70000" lnSpcReduction="20000"/>
          </a:bodyPr>
          <a:lstStyle/>
          <a:p>
            <a:pPr>
              <a:lnSpc>
                <a:spcPct val="107000"/>
              </a:lnSpc>
              <a:spcAft>
                <a:spcPts val="800"/>
              </a:spcAft>
              <a:buFont typeface="Wingdings" panose="05000000000000000000" pitchFamily="2" charset="2"/>
              <a:buChar char="v"/>
            </a:pPr>
            <a:r>
              <a:rPr lang="fr-FR" sz="29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LA </a:t>
            </a:r>
            <a:r>
              <a:rPr lang="fr-FR" sz="29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GESTION DU </a:t>
            </a:r>
            <a:r>
              <a:rPr lang="fr-FR" sz="29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TEMPS 1/2</a:t>
            </a:r>
            <a:endParaRPr lang="fr-FR" sz="23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La gestion du temps constitue le premier module de l’unité d’enseignement consacré à la gestion des établissements scolaires vous propose de mieux comprendre l’importance de la gestion du temps dans la direction d’un établissement. Atkinson [1] affirme : </a:t>
            </a:r>
            <a:b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b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 Le temps est pour le cadre, la matière première la plus précieuse. Lorsqu’il a appris à l’utiliser, il sait maîtriser et utiliser toutes les autres.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Il parait donc logique de débuter cette unité d’enseignement par l’exploration de cette matière première. La notion de temps, on le verra, n’a pas toujours exercé la même influence sur les humains à travers les siècles. Aujourd’hui, le temps exerce des pressions de plus en plus fortes sur les gestionnaires, compte tenu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de la rapidité avec laquelle circule l’information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des coûts engendrés par l’utilisation de cette ressource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de la multiplicité des attentes auxquelles les gestionnaires doivent répondre ;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du fonctionnement complexe des organisations et de l’efficacité qu’on en attend.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smtClean="0"/>
          </a:p>
        </p:txBody>
      </p:sp>
    </p:spTree>
    <p:extLst>
      <p:ext uri="{BB962C8B-B14F-4D97-AF65-F5344CB8AC3E}">
        <p14:creationId xmlns:p14="http://schemas.microsoft.com/office/powerpoint/2010/main" val="1188965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JUSTIFICATIONS 2</a:t>
            </a:r>
            <a:endParaRPr lang="fr-FR" dirty="0"/>
          </a:p>
        </p:txBody>
      </p:sp>
      <p:sp>
        <p:nvSpPr>
          <p:cNvPr id="3" name="Espace réservé du contenu 2"/>
          <p:cNvSpPr>
            <a:spLocks noGrp="1"/>
          </p:cNvSpPr>
          <p:nvPr>
            <p:ph idx="1"/>
          </p:nvPr>
        </p:nvSpPr>
        <p:spPr>
          <a:xfrm>
            <a:off x="838199" y="1825625"/>
            <a:ext cx="10806113" cy="4789488"/>
          </a:xfrm>
        </p:spPr>
        <p:txBody>
          <a:bodyPr>
            <a:normAutofit/>
          </a:bodyPr>
          <a:lstStyle/>
          <a:p>
            <a:pPr>
              <a:lnSpc>
                <a:spcPct val="107000"/>
              </a:lnSpc>
              <a:spcAft>
                <a:spcPts val="800"/>
              </a:spcAft>
              <a:buFont typeface="Wingdings" panose="05000000000000000000" pitchFamily="2" charset="2"/>
              <a:buChar char="v"/>
            </a:pPr>
            <a:r>
              <a:rPr lang="fr-FR" sz="29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LA </a:t>
            </a:r>
            <a:r>
              <a:rPr lang="fr-FR" sz="29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GESTION DU </a:t>
            </a:r>
            <a:r>
              <a:rPr lang="fr-FR" sz="29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TEMPS 2/2</a:t>
            </a:r>
            <a:endParaRPr lang="fr-FR" sz="23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Les notions de temps, de gestion et de maîtrise du temps sont des éléments complexes et susceptibles de faire naître des émotions et des frustrations. La relation des individus au temps est très personnelle, déterminée à la fois par la culture, l’éducation, la profession et la personnalité.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2400" dirty="0" smtClean="0">
                <a:effectLst/>
                <a:latin typeface="Tahoma" panose="020B0604030504040204" pitchFamily="34" charset="0"/>
                <a:ea typeface="Times New Roman" panose="02020603050405020304" pitchFamily="18" charset="0"/>
                <a:cs typeface="Times New Roman" panose="02020603050405020304" pitchFamily="18" charset="0"/>
              </a:rPr>
              <a:t>Le thème de ce module revêt donc une grande importance pour le gestionnaire d’un établissement scolaire où fourmillent les individus, les problèmes et les priorités.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smtClean="0"/>
          </a:p>
        </p:txBody>
      </p:sp>
    </p:spTree>
    <p:extLst>
      <p:ext uri="{BB962C8B-B14F-4D97-AF65-F5344CB8AC3E}">
        <p14:creationId xmlns:p14="http://schemas.microsoft.com/office/powerpoint/2010/main" val="3022432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JUSTIFICATIONS 3</a:t>
            </a:r>
            <a:endParaRPr lang="fr-FR" dirty="0"/>
          </a:p>
        </p:txBody>
      </p:sp>
      <p:sp>
        <p:nvSpPr>
          <p:cNvPr id="3" name="Espace réservé du contenu 2"/>
          <p:cNvSpPr>
            <a:spLocks noGrp="1"/>
          </p:cNvSpPr>
          <p:nvPr>
            <p:ph idx="1"/>
          </p:nvPr>
        </p:nvSpPr>
        <p:spPr>
          <a:xfrm>
            <a:off x="529389" y="1825625"/>
            <a:ext cx="11229473" cy="4799764"/>
          </a:xfrm>
        </p:spPr>
        <p:txBody>
          <a:bodyPr>
            <a:normAutofit/>
          </a:bodyPr>
          <a:lstStyle/>
          <a:p>
            <a:pPr marL="0" indent="0">
              <a:lnSpc>
                <a:spcPct val="107000"/>
              </a:lnSpc>
              <a:spcAft>
                <a:spcPts val="800"/>
              </a:spcAft>
              <a:buNone/>
            </a:pPr>
            <a:r>
              <a:rPr lang="fr-FR" sz="29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GESTION </a:t>
            </a:r>
            <a:r>
              <a:rPr lang="fr-FR" sz="29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ADMINISTRATIVE 1/2</a:t>
            </a:r>
            <a:endParaRPr lang="fr-FR" sz="29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2000" dirty="0" smtClean="0">
                <a:effectLst/>
                <a:latin typeface="Tahoma" panose="020B0604030504040204" pitchFamily="34" charset="0"/>
                <a:ea typeface="Times New Roman" panose="02020603050405020304" pitchFamily="18" charset="0"/>
                <a:cs typeface="Times New Roman" panose="02020603050405020304" pitchFamily="18" charset="0"/>
              </a:rPr>
              <a:t>« L’expression </a:t>
            </a:r>
            <a:r>
              <a:rPr lang="fr-FR" sz="2000" i="1" dirty="0" smtClean="0">
                <a:effectLst/>
                <a:latin typeface="Tahoma" panose="020B0604030504040204" pitchFamily="34" charset="0"/>
                <a:ea typeface="Times New Roman" panose="02020603050405020304" pitchFamily="18" charset="0"/>
                <a:cs typeface="Times New Roman" panose="02020603050405020304" pitchFamily="18" charset="0"/>
              </a:rPr>
              <a:t>les sciences de l’administration</a:t>
            </a:r>
            <a:r>
              <a:rPr lang="fr-FR" sz="2000" dirty="0" smtClean="0">
                <a:effectLst/>
                <a:latin typeface="Tahoma" panose="020B0604030504040204" pitchFamily="34" charset="0"/>
                <a:ea typeface="Times New Roman" panose="02020603050405020304" pitchFamily="18" charset="0"/>
                <a:cs typeface="Times New Roman" panose="02020603050405020304" pitchFamily="18" charset="0"/>
              </a:rPr>
              <a:t> donne une fausse impression de certitudes ou de lois, comme on en trouve en chimie, en physique ou dans d’autres sciences dites exactes. L’administration est plutôt un champ d’études et de pratique qui emprunte des notions à toute une panoplie de disciplines : la psychologie, la sociologie, la politique, le droit, l’économie, entre autres, et dans notre cas, l’éducation. Administrer, c’est tout simplement la mise en place et l’organisation efficiente de toutes les ressources nécessaires à l’atteinte des objectifs d’un organisme privé ou public de production ou de service. Un administrateur n’est pas un spécialiste mais un généraliste qui maîtrise suffisamment toutes les composantes qui constituent son champ de pratique pour en intégrer les éléments qui lui sont nécessaires dans son acte professionnel de prise de décision. » Car la décision est au cœur de l’administration, cet art que vient de si bien décrire Philippe Dupuis (2007) dans administration de l’’éducation : quelles compétences ?</a:t>
            </a: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smtClean="0"/>
          </a:p>
        </p:txBody>
      </p:sp>
    </p:spTree>
    <p:extLst>
      <p:ext uri="{BB962C8B-B14F-4D97-AF65-F5344CB8AC3E}">
        <p14:creationId xmlns:p14="http://schemas.microsoft.com/office/powerpoint/2010/main" val="2293047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JUSTIFICATIONS 4</a:t>
            </a:r>
            <a:endParaRPr lang="fr-FR" dirty="0"/>
          </a:p>
        </p:txBody>
      </p:sp>
      <p:sp>
        <p:nvSpPr>
          <p:cNvPr id="3" name="Espace réservé du contenu 2"/>
          <p:cNvSpPr>
            <a:spLocks noGrp="1"/>
          </p:cNvSpPr>
          <p:nvPr>
            <p:ph idx="1"/>
          </p:nvPr>
        </p:nvSpPr>
        <p:spPr/>
        <p:txBody>
          <a:bodyPr>
            <a:normAutofit/>
          </a:bodyPr>
          <a:lstStyle/>
          <a:p>
            <a:pPr marL="0" indent="0">
              <a:lnSpc>
                <a:spcPct val="107000"/>
              </a:lnSpc>
              <a:spcAft>
                <a:spcPts val="800"/>
              </a:spcAft>
              <a:buNone/>
            </a:pPr>
            <a:r>
              <a:rPr lang="fr-FR" sz="29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GESTION </a:t>
            </a:r>
            <a:r>
              <a:rPr lang="fr-FR" sz="29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ADMINISTRATIVE 2/2</a:t>
            </a:r>
            <a:endParaRPr lang="fr-FR" sz="29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800" dirty="0" smtClean="0">
                <a:effectLst/>
                <a:latin typeface="Tahoma" panose="020B0604030504040204" pitchFamily="34" charset="0"/>
                <a:ea typeface="Times New Roman" panose="02020603050405020304" pitchFamily="18" charset="0"/>
                <a:cs typeface="Times New Roman" panose="02020603050405020304" pitchFamily="18" charset="0"/>
              </a:rPr>
              <a:t>Pourquoi faut-il un administrateur dans un établissement scolaire ? Parce que, nous dit Dupuis, « toutes les énergies des enseignants doivent se centrer sur l’acte d’apprentissage. Le directeur doit leur assurer toutes les ressources nécessaires à l’accomplissement de leur tâche, les libérer de tout autre souci organisationnel. » </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800" dirty="0" smtClean="0">
                <a:effectLst/>
                <a:latin typeface="Tahoma" panose="020B0604030504040204" pitchFamily="34" charset="0"/>
                <a:ea typeface="Times New Roman" panose="02020603050405020304" pitchFamily="18" charset="0"/>
                <a:cs typeface="Times New Roman" panose="02020603050405020304" pitchFamily="18" charset="0"/>
              </a:rPr>
              <a:t>Attention, cependant de mésestimer cette tâche. Comme son nom l’indique, le chef d’établissement est le chef, celui qui établit la cohésion et la cohérence. Le chef d’établissement scolaire, selon sa personnalité, sa gestion, son autorité et son leadership, fait toute la différence : c’est même l’un des rares paramètres dont on a démontré l’impact sur l’excellence de l’établissement. </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r-F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smtClean="0"/>
          </a:p>
        </p:txBody>
      </p:sp>
    </p:spTree>
    <p:extLst>
      <p:ext uri="{BB962C8B-B14F-4D97-AF65-F5344CB8AC3E}">
        <p14:creationId xmlns:p14="http://schemas.microsoft.com/office/powerpoint/2010/main" val="2130154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latin typeface="Times New Roman" panose="02020603050405020304" pitchFamily="18" charset="0"/>
                <a:cs typeface="Times New Roman" panose="02020603050405020304" pitchFamily="18" charset="0"/>
              </a:rPr>
              <a:t>II. PRESENTATION DE L’UE</a:t>
            </a:r>
            <a:br>
              <a:rPr lang="fr-FR" b="1" dirty="0" smtClean="0">
                <a:latin typeface="Times New Roman" panose="02020603050405020304" pitchFamily="18" charset="0"/>
                <a:cs typeface="Times New Roman" panose="02020603050405020304" pitchFamily="18" charset="0"/>
              </a:rPr>
            </a:br>
            <a:r>
              <a:rPr lang="fr-FR" b="1" dirty="0" smtClean="0">
                <a:solidFill>
                  <a:srgbClr val="FF0000"/>
                </a:solidFill>
              </a:rPr>
              <a:t>JUSTIFICATIONS 5</a:t>
            </a:r>
            <a:endParaRPr lang="fr-FR" dirty="0"/>
          </a:p>
        </p:txBody>
      </p:sp>
      <p:sp>
        <p:nvSpPr>
          <p:cNvPr id="3" name="Espace réservé du contenu 2"/>
          <p:cNvSpPr>
            <a:spLocks noGrp="1"/>
          </p:cNvSpPr>
          <p:nvPr>
            <p:ph idx="1"/>
          </p:nvPr>
        </p:nvSpPr>
        <p:spPr/>
        <p:txBody>
          <a:bodyPr>
            <a:normAutofit/>
          </a:bodyPr>
          <a:lstStyle/>
          <a:p>
            <a:pPr marL="0" indent="0">
              <a:lnSpc>
                <a:spcPct val="107000"/>
              </a:lnSpc>
              <a:spcAft>
                <a:spcPts val="800"/>
              </a:spcAft>
              <a:buNone/>
            </a:pPr>
            <a:r>
              <a:rPr lang="fr-FR" sz="2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LE PROJET D’ETABLISSEMENT</a:t>
            </a:r>
          </a:p>
          <a:p>
            <a:pPr marL="0" indent="0" algn="just">
              <a:buNone/>
            </a:pPr>
            <a:r>
              <a:rPr lang="fr-FR" dirty="0">
                <a:latin typeface="Times New Roman" panose="02020603050405020304" pitchFamily="18" charset="0"/>
                <a:ea typeface="Times New Roman" panose="02020603050405020304" pitchFamily="18" charset="0"/>
              </a:rPr>
              <a:t>Le </a:t>
            </a:r>
            <a:r>
              <a:rPr lang="fr-FR" dirty="0" smtClean="0">
                <a:latin typeface="Times New Roman" panose="02020603050405020304" pitchFamily="18" charset="0"/>
                <a:ea typeface="Times New Roman" panose="02020603050405020304" pitchFamily="18" charset="0"/>
              </a:rPr>
              <a:t>PE </a:t>
            </a:r>
            <a:r>
              <a:rPr lang="fr-FR" dirty="0">
                <a:latin typeface="Times New Roman" panose="02020603050405020304" pitchFamily="18" charset="0"/>
                <a:ea typeface="Times New Roman" panose="02020603050405020304" pitchFamily="18" charset="0"/>
              </a:rPr>
              <a:t>est </a:t>
            </a:r>
            <a:r>
              <a:rPr lang="fr-FR" dirty="0" smtClean="0">
                <a:latin typeface="Times New Roman" panose="02020603050405020304" pitchFamily="18" charset="0"/>
                <a:ea typeface="Times New Roman" panose="02020603050405020304" pitchFamily="18" charset="0"/>
              </a:rPr>
              <a:t>un </a:t>
            </a:r>
            <a:r>
              <a:rPr lang="fr-FR" dirty="0">
                <a:latin typeface="Times New Roman" panose="02020603050405020304" pitchFamily="18" charset="0"/>
                <a:ea typeface="Times New Roman" panose="02020603050405020304" pitchFamily="18" charset="0"/>
              </a:rPr>
              <a:t>outil qui garantit les droits des usagers en ce sens qu’il définit des objectifs en matière de qualité des prestations et qu’il rend lisibles les modes d’organisation et de fonctionnement de la </a:t>
            </a:r>
            <a:r>
              <a:rPr lang="fr-FR" dirty="0" smtClean="0">
                <a:latin typeface="Times New Roman" panose="02020603050405020304" pitchFamily="18" charset="0"/>
                <a:ea typeface="Times New Roman" panose="02020603050405020304" pitchFamily="18" charset="0"/>
              </a:rPr>
              <a:t>structure</a:t>
            </a:r>
            <a:r>
              <a:rPr lang="fr-FR" dirty="0">
                <a:latin typeface="Times New Roman" panose="02020603050405020304" pitchFamily="18" charset="0"/>
                <a:ea typeface="Times New Roman" panose="02020603050405020304" pitchFamily="18" charset="0"/>
              </a:rPr>
              <a:t>.</a:t>
            </a:r>
            <a:r>
              <a:rPr lang="fr-FR" dirty="0" smtClean="0">
                <a:latin typeface="Times New Roman" panose="02020603050405020304" pitchFamily="18" charset="0"/>
                <a:ea typeface="Times New Roman" panose="02020603050405020304" pitchFamily="18" charset="0"/>
              </a:rPr>
              <a:t> Inscrit </a:t>
            </a:r>
            <a:r>
              <a:rPr lang="fr-FR" dirty="0">
                <a:latin typeface="Times New Roman" panose="02020603050405020304" pitchFamily="18" charset="0"/>
                <a:ea typeface="Times New Roman" panose="02020603050405020304" pitchFamily="18" charset="0"/>
              </a:rPr>
              <a:t>dans une démarche participative</a:t>
            </a:r>
            <a:r>
              <a:rPr lang="fr-FR" dirty="0" smtClean="0">
                <a:latin typeface="Times New Roman" panose="02020603050405020304" pitchFamily="18" charset="0"/>
                <a:ea typeface="Times New Roman" panose="02020603050405020304" pitchFamily="18" charset="0"/>
              </a:rPr>
              <a:t>, le PE </a:t>
            </a:r>
            <a:r>
              <a:rPr lang="fr-FR" dirty="0">
                <a:latin typeface="Times New Roman" panose="02020603050405020304" pitchFamily="18" charset="0"/>
                <a:ea typeface="Times New Roman" panose="02020603050405020304" pitchFamily="18" charset="0"/>
              </a:rPr>
              <a:t>est le principal document à visée intégratrice, tant sur le plan du sens de l’activité que de l’organisation du travail</a:t>
            </a:r>
            <a:r>
              <a:rPr lang="fr-FR" dirty="0" smtClean="0">
                <a:latin typeface="Times New Roman" panose="02020603050405020304" pitchFamily="18" charset="0"/>
                <a:ea typeface="Times New Roman" panose="02020603050405020304" pitchFamily="18" charset="0"/>
              </a:rPr>
              <a:t>. Le </a:t>
            </a:r>
            <a:r>
              <a:rPr lang="fr-FR" dirty="0">
                <a:latin typeface="Times New Roman" panose="02020603050405020304" pitchFamily="18" charset="0"/>
                <a:ea typeface="Times New Roman" panose="02020603050405020304" pitchFamily="18" charset="0"/>
              </a:rPr>
              <a:t>projet peut devenir le fédérateur de l’établissement comme communauté éducative, mais son développement exige de l’énergie, une culture de confrontation et de coopération, un leadership légitime. </a:t>
            </a:r>
            <a:endParaRPr lang="fr-F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0171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968</Words>
  <Application>Microsoft Office PowerPoint</Application>
  <PresentationFormat>Grand écran</PresentationFormat>
  <Paragraphs>83</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Calibri</vt:lpstr>
      <vt:lpstr>Calibri Light</vt:lpstr>
      <vt:lpstr>Tahoma</vt:lpstr>
      <vt:lpstr>Times New Roman</vt:lpstr>
      <vt:lpstr>Wingdings</vt:lpstr>
      <vt:lpstr>Thème Office</vt:lpstr>
      <vt:lpstr>GESTION DES ETABLISSEMENTS SCOLAIRES </vt:lpstr>
      <vt:lpstr>PLAN ECHANGES DU JOUR</vt:lpstr>
      <vt:lpstr>PRESENATION INDIVIDUELLE  </vt:lpstr>
      <vt:lpstr>II. PRESENTATION DE L’UE CONSTITUTION</vt:lpstr>
      <vt:lpstr>II. PRESENTATION DE L’UE JUSTIFICATIONS 1</vt:lpstr>
      <vt:lpstr>II. PRESENTATION DE L’UE JUSTIFICATIONS 2</vt:lpstr>
      <vt:lpstr>II. PRESENTATION DE L’UE JUSTIFICATIONS 3</vt:lpstr>
      <vt:lpstr>II. PRESENTATION DE L’UE JUSTIFICATIONS 4</vt:lpstr>
      <vt:lpstr>II. PRESENTATION DE L’UE JUSTIFICATIONS 5</vt:lpstr>
      <vt:lpstr>II. PRESENTATION DE L’UE OBJECTIFS 1/3</vt:lpstr>
      <vt:lpstr>II. PRESENTATION DE L’UE OBJECTIFS 2/3</vt:lpstr>
      <vt:lpstr>II. PRESENTATION DE L’UE OBJECTIFS 3/3</vt:lpstr>
      <vt:lpstr>II. PRESENTATION DE L’UE PLAN 1/2</vt:lpstr>
      <vt:lpstr>II. PRESENTATION DE L’UE PLAN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ETABLISSEMENTS SCOLAIRES</dc:title>
  <dc:creator>Utilisateur Windows</dc:creator>
  <cp:lastModifiedBy>Utilisateur Windows</cp:lastModifiedBy>
  <cp:revision>17</cp:revision>
  <dcterms:created xsi:type="dcterms:W3CDTF">2019-04-29T16:42:40Z</dcterms:created>
  <dcterms:modified xsi:type="dcterms:W3CDTF">2021-05-04T15:53:44Z</dcterms:modified>
</cp:coreProperties>
</file>