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4"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85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30/04/2019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9898281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30/04/2019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237371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30/04/2019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03848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D6B58EA4-F603-434D-9C9D-0DE1E8D799DA}" type="datetimeFigureOut">
              <a:rPr lang="fr-FR" smtClean="0"/>
              <a:t>30/04/2019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171544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Espace réservé de la date 3"/>
          <p:cNvSpPr>
            <a:spLocks noGrp="1"/>
          </p:cNvSpPr>
          <p:nvPr>
            <p:ph type="dt" sz="half" idx="10"/>
          </p:nvPr>
        </p:nvSpPr>
        <p:spPr/>
        <p:txBody>
          <a:bodyPr/>
          <a:lstStyle/>
          <a:p>
            <a:fld id="{D6B58EA4-F603-434D-9C9D-0DE1E8D799DA}" type="datetimeFigureOut">
              <a:rPr lang="fr-FR" smtClean="0"/>
              <a:t>30/04/2019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243914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D6B58EA4-F603-434D-9C9D-0DE1E8D799DA}" type="datetimeFigureOut">
              <a:rPr lang="fr-FR" smtClean="0"/>
              <a:t>30/04/2019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51063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D6B58EA4-F603-434D-9C9D-0DE1E8D799DA}" type="datetimeFigureOut">
              <a:rPr lang="fr-FR" smtClean="0"/>
              <a:t>30/04/2019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566322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D6B58EA4-F603-434D-9C9D-0DE1E8D799DA}" type="datetimeFigureOut">
              <a:rPr lang="fr-FR" smtClean="0"/>
              <a:t>30/04/2019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2103180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6B58EA4-F603-434D-9C9D-0DE1E8D799DA}" type="datetimeFigureOut">
              <a:rPr lang="fr-FR" smtClean="0"/>
              <a:t>30/04/2019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37738653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30/04/2019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1726805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Espace réservé de la date 4"/>
          <p:cNvSpPr>
            <a:spLocks noGrp="1"/>
          </p:cNvSpPr>
          <p:nvPr>
            <p:ph type="dt" sz="half" idx="10"/>
          </p:nvPr>
        </p:nvSpPr>
        <p:spPr/>
        <p:txBody>
          <a:bodyPr/>
          <a:lstStyle/>
          <a:p>
            <a:fld id="{D6B58EA4-F603-434D-9C9D-0DE1E8D799DA}" type="datetimeFigureOut">
              <a:rPr lang="fr-FR" smtClean="0"/>
              <a:t>30/04/2019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B3A74BB-7CB2-4945-99D5-FF2C3E64EC48}" type="slidenum">
              <a:rPr lang="fr-FR" smtClean="0"/>
              <a:t>‹N°›</a:t>
            </a:fld>
            <a:endParaRPr lang="fr-FR"/>
          </a:p>
        </p:txBody>
      </p:sp>
    </p:spTree>
    <p:extLst>
      <p:ext uri="{BB962C8B-B14F-4D97-AF65-F5344CB8AC3E}">
        <p14:creationId xmlns:p14="http://schemas.microsoft.com/office/powerpoint/2010/main" val="8127286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58EA4-F603-434D-9C9D-0DE1E8D799DA}" type="datetimeFigureOut">
              <a:rPr lang="fr-FR" smtClean="0"/>
              <a:t>30/04/2019</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A74BB-7CB2-4945-99D5-FF2C3E64EC48}" type="slidenum">
              <a:rPr lang="fr-FR" smtClean="0"/>
              <a:t>‹N°›</a:t>
            </a:fld>
            <a:endParaRPr lang="fr-FR"/>
          </a:p>
        </p:txBody>
      </p:sp>
    </p:spTree>
    <p:extLst>
      <p:ext uri="{BB962C8B-B14F-4D97-AF65-F5344CB8AC3E}">
        <p14:creationId xmlns:p14="http://schemas.microsoft.com/office/powerpoint/2010/main" val="1828152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smtClean="0">
                <a:solidFill>
                  <a:srgbClr val="7030A0"/>
                </a:solidFill>
                <a:latin typeface="Times New Roman" panose="02020603050405020304" pitchFamily="18" charset="0"/>
                <a:cs typeface="Times New Roman" panose="02020603050405020304" pitchFamily="18" charset="0"/>
              </a:rPr>
              <a:t>Module</a:t>
            </a:r>
            <a:r>
              <a:rPr lang="fr-FR" b="1" dirty="0" smtClean="0">
                <a:solidFill>
                  <a:srgbClr val="7030A0"/>
                </a:solidFill>
              </a:rPr>
              <a:t> I: La gestion du temps</a:t>
            </a:r>
            <a:endParaRPr lang="fr-FR" b="1" dirty="0">
              <a:solidFill>
                <a:srgbClr val="7030A0"/>
              </a:solidFill>
            </a:endParaRPr>
          </a:p>
        </p:txBody>
      </p:sp>
      <p:sp>
        <p:nvSpPr>
          <p:cNvPr id="3" name="Sous-titre 2"/>
          <p:cNvSpPr>
            <a:spLocks noGrp="1"/>
          </p:cNvSpPr>
          <p:nvPr>
            <p:ph type="subTitle" idx="1"/>
          </p:nvPr>
        </p:nvSpPr>
        <p:spPr>
          <a:xfrm>
            <a:off x="1524000" y="3602038"/>
            <a:ext cx="9144000" cy="1441450"/>
          </a:xfrm>
        </p:spPr>
        <p:txBody>
          <a:bodyPr/>
          <a:lstStyle/>
          <a:p>
            <a:pPr>
              <a:lnSpc>
                <a:spcPct val="115000"/>
              </a:lnSpc>
              <a:spcAft>
                <a:spcPts val="1000"/>
              </a:spcAft>
            </a:pP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Partie I: </a:t>
            </a:r>
            <a:r>
              <a:rPr lang="fr-FR"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La relation au temps : prendre conscience de l’utilisation de son temps. </a:t>
            </a:r>
            <a:endParaRPr lang="fr-FR"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3524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7500" lnSpcReduction="20000"/>
          </a:bodyPr>
          <a:lstStyle/>
          <a:p>
            <a:pPr marL="0" indent="0">
              <a:buNone/>
            </a:pPr>
            <a:r>
              <a:rPr lang="fr-FR" b="1" dirty="0">
                <a:solidFill>
                  <a:srgbClr val="FF0000"/>
                </a:solidFill>
              </a:rPr>
              <a:t>Fox, Jeffrey (les 75 lois de</a:t>
            </a:r>
            <a:r>
              <a:rPr lang="fr-FR" b="1" dirty="0" smtClean="0">
                <a:solidFill>
                  <a:srgbClr val="FF0000"/>
                </a:solidFill>
              </a:rPr>
              <a:t>)</a:t>
            </a:r>
            <a:r>
              <a:rPr lang="fr-FR" dirty="0">
                <a:solidFill>
                  <a:srgbClr val="FF0000"/>
                </a:solidFill>
              </a:rPr>
              <a:t> </a:t>
            </a:r>
            <a:r>
              <a:rPr lang="fr-FR" dirty="0" smtClean="0">
                <a:solidFill>
                  <a:srgbClr val="FF0000"/>
                </a:solidFill>
              </a:rPr>
              <a:t> 2/2</a:t>
            </a:r>
            <a:endParaRPr lang="fr-FR" dirty="0">
              <a:solidFill>
                <a:srgbClr val="FF0000"/>
              </a:solidFill>
            </a:endParaRPr>
          </a:p>
          <a:p>
            <a:pPr marL="0" marR="1143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Le cadre qui se vante de ne jamais prendre de vacances est soit un fou soit un mauvais manager. Les vacances sont un moment de réflexion et de planification. Ne laissez jamais de numéro de téléphone (p.64, loi 29</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165100" indent="0" algn="just">
              <a:lnSpc>
                <a:spcPct val="10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La plupart des cadres ne travaillent pas vraiment dur ; ils se fabriquent une image d’hyperactifs en s’agitant de tous côtés. Ils lisent des rapports, assistent à des réunions, écrivent des notes de service à rallonge, remplissent des imprimés et, finalement perdent leur temps. C’est le « syndrome du rocking-chair » : beaucoup de mouvement pour un déplacement nul. Les vrais « bosseurs » fournissent le même nombre d’heures, mais plus intensément. Plus que tout, ils réfléchissent et fouillent en profondeur. (p.91, loi 43</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177800" indent="0" algn="just">
              <a:lnSpc>
                <a:spcPct val="104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Le passé est le passé. Vous ne le ressusciterez jamais. Ne remâchez pas vos souvenirs, n’encensez pas vos expériences anciennes… Rien n’est plus important que le jour d’aujourd’hui. Il sera tout ce que vous voulez qu’il soit. Planifiez demain, et demain sera une excellente journée (p.134, loi 65</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i="1" dirty="0">
                <a:latin typeface="Times New Roman" panose="02020603050405020304" pitchFamily="18" charset="0"/>
                <a:ea typeface="Times New Roman" panose="02020603050405020304" pitchFamily="18" charset="0"/>
                <a:cs typeface="Arial" panose="020B0604020202020204" pitchFamily="34" charset="0"/>
              </a:rPr>
              <a:t>Riez, prenez du bon temps </a:t>
            </a:r>
            <a:r>
              <a:rPr lang="fr-FR" dirty="0">
                <a:latin typeface="Times New Roman" panose="02020603050405020304" pitchFamily="18" charset="0"/>
                <a:ea typeface="Times New Roman" panose="02020603050405020304" pitchFamily="18" charset="0"/>
                <a:cs typeface="Arial" panose="020B0604020202020204" pitchFamily="34" charset="0"/>
              </a:rPr>
              <a:t>(p. 135, Loi 66).</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332969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0000" lnSpcReduction="20000"/>
          </a:bodyPr>
          <a:lstStyle/>
          <a:p>
            <a:pPr marL="0" indent="0" algn="just">
              <a:spcAft>
                <a:spcPts val="0"/>
              </a:spcAft>
              <a:buNone/>
            </a:pPr>
            <a:r>
              <a:rPr lang="fr-FR"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Fraisse</a:t>
            </a:r>
            <a:r>
              <a:rPr lang="fr-FR"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(Loi de</a:t>
            </a: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2286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Loi de </a:t>
            </a:r>
            <a:r>
              <a:rPr lang="fr-FR" dirty="0" err="1">
                <a:latin typeface="Times New Roman" panose="02020603050405020304" pitchFamily="18" charset="0"/>
                <a:ea typeface="Times New Roman" panose="02020603050405020304" pitchFamily="18" charset="0"/>
                <a:cs typeface="Arial" panose="020B0604020202020204" pitchFamily="34" charset="0"/>
              </a:rPr>
              <a:t>Fraisse</a:t>
            </a:r>
            <a:r>
              <a:rPr lang="fr-FR" dirty="0">
                <a:latin typeface="Times New Roman" panose="02020603050405020304" pitchFamily="18" charset="0"/>
                <a:ea typeface="Times New Roman" panose="02020603050405020304" pitchFamily="18" charset="0"/>
                <a:cs typeface="Arial" panose="020B0604020202020204" pitchFamily="34" charset="0"/>
              </a:rPr>
              <a:t> ou la loi de la dimension subjective du temps : le temps a une double dimension, objective et subjective, qui dépend soit de l’intérêt porté à l’activité exercée, soit de l’urgence ou de l’importance qu’on lui accorde</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just">
              <a:spcAft>
                <a:spcPts val="0"/>
              </a:spcAft>
              <a:buNone/>
            </a:pP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Hobbs</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254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La faculté de maîtriser les événements est à la base de la gestion du temps. Les événements se produisent à la fois simultanément et successivement. Pourtant, nous les appréhendons en général les uns après les autres. (1988</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r>
              <a:rPr lang="fr-FR" sz="18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just">
              <a:buNone/>
            </a:pPr>
            <a:r>
              <a:rPr lang="fr-FR" dirty="0">
                <a:latin typeface="Times New Roman" panose="02020603050405020304" pitchFamily="18" charset="0"/>
                <a:ea typeface="Times New Roman" panose="02020603050405020304" pitchFamily="18" charset="0"/>
                <a:cs typeface="Arial" panose="020B0604020202020204" pitchFamily="34" charset="0"/>
              </a:rPr>
              <a:t>La gestion du temps, c’est l’acte par lequel on contrôle les événements. Vous devez impérativement connaître la vraie nature des événements pour pouvoir les classer par ordre de priorité et arriver à les contrôler. Et lorsque vous vous assurez le </a:t>
            </a:r>
            <a:r>
              <a:rPr lang="fr-FR" sz="2900" dirty="0">
                <a:latin typeface="Times New Roman" panose="02020603050405020304" pitchFamily="18" charset="0"/>
                <a:ea typeface="Times New Roman" panose="02020603050405020304" pitchFamily="18" charset="0"/>
                <a:cs typeface="Arial" panose="020B0604020202020204" pitchFamily="34" charset="0"/>
              </a:rPr>
              <a:t>contrôle de ces événements, vous vous adaptez en conséquence, et votre amour-propre s’en trouve grandi</a:t>
            </a:r>
            <a:r>
              <a:rPr lang="fr-FR" sz="2900" dirty="0" smtClean="0">
                <a:latin typeface="Times New Roman" panose="02020603050405020304" pitchFamily="18" charset="0"/>
                <a:ea typeface="Times New Roman" panose="02020603050405020304" pitchFamily="18" charset="0"/>
                <a:cs typeface="Arial" panose="020B0604020202020204" pitchFamily="34" charset="0"/>
              </a:rPr>
              <a:t>. L’amour-propre </a:t>
            </a:r>
            <a:r>
              <a:rPr lang="fr-FR" sz="2900" dirty="0">
                <a:latin typeface="Times New Roman" panose="02020603050405020304" pitchFamily="18" charset="0"/>
                <a:ea typeface="Times New Roman" panose="02020603050405020304" pitchFamily="18" charset="0"/>
                <a:cs typeface="Arial" panose="020B0604020202020204" pitchFamily="34" charset="0"/>
              </a:rPr>
              <a:t>contribue à renforcer la productivité et inversement</a:t>
            </a:r>
            <a:r>
              <a:rPr lang="fr-FR" sz="29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900" dirty="0">
              <a:latin typeface="Times New Roman" panose="02020603050405020304" pitchFamily="18" charset="0"/>
              <a:ea typeface="Times New Roman" panose="02020603050405020304" pitchFamily="18" charset="0"/>
              <a:cs typeface="Arial" panose="020B0604020202020204" pitchFamily="34" charset="0"/>
            </a:endParaRPr>
          </a:p>
          <a:p>
            <a:pPr marL="0" indent="0" algn="just">
              <a:buNone/>
            </a:pPr>
            <a:r>
              <a:rPr lang="fr-FR" sz="2900" dirty="0">
                <a:latin typeface="Times New Roman" panose="02020603050405020304" pitchFamily="18" charset="0"/>
                <a:ea typeface="Times New Roman" panose="02020603050405020304" pitchFamily="18" charset="0"/>
                <a:cs typeface="Arial" panose="020B0604020202020204" pitchFamily="34" charset="0"/>
              </a:rPr>
              <a:t>N’oubliez pas qu’après le chien, la corbeille à papier est le meilleur ami de l’homme</a:t>
            </a:r>
            <a:r>
              <a:rPr lang="fr-FR" sz="29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2900" dirty="0">
              <a:latin typeface="Times New Roman" panose="02020603050405020304" pitchFamily="18" charset="0"/>
              <a:ea typeface="Times New Roman" panose="02020603050405020304" pitchFamily="18" charset="0"/>
              <a:cs typeface="Arial" panose="020B0604020202020204" pitchFamily="34" charset="0"/>
            </a:endParaRPr>
          </a:p>
          <a:p>
            <a:pPr marL="0" marR="292100" indent="0" algn="just">
              <a:lnSpc>
                <a:spcPct val="106000"/>
              </a:lnSpc>
              <a:buNone/>
            </a:pPr>
            <a:r>
              <a:rPr lang="fr-FR" sz="2900" dirty="0">
                <a:latin typeface="Times New Roman" panose="02020603050405020304" pitchFamily="18" charset="0"/>
                <a:ea typeface="Times New Roman" panose="02020603050405020304" pitchFamily="18" charset="0"/>
                <a:cs typeface="Arial" panose="020B0604020202020204" pitchFamily="34" charset="0"/>
              </a:rPr>
              <a:t>La cohérence est ce qu’il y a de plus important dans le Système de Maîtrise du Temps. Atteindre la cohérence procure une base solide pour fixer ses objectifs et les réaliser quotidiennement.</a:t>
            </a:r>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732380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825624"/>
            <a:ext cx="11034713" cy="4818063"/>
          </a:xfrm>
        </p:spPr>
        <p:txBody>
          <a:bodyPr>
            <a:normAutofit fontScale="62500" lnSpcReduction="20000"/>
          </a:bodyPr>
          <a:lstStyle/>
          <a:p>
            <a:pPr marL="0" indent="0" algn="just">
              <a:buNone/>
            </a:pPr>
            <a:r>
              <a:rPr lang="fr-FR" sz="3100" b="1" dirty="0">
                <a:solidFill>
                  <a:srgbClr val="FF0000"/>
                </a:solidFill>
              </a:rPr>
              <a:t>Illich (loi d</a:t>
            </a:r>
            <a:r>
              <a:rPr lang="fr-FR" sz="3100" b="1" dirty="0" smtClean="0">
                <a:solidFill>
                  <a:srgbClr val="FF0000"/>
                </a:solidFill>
              </a:rPr>
              <a:t>’)</a:t>
            </a:r>
            <a:endParaRPr lang="fr-FR" sz="3100" dirty="0"/>
          </a:p>
          <a:p>
            <a:pPr marL="0" indent="0" algn="just">
              <a:lnSpc>
                <a:spcPct val="120000"/>
              </a:lnSpc>
              <a:buNone/>
            </a:pPr>
            <a:r>
              <a:rPr lang="fr-FR" sz="3100" dirty="0"/>
              <a:t>Loi d’Illich ou loi de la contre-productivité au-delà d’un seuil : au-delà d’un certain seuil horaire, la productivité du temps investi décroît et devient négative</a:t>
            </a:r>
            <a:r>
              <a:rPr lang="fr-FR" sz="3100" dirty="0" smtClean="0"/>
              <a:t>.</a:t>
            </a:r>
            <a:endParaRPr lang="fr-FR" sz="3100" dirty="0"/>
          </a:p>
          <a:p>
            <a:pPr marL="0" indent="0" algn="just">
              <a:lnSpc>
                <a:spcPct val="120000"/>
              </a:lnSpc>
              <a:buNone/>
            </a:pPr>
            <a:r>
              <a:rPr lang="fr-FR" sz="3100" b="1" dirty="0" smtClean="0">
                <a:solidFill>
                  <a:srgbClr val="FF0000"/>
                </a:solidFill>
              </a:rPr>
              <a:t>Kant</a:t>
            </a:r>
            <a:endParaRPr lang="fr-FR" sz="3100" dirty="0"/>
          </a:p>
          <a:p>
            <a:pPr marL="0" lvl="0" indent="0" algn="just">
              <a:lnSpc>
                <a:spcPct val="120000"/>
              </a:lnSpc>
              <a:buNone/>
            </a:pPr>
            <a:r>
              <a:rPr lang="fr-FR" sz="3100" dirty="0" smtClean="0"/>
              <a:t>A la </a:t>
            </a:r>
            <a:r>
              <a:rPr lang="fr-FR" sz="3100" dirty="0"/>
              <a:t>réflexion, il apparaît aussi inconcevable que l’espace et le temps soient finis et qu’ils soient infinis. La thèse qui affirme les limites de l’espace et du temps n’est pas plus soutenable que l’antithèse qui les conteste. Le seul moyen d’éviter ces difficultés est de cesser de considérer l’espace et le temps comme des choses en soi. L’espace et le temps sont des cadres à priori de notre perception, des conditions subjectives de notre représentation du monde</a:t>
            </a:r>
            <a:r>
              <a:rPr lang="fr-FR" sz="3100" dirty="0" smtClean="0"/>
              <a:t>.</a:t>
            </a:r>
          </a:p>
          <a:p>
            <a:pPr marL="0" indent="0" algn="just">
              <a:lnSpc>
                <a:spcPct val="120000"/>
              </a:lnSpc>
              <a:buNone/>
            </a:pPr>
            <a:r>
              <a:rPr lang="fr-FR" sz="3100" b="1" dirty="0">
                <a:solidFill>
                  <a:srgbClr val="FF0000"/>
                </a:solidFill>
              </a:rPr>
              <a:t>Leibniz</a:t>
            </a:r>
          </a:p>
          <a:p>
            <a:pPr marL="0" indent="0" algn="just">
              <a:lnSpc>
                <a:spcPct val="120000"/>
              </a:lnSpc>
              <a:buNone/>
            </a:pPr>
            <a:r>
              <a:rPr lang="fr-FR" sz="3100" dirty="0"/>
              <a:t>Si le temps était réel indépendamment des choses qui durent, on ne pourrait pas expliquer pourquoi Dieu a créé à un moment plutôt qu’à un autre ; le choix de l’instant de la création n’aurait pas de raison suffisante. Si on refuse la préexistence d’un espace réel et d’un temps réel, la difficulté disparaît. L’espace est l’ordre des coexistences possibles, comme le temps est l’ordre des successions possibles.</a:t>
            </a: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90052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825624"/>
            <a:ext cx="11034713" cy="4818063"/>
          </a:xfrm>
        </p:spPr>
        <p:txBody>
          <a:bodyPr>
            <a:normAutofit fontScale="70000" lnSpcReduction="20000"/>
          </a:bodyPr>
          <a:lstStyle/>
          <a:p>
            <a:pPr marL="0" indent="0">
              <a:buNone/>
            </a:pPr>
            <a:r>
              <a:rPr lang="fr-FR" sz="3200" b="1"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Maige</a:t>
            </a:r>
            <a:r>
              <a:rPr lang="fr-FR" sz="32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et Muller</a:t>
            </a:r>
            <a:endParaRPr lang="fr-FR" sz="20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sz="3200" dirty="0" smtClean="0">
                <a:effectLst/>
                <a:latin typeface="Times New Roman" panose="02020603050405020304" pitchFamily="18" charset="0"/>
                <a:ea typeface="Times New Roman" panose="02020603050405020304" pitchFamily="18" charset="0"/>
                <a:cs typeface="Arial" panose="020B0604020202020204" pitchFamily="34" charset="0"/>
              </a:rPr>
              <a:t>La vitesse, la réactivité, l’anticipation, la maîtrise des délais, le respect des promesses et l’innovation en phase avec le temps sont des avantages concurrentiels majeurs dans la guerre du temps. La lenteur, la passivité devant les événements et les habitudes ancrées sont des handicaps concurrentiels, voire des pratiques qui tuent. (1995)</a:t>
            </a: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30"/>
              </a:lnSpc>
              <a:spcAft>
                <a:spcPts val="0"/>
              </a:spcAft>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200"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Maige</a:t>
            </a:r>
            <a:r>
              <a:rPr lang="fr-FR"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et Muller (Lois de )</a:t>
            </a:r>
          </a:p>
          <a:p>
            <a:pPr marL="0" indent="0">
              <a:buNone/>
            </a:pPr>
            <a:r>
              <a:rPr lang="fr-FR" sz="3100" dirty="0">
                <a:latin typeface="Times New Roman" panose="02020603050405020304" pitchFamily="18" charset="0"/>
                <a:ea typeface="Times New Roman" panose="02020603050405020304" pitchFamily="18" charset="0"/>
                <a:cs typeface="Arial" panose="020B0604020202020204" pitchFamily="34" charset="0"/>
              </a:rPr>
              <a:t>L’indécision prend du temps. Rien n’est aussi simple qu’on ne l’imaginait au départ.</a:t>
            </a:r>
          </a:p>
          <a:p>
            <a:pPr marL="0" indent="0">
              <a:buNone/>
            </a:pPr>
            <a:r>
              <a:rPr lang="fr-FR"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Newton </a:t>
            </a:r>
          </a:p>
          <a:p>
            <a:pPr marL="0" indent="0">
              <a:buNone/>
            </a:pPr>
            <a:r>
              <a:rPr lang="fr-FR" sz="3100" dirty="0" smtClean="0">
                <a:latin typeface="Times New Roman" panose="02020603050405020304" pitchFamily="18" charset="0"/>
                <a:ea typeface="Times New Roman" panose="02020603050405020304" pitchFamily="18" charset="0"/>
                <a:cs typeface="Arial" panose="020B0604020202020204" pitchFamily="34" charset="0"/>
              </a:rPr>
              <a:t>L’espace </a:t>
            </a:r>
            <a:r>
              <a:rPr lang="fr-FR" sz="3100" dirty="0">
                <a:latin typeface="Times New Roman" panose="02020603050405020304" pitchFamily="18" charset="0"/>
                <a:ea typeface="Times New Roman" panose="02020603050405020304" pitchFamily="18" charset="0"/>
                <a:cs typeface="Arial" panose="020B0604020202020204" pitchFamily="34" charset="0"/>
              </a:rPr>
              <a:t>et le temps sont des cadres réels, absolus, qui existent indépendamment des objets qui s’y trouvent</a:t>
            </a:r>
            <a:r>
              <a:rPr lang="fr-FR" sz="31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3100" dirty="0">
              <a:latin typeface="Times New Roman" panose="02020603050405020304" pitchFamily="18" charset="0"/>
              <a:ea typeface="Times New Roman" panose="02020603050405020304" pitchFamily="18" charset="0"/>
              <a:cs typeface="Arial" panose="020B0604020202020204" pitchFamily="34" charset="0"/>
            </a:endParaRPr>
          </a:p>
          <a:p>
            <a:pPr marL="0" indent="0">
              <a:buNone/>
            </a:pPr>
            <a:r>
              <a:rPr lang="fr-FR" sz="3200"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Oncken</a:t>
            </a:r>
            <a:r>
              <a:rPr lang="fr-FR" sz="32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a:t>
            </a:r>
            <a:r>
              <a:rPr lang="fr-FR" sz="32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Jr</a:t>
            </a:r>
          </a:p>
          <a:p>
            <a:pPr marL="0" indent="0">
              <a:buNone/>
            </a:pPr>
            <a:r>
              <a:rPr lang="fr-FR" sz="3100" dirty="0">
                <a:latin typeface="Times New Roman" panose="02020603050405020304" pitchFamily="18" charset="0"/>
                <a:ea typeface="Times New Roman" panose="02020603050405020304" pitchFamily="18" charset="0"/>
                <a:cs typeface="Arial" panose="020B0604020202020204" pitchFamily="34" charset="0"/>
              </a:rPr>
              <a:t>Le temps </a:t>
            </a:r>
            <a:r>
              <a:rPr lang="fr-FR" sz="3100" dirty="0">
                <a:latin typeface="Times New Roman" panose="02020603050405020304" pitchFamily="18" charset="0"/>
                <a:ea typeface="Times New Roman" panose="02020603050405020304" pitchFamily="18" charset="0"/>
                <a:cs typeface="Arial" panose="020B0604020202020204" pitchFamily="34" charset="0"/>
              </a:rPr>
              <a:t>d’un cadre a trois facettes : le temps régi par son patron, le temps régi par le système, le temps sous contrôle direct. </a:t>
            </a:r>
            <a:r>
              <a:rPr lang="fr-FR" sz="3100" dirty="0">
                <a:latin typeface="Times New Roman" panose="02020603050405020304" pitchFamily="18" charset="0"/>
                <a:ea typeface="Times New Roman" panose="02020603050405020304" pitchFamily="18" charset="0"/>
                <a:cs typeface="Arial" panose="020B0604020202020204" pitchFamily="34" charset="0"/>
              </a:rPr>
              <a:t>(1989)</a:t>
            </a: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3440180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92188"/>
          </a:xfrm>
        </p:spPr>
        <p:txBody>
          <a:bodyPr>
            <a:normAutofit fontScale="90000"/>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357314"/>
            <a:ext cx="11034713" cy="5286373"/>
          </a:xfrm>
        </p:spPr>
        <p:txBody>
          <a:bodyPr>
            <a:normAutofit fontScale="70000" lnSpcReduction="20000"/>
          </a:bodyPr>
          <a:lstStyle/>
          <a:p>
            <a:pPr marL="0" indent="0">
              <a:buNone/>
            </a:pPr>
            <a:r>
              <a:rPr lang="fr-FR" dirty="0">
                <a:solidFill>
                  <a:srgbClr val="FF0000"/>
                </a:solidFill>
              </a:rPr>
              <a:t>Pareto (Loi de)</a:t>
            </a:r>
          </a:p>
          <a:p>
            <a:pPr marL="0" indent="0">
              <a:buNone/>
            </a:pPr>
            <a:r>
              <a:rPr lang="fr-FR" dirty="0"/>
              <a:t>La loi de Pareto ou Loi du 20/80 : 80% de la valeur (de notre travail) vient de 20% des dossiers travaillés et 20 % de la valeur (de notre travail) de 80% des dossiers travaillés.</a:t>
            </a:r>
          </a:p>
          <a:p>
            <a:pPr marL="0" indent="0">
              <a:buNone/>
            </a:pPr>
            <a:r>
              <a:rPr lang="fr-FR" sz="2900" dirty="0">
                <a:solidFill>
                  <a:srgbClr val="FF0000"/>
                </a:solidFill>
              </a:rPr>
              <a:t>Parkinson (Loi de) </a:t>
            </a:r>
          </a:p>
          <a:p>
            <a:pPr marL="0" indent="0">
              <a:buNone/>
            </a:pPr>
            <a:r>
              <a:rPr lang="fr-FR" dirty="0"/>
              <a:t>Loi de Parkinson ou loi de la tendance à l’auto-inflation: une tâche a tendance à occuper tout le temps qu’on lui alloue.</a:t>
            </a:r>
          </a:p>
          <a:p>
            <a:pPr marL="0" indent="0">
              <a:buNone/>
            </a:pPr>
            <a:r>
              <a:rPr lang="fr-FR" sz="2900" dirty="0">
                <a:solidFill>
                  <a:srgbClr val="FF0000"/>
                </a:solidFill>
              </a:rPr>
              <a:t>Proverbe chinois </a:t>
            </a:r>
          </a:p>
          <a:p>
            <a:pPr marL="0" indent="0">
              <a:buNone/>
            </a:pPr>
            <a:r>
              <a:rPr lang="fr-FR" dirty="0"/>
              <a:t>Consacre toujours les mêmes efforts et la même attention à bien exécuter toutes les tâches de quelque type qu’elles soient, car, que tu fasses le tour du monde ou que tu rentres chez toi, tu dois toujours faire les mêmes pas</a:t>
            </a:r>
          </a:p>
          <a:p>
            <a:pPr marL="0" indent="0">
              <a:buNone/>
            </a:pPr>
            <a:r>
              <a:rPr lang="fr-FR" sz="2900" dirty="0">
                <a:solidFill>
                  <a:srgbClr val="FF0000"/>
                </a:solidFill>
              </a:rPr>
              <a:t>Sénèque</a:t>
            </a:r>
          </a:p>
          <a:p>
            <a:pPr marL="0" indent="0">
              <a:buNone/>
            </a:pPr>
            <a:r>
              <a:rPr lang="fr-FR" dirty="0"/>
              <a:t>Le vent est rarement bon pour le capitaine qui ne sait pas où accoster.  Si on ne sait pas où on va, les chances d’y arriver sont minces.</a:t>
            </a:r>
          </a:p>
          <a:p>
            <a:pPr marL="0" indent="0">
              <a:spcAft>
                <a:spcPts val="0"/>
              </a:spcAft>
              <a:buNone/>
            </a:pPr>
            <a:r>
              <a:rPr lang="fr-FR" sz="2900" dirty="0" err="1">
                <a:solidFill>
                  <a:srgbClr val="FF0000"/>
                </a:solidFill>
              </a:rPr>
              <a:t>Swoboda</a:t>
            </a:r>
            <a:r>
              <a:rPr lang="fr-FR" sz="2900" dirty="0">
                <a:solidFill>
                  <a:srgbClr val="FF0000"/>
                </a:solidFill>
              </a:rPr>
              <a:t>-Fliess-</a:t>
            </a:r>
            <a:r>
              <a:rPr lang="fr-FR" sz="2900" dirty="0" err="1">
                <a:solidFill>
                  <a:srgbClr val="FF0000"/>
                </a:solidFill>
              </a:rPr>
              <a:t>Teltscher</a:t>
            </a:r>
            <a:r>
              <a:rPr lang="fr-FR" sz="2900" dirty="0">
                <a:solidFill>
                  <a:srgbClr val="FF0000"/>
                </a:solidFill>
              </a:rPr>
              <a:t> (Loi de) </a:t>
            </a:r>
          </a:p>
          <a:p>
            <a:pPr marL="0" marR="101600" indent="0" algn="just">
              <a:lnSpc>
                <a:spcPct val="106000"/>
              </a:lnSpc>
              <a:buNone/>
            </a:pPr>
            <a:r>
              <a:rPr lang="fr-FR" dirty="0"/>
              <a:t>La loi de </a:t>
            </a:r>
            <a:r>
              <a:rPr lang="fr-FR" dirty="0" err="1"/>
              <a:t>Swoboda</a:t>
            </a:r>
            <a:r>
              <a:rPr lang="fr-FR" dirty="0"/>
              <a:t>-Fliess-</a:t>
            </a:r>
            <a:r>
              <a:rPr lang="fr-FR" dirty="0" err="1"/>
              <a:t>Teltscher</a:t>
            </a:r>
            <a:r>
              <a:rPr lang="fr-FR" dirty="0"/>
              <a:t> ou lois des rythmes biologiques : chaque individu est traversé de multiples rythmes biologiques au cours de la journée, de la semaine, du mois, de l’année. Ainsi il sera plus efficace à certaines périodes et moins à d’autres.</a:t>
            </a: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792827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92188"/>
          </a:xfrm>
        </p:spPr>
        <p:txBody>
          <a:bodyPr>
            <a:normAutofit fontScale="90000"/>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357314"/>
            <a:ext cx="11034713" cy="5286373"/>
          </a:xfrm>
        </p:spPr>
        <p:txBody>
          <a:bodyPr>
            <a:normAutofit fontScale="92500" lnSpcReduction="10000"/>
          </a:bodyPr>
          <a:lstStyle/>
          <a:p>
            <a:pPr marL="0" indent="0">
              <a:buNone/>
            </a:pP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Saint-Exupéry</a:t>
            </a:r>
            <a:endParaRPr lang="fr-FR"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Bonjour, dit le petit prince</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Bonjour, dit le </a:t>
            </a:r>
            <a:r>
              <a:rPr lang="fr-FR" dirty="0" smtClean="0">
                <a:latin typeface="Times New Roman" panose="02020603050405020304" pitchFamily="18" charset="0"/>
                <a:ea typeface="Times New Roman" panose="02020603050405020304" pitchFamily="18" charset="0"/>
                <a:cs typeface="Arial" panose="020B0604020202020204" pitchFamily="34" charset="0"/>
              </a:rPr>
              <a:t>marchand.</a:t>
            </a:r>
            <a:r>
              <a:rPr lang="fr-FR" sz="1800" dirty="0">
                <a:latin typeface="Calibri" panose="020F0502020204030204" pitchFamily="34" charset="0"/>
                <a:ea typeface="Times New Roman" panose="02020603050405020304" pitchFamily="18" charset="0"/>
                <a:cs typeface="Arial" panose="020B0604020202020204" pitchFamily="34" charset="0"/>
              </a:rPr>
              <a:t> </a:t>
            </a:r>
            <a:r>
              <a:rPr lang="fr-FR" dirty="0" smtClean="0">
                <a:latin typeface="Times New Roman" panose="02020603050405020304" pitchFamily="18" charset="0"/>
                <a:ea typeface="Times New Roman" panose="02020603050405020304" pitchFamily="18" charset="0"/>
                <a:cs typeface="Arial" panose="020B0604020202020204" pitchFamily="34" charset="0"/>
              </a:rPr>
              <a:t>C’était </a:t>
            </a:r>
            <a:r>
              <a:rPr lang="fr-FR" dirty="0">
                <a:latin typeface="Times New Roman" panose="02020603050405020304" pitchFamily="18" charset="0"/>
                <a:ea typeface="Times New Roman" panose="02020603050405020304" pitchFamily="18" charset="0"/>
                <a:cs typeface="Arial" panose="020B0604020202020204" pitchFamily="34" charset="0"/>
              </a:rPr>
              <a:t>un marchand de pilules perfectionnées qui apaisent la soif. On en avale une par semaine et l’on n’éprouve plus le besoin de boire.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Pourquoi vends-tu ça? dit le petit prince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C’est une grosse économie de temps, dit le marchand. Les experts ont fait des calculs. On épargne cinquante trois minutes par semaine.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Et que fait-on de ces cinquante trois minutes?</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On en fait ce que l’on veut….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50800" lvl="0" indent="-342900">
              <a:lnSpc>
                <a:spcPct val="103000"/>
              </a:lnSpc>
              <a:spcAft>
                <a:spcPts val="0"/>
              </a:spcAft>
              <a:buFont typeface="Symbol" panose="05050102010706020507" pitchFamily="18" charset="2"/>
              <a:buChar char="-"/>
              <a:tabLst>
                <a:tab pos="533400" algn="l"/>
              </a:tabLst>
            </a:pPr>
            <a:r>
              <a:rPr lang="fr-FR" dirty="0">
                <a:latin typeface="Times New Roman" panose="02020603050405020304" pitchFamily="18" charset="0"/>
                <a:ea typeface="Times New Roman" panose="02020603050405020304" pitchFamily="18" charset="0"/>
                <a:cs typeface="Arial" panose="020B0604020202020204" pitchFamily="34" charset="0"/>
              </a:rPr>
              <a:t>Moi, se dit le petit prince, si j’avais cinquante trois minutes à dépenser, je marcherais tout doucement vers une fontaine….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414169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992188"/>
          </a:xfrm>
        </p:spPr>
        <p:txBody>
          <a:bodyPr>
            <a:normAutofit fontScale="90000"/>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199" y="1357314"/>
            <a:ext cx="11034713" cy="5286373"/>
          </a:xfrm>
        </p:spPr>
        <p:txBody>
          <a:bodyPr>
            <a:normAutofit fontScale="92500" lnSpcReduction="10000"/>
          </a:bodyPr>
          <a:lstStyle/>
          <a:p>
            <a:pPr marL="0" indent="0">
              <a:buNone/>
            </a:pP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Sénèque</a:t>
            </a:r>
            <a:endParaRPr lang="fr-FR" sz="18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Le </a:t>
            </a:r>
            <a:r>
              <a:rPr lang="fr-FR" dirty="0">
                <a:latin typeface="Times New Roman" panose="02020603050405020304" pitchFamily="18" charset="0"/>
                <a:ea typeface="Times New Roman" panose="02020603050405020304" pitchFamily="18" charset="0"/>
                <a:cs typeface="Arial" panose="020B0604020202020204" pitchFamily="34" charset="0"/>
              </a:rPr>
              <a:t>vent est rarement bon pour le capitaine qui ne sait pas où </a:t>
            </a:r>
            <a:r>
              <a:rPr lang="fr-FR" dirty="0" smtClean="0">
                <a:latin typeface="Times New Roman" panose="02020603050405020304" pitchFamily="18" charset="0"/>
                <a:ea typeface="Times New Roman" panose="02020603050405020304" pitchFamily="18" charset="0"/>
                <a:cs typeface="Arial" panose="020B0604020202020204" pitchFamily="34" charset="0"/>
              </a:rPr>
              <a:t>accoster.</a:t>
            </a:r>
            <a:r>
              <a:rPr lang="fr-FR" sz="1800" dirty="0">
                <a:latin typeface="Calibri" panose="020F0502020204030204" pitchFamily="34" charset="0"/>
                <a:ea typeface="Times New Roman" panose="02020603050405020304" pitchFamily="18" charset="0"/>
                <a:cs typeface="Arial" panose="020B0604020202020204" pitchFamily="34" charset="0"/>
              </a:rPr>
              <a:t> </a:t>
            </a:r>
            <a:r>
              <a:rPr lang="fr-FR" dirty="0" smtClean="0">
                <a:latin typeface="Times New Roman" panose="02020603050405020304" pitchFamily="18" charset="0"/>
                <a:ea typeface="Times New Roman" panose="02020603050405020304" pitchFamily="18" charset="0"/>
                <a:cs typeface="Arial" panose="020B0604020202020204" pitchFamily="34" charset="0"/>
              </a:rPr>
              <a:t>Si </a:t>
            </a:r>
            <a:r>
              <a:rPr lang="fr-FR" dirty="0">
                <a:latin typeface="Times New Roman" panose="02020603050405020304" pitchFamily="18" charset="0"/>
                <a:ea typeface="Times New Roman" panose="02020603050405020304" pitchFamily="18" charset="0"/>
                <a:cs typeface="Arial" panose="020B0604020202020204" pitchFamily="34" charset="0"/>
              </a:rPr>
              <a:t>on ne sait pas où on va, les chances d’y arriver sont minces</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Swoboda</a:t>
            </a:r>
            <a:r>
              <a:rPr lang="fr-FR"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-Fliess-</a:t>
            </a:r>
            <a:r>
              <a:rPr lang="fr-FR" b="1" dirty="0" err="1">
                <a:solidFill>
                  <a:srgbClr val="FF0000"/>
                </a:solidFill>
                <a:latin typeface="Times New Roman" panose="02020603050405020304" pitchFamily="18" charset="0"/>
                <a:ea typeface="Times New Roman" panose="02020603050405020304" pitchFamily="18" charset="0"/>
                <a:cs typeface="Arial" panose="020B0604020202020204" pitchFamily="34" charset="0"/>
              </a:rPr>
              <a:t>Teltscher</a:t>
            </a:r>
            <a:r>
              <a:rPr lang="fr-FR"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 (Loi de</a:t>
            </a:r>
            <a:r>
              <a:rPr lang="fr-FR"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101600" indent="0" algn="just">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La loi de </a:t>
            </a:r>
            <a:r>
              <a:rPr lang="fr-FR" dirty="0" err="1">
                <a:latin typeface="Times New Roman" panose="02020603050405020304" pitchFamily="18" charset="0"/>
                <a:ea typeface="Times New Roman" panose="02020603050405020304" pitchFamily="18" charset="0"/>
                <a:cs typeface="Arial" panose="020B0604020202020204" pitchFamily="34" charset="0"/>
              </a:rPr>
              <a:t>Swoboda</a:t>
            </a:r>
            <a:r>
              <a:rPr lang="fr-FR" dirty="0">
                <a:latin typeface="Times New Roman" panose="02020603050405020304" pitchFamily="18" charset="0"/>
                <a:ea typeface="Times New Roman" panose="02020603050405020304" pitchFamily="18" charset="0"/>
                <a:cs typeface="Arial" panose="020B0604020202020204" pitchFamily="34" charset="0"/>
              </a:rPr>
              <a:t>-Fliess-</a:t>
            </a:r>
            <a:r>
              <a:rPr lang="fr-FR" dirty="0" err="1">
                <a:latin typeface="Times New Roman" panose="02020603050405020304" pitchFamily="18" charset="0"/>
                <a:ea typeface="Times New Roman" panose="02020603050405020304" pitchFamily="18" charset="0"/>
                <a:cs typeface="Arial" panose="020B0604020202020204" pitchFamily="34" charset="0"/>
              </a:rPr>
              <a:t>Teltscher</a:t>
            </a:r>
            <a:r>
              <a:rPr lang="fr-FR" dirty="0">
                <a:latin typeface="Times New Roman" panose="02020603050405020304" pitchFamily="18" charset="0"/>
                <a:ea typeface="Times New Roman" panose="02020603050405020304" pitchFamily="18" charset="0"/>
                <a:cs typeface="Arial" panose="020B0604020202020204" pitchFamily="34" charset="0"/>
              </a:rPr>
              <a:t> ou lois des rythmes biologiques : chaque individu est traversé de multiples rythmes biologiques au cours de la journée, de la </a:t>
            </a:r>
            <a:r>
              <a:rPr lang="fr-FR" dirty="0">
                <a:latin typeface="Times New Roman" panose="02020603050405020304" pitchFamily="18" charset="0"/>
                <a:ea typeface="Times New Roman" panose="02020603050405020304" pitchFamily="18" charset="0"/>
                <a:cs typeface="Arial" panose="020B0604020202020204" pitchFamily="34" charset="0"/>
              </a:rPr>
              <a:t>semaine, du mois, de l’année. Ainsi il sera plus efficace à certaines périodes et moins à d’autres.</a:t>
            </a:r>
          </a:p>
          <a:p>
            <a:pPr marL="0" indent="0">
              <a:spcAft>
                <a:spcPts val="0"/>
              </a:spcAft>
              <a:buNone/>
            </a:pPr>
            <a:r>
              <a:rPr lang="fr-FR"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Webster</a:t>
            </a:r>
          </a:p>
          <a:p>
            <a:pPr marL="0" marR="76200" indent="0">
              <a:lnSpc>
                <a:spcPct val="106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Un cadre supérieur ne dispose que d’une heure à lui par jour, et il est interrompu en moyenne toutes les huit minutes, généralement par un subordonné, pour un conseil ou une information.</a:t>
            </a:r>
          </a:p>
          <a:p>
            <a:pPr marL="0" marR="101600" indent="0" algn="just">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677068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0724"/>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671513" y="1085850"/>
            <a:ext cx="11272837" cy="5557837"/>
          </a:xfrm>
        </p:spPr>
        <p:txBody>
          <a:bodyPr>
            <a:normAutofit fontScale="25000" lnSpcReduction="20000"/>
          </a:bodyPr>
          <a:lstStyle/>
          <a:p>
            <a:pPr marL="0" indent="0" algn="just">
              <a:buNone/>
            </a:pPr>
            <a:endParaRPr lang="fr-FR" sz="4500"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endParaRPr>
          </a:p>
          <a:p>
            <a:pPr marL="0" indent="0" algn="just">
              <a:buNone/>
            </a:pPr>
            <a:r>
              <a:rPr lang="fr-FR" sz="4500"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La </a:t>
            </a:r>
            <a:r>
              <a:rPr lang="fr-FR" sz="4500"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dimension sociale du </a:t>
            </a:r>
            <a:r>
              <a:rPr lang="fr-FR" sz="4500"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temps</a:t>
            </a:r>
            <a:endParaRPr lang="fr-FR"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20000"/>
              </a:lnSpc>
              <a:buNone/>
            </a:pPr>
            <a:r>
              <a:rPr lang="fr-FR" sz="5600" dirty="0">
                <a:latin typeface="Times New Roman" panose="02020603050405020304" pitchFamily="18" charset="0"/>
                <a:ea typeface="Times New Roman" panose="02020603050405020304" pitchFamily="18" charset="0"/>
                <a:cs typeface="Arial" panose="020B0604020202020204" pitchFamily="34" charset="0"/>
              </a:rPr>
              <a:t>Le temps n’a pas la même signification ni la même représentation, selon que l’on appartienne à une société traditionnelle et en développement ou à une société industrielle et développée. Voyons les caractéristiques que chacun de ces milieux attribuent au temps</a:t>
            </a:r>
            <a:r>
              <a:rPr lang="fr-FR" sz="5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0" marR="63500" indent="0" algn="just">
              <a:lnSpc>
                <a:spcPct val="120000"/>
              </a:lnSpc>
              <a:buNone/>
            </a:pPr>
            <a:r>
              <a:rPr lang="fr-FR" sz="5600" dirty="0" smtClean="0">
                <a:latin typeface="Times New Roman" panose="02020603050405020304" pitchFamily="18" charset="0"/>
                <a:ea typeface="Times New Roman" panose="02020603050405020304" pitchFamily="18" charset="0"/>
                <a:cs typeface="Arial" panose="020B0604020202020204" pitchFamily="34" charset="0"/>
              </a:rPr>
              <a:t>La comparaison </a:t>
            </a:r>
            <a:r>
              <a:rPr lang="fr-FR" sz="5600" dirty="0">
                <a:latin typeface="Times New Roman" panose="02020603050405020304" pitchFamily="18" charset="0"/>
                <a:ea typeface="Times New Roman" panose="02020603050405020304" pitchFamily="18" charset="0"/>
                <a:cs typeface="Arial" panose="020B0604020202020204" pitchFamily="34" charset="0"/>
              </a:rPr>
              <a:t>de la représentation sociale du temps par un citoyen d’une société traditionnelle avec celle d’un citoyen d’une société industrielle est réalisable en examinant les variables suivantes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2032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Les repères dominants utilisés par les gens pour connaître l’heure ou les saisons, par exemple les astres ou la montre, la végétation ou le calendrier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marR="254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Le fait que le déroulement du temps soit perçu comme un phénomène cyclique (la période de pluie est précédée par un temps de grande sécheresse dans plusieurs pays du monde) ou linéaire (naissance, scolarisation, travail, retraite, mort)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L’horizon temporel dominant soit le passé, le présent ou le futur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La possibilité de différencier les périodes consacrées au travail de celles consacrées à la vie personnelle et familiale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La capacité d’exécuter plusieurs activités en même temps plutôt qu’une seule à la fois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La disponibilité et la permanence du temps (ressource infinie ou rare)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L’importance du temps comme ressource (ressource banale ou précieuse)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La valeur accordée au temps (non marchande : gratuite ; marchande : facturable)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La mesure du temps (approximative ou précise) ;</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20000"/>
              </a:lnSpc>
              <a:spcAft>
                <a:spcPts val="0"/>
              </a:spcAft>
              <a:buFont typeface="Symbol" panose="05050102010706020507" pitchFamily="18" charset="2"/>
              <a:buChar char="-"/>
              <a:tabLst>
                <a:tab pos="457200" algn="l"/>
              </a:tabLst>
            </a:pPr>
            <a:r>
              <a:rPr lang="fr-FR" sz="5600" dirty="0">
                <a:latin typeface="Times New Roman" panose="02020603050405020304" pitchFamily="18" charset="0"/>
                <a:ea typeface="Times New Roman" panose="02020603050405020304" pitchFamily="18" charset="0"/>
                <a:cs typeface="Arial" panose="020B0604020202020204" pitchFamily="34" charset="0"/>
              </a:rPr>
              <a:t>Le régime temporel (souple ou contraignant</a:t>
            </a:r>
            <a:r>
              <a:rPr lang="fr-FR" sz="5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gn="just">
              <a:lnSpc>
                <a:spcPct val="120000"/>
              </a:lnSpc>
              <a:buNone/>
            </a:pPr>
            <a:r>
              <a:rPr lang="fr-FR" sz="5600" dirty="0" smtClean="0">
                <a:latin typeface="Times New Roman" panose="02020603050405020304" pitchFamily="18" charset="0"/>
                <a:ea typeface="Times New Roman" panose="02020603050405020304" pitchFamily="18" charset="0"/>
                <a:cs typeface="Arial" panose="020B0604020202020204" pitchFamily="34" charset="0"/>
              </a:rPr>
              <a:t>          (</a:t>
            </a:r>
            <a:r>
              <a:rPr lang="fr-FR" sz="5600" dirty="0">
                <a:latin typeface="Times New Roman" panose="02020603050405020304" pitchFamily="18" charset="0"/>
                <a:ea typeface="Times New Roman" panose="02020603050405020304" pitchFamily="18" charset="0"/>
                <a:cs typeface="Arial" panose="020B0604020202020204" pitchFamily="34" charset="0"/>
              </a:rPr>
              <a:t>Côté, Marcel</a:t>
            </a:r>
            <a:r>
              <a:rPr lang="fr-FR" sz="5600" i="1" dirty="0">
                <a:latin typeface="Times New Roman" panose="02020603050405020304" pitchFamily="18" charset="0"/>
                <a:ea typeface="Times New Roman" panose="02020603050405020304" pitchFamily="18" charset="0"/>
                <a:cs typeface="Arial" panose="020B0604020202020204" pitchFamily="34" charset="0"/>
              </a:rPr>
              <a:t>, Maître de son temps</a:t>
            </a:r>
            <a:r>
              <a:rPr lang="fr-FR" sz="5600" dirty="0">
                <a:latin typeface="Times New Roman" panose="02020603050405020304" pitchFamily="18" charset="0"/>
                <a:ea typeface="Times New Roman" panose="02020603050405020304" pitchFamily="18" charset="0"/>
                <a:cs typeface="Arial" panose="020B0604020202020204" pitchFamily="34" charset="0"/>
              </a:rPr>
              <a:t>, 2000 p.32</a:t>
            </a:r>
            <a:r>
              <a:rPr lang="fr-FR" sz="5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4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68549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0724"/>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671513" y="1085850"/>
            <a:ext cx="11272837" cy="5557837"/>
          </a:xfrm>
        </p:spPr>
        <p:txBody>
          <a:bodyPr>
            <a:normAutofit fontScale="47500" lnSpcReduction="20000"/>
          </a:bodyPr>
          <a:lstStyle/>
          <a:p>
            <a:pPr marL="0" indent="0">
              <a:spcAft>
                <a:spcPts val="0"/>
              </a:spcAft>
              <a:buNone/>
            </a:pPr>
            <a:r>
              <a:rPr lang="fr-FR" sz="48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 dimension culturelle du temps dans le contexte de la communication</a:t>
            </a:r>
            <a:endParaRPr lang="fr-FR" sz="36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spcAft>
                <a:spcPts val="0"/>
              </a:spcAft>
              <a:buNone/>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Le choix des modes de communication et l’efficacité de ceux-ci sont fortement influencés par le contexte culturel des interlocuteurs. Au-delà des barrières naturelles à la communication (choix des mots, dilution du message), il existe de nombreuses barrières qui proviennent des attitudes, des comportements, des valeurs et des normes propres à chaque culture.</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indent="0">
              <a:spcAft>
                <a:spcPts val="0"/>
              </a:spcAft>
              <a:buNone/>
            </a:pPr>
            <a:r>
              <a:rPr lang="fr-FR" sz="4800" dirty="0" smtClean="0">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rPr>
              <a:t>Pour un dirigeant africain par exemple, communiquer signifie </a:t>
            </a: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plutôt qu’écrire</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longtemps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avec des images (métaphores)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pour dominer</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spontanément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pour parler</a:t>
            </a:r>
            <a:endParaRPr lang="fr-FR" sz="3600" dirty="0">
              <a:latin typeface="Calibri" panose="020F0502020204030204" pitchFamily="34" charset="0"/>
              <a:ea typeface="Times New Roman" panose="02020603050405020304" pitchFamily="18" charset="0"/>
              <a:cs typeface="Arial" panose="020B0604020202020204" pitchFamily="34" charset="0"/>
            </a:endParaRPr>
          </a:p>
          <a:p>
            <a:pPr marL="0" lvl="0" indent="0">
              <a:spcAft>
                <a:spcPts val="0"/>
              </a:spcAft>
              <a:buNone/>
              <a:tabLst>
                <a:tab pos="1143000" algn="l"/>
              </a:tabLst>
            </a:pPr>
            <a:r>
              <a:rPr lang="fr-FR" sz="4800" dirty="0" smtClean="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Pour mieux gérer son temps, dans le contexte africain, il devient essentiel de </a:t>
            </a: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mieux connaître ses habilités orales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gagner du temps par une parole planifiée, encadrée, focalisée</a:t>
            </a:r>
            <a:b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b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151857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720724"/>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671513" y="1085850"/>
            <a:ext cx="11272837" cy="5557837"/>
          </a:xfrm>
        </p:spPr>
        <p:txBody>
          <a:bodyPr>
            <a:normAutofit fontScale="55000" lnSpcReduction="20000"/>
          </a:bodyPr>
          <a:lstStyle/>
          <a:p>
            <a:pPr marL="0" indent="0">
              <a:spcAft>
                <a:spcPts val="0"/>
              </a:spcAft>
              <a:buNone/>
            </a:pPr>
            <a:r>
              <a:rPr lang="fr-FR" sz="48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La dimension culturelle du temps dans le contexte de la communication</a:t>
            </a:r>
            <a:endParaRPr lang="fr-FR" sz="3600" dirty="0" smtClean="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spcAft>
                <a:spcPts val="0"/>
              </a:spcAft>
              <a:buNone/>
            </a:pPr>
            <a:r>
              <a:rPr lang="fr-FR" sz="4800" dirty="0" smtClean="0">
                <a:solidFill>
                  <a:srgbClr val="00B050"/>
                </a:solidFill>
                <a:effectLst/>
                <a:latin typeface="Times New Roman" panose="02020603050405020304" pitchFamily="18" charset="0"/>
                <a:ea typeface="Times New Roman" panose="02020603050405020304" pitchFamily="18" charset="0"/>
                <a:cs typeface="Arial" panose="020B0604020202020204" pitchFamily="34" charset="0"/>
              </a:rPr>
              <a:t>Pour un dirigeant nord-américain, communiquer veut dire :</a:t>
            </a:r>
            <a:endParaRPr lang="fr-FR" sz="3600" dirty="0" smtClean="0">
              <a:solidFill>
                <a:srgbClr val="00B050"/>
              </a:solidFill>
              <a:effectLst/>
              <a:latin typeface="Calibri" panose="020F0502020204030204" pitchFamily="34" charset="0"/>
              <a:ea typeface="Calibri" panose="020F0502020204030204" pitchFamily="34" charset="0"/>
              <a:cs typeface="Arial" panose="020B0604020202020204" pitchFamily="34" charset="0"/>
            </a:endParaRPr>
          </a:p>
          <a:p>
            <a:pPr marL="342900" marR="317500" lvl="0" indent="-342900">
              <a:lnSpc>
                <a:spcPct val="104000"/>
              </a:lnSpc>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plutôt qu’écrire (ententes téléphoniques confirmées plus tard par écrit)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brièvement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avec des faits, des chiffres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nSpc>
                <a:spcPct val="99000"/>
              </a:lnSpc>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pour régler un problème immédiat</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Parler en s’inspirant des faits connus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Ne pas parler inutilement</a:t>
            </a:r>
            <a:endParaRPr lang="fr-FR" sz="3600" dirty="0">
              <a:latin typeface="Calibri" panose="020F0502020204030204" pitchFamily="34" charset="0"/>
              <a:ea typeface="Times New Roman" panose="02020603050405020304" pitchFamily="18" charset="0"/>
              <a:cs typeface="Arial" panose="020B0604020202020204" pitchFamily="34" charset="0"/>
            </a:endParaRPr>
          </a:p>
          <a:p>
            <a:pPr marL="0" lvl="0" indent="0">
              <a:spcAft>
                <a:spcPts val="0"/>
              </a:spcAft>
              <a:buNone/>
              <a:tabLst>
                <a:tab pos="1143000" algn="l"/>
              </a:tabLst>
            </a:pPr>
            <a:r>
              <a:rPr lang="fr-FR" sz="4800" dirty="0" smtClean="0">
                <a:solidFill>
                  <a:srgbClr val="00B0F0"/>
                </a:solidFill>
                <a:effectLst/>
                <a:latin typeface="Times New Roman" panose="02020603050405020304" pitchFamily="18" charset="0"/>
                <a:ea typeface="Times New Roman" panose="02020603050405020304" pitchFamily="18" charset="0"/>
                <a:cs typeface="Arial" panose="020B0604020202020204" pitchFamily="34" charset="0"/>
              </a:rPr>
              <a:t>Mieux gérer son temps, dans le contexte nord-américain, requiert :</a:t>
            </a:r>
            <a:endParaRPr lang="fr-FR" sz="3600" dirty="0" smtClean="0">
              <a:solidFill>
                <a:srgbClr val="00B0F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461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mieux connaître ses capacités de dialoguer avec les autres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spcAft>
                <a:spcPts val="0"/>
              </a:spcAft>
              <a:buFont typeface="Symbol" panose="05050102010706020507" pitchFamily="18" charset="2"/>
              <a:buChar char="-"/>
              <a:tabLst>
                <a:tab pos="5461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gagner du temps par une communication rapide et centrée sur les faits</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indent="0">
              <a:spcAft>
                <a:spcPts val="0"/>
              </a:spcAft>
              <a:buNone/>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(Côté, Marcel, </a:t>
            </a:r>
            <a:r>
              <a:rPr lang="fr-FR" sz="4800" i="1" dirty="0" smtClean="0">
                <a:effectLst/>
                <a:latin typeface="Times New Roman" panose="02020603050405020304" pitchFamily="18" charset="0"/>
                <a:ea typeface="Times New Roman" panose="02020603050405020304" pitchFamily="18" charset="0"/>
                <a:cs typeface="Arial" panose="020B0604020202020204" pitchFamily="34" charset="0"/>
              </a:rPr>
              <a:t>Maître de son temps</a:t>
            </a: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 2000, p.142)</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spcAft>
                <a:spcPts val="0"/>
              </a:spcAft>
              <a:buNone/>
              <a:tabLst>
                <a:tab pos="1143000" algn="l"/>
              </a:tabLst>
            </a:pPr>
            <a: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t/>
            </a:r>
            <a:br>
              <a:rPr lang="fr-FR" sz="4800" dirty="0" smtClean="0">
                <a:effectLst/>
                <a:latin typeface="Times New Roman" panose="02020603050405020304" pitchFamily="18" charset="0"/>
                <a:ea typeface="Times New Roman" panose="02020603050405020304" pitchFamily="18" charset="0"/>
                <a:cs typeface="Arial" panose="020B0604020202020204" pitchFamily="34" charset="0"/>
              </a:rPr>
            </a:b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36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sz="2000" dirty="0" smtClean="0">
              <a:effectLst/>
              <a:latin typeface="Calibri" panose="020F0502020204030204" pitchFamily="34" charset="0"/>
              <a:ea typeface="Calibri" panose="020F0502020204030204" pitchFamily="34" charset="0"/>
              <a:cs typeface="Arial" panose="020B0604020202020204" pitchFamily="34" charset="0"/>
            </a:endParaRPr>
          </a:p>
          <a:p>
            <a:pPr marL="0" lvl="0" indent="0">
              <a:buNone/>
            </a:pPr>
            <a:endParaRPr lang="fr-FR" dirty="0"/>
          </a:p>
          <a:p>
            <a:pPr marL="0" marR="38100" indent="0">
              <a:lnSpc>
                <a:spcPct val="106000"/>
              </a:lnSpc>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1350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800" b="1" dirty="0" smtClean="0">
                <a:solidFill>
                  <a:srgbClr val="FF0000"/>
                </a:solidFill>
              </a:rPr>
              <a:t>OBJECTIF</a:t>
            </a:r>
            <a:endParaRPr lang="fr-FR" sz="4800" b="1" dirty="0">
              <a:solidFill>
                <a:srgbClr val="FF0000"/>
              </a:solidFill>
            </a:endParaRPr>
          </a:p>
        </p:txBody>
      </p:sp>
      <p:sp>
        <p:nvSpPr>
          <p:cNvPr id="3" name="Espace réservé du contenu 2"/>
          <p:cNvSpPr>
            <a:spLocks noGrp="1"/>
          </p:cNvSpPr>
          <p:nvPr>
            <p:ph idx="1"/>
          </p:nvPr>
        </p:nvSpPr>
        <p:spPr/>
        <p:txBody>
          <a:bodyPr/>
          <a:lstStyle/>
          <a:p>
            <a:pPr marL="0" indent="0">
              <a:lnSpc>
                <a:spcPct val="115000"/>
              </a:lnSpc>
              <a:spcAft>
                <a:spcPts val="1000"/>
              </a:spcAft>
              <a:buNone/>
            </a:pPr>
            <a:r>
              <a:rPr lang="fr-FR" b="1" dirty="0">
                <a:latin typeface="Tahoma" panose="020B0604030504040204" pitchFamily="34" charset="0"/>
                <a:ea typeface="Times New Roman" panose="02020603050405020304" pitchFamily="18" charset="0"/>
                <a:cs typeface="Times New Roman" panose="02020603050405020304" pitchFamily="18" charset="0"/>
              </a:rPr>
              <a:t>À la fin de cette partie, </a:t>
            </a:r>
            <a:r>
              <a:rPr lang="fr-FR" b="1" dirty="0" smtClean="0">
                <a:latin typeface="Tahoma" panose="020B0604030504040204" pitchFamily="34" charset="0"/>
                <a:ea typeface="Times New Roman" panose="02020603050405020304" pitchFamily="18" charset="0"/>
                <a:cs typeface="Times New Roman" panose="02020603050405020304" pitchFamily="18" charset="0"/>
              </a:rPr>
              <a:t>vous devriez pouvoir: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smtClean="0">
                <a:latin typeface="Tahoma" panose="020B0604030504040204" pitchFamily="34" charset="0"/>
                <a:ea typeface="Times New Roman" panose="02020603050405020304" pitchFamily="18" charset="0"/>
                <a:cs typeface="Times New Roman" panose="02020603050405020304" pitchFamily="18" charset="0"/>
              </a:rPr>
              <a:t>préciser votre </a:t>
            </a:r>
            <a:r>
              <a:rPr lang="fr-FR" dirty="0">
                <a:latin typeface="Tahoma" panose="020B0604030504040204" pitchFamily="34" charset="0"/>
                <a:ea typeface="Times New Roman" panose="02020603050405020304" pitchFamily="18" charset="0"/>
                <a:cs typeface="Times New Roman" panose="02020603050405020304" pitchFamily="18" charset="0"/>
              </a:rPr>
              <a:t>conception du temps </a:t>
            </a:r>
            <a:endParaRPr lang="fr-F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a:latin typeface="Tahoma" panose="020B0604030504040204" pitchFamily="34" charset="0"/>
                <a:ea typeface="Times New Roman" panose="02020603050405020304" pitchFamily="18" charset="0"/>
                <a:cs typeface="Times New Roman" panose="02020603050405020304" pitchFamily="18" charset="0"/>
              </a:rPr>
              <a:t>p</a:t>
            </a:r>
            <a:r>
              <a:rPr lang="fr-FR" dirty="0" smtClean="0">
                <a:latin typeface="Tahoma" panose="020B0604030504040204" pitchFamily="34" charset="0"/>
                <a:ea typeface="Times New Roman" panose="02020603050405020304" pitchFamily="18" charset="0"/>
                <a:cs typeface="Times New Roman" panose="02020603050405020304" pitchFamily="18" charset="0"/>
              </a:rPr>
              <a:t>rendre conscience </a:t>
            </a:r>
            <a:r>
              <a:rPr lang="fr-FR" dirty="0">
                <a:latin typeface="Tahoma" panose="020B0604030504040204" pitchFamily="34" charset="0"/>
                <a:ea typeface="Times New Roman" panose="02020603050405020304" pitchFamily="18" charset="0"/>
                <a:cs typeface="Times New Roman" panose="02020603050405020304" pitchFamily="18" charset="0"/>
              </a:rPr>
              <a:t>de l’utilisation de </a:t>
            </a:r>
            <a:r>
              <a:rPr lang="fr-FR" dirty="0" smtClean="0">
                <a:latin typeface="Tahoma" panose="020B0604030504040204" pitchFamily="34" charset="0"/>
                <a:ea typeface="Times New Roman" panose="02020603050405020304" pitchFamily="18" charset="0"/>
                <a:cs typeface="Times New Roman" panose="02020603050405020304" pitchFamily="18" charset="0"/>
              </a:rPr>
              <a:t>votre </a:t>
            </a:r>
            <a:r>
              <a:rPr lang="fr-FR" dirty="0">
                <a:latin typeface="Tahoma" panose="020B0604030504040204" pitchFamily="34" charset="0"/>
                <a:ea typeface="Times New Roman" panose="02020603050405020304" pitchFamily="18" charset="0"/>
                <a:cs typeface="Times New Roman" panose="02020603050405020304" pitchFamily="18" charset="0"/>
              </a:rPr>
              <a:t>temps dans </a:t>
            </a:r>
            <a:r>
              <a:rPr lang="fr-FR" dirty="0" smtClean="0">
                <a:latin typeface="Tahoma" panose="020B0604030504040204" pitchFamily="34" charset="0"/>
                <a:ea typeface="Times New Roman" panose="02020603050405020304" pitchFamily="18" charset="0"/>
                <a:cs typeface="Times New Roman" panose="02020603050405020304" pitchFamily="18" charset="0"/>
              </a:rPr>
              <a:t>vos </a:t>
            </a:r>
            <a:r>
              <a:rPr lang="fr-FR" dirty="0">
                <a:latin typeface="Tahoma" panose="020B0604030504040204" pitchFamily="34" charset="0"/>
                <a:ea typeface="Times New Roman" panose="02020603050405020304" pitchFamily="18" charset="0"/>
                <a:cs typeface="Times New Roman" panose="02020603050405020304" pitchFamily="18" charset="0"/>
              </a:rPr>
              <a:t>fonctions </a:t>
            </a:r>
            <a:endParaRPr lang="fr-FR" sz="2400" dirty="0">
              <a:latin typeface="Calibri" panose="020F0502020204030204" pitchFamily="34" charset="0"/>
              <a:ea typeface="Times New Roman" panose="02020603050405020304" pitchFamily="18" charset="0"/>
              <a:cs typeface="Times New Roman" panose="02020603050405020304" pitchFamily="18" charset="0"/>
            </a:endParaRPr>
          </a:p>
          <a:p>
            <a:pPr lvl="0">
              <a:lnSpc>
                <a:spcPct val="115000"/>
              </a:lnSpc>
              <a:spcAft>
                <a:spcPts val="1000"/>
              </a:spcAft>
              <a:buSzPts val="1000"/>
              <a:buFont typeface="Wingdings" panose="05000000000000000000" pitchFamily="2" charset="2"/>
              <a:buChar char="Ø"/>
              <a:tabLst>
                <a:tab pos="457200" algn="l"/>
              </a:tabLst>
            </a:pPr>
            <a:r>
              <a:rPr lang="fr-FR" dirty="0" smtClean="0">
                <a:latin typeface="Tahoma" panose="020B0604030504040204" pitchFamily="34" charset="0"/>
                <a:ea typeface="Times New Roman" panose="02020603050405020304" pitchFamily="18" charset="0"/>
              </a:rPr>
              <a:t>analyser </a:t>
            </a:r>
            <a:r>
              <a:rPr lang="fr-FR" dirty="0">
                <a:latin typeface="Tahoma" panose="020B0604030504040204" pitchFamily="34" charset="0"/>
                <a:ea typeface="Times New Roman" panose="02020603050405020304" pitchFamily="18" charset="0"/>
              </a:rPr>
              <a:t>et </a:t>
            </a:r>
            <a:r>
              <a:rPr lang="fr-FR" dirty="0" smtClean="0">
                <a:latin typeface="Tahoma" panose="020B0604030504040204" pitchFamily="34" charset="0"/>
                <a:ea typeface="Times New Roman" panose="02020603050405020304" pitchFamily="18" charset="0"/>
              </a:rPr>
              <a:t>poser </a:t>
            </a:r>
            <a:r>
              <a:rPr lang="fr-FR" dirty="0">
                <a:latin typeface="Tahoma" panose="020B0604030504040204" pitchFamily="34" charset="0"/>
                <a:ea typeface="Times New Roman" panose="02020603050405020304" pitchFamily="18" charset="0"/>
              </a:rPr>
              <a:t>un diagnostic sur l’utilisation de </a:t>
            </a:r>
            <a:r>
              <a:rPr lang="fr-FR" dirty="0" smtClean="0">
                <a:latin typeface="Tahoma" panose="020B0604030504040204" pitchFamily="34" charset="0"/>
                <a:ea typeface="Times New Roman" panose="02020603050405020304" pitchFamily="18" charset="0"/>
              </a:rPr>
              <a:t>votre </a:t>
            </a:r>
            <a:r>
              <a:rPr lang="fr-FR" dirty="0">
                <a:latin typeface="Tahoma" panose="020B0604030504040204" pitchFamily="34" charset="0"/>
                <a:ea typeface="Times New Roman" panose="02020603050405020304" pitchFamily="18" charset="0"/>
              </a:rPr>
              <a:t>temps </a:t>
            </a:r>
            <a:endParaRPr lang="fr-FR" dirty="0"/>
          </a:p>
        </p:txBody>
      </p:sp>
    </p:spTree>
    <p:extLst>
      <p:ext uri="{BB962C8B-B14F-4D97-AF65-F5344CB8AC3E}">
        <p14:creationId xmlns:p14="http://schemas.microsoft.com/office/powerpoint/2010/main" val="27905225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smtClean="0"/>
              <a:t>CONCLUSION</a:t>
            </a:r>
            <a:endParaRPr lang="fr-FR" b="1" dirty="0"/>
          </a:p>
        </p:txBody>
      </p:sp>
      <p:sp>
        <p:nvSpPr>
          <p:cNvPr id="3" name="Espace réservé du contenu 2"/>
          <p:cNvSpPr>
            <a:spLocks noGrp="1"/>
          </p:cNvSpPr>
          <p:nvPr>
            <p:ph idx="1"/>
          </p:nvPr>
        </p:nvSpPr>
        <p:spPr/>
        <p:txBody>
          <a:bodyPr/>
          <a:lstStyle/>
          <a:p>
            <a:pPr marL="0" indent="0" algn="just">
              <a:buNone/>
            </a:pPr>
            <a:endParaRPr lang="fr-FR" dirty="0" smtClean="0">
              <a:latin typeface="Times New Roman" panose="02020603050405020304" pitchFamily="18" charset="0"/>
              <a:ea typeface="Times New Roman" panose="02020603050405020304" pitchFamily="18" charset="0"/>
              <a:cs typeface="Arial" panose="020B0604020202020204" pitchFamily="34" charset="0"/>
            </a:endParaRPr>
          </a:p>
          <a:p>
            <a:pPr marL="0" indent="0" algn="just">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La </a:t>
            </a:r>
            <a:r>
              <a:rPr lang="fr-FR" dirty="0">
                <a:latin typeface="Times New Roman" panose="02020603050405020304" pitchFamily="18" charset="0"/>
                <a:ea typeface="Times New Roman" panose="02020603050405020304" pitchFamily="18" charset="0"/>
                <a:cs typeface="Arial" panose="020B0604020202020204" pitchFamily="34" charset="0"/>
              </a:rPr>
              <a:t>réflexion sur le temps a toujours fasciné puisque celui-ci rythme le début et la fin de notre vie terrestre, ainsi que tous les événements, bon ou mauvais, qui marquent nos bonheurs et nos malheurs. Bien que l’on n’ait pas demandé à naître (plusieurs d’ailleurs s’en plaignent !), on n’est pas d’accord en général pour admettre que l’on « a fait son temps ». Il ne nous reste finalement que l’option d’utiliser ce temps à bon escient, ce qui n’est pas toujours chose </a:t>
            </a:r>
            <a:r>
              <a:rPr lang="fr-FR" dirty="0" smtClean="0">
                <a:latin typeface="Times New Roman" panose="02020603050405020304" pitchFamily="18" charset="0"/>
                <a:ea typeface="Times New Roman" panose="02020603050405020304" pitchFamily="18" charset="0"/>
                <a:cs typeface="Arial" panose="020B0604020202020204" pitchFamily="34" charset="0"/>
              </a:rPr>
              <a:t>facile.</a:t>
            </a:r>
            <a:endParaRPr lang="fr-FR" dirty="0"/>
          </a:p>
        </p:txBody>
      </p:sp>
    </p:spTree>
    <p:extLst>
      <p:ext uri="{BB962C8B-B14F-4D97-AF65-F5344CB8AC3E}">
        <p14:creationId xmlns:p14="http://schemas.microsoft.com/office/powerpoint/2010/main" val="183555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FF0000"/>
                </a:solidFill>
              </a:rPr>
              <a:t>I</a:t>
            </a:r>
            <a:r>
              <a:rPr lang="fr-FR" b="1" dirty="0" smtClean="0">
                <a:solidFill>
                  <a:srgbClr val="FF0000"/>
                </a:solidFill>
              </a:rPr>
              <a:t>ntroduction</a:t>
            </a:r>
            <a:endParaRPr lang="fr-FR" b="1" dirty="0">
              <a:solidFill>
                <a:srgbClr val="FF0000"/>
              </a:solidFill>
            </a:endParaRPr>
          </a:p>
        </p:txBody>
      </p:sp>
      <p:sp>
        <p:nvSpPr>
          <p:cNvPr id="3" name="Espace réservé du contenu 2"/>
          <p:cNvSpPr>
            <a:spLocks noGrp="1"/>
          </p:cNvSpPr>
          <p:nvPr>
            <p:ph idx="1"/>
          </p:nvPr>
        </p:nvSpPr>
        <p:spPr/>
        <p:txBody>
          <a:bodyPr/>
          <a:lstStyle/>
          <a:p>
            <a:pPr marL="0" indent="0">
              <a:lnSpc>
                <a:spcPct val="10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Le temps est un concept complexe qui a toujours suscité des définitions, des interprétations, des théories et des modes d’emploi. Les philosophes, les poètes, les écrivains, les gestionnaires, les hommes d’affaires, les universitaires, les travailleurs manuels, les hommes, les femmes, les gens de tous les horizons, jeunes ou vieux, tous ont leur conception du temps. </a:t>
            </a:r>
            <a:endParaRPr lang="fr-FR" dirty="0" smtClean="0">
              <a:latin typeface="Times New Roman" panose="02020603050405020304" pitchFamily="18" charset="0"/>
              <a:ea typeface="Times New Roman" panose="02020603050405020304" pitchFamily="18" charset="0"/>
              <a:cs typeface="Arial" panose="020B0604020202020204" pitchFamily="34" charset="0"/>
            </a:endParaRPr>
          </a:p>
          <a:p>
            <a:pPr marL="0" indent="0">
              <a:lnSpc>
                <a:spcPct val="10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S.L. </a:t>
            </a:r>
            <a:r>
              <a:rPr lang="fr-FR" dirty="0">
                <a:latin typeface="Times New Roman" panose="02020603050405020304" pitchFamily="18" charset="0"/>
                <a:ea typeface="Times New Roman" panose="02020603050405020304" pitchFamily="18" charset="0"/>
                <a:cs typeface="Arial" panose="020B0604020202020204" pitchFamily="34" charset="0"/>
              </a:rPr>
              <a:t>Lamoureux (2007) a </a:t>
            </a:r>
            <a:r>
              <a:rPr lang="fr-FR" dirty="0" smtClean="0">
                <a:latin typeface="Times New Roman" panose="02020603050405020304" pitchFamily="18" charset="0"/>
                <a:ea typeface="Times New Roman" panose="02020603050405020304" pitchFamily="18" charset="0"/>
                <a:cs typeface="Arial" panose="020B0604020202020204" pitchFamily="34" charset="0"/>
              </a:rPr>
              <a:t>recensé </a:t>
            </a:r>
            <a:r>
              <a:rPr lang="fr-FR" dirty="0">
                <a:latin typeface="Times New Roman" panose="02020603050405020304" pitchFamily="18" charset="0"/>
                <a:ea typeface="Times New Roman" panose="02020603050405020304" pitchFamily="18" charset="0"/>
                <a:cs typeface="Arial" panose="020B0604020202020204" pitchFamily="34" charset="0"/>
              </a:rPr>
              <a:t>quelques-unes, qui pourront vous faire réfléchir à la vôtre.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421559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normAutofit fontScale="85000" lnSpcReduction="20000"/>
          </a:bodyPr>
          <a:lstStyle/>
          <a:p>
            <a:pPr marL="0" indent="0">
              <a:buNone/>
            </a:pPr>
            <a:r>
              <a:rPr lang="fr-FR" sz="34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Atkinson</a:t>
            </a:r>
            <a:endParaRPr lang="fr-FR" sz="2000" dirty="0">
              <a:solidFill>
                <a:srgbClr val="FF0000"/>
              </a:solidFill>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Le </a:t>
            </a:r>
            <a:r>
              <a:rPr lang="fr-FR" dirty="0">
                <a:latin typeface="Times New Roman" panose="02020603050405020304" pitchFamily="18" charset="0"/>
                <a:ea typeface="Times New Roman" panose="02020603050405020304" pitchFamily="18" charset="0"/>
                <a:cs typeface="Arial" panose="020B0604020202020204" pitchFamily="34" charset="0"/>
              </a:rPr>
              <a:t>temps est pour le cadre, la matière première la plus précieuse. Lorsqu‘il a appris à l’utiliser, il sait maîtriser et utiliser toutes les autres. (</a:t>
            </a:r>
            <a:r>
              <a:rPr lang="fr-FR" dirty="0" smtClean="0">
                <a:latin typeface="Times New Roman" panose="02020603050405020304" pitchFamily="18" charset="0"/>
                <a:ea typeface="Times New Roman" panose="02020603050405020304" pitchFamily="18" charset="0"/>
                <a:cs typeface="Arial" panose="020B0604020202020204" pitchFamily="34" charset="0"/>
              </a:rPr>
              <a:t>1989)</a:t>
            </a:r>
            <a:endParaRPr lang="fr-FR" sz="1800" dirty="0">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Faites votre travail prioritaire en début de journée. Consacrez-y vos meilleures heures de la journée. (1989)</a:t>
            </a:r>
            <a:endParaRPr lang="fr-FR" sz="1800" dirty="0">
              <a:latin typeface="Calibri" panose="020F0502020204030204" pitchFamily="34" charset="0"/>
              <a:ea typeface="Times New Roman" panose="02020603050405020304" pitchFamily="18" charset="0"/>
              <a:cs typeface="Arial" panose="020B0604020202020204" pitchFamily="34" charset="0"/>
            </a:endParaRPr>
          </a:p>
          <a:p>
            <a:pPr marL="0" indent="0">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Il </a:t>
            </a:r>
            <a:r>
              <a:rPr lang="fr-FR" dirty="0">
                <a:latin typeface="Times New Roman" panose="02020603050405020304" pitchFamily="18" charset="0"/>
                <a:ea typeface="Times New Roman" panose="02020603050405020304" pitchFamily="18" charset="0"/>
                <a:cs typeface="Arial" panose="020B0604020202020204" pitchFamily="34" charset="0"/>
              </a:rPr>
              <a:t>n’est pas nécessaire de travailler plus, il suffit tout simplement de travailler mieux. (1989)</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40"/>
              </a:lnSpc>
              <a:spcAft>
                <a:spcPts val="0"/>
              </a:spcAft>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4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Blanchard, Kenneth et Johnson, Spencer (Le Manager-Minute)</a:t>
            </a:r>
          </a:p>
          <a:p>
            <a:pPr indent="0">
              <a:spcAft>
                <a:spcPts val="0"/>
              </a:spcAft>
              <a:buNone/>
            </a:pPr>
            <a:r>
              <a:rPr lang="fr-FR" dirty="0" smtClean="0">
                <a:latin typeface="Times New Roman" panose="02020603050405020304" pitchFamily="18" charset="0"/>
                <a:ea typeface="Times New Roman" panose="02020603050405020304" pitchFamily="18" charset="0"/>
                <a:cs typeface="Arial" panose="020B0604020202020204" pitchFamily="34" charset="0"/>
              </a:rPr>
              <a:t>Le </a:t>
            </a:r>
            <a:r>
              <a:rPr lang="fr-FR" dirty="0">
                <a:latin typeface="Times New Roman" panose="02020603050405020304" pitchFamily="18" charset="0"/>
                <a:ea typeface="Times New Roman" panose="02020603050405020304" pitchFamily="18" charset="0"/>
                <a:cs typeface="Arial" panose="020B0604020202020204" pitchFamily="34" charset="0"/>
              </a:rPr>
              <a:t>symbole du Manager Minute – un cadran d’horloge numérique affichant une </a:t>
            </a:r>
            <a:r>
              <a:rPr lang="fr-FR" dirty="0" smtClean="0">
                <a:latin typeface="Times New Roman" panose="02020603050405020304" pitchFamily="18" charset="0"/>
                <a:ea typeface="Times New Roman" panose="02020603050405020304" pitchFamily="18" charset="0"/>
                <a:cs typeface="Arial" panose="020B0604020202020204" pitchFamily="34" charset="0"/>
              </a:rPr>
              <a:t>minute </a:t>
            </a:r>
            <a:r>
              <a:rPr lang="fr-FR" dirty="0">
                <a:latin typeface="Times New Roman" panose="02020603050405020304" pitchFamily="18" charset="0"/>
                <a:ea typeface="Times New Roman" panose="02020603050405020304" pitchFamily="18" charset="0"/>
                <a:cs typeface="Arial" panose="020B0604020202020204" pitchFamily="34" charset="0"/>
              </a:rPr>
              <a:t>est destiné à nous rappeler de prendre une minute dans notre journée, de temps à autre, pour regarder en face les gens que nous dirigeons, et de prendre conscience que les gens que nous dirigeons constituent nos principales ressources.</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p:txBody>
      </p:sp>
    </p:spTree>
    <p:extLst>
      <p:ext uri="{BB962C8B-B14F-4D97-AF65-F5344CB8AC3E}">
        <p14:creationId xmlns:p14="http://schemas.microsoft.com/office/powerpoint/2010/main" val="2816525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sz="3400" b="1" dirty="0">
                <a:solidFill>
                  <a:srgbClr val="FF0000"/>
                </a:solidFill>
                <a:latin typeface="Times New Roman" panose="02020603050405020304" pitchFamily="18" charset="0"/>
                <a:ea typeface="Times New Roman" panose="02020603050405020304" pitchFamily="18" charset="0"/>
                <a:cs typeface="Arial" panose="020B0604020202020204" pitchFamily="34" charset="0"/>
              </a:rPr>
              <a:t>Carlson (Loi de)</a:t>
            </a: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La loi de Carlson ou loi des séquences homogènes : Tout travail interrompu est moins efficace et prend plus de temps que s’il est effectué de façon continue. Le temps perdu à cause d’une interruption est plus long que la durée de cette interruption.</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1140"/>
              </a:lnSpc>
              <a:spcAft>
                <a:spcPts val="0"/>
              </a:spcAft>
              <a:buNone/>
            </a:pP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400" b="1" dirty="0" smtClean="0">
                <a:solidFill>
                  <a:srgbClr val="FF0000"/>
                </a:solidFill>
                <a:latin typeface="Times New Roman" panose="02020603050405020304" pitchFamily="18" charset="0"/>
                <a:ea typeface="Times New Roman" panose="02020603050405020304" pitchFamily="18" charset="0"/>
                <a:cs typeface="Arial" panose="020B0604020202020204" pitchFamily="34" charset="0"/>
              </a:rPr>
              <a:t>Confucius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L’essence de la connaissance est, une fois qu’on l’a acquise, de l’utiliser.</a:t>
            </a:r>
            <a:endParaRPr lang="fr-FR" dirty="0"/>
          </a:p>
        </p:txBody>
      </p:sp>
    </p:spTree>
    <p:extLst>
      <p:ext uri="{BB962C8B-B14F-4D97-AF65-F5344CB8AC3E}">
        <p14:creationId xmlns:p14="http://schemas.microsoft.com/office/powerpoint/2010/main" val="2633604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55000" lnSpcReduction="20000"/>
          </a:bodyPr>
          <a:lstStyle/>
          <a:p>
            <a:pPr marL="0" indent="0" algn="jus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Côté, Marcel </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Gérer son temps, c’est faire ce qu’on doit faire comme on doit le faire et au moment où on doit le faire (1991)</a:t>
            </a:r>
            <a:r>
              <a:rPr lang="fr-FR" sz="2400" dirty="0" smtClean="0">
                <a:latin typeface="Calibri" panose="020F0502020204030204" pitchFamily="34" charset="0"/>
                <a:ea typeface="Times New Roman" panose="02020603050405020304" pitchFamily="18" charset="0"/>
                <a:cs typeface="Arial" panose="020B0604020202020204" pitchFamily="34" charset="0"/>
              </a:rPr>
              <a:t>.</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Trois écoles de pensée sur la représentation du temps :</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101600" lvl="0" indent="0" algn="just">
              <a:lnSpc>
                <a:spcPct val="109000"/>
              </a:lnSpc>
              <a:buNone/>
              <a:tabLst>
                <a:tab pos="685800" algn="l"/>
              </a:tabLst>
            </a:pP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La gestion scientifique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les théoriciens et praticiens d’inspiration productiviste et</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scientifique, par leur recherche de l’efficacité, voient l’individu et le temps comme des ressources à organiser, à rationaliser et à utiliser d’une manière optimale.</a:t>
            </a:r>
          </a:p>
          <a:p>
            <a:pPr marL="0" marR="101600" lvl="0" indent="0" algn="just">
              <a:lnSpc>
                <a:spcPct val="109000"/>
              </a:lnSpc>
              <a:buNone/>
              <a:tabLst>
                <a:tab pos="685800" algn="l"/>
              </a:tabLst>
            </a:pP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Les relations humaines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les théoriciens et les praticiens d’inspiration qualitative et</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humaine considèrent l’être humain comme une réalité complexe et unique</a:t>
            </a:r>
            <a:r>
              <a:rPr lang="fr-FR" sz="3600" dirty="0">
                <a:latin typeface="Times New Roman" panose="02020603050405020304" pitchFamily="18" charset="0"/>
                <a:ea typeface="Times New Roman" panose="02020603050405020304" pitchFamily="18" charset="0"/>
                <a:cs typeface="Arial" panose="020B0604020202020204" pitchFamily="34" charset="0"/>
              </a:rPr>
              <a:t>. </a:t>
            </a:r>
            <a:r>
              <a:rPr lang="fr-FR" sz="3600" dirty="0">
                <a:latin typeface="Times New Roman" panose="02020603050405020304" pitchFamily="18" charset="0"/>
                <a:ea typeface="Times New Roman" panose="02020603050405020304" pitchFamily="18" charset="0"/>
                <a:cs typeface="Arial" panose="020B0604020202020204" pitchFamily="34" charset="0"/>
              </a:rPr>
              <a:t>Ils perçoivent le temps comme un objet de signification et de représentation culturelle variant selon les époques, les régions et les situations économiques (</a:t>
            </a:r>
            <a:r>
              <a:rPr lang="fr-FR" sz="3600" dirty="0" err="1">
                <a:latin typeface="Times New Roman" panose="02020603050405020304" pitchFamily="18" charset="0"/>
                <a:ea typeface="Times New Roman" panose="02020603050405020304" pitchFamily="18" charset="0"/>
                <a:cs typeface="Arial" panose="020B0604020202020204" pitchFamily="34" charset="0"/>
              </a:rPr>
              <a:t>Hassard</a:t>
            </a:r>
            <a:r>
              <a:rPr lang="fr-FR" sz="3600" dirty="0">
                <a:latin typeface="Times New Roman" panose="02020603050405020304" pitchFamily="18" charset="0"/>
                <a:ea typeface="Times New Roman" panose="02020603050405020304" pitchFamily="18" charset="0"/>
                <a:cs typeface="Arial" panose="020B0604020202020204" pitchFamily="34" charset="0"/>
              </a:rPr>
              <a:t>, 1990 ; </a:t>
            </a:r>
            <a:r>
              <a:rPr lang="fr-FR" sz="3600" dirty="0" err="1">
                <a:latin typeface="Times New Roman" panose="02020603050405020304" pitchFamily="18" charset="0"/>
                <a:ea typeface="Times New Roman" panose="02020603050405020304" pitchFamily="18" charset="0"/>
                <a:cs typeface="Arial" panose="020B0604020202020204" pitchFamily="34" charset="0"/>
              </a:rPr>
              <a:t>Kamdem</a:t>
            </a:r>
            <a:r>
              <a:rPr lang="fr-FR" sz="3600" dirty="0">
                <a:latin typeface="Times New Roman" panose="02020603050405020304" pitchFamily="18" charset="0"/>
                <a:ea typeface="Times New Roman" panose="02020603050405020304" pitchFamily="18" charset="0"/>
                <a:cs typeface="Arial" panose="020B0604020202020204" pitchFamily="34" charset="0"/>
              </a:rPr>
              <a:t>, 1986 et 1990</a:t>
            </a:r>
            <a:r>
              <a:rPr lang="fr-FR" sz="3600"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3600" dirty="0">
              <a:latin typeface="Times New Roman" panose="02020603050405020304" pitchFamily="18" charset="0"/>
              <a:ea typeface="Times New Roman" panose="02020603050405020304" pitchFamily="18" charset="0"/>
              <a:cs typeface="Arial" panose="020B0604020202020204" pitchFamily="34" charset="0"/>
            </a:endParaRPr>
          </a:p>
          <a:p>
            <a:pPr marL="0" lvl="0" indent="0" algn="just">
              <a:lnSpc>
                <a:spcPct val="101000"/>
              </a:lnSpc>
              <a:buNone/>
              <a:tabLst>
                <a:tab pos="685800" algn="l"/>
              </a:tabLst>
            </a:pPr>
            <a:r>
              <a:rPr lang="fr-FR" sz="3600" b="1" dirty="0">
                <a:latin typeface="Times New Roman" panose="02020603050405020304" pitchFamily="18" charset="0"/>
                <a:ea typeface="Times New Roman" panose="02020603050405020304" pitchFamily="18" charset="0"/>
                <a:cs typeface="Arial" panose="020B0604020202020204" pitchFamily="34" charset="0"/>
              </a:rPr>
              <a:t>La gestion des ressources : </a:t>
            </a:r>
            <a:r>
              <a:rPr lang="fr-FR" sz="3600" dirty="0">
                <a:latin typeface="Times New Roman" panose="02020603050405020304" pitchFamily="18" charset="0"/>
                <a:ea typeface="Times New Roman" panose="02020603050405020304" pitchFamily="18" charset="0"/>
                <a:cs typeface="Arial" panose="020B0604020202020204" pitchFamily="34" charset="0"/>
              </a:rPr>
              <a:t>Les théoriciens et les praticiens qui s’inspirent des pratiques de gestion voient l’individu comme un décideur qui doit assumer des rôles variés. Selon eux, le temps est une ressource non stockable, non extensible et non renouvelable. Le temps permet à l’individu d’agir efficacement afin d’exploiter les occasions d’affaire ou d’éviter les menaces qui pointent dans l’environnement de son entreprise. Dans ce cas, la gestion du temps (Atkinson, 1989, Nicolas et </a:t>
            </a:r>
            <a:r>
              <a:rPr lang="fr-FR" sz="3600" dirty="0" err="1">
                <a:latin typeface="Times New Roman" panose="02020603050405020304" pitchFamily="18" charset="0"/>
                <a:ea typeface="Times New Roman" panose="02020603050405020304" pitchFamily="18" charset="0"/>
                <a:cs typeface="Arial" panose="020B0604020202020204" pitchFamily="34" charset="0"/>
              </a:rPr>
              <a:t>Mortemard</a:t>
            </a:r>
            <a:r>
              <a:rPr lang="fr-FR" sz="3600" dirty="0">
                <a:latin typeface="Times New Roman" panose="02020603050405020304" pitchFamily="18" charset="0"/>
                <a:ea typeface="Times New Roman" panose="02020603050405020304" pitchFamily="18" charset="0"/>
                <a:cs typeface="Arial" panose="020B0604020202020204" pitchFamily="34" charset="0"/>
              </a:rPr>
              <a:t> de </a:t>
            </a:r>
            <a:r>
              <a:rPr lang="fr-FR" sz="3600" dirty="0" err="1">
                <a:latin typeface="Times New Roman" panose="02020603050405020304" pitchFamily="18" charset="0"/>
                <a:ea typeface="Times New Roman" panose="02020603050405020304" pitchFamily="18" charset="0"/>
                <a:cs typeface="Arial" panose="020B0604020202020204" pitchFamily="34" charset="0"/>
              </a:rPr>
              <a:t>Boisse</a:t>
            </a:r>
            <a:r>
              <a:rPr lang="fr-FR" sz="3600" dirty="0">
                <a:latin typeface="Times New Roman" panose="02020603050405020304" pitchFamily="18" charset="0"/>
                <a:ea typeface="Times New Roman" panose="02020603050405020304" pitchFamily="18" charset="0"/>
                <a:cs typeface="Arial" panose="020B0604020202020204" pitchFamily="34" charset="0"/>
              </a:rPr>
              <a:t> 1984 ; Simonet, 1983 ; </a:t>
            </a:r>
            <a:r>
              <a:rPr lang="fr-FR" sz="3600" dirty="0" err="1">
                <a:latin typeface="Times New Roman" panose="02020603050405020304" pitchFamily="18" charset="0"/>
                <a:ea typeface="Times New Roman" panose="02020603050405020304" pitchFamily="18" charset="0"/>
                <a:cs typeface="Arial" panose="020B0604020202020204" pitchFamily="34" charset="0"/>
              </a:rPr>
              <a:t>Seiwert</a:t>
            </a:r>
            <a:r>
              <a:rPr lang="fr-FR" sz="3600" dirty="0">
                <a:latin typeface="Times New Roman" panose="02020603050405020304" pitchFamily="18" charset="0"/>
                <a:ea typeface="Times New Roman" panose="02020603050405020304" pitchFamily="18" charset="0"/>
                <a:cs typeface="Arial" panose="020B0604020202020204" pitchFamily="34" charset="0"/>
              </a:rPr>
              <a:t>, 1984 ; etc.) constitue un moyen pour maîtriser les événements. Elle sert également à décider les actions à entreprendre pour contrer ou exploiter ces événements. (Maître de son temps, 2000, p. 26)</a:t>
            </a:r>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06608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0000" lnSpcReduction="20000"/>
          </a:bodyPr>
          <a:lstStyle/>
          <a:p>
            <a:pPr marL="0" indent="0">
              <a:spcAft>
                <a:spcPts val="0"/>
              </a:spcAf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Côté (Lois de)</a:t>
            </a:r>
            <a:endParaRPr lang="fr-FR"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R="63500" indent="0">
              <a:lnSpc>
                <a:spcPct val="102000"/>
              </a:lnSpc>
              <a:spcAft>
                <a:spcPts val="0"/>
              </a:spcAft>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Loi de Côté ou la loi de l’utilisation optimale et pratique de son temps : Plusieurs activités secondaires et urgentes peuvent être accomplies rapidement. Il est souhaitable de les exécuter durant des moments de la journée réservés à cette fin plutôt que de consacrer du temps à leur programmation future… ce qui exige plus de temps que leur exécution immédiate.</a:t>
            </a:r>
            <a:endParaRPr lang="fr-FR" sz="2400" dirty="0">
              <a:latin typeface="Calibri" panose="020F0502020204030204" pitchFamily="34" charset="0"/>
              <a:ea typeface="Times New Roman" panose="02020603050405020304" pitchFamily="18" charset="0"/>
              <a:cs typeface="Arial" panose="020B0604020202020204" pitchFamily="34" charset="0"/>
            </a:endParaRPr>
          </a:p>
          <a:p>
            <a:pPr marR="63500" indent="0">
              <a:lnSpc>
                <a:spcPct val="102000"/>
              </a:lnSpc>
              <a:spcAft>
                <a:spcPts val="0"/>
              </a:spcAft>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La programmation du travail n’affranchit pas des événements imprévisibles et importants.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a:lnSpc>
                <a:spcPts val="1005"/>
              </a:lnSpc>
              <a:spcAft>
                <a:spcPts val="0"/>
              </a:spcAft>
            </a:pP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Descartes</a:t>
            </a:r>
            <a:r>
              <a:rPr lang="fr-FR" sz="2400"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 </a:t>
            </a:r>
            <a:endParaRPr lang="fr-FR"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304800" indent="0">
              <a:lnSpc>
                <a:spcPct val="112000"/>
              </a:lnSpc>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La théorie cartésienne est foncièrement réaliste. Le temps est une succession d’instants indépendants les uns des autres.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8739053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temps</a:t>
            </a:r>
            <a:r>
              <a:rPr lang="fr-FR" sz="3200" dirty="0" smtClean="0">
                <a:effectLst/>
                <a:latin typeface="Calibri" panose="020F0502020204030204" pitchFamily="34" charset="0"/>
                <a:ea typeface="Calibri" panose="020F0502020204030204" pitchFamily="34" charset="0"/>
                <a:cs typeface="Arial" panose="020B0604020202020204" pitchFamily="34" charset="0"/>
              </a:rPr>
              <a:t/>
            </a:r>
            <a:br>
              <a:rPr lang="fr-FR" sz="3200" dirty="0" smtClean="0">
                <a:effectLst/>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p:cNvSpPr>
            <a:spLocks noGrp="1"/>
          </p:cNvSpPr>
          <p:nvPr>
            <p:ph idx="1"/>
          </p:nvPr>
        </p:nvSpPr>
        <p:spPr>
          <a:xfrm>
            <a:off x="838200" y="1825624"/>
            <a:ext cx="10891838" cy="4818063"/>
          </a:xfrm>
        </p:spPr>
        <p:txBody>
          <a:bodyPr>
            <a:normAutofit fontScale="70000" lnSpcReduction="20000"/>
          </a:bodyPr>
          <a:lstStyle/>
          <a:p>
            <a:pPr marL="0" indent="0">
              <a:spcAft>
                <a:spcPts val="0"/>
              </a:spcAft>
              <a:buNone/>
            </a:pPr>
            <a:r>
              <a:rPr lang="fr-FR" sz="3600" b="1" dirty="0" err="1"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Dufourmantelle</a:t>
            </a:r>
            <a:endParaRPr lang="fr-FR" sz="2400" dirty="0" smtClean="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0" marR="177800" indent="0">
              <a:lnSpc>
                <a:spcPct val="112000"/>
              </a:lnSpc>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Prendre le temps de vivre, c’est faire la part entre l’essentiel et l’accessoire. C’est gagner du temps sur l’accessoire pour donner du temps à l’essentiel (1986).</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spcAft>
                <a:spcPts val="0"/>
              </a:spcAft>
              <a:buNone/>
            </a:pPr>
            <a:r>
              <a:rPr lang="fr-FR" sz="3600" b="1" dirty="0" smtClean="0">
                <a:solidFill>
                  <a:srgbClr val="FF0000"/>
                </a:solidFill>
                <a:effectLst/>
                <a:latin typeface="Times New Roman" panose="02020603050405020304" pitchFamily="18" charset="0"/>
                <a:ea typeface="Times New Roman" panose="02020603050405020304" pitchFamily="18" charset="0"/>
                <a:cs typeface="Arial" panose="020B0604020202020204" pitchFamily="34" charset="0"/>
              </a:rPr>
              <a:t>Eisenhower</a:t>
            </a:r>
            <a:r>
              <a:rPr lang="fr-FR" sz="3600" b="1" dirty="0" smtClean="0">
                <a:effectLst/>
                <a:latin typeface="Times New Roman" panose="02020603050405020304" pitchFamily="18" charset="0"/>
                <a:ea typeface="Times New Roman" panose="02020603050405020304" pitchFamily="18" charset="0"/>
                <a:cs typeface="Arial" panose="020B0604020202020204" pitchFamily="34" charset="0"/>
              </a:rPr>
              <a:t> </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(Principe d’)</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76200" indent="0">
              <a:lnSpc>
                <a:spcPct val="109000"/>
              </a:lnSpc>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Chargé, pendant la Seconde Guerre mondiale, d’organiser le débarquement en Normandie, le Général </a:t>
            </a:r>
            <a:r>
              <a:rPr lang="fr-FR" sz="3600" dirty="0" err="1" smtClean="0">
                <a:effectLst/>
                <a:latin typeface="Times New Roman" panose="02020603050405020304" pitchFamily="18" charset="0"/>
                <a:ea typeface="Times New Roman" panose="02020603050405020304" pitchFamily="18" charset="0"/>
                <a:cs typeface="Arial" panose="020B0604020202020204" pitchFamily="34" charset="0"/>
              </a:rPr>
              <a:t>Eiwenhower</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classait les tâches selon leur degré d’urgence et d’importance.</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40640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A : Les tâches importantes et urgentes et non </a:t>
            </a:r>
            <a:r>
              <a:rPr lang="fr-FR" sz="3600" dirty="0" err="1" smtClean="0">
                <a:effectLst/>
                <a:latin typeface="Times New Roman" panose="02020603050405020304" pitchFamily="18" charset="0"/>
                <a:ea typeface="Times New Roman" panose="02020603050405020304" pitchFamily="18" charset="0"/>
                <a:cs typeface="Arial" panose="020B0604020202020204" pitchFamily="34" charset="0"/>
              </a:rPr>
              <a:t>délégables</a:t>
            </a: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 à effectuer en priorité et soi-même.</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B : Les tâches importantes mais non urgentes.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C : Les tâches urgentes mais peu importantes qui peuvent être déléguées.</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lnSpc>
                <a:spcPts val="5"/>
              </a:lnSpc>
              <a:spcAft>
                <a:spcPts val="0"/>
              </a:spcAft>
              <a:buNone/>
            </a:pPr>
            <a:r>
              <a:rPr lang="fr-FR" sz="2400" dirty="0" smtClean="0">
                <a:effectLst/>
                <a:latin typeface="Times New Roman" panose="02020603050405020304" pitchFamily="18" charset="0"/>
                <a:ea typeface="Times New Roman" panose="02020603050405020304" pitchFamily="18" charset="0"/>
                <a:cs typeface="Arial" panose="020B0604020202020204" pitchFamily="34" charset="0"/>
              </a:rPr>
              <a:t> </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sz="3600" dirty="0" smtClean="0">
                <a:effectLst/>
                <a:latin typeface="Times New Roman" panose="02020603050405020304" pitchFamily="18" charset="0"/>
                <a:ea typeface="Times New Roman" panose="02020603050405020304" pitchFamily="18" charset="0"/>
                <a:cs typeface="Arial" panose="020B0604020202020204" pitchFamily="34" charset="0"/>
              </a:rPr>
              <a:t>D : Les tâches ni importantes ni urgentes à déléguer ou à supprimer.</a:t>
            </a:r>
            <a:endParaRPr lang="fr-FR" sz="2400" dirty="0" smtClean="0">
              <a:effectLst/>
              <a:latin typeface="Calibri" panose="020F0502020204030204" pitchFamily="34" charset="0"/>
              <a:ea typeface="Calibri" panose="020F0502020204030204" pitchFamily="34" charset="0"/>
              <a:cs typeface="Arial" panose="020B0604020202020204" pitchFamily="34" charset="0"/>
            </a:endParaRPr>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6693853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6"/>
            <a:ext cx="10515600" cy="863600"/>
          </a:xfrm>
        </p:spPr>
        <p:txBody>
          <a:bodyPr>
            <a:normAutofit/>
          </a:bodyPr>
          <a:lstStyle/>
          <a:p>
            <a:pPr algn="ctr">
              <a:spcAft>
                <a:spcPts val="0"/>
              </a:spcAft>
            </a:pPr>
            <a:r>
              <a:rPr lang="fr-FR" b="1" dirty="0">
                <a:latin typeface="Times New Roman" panose="02020603050405020304" pitchFamily="18" charset="0"/>
                <a:ea typeface="Times New Roman" panose="02020603050405020304" pitchFamily="18" charset="0"/>
                <a:cs typeface="Arial" panose="020B0604020202020204" pitchFamily="34" charset="0"/>
              </a:rPr>
              <a:t>Quelques conceptions du </a:t>
            </a:r>
            <a:r>
              <a:rPr lang="fr-FR" b="1" dirty="0" smtClean="0">
                <a:latin typeface="Times New Roman" panose="02020603050405020304" pitchFamily="18" charset="0"/>
                <a:ea typeface="Times New Roman" panose="02020603050405020304" pitchFamily="18" charset="0"/>
                <a:cs typeface="Arial" panose="020B0604020202020204" pitchFamily="34" charset="0"/>
              </a:rPr>
              <a:t>temps</a:t>
            </a:r>
            <a:endParaRPr lang="fr-FR" dirty="0"/>
          </a:p>
        </p:txBody>
      </p:sp>
      <p:sp>
        <p:nvSpPr>
          <p:cNvPr id="3" name="Espace réservé du contenu 2"/>
          <p:cNvSpPr>
            <a:spLocks noGrp="1"/>
          </p:cNvSpPr>
          <p:nvPr>
            <p:ph idx="1"/>
          </p:nvPr>
        </p:nvSpPr>
        <p:spPr>
          <a:xfrm>
            <a:off x="571501" y="1228726"/>
            <a:ext cx="11344274" cy="5414961"/>
          </a:xfrm>
        </p:spPr>
        <p:txBody>
          <a:bodyPr>
            <a:normAutofit fontScale="77500" lnSpcReduction="20000"/>
          </a:bodyPr>
          <a:lstStyle/>
          <a:p>
            <a:pPr marL="0" indent="0">
              <a:buNone/>
            </a:pPr>
            <a:r>
              <a:rPr lang="fr-FR" b="1" dirty="0">
                <a:solidFill>
                  <a:srgbClr val="FF0000"/>
                </a:solidFill>
              </a:rPr>
              <a:t>Fox, Jeffrey (les 75 lois de</a:t>
            </a:r>
            <a:r>
              <a:rPr lang="fr-FR" b="1" dirty="0" smtClean="0">
                <a:solidFill>
                  <a:srgbClr val="FF0000"/>
                </a:solidFill>
              </a:rPr>
              <a:t>)</a:t>
            </a:r>
            <a:r>
              <a:rPr lang="fr-FR" dirty="0">
                <a:solidFill>
                  <a:srgbClr val="FF0000"/>
                </a:solidFill>
              </a:rPr>
              <a:t> </a:t>
            </a:r>
            <a:r>
              <a:rPr lang="fr-FR" dirty="0" smtClean="0">
                <a:solidFill>
                  <a:srgbClr val="FF0000"/>
                </a:solidFill>
              </a:rPr>
              <a:t> 1/2</a:t>
            </a:r>
            <a:endParaRPr lang="fr-FR" dirty="0">
              <a:solidFill>
                <a:srgbClr val="FF0000"/>
              </a:solidFill>
            </a:endParaRPr>
          </a:p>
          <a:p>
            <a:pPr marL="0" marR="165100" indent="0">
              <a:lnSpc>
                <a:spcPct val="112000"/>
              </a:lnSpc>
              <a:buNone/>
            </a:pPr>
            <a:r>
              <a:rPr lang="fr-FR" dirty="0"/>
              <a:t>Chaque jour, au calme, consacrez une bonne heure à planifier, rêver, organiser, penser, calculer. Passez en revue vos objectifs. Envisagez diverses options. Soupesez les problèmes. Notez vos idées. Répétez mentalement vos appels commerciaux ou </a:t>
            </a:r>
            <a:r>
              <a:rPr lang="fr-FR" dirty="0" smtClean="0"/>
              <a:t>vos </a:t>
            </a:r>
            <a:r>
              <a:rPr lang="fr-FR" dirty="0">
                <a:latin typeface="Times New Roman" panose="02020603050405020304" pitchFamily="18" charset="0"/>
                <a:ea typeface="Times New Roman" panose="02020603050405020304" pitchFamily="18" charset="0"/>
                <a:cs typeface="Arial" panose="020B0604020202020204" pitchFamily="34" charset="0"/>
              </a:rPr>
              <a:t>présentations. Réfléchissez à la façon de faire avancer vos dossiers. Faites des provisions de confiance. (p.27, loi 8) ( 1998</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r>
              <a:rPr lang="fr-FR" dirty="0">
                <a:latin typeface="Times New Roman" panose="02020603050405020304" pitchFamily="18" charset="0"/>
                <a:ea typeface="Times New Roman" panose="02020603050405020304" pitchFamily="18" charset="0"/>
                <a:cs typeface="Arial" panose="020B0604020202020204" pitchFamily="34" charset="0"/>
              </a:rPr>
              <a:t>Achetez un carnet…ou un </a:t>
            </a:r>
            <a:r>
              <a:rPr lang="fr-FR" i="1" dirty="0">
                <a:latin typeface="Times New Roman" panose="02020603050405020304" pitchFamily="18" charset="0"/>
                <a:ea typeface="Times New Roman" panose="02020603050405020304" pitchFamily="18" charset="0"/>
                <a:cs typeface="Arial" panose="020B0604020202020204" pitchFamily="34" charset="0"/>
              </a:rPr>
              <a:t>organisateur</a:t>
            </a:r>
            <a:r>
              <a:rPr lang="fr-FR" dirty="0">
                <a:latin typeface="Times New Roman" panose="02020603050405020304" pitchFamily="18" charset="0"/>
                <a:ea typeface="Times New Roman" panose="02020603050405020304" pitchFamily="18" charset="0"/>
                <a:cs typeface="Arial" panose="020B0604020202020204" pitchFamily="34" charset="0"/>
              </a:rPr>
              <a:t> à écran tactile…. et conservez-le toujours au </a:t>
            </a:r>
            <a:r>
              <a:rPr lang="fr-FR" dirty="0" smtClean="0">
                <a:latin typeface="Times New Roman" panose="02020603050405020304" pitchFamily="18" charset="0"/>
                <a:ea typeface="Times New Roman" panose="02020603050405020304" pitchFamily="18" charset="0"/>
                <a:cs typeface="Arial" panose="020B0604020202020204" pitchFamily="34" charset="0"/>
              </a:rPr>
              <a:t>même</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63500" indent="0">
              <a:lnSpc>
                <a:spcPct val="100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endroit : un tiroir de votre bureau ou une pochette de votre serviette. Inscrivez-y vos idées, réflexions, plans et objectifs, ainsi que vos rêves. Utilisez ensuite ce carnet au moment de dresser les listes d’actions à mener chaque jour, chaque semaine, chaque mois, chaque année. (p.28, loi 9</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marR="292100" indent="0">
              <a:lnSpc>
                <a:spcPct val="112000"/>
              </a:lnSpc>
              <a:buNone/>
            </a:pPr>
            <a:r>
              <a:rPr lang="fr-FR" dirty="0">
                <a:latin typeface="Times New Roman" panose="02020603050405020304" pitchFamily="18" charset="0"/>
                <a:ea typeface="Times New Roman" panose="02020603050405020304" pitchFamily="18" charset="0"/>
                <a:cs typeface="Arial" panose="020B0604020202020204" pitchFamily="34" charset="0"/>
              </a:rPr>
              <a:t>Arrivez trois quarts d’heure en avance le matin et partez un quart d’heure après l’heure fixée, le soir. Vous passerez pour un travailleur acharné. (p.42, loi 18</a:t>
            </a:r>
            <a:r>
              <a:rPr lang="fr-FR" dirty="0" smtClean="0">
                <a:latin typeface="Times New Roman" panose="02020603050405020304" pitchFamily="18" charset="0"/>
                <a:ea typeface="Times New Roman" panose="02020603050405020304" pitchFamily="18" charset="0"/>
                <a:cs typeface="Arial" panose="020B0604020202020204" pitchFamily="34" charset="0"/>
              </a:rPr>
              <a:t>)</a:t>
            </a:r>
          </a:p>
          <a:p>
            <a:pPr marL="0" marR="292100" indent="0">
              <a:lnSpc>
                <a:spcPct val="112000"/>
              </a:lnSpc>
              <a:buNone/>
            </a:pPr>
            <a:r>
              <a:rPr lang="fr-FR" dirty="0"/>
              <a:t>Ne rapportez pas de travail à la maison, ne consacrez les heures que vous passez chez vous qu’à vous et votre famille. Si vous emportez sans cesse du travail à la maison, c’est le signe que : a) vous ne savez pas gérer votre temps ; b) vous devenez franchement assommant ; c) vous gaspillez vos heures de repos ; d) vous cumulez probablement tous ces défauts. (p. 44, loi 19)</a:t>
            </a:r>
            <a:endParaRPr lang="fr-FR" sz="18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fr-FR" dirty="0"/>
          </a:p>
          <a:p>
            <a:pPr marL="0" marR="12700" lvl="0" indent="0">
              <a:lnSpc>
                <a:spcPct val="105000"/>
              </a:lnSpc>
              <a:buNone/>
              <a:tabLst>
                <a:tab pos="685800" algn="l"/>
              </a:tabLst>
            </a:pPr>
            <a:endParaRPr lang="fr-FR" sz="2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38819703"/>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TotalTime>
  <Words>2093</Words>
  <Application>Microsoft Office PowerPoint</Application>
  <PresentationFormat>Grand écran</PresentationFormat>
  <Paragraphs>182</Paragraphs>
  <Slides>20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20</vt:i4>
      </vt:variant>
    </vt:vector>
  </HeadingPairs>
  <TitlesOfParts>
    <vt:vector size="28" baseType="lpstr">
      <vt:lpstr>Arial</vt:lpstr>
      <vt:lpstr>Calibri</vt:lpstr>
      <vt:lpstr>Calibri Light</vt:lpstr>
      <vt:lpstr>Symbol</vt:lpstr>
      <vt:lpstr>Tahoma</vt:lpstr>
      <vt:lpstr>Times New Roman</vt:lpstr>
      <vt:lpstr>Wingdings</vt:lpstr>
      <vt:lpstr>Thème Office</vt:lpstr>
      <vt:lpstr>Module I: La gestion du temps</vt:lpstr>
      <vt:lpstr>OBJECTIF</vt:lpstr>
      <vt:lpstr>Introduction</vt:lpstr>
      <vt:lpstr>Quelques conceptions du temps </vt:lpstr>
      <vt:lpstr>Quelques conceptions du temps </vt:lpstr>
      <vt:lpstr>Quelques conceptions du temps </vt:lpstr>
      <vt:lpstr>Quelques conceptions du temps </vt:lpstr>
      <vt:lpstr>Quelques conceptions du temps </vt:lpstr>
      <vt:lpstr>Quelques conceptions du temps</vt:lpstr>
      <vt:lpstr>Quelques conceptions du temps </vt:lpstr>
      <vt:lpstr>Quelques conceptions du temps </vt:lpstr>
      <vt:lpstr>Quelques conceptions du temps </vt:lpstr>
      <vt:lpstr>Quelques conceptions du temps </vt:lpstr>
      <vt:lpstr>Quelques conceptions du temps </vt:lpstr>
      <vt:lpstr>Quelques conceptions du temps </vt:lpstr>
      <vt:lpstr>Quelques conceptions du temps </vt:lpstr>
      <vt:lpstr>Quelques conceptions du temps</vt:lpstr>
      <vt:lpstr>Quelques conceptions du temps</vt:lpstr>
      <vt:lpstr>Quelques conceptions du temps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I: La gestion du temps</dc:title>
  <dc:creator>Utilisateur Windows</dc:creator>
  <cp:lastModifiedBy>Utilisateur Windows</cp:lastModifiedBy>
  <cp:revision>8</cp:revision>
  <dcterms:created xsi:type="dcterms:W3CDTF">2019-04-30T16:23:56Z</dcterms:created>
  <dcterms:modified xsi:type="dcterms:W3CDTF">2019-04-30T17:46:07Z</dcterms:modified>
</cp:coreProperties>
</file>