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71" r:id="rId5"/>
    <p:sldId id="274" r:id="rId6"/>
    <p:sldId id="275" r:id="rId7"/>
    <p:sldId id="272" r:id="rId8"/>
    <p:sldId id="276" r:id="rId9"/>
    <p:sldId id="268" r:id="rId10"/>
    <p:sldId id="277" r:id="rId11"/>
    <p:sldId id="278" r:id="rId12"/>
    <p:sldId id="265" r:id="rId13"/>
    <p:sldId id="27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55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50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36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8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85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03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61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66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11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03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05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285-AAEB-44E1-97CE-5A0A05A61B32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0D685-789B-456E-8EA7-80F122C76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51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60" y="0"/>
            <a:ext cx="6364014" cy="422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68869" y="4496590"/>
            <a:ext cx="6677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MASTER SANTE PUBLIQUE</a:t>
            </a:r>
          </a:p>
          <a:p>
            <a:r>
              <a:rPr lang="fr-FR" sz="2000" b="1" dirty="0"/>
              <a:t>Option : Management de la qualité et sécurité des patients</a:t>
            </a:r>
          </a:p>
          <a:p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516526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684213" y="120651"/>
            <a:ext cx="10396537" cy="184149"/>
          </a:xfrm>
        </p:spPr>
        <p:txBody>
          <a:bodyPr>
            <a:normAutofit fontScale="90000"/>
          </a:bodyPr>
          <a:lstStyle/>
          <a:p>
            <a:r>
              <a:rPr lang="fr-FR" altLang="fr-FR" dirty="0"/>
              <a:t>Contenu du 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685800" y="1095375"/>
            <a:ext cx="11233150" cy="498951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  <a:defRPr/>
            </a:pPr>
            <a:endParaRPr lang="fr-FR" dirty="0"/>
          </a:p>
          <a:p>
            <a:pPr marL="457200" lvl="1" indent="0">
              <a:buNone/>
              <a:defRPr/>
            </a:pPr>
            <a:r>
              <a:rPr lang="fr-FR" dirty="0"/>
              <a:t>Notions essentielles de la qualité des soins et la sécurité des patients</a:t>
            </a:r>
          </a:p>
          <a:p>
            <a:pPr marL="457200" lvl="1" indent="0">
              <a:buNone/>
              <a:defRPr/>
            </a:pPr>
            <a:r>
              <a:rPr lang="fr-FR" dirty="0"/>
              <a:t>Normalisation</a:t>
            </a:r>
          </a:p>
          <a:p>
            <a:pPr marL="457200" lvl="1" indent="0">
              <a:buNone/>
              <a:defRPr/>
            </a:pPr>
            <a:r>
              <a:rPr lang="fr-FR" dirty="0"/>
              <a:t>Planification et pilotage de la qualité</a:t>
            </a:r>
          </a:p>
          <a:p>
            <a:pPr marL="457200" lvl="1" indent="0">
              <a:buNone/>
              <a:defRPr/>
            </a:pPr>
            <a:r>
              <a:rPr lang="fr-FR" dirty="0"/>
              <a:t>Evaluation et </a:t>
            </a:r>
            <a:r>
              <a:rPr lang="fr-FR" dirty="0" err="1"/>
              <a:t>amelioration</a:t>
            </a:r>
            <a:r>
              <a:rPr lang="fr-FR" dirty="0"/>
              <a:t>  de la qualité</a:t>
            </a:r>
          </a:p>
          <a:p>
            <a:pPr marL="457200" lvl="1" indent="0">
              <a:buNone/>
              <a:defRPr/>
            </a:pPr>
            <a:endParaRPr lang="fr-FR" dirty="0"/>
          </a:p>
        </p:txBody>
      </p:sp>
      <p:pic>
        <p:nvPicPr>
          <p:cNvPr id="10246" name="Picture 2" descr="C:\Users\carinewhendy\Desktop\Images_mémoire\Recommandations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1141">
            <a:off x="9367680" y="-381552"/>
            <a:ext cx="213995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DEDC19E-1E2F-4B77-8226-88DEBBCE3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264532"/>
              </p:ext>
            </p:extLst>
          </p:nvPr>
        </p:nvGraphicFramePr>
        <p:xfrm>
          <a:off x="-1" y="373938"/>
          <a:ext cx="11918951" cy="64840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9926">
                  <a:extLst>
                    <a:ext uri="{9D8B030D-6E8A-4147-A177-3AD203B41FA5}">
                      <a16:colId xmlns:a16="http://schemas.microsoft.com/office/drawing/2014/main" val="3434209865"/>
                    </a:ext>
                  </a:extLst>
                </a:gridCol>
                <a:gridCol w="1420185">
                  <a:extLst>
                    <a:ext uri="{9D8B030D-6E8A-4147-A177-3AD203B41FA5}">
                      <a16:colId xmlns:a16="http://schemas.microsoft.com/office/drawing/2014/main" val="3628415807"/>
                    </a:ext>
                  </a:extLst>
                </a:gridCol>
                <a:gridCol w="6368840">
                  <a:extLst>
                    <a:ext uri="{9D8B030D-6E8A-4147-A177-3AD203B41FA5}">
                      <a16:colId xmlns:a16="http://schemas.microsoft.com/office/drawing/2014/main" val="2812730479"/>
                    </a:ext>
                  </a:extLst>
                </a:gridCol>
              </a:tblGrid>
              <a:tr h="241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UNITE D'ENSEIGNEMENT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CREDIT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ELEMENT CONSTITUTIF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7660316"/>
                  </a:ext>
                </a:extLst>
              </a:tr>
              <a:tr h="45311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Notions essentielles de la qualité des soins et la sécurité des patients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Généralités sur la qualité des soins et la sécurité des patients 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31753"/>
                  </a:ext>
                </a:extLst>
              </a:tr>
              <a:tr h="241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 dirty="0">
                          <a:effectLst/>
                        </a:rPr>
                        <a:t>Soins centrés sur les personnes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0435836"/>
                  </a:ext>
                </a:extLst>
              </a:tr>
              <a:tr h="45311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Normalisation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Généralités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normalisation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Accréditation</a:t>
                      </a:r>
                      <a:r>
                        <a:rPr lang="en-US" sz="2000" u="none" strike="noStrike" dirty="0">
                          <a:effectLst/>
                        </a:rPr>
                        <a:t> /certification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4203468"/>
                  </a:ext>
                </a:extLst>
              </a:tr>
              <a:tr h="4830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 dirty="0">
                          <a:effectLst/>
                        </a:rPr>
                        <a:t>Normes ISO du système de management de la qualité et </a:t>
                      </a:r>
                      <a:r>
                        <a:rPr lang="fr-FR" sz="2000" u="none" strike="noStrike" dirty="0" err="1">
                          <a:effectLst/>
                        </a:rPr>
                        <a:t>systemes</a:t>
                      </a:r>
                      <a:r>
                        <a:rPr lang="fr-FR" sz="2000" u="none" strike="noStrike" dirty="0">
                          <a:effectLst/>
                        </a:rPr>
                        <a:t> connexes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5290243"/>
                  </a:ext>
                </a:extLst>
              </a:tr>
              <a:tr h="241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Référentiels</a:t>
                      </a:r>
                      <a:r>
                        <a:rPr lang="en-US" sz="2000" u="none" strike="noStrike" dirty="0">
                          <a:effectLst/>
                        </a:rPr>
                        <a:t> de santé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491122"/>
                  </a:ext>
                </a:extLst>
              </a:tr>
              <a:tr h="24150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>
                          <a:effectLst/>
                        </a:rPr>
                        <a:t>Planification et pilotage de la qualité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Planification de la </a:t>
                      </a:r>
                      <a:r>
                        <a:rPr lang="en-US" sz="2000" u="none" strike="noStrike" dirty="0" err="1">
                          <a:effectLst/>
                        </a:rPr>
                        <a:t>qualité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3916220"/>
                  </a:ext>
                </a:extLst>
              </a:tr>
              <a:tr h="241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 dirty="0">
                          <a:effectLst/>
                        </a:rPr>
                        <a:t>Outils de pilotage de la qualité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385391"/>
                  </a:ext>
                </a:extLst>
              </a:tr>
              <a:tr h="2415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Evaluation et amelioration  de la qualité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Audit </a:t>
                      </a:r>
                      <a:r>
                        <a:rPr lang="en-US" sz="2000" u="none" strike="noStrike" dirty="0" err="1">
                          <a:effectLst/>
                        </a:rPr>
                        <a:t>qualité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4779227"/>
                  </a:ext>
                </a:extLst>
              </a:tr>
              <a:tr h="241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>
                          <a:effectLst/>
                        </a:rPr>
                        <a:t>Méthodes d’amélioration de la qualité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741520"/>
                  </a:ext>
                </a:extLst>
              </a:tr>
              <a:tr h="24150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800" u="none" strike="noStrike">
                          <a:effectLst/>
                        </a:rPr>
                        <a:t>Sécurité environnement et Risques technologiques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>
                          <a:effectLst/>
                        </a:rPr>
                        <a:t>Sécurité environnement en milieu de soins  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5122326"/>
                  </a:ext>
                </a:extLst>
              </a:tr>
              <a:tr h="241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Gestion des </a:t>
                      </a:r>
                      <a:r>
                        <a:rPr lang="en-US" sz="2000" u="none" strike="noStrike" dirty="0" err="1">
                          <a:effectLst/>
                        </a:rPr>
                        <a:t>risques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8945477"/>
                  </a:ext>
                </a:extLst>
              </a:tr>
              <a:tr h="2415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securité des personnes et des prestations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 dirty="0">
                          <a:effectLst/>
                        </a:rPr>
                        <a:t>santé et </a:t>
                      </a:r>
                      <a:r>
                        <a:rPr lang="fr-FR" sz="2000" u="none" strike="noStrike" dirty="0" err="1">
                          <a:effectLst/>
                        </a:rPr>
                        <a:t>securité</a:t>
                      </a:r>
                      <a:r>
                        <a:rPr lang="fr-FR" sz="2000" u="none" strike="noStrike" dirty="0">
                          <a:effectLst/>
                        </a:rPr>
                        <a:t> au travail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5014140"/>
                  </a:ext>
                </a:extLst>
              </a:tr>
              <a:tr h="241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securité chirurgicale et anesthesique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1270447"/>
                  </a:ext>
                </a:extLst>
              </a:tr>
              <a:tr h="483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UE OPTIONNEL 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 dirty="0" err="1">
                          <a:effectLst/>
                        </a:rPr>
                        <a:t>Referentiel</a:t>
                      </a:r>
                      <a:r>
                        <a:rPr lang="fr-FR" sz="2000" u="none" strike="noStrike" dirty="0">
                          <a:effectLst/>
                        </a:rPr>
                        <a:t> de certification des formations sanitaires au Burkina Faso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5171814"/>
                  </a:ext>
                </a:extLst>
              </a:tr>
              <a:tr h="241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UE OPTIONNEL 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Referentiel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qualité</a:t>
                      </a:r>
                      <a:r>
                        <a:rPr lang="en-US" sz="2000" u="none" strike="noStrike" dirty="0">
                          <a:effectLst/>
                        </a:rPr>
                        <a:t> de </a:t>
                      </a:r>
                      <a:r>
                        <a:rPr lang="en-US" sz="2000" u="none" strike="noStrike" dirty="0" err="1">
                          <a:effectLst/>
                        </a:rPr>
                        <a:t>l'enseignement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6776960"/>
                  </a:ext>
                </a:extLst>
              </a:tr>
              <a:tr h="241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UE optionnel 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SBM-R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7304827"/>
                  </a:ext>
                </a:extLst>
              </a:tr>
              <a:tr h="241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0597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454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684213" y="120651"/>
            <a:ext cx="10396537" cy="184149"/>
          </a:xfrm>
        </p:spPr>
        <p:txBody>
          <a:bodyPr>
            <a:normAutofit fontScale="90000"/>
          </a:bodyPr>
          <a:lstStyle/>
          <a:p>
            <a:r>
              <a:rPr lang="fr-FR" altLang="fr-FR" dirty="0"/>
              <a:t>Contenu du 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685800" y="1095375"/>
            <a:ext cx="11233150" cy="498951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  <a:defRPr/>
            </a:pPr>
            <a:endParaRPr lang="fr-FR" dirty="0"/>
          </a:p>
          <a:p>
            <a:pPr marL="457200" lvl="1" indent="0">
              <a:buNone/>
              <a:defRPr/>
            </a:pP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9EA2FB3-1D1F-448A-A978-30C5BA847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72409"/>
              </p:ext>
            </p:extLst>
          </p:nvPr>
        </p:nvGraphicFramePr>
        <p:xfrm>
          <a:off x="684213" y="773112"/>
          <a:ext cx="9639230" cy="5311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59533">
                  <a:extLst>
                    <a:ext uri="{9D8B030D-6E8A-4147-A177-3AD203B41FA5}">
                      <a16:colId xmlns:a16="http://schemas.microsoft.com/office/drawing/2014/main" val="915105170"/>
                    </a:ext>
                  </a:extLst>
                </a:gridCol>
                <a:gridCol w="1381968">
                  <a:extLst>
                    <a:ext uri="{9D8B030D-6E8A-4147-A177-3AD203B41FA5}">
                      <a16:colId xmlns:a16="http://schemas.microsoft.com/office/drawing/2014/main" val="3992950169"/>
                    </a:ext>
                  </a:extLst>
                </a:gridCol>
                <a:gridCol w="4197729">
                  <a:extLst>
                    <a:ext uri="{9D8B030D-6E8A-4147-A177-3AD203B41FA5}">
                      <a16:colId xmlns:a16="http://schemas.microsoft.com/office/drawing/2014/main" val="2023424122"/>
                    </a:ext>
                  </a:extLst>
                </a:gridCol>
              </a:tblGrid>
              <a:tr h="89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UNITE D'ENSEIGNEMENT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CREDIT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ELEMENT CONSTITUTIF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7401216"/>
                  </a:ext>
                </a:extLst>
              </a:tr>
              <a:tr h="8995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Stages </a:t>
                      </a:r>
                      <a:r>
                        <a:rPr lang="en-US" sz="2400" u="none" strike="noStrike" dirty="0" err="1">
                          <a:effectLst/>
                        </a:rPr>
                        <a:t>pratiques</a:t>
                      </a:r>
                      <a:r>
                        <a:rPr lang="en-US" sz="2400" u="none" strike="noStrike" dirty="0">
                          <a:effectLst/>
                        </a:rPr>
                        <a:t>/</a:t>
                      </a:r>
                      <a:r>
                        <a:rPr lang="en-US" sz="2400" u="none" strike="noStrike" dirty="0" err="1">
                          <a:effectLst/>
                        </a:rPr>
                        <a:t>projet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Stages </a:t>
                      </a:r>
                      <a:r>
                        <a:rPr lang="en-US" sz="2400" u="none" strike="noStrike" dirty="0" err="1">
                          <a:effectLst/>
                        </a:rPr>
                        <a:t>pratiques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0483330"/>
                  </a:ext>
                </a:extLst>
              </a:tr>
              <a:tr h="8995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u="none" strike="noStrike">
                          <a:effectLst/>
                        </a:rPr>
                        <a:t>Rédaction du protocole de mémoire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u="none" strike="noStrike" dirty="0">
                          <a:effectLst/>
                        </a:rPr>
                        <a:t>Rédaction du protocole de mémoire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0620720"/>
                  </a:ext>
                </a:extLst>
              </a:tr>
              <a:tr h="17134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u="none" strike="noStrike">
                          <a:effectLst/>
                        </a:rPr>
                        <a:t>Rédaction et soutenance du mémoire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u="none" strike="noStrike" dirty="0">
                          <a:effectLst/>
                        </a:rPr>
                        <a:t>Rédaction et soutenance du mémoire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186695"/>
                  </a:ext>
                </a:extLst>
              </a:tr>
              <a:tr h="8995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total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5774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650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Particularités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31487"/>
            <a:ext cx="6649278" cy="47485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200" dirty="0"/>
              <a:t>Stage en milieu de soins/administratif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Activités pratiques, travaux dirigés à réaliser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Visites d’institutions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Coaching personnalisé des </a:t>
            </a:r>
            <a:r>
              <a:rPr lang="fr-FR" sz="3200" dirty="0" err="1"/>
              <a:t>memoires</a:t>
            </a:r>
            <a:endParaRPr lang="fr-FR" sz="3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CBD850-C752-4C05-B77C-3B69682A4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747" y="1431487"/>
            <a:ext cx="4474253" cy="372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4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3143250" y="44450"/>
            <a:ext cx="5905500" cy="1008063"/>
          </a:xfrm>
        </p:spPr>
        <p:txBody>
          <a:bodyPr/>
          <a:lstStyle/>
          <a:p>
            <a:r>
              <a:rPr lang="fr-CA" altLang="fr-FR" sz="4800" b="1">
                <a:latin typeface="Arial Black" panose="020B0A04020102020204" pitchFamily="34" charset="0"/>
              </a:rPr>
              <a:t>Remerciements</a:t>
            </a:r>
            <a:endParaRPr lang="fr-FR" altLang="fr-FR" sz="4800" b="1">
              <a:latin typeface="Arial Black" panose="020B0A04020102020204" pitchFamily="34" charset="0"/>
            </a:endParaRPr>
          </a:p>
        </p:txBody>
      </p:sp>
      <p:pic>
        <p:nvPicPr>
          <p:cNvPr id="13315" name="Picture 2" descr="C:\Users\carinewhendy\Desktop\Images_mémoire\Image_Merci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1047750"/>
            <a:ext cx="5192713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47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63757"/>
            <a:ext cx="10515600" cy="4613206"/>
          </a:xfrm>
        </p:spPr>
        <p:txBody>
          <a:bodyPr>
            <a:normAutofit/>
          </a:bodyPr>
          <a:lstStyle/>
          <a:p>
            <a:r>
              <a:rPr lang="fr-FR" sz="3200" dirty="0"/>
              <a:t>Présentation équipe de coordination</a:t>
            </a:r>
          </a:p>
          <a:p>
            <a:r>
              <a:rPr lang="fr-FR" sz="3200" dirty="0"/>
              <a:t>Présentations de la filière</a:t>
            </a:r>
          </a:p>
          <a:p>
            <a:r>
              <a:rPr lang="fr-FR" sz="3200" dirty="0"/>
              <a:t>Audience </a:t>
            </a:r>
          </a:p>
          <a:p>
            <a:r>
              <a:rPr lang="fr-FR" sz="3200" dirty="0"/>
              <a:t>Principaux débouchés</a:t>
            </a:r>
          </a:p>
          <a:p>
            <a:r>
              <a:rPr lang="fr-FR" sz="3200" dirty="0"/>
              <a:t>Présentation du programme</a:t>
            </a:r>
          </a:p>
          <a:p>
            <a:r>
              <a:rPr lang="fr-FR" sz="3200" dirty="0"/>
              <a:t>particularités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73680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684213" y="0"/>
            <a:ext cx="10396537" cy="1152525"/>
          </a:xfrm>
        </p:spPr>
        <p:txBody>
          <a:bodyPr>
            <a:normAutofit fontScale="90000"/>
          </a:bodyPr>
          <a:lstStyle/>
          <a:p>
            <a:r>
              <a:rPr lang="fr-FR" altLang="fr-FR" b="1" dirty="0"/>
              <a:t>Présentations </a:t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685800" y="693738"/>
            <a:ext cx="11390313" cy="6138862"/>
          </a:xfrm>
        </p:spPr>
        <p:txBody>
          <a:bodyPr>
            <a:normAutofit/>
          </a:bodyPr>
          <a:lstStyle/>
          <a:p>
            <a:pPr>
              <a:defRPr/>
            </a:pPr>
            <a:endParaRPr lang="fr-FR" sz="33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pic>
        <p:nvPicPr>
          <p:cNvPr id="7172" name="Picture 2" descr="C:\Users\carinewhendy\Desktop\Images_mémoire\Soutenance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752">
            <a:off x="3864655" y="1071550"/>
            <a:ext cx="5076825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ous-titre 2"/>
          <p:cNvSpPr txBox="1">
            <a:spLocks/>
          </p:cNvSpPr>
          <p:nvPr/>
        </p:nvSpPr>
        <p:spPr bwMode="auto">
          <a:xfrm>
            <a:off x="684213" y="1077913"/>
            <a:ext cx="4865687" cy="502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b="1" dirty="0"/>
              <a:t>RESPONSABLE DE LA FILIERE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/>
              <a:t> Drabo K. Maxime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/>
          </a:p>
          <a:p>
            <a:pPr eaLnBrk="1" hangingPunct="1">
              <a:defRPr/>
            </a:pPr>
            <a:r>
              <a:rPr lang="fr-FR" altLang="fr-FR" sz="2400" dirty="0"/>
              <a:t>MD, MPH, PhD, MA </a:t>
            </a:r>
            <a:r>
              <a:rPr lang="fr-FR" altLang="fr-FR" sz="2400" dirty="0" err="1"/>
              <a:t>Sociology</a:t>
            </a:r>
            <a:endParaRPr lang="fr-FR" altLang="fr-FR" sz="2400" dirty="0"/>
          </a:p>
          <a:p>
            <a:pPr eaLnBrk="1" hangingPunct="1">
              <a:defRPr/>
            </a:pPr>
            <a:endParaRPr lang="fr-FR" altLang="fr-FR" sz="2400" dirty="0"/>
          </a:p>
          <a:p>
            <a:pPr eaLnBrk="1" hangingPunct="1">
              <a:defRPr/>
            </a:pPr>
            <a:r>
              <a:rPr lang="fr-FR" altLang="fr-FR" sz="2400" dirty="0"/>
              <a:t>Directeur de Recherche en Santé Publique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/>
          </a:p>
          <a:p>
            <a:pPr eaLnBrk="1" hangingPunct="1">
              <a:defRPr/>
            </a:pPr>
            <a:r>
              <a:rPr lang="fr-FR" altLang="fr-FR" sz="2400" dirty="0"/>
              <a:t>Responsable unité de gestion système de santé /IRSS/CNRST</a:t>
            </a:r>
          </a:p>
          <a:p>
            <a:pPr eaLnBrk="1" hangingPunct="1">
              <a:defRPr/>
            </a:pPr>
            <a:r>
              <a:rPr lang="fr-FR" altLang="fr-FR" sz="2400" dirty="0"/>
              <a:t>Responsable de la filière </a:t>
            </a:r>
          </a:p>
        </p:txBody>
      </p:sp>
      <p:sp>
        <p:nvSpPr>
          <p:cNvPr id="7174" name="Sous-titre 2"/>
          <p:cNvSpPr txBox="1">
            <a:spLocks/>
          </p:cNvSpPr>
          <p:nvPr/>
        </p:nvSpPr>
        <p:spPr bwMode="auto">
          <a:xfrm>
            <a:off x="7131050" y="2894806"/>
            <a:ext cx="5060950" cy="393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2400" b="1" dirty="0"/>
              <a:t>COORDONATRICE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2400" dirty="0"/>
              <a:t>Nana W. Félicité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2400" dirty="0"/>
              <a:t>MD, MPH,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2400" dirty="0"/>
              <a:t>Qualiticienne, lead auditeur ISO 9001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2400" dirty="0"/>
              <a:t>chargée de Recherche en Santé Publique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2400" dirty="0"/>
              <a:t>Direction de la qualité des soins et la sécurité des patients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2400" dirty="0"/>
              <a:t>Coordonnatrice de la filière 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44D64775-8150-4851-81E9-CAC6DE03E33A}"/>
              </a:ext>
            </a:extLst>
          </p:cNvPr>
          <p:cNvSpPr txBox="1">
            <a:spLocks/>
          </p:cNvSpPr>
          <p:nvPr/>
        </p:nvSpPr>
        <p:spPr bwMode="auto">
          <a:xfrm>
            <a:off x="7796214" y="177616"/>
            <a:ext cx="4279900" cy="2869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b="1" dirty="0"/>
              <a:t>ADMINISTRATION DE LA FILIERE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/>
              <a:t> Mr </a:t>
            </a:r>
            <a:r>
              <a:rPr lang="fr-FR" altLang="fr-FR" sz="2400" dirty="0" err="1"/>
              <a:t>Kiema</a:t>
            </a:r>
            <a:r>
              <a:rPr lang="fr-FR" altLang="fr-FR" sz="2400" dirty="0"/>
              <a:t> W. Nicolas</a:t>
            </a:r>
          </a:p>
          <a:p>
            <a:pPr eaLnBrk="1" hangingPunct="1">
              <a:defRPr/>
            </a:pPr>
            <a:r>
              <a:rPr lang="fr-FR" altLang="fr-FR" sz="2400" dirty="0"/>
              <a:t>Service aux étudiants</a:t>
            </a:r>
          </a:p>
          <a:p>
            <a:pPr eaLnBrk="1" hangingPunct="1">
              <a:defRPr/>
            </a:pPr>
            <a:r>
              <a:rPr lang="fr-FR" altLang="fr-FR" sz="2400" dirty="0"/>
              <a:t>Administrateur de la filière</a:t>
            </a:r>
          </a:p>
        </p:txBody>
      </p:sp>
    </p:spTree>
    <p:extLst>
      <p:ext uri="{BB962C8B-B14F-4D97-AF65-F5344CB8AC3E}">
        <p14:creationId xmlns:p14="http://schemas.microsoft.com/office/powerpoint/2010/main" val="250729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177" y="61803"/>
            <a:ext cx="10515600" cy="1325563"/>
          </a:xfrm>
        </p:spPr>
        <p:txBody>
          <a:bodyPr/>
          <a:lstStyle/>
          <a:p>
            <a:r>
              <a:rPr lang="fr-FR" b="1" dirty="0"/>
              <a:t>Présentations de la filière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783" y="1387366"/>
            <a:ext cx="11383617" cy="5408831"/>
          </a:xfrm>
        </p:spPr>
        <p:txBody>
          <a:bodyPr>
            <a:normAutofit/>
          </a:bodyPr>
          <a:lstStyle/>
          <a:p>
            <a:r>
              <a:rPr lang="fr-FR" sz="3200" dirty="0"/>
              <a:t>Management de la qualité et sécurité des patients est inscrit au cames dans la rubrique « </a:t>
            </a:r>
            <a:r>
              <a:rPr lang="fr-FR" sz="3200" b="1" dirty="0"/>
              <a:t>Gestion du système de santé </a:t>
            </a:r>
            <a:r>
              <a:rPr lang="fr-FR" sz="3200" dirty="0"/>
              <a:t>»</a:t>
            </a:r>
          </a:p>
          <a:p>
            <a:r>
              <a:rPr lang="fr-FR" sz="3200" dirty="0"/>
              <a:t>Axée sur le </a:t>
            </a:r>
            <a:r>
              <a:rPr lang="fr-FR" sz="3200" b="1" dirty="0"/>
              <a:t>Management</a:t>
            </a:r>
          </a:p>
          <a:p>
            <a:r>
              <a:rPr lang="fr-FR" sz="3200" b="1" dirty="0"/>
              <a:t>Qualité des  soins: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Qualité du management stratégique et institutionnel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Qualité du management opérationnel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Qualité des politiques, programme et projets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Qualité des prestations de soins et services</a:t>
            </a:r>
          </a:p>
          <a:p>
            <a:pPr marL="0" indent="0">
              <a:buNone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44735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177" y="61803"/>
            <a:ext cx="10515600" cy="1325563"/>
          </a:xfrm>
        </p:spPr>
        <p:txBody>
          <a:bodyPr/>
          <a:lstStyle/>
          <a:p>
            <a:r>
              <a:rPr lang="fr-FR" b="1" dirty="0"/>
              <a:t>Présentations de la filière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783" y="1387366"/>
            <a:ext cx="11383617" cy="5408831"/>
          </a:xfrm>
        </p:spPr>
        <p:txBody>
          <a:bodyPr>
            <a:normAutofit lnSpcReduction="10000"/>
          </a:bodyPr>
          <a:lstStyle/>
          <a:p>
            <a:r>
              <a:rPr lang="fr-FR" sz="3200" b="1" dirty="0"/>
              <a:t>Qualité des  soins: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 err="1"/>
              <a:t>Referentiels</a:t>
            </a:r>
            <a:r>
              <a:rPr lang="fr-FR" sz="3200" dirty="0"/>
              <a:t> : </a:t>
            </a:r>
            <a:r>
              <a:rPr lang="fr-FR" sz="3200" dirty="0" err="1"/>
              <a:t>environnement,SST,Risques,Enseignement,laboratoire</a:t>
            </a:r>
            <a:r>
              <a:rPr lang="fr-FR" sz="3200" dirty="0"/>
              <a:t>, SMQ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Pilotage </a:t>
            </a:r>
            <a:r>
              <a:rPr lang="fr-FR" sz="3200" dirty="0" err="1"/>
              <a:t>quaité</a:t>
            </a: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Gestion clientèle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Normalisation internationale et nationale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 err="1"/>
              <a:t>Reglementation</a:t>
            </a:r>
            <a:r>
              <a:rPr lang="fr-FR" sz="3200" dirty="0"/>
              <a:t> internationale et nationale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Audit des organisations, des </a:t>
            </a:r>
            <a:r>
              <a:rPr lang="fr-FR" sz="3200" dirty="0" err="1"/>
              <a:t>systemes</a:t>
            </a:r>
            <a:r>
              <a:rPr lang="fr-FR" sz="3200" dirty="0"/>
              <a:t>, et des services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Audit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Contrôle qualité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69729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177" y="61803"/>
            <a:ext cx="10515600" cy="1325563"/>
          </a:xfrm>
        </p:spPr>
        <p:txBody>
          <a:bodyPr/>
          <a:lstStyle/>
          <a:p>
            <a:r>
              <a:rPr lang="fr-FR" b="1" dirty="0"/>
              <a:t>Présentations de la filière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783" y="1387366"/>
            <a:ext cx="11383617" cy="5408831"/>
          </a:xfrm>
        </p:spPr>
        <p:txBody>
          <a:bodyPr>
            <a:normAutofit/>
          </a:bodyPr>
          <a:lstStyle/>
          <a:p>
            <a:r>
              <a:rPr lang="fr-FR" sz="3200" b="1" dirty="0"/>
              <a:t>Sécurité des patients: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Gestion de risques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 Risques professionnels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Sécurité incendie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Sécurité des infrastructures de santé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Sécurité des prestations (</a:t>
            </a:r>
            <a:r>
              <a:rPr lang="fr-FR" sz="3200" dirty="0" err="1"/>
              <a:t>chirugie</a:t>
            </a:r>
            <a:r>
              <a:rPr lang="fr-FR" sz="3200" dirty="0"/>
              <a:t>, </a:t>
            </a:r>
            <a:r>
              <a:rPr lang="fr-FR" sz="3200" dirty="0" err="1"/>
              <a:t>anesthesie</a:t>
            </a:r>
            <a:r>
              <a:rPr lang="fr-FR" sz="3200" dirty="0"/>
              <a:t>,…)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Sécurité des produits de santé (</a:t>
            </a:r>
            <a:r>
              <a:rPr lang="fr-FR" sz="3200" dirty="0" err="1"/>
              <a:t>PSL,medicaments</a:t>
            </a: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PCI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Risques sanitaires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83305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177" y="61803"/>
            <a:ext cx="10515600" cy="1325563"/>
          </a:xfrm>
        </p:spPr>
        <p:txBody>
          <a:bodyPr/>
          <a:lstStyle/>
          <a:p>
            <a:r>
              <a:rPr lang="fr-FR" b="1" dirty="0"/>
              <a:t>Audience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87366"/>
            <a:ext cx="10515600" cy="5186855"/>
          </a:xfrm>
        </p:spPr>
        <p:txBody>
          <a:bodyPr>
            <a:normAutofit/>
          </a:bodyPr>
          <a:lstStyle/>
          <a:p>
            <a:r>
              <a:rPr lang="fr-FR" sz="3200" dirty="0"/>
              <a:t>Gestionnaires d’institution </a:t>
            </a:r>
          </a:p>
          <a:p>
            <a:r>
              <a:rPr lang="fr-FR" sz="3200" dirty="0"/>
              <a:t>Gestionnaires  des projets et programmes</a:t>
            </a:r>
          </a:p>
          <a:p>
            <a:r>
              <a:rPr lang="fr-FR" sz="3200" dirty="0"/>
              <a:t>Professionnels santé</a:t>
            </a:r>
          </a:p>
          <a:p>
            <a:r>
              <a:rPr lang="fr-FR" sz="3200" dirty="0"/>
              <a:t>Personnel administratif</a:t>
            </a:r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</p:txBody>
      </p:sp>
      <p:pic>
        <p:nvPicPr>
          <p:cNvPr id="4" name="Picture 2" descr="C:\Users\carinewhendy\Desktop\Images_mémoire\DG_image.JPG">
            <a:extLst>
              <a:ext uri="{FF2B5EF4-FFF2-40B4-BE49-F238E27FC236}">
                <a16:creationId xmlns:a16="http://schemas.microsoft.com/office/drawing/2014/main" id="{CEE30BB7-ADE7-4235-83C7-8E6D8EB9D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1035">
            <a:off x="7489273" y="2924988"/>
            <a:ext cx="3713163" cy="301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79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177" y="61803"/>
            <a:ext cx="10515600" cy="1325563"/>
          </a:xfrm>
        </p:spPr>
        <p:txBody>
          <a:bodyPr/>
          <a:lstStyle/>
          <a:p>
            <a:r>
              <a:rPr lang="fr-FR" b="1" dirty="0"/>
              <a:t>Débouchés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87366"/>
            <a:ext cx="10515600" cy="5186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dirty="0"/>
              <a:t>Polyvalence : santé et autre secteurs</a:t>
            </a:r>
          </a:p>
          <a:p>
            <a:r>
              <a:rPr lang="fr-FR" sz="3200" dirty="0"/>
              <a:t>Gestionnaires d’institution </a:t>
            </a:r>
          </a:p>
          <a:p>
            <a:r>
              <a:rPr lang="fr-FR" sz="3200" dirty="0"/>
              <a:t>Gestionnaires  des projets et programmes</a:t>
            </a:r>
          </a:p>
          <a:p>
            <a:r>
              <a:rPr lang="fr-FR" sz="3200" dirty="0"/>
              <a:t>Consultants SMQ</a:t>
            </a:r>
          </a:p>
          <a:p>
            <a:r>
              <a:rPr lang="fr-FR" sz="3200" dirty="0"/>
              <a:t>Auditeurs  qualité</a:t>
            </a:r>
          </a:p>
          <a:p>
            <a:r>
              <a:rPr lang="fr-FR" sz="3200" dirty="0"/>
              <a:t>Consultant sécurité</a:t>
            </a:r>
          </a:p>
          <a:p>
            <a:r>
              <a:rPr lang="fr-FR" sz="3200" dirty="0"/>
              <a:t>Coachs opérationnels</a:t>
            </a:r>
          </a:p>
          <a:p>
            <a:r>
              <a:rPr lang="fr-FR" sz="3200" dirty="0"/>
              <a:t>Recherche /formation</a:t>
            </a:r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</p:txBody>
      </p:sp>
      <p:pic>
        <p:nvPicPr>
          <p:cNvPr id="4" name="Picture 2" descr="C:\Users\carinewhendy\Desktop\Images_mémoire\Image_coach_2.PNG">
            <a:extLst>
              <a:ext uri="{FF2B5EF4-FFF2-40B4-BE49-F238E27FC236}">
                <a16:creationId xmlns:a16="http://schemas.microsoft.com/office/drawing/2014/main" id="{F49098B1-2ACE-4659-9AB2-97A6BA502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692" y="4149933"/>
            <a:ext cx="2063750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Users\carinewhendy\Desktop\Images_mémoire\Image_Assemblée.JPG">
            <a:extLst>
              <a:ext uri="{FF2B5EF4-FFF2-40B4-BE49-F238E27FC236}">
                <a16:creationId xmlns:a16="http://schemas.microsoft.com/office/drawing/2014/main" id="{0608DEEB-3B2C-4647-BE5C-DEACEC703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204788"/>
            <a:ext cx="3730625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377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684213" y="120650"/>
            <a:ext cx="10396537" cy="949325"/>
          </a:xfrm>
        </p:spPr>
        <p:txBody>
          <a:bodyPr/>
          <a:lstStyle/>
          <a:p>
            <a:r>
              <a:rPr lang="fr-FR" altLang="fr-FR" dirty="0"/>
              <a:t>Contenu du 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685800" y="1095375"/>
            <a:ext cx="11233150" cy="4989513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v"/>
              <a:defRPr/>
            </a:pPr>
            <a:endParaRPr lang="fr-FR" dirty="0"/>
          </a:p>
          <a:p>
            <a:pPr lvl="1">
              <a:buFont typeface="Wingdings" panose="05000000000000000000" pitchFamily="2" charset="2"/>
              <a:buChar char="v"/>
              <a:defRPr/>
            </a:pPr>
            <a:endParaRPr lang="fr-FR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fr-FR" dirty="0"/>
              <a:t>Cours théoriques</a:t>
            </a:r>
          </a:p>
          <a:p>
            <a:pPr marL="457200" lvl="1" indent="0">
              <a:buNone/>
              <a:defRPr/>
            </a:pPr>
            <a:endParaRPr lang="fr-FR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fr-FR" dirty="0"/>
              <a:t>Travail individuel/groupe</a:t>
            </a:r>
          </a:p>
          <a:p>
            <a:pPr marL="457200" lvl="1" indent="0">
              <a:buNone/>
              <a:defRPr/>
            </a:pPr>
            <a:endParaRPr lang="fr-FR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fr-FR" i="1" dirty="0"/>
              <a:t>Stage pratique </a:t>
            </a:r>
          </a:p>
          <a:p>
            <a:pPr marL="457200" lvl="1" indent="0">
              <a:buNone/>
              <a:defRPr/>
            </a:pPr>
            <a:endParaRPr lang="fr-FR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fr-FR" dirty="0"/>
              <a:t>Rédaction du mémoire</a:t>
            </a:r>
          </a:p>
          <a:p>
            <a:pPr marL="457200" lvl="1" indent="0">
              <a:buNone/>
              <a:defRPr/>
            </a:pPr>
            <a:r>
              <a:rPr lang="fr-FR" dirty="0"/>
              <a:t> 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fr-FR" dirty="0"/>
              <a:t>Soutenance </a:t>
            </a:r>
          </a:p>
          <a:p>
            <a:pPr marL="457200" lvl="1" indent="0">
              <a:buNone/>
              <a:defRPr/>
            </a:pPr>
            <a:endParaRPr lang="fr-FR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fr-FR" dirty="0"/>
              <a:t>Clôture de l’année</a:t>
            </a:r>
          </a:p>
        </p:txBody>
      </p:sp>
      <p:pic>
        <p:nvPicPr>
          <p:cNvPr id="10246" name="Picture 2" descr="C:\Users\carinewhendy\Desktop\Images_mémoire\Recommandations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1141">
            <a:off x="9177338" y="4813300"/>
            <a:ext cx="213995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5774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6251</TotalTime>
  <Words>521</Words>
  <Application>Microsoft Office PowerPoint</Application>
  <PresentationFormat>Grand écran</PresentationFormat>
  <Paragraphs>162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Wingdings</vt:lpstr>
      <vt:lpstr>Thème Office</vt:lpstr>
      <vt:lpstr>Présentation PowerPoint</vt:lpstr>
      <vt:lpstr>PLAN </vt:lpstr>
      <vt:lpstr>Présentations  </vt:lpstr>
      <vt:lpstr>Présentations de la filière</vt:lpstr>
      <vt:lpstr>Présentations de la filière</vt:lpstr>
      <vt:lpstr>Présentations de la filière</vt:lpstr>
      <vt:lpstr>Audience </vt:lpstr>
      <vt:lpstr>Débouchés  </vt:lpstr>
      <vt:lpstr>Contenu du programme</vt:lpstr>
      <vt:lpstr>Contenu du programme</vt:lpstr>
      <vt:lpstr>Contenu du programme</vt:lpstr>
      <vt:lpstr>Particularités </vt:lpstr>
      <vt:lpstr>Remerciements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Toshiba-User</dc:creator>
  <cp:lastModifiedBy>HP</cp:lastModifiedBy>
  <cp:revision>25</cp:revision>
  <dcterms:created xsi:type="dcterms:W3CDTF">2017-10-10T06:18:10Z</dcterms:created>
  <dcterms:modified xsi:type="dcterms:W3CDTF">2021-05-03T18:07:18Z</dcterms:modified>
</cp:coreProperties>
</file>