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80"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 id="321" r:id="rId42"/>
    <p:sldId id="322" r:id="rId43"/>
    <p:sldId id="323" r:id="rId44"/>
    <p:sldId id="324" r:id="rId45"/>
    <p:sldId id="325" r:id="rId46"/>
    <p:sldId id="326" r:id="rId47"/>
    <p:sldId id="327" r:id="rId48"/>
    <p:sldId id="328" r:id="rId49"/>
    <p:sldId id="329" r:id="rId50"/>
    <p:sldId id="330" r:id="rId51"/>
    <p:sldId id="331" r:id="rId52"/>
    <p:sldId id="332" r:id="rId53"/>
    <p:sldId id="333" r:id="rId5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DD593-62FF-43EF-9213-5D03BD08CD36}" type="datetimeFigureOut">
              <a:rPr lang="fr-FR" smtClean="0"/>
              <a:t>04/12/2017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93A741-B856-49B6-B654-75A793FA2678}" type="slidenum">
              <a:rPr lang="fr-FR" smtClean="0"/>
              <a:t>‹N°›</a:t>
            </a:fld>
            <a:endParaRPr lang="fr-FR"/>
          </a:p>
        </p:txBody>
      </p:sp>
    </p:spTree>
    <p:extLst>
      <p:ext uri="{BB962C8B-B14F-4D97-AF65-F5344CB8AC3E}">
        <p14:creationId xmlns:p14="http://schemas.microsoft.com/office/powerpoint/2010/main" val="4011251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26</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27</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28</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29</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31</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32</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33</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34</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35</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36</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37</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38</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39</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5</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41</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42</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43</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44</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45</a:t>
            </a:fld>
            <a:endParaRPr 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46</a:t>
            </a:fld>
            <a:endParaRPr 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47</a:t>
            </a:fld>
            <a:endParaRPr lang="fr-F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48</a:t>
            </a:fld>
            <a:endParaRPr 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49</a:t>
            </a:fld>
            <a:endParaRPr 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50</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6</a:t>
            </a:fld>
            <a:endParaRPr 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51</a:t>
            </a:fld>
            <a:endParaRPr 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52</a:t>
            </a:fld>
            <a:endParaRPr 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53</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0DF644-F72D-4F63-AAAD-133D7F49900D}"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04/12/2017</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F4668DC-857F-487D-BFFA-8C0CA5037977}" type="slidenum">
              <a:rPr lang="fr-BE" smtClean="0"/>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04/12/2017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04/12/2017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04/12/2017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04/12/2017</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endParaRPr lang="fr-BE"/>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04/12/2017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AA309A6D-C09C-4548-B29A-6CF363A7E532}" type="datetimeFigureOut">
              <a:rPr lang="fr-FR" smtClean="0"/>
              <a:t>04/12/2017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04/12/2017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04/12/2017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04/12/2017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04/12/2017</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endParaRPr lang="fr-BE"/>
          </a:p>
        </p:txBody>
      </p:sp>
      <p:sp>
        <p:nvSpPr>
          <p:cNvPr id="7" name="Espace réservé du numéro de diapositive 6"/>
          <p:cNvSpPr>
            <a:spLocks noGrp="1"/>
          </p:cNvSpPr>
          <p:nvPr>
            <p:ph type="sldNum" sz="quarter" idx="12"/>
          </p:nvPr>
        </p:nvSpPr>
        <p:spPr>
          <a:xfrm>
            <a:off x="146304" y="6208776"/>
            <a:ext cx="457200" cy="457200"/>
          </a:xfrm>
        </p:spPr>
        <p:txBody>
          <a:bodyPr/>
          <a:lstStyle/>
          <a:p>
            <a:fld id="{CF4668DC-857F-487D-BFFA-8C0CA5037977}" type="slidenum">
              <a:rPr lang="fr-BE" smtClean="0"/>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A309A6D-C09C-4548-B29A-6CF363A7E532}" type="datetimeFigureOut">
              <a:rPr lang="fr-FR" smtClean="0"/>
              <a:t>04/12/2017</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bf/url?sa=i&amp;rct=j&amp;q=&amp;esrc=s&amp;source=images&amp;cd=&amp;cad=rja&amp;uact=8&amp;ved=&amp;url=http://www.ifris-bf.org/&amp;psig=AFQjCNHynkslmIVDUcVAVFtDjbyK6BGxeA&amp;ust=1485987184698081"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google.bf/url?sa=i&amp;rct=j&amp;q=&amp;esrc=s&amp;source=images&amp;cd=&amp;cad=rja&amp;uact=8&amp;ved=0ahUKEwityISBt-3RAhUHlxoKHVXUAdMQjRwIBQ&amp;url=http://crsn-nouna.bf/old/index2.html&amp;psig=AFQjCNE7DT4RwTnIzv1rxS7Mw5YpBS5PWQ&amp;ust=1485988051899992"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4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4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3.xml"/><Relationship Id="rId1" Type="http://schemas.openxmlformats.org/officeDocument/2006/relationships/slideLayout" Target="../slideLayouts/slideLayout4.xml"/><Relationship Id="rId5" Type="http://schemas.openxmlformats.org/officeDocument/2006/relationships/image" Target="../media/image32.png"/><Relationship Id="rId4" Type="http://schemas.openxmlformats.org/officeDocument/2006/relationships/image" Target="../media/image31.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4365104"/>
            <a:ext cx="6400800" cy="1296144"/>
          </a:xfrm>
        </p:spPr>
        <p:txBody>
          <a:bodyPr>
            <a:normAutofit fontScale="77500" lnSpcReduction="20000"/>
          </a:bodyPr>
          <a:lstStyle/>
          <a:p>
            <a:endParaRPr lang="fr-FR" dirty="0" smtClean="0"/>
          </a:p>
          <a:p>
            <a:endParaRPr lang="fr-FR" dirty="0"/>
          </a:p>
          <a:p>
            <a:r>
              <a:rPr lang="fr-FR" dirty="0" smtClean="0"/>
              <a:t>Dr BOUNTOGO </a:t>
            </a:r>
          </a:p>
          <a:p>
            <a:r>
              <a:rPr lang="fr-FR" dirty="0" smtClean="0"/>
              <a:t>Juin   2017</a:t>
            </a:r>
            <a:endParaRPr lang="fr-FR" dirty="0"/>
          </a:p>
        </p:txBody>
      </p:sp>
      <p:sp>
        <p:nvSpPr>
          <p:cNvPr id="5" name="Espace réservé du numéro de diapositive 4"/>
          <p:cNvSpPr>
            <a:spLocks noGrp="1"/>
          </p:cNvSpPr>
          <p:nvPr>
            <p:ph type="sldNum" sz="quarter" idx="12"/>
          </p:nvPr>
        </p:nvSpPr>
        <p:spPr/>
        <p:txBody>
          <a:bodyPr/>
          <a:lstStyle/>
          <a:p>
            <a:fld id="{928771AA-CBA2-42C3-8E84-60A836FFB8E8}" type="slidenum">
              <a:rPr lang="fr-FR" smtClean="0"/>
              <a:pPr/>
              <a:t>1</a:t>
            </a:fld>
            <a:endParaRPr lang="fr-FR"/>
          </a:p>
        </p:txBody>
      </p:sp>
      <p:sp>
        <p:nvSpPr>
          <p:cNvPr id="2" name="Titre 1"/>
          <p:cNvSpPr>
            <a:spLocks noGrp="1"/>
          </p:cNvSpPr>
          <p:nvPr>
            <p:ph type="ctrTitle"/>
          </p:nvPr>
        </p:nvSpPr>
        <p:spPr>
          <a:xfrm>
            <a:off x="539552" y="1484784"/>
            <a:ext cx="7772400" cy="1470025"/>
          </a:xfrm>
        </p:spPr>
        <p:txBody>
          <a:bodyPr/>
          <a:lstStyle/>
          <a:p>
            <a:r>
              <a:rPr lang="fr-FR" dirty="0" smtClean="0"/>
              <a:t>Interprétation des essais cliniques</a:t>
            </a:r>
            <a:endParaRPr lang="fr-FR" dirty="0"/>
          </a:p>
        </p:txBody>
      </p:sp>
      <p:sp>
        <p:nvSpPr>
          <p:cNvPr id="6" name="AutoShape 2" descr="Résultat de recherche d'images pour &quot;logo de ifris burkina faso&quot;"/>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8" name="AutoShape 4" descr="Résultat de recherche d'images pour &quot;logo de ifris burkina faso&quot;"/>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pic>
        <p:nvPicPr>
          <p:cNvPr id="3078" name="Picture 6" descr="Résultat de recherche d'images pour &quot;logo de ifris burkina faso&quo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160336"/>
            <a:ext cx="2160240" cy="115093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s://encrypted-tbn2.gstatic.com/images?q=tbn:ANd9GcQNaB6W2f0hgpl3bsFzR9kYsk6gK7gpMspLrnd44NbI9sMdRc1zt1hOlQ7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60336"/>
            <a:ext cx="2475384" cy="115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014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r>
              <a:rPr lang="fr-FR" b="1" dirty="0" smtClean="0"/>
              <a:t> Définition: </a:t>
            </a:r>
            <a:r>
              <a:rPr lang="fr-FR" dirty="0" smtClean="0"/>
              <a:t>essais croisés (ou cross over) sont des essais dit intra-individuels.</a:t>
            </a:r>
          </a:p>
          <a:p>
            <a:r>
              <a:rPr lang="fr-FR" dirty="0" smtClean="0"/>
              <a:t>Dans ce type d'essai, les 2 traitements A et B  comparés sont administrés  à tous les sujets dans un ordre tiré au sort:</a:t>
            </a:r>
          </a:p>
          <a:p>
            <a:r>
              <a:rPr lang="fr-FR" dirty="0" smtClean="0"/>
              <a:t>• (A puis B) ou (B puis A).</a:t>
            </a:r>
          </a:p>
          <a:p>
            <a:r>
              <a:rPr lang="fr-FR" dirty="0" smtClean="0"/>
              <a:t>→ On dit que le sujet est pris comme son propre témoin </a:t>
            </a:r>
          </a:p>
          <a:p>
            <a:endParaRPr lang="fr-FR" dirty="0" smtClean="0"/>
          </a:p>
          <a:p>
            <a:endParaRPr lang="fr-FR" dirty="0"/>
          </a:p>
        </p:txBody>
      </p:sp>
    </p:spTree>
    <p:extLst>
      <p:ext uri="{BB962C8B-B14F-4D97-AF65-F5344CB8AC3E}">
        <p14:creationId xmlns:p14="http://schemas.microsoft.com/office/powerpoint/2010/main" val="3825308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pic>
        <p:nvPicPr>
          <p:cNvPr id="30723" name="Picture 3" descr="C:\Users\mamadou\Pictures\2010-01-01 001\Nouvelle image (1).png"/>
          <p:cNvPicPr>
            <a:picLocks noGrp="1" noChangeAspect="1" noChangeArrowheads="1"/>
          </p:cNvPicPr>
          <p:nvPr>
            <p:ph idx="1"/>
          </p:nvPr>
        </p:nvPicPr>
        <p:blipFill>
          <a:blip r:embed="rId3" cstate="print"/>
          <a:srcRect/>
          <a:stretch>
            <a:fillRect/>
          </a:stretch>
        </p:blipFill>
        <p:spPr bwMode="auto">
          <a:xfrm>
            <a:off x="467544" y="1556792"/>
            <a:ext cx="8136904" cy="4536504"/>
          </a:xfrm>
          <a:prstGeom prst="rect">
            <a:avLst/>
          </a:prstGeom>
          <a:noFill/>
        </p:spPr>
      </p:pic>
    </p:spTree>
    <p:extLst>
      <p:ext uri="{BB962C8B-B14F-4D97-AF65-F5344CB8AC3E}">
        <p14:creationId xmlns:p14="http://schemas.microsoft.com/office/powerpoint/2010/main" val="260698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pPr>
              <a:buNone/>
            </a:pPr>
            <a:r>
              <a:rPr lang="fr-FR" b="1" dirty="0" smtClean="0"/>
              <a:t>     Avantages de l'essai croisé :</a:t>
            </a:r>
          </a:p>
          <a:p>
            <a:pPr>
              <a:buFont typeface="Wingdings" pitchFamily="2" charset="2"/>
              <a:buChar char="q"/>
            </a:pPr>
            <a:r>
              <a:rPr lang="fr-FR" dirty="0" smtClean="0"/>
              <a:t> </a:t>
            </a:r>
            <a:r>
              <a:rPr lang="fr-FR" b="1" dirty="0" smtClean="0"/>
              <a:t>tailles d'échantillon plus faibles que les essais en </a:t>
            </a:r>
            <a:r>
              <a:rPr lang="fr-FR" dirty="0" smtClean="0"/>
              <a:t>groupes parallèles</a:t>
            </a:r>
          </a:p>
          <a:p>
            <a:pPr>
              <a:buFont typeface="Wingdings" pitchFamily="2" charset="2"/>
              <a:buChar char="q"/>
            </a:pPr>
            <a:r>
              <a:rPr lang="fr-FR" dirty="0" smtClean="0"/>
              <a:t>prend en compte la  </a:t>
            </a:r>
            <a:r>
              <a:rPr lang="fr-FR" b="1" dirty="0" smtClean="0"/>
              <a:t>variabilité « interne »</a:t>
            </a:r>
            <a:r>
              <a:rPr lang="fr-FR" dirty="0" smtClean="0"/>
              <a:t> donc augmentation de la puissance statistique ;</a:t>
            </a:r>
          </a:p>
          <a:p>
            <a:pPr>
              <a:buFont typeface="Wingdings" pitchFamily="2" charset="2"/>
              <a:buChar char="q"/>
            </a:pPr>
            <a:r>
              <a:rPr lang="fr-FR" dirty="0" smtClean="0"/>
              <a:t>Il permet d'étudier la réponse éventuelle d'un même patient aux différents traitements comparés ;</a:t>
            </a:r>
          </a:p>
          <a:p>
            <a:pPr>
              <a:buFont typeface="Wingdings" pitchFamily="2" charset="2"/>
              <a:buChar char="q"/>
            </a:pPr>
            <a:r>
              <a:rPr lang="fr-FR" dirty="0" smtClean="0"/>
              <a:t> Il permet aussi de </a:t>
            </a:r>
            <a:r>
              <a:rPr lang="fr-FR" b="1" dirty="0" smtClean="0"/>
              <a:t>tester l'effet de la période d'administration des </a:t>
            </a:r>
            <a:r>
              <a:rPr lang="fr-FR" dirty="0" smtClean="0"/>
              <a:t>traitements.</a:t>
            </a:r>
          </a:p>
        </p:txBody>
      </p:sp>
    </p:spTree>
    <p:extLst>
      <p:ext uri="{BB962C8B-B14F-4D97-AF65-F5344CB8AC3E}">
        <p14:creationId xmlns:p14="http://schemas.microsoft.com/office/powerpoint/2010/main" val="828233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r>
              <a:rPr lang="fr-FR" b="1" dirty="0" smtClean="0"/>
              <a:t>Inconvénients de l'essai croisé :</a:t>
            </a:r>
          </a:p>
          <a:p>
            <a:pPr>
              <a:buFont typeface="Wingdings" pitchFamily="2" charset="2"/>
              <a:buChar char="q"/>
            </a:pPr>
            <a:r>
              <a:rPr lang="fr-FR" dirty="0" smtClean="0"/>
              <a:t> </a:t>
            </a:r>
            <a:r>
              <a:rPr lang="fr-FR" b="1" dirty="0" smtClean="0"/>
              <a:t>maladie  étudiée chronique et stable</a:t>
            </a:r>
            <a:endParaRPr lang="fr-FR" dirty="0" smtClean="0"/>
          </a:p>
          <a:p>
            <a:pPr>
              <a:buFont typeface="Wingdings" pitchFamily="2" charset="2"/>
              <a:buChar char="Ø"/>
            </a:pPr>
            <a:r>
              <a:rPr lang="fr-FR" dirty="0" smtClean="0"/>
              <a:t> ceci exclut la possibilité de guérison, de décès ou de perdu de vue entre les deux séquences</a:t>
            </a:r>
          </a:p>
          <a:p>
            <a:pPr>
              <a:buFont typeface="Wingdings" pitchFamily="2" charset="2"/>
              <a:buChar char="Ø"/>
            </a:pPr>
            <a:r>
              <a:rPr lang="fr-FR" dirty="0" smtClean="0"/>
              <a:t> l'essai croisé perd son intérêt lorsque la durée des périodes de l'essai plus longue que l’évolution  spontanée de la maladie</a:t>
            </a:r>
          </a:p>
          <a:p>
            <a:pPr>
              <a:buFont typeface="Wingdings" pitchFamily="2" charset="2"/>
              <a:buChar char="q"/>
            </a:pPr>
            <a:r>
              <a:rPr lang="fr-FR" dirty="0" smtClean="0"/>
              <a:t> La durée des traitements comparés est plus longue que dans un essai en groupes parallèles</a:t>
            </a:r>
            <a:endParaRPr lang="fr-FR" b="1" dirty="0" smtClean="0"/>
          </a:p>
        </p:txBody>
      </p:sp>
    </p:spTree>
    <p:extLst>
      <p:ext uri="{BB962C8B-B14F-4D97-AF65-F5344CB8AC3E}">
        <p14:creationId xmlns:p14="http://schemas.microsoft.com/office/powerpoint/2010/main" val="3195480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 La mesure du critère de jugement peut être modifiée par un </a:t>
            </a:r>
            <a:r>
              <a:rPr lang="fr-FR" b="1" dirty="0" smtClean="0"/>
              <a:t>effet «d'apprentissage » de certains tests d'évaluation (biais de mesure)</a:t>
            </a:r>
          </a:p>
          <a:p>
            <a:pPr>
              <a:buFont typeface="Wingdings" pitchFamily="2" charset="2"/>
              <a:buChar char="q"/>
            </a:pPr>
            <a:r>
              <a:rPr lang="fr-FR" dirty="0" smtClean="0"/>
              <a:t> Sur un plan méthodologique l’interaction entre l'ordre d'administration et les effets du traitement (appelée </a:t>
            </a:r>
            <a:r>
              <a:rPr lang="fr-FR" b="1" dirty="0" smtClean="0"/>
              <a:t>effet carry-over) ne permet de conclure sur l’effet du TT.</a:t>
            </a:r>
            <a:endParaRPr lang="fr-FR" dirty="0"/>
          </a:p>
        </p:txBody>
      </p:sp>
    </p:spTree>
    <p:extLst>
      <p:ext uri="{BB962C8B-B14F-4D97-AF65-F5344CB8AC3E}">
        <p14:creationId xmlns:p14="http://schemas.microsoft.com/office/powerpoint/2010/main" val="3022439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r>
              <a:rPr lang="fr-FR" b="1" dirty="0" smtClean="0"/>
              <a:t> NSN dans un essai croisé</a:t>
            </a:r>
            <a:endParaRPr lang="fr-FR" dirty="0" smtClean="0"/>
          </a:p>
          <a:p>
            <a:pPr>
              <a:buFont typeface="Wingdings" pitchFamily="2" charset="2"/>
              <a:buChar char="q"/>
            </a:pPr>
            <a:r>
              <a:rPr lang="fr-FR" dirty="0" smtClean="0"/>
              <a:t>Cas d'un critère quantitatif</a:t>
            </a:r>
          </a:p>
          <a:p>
            <a:pPr>
              <a:buFont typeface="Wingdings" pitchFamily="2" charset="2"/>
              <a:buChar char="Ø"/>
            </a:pPr>
            <a:r>
              <a:rPr lang="fr-FR" dirty="0" smtClean="0"/>
              <a:t>Soit n le nombre de sujets pour deux séries de mesures appariées d'une variable X</a:t>
            </a:r>
          </a:p>
          <a:p>
            <a:pPr>
              <a:buFont typeface="Wingdings" pitchFamily="2" charset="2"/>
              <a:buChar char="Ø"/>
            </a:pPr>
            <a:r>
              <a:rPr lang="fr-FR" i="1" dirty="0" smtClean="0"/>
              <a:t>D la différence des moyennes entre les traitements</a:t>
            </a:r>
            <a:endParaRPr lang="fr-FR" dirty="0" smtClean="0"/>
          </a:p>
          <a:p>
            <a:pPr>
              <a:buFont typeface="Wingdings" pitchFamily="2" charset="2"/>
              <a:buChar char="Ø"/>
            </a:pPr>
            <a:r>
              <a:rPr lang="fr-FR" dirty="0" smtClean="0"/>
              <a:t>Sachant que le nombre de sujets par groupe calculé sur 2 groupes parallèles vaut :</a:t>
            </a:r>
          </a:p>
          <a:p>
            <a:endParaRPr lang="fr-FR" dirty="0"/>
          </a:p>
        </p:txBody>
      </p:sp>
    </p:spTree>
    <p:extLst>
      <p:ext uri="{BB962C8B-B14F-4D97-AF65-F5344CB8AC3E}">
        <p14:creationId xmlns:p14="http://schemas.microsoft.com/office/powerpoint/2010/main" val="3924769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pic>
        <p:nvPicPr>
          <p:cNvPr id="31746" name="Picture 2"/>
          <p:cNvPicPr>
            <a:picLocks noGrp="1" noChangeAspect="1" noChangeArrowheads="1"/>
          </p:cNvPicPr>
          <p:nvPr>
            <p:ph idx="1"/>
          </p:nvPr>
        </p:nvPicPr>
        <p:blipFill>
          <a:blip r:embed="rId3" cstate="print"/>
          <a:srcRect/>
          <a:stretch>
            <a:fillRect/>
          </a:stretch>
        </p:blipFill>
        <p:spPr bwMode="auto">
          <a:xfrm>
            <a:off x="683568" y="1700808"/>
            <a:ext cx="7992887" cy="4392488"/>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4" name="ZoneTexte 3"/>
              <p:cNvSpPr txBox="1"/>
              <p:nvPr/>
            </p:nvSpPr>
            <p:spPr>
              <a:xfrm>
                <a:off x="683568" y="4941168"/>
                <a:ext cx="2262158" cy="498213"/>
              </a:xfrm>
              <a:prstGeom prst="rect">
                <a:avLst/>
              </a:prstGeom>
              <a:noFill/>
            </p:spPr>
            <p:txBody>
              <a:bodyPr wrap="none" rtlCol="0">
                <a:spAutoFit/>
              </a:bodyPr>
              <a:lstStyle/>
              <a:p>
                <a:r>
                  <a:rPr lang="fr-FR" dirty="0" smtClean="0"/>
                  <a:t>Avec </a:t>
                </a:r>
                <a14:m>
                  <m:oMath xmlns:m="http://schemas.openxmlformats.org/officeDocument/2006/math">
                    <m:r>
                      <a:rPr lang="fr-FR" i="1" dirty="0" smtClean="0">
                        <a:latin typeface="Cambria Math"/>
                        <a:ea typeface="Cambria Math"/>
                      </a:rPr>
                      <m:t>𝜌</m:t>
                    </m:r>
                    <m:r>
                      <a:rPr lang="fr-FR" i="1" dirty="0" smtClean="0">
                        <a:latin typeface="Cambria Math"/>
                      </a:rPr>
                      <m:t>=</m:t>
                    </m:r>
                    <m:f>
                      <m:fPr>
                        <m:ctrlPr>
                          <a:rPr lang="fr-FR" i="1" dirty="0" smtClean="0">
                            <a:latin typeface="Cambria Math"/>
                          </a:rPr>
                        </m:ctrlPr>
                      </m:fPr>
                      <m:num>
                        <m:r>
                          <a:rPr lang="fr-FR" b="0" i="1" dirty="0" smtClean="0">
                            <a:latin typeface="Cambria Math"/>
                          </a:rPr>
                          <m:t>𝑛</m:t>
                        </m:r>
                        <m:r>
                          <a:rPr lang="fr-FR" b="0" i="1" dirty="0" smtClean="0">
                            <a:latin typeface="Cambria Math"/>
                          </a:rPr>
                          <m:t>∗</m:t>
                        </m:r>
                        <m:r>
                          <a:rPr lang="fr-FR" b="0" i="1" dirty="0" smtClean="0">
                            <a:latin typeface="Cambria Math"/>
                          </a:rPr>
                          <m:t>𝐶𝑜𝑣</m:t>
                        </m:r>
                        <m:r>
                          <a:rPr lang="fr-FR" b="0" i="1" dirty="0" smtClean="0">
                            <a:latin typeface="Cambria Math"/>
                          </a:rPr>
                          <m:t>(</m:t>
                        </m:r>
                        <m:r>
                          <a:rPr lang="fr-FR" b="0" i="1" dirty="0" smtClean="0">
                            <a:latin typeface="Cambria Math"/>
                          </a:rPr>
                          <m:t>𝑈𝐴</m:t>
                        </m:r>
                        <m:r>
                          <a:rPr lang="fr-FR" b="0" i="1" dirty="0" smtClean="0">
                            <a:latin typeface="Cambria Math"/>
                          </a:rPr>
                          <m:t>,</m:t>
                        </m:r>
                        <m:r>
                          <a:rPr lang="fr-FR" b="0" i="1" dirty="0" smtClean="0">
                            <a:latin typeface="Cambria Math"/>
                          </a:rPr>
                          <m:t>𝑈𝐵</m:t>
                        </m:r>
                        <m:r>
                          <a:rPr lang="fr-FR" b="0" i="1" dirty="0" smtClean="0">
                            <a:latin typeface="Cambria Math"/>
                          </a:rPr>
                          <m:t>)</m:t>
                        </m:r>
                      </m:num>
                      <m:den>
                        <m:r>
                          <a:rPr lang="fr-FR" i="1" dirty="0">
                            <a:latin typeface="Cambria Math"/>
                            <a:ea typeface="Cambria Math"/>
                          </a:rPr>
                          <m:t>𝜎</m:t>
                        </m:r>
                        <m:r>
                          <a:rPr lang="fr-FR" b="0" i="1" dirty="0" smtClean="0">
                            <a:latin typeface="Cambria Math"/>
                            <a:ea typeface="Cambria Math"/>
                          </a:rPr>
                          <m:t>𝑈</m:t>
                        </m:r>
                        <m:r>
                          <a:rPr lang="fr-FR" i="1" dirty="0">
                            <a:latin typeface="Cambria Math"/>
                            <a:ea typeface="Cambria Math"/>
                          </a:rPr>
                          <m:t>𝐴</m:t>
                        </m:r>
                        <m:r>
                          <a:rPr lang="fr-FR" b="0" i="1" dirty="0" smtClean="0">
                            <a:latin typeface="Cambria Math"/>
                            <a:ea typeface="Cambria Math"/>
                          </a:rPr>
                          <m:t>∗</m:t>
                        </m:r>
                        <m:r>
                          <a:rPr lang="fr-FR" i="1" dirty="0">
                            <a:latin typeface="Cambria Math"/>
                            <a:ea typeface="Cambria Math"/>
                          </a:rPr>
                          <m:t>𝜎</m:t>
                        </m:r>
                        <m:r>
                          <a:rPr lang="fr-FR" b="0" i="1" dirty="0" smtClean="0">
                            <a:latin typeface="Cambria Math"/>
                            <a:ea typeface="Cambria Math"/>
                          </a:rPr>
                          <m:t>𝑈𝐵</m:t>
                        </m:r>
                      </m:den>
                    </m:f>
                  </m:oMath>
                </a14:m>
                <a:endParaRPr lang="fr-FR" dirty="0"/>
              </a:p>
            </p:txBody>
          </p:sp>
        </mc:Choice>
        <mc:Fallback xmlns="">
          <p:sp>
            <p:nvSpPr>
              <p:cNvPr id="4" name="ZoneTexte 3"/>
              <p:cNvSpPr txBox="1">
                <a:spLocks noRot="1" noChangeAspect="1" noMove="1" noResize="1" noEditPoints="1" noAdjustHandles="1" noChangeArrowheads="1" noChangeShapeType="1" noTextEdit="1"/>
              </p:cNvSpPr>
              <p:nvPr/>
            </p:nvSpPr>
            <p:spPr>
              <a:xfrm>
                <a:off x="683568" y="4941168"/>
                <a:ext cx="2262158" cy="498213"/>
              </a:xfrm>
              <a:prstGeom prst="rect">
                <a:avLst/>
              </a:prstGeom>
              <a:blipFill rotWithShape="1">
                <a:blip r:embed="rId4"/>
                <a:stretch>
                  <a:fillRect l="-2156" b="-12346"/>
                </a:stretch>
              </a:blipFill>
            </p:spPr>
            <p:txBody>
              <a:bodyPr/>
              <a:lstStyle/>
              <a:p>
                <a:r>
                  <a:rPr lang="fr-FR">
                    <a:noFill/>
                  </a:rPr>
                  <a:t> </a:t>
                </a:r>
              </a:p>
            </p:txBody>
          </p:sp>
        </mc:Fallback>
      </mc:AlternateContent>
    </p:spTree>
    <p:extLst>
      <p:ext uri="{BB962C8B-B14F-4D97-AF65-F5344CB8AC3E}">
        <p14:creationId xmlns:p14="http://schemas.microsoft.com/office/powerpoint/2010/main" val="1404981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sz="half" idx="1"/>
          </p:nvPr>
        </p:nvSpPr>
        <p:spPr/>
        <p:txBody>
          <a:bodyPr>
            <a:normAutofit/>
          </a:bodyPr>
          <a:lstStyle/>
          <a:p>
            <a:r>
              <a:rPr lang="fr-FR" dirty="0" smtClean="0"/>
              <a:t>Si les deux caractères sont indépendants </a:t>
            </a:r>
            <a:r>
              <a:rPr lang="fr-FR" dirty="0" err="1" smtClean="0"/>
              <a:t>cov</a:t>
            </a:r>
            <a:r>
              <a:rPr lang="fr-FR" dirty="0" smtClean="0"/>
              <a:t>(XA,XB)=0</a:t>
            </a:r>
          </a:p>
          <a:p>
            <a:endParaRPr lang="fr-FR" dirty="0" smtClean="0"/>
          </a:p>
          <a:p>
            <a:r>
              <a:rPr lang="fr-FR" dirty="0" smtClean="0"/>
              <a:t>n=nombre de sujet dans un essai en groupes parallèle</a:t>
            </a:r>
          </a:p>
          <a:p>
            <a:endParaRPr lang="fr-FR" dirty="0" smtClean="0"/>
          </a:p>
          <a:p>
            <a:r>
              <a:rPr lang="fr-FR" dirty="0" smtClean="0"/>
              <a:t>Formule corrigée de Guenther</a:t>
            </a:r>
          </a:p>
        </p:txBody>
      </p:sp>
      <p:pic>
        <p:nvPicPr>
          <p:cNvPr id="5" name="Picture 7"/>
          <p:cNvPicPr>
            <a:picLocks noGrp="1" noChangeAspect="1" noChangeArrowheads="1"/>
          </p:cNvPicPr>
          <p:nvPr>
            <p:ph sz="half" idx="2"/>
          </p:nvPr>
        </p:nvPicPr>
        <p:blipFill>
          <a:blip r:embed="rId3" cstate="print"/>
          <a:srcRect/>
          <a:stretch>
            <a:fillRect/>
          </a:stretch>
        </p:blipFill>
        <p:spPr bwMode="auto">
          <a:xfrm>
            <a:off x="5148064" y="1700808"/>
            <a:ext cx="2409825" cy="647700"/>
          </a:xfrm>
          <a:prstGeom prst="rect">
            <a:avLst/>
          </a:prstGeom>
          <a:noFill/>
          <a:ln w="9525">
            <a:noFill/>
            <a:miter lim="800000"/>
            <a:headEnd/>
            <a:tailEnd/>
          </a:ln>
        </p:spPr>
      </p:pic>
      <p:pic>
        <p:nvPicPr>
          <p:cNvPr id="6" name="Picture 6"/>
          <p:cNvPicPr>
            <a:picLocks noChangeAspect="1" noChangeArrowheads="1"/>
          </p:cNvPicPr>
          <p:nvPr/>
        </p:nvPicPr>
        <p:blipFill>
          <a:blip r:embed="rId4" cstate="print"/>
          <a:srcRect/>
          <a:stretch>
            <a:fillRect/>
          </a:stretch>
        </p:blipFill>
        <p:spPr bwMode="auto">
          <a:xfrm>
            <a:off x="5508104" y="2708920"/>
            <a:ext cx="1266825" cy="56197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4427984" y="4797152"/>
            <a:ext cx="3781425" cy="657225"/>
          </a:xfrm>
          <a:prstGeom prst="rect">
            <a:avLst/>
          </a:prstGeom>
          <a:noFill/>
          <a:ln w="9525">
            <a:noFill/>
            <a:miter lim="800000"/>
            <a:headEnd/>
            <a:tailEnd/>
          </a:ln>
        </p:spPr>
      </p:pic>
      <p:pic>
        <p:nvPicPr>
          <p:cNvPr id="1027" name="Picture 3"/>
          <p:cNvPicPr>
            <a:picLocks noChangeAspect="1" noChangeArrowheads="1"/>
          </p:cNvPicPr>
          <p:nvPr/>
        </p:nvPicPr>
        <p:blipFill>
          <a:blip r:embed="rId6" cstate="print"/>
          <a:srcRect/>
          <a:stretch>
            <a:fillRect/>
          </a:stretch>
        </p:blipFill>
        <p:spPr bwMode="auto">
          <a:xfrm>
            <a:off x="5652120" y="3861048"/>
            <a:ext cx="1038225" cy="285750"/>
          </a:xfrm>
          <a:prstGeom prst="rect">
            <a:avLst/>
          </a:prstGeom>
          <a:noFill/>
          <a:ln w="9525">
            <a:noFill/>
            <a:miter lim="800000"/>
            <a:headEnd/>
            <a:tailEnd/>
          </a:ln>
        </p:spPr>
      </p:pic>
    </p:spTree>
    <p:extLst>
      <p:ext uri="{BB962C8B-B14F-4D97-AF65-F5344CB8AC3E}">
        <p14:creationId xmlns:p14="http://schemas.microsoft.com/office/powerpoint/2010/main" val="2788010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sz="half" idx="1"/>
          </p:nvPr>
        </p:nvSpPr>
        <p:spPr>
          <a:xfrm>
            <a:off x="457200" y="1600200"/>
            <a:ext cx="4474840" cy="4525963"/>
          </a:xfrm>
        </p:spPr>
        <p:txBody>
          <a:bodyPr>
            <a:normAutofit/>
          </a:bodyPr>
          <a:lstStyle/>
          <a:p>
            <a:pPr>
              <a:buFont typeface="Wingdings" pitchFamily="2" charset="2"/>
              <a:buChar char="q"/>
            </a:pPr>
            <a:r>
              <a:rPr lang="fr-FR" dirty="0" smtClean="0"/>
              <a:t> Cas d'un critère qualitatif</a:t>
            </a:r>
          </a:p>
          <a:p>
            <a:pPr>
              <a:buFont typeface="Wingdings" pitchFamily="2" charset="2"/>
              <a:buChar char="Ø"/>
            </a:pPr>
            <a:r>
              <a:rPr lang="fr-FR" dirty="0" smtClean="0"/>
              <a:t>Soit 2 traitements A et B dont l'efficacité est comparée selon un même critère de jugement codé 0 et 1 </a:t>
            </a:r>
          </a:p>
          <a:p>
            <a:pPr>
              <a:buFont typeface="Wingdings" pitchFamily="2" charset="2"/>
              <a:buChar char="Ø"/>
            </a:pPr>
            <a:r>
              <a:rPr lang="fr-FR" dirty="0" smtClean="0"/>
              <a:t>OR = ψ attendu aux risques α et β  NSN= </a:t>
            </a:r>
            <a:endParaRPr lang="fr-FR" dirty="0"/>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4932040" y="4149080"/>
            <a:ext cx="3888432" cy="2077988"/>
          </a:xfrm>
          <a:prstGeom prst="rect">
            <a:avLst/>
          </a:prstGeom>
          <a:noFill/>
          <a:ln w="9525">
            <a:noFill/>
            <a:miter lim="800000"/>
            <a:headEnd/>
            <a:tailEnd/>
          </a:ln>
        </p:spPr>
      </p:pic>
    </p:spTree>
    <p:extLst>
      <p:ext uri="{BB962C8B-B14F-4D97-AF65-F5344CB8AC3E}">
        <p14:creationId xmlns:p14="http://schemas.microsoft.com/office/powerpoint/2010/main" val="430007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r>
              <a:rPr lang="fr-FR" b="1" dirty="0" smtClean="0"/>
              <a:t>Principes de l'analyse</a:t>
            </a:r>
          </a:p>
          <a:p>
            <a:pPr>
              <a:buFont typeface="Wingdings" pitchFamily="2" charset="2"/>
              <a:buChar char="q"/>
            </a:pPr>
            <a:r>
              <a:rPr lang="fr-FR" dirty="0" smtClean="0"/>
              <a:t> Les données recueillies doivent permettre d'étudier </a:t>
            </a:r>
            <a:r>
              <a:rPr lang="fr-FR" b="1" dirty="0" smtClean="0"/>
              <a:t>l'effet du traitement  et l'effet de la période d'administration </a:t>
            </a:r>
          </a:p>
          <a:p>
            <a:pPr>
              <a:buFont typeface="Wingdings" pitchFamily="2" charset="2"/>
              <a:buChar char="q"/>
            </a:pPr>
            <a:r>
              <a:rPr lang="fr-FR" dirty="0" smtClean="0"/>
              <a:t> Il sera nécessaire au préalable de </a:t>
            </a:r>
            <a:r>
              <a:rPr lang="fr-FR" b="1" dirty="0" smtClean="0"/>
              <a:t>tester l'existence éventuelle d'une interaction entre traitement et période.</a:t>
            </a:r>
            <a:endParaRPr lang="fr-FR" dirty="0"/>
          </a:p>
        </p:txBody>
      </p:sp>
    </p:spTree>
    <p:extLst>
      <p:ext uri="{BB962C8B-B14F-4D97-AF65-F5344CB8AC3E}">
        <p14:creationId xmlns:p14="http://schemas.microsoft.com/office/powerpoint/2010/main" val="148285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idx="1"/>
          </p:nvPr>
        </p:nvSpPr>
        <p:spPr/>
        <p:txBody>
          <a:bodyPr>
            <a:normAutofit/>
          </a:bodyPr>
          <a:lstStyle/>
          <a:p>
            <a:r>
              <a:rPr lang="fr-FR" dirty="0" smtClean="0"/>
              <a:t> Introduction</a:t>
            </a:r>
            <a:endParaRPr lang="fr-FR" b="1" i="1" dirty="0" smtClean="0"/>
          </a:p>
          <a:p>
            <a:r>
              <a:rPr lang="fr-FR" dirty="0" smtClean="0"/>
              <a:t>Groupes parallèles</a:t>
            </a:r>
            <a:endParaRPr lang="fr-FR" b="1" i="1" dirty="0" smtClean="0"/>
          </a:p>
          <a:p>
            <a:r>
              <a:rPr lang="fr-FR" dirty="0" smtClean="0"/>
              <a:t>Essais croisés</a:t>
            </a:r>
            <a:endParaRPr lang="fr-FR" b="1" i="1" dirty="0" smtClean="0"/>
          </a:p>
          <a:p>
            <a:r>
              <a:rPr lang="fr-FR" dirty="0" smtClean="0"/>
              <a:t>Plans factoriels</a:t>
            </a:r>
            <a:endParaRPr lang="fr-FR" b="1" i="1" dirty="0" smtClean="0"/>
          </a:p>
          <a:p>
            <a:r>
              <a:rPr lang="fr-FR" dirty="0" smtClean="0"/>
              <a:t>Conclusion</a:t>
            </a:r>
            <a:endParaRPr lang="fr-FR" dirty="0"/>
          </a:p>
        </p:txBody>
      </p:sp>
    </p:spTree>
    <p:extLst>
      <p:ext uri="{BB962C8B-B14F-4D97-AF65-F5344CB8AC3E}">
        <p14:creationId xmlns:p14="http://schemas.microsoft.com/office/powerpoint/2010/main" val="1062578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p:txBody>
          <a:bodyPr>
            <a:normAutofit/>
          </a:bodyPr>
          <a:lstStyle/>
          <a:p>
            <a:r>
              <a:rPr lang="fr-FR" dirty="0" smtClean="0"/>
              <a:t> </a:t>
            </a:r>
            <a:r>
              <a:rPr lang="fr-FR" b="1" dirty="0" smtClean="0"/>
              <a:t>Cas d'un critère quantitatif</a:t>
            </a:r>
          </a:p>
          <a:p>
            <a:pPr>
              <a:buFont typeface="Wingdings" pitchFamily="2" charset="2"/>
              <a:buChar char="q"/>
            </a:pPr>
            <a:r>
              <a:rPr lang="fr-FR" dirty="0" smtClean="0"/>
              <a:t>Deux types d’analyse:</a:t>
            </a:r>
          </a:p>
          <a:p>
            <a:pPr>
              <a:buFont typeface="Wingdings" pitchFamily="2" charset="2"/>
              <a:buChar char="Ø"/>
            </a:pPr>
            <a:r>
              <a:rPr lang="fr-FR" dirty="0" smtClean="0"/>
              <a:t>Test de </a:t>
            </a:r>
            <a:r>
              <a:rPr lang="fr-FR" dirty="0" err="1" smtClean="0"/>
              <a:t>Student</a:t>
            </a:r>
            <a:r>
              <a:rPr lang="fr-FR" dirty="0" smtClean="0"/>
              <a:t> </a:t>
            </a:r>
          </a:p>
          <a:p>
            <a:pPr>
              <a:buFont typeface="Wingdings" pitchFamily="2" charset="2"/>
              <a:buChar char="Ø"/>
            </a:pPr>
            <a:r>
              <a:rPr lang="fr-FR" dirty="0" smtClean="0"/>
              <a:t>Plan en carrés latins = analyse des variances</a:t>
            </a:r>
          </a:p>
          <a:p>
            <a:pPr>
              <a:buFont typeface="Wingdings" pitchFamily="2" charset="2"/>
              <a:buChar char="q"/>
            </a:pPr>
            <a:r>
              <a:rPr lang="fr-FR" dirty="0" smtClean="0"/>
              <a:t> 1</a:t>
            </a:r>
            <a:r>
              <a:rPr lang="fr-FR" baseline="30000" dirty="0" smtClean="0"/>
              <a:t>ère</a:t>
            </a:r>
            <a:r>
              <a:rPr lang="fr-FR" dirty="0" smtClean="0"/>
              <a:t> méthode: 3 tests successif  t</a:t>
            </a:r>
          </a:p>
          <a:p>
            <a:pPr>
              <a:buFont typeface="Wingdings" pitchFamily="2" charset="2"/>
              <a:buChar char="Ø"/>
            </a:pPr>
            <a:r>
              <a:rPr lang="fr-FR" dirty="0" smtClean="0"/>
              <a:t> l'interaction période x traitement ;</a:t>
            </a:r>
          </a:p>
          <a:p>
            <a:pPr>
              <a:buFont typeface="Wingdings" pitchFamily="2" charset="2"/>
              <a:buChar char="Ø"/>
            </a:pPr>
            <a:r>
              <a:rPr lang="fr-FR" dirty="0" smtClean="0"/>
              <a:t> l'effet traitement </a:t>
            </a:r>
          </a:p>
          <a:p>
            <a:pPr>
              <a:buFont typeface="Wingdings" pitchFamily="2" charset="2"/>
              <a:buChar char="Ø"/>
            </a:pPr>
            <a:r>
              <a:rPr lang="fr-FR" dirty="0" smtClean="0"/>
              <a:t> l'effet période.</a:t>
            </a:r>
          </a:p>
        </p:txBody>
      </p:sp>
    </p:spTree>
    <p:extLst>
      <p:ext uri="{BB962C8B-B14F-4D97-AF65-F5344CB8AC3E}">
        <p14:creationId xmlns:p14="http://schemas.microsoft.com/office/powerpoint/2010/main" val="40782687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Pour chaque période et pour chaque TT on a une seule mesure du critère X par sujet, notée X1 et X2.</a:t>
            </a:r>
          </a:p>
          <a:p>
            <a:pPr>
              <a:buFont typeface="Wingdings" pitchFamily="2" charset="2"/>
              <a:buChar char="Ø"/>
            </a:pPr>
            <a:r>
              <a:rPr lang="fr-FR" dirty="0" smtClean="0"/>
              <a:t> Soit 2 traitements A et B,</a:t>
            </a:r>
          </a:p>
          <a:p>
            <a:pPr>
              <a:buFont typeface="Wingdings" pitchFamily="2" charset="2"/>
              <a:buChar char="Ø"/>
            </a:pPr>
            <a:r>
              <a:rPr lang="fr-FR" dirty="0" smtClean="0"/>
              <a:t> Soit X1 la mesure du TT administré en 1er (A ou B),</a:t>
            </a:r>
          </a:p>
          <a:p>
            <a:pPr>
              <a:buFont typeface="Wingdings" pitchFamily="2" charset="2"/>
              <a:buChar char="Ø"/>
            </a:pPr>
            <a:r>
              <a:rPr lang="fr-FR" dirty="0" smtClean="0"/>
              <a:t>Soit X2 la mesure du TT administré en 2nd (B ou A),</a:t>
            </a:r>
          </a:p>
          <a:p>
            <a:pPr>
              <a:buFont typeface="Wingdings" pitchFamily="2" charset="2"/>
              <a:buChar char="Ø"/>
            </a:pPr>
            <a:r>
              <a:rPr lang="fr-FR" dirty="0" smtClean="0"/>
              <a:t> Groupe AB : groupe des sujets ont reçu A en premier (effectif noté </a:t>
            </a:r>
            <a:r>
              <a:rPr lang="fr-FR" dirty="0" err="1" smtClean="0"/>
              <a:t>nAB</a:t>
            </a:r>
            <a:r>
              <a:rPr lang="fr-FR" dirty="0" smtClean="0"/>
              <a:t>)</a:t>
            </a:r>
          </a:p>
          <a:p>
            <a:pPr>
              <a:buFont typeface="Wingdings" pitchFamily="2" charset="2"/>
              <a:buChar char="Ø"/>
            </a:pPr>
            <a:r>
              <a:rPr lang="fr-FR" dirty="0" smtClean="0"/>
              <a:t> Groupe BA  et </a:t>
            </a:r>
            <a:r>
              <a:rPr lang="fr-FR" dirty="0" err="1" smtClean="0"/>
              <a:t>nBA</a:t>
            </a:r>
            <a:r>
              <a:rPr lang="fr-FR" dirty="0" smtClean="0"/>
              <a:t> et n=</a:t>
            </a:r>
            <a:r>
              <a:rPr lang="fr-FR" dirty="0" err="1" smtClean="0"/>
              <a:t>nBA</a:t>
            </a:r>
            <a:r>
              <a:rPr lang="fr-FR" dirty="0" err="1"/>
              <a:t>+</a:t>
            </a:r>
            <a:r>
              <a:rPr lang="fr-FR" dirty="0" err="1" smtClean="0"/>
              <a:t>nAB</a:t>
            </a:r>
            <a:endParaRPr lang="fr-FR" dirty="0" smtClean="0"/>
          </a:p>
          <a:p>
            <a:pPr>
              <a:buNone/>
            </a:pPr>
            <a:endParaRPr lang="fr-FR" dirty="0" smtClean="0"/>
          </a:p>
        </p:txBody>
      </p:sp>
    </p:spTree>
    <p:extLst>
      <p:ext uri="{BB962C8B-B14F-4D97-AF65-F5344CB8AC3E}">
        <p14:creationId xmlns:p14="http://schemas.microsoft.com/office/powerpoint/2010/main" val="160978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La réponse de chaque sujet au traitement est une combinaison de 2 effets :</a:t>
            </a:r>
          </a:p>
          <a:p>
            <a:pPr>
              <a:buFont typeface="Wingdings" pitchFamily="2" charset="2"/>
              <a:buChar char="Ø"/>
            </a:pPr>
            <a:r>
              <a:rPr lang="fr-FR" dirty="0" smtClean="0"/>
              <a:t>L'effet propre du traitement, noté TA et TB ;</a:t>
            </a:r>
          </a:p>
          <a:p>
            <a:pPr>
              <a:buFont typeface="Wingdings" pitchFamily="2" charset="2"/>
              <a:buChar char="Ø"/>
            </a:pPr>
            <a:r>
              <a:rPr lang="fr-FR" dirty="0" smtClean="0"/>
              <a:t> L'effet période, noté ω1 et ω2.</a:t>
            </a:r>
          </a:p>
          <a:p>
            <a:pPr>
              <a:buFont typeface="Wingdings" pitchFamily="2" charset="2"/>
              <a:buChar char="q"/>
            </a:pPr>
            <a:r>
              <a:rPr lang="fr-FR" dirty="0" smtClean="0"/>
              <a:t>La  mesure du critère de jugement peut contenir l'effet d'une interaction TT-Période</a:t>
            </a:r>
          </a:p>
        </p:txBody>
      </p:sp>
    </p:spTree>
    <p:extLst>
      <p:ext uri="{BB962C8B-B14F-4D97-AF65-F5344CB8AC3E}">
        <p14:creationId xmlns:p14="http://schemas.microsoft.com/office/powerpoint/2010/main" val="2209866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r>
              <a:rPr lang="fr-FR" dirty="0" smtClean="0"/>
              <a:t>L'analyse se décompose en 3 étapes.</a:t>
            </a:r>
          </a:p>
          <a:p>
            <a:r>
              <a:rPr lang="fr-FR" b="1" dirty="0" smtClean="0"/>
              <a:t>Étape I</a:t>
            </a:r>
            <a:r>
              <a:rPr lang="fr-FR" dirty="0" smtClean="0"/>
              <a:t> : interaction PERIODE * TRAITEMENT (appelée aussi effet carry-over)</a:t>
            </a:r>
          </a:p>
          <a:p>
            <a:r>
              <a:rPr lang="fr-FR" dirty="0" smtClean="0"/>
              <a:t>Absence d’interaction période*traitement : la moyenne des sommes (R) des  réponses (X) aux 2 traitements ne diffère pas significativement entre les 2 groupes AB et BA:</a:t>
            </a:r>
          </a:p>
          <a:p>
            <a:r>
              <a:rPr lang="fr-FR" dirty="0" smtClean="0"/>
              <a:t>→ R = X1 + X2</a:t>
            </a:r>
          </a:p>
          <a:p>
            <a:endParaRPr lang="fr-FR" dirty="0"/>
          </a:p>
        </p:txBody>
      </p:sp>
    </p:spTree>
    <p:extLst>
      <p:ext uri="{BB962C8B-B14F-4D97-AF65-F5344CB8AC3E}">
        <p14:creationId xmlns:p14="http://schemas.microsoft.com/office/powerpoint/2010/main" val="2344087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On peut donc tester la différence </a:t>
            </a:r>
          </a:p>
          <a:p>
            <a:pPr>
              <a:buFont typeface="Wingdings" pitchFamily="2" charset="2"/>
              <a:buChar char="Ø"/>
            </a:pPr>
            <a:r>
              <a:rPr lang="fr-FR" i="1" dirty="0" smtClean="0"/>
              <a:t>R AB − R BA à 0 .</a:t>
            </a:r>
          </a:p>
          <a:p>
            <a:pPr>
              <a:buFont typeface="Wingdings" pitchFamily="2" charset="2"/>
              <a:buChar char="Ø"/>
            </a:pPr>
            <a:r>
              <a:rPr lang="fr-FR" dirty="0" smtClean="0"/>
              <a:t> hypothèses : H0 : RAB=RBA et H1 : : RAB≠RBA</a:t>
            </a:r>
          </a:p>
          <a:p>
            <a:r>
              <a:rPr lang="fr-FR" dirty="0" smtClean="0"/>
              <a:t>→ On teste l'interaction à zéro par un test de t</a:t>
            </a:r>
          </a:p>
          <a:p>
            <a:endParaRPr lang="fr-FR" dirty="0" smtClean="0"/>
          </a:p>
          <a:p>
            <a:endParaRPr lang="fr-FR" dirty="0" smtClean="0"/>
          </a:p>
          <a:p>
            <a:r>
              <a:rPr lang="fr-FR" dirty="0" smtClean="0"/>
              <a:t> Si p ≥0,05; l'interaction est non significative</a:t>
            </a:r>
          </a:p>
          <a:p>
            <a:endParaRPr lang="fr-FR" dirty="0"/>
          </a:p>
        </p:txBody>
      </p:sp>
      <p:pic>
        <p:nvPicPr>
          <p:cNvPr id="4099" name="Picture 3"/>
          <p:cNvPicPr>
            <a:picLocks noChangeAspect="1" noChangeArrowheads="1"/>
          </p:cNvPicPr>
          <p:nvPr/>
        </p:nvPicPr>
        <p:blipFill>
          <a:blip r:embed="rId3" cstate="print"/>
          <a:srcRect/>
          <a:stretch>
            <a:fillRect/>
          </a:stretch>
        </p:blipFill>
        <p:spPr bwMode="auto">
          <a:xfrm>
            <a:off x="1115616" y="3933056"/>
            <a:ext cx="3672408" cy="1296144"/>
          </a:xfrm>
          <a:prstGeom prst="rect">
            <a:avLst/>
          </a:prstGeom>
          <a:noFill/>
          <a:ln w="9525">
            <a:noFill/>
            <a:miter lim="800000"/>
            <a:headEnd/>
            <a:tailEnd/>
          </a:ln>
        </p:spPr>
      </p:pic>
      <p:pic>
        <p:nvPicPr>
          <p:cNvPr id="4103" name="Picture 7"/>
          <p:cNvPicPr>
            <a:picLocks noChangeAspect="1" noChangeArrowheads="1"/>
          </p:cNvPicPr>
          <p:nvPr/>
        </p:nvPicPr>
        <p:blipFill>
          <a:blip r:embed="rId4" cstate="print"/>
          <a:srcRect/>
          <a:stretch>
            <a:fillRect/>
          </a:stretch>
        </p:blipFill>
        <p:spPr bwMode="auto">
          <a:xfrm>
            <a:off x="5148064" y="4221088"/>
            <a:ext cx="3168352" cy="864096"/>
          </a:xfrm>
          <a:prstGeom prst="rect">
            <a:avLst/>
          </a:prstGeom>
          <a:noFill/>
          <a:ln w="9525">
            <a:noFill/>
            <a:miter lim="800000"/>
            <a:headEnd/>
            <a:tailEnd/>
          </a:ln>
        </p:spPr>
      </p:pic>
    </p:spTree>
    <p:extLst>
      <p:ext uri="{BB962C8B-B14F-4D97-AF65-F5344CB8AC3E}">
        <p14:creationId xmlns:p14="http://schemas.microsoft.com/office/powerpoint/2010/main" val="1222952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lstStyle/>
          <a:p>
            <a:r>
              <a:rPr lang="fr-FR" b="1" dirty="0" smtClean="0"/>
              <a:t> Etape II  : effet  TT</a:t>
            </a:r>
          </a:p>
          <a:p>
            <a:r>
              <a:rPr lang="fr-FR" dirty="0" smtClean="0"/>
              <a:t>Pour évaluer une différence d'effet entre les traitements A et B, il faut tester la différence :</a:t>
            </a:r>
          </a:p>
          <a:p>
            <a:r>
              <a:rPr lang="fr-FR" dirty="0" smtClean="0"/>
              <a:t>→ (mesure obtenue avec A) – (mesure obtenue avec B) (ou l'inverse)</a:t>
            </a:r>
          </a:p>
          <a:p>
            <a:r>
              <a:rPr lang="fr-FR" dirty="0" smtClean="0"/>
              <a:t>On estime donc l'effet du traitement :</a:t>
            </a:r>
          </a:p>
          <a:p>
            <a:r>
              <a:rPr lang="fr-FR" dirty="0" smtClean="0"/>
              <a:t>Groupe AB= </a:t>
            </a:r>
            <a:r>
              <a:rPr lang="fr-FR" b="1" dirty="0" smtClean="0"/>
              <a:t> (TA+</a:t>
            </a:r>
            <a:r>
              <a:rPr lang="el-GR" b="1" dirty="0" smtClean="0"/>
              <a:t>ω</a:t>
            </a:r>
            <a:r>
              <a:rPr lang="fr-FR" b="1" dirty="0" smtClean="0"/>
              <a:t>1</a:t>
            </a:r>
            <a:r>
              <a:rPr lang="el-GR" b="1" dirty="0" smtClean="0"/>
              <a:t>) – (</a:t>
            </a:r>
            <a:r>
              <a:rPr lang="fr-FR" b="1" dirty="0" smtClean="0"/>
              <a:t>TB + </a:t>
            </a:r>
            <a:r>
              <a:rPr lang="el-GR" b="1" dirty="0" smtClean="0"/>
              <a:t>ω</a:t>
            </a:r>
            <a:r>
              <a:rPr lang="fr-FR" b="1" dirty="0" smtClean="0"/>
              <a:t>2</a:t>
            </a:r>
            <a:r>
              <a:rPr lang="el-GR" b="1" dirty="0" smtClean="0"/>
              <a:t>)</a:t>
            </a:r>
            <a:r>
              <a:rPr lang="fr-FR" dirty="0" smtClean="0"/>
              <a:t> </a:t>
            </a:r>
          </a:p>
          <a:p>
            <a:r>
              <a:rPr lang="fr-FR" dirty="0" smtClean="0"/>
              <a:t>groupe BA=</a:t>
            </a:r>
            <a:r>
              <a:rPr lang="fr-FR" b="1" dirty="0" smtClean="0"/>
              <a:t> (TA+</a:t>
            </a:r>
            <a:r>
              <a:rPr lang="el-GR" b="1" dirty="0" smtClean="0"/>
              <a:t>ω</a:t>
            </a:r>
            <a:r>
              <a:rPr lang="fr-FR" b="1" dirty="0" smtClean="0"/>
              <a:t>2</a:t>
            </a:r>
            <a:r>
              <a:rPr lang="el-GR" b="1" dirty="0" smtClean="0"/>
              <a:t>) – (</a:t>
            </a:r>
            <a:r>
              <a:rPr lang="fr-FR" b="1" dirty="0" smtClean="0"/>
              <a:t>TB + </a:t>
            </a:r>
            <a:r>
              <a:rPr lang="el-GR" b="1" dirty="0" smtClean="0"/>
              <a:t>ω</a:t>
            </a:r>
            <a:r>
              <a:rPr lang="fr-FR" b="1" dirty="0" smtClean="0"/>
              <a:t>1</a:t>
            </a:r>
            <a:r>
              <a:rPr lang="el-GR" b="1" dirty="0" smtClean="0"/>
              <a:t>)</a:t>
            </a:r>
            <a:endParaRPr lang="fr-FR" dirty="0"/>
          </a:p>
        </p:txBody>
      </p:sp>
      <p:pic>
        <p:nvPicPr>
          <p:cNvPr id="5123" name="Picture 3"/>
          <p:cNvPicPr>
            <a:picLocks noChangeAspect="1" noChangeArrowheads="1"/>
          </p:cNvPicPr>
          <p:nvPr/>
        </p:nvPicPr>
        <p:blipFill>
          <a:blip r:embed="rId3" cstate="print"/>
          <a:srcRect/>
          <a:stretch>
            <a:fillRect/>
          </a:stretch>
        </p:blipFill>
        <p:spPr bwMode="auto">
          <a:xfrm>
            <a:off x="1475656" y="5301208"/>
            <a:ext cx="1440160" cy="576064"/>
          </a:xfrm>
          <a:prstGeom prst="rect">
            <a:avLst/>
          </a:prstGeom>
          <a:noFill/>
          <a:ln w="9525">
            <a:noFill/>
            <a:miter lim="800000"/>
            <a:headEnd/>
            <a:tailEnd/>
          </a:ln>
        </p:spPr>
      </p:pic>
    </p:spTree>
    <p:extLst>
      <p:ext uri="{BB962C8B-B14F-4D97-AF65-F5344CB8AC3E}">
        <p14:creationId xmlns:p14="http://schemas.microsoft.com/office/powerpoint/2010/main" val="3860038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3" name="Espace réservé du contenu 2"/>
          <p:cNvSpPr>
            <a:spLocks noGrp="1"/>
          </p:cNvSpPr>
          <p:nvPr>
            <p:ph idx="1"/>
          </p:nvPr>
        </p:nvSpPr>
        <p:spPr>
          <a:xfrm>
            <a:off x="457200" y="1412776"/>
            <a:ext cx="8435280" cy="5040560"/>
          </a:xfrm>
        </p:spPr>
        <p:txBody>
          <a:bodyPr>
            <a:normAutofit/>
          </a:bodyPr>
          <a:lstStyle/>
          <a:p>
            <a:r>
              <a:rPr lang="fr-FR" dirty="0" smtClean="0"/>
              <a:t>Sous l’hypothèse H0: TA=TB moyenne dans le groupe AB(X1-X2)=-moyenne du Groupe BA(X2-X1)</a:t>
            </a:r>
          </a:p>
          <a:p>
            <a:endParaRPr lang="fr-FR" dirty="0" smtClean="0"/>
          </a:p>
          <a:p>
            <a:pPr>
              <a:buNone/>
            </a:pPr>
            <a:r>
              <a:rPr lang="fr-FR" dirty="0" smtClean="0"/>
              <a:t>  </a:t>
            </a:r>
          </a:p>
          <a:p>
            <a:r>
              <a:rPr lang="fr-FR" dirty="0" smtClean="0"/>
              <a:t>On compare les moyenne observé par un test t avec </a:t>
            </a:r>
            <a:r>
              <a:rPr lang="fr-FR" dirty="0" err="1" smtClean="0"/>
              <a:t>ddl</a:t>
            </a:r>
            <a:r>
              <a:rPr lang="fr-FR" dirty="0" smtClean="0"/>
              <a:t>=n-2</a:t>
            </a:r>
          </a:p>
          <a:p>
            <a:endParaRPr lang="fr-FR" dirty="0" smtClean="0"/>
          </a:p>
          <a:p>
            <a:r>
              <a:rPr lang="fr-FR" dirty="0" smtClean="0"/>
              <a:t>Si p ≥0,05, effet des deux TT statistiquement </a:t>
            </a:r>
            <a:r>
              <a:rPr lang="fr-FR" dirty="0" err="1" smtClean="0"/>
              <a:t>difer</a:t>
            </a:r>
            <a:r>
              <a:rPr lang="fr-FR" dirty="0" smtClean="0"/>
              <a:t> au risque de5%</a:t>
            </a:r>
            <a:endParaRPr lang="fr-FR" dirty="0"/>
          </a:p>
        </p:txBody>
      </p:sp>
      <p:pic>
        <p:nvPicPr>
          <p:cNvPr id="6147" name="Picture 3"/>
          <p:cNvPicPr>
            <a:picLocks noChangeAspect="1" noChangeArrowheads="1"/>
          </p:cNvPicPr>
          <p:nvPr/>
        </p:nvPicPr>
        <p:blipFill>
          <a:blip r:embed="rId3" cstate="print"/>
          <a:srcRect/>
          <a:stretch>
            <a:fillRect/>
          </a:stretch>
        </p:blipFill>
        <p:spPr bwMode="auto">
          <a:xfrm>
            <a:off x="1403648" y="2564904"/>
            <a:ext cx="3240360" cy="648072"/>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1043608" y="5229200"/>
            <a:ext cx="2524125" cy="576064"/>
          </a:xfrm>
          <a:prstGeom prst="rect">
            <a:avLst/>
          </a:prstGeom>
          <a:noFill/>
          <a:ln w="9525">
            <a:noFill/>
            <a:miter lim="800000"/>
            <a:headEnd/>
            <a:tailEnd/>
          </a:ln>
        </p:spPr>
      </p:pic>
      <p:pic>
        <p:nvPicPr>
          <p:cNvPr id="6149" name="Picture 5"/>
          <p:cNvPicPr>
            <a:picLocks noChangeAspect="1" noChangeArrowheads="1"/>
          </p:cNvPicPr>
          <p:nvPr/>
        </p:nvPicPr>
        <p:blipFill>
          <a:blip r:embed="rId5" cstate="print"/>
          <a:srcRect/>
          <a:stretch>
            <a:fillRect/>
          </a:stretch>
        </p:blipFill>
        <p:spPr bwMode="auto">
          <a:xfrm>
            <a:off x="4035186" y="5229200"/>
            <a:ext cx="3816424" cy="648072"/>
          </a:xfrm>
          <a:prstGeom prst="rect">
            <a:avLst/>
          </a:prstGeom>
          <a:noFill/>
          <a:ln w="9525">
            <a:noFill/>
            <a:miter lim="800000"/>
            <a:headEnd/>
            <a:tailEnd/>
          </a:ln>
        </p:spPr>
      </p:pic>
    </p:spTree>
    <p:extLst>
      <p:ext uri="{BB962C8B-B14F-4D97-AF65-F5344CB8AC3E}">
        <p14:creationId xmlns:p14="http://schemas.microsoft.com/office/powerpoint/2010/main" val="3720653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 </a:t>
            </a:r>
            <a:endParaRPr lang="fr-FR" dirty="0"/>
          </a:p>
        </p:txBody>
      </p:sp>
      <p:sp>
        <p:nvSpPr>
          <p:cNvPr id="3" name="Espace réservé du contenu 2"/>
          <p:cNvSpPr>
            <a:spLocks noGrp="1"/>
          </p:cNvSpPr>
          <p:nvPr>
            <p:ph idx="1"/>
          </p:nvPr>
        </p:nvSpPr>
        <p:spPr/>
        <p:txBody>
          <a:bodyPr>
            <a:normAutofit/>
          </a:bodyPr>
          <a:lstStyle/>
          <a:p>
            <a:r>
              <a:rPr lang="fr-FR" b="1" dirty="0" smtClean="0"/>
              <a:t>Étape III : effet PÉRIODE</a:t>
            </a:r>
          </a:p>
          <a:p>
            <a:r>
              <a:rPr lang="fr-FR" dirty="0" smtClean="0"/>
              <a:t>Sous l'hypothèse H0 d'absence d'effet période </a:t>
            </a:r>
            <a:r>
              <a:rPr lang="fr-FR" b="1" dirty="0" smtClean="0"/>
              <a:t>(ω1 = ω2), et en comparant les</a:t>
            </a:r>
          </a:p>
          <a:p>
            <a:r>
              <a:rPr lang="fr-FR" dirty="0" smtClean="0"/>
              <a:t>Expressions         et        , on remarque que :</a:t>
            </a:r>
          </a:p>
          <a:p>
            <a:r>
              <a:rPr lang="fr-FR" dirty="0" smtClean="0"/>
              <a:t>→ Moyenne (X1-X2) dans le groupe AB = Moyenne (X2-X1) dans le groupe BA</a:t>
            </a:r>
          </a:p>
          <a:p>
            <a:r>
              <a:rPr lang="fr-FR" dirty="0" smtClean="0"/>
              <a:t>Pour tester l'hypothèse H0, il faut donc comparer et par un test t de </a:t>
            </a:r>
            <a:r>
              <a:rPr lang="fr-FR" dirty="0" err="1" smtClean="0"/>
              <a:t>Student</a:t>
            </a:r>
            <a:endParaRPr lang="fr-FR" dirty="0" smtClean="0"/>
          </a:p>
        </p:txBody>
      </p:sp>
      <p:pic>
        <p:nvPicPr>
          <p:cNvPr id="7171" name="Picture 3"/>
          <p:cNvPicPr>
            <a:picLocks noChangeAspect="1" noChangeArrowheads="1"/>
          </p:cNvPicPr>
          <p:nvPr/>
        </p:nvPicPr>
        <p:blipFill>
          <a:blip r:embed="rId3" cstate="print"/>
          <a:srcRect/>
          <a:stretch>
            <a:fillRect/>
          </a:stretch>
        </p:blipFill>
        <p:spPr bwMode="auto">
          <a:xfrm>
            <a:off x="2760616" y="2852936"/>
            <a:ext cx="504056" cy="372846"/>
          </a:xfrm>
          <a:prstGeom prst="rect">
            <a:avLst/>
          </a:prstGeom>
          <a:noFill/>
          <a:ln w="9525">
            <a:no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3595185" y="2865742"/>
            <a:ext cx="677530" cy="360040"/>
          </a:xfrm>
          <a:prstGeom prst="rect">
            <a:avLst/>
          </a:prstGeom>
          <a:noFill/>
          <a:ln w="9525">
            <a:noFill/>
            <a:miter lim="800000"/>
            <a:headEnd/>
            <a:tailEnd/>
          </a:ln>
        </p:spPr>
      </p:pic>
    </p:spTree>
    <p:extLst>
      <p:ext uri="{BB962C8B-B14F-4D97-AF65-F5344CB8AC3E}">
        <p14:creationId xmlns:p14="http://schemas.microsoft.com/office/powerpoint/2010/main" val="1096437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Essai croisé</a:t>
            </a:r>
            <a:endParaRPr lang="fr-FR" dirty="0"/>
          </a:p>
        </p:txBody>
      </p:sp>
      <p:sp>
        <p:nvSpPr>
          <p:cNvPr id="4" name="Espace réservé du contenu 3"/>
          <p:cNvSpPr>
            <a:spLocks noGrp="1"/>
          </p:cNvSpPr>
          <p:nvPr>
            <p:ph idx="1"/>
          </p:nvPr>
        </p:nvSpPr>
        <p:spPr/>
        <p:txBody>
          <a:bodyPr>
            <a:normAutofit/>
          </a:bodyPr>
          <a:lstStyle/>
          <a:p>
            <a:endParaRPr lang="fr-FR" dirty="0" smtClean="0"/>
          </a:p>
          <a:p>
            <a:endParaRPr lang="fr-FR" dirty="0" smtClean="0"/>
          </a:p>
          <a:p>
            <a:endParaRPr lang="fr-FR" dirty="0" smtClean="0"/>
          </a:p>
          <a:p>
            <a:pPr>
              <a:buNone/>
            </a:pPr>
            <a:endParaRPr lang="fr-FR" dirty="0" smtClean="0"/>
          </a:p>
          <a:p>
            <a:r>
              <a:rPr lang="fr-FR" dirty="0" smtClean="0"/>
              <a:t>Si p≤ 0,05, on rejet H0 d’égalité des effets période</a:t>
            </a:r>
          </a:p>
          <a:p>
            <a:r>
              <a:rPr lang="fr-FR" dirty="0" smtClean="0"/>
              <a:t> Il y a une </a:t>
            </a:r>
            <a:r>
              <a:rPr lang="fr-FR" dirty="0" err="1" smtClean="0"/>
              <a:t>dif</a:t>
            </a:r>
            <a:r>
              <a:rPr lang="fr-FR" dirty="0" smtClean="0"/>
              <a:t> significative des effets période au risque de 5%</a:t>
            </a:r>
          </a:p>
          <a:p>
            <a:endParaRPr lang="fr-FR" dirty="0" smtClean="0"/>
          </a:p>
          <a:p>
            <a:endParaRPr lang="fr-FR" dirty="0"/>
          </a:p>
        </p:txBody>
      </p:sp>
      <p:pic>
        <p:nvPicPr>
          <p:cNvPr id="5" name="Picture 2"/>
          <p:cNvPicPr>
            <a:picLocks noChangeAspect="1" noChangeArrowheads="1"/>
          </p:cNvPicPr>
          <p:nvPr/>
        </p:nvPicPr>
        <p:blipFill>
          <a:blip r:embed="rId3" cstate="print"/>
          <a:srcRect/>
          <a:stretch>
            <a:fillRect/>
          </a:stretch>
        </p:blipFill>
        <p:spPr bwMode="auto">
          <a:xfrm>
            <a:off x="2771800" y="1772816"/>
            <a:ext cx="4104456" cy="1008112"/>
          </a:xfrm>
          <a:prstGeom prst="rect">
            <a:avLst/>
          </a:prstGeom>
          <a:noFill/>
          <a:ln w="9525">
            <a:noFill/>
            <a:miter lim="800000"/>
            <a:headEnd/>
            <a:tailEnd/>
          </a:ln>
        </p:spPr>
      </p:pic>
    </p:spTree>
    <p:extLst>
      <p:ext uri="{BB962C8B-B14F-4D97-AF65-F5344CB8AC3E}">
        <p14:creationId xmlns:p14="http://schemas.microsoft.com/office/powerpoint/2010/main" val="2741408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dirty="0" smtClean="0"/>
              <a:t>Essai croisé</a:t>
            </a:r>
            <a:endParaRPr lang="fr-FR" dirty="0"/>
          </a:p>
        </p:txBody>
      </p:sp>
      <p:sp>
        <p:nvSpPr>
          <p:cNvPr id="4" name="Espace réservé du contenu 3"/>
          <p:cNvSpPr>
            <a:spLocks noGrp="1"/>
          </p:cNvSpPr>
          <p:nvPr>
            <p:ph idx="1"/>
          </p:nvPr>
        </p:nvSpPr>
        <p:spPr>
          <a:xfrm>
            <a:off x="457200" y="1052736"/>
            <a:ext cx="8229600" cy="5328592"/>
          </a:xfrm>
        </p:spPr>
        <p:txBody>
          <a:bodyPr>
            <a:normAutofit/>
          </a:bodyPr>
          <a:lstStyle/>
          <a:p>
            <a:pPr>
              <a:buFont typeface="Wingdings" pitchFamily="2" charset="2"/>
              <a:buChar char="q"/>
            </a:pPr>
            <a:r>
              <a:rPr lang="fr-FR" dirty="0" smtClean="0"/>
              <a:t>Analyse de la variance à 3 facteurs ou plan en carré latin n=</a:t>
            </a:r>
            <a:r>
              <a:rPr lang="fr-FR" dirty="0" err="1" smtClean="0"/>
              <a:t>nbre</a:t>
            </a:r>
            <a:r>
              <a:rPr lang="fr-FR" dirty="0" smtClean="0"/>
              <a:t> sujet K=</a:t>
            </a:r>
            <a:r>
              <a:rPr lang="fr-FR" dirty="0" err="1" smtClean="0"/>
              <a:t>nbre</a:t>
            </a:r>
            <a:r>
              <a:rPr lang="fr-FR" dirty="0" smtClean="0"/>
              <a:t> TTT J= période</a:t>
            </a:r>
          </a:p>
          <a:p>
            <a:endParaRPr lang="fr-FR" dirty="0" smtClean="0"/>
          </a:p>
          <a:p>
            <a:pPr marL="0" indent="0">
              <a:buNone/>
            </a:pPr>
            <a:endParaRPr lang="fr-FR" dirty="0" smtClean="0"/>
          </a:p>
          <a:p>
            <a:pPr>
              <a:buNone/>
            </a:pPr>
            <a:endParaRPr lang="fr-FR" dirty="0" smtClean="0"/>
          </a:p>
          <a:p>
            <a:endParaRPr lang="fr-FR" dirty="0" smtClean="0"/>
          </a:p>
          <a:p>
            <a:endParaRPr lang="fr-FR" dirty="0"/>
          </a:p>
        </p:txBody>
      </p:sp>
      <mc:AlternateContent xmlns:mc="http://schemas.openxmlformats.org/markup-compatibility/2006" xmlns:a14="http://schemas.microsoft.com/office/drawing/2010/main">
        <mc:Choice Requires="a14">
          <p:graphicFrame>
            <p:nvGraphicFramePr>
              <p:cNvPr id="3" name="Tableau 2"/>
              <p:cNvGraphicFramePr>
                <a:graphicFrameLocks noGrp="1"/>
              </p:cNvGraphicFramePr>
              <p:nvPr>
                <p:extLst>
                  <p:ext uri="{D42A27DB-BD31-4B8C-83A1-F6EECF244321}">
                    <p14:modId xmlns:p14="http://schemas.microsoft.com/office/powerpoint/2010/main" val="3432139915"/>
                  </p:ext>
                </p:extLst>
              </p:nvPr>
            </p:nvGraphicFramePr>
            <p:xfrm>
              <a:off x="611560" y="2132856"/>
              <a:ext cx="7992888" cy="4050393"/>
            </p:xfrm>
            <a:graphic>
              <a:graphicData uri="http://schemas.openxmlformats.org/drawingml/2006/table">
                <a:tbl>
                  <a:tblPr firstRow="1" firstCol="1" bandRow="1">
                    <a:tableStyleId>{5C22544A-7EE6-4342-B048-85BDC9FD1C3A}</a:tableStyleId>
                  </a:tblPr>
                  <a:tblGrid>
                    <a:gridCol w="1152128"/>
                    <a:gridCol w="2664296"/>
                    <a:gridCol w="648072"/>
                    <a:gridCol w="1728192"/>
                    <a:gridCol w="1296144"/>
                    <a:gridCol w="504056"/>
                  </a:tblGrid>
                  <a:tr h="884670">
                    <a:tc>
                      <a:txBody>
                        <a:bodyPr/>
                        <a:lstStyle/>
                        <a:p>
                          <a:pPr>
                            <a:lnSpc>
                              <a:spcPct val="115000"/>
                            </a:lnSpc>
                            <a:spcAft>
                              <a:spcPts val="0"/>
                            </a:spcAft>
                          </a:pPr>
                          <a:r>
                            <a:rPr lang="fr-FR" sz="2000" dirty="0">
                              <a:effectLst/>
                            </a:rPr>
                            <a:t>Variation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Somme des carrés des écarts</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err="1">
                              <a:effectLst/>
                            </a:rPr>
                            <a:t>ddl</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Carré moyen</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F</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ddl</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TTT</a:t>
                          </a:r>
                          <a:endParaRPr lang="fr-FR" sz="20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000" dirty="0" smtClean="0">
                              <a:effectLst/>
                            </a:rPr>
                            <a:t> Qt=</a:t>
                          </a:r>
                          <a14:m>
                            <m:oMath xmlns:m="http://schemas.openxmlformats.org/officeDocument/2006/math">
                              <m:nary>
                                <m:naryPr>
                                  <m:chr m:val="∑"/>
                                  <m:supHide m:val="on"/>
                                  <m:ctrlPr>
                                    <a:rPr lang="pt-BR" sz="2000" i="1" smtClean="0">
                                      <a:effectLst/>
                                      <a:latin typeface="Cambria Math"/>
                                    </a:rPr>
                                  </m:ctrlPr>
                                </m:naryPr>
                                <m:sub>
                                  <m:r>
                                    <a:rPr lang="fr-FR" sz="2000" b="0" i="1" smtClean="0">
                                      <a:effectLst/>
                                      <a:latin typeface="Cambria Math"/>
                                    </a:rPr>
                                    <m:t>𝑖</m:t>
                                  </m:r>
                                </m:sub>
                                <m:sup/>
                                <m:e>
                                  <m:f>
                                    <m:fPr>
                                      <m:ctrlPr>
                                        <a:rPr lang="pt-BR" sz="2000" i="1" smtClean="0">
                                          <a:effectLst/>
                                          <a:latin typeface="Cambria Math"/>
                                        </a:rPr>
                                      </m:ctrlPr>
                                    </m:fPr>
                                    <m:num>
                                      <m:r>
                                        <a:rPr lang="fr-FR" sz="2000" b="0" i="1" smtClean="0">
                                          <a:effectLst/>
                                          <a:latin typeface="Cambria Math"/>
                                        </a:rPr>
                                        <m:t>𝑇</m:t>
                                      </m:r>
                                      <m:r>
                                        <a:rPr lang="fr-FR" sz="2000" b="0" i="1" smtClean="0">
                                          <a:effectLst/>
                                          <a:latin typeface="Cambria Math"/>
                                        </a:rPr>
                                        <m:t> </m:t>
                                      </m:r>
                                      <m:r>
                                        <a:rPr lang="fr-FR" sz="2000" b="0" i="1" smtClean="0">
                                          <a:effectLst/>
                                          <a:latin typeface="Cambria Math"/>
                                        </a:rPr>
                                        <m:t>𝑘</m:t>
                                      </m:r>
                                      <m:r>
                                        <a:rPr lang="fr-FR" sz="2000" b="0" i="1" baseline="30000" smtClean="0">
                                          <a:effectLst/>
                                          <a:latin typeface="Cambria Math"/>
                                        </a:rPr>
                                        <m:t>2</m:t>
                                      </m:r>
                                    </m:num>
                                    <m:den>
                                      <m:r>
                                        <a:rPr lang="fr-FR" sz="2000" b="0" i="1" smtClean="0">
                                          <a:effectLst/>
                                          <a:latin typeface="Cambria Math"/>
                                        </a:rPr>
                                        <m:t>𝑛</m:t>
                                      </m:r>
                                    </m:den>
                                  </m:f>
                                </m:e>
                              </m:nary>
                              <m:r>
                                <a:rPr lang="fr-FR" sz="2000" b="0" i="1" smtClean="0">
                                  <a:effectLst/>
                                  <a:latin typeface="Cambria Math"/>
                                </a:rPr>
                                <m:t>−</m:t>
                              </m:r>
                              <m:f>
                                <m:fPr>
                                  <m:ctrlPr>
                                    <a:rPr lang="fr-FR" sz="2000" b="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𝑔</m:t>
                                  </m:r>
                                </m:num>
                                <m:den>
                                  <m:r>
                                    <a:rPr lang="fr-FR" sz="2000" b="0" i="1" smtClean="0">
                                      <a:effectLst/>
                                      <a:latin typeface="Cambria Math"/>
                                    </a:rPr>
                                    <m:t>2</m:t>
                                  </m:r>
                                  <m:r>
                                    <a:rPr lang="fr-FR" sz="2000" b="0" i="1" smtClean="0">
                                      <a:effectLst/>
                                      <a:latin typeface="Cambria Math"/>
                                    </a:rPr>
                                    <m:t>𝑛</m:t>
                                  </m:r>
                                </m:den>
                              </m:f>
                            </m:oMath>
                          </a14:m>
                          <a:endParaRPr lang="fr-FR" sz="2000" dirty="0">
                            <a:effectLst/>
                            <a:latin typeface="+mn-lt"/>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CMt</a:t>
                          </a:r>
                          <a:r>
                            <a:rPr lang="fr-FR" sz="2000" dirty="0" smtClean="0">
                              <a:effectLst/>
                            </a:rPr>
                            <a:t>=</a:t>
                          </a:r>
                          <a:r>
                            <a:rPr lang="fr-FR" sz="2000" dirty="0" err="1" smtClean="0">
                              <a:effectLst/>
                            </a:rPr>
                            <a:t>Qt</a:t>
                          </a:r>
                          <a:r>
                            <a:rPr lang="fr-FR" sz="2000" dirty="0" smtClean="0">
                              <a:effectLst/>
                            </a:rPr>
                            <a:t>/(k-1)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CMt</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Sujets</a:t>
                          </a:r>
                          <a:endParaRPr lang="fr-FR" sz="20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000" dirty="0" smtClean="0">
                              <a:effectLst/>
                            </a:rPr>
                            <a:t> </a:t>
                          </a:r>
                          <a14:m>
                            <m:oMath xmlns:m="http://schemas.openxmlformats.org/officeDocument/2006/math">
                              <m:r>
                                <m:rPr>
                                  <m:sty m:val="p"/>
                                </m:rPr>
                                <a:rPr lang="fr-FR" sz="2000" b="0" i="0" smtClean="0">
                                  <a:effectLst/>
                                  <a:latin typeface="Cambria Math"/>
                                </a:rPr>
                                <m:t>Qs</m:t>
                              </m:r>
                              <m:r>
                                <a:rPr lang="fr-FR" sz="2000" b="0" i="0" smtClean="0">
                                  <a:effectLst/>
                                  <a:latin typeface="Cambria Math"/>
                                </a:rPr>
                                <m:t>=</m:t>
                              </m:r>
                              <m:nary>
                                <m:naryPr>
                                  <m:chr m:val="∑"/>
                                  <m:supHide m:val="on"/>
                                  <m:ctrlPr>
                                    <a:rPr lang="pt-BR" sz="2000" i="1" smtClean="0">
                                      <a:effectLst/>
                                      <a:latin typeface="Cambria Math"/>
                                    </a:rPr>
                                  </m:ctrlPr>
                                </m:naryPr>
                                <m:sub>
                                  <m:r>
                                    <a:rPr lang="fr-FR" sz="2000" b="0" i="1" smtClean="0">
                                      <a:effectLst/>
                                      <a:latin typeface="Cambria Math"/>
                                    </a:rPr>
                                    <m:t>𝑖</m:t>
                                  </m:r>
                                </m:sub>
                                <m:sup/>
                                <m:e>
                                  <m:f>
                                    <m:fPr>
                                      <m:ctrlPr>
                                        <a:rPr lang="pt-BR" sz="200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𝑖</m:t>
                                      </m:r>
                                    </m:num>
                                    <m:den>
                                      <m:r>
                                        <a:rPr lang="fr-FR" sz="2000" b="0" i="1" smtClean="0">
                                          <a:effectLst/>
                                          <a:latin typeface="Cambria Math"/>
                                        </a:rPr>
                                        <m:t>2</m:t>
                                      </m:r>
                                    </m:den>
                                  </m:f>
                                </m:e>
                              </m:nary>
                              <m:r>
                                <a:rPr lang="fr-FR" sz="2000" b="0" i="1" smtClean="0">
                                  <a:effectLst/>
                                  <a:latin typeface="Cambria Math"/>
                                </a:rPr>
                                <m:t>−</m:t>
                              </m:r>
                              <m:f>
                                <m:fPr>
                                  <m:ctrlPr>
                                    <a:rPr lang="fr-FR" sz="2000" b="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𝑔</m:t>
                                  </m:r>
                                </m:num>
                                <m:den>
                                  <m:r>
                                    <a:rPr lang="fr-FR" sz="2000" b="0" i="1" smtClean="0">
                                      <a:effectLst/>
                                      <a:latin typeface="Cambria Math"/>
                                    </a:rPr>
                                    <m:t>2</m:t>
                                  </m:r>
                                  <m:r>
                                    <a:rPr lang="fr-FR" sz="2000" b="0" i="1" smtClean="0">
                                      <a:effectLst/>
                                      <a:latin typeface="Cambria Math"/>
                                    </a:rPr>
                                    <m:t>𝑛</m:t>
                                  </m:r>
                                </m:den>
                              </m:f>
                            </m:oMath>
                          </a14:m>
                          <a:endParaRPr lang="fr-FR" sz="2000" dirty="0">
                            <a:effectLst/>
                            <a:latin typeface="+mn-lt"/>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CMs</a:t>
                          </a:r>
                          <a:r>
                            <a:rPr lang="fr-FR" sz="2000" dirty="0" smtClean="0">
                              <a:effectLst/>
                            </a:rPr>
                            <a:t>=</a:t>
                          </a:r>
                          <a:r>
                            <a:rPr lang="fr-FR" sz="2000" dirty="0" err="1" smtClean="0">
                              <a:effectLst/>
                            </a:rPr>
                            <a:t>Qs</a:t>
                          </a:r>
                          <a:r>
                            <a:rPr lang="fr-FR" sz="2000" dirty="0" smtClean="0">
                              <a:effectLst/>
                            </a:rPr>
                            <a:t>/(n-1)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CMs</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Période</a:t>
                          </a:r>
                          <a:endParaRPr lang="fr-FR" sz="20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000" dirty="0" smtClean="0">
                              <a:effectLst/>
                            </a:rPr>
                            <a:t> </a:t>
                          </a:r>
                          <a:r>
                            <a:rPr lang="fr-FR" sz="2000" dirty="0" err="1" smtClean="0">
                              <a:effectLst/>
                            </a:rPr>
                            <a:t>Qp</a:t>
                          </a:r>
                          <a:r>
                            <a:rPr lang="fr-FR" sz="2000" dirty="0" smtClean="0">
                              <a:effectLst/>
                            </a:rPr>
                            <a:t>= </a:t>
                          </a:r>
                          <a14:m>
                            <m:oMath xmlns:m="http://schemas.openxmlformats.org/officeDocument/2006/math">
                              <m:nary>
                                <m:naryPr>
                                  <m:chr m:val="∑"/>
                                  <m:supHide m:val="on"/>
                                  <m:ctrlPr>
                                    <a:rPr lang="pt-BR" sz="2000" i="1" smtClean="0">
                                      <a:effectLst/>
                                      <a:latin typeface="Cambria Math"/>
                                    </a:rPr>
                                  </m:ctrlPr>
                                </m:naryPr>
                                <m:sub>
                                  <m:r>
                                    <a:rPr lang="fr-FR" sz="2000" b="0" i="1" smtClean="0">
                                      <a:effectLst/>
                                      <a:latin typeface="Cambria Math"/>
                                    </a:rPr>
                                    <m:t>𝑖</m:t>
                                  </m:r>
                                </m:sub>
                                <m:sup/>
                                <m:e>
                                  <m:f>
                                    <m:fPr>
                                      <m:ctrlPr>
                                        <a:rPr lang="pt-BR" sz="200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𝑗</m:t>
                                      </m:r>
                                    </m:num>
                                    <m:den>
                                      <m:r>
                                        <a:rPr lang="fr-FR" sz="2000" b="0" i="1" smtClean="0">
                                          <a:effectLst/>
                                          <a:latin typeface="Cambria Math"/>
                                        </a:rPr>
                                        <m:t>𝑛</m:t>
                                      </m:r>
                                    </m:den>
                                  </m:f>
                                </m:e>
                              </m:nary>
                              <m:r>
                                <a:rPr lang="fr-FR" sz="2000" b="0" i="1" smtClean="0">
                                  <a:effectLst/>
                                  <a:latin typeface="Cambria Math"/>
                                </a:rPr>
                                <m:t>−</m:t>
                              </m:r>
                              <m:f>
                                <m:fPr>
                                  <m:ctrlPr>
                                    <a:rPr lang="fr-FR" sz="2000" b="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𝑔</m:t>
                                  </m:r>
                                </m:num>
                                <m:den>
                                  <m:r>
                                    <a:rPr lang="fr-FR" sz="2000" b="0" i="1" smtClean="0">
                                      <a:effectLst/>
                                      <a:latin typeface="Cambria Math"/>
                                    </a:rPr>
                                    <m:t>2</m:t>
                                  </m:r>
                                  <m:r>
                                    <a:rPr lang="fr-FR" sz="2000" b="0" i="1" smtClean="0">
                                      <a:effectLst/>
                                      <a:latin typeface="Cambria Math"/>
                                    </a:rPr>
                                    <m:t>𝑛</m:t>
                                  </m:r>
                                </m:den>
                              </m:f>
                            </m:oMath>
                          </a14:m>
                          <a:endParaRPr lang="fr-FR" sz="2000" dirty="0">
                            <a:effectLst/>
                            <a:latin typeface="+mn-lt"/>
                            <a:ea typeface="Calibri"/>
                            <a:cs typeface="Times New Roman"/>
                          </a:endParaRPr>
                        </a:p>
                        <a:p>
                          <a:pPr>
                            <a:lnSpc>
                              <a:spcPct val="115000"/>
                            </a:lnSpc>
                            <a:spcAft>
                              <a:spcPts val="0"/>
                            </a:spcAft>
                          </a:pP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CMp</a:t>
                          </a:r>
                          <a:r>
                            <a:rPr lang="fr-FR" sz="2000" dirty="0" smtClean="0">
                              <a:effectLst/>
                            </a:rPr>
                            <a:t>=</a:t>
                          </a:r>
                          <a:r>
                            <a:rPr lang="fr-FR" sz="2000" dirty="0" err="1" smtClean="0">
                              <a:effectLst/>
                            </a:rPr>
                            <a:t>Qp</a:t>
                          </a:r>
                          <a:r>
                            <a:rPr lang="fr-FR" sz="2000" dirty="0" smtClean="0">
                              <a:effectLst/>
                            </a:rPr>
                            <a:t>/(j-1)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CMp</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Résidus</a:t>
                          </a:r>
                          <a:endParaRPr lang="fr-FR" sz="200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Qr</a:t>
                          </a:r>
                          <a:r>
                            <a:rPr lang="fr-FR" sz="2000" dirty="0" smtClean="0">
                              <a:effectLst/>
                            </a:rPr>
                            <a:t>=</a:t>
                          </a:r>
                          <a:r>
                            <a:rPr lang="fr-FR" sz="2000" dirty="0" err="1" smtClean="0">
                              <a:effectLst/>
                            </a:rPr>
                            <a:t>Qtot-Qt-Qs-Qp</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n-2</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CMr</a:t>
                          </a:r>
                          <a:r>
                            <a:rPr lang="fr-FR" sz="2000" dirty="0" smtClean="0">
                              <a:effectLst/>
                            </a:rPr>
                            <a:t>=</a:t>
                          </a:r>
                          <a:r>
                            <a:rPr lang="fr-FR" sz="2000" dirty="0" err="1" smtClean="0">
                              <a:effectLst/>
                            </a:rPr>
                            <a:t>Qr</a:t>
                          </a:r>
                          <a:r>
                            <a:rPr lang="fr-FR" sz="2000" dirty="0" smtClean="0">
                              <a:effectLst/>
                            </a:rPr>
                            <a:t>/(n-2)</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Total </a:t>
                          </a:r>
                          <a:endParaRPr lang="fr-FR" sz="20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000" dirty="0" smtClean="0">
                              <a:effectLst/>
                            </a:rPr>
                            <a:t> </a:t>
                          </a:r>
                          <a14:m>
                            <m:oMath xmlns:m="http://schemas.openxmlformats.org/officeDocument/2006/math">
                              <m:r>
                                <m:rPr>
                                  <m:sty m:val="p"/>
                                </m:rPr>
                                <a:rPr lang="fr-FR" sz="2000" b="0" i="0" smtClean="0">
                                  <a:effectLst/>
                                  <a:latin typeface="Cambria Math"/>
                                </a:rPr>
                                <m:t>Qtot</m:t>
                              </m:r>
                              <m:r>
                                <a:rPr lang="fr-FR" sz="2000" b="0" i="0" smtClean="0">
                                  <a:effectLst/>
                                  <a:latin typeface="Cambria Math"/>
                                </a:rPr>
                                <m:t>=</m:t>
                              </m:r>
                              <m:nary>
                                <m:naryPr>
                                  <m:chr m:val="∑"/>
                                  <m:supHide m:val="on"/>
                                  <m:ctrlPr>
                                    <a:rPr lang="pt-BR" sz="2000" i="1" smtClean="0">
                                      <a:effectLst/>
                                      <a:latin typeface="Cambria Math"/>
                                    </a:rPr>
                                  </m:ctrlPr>
                                </m:naryPr>
                                <m:sub>
                                  <m:r>
                                    <a:rPr lang="fr-FR" sz="2000" b="0" i="1" smtClean="0">
                                      <a:effectLst/>
                                      <a:latin typeface="Cambria Math"/>
                                    </a:rPr>
                                    <m:t>𝑖</m:t>
                                  </m:r>
                                </m:sub>
                                <m:sup/>
                                <m:e>
                                  <m:r>
                                    <a:rPr lang="fr-FR" sz="2000" b="0" i="1" smtClean="0">
                                      <a:effectLst/>
                                      <a:latin typeface="Cambria Math"/>
                                    </a:rPr>
                                    <m:t>𝑋𝑖𝑗𝑘</m:t>
                                  </m:r>
                                  <m:r>
                                    <a:rPr lang="fr-FR" sz="2000" b="0" i="1" baseline="30000" smtClean="0">
                                      <a:effectLst/>
                                      <a:latin typeface="Cambria Math"/>
                                    </a:rPr>
                                    <m:t>2</m:t>
                                  </m:r>
                                </m:e>
                              </m:nary>
                              <m:r>
                                <a:rPr lang="fr-FR" sz="2000" b="0" i="1" smtClean="0">
                                  <a:effectLst/>
                                  <a:latin typeface="Cambria Math"/>
                                </a:rPr>
                                <m:t>−</m:t>
                              </m:r>
                              <m:f>
                                <m:fPr>
                                  <m:ctrlPr>
                                    <a:rPr lang="fr-FR" sz="2000" b="0" i="1" smtClean="0">
                                      <a:effectLst/>
                                      <a:latin typeface="Cambria Math"/>
                                    </a:rPr>
                                  </m:ctrlPr>
                                </m:fPr>
                                <m:num>
                                  <m:r>
                                    <a:rPr lang="fr-FR" sz="2000" b="0" i="1" smtClean="0">
                                      <a:effectLst/>
                                      <a:latin typeface="Cambria Math"/>
                                    </a:rPr>
                                    <m:t>𝑇</m:t>
                                  </m:r>
                                  <m:r>
                                    <a:rPr lang="fr-FR" sz="2000" b="0" i="1" baseline="30000" smtClean="0">
                                      <a:effectLst/>
                                      <a:latin typeface="Cambria Math"/>
                                    </a:rPr>
                                    <m:t>2</m:t>
                                  </m:r>
                                  <m:r>
                                    <a:rPr lang="fr-FR" sz="2000" b="0" i="1" smtClean="0">
                                      <a:effectLst/>
                                      <a:latin typeface="Cambria Math"/>
                                    </a:rPr>
                                    <m:t>𝑔</m:t>
                                  </m:r>
                                </m:num>
                                <m:den>
                                  <m:r>
                                    <a:rPr lang="fr-FR" sz="2000" b="0" i="1" smtClean="0">
                                      <a:effectLst/>
                                      <a:latin typeface="Cambria Math"/>
                                    </a:rPr>
                                    <m:t>2</m:t>
                                  </m:r>
                                  <m:r>
                                    <a:rPr lang="fr-FR" sz="2000" b="0" i="1" smtClean="0">
                                      <a:effectLst/>
                                      <a:latin typeface="Cambria Math"/>
                                    </a:rPr>
                                    <m:t>𝑛</m:t>
                                  </m:r>
                                </m:den>
                              </m:f>
                            </m:oMath>
                          </a14:m>
                          <a:endParaRPr lang="fr-FR" sz="2000" dirty="0">
                            <a:effectLst/>
                            <a:latin typeface="+mn-lt"/>
                            <a:ea typeface="Calibri"/>
                            <a:cs typeface="Times New Roman"/>
                          </a:endParaRPr>
                        </a:p>
                        <a:p>
                          <a:pPr>
                            <a:lnSpc>
                              <a:spcPct val="115000"/>
                            </a:lnSpc>
                            <a:spcAft>
                              <a:spcPts val="0"/>
                            </a:spcAft>
                          </a:pP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2n-1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r>
                </a:tbl>
              </a:graphicData>
            </a:graphic>
          </p:graphicFrame>
        </mc:Choice>
        <mc:Fallback xmlns="">
          <p:graphicFrame>
            <p:nvGraphicFramePr>
              <p:cNvPr id="3" name="Tableau 2"/>
              <p:cNvGraphicFramePr>
                <a:graphicFrameLocks noGrp="1"/>
              </p:cNvGraphicFramePr>
              <p:nvPr>
                <p:extLst>
                  <p:ext uri="{D42A27DB-BD31-4B8C-83A1-F6EECF244321}">
                    <p14:modId xmlns:p14="http://schemas.microsoft.com/office/powerpoint/2010/main" val="3432139915"/>
                  </p:ext>
                </p:extLst>
              </p:nvPr>
            </p:nvGraphicFramePr>
            <p:xfrm>
              <a:off x="611560" y="2132856"/>
              <a:ext cx="7992888" cy="4050393"/>
            </p:xfrm>
            <a:graphic>
              <a:graphicData uri="http://schemas.openxmlformats.org/drawingml/2006/table">
                <a:tbl>
                  <a:tblPr firstRow="1" firstCol="1" bandRow="1">
                    <a:tableStyleId>{5C22544A-7EE6-4342-B048-85BDC9FD1C3A}</a:tableStyleId>
                  </a:tblPr>
                  <a:tblGrid>
                    <a:gridCol w="1152128"/>
                    <a:gridCol w="2664296"/>
                    <a:gridCol w="648072"/>
                    <a:gridCol w="1728192"/>
                    <a:gridCol w="1296144"/>
                    <a:gridCol w="504056"/>
                  </a:tblGrid>
                  <a:tr h="884670">
                    <a:tc>
                      <a:txBody>
                        <a:bodyPr/>
                        <a:lstStyle/>
                        <a:p>
                          <a:pPr>
                            <a:lnSpc>
                              <a:spcPct val="115000"/>
                            </a:lnSpc>
                            <a:spcAft>
                              <a:spcPts val="0"/>
                            </a:spcAft>
                          </a:pPr>
                          <a:r>
                            <a:rPr lang="fr-FR" sz="2000" dirty="0">
                              <a:effectLst/>
                            </a:rPr>
                            <a:t>Variation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Somme des carrés des écarts</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err="1">
                              <a:effectLst/>
                            </a:rPr>
                            <a:t>ddl</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Carré moyen</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F</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ddl</a:t>
                          </a:r>
                          <a:endParaRPr lang="fr-FR" sz="2000">
                            <a:effectLst/>
                            <a:latin typeface="Calibri"/>
                            <a:ea typeface="Calibri"/>
                            <a:cs typeface="Times New Roman"/>
                          </a:endParaRPr>
                        </a:p>
                      </a:txBody>
                      <a:tcPr marL="68580" marR="68580" marT="0" marB="0"/>
                    </a:tc>
                  </a:tr>
                  <a:tr h="504825">
                    <a:tc>
                      <a:txBody>
                        <a:bodyPr/>
                        <a:lstStyle/>
                        <a:p>
                          <a:pPr>
                            <a:lnSpc>
                              <a:spcPct val="115000"/>
                            </a:lnSpc>
                            <a:spcAft>
                              <a:spcPts val="0"/>
                            </a:spcAft>
                          </a:pPr>
                          <a:r>
                            <a:rPr lang="fr-FR" sz="2000">
                              <a:effectLst/>
                            </a:rPr>
                            <a:t>TTT</a:t>
                          </a:r>
                          <a:endParaRPr lang="fr-FR" sz="20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3"/>
                          <a:stretch>
                            <a:fillRect l="-43249" t="-183133" r="-156979" b="-526506"/>
                          </a:stretch>
                        </a:blipFill>
                      </a:tcPr>
                    </a:tc>
                    <a:tc>
                      <a:txBody>
                        <a:bodyPr/>
                        <a:lstStyle/>
                        <a:p>
                          <a:pPr>
                            <a:lnSpc>
                              <a:spcPct val="115000"/>
                            </a:lnSpc>
                            <a:spcAft>
                              <a:spcPts val="0"/>
                            </a:spcAft>
                          </a:pPr>
                          <a:r>
                            <a:rPr lang="fr-FR" sz="2000" dirty="0">
                              <a:effectLst/>
                            </a:rPr>
                            <a:t> </a:t>
                          </a:r>
                          <a:r>
                            <a:rPr lang="fr-FR" sz="2000" dirty="0" smtClean="0">
                              <a:effectLst/>
                            </a:rPr>
                            <a:t>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CMt</a:t>
                          </a:r>
                          <a:r>
                            <a:rPr lang="fr-FR" sz="2000" dirty="0" smtClean="0">
                              <a:effectLst/>
                            </a:rPr>
                            <a:t>=</a:t>
                          </a:r>
                          <a:r>
                            <a:rPr lang="fr-FR" sz="2000" dirty="0" err="1" smtClean="0">
                              <a:effectLst/>
                            </a:rPr>
                            <a:t>Qt</a:t>
                          </a:r>
                          <a:r>
                            <a:rPr lang="fr-FR" sz="2000" dirty="0" smtClean="0">
                              <a:effectLst/>
                            </a:rPr>
                            <a:t>/(k-1)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CMt</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509905">
                    <a:tc>
                      <a:txBody>
                        <a:bodyPr/>
                        <a:lstStyle/>
                        <a:p>
                          <a:pPr>
                            <a:lnSpc>
                              <a:spcPct val="115000"/>
                            </a:lnSpc>
                            <a:spcAft>
                              <a:spcPts val="0"/>
                            </a:spcAft>
                          </a:pPr>
                          <a:r>
                            <a:rPr lang="fr-FR" sz="2000">
                              <a:effectLst/>
                            </a:rPr>
                            <a:t>Sujets</a:t>
                          </a:r>
                          <a:endParaRPr lang="fr-FR" sz="20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3"/>
                          <a:stretch>
                            <a:fillRect l="-43249" t="-283133" r="-156979" b="-426506"/>
                          </a:stretch>
                        </a:blipFill>
                      </a:tcPr>
                    </a:tc>
                    <a:tc>
                      <a:txBody>
                        <a:bodyPr/>
                        <a:lstStyle/>
                        <a:p>
                          <a:pPr>
                            <a:lnSpc>
                              <a:spcPct val="115000"/>
                            </a:lnSpc>
                            <a:spcAft>
                              <a:spcPts val="0"/>
                            </a:spcAft>
                          </a:pPr>
                          <a:r>
                            <a:rPr lang="fr-FR" sz="2000" dirty="0">
                              <a:effectLst/>
                            </a:rPr>
                            <a:t> </a:t>
                          </a:r>
                          <a:r>
                            <a:rPr lang="fr-FR" sz="2000" dirty="0" smtClean="0">
                              <a:effectLst/>
                            </a:rPr>
                            <a:t>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CMs</a:t>
                          </a:r>
                          <a:r>
                            <a:rPr lang="fr-FR" sz="2000" dirty="0" smtClean="0">
                              <a:effectLst/>
                            </a:rPr>
                            <a:t>=</a:t>
                          </a:r>
                          <a:r>
                            <a:rPr lang="fr-FR" sz="2000" dirty="0" err="1" smtClean="0">
                              <a:effectLst/>
                            </a:rPr>
                            <a:t>Qs</a:t>
                          </a:r>
                          <a:r>
                            <a:rPr lang="fr-FR" sz="2000" dirty="0" smtClean="0">
                              <a:effectLst/>
                            </a:rPr>
                            <a:t>/(n-1)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CMs</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860425">
                    <a:tc>
                      <a:txBody>
                        <a:bodyPr/>
                        <a:lstStyle/>
                        <a:p>
                          <a:pPr>
                            <a:lnSpc>
                              <a:spcPct val="115000"/>
                            </a:lnSpc>
                            <a:spcAft>
                              <a:spcPts val="0"/>
                            </a:spcAft>
                          </a:pPr>
                          <a:r>
                            <a:rPr lang="fr-FR" sz="2000">
                              <a:effectLst/>
                            </a:rPr>
                            <a:t>Période</a:t>
                          </a:r>
                          <a:endParaRPr lang="fr-FR" sz="20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3"/>
                          <a:stretch>
                            <a:fillRect l="-43249" t="-225532" r="-156979" b="-151064"/>
                          </a:stretch>
                        </a:blipFill>
                      </a:tcPr>
                    </a:tc>
                    <a:tc>
                      <a:txBody>
                        <a:bodyPr/>
                        <a:lstStyle/>
                        <a:p>
                          <a:pPr>
                            <a:lnSpc>
                              <a:spcPct val="115000"/>
                            </a:lnSpc>
                            <a:spcAft>
                              <a:spcPts val="0"/>
                            </a:spcAft>
                          </a:pPr>
                          <a:r>
                            <a:rPr lang="fr-FR" sz="2000" dirty="0">
                              <a:effectLst/>
                            </a:rPr>
                            <a:t> </a:t>
                          </a:r>
                          <a:r>
                            <a:rPr lang="fr-FR" sz="2000" dirty="0" smtClean="0">
                              <a:effectLst/>
                            </a:rPr>
                            <a:t>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CMp</a:t>
                          </a:r>
                          <a:r>
                            <a:rPr lang="fr-FR" sz="2000" dirty="0" smtClean="0">
                              <a:effectLst/>
                            </a:rPr>
                            <a:t>=</a:t>
                          </a:r>
                          <a:r>
                            <a:rPr lang="fr-FR" sz="2000" dirty="0" err="1" smtClean="0">
                              <a:effectLst/>
                            </a:rPr>
                            <a:t>Qp</a:t>
                          </a:r>
                          <a:r>
                            <a:rPr lang="fr-FR" sz="2000" dirty="0" smtClean="0">
                              <a:effectLst/>
                            </a:rPr>
                            <a:t>/(j-1)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CMp</a:t>
                          </a:r>
                          <a:r>
                            <a:rPr lang="fr-FR" sz="2000" dirty="0" smtClean="0">
                              <a:effectLst/>
                            </a:rPr>
                            <a:t>/</a:t>
                          </a:r>
                          <a:r>
                            <a:rPr lang="fr-FR" sz="2000" dirty="0" err="1" smtClean="0">
                              <a:effectLst/>
                            </a:rPr>
                            <a:t>CMr</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442335">
                    <a:tc>
                      <a:txBody>
                        <a:bodyPr/>
                        <a:lstStyle/>
                        <a:p>
                          <a:pPr>
                            <a:lnSpc>
                              <a:spcPct val="115000"/>
                            </a:lnSpc>
                            <a:spcAft>
                              <a:spcPts val="0"/>
                            </a:spcAft>
                          </a:pPr>
                          <a:r>
                            <a:rPr lang="fr-FR" sz="2000">
                              <a:effectLst/>
                            </a:rPr>
                            <a:t>Résidus</a:t>
                          </a:r>
                          <a:endParaRPr lang="fr-FR" sz="200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Qr</a:t>
                          </a:r>
                          <a:r>
                            <a:rPr lang="fr-FR" sz="2000" dirty="0" smtClean="0">
                              <a:effectLst/>
                            </a:rPr>
                            <a:t>=</a:t>
                          </a:r>
                          <a:r>
                            <a:rPr lang="fr-FR" sz="2000" dirty="0" err="1" smtClean="0">
                              <a:effectLst/>
                            </a:rPr>
                            <a:t>Qtot-Qt-Qs-Qp</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smtClean="0">
                              <a:effectLst/>
                            </a:rPr>
                            <a:t>n-2</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r>
                            <a:rPr lang="fr-FR" sz="2000" dirty="0" err="1" smtClean="0">
                              <a:effectLst/>
                            </a:rPr>
                            <a:t>CMr</a:t>
                          </a:r>
                          <a:r>
                            <a:rPr lang="fr-FR" sz="2000" dirty="0" smtClean="0">
                              <a:effectLst/>
                            </a:rPr>
                            <a:t>=</a:t>
                          </a:r>
                          <a:r>
                            <a:rPr lang="fr-FR" sz="2000" dirty="0" err="1" smtClean="0">
                              <a:effectLst/>
                            </a:rPr>
                            <a:t>Qr</a:t>
                          </a:r>
                          <a:r>
                            <a:rPr lang="fr-FR" sz="2000" dirty="0" smtClean="0">
                              <a:effectLst/>
                            </a:rPr>
                            <a:t>/(n-2)</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a:effectLst/>
                            </a:rPr>
                            <a:t> </a:t>
                          </a:r>
                          <a:endParaRPr lang="fr-FR" sz="2000">
                            <a:effectLst/>
                            <a:latin typeface="Calibri"/>
                            <a:ea typeface="Calibri"/>
                            <a:cs typeface="Times New Roman"/>
                          </a:endParaRPr>
                        </a:p>
                      </a:txBody>
                      <a:tcPr marL="68580" marR="68580" marT="0" marB="0"/>
                    </a:tc>
                  </a:tr>
                  <a:tr h="848233">
                    <a:tc>
                      <a:txBody>
                        <a:bodyPr/>
                        <a:lstStyle/>
                        <a:p>
                          <a:pPr>
                            <a:lnSpc>
                              <a:spcPct val="115000"/>
                            </a:lnSpc>
                            <a:spcAft>
                              <a:spcPts val="0"/>
                            </a:spcAft>
                          </a:pPr>
                          <a:r>
                            <a:rPr lang="fr-FR" sz="2000">
                              <a:effectLst/>
                            </a:rPr>
                            <a:t>Total </a:t>
                          </a:r>
                          <a:endParaRPr lang="fr-FR" sz="2000">
                            <a:effectLst/>
                            <a:latin typeface="Calibri"/>
                            <a:ea typeface="Calibri"/>
                            <a:cs typeface="Times New Roman"/>
                          </a:endParaRPr>
                        </a:p>
                      </a:txBody>
                      <a:tcPr marL="68580" marR="68580" marT="0" marB="0"/>
                    </a:tc>
                    <a:tc>
                      <a:txBody>
                        <a:bodyPr/>
                        <a:lstStyle/>
                        <a:p>
                          <a:endParaRPr lang="fr-FR"/>
                        </a:p>
                      </a:txBody>
                      <a:tcPr marL="68580" marR="68580" marT="0" marB="0">
                        <a:blipFill rotWithShape="1">
                          <a:blip r:embed="rId3"/>
                          <a:stretch>
                            <a:fillRect l="-43249" t="-382734" r="-156979" b="-719"/>
                          </a:stretch>
                        </a:blipFill>
                      </a:tcPr>
                    </a:tc>
                    <a:tc>
                      <a:txBody>
                        <a:bodyPr/>
                        <a:lstStyle/>
                        <a:p>
                          <a:pPr>
                            <a:lnSpc>
                              <a:spcPct val="115000"/>
                            </a:lnSpc>
                            <a:spcAft>
                              <a:spcPts val="0"/>
                            </a:spcAft>
                          </a:pPr>
                          <a:r>
                            <a:rPr lang="fr-FR" sz="2000" dirty="0">
                              <a:effectLst/>
                            </a:rPr>
                            <a:t> </a:t>
                          </a:r>
                          <a:r>
                            <a:rPr lang="fr-FR" sz="2000" dirty="0" smtClean="0">
                              <a:effectLst/>
                            </a:rPr>
                            <a:t>2n-1</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2000" dirty="0">
                              <a:effectLst/>
                            </a:rPr>
                            <a:t> </a:t>
                          </a:r>
                          <a:endParaRPr lang="fr-FR" sz="2000" dirty="0">
                            <a:effectLst/>
                            <a:latin typeface="Calibri"/>
                            <a:ea typeface="Calibri"/>
                            <a:cs typeface="Times New Roman"/>
                          </a:endParaRPr>
                        </a:p>
                      </a:txBody>
                      <a:tcPr marL="68580" marR="68580" marT="0" marB="0"/>
                    </a:tc>
                  </a:tr>
                </a:tbl>
              </a:graphicData>
            </a:graphic>
          </p:graphicFrame>
        </mc:Fallback>
      </mc:AlternateContent>
    </p:spTree>
    <p:extLst>
      <p:ext uri="{BB962C8B-B14F-4D97-AF65-F5344CB8AC3E}">
        <p14:creationId xmlns:p14="http://schemas.microsoft.com/office/powerpoint/2010/main" val="339567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a:t>
            </a:r>
            <a:endParaRPr lang="fr-FR" dirty="0"/>
          </a:p>
        </p:txBody>
      </p:sp>
      <p:sp>
        <p:nvSpPr>
          <p:cNvPr id="3" name="Espace réservé du contenu 2"/>
          <p:cNvSpPr>
            <a:spLocks noGrp="1"/>
          </p:cNvSpPr>
          <p:nvPr>
            <p:ph idx="1"/>
          </p:nvPr>
        </p:nvSpPr>
        <p:spPr/>
        <p:txBody>
          <a:bodyPr/>
          <a:lstStyle/>
          <a:p>
            <a:r>
              <a:rPr lang="fr-FR" dirty="0" smtClean="0"/>
              <a:t>Connaître et savoir appliquer les différents schémas d'étude d'un essai (groupes parallèles, plan factoriel, cross over)</a:t>
            </a:r>
            <a:endParaRPr lang="fr-FR" dirty="0"/>
          </a:p>
        </p:txBody>
      </p:sp>
    </p:spTree>
    <p:extLst>
      <p:ext uri="{BB962C8B-B14F-4D97-AF65-F5344CB8AC3E}">
        <p14:creationId xmlns:p14="http://schemas.microsoft.com/office/powerpoint/2010/main" val="18998998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dirty="0" smtClean="0"/>
              <a:t>Essai croisé</a:t>
            </a:r>
            <a:endParaRPr lang="fr-FR" dirty="0"/>
          </a:p>
        </p:txBody>
      </p:sp>
      <p:sp>
        <p:nvSpPr>
          <p:cNvPr id="4" name="Espace réservé du contenu 3"/>
          <p:cNvSpPr>
            <a:spLocks noGrp="1"/>
          </p:cNvSpPr>
          <p:nvPr>
            <p:ph idx="1"/>
          </p:nvPr>
        </p:nvSpPr>
        <p:spPr>
          <a:xfrm>
            <a:off x="457200" y="1052736"/>
            <a:ext cx="8229600" cy="5328592"/>
          </a:xfrm>
        </p:spPr>
        <p:txBody>
          <a:bodyPr>
            <a:normAutofit/>
          </a:bodyPr>
          <a:lstStyle/>
          <a:p>
            <a:pPr>
              <a:buFont typeface="Wingdings" pitchFamily="2" charset="2"/>
              <a:buChar char="q"/>
            </a:pPr>
            <a:r>
              <a:rPr lang="fr-FR" dirty="0" smtClean="0"/>
              <a:t>Exemple: Pour comparer deux somnifères A et B, 8 sujets on reçu le traitement A un soir et B un autre soir une semaine après 8 autres sujets ont reçu le traitement B un soir et A un autre soir une semaine après</a:t>
            </a:r>
          </a:p>
          <a:p>
            <a:pPr>
              <a:buFont typeface="Wingdings" pitchFamily="2" charset="2"/>
              <a:buChar char="q"/>
            </a:pPr>
            <a:r>
              <a:rPr lang="fr-FR" dirty="0" smtClean="0"/>
              <a:t>L’ordre de traitement a été tiré au hasard</a:t>
            </a:r>
          </a:p>
          <a:p>
            <a:pPr>
              <a:buFont typeface="Wingdings" pitchFamily="2" charset="2"/>
              <a:buChar char="q"/>
            </a:pPr>
            <a:r>
              <a:rPr lang="fr-FR" dirty="0" smtClean="0"/>
              <a:t>Les critères de jugements sont</a:t>
            </a:r>
          </a:p>
          <a:p>
            <a:pPr marL="0" indent="0">
              <a:buNone/>
            </a:pPr>
            <a:endParaRPr lang="fr-FR" dirty="0" smtClean="0"/>
          </a:p>
          <a:p>
            <a:endParaRPr lang="fr-FR" dirty="0" smtClean="0"/>
          </a:p>
          <a:p>
            <a:pPr marL="0" indent="0">
              <a:buNone/>
            </a:pPr>
            <a:endParaRPr lang="fr-FR" dirty="0" smtClean="0"/>
          </a:p>
          <a:p>
            <a:pPr>
              <a:buNone/>
            </a:pPr>
            <a:endParaRPr lang="fr-FR" dirty="0" smtClean="0"/>
          </a:p>
          <a:p>
            <a:endParaRPr lang="fr-FR" dirty="0" smtClean="0"/>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678744560"/>
              </p:ext>
            </p:extLst>
          </p:nvPr>
        </p:nvGraphicFramePr>
        <p:xfrm>
          <a:off x="395536" y="4941168"/>
          <a:ext cx="8496941" cy="1273139"/>
        </p:xfrm>
        <a:graphic>
          <a:graphicData uri="http://schemas.openxmlformats.org/drawingml/2006/table">
            <a:tbl>
              <a:tblPr firstRow="1" bandRow="1">
                <a:tableStyleId>{5C22544A-7EE6-4342-B048-85BDC9FD1C3A}</a:tableStyleId>
              </a:tblPr>
              <a:tblGrid>
                <a:gridCol w="1080122"/>
                <a:gridCol w="432048"/>
                <a:gridCol w="360040"/>
                <a:gridCol w="504056"/>
                <a:gridCol w="432048"/>
                <a:gridCol w="576064"/>
                <a:gridCol w="504056"/>
                <a:gridCol w="432048"/>
                <a:gridCol w="504056"/>
                <a:gridCol w="360040"/>
                <a:gridCol w="504056"/>
                <a:gridCol w="432048"/>
                <a:gridCol w="432048"/>
                <a:gridCol w="432048"/>
                <a:gridCol w="504056"/>
                <a:gridCol w="508287"/>
                <a:gridCol w="499820"/>
              </a:tblGrid>
              <a:tr h="305254">
                <a:tc>
                  <a:txBody>
                    <a:bodyPr/>
                    <a:lstStyle/>
                    <a:p>
                      <a:endParaRPr lang="fr-FR" dirty="0"/>
                    </a:p>
                  </a:txBody>
                  <a:tcPr/>
                </a:tc>
                <a:tc gridSpan="16">
                  <a:txBody>
                    <a:bodyPr/>
                    <a:lstStyle/>
                    <a:p>
                      <a:r>
                        <a:rPr lang="fr-FR" dirty="0" smtClean="0"/>
                        <a:t>Répartition du traitement</a:t>
                      </a:r>
                      <a:r>
                        <a:rPr lang="fr-FR" baseline="0" dirty="0" smtClean="0"/>
                        <a:t> entre les sujets</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r>
              <a:tr h="305254">
                <a:tc>
                  <a:txBody>
                    <a:bodyPr/>
                    <a:lstStyle/>
                    <a:p>
                      <a:r>
                        <a:rPr lang="fr-FR" dirty="0" smtClean="0"/>
                        <a:t>sujet</a:t>
                      </a:r>
                      <a:endParaRPr lang="fr-FR" dirty="0"/>
                    </a:p>
                  </a:txBody>
                  <a:tcPr/>
                </a:tc>
                <a:tc>
                  <a:txBody>
                    <a:bodyPr/>
                    <a:lstStyle/>
                    <a:p>
                      <a:r>
                        <a:rPr lang="fr-FR" dirty="0" smtClean="0"/>
                        <a:t>1</a:t>
                      </a:r>
                      <a:endParaRPr lang="fr-FR" dirty="0"/>
                    </a:p>
                  </a:txBody>
                  <a:tcPr/>
                </a:tc>
                <a:tc>
                  <a:txBody>
                    <a:bodyPr/>
                    <a:lstStyle/>
                    <a:p>
                      <a:r>
                        <a:rPr lang="fr-FR" dirty="0" smtClean="0"/>
                        <a:t>2</a:t>
                      </a:r>
                      <a:endParaRPr lang="fr-FR" dirty="0"/>
                    </a:p>
                  </a:txBody>
                  <a:tcPr/>
                </a:tc>
                <a:tc>
                  <a:txBody>
                    <a:bodyPr/>
                    <a:lstStyle/>
                    <a:p>
                      <a:r>
                        <a:rPr lang="fr-FR" dirty="0" smtClean="0"/>
                        <a:t>3</a:t>
                      </a:r>
                      <a:endParaRPr lang="fr-FR" dirty="0"/>
                    </a:p>
                  </a:txBody>
                  <a:tcPr/>
                </a:tc>
                <a:tc>
                  <a:txBody>
                    <a:bodyPr/>
                    <a:lstStyle/>
                    <a:p>
                      <a:r>
                        <a:rPr lang="fr-FR" dirty="0" smtClean="0"/>
                        <a:t>4</a:t>
                      </a:r>
                      <a:endParaRPr lang="fr-FR" dirty="0"/>
                    </a:p>
                  </a:txBody>
                  <a:tcPr/>
                </a:tc>
                <a:tc>
                  <a:txBody>
                    <a:bodyPr/>
                    <a:lstStyle/>
                    <a:p>
                      <a:r>
                        <a:rPr lang="fr-FR" dirty="0" smtClean="0"/>
                        <a:t>5</a:t>
                      </a:r>
                      <a:endParaRPr lang="fr-FR" dirty="0"/>
                    </a:p>
                  </a:txBody>
                  <a:tcPr/>
                </a:tc>
                <a:tc>
                  <a:txBody>
                    <a:bodyPr/>
                    <a:lstStyle/>
                    <a:p>
                      <a:r>
                        <a:rPr lang="fr-FR" dirty="0" smtClean="0"/>
                        <a:t>6</a:t>
                      </a:r>
                      <a:endParaRPr lang="fr-FR" dirty="0"/>
                    </a:p>
                  </a:txBody>
                  <a:tcPr/>
                </a:tc>
                <a:tc>
                  <a:txBody>
                    <a:bodyPr/>
                    <a:lstStyle/>
                    <a:p>
                      <a:r>
                        <a:rPr lang="fr-FR" dirty="0" smtClean="0"/>
                        <a:t>7</a:t>
                      </a:r>
                      <a:endParaRPr lang="fr-FR" dirty="0"/>
                    </a:p>
                  </a:txBody>
                  <a:tcPr/>
                </a:tc>
                <a:tc>
                  <a:txBody>
                    <a:bodyPr/>
                    <a:lstStyle/>
                    <a:p>
                      <a:r>
                        <a:rPr lang="fr-FR" dirty="0" smtClean="0"/>
                        <a:t>8</a:t>
                      </a:r>
                      <a:endParaRPr lang="fr-FR" dirty="0"/>
                    </a:p>
                  </a:txBody>
                  <a:tcPr/>
                </a:tc>
                <a:tc>
                  <a:txBody>
                    <a:bodyPr/>
                    <a:lstStyle/>
                    <a:p>
                      <a:r>
                        <a:rPr lang="fr-FR" dirty="0" smtClean="0"/>
                        <a:t>9</a:t>
                      </a:r>
                      <a:endParaRPr lang="fr-FR" dirty="0"/>
                    </a:p>
                  </a:txBody>
                  <a:tcPr/>
                </a:tc>
                <a:tc>
                  <a:txBody>
                    <a:bodyPr/>
                    <a:lstStyle/>
                    <a:p>
                      <a:r>
                        <a:rPr lang="fr-FR" dirty="0" smtClean="0"/>
                        <a:t>10</a:t>
                      </a:r>
                      <a:endParaRPr lang="fr-FR" dirty="0"/>
                    </a:p>
                  </a:txBody>
                  <a:tcPr/>
                </a:tc>
                <a:tc>
                  <a:txBody>
                    <a:bodyPr/>
                    <a:lstStyle/>
                    <a:p>
                      <a:r>
                        <a:rPr lang="fr-FR" dirty="0" smtClean="0"/>
                        <a:t>11</a:t>
                      </a:r>
                      <a:endParaRPr lang="fr-FR" dirty="0"/>
                    </a:p>
                  </a:txBody>
                  <a:tcPr/>
                </a:tc>
                <a:tc>
                  <a:txBody>
                    <a:bodyPr/>
                    <a:lstStyle/>
                    <a:p>
                      <a:r>
                        <a:rPr lang="fr-FR" dirty="0" smtClean="0"/>
                        <a:t>12</a:t>
                      </a:r>
                      <a:endParaRPr lang="fr-FR" dirty="0"/>
                    </a:p>
                  </a:txBody>
                  <a:tcPr/>
                </a:tc>
                <a:tc>
                  <a:txBody>
                    <a:bodyPr/>
                    <a:lstStyle/>
                    <a:p>
                      <a:r>
                        <a:rPr lang="fr-FR" dirty="0" smtClean="0"/>
                        <a:t>13</a:t>
                      </a:r>
                      <a:endParaRPr lang="fr-FR" dirty="0"/>
                    </a:p>
                  </a:txBody>
                  <a:tcPr/>
                </a:tc>
                <a:tc>
                  <a:txBody>
                    <a:bodyPr/>
                    <a:lstStyle/>
                    <a:p>
                      <a:r>
                        <a:rPr lang="fr-FR" dirty="0" smtClean="0"/>
                        <a:t>14</a:t>
                      </a:r>
                      <a:endParaRPr lang="fr-FR" dirty="0"/>
                    </a:p>
                  </a:txBody>
                  <a:tcPr/>
                </a:tc>
                <a:tc>
                  <a:txBody>
                    <a:bodyPr/>
                    <a:lstStyle/>
                    <a:p>
                      <a:r>
                        <a:rPr lang="fr-FR" dirty="0" smtClean="0"/>
                        <a:t>15</a:t>
                      </a:r>
                      <a:endParaRPr lang="fr-FR" dirty="0"/>
                    </a:p>
                  </a:txBody>
                  <a:tcPr/>
                </a:tc>
                <a:tc>
                  <a:txBody>
                    <a:bodyPr/>
                    <a:lstStyle/>
                    <a:p>
                      <a:r>
                        <a:rPr lang="fr-FR" smtClean="0"/>
                        <a:t>16</a:t>
                      </a:r>
                      <a:endParaRPr lang="fr-FR" dirty="0"/>
                    </a:p>
                  </a:txBody>
                  <a:tcPr/>
                </a:tc>
              </a:tr>
              <a:tr h="541619">
                <a:tc>
                  <a:txBody>
                    <a:bodyPr/>
                    <a:lstStyle/>
                    <a:p>
                      <a:r>
                        <a:rPr lang="fr-FR" dirty="0" smtClean="0"/>
                        <a:t>période1</a:t>
                      </a:r>
                      <a:endParaRPr lang="fr-FR" dirty="0"/>
                    </a:p>
                  </a:txBody>
                  <a:tcPr/>
                </a:tc>
                <a:tc>
                  <a:txBody>
                    <a:bodyPr/>
                    <a:lstStyle/>
                    <a:p>
                      <a:r>
                        <a:rPr lang="fr-FR" dirty="0" smtClean="0"/>
                        <a:t>B</a:t>
                      </a:r>
                      <a:endParaRPr lang="fr-FR" dirty="0"/>
                    </a:p>
                  </a:txBody>
                  <a:tcPr/>
                </a:tc>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dirty="0" smtClean="0"/>
                        <a:t>A</a:t>
                      </a:r>
                      <a:endParaRPr lang="fr-FR" dirty="0"/>
                    </a:p>
                  </a:txBody>
                  <a:tcPr/>
                </a:tc>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smtClean="0"/>
                        <a:t>B</a:t>
                      </a:r>
                      <a:endParaRPr lang="fr-FR" dirty="0"/>
                    </a:p>
                  </a:txBody>
                  <a:tcPr/>
                </a:tc>
                <a:tc>
                  <a:txBody>
                    <a:bodyPr/>
                    <a:lstStyle/>
                    <a:p>
                      <a:r>
                        <a:rPr lang="fr-FR" dirty="0" smtClean="0"/>
                        <a:t>B</a:t>
                      </a:r>
                      <a:endParaRPr lang="fr-FR" dirty="0"/>
                    </a:p>
                  </a:txBody>
                  <a:tcPr/>
                </a:tc>
                <a:tc>
                  <a:txBody>
                    <a:bodyPr/>
                    <a:lstStyle/>
                    <a:p>
                      <a:r>
                        <a:rPr lang="fr-FR" dirty="0" smtClean="0"/>
                        <a:t>A</a:t>
                      </a:r>
                      <a:endParaRPr lang="fr-FR" dirty="0"/>
                    </a:p>
                  </a:txBody>
                  <a:tcPr/>
                </a:tc>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dirty="0" smtClean="0"/>
                        <a:t>B</a:t>
                      </a:r>
                      <a:endParaRPr lang="fr-FR" dirty="0"/>
                    </a:p>
                  </a:txBody>
                  <a:tcPr/>
                </a:tc>
                <a:tc>
                  <a:txBody>
                    <a:bodyPr/>
                    <a:lstStyle/>
                    <a:p>
                      <a:r>
                        <a:rPr lang="fr-FR" dirty="0" smtClean="0"/>
                        <a:t>A</a:t>
                      </a:r>
                      <a:endParaRPr lang="fr-FR" dirty="0"/>
                    </a:p>
                  </a:txBody>
                  <a:tcPr/>
                </a:tc>
                <a:tc>
                  <a:txBody>
                    <a:bodyPr/>
                    <a:lstStyle/>
                    <a:p>
                      <a:r>
                        <a:rPr lang="fr-FR" dirty="0" smtClean="0"/>
                        <a:t>A</a:t>
                      </a:r>
                      <a:endParaRPr lang="fr-FR" dirty="0"/>
                    </a:p>
                  </a:txBody>
                  <a:tcPr/>
                </a:tc>
              </a:tr>
            </a:tbl>
          </a:graphicData>
        </a:graphic>
      </p:graphicFrame>
    </p:spTree>
    <p:extLst>
      <p:ext uri="{BB962C8B-B14F-4D97-AF65-F5344CB8AC3E}">
        <p14:creationId xmlns:p14="http://schemas.microsoft.com/office/powerpoint/2010/main" val="38252258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dirty="0" smtClean="0"/>
              <a:t>Essai croisé</a:t>
            </a:r>
            <a:endParaRPr lang="fr-FR" dirty="0"/>
          </a:p>
        </p:txBody>
      </p:sp>
      <p:sp>
        <p:nvSpPr>
          <p:cNvPr id="4" name="Espace réservé du contenu 3"/>
          <p:cNvSpPr>
            <a:spLocks noGrp="1"/>
          </p:cNvSpPr>
          <p:nvPr>
            <p:ph idx="1"/>
          </p:nvPr>
        </p:nvSpPr>
        <p:spPr>
          <a:xfrm>
            <a:off x="457200" y="836712"/>
            <a:ext cx="8229600" cy="5688632"/>
          </a:xfrm>
        </p:spPr>
        <p:txBody>
          <a:bodyPr>
            <a:normAutofit fontScale="85000" lnSpcReduction="20000"/>
          </a:bodyPr>
          <a:lstStyle/>
          <a:p>
            <a:pPr>
              <a:buFont typeface="Wingdings" pitchFamily="2" charset="2"/>
              <a:buChar char="q"/>
            </a:pPr>
            <a:r>
              <a:rPr lang="fr-FR" dirty="0" smtClean="0"/>
              <a:t>Résultats</a:t>
            </a:r>
          </a:p>
          <a:p>
            <a:pPr marL="0" indent="0">
              <a:buNone/>
            </a:pPr>
            <a:endParaRPr lang="fr-FR" dirty="0" smtClean="0"/>
          </a:p>
          <a:p>
            <a:pPr>
              <a:buFont typeface="Wingdings" pitchFamily="2" charset="2"/>
              <a:buChar char="q"/>
            </a:pPr>
            <a:endParaRPr lang="fr-FR" dirty="0"/>
          </a:p>
          <a:p>
            <a:pPr>
              <a:buFont typeface="Wingdings" pitchFamily="2" charset="2"/>
              <a:buChar char="q"/>
            </a:pPr>
            <a:endParaRPr lang="fr-FR" dirty="0" smtClean="0"/>
          </a:p>
          <a:p>
            <a:pPr>
              <a:buFont typeface="Wingdings" pitchFamily="2" charset="2"/>
              <a:buChar char="q"/>
            </a:pPr>
            <a:endParaRPr lang="fr-FR" dirty="0" smtClean="0"/>
          </a:p>
          <a:p>
            <a:pPr>
              <a:buFont typeface="Wingdings" pitchFamily="2" charset="2"/>
              <a:buChar char="q"/>
            </a:pPr>
            <a:endParaRPr lang="fr-FR" dirty="0"/>
          </a:p>
          <a:p>
            <a:pPr>
              <a:buFont typeface="Wingdings" pitchFamily="2" charset="2"/>
              <a:buChar char="q"/>
            </a:pPr>
            <a:endParaRPr lang="fr-FR" dirty="0" smtClean="0"/>
          </a:p>
          <a:p>
            <a:pPr>
              <a:buFont typeface="Wingdings" pitchFamily="2" charset="2"/>
              <a:buChar char="q"/>
            </a:pPr>
            <a:endParaRPr lang="fr-FR" dirty="0"/>
          </a:p>
          <a:p>
            <a:pPr>
              <a:buFont typeface="Wingdings" pitchFamily="2" charset="2"/>
              <a:buChar char="q"/>
            </a:pPr>
            <a:endParaRPr lang="fr-FR" dirty="0" smtClean="0"/>
          </a:p>
          <a:p>
            <a:pPr>
              <a:buFont typeface="Wingdings" pitchFamily="2" charset="2"/>
              <a:buChar char="q"/>
            </a:pPr>
            <a:endParaRPr lang="fr-FR" dirty="0"/>
          </a:p>
          <a:p>
            <a:pPr>
              <a:buFont typeface="Wingdings" pitchFamily="2" charset="2"/>
              <a:buChar char="q"/>
            </a:pPr>
            <a:endParaRPr lang="fr-FR" dirty="0" smtClean="0"/>
          </a:p>
          <a:p>
            <a:pPr>
              <a:buFont typeface="Wingdings" pitchFamily="2" charset="2"/>
              <a:buChar char="q"/>
            </a:pPr>
            <a:endParaRPr lang="fr-FR" dirty="0"/>
          </a:p>
          <a:p>
            <a:pPr>
              <a:buFont typeface="Wingdings" pitchFamily="2" charset="2"/>
              <a:buChar char="q"/>
            </a:pPr>
            <a:endParaRPr lang="fr-FR" dirty="0" smtClean="0"/>
          </a:p>
          <a:p>
            <a:pPr>
              <a:buFont typeface="Wingdings" pitchFamily="2" charset="2"/>
              <a:buChar char="q"/>
            </a:pPr>
            <a:endParaRPr lang="fr-FR" dirty="0"/>
          </a:p>
          <a:p>
            <a:pPr>
              <a:buFont typeface="Wingdings" pitchFamily="2" charset="2"/>
              <a:buChar char="q"/>
            </a:pPr>
            <a:r>
              <a:rPr lang="fr-FR" dirty="0" smtClean="0"/>
              <a:t>Utiliser les deux méthodes pour analyser ces données</a:t>
            </a:r>
          </a:p>
          <a:p>
            <a:pPr marL="0" indent="0">
              <a:buNone/>
            </a:pPr>
            <a:r>
              <a:rPr lang="fr-FR" dirty="0" smtClean="0"/>
              <a:t> </a:t>
            </a:r>
          </a:p>
          <a:p>
            <a:pPr marL="0" indent="0">
              <a:buNone/>
            </a:pPr>
            <a:endParaRPr lang="fr-FR" dirty="0" smtClean="0"/>
          </a:p>
          <a:p>
            <a:pPr>
              <a:buNone/>
            </a:pPr>
            <a:endParaRPr lang="fr-FR" dirty="0" smtClean="0"/>
          </a:p>
          <a:p>
            <a:endParaRPr lang="fr-FR" dirty="0" smtClean="0"/>
          </a:p>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675034006"/>
              </p:ext>
            </p:extLst>
          </p:nvPr>
        </p:nvGraphicFramePr>
        <p:xfrm>
          <a:off x="899592" y="1412779"/>
          <a:ext cx="6700615" cy="4053654"/>
        </p:xfrm>
        <a:graphic>
          <a:graphicData uri="http://schemas.openxmlformats.org/drawingml/2006/table">
            <a:tbl>
              <a:tblPr firstRow="1" bandRow="1">
                <a:tableStyleId>{5C22544A-7EE6-4342-B048-85BDC9FD1C3A}</a:tableStyleId>
              </a:tblPr>
              <a:tblGrid>
                <a:gridCol w="1300045"/>
                <a:gridCol w="904794"/>
                <a:gridCol w="1014079"/>
                <a:gridCol w="1453541"/>
                <a:gridCol w="867591"/>
                <a:gridCol w="1160565"/>
              </a:tblGrid>
              <a:tr h="368514">
                <a:tc rowSpan="2">
                  <a:txBody>
                    <a:bodyPr/>
                    <a:lstStyle/>
                    <a:p>
                      <a:r>
                        <a:rPr lang="fr-FR" dirty="0" smtClean="0"/>
                        <a:t>Groupe AB</a:t>
                      </a:r>
                      <a:endParaRPr lang="fr-FR" dirty="0"/>
                    </a:p>
                  </a:txBody>
                  <a:tcPr/>
                </a:tc>
                <a:tc gridSpan="2">
                  <a:txBody>
                    <a:bodyPr/>
                    <a:lstStyle/>
                    <a:p>
                      <a:r>
                        <a:rPr lang="fr-FR" dirty="0" smtClean="0"/>
                        <a:t>A p8uis B</a:t>
                      </a:r>
                      <a:endParaRPr lang="fr-FR" dirty="0"/>
                    </a:p>
                  </a:txBody>
                  <a:tcPr/>
                </a:tc>
                <a:tc hMerge="1">
                  <a:txBody>
                    <a:bodyPr/>
                    <a:lstStyle/>
                    <a:p>
                      <a:endParaRPr lang="fr-FR" dirty="0"/>
                    </a:p>
                  </a:txBody>
                  <a:tcPr/>
                </a:tc>
                <a:tc rowSpan="2">
                  <a:txBody>
                    <a:bodyPr/>
                    <a:lstStyle/>
                    <a:p>
                      <a:r>
                        <a:rPr lang="fr-FR" dirty="0" smtClean="0"/>
                        <a:t>Groupe</a:t>
                      </a:r>
                      <a:r>
                        <a:rPr lang="fr-FR" baseline="0" dirty="0" smtClean="0"/>
                        <a:t> BA</a:t>
                      </a:r>
                      <a:endParaRPr lang="fr-FR" dirty="0"/>
                    </a:p>
                  </a:txBody>
                  <a:tcPr/>
                </a:tc>
                <a:tc gridSpan="2">
                  <a:txBody>
                    <a:bodyPr/>
                    <a:lstStyle/>
                    <a:p>
                      <a:r>
                        <a:rPr lang="fr-FR" dirty="0" smtClean="0"/>
                        <a:t>B</a:t>
                      </a:r>
                      <a:r>
                        <a:rPr lang="fr-FR" baseline="0" dirty="0" smtClean="0"/>
                        <a:t> puis A</a:t>
                      </a:r>
                      <a:endParaRPr lang="fr-FR" dirty="0"/>
                    </a:p>
                  </a:txBody>
                  <a:tcPr/>
                </a:tc>
                <a:tc hMerge="1">
                  <a:txBody>
                    <a:bodyPr/>
                    <a:lstStyle/>
                    <a:p>
                      <a:endParaRPr lang="fr-FR" dirty="0"/>
                    </a:p>
                  </a:txBody>
                  <a:tcPr/>
                </a:tc>
              </a:tr>
              <a:tr h="368514">
                <a:tc vMerge="1">
                  <a:txBody>
                    <a:bodyPr/>
                    <a:lstStyle/>
                    <a:p>
                      <a:endParaRPr lang="fr-FR" dirty="0"/>
                    </a:p>
                  </a:txBody>
                  <a:tcPr/>
                </a:tc>
                <a:tc>
                  <a:txBody>
                    <a:bodyPr/>
                    <a:lstStyle/>
                    <a:p>
                      <a:r>
                        <a:rPr lang="fr-FR" dirty="0" smtClean="0"/>
                        <a:t>X1</a:t>
                      </a:r>
                      <a:endParaRPr lang="fr-FR" dirty="0"/>
                    </a:p>
                  </a:txBody>
                  <a:tcPr/>
                </a:tc>
                <a:tc>
                  <a:txBody>
                    <a:bodyPr/>
                    <a:lstStyle/>
                    <a:p>
                      <a:r>
                        <a:rPr lang="fr-FR" dirty="0" smtClean="0"/>
                        <a:t>X2</a:t>
                      </a:r>
                      <a:endParaRPr lang="fr-FR" dirty="0"/>
                    </a:p>
                  </a:txBody>
                  <a:tcPr/>
                </a:tc>
                <a:tc vMerge="1">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X1</a:t>
                      </a:r>
                    </a:p>
                  </a:txBody>
                  <a:tcPr/>
                </a:tc>
                <a:tc>
                  <a:txBody>
                    <a:bodyPr/>
                    <a:lstStyle/>
                    <a:p>
                      <a:r>
                        <a:rPr lang="fr-FR" dirty="0" smtClean="0"/>
                        <a:t>X2</a:t>
                      </a:r>
                      <a:endParaRPr lang="fr-FR" dirty="0"/>
                    </a:p>
                  </a:txBody>
                  <a:tcPr/>
                </a:tc>
              </a:tr>
              <a:tr h="368514">
                <a:tc>
                  <a:txBody>
                    <a:bodyPr/>
                    <a:lstStyle/>
                    <a:p>
                      <a:r>
                        <a:rPr lang="fr-FR" dirty="0" smtClean="0"/>
                        <a:t>Sujet 2</a:t>
                      </a:r>
                      <a:endParaRPr lang="fr-FR" dirty="0"/>
                    </a:p>
                  </a:txBody>
                  <a:tcPr/>
                </a:tc>
                <a:tc>
                  <a:txBody>
                    <a:bodyPr/>
                    <a:lstStyle/>
                    <a:p>
                      <a:r>
                        <a:rPr lang="fr-FR" dirty="0" smtClean="0"/>
                        <a:t>9</a:t>
                      </a:r>
                      <a:endParaRPr lang="fr-FR" dirty="0"/>
                    </a:p>
                  </a:txBody>
                  <a:tcPr/>
                </a:tc>
                <a:tc>
                  <a:txBody>
                    <a:bodyPr/>
                    <a:lstStyle/>
                    <a:p>
                      <a:r>
                        <a:rPr lang="fr-FR" dirty="0" smtClean="0"/>
                        <a:t>0</a:t>
                      </a:r>
                      <a:endParaRPr lang="fr-FR" dirty="0"/>
                    </a:p>
                  </a:txBody>
                  <a:tcPr/>
                </a:tc>
                <a:tc>
                  <a:txBody>
                    <a:bodyPr/>
                    <a:lstStyle/>
                    <a:p>
                      <a:r>
                        <a:rPr lang="fr-FR" dirty="0" smtClean="0"/>
                        <a:t>Sujet 1</a:t>
                      </a:r>
                      <a:endParaRPr lang="fr-FR" dirty="0"/>
                    </a:p>
                  </a:txBody>
                  <a:tcPr/>
                </a:tc>
                <a:tc>
                  <a:txBody>
                    <a:bodyPr/>
                    <a:lstStyle/>
                    <a:p>
                      <a:r>
                        <a:rPr lang="fr-FR" dirty="0" smtClean="0"/>
                        <a:t>11</a:t>
                      </a:r>
                      <a:endParaRPr lang="fr-FR" dirty="0"/>
                    </a:p>
                  </a:txBody>
                  <a:tcPr/>
                </a:tc>
                <a:tc>
                  <a:txBody>
                    <a:bodyPr/>
                    <a:lstStyle/>
                    <a:p>
                      <a:r>
                        <a:rPr lang="fr-FR" dirty="0" smtClean="0"/>
                        <a:t>14</a:t>
                      </a:r>
                      <a:endParaRPr lang="fr-FR" dirty="0"/>
                    </a:p>
                  </a:txBody>
                  <a:tcPr/>
                </a:tc>
              </a:tr>
              <a:tr h="368514">
                <a:tc>
                  <a:txBody>
                    <a:bodyPr/>
                    <a:lstStyle/>
                    <a:p>
                      <a:r>
                        <a:rPr lang="fr-FR" dirty="0" smtClean="0"/>
                        <a:t>Sujet 4</a:t>
                      </a:r>
                      <a:endParaRPr lang="fr-FR" dirty="0"/>
                    </a:p>
                  </a:txBody>
                  <a:tcPr/>
                </a:tc>
                <a:tc>
                  <a:txBody>
                    <a:bodyPr/>
                    <a:lstStyle/>
                    <a:p>
                      <a:r>
                        <a:rPr lang="fr-FR" dirty="0" smtClean="0"/>
                        <a:t>8</a:t>
                      </a:r>
                      <a:endParaRPr lang="fr-FR" dirty="0"/>
                    </a:p>
                  </a:txBody>
                  <a:tcPr/>
                </a:tc>
                <a:tc>
                  <a:txBody>
                    <a:bodyPr/>
                    <a:lstStyle/>
                    <a:p>
                      <a:r>
                        <a:rPr lang="fr-FR" dirty="0" smtClean="0"/>
                        <a:t>8</a:t>
                      </a:r>
                      <a:endParaRPr lang="fr-FR" dirty="0"/>
                    </a:p>
                  </a:txBody>
                  <a:tcPr/>
                </a:tc>
                <a:tc>
                  <a:txBody>
                    <a:bodyPr/>
                    <a:lstStyle/>
                    <a:p>
                      <a:r>
                        <a:rPr lang="fr-FR" dirty="0" smtClean="0"/>
                        <a:t>Sujet 3</a:t>
                      </a:r>
                      <a:endParaRPr lang="fr-FR" dirty="0"/>
                    </a:p>
                  </a:txBody>
                  <a:tcPr/>
                </a:tc>
                <a:tc>
                  <a:txBody>
                    <a:bodyPr/>
                    <a:lstStyle/>
                    <a:p>
                      <a:r>
                        <a:rPr lang="fr-FR" dirty="0" smtClean="0"/>
                        <a:t>7</a:t>
                      </a:r>
                      <a:endParaRPr lang="fr-FR" dirty="0"/>
                    </a:p>
                  </a:txBody>
                  <a:tcPr/>
                </a:tc>
                <a:tc>
                  <a:txBody>
                    <a:bodyPr/>
                    <a:lstStyle/>
                    <a:p>
                      <a:r>
                        <a:rPr lang="fr-FR" dirty="0" smtClean="0"/>
                        <a:t>3</a:t>
                      </a:r>
                      <a:endParaRPr lang="fr-FR" dirty="0"/>
                    </a:p>
                  </a:txBody>
                  <a:tcPr/>
                </a:tc>
              </a:tr>
              <a:tr h="368514">
                <a:tc>
                  <a:txBody>
                    <a:bodyPr/>
                    <a:lstStyle/>
                    <a:p>
                      <a:r>
                        <a:rPr lang="fr-FR" dirty="0" smtClean="0"/>
                        <a:t>Sujet 5</a:t>
                      </a:r>
                      <a:endParaRPr lang="fr-FR" dirty="0"/>
                    </a:p>
                  </a:txBody>
                  <a:tcPr/>
                </a:tc>
                <a:tc>
                  <a:txBody>
                    <a:bodyPr/>
                    <a:lstStyle/>
                    <a:p>
                      <a:r>
                        <a:rPr lang="fr-FR" dirty="0" smtClean="0"/>
                        <a:t>11</a:t>
                      </a:r>
                      <a:endParaRPr lang="fr-FR" dirty="0"/>
                    </a:p>
                  </a:txBody>
                  <a:tcPr/>
                </a:tc>
                <a:tc>
                  <a:txBody>
                    <a:bodyPr/>
                    <a:lstStyle/>
                    <a:p>
                      <a:r>
                        <a:rPr lang="fr-FR" dirty="0" smtClean="0"/>
                        <a:t>1</a:t>
                      </a:r>
                      <a:endParaRPr lang="fr-FR" dirty="0"/>
                    </a:p>
                  </a:txBody>
                  <a:tcPr/>
                </a:tc>
                <a:tc>
                  <a:txBody>
                    <a:bodyPr/>
                    <a:lstStyle/>
                    <a:p>
                      <a:r>
                        <a:rPr lang="fr-FR" dirty="0" smtClean="0"/>
                        <a:t>Sujet 6</a:t>
                      </a:r>
                      <a:endParaRPr lang="fr-FR" dirty="0"/>
                    </a:p>
                  </a:txBody>
                  <a:tcPr/>
                </a:tc>
                <a:tc>
                  <a:txBody>
                    <a:bodyPr/>
                    <a:lstStyle/>
                    <a:p>
                      <a:r>
                        <a:rPr lang="fr-FR" dirty="0" smtClean="0"/>
                        <a:t>12</a:t>
                      </a:r>
                      <a:endParaRPr lang="fr-FR" dirty="0"/>
                    </a:p>
                  </a:txBody>
                  <a:tcPr/>
                </a:tc>
                <a:tc>
                  <a:txBody>
                    <a:bodyPr/>
                    <a:lstStyle/>
                    <a:p>
                      <a:r>
                        <a:rPr lang="fr-FR" dirty="0" smtClean="0"/>
                        <a:t>8</a:t>
                      </a:r>
                      <a:endParaRPr lang="fr-FR" dirty="0"/>
                    </a:p>
                  </a:txBody>
                  <a:tcPr/>
                </a:tc>
              </a:tr>
              <a:tr h="368514">
                <a:tc>
                  <a:txBody>
                    <a:bodyPr/>
                    <a:lstStyle/>
                    <a:p>
                      <a:r>
                        <a:rPr lang="fr-FR" dirty="0" smtClean="0"/>
                        <a:t>Sujet 7</a:t>
                      </a:r>
                      <a:endParaRPr lang="fr-FR" dirty="0"/>
                    </a:p>
                  </a:txBody>
                  <a:tcPr/>
                </a:tc>
                <a:tc>
                  <a:txBody>
                    <a:bodyPr/>
                    <a:lstStyle/>
                    <a:p>
                      <a:r>
                        <a:rPr lang="fr-FR" dirty="0" smtClean="0"/>
                        <a:t>4</a:t>
                      </a:r>
                      <a:endParaRPr lang="fr-FR" dirty="0"/>
                    </a:p>
                  </a:txBody>
                  <a:tcPr/>
                </a:tc>
                <a:tc>
                  <a:txBody>
                    <a:bodyPr/>
                    <a:lstStyle/>
                    <a:p>
                      <a:r>
                        <a:rPr lang="fr-FR" dirty="0" smtClean="0"/>
                        <a:t>4</a:t>
                      </a:r>
                      <a:endParaRPr lang="fr-FR" dirty="0"/>
                    </a:p>
                  </a:txBody>
                  <a:tcPr/>
                </a:tc>
                <a:tc>
                  <a:txBody>
                    <a:bodyPr/>
                    <a:lstStyle/>
                    <a:p>
                      <a:r>
                        <a:rPr lang="fr-FR" dirty="0" smtClean="0"/>
                        <a:t>Sujet 8</a:t>
                      </a:r>
                      <a:endParaRPr lang="fr-FR" dirty="0"/>
                    </a:p>
                  </a:txBody>
                  <a:tcPr/>
                </a:tc>
                <a:tc>
                  <a:txBody>
                    <a:bodyPr/>
                    <a:lstStyle/>
                    <a:p>
                      <a:r>
                        <a:rPr lang="fr-FR" dirty="0" smtClean="0"/>
                        <a:t>3</a:t>
                      </a:r>
                      <a:endParaRPr lang="fr-FR" dirty="0"/>
                    </a:p>
                  </a:txBody>
                  <a:tcPr/>
                </a:tc>
                <a:tc>
                  <a:txBody>
                    <a:bodyPr/>
                    <a:lstStyle/>
                    <a:p>
                      <a:r>
                        <a:rPr lang="fr-FR" dirty="0" smtClean="0"/>
                        <a:t>4</a:t>
                      </a:r>
                      <a:endParaRPr lang="fr-FR" dirty="0"/>
                    </a:p>
                  </a:txBody>
                  <a:tcPr/>
                </a:tc>
              </a:tr>
              <a:tr h="368514">
                <a:tc>
                  <a:txBody>
                    <a:bodyPr/>
                    <a:lstStyle/>
                    <a:p>
                      <a:r>
                        <a:rPr lang="fr-FR" dirty="0" smtClean="0"/>
                        <a:t>Sujet 11</a:t>
                      </a:r>
                      <a:endParaRPr lang="fr-FR" dirty="0"/>
                    </a:p>
                  </a:txBody>
                  <a:tcPr/>
                </a:tc>
                <a:tc>
                  <a:txBody>
                    <a:bodyPr/>
                    <a:lstStyle/>
                    <a:p>
                      <a:r>
                        <a:rPr lang="fr-FR" dirty="0" smtClean="0"/>
                        <a:t>13</a:t>
                      </a:r>
                      <a:endParaRPr lang="fr-FR" dirty="0"/>
                    </a:p>
                  </a:txBody>
                  <a:tcPr/>
                </a:tc>
                <a:tc>
                  <a:txBody>
                    <a:bodyPr/>
                    <a:lstStyle/>
                    <a:p>
                      <a:r>
                        <a:rPr lang="fr-FR" dirty="0" smtClean="0"/>
                        <a:t>2</a:t>
                      </a:r>
                      <a:endParaRPr lang="fr-FR" dirty="0"/>
                    </a:p>
                  </a:txBody>
                  <a:tcPr/>
                </a:tc>
                <a:tc>
                  <a:txBody>
                    <a:bodyPr/>
                    <a:lstStyle/>
                    <a:p>
                      <a:r>
                        <a:rPr lang="fr-FR" dirty="0" smtClean="0"/>
                        <a:t>Sujet 9</a:t>
                      </a:r>
                      <a:endParaRPr lang="fr-FR" dirty="0"/>
                    </a:p>
                  </a:txBody>
                  <a:tcPr/>
                </a:tc>
                <a:tc>
                  <a:txBody>
                    <a:bodyPr/>
                    <a:lstStyle/>
                    <a:p>
                      <a:r>
                        <a:rPr lang="fr-FR" dirty="0" smtClean="0"/>
                        <a:t>7</a:t>
                      </a:r>
                      <a:endParaRPr lang="fr-FR" dirty="0"/>
                    </a:p>
                  </a:txBody>
                  <a:tcPr/>
                </a:tc>
                <a:tc>
                  <a:txBody>
                    <a:bodyPr/>
                    <a:lstStyle/>
                    <a:p>
                      <a:r>
                        <a:rPr lang="fr-FR" dirty="0" smtClean="0"/>
                        <a:t>3</a:t>
                      </a:r>
                      <a:endParaRPr lang="fr-FR" dirty="0"/>
                    </a:p>
                  </a:txBody>
                  <a:tcPr/>
                </a:tc>
              </a:tr>
              <a:tr h="368514">
                <a:tc>
                  <a:txBody>
                    <a:bodyPr/>
                    <a:lstStyle/>
                    <a:p>
                      <a:r>
                        <a:rPr lang="fr-FR" dirty="0" smtClean="0"/>
                        <a:t>Sujet 12</a:t>
                      </a:r>
                      <a:endParaRPr lang="fr-FR" dirty="0"/>
                    </a:p>
                  </a:txBody>
                  <a:tcPr/>
                </a:tc>
                <a:tc>
                  <a:txBody>
                    <a:bodyPr/>
                    <a:lstStyle/>
                    <a:p>
                      <a:r>
                        <a:rPr lang="fr-FR" dirty="0" smtClean="0"/>
                        <a:t>1</a:t>
                      </a:r>
                      <a:endParaRPr lang="fr-FR" dirty="0"/>
                    </a:p>
                  </a:txBody>
                  <a:tcPr/>
                </a:tc>
                <a:tc>
                  <a:txBody>
                    <a:bodyPr/>
                    <a:lstStyle/>
                    <a:p>
                      <a:r>
                        <a:rPr lang="fr-FR" dirty="0" smtClean="0"/>
                        <a:t>2</a:t>
                      </a:r>
                      <a:endParaRPr lang="fr-FR" dirty="0"/>
                    </a:p>
                  </a:txBody>
                  <a:tcPr/>
                </a:tc>
                <a:tc>
                  <a:txBody>
                    <a:bodyPr/>
                    <a:lstStyle/>
                    <a:p>
                      <a:r>
                        <a:rPr lang="fr-FR" dirty="0" smtClean="0"/>
                        <a:t>Sujet 10</a:t>
                      </a:r>
                      <a:endParaRPr lang="fr-FR" dirty="0"/>
                    </a:p>
                  </a:txBody>
                  <a:tcPr/>
                </a:tc>
                <a:tc>
                  <a:txBody>
                    <a:bodyPr/>
                    <a:lstStyle/>
                    <a:p>
                      <a:r>
                        <a:rPr lang="fr-FR" dirty="0" smtClean="0"/>
                        <a:t>5</a:t>
                      </a:r>
                      <a:endParaRPr lang="fr-FR" dirty="0"/>
                    </a:p>
                  </a:txBody>
                  <a:tcPr/>
                </a:tc>
                <a:tc>
                  <a:txBody>
                    <a:bodyPr/>
                    <a:lstStyle/>
                    <a:p>
                      <a:r>
                        <a:rPr lang="fr-FR" dirty="0" smtClean="0"/>
                        <a:t>6</a:t>
                      </a:r>
                      <a:endParaRPr lang="fr-FR" dirty="0"/>
                    </a:p>
                  </a:txBody>
                  <a:tcPr/>
                </a:tc>
              </a:tr>
              <a:tr h="368514">
                <a:tc>
                  <a:txBody>
                    <a:bodyPr/>
                    <a:lstStyle/>
                    <a:p>
                      <a:r>
                        <a:rPr lang="fr-FR" dirty="0" smtClean="0"/>
                        <a:t>Sujet 15</a:t>
                      </a:r>
                      <a:endParaRPr lang="fr-FR" dirty="0"/>
                    </a:p>
                  </a:txBody>
                  <a:tcPr/>
                </a:tc>
                <a:tc>
                  <a:txBody>
                    <a:bodyPr/>
                    <a:lstStyle/>
                    <a:p>
                      <a:r>
                        <a:rPr lang="fr-FR" dirty="0" smtClean="0"/>
                        <a:t>13</a:t>
                      </a:r>
                      <a:endParaRPr lang="fr-FR" dirty="0"/>
                    </a:p>
                  </a:txBody>
                  <a:tcPr/>
                </a:tc>
                <a:tc>
                  <a:txBody>
                    <a:bodyPr/>
                    <a:lstStyle/>
                    <a:p>
                      <a:r>
                        <a:rPr lang="fr-FR" dirty="0" smtClean="0"/>
                        <a:t>1</a:t>
                      </a:r>
                      <a:endParaRPr lang="fr-FR" dirty="0"/>
                    </a:p>
                  </a:txBody>
                  <a:tcPr/>
                </a:tc>
                <a:tc>
                  <a:txBody>
                    <a:bodyPr/>
                    <a:lstStyle/>
                    <a:p>
                      <a:r>
                        <a:rPr lang="fr-FR" dirty="0" smtClean="0"/>
                        <a:t>Sujet 13</a:t>
                      </a:r>
                      <a:endParaRPr lang="fr-FR" dirty="0"/>
                    </a:p>
                  </a:txBody>
                  <a:tcPr/>
                </a:tc>
                <a:tc>
                  <a:txBody>
                    <a:bodyPr/>
                    <a:lstStyle/>
                    <a:p>
                      <a:r>
                        <a:rPr lang="fr-FR" dirty="0" smtClean="0"/>
                        <a:t>6</a:t>
                      </a:r>
                      <a:endParaRPr lang="fr-FR" dirty="0"/>
                    </a:p>
                  </a:txBody>
                  <a:tcPr/>
                </a:tc>
                <a:tc>
                  <a:txBody>
                    <a:bodyPr/>
                    <a:lstStyle/>
                    <a:p>
                      <a:r>
                        <a:rPr lang="fr-FR" dirty="0" smtClean="0"/>
                        <a:t>8</a:t>
                      </a:r>
                      <a:endParaRPr lang="fr-FR" dirty="0"/>
                    </a:p>
                  </a:txBody>
                  <a:tcPr/>
                </a:tc>
              </a:tr>
              <a:tr h="368514">
                <a:tc>
                  <a:txBody>
                    <a:bodyPr/>
                    <a:lstStyle/>
                    <a:p>
                      <a:r>
                        <a:rPr lang="fr-FR" dirty="0" smtClean="0"/>
                        <a:t>Sujet 16</a:t>
                      </a:r>
                      <a:endParaRPr lang="fr-FR" dirty="0"/>
                    </a:p>
                  </a:txBody>
                  <a:tcPr/>
                </a:tc>
                <a:tc>
                  <a:txBody>
                    <a:bodyPr/>
                    <a:lstStyle/>
                    <a:p>
                      <a:r>
                        <a:rPr lang="fr-FR" dirty="0" smtClean="0"/>
                        <a:t>6</a:t>
                      </a:r>
                      <a:endParaRPr lang="fr-FR" dirty="0"/>
                    </a:p>
                  </a:txBody>
                  <a:tcPr/>
                </a:tc>
                <a:tc>
                  <a:txBody>
                    <a:bodyPr/>
                    <a:lstStyle/>
                    <a:p>
                      <a:r>
                        <a:rPr lang="fr-FR" dirty="0" smtClean="0"/>
                        <a:t>3</a:t>
                      </a:r>
                      <a:endParaRPr lang="fr-FR" dirty="0"/>
                    </a:p>
                  </a:txBody>
                  <a:tcPr/>
                </a:tc>
                <a:tc>
                  <a:txBody>
                    <a:bodyPr/>
                    <a:lstStyle/>
                    <a:p>
                      <a:r>
                        <a:rPr lang="fr-FR" dirty="0" smtClean="0"/>
                        <a:t>Sujet 14</a:t>
                      </a:r>
                      <a:endParaRPr lang="fr-FR" dirty="0"/>
                    </a:p>
                  </a:txBody>
                  <a:tcPr/>
                </a:tc>
                <a:tc>
                  <a:txBody>
                    <a:bodyPr/>
                    <a:lstStyle/>
                    <a:p>
                      <a:r>
                        <a:rPr lang="fr-FR" dirty="0" smtClean="0"/>
                        <a:t>3</a:t>
                      </a:r>
                      <a:endParaRPr lang="fr-FR" dirty="0"/>
                    </a:p>
                  </a:txBody>
                  <a:tcPr/>
                </a:tc>
                <a:tc>
                  <a:txBody>
                    <a:bodyPr/>
                    <a:lstStyle/>
                    <a:p>
                      <a:r>
                        <a:rPr lang="fr-FR" dirty="0" smtClean="0"/>
                        <a:t>7</a:t>
                      </a:r>
                      <a:endParaRPr lang="fr-FR" dirty="0"/>
                    </a:p>
                  </a:txBody>
                  <a:tcPr/>
                </a:tc>
              </a:tr>
              <a:tr h="368514">
                <a:tc>
                  <a:txBody>
                    <a:bodyPr/>
                    <a:lstStyle/>
                    <a:p>
                      <a:r>
                        <a:rPr lang="fr-FR" b="1" dirty="0" smtClean="0"/>
                        <a:t>Total </a:t>
                      </a:r>
                      <a:endParaRPr lang="fr-FR" b="1" dirty="0"/>
                    </a:p>
                  </a:txBody>
                  <a:tcPr/>
                </a:tc>
                <a:tc>
                  <a:txBody>
                    <a:bodyPr/>
                    <a:lstStyle/>
                    <a:p>
                      <a:r>
                        <a:rPr lang="fr-FR" b="1" dirty="0" smtClean="0"/>
                        <a:t>65</a:t>
                      </a:r>
                      <a:endParaRPr lang="fr-FR" b="1" dirty="0"/>
                    </a:p>
                  </a:txBody>
                  <a:tcPr/>
                </a:tc>
                <a:tc>
                  <a:txBody>
                    <a:bodyPr/>
                    <a:lstStyle/>
                    <a:p>
                      <a:r>
                        <a:rPr lang="fr-FR" b="1" dirty="0" smtClean="0"/>
                        <a:t>21</a:t>
                      </a:r>
                      <a:endParaRPr lang="fr-FR" b="1" dirty="0"/>
                    </a:p>
                  </a:txBody>
                  <a:tcPr/>
                </a:tc>
                <a:tc>
                  <a:txBody>
                    <a:bodyPr/>
                    <a:lstStyle/>
                    <a:p>
                      <a:r>
                        <a:rPr lang="fr-FR" b="1" dirty="0" smtClean="0"/>
                        <a:t>Total </a:t>
                      </a:r>
                      <a:endParaRPr lang="fr-FR" b="1" dirty="0"/>
                    </a:p>
                  </a:txBody>
                  <a:tcPr/>
                </a:tc>
                <a:tc>
                  <a:txBody>
                    <a:bodyPr/>
                    <a:lstStyle/>
                    <a:p>
                      <a:r>
                        <a:rPr lang="fr-FR" b="1" dirty="0" smtClean="0"/>
                        <a:t>54</a:t>
                      </a:r>
                      <a:endParaRPr lang="fr-FR" b="1" dirty="0"/>
                    </a:p>
                  </a:txBody>
                  <a:tcPr/>
                </a:tc>
                <a:tc>
                  <a:txBody>
                    <a:bodyPr/>
                    <a:lstStyle/>
                    <a:p>
                      <a:r>
                        <a:rPr lang="fr-FR" b="1" dirty="0" smtClean="0"/>
                        <a:t>53</a:t>
                      </a:r>
                      <a:endParaRPr lang="fr-FR" b="1" dirty="0"/>
                    </a:p>
                  </a:txBody>
                  <a:tcPr/>
                </a:tc>
              </a:tr>
            </a:tbl>
          </a:graphicData>
        </a:graphic>
      </p:graphicFrame>
    </p:spTree>
    <p:extLst>
      <p:ext uri="{BB962C8B-B14F-4D97-AF65-F5344CB8AC3E}">
        <p14:creationId xmlns:p14="http://schemas.microsoft.com/office/powerpoint/2010/main" val="2989722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idx="1"/>
          </p:nvPr>
        </p:nvSpPr>
        <p:spPr/>
        <p:txBody>
          <a:bodyPr>
            <a:normAutofit/>
          </a:bodyPr>
          <a:lstStyle/>
          <a:p>
            <a:r>
              <a:rPr lang="fr-FR" b="1" dirty="0" smtClean="0"/>
              <a:t> Définition</a:t>
            </a:r>
          </a:p>
          <a:p>
            <a:pPr>
              <a:buFont typeface="Wingdings" pitchFamily="2" charset="2"/>
              <a:buChar char="q"/>
            </a:pPr>
            <a:r>
              <a:rPr lang="fr-FR" dirty="0" smtClean="0"/>
              <a:t>Lorsque l'on désire étudier simultanément l'effet des traitements comparés et celle d'un ou plusieurs facteurs attribuables par randomisation ainsi que </a:t>
            </a:r>
            <a:r>
              <a:rPr lang="fr-FR" b="1" dirty="0" smtClean="0"/>
              <a:t>leur interaction, on peut organiser l'expérimentation selon un (plan factoriel).</a:t>
            </a:r>
          </a:p>
          <a:p>
            <a:pPr>
              <a:buFont typeface="Wingdings" pitchFamily="2" charset="2"/>
              <a:buChar char="q"/>
            </a:pPr>
            <a:r>
              <a:rPr lang="fr-FR" dirty="0" smtClean="0"/>
              <a:t>Par exemple, l'adjonction d'un traitement adjuvant, d'un régime diététique, d'une psychothérapie.</a:t>
            </a:r>
          </a:p>
          <a:p>
            <a:pPr>
              <a:buFont typeface="Wingdings" pitchFamily="2" charset="2"/>
              <a:buChar char="q"/>
            </a:pPr>
            <a:r>
              <a:rPr lang="fr-FR" i="1" dirty="0" smtClean="0"/>
              <a:t>Quand on prescrit une association de deux traitements A et B, (A+B meilleur que A ou B)</a:t>
            </a:r>
          </a:p>
        </p:txBody>
      </p:sp>
    </p:spTree>
    <p:extLst>
      <p:ext uri="{BB962C8B-B14F-4D97-AF65-F5344CB8AC3E}">
        <p14:creationId xmlns:p14="http://schemas.microsoft.com/office/powerpoint/2010/main" val="22653538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En pratique, il y a autant de groupes de traitements qu'il y a de combinaisons des modalités des facteurs.</a:t>
            </a:r>
          </a:p>
          <a:p>
            <a:pPr>
              <a:buFont typeface="Wingdings" pitchFamily="2" charset="2"/>
              <a:buChar char="q"/>
            </a:pPr>
            <a:r>
              <a:rPr lang="fr-FR" dirty="0" smtClean="0"/>
              <a:t>Par exemple, si on teste 2 traitements, on obtient 4 combinaisons possibles : n1=n2=n3=n4</a:t>
            </a:r>
          </a:p>
          <a:p>
            <a:pPr>
              <a:buFont typeface="Wingdings" pitchFamily="2" charset="2"/>
              <a:buChar char="Ø"/>
            </a:pPr>
            <a:r>
              <a:rPr lang="fr-FR" dirty="0" smtClean="0"/>
              <a:t> Groupe 1 : aucun traitement (ou un traitement de base commun aux 4 groupes) ;</a:t>
            </a:r>
          </a:p>
          <a:p>
            <a:pPr>
              <a:buFont typeface="Wingdings" pitchFamily="2" charset="2"/>
              <a:buChar char="Ø"/>
            </a:pPr>
            <a:r>
              <a:rPr lang="fr-FR" dirty="0" smtClean="0"/>
              <a:t>Groupe 2 : traitement A seul ;</a:t>
            </a:r>
          </a:p>
          <a:p>
            <a:pPr>
              <a:buFont typeface="Wingdings" pitchFamily="2" charset="2"/>
              <a:buChar char="Ø"/>
            </a:pPr>
            <a:r>
              <a:rPr lang="fr-FR" dirty="0" smtClean="0"/>
              <a:t> Groupe 3 : traitement B seul ;</a:t>
            </a:r>
          </a:p>
          <a:p>
            <a:pPr>
              <a:buFont typeface="Wingdings" pitchFamily="2" charset="2"/>
              <a:buChar char="Ø"/>
            </a:pPr>
            <a:r>
              <a:rPr lang="fr-FR" dirty="0" smtClean="0"/>
              <a:t> Groupe 4 : traitement A et traitement B.</a:t>
            </a:r>
          </a:p>
          <a:p>
            <a:pPr>
              <a:buNone/>
            </a:pPr>
            <a:endParaRPr lang="fr-FR" dirty="0" smtClean="0"/>
          </a:p>
          <a:p>
            <a:endParaRPr lang="fr-FR" dirty="0"/>
          </a:p>
        </p:txBody>
      </p:sp>
    </p:spTree>
    <p:extLst>
      <p:ext uri="{BB962C8B-B14F-4D97-AF65-F5344CB8AC3E}">
        <p14:creationId xmlns:p14="http://schemas.microsoft.com/office/powerpoint/2010/main" val="31115949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normAutofit/>
          </a:bodyPr>
          <a:lstStyle/>
          <a:p>
            <a:r>
              <a:rPr lang="fr-FR" b="1" dirty="0" smtClean="0"/>
              <a:t>Avantages et inconvénients d'un plan factoriel</a:t>
            </a:r>
          </a:p>
          <a:p>
            <a:pPr>
              <a:buFont typeface="Wingdings" pitchFamily="2" charset="2"/>
              <a:buChar char="q"/>
            </a:pPr>
            <a:r>
              <a:rPr lang="fr-FR" b="1" dirty="0" smtClean="0"/>
              <a:t>Avantages d'un plan factoriel :</a:t>
            </a:r>
          </a:p>
          <a:p>
            <a:r>
              <a:rPr lang="fr-FR" dirty="0" smtClean="0"/>
              <a:t>Un plan factoriel permet de :</a:t>
            </a:r>
          </a:p>
          <a:p>
            <a:pPr>
              <a:buFont typeface="Wingdings" pitchFamily="2" charset="2"/>
              <a:buChar char="Ø"/>
            </a:pPr>
            <a:r>
              <a:rPr lang="fr-FR" dirty="0" smtClean="0"/>
              <a:t> Diminuer la variabilité des résultats ;</a:t>
            </a:r>
          </a:p>
          <a:p>
            <a:pPr>
              <a:buFont typeface="Wingdings" pitchFamily="2" charset="2"/>
              <a:buChar char="Ø"/>
            </a:pPr>
            <a:r>
              <a:rPr lang="fr-FR" dirty="0" smtClean="0"/>
              <a:t>Tester simultanément l'influence de plusieurs effets en réduisant le nombre de sujets ;</a:t>
            </a:r>
          </a:p>
          <a:p>
            <a:pPr>
              <a:buFont typeface="Wingdings" pitchFamily="2" charset="2"/>
              <a:buChar char="Ø"/>
            </a:pPr>
            <a:r>
              <a:rPr lang="fr-FR" dirty="0" smtClean="0"/>
              <a:t> Vérifier l'influence éventuelle de l'interaction entre l'effet des traitements et du facteur, avec un nombre de sujets N = 2n au lieu de 4n.</a:t>
            </a:r>
          </a:p>
        </p:txBody>
      </p:sp>
    </p:spTree>
    <p:extLst>
      <p:ext uri="{BB962C8B-B14F-4D97-AF65-F5344CB8AC3E}">
        <p14:creationId xmlns:p14="http://schemas.microsoft.com/office/powerpoint/2010/main" val="2613624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fr-FR" b="1" dirty="0" smtClean="0"/>
              <a:t>Inconvénients d'un plan factoriel :</a:t>
            </a:r>
          </a:p>
          <a:p>
            <a:pPr>
              <a:buFont typeface="Wingdings" pitchFamily="2" charset="2"/>
              <a:buChar char="Ø"/>
            </a:pPr>
            <a:r>
              <a:rPr lang="fr-FR" dirty="0" smtClean="0"/>
              <a:t>Un plan factoriel suppose que les facteurs pris en compte ont un effet additif</a:t>
            </a:r>
          </a:p>
          <a:p>
            <a:r>
              <a:rPr lang="fr-FR" b="1" dirty="0" smtClean="0"/>
              <a:t>NSN dans un plan factoriel</a:t>
            </a:r>
          </a:p>
          <a:p>
            <a:r>
              <a:rPr lang="fr-FR" dirty="0" smtClean="0"/>
              <a:t>Tests  statistiques  simples, puissants et optimaux si les effectifs sont égaux dans les 4 groupes, soit n = N / 4(N=nombre totale</a:t>
            </a:r>
          </a:p>
          <a:p>
            <a:endParaRPr lang="fr-FR" dirty="0"/>
          </a:p>
        </p:txBody>
      </p:sp>
    </p:spTree>
    <p:extLst>
      <p:ext uri="{BB962C8B-B14F-4D97-AF65-F5344CB8AC3E}">
        <p14:creationId xmlns:p14="http://schemas.microsoft.com/office/powerpoint/2010/main" val="31317970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normAutofit/>
          </a:bodyPr>
          <a:lstStyle/>
          <a:p>
            <a:pPr>
              <a:buNone/>
            </a:pPr>
            <a:endParaRPr lang="fr-FR" dirty="0" smtClean="0"/>
          </a:p>
          <a:p>
            <a:r>
              <a:rPr lang="fr-FR" dirty="0" smtClean="0"/>
              <a:t>Soit un plan factoriel 2*2 (traitements A et B) :</a:t>
            </a:r>
          </a:p>
          <a:p>
            <a:pPr>
              <a:buFont typeface="Wingdings" pitchFamily="2" charset="2"/>
              <a:buChar char="Ø"/>
            </a:pPr>
            <a:r>
              <a:rPr lang="fr-FR" dirty="0" smtClean="0"/>
              <a:t>On calcule le nombre de sujets à inclure par groupe (2 groupes parallèles) pour tester l'efficacité du traitement A (=</a:t>
            </a:r>
            <a:r>
              <a:rPr lang="fr-FR" dirty="0" err="1" smtClean="0"/>
              <a:t>nA</a:t>
            </a:r>
            <a:r>
              <a:rPr lang="fr-FR" dirty="0" smtClean="0"/>
              <a:t>) ;</a:t>
            </a:r>
          </a:p>
          <a:p>
            <a:pPr>
              <a:buFont typeface="Wingdings" pitchFamily="2" charset="2"/>
              <a:buChar char="Ø"/>
            </a:pPr>
            <a:r>
              <a:rPr lang="fr-FR" dirty="0" smtClean="0"/>
              <a:t> On calcule ensuite le nombre de sujets à inclure par groupe (2 groupes parallèles) pour tester l'efficacité du traitement B (=</a:t>
            </a:r>
            <a:r>
              <a:rPr lang="fr-FR" dirty="0" err="1" smtClean="0"/>
              <a:t>nB</a:t>
            </a:r>
            <a:r>
              <a:rPr lang="fr-FR" dirty="0" smtClean="0"/>
              <a:t>) ;</a:t>
            </a:r>
          </a:p>
          <a:p>
            <a:pPr>
              <a:buFont typeface="Wingdings" pitchFamily="2" charset="2"/>
              <a:buChar char="Ø"/>
            </a:pPr>
            <a:r>
              <a:rPr lang="fr-FR" dirty="0" smtClean="0"/>
              <a:t>On prend la plus grande des valeurs </a:t>
            </a:r>
            <a:r>
              <a:rPr lang="fr-FR" dirty="0" err="1" smtClean="0"/>
              <a:t>nA</a:t>
            </a:r>
            <a:r>
              <a:rPr lang="fr-FR" dirty="0" smtClean="0"/>
              <a:t> et </a:t>
            </a:r>
            <a:r>
              <a:rPr lang="fr-FR" dirty="0" err="1" smtClean="0"/>
              <a:t>nB</a:t>
            </a:r>
            <a:r>
              <a:rPr lang="fr-FR" dirty="0" smtClean="0"/>
              <a:t>, on la note n' ;</a:t>
            </a:r>
          </a:p>
          <a:p>
            <a:pPr>
              <a:buFont typeface="Wingdings" pitchFamily="2" charset="2"/>
              <a:buChar char="Ø"/>
            </a:pPr>
            <a:r>
              <a:rPr lang="fr-FR" dirty="0" smtClean="0"/>
              <a:t>le nombre de sujet à inclure </a:t>
            </a:r>
            <a:r>
              <a:rPr lang="fr-FR" b="1" dirty="0" smtClean="0"/>
              <a:t>N =2n'.</a:t>
            </a:r>
            <a:endParaRPr lang="fr-FR" dirty="0"/>
          </a:p>
        </p:txBody>
      </p:sp>
    </p:spTree>
    <p:extLst>
      <p:ext uri="{BB962C8B-B14F-4D97-AF65-F5344CB8AC3E}">
        <p14:creationId xmlns:p14="http://schemas.microsoft.com/office/powerpoint/2010/main" val="31256177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idx="1"/>
          </p:nvPr>
        </p:nvSpPr>
        <p:spPr>
          <a:xfrm>
            <a:off x="457200" y="1196752"/>
            <a:ext cx="8229600" cy="5112568"/>
          </a:xfrm>
        </p:spPr>
        <p:txBody>
          <a:bodyPr>
            <a:normAutofit/>
          </a:bodyPr>
          <a:lstStyle/>
          <a:p>
            <a:r>
              <a:rPr lang="fr-FR" b="1" dirty="0" smtClean="0"/>
              <a:t> Principes de l'analyse</a:t>
            </a:r>
          </a:p>
          <a:p>
            <a:pPr>
              <a:buFont typeface="Wingdings" pitchFamily="2" charset="2"/>
              <a:buChar char="q"/>
            </a:pPr>
            <a:r>
              <a:rPr lang="fr-FR" dirty="0" smtClean="0"/>
              <a:t> Cas d'un critère quantitatif</a:t>
            </a:r>
          </a:p>
          <a:p>
            <a:r>
              <a:rPr lang="fr-FR" dirty="0" smtClean="0"/>
              <a:t>Comme pour l'essai en cross-over, l'analyse des données d'un plan factoriel peut se faire :</a:t>
            </a:r>
          </a:p>
          <a:p>
            <a:pPr>
              <a:buFont typeface="Wingdings" pitchFamily="2" charset="2"/>
              <a:buChar char="Ø"/>
            </a:pPr>
            <a:r>
              <a:rPr lang="fr-FR" dirty="0" smtClean="0"/>
              <a:t> Analyse  de variance,</a:t>
            </a:r>
          </a:p>
          <a:p>
            <a:pPr>
              <a:buFont typeface="Wingdings" pitchFamily="2" charset="2"/>
              <a:buChar char="Ø"/>
            </a:pPr>
            <a:r>
              <a:rPr lang="fr-FR" dirty="0" smtClean="0"/>
              <a:t>Test de </a:t>
            </a:r>
            <a:r>
              <a:rPr lang="fr-FR" dirty="0" err="1" smtClean="0"/>
              <a:t>Student</a:t>
            </a:r>
            <a:r>
              <a:rPr lang="fr-FR" dirty="0" smtClean="0"/>
              <a:t> en 3 temps comme le crossing-over </a:t>
            </a:r>
            <a:endParaRPr lang="fr-FR" b="1" dirty="0" smtClean="0"/>
          </a:p>
          <a:p>
            <a:pPr>
              <a:buFont typeface="Wingdings" pitchFamily="2" charset="2"/>
              <a:buChar char="Ø"/>
            </a:pPr>
            <a:r>
              <a:rPr lang="fr-FR" dirty="0" smtClean="0"/>
              <a:t>Si l'interaction est nulle, on peut tester l'effet propre de chaque TT</a:t>
            </a:r>
          </a:p>
          <a:p>
            <a:pPr>
              <a:buFont typeface="Wingdings" pitchFamily="2" charset="2"/>
              <a:buChar char="Ø"/>
            </a:pPr>
            <a:r>
              <a:rPr lang="fr-FR" dirty="0" smtClean="0"/>
              <a:t>Si p&lt;0,05, on ne peut plus tester l'effet propre de A et de B. </a:t>
            </a:r>
            <a:endParaRPr lang="fr-FR" dirty="0"/>
          </a:p>
        </p:txBody>
      </p:sp>
    </p:spTree>
    <p:extLst>
      <p:ext uri="{BB962C8B-B14F-4D97-AF65-F5344CB8AC3E}">
        <p14:creationId xmlns:p14="http://schemas.microsoft.com/office/powerpoint/2010/main" val="41582810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2762972769"/>
              </p:ext>
            </p:extLst>
          </p:nvPr>
        </p:nvGraphicFramePr>
        <p:xfrm>
          <a:off x="251520" y="1700808"/>
          <a:ext cx="3240360" cy="4176464"/>
        </p:xfrm>
        <a:graphic>
          <a:graphicData uri="http://schemas.openxmlformats.org/drawingml/2006/table">
            <a:tbl>
              <a:tblPr firstRow="1" bandRow="1">
                <a:tableStyleId>{5C22544A-7EE6-4342-B048-85BDC9FD1C3A}</a:tableStyleId>
              </a:tblPr>
              <a:tblGrid>
                <a:gridCol w="720080"/>
                <a:gridCol w="720080"/>
                <a:gridCol w="864096"/>
                <a:gridCol w="936104"/>
              </a:tblGrid>
              <a:tr h="979685">
                <a:tc>
                  <a:txBody>
                    <a:bodyPr/>
                    <a:lstStyle/>
                    <a:p>
                      <a:endParaRPr lang="fr-FR" dirty="0"/>
                    </a:p>
                  </a:txBody>
                  <a:tcPr/>
                </a:tc>
                <a:tc>
                  <a:txBody>
                    <a:bodyPr/>
                    <a:lstStyle/>
                    <a:p>
                      <a:endParaRPr lang="fr-FR" dirty="0"/>
                    </a:p>
                  </a:txBody>
                  <a:tcPr/>
                </a:tc>
                <a:tc>
                  <a:txBody>
                    <a:bodyPr/>
                    <a:lstStyle/>
                    <a:p>
                      <a:r>
                        <a:rPr lang="fr-FR" dirty="0" smtClean="0"/>
                        <a:t>TT B</a:t>
                      </a:r>
                      <a:endParaRPr lang="fr-FR" dirty="0"/>
                    </a:p>
                  </a:txBody>
                  <a:tcPr/>
                </a:tc>
                <a:tc>
                  <a:txBody>
                    <a:bodyPr/>
                    <a:lstStyle/>
                    <a:p>
                      <a:endParaRPr lang="fr-FR" dirty="0"/>
                    </a:p>
                  </a:txBody>
                  <a:tcPr/>
                </a:tc>
              </a:tr>
              <a:tr h="857959">
                <a:tc>
                  <a:txBody>
                    <a:bodyPr/>
                    <a:lstStyle/>
                    <a:p>
                      <a:endParaRPr lang="fr-FR" dirty="0"/>
                    </a:p>
                  </a:txBody>
                  <a:tcPr/>
                </a:tc>
                <a:tc>
                  <a:txBody>
                    <a:bodyPr/>
                    <a:lstStyle/>
                    <a:p>
                      <a:endParaRPr lang="fr-FR" dirty="0"/>
                    </a:p>
                  </a:txBody>
                  <a:tcPr/>
                </a:tc>
                <a:tc>
                  <a:txBody>
                    <a:bodyPr/>
                    <a:lstStyle/>
                    <a:p>
                      <a:r>
                        <a:rPr lang="fr-FR" dirty="0" smtClean="0"/>
                        <a:t>1</a:t>
                      </a:r>
                      <a:endParaRPr lang="fr-FR" dirty="0"/>
                    </a:p>
                  </a:txBody>
                  <a:tcPr/>
                </a:tc>
                <a:tc>
                  <a:txBody>
                    <a:bodyPr/>
                    <a:lstStyle/>
                    <a:p>
                      <a:r>
                        <a:rPr lang="fr-FR" dirty="0" smtClean="0"/>
                        <a:t>2</a:t>
                      </a:r>
                      <a:endParaRPr lang="fr-FR" dirty="0"/>
                    </a:p>
                  </a:txBody>
                  <a:tcPr/>
                </a:tc>
              </a:tr>
              <a:tr h="1480861">
                <a:tc>
                  <a:txBody>
                    <a:bodyPr/>
                    <a:lstStyle/>
                    <a:p>
                      <a:r>
                        <a:rPr lang="fr-FR" dirty="0" smtClean="0"/>
                        <a:t>TTA</a:t>
                      </a:r>
                      <a:endParaRPr lang="fr-FR" dirty="0"/>
                    </a:p>
                  </a:txBody>
                  <a:tcPr/>
                </a:tc>
                <a:tc>
                  <a:txBody>
                    <a:bodyPr/>
                    <a:lstStyle/>
                    <a:p>
                      <a:r>
                        <a:rPr lang="fr-FR" dirty="0" smtClean="0"/>
                        <a:t>1</a:t>
                      </a:r>
                      <a:endParaRPr lang="fr-FR" dirty="0"/>
                    </a:p>
                  </a:txBody>
                  <a:tcPr/>
                </a:tc>
                <a:tc>
                  <a:txBody>
                    <a:bodyPr/>
                    <a:lstStyle/>
                    <a:p>
                      <a:r>
                        <a:rPr lang="fr-FR" dirty="0" smtClean="0"/>
                        <a:t>A1B1</a:t>
                      </a:r>
                      <a:endParaRPr lang="fr-FR" dirty="0"/>
                    </a:p>
                  </a:txBody>
                  <a:tcPr/>
                </a:tc>
                <a:tc>
                  <a:txBody>
                    <a:bodyPr/>
                    <a:lstStyle/>
                    <a:p>
                      <a:r>
                        <a:rPr lang="fr-FR" dirty="0" smtClean="0"/>
                        <a:t>A1B2</a:t>
                      </a:r>
                      <a:endParaRPr lang="fr-FR" dirty="0"/>
                    </a:p>
                  </a:txBody>
                  <a:tcPr/>
                </a:tc>
              </a:tr>
              <a:tr h="857959">
                <a:tc>
                  <a:txBody>
                    <a:bodyPr/>
                    <a:lstStyle/>
                    <a:p>
                      <a:endParaRPr lang="fr-FR"/>
                    </a:p>
                  </a:txBody>
                  <a:tcPr/>
                </a:tc>
                <a:tc>
                  <a:txBody>
                    <a:bodyPr/>
                    <a:lstStyle/>
                    <a:p>
                      <a:r>
                        <a:rPr lang="fr-FR" dirty="0" smtClean="0"/>
                        <a:t>2</a:t>
                      </a:r>
                      <a:endParaRPr lang="fr-FR" dirty="0"/>
                    </a:p>
                  </a:txBody>
                  <a:tcPr/>
                </a:tc>
                <a:tc>
                  <a:txBody>
                    <a:bodyPr/>
                    <a:lstStyle/>
                    <a:p>
                      <a:r>
                        <a:rPr lang="fr-FR" dirty="0" smtClean="0"/>
                        <a:t>A2B1</a:t>
                      </a:r>
                      <a:endParaRPr lang="fr-FR" dirty="0"/>
                    </a:p>
                  </a:txBody>
                  <a:tcPr/>
                </a:tc>
                <a:tc>
                  <a:txBody>
                    <a:bodyPr/>
                    <a:lstStyle/>
                    <a:p>
                      <a:r>
                        <a:rPr lang="fr-FR" dirty="0" smtClean="0"/>
                        <a:t>A2B2</a:t>
                      </a:r>
                      <a:endParaRPr lang="fr-FR" dirty="0"/>
                    </a:p>
                  </a:txBody>
                  <a:tcPr/>
                </a:tc>
              </a:tr>
            </a:tbl>
          </a:graphicData>
        </a:graphic>
      </p:graphicFrame>
      <p:sp>
        <p:nvSpPr>
          <p:cNvPr id="4" name="Espace réservé du contenu 3"/>
          <p:cNvSpPr>
            <a:spLocks noGrp="1"/>
          </p:cNvSpPr>
          <p:nvPr>
            <p:ph sz="half" idx="2"/>
          </p:nvPr>
        </p:nvSpPr>
        <p:spPr>
          <a:xfrm>
            <a:off x="3563888" y="1600200"/>
            <a:ext cx="5122912" cy="4525963"/>
          </a:xfrm>
        </p:spPr>
        <p:txBody>
          <a:bodyPr>
            <a:normAutofit lnSpcReduction="10000"/>
          </a:bodyPr>
          <a:lstStyle/>
          <a:p>
            <a:pPr>
              <a:buFont typeface="Wingdings" pitchFamily="2" charset="2"/>
              <a:buChar char="q"/>
            </a:pPr>
            <a:r>
              <a:rPr lang="fr-FR" dirty="0" smtClean="0"/>
              <a:t>Notation: soit 2 traitements, A et B, codés 1 pour absent et 2 pour présent.</a:t>
            </a:r>
          </a:p>
          <a:p>
            <a:pPr>
              <a:buFont typeface="Wingdings" pitchFamily="2" charset="2"/>
              <a:buChar char="Ø"/>
            </a:pPr>
            <a:r>
              <a:rPr lang="fr-FR" dirty="0" smtClean="0"/>
              <a:t>Soit μ un effet résiduel, TA l'effet du traitement A et TB l'effet du traitement B.</a:t>
            </a:r>
          </a:p>
          <a:p>
            <a:pPr>
              <a:buFont typeface="Wingdings" pitchFamily="2" charset="2"/>
              <a:buChar char="Ø"/>
            </a:pPr>
            <a:r>
              <a:rPr lang="fr-FR" dirty="0" smtClean="0"/>
              <a:t>A1B1 : effet en l'absence de A et B.</a:t>
            </a:r>
          </a:p>
          <a:p>
            <a:pPr>
              <a:buFont typeface="Wingdings" pitchFamily="2" charset="2"/>
              <a:buChar char="Ø"/>
            </a:pPr>
            <a:r>
              <a:rPr lang="fr-FR" dirty="0" smtClean="0"/>
              <a:t>A1B2 : effet en présence de B et absence de A.</a:t>
            </a:r>
          </a:p>
          <a:p>
            <a:pPr>
              <a:buFont typeface="Wingdings" pitchFamily="2" charset="2"/>
              <a:buChar char="Ø"/>
            </a:pPr>
            <a:r>
              <a:rPr lang="fr-FR" dirty="0" smtClean="0"/>
              <a:t>A2B1 : effet en présence de A et absence de B.</a:t>
            </a:r>
          </a:p>
          <a:p>
            <a:pPr>
              <a:buFont typeface="Wingdings" pitchFamily="2" charset="2"/>
              <a:buChar char="Ø"/>
            </a:pPr>
            <a:r>
              <a:rPr lang="fr-FR" dirty="0" smtClean="0"/>
              <a:t>A2B2 : effet en présence de A et de B.</a:t>
            </a:r>
            <a:endParaRPr lang="fr-FR" dirty="0"/>
          </a:p>
        </p:txBody>
      </p:sp>
    </p:spTree>
    <p:extLst>
      <p:ext uri="{BB962C8B-B14F-4D97-AF65-F5344CB8AC3E}">
        <p14:creationId xmlns:p14="http://schemas.microsoft.com/office/powerpoint/2010/main" val="11461349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graphicFrame>
        <p:nvGraphicFramePr>
          <p:cNvPr id="6" name="Espace réservé du contenu 5"/>
          <p:cNvGraphicFramePr>
            <a:graphicFrameLocks noGrp="1"/>
          </p:cNvGraphicFramePr>
          <p:nvPr>
            <p:ph sz="half" idx="1"/>
          </p:nvPr>
        </p:nvGraphicFramePr>
        <p:xfrm>
          <a:off x="457200" y="1600200"/>
          <a:ext cx="4038600" cy="1752600"/>
        </p:xfrm>
        <a:graphic>
          <a:graphicData uri="http://schemas.openxmlformats.org/drawingml/2006/table">
            <a:tbl>
              <a:tblPr firstRow="1" bandRow="1">
                <a:tableStyleId>{5C22544A-7EE6-4342-B048-85BDC9FD1C3A}</a:tableStyleId>
              </a:tblPr>
              <a:tblGrid>
                <a:gridCol w="1009650"/>
                <a:gridCol w="1009650"/>
                <a:gridCol w="727348"/>
                <a:gridCol w="1291952"/>
              </a:tblGrid>
              <a:tr h="370840">
                <a:tc>
                  <a:txBody>
                    <a:bodyPr/>
                    <a:lstStyle/>
                    <a:p>
                      <a:endParaRPr lang="fr-FR" dirty="0"/>
                    </a:p>
                  </a:txBody>
                  <a:tcPr/>
                </a:tc>
                <a:tc>
                  <a:txBody>
                    <a:bodyPr/>
                    <a:lstStyle/>
                    <a:p>
                      <a:endParaRPr lang="fr-FR"/>
                    </a:p>
                  </a:txBody>
                  <a:tcPr/>
                </a:tc>
                <a:tc>
                  <a:txBody>
                    <a:bodyPr/>
                    <a:lstStyle/>
                    <a:p>
                      <a:r>
                        <a:rPr lang="fr-FR" dirty="0" smtClean="0"/>
                        <a:t>TTB</a:t>
                      </a:r>
                      <a:endParaRPr lang="fr-FR" dirty="0"/>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r>
                        <a:rPr lang="fr-FR" dirty="0" smtClean="0"/>
                        <a:t>1</a:t>
                      </a:r>
                      <a:endParaRPr lang="fr-FR" dirty="0"/>
                    </a:p>
                  </a:txBody>
                  <a:tcPr/>
                </a:tc>
                <a:tc>
                  <a:txBody>
                    <a:bodyPr/>
                    <a:lstStyle/>
                    <a:p>
                      <a:r>
                        <a:rPr lang="fr-FR" dirty="0" smtClean="0"/>
                        <a:t>2</a:t>
                      </a:r>
                      <a:endParaRPr lang="fr-FR" dirty="0"/>
                    </a:p>
                  </a:txBody>
                  <a:tcPr/>
                </a:tc>
              </a:tr>
              <a:tr h="370840">
                <a:tc>
                  <a:txBody>
                    <a:bodyPr/>
                    <a:lstStyle/>
                    <a:p>
                      <a:r>
                        <a:rPr lang="fr-FR" dirty="0" smtClean="0"/>
                        <a:t>TTA</a:t>
                      </a:r>
                      <a:endParaRPr lang="fr-FR" dirty="0"/>
                    </a:p>
                  </a:txBody>
                  <a:tcPr/>
                </a:tc>
                <a:tc>
                  <a:txBody>
                    <a:bodyPr/>
                    <a:lstStyle/>
                    <a:p>
                      <a:r>
                        <a:rPr lang="fr-FR" dirty="0" smtClean="0"/>
                        <a:t>1</a:t>
                      </a:r>
                      <a:endParaRPr lang="fr-FR" dirty="0"/>
                    </a:p>
                  </a:txBody>
                  <a:tcPr/>
                </a:tc>
                <a:tc>
                  <a:txBody>
                    <a:bodyPr/>
                    <a:lstStyle/>
                    <a:p>
                      <a:r>
                        <a:rPr lang="fr-FR" dirty="0" smtClean="0"/>
                        <a:t>µ</a:t>
                      </a:r>
                      <a:endParaRPr lang="fr-FR" dirty="0"/>
                    </a:p>
                  </a:txBody>
                  <a:tcPr/>
                </a:tc>
                <a:tc>
                  <a:txBody>
                    <a:bodyPr/>
                    <a:lstStyle/>
                    <a:p>
                      <a:r>
                        <a:rPr lang="fr-FR" dirty="0" smtClean="0"/>
                        <a:t>µ+TB</a:t>
                      </a:r>
                      <a:endParaRPr lang="fr-FR" dirty="0"/>
                    </a:p>
                  </a:txBody>
                  <a:tcPr/>
                </a:tc>
              </a:tr>
              <a:tr h="370840">
                <a:tc>
                  <a:txBody>
                    <a:bodyPr/>
                    <a:lstStyle/>
                    <a:p>
                      <a:endParaRPr lang="fr-FR"/>
                    </a:p>
                  </a:txBody>
                  <a:tcPr/>
                </a:tc>
                <a:tc>
                  <a:txBody>
                    <a:bodyPr/>
                    <a:lstStyle/>
                    <a:p>
                      <a:r>
                        <a:rPr lang="fr-FR" dirty="0" smtClean="0"/>
                        <a:t>2</a:t>
                      </a:r>
                      <a:endParaRPr lang="fr-FR" dirty="0"/>
                    </a:p>
                  </a:txBody>
                  <a:tcPr/>
                </a:tc>
                <a:tc>
                  <a:txBody>
                    <a:bodyPr/>
                    <a:lstStyle/>
                    <a:p>
                      <a:r>
                        <a:rPr lang="fr-FR" dirty="0" smtClean="0"/>
                        <a:t>µ+TA</a:t>
                      </a:r>
                      <a:endParaRPr lang="fr-FR" dirty="0"/>
                    </a:p>
                  </a:txBody>
                  <a:tcPr/>
                </a:tc>
                <a:tc>
                  <a:txBody>
                    <a:bodyPr/>
                    <a:lstStyle/>
                    <a:p>
                      <a:r>
                        <a:rPr lang="fr-FR" dirty="0" smtClean="0"/>
                        <a:t>µ+TA+TB+i</a:t>
                      </a:r>
                      <a:endParaRPr lang="fr-FR" dirty="0"/>
                    </a:p>
                  </a:txBody>
                  <a:tcPr/>
                </a:tc>
              </a:tr>
            </a:tbl>
          </a:graphicData>
        </a:graphic>
      </p:graphicFrame>
      <p:sp>
        <p:nvSpPr>
          <p:cNvPr id="4" name="Espace réservé du contenu 3"/>
          <p:cNvSpPr>
            <a:spLocks noGrp="1"/>
          </p:cNvSpPr>
          <p:nvPr>
            <p:ph sz="half" idx="2"/>
          </p:nvPr>
        </p:nvSpPr>
        <p:spPr/>
        <p:txBody>
          <a:bodyPr>
            <a:normAutofit fontScale="85000" lnSpcReduction="20000"/>
          </a:bodyPr>
          <a:lstStyle/>
          <a:p>
            <a:r>
              <a:rPr lang="fr-FR" b="1" dirty="0" smtClean="0"/>
              <a:t>La notion d'interaction et le test d'interaction </a:t>
            </a:r>
            <a:endParaRPr lang="fr-FR" dirty="0" smtClean="0"/>
          </a:p>
          <a:p>
            <a:r>
              <a:rPr lang="fr-FR" i="1" dirty="0" smtClean="0"/>
              <a:t>On parle d'interaction entre 2 traitements si l'effet de l'un varie selon que le second soit présent ou absent.</a:t>
            </a:r>
          </a:p>
          <a:p>
            <a:pPr>
              <a:buFont typeface="Wingdings" pitchFamily="2" charset="2"/>
              <a:buChar char="Ø"/>
            </a:pPr>
            <a:r>
              <a:rPr lang="fr-FR" dirty="0" smtClean="0"/>
              <a:t> Soit 2 traitements, A et B, codés 1 pour absent et 2 pour présent.</a:t>
            </a:r>
          </a:p>
          <a:p>
            <a:pPr>
              <a:buFont typeface="Wingdings" pitchFamily="2" charset="2"/>
              <a:buChar char="Ø"/>
            </a:pPr>
            <a:r>
              <a:rPr lang="fr-FR" dirty="0" smtClean="0"/>
              <a:t> Soit μ un effet résiduel, TA l'effet du traitement A et TB l'effet du traitement B.</a:t>
            </a:r>
          </a:p>
          <a:p>
            <a:pPr>
              <a:buFont typeface="Wingdings" pitchFamily="2" charset="2"/>
              <a:buChar char="Ø"/>
            </a:pPr>
            <a:r>
              <a:rPr lang="fr-FR" dirty="0" smtClean="0"/>
              <a:t>Soit i le terme d'interaction entre les 2 traitements</a:t>
            </a:r>
          </a:p>
          <a:p>
            <a:pPr>
              <a:buFont typeface="Wingdings" pitchFamily="2" charset="2"/>
              <a:buChar char="Ø"/>
            </a:pPr>
            <a:r>
              <a:rPr lang="fr-FR" dirty="0" smtClean="0"/>
              <a:t>Si i=0 pas d’interaction </a:t>
            </a:r>
            <a:endParaRPr lang="fr-FR" dirty="0"/>
          </a:p>
        </p:txBody>
      </p:sp>
    </p:spTree>
    <p:extLst>
      <p:ext uri="{BB962C8B-B14F-4D97-AF65-F5344CB8AC3E}">
        <p14:creationId xmlns:p14="http://schemas.microsoft.com/office/powerpoint/2010/main" val="119348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92500" lnSpcReduction="10000"/>
          </a:bodyPr>
          <a:lstStyle/>
          <a:p>
            <a:pPr>
              <a:buFont typeface="Wingdings" pitchFamily="2" charset="2"/>
              <a:buChar char="q"/>
            </a:pPr>
            <a:r>
              <a:rPr lang="fr-FR" dirty="0" smtClean="0"/>
              <a:t> le choix du plan expérimental pour un essai randomisé contrôlé est fonction de plusieurs critères :</a:t>
            </a:r>
          </a:p>
          <a:p>
            <a:pPr>
              <a:buFont typeface="Wingdings" pitchFamily="2" charset="2"/>
              <a:buChar char="Ø"/>
            </a:pPr>
            <a:r>
              <a:rPr lang="fr-FR" dirty="0" smtClean="0"/>
              <a:t> les objectifs de l'étude,</a:t>
            </a:r>
          </a:p>
          <a:p>
            <a:pPr>
              <a:buFont typeface="Wingdings" pitchFamily="2" charset="2"/>
              <a:buChar char="Ø"/>
            </a:pPr>
            <a:r>
              <a:rPr lang="fr-FR" dirty="0" smtClean="0"/>
              <a:t> la maladie étudiée,</a:t>
            </a:r>
          </a:p>
          <a:p>
            <a:pPr>
              <a:buFont typeface="Wingdings" pitchFamily="2" charset="2"/>
              <a:buChar char="Ø"/>
            </a:pPr>
            <a:r>
              <a:rPr lang="fr-FR" dirty="0" smtClean="0"/>
              <a:t>les critères d'évaluation </a:t>
            </a:r>
            <a:endParaRPr lang="fr-FR" i="1" dirty="0" smtClean="0"/>
          </a:p>
          <a:p>
            <a:pPr>
              <a:buFont typeface="Wingdings" pitchFamily="2" charset="2"/>
              <a:buChar char="q"/>
            </a:pPr>
            <a:r>
              <a:rPr lang="fr-FR" dirty="0" smtClean="0"/>
              <a:t>Choix du plan expérimentale  minimise taille de l’échantillon et optimise les tests statistiques </a:t>
            </a:r>
          </a:p>
          <a:p>
            <a:pPr>
              <a:buFont typeface="Wingdings" pitchFamily="2" charset="2"/>
              <a:buChar char="q"/>
            </a:pPr>
            <a:r>
              <a:rPr lang="fr-FR" dirty="0" smtClean="0"/>
              <a:t>Les principaux plans expérimentaux sont :</a:t>
            </a:r>
          </a:p>
          <a:p>
            <a:pPr>
              <a:buFont typeface="Wingdings" pitchFamily="2" charset="2"/>
              <a:buChar char="Ø"/>
            </a:pPr>
            <a:r>
              <a:rPr lang="fr-FR" dirty="0" smtClean="0"/>
              <a:t> les plans en groupes parallèles </a:t>
            </a:r>
          </a:p>
          <a:p>
            <a:pPr>
              <a:buFont typeface="Wingdings" pitchFamily="2" charset="2"/>
              <a:buChar char="Ø"/>
            </a:pPr>
            <a:r>
              <a:rPr lang="fr-FR" dirty="0" smtClean="0"/>
              <a:t> les plans expérimentaux intra-individuels : essai croisé,</a:t>
            </a:r>
          </a:p>
          <a:p>
            <a:pPr>
              <a:buFont typeface="Wingdings" pitchFamily="2" charset="2"/>
              <a:buChar char="Ø"/>
            </a:pPr>
            <a:r>
              <a:rPr lang="fr-FR" dirty="0" smtClean="0"/>
              <a:t>et les plans factoriels</a:t>
            </a:r>
            <a:endParaRPr lang="fr-FR" dirty="0"/>
          </a:p>
        </p:txBody>
      </p:sp>
    </p:spTree>
    <p:extLst>
      <p:ext uri="{BB962C8B-B14F-4D97-AF65-F5344CB8AC3E}">
        <p14:creationId xmlns:p14="http://schemas.microsoft.com/office/powerpoint/2010/main" val="29222498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idx="1"/>
          </p:nvPr>
        </p:nvSpPr>
        <p:spPr/>
        <p:txBody>
          <a:bodyPr/>
          <a:lstStyle/>
          <a:p>
            <a:r>
              <a:rPr lang="fr-FR" dirty="0" smtClean="0"/>
              <a:t>Le terme d'interaction peut être estimé par la formule suivante :</a:t>
            </a:r>
          </a:p>
          <a:p>
            <a:endParaRPr lang="fr-FR" dirty="0" smtClean="0"/>
          </a:p>
          <a:p>
            <a:endParaRPr lang="fr-FR" dirty="0" smtClean="0"/>
          </a:p>
          <a:p>
            <a:r>
              <a:rPr lang="fr-FR" dirty="0" smtClean="0"/>
              <a:t>On peut tester l'interaction par un test t  de </a:t>
            </a:r>
            <a:r>
              <a:rPr lang="fr-FR" dirty="0" err="1" smtClean="0"/>
              <a:t>Student</a:t>
            </a:r>
            <a:endParaRPr lang="fr-FR" dirty="0" smtClean="0"/>
          </a:p>
          <a:p>
            <a:endParaRPr lang="fr-FR" dirty="0"/>
          </a:p>
        </p:txBody>
      </p:sp>
      <p:pic>
        <p:nvPicPr>
          <p:cNvPr id="1026" name="Picture 2"/>
          <p:cNvPicPr>
            <a:picLocks noChangeAspect="1" noChangeArrowheads="1"/>
          </p:cNvPicPr>
          <p:nvPr/>
        </p:nvPicPr>
        <p:blipFill>
          <a:blip r:embed="rId3" cstate="print"/>
          <a:srcRect/>
          <a:stretch>
            <a:fillRect/>
          </a:stretch>
        </p:blipFill>
        <p:spPr bwMode="auto">
          <a:xfrm>
            <a:off x="2123728" y="2618145"/>
            <a:ext cx="6057279" cy="61359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1619672" y="4941168"/>
            <a:ext cx="3744416" cy="620266"/>
          </a:xfrm>
          <a:prstGeom prst="rect">
            <a:avLst/>
          </a:prstGeom>
          <a:noFill/>
          <a:ln w="9525">
            <a:noFill/>
            <a:miter lim="800000"/>
            <a:headEnd/>
            <a:tailEnd/>
          </a:ln>
        </p:spPr>
      </p:pic>
    </p:spTree>
    <p:extLst>
      <p:ext uri="{BB962C8B-B14F-4D97-AF65-F5344CB8AC3E}">
        <p14:creationId xmlns:p14="http://schemas.microsoft.com/office/powerpoint/2010/main" val="21514819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idx="1"/>
          </p:nvPr>
        </p:nvSpPr>
        <p:spPr/>
        <p:txBody>
          <a:bodyPr/>
          <a:lstStyle/>
          <a:p>
            <a:r>
              <a:rPr lang="fr-FR" b="1" dirty="0" smtClean="0"/>
              <a:t>Effet moyen du traitement A</a:t>
            </a:r>
          </a:p>
          <a:p>
            <a:r>
              <a:rPr lang="fr-FR" dirty="0" smtClean="0"/>
              <a:t>Pour calculer l'effet moyen du traitement A il suffit de faire la moyenne des 2 effets modélisés plus haut :</a:t>
            </a:r>
          </a:p>
        </p:txBody>
      </p:sp>
      <p:pic>
        <p:nvPicPr>
          <p:cNvPr id="2050" name="Picture 2"/>
          <p:cNvPicPr>
            <a:picLocks noChangeAspect="1" noChangeArrowheads="1"/>
          </p:cNvPicPr>
          <p:nvPr/>
        </p:nvPicPr>
        <p:blipFill>
          <a:blip r:embed="rId3" cstate="print"/>
          <a:srcRect/>
          <a:stretch>
            <a:fillRect/>
          </a:stretch>
        </p:blipFill>
        <p:spPr bwMode="auto">
          <a:xfrm>
            <a:off x="2411760" y="4005064"/>
            <a:ext cx="4248472" cy="648072"/>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2699792" y="4797152"/>
            <a:ext cx="3528392" cy="648072"/>
          </a:xfrm>
          <a:prstGeom prst="rect">
            <a:avLst/>
          </a:prstGeom>
          <a:noFill/>
          <a:ln w="9525">
            <a:noFill/>
            <a:miter lim="800000"/>
            <a:headEnd/>
            <a:tailEnd/>
          </a:ln>
        </p:spPr>
      </p:pic>
    </p:spTree>
    <p:extLst>
      <p:ext uri="{BB962C8B-B14F-4D97-AF65-F5344CB8AC3E}">
        <p14:creationId xmlns:p14="http://schemas.microsoft.com/office/powerpoint/2010/main" val="18472413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normAutofit/>
          </a:bodyPr>
          <a:lstStyle/>
          <a:p>
            <a:r>
              <a:rPr lang="fr-FR" b="1" dirty="0" smtClean="0"/>
              <a:t>De la même façon, on peut modéliser l'effet moyen du traitement B</a:t>
            </a:r>
          </a:p>
          <a:p>
            <a:endParaRPr lang="fr-FR" b="1" dirty="0" smtClean="0"/>
          </a:p>
          <a:p>
            <a:pPr marL="0" indent="0">
              <a:buNone/>
            </a:pPr>
            <a:endParaRPr lang="fr-FR" b="1" dirty="0" smtClean="0"/>
          </a:p>
          <a:p>
            <a:endParaRPr lang="fr-FR" b="1" dirty="0" smtClean="0"/>
          </a:p>
          <a:p>
            <a:r>
              <a:rPr lang="fr-FR" b="1" dirty="0" smtClean="0"/>
              <a:t>Comparaison des effets moyens à 0</a:t>
            </a:r>
          </a:p>
          <a:p>
            <a:r>
              <a:rPr lang="fr-FR" dirty="0" smtClean="0"/>
              <a:t>Les tests de l'interaction et des effets moyens des deux traitements à 0 nécessitent de calculer la variance résiduelle du modèle</a:t>
            </a:r>
            <a:endParaRPr lang="fr-FR" dirty="0"/>
          </a:p>
        </p:txBody>
      </p:sp>
      <p:pic>
        <p:nvPicPr>
          <p:cNvPr id="3074" name="Picture 2"/>
          <p:cNvPicPr>
            <a:picLocks noChangeAspect="1" noChangeArrowheads="1"/>
          </p:cNvPicPr>
          <p:nvPr/>
        </p:nvPicPr>
        <p:blipFill>
          <a:blip r:embed="rId3" cstate="print"/>
          <a:srcRect/>
          <a:stretch>
            <a:fillRect/>
          </a:stretch>
        </p:blipFill>
        <p:spPr bwMode="auto">
          <a:xfrm>
            <a:off x="3009900" y="2780929"/>
            <a:ext cx="3794348" cy="871910"/>
          </a:xfrm>
          <a:prstGeom prst="rect">
            <a:avLst/>
          </a:prstGeom>
          <a:noFill/>
          <a:ln w="9525">
            <a:noFill/>
            <a:miter lim="800000"/>
            <a:headEnd/>
            <a:tailEnd/>
          </a:ln>
        </p:spPr>
      </p:pic>
    </p:spTree>
    <p:extLst>
      <p:ext uri="{BB962C8B-B14F-4D97-AF65-F5344CB8AC3E}">
        <p14:creationId xmlns:p14="http://schemas.microsoft.com/office/powerpoint/2010/main" val="8774157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lstStyle/>
          <a:p>
            <a:r>
              <a:rPr lang="fr-FR" b="1" dirty="0" smtClean="0"/>
              <a:t>Exemple : </a:t>
            </a:r>
            <a:r>
              <a:rPr lang="fr-FR" i="1" dirty="0" smtClean="0"/>
              <a:t>Pour illustrer les principes de l'analyse, nous proposons d'analyser les observations faites dans une étude sur l'effet d'une antibiothérapie et de la vitamine B12 et leur association sur la prise de poids (en kg) chez des porcs</a:t>
            </a:r>
            <a:endParaRPr lang="fr-FR" dirty="0"/>
          </a:p>
        </p:txBody>
      </p:sp>
    </p:spTree>
    <p:extLst>
      <p:ext uri="{BB962C8B-B14F-4D97-AF65-F5344CB8AC3E}">
        <p14:creationId xmlns:p14="http://schemas.microsoft.com/office/powerpoint/2010/main" val="41974492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graphicFrame>
        <p:nvGraphicFramePr>
          <p:cNvPr id="6" name="Espace réservé du contenu 5"/>
          <p:cNvGraphicFramePr>
            <a:graphicFrameLocks noGrp="1"/>
          </p:cNvGraphicFramePr>
          <p:nvPr>
            <p:ph sz="half" idx="1"/>
          </p:nvPr>
        </p:nvGraphicFramePr>
        <p:xfrm>
          <a:off x="457200" y="1600201"/>
          <a:ext cx="4038600" cy="4155804"/>
        </p:xfrm>
        <a:graphic>
          <a:graphicData uri="http://schemas.openxmlformats.org/drawingml/2006/table">
            <a:tbl>
              <a:tblPr firstRow="1" bandRow="1">
                <a:tableStyleId>{5C22544A-7EE6-4342-B048-85BDC9FD1C3A}</a:tableStyleId>
              </a:tblPr>
              <a:tblGrid>
                <a:gridCol w="1346200"/>
                <a:gridCol w="673100"/>
                <a:gridCol w="673100"/>
                <a:gridCol w="673100"/>
                <a:gridCol w="673100"/>
              </a:tblGrid>
              <a:tr h="287901">
                <a:tc>
                  <a:txBody>
                    <a:bodyPr/>
                    <a:lstStyle/>
                    <a:p>
                      <a:r>
                        <a:rPr lang="fr-FR" sz="1600" b="1" dirty="0" smtClean="0"/>
                        <a:t>Antibiotique </a:t>
                      </a:r>
                      <a:endParaRPr lang="fr-FR" sz="1600" b="1" dirty="0"/>
                    </a:p>
                  </a:txBody>
                  <a:tcPr/>
                </a:tc>
                <a:tc gridSpan="2">
                  <a:txBody>
                    <a:bodyPr/>
                    <a:lstStyle/>
                    <a:p>
                      <a:r>
                        <a:rPr lang="fr-FR" sz="1600" b="1" dirty="0" smtClean="0"/>
                        <a:t>OUI</a:t>
                      </a:r>
                      <a:endParaRPr lang="fr-FR" sz="1600" b="1" dirty="0"/>
                    </a:p>
                  </a:txBody>
                  <a:tcPr/>
                </a:tc>
                <a:tc hMerge="1">
                  <a:txBody>
                    <a:bodyPr/>
                    <a:lstStyle/>
                    <a:p>
                      <a:endParaRPr lang="fr-FR"/>
                    </a:p>
                  </a:txBody>
                  <a:tcPr/>
                </a:tc>
                <a:tc gridSpan="2">
                  <a:txBody>
                    <a:bodyPr/>
                    <a:lstStyle/>
                    <a:p>
                      <a:r>
                        <a:rPr lang="fr-FR" sz="1600" b="1" dirty="0" smtClean="0"/>
                        <a:t>NON</a:t>
                      </a:r>
                      <a:endParaRPr lang="fr-FR" sz="1600" b="1" dirty="0"/>
                    </a:p>
                  </a:txBody>
                  <a:tcPr/>
                </a:tc>
                <a:tc hMerge="1">
                  <a:txBody>
                    <a:bodyPr/>
                    <a:lstStyle/>
                    <a:p>
                      <a:endParaRPr lang="fr-FR"/>
                    </a:p>
                  </a:txBody>
                  <a:tcPr/>
                </a:tc>
              </a:tr>
              <a:tr h="287901">
                <a:tc>
                  <a:txBody>
                    <a:bodyPr/>
                    <a:lstStyle/>
                    <a:p>
                      <a:r>
                        <a:rPr lang="fr-FR" sz="1600" b="1" dirty="0" smtClean="0"/>
                        <a:t>Vitamine B12</a:t>
                      </a:r>
                      <a:endParaRPr lang="fr-FR" sz="1600" b="1" dirty="0"/>
                    </a:p>
                  </a:txBody>
                  <a:tcPr/>
                </a:tc>
                <a:tc>
                  <a:txBody>
                    <a:bodyPr/>
                    <a:lstStyle/>
                    <a:p>
                      <a:r>
                        <a:rPr lang="fr-FR" sz="1600" b="1" dirty="0" smtClean="0"/>
                        <a:t>Non</a:t>
                      </a:r>
                      <a:r>
                        <a:rPr lang="fr-FR" sz="1600" b="1" baseline="0" dirty="0" smtClean="0"/>
                        <a:t> </a:t>
                      </a:r>
                      <a:endParaRPr lang="fr-FR" sz="1600" b="1" dirty="0"/>
                    </a:p>
                  </a:txBody>
                  <a:tcPr/>
                </a:tc>
                <a:tc>
                  <a:txBody>
                    <a:bodyPr/>
                    <a:lstStyle/>
                    <a:p>
                      <a:r>
                        <a:rPr lang="fr-FR" sz="1600" b="1" dirty="0" smtClean="0"/>
                        <a:t>Oui</a:t>
                      </a:r>
                      <a:r>
                        <a:rPr lang="fr-FR" sz="1600" b="1" baseline="0" dirty="0" smtClean="0"/>
                        <a:t> </a:t>
                      </a:r>
                      <a:endParaRPr lang="fr-FR" sz="1600" b="1" dirty="0"/>
                    </a:p>
                  </a:txBody>
                  <a:tcPr/>
                </a:tc>
                <a:tc>
                  <a:txBody>
                    <a:bodyPr/>
                    <a:lstStyle/>
                    <a:p>
                      <a:r>
                        <a:rPr lang="fr-FR" sz="1600" b="1" dirty="0" smtClean="0"/>
                        <a:t>Non</a:t>
                      </a:r>
                      <a:r>
                        <a:rPr lang="fr-FR" sz="1600" b="1" baseline="0" dirty="0" smtClean="0"/>
                        <a:t> </a:t>
                      </a:r>
                      <a:endParaRPr lang="fr-FR" sz="1600" b="1" dirty="0"/>
                    </a:p>
                  </a:txBody>
                  <a:tcPr/>
                </a:tc>
                <a:tc>
                  <a:txBody>
                    <a:bodyPr/>
                    <a:lstStyle/>
                    <a:p>
                      <a:r>
                        <a:rPr lang="fr-FR" sz="1600" b="1" dirty="0" smtClean="0"/>
                        <a:t>Oui</a:t>
                      </a:r>
                      <a:r>
                        <a:rPr lang="fr-FR" sz="1600" b="1" baseline="0" dirty="0" smtClean="0"/>
                        <a:t> </a:t>
                      </a:r>
                      <a:endParaRPr lang="fr-FR" sz="1600" b="1" dirty="0"/>
                    </a:p>
                  </a:txBody>
                  <a:tcPr/>
                </a:tc>
              </a:tr>
              <a:tr h="591121">
                <a:tc rowSpan="3">
                  <a:txBody>
                    <a:bodyPr/>
                    <a:lstStyle/>
                    <a:p>
                      <a:r>
                        <a:rPr lang="fr-FR" sz="1600" b="1" dirty="0" smtClean="0"/>
                        <a:t>Nombre de répétition ni=3</a:t>
                      </a:r>
                      <a:endParaRPr lang="fr-FR" sz="1600" b="1" dirty="0"/>
                    </a:p>
                  </a:txBody>
                  <a:tcPr/>
                </a:tc>
                <a:tc>
                  <a:txBody>
                    <a:bodyPr/>
                    <a:lstStyle/>
                    <a:p>
                      <a:pPr algn="r" fontAlgn="b"/>
                      <a:r>
                        <a:rPr lang="fr-FR" sz="1600" b="1" i="0" u="none" strike="noStrike" dirty="0">
                          <a:solidFill>
                            <a:srgbClr val="000000"/>
                          </a:solidFill>
                          <a:latin typeface="Calibri"/>
                        </a:rPr>
                        <a:t>1,3</a:t>
                      </a:r>
                    </a:p>
                  </a:txBody>
                  <a:tcPr marL="9525" marR="9525" marT="9525" marB="0" anchor="b"/>
                </a:tc>
                <a:tc>
                  <a:txBody>
                    <a:bodyPr/>
                    <a:lstStyle/>
                    <a:p>
                      <a:pPr algn="r" fontAlgn="b"/>
                      <a:r>
                        <a:rPr lang="fr-FR" sz="1600" b="1" i="0" u="none" strike="noStrike" dirty="0">
                          <a:solidFill>
                            <a:srgbClr val="000000"/>
                          </a:solidFill>
                          <a:latin typeface="Calibri"/>
                        </a:rPr>
                        <a:t>1,26</a:t>
                      </a:r>
                    </a:p>
                  </a:txBody>
                  <a:tcPr marL="9525" marR="9525" marT="9525" marB="0" anchor="b"/>
                </a:tc>
                <a:tc>
                  <a:txBody>
                    <a:bodyPr/>
                    <a:lstStyle/>
                    <a:p>
                      <a:pPr algn="r" fontAlgn="b"/>
                      <a:r>
                        <a:rPr lang="fr-FR" sz="1600" b="1" i="0" u="none" strike="noStrike" dirty="0">
                          <a:solidFill>
                            <a:srgbClr val="000000"/>
                          </a:solidFill>
                          <a:latin typeface="Calibri"/>
                        </a:rPr>
                        <a:t>1,05</a:t>
                      </a:r>
                    </a:p>
                  </a:txBody>
                  <a:tcPr marL="9525" marR="9525" marT="9525" marB="0" anchor="b"/>
                </a:tc>
                <a:tc>
                  <a:txBody>
                    <a:bodyPr/>
                    <a:lstStyle/>
                    <a:p>
                      <a:pPr algn="r" fontAlgn="b"/>
                      <a:r>
                        <a:rPr lang="fr-FR" sz="1600" b="1" i="0" u="none" strike="noStrike" dirty="0">
                          <a:solidFill>
                            <a:srgbClr val="000000"/>
                          </a:solidFill>
                          <a:latin typeface="Calibri"/>
                        </a:rPr>
                        <a:t>1,52</a:t>
                      </a:r>
                    </a:p>
                  </a:txBody>
                  <a:tcPr marL="9525" marR="9525" marT="9525" marB="0" anchor="b"/>
                </a:tc>
              </a:tr>
              <a:tr h="930166">
                <a:tc vMerge="1">
                  <a:txBody>
                    <a:bodyPr/>
                    <a:lstStyle/>
                    <a:p>
                      <a:endParaRPr lang="fr-FR" dirty="0"/>
                    </a:p>
                  </a:txBody>
                  <a:tcPr/>
                </a:tc>
                <a:tc>
                  <a:txBody>
                    <a:bodyPr/>
                    <a:lstStyle/>
                    <a:p>
                      <a:pPr algn="r" fontAlgn="b"/>
                      <a:r>
                        <a:rPr lang="fr-FR" sz="1600" b="1" i="0" u="none" strike="noStrike">
                          <a:solidFill>
                            <a:srgbClr val="000000"/>
                          </a:solidFill>
                          <a:latin typeface="Calibri"/>
                        </a:rPr>
                        <a:t>1,19</a:t>
                      </a:r>
                    </a:p>
                  </a:txBody>
                  <a:tcPr marL="9525" marR="9525" marT="9525" marB="0" anchor="b"/>
                </a:tc>
                <a:tc>
                  <a:txBody>
                    <a:bodyPr/>
                    <a:lstStyle/>
                    <a:p>
                      <a:pPr algn="r" fontAlgn="b"/>
                      <a:r>
                        <a:rPr lang="fr-FR" sz="1600" b="1" i="0" u="none" strike="noStrike">
                          <a:solidFill>
                            <a:srgbClr val="000000"/>
                          </a:solidFill>
                          <a:latin typeface="Calibri"/>
                        </a:rPr>
                        <a:t>1,21</a:t>
                      </a:r>
                    </a:p>
                  </a:txBody>
                  <a:tcPr marL="9525" marR="9525" marT="9525" marB="0" anchor="b"/>
                </a:tc>
                <a:tc>
                  <a:txBody>
                    <a:bodyPr/>
                    <a:lstStyle/>
                    <a:p>
                      <a:pPr algn="r" fontAlgn="b"/>
                      <a:r>
                        <a:rPr lang="fr-FR" sz="1600" b="1" i="0" u="none" strike="noStrike" dirty="0">
                          <a:solidFill>
                            <a:srgbClr val="000000"/>
                          </a:solidFill>
                          <a:latin typeface="Calibri"/>
                        </a:rPr>
                        <a:t>1</a:t>
                      </a:r>
                    </a:p>
                  </a:txBody>
                  <a:tcPr marL="9525" marR="9525" marT="9525" marB="0" anchor="b"/>
                </a:tc>
                <a:tc>
                  <a:txBody>
                    <a:bodyPr/>
                    <a:lstStyle/>
                    <a:p>
                      <a:pPr algn="r" fontAlgn="b"/>
                      <a:r>
                        <a:rPr lang="fr-FR" sz="1600" b="1" i="0" u="none" strike="noStrike" dirty="0">
                          <a:solidFill>
                            <a:srgbClr val="000000"/>
                          </a:solidFill>
                          <a:latin typeface="Calibri"/>
                        </a:rPr>
                        <a:t>1,56</a:t>
                      </a:r>
                    </a:p>
                  </a:txBody>
                  <a:tcPr marL="9525" marR="9525" marT="9525" marB="0" anchor="b"/>
                </a:tc>
              </a:tr>
              <a:tr h="822047">
                <a:tc vMerge="1">
                  <a:txBody>
                    <a:bodyPr/>
                    <a:lstStyle/>
                    <a:p>
                      <a:endParaRPr lang="fr-FR" dirty="0"/>
                    </a:p>
                  </a:txBody>
                  <a:tcPr/>
                </a:tc>
                <a:tc>
                  <a:txBody>
                    <a:bodyPr/>
                    <a:lstStyle/>
                    <a:p>
                      <a:pPr algn="r" fontAlgn="b"/>
                      <a:r>
                        <a:rPr lang="fr-FR" sz="1600" b="1" i="0" u="none" strike="noStrike">
                          <a:solidFill>
                            <a:srgbClr val="000000"/>
                          </a:solidFill>
                          <a:latin typeface="Calibri"/>
                        </a:rPr>
                        <a:t>1,08</a:t>
                      </a:r>
                    </a:p>
                  </a:txBody>
                  <a:tcPr marL="9525" marR="9525" marT="9525" marB="0" anchor="b"/>
                </a:tc>
                <a:tc>
                  <a:txBody>
                    <a:bodyPr/>
                    <a:lstStyle/>
                    <a:p>
                      <a:pPr algn="r" fontAlgn="b"/>
                      <a:r>
                        <a:rPr lang="fr-FR" sz="1600" b="1" i="0" u="none" strike="noStrike">
                          <a:solidFill>
                            <a:srgbClr val="000000"/>
                          </a:solidFill>
                          <a:latin typeface="Calibri"/>
                        </a:rPr>
                        <a:t>1,19</a:t>
                      </a:r>
                    </a:p>
                  </a:txBody>
                  <a:tcPr marL="9525" marR="9525" marT="9525" marB="0" anchor="b"/>
                </a:tc>
                <a:tc>
                  <a:txBody>
                    <a:bodyPr/>
                    <a:lstStyle/>
                    <a:p>
                      <a:pPr algn="r" fontAlgn="b"/>
                      <a:r>
                        <a:rPr lang="fr-FR" sz="1600" b="1" i="0" u="none" strike="noStrike">
                          <a:solidFill>
                            <a:srgbClr val="000000"/>
                          </a:solidFill>
                          <a:latin typeface="Calibri"/>
                        </a:rPr>
                        <a:t>1,05</a:t>
                      </a:r>
                    </a:p>
                  </a:txBody>
                  <a:tcPr marL="9525" marR="9525" marT="9525" marB="0" anchor="b"/>
                </a:tc>
                <a:tc>
                  <a:txBody>
                    <a:bodyPr/>
                    <a:lstStyle/>
                    <a:p>
                      <a:pPr algn="r" fontAlgn="b"/>
                      <a:r>
                        <a:rPr lang="fr-FR" sz="1600" b="1" i="0" u="none" strike="noStrike" dirty="0">
                          <a:solidFill>
                            <a:srgbClr val="000000"/>
                          </a:solidFill>
                          <a:latin typeface="Calibri"/>
                        </a:rPr>
                        <a:t>1,55</a:t>
                      </a:r>
                    </a:p>
                  </a:txBody>
                  <a:tcPr marL="9525" marR="9525" marT="9525" marB="0" anchor="b"/>
                </a:tc>
              </a:tr>
              <a:tr h="1141910">
                <a:tc>
                  <a:txBody>
                    <a:bodyPr/>
                    <a:lstStyle/>
                    <a:p>
                      <a:r>
                        <a:rPr lang="fr-FR" sz="1600" b="1" dirty="0" smtClean="0"/>
                        <a:t>Total</a:t>
                      </a:r>
                      <a:r>
                        <a:rPr lang="fr-FR" sz="1600" b="1" baseline="0" dirty="0" smtClean="0"/>
                        <a:t> (Ti)</a:t>
                      </a:r>
                      <a:endParaRPr lang="fr-FR" sz="1600" b="1" dirty="0"/>
                    </a:p>
                  </a:txBody>
                  <a:tcPr/>
                </a:tc>
                <a:tc>
                  <a:txBody>
                    <a:bodyPr/>
                    <a:lstStyle/>
                    <a:p>
                      <a:pPr algn="r" fontAlgn="b"/>
                      <a:r>
                        <a:rPr lang="fr-FR" sz="1600" b="1" i="0" u="none" strike="noStrike">
                          <a:solidFill>
                            <a:srgbClr val="000000"/>
                          </a:solidFill>
                          <a:latin typeface="Calibri"/>
                        </a:rPr>
                        <a:t>3,57</a:t>
                      </a:r>
                    </a:p>
                  </a:txBody>
                  <a:tcPr marL="9525" marR="9525" marT="9525" marB="0" anchor="b"/>
                </a:tc>
                <a:tc>
                  <a:txBody>
                    <a:bodyPr/>
                    <a:lstStyle/>
                    <a:p>
                      <a:pPr algn="r" fontAlgn="b"/>
                      <a:r>
                        <a:rPr lang="fr-FR" sz="1600" b="1" i="0" u="none" strike="noStrike" dirty="0">
                          <a:solidFill>
                            <a:srgbClr val="000000"/>
                          </a:solidFill>
                          <a:latin typeface="Calibri"/>
                        </a:rPr>
                        <a:t>3,66</a:t>
                      </a:r>
                    </a:p>
                  </a:txBody>
                  <a:tcPr marL="9525" marR="9525" marT="9525" marB="0" anchor="b"/>
                </a:tc>
                <a:tc>
                  <a:txBody>
                    <a:bodyPr/>
                    <a:lstStyle/>
                    <a:p>
                      <a:pPr algn="r" fontAlgn="b"/>
                      <a:r>
                        <a:rPr lang="fr-FR" sz="1600" b="1" i="0" u="none" strike="noStrike">
                          <a:solidFill>
                            <a:srgbClr val="000000"/>
                          </a:solidFill>
                          <a:latin typeface="Calibri"/>
                        </a:rPr>
                        <a:t>3,1</a:t>
                      </a:r>
                    </a:p>
                  </a:txBody>
                  <a:tcPr marL="9525" marR="9525" marT="9525" marB="0" anchor="b"/>
                </a:tc>
                <a:tc>
                  <a:txBody>
                    <a:bodyPr/>
                    <a:lstStyle/>
                    <a:p>
                      <a:pPr algn="r" fontAlgn="b"/>
                      <a:r>
                        <a:rPr lang="fr-FR" sz="1600" b="1" i="0" u="none" strike="noStrike" dirty="0">
                          <a:solidFill>
                            <a:srgbClr val="000000"/>
                          </a:solidFill>
                          <a:latin typeface="Calibri"/>
                        </a:rPr>
                        <a:t>4,63</a:t>
                      </a:r>
                    </a:p>
                  </a:txBody>
                  <a:tcPr marL="9525" marR="9525" marT="9525" marB="0" anchor="b"/>
                </a:tc>
              </a:tr>
            </a:tbl>
          </a:graphicData>
        </a:graphic>
      </p:graphicFrame>
      <p:sp>
        <p:nvSpPr>
          <p:cNvPr id="4" name="Espace réservé du contenu 3"/>
          <p:cNvSpPr>
            <a:spLocks noGrp="1"/>
          </p:cNvSpPr>
          <p:nvPr>
            <p:ph sz="half" idx="2"/>
          </p:nvPr>
        </p:nvSpPr>
        <p:spPr/>
        <p:txBody>
          <a:bodyPr/>
          <a:lstStyle/>
          <a:p>
            <a:r>
              <a:rPr lang="fr-FR" dirty="0" smtClean="0"/>
              <a:t>Calcul de la variance résiduelle</a:t>
            </a:r>
          </a:p>
          <a:p>
            <a:endParaRPr lang="fr-FR" dirty="0" smtClean="0"/>
          </a:p>
          <a:p>
            <a:endParaRPr lang="fr-FR" dirty="0" smtClean="0"/>
          </a:p>
          <a:p>
            <a:endParaRPr lang="fr-FR" dirty="0" smtClean="0"/>
          </a:p>
          <a:p>
            <a:r>
              <a:rPr lang="fr-FR" dirty="0" smtClean="0"/>
              <a:t>Calcul de t  </a:t>
            </a:r>
            <a:endParaRPr lang="fr-FR" dirty="0"/>
          </a:p>
        </p:txBody>
      </p:sp>
      <p:pic>
        <p:nvPicPr>
          <p:cNvPr id="7" name="Picture 2"/>
          <p:cNvPicPr>
            <a:picLocks noChangeAspect="1" noChangeArrowheads="1"/>
          </p:cNvPicPr>
          <p:nvPr/>
        </p:nvPicPr>
        <p:blipFill>
          <a:blip r:embed="rId3" cstate="print"/>
          <a:srcRect/>
          <a:stretch>
            <a:fillRect/>
          </a:stretch>
        </p:blipFill>
        <p:spPr bwMode="auto">
          <a:xfrm>
            <a:off x="5220072" y="2780928"/>
            <a:ext cx="2952328" cy="648072"/>
          </a:xfrm>
          <a:prstGeom prst="rect">
            <a:avLst/>
          </a:prstGeom>
          <a:noFill/>
          <a:ln w="9525">
            <a:noFill/>
            <a:miter lim="800000"/>
            <a:headEnd/>
            <a:tailEnd/>
          </a:ln>
        </p:spPr>
      </p:pic>
      <p:pic>
        <p:nvPicPr>
          <p:cNvPr id="8" name="Picture 4"/>
          <p:cNvPicPr>
            <a:picLocks noChangeAspect="1" noChangeArrowheads="1"/>
          </p:cNvPicPr>
          <p:nvPr/>
        </p:nvPicPr>
        <p:blipFill>
          <a:blip r:embed="rId4" cstate="print"/>
          <a:srcRect/>
          <a:stretch>
            <a:fillRect/>
          </a:stretch>
        </p:blipFill>
        <p:spPr bwMode="auto">
          <a:xfrm>
            <a:off x="4769183" y="3645024"/>
            <a:ext cx="3979281" cy="576064"/>
          </a:xfrm>
          <a:prstGeom prst="rect">
            <a:avLst/>
          </a:prstGeom>
          <a:noFill/>
          <a:ln w="9525">
            <a:noFill/>
            <a:miter lim="800000"/>
            <a:headEnd/>
            <a:tailEnd/>
          </a:ln>
        </p:spPr>
      </p:pic>
      <p:pic>
        <p:nvPicPr>
          <p:cNvPr id="9" name="Picture 3"/>
          <p:cNvPicPr>
            <a:picLocks noChangeAspect="1" noChangeArrowheads="1"/>
          </p:cNvPicPr>
          <p:nvPr/>
        </p:nvPicPr>
        <p:blipFill>
          <a:blip r:embed="rId5" cstate="print"/>
          <a:srcRect/>
          <a:stretch>
            <a:fillRect/>
          </a:stretch>
        </p:blipFill>
        <p:spPr bwMode="auto">
          <a:xfrm>
            <a:off x="4932040" y="5157192"/>
            <a:ext cx="3838575" cy="523875"/>
          </a:xfrm>
          <a:prstGeom prst="rect">
            <a:avLst/>
          </a:prstGeom>
          <a:noFill/>
          <a:ln w="9525">
            <a:noFill/>
            <a:miter lim="800000"/>
            <a:headEnd/>
            <a:tailEnd/>
          </a:ln>
        </p:spPr>
      </p:pic>
    </p:spTree>
    <p:extLst>
      <p:ext uri="{BB962C8B-B14F-4D97-AF65-F5344CB8AC3E}">
        <p14:creationId xmlns:p14="http://schemas.microsoft.com/office/powerpoint/2010/main" val="26279394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lstStyle/>
          <a:p>
            <a:r>
              <a:rPr lang="fr-FR" b="1" dirty="0" smtClean="0"/>
              <a:t>On compare ensuite : à t seuil (α=5%, 8ddl) = 2,306</a:t>
            </a:r>
          </a:p>
          <a:p>
            <a:r>
              <a:rPr lang="fr-FR" i="1" dirty="0" smtClean="0"/>
              <a:t>L'interaction est statistiquement significative, on ne peut donc pas tester les effets propres des 2 traitements A et B.</a:t>
            </a:r>
            <a:endParaRPr lang="fr-FR" dirty="0" smtClean="0"/>
          </a:p>
        </p:txBody>
      </p:sp>
    </p:spTree>
    <p:extLst>
      <p:ext uri="{BB962C8B-B14F-4D97-AF65-F5344CB8AC3E}">
        <p14:creationId xmlns:p14="http://schemas.microsoft.com/office/powerpoint/2010/main" val="2579988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Critère qualitatif </a:t>
            </a:r>
          </a:p>
          <a:p>
            <a:r>
              <a:rPr lang="fr-FR" b="1" dirty="0" smtClean="0"/>
              <a:t>Exemple</a:t>
            </a:r>
          </a:p>
          <a:p>
            <a:r>
              <a:rPr lang="fr-FR" dirty="0" smtClean="0"/>
              <a:t>On veut connaître les effets de l'aspirine et du </a:t>
            </a:r>
            <a:r>
              <a:rPr lang="fr-FR" dirty="0" err="1" smtClean="0"/>
              <a:t>sulfinpyrazone</a:t>
            </a:r>
            <a:r>
              <a:rPr lang="fr-FR" dirty="0" smtClean="0"/>
              <a:t> (SFP) sur les récidives d'accidents vasculaires cérébraux.</a:t>
            </a:r>
          </a:p>
          <a:p>
            <a:r>
              <a:rPr lang="fr-FR" dirty="0" smtClean="0"/>
              <a:t>On réalise un plan factoriel 2*2 avec 585 sujets répartis par tirage au sort dans un des 4 groupes. </a:t>
            </a:r>
          </a:p>
          <a:p>
            <a:r>
              <a:rPr lang="fr-FR" dirty="0" smtClean="0"/>
              <a:t>Le critère de jugement est la récidive à 2 ans.</a:t>
            </a:r>
            <a:endParaRPr lang="fr-FR" dirty="0"/>
          </a:p>
        </p:txBody>
      </p:sp>
    </p:spTree>
    <p:extLst>
      <p:ext uri="{BB962C8B-B14F-4D97-AF65-F5344CB8AC3E}">
        <p14:creationId xmlns:p14="http://schemas.microsoft.com/office/powerpoint/2010/main" val="8452157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graphicFrame>
        <p:nvGraphicFramePr>
          <p:cNvPr id="5" name="Espace réservé du contenu 4"/>
          <p:cNvGraphicFramePr>
            <a:graphicFrameLocks noGrp="1"/>
          </p:cNvGraphicFramePr>
          <p:nvPr>
            <p:ph sz="half" idx="1"/>
          </p:nvPr>
        </p:nvGraphicFramePr>
        <p:xfrm>
          <a:off x="457200" y="1600200"/>
          <a:ext cx="4038600" cy="3333968"/>
        </p:xfrm>
        <a:graphic>
          <a:graphicData uri="http://schemas.openxmlformats.org/drawingml/2006/table">
            <a:tbl>
              <a:tblPr firstRow="1" bandRow="1">
                <a:tableStyleId>{5C22544A-7EE6-4342-B048-85BDC9FD1C3A}</a:tableStyleId>
              </a:tblPr>
              <a:tblGrid>
                <a:gridCol w="1346200"/>
                <a:gridCol w="608360"/>
                <a:gridCol w="1008112"/>
                <a:gridCol w="1075928"/>
              </a:tblGrid>
              <a:tr h="370840">
                <a:tc>
                  <a:txBody>
                    <a:bodyPr/>
                    <a:lstStyle/>
                    <a:p>
                      <a:endParaRPr lang="fr-FR" sz="1800" dirty="0"/>
                    </a:p>
                  </a:txBody>
                  <a:tcPr/>
                </a:tc>
                <a:tc>
                  <a:txBody>
                    <a:bodyPr/>
                    <a:lstStyle/>
                    <a:p>
                      <a:endParaRPr lang="fr-FR" sz="1800" dirty="0"/>
                    </a:p>
                  </a:txBody>
                  <a:tcPr/>
                </a:tc>
                <a:tc gridSpan="2">
                  <a:txBody>
                    <a:bodyPr/>
                    <a:lstStyle/>
                    <a:p>
                      <a:r>
                        <a:rPr lang="fr-FR" sz="1800" dirty="0" smtClean="0"/>
                        <a:t>Facteur A=aspirine </a:t>
                      </a:r>
                      <a:endParaRPr lang="fr-FR" sz="1800" dirty="0"/>
                    </a:p>
                  </a:txBody>
                  <a:tcPr/>
                </a:tc>
                <a:tc hMerge="1">
                  <a:txBody>
                    <a:bodyPr/>
                    <a:lstStyle/>
                    <a:p>
                      <a:endParaRPr lang="fr-FR"/>
                    </a:p>
                  </a:txBody>
                  <a:tcPr/>
                </a:tc>
              </a:tr>
              <a:tr h="1025912">
                <a:tc>
                  <a:txBody>
                    <a:bodyPr/>
                    <a:lstStyle/>
                    <a:p>
                      <a:endParaRPr lang="fr-FR" sz="1800" dirty="0"/>
                    </a:p>
                  </a:txBody>
                  <a:tcPr/>
                </a:tc>
                <a:tc>
                  <a:txBody>
                    <a:bodyPr/>
                    <a:lstStyle/>
                    <a:p>
                      <a:endParaRPr lang="fr-FR" sz="1800" dirty="0"/>
                    </a:p>
                  </a:txBody>
                  <a:tcPr/>
                </a:tc>
                <a:tc>
                  <a:txBody>
                    <a:bodyPr/>
                    <a:lstStyle/>
                    <a:p>
                      <a:r>
                        <a:rPr lang="fr-FR" sz="1800" dirty="0" smtClean="0"/>
                        <a:t>Oui</a:t>
                      </a:r>
                      <a:r>
                        <a:rPr lang="fr-FR" sz="1800" baseline="0" dirty="0" smtClean="0"/>
                        <a:t> </a:t>
                      </a:r>
                      <a:endParaRPr lang="fr-FR" sz="1800" dirty="0"/>
                    </a:p>
                  </a:txBody>
                  <a:tcPr/>
                </a:tc>
                <a:tc>
                  <a:txBody>
                    <a:bodyPr/>
                    <a:lstStyle/>
                    <a:p>
                      <a:r>
                        <a:rPr lang="fr-FR" sz="1800" dirty="0" smtClean="0"/>
                        <a:t>Non </a:t>
                      </a:r>
                      <a:endParaRPr lang="fr-FR" sz="1800" dirty="0"/>
                    </a:p>
                  </a:txBody>
                  <a:tcPr/>
                </a:tc>
              </a:tr>
              <a:tr h="1008112">
                <a:tc rowSpan="2">
                  <a:txBody>
                    <a:bodyPr/>
                    <a:lstStyle/>
                    <a:p>
                      <a:r>
                        <a:rPr lang="fr-FR" sz="1800" dirty="0" smtClean="0"/>
                        <a:t>Facteur B= </a:t>
                      </a:r>
                      <a:r>
                        <a:rPr lang="fr-FR" sz="1800" kern="1200" baseline="0" dirty="0" err="1" smtClean="0">
                          <a:solidFill>
                            <a:schemeClr val="dk1"/>
                          </a:solidFill>
                          <a:latin typeface="+mn-lt"/>
                          <a:ea typeface="+mn-ea"/>
                          <a:cs typeface="+mn-cs"/>
                        </a:rPr>
                        <a:t>sulfinpyrazone</a:t>
                      </a:r>
                      <a:endParaRPr lang="fr-FR" sz="1800" dirty="0"/>
                    </a:p>
                  </a:txBody>
                  <a:tcPr/>
                </a:tc>
                <a:tc>
                  <a:txBody>
                    <a:bodyPr/>
                    <a:lstStyle/>
                    <a:p>
                      <a:r>
                        <a:rPr lang="fr-FR" sz="1800" dirty="0" smtClean="0"/>
                        <a:t>Oui </a:t>
                      </a:r>
                      <a:endParaRPr lang="fr-FR" sz="1800" dirty="0"/>
                    </a:p>
                  </a:txBody>
                  <a:tcPr/>
                </a:tc>
                <a:tc>
                  <a:txBody>
                    <a:bodyPr/>
                    <a:lstStyle/>
                    <a:p>
                      <a:r>
                        <a:rPr lang="fr-FR" sz="1800" b="1" kern="1200" baseline="0" dirty="0" smtClean="0">
                          <a:solidFill>
                            <a:schemeClr val="dk1"/>
                          </a:solidFill>
                          <a:latin typeface="+mn-lt"/>
                          <a:ea typeface="+mn-ea"/>
                          <a:cs typeface="+mn-cs"/>
                        </a:rPr>
                        <a:t>20(14%)</a:t>
                      </a:r>
                    </a:p>
                    <a:p>
                      <a:r>
                        <a:rPr lang="fr-FR" sz="1800" b="1" kern="1200" baseline="0" dirty="0" smtClean="0">
                          <a:solidFill>
                            <a:schemeClr val="dk1"/>
                          </a:solidFill>
                          <a:latin typeface="+mn-lt"/>
                          <a:ea typeface="+mn-ea"/>
                          <a:cs typeface="+mn-cs"/>
                        </a:rPr>
                        <a:t>146</a:t>
                      </a:r>
                      <a:endParaRPr lang="fr-FR" sz="1800" dirty="0"/>
                    </a:p>
                  </a:txBody>
                  <a:tcPr/>
                </a:tc>
                <a:tc>
                  <a:txBody>
                    <a:bodyPr/>
                    <a:lstStyle/>
                    <a:p>
                      <a:r>
                        <a:rPr lang="fr-FR" sz="1800" b="1" kern="1200" baseline="0" dirty="0" smtClean="0">
                          <a:solidFill>
                            <a:schemeClr val="dk1"/>
                          </a:solidFill>
                          <a:latin typeface="+mn-lt"/>
                          <a:ea typeface="+mn-ea"/>
                          <a:cs typeface="+mn-cs"/>
                        </a:rPr>
                        <a:t>38(24%)</a:t>
                      </a:r>
                    </a:p>
                    <a:p>
                      <a:r>
                        <a:rPr lang="fr-FR" sz="1800" b="1" kern="1200" baseline="0" dirty="0" smtClean="0">
                          <a:solidFill>
                            <a:schemeClr val="dk1"/>
                          </a:solidFill>
                          <a:latin typeface="+mn-lt"/>
                          <a:ea typeface="+mn-ea"/>
                          <a:cs typeface="+mn-cs"/>
                        </a:rPr>
                        <a:t>156</a:t>
                      </a:r>
                      <a:endParaRPr lang="fr-FR" sz="1800" dirty="0"/>
                    </a:p>
                  </a:txBody>
                  <a:tcPr/>
                </a:tc>
              </a:tr>
              <a:tr h="929104">
                <a:tc vMerge="1">
                  <a:txBody>
                    <a:bodyPr/>
                    <a:lstStyle/>
                    <a:p>
                      <a:endParaRPr lang="fr-FR" dirty="0"/>
                    </a:p>
                  </a:txBody>
                  <a:tcPr/>
                </a:tc>
                <a:tc>
                  <a:txBody>
                    <a:bodyPr/>
                    <a:lstStyle/>
                    <a:p>
                      <a:r>
                        <a:rPr lang="fr-FR" sz="1800" dirty="0" smtClean="0"/>
                        <a:t>Non </a:t>
                      </a:r>
                      <a:endParaRPr lang="fr-FR" sz="1800" dirty="0"/>
                    </a:p>
                  </a:txBody>
                  <a:tcPr/>
                </a:tc>
                <a:tc>
                  <a:txBody>
                    <a:bodyPr/>
                    <a:lstStyle/>
                    <a:p>
                      <a:r>
                        <a:rPr lang="fr-FR" sz="1800" b="1" kern="1200" baseline="0" dirty="0" smtClean="0">
                          <a:solidFill>
                            <a:schemeClr val="dk1"/>
                          </a:solidFill>
                          <a:latin typeface="+mn-lt"/>
                          <a:ea typeface="+mn-ea"/>
                          <a:cs typeface="+mn-cs"/>
                        </a:rPr>
                        <a:t>26(18%)</a:t>
                      </a:r>
                    </a:p>
                    <a:p>
                      <a:r>
                        <a:rPr lang="fr-FR" sz="1800" b="1" kern="1200" baseline="0" dirty="0" smtClean="0">
                          <a:solidFill>
                            <a:schemeClr val="dk1"/>
                          </a:solidFill>
                          <a:latin typeface="+mn-lt"/>
                          <a:ea typeface="+mn-ea"/>
                          <a:cs typeface="+mn-cs"/>
                        </a:rPr>
                        <a:t>144</a:t>
                      </a:r>
                      <a:endParaRPr lang="fr-FR" sz="1800" dirty="0"/>
                    </a:p>
                  </a:txBody>
                  <a:tcPr/>
                </a:tc>
                <a:tc>
                  <a:txBody>
                    <a:bodyPr/>
                    <a:lstStyle/>
                    <a:p>
                      <a:r>
                        <a:rPr lang="fr-FR" sz="1800" b="1" kern="1200" baseline="0" dirty="0" smtClean="0">
                          <a:solidFill>
                            <a:schemeClr val="dk1"/>
                          </a:solidFill>
                          <a:latin typeface="+mn-lt"/>
                          <a:ea typeface="+mn-ea"/>
                          <a:cs typeface="+mn-cs"/>
                        </a:rPr>
                        <a:t>30(22%)</a:t>
                      </a:r>
                    </a:p>
                    <a:p>
                      <a:r>
                        <a:rPr lang="fr-FR" sz="1800" b="1" kern="1200" baseline="0" dirty="0" smtClean="0">
                          <a:solidFill>
                            <a:schemeClr val="dk1"/>
                          </a:solidFill>
                          <a:latin typeface="+mn-lt"/>
                          <a:ea typeface="+mn-ea"/>
                          <a:cs typeface="+mn-cs"/>
                        </a:rPr>
                        <a:t>139</a:t>
                      </a:r>
                      <a:endParaRPr lang="fr-FR" sz="1800" dirty="0"/>
                    </a:p>
                  </a:txBody>
                  <a:tcPr/>
                </a:tc>
              </a:tr>
            </a:tbl>
          </a:graphicData>
        </a:graphic>
      </p:graphicFrame>
      <p:sp>
        <p:nvSpPr>
          <p:cNvPr id="4" name="Espace réservé du contenu 3"/>
          <p:cNvSpPr>
            <a:spLocks noGrp="1"/>
          </p:cNvSpPr>
          <p:nvPr>
            <p:ph sz="half" idx="2"/>
          </p:nvPr>
        </p:nvSpPr>
        <p:spPr>
          <a:xfrm>
            <a:off x="4648200" y="1600201"/>
            <a:ext cx="4038600" cy="3268960"/>
          </a:xfrm>
        </p:spPr>
        <p:txBody>
          <a:bodyPr/>
          <a:lstStyle/>
          <a:p>
            <a:r>
              <a:rPr lang="fr-FR" dirty="0" smtClean="0"/>
              <a:t>Dans chaque case le chiffre en haut=nombre de succès(ici récidive) et nombre en bas  =nombre de sujets</a:t>
            </a:r>
          </a:p>
          <a:p>
            <a:endParaRPr lang="fr-FR" dirty="0"/>
          </a:p>
        </p:txBody>
      </p:sp>
    </p:spTree>
    <p:extLst>
      <p:ext uri="{BB962C8B-B14F-4D97-AF65-F5344CB8AC3E}">
        <p14:creationId xmlns:p14="http://schemas.microsoft.com/office/powerpoint/2010/main" val="33895309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graphicFrame>
        <p:nvGraphicFramePr>
          <p:cNvPr id="5" name="Espace réservé du contenu 4"/>
          <p:cNvGraphicFramePr>
            <a:graphicFrameLocks noGrp="1"/>
          </p:cNvGraphicFramePr>
          <p:nvPr>
            <p:ph sz="half" idx="1"/>
          </p:nvPr>
        </p:nvGraphicFramePr>
        <p:xfrm>
          <a:off x="457200" y="1600200"/>
          <a:ext cx="4038600" cy="2624088"/>
        </p:xfrm>
        <a:graphic>
          <a:graphicData uri="http://schemas.openxmlformats.org/drawingml/2006/table">
            <a:tbl>
              <a:tblPr firstRow="1" bandRow="1">
                <a:tableStyleId>{5C22544A-7EE6-4342-B048-85BDC9FD1C3A}</a:tableStyleId>
              </a:tblPr>
              <a:tblGrid>
                <a:gridCol w="1346200"/>
                <a:gridCol w="1346200"/>
                <a:gridCol w="673100"/>
                <a:gridCol w="673100"/>
              </a:tblGrid>
              <a:tr h="370840">
                <a:tc>
                  <a:txBody>
                    <a:bodyPr/>
                    <a:lstStyle/>
                    <a:p>
                      <a:endParaRPr lang="fr-FR" dirty="0"/>
                    </a:p>
                  </a:txBody>
                  <a:tcPr/>
                </a:tc>
                <a:tc>
                  <a:txBody>
                    <a:bodyPr/>
                    <a:lstStyle/>
                    <a:p>
                      <a:endParaRPr lang="fr-FR"/>
                    </a:p>
                  </a:txBody>
                  <a:tcPr/>
                </a:tc>
                <a:tc gridSpan="2">
                  <a:txBody>
                    <a:bodyPr/>
                    <a:lstStyle/>
                    <a:p>
                      <a:r>
                        <a:rPr lang="fr-FR" dirty="0" smtClean="0"/>
                        <a:t>Récidive</a:t>
                      </a:r>
                      <a:r>
                        <a:rPr lang="fr-FR" baseline="0" dirty="0" smtClean="0"/>
                        <a:t> </a:t>
                      </a:r>
                      <a:endParaRPr lang="fr-FR" dirty="0"/>
                    </a:p>
                  </a:txBody>
                  <a:tcPr/>
                </a:tc>
                <a:tc hMerge="1">
                  <a:txBody>
                    <a:bodyPr/>
                    <a:lstStyle/>
                    <a:p>
                      <a:endParaRPr lang="fr-FR"/>
                    </a:p>
                  </a:txBody>
                  <a:tcPr/>
                </a:tc>
              </a:tr>
              <a:tr h="521856">
                <a:tc>
                  <a:txBody>
                    <a:bodyPr/>
                    <a:lstStyle/>
                    <a:p>
                      <a:endParaRPr lang="fr-FR"/>
                    </a:p>
                  </a:txBody>
                  <a:tcPr/>
                </a:tc>
                <a:tc>
                  <a:txBody>
                    <a:bodyPr/>
                    <a:lstStyle/>
                    <a:p>
                      <a:endParaRPr lang="fr-FR" dirty="0"/>
                    </a:p>
                  </a:txBody>
                  <a:tcPr/>
                </a:tc>
                <a:tc>
                  <a:txBody>
                    <a:bodyPr/>
                    <a:lstStyle/>
                    <a:p>
                      <a:r>
                        <a:rPr lang="fr-FR" dirty="0" smtClean="0"/>
                        <a:t>Oui </a:t>
                      </a:r>
                      <a:endParaRPr lang="fr-FR" dirty="0"/>
                    </a:p>
                  </a:txBody>
                  <a:tcPr/>
                </a:tc>
                <a:tc>
                  <a:txBody>
                    <a:bodyPr/>
                    <a:lstStyle/>
                    <a:p>
                      <a:r>
                        <a:rPr lang="fr-FR" dirty="0" smtClean="0"/>
                        <a:t>Non </a:t>
                      </a:r>
                      <a:endParaRPr lang="fr-FR" dirty="0"/>
                    </a:p>
                  </a:txBody>
                  <a:tcPr/>
                </a:tc>
              </a:tr>
              <a:tr h="583064">
                <a:tc rowSpan="2">
                  <a:txBody>
                    <a:bodyPr/>
                    <a:lstStyle/>
                    <a:p>
                      <a:r>
                        <a:rPr lang="fr-FR" dirty="0" smtClean="0"/>
                        <a:t>Groupe</a:t>
                      </a:r>
                      <a:r>
                        <a:rPr lang="fr-FR" baseline="0" dirty="0" smtClean="0"/>
                        <a:t> </a:t>
                      </a:r>
                      <a:endParaRPr lang="fr-FR" dirty="0"/>
                    </a:p>
                  </a:txBody>
                  <a:tcPr/>
                </a:tc>
                <a:tc>
                  <a:txBody>
                    <a:bodyPr/>
                    <a:lstStyle/>
                    <a:p>
                      <a:r>
                        <a:rPr lang="fr-FR" dirty="0" smtClean="0"/>
                        <a:t>A+S</a:t>
                      </a:r>
                      <a:endParaRPr lang="fr-FR" dirty="0"/>
                    </a:p>
                  </a:txBody>
                  <a:tcPr/>
                </a:tc>
                <a:tc>
                  <a:txBody>
                    <a:bodyPr/>
                    <a:lstStyle/>
                    <a:p>
                      <a:r>
                        <a:rPr lang="fr-FR" dirty="0" smtClean="0"/>
                        <a:t>64</a:t>
                      </a:r>
                      <a:endParaRPr lang="fr-FR" dirty="0"/>
                    </a:p>
                  </a:txBody>
                  <a:tcPr/>
                </a:tc>
                <a:tc>
                  <a:txBody>
                    <a:bodyPr/>
                    <a:lstStyle/>
                    <a:p>
                      <a:r>
                        <a:rPr lang="fr-FR" dirty="0" smtClean="0"/>
                        <a:t>236</a:t>
                      </a:r>
                      <a:endParaRPr lang="fr-FR" dirty="0"/>
                    </a:p>
                  </a:txBody>
                  <a:tcPr/>
                </a:tc>
              </a:tr>
              <a:tr h="1148328">
                <a:tc vMerge="1">
                  <a:txBody>
                    <a:bodyPr/>
                    <a:lstStyle/>
                    <a:p>
                      <a:endParaRPr lang="fr-FR" dirty="0"/>
                    </a:p>
                  </a:txBody>
                  <a:tcPr/>
                </a:tc>
                <a:tc>
                  <a:txBody>
                    <a:bodyPr/>
                    <a:lstStyle/>
                    <a:p>
                      <a:r>
                        <a:rPr lang="fr-FR" dirty="0" smtClean="0"/>
                        <a:t>P+(A+S)</a:t>
                      </a:r>
                      <a:endParaRPr lang="fr-FR" dirty="0"/>
                    </a:p>
                  </a:txBody>
                  <a:tcPr/>
                </a:tc>
                <a:tc>
                  <a:txBody>
                    <a:bodyPr/>
                    <a:lstStyle/>
                    <a:p>
                      <a:r>
                        <a:rPr lang="fr-FR" dirty="0" smtClean="0"/>
                        <a:t>50</a:t>
                      </a:r>
                      <a:endParaRPr lang="fr-FR" dirty="0"/>
                    </a:p>
                  </a:txBody>
                  <a:tcPr/>
                </a:tc>
                <a:tc>
                  <a:txBody>
                    <a:bodyPr/>
                    <a:lstStyle/>
                    <a:p>
                      <a:r>
                        <a:rPr lang="fr-FR" dirty="0" smtClean="0"/>
                        <a:t>235</a:t>
                      </a:r>
                      <a:endParaRPr lang="fr-FR" dirty="0"/>
                    </a:p>
                  </a:txBody>
                  <a:tcPr/>
                </a:tc>
              </a:tr>
            </a:tbl>
          </a:graphicData>
        </a:graphic>
      </p:graphicFrame>
      <p:sp>
        <p:nvSpPr>
          <p:cNvPr id="4" name="Espace réservé du contenu 3"/>
          <p:cNvSpPr>
            <a:spLocks noGrp="1"/>
          </p:cNvSpPr>
          <p:nvPr>
            <p:ph sz="half" idx="2"/>
          </p:nvPr>
        </p:nvSpPr>
        <p:spPr/>
        <p:txBody>
          <a:bodyPr/>
          <a:lstStyle/>
          <a:p>
            <a:r>
              <a:rPr lang="fr-FR" dirty="0" smtClean="0"/>
              <a:t>Recherche d'une interaction statistique entre les 2 traitements</a:t>
            </a:r>
          </a:p>
          <a:p>
            <a:r>
              <a:rPr lang="fr-FR" dirty="0" smtClean="0"/>
              <a:t>P= placebo sans A et sans S</a:t>
            </a:r>
          </a:p>
          <a:p>
            <a:r>
              <a:rPr lang="fr-FR" dirty="0" smtClean="0"/>
              <a:t>A=aspirine seul</a:t>
            </a:r>
          </a:p>
          <a:p>
            <a:r>
              <a:rPr lang="fr-FR" dirty="0" smtClean="0"/>
              <a:t>S= SFP seul</a:t>
            </a:r>
          </a:p>
          <a:p>
            <a:r>
              <a:rPr lang="fr-FR" dirty="0" smtClean="0"/>
              <a:t>A+S= Aspirine associé SFP</a:t>
            </a:r>
            <a:endParaRPr lang="fr-FR" dirty="0"/>
          </a:p>
        </p:txBody>
      </p:sp>
    </p:spTree>
    <p:extLst>
      <p:ext uri="{BB962C8B-B14F-4D97-AF65-F5344CB8AC3E}">
        <p14:creationId xmlns:p14="http://schemas.microsoft.com/office/powerpoint/2010/main" val="5898257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idx="1"/>
          </p:nvPr>
        </p:nvSpPr>
        <p:spPr/>
        <p:txBody>
          <a:bodyPr/>
          <a:lstStyle/>
          <a:p>
            <a:r>
              <a:rPr lang="fr-FR" dirty="0" smtClean="0"/>
              <a:t>On obtient un Chi2=1,34 donc &lt; 3,84 → test non significatif au seuil 5%. </a:t>
            </a:r>
            <a:r>
              <a:rPr lang="fr-FR" i="1" dirty="0" smtClean="0"/>
              <a:t>Il n'y a pas d'interaction entre l'aspirine et le SFP, on peut étudier leur effet propre</a:t>
            </a:r>
            <a:endParaRPr lang="fr-FR" dirty="0"/>
          </a:p>
        </p:txBody>
      </p:sp>
    </p:spTree>
    <p:extLst>
      <p:ext uri="{BB962C8B-B14F-4D97-AF65-F5344CB8AC3E}">
        <p14:creationId xmlns:p14="http://schemas.microsoft.com/office/powerpoint/2010/main" val="3019314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  parallèle </a:t>
            </a:r>
            <a:endParaRPr lang="fr-FR"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259633" y="1268760"/>
            <a:ext cx="7560840" cy="4896544"/>
          </a:xfrm>
          <a:prstGeom prst="rect">
            <a:avLst/>
          </a:prstGeom>
          <a:noFill/>
          <a:ln w="9525">
            <a:noFill/>
            <a:miter lim="800000"/>
            <a:headEnd/>
            <a:tailEnd/>
          </a:ln>
        </p:spPr>
      </p:pic>
    </p:spTree>
    <p:extLst>
      <p:ext uri="{BB962C8B-B14F-4D97-AF65-F5344CB8AC3E}">
        <p14:creationId xmlns:p14="http://schemas.microsoft.com/office/powerpoint/2010/main" val="24960165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a:t>
            </a:r>
            <a:endParaRPr lang="fr-FR" dirty="0"/>
          </a:p>
        </p:txBody>
      </p:sp>
      <p:sp>
        <p:nvSpPr>
          <p:cNvPr id="3" name="Espace réservé du contenu 2"/>
          <p:cNvSpPr>
            <a:spLocks noGrp="1"/>
          </p:cNvSpPr>
          <p:nvPr>
            <p:ph sz="half" idx="1"/>
          </p:nvPr>
        </p:nvSpPr>
        <p:spPr/>
        <p:txBody>
          <a:bodyPr/>
          <a:lstStyle/>
          <a:p>
            <a:r>
              <a:rPr lang="fr-FR" b="1" dirty="0" smtClean="0"/>
              <a:t>Étude des effets de l'aspirine et du SFP</a:t>
            </a:r>
          </a:p>
          <a:p>
            <a:r>
              <a:rPr lang="fr-FR" dirty="0" smtClean="0"/>
              <a:t>On obtient un Chi2=4,82 donc &gt; 3,84 → test significatif au seuil 5% (p=0,03)</a:t>
            </a:r>
            <a:endParaRPr lang="fr-FR" dirty="0"/>
          </a:p>
        </p:txBody>
      </p:sp>
      <p:graphicFrame>
        <p:nvGraphicFramePr>
          <p:cNvPr id="5" name="Espace réservé du contenu 4"/>
          <p:cNvGraphicFramePr>
            <a:graphicFrameLocks noGrp="1"/>
          </p:cNvGraphicFramePr>
          <p:nvPr>
            <p:ph sz="half" idx="2"/>
            <p:extLst>
              <p:ext uri="{D42A27DB-BD31-4B8C-83A1-F6EECF244321}">
                <p14:modId xmlns:p14="http://schemas.microsoft.com/office/powerpoint/2010/main" val="1488410426"/>
              </p:ext>
            </p:extLst>
          </p:nvPr>
        </p:nvGraphicFramePr>
        <p:xfrm>
          <a:off x="4644009" y="1600201"/>
          <a:ext cx="4042791" cy="2790946"/>
        </p:xfrm>
        <a:graphic>
          <a:graphicData uri="http://schemas.openxmlformats.org/drawingml/2006/table">
            <a:tbl>
              <a:tblPr firstRow="1" bandRow="1">
                <a:tableStyleId>{5C22544A-7EE6-4342-B048-85BDC9FD1C3A}</a:tableStyleId>
              </a:tblPr>
              <a:tblGrid>
                <a:gridCol w="1008111"/>
                <a:gridCol w="1080120"/>
                <a:gridCol w="936104"/>
                <a:gridCol w="1018456"/>
              </a:tblGrid>
              <a:tr h="339719">
                <a:tc>
                  <a:txBody>
                    <a:bodyPr/>
                    <a:lstStyle/>
                    <a:p>
                      <a:endParaRPr lang="fr-FR" dirty="0"/>
                    </a:p>
                  </a:txBody>
                  <a:tcPr/>
                </a:tc>
                <a:tc>
                  <a:txBody>
                    <a:bodyPr/>
                    <a:lstStyle/>
                    <a:p>
                      <a:endParaRPr lang="fr-FR" dirty="0"/>
                    </a:p>
                  </a:txBody>
                  <a:tcPr/>
                </a:tc>
                <a:tc gridSpan="2">
                  <a:txBody>
                    <a:bodyPr/>
                    <a:lstStyle/>
                    <a:p>
                      <a:r>
                        <a:rPr lang="fr-FR" dirty="0" smtClean="0"/>
                        <a:t>récidive</a:t>
                      </a:r>
                      <a:r>
                        <a:rPr lang="fr-FR" baseline="0" dirty="0" smtClean="0"/>
                        <a:t>   </a:t>
                      </a:r>
                      <a:endParaRPr lang="fr-FR" dirty="0"/>
                    </a:p>
                  </a:txBody>
                  <a:tcPr/>
                </a:tc>
                <a:tc hMerge="1">
                  <a:txBody>
                    <a:bodyPr/>
                    <a:lstStyle/>
                    <a:p>
                      <a:endParaRPr lang="fr-FR"/>
                    </a:p>
                  </a:txBody>
                  <a:tcPr/>
                </a:tc>
              </a:tr>
              <a:tr h="657846">
                <a:tc>
                  <a:txBody>
                    <a:bodyPr/>
                    <a:lstStyle/>
                    <a:p>
                      <a:endParaRPr lang="fr-FR"/>
                    </a:p>
                  </a:txBody>
                  <a:tcPr/>
                </a:tc>
                <a:tc>
                  <a:txBody>
                    <a:bodyPr/>
                    <a:lstStyle/>
                    <a:p>
                      <a:endParaRPr lang="fr-FR"/>
                    </a:p>
                  </a:txBody>
                  <a:tcPr/>
                </a:tc>
                <a:tc>
                  <a:txBody>
                    <a:bodyPr/>
                    <a:lstStyle/>
                    <a:p>
                      <a:r>
                        <a:rPr lang="fr-FR" dirty="0" smtClean="0"/>
                        <a:t>Oui </a:t>
                      </a:r>
                      <a:endParaRPr lang="fr-FR" dirty="0"/>
                    </a:p>
                  </a:txBody>
                  <a:tcPr/>
                </a:tc>
                <a:tc>
                  <a:txBody>
                    <a:bodyPr/>
                    <a:lstStyle/>
                    <a:p>
                      <a:r>
                        <a:rPr lang="fr-FR" dirty="0" smtClean="0"/>
                        <a:t>Non </a:t>
                      </a:r>
                      <a:endParaRPr lang="fr-FR" dirty="0"/>
                    </a:p>
                  </a:txBody>
                  <a:tcPr/>
                </a:tc>
              </a:tr>
              <a:tr h="913138">
                <a:tc rowSpan="2">
                  <a:txBody>
                    <a:bodyPr/>
                    <a:lstStyle/>
                    <a:p>
                      <a:r>
                        <a:rPr lang="fr-FR" dirty="0" smtClean="0"/>
                        <a:t>Groupe </a:t>
                      </a:r>
                      <a:endParaRPr lang="fr-FR" dirty="0"/>
                    </a:p>
                  </a:txBody>
                  <a:tcPr/>
                </a:tc>
                <a:tc>
                  <a:txBody>
                    <a:bodyPr/>
                    <a:lstStyle/>
                    <a:p>
                      <a:r>
                        <a:rPr lang="fr-FR" dirty="0" smtClean="0"/>
                        <a:t>A+(A+S)</a:t>
                      </a:r>
                      <a:endParaRPr lang="fr-FR" dirty="0"/>
                    </a:p>
                  </a:txBody>
                  <a:tcPr/>
                </a:tc>
                <a:tc>
                  <a:txBody>
                    <a:bodyPr/>
                    <a:lstStyle/>
                    <a:p>
                      <a:r>
                        <a:rPr lang="fr-FR" sz="1800" b="1" kern="1200" baseline="0" dirty="0" smtClean="0">
                          <a:solidFill>
                            <a:schemeClr val="dk1"/>
                          </a:solidFill>
                          <a:latin typeface="+mn-lt"/>
                          <a:ea typeface="+mn-ea"/>
                          <a:cs typeface="+mn-cs"/>
                        </a:rPr>
                        <a:t> 46</a:t>
                      </a:r>
                      <a:endParaRPr lang="fr-FR" dirty="0"/>
                    </a:p>
                  </a:txBody>
                  <a:tcPr/>
                </a:tc>
                <a:tc>
                  <a:txBody>
                    <a:bodyPr/>
                    <a:lstStyle/>
                    <a:p>
                      <a:r>
                        <a:rPr lang="fr-FR" sz="1800" b="1" kern="1200" baseline="0" dirty="0" smtClean="0">
                          <a:solidFill>
                            <a:schemeClr val="dk1"/>
                          </a:solidFill>
                          <a:latin typeface="+mn-lt"/>
                          <a:ea typeface="+mn-ea"/>
                          <a:cs typeface="+mn-cs"/>
                        </a:rPr>
                        <a:t>244</a:t>
                      </a:r>
                      <a:endParaRPr lang="fr-FR" dirty="0"/>
                    </a:p>
                  </a:txBody>
                  <a:tcPr/>
                </a:tc>
              </a:tr>
              <a:tr h="854202">
                <a:tc vMerge="1">
                  <a:txBody>
                    <a:bodyPr/>
                    <a:lstStyle/>
                    <a:p>
                      <a:endParaRPr lang="fr-FR" dirty="0"/>
                    </a:p>
                  </a:txBody>
                  <a:tcPr/>
                </a:tc>
                <a:tc>
                  <a:txBody>
                    <a:bodyPr/>
                    <a:lstStyle/>
                    <a:p>
                      <a:r>
                        <a:rPr lang="fr-FR" dirty="0" smtClean="0"/>
                        <a:t>P+S</a:t>
                      </a:r>
                      <a:endParaRPr lang="fr-FR" dirty="0"/>
                    </a:p>
                  </a:txBody>
                  <a:tcPr/>
                </a:tc>
                <a:tc>
                  <a:txBody>
                    <a:bodyPr/>
                    <a:lstStyle/>
                    <a:p>
                      <a:r>
                        <a:rPr lang="fr-FR" sz="1800" b="1" kern="1200" baseline="0" dirty="0" smtClean="0">
                          <a:solidFill>
                            <a:schemeClr val="dk1"/>
                          </a:solidFill>
                          <a:latin typeface="+mn-lt"/>
                          <a:ea typeface="+mn-ea"/>
                          <a:cs typeface="+mn-cs"/>
                        </a:rPr>
                        <a:t> 68</a:t>
                      </a:r>
                      <a:endParaRPr lang="fr-FR" dirty="0"/>
                    </a:p>
                  </a:txBody>
                  <a:tcPr/>
                </a:tc>
                <a:tc>
                  <a:txBody>
                    <a:bodyPr/>
                    <a:lstStyle/>
                    <a:p>
                      <a:r>
                        <a:rPr lang="fr-FR" sz="1800" b="1" kern="1200" baseline="0" dirty="0" smtClean="0">
                          <a:solidFill>
                            <a:schemeClr val="dk1"/>
                          </a:solidFill>
                          <a:latin typeface="+mn-lt"/>
                          <a:ea typeface="+mn-ea"/>
                          <a:cs typeface="+mn-cs"/>
                        </a:rPr>
                        <a:t>227</a:t>
                      </a:r>
                      <a:endParaRPr lang="fr-FR" dirty="0"/>
                    </a:p>
                  </a:txBody>
                  <a:tcPr/>
                </a:tc>
              </a:tr>
            </a:tbl>
          </a:graphicData>
        </a:graphic>
      </p:graphicFrame>
    </p:spTree>
    <p:extLst>
      <p:ext uri="{BB962C8B-B14F-4D97-AF65-F5344CB8AC3E}">
        <p14:creationId xmlns:p14="http://schemas.microsoft.com/office/powerpoint/2010/main" val="42866324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Plans factoriels </a:t>
            </a:r>
            <a:endParaRPr lang="fr-FR" dirty="0"/>
          </a:p>
        </p:txBody>
      </p:sp>
      <p:sp>
        <p:nvSpPr>
          <p:cNvPr id="3" name="Espace réservé du contenu 2"/>
          <p:cNvSpPr>
            <a:spLocks noGrp="1"/>
          </p:cNvSpPr>
          <p:nvPr>
            <p:ph sz="half" idx="1"/>
          </p:nvPr>
        </p:nvSpPr>
        <p:spPr/>
        <p:txBody>
          <a:bodyPr>
            <a:normAutofit/>
          </a:bodyPr>
          <a:lstStyle/>
          <a:p>
            <a:pPr>
              <a:buFont typeface="Wingdings" pitchFamily="2" charset="2"/>
              <a:buChar char="q"/>
            </a:pPr>
            <a:r>
              <a:rPr lang="fr-FR" dirty="0" smtClean="0"/>
              <a:t>On obtient un Chi2=0,03 donc &lt; 3,84 → test non significatif au seuil 5%</a:t>
            </a:r>
          </a:p>
          <a:p>
            <a:pPr>
              <a:buFont typeface="Wingdings" pitchFamily="2" charset="2"/>
              <a:buChar char="q"/>
            </a:pPr>
            <a:r>
              <a:rPr lang="fr-FR" i="1" dirty="0" smtClean="0"/>
              <a:t>L'aspirine est efficace pour éviter les récidives d'AVC, en revanche, au regard des résultats obtenus dans cette étude, le </a:t>
            </a:r>
            <a:r>
              <a:rPr lang="fr-FR" i="1" dirty="0" err="1" smtClean="0"/>
              <a:t>sulfinpyrazone</a:t>
            </a:r>
            <a:r>
              <a:rPr lang="fr-FR" i="1" dirty="0" smtClean="0"/>
              <a:t> ne permet pas de réduire la fréquence des récidives d'AVC.</a:t>
            </a:r>
            <a:endParaRPr lang="fr-FR" dirty="0"/>
          </a:p>
        </p:txBody>
      </p:sp>
      <p:graphicFrame>
        <p:nvGraphicFramePr>
          <p:cNvPr id="5" name="Espace réservé du contenu 4"/>
          <p:cNvGraphicFramePr>
            <a:graphicFrameLocks noGrp="1"/>
          </p:cNvGraphicFramePr>
          <p:nvPr>
            <p:ph sz="half" idx="2"/>
          </p:nvPr>
        </p:nvGraphicFramePr>
        <p:xfrm>
          <a:off x="4648200" y="1600200"/>
          <a:ext cx="4038600" cy="3766016"/>
        </p:xfrm>
        <a:graphic>
          <a:graphicData uri="http://schemas.openxmlformats.org/drawingml/2006/table">
            <a:tbl>
              <a:tblPr firstRow="1" bandRow="1">
                <a:tableStyleId>{5C22544A-7EE6-4342-B048-85BDC9FD1C3A}</a:tableStyleId>
              </a:tblPr>
              <a:tblGrid>
                <a:gridCol w="1147936"/>
                <a:gridCol w="1080120"/>
                <a:gridCol w="864096"/>
                <a:gridCol w="946448"/>
              </a:tblGrid>
              <a:tr h="370840">
                <a:tc>
                  <a:txBody>
                    <a:bodyPr/>
                    <a:lstStyle/>
                    <a:p>
                      <a:endParaRPr lang="fr-FR" dirty="0"/>
                    </a:p>
                  </a:txBody>
                  <a:tcPr/>
                </a:tc>
                <a:tc>
                  <a:txBody>
                    <a:bodyPr/>
                    <a:lstStyle/>
                    <a:p>
                      <a:endParaRPr lang="fr-FR" dirty="0"/>
                    </a:p>
                  </a:txBody>
                  <a:tcPr/>
                </a:tc>
                <a:tc gridSpan="2">
                  <a:txBody>
                    <a:bodyPr/>
                    <a:lstStyle/>
                    <a:p>
                      <a:pPr algn="ctr"/>
                      <a:r>
                        <a:rPr lang="fr-FR" dirty="0" smtClean="0"/>
                        <a:t>Récidivé </a:t>
                      </a:r>
                      <a:endParaRPr lang="fr-FR" dirty="0"/>
                    </a:p>
                  </a:txBody>
                  <a:tcPr/>
                </a:tc>
                <a:tc hMerge="1">
                  <a:txBody>
                    <a:bodyPr/>
                    <a:lstStyle/>
                    <a:p>
                      <a:endParaRPr lang="fr-FR"/>
                    </a:p>
                  </a:txBody>
                  <a:tcPr/>
                </a:tc>
              </a:tr>
              <a:tr h="1313944">
                <a:tc>
                  <a:txBody>
                    <a:bodyPr/>
                    <a:lstStyle/>
                    <a:p>
                      <a:endParaRPr lang="fr-FR" b="1" dirty="0"/>
                    </a:p>
                  </a:txBody>
                  <a:tcPr/>
                </a:tc>
                <a:tc>
                  <a:txBody>
                    <a:bodyPr/>
                    <a:lstStyle/>
                    <a:p>
                      <a:endParaRPr lang="fr-FR" b="1" dirty="0"/>
                    </a:p>
                  </a:txBody>
                  <a:tcPr/>
                </a:tc>
                <a:tc>
                  <a:txBody>
                    <a:bodyPr/>
                    <a:lstStyle/>
                    <a:p>
                      <a:r>
                        <a:rPr lang="fr-FR" b="1" dirty="0" smtClean="0"/>
                        <a:t>Oui </a:t>
                      </a:r>
                      <a:endParaRPr lang="fr-FR" b="1" dirty="0"/>
                    </a:p>
                  </a:txBody>
                  <a:tcPr/>
                </a:tc>
                <a:tc>
                  <a:txBody>
                    <a:bodyPr/>
                    <a:lstStyle/>
                    <a:p>
                      <a:r>
                        <a:rPr lang="fr-FR" b="1" dirty="0" smtClean="0"/>
                        <a:t>Non </a:t>
                      </a:r>
                      <a:endParaRPr lang="fr-FR" b="1" dirty="0"/>
                    </a:p>
                  </a:txBody>
                  <a:tcPr/>
                </a:tc>
              </a:tr>
              <a:tr h="1152128">
                <a:tc rowSpan="2">
                  <a:txBody>
                    <a:bodyPr/>
                    <a:lstStyle/>
                    <a:p>
                      <a:r>
                        <a:rPr lang="fr-FR" b="1" dirty="0" smtClean="0"/>
                        <a:t>Groupe </a:t>
                      </a:r>
                      <a:endParaRPr lang="fr-FR" b="1" dirty="0"/>
                    </a:p>
                  </a:txBody>
                  <a:tcPr/>
                </a:tc>
                <a:tc>
                  <a:txBody>
                    <a:bodyPr/>
                    <a:lstStyle/>
                    <a:p>
                      <a:r>
                        <a:rPr lang="fr-FR" b="1" dirty="0" smtClean="0"/>
                        <a:t>S+(A+S)</a:t>
                      </a:r>
                      <a:endParaRPr lang="fr-FR" b="1" dirty="0"/>
                    </a:p>
                  </a:txBody>
                  <a:tcPr/>
                </a:tc>
                <a:tc>
                  <a:txBody>
                    <a:bodyPr/>
                    <a:lstStyle/>
                    <a:p>
                      <a:r>
                        <a:rPr lang="fr-FR" b="1" dirty="0" smtClean="0"/>
                        <a:t>58</a:t>
                      </a:r>
                      <a:endParaRPr lang="fr-FR" b="1" dirty="0"/>
                    </a:p>
                  </a:txBody>
                  <a:tcPr/>
                </a:tc>
                <a:tc>
                  <a:txBody>
                    <a:bodyPr/>
                    <a:lstStyle/>
                    <a:p>
                      <a:r>
                        <a:rPr lang="fr-FR" b="1" dirty="0" smtClean="0"/>
                        <a:t>244</a:t>
                      </a:r>
                      <a:endParaRPr lang="fr-FR" b="1" dirty="0"/>
                    </a:p>
                  </a:txBody>
                  <a:tcPr/>
                </a:tc>
              </a:tr>
              <a:tr h="929104">
                <a:tc vMerge="1">
                  <a:txBody>
                    <a:bodyPr/>
                    <a:lstStyle/>
                    <a:p>
                      <a:endParaRPr lang="fr-FR" dirty="0"/>
                    </a:p>
                  </a:txBody>
                  <a:tcPr/>
                </a:tc>
                <a:tc>
                  <a:txBody>
                    <a:bodyPr/>
                    <a:lstStyle/>
                    <a:p>
                      <a:r>
                        <a:rPr lang="fr-FR" b="1" dirty="0" smtClean="0"/>
                        <a:t>P+A</a:t>
                      </a:r>
                      <a:endParaRPr lang="fr-FR" b="1" dirty="0"/>
                    </a:p>
                  </a:txBody>
                  <a:tcPr/>
                </a:tc>
                <a:tc>
                  <a:txBody>
                    <a:bodyPr/>
                    <a:lstStyle/>
                    <a:p>
                      <a:r>
                        <a:rPr lang="fr-FR" b="1" dirty="0" smtClean="0"/>
                        <a:t>56 </a:t>
                      </a:r>
                      <a:endParaRPr lang="fr-FR" b="1" dirty="0"/>
                    </a:p>
                  </a:txBody>
                  <a:tcPr/>
                </a:tc>
                <a:tc>
                  <a:txBody>
                    <a:bodyPr/>
                    <a:lstStyle/>
                    <a:p>
                      <a:r>
                        <a:rPr lang="fr-FR" b="1" dirty="0" smtClean="0"/>
                        <a:t>227</a:t>
                      </a:r>
                      <a:endParaRPr lang="fr-FR" b="1" dirty="0"/>
                    </a:p>
                  </a:txBody>
                  <a:tcPr/>
                </a:tc>
              </a:tr>
            </a:tbl>
          </a:graphicData>
        </a:graphic>
      </p:graphicFrame>
    </p:spTree>
    <p:extLst>
      <p:ext uri="{BB962C8B-B14F-4D97-AF65-F5344CB8AC3E}">
        <p14:creationId xmlns:p14="http://schemas.microsoft.com/office/powerpoint/2010/main" val="6183969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normAutofit/>
          </a:bodyPr>
          <a:lstStyle/>
          <a:p>
            <a:r>
              <a:rPr lang="fr-FR" dirty="0" smtClean="0"/>
              <a:t>Le choix d'un schéma doit être guidé par les objectifs de l'étude et les conditions de mise en œuvre</a:t>
            </a:r>
          </a:p>
          <a:p>
            <a:r>
              <a:rPr lang="fr-FR" dirty="0" smtClean="0"/>
              <a:t>Dans tous les cas, il faut :</a:t>
            </a:r>
          </a:p>
          <a:p>
            <a:pPr>
              <a:buFont typeface="Wingdings" pitchFamily="2" charset="2"/>
              <a:buChar char="Ø"/>
            </a:pPr>
            <a:r>
              <a:rPr lang="fr-FR" dirty="0" smtClean="0"/>
              <a:t> Identifier les hypothèses et les objectifs de départ ;</a:t>
            </a:r>
          </a:p>
          <a:p>
            <a:pPr>
              <a:buFont typeface="Wingdings" pitchFamily="2" charset="2"/>
              <a:buChar char="Ø"/>
            </a:pPr>
            <a:r>
              <a:rPr lang="fr-FR" dirty="0" smtClean="0"/>
              <a:t> Assurer une qualité méthodologique irréprochable ;</a:t>
            </a:r>
          </a:p>
          <a:p>
            <a:pPr>
              <a:buFont typeface="Wingdings" pitchFamily="2" charset="2"/>
              <a:buChar char="Ø"/>
            </a:pPr>
            <a:r>
              <a:rPr lang="fr-FR" dirty="0" smtClean="0"/>
              <a:t> Ne jamais oublier l'intérêt direct du sujet en interprétant cliniquement les résultats statistiques.</a:t>
            </a:r>
            <a:endParaRPr lang="fr-FR" dirty="0"/>
          </a:p>
        </p:txBody>
      </p:sp>
    </p:spTree>
    <p:extLst>
      <p:ext uri="{BB962C8B-B14F-4D97-AF65-F5344CB8AC3E}">
        <p14:creationId xmlns:p14="http://schemas.microsoft.com/office/powerpoint/2010/main" val="3311329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2780928"/>
            <a:ext cx="7772400" cy="1440160"/>
          </a:xfrm>
        </p:spPr>
        <p:txBody>
          <a:bodyPr>
            <a:normAutofit fontScale="25000" lnSpcReduction="20000"/>
          </a:bodyPr>
          <a:lstStyle/>
          <a:p>
            <a:endParaRPr lang="fr-FR" dirty="0" smtClean="0"/>
          </a:p>
          <a:p>
            <a:endParaRPr lang="fr-FR" dirty="0"/>
          </a:p>
          <a:p>
            <a:endParaRPr lang="fr-FR" dirty="0" smtClean="0"/>
          </a:p>
          <a:p>
            <a:endParaRPr lang="fr-FR" dirty="0"/>
          </a:p>
          <a:p>
            <a:endParaRPr lang="fr-FR" dirty="0" smtClean="0"/>
          </a:p>
          <a:p>
            <a:pPr marL="0" indent="0">
              <a:buNone/>
            </a:pPr>
            <a:r>
              <a:rPr lang="fr-FR" sz="16800" dirty="0" smtClean="0"/>
              <a:t>                      </a:t>
            </a:r>
            <a:r>
              <a:rPr lang="fr-FR" sz="16800" dirty="0" err="1" smtClean="0"/>
              <a:t>Bark</a:t>
            </a:r>
            <a:r>
              <a:rPr lang="fr-FR" sz="16800" dirty="0" smtClean="0"/>
              <a:t> </a:t>
            </a:r>
            <a:r>
              <a:rPr lang="fr-FR" sz="16800" dirty="0" err="1" smtClean="0"/>
              <a:t>wusgo</a:t>
            </a:r>
            <a:r>
              <a:rPr lang="fr-FR" sz="16800" dirty="0" smtClean="0"/>
              <a:t> </a:t>
            </a:r>
            <a:endParaRPr lang="fr-FR" sz="16800" dirty="0"/>
          </a:p>
        </p:txBody>
      </p:sp>
    </p:spTree>
    <p:extLst>
      <p:ext uri="{BB962C8B-B14F-4D97-AF65-F5344CB8AC3E}">
        <p14:creationId xmlns:p14="http://schemas.microsoft.com/office/powerpoint/2010/main" val="3891419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 parallèle </a:t>
            </a:r>
            <a:endParaRPr lang="fr-FR" dirty="0"/>
          </a:p>
        </p:txBody>
      </p:sp>
      <p:sp>
        <p:nvSpPr>
          <p:cNvPr id="3" name="Espace réservé du contenu 2"/>
          <p:cNvSpPr>
            <a:spLocks noGrp="1"/>
          </p:cNvSpPr>
          <p:nvPr>
            <p:ph idx="1"/>
          </p:nvPr>
        </p:nvSpPr>
        <p:spPr/>
        <p:txBody>
          <a:bodyPr>
            <a:normAutofit/>
          </a:bodyPr>
          <a:lstStyle/>
          <a:p>
            <a:r>
              <a:rPr lang="fr-FR" b="1" dirty="0" smtClean="0"/>
              <a:t>Avantages et inconvénients</a:t>
            </a:r>
          </a:p>
          <a:p>
            <a:pPr>
              <a:buFont typeface="Wingdings" pitchFamily="2" charset="2"/>
              <a:buChar char="q"/>
            </a:pPr>
            <a:r>
              <a:rPr lang="fr-FR" b="1" dirty="0" smtClean="0"/>
              <a:t>Avantage des groupes parallèles :</a:t>
            </a:r>
          </a:p>
          <a:p>
            <a:pPr>
              <a:buFont typeface="Wingdings" pitchFamily="2" charset="2"/>
              <a:buChar char="Ø"/>
            </a:pPr>
            <a:r>
              <a:rPr lang="fr-FR" dirty="0" smtClean="0"/>
              <a:t> Simplicité d'organisation et d'analyse des données.</a:t>
            </a:r>
          </a:p>
          <a:p>
            <a:pPr>
              <a:buFont typeface="Wingdings" pitchFamily="2" charset="2"/>
              <a:buChar char="q"/>
            </a:pPr>
            <a:r>
              <a:rPr lang="fr-FR" b="1" dirty="0" smtClean="0"/>
              <a:t>Inconvénient des groupes parallèles :</a:t>
            </a:r>
          </a:p>
          <a:p>
            <a:pPr>
              <a:buFont typeface="Wingdings" pitchFamily="2" charset="2"/>
              <a:buChar char="Ø"/>
            </a:pPr>
            <a:r>
              <a:rPr lang="fr-FR" dirty="0" smtClean="0"/>
              <a:t> Nécessité d'un plus grand nombre de sujets pour une puissance donnée des tests statistiques par rapport aux autres plans expérimentaux</a:t>
            </a:r>
          </a:p>
          <a:p>
            <a:pPr>
              <a:buFont typeface="Wingdings" pitchFamily="2" charset="2"/>
              <a:buChar char="Ø"/>
            </a:pPr>
            <a:r>
              <a:rPr lang="fr-FR" dirty="0" smtClean="0"/>
              <a:t>Variabilité des résultats entre  groupes de sujets  maximale.</a:t>
            </a:r>
            <a:endParaRPr lang="fr-FR" dirty="0"/>
          </a:p>
        </p:txBody>
      </p:sp>
    </p:spTree>
    <p:extLst>
      <p:ext uri="{BB962C8B-B14F-4D97-AF65-F5344CB8AC3E}">
        <p14:creationId xmlns:p14="http://schemas.microsoft.com/office/powerpoint/2010/main" val="319593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 parallèle </a:t>
            </a:r>
            <a:endParaRPr lang="fr-FR" dirty="0"/>
          </a:p>
        </p:txBody>
      </p:sp>
      <p:sp>
        <p:nvSpPr>
          <p:cNvPr id="3" name="Espace réservé du contenu 2"/>
          <p:cNvSpPr>
            <a:spLocks noGrp="1"/>
          </p:cNvSpPr>
          <p:nvPr>
            <p:ph idx="1"/>
          </p:nvPr>
        </p:nvSpPr>
        <p:spPr/>
        <p:txBody>
          <a:bodyPr>
            <a:normAutofit/>
          </a:bodyPr>
          <a:lstStyle/>
          <a:p>
            <a:r>
              <a:rPr lang="fr-FR" b="1" dirty="0" smtClean="0"/>
              <a:t>Stratification </a:t>
            </a:r>
          </a:p>
          <a:p>
            <a:pPr>
              <a:buFont typeface="Wingdings" pitchFamily="2" charset="2"/>
              <a:buChar char="q"/>
            </a:pPr>
            <a:r>
              <a:rPr lang="fr-FR" dirty="0" smtClean="0"/>
              <a:t>Si un facteur pronostique P </a:t>
            </a:r>
            <a:r>
              <a:rPr lang="fr-FR" b="1" dirty="0" smtClean="0"/>
              <a:t>est connu, la technique de stratification, permet d'avoir une distribution homogène de </a:t>
            </a:r>
            <a:r>
              <a:rPr lang="fr-FR" dirty="0" smtClean="0"/>
              <a:t>ce facteur dans chaque groupe </a:t>
            </a:r>
          </a:p>
          <a:p>
            <a:pPr>
              <a:buFont typeface="Wingdings" pitchFamily="2" charset="2"/>
              <a:buChar char="q"/>
            </a:pPr>
            <a:r>
              <a:rPr lang="fr-FR" dirty="0" smtClean="0"/>
              <a:t> tirage au sort des traitements pour chaque niveau ou strate de ce facteur P.</a:t>
            </a:r>
          </a:p>
          <a:p>
            <a:pPr>
              <a:buFont typeface="Wingdings" pitchFamily="2" charset="2"/>
              <a:buChar char="q"/>
            </a:pPr>
            <a:r>
              <a:rPr lang="fr-FR" dirty="0" smtClean="0"/>
              <a:t>Cette technique est limitée à un nombre réduit de facteurs ayant un petit nombre de strates</a:t>
            </a:r>
            <a:endParaRPr lang="fr-FR" dirty="0"/>
          </a:p>
        </p:txBody>
      </p:sp>
    </p:spTree>
    <p:extLst>
      <p:ext uri="{BB962C8B-B14F-4D97-AF65-F5344CB8AC3E}">
        <p14:creationId xmlns:p14="http://schemas.microsoft.com/office/powerpoint/2010/main" val="4077415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 parallèle </a:t>
            </a:r>
            <a:endParaRPr lang="fr-FR" dirty="0"/>
          </a:p>
        </p:txBody>
      </p:sp>
      <p:sp>
        <p:nvSpPr>
          <p:cNvPr id="3" name="Espace réservé du contenu 2"/>
          <p:cNvSpPr>
            <a:spLocks noGrp="1"/>
          </p:cNvSpPr>
          <p:nvPr>
            <p:ph idx="1"/>
          </p:nvPr>
        </p:nvSpPr>
        <p:spPr/>
        <p:txBody>
          <a:bodyPr>
            <a:normAutofit/>
          </a:bodyPr>
          <a:lstStyle/>
          <a:p>
            <a:r>
              <a:rPr lang="fr-FR" b="1" dirty="0" smtClean="0"/>
              <a:t>Nombre de Sujets Nécessaires</a:t>
            </a:r>
          </a:p>
          <a:p>
            <a:pPr>
              <a:buFont typeface="Wingdings" pitchFamily="2" charset="2"/>
              <a:buChar char="q"/>
            </a:pPr>
            <a:r>
              <a:rPr lang="fr-FR" b="1" dirty="0" smtClean="0"/>
              <a:t>Comparaison de deux moyennes</a:t>
            </a:r>
          </a:p>
          <a:p>
            <a:endParaRPr lang="fr-FR" b="1" dirty="0" smtClean="0"/>
          </a:p>
          <a:p>
            <a:r>
              <a:rPr lang="fr-FR" b="1" dirty="0" smtClean="0"/>
              <a:t>Avec n2=kn1 </a:t>
            </a:r>
          </a:p>
          <a:p>
            <a:pPr>
              <a:buFont typeface="Wingdings" pitchFamily="2" charset="2"/>
              <a:buChar char="q"/>
            </a:pPr>
            <a:r>
              <a:rPr lang="fr-FR" b="1" dirty="0" smtClean="0"/>
              <a:t>Comparaison de deux pourcentages </a:t>
            </a:r>
          </a:p>
          <a:p>
            <a:pPr>
              <a:buNone/>
            </a:pPr>
            <a:endParaRPr lang="fr-FR" dirty="0" smtClean="0"/>
          </a:p>
          <a:p>
            <a:endParaRPr lang="fr-FR" dirty="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3077"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87624" y="5013176"/>
            <a:ext cx="5267325" cy="720080"/>
          </a:xfrm>
          <a:prstGeom prst="rect">
            <a:avLst/>
          </a:prstGeom>
          <a:noFill/>
        </p:spPr>
      </p:pic>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3079"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07904" y="2492896"/>
            <a:ext cx="4176464" cy="798190"/>
          </a:xfrm>
          <a:prstGeom prst="rect">
            <a:avLst/>
          </a:prstGeom>
          <a:noFill/>
        </p:spPr>
      </p:pic>
    </p:spTree>
    <p:extLst>
      <p:ext uri="{BB962C8B-B14F-4D97-AF65-F5344CB8AC3E}">
        <p14:creationId xmlns:p14="http://schemas.microsoft.com/office/powerpoint/2010/main" val="1069131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 parallèle </a:t>
            </a:r>
            <a:endParaRPr lang="fr-FR" dirty="0"/>
          </a:p>
        </p:txBody>
      </p:sp>
      <p:sp>
        <p:nvSpPr>
          <p:cNvPr id="3" name="Espace réservé du contenu 2"/>
          <p:cNvSpPr>
            <a:spLocks noGrp="1"/>
          </p:cNvSpPr>
          <p:nvPr>
            <p:ph idx="1"/>
          </p:nvPr>
        </p:nvSpPr>
        <p:spPr>
          <a:xfrm>
            <a:off x="457200" y="1196752"/>
            <a:ext cx="8229600" cy="5040560"/>
          </a:xfrm>
        </p:spPr>
        <p:txBody>
          <a:bodyPr>
            <a:normAutofit/>
          </a:bodyPr>
          <a:lstStyle/>
          <a:p>
            <a:r>
              <a:rPr lang="fr-FR" b="1" dirty="0" smtClean="0"/>
              <a:t>Analyse </a:t>
            </a:r>
          </a:p>
          <a:p>
            <a:pPr>
              <a:buFont typeface="Wingdings" pitchFamily="2" charset="2"/>
              <a:buChar char="q"/>
            </a:pPr>
            <a:r>
              <a:rPr lang="fr-FR" dirty="0"/>
              <a:t>Comparaison de deux moyennes avec t test</a:t>
            </a:r>
          </a:p>
          <a:p>
            <a:pPr>
              <a:buFont typeface="Wingdings" pitchFamily="2" charset="2"/>
              <a:buChar char="q"/>
            </a:pPr>
            <a:r>
              <a:rPr lang="fr-FR" dirty="0"/>
              <a:t>Comparaison de deux pourcentages ou plus  CHI 2 ou t test (uniquement pour 2 </a:t>
            </a:r>
            <a:r>
              <a:rPr lang="fr-FR" dirty="0" smtClean="0"/>
              <a:t>pourcentages)</a:t>
            </a:r>
            <a:endParaRPr lang="fr-FR" dirty="0"/>
          </a:p>
          <a:p>
            <a:pPr>
              <a:buFont typeface="Wingdings" pitchFamily="2" charset="2"/>
              <a:buChar char="q"/>
            </a:pPr>
            <a:r>
              <a:rPr lang="fr-FR" dirty="0"/>
              <a:t>Analyse de la variance si plus de deux moyenne</a:t>
            </a:r>
          </a:p>
          <a:p>
            <a:pPr>
              <a:buFont typeface="Wingdings" pitchFamily="2" charset="2"/>
              <a:buChar char="q"/>
            </a:pPr>
            <a:r>
              <a:rPr lang="fr-FR" dirty="0" smtClean="0"/>
              <a:t> Analyse de survie s’il y a des perdus de vue ou si on veut prendre en compte l’effet temps</a:t>
            </a:r>
          </a:p>
          <a:p>
            <a:endParaRPr lang="fr-FR" dirty="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7571983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5116</TotalTime>
  <Words>2683</Words>
  <Application>Microsoft Office PowerPoint</Application>
  <PresentationFormat>Affichage à l'écran (4:3)</PresentationFormat>
  <Paragraphs>573</Paragraphs>
  <Slides>53</Slides>
  <Notes>52</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Capitaux</vt:lpstr>
      <vt:lpstr>Interprétation des essais cliniques</vt:lpstr>
      <vt:lpstr>Plan </vt:lpstr>
      <vt:lpstr>Objectifs </vt:lpstr>
      <vt:lpstr>Introduction </vt:lpstr>
      <vt:lpstr>Groupe  parallèle </vt:lpstr>
      <vt:lpstr>Groupe parallèle </vt:lpstr>
      <vt:lpstr>Groupe parallèle </vt:lpstr>
      <vt:lpstr>Groupe parallèle </vt:lpstr>
      <vt:lpstr>Groupe parallèle </vt:lpstr>
      <vt:lpstr>Essai croisé</vt:lpstr>
      <vt:lpstr>Essai croisé</vt:lpstr>
      <vt:lpstr>Essai croisé </vt:lpstr>
      <vt:lpstr>Essai croisé</vt:lpstr>
      <vt:lpstr>Essai croisé</vt:lpstr>
      <vt:lpstr>Essai croisé</vt:lpstr>
      <vt:lpstr>Essai croisé</vt:lpstr>
      <vt:lpstr>Essai croisé</vt:lpstr>
      <vt:lpstr>Essai croisé </vt:lpstr>
      <vt:lpstr>Essai croisé</vt:lpstr>
      <vt:lpstr>Essai croisé</vt:lpstr>
      <vt:lpstr>Essai croisé </vt:lpstr>
      <vt:lpstr>Essai croisé </vt:lpstr>
      <vt:lpstr>Essai  croisé </vt:lpstr>
      <vt:lpstr>Essai croisé </vt:lpstr>
      <vt:lpstr>Essai croisé </vt:lpstr>
      <vt:lpstr>Essai croisé</vt:lpstr>
      <vt:lpstr>Essai croisé </vt:lpstr>
      <vt:lpstr>Essai croisé</vt:lpstr>
      <vt:lpstr>Essai croisé</vt:lpstr>
      <vt:lpstr>Essai croisé</vt:lpstr>
      <vt:lpstr>Essai croisé</vt:lpstr>
      <vt:lpstr>Plans factoriels </vt:lpstr>
      <vt:lpstr>Plans factoriels </vt:lpstr>
      <vt:lpstr>Plans factoriels</vt:lpstr>
      <vt:lpstr>Plans factoriels</vt:lpstr>
      <vt:lpstr>Plans factoriels</vt:lpstr>
      <vt:lpstr>Plans factoriels </vt:lpstr>
      <vt:lpstr>Plans factoriels </vt:lpstr>
      <vt:lpstr>Plans factoriels</vt:lpstr>
      <vt:lpstr>Plans factoriels </vt:lpstr>
      <vt:lpstr>Plans factoriels </vt:lpstr>
      <vt:lpstr>Plans factoriels</vt:lpstr>
      <vt:lpstr>Plans factoriels</vt:lpstr>
      <vt:lpstr>Plans factoriels </vt:lpstr>
      <vt:lpstr>Plans factoriels</vt:lpstr>
      <vt:lpstr>Plans factoriels</vt:lpstr>
      <vt:lpstr>Plans factoriels</vt:lpstr>
      <vt:lpstr>Plans factoriels </vt:lpstr>
      <vt:lpstr>Plans factoriels</vt:lpstr>
      <vt:lpstr>Plans factoriels</vt:lpstr>
      <vt:lpstr>Plans factoriels </vt:lpstr>
      <vt:lpstr>Conclusion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Indicateur de santé</dc:title>
  <dc:creator>USER</dc:creator>
  <cp:lastModifiedBy>USER</cp:lastModifiedBy>
  <cp:revision>70</cp:revision>
  <dcterms:created xsi:type="dcterms:W3CDTF">2016-11-01T09:26:27Z</dcterms:created>
  <dcterms:modified xsi:type="dcterms:W3CDTF">2017-12-04T23:21:31Z</dcterms:modified>
</cp:coreProperties>
</file>