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7"/>
  </p:notesMasterIdLst>
  <p:sldIdLst>
    <p:sldId id="256" r:id="rId2"/>
    <p:sldId id="257" r:id="rId3"/>
    <p:sldId id="280" r:id="rId4"/>
    <p:sldId id="299" r:id="rId5"/>
    <p:sldId id="303" r:id="rId6"/>
    <p:sldId id="306" r:id="rId7"/>
    <p:sldId id="304" r:id="rId8"/>
    <p:sldId id="305" r:id="rId9"/>
    <p:sldId id="300" r:id="rId10"/>
    <p:sldId id="301" r:id="rId11"/>
    <p:sldId id="307" r:id="rId12"/>
    <p:sldId id="308" r:id="rId13"/>
    <p:sldId id="315" r:id="rId14"/>
    <p:sldId id="309" r:id="rId15"/>
    <p:sldId id="270" r:id="rId16"/>
    <p:sldId id="271" r:id="rId17"/>
    <p:sldId id="272" r:id="rId18"/>
    <p:sldId id="273" r:id="rId19"/>
    <p:sldId id="313" r:id="rId20"/>
    <p:sldId id="314" r:id="rId21"/>
    <p:sldId id="268" r:id="rId22"/>
    <p:sldId id="318" r:id="rId23"/>
    <p:sldId id="316" r:id="rId24"/>
    <p:sldId id="317" r:id="rId25"/>
    <p:sldId id="319" r:id="rId2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86364" autoAdjust="0"/>
  </p:normalViewPr>
  <p:slideViewPr>
    <p:cSldViewPr snapToGrid="0">
      <p:cViewPr varScale="1">
        <p:scale>
          <a:sx n="86" d="100"/>
          <a:sy n="86" d="100"/>
        </p:scale>
        <p:origin x="427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76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09854-B1ED-46E3-B13E-11630CD388E7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E610180F-D748-4E29-9968-6DF97C933076}">
      <dgm:prSet phldrT="[Texte]" custT="1"/>
      <dgm:spPr>
        <a:xfrm rot="5400000">
          <a:off x="-961284" y="961284"/>
          <a:ext cx="5711614" cy="378904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36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Conseil National</a:t>
          </a:r>
        </a:p>
      </dgm:t>
    </dgm:pt>
    <dgm:pt modelId="{6C209DEB-767A-411D-8DBB-8FC8A0C13332}" type="parTrans" cxnId="{BE9D1E0B-A827-44B3-A073-D065CF541F14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A28C6DBA-56B8-4170-92F8-4F5DE88487EE}" type="sibTrans" cxnId="{BE9D1E0B-A827-44B3-A073-D065CF541F14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F8144AE0-9E77-4E57-BB68-84073A37648C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sz="1800" b="0" dirty="0">
              <a:solidFill>
                <a:schemeClr val="tx1"/>
              </a:solidFill>
              <a:latin typeface="+mn-lt"/>
            </a:rPr>
            <a:t>Plateforme multisectorielle de coordination: ne se substitue pas aux missions régaliennes des services</a:t>
          </a:r>
        </a:p>
      </dgm:t>
    </dgm:pt>
    <dgm:pt modelId="{E8F2D23B-5BA7-413D-9121-6032529A64C6}" type="parTrans" cxnId="{DE62D8E6-44A4-450F-9756-5BF19476B83B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DBE046FA-07B1-4F16-BCA7-3FFFA2B3D85D}" type="sibTrans" cxnId="{DE62D8E6-44A4-450F-9756-5BF19476B83B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F98750AE-ECAF-4CEC-9D61-D05F22EFB2DA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sz="1800" b="0" dirty="0">
              <a:solidFill>
                <a:schemeClr val="tx1"/>
              </a:solidFill>
              <a:latin typeface="+mn-lt"/>
            </a:rPr>
            <a:t>Présidence: Premier Ministre</a:t>
          </a:r>
        </a:p>
      </dgm:t>
    </dgm:pt>
    <dgm:pt modelId="{8BD658FA-7259-43CF-9C66-B25A68A08269}" type="parTrans" cxnId="{65BCE928-010A-4DCC-AB1E-8AD0CAC3B887}">
      <dgm:prSet/>
      <dgm:spPr/>
      <dgm:t>
        <a:bodyPr/>
        <a:lstStyle/>
        <a:p>
          <a:endParaRPr lang="fr-FR"/>
        </a:p>
      </dgm:t>
    </dgm:pt>
    <dgm:pt modelId="{62AA21A3-20A8-4175-8C22-5B829084FFCF}" type="sibTrans" cxnId="{65BCE928-010A-4DCC-AB1E-8AD0CAC3B887}">
      <dgm:prSet/>
      <dgm:spPr/>
      <dgm:t>
        <a:bodyPr/>
        <a:lstStyle/>
        <a:p>
          <a:endParaRPr lang="fr-FR"/>
        </a:p>
      </dgm:t>
    </dgm:pt>
    <dgm:pt modelId="{C9381076-0CFB-4059-A0D1-A657F7E745DA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sz="1800" b="0" dirty="0">
              <a:solidFill>
                <a:schemeClr val="tx1"/>
              </a:solidFill>
              <a:latin typeface="+mn-lt"/>
            </a:rPr>
            <a:t>Vice- présidence: Min. Santé, MRAH et MEEVCC</a:t>
          </a:r>
        </a:p>
      </dgm:t>
    </dgm:pt>
    <dgm:pt modelId="{51FC82BC-E686-4A2B-93BE-87CB5B8110B7}" type="parTrans" cxnId="{1B32B0F0-9684-442C-AC86-6DEC1F2F2859}">
      <dgm:prSet/>
      <dgm:spPr/>
      <dgm:t>
        <a:bodyPr/>
        <a:lstStyle/>
        <a:p>
          <a:endParaRPr lang="fr-FR"/>
        </a:p>
      </dgm:t>
    </dgm:pt>
    <dgm:pt modelId="{E4C4035D-71B6-4A55-A2EA-BDDCA06829D0}" type="sibTrans" cxnId="{1B32B0F0-9684-442C-AC86-6DEC1F2F2859}">
      <dgm:prSet/>
      <dgm:spPr/>
      <dgm:t>
        <a:bodyPr/>
        <a:lstStyle/>
        <a:p>
          <a:endParaRPr lang="fr-FR"/>
        </a:p>
      </dgm:t>
    </dgm:pt>
    <dgm:pt modelId="{663757E2-2A41-4ECD-956E-4EF6FCF44815}">
      <dgm:prSet custT="1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fr-FR" altLang="fr-FR" sz="1800" b="0" dirty="0">
              <a:solidFill>
                <a:schemeClr val="tx1"/>
              </a:solidFill>
              <a:latin typeface="+mn-lt"/>
            </a:rPr>
            <a:t>Acteurs: santé, élevage, environnement, administration territoriale, finances, transport, agriculture, eau, sécurité, information, Recherche, Société civile, PTF..</a:t>
          </a:r>
        </a:p>
      </dgm:t>
    </dgm:pt>
    <dgm:pt modelId="{DC6C9266-984E-461A-A222-0D74F24263CE}" type="parTrans" cxnId="{E8F5B617-0241-42C7-923F-68AB8D129D35}">
      <dgm:prSet/>
      <dgm:spPr/>
      <dgm:t>
        <a:bodyPr/>
        <a:lstStyle/>
        <a:p>
          <a:endParaRPr lang="fr-FR"/>
        </a:p>
      </dgm:t>
    </dgm:pt>
    <dgm:pt modelId="{A3ABC33F-BC0B-4957-B2C3-7CD695C57198}" type="sibTrans" cxnId="{E8F5B617-0241-42C7-923F-68AB8D129D35}">
      <dgm:prSet/>
      <dgm:spPr/>
      <dgm:t>
        <a:bodyPr/>
        <a:lstStyle/>
        <a:p>
          <a:endParaRPr lang="fr-FR"/>
        </a:p>
      </dgm:t>
    </dgm:pt>
    <dgm:pt modelId="{77C8941B-FEC8-4FBD-816D-875B4C681529}">
      <dgm:prSet custT="1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fr-FR" altLang="fr-FR" sz="1800" b="0" dirty="0">
              <a:solidFill>
                <a:schemeClr val="tx1"/>
              </a:solidFill>
              <a:latin typeface="+mn-lt"/>
            </a:rPr>
            <a:t>Comités régional, provincial et départemental</a:t>
          </a:r>
        </a:p>
      </dgm:t>
    </dgm:pt>
    <dgm:pt modelId="{0721FAFE-37A5-4D1C-90CF-DF8DBCFA1FD8}" type="parTrans" cxnId="{67F57F37-588F-4C7F-A9FA-6786655C4786}">
      <dgm:prSet/>
      <dgm:spPr/>
      <dgm:t>
        <a:bodyPr/>
        <a:lstStyle/>
        <a:p>
          <a:endParaRPr lang="fr-FR"/>
        </a:p>
      </dgm:t>
    </dgm:pt>
    <dgm:pt modelId="{884EFE5A-8FB7-47CE-AC37-3310A15E5C9A}" type="sibTrans" cxnId="{67F57F37-588F-4C7F-A9FA-6786655C4786}">
      <dgm:prSet/>
      <dgm:spPr/>
      <dgm:t>
        <a:bodyPr/>
        <a:lstStyle/>
        <a:p>
          <a:endParaRPr lang="fr-FR"/>
        </a:p>
      </dgm:t>
    </dgm:pt>
    <dgm:pt modelId="{DE055823-D206-43FE-87F2-48C536CA63D3}">
      <dgm:prSet custT="1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fr-FR" altLang="fr-FR" sz="1800" b="0" dirty="0">
              <a:solidFill>
                <a:schemeClr val="tx1"/>
              </a:solidFill>
              <a:latin typeface="+mn-lt"/>
            </a:rPr>
            <a:t>1 réunion annuelle du conseil national</a:t>
          </a:r>
        </a:p>
      </dgm:t>
    </dgm:pt>
    <dgm:pt modelId="{68AFBE86-3C46-438F-9827-8DBA1137B058}" type="parTrans" cxnId="{A6B5C362-0251-4BA2-A1CF-77AD19D3E9BD}">
      <dgm:prSet/>
      <dgm:spPr/>
      <dgm:t>
        <a:bodyPr/>
        <a:lstStyle/>
        <a:p>
          <a:endParaRPr lang="fr-FR"/>
        </a:p>
      </dgm:t>
    </dgm:pt>
    <dgm:pt modelId="{5EAF5032-A515-4907-8962-F4FAA7F77298}" type="sibTrans" cxnId="{A6B5C362-0251-4BA2-A1CF-77AD19D3E9BD}">
      <dgm:prSet/>
      <dgm:spPr/>
      <dgm:t>
        <a:bodyPr/>
        <a:lstStyle/>
        <a:p>
          <a:endParaRPr lang="fr-FR"/>
        </a:p>
      </dgm:t>
    </dgm:pt>
    <dgm:pt modelId="{E4E794D5-1DE1-455C-8F61-095E3440EBAA}">
      <dgm:prSet custT="1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fr-FR" altLang="fr-FR" sz="1800" b="0" dirty="0">
              <a:solidFill>
                <a:schemeClr val="tx1"/>
              </a:solidFill>
              <a:latin typeface="+mn-lt"/>
            </a:rPr>
            <a:t>Rencontres extraordinaires au besoin</a:t>
          </a:r>
        </a:p>
      </dgm:t>
    </dgm:pt>
    <dgm:pt modelId="{1E62EC54-1F4A-48EF-B460-B191F8085E62}" type="parTrans" cxnId="{0118FF07-40C2-4B14-9F51-7737C75C1FA7}">
      <dgm:prSet/>
      <dgm:spPr/>
      <dgm:t>
        <a:bodyPr/>
        <a:lstStyle/>
        <a:p>
          <a:endParaRPr lang="fr-FR"/>
        </a:p>
      </dgm:t>
    </dgm:pt>
    <dgm:pt modelId="{E95F04E5-AAC7-4C86-B23D-A7E3ADAB6508}" type="sibTrans" cxnId="{0118FF07-40C2-4B14-9F51-7737C75C1FA7}">
      <dgm:prSet/>
      <dgm:spPr/>
      <dgm:t>
        <a:bodyPr/>
        <a:lstStyle/>
        <a:p>
          <a:endParaRPr lang="fr-FR"/>
        </a:p>
      </dgm:t>
    </dgm:pt>
    <dgm:pt modelId="{61A13604-3B0C-4CFB-9D3A-B292074630FA}">
      <dgm:prSet custT="1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fr-FR" altLang="fr-FR" sz="1800" b="0" dirty="0">
              <a:solidFill>
                <a:schemeClr val="tx1"/>
              </a:solidFill>
              <a:latin typeface="+mn-lt"/>
            </a:rPr>
            <a:t>Se substitue au comité de coordination RSI</a:t>
          </a:r>
        </a:p>
      </dgm:t>
    </dgm:pt>
    <dgm:pt modelId="{3AEB7178-D0F0-48E3-9993-A5B121B06CAC}" type="parTrans" cxnId="{F870BBC6-5E14-4C5B-8A3C-0787F690D0D8}">
      <dgm:prSet/>
      <dgm:spPr/>
      <dgm:t>
        <a:bodyPr/>
        <a:lstStyle/>
        <a:p>
          <a:endParaRPr lang="fr-FR"/>
        </a:p>
      </dgm:t>
    </dgm:pt>
    <dgm:pt modelId="{89795E52-B534-4B6E-9259-6B96F769B3B1}" type="sibTrans" cxnId="{F870BBC6-5E14-4C5B-8A3C-0787F690D0D8}">
      <dgm:prSet/>
      <dgm:spPr/>
      <dgm:t>
        <a:bodyPr/>
        <a:lstStyle/>
        <a:p>
          <a:endParaRPr lang="fr-FR"/>
        </a:p>
      </dgm:t>
    </dgm:pt>
    <dgm:pt modelId="{D841B4D5-5929-4E47-B560-C6CE9E0DCCE9}" type="pres">
      <dgm:prSet presAssocID="{A6509854-B1ED-46E3-B13E-11630CD388E7}" presName="linearFlow" presStyleCnt="0">
        <dgm:presLayoutVars>
          <dgm:dir/>
          <dgm:animLvl val="lvl"/>
          <dgm:resizeHandles val="exact"/>
        </dgm:presLayoutVars>
      </dgm:prSet>
      <dgm:spPr/>
    </dgm:pt>
    <dgm:pt modelId="{923223DB-C46A-4773-AEEF-9ED4070F1061}" type="pres">
      <dgm:prSet presAssocID="{E610180F-D748-4E29-9968-6DF97C933076}" presName="composite" presStyleCnt="0"/>
      <dgm:spPr/>
    </dgm:pt>
    <dgm:pt modelId="{75F63D87-7C2A-41F7-8B9C-2892B70040D3}" type="pres">
      <dgm:prSet presAssocID="{E610180F-D748-4E29-9968-6DF97C933076}" presName="parentText" presStyleLbl="alignNode1" presStyleIdx="0" presStyleCnt="1" custLinFactNeighborX="-1106" custLinFactNeighborY="-1132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13152D86-02E4-4FE6-8793-3B67912549C1}" type="pres">
      <dgm:prSet presAssocID="{E610180F-D748-4E29-9968-6DF97C933076}" presName="descendantText" presStyleLbl="alignAcc1" presStyleIdx="0" presStyleCnt="1" custScaleY="207246" custLinFactNeighborX="27572" custLinFactNeighborY="1980">
        <dgm:presLayoutVars>
          <dgm:bulletEnabled val="1"/>
        </dgm:presLayoutVars>
      </dgm:prSet>
      <dgm:spPr>
        <a:xfrm rot="5400000">
          <a:off x="4722282" y="-857659"/>
          <a:ext cx="3817091" cy="5683567"/>
        </a:xfrm>
        <a:prstGeom prst="round2SameRect">
          <a:avLst/>
        </a:prstGeom>
      </dgm:spPr>
    </dgm:pt>
  </dgm:ptLst>
  <dgm:cxnLst>
    <dgm:cxn modelId="{0118FF07-40C2-4B14-9F51-7737C75C1FA7}" srcId="{E610180F-D748-4E29-9968-6DF97C933076}" destId="{E4E794D5-1DE1-455C-8F61-095E3440EBAA}" srcOrd="6" destOrd="0" parTransId="{1E62EC54-1F4A-48EF-B460-B191F8085E62}" sibTransId="{E95F04E5-AAC7-4C86-B23D-A7E3ADAB6508}"/>
    <dgm:cxn modelId="{BE9D1E0B-A827-44B3-A073-D065CF541F14}" srcId="{A6509854-B1ED-46E3-B13E-11630CD388E7}" destId="{E610180F-D748-4E29-9968-6DF97C933076}" srcOrd="0" destOrd="0" parTransId="{6C209DEB-767A-411D-8DBB-8FC8A0C13332}" sibTransId="{A28C6DBA-56B8-4170-92F8-4F5DE88487EE}"/>
    <dgm:cxn modelId="{E8F5B617-0241-42C7-923F-68AB8D129D35}" srcId="{E610180F-D748-4E29-9968-6DF97C933076}" destId="{663757E2-2A41-4ECD-956E-4EF6FCF44815}" srcOrd="3" destOrd="0" parTransId="{DC6C9266-984E-461A-A222-0D74F24263CE}" sibTransId="{A3ABC33F-BC0B-4957-B2C3-7CD695C57198}"/>
    <dgm:cxn modelId="{F920311A-336D-4286-9689-B36416C9A152}" type="presOf" srcId="{77C8941B-FEC8-4FBD-816D-875B4C681529}" destId="{13152D86-02E4-4FE6-8793-3B67912549C1}" srcOrd="0" destOrd="4" presId="urn:microsoft.com/office/officeart/2005/8/layout/chevron2"/>
    <dgm:cxn modelId="{B654F127-A6A5-4CEA-80B5-C8327D3EE31B}" type="presOf" srcId="{663757E2-2A41-4ECD-956E-4EF6FCF44815}" destId="{13152D86-02E4-4FE6-8793-3B67912549C1}" srcOrd="0" destOrd="3" presId="urn:microsoft.com/office/officeart/2005/8/layout/chevron2"/>
    <dgm:cxn modelId="{65BCE928-010A-4DCC-AB1E-8AD0CAC3B887}" srcId="{E610180F-D748-4E29-9968-6DF97C933076}" destId="{F98750AE-ECAF-4CEC-9D61-D05F22EFB2DA}" srcOrd="1" destOrd="0" parTransId="{8BD658FA-7259-43CF-9C66-B25A68A08269}" sibTransId="{62AA21A3-20A8-4175-8C22-5B829084FFCF}"/>
    <dgm:cxn modelId="{67F57F37-588F-4C7F-A9FA-6786655C4786}" srcId="{E610180F-D748-4E29-9968-6DF97C933076}" destId="{77C8941B-FEC8-4FBD-816D-875B4C681529}" srcOrd="4" destOrd="0" parTransId="{0721FAFE-37A5-4D1C-90CF-DF8DBCFA1FD8}" sibTransId="{884EFE5A-8FB7-47CE-AC37-3310A15E5C9A}"/>
    <dgm:cxn modelId="{A6B5C362-0251-4BA2-A1CF-77AD19D3E9BD}" srcId="{E610180F-D748-4E29-9968-6DF97C933076}" destId="{DE055823-D206-43FE-87F2-48C536CA63D3}" srcOrd="5" destOrd="0" parTransId="{68AFBE86-3C46-438F-9827-8DBA1137B058}" sibTransId="{5EAF5032-A515-4907-8962-F4FAA7F77298}"/>
    <dgm:cxn modelId="{3619F745-600C-4B42-ADF3-DBC5F84ADD4F}" type="presOf" srcId="{C9381076-0CFB-4059-A0D1-A657F7E745DA}" destId="{13152D86-02E4-4FE6-8793-3B67912549C1}" srcOrd="0" destOrd="2" presId="urn:microsoft.com/office/officeart/2005/8/layout/chevron2"/>
    <dgm:cxn modelId="{63DE446E-D390-47B7-8E87-4784C178E3CA}" type="presOf" srcId="{F8144AE0-9E77-4E57-BB68-84073A37648C}" destId="{13152D86-02E4-4FE6-8793-3B67912549C1}" srcOrd="0" destOrd="0" presId="urn:microsoft.com/office/officeart/2005/8/layout/chevron2"/>
    <dgm:cxn modelId="{305DF57B-19CA-4445-831C-23F0990F8967}" type="presOf" srcId="{A6509854-B1ED-46E3-B13E-11630CD388E7}" destId="{D841B4D5-5929-4E47-B560-C6CE9E0DCCE9}" srcOrd="0" destOrd="0" presId="urn:microsoft.com/office/officeart/2005/8/layout/chevron2"/>
    <dgm:cxn modelId="{B0800C9D-14B2-41A5-A040-502E193C607E}" type="presOf" srcId="{F98750AE-ECAF-4CEC-9D61-D05F22EFB2DA}" destId="{13152D86-02E4-4FE6-8793-3B67912549C1}" srcOrd="0" destOrd="1" presId="urn:microsoft.com/office/officeart/2005/8/layout/chevron2"/>
    <dgm:cxn modelId="{2B6F6AA0-28D4-4BDD-93DC-D981180F4D97}" type="presOf" srcId="{DE055823-D206-43FE-87F2-48C536CA63D3}" destId="{13152D86-02E4-4FE6-8793-3B67912549C1}" srcOrd="0" destOrd="5" presId="urn:microsoft.com/office/officeart/2005/8/layout/chevron2"/>
    <dgm:cxn modelId="{799967A4-EB20-4C59-B57A-E783C47BA7F1}" type="presOf" srcId="{61A13604-3B0C-4CFB-9D3A-B292074630FA}" destId="{13152D86-02E4-4FE6-8793-3B67912549C1}" srcOrd="0" destOrd="7" presId="urn:microsoft.com/office/officeart/2005/8/layout/chevron2"/>
    <dgm:cxn modelId="{F870BBC6-5E14-4C5B-8A3C-0787F690D0D8}" srcId="{E610180F-D748-4E29-9968-6DF97C933076}" destId="{61A13604-3B0C-4CFB-9D3A-B292074630FA}" srcOrd="7" destOrd="0" parTransId="{3AEB7178-D0F0-48E3-9993-A5B121B06CAC}" sibTransId="{89795E52-B534-4B6E-9259-6B96F769B3B1}"/>
    <dgm:cxn modelId="{A24E79D6-175B-4F89-AAA4-6DA7164B3F0F}" type="presOf" srcId="{E4E794D5-1DE1-455C-8F61-095E3440EBAA}" destId="{13152D86-02E4-4FE6-8793-3B67912549C1}" srcOrd="0" destOrd="6" presId="urn:microsoft.com/office/officeart/2005/8/layout/chevron2"/>
    <dgm:cxn modelId="{DE62D8E6-44A4-450F-9756-5BF19476B83B}" srcId="{E610180F-D748-4E29-9968-6DF97C933076}" destId="{F8144AE0-9E77-4E57-BB68-84073A37648C}" srcOrd="0" destOrd="0" parTransId="{E8F2D23B-5BA7-413D-9121-6032529A64C6}" sibTransId="{DBE046FA-07B1-4F16-BCA7-3FFFA2B3D85D}"/>
    <dgm:cxn modelId="{1B32B0F0-9684-442C-AC86-6DEC1F2F2859}" srcId="{E610180F-D748-4E29-9968-6DF97C933076}" destId="{C9381076-0CFB-4059-A0D1-A657F7E745DA}" srcOrd="2" destOrd="0" parTransId="{51FC82BC-E686-4A2B-93BE-87CB5B8110B7}" sibTransId="{E4C4035D-71B6-4A55-A2EA-BDDCA06829D0}"/>
    <dgm:cxn modelId="{8701AAFF-5F4B-4E28-9D6D-F515230FD362}" type="presOf" srcId="{E610180F-D748-4E29-9968-6DF97C933076}" destId="{75F63D87-7C2A-41F7-8B9C-2892B70040D3}" srcOrd="0" destOrd="0" presId="urn:microsoft.com/office/officeart/2005/8/layout/chevron2"/>
    <dgm:cxn modelId="{0C12EC0E-04CE-4CE0-ACCE-85013357F8DB}" type="presParOf" srcId="{D841B4D5-5929-4E47-B560-C6CE9E0DCCE9}" destId="{923223DB-C46A-4773-AEEF-9ED4070F1061}" srcOrd="0" destOrd="0" presId="urn:microsoft.com/office/officeart/2005/8/layout/chevron2"/>
    <dgm:cxn modelId="{DA93F2B2-06DA-47E8-BAA6-EE9C2FBD634D}" type="presParOf" srcId="{923223DB-C46A-4773-AEEF-9ED4070F1061}" destId="{75F63D87-7C2A-41F7-8B9C-2892B70040D3}" srcOrd="0" destOrd="0" presId="urn:microsoft.com/office/officeart/2005/8/layout/chevron2"/>
    <dgm:cxn modelId="{B66EEC4F-E6FF-4F29-8077-FE53CCF35388}" type="presParOf" srcId="{923223DB-C46A-4773-AEEF-9ED4070F1061}" destId="{13152D86-02E4-4FE6-8793-3B67912549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09854-B1ED-46E3-B13E-11630CD388E7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E610180F-D748-4E29-9968-6DF97C933076}">
      <dgm:prSet phldrT="[Texte]" custT="1"/>
      <dgm:spPr>
        <a:xfrm rot="5400000">
          <a:off x="-961284" y="961284"/>
          <a:ext cx="5711614" cy="378904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40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Comité technique pilotage</a:t>
          </a:r>
        </a:p>
      </dgm:t>
    </dgm:pt>
    <dgm:pt modelId="{6C209DEB-767A-411D-8DBB-8FC8A0C13332}" type="parTrans" cxnId="{BE9D1E0B-A827-44B3-A073-D065CF541F14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A28C6DBA-56B8-4170-92F8-4F5DE88487EE}" type="sibTrans" cxnId="{BE9D1E0B-A827-44B3-A073-D065CF541F14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F8144AE0-9E77-4E57-BB68-84073A37648C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sz="1800" b="0" dirty="0">
              <a:solidFill>
                <a:schemeClr val="tx1"/>
              </a:solidFill>
              <a:latin typeface="+mn-lt"/>
            </a:rPr>
            <a:t>Structure technique de coordination entre les sessions du comité national;</a:t>
          </a:r>
        </a:p>
      </dgm:t>
    </dgm:pt>
    <dgm:pt modelId="{E8F2D23B-5BA7-413D-9121-6032529A64C6}" type="parTrans" cxnId="{DE62D8E6-44A4-450F-9756-5BF19476B83B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DBE046FA-07B1-4F16-BCA7-3FFFA2B3D85D}" type="sibTrans" cxnId="{DE62D8E6-44A4-450F-9756-5BF19476B83B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663757E2-2A41-4ECD-956E-4EF6FCF44815}">
      <dgm:prSet custT="1"/>
      <dgm:spPr/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altLang="fr-FR" sz="1800" b="0" dirty="0">
              <a:solidFill>
                <a:schemeClr val="tx1"/>
              </a:solidFill>
              <a:latin typeface="+mn-lt"/>
            </a:rPr>
            <a:t>Acteurs: point focal RSI, points focaux ministériels, Présidents commissions, PTF, ONG et Associations (société civile);</a:t>
          </a:r>
        </a:p>
      </dgm:t>
    </dgm:pt>
    <dgm:pt modelId="{DC6C9266-984E-461A-A222-0D74F24263CE}" type="parTrans" cxnId="{E8F5B617-0241-42C7-923F-68AB8D129D35}">
      <dgm:prSet/>
      <dgm:spPr/>
      <dgm:t>
        <a:bodyPr/>
        <a:lstStyle/>
        <a:p>
          <a:endParaRPr lang="fr-FR"/>
        </a:p>
      </dgm:t>
    </dgm:pt>
    <dgm:pt modelId="{A3ABC33F-BC0B-4957-B2C3-7CD695C57198}" type="sibTrans" cxnId="{E8F5B617-0241-42C7-923F-68AB8D129D35}">
      <dgm:prSet/>
      <dgm:spPr/>
      <dgm:t>
        <a:bodyPr/>
        <a:lstStyle/>
        <a:p>
          <a:endParaRPr lang="fr-FR"/>
        </a:p>
      </dgm:t>
    </dgm:pt>
    <dgm:pt modelId="{E4E794D5-1DE1-455C-8F61-095E3440EBAA}">
      <dgm:prSet custT="1"/>
      <dgm:spPr/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altLang="fr-FR" sz="1800" b="0" dirty="0">
              <a:solidFill>
                <a:schemeClr val="tx1"/>
              </a:solidFill>
              <a:latin typeface="+mn-lt"/>
            </a:rPr>
            <a:t>1 réunion semestrielle;</a:t>
          </a:r>
        </a:p>
      </dgm:t>
    </dgm:pt>
    <dgm:pt modelId="{1E62EC54-1F4A-48EF-B460-B191F8085E62}" type="parTrans" cxnId="{0118FF07-40C2-4B14-9F51-7737C75C1FA7}">
      <dgm:prSet/>
      <dgm:spPr/>
      <dgm:t>
        <a:bodyPr/>
        <a:lstStyle/>
        <a:p>
          <a:endParaRPr lang="fr-FR"/>
        </a:p>
      </dgm:t>
    </dgm:pt>
    <dgm:pt modelId="{E95F04E5-AAC7-4C86-B23D-A7E3ADAB6508}" type="sibTrans" cxnId="{0118FF07-40C2-4B14-9F51-7737C75C1FA7}">
      <dgm:prSet/>
      <dgm:spPr/>
      <dgm:t>
        <a:bodyPr/>
        <a:lstStyle/>
        <a:p>
          <a:endParaRPr lang="fr-FR"/>
        </a:p>
      </dgm:t>
    </dgm:pt>
    <dgm:pt modelId="{C993A76C-ABC2-40A6-B7B5-4DB519222B24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sz="1800" b="0" dirty="0">
              <a:solidFill>
                <a:schemeClr val="tx1"/>
              </a:solidFill>
              <a:latin typeface="+mn-lt"/>
            </a:rPr>
            <a:t>Rôle de conseil d’administration;</a:t>
          </a:r>
        </a:p>
      </dgm:t>
    </dgm:pt>
    <dgm:pt modelId="{CA05C549-FB50-4D1C-8126-294CBAE699B5}" type="parTrans" cxnId="{BD0294E7-91A5-44BD-A408-31DA5068EE9F}">
      <dgm:prSet/>
      <dgm:spPr/>
      <dgm:t>
        <a:bodyPr/>
        <a:lstStyle/>
        <a:p>
          <a:endParaRPr lang="fr-FR"/>
        </a:p>
      </dgm:t>
    </dgm:pt>
    <dgm:pt modelId="{F15E657B-3CE1-49AB-9452-F9826A4166CE}" type="sibTrans" cxnId="{BD0294E7-91A5-44BD-A408-31DA5068EE9F}">
      <dgm:prSet/>
      <dgm:spPr/>
      <dgm:t>
        <a:bodyPr/>
        <a:lstStyle/>
        <a:p>
          <a:endParaRPr lang="fr-FR"/>
        </a:p>
      </dgm:t>
    </dgm:pt>
    <dgm:pt modelId="{8D6AF593-230F-470C-9C29-F45628D446CE}">
      <dgm:prSet custT="1"/>
      <dgm:spPr/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altLang="fr-FR" sz="1800" b="0" dirty="0">
              <a:solidFill>
                <a:schemeClr val="tx1"/>
              </a:solidFill>
              <a:latin typeface="+mn-lt"/>
            </a:rPr>
            <a:t>Rencontres extraordinaires en cas de besoin.</a:t>
          </a:r>
        </a:p>
      </dgm:t>
    </dgm:pt>
    <dgm:pt modelId="{00607573-49FF-41E1-B428-9123EDC57519}" type="parTrans" cxnId="{1AF2B873-066E-4233-9E84-C51E253DBD7E}">
      <dgm:prSet/>
      <dgm:spPr/>
      <dgm:t>
        <a:bodyPr/>
        <a:lstStyle/>
        <a:p>
          <a:endParaRPr lang="fr-FR"/>
        </a:p>
      </dgm:t>
    </dgm:pt>
    <dgm:pt modelId="{3983983E-A77E-4CC4-A227-BB7C74386EA3}" type="sibTrans" cxnId="{1AF2B873-066E-4233-9E84-C51E253DBD7E}">
      <dgm:prSet/>
      <dgm:spPr/>
      <dgm:t>
        <a:bodyPr/>
        <a:lstStyle/>
        <a:p>
          <a:endParaRPr lang="fr-FR"/>
        </a:p>
      </dgm:t>
    </dgm:pt>
    <dgm:pt modelId="{F88BA3FE-B630-4CE0-B252-1A5769C6F9CD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sz="1800" b="0" dirty="0">
              <a:solidFill>
                <a:schemeClr val="tx1"/>
              </a:solidFill>
              <a:latin typeface="+mn-lt"/>
            </a:rPr>
            <a:t>Présidence tournante (tous les 2 ans) entre Santé, Elevage et Environnement;</a:t>
          </a:r>
        </a:p>
      </dgm:t>
    </dgm:pt>
    <dgm:pt modelId="{90BBF34E-C786-48CD-9F82-942EA86962CA}" type="parTrans" cxnId="{4C628042-C246-4C80-B1E9-9FFA70C92DA3}">
      <dgm:prSet/>
      <dgm:spPr/>
      <dgm:t>
        <a:bodyPr/>
        <a:lstStyle/>
        <a:p>
          <a:endParaRPr lang="fr-FR"/>
        </a:p>
      </dgm:t>
    </dgm:pt>
    <dgm:pt modelId="{CE9A1592-5254-44F5-A27E-741F0E003DEE}" type="sibTrans" cxnId="{4C628042-C246-4C80-B1E9-9FFA70C92DA3}">
      <dgm:prSet/>
      <dgm:spPr/>
      <dgm:t>
        <a:bodyPr/>
        <a:lstStyle/>
        <a:p>
          <a:endParaRPr lang="fr-FR"/>
        </a:p>
      </dgm:t>
    </dgm:pt>
    <dgm:pt modelId="{D841B4D5-5929-4E47-B560-C6CE9E0DCCE9}" type="pres">
      <dgm:prSet presAssocID="{A6509854-B1ED-46E3-B13E-11630CD388E7}" presName="linearFlow" presStyleCnt="0">
        <dgm:presLayoutVars>
          <dgm:dir/>
          <dgm:animLvl val="lvl"/>
          <dgm:resizeHandles val="exact"/>
        </dgm:presLayoutVars>
      </dgm:prSet>
      <dgm:spPr/>
    </dgm:pt>
    <dgm:pt modelId="{923223DB-C46A-4773-AEEF-9ED4070F1061}" type="pres">
      <dgm:prSet presAssocID="{E610180F-D748-4E29-9968-6DF97C933076}" presName="composite" presStyleCnt="0"/>
      <dgm:spPr/>
    </dgm:pt>
    <dgm:pt modelId="{75F63D87-7C2A-41F7-8B9C-2892B70040D3}" type="pres">
      <dgm:prSet presAssocID="{E610180F-D748-4E29-9968-6DF97C933076}" presName="parentText" presStyleLbl="alignNode1" presStyleIdx="0" presStyleCnt="1" custLinFactNeighborX="-1106" custLinFactNeighborY="-1132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13152D86-02E4-4FE6-8793-3B67912549C1}" type="pres">
      <dgm:prSet presAssocID="{E610180F-D748-4E29-9968-6DF97C933076}" presName="descendantText" presStyleLbl="alignAcc1" presStyleIdx="0" presStyleCnt="1" custScaleY="207246" custLinFactNeighborX="27572" custLinFactNeighborY="1980">
        <dgm:presLayoutVars>
          <dgm:bulletEnabled val="1"/>
        </dgm:presLayoutVars>
      </dgm:prSet>
      <dgm:spPr>
        <a:xfrm rot="5400000">
          <a:off x="4722282" y="-857659"/>
          <a:ext cx="3817091" cy="5683567"/>
        </a:xfrm>
        <a:prstGeom prst="round2SameRect">
          <a:avLst/>
        </a:prstGeom>
      </dgm:spPr>
    </dgm:pt>
  </dgm:ptLst>
  <dgm:cxnLst>
    <dgm:cxn modelId="{0118FF07-40C2-4B14-9F51-7737C75C1FA7}" srcId="{E610180F-D748-4E29-9968-6DF97C933076}" destId="{E4E794D5-1DE1-455C-8F61-095E3440EBAA}" srcOrd="4" destOrd="0" parTransId="{1E62EC54-1F4A-48EF-B460-B191F8085E62}" sibTransId="{E95F04E5-AAC7-4C86-B23D-A7E3ADAB6508}"/>
    <dgm:cxn modelId="{BE9D1E0B-A827-44B3-A073-D065CF541F14}" srcId="{A6509854-B1ED-46E3-B13E-11630CD388E7}" destId="{E610180F-D748-4E29-9968-6DF97C933076}" srcOrd="0" destOrd="0" parTransId="{6C209DEB-767A-411D-8DBB-8FC8A0C13332}" sibTransId="{A28C6DBA-56B8-4170-92F8-4F5DE88487EE}"/>
    <dgm:cxn modelId="{8342F811-7BC5-4BD4-9207-989B9BE285BB}" type="presOf" srcId="{F88BA3FE-B630-4CE0-B252-1A5769C6F9CD}" destId="{13152D86-02E4-4FE6-8793-3B67912549C1}" srcOrd="0" destOrd="2" presId="urn:microsoft.com/office/officeart/2005/8/layout/chevron2"/>
    <dgm:cxn modelId="{E8F5B617-0241-42C7-923F-68AB8D129D35}" srcId="{E610180F-D748-4E29-9968-6DF97C933076}" destId="{663757E2-2A41-4ECD-956E-4EF6FCF44815}" srcOrd="3" destOrd="0" parTransId="{DC6C9266-984E-461A-A222-0D74F24263CE}" sibTransId="{A3ABC33F-BC0B-4957-B2C3-7CD695C57198}"/>
    <dgm:cxn modelId="{DA426827-34C7-4EA3-BB75-9C86EA21DEF1}" type="presOf" srcId="{F8144AE0-9E77-4E57-BB68-84073A37648C}" destId="{13152D86-02E4-4FE6-8793-3B67912549C1}" srcOrd="0" destOrd="0" presId="urn:microsoft.com/office/officeart/2005/8/layout/chevron2"/>
    <dgm:cxn modelId="{4C628042-C246-4C80-B1E9-9FFA70C92DA3}" srcId="{E610180F-D748-4E29-9968-6DF97C933076}" destId="{F88BA3FE-B630-4CE0-B252-1A5769C6F9CD}" srcOrd="2" destOrd="0" parTransId="{90BBF34E-C786-48CD-9F82-942EA86962CA}" sibTransId="{CE9A1592-5254-44F5-A27E-741F0E003DEE}"/>
    <dgm:cxn modelId="{DB65FB44-2143-4B32-8AE4-12E6105DE595}" type="presOf" srcId="{A6509854-B1ED-46E3-B13E-11630CD388E7}" destId="{D841B4D5-5929-4E47-B560-C6CE9E0DCCE9}" srcOrd="0" destOrd="0" presId="urn:microsoft.com/office/officeart/2005/8/layout/chevron2"/>
    <dgm:cxn modelId="{1AF2B873-066E-4233-9E84-C51E253DBD7E}" srcId="{E610180F-D748-4E29-9968-6DF97C933076}" destId="{8D6AF593-230F-470C-9C29-F45628D446CE}" srcOrd="5" destOrd="0" parTransId="{00607573-49FF-41E1-B428-9123EDC57519}" sibTransId="{3983983E-A77E-4CC4-A227-BB7C74386EA3}"/>
    <dgm:cxn modelId="{B46F8F7E-C518-46CE-A045-77F28596F10C}" type="presOf" srcId="{663757E2-2A41-4ECD-956E-4EF6FCF44815}" destId="{13152D86-02E4-4FE6-8793-3B67912549C1}" srcOrd="0" destOrd="3" presId="urn:microsoft.com/office/officeart/2005/8/layout/chevron2"/>
    <dgm:cxn modelId="{DDCF8B95-2D02-404C-B6C3-271735D4D68E}" type="presOf" srcId="{E4E794D5-1DE1-455C-8F61-095E3440EBAA}" destId="{13152D86-02E4-4FE6-8793-3B67912549C1}" srcOrd="0" destOrd="4" presId="urn:microsoft.com/office/officeart/2005/8/layout/chevron2"/>
    <dgm:cxn modelId="{23069CBA-53DB-46AB-BC39-876181E7B8E1}" type="presOf" srcId="{E610180F-D748-4E29-9968-6DF97C933076}" destId="{75F63D87-7C2A-41F7-8B9C-2892B70040D3}" srcOrd="0" destOrd="0" presId="urn:microsoft.com/office/officeart/2005/8/layout/chevron2"/>
    <dgm:cxn modelId="{DC7CF3BC-9752-430D-9FCD-9145BFA65218}" type="presOf" srcId="{8D6AF593-230F-470C-9C29-F45628D446CE}" destId="{13152D86-02E4-4FE6-8793-3B67912549C1}" srcOrd="0" destOrd="5" presId="urn:microsoft.com/office/officeart/2005/8/layout/chevron2"/>
    <dgm:cxn modelId="{8FAF9ECD-D26A-4669-AF08-79CD5C1790B3}" type="presOf" srcId="{C993A76C-ABC2-40A6-B7B5-4DB519222B24}" destId="{13152D86-02E4-4FE6-8793-3B67912549C1}" srcOrd="0" destOrd="1" presId="urn:microsoft.com/office/officeart/2005/8/layout/chevron2"/>
    <dgm:cxn modelId="{DE62D8E6-44A4-450F-9756-5BF19476B83B}" srcId="{E610180F-D748-4E29-9968-6DF97C933076}" destId="{F8144AE0-9E77-4E57-BB68-84073A37648C}" srcOrd="0" destOrd="0" parTransId="{E8F2D23B-5BA7-413D-9121-6032529A64C6}" sibTransId="{DBE046FA-07B1-4F16-BCA7-3FFFA2B3D85D}"/>
    <dgm:cxn modelId="{BD0294E7-91A5-44BD-A408-31DA5068EE9F}" srcId="{E610180F-D748-4E29-9968-6DF97C933076}" destId="{C993A76C-ABC2-40A6-B7B5-4DB519222B24}" srcOrd="1" destOrd="0" parTransId="{CA05C549-FB50-4D1C-8126-294CBAE699B5}" sibTransId="{F15E657B-3CE1-49AB-9452-F9826A4166CE}"/>
    <dgm:cxn modelId="{7D281405-ADDD-4968-B1D2-4FDC80037E46}" type="presParOf" srcId="{D841B4D5-5929-4E47-B560-C6CE9E0DCCE9}" destId="{923223DB-C46A-4773-AEEF-9ED4070F1061}" srcOrd="0" destOrd="0" presId="urn:microsoft.com/office/officeart/2005/8/layout/chevron2"/>
    <dgm:cxn modelId="{AE01CAA6-F8D6-495D-BC4A-6B87D4852BB7}" type="presParOf" srcId="{923223DB-C46A-4773-AEEF-9ED4070F1061}" destId="{75F63D87-7C2A-41F7-8B9C-2892B70040D3}" srcOrd="0" destOrd="0" presId="urn:microsoft.com/office/officeart/2005/8/layout/chevron2"/>
    <dgm:cxn modelId="{05F176A9-8606-46AB-BE15-1BD28F8AC5D1}" type="presParOf" srcId="{923223DB-C46A-4773-AEEF-9ED4070F1061}" destId="{13152D86-02E4-4FE6-8793-3B67912549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09854-B1ED-46E3-B13E-11630CD388E7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E610180F-D748-4E29-9968-6DF97C933076}">
      <dgm:prSet phldrT="[Texte]" custT="1"/>
      <dgm:spPr>
        <a:xfrm rot="5400000">
          <a:off x="-961284" y="961284"/>
          <a:ext cx="5711614" cy="378904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40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Secrétariat technique</a:t>
          </a:r>
        </a:p>
      </dgm:t>
    </dgm:pt>
    <dgm:pt modelId="{6C209DEB-767A-411D-8DBB-8FC8A0C13332}" type="parTrans" cxnId="{BE9D1E0B-A827-44B3-A073-D065CF541F14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A28C6DBA-56B8-4170-92F8-4F5DE88487EE}" type="sibTrans" cxnId="{BE9D1E0B-A827-44B3-A073-D065CF541F14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F8144AE0-9E77-4E57-BB68-84073A37648C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sz="1800" b="0" dirty="0">
              <a:solidFill>
                <a:schemeClr val="tx1"/>
              </a:solidFill>
              <a:latin typeface="+mn-lt"/>
            </a:rPr>
            <a:t>Structure administrative de coordination et de gestion au quotidien</a:t>
          </a:r>
        </a:p>
      </dgm:t>
    </dgm:pt>
    <dgm:pt modelId="{E8F2D23B-5BA7-413D-9121-6032529A64C6}" type="parTrans" cxnId="{DE62D8E6-44A4-450F-9756-5BF19476B83B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DBE046FA-07B1-4F16-BCA7-3FFFA2B3D85D}" type="sibTrans" cxnId="{DE62D8E6-44A4-450F-9756-5BF19476B83B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2000"/>
        </a:p>
      </dgm:t>
    </dgm:pt>
    <dgm:pt modelId="{F98750AE-ECAF-4CEC-9D61-D05F22EFB2DA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sz="1800" b="0" dirty="0">
              <a:solidFill>
                <a:schemeClr val="tx1"/>
              </a:solidFill>
              <a:latin typeface="+mn-lt"/>
            </a:rPr>
            <a:t>Tutelle: Ministère santé (Secrétariat technique _____ universelle)</a:t>
          </a:r>
        </a:p>
      </dgm:t>
    </dgm:pt>
    <dgm:pt modelId="{8BD658FA-7259-43CF-9C66-B25A68A08269}" type="parTrans" cxnId="{65BCE928-010A-4DCC-AB1E-8AD0CAC3B887}">
      <dgm:prSet/>
      <dgm:spPr/>
      <dgm:t>
        <a:bodyPr/>
        <a:lstStyle/>
        <a:p>
          <a:pPr>
            <a:spcAft>
              <a:spcPts val="600"/>
            </a:spcAft>
          </a:pPr>
          <a:endParaRPr lang="fr-FR"/>
        </a:p>
      </dgm:t>
    </dgm:pt>
    <dgm:pt modelId="{62AA21A3-20A8-4175-8C22-5B829084FFCF}" type="sibTrans" cxnId="{65BCE928-010A-4DCC-AB1E-8AD0CAC3B887}">
      <dgm:prSet/>
      <dgm:spPr/>
      <dgm:t>
        <a:bodyPr/>
        <a:lstStyle/>
        <a:p>
          <a:pPr>
            <a:spcAft>
              <a:spcPts val="600"/>
            </a:spcAft>
          </a:pPr>
          <a:endParaRPr lang="fr-FR"/>
        </a:p>
      </dgm:t>
    </dgm:pt>
    <dgm:pt modelId="{9ED4A556-4314-4CB2-951C-833A7F266636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sz="1800" b="0" dirty="0">
              <a:solidFill>
                <a:schemeClr val="tx1"/>
              </a:solidFill>
              <a:latin typeface="+mn-lt"/>
            </a:rPr>
            <a:t>6 Experts des Ministères: Santé humaine, Sécurité sanitaire des aliments, Santé animale, Santé environnementale, Faune, Recherche et innovation;</a:t>
          </a:r>
        </a:p>
      </dgm:t>
    </dgm:pt>
    <dgm:pt modelId="{F5EA6434-0E24-4247-A7EF-30C9D4E2CDCC}" type="parTrans" cxnId="{1CFF9E3F-80BC-451C-8E99-004C33DBA0F9}">
      <dgm:prSet/>
      <dgm:spPr/>
      <dgm:t>
        <a:bodyPr/>
        <a:lstStyle/>
        <a:p>
          <a:pPr>
            <a:spcAft>
              <a:spcPts val="600"/>
            </a:spcAft>
          </a:pPr>
          <a:endParaRPr lang="fr-FR"/>
        </a:p>
      </dgm:t>
    </dgm:pt>
    <dgm:pt modelId="{05D60975-8CA7-4536-AD6D-52A82A268743}" type="sibTrans" cxnId="{1CFF9E3F-80BC-451C-8E99-004C33DBA0F9}">
      <dgm:prSet/>
      <dgm:spPr/>
      <dgm:t>
        <a:bodyPr/>
        <a:lstStyle/>
        <a:p>
          <a:pPr>
            <a:spcAft>
              <a:spcPts val="600"/>
            </a:spcAft>
          </a:pPr>
          <a:endParaRPr lang="fr-FR"/>
        </a:p>
      </dgm:t>
    </dgm:pt>
    <dgm:pt modelId="{66C6AAC3-5E3C-4A8F-B318-20A6056CD0AC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600"/>
            </a:spcAft>
          </a:pPr>
          <a:r>
            <a:rPr lang="fr-FR" sz="1800" b="0" dirty="0">
              <a:solidFill>
                <a:schemeClr val="tx1"/>
              </a:solidFill>
              <a:latin typeface="+mn-lt"/>
            </a:rPr>
            <a:t>2 Consultants (FAO)</a:t>
          </a:r>
        </a:p>
      </dgm:t>
    </dgm:pt>
    <dgm:pt modelId="{ACF6D699-277F-49E0-B31D-F25E0C43F6DC}" type="parTrans" cxnId="{DE5E4BF2-4DE1-4BA0-B1ED-BE54EF3E3ECF}">
      <dgm:prSet/>
      <dgm:spPr/>
      <dgm:t>
        <a:bodyPr/>
        <a:lstStyle/>
        <a:p>
          <a:endParaRPr lang="fr-FR"/>
        </a:p>
      </dgm:t>
    </dgm:pt>
    <dgm:pt modelId="{CC442C36-B46A-45CD-B626-DAD17B1B464C}" type="sibTrans" cxnId="{DE5E4BF2-4DE1-4BA0-B1ED-BE54EF3E3ECF}">
      <dgm:prSet/>
      <dgm:spPr/>
      <dgm:t>
        <a:bodyPr/>
        <a:lstStyle/>
        <a:p>
          <a:endParaRPr lang="fr-FR"/>
        </a:p>
      </dgm:t>
    </dgm:pt>
    <dgm:pt modelId="{D841B4D5-5929-4E47-B560-C6CE9E0DCCE9}" type="pres">
      <dgm:prSet presAssocID="{A6509854-B1ED-46E3-B13E-11630CD388E7}" presName="linearFlow" presStyleCnt="0">
        <dgm:presLayoutVars>
          <dgm:dir/>
          <dgm:animLvl val="lvl"/>
          <dgm:resizeHandles val="exact"/>
        </dgm:presLayoutVars>
      </dgm:prSet>
      <dgm:spPr/>
    </dgm:pt>
    <dgm:pt modelId="{923223DB-C46A-4773-AEEF-9ED4070F1061}" type="pres">
      <dgm:prSet presAssocID="{E610180F-D748-4E29-9968-6DF97C933076}" presName="composite" presStyleCnt="0"/>
      <dgm:spPr/>
    </dgm:pt>
    <dgm:pt modelId="{75F63D87-7C2A-41F7-8B9C-2892B70040D3}" type="pres">
      <dgm:prSet presAssocID="{E610180F-D748-4E29-9968-6DF97C933076}" presName="parentText" presStyleLbl="alignNode1" presStyleIdx="0" presStyleCnt="1" custLinFactNeighborX="-1106" custLinFactNeighborY="-1132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13152D86-02E4-4FE6-8793-3B67912549C1}" type="pres">
      <dgm:prSet presAssocID="{E610180F-D748-4E29-9968-6DF97C933076}" presName="descendantText" presStyleLbl="alignAcc1" presStyleIdx="0" presStyleCnt="1" custScaleY="207246" custLinFactNeighborX="27572" custLinFactNeighborY="1980">
        <dgm:presLayoutVars>
          <dgm:bulletEnabled val="1"/>
        </dgm:presLayoutVars>
      </dgm:prSet>
      <dgm:spPr>
        <a:xfrm rot="5400000">
          <a:off x="4722282" y="-857659"/>
          <a:ext cx="3817091" cy="5683567"/>
        </a:xfrm>
        <a:prstGeom prst="round2SameRect">
          <a:avLst/>
        </a:prstGeom>
      </dgm:spPr>
    </dgm:pt>
  </dgm:ptLst>
  <dgm:cxnLst>
    <dgm:cxn modelId="{BE9D1E0B-A827-44B3-A073-D065CF541F14}" srcId="{A6509854-B1ED-46E3-B13E-11630CD388E7}" destId="{E610180F-D748-4E29-9968-6DF97C933076}" srcOrd="0" destOrd="0" parTransId="{6C209DEB-767A-411D-8DBB-8FC8A0C13332}" sibTransId="{A28C6DBA-56B8-4170-92F8-4F5DE88487EE}"/>
    <dgm:cxn modelId="{65BCE928-010A-4DCC-AB1E-8AD0CAC3B887}" srcId="{E610180F-D748-4E29-9968-6DF97C933076}" destId="{F98750AE-ECAF-4CEC-9D61-D05F22EFB2DA}" srcOrd="1" destOrd="0" parTransId="{8BD658FA-7259-43CF-9C66-B25A68A08269}" sibTransId="{62AA21A3-20A8-4175-8C22-5B829084FFCF}"/>
    <dgm:cxn modelId="{1CFF9E3F-80BC-451C-8E99-004C33DBA0F9}" srcId="{E610180F-D748-4E29-9968-6DF97C933076}" destId="{9ED4A556-4314-4CB2-951C-833A7F266636}" srcOrd="2" destOrd="0" parTransId="{F5EA6434-0E24-4247-A7EF-30C9D4E2CDCC}" sibTransId="{05D60975-8CA7-4536-AD6D-52A82A268743}"/>
    <dgm:cxn modelId="{14B0B74C-8CD7-42C9-B97B-1E4AF51DB2E9}" type="presOf" srcId="{66C6AAC3-5E3C-4A8F-B318-20A6056CD0AC}" destId="{13152D86-02E4-4FE6-8793-3B67912549C1}" srcOrd="0" destOrd="3" presId="urn:microsoft.com/office/officeart/2005/8/layout/chevron2"/>
    <dgm:cxn modelId="{DFDA7552-3443-4ADA-833A-9A964A6A87B3}" type="presOf" srcId="{A6509854-B1ED-46E3-B13E-11630CD388E7}" destId="{D841B4D5-5929-4E47-B560-C6CE9E0DCCE9}" srcOrd="0" destOrd="0" presId="urn:microsoft.com/office/officeart/2005/8/layout/chevron2"/>
    <dgm:cxn modelId="{D7FE258A-9FB2-48E6-B518-C37110ECD946}" type="presOf" srcId="{E610180F-D748-4E29-9968-6DF97C933076}" destId="{75F63D87-7C2A-41F7-8B9C-2892B70040D3}" srcOrd="0" destOrd="0" presId="urn:microsoft.com/office/officeart/2005/8/layout/chevron2"/>
    <dgm:cxn modelId="{08D01F97-0BF8-42B6-87E9-C052E4D6A1EE}" type="presOf" srcId="{9ED4A556-4314-4CB2-951C-833A7F266636}" destId="{13152D86-02E4-4FE6-8793-3B67912549C1}" srcOrd="0" destOrd="2" presId="urn:microsoft.com/office/officeart/2005/8/layout/chevron2"/>
    <dgm:cxn modelId="{5AB54C97-BE8E-4DE0-8E98-D8F02A7EB04A}" type="presOf" srcId="{F8144AE0-9E77-4E57-BB68-84073A37648C}" destId="{13152D86-02E4-4FE6-8793-3B67912549C1}" srcOrd="0" destOrd="0" presId="urn:microsoft.com/office/officeart/2005/8/layout/chevron2"/>
    <dgm:cxn modelId="{9C7175A3-5E9F-4C1E-8735-11E63BAF548F}" type="presOf" srcId="{F98750AE-ECAF-4CEC-9D61-D05F22EFB2DA}" destId="{13152D86-02E4-4FE6-8793-3B67912549C1}" srcOrd="0" destOrd="1" presId="urn:microsoft.com/office/officeart/2005/8/layout/chevron2"/>
    <dgm:cxn modelId="{DE62D8E6-44A4-450F-9756-5BF19476B83B}" srcId="{E610180F-D748-4E29-9968-6DF97C933076}" destId="{F8144AE0-9E77-4E57-BB68-84073A37648C}" srcOrd="0" destOrd="0" parTransId="{E8F2D23B-5BA7-413D-9121-6032529A64C6}" sibTransId="{DBE046FA-07B1-4F16-BCA7-3FFFA2B3D85D}"/>
    <dgm:cxn modelId="{DE5E4BF2-4DE1-4BA0-B1ED-BE54EF3E3ECF}" srcId="{E610180F-D748-4E29-9968-6DF97C933076}" destId="{66C6AAC3-5E3C-4A8F-B318-20A6056CD0AC}" srcOrd="3" destOrd="0" parTransId="{ACF6D699-277F-49E0-B31D-F25E0C43F6DC}" sibTransId="{CC442C36-B46A-45CD-B626-DAD17B1B464C}"/>
    <dgm:cxn modelId="{DBAEDDCB-C391-4A87-8D97-75F4DC86F612}" type="presParOf" srcId="{D841B4D5-5929-4E47-B560-C6CE9E0DCCE9}" destId="{923223DB-C46A-4773-AEEF-9ED4070F1061}" srcOrd="0" destOrd="0" presId="urn:microsoft.com/office/officeart/2005/8/layout/chevron2"/>
    <dgm:cxn modelId="{02E1FFB9-53F2-4131-8B90-95CC87962770}" type="presParOf" srcId="{923223DB-C46A-4773-AEEF-9ED4070F1061}" destId="{75F63D87-7C2A-41F7-8B9C-2892B70040D3}" srcOrd="0" destOrd="0" presId="urn:microsoft.com/office/officeart/2005/8/layout/chevron2"/>
    <dgm:cxn modelId="{06E984BF-7FD0-4AEB-985D-9BA95FC00229}" type="presParOf" srcId="{923223DB-C46A-4773-AEEF-9ED4070F1061}" destId="{13152D86-02E4-4FE6-8793-3B67912549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509854-B1ED-46E3-B13E-11630CD388E7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E610180F-D748-4E29-9968-6DF97C933076}">
      <dgm:prSet phldrT="[Texte]" custT="1"/>
      <dgm:spPr>
        <a:xfrm rot="5400000">
          <a:off x="-961284" y="961284"/>
          <a:ext cx="5711614" cy="378904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fr-FR" sz="32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Commissions thématiques</a:t>
          </a:r>
        </a:p>
      </dgm:t>
    </dgm:pt>
    <dgm:pt modelId="{6C209DEB-767A-411D-8DBB-8FC8A0C13332}" type="parTrans" cxnId="{BE9D1E0B-A827-44B3-A073-D065CF541F14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A28C6DBA-56B8-4170-92F8-4F5DE88487EE}" type="sibTrans" cxnId="{BE9D1E0B-A827-44B3-A073-D065CF541F14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F8144AE0-9E77-4E57-BB68-84073A37648C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1" dirty="0">
              <a:solidFill>
                <a:schemeClr val="tx1"/>
              </a:solidFill>
              <a:latin typeface="+mn-lt"/>
            </a:rPr>
            <a:t>Commission n°1:</a:t>
          </a:r>
          <a:r>
            <a:rPr lang="fr-FR" sz="1800" b="0" dirty="0">
              <a:solidFill>
                <a:schemeClr val="tx1"/>
              </a:solidFill>
              <a:latin typeface="+mn-lt"/>
            </a:rPr>
            <a:t> coordination/gouvernance en général</a:t>
          </a:r>
        </a:p>
      </dgm:t>
    </dgm:pt>
    <dgm:pt modelId="{E8F2D23B-5BA7-413D-9121-6032529A64C6}" type="parTrans" cxnId="{DE62D8E6-44A4-450F-9756-5BF19476B83B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DBE046FA-07B1-4F16-BCA7-3FFFA2B3D85D}" type="sibTrans" cxnId="{DE62D8E6-44A4-450F-9756-5BF19476B83B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8F725EE4-8D36-42AA-A082-DF70AB87C830}">
      <dgm:prSet custT="1"/>
      <dgm:spPr/>
      <dgm:t>
        <a:bodyPr/>
        <a:lstStyle/>
        <a:p>
          <a:pPr marL="171450" indent="0" algn="l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1" dirty="0">
              <a:solidFill>
                <a:schemeClr val="tx1"/>
              </a:solidFill>
              <a:latin typeface="+mn-lt"/>
            </a:rPr>
            <a:t>Commission n° 2 :</a:t>
          </a:r>
          <a:r>
            <a:rPr lang="fr-FR" sz="1800" b="0" dirty="0">
              <a:solidFill>
                <a:schemeClr val="tx1"/>
              </a:solidFill>
              <a:latin typeface="+mn-lt"/>
            </a:rPr>
            <a:t> «Résistance aux antimicrobiens » ;</a:t>
          </a:r>
        </a:p>
      </dgm:t>
    </dgm:pt>
    <dgm:pt modelId="{0AFEA200-D2CC-4F11-820F-9804F8496A8D}" type="parTrans" cxnId="{2F0409FA-DFD1-47A1-83FE-FAFAA183393E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5321AF04-DE78-4AA9-B19C-C1850ECEE379}" type="sibTrans" cxnId="{2F0409FA-DFD1-47A1-83FE-FAFAA183393E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268869C8-E3C2-4593-B284-8671372CF0C9}">
      <dgm:prSet custT="1"/>
      <dgm:spPr/>
      <dgm:t>
        <a:bodyPr/>
        <a:lstStyle/>
        <a:p>
          <a:pPr marL="171450" indent="0" algn="l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1" dirty="0">
              <a:solidFill>
                <a:schemeClr val="tx1"/>
              </a:solidFill>
              <a:latin typeface="+mn-lt"/>
            </a:rPr>
            <a:t>Commission n° 3 :</a:t>
          </a:r>
          <a:r>
            <a:rPr lang="fr-FR" sz="1800" b="0" dirty="0">
              <a:solidFill>
                <a:schemeClr val="tx1"/>
              </a:solidFill>
              <a:latin typeface="+mn-lt"/>
            </a:rPr>
            <a:t> « Sécurité sanitaire des aliments» ;</a:t>
          </a:r>
        </a:p>
      </dgm:t>
    </dgm:pt>
    <dgm:pt modelId="{50A44FB0-F54C-4182-BE09-7F9F63987935}" type="parTrans" cxnId="{6B534456-FE29-4908-B557-376285414B80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92172901-535B-4BE2-8416-26DF68FDB7B8}" type="sibTrans" cxnId="{6B534456-FE29-4908-B557-376285414B80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86F0410C-C374-452C-8086-17DBFB5E30D5}">
      <dgm:prSet custT="1"/>
      <dgm:spPr/>
      <dgm:t>
        <a:bodyPr/>
        <a:lstStyle/>
        <a:p>
          <a:pPr marL="171450" indent="0" algn="l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1" dirty="0">
              <a:solidFill>
                <a:schemeClr val="tx1"/>
              </a:solidFill>
              <a:latin typeface="+mn-lt"/>
            </a:rPr>
            <a:t>Commission n° 4 :</a:t>
          </a:r>
          <a:r>
            <a:rPr lang="fr-FR" sz="1800" b="0" dirty="0">
              <a:solidFill>
                <a:schemeClr val="tx1"/>
              </a:solidFill>
              <a:latin typeface="+mn-lt"/>
            </a:rPr>
            <a:t> « Événements d'origine chimique », « Situations d'urgence radiologique» ;  </a:t>
          </a:r>
        </a:p>
      </dgm:t>
    </dgm:pt>
    <dgm:pt modelId="{2DCA3C57-3485-46A3-8DEE-511624C2015B}" type="parTrans" cxnId="{A115136D-3065-46CA-916A-063C16E8C2C5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6822E6CE-25CF-48F7-B431-0233A099BA1D}" type="sibTrans" cxnId="{A115136D-3065-46CA-916A-063C16E8C2C5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1B8EDB3E-4A1D-42EB-8383-078BE2E7A7A1}">
      <dgm:prSet custT="1"/>
      <dgm:spPr/>
      <dgm:t>
        <a:bodyPr/>
        <a:lstStyle/>
        <a:p>
          <a:pPr marL="171450" indent="0" algn="l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1" dirty="0">
              <a:solidFill>
                <a:schemeClr val="tx1"/>
              </a:solidFill>
              <a:latin typeface="+mn-lt"/>
            </a:rPr>
            <a:t>Commission n° 7:</a:t>
          </a:r>
          <a:r>
            <a:rPr lang="fr-FR" sz="1800" b="0" dirty="0">
              <a:solidFill>
                <a:schemeClr val="tx1"/>
              </a:solidFill>
              <a:latin typeface="+mn-lt"/>
            </a:rPr>
            <a:t> « Système national de laboratoire», « Biosécurité et bio sûreté».</a:t>
          </a:r>
        </a:p>
      </dgm:t>
    </dgm:pt>
    <dgm:pt modelId="{12F55257-62AE-4E75-8D22-EB2FAC01251D}" type="parTrans" cxnId="{EC180867-AB3E-46A9-A59B-4FE409FE072D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1C25189D-0A90-4E27-807E-96EF1FC5FF98}" type="sibTrans" cxnId="{EC180867-AB3E-46A9-A59B-4FE409FE072D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DCD8E89C-1285-47FC-A75F-6E4A16DABA87}">
      <dgm:prSet custT="1"/>
      <dgm:spPr/>
      <dgm:t>
        <a:bodyPr/>
        <a:lstStyle/>
        <a:p>
          <a:pPr marL="171450" indent="0" algn="l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1" dirty="0">
              <a:solidFill>
                <a:schemeClr val="tx1"/>
              </a:solidFill>
              <a:latin typeface="+mn-lt"/>
            </a:rPr>
            <a:t>Commission n° 6 :</a:t>
          </a:r>
          <a:r>
            <a:rPr lang="fr-FR" sz="1800" b="0" dirty="0">
              <a:solidFill>
                <a:schemeClr val="tx1"/>
              </a:solidFill>
              <a:latin typeface="+mn-lt"/>
            </a:rPr>
            <a:t> « Zoonoses» ;</a:t>
          </a:r>
        </a:p>
      </dgm:t>
    </dgm:pt>
    <dgm:pt modelId="{90143CA5-DCF7-42A7-AAA5-FC8C33622B9D}" type="parTrans" cxnId="{AE1FCB86-673B-47F4-BD43-A1060CE8A0CD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50E2F2E8-D83E-4F84-B74B-ADEF36F83930}" type="sibTrans" cxnId="{AE1FCB86-673B-47F4-BD43-A1060CE8A0CD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3FD2E733-156B-417A-8006-409155FE7237}">
      <dgm:prSet custT="1"/>
      <dgm:spPr/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1" dirty="0">
              <a:solidFill>
                <a:schemeClr val="tx1"/>
              </a:solidFill>
              <a:latin typeface="+mn-lt"/>
            </a:rPr>
            <a:t>Commission n° 5:</a:t>
          </a:r>
          <a:r>
            <a:rPr lang="fr-FR" sz="1800" b="0" dirty="0">
              <a:solidFill>
                <a:schemeClr val="tx1"/>
              </a:solidFill>
              <a:latin typeface="+mn-lt"/>
            </a:rPr>
            <a:t> «Surveillance» ; « Notification », « Préparation», « Vaccination», « Interventions d'urgence », « Moyens médicaux et déploiement de personnel » ;</a:t>
          </a:r>
        </a:p>
      </dgm:t>
    </dgm:pt>
    <dgm:pt modelId="{9C10C050-4FD9-428C-BDDD-11B12E60EE8A}" type="parTrans" cxnId="{C5364830-6BD4-4E65-9EF4-6B1A0A71AC06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9C4AC22C-B868-4FBB-B1C5-A8FAE058539F}" type="sibTrans" cxnId="{C5364830-6BD4-4E65-9EF4-6B1A0A71AC06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D841B4D5-5929-4E47-B560-C6CE9E0DCCE9}" type="pres">
      <dgm:prSet presAssocID="{A6509854-B1ED-46E3-B13E-11630CD388E7}" presName="linearFlow" presStyleCnt="0">
        <dgm:presLayoutVars>
          <dgm:dir/>
          <dgm:animLvl val="lvl"/>
          <dgm:resizeHandles val="exact"/>
        </dgm:presLayoutVars>
      </dgm:prSet>
      <dgm:spPr/>
    </dgm:pt>
    <dgm:pt modelId="{923223DB-C46A-4773-AEEF-9ED4070F1061}" type="pres">
      <dgm:prSet presAssocID="{E610180F-D748-4E29-9968-6DF97C933076}" presName="composite" presStyleCnt="0"/>
      <dgm:spPr/>
    </dgm:pt>
    <dgm:pt modelId="{75F63D87-7C2A-41F7-8B9C-2892B70040D3}" type="pres">
      <dgm:prSet presAssocID="{E610180F-D748-4E29-9968-6DF97C933076}" presName="parentText" presStyleLbl="alignNode1" presStyleIdx="0" presStyleCnt="1" custLinFactNeighborX="-1106" custLinFactNeighborY="-1132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13152D86-02E4-4FE6-8793-3B67912549C1}" type="pres">
      <dgm:prSet presAssocID="{E610180F-D748-4E29-9968-6DF97C933076}" presName="descendantText" presStyleLbl="alignAcc1" presStyleIdx="0" presStyleCnt="1" custScaleY="207246" custLinFactNeighborX="27572" custLinFactNeighborY="1980">
        <dgm:presLayoutVars>
          <dgm:bulletEnabled val="1"/>
        </dgm:presLayoutVars>
      </dgm:prSet>
      <dgm:spPr>
        <a:xfrm rot="5400000">
          <a:off x="4722282" y="-857659"/>
          <a:ext cx="3817091" cy="5683567"/>
        </a:xfrm>
        <a:prstGeom prst="round2SameRect">
          <a:avLst/>
        </a:prstGeom>
      </dgm:spPr>
    </dgm:pt>
  </dgm:ptLst>
  <dgm:cxnLst>
    <dgm:cxn modelId="{41ABC104-393D-4869-9B26-64CD2ADF8275}" type="presOf" srcId="{3FD2E733-156B-417A-8006-409155FE7237}" destId="{13152D86-02E4-4FE6-8793-3B67912549C1}" srcOrd="0" destOrd="4" presId="urn:microsoft.com/office/officeart/2005/8/layout/chevron2"/>
    <dgm:cxn modelId="{BE9D1E0B-A827-44B3-A073-D065CF541F14}" srcId="{A6509854-B1ED-46E3-B13E-11630CD388E7}" destId="{E610180F-D748-4E29-9968-6DF97C933076}" srcOrd="0" destOrd="0" parTransId="{6C209DEB-767A-411D-8DBB-8FC8A0C13332}" sibTransId="{A28C6DBA-56B8-4170-92F8-4F5DE88487EE}"/>
    <dgm:cxn modelId="{6601131D-9CCD-4A6D-B0EB-E298DD2D3DA2}" type="presOf" srcId="{F8144AE0-9E77-4E57-BB68-84073A37648C}" destId="{13152D86-02E4-4FE6-8793-3B67912549C1}" srcOrd="0" destOrd="0" presId="urn:microsoft.com/office/officeart/2005/8/layout/chevron2"/>
    <dgm:cxn modelId="{C5364830-6BD4-4E65-9EF4-6B1A0A71AC06}" srcId="{E610180F-D748-4E29-9968-6DF97C933076}" destId="{3FD2E733-156B-417A-8006-409155FE7237}" srcOrd="4" destOrd="0" parTransId="{9C10C050-4FD9-428C-BDDD-11B12E60EE8A}" sibTransId="{9C4AC22C-B868-4FBB-B1C5-A8FAE058539F}"/>
    <dgm:cxn modelId="{EC180867-AB3E-46A9-A59B-4FE409FE072D}" srcId="{E610180F-D748-4E29-9968-6DF97C933076}" destId="{1B8EDB3E-4A1D-42EB-8383-078BE2E7A7A1}" srcOrd="6" destOrd="0" parTransId="{12F55257-62AE-4E75-8D22-EB2FAC01251D}" sibTransId="{1C25189D-0A90-4E27-807E-96EF1FC5FF98}"/>
    <dgm:cxn modelId="{A115136D-3065-46CA-916A-063C16E8C2C5}" srcId="{E610180F-D748-4E29-9968-6DF97C933076}" destId="{86F0410C-C374-452C-8086-17DBFB5E30D5}" srcOrd="3" destOrd="0" parTransId="{2DCA3C57-3485-46A3-8DEE-511624C2015B}" sibTransId="{6822E6CE-25CF-48F7-B431-0233A099BA1D}"/>
    <dgm:cxn modelId="{C724D671-0977-47AE-99C7-4E48F70A111D}" type="presOf" srcId="{DCD8E89C-1285-47FC-A75F-6E4A16DABA87}" destId="{13152D86-02E4-4FE6-8793-3B67912549C1}" srcOrd="0" destOrd="5" presId="urn:microsoft.com/office/officeart/2005/8/layout/chevron2"/>
    <dgm:cxn modelId="{6B534456-FE29-4908-B557-376285414B80}" srcId="{E610180F-D748-4E29-9968-6DF97C933076}" destId="{268869C8-E3C2-4593-B284-8671372CF0C9}" srcOrd="2" destOrd="0" parTransId="{50A44FB0-F54C-4182-BE09-7F9F63987935}" sibTransId="{92172901-535B-4BE2-8416-26DF68FDB7B8}"/>
    <dgm:cxn modelId="{FB46B783-1F20-4BB7-956D-0690A4734588}" type="presOf" srcId="{1B8EDB3E-4A1D-42EB-8383-078BE2E7A7A1}" destId="{13152D86-02E4-4FE6-8793-3B67912549C1}" srcOrd="0" destOrd="6" presId="urn:microsoft.com/office/officeart/2005/8/layout/chevron2"/>
    <dgm:cxn modelId="{AE1FCB86-673B-47F4-BD43-A1060CE8A0CD}" srcId="{E610180F-D748-4E29-9968-6DF97C933076}" destId="{DCD8E89C-1285-47FC-A75F-6E4A16DABA87}" srcOrd="5" destOrd="0" parTransId="{90143CA5-DCF7-42A7-AAA5-FC8C33622B9D}" sibTransId="{50E2F2E8-D83E-4F84-B74B-ADEF36F83930}"/>
    <dgm:cxn modelId="{5F04CA88-F43A-40C5-8076-52B25DB7401E}" type="presOf" srcId="{86F0410C-C374-452C-8086-17DBFB5E30D5}" destId="{13152D86-02E4-4FE6-8793-3B67912549C1}" srcOrd="0" destOrd="3" presId="urn:microsoft.com/office/officeart/2005/8/layout/chevron2"/>
    <dgm:cxn modelId="{BBF992A0-1987-49EF-BCD5-1831EBF661FE}" type="presOf" srcId="{268869C8-E3C2-4593-B284-8671372CF0C9}" destId="{13152D86-02E4-4FE6-8793-3B67912549C1}" srcOrd="0" destOrd="2" presId="urn:microsoft.com/office/officeart/2005/8/layout/chevron2"/>
    <dgm:cxn modelId="{1AC23CBF-B4FE-42AE-9344-0970B706F8B4}" type="presOf" srcId="{A6509854-B1ED-46E3-B13E-11630CD388E7}" destId="{D841B4D5-5929-4E47-B560-C6CE9E0DCCE9}" srcOrd="0" destOrd="0" presId="urn:microsoft.com/office/officeart/2005/8/layout/chevron2"/>
    <dgm:cxn modelId="{2914D5CC-7B61-4304-816C-415CFCCE5583}" type="presOf" srcId="{8F725EE4-8D36-42AA-A082-DF70AB87C830}" destId="{13152D86-02E4-4FE6-8793-3B67912549C1}" srcOrd="0" destOrd="1" presId="urn:microsoft.com/office/officeart/2005/8/layout/chevron2"/>
    <dgm:cxn modelId="{FFC949CD-913C-4209-8A78-294638B585D6}" type="presOf" srcId="{E610180F-D748-4E29-9968-6DF97C933076}" destId="{75F63D87-7C2A-41F7-8B9C-2892B70040D3}" srcOrd="0" destOrd="0" presId="urn:microsoft.com/office/officeart/2005/8/layout/chevron2"/>
    <dgm:cxn modelId="{DE62D8E6-44A4-450F-9756-5BF19476B83B}" srcId="{E610180F-D748-4E29-9968-6DF97C933076}" destId="{F8144AE0-9E77-4E57-BB68-84073A37648C}" srcOrd="0" destOrd="0" parTransId="{E8F2D23B-5BA7-413D-9121-6032529A64C6}" sibTransId="{DBE046FA-07B1-4F16-BCA7-3FFFA2B3D85D}"/>
    <dgm:cxn modelId="{2F0409FA-DFD1-47A1-83FE-FAFAA183393E}" srcId="{E610180F-D748-4E29-9968-6DF97C933076}" destId="{8F725EE4-8D36-42AA-A082-DF70AB87C830}" srcOrd="1" destOrd="0" parTransId="{0AFEA200-D2CC-4F11-820F-9804F8496A8D}" sibTransId="{5321AF04-DE78-4AA9-B19C-C1850ECEE379}"/>
    <dgm:cxn modelId="{8C9C0A5A-42A2-4377-B9E6-BBE998155E06}" type="presParOf" srcId="{D841B4D5-5929-4E47-B560-C6CE9E0DCCE9}" destId="{923223DB-C46A-4773-AEEF-9ED4070F1061}" srcOrd="0" destOrd="0" presId="urn:microsoft.com/office/officeart/2005/8/layout/chevron2"/>
    <dgm:cxn modelId="{B8900C32-2185-406F-B2B7-6ABCEFAD3A0E}" type="presParOf" srcId="{923223DB-C46A-4773-AEEF-9ED4070F1061}" destId="{75F63D87-7C2A-41F7-8B9C-2892B70040D3}" srcOrd="0" destOrd="0" presId="urn:microsoft.com/office/officeart/2005/8/layout/chevron2"/>
    <dgm:cxn modelId="{4F1ED3F0-4F8C-4379-B486-60034B99ECBC}" type="presParOf" srcId="{923223DB-C46A-4773-AEEF-9ED4070F1061}" destId="{13152D86-02E4-4FE6-8793-3B67912549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509854-B1ED-46E3-B13E-11630CD388E7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E610180F-D748-4E29-9968-6DF97C933076}">
      <dgm:prSet phldrT="[Texte]" custT="1"/>
      <dgm:spPr>
        <a:xfrm rot="5400000">
          <a:off x="-961284" y="961284"/>
          <a:ext cx="5711614" cy="378904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fr-FR" sz="32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Points focaux</a:t>
          </a:r>
        </a:p>
      </dgm:t>
    </dgm:pt>
    <dgm:pt modelId="{6C209DEB-767A-411D-8DBB-8FC8A0C13332}" type="parTrans" cxnId="{BE9D1E0B-A827-44B3-A073-D065CF541F14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A28C6DBA-56B8-4170-92F8-4F5DE88487EE}" type="sibTrans" cxnId="{BE9D1E0B-A827-44B3-A073-D065CF541F14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F8144AE0-9E77-4E57-BB68-84073A37648C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0" dirty="0">
              <a:solidFill>
                <a:schemeClr val="tx1"/>
              </a:solidFill>
              <a:latin typeface="+mn-lt"/>
            </a:rPr>
            <a:t>Interfaces entre le Secrétariat technique et les Ministères:</a:t>
          </a:r>
        </a:p>
      </dgm:t>
    </dgm:pt>
    <dgm:pt modelId="{E8F2D23B-5BA7-413D-9121-6032529A64C6}" type="parTrans" cxnId="{DE62D8E6-44A4-450F-9756-5BF19476B83B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DBE046FA-07B1-4F16-BCA7-3FFFA2B3D85D}" type="sibTrans" cxnId="{DE62D8E6-44A4-450F-9756-5BF19476B83B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53996363-F74E-4365-89AB-C220E50E118C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0" dirty="0">
              <a:solidFill>
                <a:schemeClr val="tx1"/>
              </a:solidFill>
              <a:latin typeface="+mn-lt"/>
            </a:rPr>
            <a:t>- Ministère de la santé;</a:t>
          </a:r>
        </a:p>
      </dgm:t>
    </dgm:pt>
    <dgm:pt modelId="{AAC79CFA-4231-49F7-8895-81E15F4C2688}" type="parTrans" cxnId="{4364003C-3586-4923-A77A-CAC4A7E9081D}">
      <dgm:prSet/>
      <dgm:spPr/>
      <dgm:t>
        <a:bodyPr/>
        <a:lstStyle/>
        <a:p>
          <a:endParaRPr lang="fr-FR"/>
        </a:p>
      </dgm:t>
    </dgm:pt>
    <dgm:pt modelId="{9BD9DF90-95DE-4E18-9094-C763341B906E}" type="sibTrans" cxnId="{4364003C-3586-4923-A77A-CAC4A7E9081D}">
      <dgm:prSet/>
      <dgm:spPr/>
      <dgm:t>
        <a:bodyPr/>
        <a:lstStyle/>
        <a:p>
          <a:endParaRPr lang="fr-FR"/>
        </a:p>
      </dgm:t>
    </dgm:pt>
    <dgm:pt modelId="{ABB5325D-54BC-4B24-9589-78EA2A436110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0" dirty="0">
              <a:solidFill>
                <a:schemeClr val="tx1"/>
              </a:solidFill>
              <a:latin typeface="+mn-lt"/>
            </a:rPr>
            <a:t>Ministère en charge de l’élevage;</a:t>
          </a:r>
        </a:p>
      </dgm:t>
    </dgm:pt>
    <dgm:pt modelId="{ED5D7303-B253-4867-BBFA-EA185737D9F5}" type="parTrans" cxnId="{7B3441D2-FA82-4F8E-A0B3-C3A7056D810C}">
      <dgm:prSet/>
      <dgm:spPr/>
      <dgm:t>
        <a:bodyPr/>
        <a:lstStyle/>
        <a:p>
          <a:endParaRPr lang="fr-FR"/>
        </a:p>
      </dgm:t>
    </dgm:pt>
    <dgm:pt modelId="{334115B9-70B4-4766-87D0-A853192411C1}" type="sibTrans" cxnId="{7B3441D2-FA82-4F8E-A0B3-C3A7056D810C}">
      <dgm:prSet/>
      <dgm:spPr/>
      <dgm:t>
        <a:bodyPr/>
        <a:lstStyle/>
        <a:p>
          <a:endParaRPr lang="fr-FR"/>
        </a:p>
      </dgm:t>
    </dgm:pt>
    <dgm:pt modelId="{CC913075-5670-43EE-85E1-EE4B5B8F6BA8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0" dirty="0">
              <a:solidFill>
                <a:schemeClr val="tx1"/>
              </a:solidFill>
              <a:latin typeface="+mn-lt"/>
            </a:rPr>
            <a:t>Ministère en charge de l’environnement;</a:t>
          </a:r>
        </a:p>
      </dgm:t>
    </dgm:pt>
    <dgm:pt modelId="{2EBDB87F-D724-45A0-8BDB-E5D991590556}" type="parTrans" cxnId="{C2BA2DDB-1E5E-44AF-A984-34C575CA7804}">
      <dgm:prSet/>
      <dgm:spPr/>
      <dgm:t>
        <a:bodyPr/>
        <a:lstStyle/>
        <a:p>
          <a:endParaRPr lang="fr-FR"/>
        </a:p>
      </dgm:t>
    </dgm:pt>
    <dgm:pt modelId="{F1FD9320-4CF2-46BA-B6FB-336EDA8657EF}" type="sibTrans" cxnId="{C2BA2DDB-1E5E-44AF-A984-34C575CA7804}">
      <dgm:prSet/>
      <dgm:spPr/>
      <dgm:t>
        <a:bodyPr/>
        <a:lstStyle/>
        <a:p>
          <a:endParaRPr lang="fr-FR"/>
        </a:p>
      </dgm:t>
    </dgm:pt>
    <dgm:pt modelId="{D89EFFF2-A37C-4C19-B485-53A6276B00E0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0" dirty="0">
              <a:solidFill>
                <a:schemeClr val="tx1"/>
              </a:solidFill>
              <a:latin typeface="+mn-lt"/>
            </a:rPr>
            <a:t>Ministère en charge de l’agriculture</a:t>
          </a:r>
        </a:p>
      </dgm:t>
    </dgm:pt>
    <dgm:pt modelId="{8EFC2FBB-59AE-4EC1-86FF-E55E0D1F4052}" type="parTrans" cxnId="{030F39B6-DBDB-41B0-9982-78F2D20D5165}">
      <dgm:prSet/>
      <dgm:spPr/>
      <dgm:t>
        <a:bodyPr/>
        <a:lstStyle/>
        <a:p>
          <a:endParaRPr lang="fr-FR"/>
        </a:p>
      </dgm:t>
    </dgm:pt>
    <dgm:pt modelId="{B8839FEB-EBFA-4E2A-B6A8-E7A947C4CCA3}" type="sibTrans" cxnId="{030F39B6-DBDB-41B0-9982-78F2D20D5165}">
      <dgm:prSet/>
      <dgm:spPr/>
      <dgm:t>
        <a:bodyPr/>
        <a:lstStyle/>
        <a:p>
          <a:endParaRPr lang="fr-FR"/>
        </a:p>
      </dgm:t>
    </dgm:pt>
    <dgm:pt modelId="{D841B4D5-5929-4E47-B560-C6CE9E0DCCE9}" type="pres">
      <dgm:prSet presAssocID="{A6509854-B1ED-46E3-B13E-11630CD388E7}" presName="linearFlow" presStyleCnt="0">
        <dgm:presLayoutVars>
          <dgm:dir/>
          <dgm:animLvl val="lvl"/>
          <dgm:resizeHandles val="exact"/>
        </dgm:presLayoutVars>
      </dgm:prSet>
      <dgm:spPr/>
    </dgm:pt>
    <dgm:pt modelId="{923223DB-C46A-4773-AEEF-9ED4070F1061}" type="pres">
      <dgm:prSet presAssocID="{E610180F-D748-4E29-9968-6DF97C933076}" presName="composite" presStyleCnt="0"/>
      <dgm:spPr/>
    </dgm:pt>
    <dgm:pt modelId="{75F63D87-7C2A-41F7-8B9C-2892B70040D3}" type="pres">
      <dgm:prSet presAssocID="{E610180F-D748-4E29-9968-6DF97C933076}" presName="parentText" presStyleLbl="alignNode1" presStyleIdx="0" presStyleCnt="1" custLinFactNeighborX="-1106" custLinFactNeighborY="-1132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13152D86-02E4-4FE6-8793-3B67912549C1}" type="pres">
      <dgm:prSet presAssocID="{E610180F-D748-4E29-9968-6DF97C933076}" presName="descendantText" presStyleLbl="alignAcc1" presStyleIdx="0" presStyleCnt="1" custScaleY="207246" custLinFactNeighborY="269">
        <dgm:presLayoutVars>
          <dgm:bulletEnabled val="1"/>
        </dgm:presLayoutVars>
      </dgm:prSet>
      <dgm:spPr>
        <a:xfrm rot="5400000">
          <a:off x="4722282" y="-857659"/>
          <a:ext cx="3817091" cy="5683567"/>
        </a:xfrm>
        <a:prstGeom prst="round2SameRect">
          <a:avLst/>
        </a:prstGeom>
      </dgm:spPr>
    </dgm:pt>
  </dgm:ptLst>
  <dgm:cxnLst>
    <dgm:cxn modelId="{BE9D1E0B-A827-44B3-A073-D065CF541F14}" srcId="{A6509854-B1ED-46E3-B13E-11630CD388E7}" destId="{E610180F-D748-4E29-9968-6DF97C933076}" srcOrd="0" destOrd="0" parTransId="{6C209DEB-767A-411D-8DBB-8FC8A0C13332}" sibTransId="{A28C6DBA-56B8-4170-92F8-4F5DE88487EE}"/>
    <dgm:cxn modelId="{3E60D61E-2EA8-42A4-9284-78A3F96BA137}" type="presOf" srcId="{F8144AE0-9E77-4E57-BB68-84073A37648C}" destId="{13152D86-02E4-4FE6-8793-3B67912549C1}" srcOrd="0" destOrd="0" presId="urn:microsoft.com/office/officeart/2005/8/layout/chevron2"/>
    <dgm:cxn modelId="{A85C0F27-2B3F-4E89-87CA-1160A7B3AC88}" type="presOf" srcId="{E610180F-D748-4E29-9968-6DF97C933076}" destId="{75F63D87-7C2A-41F7-8B9C-2892B70040D3}" srcOrd="0" destOrd="0" presId="urn:microsoft.com/office/officeart/2005/8/layout/chevron2"/>
    <dgm:cxn modelId="{641D4F29-4E07-4263-8A3E-79042F073129}" type="presOf" srcId="{CC913075-5670-43EE-85E1-EE4B5B8F6BA8}" destId="{13152D86-02E4-4FE6-8793-3B67912549C1}" srcOrd="0" destOrd="3" presId="urn:microsoft.com/office/officeart/2005/8/layout/chevron2"/>
    <dgm:cxn modelId="{4364003C-3586-4923-A77A-CAC4A7E9081D}" srcId="{E610180F-D748-4E29-9968-6DF97C933076}" destId="{53996363-F74E-4365-89AB-C220E50E118C}" srcOrd="1" destOrd="0" parTransId="{AAC79CFA-4231-49F7-8895-81E15F4C2688}" sibTransId="{9BD9DF90-95DE-4E18-9094-C763341B906E}"/>
    <dgm:cxn modelId="{A7913A9A-3066-478F-A422-9D52F97165F6}" type="presOf" srcId="{D89EFFF2-A37C-4C19-B485-53A6276B00E0}" destId="{13152D86-02E4-4FE6-8793-3B67912549C1}" srcOrd="0" destOrd="4" presId="urn:microsoft.com/office/officeart/2005/8/layout/chevron2"/>
    <dgm:cxn modelId="{D3612D9C-FE5E-4050-A0D7-D96A60177DCA}" type="presOf" srcId="{53996363-F74E-4365-89AB-C220E50E118C}" destId="{13152D86-02E4-4FE6-8793-3B67912549C1}" srcOrd="0" destOrd="1" presId="urn:microsoft.com/office/officeart/2005/8/layout/chevron2"/>
    <dgm:cxn modelId="{871D84AD-A622-409C-82C8-43F04915F8D8}" type="presOf" srcId="{ABB5325D-54BC-4B24-9589-78EA2A436110}" destId="{13152D86-02E4-4FE6-8793-3B67912549C1}" srcOrd="0" destOrd="2" presId="urn:microsoft.com/office/officeart/2005/8/layout/chevron2"/>
    <dgm:cxn modelId="{030F39B6-DBDB-41B0-9982-78F2D20D5165}" srcId="{E610180F-D748-4E29-9968-6DF97C933076}" destId="{D89EFFF2-A37C-4C19-B485-53A6276B00E0}" srcOrd="4" destOrd="0" parTransId="{8EFC2FBB-59AE-4EC1-86FF-E55E0D1F4052}" sibTransId="{B8839FEB-EBFA-4E2A-B6A8-E7A947C4CCA3}"/>
    <dgm:cxn modelId="{7B3441D2-FA82-4F8E-A0B3-C3A7056D810C}" srcId="{E610180F-D748-4E29-9968-6DF97C933076}" destId="{ABB5325D-54BC-4B24-9589-78EA2A436110}" srcOrd="2" destOrd="0" parTransId="{ED5D7303-B253-4867-BBFA-EA185737D9F5}" sibTransId="{334115B9-70B4-4766-87D0-A853192411C1}"/>
    <dgm:cxn modelId="{0F515AD6-AB8D-4350-9678-85717180AF01}" type="presOf" srcId="{A6509854-B1ED-46E3-B13E-11630CD388E7}" destId="{D841B4D5-5929-4E47-B560-C6CE9E0DCCE9}" srcOrd="0" destOrd="0" presId="urn:microsoft.com/office/officeart/2005/8/layout/chevron2"/>
    <dgm:cxn modelId="{C2BA2DDB-1E5E-44AF-A984-34C575CA7804}" srcId="{E610180F-D748-4E29-9968-6DF97C933076}" destId="{CC913075-5670-43EE-85E1-EE4B5B8F6BA8}" srcOrd="3" destOrd="0" parTransId="{2EBDB87F-D724-45A0-8BDB-E5D991590556}" sibTransId="{F1FD9320-4CF2-46BA-B6FB-336EDA8657EF}"/>
    <dgm:cxn modelId="{DE62D8E6-44A4-450F-9756-5BF19476B83B}" srcId="{E610180F-D748-4E29-9968-6DF97C933076}" destId="{F8144AE0-9E77-4E57-BB68-84073A37648C}" srcOrd="0" destOrd="0" parTransId="{E8F2D23B-5BA7-413D-9121-6032529A64C6}" sibTransId="{DBE046FA-07B1-4F16-BCA7-3FFFA2B3D85D}"/>
    <dgm:cxn modelId="{CF893A0F-7E54-4A5E-97FF-17EE1DF64844}" type="presParOf" srcId="{D841B4D5-5929-4E47-B560-C6CE9E0DCCE9}" destId="{923223DB-C46A-4773-AEEF-9ED4070F1061}" srcOrd="0" destOrd="0" presId="urn:microsoft.com/office/officeart/2005/8/layout/chevron2"/>
    <dgm:cxn modelId="{FE5A739E-A1FC-44D0-B1A3-0DAC0840D7B3}" type="presParOf" srcId="{923223DB-C46A-4773-AEEF-9ED4070F1061}" destId="{75F63D87-7C2A-41F7-8B9C-2892B70040D3}" srcOrd="0" destOrd="0" presId="urn:microsoft.com/office/officeart/2005/8/layout/chevron2"/>
    <dgm:cxn modelId="{B0A98C3E-AC81-4264-8727-65140E756252}" type="presParOf" srcId="{923223DB-C46A-4773-AEEF-9ED4070F1061}" destId="{13152D86-02E4-4FE6-8793-3B67912549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509854-B1ED-46E3-B13E-11630CD388E7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E610180F-D748-4E29-9968-6DF97C933076}">
      <dgm:prSet phldrT="[Texte]" custT="1"/>
      <dgm:spPr>
        <a:xfrm rot="5400000">
          <a:off x="-961284" y="961284"/>
          <a:ext cx="5711614" cy="378904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fr-FR" sz="32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Comités déconcentrés</a:t>
          </a:r>
        </a:p>
      </dgm:t>
    </dgm:pt>
    <dgm:pt modelId="{6C209DEB-767A-411D-8DBB-8FC8A0C13332}" type="parTrans" cxnId="{BE9D1E0B-A827-44B3-A073-D065CF541F14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A28C6DBA-56B8-4170-92F8-4F5DE88487EE}" type="sibTrans" cxnId="{BE9D1E0B-A827-44B3-A073-D065CF541F14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F8144AE0-9E77-4E57-BB68-84073A37648C}">
      <dgm:prSet custT="1"/>
      <dgm:spPr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0" dirty="0">
              <a:solidFill>
                <a:schemeClr val="tx1"/>
              </a:solidFill>
              <a:latin typeface="+mn-lt"/>
            </a:rPr>
            <a:t>Démembrements de la Plateforme au niveau déconcentré:</a:t>
          </a:r>
        </a:p>
      </dgm:t>
    </dgm:pt>
    <dgm:pt modelId="{E8F2D23B-5BA7-413D-9121-6032529A64C6}" type="parTrans" cxnId="{DE62D8E6-44A4-450F-9756-5BF19476B83B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DBE046FA-07B1-4F16-BCA7-3FFFA2B3D85D}" type="sibTrans" cxnId="{DE62D8E6-44A4-450F-9756-5BF19476B83B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 sz="2000"/>
        </a:p>
      </dgm:t>
    </dgm:pt>
    <dgm:pt modelId="{3FD2E733-156B-417A-8006-409155FE7237}">
      <dgm:prSet custT="1"/>
      <dgm:spPr/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1" dirty="0">
              <a:solidFill>
                <a:schemeClr val="tx1"/>
              </a:solidFill>
              <a:latin typeface="+mn-lt"/>
            </a:rPr>
            <a:t>Région: Présidé par le Gouverneur</a:t>
          </a:r>
          <a:endParaRPr lang="fr-FR" sz="1800" b="0" dirty="0">
            <a:solidFill>
              <a:schemeClr val="tx1"/>
            </a:solidFill>
            <a:latin typeface="+mn-lt"/>
          </a:endParaRPr>
        </a:p>
      </dgm:t>
    </dgm:pt>
    <dgm:pt modelId="{9C10C050-4FD9-428C-BDDD-11B12E60EE8A}" type="parTrans" cxnId="{C5364830-6BD4-4E65-9EF4-6B1A0A71AC06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9C4AC22C-B868-4FBB-B1C5-A8FAE058539F}" type="sibTrans" cxnId="{C5364830-6BD4-4E65-9EF4-6B1A0A71AC06}">
      <dgm:prSet/>
      <dgm:spPr/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fr-FR"/>
        </a:p>
      </dgm:t>
    </dgm:pt>
    <dgm:pt modelId="{D4154C31-F193-4AAC-8398-279EA6722AAE}">
      <dgm:prSet custT="1"/>
      <dgm:spPr/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1" dirty="0">
              <a:solidFill>
                <a:schemeClr val="tx1"/>
              </a:solidFill>
              <a:latin typeface="+mn-lt"/>
            </a:rPr>
            <a:t>Province: Présidé par le Haut- Commissaire;</a:t>
          </a:r>
          <a:endParaRPr lang="fr-FR" sz="1800" b="0" dirty="0">
            <a:solidFill>
              <a:schemeClr val="tx1"/>
            </a:solidFill>
            <a:latin typeface="+mn-lt"/>
          </a:endParaRPr>
        </a:p>
      </dgm:t>
    </dgm:pt>
    <dgm:pt modelId="{67435754-3A0E-4A1E-916B-F610AEA6054D}" type="parTrans" cxnId="{24A4D47D-90C9-4DE0-8F7F-995F92192854}">
      <dgm:prSet/>
      <dgm:spPr/>
      <dgm:t>
        <a:bodyPr/>
        <a:lstStyle/>
        <a:p>
          <a:endParaRPr lang="fr-FR"/>
        </a:p>
      </dgm:t>
    </dgm:pt>
    <dgm:pt modelId="{1DE5A3C1-C846-4613-B626-0A478F956E9E}" type="sibTrans" cxnId="{24A4D47D-90C9-4DE0-8F7F-995F92192854}">
      <dgm:prSet/>
      <dgm:spPr/>
      <dgm:t>
        <a:bodyPr/>
        <a:lstStyle/>
        <a:p>
          <a:endParaRPr lang="fr-FR"/>
        </a:p>
      </dgm:t>
    </dgm:pt>
    <dgm:pt modelId="{8CD1960D-470A-4AE6-B0DA-E1F266C81F82}">
      <dgm:prSet custT="1"/>
      <dgm:spPr/>
      <dgm:t>
        <a:bodyPr/>
        <a:lstStyle/>
        <a:p>
          <a:pPr marL="171450" indent="0" algn="just" defTabSz="8001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fr-FR" sz="1800" b="1" dirty="0">
              <a:solidFill>
                <a:schemeClr val="tx1"/>
              </a:solidFill>
              <a:latin typeface="+mn-lt"/>
            </a:rPr>
            <a:t>Département: Présidé par le Préfet</a:t>
          </a:r>
          <a:endParaRPr lang="fr-FR" sz="1800" b="0" dirty="0">
            <a:solidFill>
              <a:schemeClr val="tx1"/>
            </a:solidFill>
            <a:latin typeface="+mn-lt"/>
          </a:endParaRPr>
        </a:p>
      </dgm:t>
    </dgm:pt>
    <dgm:pt modelId="{1644AFA4-BAFF-4014-BAFA-278EC539D24B}" type="parTrans" cxnId="{D17897F3-58CE-47A5-8E78-6398B16A47F5}">
      <dgm:prSet/>
      <dgm:spPr/>
      <dgm:t>
        <a:bodyPr/>
        <a:lstStyle/>
        <a:p>
          <a:endParaRPr lang="fr-FR"/>
        </a:p>
      </dgm:t>
    </dgm:pt>
    <dgm:pt modelId="{08450C31-68E7-4A7D-96D9-F3AA6E469F49}" type="sibTrans" cxnId="{D17897F3-58CE-47A5-8E78-6398B16A47F5}">
      <dgm:prSet/>
      <dgm:spPr/>
      <dgm:t>
        <a:bodyPr/>
        <a:lstStyle/>
        <a:p>
          <a:endParaRPr lang="fr-FR"/>
        </a:p>
      </dgm:t>
    </dgm:pt>
    <dgm:pt modelId="{D841B4D5-5929-4E47-B560-C6CE9E0DCCE9}" type="pres">
      <dgm:prSet presAssocID="{A6509854-B1ED-46E3-B13E-11630CD388E7}" presName="linearFlow" presStyleCnt="0">
        <dgm:presLayoutVars>
          <dgm:dir/>
          <dgm:animLvl val="lvl"/>
          <dgm:resizeHandles val="exact"/>
        </dgm:presLayoutVars>
      </dgm:prSet>
      <dgm:spPr/>
    </dgm:pt>
    <dgm:pt modelId="{923223DB-C46A-4773-AEEF-9ED4070F1061}" type="pres">
      <dgm:prSet presAssocID="{E610180F-D748-4E29-9968-6DF97C933076}" presName="composite" presStyleCnt="0"/>
      <dgm:spPr/>
    </dgm:pt>
    <dgm:pt modelId="{75F63D87-7C2A-41F7-8B9C-2892B70040D3}" type="pres">
      <dgm:prSet presAssocID="{E610180F-D748-4E29-9968-6DF97C933076}" presName="parentText" presStyleLbl="alignNode1" presStyleIdx="0" presStyleCnt="1" custLinFactNeighborX="-1106" custLinFactNeighborY="-1132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13152D86-02E4-4FE6-8793-3B67912549C1}" type="pres">
      <dgm:prSet presAssocID="{E610180F-D748-4E29-9968-6DF97C933076}" presName="descendantText" presStyleLbl="alignAcc1" presStyleIdx="0" presStyleCnt="1" custScaleY="207246" custLinFactNeighborX="27572" custLinFactNeighborY="1980">
        <dgm:presLayoutVars>
          <dgm:bulletEnabled val="1"/>
        </dgm:presLayoutVars>
      </dgm:prSet>
      <dgm:spPr>
        <a:xfrm rot="5400000">
          <a:off x="4722282" y="-857659"/>
          <a:ext cx="3817091" cy="5683567"/>
        </a:xfrm>
        <a:prstGeom prst="round2SameRect">
          <a:avLst/>
        </a:prstGeom>
      </dgm:spPr>
    </dgm:pt>
  </dgm:ptLst>
  <dgm:cxnLst>
    <dgm:cxn modelId="{BE9D1E0B-A827-44B3-A073-D065CF541F14}" srcId="{A6509854-B1ED-46E3-B13E-11630CD388E7}" destId="{E610180F-D748-4E29-9968-6DF97C933076}" srcOrd="0" destOrd="0" parTransId="{6C209DEB-767A-411D-8DBB-8FC8A0C13332}" sibTransId="{A28C6DBA-56B8-4170-92F8-4F5DE88487EE}"/>
    <dgm:cxn modelId="{333D121D-290E-442C-A0A7-46E42015DC74}" type="presOf" srcId="{A6509854-B1ED-46E3-B13E-11630CD388E7}" destId="{D841B4D5-5929-4E47-B560-C6CE9E0DCCE9}" srcOrd="0" destOrd="0" presId="urn:microsoft.com/office/officeart/2005/8/layout/chevron2"/>
    <dgm:cxn modelId="{8F27FA1E-9CF0-4D47-9DFB-C4F04180160D}" type="presOf" srcId="{3FD2E733-156B-417A-8006-409155FE7237}" destId="{13152D86-02E4-4FE6-8793-3B67912549C1}" srcOrd="0" destOrd="1" presId="urn:microsoft.com/office/officeart/2005/8/layout/chevron2"/>
    <dgm:cxn modelId="{C5364830-6BD4-4E65-9EF4-6B1A0A71AC06}" srcId="{E610180F-D748-4E29-9968-6DF97C933076}" destId="{3FD2E733-156B-417A-8006-409155FE7237}" srcOrd="1" destOrd="0" parTransId="{9C10C050-4FD9-428C-BDDD-11B12E60EE8A}" sibTransId="{9C4AC22C-B868-4FBB-B1C5-A8FAE058539F}"/>
    <dgm:cxn modelId="{5FC6EA7C-B4DE-4BBD-AB43-16E49A0920F0}" type="presOf" srcId="{F8144AE0-9E77-4E57-BB68-84073A37648C}" destId="{13152D86-02E4-4FE6-8793-3B67912549C1}" srcOrd="0" destOrd="0" presId="urn:microsoft.com/office/officeart/2005/8/layout/chevron2"/>
    <dgm:cxn modelId="{24A4D47D-90C9-4DE0-8F7F-995F92192854}" srcId="{E610180F-D748-4E29-9968-6DF97C933076}" destId="{D4154C31-F193-4AAC-8398-279EA6722AAE}" srcOrd="2" destOrd="0" parTransId="{67435754-3A0E-4A1E-916B-F610AEA6054D}" sibTransId="{1DE5A3C1-C846-4613-B626-0A478F956E9E}"/>
    <dgm:cxn modelId="{A3328EB9-E53A-4D3C-B462-A4374B5ADCB7}" type="presOf" srcId="{E610180F-D748-4E29-9968-6DF97C933076}" destId="{75F63D87-7C2A-41F7-8B9C-2892B70040D3}" srcOrd="0" destOrd="0" presId="urn:microsoft.com/office/officeart/2005/8/layout/chevron2"/>
    <dgm:cxn modelId="{F934FFCE-5B54-43FD-93A3-3DDFDF1E49A0}" type="presOf" srcId="{D4154C31-F193-4AAC-8398-279EA6722AAE}" destId="{13152D86-02E4-4FE6-8793-3B67912549C1}" srcOrd="0" destOrd="2" presId="urn:microsoft.com/office/officeart/2005/8/layout/chevron2"/>
    <dgm:cxn modelId="{DE62D8E6-44A4-450F-9756-5BF19476B83B}" srcId="{E610180F-D748-4E29-9968-6DF97C933076}" destId="{F8144AE0-9E77-4E57-BB68-84073A37648C}" srcOrd="0" destOrd="0" parTransId="{E8F2D23B-5BA7-413D-9121-6032529A64C6}" sibTransId="{DBE046FA-07B1-4F16-BCA7-3FFFA2B3D85D}"/>
    <dgm:cxn modelId="{D17897F3-58CE-47A5-8E78-6398B16A47F5}" srcId="{E610180F-D748-4E29-9968-6DF97C933076}" destId="{8CD1960D-470A-4AE6-B0DA-E1F266C81F82}" srcOrd="3" destOrd="0" parTransId="{1644AFA4-BAFF-4014-BAFA-278EC539D24B}" sibTransId="{08450C31-68E7-4A7D-96D9-F3AA6E469F49}"/>
    <dgm:cxn modelId="{D185B4F7-773D-4D54-AAA7-81FE421A7FBB}" type="presOf" srcId="{8CD1960D-470A-4AE6-B0DA-E1F266C81F82}" destId="{13152D86-02E4-4FE6-8793-3B67912549C1}" srcOrd="0" destOrd="3" presId="urn:microsoft.com/office/officeart/2005/8/layout/chevron2"/>
    <dgm:cxn modelId="{DC4FE796-CF51-48FE-9EBB-3FC29974F881}" type="presParOf" srcId="{D841B4D5-5929-4E47-B560-C6CE9E0DCCE9}" destId="{923223DB-C46A-4773-AEEF-9ED4070F1061}" srcOrd="0" destOrd="0" presId="urn:microsoft.com/office/officeart/2005/8/layout/chevron2"/>
    <dgm:cxn modelId="{3D9468C5-800C-4800-947C-0CF0BC39BCF2}" type="presParOf" srcId="{923223DB-C46A-4773-AEEF-9ED4070F1061}" destId="{75F63D87-7C2A-41F7-8B9C-2892B70040D3}" srcOrd="0" destOrd="0" presId="urn:microsoft.com/office/officeart/2005/8/layout/chevron2"/>
    <dgm:cxn modelId="{8C2C2981-FF2A-4343-902B-5D4B52411F4D}" type="presParOf" srcId="{923223DB-C46A-4773-AEEF-9ED4070F1061}" destId="{13152D86-02E4-4FE6-8793-3B67912549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3D87-7C2A-41F7-8B9C-2892B70040D3}">
      <dsp:nvSpPr>
        <dsp:cNvPr id="0" name=""/>
        <dsp:cNvSpPr/>
      </dsp:nvSpPr>
      <dsp:spPr>
        <a:xfrm rot="5400000">
          <a:off x="-536226" y="1745516"/>
          <a:ext cx="3574845" cy="2502391"/>
        </a:xfrm>
        <a:prstGeom prst="chevr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36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Conseil National</a:t>
          </a:r>
        </a:p>
      </dsp:txBody>
      <dsp:txXfrm rot="-5400000">
        <a:off x="2" y="2460485"/>
        <a:ext cx="2502391" cy="1072454"/>
      </dsp:txXfrm>
    </dsp:sp>
    <dsp:sp modelId="{13152D86-02E4-4FE6-8793-3B67912549C1}">
      <dsp:nvSpPr>
        <dsp:cNvPr id="0" name=""/>
        <dsp:cNvSpPr/>
      </dsp:nvSpPr>
      <dsp:spPr>
        <a:xfrm rot="5400000">
          <a:off x="3838043" y="-1326160"/>
          <a:ext cx="4818202" cy="748950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Plateforme multisectorielle de coordination: ne se substitue pas aux missions régaliennes des services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Présidence: Premier Ministre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Vice- présidence: Min. Santé, MRAH et MEEVCC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altLang="fr-FR" sz="1800" b="0" kern="1200" dirty="0">
              <a:solidFill>
                <a:schemeClr val="tx1"/>
              </a:solidFill>
              <a:latin typeface="+mn-lt"/>
            </a:rPr>
            <a:t>Acteurs: santé, élevage, environnement, administration territoriale, finances, transport, agriculture, eau, sécurité, information, Recherche, Société civile, PTF..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altLang="fr-FR" sz="1800" b="0" kern="1200" dirty="0">
              <a:solidFill>
                <a:schemeClr val="tx1"/>
              </a:solidFill>
              <a:latin typeface="+mn-lt"/>
            </a:rPr>
            <a:t>Comités régional, provincial et départemental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altLang="fr-FR" sz="1800" b="0" kern="1200" dirty="0">
              <a:solidFill>
                <a:schemeClr val="tx1"/>
              </a:solidFill>
              <a:latin typeface="+mn-lt"/>
            </a:rPr>
            <a:t>1 réunion annuelle du conseil national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altLang="fr-FR" sz="1800" b="0" kern="1200" dirty="0">
              <a:solidFill>
                <a:schemeClr val="tx1"/>
              </a:solidFill>
              <a:latin typeface="+mn-lt"/>
            </a:rPr>
            <a:t>Rencontres extraordinaires au besoin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altLang="fr-FR" sz="1800" b="0" kern="1200" dirty="0">
              <a:solidFill>
                <a:schemeClr val="tx1"/>
              </a:solidFill>
              <a:latin typeface="+mn-lt"/>
            </a:rPr>
            <a:t>Se substitue au comité de coordination RSI</a:t>
          </a:r>
        </a:p>
      </dsp:txBody>
      <dsp:txXfrm rot="-5400000">
        <a:off x="2502392" y="244697"/>
        <a:ext cx="7254301" cy="4347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3D87-7C2A-41F7-8B9C-2892B70040D3}">
      <dsp:nvSpPr>
        <dsp:cNvPr id="0" name=""/>
        <dsp:cNvSpPr/>
      </dsp:nvSpPr>
      <dsp:spPr>
        <a:xfrm rot="5400000">
          <a:off x="-506554" y="1782499"/>
          <a:ext cx="3377027" cy="2363919"/>
        </a:xfrm>
        <a:prstGeom prst="chevr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40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Comité technique pilotage</a:t>
          </a:r>
        </a:p>
      </dsp:txBody>
      <dsp:txXfrm rot="-5400000">
        <a:off x="1" y="2457905"/>
        <a:ext cx="2363919" cy="1013108"/>
      </dsp:txXfrm>
    </dsp:sp>
    <dsp:sp modelId="{13152D86-02E4-4FE6-8793-3B67912549C1}">
      <dsp:nvSpPr>
        <dsp:cNvPr id="0" name=""/>
        <dsp:cNvSpPr/>
      </dsp:nvSpPr>
      <dsp:spPr>
        <a:xfrm rot="5400000">
          <a:off x="3902117" y="-1358219"/>
          <a:ext cx="4551582" cy="762797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Structure technique de coordination entre les sessions du comité national;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Rôle de conseil d’administration;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Présidence tournante (tous les 2 ans) entre Santé, Elevage et Environnement;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altLang="fr-FR" sz="1800" b="0" kern="1200" dirty="0">
              <a:solidFill>
                <a:schemeClr val="tx1"/>
              </a:solidFill>
              <a:latin typeface="+mn-lt"/>
            </a:rPr>
            <a:t>Acteurs: point focal RSI, points focaux ministériels, Présidents commissions, PTF, ONG et Associations (société civile);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altLang="fr-FR" sz="1800" b="0" kern="1200" dirty="0">
              <a:solidFill>
                <a:schemeClr val="tx1"/>
              </a:solidFill>
              <a:latin typeface="+mn-lt"/>
            </a:rPr>
            <a:t>1 réunion semestrielle;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altLang="fr-FR" sz="1800" b="0" kern="1200" dirty="0">
              <a:solidFill>
                <a:schemeClr val="tx1"/>
              </a:solidFill>
              <a:latin typeface="+mn-lt"/>
            </a:rPr>
            <a:t>Rencontres extraordinaires en cas de besoin.</a:t>
          </a:r>
        </a:p>
      </dsp:txBody>
      <dsp:txXfrm rot="-5400000">
        <a:off x="2363919" y="402169"/>
        <a:ext cx="7405788" cy="4107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3D87-7C2A-41F7-8B9C-2892B70040D3}">
      <dsp:nvSpPr>
        <dsp:cNvPr id="0" name=""/>
        <dsp:cNvSpPr/>
      </dsp:nvSpPr>
      <dsp:spPr>
        <a:xfrm rot="5400000">
          <a:off x="-536226" y="1745516"/>
          <a:ext cx="3574845" cy="2502391"/>
        </a:xfrm>
        <a:prstGeom prst="chevr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40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Secrétariat technique</a:t>
          </a:r>
        </a:p>
      </dsp:txBody>
      <dsp:txXfrm rot="-5400000">
        <a:off x="2" y="2460485"/>
        <a:ext cx="2502391" cy="1072454"/>
      </dsp:txXfrm>
    </dsp:sp>
    <dsp:sp modelId="{13152D86-02E4-4FE6-8793-3B67912549C1}">
      <dsp:nvSpPr>
        <dsp:cNvPr id="0" name=""/>
        <dsp:cNvSpPr/>
      </dsp:nvSpPr>
      <dsp:spPr>
        <a:xfrm rot="5400000">
          <a:off x="3838043" y="-1326160"/>
          <a:ext cx="4818202" cy="748950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Structure administrative de coordination et de gestion au quotidien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Tutelle: Ministère santé (Secrétariat technique _____ universelle)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6 Experts des Ministères: Santé humaine, Sécurité sanitaire des aliments, Santé animale, Santé environnementale, Faune, Recherche et innovation;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2 Consultants (FAO)</a:t>
          </a:r>
        </a:p>
      </dsp:txBody>
      <dsp:txXfrm rot="-5400000">
        <a:off x="2502392" y="244697"/>
        <a:ext cx="7254301" cy="4347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3D87-7C2A-41F7-8B9C-2892B70040D3}">
      <dsp:nvSpPr>
        <dsp:cNvPr id="0" name=""/>
        <dsp:cNvSpPr/>
      </dsp:nvSpPr>
      <dsp:spPr>
        <a:xfrm rot="5400000">
          <a:off x="-527748" y="1756083"/>
          <a:ext cx="3518325" cy="2462828"/>
        </a:xfrm>
        <a:prstGeom prst="chevr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32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Commissions thématiques</a:t>
          </a:r>
        </a:p>
      </dsp:txBody>
      <dsp:txXfrm rot="-5400000">
        <a:off x="1" y="2459748"/>
        <a:ext cx="2462828" cy="1055497"/>
      </dsp:txXfrm>
    </dsp:sp>
    <dsp:sp modelId="{13152D86-02E4-4FE6-8793-3B67912549C1}">
      <dsp:nvSpPr>
        <dsp:cNvPr id="0" name=""/>
        <dsp:cNvSpPr/>
      </dsp:nvSpPr>
      <dsp:spPr>
        <a:xfrm rot="5400000">
          <a:off x="3856350" y="-1307853"/>
          <a:ext cx="4742025" cy="752906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+mn-lt"/>
            </a:rPr>
            <a:t>Commission n°1:</a:t>
          </a:r>
          <a:r>
            <a:rPr lang="fr-FR" sz="1800" b="0" kern="1200" dirty="0">
              <a:solidFill>
                <a:schemeClr val="tx1"/>
              </a:solidFill>
              <a:latin typeface="+mn-lt"/>
            </a:rPr>
            <a:t> coordination/gouvernance en général</a:t>
          </a: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+mn-lt"/>
            </a:rPr>
            <a:t>Commission n° 2 :</a:t>
          </a:r>
          <a:r>
            <a:rPr lang="fr-FR" sz="1800" b="0" kern="1200" dirty="0">
              <a:solidFill>
                <a:schemeClr val="tx1"/>
              </a:solidFill>
              <a:latin typeface="+mn-lt"/>
            </a:rPr>
            <a:t> «Résistance aux antimicrobiens » ;</a:t>
          </a: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+mn-lt"/>
            </a:rPr>
            <a:t>Commission n° 3 :</a:t>
          </a:r>
          <a:r>
            <a:rPr lang="fr-FR" sz="1800" b="0" kern="1200" dirty="0">
              <a:solidFill>
                <a:schemeClr val="tx1"/>
              </a:solidFill>
              <a:latin typeface="+mn-lt"/>
            </a:rPr>
            <a:t> « Sécurité sanitaire des aliments» ;</a:t>
          </a: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+mn-lt"/>
            </a:rPr>
            <a:t>Commission n° 4 :</a:t>
          </a:r>
          <a:r>
            <a:rPr lang="fr-FR" sz="1800" b="0" kern="1200" dirty="0">
              <a:solidFill>
                <a:schemeClr val="tx1"/>
              </a:solidFill>
              <a:latin typeface="+mn-lt"/>
            </a:rPr>
            <a:t> « Événements d'origine chimique », « Situations d'urgence radiologique» ;  </a:t>
          </a:r>
        </a:p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+mn-lt"/>
            </a:rPr>
            <a:t>Commission n° 5:</a:t>
          </a:r>
          <a:r>
            <a:rPr lang="fr-FR" sz="1800" b="0" kern="1200" dirty="0">
              <a:solidFill>
                <a:schemeClr val="tx1"/>
              </a:solidFill>
              <a:latin typeface="+mn-lt"/>
            </a:rPr>
            <a:t> «Surveillance» ; « Notification », « Préparation», « Vaccination», « Interventions d'urgence », « Moyens médicaux et déploiement de personnel » ;</a:t>
          </a: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+mn-lt"/>
            </a:rPr>
            <a:t>Commission n° 6 :</a:t>
          </a:r>
          <a:r>
            <a:rPr lang="fr-FR" sz="1800" b="0" kern="1200" dirty="0">
              <a:solidFill>
                <a:schemeClr val="tx1"/>
              </a:solidFill>
              <a:latin typeface="+mn-lt"/>
            </a:rPr>
            <a:t> « Zoonoses» ;</a:t>
          </a: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+mn-lt"/>
            </a:rPr>
            <a:t>Commission n° 7:</a:t>
          </a:r>
          <a:r>
            <a:rPr lang="fr-FR" sz="1800" b="0" kern="1200" dirty="0">
              <a:solidFill>
                <a:schemeClr val="tx1"/>
              </a:solidFill>
              <a:latin typeface="+mn-lt"/>
            </a:rPr>
            <a:t> « Système national de laboratoire», « Biosécurité et bio sûreté».</a:t>
          </a:r>
        </a:p>
      </dsp:txBody>
      <dsp:txXfrm rot="-5400000">
        <a:off x="2462829" y="317156"/>
        <a:ext cx="7297582" cy="42790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3D87-7C2A-41F7-8B9C-2892B70040D3}">
      <dsp:nvSpPr>
        <dsp:cNvPr id="0" name=""/>
        <dsp:cNvSpPr/>
      </dsp:nvSpPr>
      <dsp:spPr>
        <a:xfrm rot="5400000">
          <a:off x="-536750" y="1744535"/>
          <a:ext cx="3578339" cy="2504837"/>
        </a:xfrm>
        <a:prstGeom prst="chevr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32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Points focaux</a:t>
          </a:r>
        </a:p>
      </dsp:txBody>
      <dsp:txXfrm rot="-5400000">
        <a:off x="2" y="2460203"/>
        <a:ext cx="2504837" cy="1073502"/>
      </dsp:txXfrm>
    </dsp:sp>
    <dsp:sp modelId="{13152D86-02E4-4FE6-8793-3B67912549C1}">
      <dsp:nvSpPr>
        <dsp:cNvPr id="0" name=""/>
        <dsp:cNvSpPr/>
      </dsp:nvSpPr>
      <dsp:spPr>
        <a:xfrm rot="5400000">
          <a:off x="3838179" y="-1326024"/>
          <a:ext cx="4820377" cy="74870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Interfaces entre le Secrétariat technique et les Ministères:</a:t>
          </a:r>
        </a:p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- Ministère de la santé;</a:t>
          </a:r>
        </a:p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Ministère en charge de l’élevage;</a:t>
          </a:r>
        </a:p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Ministère en charge de l’environnement;</a:t>
          </a:r>
        </a:p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Ministère en charge de l’agriculture</a:t>
          </a:r>
        </a:p>
      </dsp:txBody>
      <dsp:txXfrm rot="-5400000">
        <a:off x="2504838" y="242629"/>
        <a:ext cx="7251749" cy="4349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3D87-7C2A-41F7-8B9C-2892B70040D3}">
      <dsp:nvSpPr>
        <dsp:cNvPr id="0" name=""/>
        <dsp:cNvSpPr/>
      </dsp:nvSpPr>
      <dsp:spPr>
        <a:xfrm rot="5400000">
          <a:off x="-527748" y="1756083"/>
          <a:ext cx="3518325" cy="2462828"/>
        </a:xfrm>
        <a:prstGeom prst="chevr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32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Comités déconcentrés</a:t>
          </a:r>
        </a:p>
      </dsp:txBody>
      <dsp:txXfrm rot="-5400000">
        <a:off x="1" y="2459748"/>
        <a:ext cx="2462828" cy="1055497"/>
      </dsp:txXfrm>
    </dsp:sp>
    <dsp:sp modelId="{13152D86-02E4-4FE6-8793-3B67912549C1}">
      <dsp:nvSpPr>
        <dsp:cNvPr id="0" name=""/>
        <dsp:cNvSpPr/>
      </dsp:nvSpPr>
      <dsp:spPr>
        <a:xfrm rot="5400000">
          <a:off x="3856350" y="-1307853"/>
          <a:ext cx="4742025" cy="752906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0" kern="1200" dirty="0">
              <a:solidFill>
                <a:schemeClr val="tx1"/>
              </a:solidFill>
              <a:latin typeface="+mn-lt"/>
            </a:rPr>
            <a:t>Démembrements de la Plateforme au niveau déconcentré:</a:t>
          </a:r>
        </a:p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+mn-lt"/>
            </a:rPr>
            <a:t>Région: Présidé par le Gouverneur</a:t>
          </a:r>
          <a:endParaRPr lang="fr-FR" sz="1800" b="0" kern="1200" dirty="0">
            <a:solidFill>
              <a:schemeClr val="tx1"/>
            </a:solidFill>
            <a:latin typeface="+mn-lt"/>
          </a:endParaRPr>
        </a:p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+mn-lt"/>
            </a:rPr>
            <a:t>Province: Présidé par le Haut- Commissaire;</a:t>
          </a:r>
          <a:endParaRPr lang="fr-FR" sz="1800" b="0" kern="1200" dirty="0">
            <a:solidFill>
              <a:schemeClr val="tx1"/>
            </a:solidFill>
            <a:latin typeface="+mn-lt"/>
          </a:endParaRPr>
        </a:p>
        <a:p>
          <a:pPr marL="171450" lvl="1" indent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+mn-lt"/>
            </a:rPr>
            <a:t>Département: Présidé par le Préfet</a:t>
          </a:r>
          <a:endParaRPr lang="fr-FR" sz="1800" b="0" kern="1200" dirty="0">
            <a:solidFill>
              <a:schemeClr val="tx1"/>
            </a:solidFill>
            <a:latin typeface="+mn-lt"/>
          </a:endParaRPr>
        </a:p>
      </dsp:txBody>
      <dsp:txXfrm rot="-5400000">
        <a:off x="2462829" y="317156"/>
        <a:ext cx="7297582" cy="4279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25B307-0650-42CC-A2D7-FC231082E9CD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3CC213E-2C27-4520-A1DC-46C19633C90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5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213E-2C27-4520-A1DC-46C19633C9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45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FA68CFA5-B360-443B-B3A2-A633934B2F82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8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0306AEF1-D55E-4537-8BBB-355C7FFCBF16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4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BF73BA79-AB0F-4342-8155-37E94A5F15D9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6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975F0557-0707-477E-B4CB-5E34E47C57A4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5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3E3D1A3F-EC22-481A-B868-ED772A9529D8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91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3E64B26D-D038-41CC-BA57-B77331DFD97F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6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84AF5151-4A57-4714-9CBB-E8A2A8F6FAD4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5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7DDB4D27-7D32-43BE-A918-389DCD8F0D4B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0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EBB39B32-C042-417F-A4B3-0A9AFA37DC74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6CBD17EB-9883-4E23-BEC8-EBF504D8D6EB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2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/>
              <a:t>Rappel!</a:t>
            </a:r>
            <a:endParaRPr lang="en-US" altLang="en-US" b="1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9ED8C858-1CE1-42F0-84C3-DAA22B7AE4E5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0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914400" y="3398838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D1AA-AAB3-4EDF-81C2-18334DC8C5EC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1C901-0688-4DBB-8233-5DC6F6CFCF0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1E53-E6DA-410D-B249-C34C0C2DD918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A69AF-E579-4720-A12A-A7ACEAF74FA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9E91-EEB7-407A-8B92-5E33DEEEF0BD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62821-27A9-4194-BC59-C6E05D65494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45E3-7307-4E15-A0D1-892683B3A9FC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C1F15-D1A7-413A-B117-B4BC917D89C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4725" y="4598988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7D7E-AF86-4A65-AEC0-4D3C39C23606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A5ED6-EF22-476E-AEF4-1594678F899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7665-D3AB-4BE6-9BC8-E6F513CD3E3B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6941C-C3F9-48AB-B3DF-8FE74DFE338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3742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1C47-8958-4314-BA19-6EBE3806D1DD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F2196-A624-47E8-8729-0D402A5F834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9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E7B0A-860C-4DF6-BEEE-D27A9BDA5CC6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78E0A-917C-4F7C-95EB-8F596A4EDEF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1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F7BA-0CA0-42DD-B9AB-C95186B899F9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B2FE8-1FC5-4385-A2F1-C4C6E348780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0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912019" y="3580607"/>
            <a:ext cx="5578475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3781-0735-4716-A1D4-597A46B25342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ED402-5938-4025-9213-74C5239DE90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7875-3C84-4B23-945E-674E058112AA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35C5B-BAA2-4AA1-8B91-0A53CBB05B01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B9B4B34-6FB7-4E7E-937A-F85AE79744B5}" type="datetimeFigureOut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solidFill>
                  <a:srgbClr val="FFFFFF"/>
                </a:solidFill>
              </a:defRPr>
            </a:lvl1pPr>
          </a:lstStyle>
          <a:p>
            <a:fld id="{FAD3C89C-167E-4A1B-95B6-F935BC3A6739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21" r:id="rId3"/>
    <p:sldLayoutId id="2147483714" r:id="rId4"/>
    <p:sldLayoutId id="2147483722" r:id="rId5"/>
    <p:sldLayoutId id="2147483715" r:id="rId6"/>
    <p:sldLayoutId id="2147483716" r:id="rId7"/>
    <p:sldLayoutId id="2147483723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EH6wzsAaM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0811" y="3437516"/>
            <a:ext cx="1004411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Etat des lieux de l’approche « Une Seule Santé » (One Health) au Burkina Faso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2508" y="327732"/>
            <a:ext cx="10044112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Ministère de la Santé</a:t>
            </a:r>
          </a:p>
          <a:p>
            <a:pPr algn="ctr" eaLnBrk="0" hangingPunct="0"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------------</a:t>
            </a:r>
          </a:p>
          <a:p>
            <a:pPr algn="ctr" eaLnBrk="0" hangingPunct="0"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Secrétariat Technique One Health</a:t>
            </a:r>
          </a:p>
          <a:p>
            <a:pPr algn="ctr" eaLnBrk="0" hangingPunct="0"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Dr S Pierre YAMEOGO, MD, MPH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6"/>
          <p:cNvSpPr txBox="1">
            <a:spLocks/>
          </p:cNvSpPr>
          <p:nvPr/>
        </p:nvSpPr>
        <p:spPr bwMode="auto">
          <a:xfrm>
            <a:off x="336550" y="1119188"/>
            <a:ext cx="3675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Rapport d’évaluation RSI BF 2017</a:t>
            </a:r>
          </a:p>
        </p:txBody>
      </p:sp>
      <p:pic>
        <p:nvPicPr>
          <p:cNvPr id="1536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458913"/>
            <a:ext cx="55340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543050"/>
            <a:ext cx="623252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4210" y="330272"/>
            <a:ext cx="1099557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Importantes dates du OH au BFA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210" y="330272"/>
            <a:ext cx="1099557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Importantes dates du OH au BFA</a:t>
            </a:r>
          </a:p>
        </p:txBody>
      </p:sp>
      <p:sp>
        <p:nvSpPr>
          <p:cNvPr id="16387" name="AutoShape 2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16388" name="AutoShape 4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307975" y="-4794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16389" name="Espace réservé du contenu 2"/>
          <p:cNvSpPr>
            <a:spLocks noGrp="1"/>
          </p:cNvSpPr>
          <p:nvPr>
            <p:ph sz="half" idx="1"/>
          </p:nvPr>
        </p:nvSpPr>
        <p:spPr>
          <a:xfrm>
            <a:off x="-13301" y="1447800"/>
            <a:ext cx="6143048" cy="5200135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1000"/>
              </a:spcAft>
            </a:pPr>
            <a:r>
              <a:rPr lang="fr-FR" altLang="fr-FR" sz="1800" b="1" dirty="0">
                <a:cs typeface="Arial" panose="020B0604020202020204" pitchFamily="34" charset="0"/>
              </a:rPr>
              <a:t>Avril 2018:</a:t>
            </a:r>
            <a:r>
              <a:rPr lang="fr-FR" altLang="fr-FR" sz="1800" dirty="0">
                <a:cs typeface="Arial" panose="020B0604020202020204" pitchFamily="34" charset="0"/>
              </a:rPr>
              <a:t> Organisation d’un atelier de planification du plan national post JEE de renforcement des capacités RSI;</a:t>
            </a:r>
          </a:p>
          <a:p>
            <a:pPr algn="just">
              <a:spcBef>
                <a:spcPct val="0"/>
              </a:spcBef>
              <a:spcAft>
                <a:spcPts val="1000"/>
              </a:spcAft>
            </a:pPr>
            <a:r>
              <a:rPr lang="fr-FR" altLang="fr-FR" sz="1800" dirty="0">
                <a:cs typeface="Arial" panose="020B0604020202020204" pitchFamily="34" charset="0"/>
              </a:rPr>
              <a:t>Mise en œuvre d’un dispositif de surveillance intégrée dans 3 districts pilotes;</a:t>
            </a:r>
          </a:p>
          <a:p>
            <a:pPr algn="just">
              <a:spcBef>
                <a:spcPct val="0"/>
              </a:spcBef>
              <a:spcAft>
                <a:spcPts val="1000"/>
              </a:spcAft>
            </a:pPr>
            <a:r>
              <a:rPr lang="fr-FR" altLang="fr-FR" sz="1800" dirty="0">
                <a:cs typeface="Arial" panose="020B0604020202020204" pitchFamily="34" charset="0"/>
              </a:rPr>
              <a:t>Approche “One Health”: CNGE, Feuille de route conjointe, investigation conjointe.</a:t>
            </a:r>
          </a:p>
          <a:p>
            <a:pPr algn="just">
              <a:spcBef>
                <a:spcPct val="0"/>
              </a:spcBef>
              <a:spcAft>
                <a:spcPts val="1000"/>
              </a:spcAft>
            </a:pPr>
            <a:r>
              <a:rPr lang="fr-FR" altLang="fr-FR" sz="1800" dirty="0">
                <a:cs typeface="Arial" panose="020B0604020202020204" pitchFamily="34" charset="0"/>
              </a:rPr>
              <a:t>Formations au FETP de première ligne </a:t>
            </a:r>
          </a:p>
          <a:p>
            <a:pPr algn="just">
              <a:spcBef>
                <a:spcPct val="0"/>
              </a:spcBef>
              <a:spcAft>
                <a:spcPts val="1000"/>
              </a:spcAft>
            </a:pPr>
            <a:r>
              <a:rPr lang="fr-FR" altLang="fr-FR" sz="1800" dirty="0">
                <a:cs typeface="Arial" panose="020B0604020202020204" pitchFamily="34" charset="0"/>
              </a:rPr>
              <a:t>Projets M-E et MCSP</a:t>
            </a:r>
          </a:p>
          <a:p>
            <a:pPr algn="just">
              <a:spcBef>
                <a:spcPct val="0"/>
              </a:spcBef>
              <a:spcAft>
                <a:spcPts val="1000"/>
              </a:spcAft>
            </a:pPr>
            <a:r>
              <a:rPr lang="fr-FR" altLang="fr-FR" sz="1800" b="1" dirty="0">
                <a:cs typeface="Arial" panose="020B0604020202020204" pitchFamily="34" charset="0"/>
              </a:rPr>
              <a:t>Juin 2019: adoption de la PNOH en atelier national</a:t>
            </a:r>
          </a:p>
          <a:p>
            <a:pPr algn="just">
              <a:spcBef>
                <a:spcPct val="0"/>
              </a:spcBef>
              <a:spcAft>
                <a:spcPts val="1000"/>
              </a:spcAft>
            </a:pPr>
            <a:endParaRPr lang="fr-FR" altLang="fr-FR" sz="1800" dirty="0"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2159672" y="2890837"/>
            <a:ext cx="5721927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spcBef>
                <a:spcPct val="0"/>
              </a:spcBef>
              <a:spcAft>
                <a:spcPts val="1000"/>
              </a:spcAft>
              <a:buNone/>
            </a:pPr>
            <a:endParaRPr lang="fr-FR" altLang="fr-FR" sz="1800" dirty="0">
              <a:cs typeface="Arial" panose="020B0604020202020204" pitchFamily="34" charset="0"/>
            </a:endParaRPr>
          </a:p>
        </p:txBody>
      </p:sp>
      <p:pic>
        <p:nvPicPr>
          <p:cNvPr id="1026" name="Picture 2" descr="IMG_9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51" y="1365484"/>
            <a:ext cx="5852160" cy="390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210" y="307429"/>
            <a:ext cx="1095043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Processus de mise en place de la PNOH</a:t>
            </a:r>
          </a:p>
        </p:txBody>
      </p:sp>
      <p:sp>
        <p:nvSpPr>
          <p:cNvPr id="17411" name="AutoShape 2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17412" name="AutoShape 4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307975" y="-4794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390582" y="1136508"/>
            <a:ext cx="4968001" cy="5199239"/>
          </a:xfrm>
        </p:spPr>
        <p:txBody>
          <a:bodyPr rtlCol="0">
            <a:normAutofit fontScale="85000" lnSpcReduction="10000"/>
          </a:bodyPr>
          <a:lstStyle/>
          <a:p>
            <a:pPr marL="182880" indent="-18288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altLang="en-US" sz="1800" dirty="0">
                <a:latin typeface="+mj-lt"/>
              </a:rPr>
              <a:t>Processus conduit par le Ministère de la Santé avec l’accompagnement de FAO &amp; USAID;</a:t>
            </a:r>
          </a:p>
          <a:p>
            <a:pPr marL="182880" indent="-18288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altLang="en-US" sz="1800" dirty="0">
                <a:latin typeface="+mj-lt"/>
              </a:rPr>
              <a:t>Mise à disposition de 2 consultants issus du MRAH et du MEEVCC pour appuyer le processus;</a:t>
            </a:r>
          </a:p>
          <a:p>
            <a:pPr marL="182880" indent="-18288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altLang="en-US" sz="1800" dirty="0">
                <a:latin typeface="+mj-lt"/>
              </a:rPr>
              <a:t>Revue documentaire et entretiens avec les acteurs (semi-structurés, focus-groupes, téléphoniques/ Skype);</a:t>
            </a:r>
          </a:p>
          <a:p>
            <a:pPr marL="182880" indent="-18288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altLang="en-US" sz="1800" dirty="0">
                <a:latin typeface="+mj-lt"/>
              </a:rPr>
              <a:t>Proposition de montage institutionnel avec des projets de textes;</a:t>
            </a:r>
          </a:p>
          <a:p>
            <a:pPr marL="182880" indent="-18288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altLang="en-US" sz="1800" dirty="0">
                <a:latin typeface="+mj-lt"/>
              </a:rPr>
              <a:t>Adoption de la PNOH en atelier national;</a:t>
            </a:r>
          </a:p>
          <a:p>
            <a:pPr marL="182880" indent="-18288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altLang="en-US" sz="1800" dirty="0">
                <a:latin typeface="+mj-lt"/>
              </a:rPr>
              <a:t>Adoption </a:t>
            </a:r>
            <a:r>
              <a:rPr lang="fr-FR" altLang="en-US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Décret</a:t>
            </a:r>
            <a:r>
              <a:rPr lang="fr-FR" altLang="en-US" sz="1800" dirty="0">
                <a:latin typeface="+mj-lt"/>
              </a:rPr>
              <a:t> portant mise en place, attributions, organisation et fonctionnement de la PNOH et de l’</a:t>
            </a:r>
            <a:r>
              <a:rPr lang="fr-FR" altLang="en-US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Arrêté</a:t>
            </a:r>
            <a:r>
              <a:rPr lang="fr-FR" altLang="en-US" sz="1800" dirty="0">
                <a:latin typeface="+mj-lt"/>
              </a:rPr>
              <a:t> portant attributions, organisation, composition et fonctionnement des organes de la PNOH</a:t>
            </a:r>
          </a:p>
        </p:txBody>
      </p:sp>
      <p:pic>
        <p:nvPicPr>
          <p:cNvPr id="2050" name="Picture 2" descr="IMG_95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076870"/>
            <a:ext cx="65024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19225"/>
            <a:ext cx="11209337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sz="2800" b="1" dirty="0"/>
              <a:t>Objectif général </a:t>
            </a:r>
            <a:r>
              <a:rPr lang="fr-FR" sz="2800" dirty="0"/>
              <a:t>: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fr-FR" sz="2200" dirty="0"/>
              <a:t>Assurer une réponse efficace aux évènements de santé publique émergeant à l’interface entre les humains, les animaux et l’environnement</a:t>
            </a:r>
          </a:p>
          <a:p>
            <a:pPr algn="just" eaLnBrk="1" hangingPunct="1">
              <a:defRPr/>
            </a:pPr>
            <a:r>
              <a:rPr lang="fr-FR" sz="2800" b="1" dirty="0"/>
              <a:t>Objectifs spécifiques :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fr-FR" sz="2200" dirty="0"/>
              <a:t>Mutualiser les ressources dans le dispositive de surveillance, de notification et de riposte à temps contre les évènements de santé publique ;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fr-FR" sz="2200" dirty="0"/>
              <a:t>Réduire les charges de morbidité et de mortalité grâce à une action multisectorielle coordonnée ;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fr-FR" sz="2200" dirty="0"/>
              <a:t>Promouvoir les actions de promotion de la santé (actions directes sur les déterminants de la santé);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  <a:defRPr/>
            </a:pPr>
            <a:r>
              <a:rPr lang="fr-FR" sz="2200" dirty="0"/>
              <a:t>Renforcer la coordination multisectorielle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5D69CD-A086-459F-A671-BD65407CCF88}" type="slidenum">
              <a:rPr lang="fr-FR" altLang="fr-FR">
                <a:solidFill>
                  <a:schemeClr val="bg1"/>
                </a:solidFill>
              </a:rPr>
              <a:pPr eaLnBrk="1" hangingPunct="1"/>
              <a:t>13</a:t>
            </a:fld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1826" y="330272"/>
            <a:ext cx="721062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PNOH du Burkina Faso</a:t>
            </a:r>
          </a:p>
        </p:txBody>
      </p:sp>
    </p:spTree>
    <p:extLst>
      <p:ext uri="{BB962C8B-B14F-4D97-AF65-F5344CB8AC3E}">
        <p14:creationId xmlns:p14="http://schemas.microsoft.com/office/powerpoint/2010/main" val="382943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1826" y="330272"/>
            <a:ext cx="721062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PNOH du Burkina Faso</a:t>
            </a:r>
          </a:p>
        </p:txBody>
      </p:sp>
      <p:sp>
        <p:nvSpPr>
          <p:cNvPr id="18435" name="AutoShape 2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18436" name="AutoShape 4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307975" y="-4794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327150"/>
            <a:ext cx="10974388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1B24B32-9ECF-4640-A947-D7C5D8B98550}"/>
              </a:ext>
            </a:extLst>
          </p:cNvPr>
          <p:cNvSpPr/>
          <p:nvPr/>
        </p:nvSpPr>
        <p:spPr>
          <a:xfrm>
            <a:off x="5335480" y="2636668"/>
            <a:ext cx="1393794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CTPOH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493520" y="1527386"/>
          <a:ext cx="9991898" cy="48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1826" y="330272"/>
            <a:ext cx="721062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PNOH du Burkina Faso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65114324"/>
              </p:ext>
            </p:extLst>
          </p:nvPr>
        </p:nvGraphicFramePr>
        <p:xfrm>
          <a:off x="1493520" y="1527386"/>
          <a:ext cx="9991898" cy="48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1826" y="330272"/>
            <a:ext cx="721062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PNOH du Burkina Faso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779957375"/>
              </p:ext>
            </p:extLst>
          </p:nvPr>
        </p:nvGraphicFramePr>
        <p:xfrm>
          <a:off x="1493520" y="1527386"/>
          <a:ext cx="9991898" cy="48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1826" y="330272"/>
            <a:ext cx="721062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PNOH du Burkina Faso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3086874"/>
              </p:ext>
            </p:extLst>
          </p:nvPr>
        </p:nvGraphicFramePr>
        <p:xfrm>
          <a:off x="1493520" y="1527386"/>
          <a:ext cx="9991898" cy="48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1826" y="330272"/>
            <a:ext cx="721062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PNOH du Burkina Faso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056676131"/>
              </p:ext>
            </p:extLst>
          </p:nvPr>
        </p:nvGraphicFramePr>
        <p:xfrm>
          <a:off x="1493520" y="1527386"/>
          <a:ext cx="9991898" cy="48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1826" y="330272"/>
            <a:ext cx="721062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PNOH du Burkina Faso</a:t>
            </a:r>
          </a:p>
        </p:txBody>
      </p:sp>
    </p:spTree>
    <p:extLst>
      <p:ext uri="{BB962C8B-B14F-4D97-AF65-F5344CB8AC3E}">
        <p14:creationId xmlns:p14="http://schemas.microsoft.com/office/powerpoint/2010/main" val="60322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5358" y="651588"/>
            <a:ext cx="708559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/>
                <a:solidFill>
                  <a:srgbClr val="002060"/>
                </a:solidFill>
                <a:latin typeface="+mn-lt"/>
                <a:cs typeface="+mn-cs"/>
              </a:rPr>
              <a:t>Plan de présentation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59" y="1574918"/>
            <a:ext cx="11435191" cy="454183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r-FR" altLang="fr-FR" sz="4000" b="1" dirty="0"/>
              <a:t>1- Contexte</a:t>
            </a:r>
          </a:p>
          <a:p>
            <a:pPr algn="just">
              <a:lnSpc>
                <a:spcPct val="90000"/>
              </a:lnSpc>
            </a:pPr>
            <a:r>
              <a:rPr lang="fr-FR" altLang="fr-FR" sz="4000" b="1" dirty="0"/>
              <a:t>2-  dates importantes</a:t>
            </a:r>
          </a:p>
          <a:p>
            <a:pPr algn="just">
              <a:lnSpc>
                <a:spcPct val="90000"/>
              </a:lnSpc>
            </a:pPr>
            <a:r>
              <a:rPr lang="fr-FR" altLang="fr-FR" sz="4000" b="1" dirty="0"/>
              <a:t>3- Processus de mise en place;</a:t>
            </a:r>
          </a:p>
          <a:p>
            <a:pPr algn="just">
              <a:lnSpc>
                <a:spcPct val="90000"/>
              </a:lnSpc>
            </a:pPr>
            <a:r>
              <a:rPr lang="fr-FR" altLang="fr-FR" sz="4000" b="1" dirty="0"/>
              <a:t>4- Plateforme One Health du Burkina Faso;</a:t>
            </a:r>
          </a:p>
          <a:p>
            <a:pPr algn="just">
              <a:lnSpc>
                <a:spcPct val="90000"/>
              </a:lnSpc>
            </a:pPr>
            <a:r>
              <a:rPr lang="fr-FR" altLang="fr-FR" sz="4000" b="1" dirty="0"/>
              <a:t>5- Principales réalisations One Health;</a:t>
            </a:r>
          </a:p>
          <a:p>
            <a:pPr algn="just">
              <a:lnSpc>
                <a:spcPct val="90000"/>
              </a:lnSpc>
            </a:pPr>
            <a:r>
              <a:rPr lang="fr-FR" altLang="fr-FR" sz="4000" b="1" dirty="0"/>
              <a:t>6- Prochaines étapes;</a:t>
            </a:r>
          </a:p>
          <a:p>
            <a:pPr algn="just">
              <a:lnSpc>
                <a:spcPct val="90000"/>
              </a:lnSpc>
            </a:pPr>
            <a:r>
              <a:rPr lang="fr-FR" altLang="fr-FR" sz="4000" b="1" dirty="0"/>
              <a:t>Conclusion </a:t>
            </a:r>
          </a:p>
          <a:p>
            <a:pPr algn="just">
              <a:lnSpc>
                <a:spcPct val="90000"/>
              </a:lnSpc>
            </a:pPr>
            <a:endParaRPr lang="fr-FR" altLang="fr-FR" sz="4000" b="1" dirty="0"/>
          </a:p>
          <a:p>
            <a:pPr algn="just"/>
            <a:endParaRPr lang="en-US" altLang="fr-FR" sz="4000" b="1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654874235"/>
              </p:ext>
            </p:extLst>
          </p:nvPr>
        </p:nvGraphicFramePr>
        <p:xfrm>
          <a:off x="1493520" y="1527386"/>
          <a:ext cx="9991898" cy="48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1826" y="330272"/>
            <a:ext cx="721062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PNOH du Burkina Faso</a:t>
            </a:r>
          </a:p>
        </p:txBody>
      </p:sp>
    </p:spTree>
    <p:extLst>
      <p:ext uri="{BB962C8B-B14F-4D97-AF65-F5344CB8AC3E}">
        <p14:creationId xmlns:p14="http://schemas.microsoft.com/office/powerpoint/2010/main" val="2668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566" y="330272"/>
            <a:ext cx="963116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Principales réalisations One Health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1566" y="1099713"/>
            <a:ext cx="10782300" cy="4643862"/>
          </a:xfrm>
        </p:spPr>
        <p:txBody>
          <a:bodyPr rtlCol="0">
            <a:normAutofit/>
          </a:bodyPr>
          <a:lstStyle/>
          <a:p>
            <a:pPr marL="182880" indent="-182880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fr-FR" altLang="fr-FR" sz="1800" dirty="0"/>
              <a:t>Formalisation de la Plateforme :prise d’un décret et d’un arrêté interministériel;</a:t>
            </a:r>
          </a:p>
          <a:p>
            <a:pPr marL="182880" indent="-182880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fr-FR" altLang="fr-FR" sz="1800" dirty="0"/>
              <a:t>Mise en place de la plateforme électronique de surveillance One Health : phase test dans deux régions (Centre Sud et Plateau Central);</a:t>
            </a:r>
          </a:p>
          <a:p>
            <a:pPr marL="182880" indent="-182880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fr-FR" altLang="fr-FR" sz="1800" dirty="0"/>
              <a:t>Détermination de la liste des zoonoses prioritaires et validation des procédures standard (SOP) pour 4 zoonoses;</a:t>
            </a:r>
          </a:p>
          <a:p>
            <a:pPr marL="182880" indent="-182880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fr-FR" altLang="fr-FR" sz="1800" dirty="0"/>
              <a:t>Formation en épidémiologie de terrain de 48 agents (dont 2 femmes) de la santé, de l’élevage et de l’environnement (6 cohortes FELTP);</a:t>
            </a:r>
          </a:p>
          <a:p>
            <a:pPr marL="182880" indent="-182880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fr-FR" altLang="fr-FR" sz="1800" dirty="0"/>
              <a:t>Réalisation d’investigations épidémiologiques communes (foyers de charbon </a:t>
            </a:r>
            <a:r>
              <a:rPr lang="fr-FR" altLang="fr-FR" sz="1800" dirty="0" err="1"/>
              <a:t>bactéridien</a:t>
            </a:r>
            <a:r>
              <a:rPr lang="fr-FR" altLang="fr-FR" sz="1800" dirty="0"/>
              <a:t>);</a:t>
            </a:r>
          </a:p>
          <a:p>
            <a:pPr algn="just" eaLnBrk="1" hangingPunct="1">
              <a:lnSpc>
                <a:spcPct val="170000"/>
              </a:lnSpc>
              <a:defRPr/>
            </a:pPr>
            <a:endParaRPr lang="fr-FR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566" y="330272"/>
            <a:ext cx="963116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Principales réalisations One Health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1566" y="1643411"/>
            <a:ext cx="10782300" cy="4643862"/>
          </a:xfrm>
        </p:spPr>
        <p:txBody>
          <a:bodyPr rtlCol="0">
            <a:normAutofit/>
          </a:bodyPr>
          <a:lstStyle/>
          <a:p>
            <a:pPr marL="182880" indent="-182880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fr-FR" altLang="fr-FR" sz="1800" dirty="0"/>
              <a:t>Mise en œuvre de l’outil </a:t>
            </a:r>
            <a:r>
              <a:rPr lang="fr-FR" altLang="fr-FR" sz="1800" dirty="0" err="1"/>
              <a:t>PlayBook</a:t>
            </a:r>
            <a:r>
              <a:rPr lang="fr-FR" altLang="fr-FR" sz="1800" dirty="0"/>
              <a:t> pour la chaine d’approvisionnement en situation d’urgence : outil fonctionnel avec 15 évènements + intégration du Covid-19;</a:t>
            </a:r>
          </a:p>
          <a:p>
            <a:pPr algn="just" eaLnBrk="1" hangingPunct="1">
              <a:lnSpc>
                <a:spcPct val="170000"/>
              </a:lnSpc>
              <a:defRPr/>
            </a:pPr>
            <a:r>
              <a:rPr lang="fr-FR" sz="1800" dirty="0"/>
              <a:t>Appui de l’USAID dans le processus et la mise en œuvre des activités à travers les projets : FAO, GHSA-PSM (CAU), MEASURE EVALUATION, PREPARE (</a:t>
            </a:r>
            <a:r>
              <a:rPr lang="fr-FR" sz="1800" dirty="0" err="1"/>
              <a:t>Pathfinder</a:t>
            </a:r>
            <a:r>
              <a:rPr lang="fr-FR" sz="1800" dirty="0"/>
              <a:t>), IDDS (FHI360);</a:t>
            </a:r>
            <a:endParaRPr lang="fr-FR" sz="1800" strike="sngStrike" dirty="0"/>
          </a:p>
          <a:p>
            <a:pPr algn="just" eaLnBrk="1" hangingPunct="1">
              <a:lnSpc>
                <a:spcPct val="170000"/>
              </a:lnSpc>
              <a:defRPr/>
            </a:pPr>
            <a:r>
              <a:rPr lang="fr-FR" sz="1800" dirty="0"/>
              <a:t>Prise en compte de OH dans la requête spécifique FM contre Covid-19 du Burkina Faso;</a:t>
            </a:r>
          </a:p>
          <a:p>
            <a:pPr algn="just" eaLnBrk="1" hangingPunct="1">
              <a:lnSpc>
                <a:spcPct val="170000"/>
              </a:lnSpc>
              <a:defRPr/>
            </a:pPr>
            <a:r>
              <a:rPr lang="fr-FR" sz="1800" dirty="0"/>
              <a:t>Appui budgétaire d’urgence </a:t>
            </a:r>
            <a:r>
              <a:rPr lang="fr-FR" sz="1800" dirty="0" err="1"/>
              <a:t>Covid</a:t>
            </a:r>
            <a:r>
              <a:rPr lang="fr-FR" sz="1800" dirty="0"/>
              <a:t> par la Banque Mondiale : prise en compte de One Health dans les indicateurs de décaissement…</a:t>
            </a:r>
          </a:p>
          <a:p>
            <a:pPr algn="just" eaLnBrk="1" hangingPunct="1">
              <a:lnSpc>
                <a:spcPct val="170000"/>
              </a:lnSpc>
              <a:defRPr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24311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fr-FR" altLang="fr-FR" sz="2800" dirty="0"/>
              <a:t>Élaborer les arrêtés portant mise en place des commissions thématiques;</a:t>
            </a:r>
          </a:p>
          <a:p>
            <a:pPr algn="just" eaLnBrk="1" hangingPunct="1"/>
            <a:r>
              <a:rPr lang="fr-FR" altLang="fr-FR" sz="2800" dirty="0"/>
              <a:t>Élaborer une maquette d’arrêté portant mise en place du comité déconcentré OH;</a:t>
            </a:r>
          </a:p>
          <a:p>
            <a:pPr algn="just" eaLnBrk="1" hangingPunct="1"/>
            <a:r>
              <a:rPr lang="fr-FR" altLang="fr-FR" sz="2800" dirty="0"/>
              <a:t>Elaborer la stratégie One Health : feuille de route déjà disponible;</a:t>
            </a:r>
          </a:p>
          <a:p>
            <a:pPr algn="just" eaLnBrk="1" hangingPunct="1"/>
            <a:r>
              <a:rPr lang="fr-FR" altLang="fr-FR" sz="2800" dirty="0"/>
              <a:t>Tenir la première session du Conseil National One Health :</a:t>
            </a:r>
          </a:p>
          <a:p>
            <a:pPr lvl="1" algn="just" eaLnBrk="1" hangingPunct="1"/>
            <a:r>
              <a:rPr lang="fr-FR" altLang="fr-FR" sz="2400" dirty="0"/>
              <a:t>Présentation de l’architecture, acteurs et rôles </a:t>
            </a:r>
          </a:p>
          <a:p>
            <a:pPr lvl="1" algn="just" eaLnBrk="1" hangingPunct="1"/>
            <a:r>
              <a:rPr lang="fr-FR" altLang="fr-FR" sz="2400" dirty="0"/>
              <a:t>Prochaines étapes;</a:t>
            </a:r>
          </a:p>
          <a:p>
            <a:pPr algn="just" eaLnBrk="1" hangingPunct="1"/>
            <a:r>
              <a:rPr lang="fr-FR" altLang="fr-FR" sz="2800" dirty="0"/>
              <a:t>Disséminer l’approche OH auprès de tous les acteurs : PTF, ONG, cadres des différents ministères : cela permettra une appropriation </a:t>
            </a:r>
          </a:p>
        </p:txBody>
      </p:sp>
      <p:pic>
        <p:nvPicPr>
          <p:cNvPr id="22532" name="Picture 2" descr="Burkina Faso :un consensus pour l'adoption de la nouvelle Constitution par  référendum en 2019 | LABORPRESSE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50" y="65088"/>
            <a:ext cx="8953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0B5ACD-A49A-4F9A-95D1-5C9FB5FB8CFF}" type="slidenum">
              <a:rPr lang="fr-FR" altLang="fr-FR">
                <a:solidFill>
                  <a:schemeClr val="bg1"/>
                </a:solidFill>
              </a:rPr>
              <a:pPr eaLnBrk="1" hangingPunct="1"/>
              <a:t>23</a:t>
            </a:fld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9737" y="330272"/>
            <a:ext cx="51748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Prochaines étapes</a:t>
            </a:r>
          </a:p>
        </p:txBody>
      </p:sp>
    </p:spTree>
    <p:extLst>
      <p:ext uri="{BB962C8B-B14F-4D97-AF65-F5344CB8AC3E}">
        <p14:creationId xmlns:p14="http://schemas.microsoft.com/office/powerpoint/2010/main" val="2244807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0" y="1196976"/>
            <a:ext cx="10515600" cy="5549814"/>
          </a:xfrm>
        </p:spPr>
        <p:txBody>
          <a:bodyPr/>
          <a:lstStyle/>
          <a:p>
            <a:pPr algn="just" eaLnBrk="1" hangingPunct="1"/>
            <a:r>
              <a:rPr lang="fr-FR" altLang="fr-FR" sz="2800" dirty="0"/>
              <a:t>Progressivement le Burkina Faso construit sa plateforme OH avec l’engagement d’y aboutir à des résultats dans les meilleurs délais;</a:t>
            </a:r>
          </a:p>
          <a:p>
            <a:pPr algn="just" eaLnBrk="1" hangingPunct="1"/>
            <a:r>
              <a:rPr lang="fr-FR" altLang="fr-FR" sz="2800" dirty="0"/>
              <a:t>La pandémie à Covid-19 nous a rappelé de la nécessité de disposer de cette approche multisectorielle;</a:t>
            </a:r>
          </a:p>
          <a:p>
            <a:pPr algn="just" eaLnBrk="1" hangingPunct="1"/>
            <a:r>
              <a:rPr lang="fr-FR" altLang="fr-FR" sz="2800" dirty="0"/>
              <a:t>Avec l’engagement et l’appui de USAID, nous avons pu réaliser des actions concrètes sur le terrain ; </a:t>
            </a:r>
            <a:r>
              <a:rPr lang="fr-FR" altLang="fr-FR" sz="2800" b="1" dirty="0"/>
              <a:t>le projet FHI360 financé par USAID nous permettra d’accélérer les actions de terrain</a:t>
            </a:r>
          </a:p>
          <a:p>
            <a:pPr algn="just" eaLnBrk="1" hangingPunct="1"/>
            <a:r>
              <a:rPr lang="fr-FR" altLang="fr-FR" sz="2800" dirty="0"/>
              <a:t>D’autres partenaires tels que la Banque Mondiale, le Fonds Mondial sont également engagés à soutenir le Burkina Faso</a:t>
            </a:r>
          </a:p>
          <a:p>
            <a:pPr algn="just" eaLnBrk="1" hangingPunct="1"/>
            <a:r>
              <a:rPr lang="fr-FR" altLang="fr-FR" sz="2800" b="1" dirty="0">
                <a:solidFill>
                  <a:srgbClr val="3608B8"/>
                </a:solidFill>
              </a:rPr>
              <a:t>Nécessité d’accélérer le processus pour plus de résultats. Merci!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391DDE-EF8E-4448-BE1B-983C933C5D80}" type="slidenum">
              <a:rPr lang="fr-FR" altLang="fr-FR">
                <a:solidFill>
                  <a:schemeClr val="bg1"/>
                </a:solidFill>
              </a:rPr>
              <a:pPr eaLnBrk="1" hangingPunct="1"/>
              <a:t>24</a:t>
            </a:fld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783" y="330272"/>
            <a:ext cx="34147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4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69395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48292-DD1B-45DD-9D95-1A10BBB9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pratique sur One Health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3F3ADF-BBA8-4E9D-A6B7-6054A0290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Suivre la vidéo : </a:t>
            </a:r>
            <a:r>
              <a:rPr lang="fr-FR" dirty="0">
                <a:hlinkClick r:id="rId2"/>
              </a:rPr>
              <a:t>https://www.youtube.com/watch?v=iEH6wzsAaMY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Consignes </a:t>
            </a:r>
          </a:p>
          <a:p>
            <a:pPr marL="0" indent="0">
              <a:buNone/>
            </a:pPr>
            <a:endParaRPr lang="fr-FR" dirty="0"/>
          </a:p>
          <a:p>
            <a:pPr marL="457200" indent="-457200">
              <a:buAutoNum type="arabicPeriod"/>
            </a:pPr>
            <a:r>
              <a:rPr lang="fr-FR" dirty="0"/>
              <a:t>Faites une analyse en se basant sur les éléments essentiels de l’approche One Health</a:t>
            </a:r>
          </a:p>
          <a:p>
            <a:pPr marL="457200" indent="-457200">
              <a:buAutoNum type="arabicPeriod"/>
            </a:pPr>
            <a:r>
              <a:rPr lang="fr-FR" dirty="0"/>
              <a:t>Identifier un cadre logique pour améliorer l’approche One Health </a:t>
            </a:r>
          </a:p>
          <a:p>
            <a:pPr marL="457200" indent="-457200">
              <a:buAutoNum type="arabicPeriod"/>
            </a:pPr>
            <a:r>
              <a:rPr lang="fr-FR" dirty="0"/>
              <a:t>Identifier les éléments essentiels complémentaires dans la mise en œuvre de One Health : ce qu’il faut éviter de faire, ce qu’il faut faire, ce qui peut relever du doute </a:t>
            </a:r>
            <a:r>
              <a:rPr lang="fr-FR"/>
              <a:t>(recherche)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60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8942" y="330272"/>
            <a:ext cx="31470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Contexte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50863" y="1253602"/>
            <a:ext cx="6769100" cy="454183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r-FR" altLang="fr-FR" dirty="0"/>
              <a:t>Approche One Health devient de plus en plus importante dans le contexte de </a:t>
            </a:r>
            <a:r>
              <a:rPr lang="fr-FR" altLang="fr-FR" b="1" dirty="0"/>
              <a:t>l’agenda de sécurité sanitaire mondiale (GHSA);</a:t>
            </a:r>
            <a:endParaRPr lang="fr-FR" altLang="fr-FR" dirty="0"/>
          </a:p>
          <a:p>
            <a:pPr algn="just">
              <a:lnSpc>
                <a:spcPct val="90000"/>
              </a:lnSpc>
            </a:pPr>
            <a:r>
              <a:rPr lang="fr-FR" altLang="fr-FR" dirty="0"/>
              <a:t>Vise à renforcer l’intégration et la coopération </a:t>
            </a:r>
            <a:r>
              <a:rPr lang="fr-FR" altLang="fr-FR" b="1" dirty="0"/>
              <a:t>intersectorielle en matière de prévention, de détection et de riposte face aux menaces de maladies infectieuses émergentes, notamment les zoonoses et la résistance aux antimicrobiens;</a:t>
            </a:r>
            <a:endParaRPr lang="fr-FR" altLang="fr-FR" dirty="0"/>
          </a:p>
          <a:p>
            <a:pPr algn="just">
              <a:lnSpc>
                <a:spcPct val="90000"/>
              </a:lnSpc>
            </a:pPr>
            <a:r>
              <a:rPr lang="fr-FR" altLang="fr-FR" dirty="0"/>
              <a:t>Vise l’adoption d’une </a:t>
            </a:r>
            <a:r>
              <a:rPr lang="fr-FR" altLang="fr-FR" b="1" dirty="0"/>
              <a:t>approche holistique</a:t>
            </a:r>
            <a:r>
              <a:rPr lang="fr-FR" altLang="fr-FR" dirty="0"/>
              <a:t> pour répondre aux événements de santé publique émergeant à l’interface entre les humains, les animaux et l’environnement.</a:t>
            </a:r>
            <a:r>
              <a:rPr lang="en-US" altLang="fr-FR" dirty="0"/>
              <a:t> </a:t>
            </a:r>
          </a:p>
          <a:p>
            <a:pPr algn="just"/>
            <a:endParaRPr lang="en-US" altLang="fr-FR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1155700"/>
            <a:ext cx="47482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8942" y="299045"/>
            <a:ext cx="37294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Contexte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7988" y="1319212"/>
            <a:ext cx="6840537" cy="5012315"/>
          </a:xfrm>
        </p:spPr>
        <p:txBody>
          <a:bodyPr rtlCol="0">
            <a:normAutofit/>
          </a:bodyPr>
          <a:lstStyle/>
          <a:p>
            <a:pPr marL="182880" indent="-18288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800" b="1" dirty="0"/>
              <a:t>Maladies zoonotiques </a:t>
            </a:r>
            <a:r>
              <a:rPr lang="fr-FR" sz="1800" dirty="0"/>
              <a:t>: Causes majeures de maladies et de décès des humains (≃75% de nouvelles maladies infectieuses qui ont touché l’homme ces 10 dernières années provenaient d’agents pathogènes transmis par les animaux/produits dérivés d’animaux);</a:t>
            </a:r>
          </a:p>
          <a:p>
            <a:pPr marL="182880" indent="-18288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800" b="1" dirty="0"/>
              <a:t>Interface Humain-Animal-Environnement </a:t>
            </a:r>
            <a:r>
              <a:rPr lang="fr-FR" sz="1800" dirty="0"/>
              <a:t>est au centre de l’émergence de nouvelles maladies infectieuses;</a:t>
            </a:r>
          </a:p>
          <a:p>
            <a:pPr marL="182880" indent="-18288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800" b="1" dirty="0"/>
              <a:t>Possibilités accrues de propagation</a:t>
            </a:r>
            <a:r>
              <a:rPr lang="fr-FR" sz="1800" dirty="0"/>
              <a:t>: </a:t>
            </a:r>
          </a:p>
          <a:p>
            <a:pPr lvl="1" indent="-182880" algn="just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dirty="0"/>
              <a:t>Croissance rapide de la population et urbanisation;</a:t>
            </a:r>
          </a:p>
          <a:p>
            <a:pPr lvl="1" indent="-182880" algn="just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dirty="0"/>
              <a:t>Changements climatiques;</a:t>
            </a:r>
          </a:p>
          <a:p>
            <a:pPr lvl="1" indent="-182880" algn="just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dirty="0"/>
              <a:t>Développement économique;</a:t>
            </a:r>
          </a:p>
          <a:p>
            <a:pPr lvl="1" indent="-182880" algn="just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dirty="0"/>
              <a:t>Demande croissante en produits animaux;</a:t>
            </a:r>
          </a:p>
          <a:p>
            <a:pPr lvl="1" indent="-182880" algn="just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dirty="0"/>
              <a:t>Expositions professionnelles;</a:t>
            </a:r>
          </a:p>
          <a:p>
            <a:pPr lvl="1" indent="-182880" algn="just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dirty="0"/>
              <a:t>L'empiètement humain sur l’habitat animal.</a:t>
            </a:r>
          </a:p>
          <a:p>
            <a:pPr marL="182880" indent="-18288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800" b="1" dirty="0"/>
              <a:t>La résistance aux antimicrobiens: </a:t>
            </a:r>
            <a:r>
              <a:rPr lang="fr-FR" sz="1800" dirty="0"/>
              <a:t>nouveau défi pour la santé humaine et animale (même molécules, peu de nouveaux produits)!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/>
          </a:p>
        </p:txBody>
      </p:sp>
      <p:pic>
        <p:nvPicPr>
          <p:cNvPr id="922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222375"/>
            <a:ext cx="4746625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10244" name="AutoShape 4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307975" y="-4794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527175"/>
            <a:ext cx="2970213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rrondir un rectangle avec un coin du même côté 4"/>
          <p:cNvSpPr/>
          <p:nvPr/>
        </p:nvSpPr>
        <p:spPr>
          <a:xfrm>
            <a:off x="4729163" y="1471613"/>
            <a:ext cx="6905625" cy="3883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7584" tIns="20320" rIns="20320" bIns="20320" anchor="ctr"/>
          <a:lstStyle>
            <a:lvl1pPr marL="342900" indent="-342900" defTabSz="14224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285750" indent="-285750" defTabSz="14224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14224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14224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14224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lvl="1" indent="0" algn="just">
              <a:lnSpc>
                <a:spcPct val="90000"/>
              </a:lnSpc>
              <a:spcAft>
                <a:spcPts val="1200"/>
              </a:spcAft>
            </a:pPr>
            <a:r>
              <a:rPr lang="fr-FR" altLang="fr-FR" sz="2400" b="1" u="sng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 et portée </a:t>
            </a:r>
            <a:r>
              <a:rPr lang="fr-FR" sz="2400" dirty="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algn="just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fr-FR" sz="2000" dirty="0">
                <a:latin typeface="Arial" panose="020B0604020202020204" pitchFamily="34" charset="0"/>
                <a:cs typeface="Calibri" panose="020F0502020204030204" pitchFamily="34" charset="0"/>
              </a:rPr>
              <a:t>prévenir la propagation internationale des maladies;</a:t>
            </a:r>
            <a:endParaRPr lang="fr-FR" sz="20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fr-FR" sz="2000" dirty="0">
                <a:latin typeface="Arial" panose="020B0604020202020204" pitchFamily="34" charset="0"/>
                <a:cs typeface="Calibri" panose="020F0502020204030204" pitchFamily="34" charset="0"/>
              </a:rPr>
              <a:t>protéger les pays des maladies infectieuses; 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fr-FR" sz="2000" dirty="0">
                <a:latin typeface="Arial" panose="020B0604020202020204" pitchFamily="34" charset="0"/>
                <a:cs typeface="Calibri" panose="020F0502020204030204" pitchFamily="34" charset="0"/>
              </a:rPr>
              <a:t>maîtriser les maladies;</a:t>
            </a:r>
          </a:p>
          <a:p>
            <a:pPr lvl="1" algn="just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fr-FR" sz="2000" dirty="0">
                <a:latin typeface="Arial" panose="020B0604020202020204" pitchFamily="34" charset="0"/>
                <a:cs typeface="Calibri" panose="020F0502020204030204" pitchFamily="34" charset="0"/>
              </a:rPr>
              <a:t>réagir rapidement par une action de santé publique </a:t>
            </a:r>
            <a:r>
              <a:rPr lang="fr-FR" sz="2000" b="1" dirty="0">
                <a:latin typeface="Arial" panose="020B0604020202020204" pitchFamily="34" charset="0"/>
                <a:cs typeface="Calibri" panose="020F0502020204030204" pitchFamily="34" charset="0"/>
              </a:rPr>
              <a:t>proportionnée</a:t>
            </a:r>
            <a:r>
              <a:rPr lang="fr-FR" sz="2000" dirty="0">
                <a:latin typeface="Arial" panose="020B0604020202020204" pitchFamily="34" charset="0"/>
                <a:cs typeface="Calibri" panose="020F0502020204030204" pitchFamily="34" charset="0"/>
              </a:rPr>
              <a:t> et </a:t>
            </a:r>
            <a:r>
              <a:rPr lang="fr-FR" sz="2000" b="1" dirty="0">
                <a:latin typeface="Arial" panose="020B0604020202020204" pitchFamily="34" charset="0"/>
                <a:cs typeface="Calibri" panose="020F0502020204030204" pitchFamily="34" charset="0"/>
              </a:rPr>
              <a:t>limitée</a:t>
            </a:r>
            <a:r>
              <a:rPr lang="fr-FR" sz="2000" dirty="0">
                <a:latin typeface="Arial" panose="020B0604020202020204" pitchFamily="34" charset="0"/>
                <a:cs typeface="Calibri" panose="020F0502020204030204" pitchFamily="34" charset="0"/>
              </a:rPr>
              <a:t> aux risques qu’elle présente pour la santé publique, en évitant de créer des entraves inutiles au trafic et au commerce internationaux.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88942" y="299045"/>
            <a:ext cx="37294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Contexte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2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11268" name="AutoShape 4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307975" y="-4794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966788" y="3108325"/>
            <a:ext cx="4699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fr-FR" altLang="fr-FR" b="1" u="sng" dirty="0">
                <a:latin typeface="Arial" panose="020B0604020202020204" pitchFamily="34" charset="0"/>
              </a:rPr>
              <a:t>GHSA</a:t>
            </a:r>
            <a:r>
              <a:rPr lang="fr-FR" altLang="fr-FR" dirty="0">
                <a:latin typeface="Arial" panose="020B0604020202020204" pitchFamily="34" charset="0"/>
              </a:rPr>
              <a:t>=  Un mécanisme de collaboration qui vise à appuyer les pays à développer leurs capacités pour la sécurité sanitaire telles qu’énoncées par le RSI (2005).</a:t>
            </a:r>
          </a:p>
          <a:p>
            <a:pPr algn="just" eaLnBrk="1" hangingPunct="1">
              <a:spcAft>
                <a:spcPts val="500"/>
              </a:spcAft>
            </a:pPr>
            <a:r>
              <a:rPr lang="fr-FR" altLang="fr-FR" dirty="0">
                <a:latin typeface="Arial" panose="020B0604020202020204" pitchFamily="34" charset="0"/>
              </a:rPr>
              <a:t>GHSA= </a:t>
            </a:r>
            <a:r>
              <a:rPr lang="fr-FR" altLang="fr-FR" dirty="0">
                <a:highlight>
                  <a:srgbClr val="FFFF00"/>
                </a:highlight>
                <a:latin typeface="Arial" panose="020B0604020202020204" pitchFamily="34" charset="0"/>
              </a:rPr>
              <a:t>67</a:t>
            </a:r>
            <a:r>
              <a:rPr lang="fr-FR" altLang="fr-FR" dirty="0">
                <a:latin typeface="Arial" panose="020B0604020202020204" pitchFamily="34" charset="0"/>
              </a:rPr>
              <a:t> pays et 09 organisations internationales adhérents</a:t>
            </a:r>
          </a:p>
          <a:p>
            <a:pPr algn="just" eaLnBrk="1" hangingPunct="1">
              <a:spcAft>
                <a:spcPts val="600"/>
              </a:spcAft>
            </a:pPr>
            <a:r>
              <a:rPr lang="fr-FR" altLang="fr-FR" dirty="0">
                <a:latin typeface="Arial" panose="020B0604020202020204" pitchFamily="34" charset="0"/>
              </a:rPr>
              <a:t>GHSA= 11 paquets d’action/ 03 domaines 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279525"/>
            <a:ext cx="47005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Espace réservé du contenu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96979657"/>
              </p:ext>
            </p:extLst>
          </p:nvPr>
        </p:nvGraphicFramePr>
        <p:xfrm>
          <a:off x="5943600" y="1653743"/>
          <a:ext cx="6061075" cy="51085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909">
                <a:tc>
                  <a:txBody>
                    <a:bodyPr/>
                    <a:lstStyle/>
                    <a:p>
                      <a:r>
                        <a:rPr lang="fr-FR" sz="2400" dirty="0"/>
                        <a:t>Domaines</a:t>
                      </a:r>
                      <a:endParaRPr lang="fr-FR" sz="2400" b="1" dirty="0"/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Paquet d’actions</a:t>
                      </a:r>
                      <a:endParaRPr lang="fr-FR" sz="2400" b="1" dirty="0"/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0">
                <a:tc rowSpan="4">
                  <a:txBody>
                    <a:bodyPr/>
                    <a:lstStyle/>
                    <a:p>
                      <a:r>
                        <a:rPr lang="fr-FR" sz="1800" dirty="0"/>
                        <a:t>Prévention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Résistance anti- microbiens</a:t>
                      </a: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2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Zoonoses</a:t>
                      </a: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2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Bio sureté</a:t>
                      </a:r>
                      <a:r>
                        <a:rPr lang="fr-FR" sz="1800" baseline="0" dirty="0"/>
                        <a:t> et Biosécurité</a:t>
                      </a:r>
                      <a:endParaRPr lang="fr-FR" sz="1800" dirty="0"/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73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Vaccination</a:t>
                      </a: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20">
                <a:tc rowSpan="4">
                  <a:txBody>
                    <a:bodyPr/>
                    <a:lstStyle/>
                    <a:p>
                      <a:r>
                        <a:rPr lang="fr-FR" sz="1800" dirty="0"/>
                        <a:t>Détection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Surveillance à</a:t>
                      </a:r>
                      <a:r>
                        <a:rPr lang="fr-FR" sz="1800" baseline="0" dirty="0"/>
                        <a:t> temps réel</a:t>
                      </a:r>
                      <a:endParaRPr lang="fr-FR" sz="1800" dirty="0"/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2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Notification</a:t>
                      </a: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2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Système</a:t>
                      </a:r>
                      <a:r>
                        <a:rPr lang="fr-FR" sz="1800" baseline="0" dirty="0"/>
                        <a:t> national de laboratoire</a:t>
                      </a:r>
                      <a:endParaRPr lang="fr-FR" sz="1800" dirty="0"/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8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Développement des ressources humaines</a:t>
                      </a: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20">
                <a:tc rowSpan="3">
                  <a:txBody>
                    <a:bodyPr/>
                    <a:lstStyle/>
                    <a:p>
                      <a:r>
                        <a:rPr lang="fr-FR" sz="1800" dirty="0"/>
                        <a:t>Réponse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Centre des opérations</a:t>
                      </a:r>
                      <a:r>
                        <a:rPr lang="fr-FR" sz="1800" baseline="0" dirty="0"/>
                        <a:t> d’urgence</a:t>
                      </a:r>
                      <a:endParaRPr lang="fr-FR" sz="1800" dirty="0"/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2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Riposte</a:t>
                      </a:r>
                      <a:r>
                        <a:rPr lang="fr-FR" sz="1800" baseline="0" dirty="0"/>
                        <a:t> rapide et multisectorielle</a:t>
                      </a:r>
                      <a:endParaRPr lang="fr-FR" sz="1800" dirty="0"/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18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Moyens médicaux et déploiement</a:t>
                      </a:r>
                      <a:r>
                        <a:rPr lang="fr-FR" sz="1800" baseline="0" dirty="0"/>
                        <a:t> du personnel</a:t>
                      </a:r>
                      <a:endParaRPr lang="fr-FR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688942" y="299045"/>
            <a:ext cx="37294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Contexte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210" y="330272"/>
            <a:ext cx="1099557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Importantes dates du OH au BFA</a:t>
            </a:r>
          </a:p>
        </p:txBody>
      </p:sp>
      <p:sp>
        <p:nvSpPr>
          <p:cNvPr id="12291" name="AutoShape 2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12292" name="AutoShape 4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307975" y="-4794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09600" y="1522413"/>
            <a:ext cx="6327775" cy="4926012"/>
          </a:xfrm>
        </p:spPr>
        <p:txBody>
          <a:bodyPr rtlCol="0">
            <a:normAutofit fontScale="77500" lnSpcReduction="20000"/>
          </a:bodyPr>
          <a:lstStyle/>
          <a:p>
            <a:pPr marL="182880" indent="-182880"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b="1" dirty="0">
                <a:cs typeface="Arial" charset="0"/>
              </a:rPr>
              <a:t>Avril 2015</a:t>
            </a:r>
            <a:r>
              <a:rPr lang="fr-FR" altLang="fr-FR" dirty="0">
                <a:cs typeface="Arial" charset="0"/>
              </a:rPr>
              <a:t>: Visite des représentants du Gouvernement des Etats Unis (USG) au BF; expression et intérêt du Gouvernement Burkinabè au soutien de l’appui USG pour la mise en œuvre de GHSA et sa contribution au RSI;</a:t>
            </a:r>
          </a:p>
          <a:p>
            <a:pPr marL="182880" indent="-182880"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b="1" dirty="0">
                <a:cs typeface="Arial" charset="0"/>
              </a:rPr>
              <a:t>Juillet 2015:</a:t>
            </a:r>
            <a:r>
              <a:rPr lang="fr-FR" altLang="fr-FR" dirty="0">
                <a:cs typeface="Arial" charset="0"/>
              </a:rPr>
              <a:t> Réunion interministérielle des acteurs du GHSA pour discuter des priorités de haut niveau;</a:t>
            </a:r>
          </a:p>
          <a:p>
            <a:pPr marL="182880" indent="-182880"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b="1" dirty="0">
                <a:cs typeface="Arial" charset="0"/>
              </a:rPr>
              <a:t>Décembre 2015:</a:t>
            </a:r>
            <a:r>
              <a:rPr lang="fr-FR" altLang="fr-FR" dirty="0">
                <a:cs typeface="Arial" charset="0"/>
              </a:rPr>
              <a:t> Mise à jour du plan quinquennal du RSI par le gouvernement du BF;</a:t>
            </a:r>
          </a:p>
          <a:p>
            <a:pPr marL="182880" indent="-182880"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b="1" dirty="0">
                <a:cs typeface="Arial" charset="0"/>
              </a:rPr>
              <a:t>Août 2016:</a:t>
            </a:r>
            <a:r>
              <a:rPr lang="fr-FR" altLang="fr-FR" dirty="0">
                <a:cs typeface="Arial" charset="0"/>
              </a:rPr>
              <a:t> Lancement officiel du GHSA au BF, présidé par le Premier Ministre et l'Ambassadeur des États-Unis;</a:t>
            </a:r>
          </a:p>
          <a:p>
            <a:pPr marL="182880" indent="-182880"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dirty="0">
                <a:cs typeface="Arial" charset="0"/>
              </a:rPr>
              <a:t>Lettre d'engagement au comité de pilotage du GHSA par le Ministre de la Santé engageant officiellement le BF au GHSA;</a:t>
            </a:r>
          </a:p>
          <a:p>
            <a:pPr marL="182880" indent="-182880"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b="1" dirty="0">
                <a:cs typeface="Arial" charset="0"/>
              </a:rPr>
              <a:t>Novembre 2016:</a:t>
            </a:r>
            <a:r>
              <a:rPr lang="fr-FR" altLang="fr-FR" dirty="0">
                <a:cs typeface="Arial" charset="0"/>
              </a:rPr>
              <a:t> Participation du gouvernement du BF (3 Ministères) à la réunion régionale de “One Health” à Dakar.</a:t>
            </a:r>
          </a:p>
        </p:txBody>
      </p:sp>
      <p:pic>
        <p:nvPicPr>
          <p:cNvPr id="12294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3159125"/>
            <a:ext cx="48609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210" y="330272"/>
            <a:ext cx="1099557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Importantes dates du OH au BFA</a:t>
            </a:r>
          </a:p>
        </p:txBody>
      </p:sp>
      <p:sp>
        <p:nvSpPr>
          <p:cNvPr id="13315" name="AutoShape 2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13316" name="AutoShape 4" descr="IFBA – International Federation of Biosafety Associations » Global Health  Security Agenda Contributions to COVID-19 Pandemic"/>
          <p:cNvSpPr>
            <a:spLocks noChangeAspect="1" noChangeArrowheads="1"/>
          </p:cNvSpPr>
          <p:nvPr/>
        </p:nvSpPr>
        <p:spPr bwMode="auto">
          <a:xfrm>
            <a:off x="307975" y="-479425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327025" y="1447800"/>
            <a:ext cx="6519863" cy="3076575"/>
          </a:xfrm>
        </p:spPr>
        <p:txBody>
          <a:bodyPr rtlCol="0">
            <a:normAutofit/>
          </a:bodyPr>
          <a:lstStyle/>
          <a:p>
            <a:pPr marL="182880" indent="-182880"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sz="1800" b="1" dirty="0">
                <a:cs typeface="Arial" charset="0"/>
              </a:rPr>
              <a:t>Avril 2017:</a:t>
            </a:r>
            <a:r>
              <a:rPr lang="fr-FR" altLang="fr-FR" sz="1800" dirty="0">
                <a:cs typeface="Arial" charset="0"/>
              </a:rPr>
              <a:t> Participation du BF à la réunion ministérielle du GHSA aux Pays-Bas;</a:t>
            </a:r>
          </a:p>
          <a:p>
            <a:pPr marL="182880" indent="-182880"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sz="1800" b="1" dirty="0">
                <a:cs typeface="Arial" charset="0"/>
              </a:rPr>
              <a:t>Juillet 2017:</a:t>
            </a:r>
            <a:r>
              <a:rPr lang="fr-FR" altLang="fr-FR" sz="1800" dirty="0">
                <a:cs typeface="Arial" charset="0"/>
              </a:rPr>
              <a:t> Lettre de motivation conjointe approuvant la Feuille de route nationale du GHSA/RSI et l'Approche One Health par trois ministres (MS, MRAH, MEEVCC);</a:t>
            </a:r>
          </a:p>
          <a:p>
            <a:pPr marL="182880" indent="-182880"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sz="1800" b="1" dirty="0">
                <a:cs typeface="Arial" charset="0"/>
              </a:rPr>
              <a:t>Octobre 2017:</a:t>
            </a:r>
            <a:r>
              <a:rPr lang="fr-FR" altLang="fr-FR" sz="1800" dirty="0">
                <a:cs typeface="Arial" charset="0"/>
              </a:rPr>
              <a:t> Participation à la réunion ministérielle en Ouganda;</a:t>
            </a:r>
          </a:p>
          <a:p>
            <a:pPr marL="182880" indent="-182880"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sz="1800" b="1" dirty="0">
                <a:cs typeface="Arial" charset="0"/>
              </a:rPr>
              <a:t>Décembre 2017:</a:t>
            </a:r>
            <a:r>
              <a:rPr lang="fr-FR" altLang="fr-FR" sz="1800" dirty="0">
                <a:cs typeface="Arial" charset="0"/>
              </a:rPr>
              <a:t> Mise en œuvre de l’évaluation externe conjointe du RSI (JEE)</a:t>
            </a:r>
          </a:p>
          <a:p>
            <a:pPr marL="0" indent="0" algn="just" fontAlgn="auto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fr-FR" altLang="fr-FR" sz="1800" dirty="0">
              <a:cs typeface="Arial" charset="0"/>
            </a:endParaRPr>
          </a:p>
        </p:txBody>
      </p:sp>
      <p:pic>
        <p:nvPicPr>
          <p:cNvPr id="133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1447800"/>
            <a:ext cx="51530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5100"/>
            <a:ext cx="57912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re 6"/>
          <p:cNvSpPr txBox="1">
            <a:spLocks/>
          </p:cNvSpPr>
          <p:nvPr/>
        </p:nvSpPr>
        <p:spPr bwMode="auto">
          <a:xfrm>
            <a:off x="336550" y="1119188"/>
            <a:ext cx="3675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Rapport d’évaluation RSI BF 2017</a:t>
            </a:r>
          </a:p>
        </p:txBody>
      </p:sp>
      <p:pic>
        <p:nvPicPr>
          <p:cNvPr id="14340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4325"/>
            <a:ext cx="60960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4210" y="330272"/>
            <a:ext cx="1099557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r-FR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Importantes dates du OH au BFA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té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3391</TotalTime>
  <Words>1821</Words>
  <Application>Microsoft Office PowerPoint</Application>
  <PresentationFormat>Grand écran</PresentationFormat>
  <Paragraphs>199</Paragraphs>
  <Slides>25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Clarté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 pratique sur One Health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Batiebo, Jean (FAOBF)</dc:creator>
  <cp:lastModifiedBy>Pierre Yameogo</cp:lastModifiedBy>
  <cp:revision>104</cp:revision>
  <dcterms:created xsi:type="dcterms:W3CDTF">2018-08-24T06:52:36Z</dcterms:created>
  <dcterms:modified xsi:type="dcterms:W3CDTF">2021-03-13T07:36:48Z</dcterms:modified>
</cp:coreProperties>
</file>