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52" r:id="rId2"/>
    <p:sldId id="463" r:id="rId3"/>
    <p:sldId id="464" r:id="rId4"/>
    <p:sldId id="465" r:id="rId5"/>
    <p:sldId id="472" r:id="rId6"/>
    <p:sldId id="466" r:id="rId7"/>
    <p:sldId id="408" r:id="rId8"/>
    <p:sldId id="459" r:id="rId9"/>
    <p:sldId id="264" r:id="rId10"/>
    <p:sldId id="460" r:id="rId11"/>
    <p:sldId id="453" r:id="rId12"/>
    <p:sldId id="454" r:id="rId13"/>
    <p:sldId id="461" r:id="rId14"/>
    <p:sldId id="410" r:id="rId15"/>
    <p:sldId id="462" r:id="rId16"/>
  </p:sldIdLst>
  <p:sldSz cx="12192000" cy="6858000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1AAD13C-5519-43D9-B3BD-08F7E0AEB483}">
          <p14:sldIdLst>
            <p14:sldId id="452"/>
          </p14:sldIdLst>
        </p14:section>
        <p14:section name="Section sans titre" id="{703AB150-AB84-4AA4-94F5-C87D6EF5A4E2}">
          <p14:sldIdLst>
            <p14:sldId id="463"/>
            <p14:sldId id="464"/>
            <p14:sldId id="465"/>
            <p14:sldId id="472"/>
            <p14:sldId id="466"/>
            <p14:sldId id="408"/>
            <p14:sldId id="459"/>
            <p14:sldId id="264"/>
            <p14:sldId id="460"/>
            <p14:sldId id="453"/>
            <p14:sldId id="454"/>
            <p14:sldId id="461"/>
            <p14:sldId id="410"/>
            <p14:sldId id="4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ston SIWOU" initials="GS" lastIdx="1" clrIdx="0">
    <p:extLst>
      <p:ext uri="{19B8F6BF-5375-455C-9EA6-DF929625EA0E}">
        <p15:presenceInfo xmlns:p15="http://schemas.microsoft.com/office/powerpoint/2012/main" userId="0e20df42931ca5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D0010-CDE6-4F8C-A622-45A10F18071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6ECF776-0C6A-4652-9480-866B47870EE2}">
      <dgm:prSet phldrT="[Texte]"/>
      <dgm:spPr/>
      <dgm:t>
        <a:bodyPr/>
        <a:lstStyle/>
        <a:p>
          <a:r>
            <a:rPr lang="fr-FR" dirty="0" smtClean="0"/>
            <a:t>PERFORMANCE</a:t>
          </a:r>
          <a:endParaRPr lang="fr-FR" dirty="0"/>
        </a:p>
      </dgm:t>
    </dgm:pt>
    <dgm:pt modelId="{AF8591B3-3986-4AD4-8676-775127D0F268}" type="parTrans" cxnId="{C0E6ACF3-1483-4FF7-A5C2-642A8A2D8827}">
      <dgm:prSet/>
      <dgm:spPr/>
      <dgm:t>
        <a:bodyPr/>
        <a:lstStyle/>
        <a:p>
          <a:endParaRPr lang="fr-FR"/>
        </a:p>
      </dgm:t>
    </dgm:pt>
    <dgm:pt modelId="{47D55A47-269A-41DE-98E7-004C60690676}" type="sibTrans" cxnId="{C0E6ACF3-1483-4FF7-A5C2-642A8A2D8827}">
      <dgm:prSet/>
      <dgm:spPr/>
      <dgm:t>
        <a:bodyPr/>
        <a:lstStyle/>
        <a:p>
          <a:endParaRPr lang="fr-FR"/>
        </a:p>
      </dgm:t>
    </dgm:pt>
    <dgm:pt modelId="{B544CF42-1B60-4846-957C-BB3F74E781C5}">
      <dgm:prSet phldrT="[Texte]"/>
      <dgm:spPr/>
      <dgm:t>
        <a:bodyPr/>
        <a:lstStyle/>
        <a:p>
          <a:r>
            <a:rPr lang="fr-FR" dirty="0" smtClean="0"/>
            <a:t>Choix opérés dans l’allocation des ressources</a:t>
          </a:r>
          <a:endParaRPr lang="fr-FR" dirty="0"/>
        </a:p>
      </dgm:t>
    </dgm:pt>
    <dgm:pt modelId="{0A10FA9A-2F36-406E-AD34-62BE28F7F0D2}" type="parTrans" cxnId="{F7C23535-A33A-4C8B-BDF8-3F78178AC20A}">
      <dgm:prSet/>
      <dgm:spPr/>
      <dgm:t>
        <a:bodyPr/>
        <a:lstStyle/>
        <a:p>
          <a:endParaRPr lang="fr-FR"/>
        </a:p>
      </dgm:t>
    </dgm:pt>
    <dgm:pt modelId="{E0C2DB7F-D581-4C1F-AD81-0E84EB05C1DD}" type="sibTrans" cxnId="{F7C23535-A33A-4C8B-BDF8-3F78178AC20A}">
      <dgm:prSet/>
      <dgm:spPr/>
      <dgm:t>
        <a:bodyPr/>
        <a:lstStyle/>
        <a:p>
          <a:endParaRPr lang="fr-FR"/>
        </a:p>
      </dgm:t>
    </dgm:pt>
    <dgm:pt modelId="{392375F7-470C-448D-86E2-92BE9FC4874B}">
      <dgm:prSet phldrT="[Texte]"/>
      <dgm:spPr/>
      <dgm:t>
        <a:bodyPr/>
        <a:lstStyle/>
        <a:p>
          <a:r>
            <a:rPr lang="fr-FR" dirty="0" smtClean="0"/>
            <a:t>Rôle du cadre dans ce choix</a:t>
          </a:r>
          <a:endParaRPr lang="fr-FR" dirty="0"/>
        </a:p>
      </dgm:t>
    </dgm:pt>
    <dgm:pt modelId="{FF3A58F2-AF69-47E6-B690-6D0C67302E4E}" type="sibTrans" cxnId="{22DD28DF-E50B-4B77-A496-15BFCA3F434D}">
      <dgm:prSet/>
      <dgm:spPr/>
      <dgm:t>
        <a:bodyPr/>
        <a:lstStyle/>
        <a:p>
          <a:endParaRPr lang="fr-FR"/>
        </a:p>
      </dgm:t>
    </dgm:pt>
    <dgm:pt modelId="{B93588CC-DF6C-425E-9F17-42FE4FC68898}" type="parTrans" cxnId="{22DD28DF-E50B-4B77-A496-15BFCA3F434D}">
      <dgm:prSet/>
      <dgm:spPr/>
      <dgm:t>
        <a:bodyPr/>
        <a:lstStyle/>
        <a:p>
          <a:endParaRPr lang="fr-FR"/>
        </a:p>
      </dgm:t>
    </dgm:pt>
    <dgm:pt modelId="{E31655D3-0C7E-4B60-9C98-24623B14B062}" type="pres">
      <dgm:prSet presAssocID="{BFBD0010-CDE6-4F8C-A622-45A10F18071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652E500E-2EF0-48B8-A249-85D82EF98EC8}" type="pres">
      <dgm:prSet presAssocID="{66ECF776-0C6A-4652-9480-866B47870EE2}" presName="composite" presStyleCnt="0"/>
      <dgm:spPr/>
    </dgm:pt>
    <dgm:pt modelId="{D761C35D-0A5C-4A63-8D4C-844D88DDB9B8}" type="pres">
      <dgm:prSet presAssocID="{66ECF776-0C6A-4652-9480-866B47870EE2}" presName="bentUpArrow1" presStyleLbl="alignImgPlace1" presStyleIdx="0" presStyleCnt="2"/>
      <dgm:spPr/>
    </dgm:pt>
    <dgm:pt modelId="{ED578492-0A8E-4CB0-9111-38F82144331C}" type="pres">
      <dgm:prSet presAssocID="{66ECF776-0C6A-4652-9480-866B47870EE2}" presName="ParentText" presStyleLbl="node1" presStyleIdx="0" presStyleCnt="3" custScaleX="3388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91477B-FB3B-40E3-A931-E42F1F863098}" type="pres">
      <dgm:prSet presAssocID="{66ECF776-0C6A-4652-9480-866B47870EE2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BEC3FA0F-5509-4A75-844C-6606033E2A9C}" type="pres">
      <dgm:prSet presAssocID="{47D55A47-269A-41DE-98E7-004C60690676}" presName="sibTrans" presStyleCnt="0"/>
      <dgm:spPr/>
    </dgm:pt>
    <dgm:pt modelId="{37568BEB-802B-4118-9D11-CA9CC313EB54}" type="pres">
      <dgm:prSet presAssocID="{B544CF42-1B60-4846-957C-BB3F74E781C5}" presName="composite" presStyleCnt="0"/>
      <dgm:spPr/>
    </dgm:pt>
    <dgm:pt modelId="{ABE87FD7-68F9-44C7-809F-99B09044C27B}" type="pres">
      <dgm:prSet presAssocID="{B544CF42-1B60-4846-957C-BB3F74E781C5}" presName="bentUpArrow1" presStyleLbl="alignImgPlace1" presStyleIdx="1" presStyleCnt="2"/>
      <dgm:spPr/>
    </dgm:pt>
    <dgm:pt modelId="{F31ECA50-1F27-4F28-9D95-FF0A44BE11A9}" type="pres">
      <dgm:prSet presAssocID="{B544CF42-1B60-4846-957C-BB3F74E781C5}" presName="ParentText" presStyleLbl="node1" presStyleIdx="1" presStyleCnt="3" custScaleX="204764" custLinFactNeighborX="55431" custLinFactNeighborY="-3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654817-2F06-4E7F-971F-C9CD2DAE8876}" type="pres">
      <dgm:prSet presAssocID="{B544CF42-1B60-4846-957C-BB3F74E781C5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557010F3-EC27-4C64-8DB5-75626BC35B96}" type="pres">
      <dgm:prSet presAssocID="{E0C2DB7F-D581-4C1F-AD81-0E84EB05C1DD}" presName="sibTrans" presStyleCnt="0"/>
      <dgm:spPr/>
    </dgm:pt>
    <dgm:pt modelId="{D7D3D626-F30A-419C-877B-F25D80A30204}" type="pres">
      <dgm:prSet presAssocID="{392375F7-470C-448D-86E2-92BE9FC4874B}" presName="composite" presStyleCnt="0"/>
      <dgm:spPr/>
    </dgm:pt>
    <dgm:pt modelId="{16A95F78-D8E6-450A-87E5-54193B7BDCDD}" type="pres">
      <dgm:prSet presAssocID="{392375F7-470C-448D-86E2-92BE9FC4874B}" presName="ParentText" presStyleLbl="node1" presStyleIdx="2" presStyleCnt="3" custScaleX="1586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E6ACF3-1483-4FF7-A5C2-642A8A2D8827}" srcId="{BFBD0010-CDE6-4F8C-A622-45A10F180716}" destId="{66ECF776-0C6A-4652-9480-866B47870EE2}" srcOrd="0" destOrd="0" parTransId="{AF8591B3-3986-4AD4-8676-775127D0F268}" sibTransId="{47D55A47-269A-41DE-98E7-004C60690676}"/>
    <dgm:cxn modelId="{F68561BC-C63E-44E0-9508-4E8C910E9393}" type="presOf" srcId="{392375F7-470C-448D-86E2-92BE9FC4874B}" destId="{16A95F78-D8E6-450A-87E5-54193B7BDCDD}" srcOrd="0" destOrd="0" presId="urn:microsoft.com/office/officeart/2005/8/layout/StepDownProcess"/>
    <dgm:cxn modelId="{2834EC85-B668-406A-BDD9-E65D95A1DE46}" type="presOf" srcId="{66ECF776-0C6A-4652-9480-866B47870EE2}" destId="{ED578492-0A8E-4CB0-9111-38F82144331C}" srcOrd="0" destOrd="0" presId="urn:microsoft.com/office/officeart/2005/8/layout/StepDownProcess"/>
    <dgm:cxn modelId="{22DD28DF-E50B-4B77-A496-15BFCA3F434D}" srcId="{BFBD0010-CDE6-4F8C-A622-45A10F180716}" destId="{392375F7-470C-448D-86E2-92BE9FC4874B}" srcOrd="2" destOrd="0" parTransId="{B93588CC-DF6C-425E-9F17-42FE4FC68898}" sibTransId="{FF3A58F2-AF69-47E6-B690-6D0C67302E4E}"/>
    <dgm:cxn modelId="{25D052D8-91C9-40B0-9142-0AC231794F57}" type="presOf" srcId="{B544CF42-1B60-4846-957C-BB3F74E781C5}" destId="{F31ECA50-1F27-4F28-9D95-FF0A44BE11A9}" srcOrd="0" destOrd="0" presId="urn:microsoft.com/office/officeart/2005/8/layout/StepDownProcess"/>
    <dgm:cxn modelId="{F7C23535-A33A-4C8B-BDF8-3F78178AC20A}" srcId="{BFBD0010-CDE6-4F8C-A622-45A10F180716}" destId="{B544CF42-1B60-4846-957C-BB3F74E781C5}" srcOrd="1" destOrd="0" parTransId="{0A10FA9A-2F36-406E-AD34-62BE28F7F0D2}" sibTransId="{E0C2DB7F-D581-4C1F-AD81-0E84EB05C1DD}"/>
    <dgm:cxn modelId="{22C3D122-F845-404B-83B3-E3317CDA8BD9}" type="presOf" srcId="{BFBD0010-CDE6-4F8C-A622-45A10F180716}" destId="{E31655D3-0C7E-4B60-9C98-24623B14B062}" srcOrd="0" destOrd="0" presId="urn:microsoft.com/office/officeart/2005/8/layout/StepDownProcess"/>
    <dgm:cxn modelId="{0F3886DD-675C-41AE-BC10-A6BDF963CC66}" type="presParOf" srcId="{E31655D3-0C7E-4B60-9C98-24623B14B062}" destId="{652E500E-2EF0-48B8-A249-85D82EF98EC8}" srcOrd="0" destOrd="0" presId="urn:microsoft.com/office/officeart/2005/8/layout/StepDownProcess"/>
    <dgm:cxn modelId="{35EF452F-783B-4714-B692-958FD5E9B315}" type="presParOf" srcId="{652E500E-2EF0-48B8-A249-85D82EF98EC8}" destId="{D761C35D-0A5C-4A63-8D4C-844D88DDB9B8}" srcOrd="0" destOrd="0" presId="urn:microsoft.com/office/officeart/2005/8/layout/StepDownProcess"/>
    <dgm:cxn modelId="{D303532A-6B1C-4517-A41A-A8E1A421656B}" type="presParOf" srcId="{652E500E-2EF0-48B8-A249-85D82EF98EC8}" destId="{ED578492-0A8E-4CB0-9111-38F82144331C}" srcOrd="1" destOrd="0" presId="urn:microsoft.com/office/officeart/2005/8/layout/StepDownProcess"/>
    <dgm:cxn modelId="{78A0CCD4-3CF1-4AB4-94BA-16C42D020DEE}" type="presParOf" srcId="{652E500E-2EF0-48B8-A249-85D82EF98EC8}" destId="{7A91477B-FB3B-40E3-A931-E42F1F863098}" srcOrd="2" destOrd="0" presId="urn:microsoft.com/office/officeart/2005/8/layout/StepDownProcess"/>
    <dgm:cxn modelId="{74D799CB-E2B4-4D06-B503-2C7C52C9A5B3}" type="presParOf" srcId="{E31655D3-0C7E-4B60-9C98-24623B14B062}" destId="{BEC3FA0F-5509-4A75-844C-6606033E2A9C}" srcOrd="1" destOrd="0" presId="urn:microsoft.com/office/officeart/2005/8/layout/StepDownProcess"/>
    <dgm:cxn modelId="{A7021CF2-190B-4334-A569-27839685933F}" type="presParOf" srcId="{E31655D3-0C7E-4B60-9C98-24623B14B062}" destId="{37568BEB-802B-4118-9D11-CA9CC313EB54}" srcOrd="2" destOrd="0" presId="urn:microsoft.com/office/officeart/2005/8/layout/StepDownProcess"/>
    <dgm:cxn modelId="{24141C13-876A-4AA5-9B71-1B64D2A3E393}" type="presParOf" srcId="{37568BEB-802B-4118-9D11-CA9CC313EB54}" destId="{ABE87FD7-68F9-44C7-809F-99B09044C27B}" srcOrd="0" destOrd="0" presId="urn:microsoft.com/office/officeart/2005/8/layout/StepDownProcess"/>
    <dgm:cxn modelId="{621B036A-6B79-4A9A-8851-703FA4B8D466}" type="presParOf" srcId="{37568BEB-802B-4118-9D11-CA9CC313EB54}" destId="{F31ECA50-1F27-4F28-9D95-FF0A44BE11A9}" srcOrd="1" destOrd="0" presId="urn:microsoft.com/office/officeart/2005/8/layout/StepDownProcess"/>
    <dgm:cxn modelId="{F8D22138-2546-490A-AE64-D87A4D63339B}" type="presParOf" srcId="{37568BEB-802B-4118-9D11-CA9CC313EB54}" destId="{EE654817-2F06-4E7F-971F-C9CD2DAE8876}" srcOrd="2" destOrd="0" presId="urn:microsoft.com/office/officeart/2005/8/layout/StepDownProcess"/>
    <dgm:cxn modelId="{A2B7D424-CC0F-4144-86CC-40ADF60C620E}" type="presParOf" srcId="{E31655D3-0C7E-4B60-9C98-24623B14B062}" destId="{557010F3-EC27-4C64-8DB5-75626BC35B96}" srcOrd="3" destOrd="0" presId="urn:microsoft.com/office/officeart/2005/8/layout/StepDownProcess"/>
    <dgm:cxn modelId="{26BC73A6-414A-4BF0-8CB8-D97353ACE04B}" type="presParOf" srcId="{E31655D3-0C7E-4B60-9C98-24623B14B062}" destId="{D7D3D626-F30A-419C-877B-F25D80A30204}" srcOrd="4" destOrd="0" presId="urn:microsoft.com/office/officeart/2005/8/layout/StepDownProcess"/>
    <dgm:cxn modelId="{F22C664D-2634-495D-9447-3ED15C879D6F}" type="presParOf" srcId="{D7D3D626-F30A-419C-877B-F25D80A30204}" destId="{16A95F78-D8E6-450A-87E5-54193B7BDCD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1C35D-0A5C-4A63-8D4C-844D88DDB9B8}">
      <dsp:nvSpPr>
        <dsp:cNvPr id="0" name=""/>
        <dsp:cNvSpPr/>
      </dsp:nvSpPr>
      <dsp:spPr>
        <a:xfrm rot="5400000">
          <a:off x="2515374" y="1185831"/>
          <a:ext cx="1048765" cy="11939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578492-0A8E-4CB0-9111-38F82144331C}">
      <dsp:nvSpPr>
        <dsp:cNvPr id="0" name=""/>
        <dsp:cNvSpPr/>
      </dsp:nvSpPr>
      <dsp:spPr>
        <a:xfrm>
          <a:off x="128991" y="23253"/>
          <a:ext cx="5982552" cy="12357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PERFORMANCE</a:t>
          </a:r>
          <a:endParaRPr lang="fr-FR" sz="2400" kern="1200" dirty="0"/>
        </a:p>
      </dsp:txBody>
      <dsp:txXfrm>
        <a:off x="189328" y="83590"/>
        <a:ext cx="5861878" cy="1115121"/>
      </dsp:txXfrm>
    </dsp:sp>
    <dsp:sp modelId="{7A91477B-FB3B-40E3-A931-E42F1F863098}">
      <dsp:nvSpPr>
        <dsp:cNvPr id="0" name=""/>
        <dsp:cNvSpPr/>
      </dsp:nvSpPr>
      <dsp:spPr>
        <a:xfrm>
          <a:off x="4003019" y="141114"/>
          <a:ext cx="1284059" cy="998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87FD7-68F9-44C7-809F-99B09044C27B}">
      <dsp:nvSpPr>
        <dsp:cNvPr id="0" name=""/>
        <dsp:cNvSpPr/>
      </dsp:nvSpPr>
      <dsp:spPr>
        <a:xfrm rot="5400000">
          <a:off x="4203282" y="2574038"/>
          <a:ext cx="1048765" cy="11939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ECA50-1F27-4F28-9D95-FF0A44BE11A9}">
      <dsp:nvSpPr>
        <dsp:cNvPr id="0" name=""/>
        <dsp:cNvSpPr/>
      </dsp:nvSpPr>
      <dsp:spPr>
        <a:xfrm>
          <a:off x="3979253" y="1406566"/>
          <a:ext cx="3615117" cy="12357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Choix opérés dans l’allocation des ressources</a:t>
          </a:r>
          <a:endParaRPr lang="fr-FR" sz="2400" kern="1200" dirty="0"/>
        </a:p>
      </dsp:txBody>
      <dsp:txXfrm>
        <a:off x="4039590" y="1466903"/>
        <a:ext cx="3494443" cy="1115121"/>
      </dsp:txXfrm>
    </dsp:sp>
    <dsp:sp modelId="{EE654817-2F06-4E7F-971F-C9CD2DAE8876}">
      <dsp:nvSpPr>
        <dsp:cNvPr id="0" name=""/>
        <dsp:cNvSpPr/>
      </dsp:nvSpPr>
      <dsp:spPr>
        <a:xfrm>
          <a:off x="5690927" y="1529321"/>
          <a:ext cx="1284059" cy="998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95F78-D8E6-450A-87E5-54193B7BDCDD}">
      <dsp:nvSpPr>
        <dsp:cNvPr id="0" name=""/>
        <dsp:cNvSpPr/>
      </dsp:nvSpPr>
      <dsp:spPr>
        <a:xfrm>
          <a:off x="5872241" y="2799666"/>
          <a:ext cx="2801572" cy="12357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Rôle du cadre dans ce choix</a:t>
          </a:r>
          <a:endParaRPr lang="fr-FR" sz="2400" kern="1200" dirty="0"/>
        </a:p>
      </dsp:txBody>
      <dsp:txXfrm>
        <a:off x="5932578" y="2860003"/>
        <a:ext cx="2680898" cy="1115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585D9412-0F93-44E2-B2C0-0B4A04F88BC4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094A571B-641D-4D70-A50D-B596C32F9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97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46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19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7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51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06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04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33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24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629" y="0"/>
            <a:ext cx="10515600" cy="99628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cap="all" dirty="0" smtClean="0">
                <a:latin typeface="Adobe Caslon Pro Bold"/>
                <a:ea typeface="Calibri"/>
                <a:cs typeface="Times New Roman"/>
              </a:rPr>
              <a:t>institut </a:t>
            </a:r>
            <a:r>
              <a:rPr lang="fr-FR" sz="2800" b="1" cap="all" dirty="0">
                <a:latin typeface="Adobe Caslon Pro Bold"/>
                <a:ea typeface="Calibri"/>
                <a:cs typeface="Times New Roman"/>
              </a:rPr>
              <a:t>de formation et de recherche interdisciplinaire en sciences de la sante et de l’EDUCATION (IFRISSE)</a:t>
            </a:r>
            <a:endParaRPr lang="fr-FR" sz="2800" b="1" dirty="0">
              <a:latin typeface="Adobe Caslon Pro Bol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5719" y="1091821"/>
            <a:ext cx="9034818" cy="15831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/>
              </a:rPr>
              <a:t>Intitulé du cours:</a:t>
            </a:r>
          </a:p>
          <a:p>
            <a:pPr marL="0" indent="0" algn="ctr">
              <a:buNone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/>
              </a:rPr>
              <a:t>Gestion financière et matière</a:t>
            </a:r>
            <a:endParaRPr lang="fr-FR" sz="3200" b="1" dirty="0">
              <a:latin typeface="Adobe Caslon Pro Bold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50124" y="3029802"/>
            <a:ext cx="11832609" cy="3643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i="1" dirty="0" smtClean="0">
                <a:solidFill>
                  <a:prstClr val="black"/>
                </a:solidFill>
                <a:latin typeface="Adobe Caslon Pro Bold"/>
              </a:rPr>
              <a:t>Chargé du cours:  Charles </a:t>
            </a:r>
            <a:r>
              <a:rPr lang="fr-FR" i="1" dirty="0">
                <a:solidFill>
                  <a:prstClr val="black"/>
                </a:solidFill>
                <a:latin typeface="Adobe Caslon Pro Bold"/>
              </a:rPr>
              <a:t>ZOUGOURI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Economiste-Gestionnaire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Administrateur des Hôpitaux et des services de santé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Spécialiste en Ingénierie financière  et en gestion axée sur les résultats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Tél mobile, +226 70  24 61 62</a:t>
            </a:r>
          </a:p>
          <a:p>
            <a:pPr marL="0" indent="0" algn="ctr">
              <a:buNone/>
            </a:pPr>
            <a:r>
              <a:rPr lang="fr-FR" sz="3200" i="1" dirty="0" smtClean="0">
                <a:solidFill>
                  <a:prstClr val="black"/>
                </a:solidFill>
                <a:latin typeface="Adobe Caslon Pro Bold"/>
              </a:rPr>
              <a:t>WhatsApp </a:t>
            </a:r>
            <a:r>
              <a:rPr lang="fr-FR" sz="3200" i="1" dirty="0">
                <a:solidFill>
                  <a:prstClr val="black"/>
                </a:solidFill>
                <a:latin typeface="Adobe Caslon Pro Bold"/>
              </a:rPr>
              <a:t>+226 78 72 31 03</a:t>
            </a:r>
          </a:p>
          <a:p>
            <a:pPr marL="0" indent="0" algn="ctr">
              <a:buNone/>
            </a:pPr>
            <a:r>
              <a:rPr lang="fr-FR" sz="3200" i="1" dirty="0">
                <a:solidFill>
                  <a:prstClr val="black"/>
                </a:solidFill>
                <a:latin typeface="Adobe Caslon Pro Bold"/>
              </a:rPr>
              <a:t>Email: zougcharles@yahoo.fr</a:t>
            </a:r>
            <a:endParaRPr lang="fr-FR" sz="3200" b="1" dirty="0">
              <a:latin typeface="Adobe Caslon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25366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46DE899-DF5C-4900-A436-D58A7CBE726B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237404" y="133562"/>
            <a:ext cx="11618260" cy="649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fr-FR" sz="4800" dirty="0" smtClean="0">
                <a:latin typeface="Adobe Caslon Pro Bold"/>
                <a:cs typeface="Times New Roman" panose="02020603050405020304" pitchFamily="18" charset="0"/>
              </a:rPr>
              <a:t>Objectifs spécifiques</a:t>
            </a:r>
          </a:p>
          <a:p>
            <a:pPr marL="0" indent="0" algn="just">
              <a:buNone/>
            </a:pPr>
            <a:r>
              <a:rPr lang="fr-FR" sz="3600" dirty="0" smtClean="0">
                <a:latin typeface="Adobe Caslon Pro Bold"/>
              </a:rPr>
              <a:t>De </a:t>
            </a:r>
            <a:r>
              <a:rPr lang="fr-FR" sz="3600" dirty="0">
                <a:latin typeface="Adobe Caslon Pro Bold"/>
              </a:rPr>
              <a:t>façon spécifique, l’apprenant est </a:t>
            </a:r>
            <a:r>
              <a:rPr lang="fr-FR" sz="3600" dirty="0" smtClean="0">
                <a:latin typeface="Adobe Caslon Pro Bold"/>
              </a:rPr>
              <a:t>capable </a:t>
            </a:r>
            <a:r>
              <a:rPr lang="fr-FR" sz="3600" dirty="0">
                <a:latin typeface="Adobe Caslon Pro Bold"/>
              </a:rPr>
              <a:t>de :</a:t>
            </a:r>
          </a:p>
          <a:p>
            <a:pPr lvl="0" algn="just"/>
            <a:r>
              <a:rPr lang="fr-FR" sz="3600" dirty="0">
                <a:latin typeface="Adobe Caslon Pro Bold"/>
              </a:rPr>
              <a:t>décrire les différentes catégories d’agents de l’ordre administratif et de l’ordre comptable</a:t>
            </a:r>
            <a:r>
              <a:rPr lang="fr-FR" sz="3600" dirty="0" smtClean="0">
                <a:latin typeface="Adobe Caslon Pro Bold"/>
              </a:rPr>
              <a:t>;</a:t>
            </a:r>
          </a:p>
          <a:p>
            <a:pPr lvl="0" algn="just"/>
            <a:r>
              <a:rPr lang="fr-FR" sz="3600" dirty="0">
                <a:latin typeface="Adobe Caslon Pro Bold"/>
              </a:rPr>
              <a:t>distinguer les attributions et les responsabilités des agents de l’ordre administratif de celles des agents de l’ordre comptable</a:t>
            </a:r>
            <a:r>
              <a:rPr lang="fr-FR" sz="3600" dirty="0" smtClean="0">
                <a:latin typeface="Adobe Caslon Pro Bold"/>
              </a:rPr>
              <a:t>.</a:t>
            </a:r>
          </a:p>
          <a:p>
            <a:pPr algn="just"/>
            <a:r>
              <a:rPr lang="fr-FR" sz="3600" dirty="0">
                <a:latin typeface="Adobe Caslon Pro Bold"/>
              </a:rPr>
              <a:t>Connaître les différentes techniques de gestion des immobilisations et des matières fongibles</a:t>
            </a:r>
          </a:p>
          <a:p>
            <a:pPr lvl="0" algn="just"/>
            <a:endParaRPr lang="fr-FR" sz="4400" dirty="0">
              <a:latin typeface="Adobe Caslon Pro Bold"/>
            </a:endParaRPr>
          </a:p>
          <a:p>
            <a:pPr algn="just"/>
            <a:endParaRPr lang="fr-FR" sz="4400" dirty="0">
              <a:latin typeface="Adobe Caslon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29060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4294967295"/>
          </p:nvPr>
        </p:nvSpPr>
        <p:spPr>
          <a:xfrm>
            <a:off x="363983" y="2355273"/>
            <a:ext cx="11549849" cy="1108363"/>
          </a:xfrm>
        </p:spPr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fr-FR" altLang="fr-FR" sz="6600" b="1" dirty="0" smtClean="0">
                <a:latin typeface="Adobe Caslon Pro Bold"/>
                <a:ea typeface="Adobe Gothic Std B" panose="020B0800000000000000" pitchFamily="34" charset="-128"/>
              </a:rPr>
              <a:t>Programme du cours</a:t>
            </a:r>
            <a:endParaRPr lang="fr-FR" altLang="fr-FR" sz="6600" b="1" dirty="0">
              <a:latin typeface="Adobe Caslon Pro Bold"/>
              <a:ea typeface="Adobe Gothic Std B" panose="020B0800000000000000" pitchFamily="34" charset="-128"/>
            </a:endParaRPr>
          </a:p>
          <a:p>
            <a:endParaRPr lang="fr-FR" altLang="fr-FR" sz="48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315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4FF2882-D3A3-4673-9999-C89EC68DE489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46DE899-DF5C-4900-A436-D58A7CBE726B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82813" y="300648"/>
            <a:ext cx="11618260" cy="641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Introduction</a:t>
            </a: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Principes et typologies budgétaires</a:t>
            </a: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Règles applicables à l’exécution des opérations budgétaires de l’Etat et des autres organismes publics</a:t>
            </a: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Comptabilité administrative et comptabilité de gestion</a:t>
            </a: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Contrôle de l’exécution des opérations budgétaires</a:t>
            </a: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Gestion des </a:t>
            </a:r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immobilisations</a:t>
            </a:r>
            <a:endParaRPr lang="fr-FR" sz="3200" b="1" dirty="0" smtClean="0">
              <a:latin typeface="Adobe Caslon Pro Bold"/>
              <a:cs typeface="Times New Roman" panose="02020603050405020304" pitchFamily="18" charset="0"/>
            </a:endParaRP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Gestion des stocks</a:t>
            </a:r>
          </a:p>
          <a:p>
            <a:pPr algn="just"/>
            <a:r>
              <a:rPr lang="fr-FR" sz="3200" b="1" dirty="0" smtClean="0">
                <a:latin typeface="Adobe Caslon Pro Bold"/>
                <a:cs typeface="Times New Roman" panose="02020603050405020304" pitchFamily="18" charset="0"/>
              </a:rPr>
              <a:t>Conclusion </a:t>
            </a:r>
          </a:p>
          <a:p>
            <a:pPr algn="just"/>
            <a:endParaRPr lang="fr-FR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4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4294967295"/>
          </p:nvPr>
        </p:nvSpPr>
        <p:spPr>
          <a:xfrm>
            <a:off x="363983" y="2355273"/>
            <a:ext cx="11549849" cy="1108363"/>
          </a:xfrm>
        </p:spPr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fr-FR" altLang="fr-FR" sz="6600" b="1" dirty="0" smtClean="0">
                <a:latin typeface="Adobe Caslon Pro Bold"/>
                <a:ea typeface="Adobe Gothic Std B" panose="020B0800000000000000" pitchFamily="34" charset="-128"/>
              </a:rPr>
              <a:t>Méthodologie du cours</a:t>
            </a:r>
          </a:p>
          <a:p>
            <a:endParaRPr lang="fr-FR" altLang="fr-FR" sz="48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315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4FF2882-D3A3-4673-9999-C89EC68DE489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53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186431" y="898665"/>
            <a:ext cx="11603115" cy="5931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golian Baiti" panose="03000500000000000000" pitchFamily="66" charset="0"/>
                <a:cs typeface="Mongolian Baiti" panose="03000500000000000000" pitchFamily="66" charset="0"/>
              </a:rPr>
              <a:t> </a:t>
            </a: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dobe Caslon Pro Bold"/>
                <a:cs typeface="Mongolian Baiti" panose="03000500000000000000" pitchFamily="66" charset="0"/>
              </a:rPr>
              <a:t>Durant le déroulement du </a:t>
            </a:r>
            <a:r>
              <a:rPr kumimoji="0" lang="fr-CA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dobe Caslon Pro Bold"/>
                <a:cs typeface="Mongolian Baiti" panose="03000500000000000000" pitchFamily="66" charset="0"/>
              </a:rPr>
              <a:t>cours, </a:t>
            </a: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dobe Caslon Pro Bold"/>
                <a:cs typeface="Mongolian Baiti" panose="03000500000000000000" pitchFamily="66" charset="0"/>
              </a:rPr>
              <a:t>nous privilégierons, dans la mesure du possible, la méthode inter-active, avec utilisation de :</a:t>
            </a:r>
          </a:p>
          <a:p>
            <a:pPr marL="179388" marR="0" lvl="0" indent="623888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kumimoji="0" lang="fr-CA" sz="5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dobe Caslon Pro Bold"/>
              </a:rPr>
              <a:t>- supports numériques</a:t>
            </a:r>
          </a:p>
          <a:p>
            <a:pPr marL="179388" marR="0" lvl="0" indent="623888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None/>
              <a:tabLst/>
              <a:defRPr/>
            </a:pPr>
            <a:r>
              <a:rPr lang="fr-CA" sz="5400" b="1" dirty="0">
                <a:solidFill>
                  <a:srgbClr val="00B050"/>
                </a:solidFill>
                <a:latin typeface="Adobe Caslon Pro Bold"/>
              </a:rPr>
              <a:t>- </a:t>
            </a:r>
            <a:r>
              <a:rPr kumimoji="0" lang="fr-FR" sz="5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dobe Caslon Pro Bold"/>
              </a:rPr>
              <a:t>vidéoprojecteur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fr-FR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dobe Caslon Pro Bold"/>
              </a:rPr>
              <a:t> Il sera essentiellement fait appel à des </a:t>
            </a:r>
            <a:r>
              <a:rPr kumimoji="0" lang="fr-FR" sz="3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Caslon Pro Bold"/>
              </a:rPr>
              <a:t>exposés</a:t>
            </a:r>
            <a:r>
              <a:rPr kumimoji="0" lang="fr-FR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dobe Caslon Pro Bold"/>
              </a:rPr>
              <a:t> avec </a:t>
            </a:r>
            <a:r>
              <a:rPr kumimoji="0" lang="fr-FR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Caslon Pro Bold"/>
              </a:rPr>
              <a:t>questions</a:t>
            </a:r>
            <a:r>
              <a:rPr kumimoji="0" lang="fr-FR" sz="3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Caslon Pro Bold"/>
              </a:rPr>
              <a:t>/</a:t>
            </a:r>
            <a:r>
              <a:rPr kumimoji="0" lang="fr-FR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Caslon Pro Bold"/>
              </a:rPr>
              <a:t>réponses</a:t>
            </a:r>
            <a:r>
              <a:rPr lang="fr-FR" sz="3800" b="1" i="1" dirty="0" smtClean="0">
                <a:latin typeface="Adobe Caslon Pro Bold"/>
              </a:rPr>
              <a:t>,</a:t>
            </a:r>
            <a:r>
              <a:rPr lang="fr-FR" sz="3800" b="1" i="1" dirty="0" smtClean="0">
                <a:solidFill>
                  <a:srgbClr val="FFFF00"/>
                </a:solidFill>
                <a:latin typeface="Adobe Caslon Pro Bold"/>
              </a:rPr>
              <a:t> </a:t>
            </a:r>
            <a:r>
              <a:rPr kumimoji="0" lang="fr-FR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dobe Caslon Pro Bold"/>
              </a:rPr>
              <a:t>des </a:t>
            </a:r>
            <a:r>
              <a:rPr kumimoji="0" lang="fr-FR" sz="3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dobe Caslon Pro Bold"/>
              </a:rPr>
              <a:t>exercices </a:t>
            </a:r>
            <a:r>
              <a:rPr kumimoji="0" lang="fr-FR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dobe Caslon Pro Bold"/>
              </a:rPr>
              <a:t>pratiques</a:t>
            </a:r>
            <a:r>
              <a:rPr kumimoji="0" lang="fr-FR" sz="3800" b="1" i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dobe Caslon Pro Bold"/>
              </a:rPr>
              <a:t> et des échanges d’expériences.</a:t>
            </a:r>
            <a:endParaRPr kumimoji="0" lang="fr-FR" sz="3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dobe Caslon Pro Bold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457200" y="27707"/>
            <a:ext cx="11332346" cy="78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Caslon Pro Bold"/>
              </a:rPr>
              <a:t>Méthodologie proposée</a:t>
            </a:r>
            <a:endParaRPr kumimoji="0" lang="fr-FR" sz="5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Caslon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65249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68740"/>
            <a:ext cx="10515600" cy="5508223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 algn="ctr">
              <a:buNone/>
            </a:pPr>
            <a:r>
              <a:rPr lang="fr-FR" sz="8000" dirty="0" smtClean="0">
                <a:latin typeface="Adobe Caslon Pro Bold"/>
              </a:rPr>
              <a:t>Merci!</a:t>
            </a:r>
            <a:endParaRPr lang="fr-FR" sz="8000" dirty="0">
              <a:latin typeface="Adobe Caslon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7005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552" y="201352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/>
              <a:t>INTRODUCTION GENERALE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6537" y="1864903"/>
            <a:ext cx="9212807" cy="4522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800" dirty="0"/>
              <a:t>Toute entreprise publique ou privée, toute organisation </a:t>
            </a:r>
            <a:r>
              <a:rPr lang="fr-FR" sz="4800" dirty="0" err="1"/>
              <a:t>socio-éconmique</a:t>
            </a:r>
            <a:r>
              <a:rPr lang="fr-FR" sz="4800" dirty="0"/>
              <a:t>, toute structure se fonde sur des objectifs, des résultats à atteindre</a:t>
            </a:r>
          </a:p>
          <a:p>
            <a:endParaRPr lang="fr-FR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9921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5970" y="260647"/>
            <a:ext cx="8134510" cy="940355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INTRODUCTION GENERALE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5343" y="1885374"/>
            <a:ext cx="9266830" cy="4972626"/>
          </a:xfrm>
        </p:spPr>
        <p:txBody>
          <a:bodyPr>
            <a:normAutofit/>
          </a:bodyPr>
          <a:lstStyle/>
          <a:p>
            <a:r>
              <a:rPr lang="fr-FR" sz="4400" dirty="0"/>
              <a:t>Ces objectifs peuvent être entre autres: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400" dirty="0"/>
              <a:t>La rentabilité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400" dirty="0"/>
              <a:t>La compétitivité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400" dirty="0"/>
              <a:t>L’amélioration d’indicateurs macroéconomiques ou socio-économiques</a:t>
            </a:r>
          </a:p>
          <a:p>
            <a:endParaRPr lang="fr-FR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3315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INTRODUCTION GENERALE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9367" y="1690688"/>
            <a:ext cx="9635320" cy="4200580"/>
          </a:xfrm>
        </p:spPr>
        <p:txBody>
          <a:bodyPr>
            <a:normAutofit/>
          </a:bodyPr>
          <a:lstStyle/>
          <a:p>
            <a:r>
              <a:rPr lang="fr-FR" sz="4000" dirty="0"/>
              <a:t>Pour une efficacité? Que faire?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000" dirty="0"/>
              <a:t>Actions à mener qui exigent: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000" dirty="0"/>
              <a:t>Des ressources humaines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000" dirty="0"/>
              <a:t>Des ressources matérielles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4000" dirty="0"/>
              <a:t>Des ressources financières</a:t>
            </a:r>
          </a:p>
          <a:p>
            <a:endParaRPr lang="fr-FR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603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INTRODUCTION GENERALE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643519"/>
              </p:ext>
            </p:extLst>
          </p:nvPr>
        </p:nvGraphicFramePr>
        <p:xfrm>
          <a:off x="1760561" y="2151015"/>
          <a:ext cx="8802806" cy="4058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00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46960" y="188640"/>
            <a:ext cx="7520940" cy="944124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INTRODUCTION GENERALE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6663" y="1132763"/>
            <a:ext cx="9908275" cy="5104264"/>
          </a:xfrm>
        </p:spPr>
        <p:txBody>
          <a:bodyPr>
            <a:normAutofit fontScale="92500"/>
          </a:bodyPr>
          <a:lstStyle/>
          <a:p>
            <a:r>
              <a:rPr lang="fr-FR" sz="4000" dirty="0"/>
              <a:t>La rationalisation de ces ressources fait intervenir les notions de comptabilité et de gestion</a:t>
            </a:r>
          </a:p>
          <a:p>
            <a:r>
              <a:rPr lang="fr-FR" sz="4000" dirty="0"/>
              <a:t>Alors se pose les questions suivantes: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000" dirty="0"/>
              <a:t>Qu’est-ce que la gestion?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4000" dirty="0"/>
              <a:t>Qu’est-ce que la comptabilité?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/>
              <a:t>Quelles sont les différents types de </a:t>
            </a:r>
            <a:r>
              <a:rPr lang="fr-FR" sz="4000" dirty="0" smtClean="0"/>
              <a:t>comptabilité?</a:t>
            </a:r>
            <a:endParaRPr lang="fr-FR" sz="4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/>
              <a:t>Comment rationaliser les ressources?</a:t>
            </a:r>
          </a:p>
          <a:p>
            <a:endParaRPr lang="fr-FR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933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4294967295"/>
          </p:nvPr>
        </p:nvSpPr>
        <p:spPr>
          <a:xfrm>
            <a:off x="363983" y="2355273"/>
            <a:ext cx="11549849" cy="1108363"/>
          </a:xfrm>
        </p:spPr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fr-FR" altLang="fr-FR" sz="6600" b="1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Objectifs du cours</a:t>
            </a:r>
            <a:endParaRPr lang="fr-FR" altLang="fr-FR" sz="66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endParaRPr lang="fr-FR" altLang="fr-FR" sz="48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315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4FF2882-D3A3-4673-9999-C89EC68DE489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46DE899-DF5C-4900-A436-D58A7CBE726B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278347" y="300251"/>
            <a:ext cx="11618260" cy="61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fr-FR" sz="4800" dirty="0" smtClean="0">
                <a:latin typeface="Adobe Caslon Pro Bold"/>
                <a:cs typeface="Times New Roman" panose="02020603050405020304" pitchFamily="18" charset="0"/>
              </a:rPr>
              <a:t>Objectif principal</a:t>
            </a:r>
          </a:p>
          <a:p>
            <a:pPr algn="just"/>
            <a:r>
              <a:rPr lang="fr-FR" sz="4400" dirty="0" smtClean="0">
                <a:latin typeface="Adobe Caslon Pro Bold"/>
              </a:rPr>
              <a:t>L’objectif </a:t>
            </a:r>
            <a:r>
              <a:rPr lang="fr-FR" sz="4400" dirty="0">
                <a:latin typeface="Adobe Caslon Pro Bold"/>
              </a:rPr>
              <a:t>global de </a:t>
            </a:r>
            <a:r>
              <a:rPr lang="fr-FR" sz="4400" dirty="0" smtClean="0">
                <a:latin typeface="Adobe Caslon Pro Bold"/>
              </a:rPr>
              <a:t>ce </a:t>
            </a:r>
            <a:r>
              <a:rPr lang="fr-FR" sz="4400" dirty="0">
                <a:latin typeface="Adobe Caslon Pro Bold"/>
              </a:rPr>
              <a:t>c</a:t>
            </a:r>
            <a:r>
              <a:rPr lang="fr-FR" sz="4400" dirty="0" smtClean="0">
                <a:latin typeface="Adobe Caslon Pro Bold"/>
              </a:rPr>
              <a:t>ours est </a:t>
            </a:r>
            <a:r>
              <a:rPr lang="fr-FR" sz="4400" dirty="0">
                <a:latin typeface="Adobe Caslon Pro Bold"/>
              </a:rPr>
              <a:t>de donner aux </a:t>
            </a:r>
            <a:r>
              <a:rPr lang="fr-FR" sz="4400" dirty="0" smtClean="0">
                <a:latin typeface="Adobe Caslon Pro Bold"/>
              </a:rPr>
              <a:t>apprenants des </a:t>
            </a:r>
            <a:r>
              <a:rPr lang="fr-FR" sz="4400" dirty="0">
                <a:latin typeface="Adobe Caslon Pro Bold"/>
              </a:rPr>
              <a:t>aptitudes et des connaissances pratiques, des techniques de base et des outils afin de faciliter la gestion </a:t>
            </a:r>
            <a:r>
              <a:rPr lang="fr-FR" sz="4400" dirty="0" smtClean="0">
                <a:latin typeface="Adobe Caslon Pro Bold"/>
              </a:rPr>
              <a:t>financière et matière </a:t>
            </a:r>
            <a:r>
              <a:rPr lang="fr-FR" sz="4400" dirty="0">
                <a:latin typeface="Adobe Caslon Pro Bold"/>
              </a:rPr>
              <a:t>dans leurs postes de travail</a:t>
            </a:r>
          </a:p>
        </p:txBody>
      </p:sp>
    </p:spTree>
    <p:extLst>
      <p:ext uri="{BB962C8B-B14F-4D97-AF65-F5344CB8AC3E}">
        <p14:creationId xmlns:p14="http://schemas.microsoft.com/office/powerpoint/2010/main" val="173142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656764" y="6143626"/>
            <a:ext cx="63023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46DE899-DF5C-4900-A436-D58A7CBE726B}" type="slidenum">
              <a:rPr lang="fr-FR" altLang="fr-FR" sz="1200">
                <a:solidFill>
                  <a:srgbClr val="7F7F7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fr-FR" altLang="fr-FR" sz="1200" dirty="0">
              <a:solidFill>
                <a:srgbClr val="7F7F7F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237404" y="133563"/>
            <a:ext cx="11618260" cy="652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fr-FR" sz="4800" dirty="0" smtClean="0">
                <a:latin typeface="Adobe Caslon Pro Bold"/>
                <a:cs typeface="Times New Roman" panose="02020603050405020304" pitchFamily="18" charset="0"/>
              </a:rPr>
              <a:t>Objectifs spécifiques</a:t>
            </a:r>
          </a:p>
          <a:p>
            <a:pPr marL="0" indent="0" algn="just">
              <a:buNone/>
            </a:pPr>
            <a:r>
              <a:rPr lang="fr-FR" sz="3600" dirty="0" smtClean="0">
                <a:latin typeface="Adobe Caslon Pro Bold"/>
              </a:rPr>
              <a:t>De </a:t>
            </a:r>
            <a:r>
              <a:rPr lang="fr-FR" sz="3600" dirty="0">
                <a:latin typeface="Adobe Caslon Pro Bold"/>
              </a:rPr>
              <a:t>façon spécifique, </a:t>
            </a:r>
            <a:r>
              <a:rPr lang="fr-FR" sz="3600" dirty="0" smtClean="0">
                <a:latin typeface="Adobe Caslon Pro Bold"/>
              </a:rPr>
              <a:t>l’apprenant est capable de :</a:t>
            </a:r>
            <a:endParaRPr lang="fr-FR" sz="3600" dirty="0">
              <a:latin typeface="Adobe Caslon Pro Bold"/>
            </a:endParaRPr>
          </a:p>
          <a:p>
            <a:pPr lvl="0" algn="just"/>
            <a:r>
              <a:rPr lang="fr-FR" sz="3600" dirty="0">
                <a:latin typeface="Adobe Caslon Pro Bold"/>
              </a:rPr>
              <a:t>distinguer les concepts de finances publiques, de comptabilité publique, de comptabilité générale, comptabilité analytique et de comptabilité nationale</a:t>
            </a:r>
            <a:r>
              <a:rPr lang="fr-FR" sz="3600" dirty="0" smtClean="0">
                <a:latin typeface="Adobe Caslon Pro Bold"/>
              </a:rPr>
              <a:t>;</a:t>
            </a:r>
          </a:p>
          <a:p>
            <a:pPr lvl="0" algn="just"/>
            <a:r>
              <a:rPr lang="fr-FR" sz="3600" dirty="0" smtClean="0">
                <a:latin typeface="Adobe Caslon Pro Bold"/>
              </a:rPr>
              <a:t>distinguer </a:t>
            </a:r>
            <a:r>
              <a:rPr lang="fr-FR" sz="3600" dirty="0">
                <a:latin typeface="Adobe Caslon Pro Bold"/>
              </a:rPr>
              <a:t>les différents principes </a:t>
            </a:r>
            <a:r>
              <a:rPr lang="fr-FR" sz="3600" dirty="0" smtClean="0">
                <a:latin typeface="Adobe Caslon Pro Bold"/>
              </a:rPr>
              <a:t>et typologies du budget;</a:t>
            </a:r>
            <a:endParaRPr lang="fr-FR" sz="3600" dirty="0">
              <a:latin typeface="Adobe Caslon Pro Bold"/>
            </a:endParaRPr>
          </a:p>
          <a:p>
            <a:pPr lvl="0" algn="just"/>
            <a:r>
              <a:rPr lang="fr-FR" sz="3600" dirty="0">
                <a:latin typeface="Adobe Caslon Pro Bold"/>
              </a:rPr>
              <a:t>connaître les règles applicables à l’exécution des recettes et des dépenses publiques ainsi que la classification des opérations budgétaires de l’Etat et des autres organismes publiques</a:t>
            </a:r>
            <a:r>
              <a:rPr lang="fr-FR" sz="3600" dirty="0" smtClean="0">
                <a:latin typeface="Adobe Caslon Pro Bold"/>
              </a:rPr>
              <a:t>;</a:t>
            </a:r>
            <a:endParaRPr lang="fr-FR" sz="3600" dirty="0">
              <a:latin typeface="Adobe Caslon Pro Bold"/>
            </a:endParaRPr>
          </a:p>
          <a:p>
            <a:pPr algn="just"/>
            <a:endParaRPr lang="fr-FR" sz="4400" dirty="0">
              <a:latin typeface="Adobe Caslon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322272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470</Words>
  <Application>Microsoft Office PowerPoint</Application>
  <PresentationFormat>Grand écran</PresentationFormat>
  <Paragraphs>74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Adobe Caslon Pro Bold</vt:lpstr>
      <vt:lpstr>Adobe Gothic Std B</vt:lpstr>
      <vt:lpstr>Arial</vt:lpstr>
      <vt:lpstr>Calibri</vt:lpstr>
      <vt:lpstr>Calibri Light</vt:lpstr>
      <vt:lpstr>Mongolian Baiti</vt:lpstr>
      <vt:lpstr>Times New Roman</vt:lpstr>
      <vt:lpstr>Trebuchet MS</vt:lpstr>
      <vt:lpstr>Wingdings</vt:lpstr>
      <vt:lpstr>Wingdings 2</vt:lpstr>
      <vt:lpstr>Thème Office</vt:lpstr>
      <vt:lpstr>institut de formation et de recherche interdisciplinaire en sciences de la sante et de l’EDUCATION (IFRISSE)</vt:lpstr>
      <vt:lpstr>INTRODUCTION GENERALE</vt:lpstr>
      <vt:lpstr>INTRODUCTION GENERALE</vt:lpstr>
      <vt:lpstr>INTRODUCTION GENERALE</vt:lpstr>
      <vt:lpstr>INTRODUCTION GENERALE</vt:lpstr>
      <vt:lpstr>INTRODUCTION GENERALE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Gaston SIWOU</dc:creator>
  <cp:lastModifiedBy>ZOUGOURI</cp:lastModifiedBy>
  <cp:revision>467</cp:revision>
  <cp:lastPrinted>2020-10-01T12:45:10Z</cp:lastPrinted>
  <dcterms:created xsi:type="dcterms:W3CDTF">2014-04-08T09:39:22Z</dcterms:created>
  <dcterms:modified xsi:type="dcterms:W3CDTF">2021-03-09T09:01:18Z</dcterms:modified>
</cp:coreProperties>
</file>