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452" r:id="rId2"/>
    <p:sldId id="454" r:id="rId3"/>
    <p:sldId id="455" r:id="rId4"/>
    <p:sldId id="456" r:id="rId5"/>
    <p:sldId id="458" r:id="rId6"/>
    <p:sldId id="459" r:id="rId7"/>
    <p:sldId id="460" r:id="rId8"/>
    <p:sldId id="461" r:id="rId9"/>
    <p:sldId id="462" r:id="rId10"/>
    <p:sldId id="463" r:id="rId11"/>
    <p:sldId id="464" r:id="rId12"/>
    <p:sldId id="465" r:id="rId13"/>
    <p:sldId id="466" r:id="rId14"/>
    <p:sldId id="457" r:id="rId15"/>
    <p:sldId id="468" r:id="rId16"/>
    <p:sldId id="467" r:id="rId17"/>
    <p:sldId id="469" r:id="rId18"/>
  </p:sldIdLst>
  <p:sldSz cx="12192000" cy="6858000"/>
  <p:notesSz cx="7102475"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F1AAD13C-5519-43D9-B3BD-08F7E0AEB483}">
          <p14:sldIdLst>
            <p14:sldId id="452"/>
          </p14:sldIdLst>
        </p14:section>
        <p14:section name="Section sans titre" id="{703AB150-AB84-4AA4-94F5-C87D6EF5A4E2}">
          <p14:sldIdLst>
            <p14:sldId id="454"/>
            <p14:sldId id="455"/>
            <p14:sldId id="456"/>
            <p14:sldId id="458"/>
            <p14:sldId id="459"/>
            <p14:sldId id="460"/>
            <p14:sldId id="461"/>
            <p14:sldId id="462"/>
            <p14:sldId id="463"/>
            <p14:sldId id="464"/>
            <p14:sldId id="465"/>
            <p14:sldId id="466"/>
            <p14:sldId id="457"/>
            <p14:sldId id="468"/>
            <p14:sldId id="467"/>
            <p14:sldId id="469"/>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aston SIWOU" initials="GS" lastIdx="1" clrIdx="0">
    <p:extLst>
      <p:ext uri="{19B8F6BF-5375-455C-9EA6-DF929625EA0E}">
        <p15:presenceInfo xmlns:p15="http://schemas.microsoft.com/office/powerpoint/2012/main" userId="0e20df42931ca5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04" autoAdjust="0"/>
    <p:restoredTop sz="94434" autoAdjust="0"/>
  </p:normalViewPr>
  <p:slideViewPr>
    <p:cSldViewPr snapToGrid="0">
      <p:cViewPr varScale="1">
        <p:scale>
          <a:sx n="70" d="100"/>
          <a:sy n="70" d="100"/>
        </p:scale>
        <p:origin x="73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5C5BC4-3654-4BE2-9659-1F5BC6371676}" type="doc">
      <dgm:prSet loTypeId="urn:microsoft.com/office/officeart/2008/layout/HorizontalMultiLevelHierarchy" loCatId="hierarchy" qsTypeId="urn:microsoft.com/office/officeart/2005/8/quickstyle/simple1" qsCatId="simple" csTypeId="urn:microsoft.com/office/officeart/2005/8/colors/accent1_2" csCatId="accent1" phldr="1"/>
      <dgm:spPr/>
      <dgm:t>
        <a:bodyPr/>
        <a:lstStyle/>
        <a:p>
          <a:endParaRPr lang="fr-FR"/>
        </a:p>
      </dgm:t>
    </dgm:pt>
    <dgm:pt modelId="{53FE47B0-01CA-4CD8-953A-0F9A45F0D344}">
      <dgm:prSet phldrT="[Texte]"/>
      <dgm:spPr/>
      <dgm:t>
        <a:bodyPr/>
        <a:lstStyle/>
        <a:p>
          <a:r>
            <a:rPr lang="fr-FR" dirty="0" smtClean="0">
              <a:solidFill>
                <a:schemeClr val="tx1"/>
              </a:solidFill>
            </a:rPr>
            <a:t>Déclinaison des orientations</a:t>
          </a:r>
          <a:r>
            <a:rPr lang="fr-FR" dirty="0" smtClean="0"/>
            <a:t> </a:t>
          </a:r>
          <a:r>
            <a:rPr lang="fr-FR" dirty="0" smtClean="0">
              <a:solidFill>
                <a:schemeClr val="tx1"/>
              </a:solidFill>
            </a:rPr>
            <a:t>stratégiques</a:t>
          </a:r>
          <a:endParaRPr lang="fr-FR" dirty="0">
            <a:solidFill>
              <a:schemeClr val="tx1"/>
            </a:solidFill>
          </a:endParaRPr>
        </a:p>
      </dgm:t>
    </dgm:pt>
    <dgm:pt modelId="{9AFF9841-603C-4D93-954E-14F16FF580BF}" type="parTrans" cxnId="{06C6F5C0-EBE1-44A4-A9B5-A4209AEFBAB5}">
      <dgm:prSet/>
      <dgm:spPr/>
      <dgm:t>
        <a:bodyPr/>
        <a:lstStyle/>
        <a:p>
          <a:endParaRPr lang="fr-FR"/>
        </a:p>
      </dgm:t>
    </dgm:pt>
    <dgm:pt modelId="{1176EFE7-E579-48CE-BAB8-39BC61D72C00}" type="sibTrans" cxnId="{06C6F5C0-EBE1-44A4-A9B5-A4209AEFBAB5}">
      <dgm:prSet/>
      <dgm:spPr/>
      <dgm:t>
        <a:bodyPr/>
        <a:lstStyle/>
        <a:p>
          <a:endParaRPr lang="fr-FR"/>
        </a:p>
      </dgm:t>
    </dgm:pt>
    <dgm:pt modelId="{37E7C757-B043-4E3C-AE8F-53BEF61346EA}">
      <dgm:prSet phldrT="[Texte]"/>
      <dgm:spPr/>
      <dgm:t>
        <a:bodyPr/>
        <a:lstStyle/>
        <a:p>
          <a:r>
            <a:rPr lang="fr-FR" dirty="0" smtClean="0">
              <a:solidFill>
                <a:schemeClr val="tx1"/>
              </a:solidFill>
            </a:rPr>
            <a:t>Plan stratégique (long terme)</a:t>
          </a:r>
          <a:endParaRPr lang="fr-FR" dirty="0">
            <a:solidFill>
              <a:schemeClr val="tx1"/>
            </a:solidFill>
          </a:endParaRPr>
        </a:p>
      </dgm:t>
    </dgm:pt>
    <dgm:pt modelId="{D83CFF5A-D1AB-40DB-8CAA-660931BCF1A2}" type="parTrans" cxnId="{56BA2A84-F2A2-49C3-A614-E7B3D752AFFA}">
      <dgm:prSet/>
      <dgm:spPr/>
      <dgm:t>
        <a:bodyPr/>
        <a:lstStyle/>
        <a:p>
          <a:endParaRPr lang="fr-FR"/>
        </a:p>
      </dgm:t>
    </dgm:pt>
    <dgm:pt modelId="{12FC74F0-8594-40E4-9D3F-D54F1DFCF19D}" type="sibTrans" cxnId="{56BA2A84-F2A2-49C3-A614-E7B3D752AFFA}">
      <dgm:prSet/>
      <dgm:spPr/>
      <dgm:t>
        <a:bodyPr/>
        <a:lstStyle/>
        <a:p>
          <a:endParaRPr lang="fr-FR"/>
        </a:p>
      </dgm:t>
    </dgm:pt>
    <dgm:pt modelId="{8233432C-0F5F-4E9B-BE8F-0260A3E4BCB1}">
      <dgm:prSet phldrT="[Texte]"/>
      <dgm:spPr/>
      <dgm:t>
        <a:bodyPr/>
        <a:lstStyle/>
        <a:p>
          <a:r>
            <a:rPr lang="fr-FR" dirty="0" smtClean="0">
              <a:solidFill>
                <a:schemeClr val="tx1"/>
              </a:solidFill>
            </a:rPr>
            <a:t>Plan opérationnel (moyen terme) </a:t>
          </a:r>
          <a:endParaRPr lang="fr-FR" dirty="0">
            <a:solidFill>
              <a:schemeClr val="tx1"/>
            </a:solidFill>
          </a:endParaRPr>
        </a:p>
      </dgm:t>
    </dgm:pt>
    <dgm:pt modelId="{ACCB938E-24C2-4600-9EF8-AE453B37D7F6}" type="parTrans" cxnId="{D07F40F0-C0E8-4316-A5D4-2EC98C37D3A8}">
      <dgm:prSet/>
      <dgm:spPr/>
      <dgm:t>
        <a:bodyPr/>
        <a:lstStyle/>
        <a:p>
          <a:endParaRPr lang="fr-FR"/>
        </a:p>
      </dgm:t>
    </dgm:pt>
    <dgm:pt modelId="{73CE19E3-652F-441C-8AE5-6F61BA721158}" type="sibTrans" cxnId="{D07F40F0-C0E8-4316-A5D4-2EC98C37D3A8}">
      <dgm:prSet/>
      <dgm:spPr/>
      <dgm:t>
        <a:bodyPr/>
        <a:lstStyle/>
        <a:p>
          <a:endParaRPr lang="fr-FR"/>
        </a:p>
      </dgm:t>
    </dgm:pt>
    <dgm:pt modelId="{83BE7562-3CB3-4658-8C0B-0403AE1AABC9}">
      <dgm:prSet phldrT="[Texte]"/>
      <dgm:spPr/>
      <dgm:t>
        <a:bodyPr/>
        <a:lstStyle/>
        <a:p>
          <a:r>
            <a:rPr lang="fr-FR" b="0" dirty="0" smtClean="0">
              <a:solidFill>
                <a:schemeClr val="tx1"/>
              </a:solidFill>
            </a:rPr>
            <a:t>Suivi</a:t>
          </a:r>
          <a:endParaRPr lang="fr-FR" b="0" dirty="0">
            <a:solidFill>
              <a:schemeClr val="tx1"/>
            </a:solidFill>
          </a:endParaRPr>
        </a:p>
      </dgm:t>
    </dgm:pt>
    <dgm:pt modelId="{2886DEE2-C472-4D69-A844-98F08265CD7F}" type="parTrans" cxnId="{34042933-4F61-44B6-B222-D595F1DDBC66}">
      <dgm:prSet/>
      <dgm:spPr/>
      <dgm:t>
        <a:bodyPr/>
        <a:lstStyle/>
        <a:p>
          <a:endParaRPr lang="fr-FR"/>
        </a:p>
      </dgm:t>
    </dgm:pt>
    <dgm:pt modelId="{5B351806-3216-4DAB-A958-922C4B1A2F48}" type="sibTrans" cxnId="{34042933-4F61-44B6-B222-D595F1DDBC66}">
      <dgm:prSet/>
      <dgm:spPr/>
      <dgm:t>
        <a:bodyPr/>
        <a:lstStyle/>
        <a:p>
          <a:endParaRPr lang="fr-FR"/>
        </a:p>
      </dgm:t>
    </dgm:pt>
    <dgm:pt modelId="{EFE20659-B4F4-42D7-9FED-216F7F28EFB7}">
      <dgm:prSet/>
      <dgm:spPr/>
      <dgm:t>
        <a:bodyPr/>
        <a:lstStyle/>
        <a:p>
          <a:r>
            <a:rPr lang="fr-FR" dirty="0" smtClean="0">
              <a:solidFill>
                <a:schemeClr val="tx1"/>
              </a:solidFill>
            </a:rPr>
            <a:t>Budgets ( court terme)</a:t>
          </a:r>
          <a:endParaRPr lang="fr-FR" dirty="0">
            <a:solidFill>
              <a:schemeClr val="tx1"/>
            </a:solidFill>
          </a:endParaRPr>
        </a:p>
      </dgm:t>
    </dgm:pt>
    <dgm:pt modelId="{9FD9062D-4C48-4888-A0F3-9C165BACB97E}" type="parTrans" cxnId="{28DDF785-342A-4FD3-AA0A-0A3BBD050E40}">
      <dgm:prSet/>
      <dgm:spPr/>
      <dgm:t>
        <a:bodyPr/>
        <a:lstStyle/>
        <a:p>
          <a:endParaRPr lang="fr-FR"/>
        </a:p>
      </dgm:t>
    </dgm:pt>
    <dgm:pt modelId="{4C2E8213-F750-43EB-BFA0-5E91E46E0364}" type="sibTrans" cxnId="{28DDF785-342A-4FD3-AA0A-0A3BBD050E40}">
      <dgm:prSet/>
      <dgm:spPr/>
      <dgm:t>
        <a:bodyPr/>
        <a:lstStyle/>
        <a:p>
          <a:endParaRPr lang="fr-FR"/>
        </a:p>
      </dgm:t>
    </dgm:pt>
    <dgm:pt modelId="{2C3D88AB-D997-429C-B623-F7B76AFFA709}" type="pres">
      <dgm:prSet presAssocID="{D45C5BC4-3654-4BE2-9659-1F5BC6371676}" presName="Name0" presStyleCnt="0">
        <dgm:presLayoutVars>
          <dgm:chPref val="1"/>
          <dgm:dir/>
          <dgm:animOne val="branch"/>
          <dgm:animLvl val="lvl"/>
          <dgm:resizeHandles val="exact"/>
        </dgm:presLayoutVars>
      </dgm:prSet>
      <dgm:spPr/>
      <dgm:t>
        <a:bodyPr/>
        <a:lstStyle/>
        <a:p>
          <a:endParaRPr lang="fr-FR"/>
        </a:p>
      </dgm:t>
    </dgm:pt>
    <dgm:pt modelId="{36663B1E-3F4F-496D-BC20-925D11D26A15}" type="pres">
      <dgm:prSet presAssocID="{53FE47B0-01CA-4CD8-953A-0F9A45F0D344}" presName="root1" presStyleCnt="0"/>
      <dgm:spPr/>
    </dgm:pt>
    <dgm:pt modelId="{D2046BFB-A1AB-4824-B4B8-4DEE79BCAFB3}" type="pres">
      <dgm:prSet presAssocID="{53FE47B0-01CA-4CD8-953A-0F9A45F0D344}" presName="LevelOneTextNode" presStyleLbl="node0" presStyleIdx="0" presStyleCnt="1">
        <dgm:presLayoutVars>
          <dgm:chPref val="3"/>
        </dgm:presLayoutVars>
      </dgm:prSet>
      <dgm:spPr/>
      <dgm:t>
        <a:bodyPr/>
        <a:lstStyle/>
        <a:p>
          <a:endParaRPr lang="fr-FR"/>
        </a:p>
      </dgm:t>
    </dgm:pt>
    <dgm:pt modelId="{E915A952-A33C-4605-B06B-631C90EFDF19}" type="pres">
      <dgm:prSet presAssocID="{53FE47B0-01CA-4CD8-953A-0F9A45F0D344}" presName="level2hierChild" presStyleCnt="0"/>
      <dgm:spPr/>
    </dgm:pt>
    <dgm:pt modelId="{240F5263-325C-455B-B5CD-5CE7252781F6}" type="pres">
      <dgm:prSet presAssocID="{D83CFF5A-D1AB-40DB-8CAA-660931BCF1A2}" presName="conn2-1" presStyleLbl="parChTrans1D2" presStyleIdx="0" presStyleCnt="4"/>
      <dgm:spPr/>
      <dgm:t>
        <a:bodyPr/>
        <a:lstStyle/>
        <a:p>
          <a:endParaRPr lang="fr-FR"/>
        </a:p>
      </dgm:t>
    </dgm:pt>
    <dgm:pt modelId="{5E8872C4-EBF8-48AA-8417-F3309665A57D}" type="pres">
      <dgm:prSet presAssocID="{D83CFF5A-D1AB-40DB-8CAA-660931BCF1A2}" presName="connTx" presStyleLbl="parChTrans1D2" presStyleIdx="0" presStyleCnt="4"/>
      <dgm:spPr/>
      <dgm:t>
        <a:bodyPr/>
        <a:lstStyle/>
        <a:p>
          <a:endParaRPr lang="fr-FR"/>
        </a:p>
      </dgm:t>
    </dgm:pt>
    <dgm:pt modelId="{07A69786-50DA-4120-A4C5-8F1B5F766B92}" type="pres">
      <dgm:prSet presAssocID="{37E7C757-B043-4E3C-AE8F-53BEF61346EA}" presName="root2" presStyleCnt="0"/>
      <dgm:spPr/>
    </dgm:pt>
    <dgm:pt modelId="{441D37B4-0DAC-4740-BB4C-B0E5BEC7F626}" type="pres">
      <dgm:prSet presAssocID="{37E7C757-B043-4E3C-AE8F-53BEF61346EA}" presName="LevelTwoTextNode" presStyleLbl="node2" presStyleIdx="0" presStyleCnt="4" custScaleX="130424" custLinFactNeighborX="-666" custLinFactNeighborY="-67676">
        <dgm:presLayoutVars>
          <dgm:chPref val="3"/>
        </dgm:presLayoutVars>
      </dgm:prSet>
      <dgm:spPr/>
      <dgm:t>
        <a:bodyPr/>
        <a:lstStyle/>
        <a:p>
          <a:endParaRPr lang="fr-FR"/>
        </a:p>
      </dgm:t>
    </dgm:pt>
    <dgm:pt modelId="{09FFC3F7-2926-4A13-9835-3BC8C2AEBC5E}" type="pres">
      <dgm:prSet presAssocID="{37E7C757-B043-4E3C-AE8F-53BEF61346EA}" presName="level3hierChild" presStyleCnt="0"/>
      <dgm:spPr/>
    </dgm:pt>
    <dgm:pt modelId="{E43B9EE7-01C0-4352-8872-E3D3AB230B0F}" type="pres">
      <dgm:prSet presAssocID="{ACCB938E-24C2-4600-9EF8-AE453B37D7F6}" presName="conn2-1" presStyleLbl="parChTrans1D2" presStyleIdx="1" presStyleCnt="4"/>
      <dgm:spPr/>
      <dgm:t>
        <a:bodyPr/>
        <a:lstStyle/>
        <a:p>
          <a:endParaRPr lang="fr-FR"/>
        </a:p>
      </dgm:t>
    </dgm:pt>
    <dgm:pt modelId="{AC23AED5-B656-426A-98CF-3B03A5378320}" type="pres">
      <dgm:prSet presAssocID="{ACCB938E-24C2-4600-9EF8-AE453B37D7F6}" presName="connTx" presStyleLbl="parChTrans1D2" presStyleIdx="1" presStyleCnt="4"/>
      <dgm:spPr/>
      <dgm:t>
        <a:bodyPr/>
        <a:lstStyle/>
        <a:p>
          <a:endParaRPr lang="fr-FR"/>
        </a:p>
      </dgm:t>
    </dgm:pt>
    <dgm:pt modelId="{043C85AC-59E5-4D85-9AD9-C99C8D791E2A}" type="pres">
      <dgm:prSet presAssocID="{8233432C-0F5F-4E9B-BE8F-0260A3E4BCB1}" presName="root2" presStyleCnt="0"/>
      <dgm:spPr/>
    </dgm:pt>
    <dgm:pt modelId="{0E41C5E2-716F-4417-946C-C718A2EEFD4C}" type="pres">
      <dgm:prSet presAssocID="{8233432C-0F5F-4E9B-BE8F-0260A3E4BCB1}" presName="LevelTwoTextNode" presStyleLbl="node2" presStyleIdx="1" presStyleCnt="4" custScaleX="132071" custLinFactNeighborX="-845" custLinFactNeighborY="-34403">
        <dgm:presLayoutVars>
          <dgm:chPref val="3"/>
        </dgm:presLayoutVars>
      </dgm:prSet>
      <dgm:spPr/>
      <dgm:t>
        <a:bodyPr/>
        <a:lstStyle/>
        <a:p>
          <a:endParaRPr lang="fr-FR"/>
        </a:p>
      </dgm:t>
    </dgm:pt>
    <dgm:pt modelId="{4A48A553-BCE1-48CE-B807-04810FB78089}" type="pres">
      <dgm:prSet presAssocID="{8233432C-0F5F-4E9B-BE8F-0260A3E4BCB1}" presName="level3hierChild" presStyleCnt="0"/>
      <dgm:spPr/>
    </dgm:pt>
    <dgm:pt modelId="{32ED8BB4-F79A-439F-95A3-BD8C769BFF6C}" type="pres">
      <dgm:prSet presAssocID="{9FD9062D-4C48-4888-A0F3-9C165BACB97E}" presName="conn2-1" presStyleLbl="parChTrans1D2" presStyleIdx="2" presStyleCnt="4"/>
      <dgm:spPr/>
      <dgm:t>
        <a:bodyPr/>
        <a:lstStyle/>
        <a:p>
          <a:endParaRPr lang="fr-FR"/>
        </a:p>
      </dgm:t>
    </dgm:pt>
    <dgm:pt modelId="{98956815-0E51-450C-8278-5EEEB18F9590}" type="pres">
      <dgm:prSet presAssocID="{9FD9062D-4C48-4888-A0F3-9C165BACB97E}" presName="connTx" presStyleLbl="parChTrans1D2" presStyleIdx="2" presStyleCnt="4"/>
      <dgm:spPr/>
      <dgm:t>
        <a:bodyPr/>
        <a:lstStyle/>
        <a:p>
          <a:endParaRPr lang="fr-FR"/>
        </a:p>
      </dgm:t>
    </dgm:pt>
    <dgm:pt modelId="{746FEB61-6764-4046-8D08-A366942F462E}" type="pres">
      <dgm:prSet presAssocID="{EFE20659-B4F4-42D7-9FED-216F7F28EFB7}" presName="root2" presStyleCnt="0"/>
      <dgm:spPr/>
    </dgm:pt>
    <dgm:pt modelId="{F77518F5-A583-4285-9095-734FA8CE2FD6}" type="pres">
      <dgm:prSet presAssocID="{EFE20659-B4F4-42D7-9FED-216F7F28EFB7}" presName="LevelTwoTextNode" presStyleLbl="node2" presStyleIdx="2" presStyleCnt="4" custScaleX="125226" custLinFactNeighborX="4511" custLinFactNeighborY="-40160">
        <dgm:presLayoutVars>
          <dgm:chPref val="3"/>
        </dgm:presLayoutVars>
      </dgm:prSet>
      <dgm:spPr/>
      <dgm:t>
        <a:bodyPr/>
        <a:lstStyle/>
        <a:p>
          <a:endParaRPr lang="fr-FR"/>
        </a:p>
      </dgm:t>
    </dgm:pt>
    <dgm:pt modelId="{EA115780-86F2-4A9F-BC26-2ECCB192B661}" type="pres">
      <dgm:prSet presAssocID="{EFE20659-B4F4-42D7-9FED-216F7F28EFB7}" presName="level3hierChild" presStyleCnt="0"/>
      <dgm:spPr/>
    </dgm:pt>
    <dgm:pt modelId="{71A37405-E4EA-4BC1-BF7B-9830025BB47F}" type="pres">
      <dgm:prSet presAssocID="{2886DEE2-C472-4D69-A844-98F08265CD7F}" presName="conn2-1" presStyleLbl="parChTrans1D2" presStyleIdx="3" presStyleCnt="4"/>
      <dgm:spPr/>
      <dgm:t>
        <a:bodyPr/>
        <a:lstStyle/>
        <a:p>
          <a:endParaRPr lang="fr-FR"/>
        </a:p>
      </dgm:t>
    </dgm:pt>
    <dgm:pt modelId="{4848A1F5-8BAD-4869-A5E8-7F521FED1AAA}" type="pres">
      <dgm:prSet presAssocID="{2886DEE2-C472-4D69-A844-98F08265CD7F}" presName="connTx" presStyleLbl="parChTrans1D2" presStyleIdx="3" presStyleCnt="4"/>
      <dgm:spPr/>
      <dgm:t>
        <a:bodyPr/>
        <a:lstStyle/>
        <a:p>
          <a:endParaRPr lang="fr-FR"/>
        </a:p>
      </dgm:t>
    </dgm:pt>
    <dgm:pt modelId="{8BE85BE8-287C-49EA-98C4-FDEAA49E4F13}" type="pres">
      <dgm:prSet presAssocID="{83BE7562-3CB3-4658-8C0B-0403AE1AABC9}" presName="root2" presStyleCnt="0"/>
      <dgm:spPr/>
    </dgm:pt>
    <dgm:pt modelId="{9E41BB2C-E718-48B9-8FF5-C476AF0571AE}" type="pres">
      <dgm:prSet presAssocID="{83BE7562-3CB3-4658-8C0B-0403AE1AABC9}" presName="LevelTwoTextNode" presStyleLbl="node2" presStyleIdx="3" presStyleCnt="4" custScaleX="133360" custLinFactNeighborX="-845" custLinFactNeighborY="-55362">
        <dgm:presLayoutVars>
          <dgm:chPref val="3"/>
        </dgm:presLayoutVars>
      </dgm:prSet>
      <dgm:spPr/>
      <dgm:t>
        <a:bodyPr/>
        <a:lstStyle/>
        <a:p>
          <a:endParaRPr lang="fr-FR"/>
        </a:p>
      </dgm:t>
    </dgm:pt>
    <dgm:pt modelId="{0E7D15E1-D29B-47A5-A7E1-361D5B040743}" type="pres">
      <dgm:prSet presAssocID="{83BE7562-3CB3-4658-8C0B-0403AE1AABC9}" presName="level3hierChild" presStyleCnt="0"/>
      <dgm:spPr/>
    </dgm:pt>
  </dgm:ptLst>
  <dgm:cxnLst>
    <dgm:cxn modelId="{91294DCD-E19A-40AC-8FE4-57E76DD04A00}" type="presOf" srcId="{37E7C757-B043-4E3C-AE8F-53BEF61346EA}" destId="{441D37B4-0DAC-4740-BB4C-B0E5BEC7F626}" srcOrd="0" destOrd="0" presId="urn:microsoft.com/office/officeart/2008/layout/HorizontalMultiLevelHierarchy"/>
    <dgm:cxn modelId="{E294AC66-8FC3-4354-868F-3AD7D75225E0}" type="presOf" srcId="{ACCB938E-24C2-4600-9EF8-AE453B37D7F6}" destId="{AC23AED5-B656-426A-98CF-3B03A5378320}" srcOrd="1" destOrd="0" presId="urn:microsoft.com/office/officeart/2008/layout/HorizontalMultiLevelHierarchy"/>
    <dgm:cxn modelId="{8DAF5455-3985-4063-87EC-FD583D4E05CB}" type="presOf" srcId="{2886DEE2-C472-4D69-A844-98F08265CD7F}" destId="{4848A1F5-8BAD-4869-A5E8-7F521FED1AAA}" srcOrd="1" destOrd="0" presId="urn:microsoft.com/office/officeart/2008/layout/HorizontalMultiLevelHierarchy"/>
    <dgm:cxn modelId="{DD35148F-C95C-4327-9A9C-D3FD47C3189C}" type="presOf" srcId="{9FD9062D-4C48-4888-A0F3-9C165BACB97E}" destId="{32ED8BB4-F79A-439F-95A3-BD8C769BFF6C}" srcOrd="0" destOrd="0" presId="urn:microsoft.com/office/officeart/2008/layout/HorizontalMultiLevelHierarchy"/>
    <dgm:cxn modelId="{06C6F5C0-EBE1-44A4-A9B5-A4209AEFBAB5}" srcId="{D45C5BC4-3654-4BE2-9659-1F5BC6371676}" destId="{53FE47B0-01CA-4CD8-953A-0F9A45F0D344}" srcOrd="0" destOrd="0" parTransId="{9AFF9841-603C-4D93-954E-14F16FF580BF}" sibTransId="{1176EFE7-E579-48CE-BAB8-39BC61D72C00}"/>
    <dgm:cxn modelId="{56BA2A84-F2A2-49C3-A614-E7B3D752AFFA}" srcId="{53FE47B0-01CA-4CD8-953A-0F9A45F0D344}" destId="{37E7C757-B043-4E3C-AE8F-53BEF61346EA}" srcOrd="0" destOrd="0" parTransId="{D83CFF5A-D1AB-40DB-8CAA-660931BCF1A2}" sibTransId="{12FC74F0-8594-40E4-9D3F-D54F1DFCF19D}"/>
    <dgm:cxn modelId="{C7EE47C7-5A11-4E7D-8206-8B2CAAC4BE96}" type="presOf" srcId="{83BE7562-3CB3-4658-8C0B-0403AE1AABC9}" destId="{9E41BB2C-E718-48B9-8FF5-C476AF0571AE}" srcOrd="0" destOrd="0" presId="urn:microsoft.com/office/officeart/2008/layout/HorizontalMultiLevelHierarchy"/>
    <dgm:cxn modelId="{E4494ECA-193C-4311-8889-7BB75D945412}" type="presOf" srcId="{EFE20659-B4F4-42D7-9FED-216F7F28EFB7}" destId="{F77518F5-A583-4285-9095-734FA8CE2FD6}" srcOrd="0" destOrd="0" presId="urn:microsoft.com/office/officeart/2008/layout/HorizontalMultiLevelHierarchy"/>
    <dgm:cxn modelId="{43890D7B-6F20-41FE-95B5-699FE7FE773A}" type="presOf" srcId="{D83CFF5A-D1AB-40DB-8CAA-660931BCF1A2}" destId="{240F5263-325C-455B-B5CD-5CE7252781F6}" srcOrd="0" destOrd="0" presId="urn:microsoft.com/office/officeart/2008/layout/HorizontalMultiLevelHierarchy"/>
    <dgm:cxn modelId="{9F93D2E1-65D4-47EC-BFBA-2ED9AA1DFE51}" type="presOf" srcId="{2886DEE2-C472-4D69-A844-98F08265CD7F}" destId="{71A37405-E4EA-4BC1-BF7B-9830025BB47F}" srcOrd="0" destOrd="0" presId="urn:microsoft.com/office/officeart/2008/layout/HorizontalMultiLevelHierarchy"/>
    <dgm:cxn modelId="{8B8A696F-2C19-4DBB-A087-87FF304F6EF2}" type="presOf" srcId="{D83CFF5A-D1AB-40DB-8CAA-660931BCF1A2}" destId="{5E8872C4-EBF8-48AA-8417-F3309665A57D}" srcOrd="1" destOrd="0" presId="urn:microsoft.com/office/officeart/2008/layout/HorizontalMultiLevelHierarchy"/>
    <dgm:cxn modelId="{68D6219D-4C17-4FFF-98D1-90D4185BD5D3}" type="presOf" srcId="{D45C5BC4-3654-4BE2-9659-1F5BC6371676}" destId="{2C3D88AB-D997-429C-B623-F7B76AFFA709}" srcOrd="0" destOrd="0" presId="urn:microsoft.com/office/officeart/2008/layout/HorizontalMultiLevelHierarchy"/>
    <dgm:cxn modelId="{874D50E6-902A-487F-A0FB-DEA9DA413C71}" type="presOf" srcId="{53FE47B0-01CA-4CD8-953A-0F9A45F0D344}" destId="{D2046BFB-A1AB-4824-B4B8-4DEE79BCAFB3}" srcOrd="0" destOrd="0" presId="urn:microsoft.com/office/officeart/2008/layout/HorizontalMultiLevelHierarchy"/>
    <dgm:cxn modelId="{28DDF785-342A-4FD3-AA0A-0A3BBD050E40}" srcId="{53FE47B0-01CA-4CD8-953A-0F9A45F0D344}" destId="{EFE20659-B4F4-42D7-9FED-216F7F28EFB7}" srcOrd="2" destOrd="0" parTransId="{9FD9062D-4C48-4888-A0F3-9C165BACB97E}" sibTransId="{4C2E8213-F750-43EB-BFA0-5E91E46E0364}"/>
    <dgm:cxn modelId="{D07F40F0-C0E8-4316-A5D4-2EC98C37D3A8}" srcId="{53FE47B0-01CA-4CD8-953A-0F9A45F0D344}" destId="{8233432C-0F5F-4E9B-BE8F-0260A3E4BCB1}" srcOrd="1" destOrd="0" parTransId="{ACCB938E-24C2-4600-9EF8-AE453B37D7F6}" sibTransId="{73CE19E3-652F-441C-8AE5-6F61BA721158}"/>
    <dgm:cxn modelId="{DA109CDA-372B-4DC6-8642-9F6D952322BF}" type="presOf" srcId="{8233432C-0F5F-4E9B-BE8F-0260A3E4BCB1}" destId="{0E41C5E2-716F-4417-946C-C718A2EEFD4C}" srcOrd="0" destOrd="0" presId="urn:microsoft.com/office/officeart/2008/layout/HorizontalMultiLevelHierarchy"/>
    <dgm:cxn modelId="{6708E074-5004-4BC6-BA0E-3EF495394238}" type="presOf" srcId="{ACCB938E-24C2-4600-9EF8-AE453B37D7F6}" destId="{E43B9EE7-01C0-4352-8872-E3D3AB230B0F}" srcOrd="0" destOrd="0" presId="urn:microsoft.com/office/officeart/2008/layout/HorizontalMultiLevelHierarchy"/>
    <dgm:cxn modelId="{E090DA65-4458-4AB9-9CE1-F925E4F671EA}" type="presOf" srcId="{9FD9062D-4C48-4888-A0F3-9C165BACB97E}" destId="{98956815-0E51-450C-8278-5EEEB18F9590}" srcOrd="1" destOrd="0" presId="urn:microsoft.com/office/officeart/2008/layout/HorizontalMultiLevelHierarchy"/>
    <dgm:cxn modelId="{34042933-4F61-44B6-B222-D595F1DDBC66}" srcId="{53FE47B0-01CA-4CD8-953A-0F9A45F0D344}" destId="{83BE7562-3CB3-4658-8C0B-0403AE1AABC9}" srcOrd="3" destOrd="0" parTransId="{2886DEE2-C472-4D69-A844-98F08265CD7F}" sibTransId="{5B351806-3216-4DAB-A958-922C4B1A2F48}"/>
    <dgm:cxn modelId="{2F052425-D7EA-4F51-99EE-B440181C2609}" type="presParOf" srcId="{2C3D88AB-D997-429C-B623-F7B76AFFA709}" destId="{36663B1E-3F4F-496D-BC20-925D11D26A15}" srcOrd="0" destOrd="0" presId="urn:microsoft.com/office/officeart/2008/layout/HorizontalMultiLevelHierarchy"/>
    <dgm:cxn modelId="{EC357BE0-44F2-4FF0-A63A-79C2A51D2225}" type="presParOf" srcId="{36663B1E-3F4F-496D-BC20-925D11D26A15}" destId="{D2046BFB-A1AB-4824-B4B8-4DEE79BCAFB3}" srcOrd="0" destOrd="0" presId="urn:microsoft.com/office/officeart/2008/layout/HorizontalMultiLevelHierarchy"/>
    <dgm:cxn modelId="{D2B80438-D863-42D3-8BA0-8FBBB2CA605A}" type="presParOf" srcId="{36663B1E-3F4F-496D-BC20-925D11D26A15}" destId="{E915A952-A33C-4605-B06B-631C90EFDF19}" srcOrd="1" destOrd="0" presId="urn:microsoft.com/office/officeart/2008/layout/HorizontalMultiLevelHierarchy"/>
    <dgm:cxn modelId="{DAA20A43-5065-4801-B951-60074AFCC955}" type="presParOf" srcId="{E915A952-A33C-4605-B06B-631C90EFDF19}" destId="{240F5263-325C-455B-B5CD-5CE7252781F6}" srcOrd="0" destOrd="0" presId="urn:microsoft.com/office/officeart/2008/layout/HorizontalMultiLevelHierarchy"/>
    <dgm:cxn modelId="{C97D6EEF-A002-4E7E-851D-9200CB39F544}" type="presParOf" srcId="{240F5263-325C-455B-B5CD-5CE7252781F6}" destId="{5E8872C4-EBF8-48AA-8417-F3309665A57D}" srcOrd="0" destOrd="0" presId="urn:microsoft.com/office/officeart/2008/layout/HorizontalMultiLevelHierarchy"/>
    <dgm:cxn modelId="{E2640CAF-8497-4BB6-B9CD-E85A4A3F50D3}" type="presParOf" srcId="{E915A952-A33C-4605-B06B-631C90EFDF19}" destId="{07A69786-50DA-4120-A4C5-8F1B5F766B92}" srcOrd="1" destOrd="0" presId="urn:microsoft.com/office/officeart/2008/layout/HorizontalMultiLevelHierarchy"/>
    <dgm:cxn modelId="{C537CE9F-B7A4-4CFA-89E4-8E741123E178}" type="presParOf" srcId="{07A69786-50DA-4120-A4C5-8F1B5F766B92}" destId="{441D37B4-0DAC-4740-BB4C-B0E5BEC7F626}" srcOrd="0" destOrd="0" presId="urn:microsoft.com/office/officeart/2008/layout/HorizontalMultiLevelHierarchy"/>
    <dgm:cxn modelId="{0D60B6A2-9428-414B-A8E2-36F4726875B6}" type="presParOf" srcId="{07A69786-50DA-4120-A4C5-8F1B5F766B92}" destId="{09FFC3F7-2926-4A13-9835-3BC8C2AEBC5E}" srcOrd="1" destOrd="0" presId="urn:microsoft.com/office/officeart/2008/layout/HorizontalMultiLevelHierarchy"/>
    <dgm:cxn modelId="{8F9A678C-2920-461B-8F4E-AAB746D303D0}" type="presParOf" srcId="{E915A952-A33C-4605-B06B-631C90EFDF19}" destId="{E43B9EE7-01C0-4352-8872-E3D3AB230B0F}" srcOrd="2" destOrd="0" presId="urn:microsoft.com/office/officeart/2008/layout/HorizontalMultiLevelHierarchy"/>
    <dgm:cxn modelId="{7C4A12D2-0A9A-45A5-83CE-A0B2819B60DF}" type="presParOf" srcId="{E43B9EE7-01C0-4352-8872-E3D3AB230B0F}" destId="{AC23AED5-B656-426A-98CF-3B03A5378320}" srcOrd="0" destOrd="0" presId="urn:microsoft.com/office/officeart/2008/layout/HorizontalMultiLevelHierarchy"/>
    <dgm:cxn modelId="{F7B73C38-E65A-46F5-BE8C-5F8D7AA69536}" type="presParOf" srcId="{E915A952-A33C-4605-B06B-631C90EFDF19}" destId="{043C85AC-59E5-4D85-9AD9-C99C8D791E2A}" srcOrd="3" destOrd="0" presId="urn:microsoft.com/office/officeart/2008/layout/HorizontalMultiLevelHierarchy"/>
    <dgm:cxn modelId="{F19ACF54-B67E-4B3D-AB96-E95667038C94}" type="presParOf" srcId="{043C85AC-59E5-4D85-9AD9-C99C8D791E2A}" destId="{0E41C5E2-716F-4417-946C-C718A2EEFD4C}" srcOrd="0" destOrd="0" presId="urn:microsoft.com/office/officeart/2008/layout/HorizontalMultiLevelHierarchy"/>
    <dgm:cxn modelId="{4B9B254B-1371-454F-B8B5-F20AEC971135}" type="presParOf" srcId="{043C85AC-59E5-4D85-9AD9-C99C8D791E2A}" destId="{4A48A553-BCE1-48CE-B807-04810FB78089}" srcOrd="1" destOrd="0" presId="urn:microsoft.com/office/officeart/2008/layout/HorizontalMultiLevelHierarchy"/>
    <dgm:cxn modelId="{5F912957-C3EC-4570-A862-E203C491FF02}" type="presParOf" srcId="{E915A952-A33C-4605-B06B-631C90EFDF19}" destId="{32ED8BB4-F79A-439F-95A3-BD8C769BFF6C}" srcOrd="4" destOrd="0" presId="urn:microsoft.com/office/officeart/2008/layout/HorizontalMultiLevelHierarchy"/>
    <dgm:cxn modelId="{A97D467F-FE61-4954-A371-655595323AF4}" type="presParOf" srcId="{32ED8BB4-F79A-439F-95A3-BD8C769BFF6C}" destId="{98956815-0E51-450C-8278-5EEEB18F9590}" srcOrd="0" destOrd="0" presId="urn:microsoft.com/office/officeart/2008/layout/HorizontalMultiLevelHierarchy"/>
    <dgm:cxn modelId="{10659100-120E-4AEB-9C2B-F412326361CC}" type="presParOf" srcId="{E915A952-A33C-4605-B06B-631C90EFDF19}" destId="{746FEB61-6764-4046-8D08-A366942F462E}" srcOrd="5" destOrd="0" presId="urn:microsoft.com/office/officeart/2008/layout/HorizontalMultiLevelHierarchy"/>
    <dgm:cxn modelId="{F7375432-A3BB-470C-873E-5C2CD913B32B}" type="presParOf" srcId="{746FEB61-6764-4046-8D08-A366942F462E}" destId="{F77518F5-A583-4285-9095-734FA8CE2FD6}" srcOrd="0" destOrd="0" presId="urn:microsoft.com/office/officeart/2008/layout/HorizontalMultiLevelHierarchy"/>
    <dgm:cxn modelId="{B80CAFA7-6746-493F-9B4B-02CE9DBED5A3}" type="presParOf" srcId="{746FEB61-6764-4046-8D08-A366942F462E}" destId="{EA115780-86F2-4A9F-BC26-2ECCB192B661}" srcOrd="1" destOrd="0" presId="urn:microsoft.com/office/officeart/2008/layout/HorizontalMultiLevelHierarchy"/>
    <dgm:cxn modelId="{F886CAFC-0E78-4D63-A161-975E33EF65AC}" type="presParOf" srcId="{E915A952-A33C-4605-B06B-631C90EFDF19}" destId="{71A37405-E4EA-4BC1-BF7B-9830025BB47F}" srcOrd="6" destOrd="0" presId="urn:microsoft.com/office/officeart/2008/layout/HorizontalMultiLevelHierarchy"/>
    <dgm:cxn modelId="{AC04EEDB-C19C-444A-8CEE-1FE24EF1C7C3}" type="presParOf" srcId="{71A37405-E4EA-4BC1-BF7B-9830025BB47F}" destId="{4848A1F5-8BAD-4869-A5E8-7F521FED1AAA}" srcOrd="0" destOrd="0" presId="urn:microsoft.com/office/officeart/2008/layout/HorizontalMultiLevelHierarchy"/>
    <dgm:cxn modelId="{C2812AA2-A614-435F-9CE2-828F81BA97B6}" type="presParOf" srcId="{E915A952-A33C-4605-B06B-631C90EFDF19}" destId="{8BE85BE8-287C-49EA-98C4-FDEAA49E4F13}" srcOrd="7" destOrd="0" presId="urn:microsoft.com/office/officeart/2008/layout/HorizontalMultiLevelHierarchy"/>
    <dgm:cxn modelId="{E52C77EC-DF33-4343-9F25-DD79A2F01F3E}" type="presParOf" srcId="{8BE85BE8-287C-49EA-98C4-FDEAA49E4F13}" destId="{9E41BB2C-E718-48B9-8FF5-C476AF0571AE}" srcOrd="0" destOrd="0" presId="urn:microsoft.com/office/officeart/2008/layout/HorizontalMultiLevelHierarchy"/>
    <dgm:cxn modelId="{A6FF11C8-F119-4969-B397-BB2FED7538A4}" type="presParOf" srcId="{8BE85BE8-287C-49EA-98C4-FDEAA49E4F13}" destId="{0E7D15E1-D29B-47A5-A7E1-361D5B040743}" srcOrd="1" destOrd="0" presId="urn:microsoft.com/office/officeart/2008/layout/HorizontalMultiLevelHierarchy"/>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A37405-E4EA-4BC1-BF7B-9830025BB47F}">
      <dsp:nvSpPr>
        <dsp:cNvPr id="0" name=""/>
        <dsp:cNvSpPr/>
      </dsp:nvSpPr>
      <dsp:spPr>
        <a:xfrm>
          <a:off x="3300523" y="2129050"/>
          <a:ext cx="508306" cy="1069048"/>
        </a:xfrm>
        <a:custGeom>
          <a:avLst/>
          <a:gdLst/>
          <a:ahLst/>
          <a:cxnLst/>
          <a:rect l="0" t="0" r="0" b="0"/>
          <a:pathLst>
            <a:path>
              <a:moveTo>
                <a:pt x="0" y="0"/>
              </a:moveTo>
              <a:lnTo>
                <a:pt x="254153" y="0"/>
              </a:lnTo>
              <a:lnTo>
                <a:pt x="254153" y="1069048"/>
              </a:lnTo>
              <a:lnTo>
                <a:pt x="508306" y="106904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525083" y="2633981"/>
        <a:ext cx="59186" cy="59186"/>
      </dsp:txXfrm>
    </dsp:sp>
    <dsp:sp modelId="{32ED8BB4-F79A-439F-95A3-BD8C769BFF6C}">
      <dsp:nvSpPr>
        <dsp:cNvPr id="0" name=""/>
        <dsp:cNvSpPr/>
      </dsp:nvSpPr>
      <dsp:spPr>
        <a:xfrm>
          <a:off x="3300523" y="2129050"/>
          <a:ext cx="650435" cy="180739"/>
        </a:xfrm>
        <a:custGeom>
          <a:avLst/>
          <a:gdLst/>
          <a:ahLst/>
          <a:cxnLst/>
          <a:rect l="0" t="0" r="0" b="0"/>
          <a:pathLst>
            <a:path>
              <a:moveTo>
                <a:pt x="0" y="0"/>
              </a:moveTo>
              <a:lnTo>
                <a:pt x="325217" y="0"/>
              </a:lnTo>
              <a:lnTo>
                <a:pt x="325217" y="180739"/>
              </a:lnTo>
              <a:lnTo>
                <a:pt x="650435" y="18073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608864" y="2202543"/>
        <a:ext cx="33754" cy="33754"/>
      </dsp:txXfrm>
    </dsp:sp>
    <dsp:sp modelId="{E43B9EE7-01C0-4352-8872-E3D3AB230B0F}">
      <dsp:nvSpPr>
        <dsp:cNvPr id="0" name=""/>
        <dsp:cNvSpPr/>
      </dsp:nvSpPr>
      <dsp:spPr>
        <a:xfrm>
          <a:off x="3300523" y="1345067"/>
          <a:ext cx="508306" cy="783983"/>
        </a:xfrm>
        <a:custGeom>
          <a:avLst/>
          <a:gdLst/>
          <a:ahLst/>
          <a:cxnLst/>
          <a:rect l="0" t="0" r="0" b="0"/>
          <a:pathLst>
            <a:path>
              <a:moveTo>
                <a:pt x="0" y="783983"/>
              </a:moveTo>
              <a:lnTo>
                <a:pt x="254153" y="783983"/>
              </a:lnTo>
              <a:lnTo>
                <a:pt x="254153" y="0"/>
              </a:lnTo>
              <a:lnTo>
                <a:pt x="50830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fr-FR" sz="500" kern="1200"/>
        </a:p>
      </dsp:txBody>
      <dsp:txXfrm>
        <a:off x="3531317" y="1713700"/>
        <a:ext cx="46717" cy="46717"/>
      </dsp:txXfrm>
    </dsp:sp>
    <dsp:sp modelId="{240F5263-325C-455B-B5CD-5CE7252781F6}">
      <dsp:nvSpPr>
        <dsp:cNvPr id="0" name=""/>
        <dsp:cNvSpPr/>
      </dsp:nvSpPr>
      <dsp:spPr>
        <a:xfrm>
          <a:off x="3300523" y="404519"/>
          <a:ext cx="513056" cy="1724530"/>
        </a:xfrm>
        <a:custGeom>
          <a:avLst/>
          <a:gdLst/>
          <a:ahLst/>
          <a:cxnLst/>
          <a:rect l="0" t="0" r="0" b="0"/>
          <a:pathLst>
            <a:path>
              <a:moveTo>
                <a:pt x="0" y="1724530"/>
              </a:moveTo>
              <a:lnTo>
                <a:pt x="256528" y="1724530"/>
              </a:lnTo>
              <a:lnTo>
                <a:pt x="256528" y="0"/>
              </a:lnTo>
              <a:lnTo>
                <a:pt x="513056" y="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66700">
            <a:lnSpc>
              <a:spcPct val="90000"/>
            </a:lnSpc>
            <a:spcBef>
              <a:spcPct val="0"/>
            </a:spcBef>
            <a:spcAft>
              <a:spcPct val="35000"/>
            </a:spcAft>
          </a:pPr>
          <a:endParaRPr lang="fr-FR" sz="600" kern="1200"/>
        </a:p>
      </dsp:txBody>
      <dsp:txXfrm>
        <a:off x="3512070" y="1221804"/>
        <a:ext cx="89961" cy="89961"/>
      </dsp:txXfrm>
    </dsp:sp>
    <dsp:sp modelId="{D2046BFB-A1AB-4824-B4B8-4DEE79BCAFB3}">
      <dsp:nvSpPr>
        <dsp:cNvPr id="0" name=""/>
        <dsp:cNvSpPr/>
      </dsp:nvSpPr>
      <dsp:spPr>
        <a:xfrm rot="16200000">
          <a:off x="766953" y="1724530"/>
          <a:ext cx="4258101" cy="8090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fr-FR" sz="2700" kern="1200" dirty="0" smtClean="0">
              <a:solidFill>
                <a:schemeClr val="tx1"/>
              </a:solidFill>
            </a:rPr>
            <a:t>Déclinaison des orientations</a:t>
          </a:r>
          <a:r>
            <a:rPr lang="fr-FR" sz="2700" kern="1200" dirty="0" smtClean="0"/>
            <a:t> </a:t>
          </a:r>
          <a:r>
            <a:rPr lang="fr-FR" sz="2700" kern="1200" dirty="0" smtClean="0">
              <a:solidFill>
                <a:schemeClr val="tx1"/>
              </a:solidFill>
            </a:rPr>
            <a:t>stratégiques</a:t>
          </a:r>
          <a:endParaRPr lang="fr-FR" sz="2700" kern="1200" dirty="0">
            <a:solidFill>
              <a:schemeClr val="tx1"/>
            </a:solidFill>
          </a:endParaRPr>
        </a:p>
      </dsp:txBody>
      <dsp:txXfrm>
        <a:off x="766953" y="1724530"/>
        <a:ext cx="4258101" cy="809039"/>
      </dsp:txXfrm>
    </dsp:sp>
    <dsp:sp modelId="{441D37B4-0DAC-4740-BB4C-B0E5BEC7F626}">
      <dsp:nvSpPr>
        <dsp:cNvPr id="0" name=""/>
        <dsp:cNvSpPr/>
      </dsp:nvSpPr>
      <dsp:spPr>
        <a:xfrm>
          <a:off x="3813579" y="0"/>
          <a:ext cx="3460994" cy="8090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fr-FR" sz="2700" kern="1200" dirty="0" smtClean="0">
              <a:solidFill>
                <a:schemeClr val="tx1"/>
              </a:solidFill>
            </a:rPr>
            <a:t>Plan stratégique (long terme)</a:t>
          </a:r>
          <a:endParaRPr lang="fr-FR" sz="2700" kern="1200" dirty="0">
            <a:solidFill>
              <a:schemeClr val="tx1"/>
            </a:solidFill>
          </a:endParaRPr>
        </a:p>
      </dsp:txBody>
      <dsp:txXfrm>
        <a:off x="3813579" y="0"/>
        <a:ext cx="3460994" cy="809039"/>
      </dsp:txXfrm>
    </dsp:sp>
    <dsp:sp modelId="{0E41C5E2-716F-4417-946C-C718A2EEFD4C}">
      <dsp:nvSpPr>
        <dsp:cNvPr id="0" name=""/>
        <dsp:cNvSpPr/>
      </dsp:nvSpPr>
      <dsp:spPr>
        <a:xfrm>
          <a:off x="3808829" y="940547"/>
          <a:ext cx="3504700" cy="8090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fr-FR" sz="2700" kern="1200" dirty="0" smtClean="0">
              <a:solidFill>
                <a:schemeClr val="tx1"/>
              </a:solidFill>
            </a:rPr>
            <a:t>Plan opérationnel (moyen terme) </a:t>
          </a:r>
          <a:endParaRPr lang="fr-FR" sz="2700" kern="1200" dirty="0">
            <a:solidFill>
              <a:schemeClr val="tx1"/>
            </a:solidFill>
          </a:endParaRPr>
        </a:p>
      </dsp:txBody>
      <dsp:txXfrm>
        <a:off x="3808829" y="940547"/>
        <a:ext cx="3504700" cy="809039"/>
      </dsp:txXfrm>
    </dsp:sp>
    <dsp:sp modelId="{F77518F5-A583-4285-9095-734FA8CE2FD6}">
      <dsp:nvSpPr>
        <dsp:cNvPr id="0" name=""/>
        <dsp:cNvSpPr/>
      </dsp:nvSpPr>
      <dsp:spPr>
        <a:xfrm>
          <a:off x="3950959" y="1905270"/>
          <a:ext cx="3323057" cy="8090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fr-FR" sz="2700" kern="1200" dirty="0" smtClean="0">
              <a:solidFill>
                <a:schemeClr val="tx1"/>
              </a:solidFill>
            </a:rPr>
            <a:t>Budgets ( court terme)</a:t>
          </a:r>
          <a:endParaRPr lang="fr-FR" sz="2700" kern="1200" dirty="0">
            <a:solidFill>
              <a:schemeClr val="tx1"/>
            </a:solidFill>
          </a:endParaRPr>
        </a:p>
      </dsp:txBody>
      <dsp:txXfrm>
        <a:off x="3950959" y="1905270"/>
        <a:ext cx="3323057" cy="809039"/>
      </dsp:txXfrm>
    </dsp:sp>
    <dsp:sp modelId="{9E41BB2C-E718-48B9-8FF5-C476AF0571AE}">
      <dsp:nvSpPr>
        <dsp:cNvPr id="0" name=""/>
        <dsp:cNvSpPr/>
      </dsp:nvSpPr>
      <dsp:spPr>
        <a:xfrm>
          <a:off x="3808829" y="2793579"/>
          <a:ext cx="3538905" cy="809039"/>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fr-FR" sz="2700" b="0" kern="1200" dirty="0" smtClean="0">
              <a:solidFill>
                <a:schemeClr val="tx1"/>
              </a:solidFill>
            </a:rPr>
            <a:t>Suivi</a:t>
          </a:r>
          <a:endParaRPr lang="fr-FR" sz="2700" b="0" kern="1200" dirty="0">
            <a:solidFill>
              <a:schemeClr val="tx1"/>
            </a:solidFill>
          </a:endParaRPr>
        </a:p>
      </dsp:txBody>
      <dsp:txXfrm>
        <a:off x="3808829" y="2793579"/>
        <a:ext cx="3538905" cy="809039"/>
      </dsp:txXfrm>
    </dsp:sp>
  </dsp:spTree>
</dsp:drawing>
</file>

<file path=ppt/diagrams/layout1.xml><?xml version="1.0" encoding="utf-8"?>
<dgm:layoutDef xmlns:dgm="http://schemas.openxmlformats.org/drawingml/2006/diagram" xmlns:a="http://schemas.openxmlformats.org/drawingml/2006/main" uniqueId="urn:microsoft.com/office/officeart/2008/layout/HorizontalMultiLevelHierarchy">
  <dgm:title val=""/>
  <dgm:desc val=""/>
  <dgm:catLst>
    <dgm:cat type="hierarchy" pri="46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clrData>
  <dgm:layoutNode name="Name0">
    <dgm:varLst>
      <dgm:chPref val="1"/>
      <dgm:dir/>
      <dgm:animOne val="branch"/>
      <dgm:animLvl val="lvl"/>
      <dgm:resizeHandles val="exact"/>
    </dgm:varLst>
    <dgm:choose name="Name1">
      <dgm:if name="Name2" func="var" arg="dir" op="equ" val="norm">
        <dgm:alg type="hierChild">
          <dgm:param type="linDir" val="fromT"/>
          <dgm:param type="chAlign" val="l"/>
        </dgm:alg>
      </dgm:if>
      <dgm:else name="Name3">
        <dgm:alg type="hierChild">
          <dgm:param type="linDir" val="fromT"/>
          <dgm:param type="chAlign" val="r"/>
        </dgm:alg>
      </dgm:else>
    </dgm:choose>
    <dgm:shape xmlns:r="http://schemas.openxmlformats.org/officeDocument/2006/relationships" r:blip="">
      <dgm:adjLst/>
    </dgm:shape>
    <dgm:presOf/>
    <dgm:constrLst>
      <dgm:constr type="h" for="des" forName="LevelOneTextNode" refType="h"/>
      <dgm:constr type="w" for="des" forName="LevelOneTextNode" refType="h" refFor="des" refForName="LevelOneTextNode" fact="0.19"/>
      <dgm:constr type="h" for="des" forName="LevelTwoTextNode" refType="w" refFor="des" refForName="LevelOneTextNode"/>
      <dgm:constr type="w" for="des" forName="LevelTwoTextNode" refType="h" refFor="des" refForName="LevelTwoTextNode" fact="3.28"/>
      <dgm:constr type="sibSp" refType="h" refFor="des" refForName="LevelTwoTextNode" op="equ" fact="0.25"/>
      <dgm:constr type="sibSp" for="des" forName="level2hierChild" refType="h" refFor="des" refForName="LevelTwoTextNode" op="equ" fact="0.25"/>
      <dgm:constr type="sibSp" for="des" forName="level3hierChild" refType="h" refFor="des" refForName="LevelTwoTextNode" op="equ" fact="0.25"/>
      <dgm:constr type="sp" for="des" forName="root1" refType="w" refFor="des" refForName="LevelTwoTextNode" fact="0.2"/>
      <dgm:constr type="sp" for="des" forName="root2" refType="sp" refFor="des" refForName="root1" op="equ"/>
      <dgm:constr type="primFontSz" for="des" forName="LevelOneTextNode" op="equ" val="65"/>
      <dgm:constr type="primFontSz" for="des" forName="LevelTwoTextNode" op="equ" val="65"/>
      <dgm:constr type="primFontSz" for="des" forName="LevelTwoTextNode" refType="primFontSz" refFor="des" refForName="LevelOneTextNode" op="lte"/>
      <dgm:constr type="primFontSz" for="des" forName="connTx" op="equ" val="50"/>
      <dgm:constr type="primFontSz" for="des" forName="connTx" refType="primFontSz" refFor="des" refForName="LevelOneTextNode" op="lte" fact="0.78"/>
    </dgm:constrLst>
    <dgm:forEach name="Name4" axis="ch">
      <dgm:forEach name="Name5" axis="self" ptType="node">
        <dgm:layoutNode name="root1">
          <dgm:choose name="Name6">
            <dgm:if name="Name7" func="var" arg="dir" op="equ" val="norm">
              <dgm:alg type="hierRoot">
                <dgm:param type="hierAlign" val="lCtrCh"/>
              </dgm:alg>
            </dgm:if>
            <dgm:else name="Name8">
              <dgm:alg type="hierRoot">
                <dgm:param type="hierAlign" val="rCtrCh"/>
              </dgm:alg>
            </dgm:else>
          </dgm:choose>
          <dgm:shape xmlns:r="http://schemas.openxmlformats.org/officeDocument/2006/relationships" r:blip="">
            <dgm:adjLst/>
          </dgm:shape>
          <dgm:presOf/>
          <dgm:layoutNode name="LevelOneTextNode" styleLbl="node0">
            <dgm:varLst>
              <dgm:chPref val="3"/>
            </dgm:varLst>
            <dgm:alg type="tx">
              <dgm:param type="autoTxRot" val="grav"/>
            </dgm:alg>
            <dgm:choose name="Name9">
              <dgm:if name="Name10" func="var" arg="dir" op="equ" val="norm">
                <dgm:shape xmlns:r="http://schemas.openxmlformats.org/officeDocument/2006/relationships" rot="270" type="rect" r:blip="">
                  <dgm:adjLst/>
                </dgm:shape>
              </dgm:if>
              <dgm:else name="Name11">
                <dgm:shape xmlns:r="http://schemas.openxmlformats.org/officeDocument/2006/relationships" rot="90" type="rect" r:blip="">
                  <dgm:adjLst/>
                </dgm:shape>
              </dgm:else>
            </dgm:choos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2hierChild">
            <dgm:choose name="Name12">
              <dgm:if name="Name13" func="var" arg="dir" op="equ" val="norm">
                <dgm:alg type="hierChild">
                  <dgm:param type="linDir" val="fromT"/>
                  <dgm:param type="chAlign" val="l"/>
                </dgm:alg>
              </dgm:if>
              <dgm:else name="Name14">
                <dgm:alg type="hierChild">
                  <dgm:param type="linDir" val="fromT"/>
                  <dgm:param type="chAlign" val="r"/>
                </dgm:alg>
              </dgm:else>
            </dgm:choose>
            <dgm:shape xmlns:r="http://schemas.openxmlformats.org/officeDocument/2006/relationships" r:blip="">
              <dgm:adjLst/>
            </dgm:shape>
            <dgm:presOf/>
            <dgm:forEach name="repeat" axis="ch">
              <dgm:forEach name="Name15" axis="self" ptType="parTrans" cnt="1">
                <dgm:layoutNode name="conn2-1">
                  <dgm:choose name="Name16">
                    <dgm:if name="Name17" func="var" arg="dir" op="equ" val="norm">
                      <dgm:alg type="conn">
                        <dgm:param type="dim" val="1D"/>
                        <dgm:param type="begPts" val="midR"/>
                        <dgm:param type="endPts" val="midL"/>
                        <dgm:param type="endSty" val="noArr"/>
                        <dgm:param type="connRout" val="bend"/>
                      </dgm:alg>
                    </dgm:if>
                    <dgm:else name="Name18">
                      <dgm:alg type="conn">
                        <dgm:param type="dim" val="1D"/>
                        <dgm:param type="begPts" val="midL"/>
                        <dgm:param type="endPts" val="midR"/>
                        <dgm:param type="endSty" val="noArr"/>
                        <dgm:param type="connRout" val="bend"/>
                      </dgm:alg>
                    </dgm:else>
                  </dgm:choose>
                  <dgm:shape xmlns:r="http://schemas.openxmlformats.org/officeDocument/2006/relationships" type="conn" r:blip="" zOrderOff="-99999">
                    <dgm:adjLst/>
                  </dgm:shape>
                  <dgm:presOf axis="self"/>
                  <dgm:constrLst>
                    <dgm:constr type="w" val="1"/>
                    <dgm:constr type="h" val="5"/>
                    <dgm:constr type="connDist"/>
                    <dgm:constr type="begPad"/>
                    <dgm:constr type="endPad"/>
                    <dgm:constr type="userA" for="ch" refType="connDist"/>
                  </dgm:constr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9" axis="self" ptType="node">
                <dgm:layoutNode name="root2">
                  <dgm:choose name="Name20">
                    <dgm:if name="Name21" func="var" arg="dir" op="equ" val="norm">
                      <dgm:alg type="hierRoot">
                        <dgm:param type="hierAlign" val="lCtrCh"/>
                      </dgm:alg>
                    </dgm:if>
                    <dgm:else name="Name22">
                      <dgm:alg type="hierRoot">
                        <dgm:param type="hierAlign" val="rCtrCh"/>
                      </dgm:alg>
                    </dgm:else>
                  </dgm:choose>
                  <dgm:shape xmlns:r="http://schemas.openxmlformats.org/officeDocument/2006/relationships" r:blip="">
                    <dgm:adjLst/>
                  </dgm:shape>
                  <dgm:presOf/>
                  <dgm:layoutNode name="LevelTwoTextNode">
                    <dgm:varLst>
                      <dgm:chPref val="3"/>
                    </dgm:varLst>
                    <dgm:alg type="tx"/>
                    <dgm:shape xmlns:r="http://schemas.openxmlformats.org/officeDocument/2006/relationships" type="rect"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2" fact="NaN" max="NaN"/>
                    </dgm:ruleLst>
                  </dgm:layoutNode>
                  <dgm:layoutNode name="level3hierChild">
                    <dgm:choose name="Name23">
                      <dgm:if name="Name24" func="var" arg="dir" op="equ" val="norm">
                        <dgm:alg type="hierChild">
                          <dgm:param type="linDir" val="fromT"/>
                          <dgm:param type="chAlign" val="l"/>
                        </dgm:alg>
                      </dgm:if>
                      <dgm:else name="Name25">
                        <dgm:alg type="hierChild">
                          <dgm:param type="linDir" val="fromT"/>
                          <dgm:param type="chAlign" val="r"/>
                        </dgm:alg>
                      </dgm:else>
                    </dgm:choose>
                    <dgm:shape xmlns:r="http://schemas.openxmlformats.org/officeDocument/2006/relationships" r:blip="">
                      <dgm:adjLst/>
                    </dgm:shape>
                    <dgm:presOf/>
                    <dgm:forEach name="Name26"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739" cy="513508"/>
          </a:xfrm>
          <a:prstGeom prst="rect">
            <a:avLst/>
          </a:prstGeom>
        </p:spPr>
        <p:txBody>
          <a:bodyPr vert="horz" lIns="99066" tIns="49533" rIns="99066" bIns="49533" rtlCol="0"/>
          <a:lstStyle>
            <a:lvl1pPr algn="l">
              <a:defRPr sz="1300"/>
            </a:lvl1pPr>
          </a:lstStyle>
          <a:p>
            <a:endParaRPr lang="fr-FR"/>
          </a:p>
        </p:txBody>
      </p:sp>
      <p:sp>
        <p:nvSpPr>
          <p:cNvPr id="3" name="Espace réservé de la date 2"/>
          <p:cNvSpPr>
            <a:spLocks noGrp="1"/>
          </p:cNvSpPr>
          <p:nvPr>
            <p:ph type="dt" idx="1"/>
          </p:nvPr>
        </p:nvSpPr>
        <p:spPr>
          <a:xfrm>
            <a:off x="4023092" y="0"/>
            <a:ext cx="3077739" cy="513508"/>
          </a:xfrm>
          <a:prstGeom prst="rect">
            <a:avLst/>
          </a:prstGeom>
        </p:spPr>
        <p:txBody>
          <a:bodyPr vert="horz" lIns="99066" tIns="49533" rIns="99066" bIns="49533" rtlCol="0"/>
          <a:lstStyle>
            <a:lvl1pPr algn="r">
              <a:defRPr sz="1300"/>
            </a:lvl1pPr>
          </a:lstStyle>
          <a:p>
            <a:fld id="{585D9412-0F93-44E2-B2C0-0B4A04F88BC4}" type="datetimeFigureOut">
              <a:rPr lang="fr-FR" smtClean="0"/>
              <a:t>09/03/2021</a:t>
            </a:fld>
            <a:endParaRPr lang="fr-FR"/>
          </a:p>
        </p:txBody>
      </p:sp>
      <p:sp>
        <p:nvSpPr>
          <p:cNvPr id="4" name="Espace réservé de l'image des diapositives 3"/>
          <p:cNvSpPr>
            <a:spLocks noGrp="1" noRot="1" noChangeAspect="1"/>
          </p:cNvSpPr>
          <p:nvPr>
            <p:ph type="sldImg" idx="2"/>
          </p:nvPr>
        </p:nvSpPr>
        <p:spPr>
          <a:xfrm>
            <a:off x="481013" y="1279525"/>
            <a:ext cx="6140450" cy="3454400"/>
          </a:xfrm>
          <a:prstGeom prst="rect">
            <a:avLst/>
          </a:prstGeom>
          <a:noFill/>
          <a:ln w="12700">
            <a:solidFill>
              <a:prstClr val="black"/>
            </a:solidFill>
          </a:ln>
        </p:spPr>
        <p:txBody>
          <a:bodyPr vert="horz" lIns="99066" tIns="49533" rIns="99066" bIns="49533" rtlCol="0" anchor="ctr"/>
          <a:lstStyle/>
          <a:p>
            <a:endParaRPr lang="fr-FR"/>
          </a:p>
        </p:txBody>
      </p:sp>
      <p:sp>
        <p:nvSpPr>
          <p:cNvPr id="5" name="Espace réservé des commentaires 4"/>
          <p:cNvSpPr>
            <a:spLocks noGrp="1"/>
          </p:cNvSpPr>
          <p:nvPr>
            <p:ph type="body" sz="quarter" idx="3"/>
          </p:nvPr>
        </p:nvSpPr>
        <p:spPr>
          <a:xfrm>
            <a:off x="710248" y="4925407"/>
            <a:ext cx="5681980" cy="4029879"/>
          </a:xfrm>
          <a:prstGeom prst="rect">
            <a:avLst/>
          </a:prstGeom>
        </p:spPr>
        <p:txBody>
          <a:bodyPr vert="horz" lIns="99066" tIns="49533" rIns="99066" bIns="49533"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21107"/>
            <a:ext cx="3077739" cy="513507"/>
          </a:xfrm>
          <a:prstGeom prst="rect">
            <a:avLst/>
          </a:prstGeom>
        </p:spPr>
        <p:txBody>
          <a:bodyPr vert="horz" lIns="99066" tIns="49533" rIns="99066" bIns="49533"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3092" y="9721107"/>
            <a:ext cx="3077739" cy="513507"/>
          </a:xfrm>
          <a:prstGeom prst="rect">
            <a:avLst/>
          </a:prstGeom>
        </p:spPr>
        <p:txBody>
          <a:bodyPr vert="horz" lIns="99066" tIns="49533" rIns="99066" bIns="49533" rtlCol="0" anchor="b"/>
          <a:lstStyle>
            <a:lvl1pPr algn="r">
              <a:defRPr sz="1300"/>
            </a:lvl1pPr>
          </a:lstStyle>
          <a:p>
            <a:fld id="{094A571B-641D-4D70-A50D-B596C32F9E75}" type="slidenum">
              <a:rPr lang="fr-FR" smtClean="0"/>
              <a:t>‹N°›</a:t>
            </a:fld>
            <a:endParaRPr lang="fr-FR"/>
          </a:p>
        </p:txBody>
      </p:sp>
    </p:spTree>
    <p:extLst>
      <p:ext uri="{BB962C8B-B14F-4D97-AF65-F5344CB8AC3E}">
        <p14:creationId xmlns:p14="http://schemas.microsoft.com/office/powerpoint/2010/main" val="11916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E572825F-5282-48AC-822E-AD70F122C816}"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916E1F-5201-4884-BA14-AB56CB23E853}" type="slidenum">
              <a:rPr lang="fr-FR" smtClean="0"/>
              <a:t>‹N°›</a:t>
            </a:fld>
            <a:endParaRPr lang="fr-FR"/>
          </a:p>
        </p:txBody>
      </p:sp>
    </p:spTree>
    <p:extLst>
      <p:ext uri="{BB962C8B-B14F-4D97-AF65-F5344CB8AC3E}">
        <p14:creationId xmlns:p14="http://schemas.microsoft.com/office/powerpoint/2010/main" val="32719785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572825F-5282-48AC-822E-AD70F122C816}"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916E1F-5201-4884-BA14-AB56CB23E853}" type="slidenum">
              <a:rPr lang="fr-FR" smtClean="0"/>
              <a:t>‹N°›</a:t>
            </a:fld>
            <a:endParaRPr lang="fr-FR"/>
          </a:p>
        </p:txBody>
      </p:sp>
    </p:spTree>
    <p:extLst>
      <p:ext uri="{BB962C8B-B14F-4D97-AF65-F5344CB8AC3E}">
        <p14:creationId xmlns:p14="http://schemas.microsoft.com/office/powerpoint/2010/main" val="181915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572825F-5282-48AC-822E-AD70F122C816}"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916E1F-5201-4884-BA14-AB56CB23E853}" type="slidenum">
              <a:rPr lang="fr-FR" smtClean="0"/>
              <a:t>‹N°›</a:t>
            </a:fld>
            <a:endParaRPr lang="fr-FR"/>
          </a:p>
        </p:txBody>
      </p:sp>
    </p:spTree>
    <p:extLst>
      <p:ext uri="{BB962C8B-B14F-4D97-AF65-F5344CB8AC3E}">
        <p14:creationId xmlns:p14="http://schemas.microsoft.com/office/powerpoint/2010/main" val="21014656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572825F-5282-48AC-822E-AD70F122C816}"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916E1F-5201-4884-BA14-AB56CB23E853}" type="slidenum">
              <a:rPr lang="fr-FR" smtClean="0"/>
              <a:t>‹N°›</a:t>
            </a:fld>
            <a:endParaRPr lang="fr-FR"/>
          </a:p>
        </p:txBody>
      </p:sp>
    </p:spTree>
    <p:extLst>
      <p:ext uri="{BB962C8B-B14F-4D97-AF65-F5344CB8AC3E}">
        <p14:creationId xmlns:p14="http://schemas.microsoft.com/office/powerpoint/2010/main" val="171919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E572825F-5282-48AC-822E-AD70F122C816}" type="datetimeFigureOut">
              <a:rPr lang="fr-FR" smtClean="0"/>
              <a:t>09/03/2021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C916E1F-5201-4884-BA14-AB56CB23E853}" type="slidenum">
              <a:rPr lang="fr-FR" smtClean="0"/>
              <a:t>‹N°›</a:t>
            </a:fld>
            <a:endParaRPr lang="fr-FR"/>
          </a:p>
        </p:txBody>
      </p:sp>
    </p:spTree>
    <p:extLst>
      <p:ext uri="{BB962C8B-B14F-4D97-AF65-F5344CB8AC3E}">
        <p14:creationId xmlns:p14="http://schemas.microsoft.com/office/powerpoint/2010/main" val="33131717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572825F-5282-48AC-822E-AD70F122C816}" type="datetimeFigureOut">
              <a:rPr lang="fr-FR" smtClean="0"/>
              <a:t>09/03/2021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916E1F-5201-4884-BA14-AB56CB23E853}" type="slidenum">
              <a:rPr lang="fr-FR" smtClean="0"/>
              <a:t>‹N°›</a:t>
            </a:fld>
            <a:endParaRPr lang="fr-FR"/>
          </a:p>
        </p:txBody>
      </p:sp>
    </p:spTree>
    <p:extLst>
      <p:ext uri="{BB962C8B-B14F-4D97-AF65-F5344CB8AC3E}">
        <p14:creationId xmlns:p14="http://schemas.microsoft.com/office/powerpoint/2010/main" val="3771513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572825F-5282-48AC-822E-AD70F122C816}" type="datetimeFigureOut">
              <a:rPr lang="fr-FR" smtClean="0"/>
              <a:t>09/03/2021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C916E1F-5201-4884-BA14-AB56CB23E853}" type="slidenum">
              <a:rPr lang="fr-FR" smtClean="0"/>
              <a:t>‹N°›</a:t>
            </a:fld>
            <a:endParaRPr lang="fr-FR"/>
          </a:p>
        </p:txBody>
      </p:sp>
    </p:spTree>
    <p:extLst>
      <p:ext uri="{BB962C8B-B14F-4D97-AF65-F5344CB8AC3E}">
        <p14:creationId xmlns:p14="http://schemas.microsoft.com/office/powerpoint/2010/main" val="2227063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E572825F-5282-48AC-822E-AD70F122C816}" type="datetimeFigureOut">
              <a:rPr lang="fr-FR" smtClean="0"/>
              <a:t>09/03/2021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C916E1F-5201-4884-BA14-AB56CB23E853}" type="slidenum">
              <a:rPr lang="fr-FR" smtClean="0"/>
              <a:t>‹N°›</a:t>
            </a:fld>
            <a:endParaRPr lang="fr-FR"/>
          </a:p>
        </p:txBody>
      </p:sp>
    </p:spTree>
    <p:extLst>
      <p:ext uri="{BB962C8B-B14F-4D97-AF65-F5344CB8AC3E}">
        <p14:creationId xmlns:p14="http://schemas.microsoft.com/office/powerpoint/2010/main" val="3523042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572825F-5282-48AC-822E-AD70F122C816}" type="datetimeFigureOut">
              <a:rPr lang="fr-FR" smtClean="0"/>
              <a:t>09/03/2021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C916E1F-5201-4884-BA14-AB56CB23E853}" type="slidenum">
              <a:rPr lang="fr-FR" smtClean="0"/>
              <a:t>‹N°›</a:t>
            </a:fld>
            <a:endParaRPr lang="fr-FR"/>
          </a:p>
        </p:txBody>
      </p:sp>
    </p:spTree>
    <p:extLst>
      <p:ext uri="{BB962C8B-B14F-4D97-AF65-F5344CB8AC3E}">
        <p14:creationId xmlns:p14="http://schemas.microsoft.com/office/powerpoint/2010/main" val="35295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572825F-5282-48AC-822E-AD70F122C816}" type="datetimeFigureOut">
              <a:rPr lang="fr-FR" smtClean="0"/>
              <a:t>09/03/2021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916E1F-5201-4884-BA14-AB56CB23E853}" type="slidenum">
              <a:rPr lang="fr-FR" smtClean="0"/>
              <a:t>‹N°›</a:t>
            </a:fld>
            <a:endParaRPr lang="fr-FR"/>
          </a:p>
        </p:txBody>
      </p:sp>
    </p:spTree>
    <p:extLst>
      <p:ext uri="{BB962C8B-B14F-4D97-AF65-F5344CB8AC3E}">
        <p14:creationId xmlns:p14="http://schemas.microsoft.com/office/powerpoint/2010/main" val="1434338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E572825F-5282-48AC-822E-AD70F122C816}" type="datetimeFigureOut">
              <a:rPr lang="fr-FR" smtClean="0"/>
              <a:t>09/03/2021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C916E1F-5201-4884-BA14-AB56CB23E853}" type="slidenum">
              <a:rPr lang="fr-FR" smtClean="0"/>
              <a:t>‹N°›</a:t>
            </a:fld>
            <a:endParaRPr lang="fr-FR"/>
          </a:p>
        </p:txBody>
      </p:sp>
    </p:spTree>
    <p:extLst>
      <p:ext uri="{BB962C8B-B14F-4D97-AF65-F5344CB8AC3E}">
        <p14:creationId xmlns:p14="http://schemas.microsoft.com/office/powerpoint/2010/main" val="1770649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2825F-5282-48AC-822E-AD70F122C816}" type="datetimeFigureOut">
              <a:rPr lang="fr-FR" smtClean="0"/>
              <a:t>09/03/2021</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16E1F-5201-4884-BA14-AB56CB23E853}" type="slidenum">
              <a:rPr lang="fr-FR" smtClean="0"/>
              <a:t>‹N°›</a:t>
            </a:fld>
            <a:endParaRPr lang="fr-FR"/>
          </a:p>
        </p:txBody>
      </p:sp>
    </p:spTree>
    <p:extLst>
      <p:ext uri="{BB962C8B-B14F-4D97-AF65-F5344CB8AC3E}">
        <p14:creationId xmlns:p14="http://schemas.microsoft.com/office/powerpoint/2010/main" val="3661249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08629" y="0"/>
            <a:ext cx="10515600" cy="996287"/>
          </a:xfrm>
        </p:spPr>
        <p:txBody>
          <a:bodyPr>
            <a:normAutofit fontScale="90000"/>
          </a:bodyPr>
          <a:lstStyle/>
          <a:p>
            <a:pPr algn="ctr"/>
            <a:r>
              <a:rPr lang="fr-FR" sz="2800" b="1" cap="all" dirty="0" smtClean="0">
                <a:latin typeface="Adobe Caslon Pro Bold"/>
                <a:ea typeface="Calibri"/>
                <a:cs typeface="Times New Roman"/>
              </a:rPr>
              <a:t>institut </a:t>
            </a:r>
            <a:r>
              <a:rPr lang="fr-FR" sz="2800" b="1" cap="all" dirty="0">
                <a:latin typeface="Adobe Caslon Pro Bold"/>
                <a:ea typeface="Calibri"/>
                <a:cs typeface="Times New Roman"/>
              </a:rPr>
              <a:t>de formation et de recherche interdisciplinaire en sciences de la sante et de l’EDUCATION (IFRISSE)</a:t>
            </a:r>
            <a:endParaRPr lang="fr-FR" sz="2800" b="1" dirty="0">
              <a:latin typeface="Adobe Caslon Pro Bold"/>
            </a:endParaRPr>
          </a:p>
        </p:txBody>
      </p:sp>
      <p:sp>
        <p:nvSpPr>
          <p:cNvPr id="3" name="Espace réservé du contenu 2"/>
          <p:cNvSpPr>
            <a:spLocks noGrp="1"/>
          </p:cNvSpPr>
          <p:nvPr>
            <p:ph idx="1"/>
          </p:nvPr>
        </p:nvSpPr>
        <p:spPr>
          <a:xfrm>
            <a:off x="1405719" y="1091821"/>
            <a:ext cx="9034818" cy="1583139"/>
          </a:xfrm>
        </p:spPr>
        <p:txBody>
          <a:bodyPr>
            <a:noAutofit/>
          </a:bodyPr>
          <a:lstStyle/>
          <a:p>
            <a:pPr marL="0" indent="0" algn="ctr">
              <a:buNone/>
            </a:pPr>
            <a:r>
              <a:rPr lang="fr-FR" sz="3200" b="1" dirty="0" smtClean="0">
                <a:effectLst>
                  <a:outerShdw blurRad="38100" dist="38100" dir="2700000" algn="tl">
                    <a:srgbClr val="000000">
                      <a:alpha val="43137"/>
                    </a:srgbClr>
                  </a:outerShdw>
                </a:effectLst>
                <a:latin typeface="Adobe Caslon Pro Bold"/>
              </a:rPr>
              <a:t>Intitulé du cours:</a:t>
            </a:r>
          </a:p>
          <a:p>
            <a:pPr marL="0" indent="0" algn="ctr">
              <a:buNone/>
            </a:pPr>
            <a:r>
              <a:rPr lang="fr-FR" sz="3200" b="1" dirty="0" smtClean="0">
                <a:effectLst>
                  <a:outerShdw blurRad="38100" dist="38100" dir="2700000" algn="tl">
                    <a:srgbClr val="000000">
                      <a:alpha val="43137"/>
                    </a:srgbClr>
                  </a:outerShdw>
                </a:effectLst>
                <a:latin typeface="Adobe Caslon Pro Bold"/>
              </a:rPr>
              <a:t>Gestion financière et matière : Principes et typologies budgétaires </a:t>
            </a:r>
            <a:endParaRPr lang="fr-FR" sz="3200" b="1" dirty="0">
              <a:latin typeface="Adobe Caslon Pro Bold"/>
            </a:endParaRPr>
          </a:p>
        </p:txBody>
      </p:sp>
      <p:sp>
        <p:nvSpPr>
          <p:cNvPr id="5" name="Espace réservé du contenu 2"/>
          <p:cNvSpPr txBox="1">
            <a:spLocks/>
          </p:cNvSpPr>
          <p:nvPr/>
        </p:nvSpPr>
        <p:spPr>
          <a:xfrm>
            <a:off x="150124" y="3029802"/>
            <a:ext cx="11832609" cy="364395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i="1" dirty="0" smtClean="0">
                <a:solidFill>
                  <a:prstClr val="black"/>
                </a:solidFill>
                <a:latin typeface="Adobe Caslon Pro Bold"/>
              </a:rPr>
              <a:t>Chargé du cours:  Charles </a:t>
            </a:r>
            <a:r>
              <a:rPr lang="fr-FR" i="1" dirty="0">
                <a:solidFill>
                  <a:prstClr val="black"/>
                </a:solidFill>
                <a:latin typeface="Adobe Caslon Pro Bold"/>
              </a:rPr>
              <a:t>ZOUGOURI</a:t>
            </a:r>
          </a:p>
          <a:p>
            <a:pPr marL="0" indent="0" algn="ctr">
              <a:buNone/>
            </a:pPr>
            <a:r>
              <a:rPr lang="fr-FR" i="1" dirty="0">
                <a:solidFill>
                  <a:prstClr val="black"/>
                </a:solidFill>
                <a:latin typeface="Adobe Caslon Pro Bold"/>
              </a:rPr>
              <a:t>Economiste-Gestionnaire</a:t>
            </a:r>
          </a:p>
          <a:p>
            <a:pPr marL="0" indent="0" algn="ctr">
              <a:buNone/>
            </a:pPr>
            <a:r>
              <a:rPr lang="fr-FR" i="1" dirty="0">
                <a:solidFill>
                  <a:prstClr val="black"/>
                </a:solidFill>
                <a:latin typeface="Adobe Caslon Pro Bold"/>
              </a:rPr>
              <a:t>Administrateur des Hôpitaux et des services de santé</a:t>
            </a:r>
          </a:p>
          <a:p>
            <a:pPr marL="0" indent="0" algn="ctr">
              <a:buNone/>
            </a:pPr>
            <a:r>
              <a:rPr lang="fr-FR" i="1" dirty="0">
                <a:solidFill>
                  <a:prstClr val="black"/>
                </a:solidFill>
                <a:latin typeface="Adobe Caslon Pro Bold"/>
              </a:rPr>
              <a:t>Spécialiste en Ingénierie financière  et en gestion axée sur les résultats</a:t>
            </a:r>
          </a:p>
          <a:p>
            <a:pPr marL="0" indent="0" algn="ctr">
              <a:buNone/>
            </a:pPr>
            <a:r>
              <a:rPr lang="fr-FR" i="1" dirty="0">
                <a:solidFill>
                  <a:prstClr val="black"/>
                </a:solidFill>
                <a:latin typeface="Adobe Caslon Pro Bold"/>
              </a:rPr>
              <a:t>Tél mobile, +226 70  24 61 62</a:t>
            </a:r>
          </a:p>
          <a:p>
            <a:pPr marL="0" indent="0" algn="ctr">
              <a:buNone/>
            </a:pPr>
            <a:r>
              <a:rPr lang="fr-FR" sz="3200" i="1" dirty="0" smtClean="0">
                <a:solidFill>
                  <a:prstClr val="black"/>
                </a:solidFill>
                <a:latin typeface="Adobe Caslon Pro Bold"/>
              </a:rPr>
              <a:t>WhatsApp </a:t>
            </a:r>
            <a:r>
              <a:rPr lang="fr-FR" sz="3200" i="1" dirty="0">
                <a:solidFill>
                  <a:prstClr val="black"/>
                </a:solidFill>
                <a:latin typeface="Adobe Caslon Pro Bold"/>
              </a:rPr>
              <a:t>+226 78 72 31 03</a:t>
            </a:r>
          </a:p>
          <a:p>
            <a:pPr marL="0" indent="0" algn="ctr">
              <a:buNone/>
            </a:pPr>
            <a:r>
              <a:rPr lang="fr-FR" sz="3200" i="1" dirty="0">
                <a:solidFill>
                  <a:prstClr val="black"/>
                </a:solidFill>
                <a:latin typeface="Adobe Caslon Pro Bold"/>
              </a:rPr>
              <a:t>Email: zougcharles@yahoo.fr</a:t>
            </a:r>
            <a:endParaRPr lang="fr-FR" sz="3200" b="1" dirty="0">
              <a:latin typeface="Adobe Caslon Pro Bold"/>
            </a:endParaRPr>
          </a:p>
        </p:txBody>
      </p:sp>
    </p:spTree>
    <p:extLst>
      <p:ext uri="{BB962C8B-B14F-4D97-AF65-F5344CB8AC3E}">
        <p14:creationId xmlns:p14="http://schemas.microsoft.com/office/powerpoint/2010/main" val="25366831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61031" y="0"/>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732060"/>
          </a:xfrm>
        </p:spPr>
        <p:txBody>
          <a:bodyPr>
            <a:normAutofit fontScale="92500" lnSpcReduction="20000"/>
          </a:bodyPr>
          <a:lstStyle/>
          <a:p>
            <a:pPr marL="0" indent="0">
              <a:buNone/>
            </a:pPr>
            <a:r>
              <a:rPr lang="fr-FR" sz="4000" dirty="0" smtClean="0"/>
              <a:t>Un exemple d’application de ce schéma peut alors donner le calendrier suivant:</a:t>
            </a:r>
          </a:p>
          <a:p>
            <a:pPr>
              <a:buFont typeface="Wingdings" panose="05000000000000000000" pitchFamily="2" charset="2"/>
              <a:buChar char="ü"/>
            </a:pPr>
            <a:r>
              <a:rPr lang="fr-FR" sz="4000" dirty="0" smtClean="0"/>
              <a:t>Phase de réflexion stratégique (de mars à fin juin): élaboration des objectifs préliminaires</a:t>
            </a:r>
          </a:p>
          <a:p>
            <a:pPr>
              <a:buFont typeface="Wingdings" panose="05000000000000000000" pitchFamily="2" charset="2"/>
              <a:buChar char="ü"/>
            </a:pPr>
            <a:r>
              <a:rPr lang="fr-FR" sz="4000" dirty="0" smtClean="0"/>
              <a:t>Approbation des orientations stratégiques</a:t>
            </a:r>
          </a:p>
          <a:p>
            <a:pPr>
              <a:buFont typeface="Wingdings" panose="05000000000000000000" pitchFamily="2" charset="2"/>
              <a:buChar char="ü"/>
            </a:pPr>
            <a:r>
              <a:rPr lang="fr-FR" sz="4000" dirty="0" smtClean="0"/>
              <a:t>Phase de planification opérationnelle (fin août au plus tard): élaboration des plans à 3 ans des départements/services/unités</a:t>
            </a:r>
          </a:p>
          <a:p>
            <a:pPr>
              <a:buFont typeface="Wingdings" panose="05000000000000000000" pitchFamily="2" charset="2"/>
              <a:buChar char="ü"/>
            </a:pPr>
            <a:r>
              <a:rPr lang="fr-FR" sz="4000" dirty="0" smtClean="0"/>
              <a:t>Consolidations des plans</a:t>
            </a:r>
          </a:p>
          <a:p>
            <a:pPr>
              <a:buFont typeface="Wingdings" panose="05000000000000000000" pitchFamily="2" charset="2"/>
              <a:buChar char="ü"/>
            </a:pPr>
            <a:r>
              <a:rPr lang="fr-FR" sz="4000" dirty="0" smtClean="0"/>
              <a:t>Approbation des plans</a:t>
            </a:r>
          </a:p>
          <a:p>
            <a:pPr>
              <a:buFont typeface="Wingdings" panose="05000000000000000000" pitchFamily="2" charset="2"/>
              <a:buChar char="ü"/>
            </a:pPr>
            <a:r>
              <a:rPr lang="fr-FR" sz="4000" dirty="0" smtClean="0"/>
              <a:t>Directives pour les budgets</a:t>
            </a:r>
          </a:p>
        </p:txBody>
      </p:sp>
    </p:spTree>
    <p:extLst>
      <p:ext uri="{BB962C8B-B14F-4D97-AF65-F5344CB8AC3E}">
        <p14:creationId xmlns:p14="http://schemas.microsoft.com/office/powerpoint/2010/main" val="34400213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61031" y="0"/>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732060"/>
          </a:xfrm>
        </p:spPr>
        <p:txBody>
          <a:bodyPr>
            <a:normAutofit/>
          </a:bodyPr>
          <a:lstStyle/>
          <a:p>
            <a:pPr marL="0" indent="0">
              <a:buNone/>
            </a:pPr>
            <a:r>
              <a:rPr lang="fr-FR" sz="4000" dirty="0" smtClean="0"/>
              <a:t>Un exemple d’application de ce schéma peut alors donner le calendrier suivant:</a:t>
            </a:r>
          </a:p>
          <a:p>
            <a:pPr>
              <a:buFont typeface="Wingdings" panose="05000000000000000000" pitchFamily="2" charset="2"/>
              <a:buChar char="ü"/>
            </a:pPr>
            <a:r>
              <a:rPr lang="fr-FR" sz="4000" dirty="0" smtClean="0"/>
              <a:t>Phase budgétaire (du 15 octobre au 15 décembre): élaboration des budgets aux niveaux départements, services, unités (consolidation et synthèse des besoins de financement)</a:t>
            </a:r>
          </a:p>
          <a:p>
            <a:pPr>
              <a:buFont typeface="Wingdings" panose="05000000000000000000" pitchFamily="2" charset="2"/>
              <a:buChar char="ü"/>
            </a:pPr>
            <a:r>
              <a:rPr lang="fr-FR" sz="4000" dirty="0" smtClean="0"/>
              <a:t>Approbation des budgets (avant fin décembre)</a:t>
            </a:r>
          </a:p>
          <a:p>
            <a:pPr>
              <a:buFont typeface="Wingdings" panose="05000000000000000000" pitchFamily="2" charset="2"/>
              <a:buChar char="ü"/>
            </a:pPr>
            <a:endParaRPr lang="fr-FR" sz="4000" dirty="0" smtClean="0"/>
          </a:p>
        </p:txBody>
      </p:sp>
    </p:spTree>
    <p:extLst>
      <p:ext uri="{BB962C8B-B14F-4D97-AF65-F5344CB8AC3E}">
        <p14:creationId xmlns:p14="http://schemas.microsoft.com/office/powerpoint/2010/main" val="39535759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61031" y="0"/>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732060"/>
          </a:xfrm>
        </p:spPr>
        <p:txBody>
          <a:bodyPr>
            <a:normAutofit lnSpcReduction="10000"/>
          </a:bodyPr>
          <a:lstStyle/>
          <a:p>
            <a:pPr marL="0" indent="0">
              <a:buNone/>
            </a:pPr>
            <a:r>
              <a:rPr lang="fr-FR" sz="4000" dirty="0" smtClean="0"/>
              <a:t>Le cycle budgétaire se traduit par un enchaînement de budget fonctionnel:</a:t>
            </a:r>
          </a:p>
          <a:p>
            <a:pPr>
              <a:buFont typeface="Wingdings" panose="05000000000000000000" pitchFamily="2" charset="2"/>
              <a:buChar char="ü"/>
            </a:pPr>
            <a:r>
              <a:rPr lang="fr-FR" sz="4000" dirty="0"/>
              <a:t>b</a:t>
            </a:r>
            <a:r>
              <a:rPr lang="fr-FR" sz="4000" dirty="0" smtClean="0"/>
              <a:t>udget des ventes (médicaments et consommables médicaux);</a:t>
            </a:r>
          </a:p>
          <a:p>
            <a:pPr>
              <a:buFont typeface="Wingdings" panose="05000000000000000000" pitchFamily="2" charset="2"/>
              <a:buChar char="ü"/>
            </a:pPr>
            <a:r>
              <a:rPr lang="fr-FR" sz="4000" dirty="0"/>
              <a:t>b</a:t>
            </a:r>
            <a:r>
              <a:rPr lang="fr-FR" sz="4000" dirty="0" smtClean="0"/>
              <a:t>udget des achats / approvisionnements;</a:t>
            </a:r>
          </a:p>
          <a:p>
            <a:pPr>
              <a:buFont typeface="Wingdings" panose="05000000000000000000" pitchFamily="2" charset="2"/>
              <a:buChar char="ü"/>
            </a:pPr>
            <a:r>
              <a:rPr lang="fr-FR" sz="4000" dirty="0"/>
              <a:t>b</a:t>
            </a:r>
            <a:r>
              <a:rPr lang="fr-FR" sz="4000" dirty="0" smtClean="0"/>
              <a:t>udget de la production de soins;</a:t>
            </a:r>
          </a:p>
          <a:p>
            <a:pPr>
              <a:buFont typeface="Wingdings" panose="05000000000000000000" pitchFamily="2" charset="2"/>
              <a:buChar char="ü"/>
            </a:pPr>
            <a:r>
              <a:rPr lang="fr-FR" sz="4000" dirty="0"/>
              <a:t>b</a:t>
            </a:r>
            <a:r>
              <a:rPr lang="fr-FR" sz="4000" dirty="0" smtClean="0"/>
              <a:t>udgets des services et unités de soins;</a:t>
            </a:r>
          </a:p>
          <a:p>
            <a:pPr>
              <a:buFont typeface="Wingdings" panose="05000000000000000000" pitchFamily="2" charset="2"/>
              <a:buChar char="ü"/>
            </a:pPr>
            <a:r>
              <a:rPr lang="fr-FR" sz="4000" dirty="0"/>
              <a:t>b</a:t>
            </a:r>
            <a:r>
              <a:rPr lang="fr-FR" sz="4000" dirty="0" smtClean="0"/>
              <a:t>udget de la trésorerie et plan de financement;</a:t>
            </a:r>
          </a:p>
          <a:p>
            <a:pPr>
              <a:buFont typeface="Wingdings" panose="05000000000000000000" pitchFamily="2" charset="2"/>
              <a:buChar char="ü"/>
            </a:pPr>
            <a:r>
              <a:rPr lang="fr-FR" sz="4000" dirty="0"/>
              <a:t>b</a:t>
            </a:r>
            <a:r>
              <a:rPr lang="fr-FR" sz="4000" dirty="0" smtClean="0"/>
              <a:t>ilan et compte de résultat prévisionnels.</a:t>
            </a:r>
          </a:p>
          <a:p>
            <a:pPr marL="0" indent="0">
              <a:buNone/>
            </a:pPr>
            <a:endParaRPr lang="fr-FR" sz="4000" dirty="0" smtClean="0"/>
          </a:p>
        </p:txBody>
      </p:sp>
    </p:spTree>
    <p:extLst>
      <p:ext uri="{BB962C8B-B14F-4D97-AF65-F5344CB8AC3E}">
        <p14:creationId xmlns:p14="http://schemas.microsoft.com/office/powerpoint/2010/main" val="3827004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a:bodyPr>
          <a:lstStyle/>
          <a:p>
            <a:pPr marL="0" indent="0">
              <a:buNone/>
            </a:pPr>
            <a:r>
              <a:rPr lang="fr-FR" sz="4000" b="1" dirty="0" smtClean="0"/>
              <a:t>Principes budgétaires (finances publiques)</a:t>
            </a:r>
            <a:endParaRPr lang="fr-FR" sz="4000" b="1" dirty="0"/>
          </a:p>
          <a:p>
            <a:pPr lvl="0"/>
            <a:r>
              <a:rPr lang="fr-FR" sz="4000" dirty="0"/>
              <a:t>Principe de l'autorisation budgétaire</a:t>
            </a:r>
          </a:p>
          <a:p>
            <a:pPr lvl="0"/>
            <a:r>
              <a:rPr lang="fr-FR" sz="4000" dirty="0"/>
              <a:t>L’annualité budgétaire</a:t>
            </a:r>
          </a:p>
          <a:p>
            <a:pPr lvl="0"/>
            <a:r>
              <a:rPr lang="fr-FR" sz="4000" dirty="0"/>
              <a:t>L'universalité budgétaire</a:t>
            </a:r>
          </a:p>
          <a:p>
            <a:pPr lvl="0"/>
            <a:r>
              <a:rPr lang="fr-FR" sz="4000" dirty="0"/>
              <a:t>L’unité budgétaire</a:t>
            </a:r>
          </a:p>
          <a:p>
            <a:pPr lvl="0"/>
            <a:r>
              <a:rPr lang="fr-FR" sz="4000" dirty="0"/>
              <a:t>La spécialité budgétaire</a:t>
            </a:r>
          </a:p>
          <a:p>
            <a:pPr lvl="0"/>
            <a:r>
              <a:rPr lang="fr-FR" sz="4000" dirty="0"/>
              <a:t>Le principe de l’équilibre budgétaire</a:t>
            </a:r>
          </a:p>
          <a:p>
            <a:pPr lvl="0"/>
            <a:r>
              <a:rPr lang="fr-FR" sz="4000" dirty="0"/>
              <a:t>Le principe de la sincérité budgétaire </a:t>
            </a:r>
          </a:p>
          <a:p>
            <a:pPr marL="0" indent="0">
              <a:buNone/>
            </a:pPr>
            <a:endParaRPr lang="fr-FR" sz="4000" dirty="0"/>
          </a:p>
        </p:txBody>
      </p:sp>
    </p:spTree>
    <p:extLst>
      <p:ext uri="{BB962C8B-B14F-4D97-AF65-F5344CB8AC3E}">
        <p14:creationId xmlns:p14="http://schemas.microsoft.com/office/powerpoint/2010/main" val="23297613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a:bodyPr>
          <a:lstStyle/>
          <a:p>
            <a:pPr marL="0" lvl="0" indent="0">
              <a:buNone/>
            </a:pPr>
            <a:r>
              <a:rPr lang="fr-FR" sz="4000" b="1" dirty="0" smtClean="0"/>
              <a:t>TYPOLOGIES DU BUDGET</a:t>
            </a:r>
          </a:p>
          <a:p>
            <a:pPr lvl="0"/>
            <a:r>
              <a:rPr lang="fr-FR" sz="4000" b="1" dirty="0" smtClean="0"/>
              <a:t>Budget </a:t>
            </a:r>
            <a:r>
              <a:rPr lang="fr-FR" sz="4000" b="1" dirty="0"/>
              <a:t>objet</a:t>
            </a:r>
            <a:endParaRPr lang="fr-FR" sz="4000" b="1" u="sng" dirty="0"/>
          </a:p>
          <a:p>
            <a:pPr lvl="0"/>
            <a:r>
              <a:rPr lang="fr-FR" sz="4000" b="1" dirty="0"/>
              <a:t>Budget fonction</a:t>
            </a:r>
            <a:endParaRPr lang="fr-FR" sz="4000" b="1" u="sng" dirty="0"/>
          </a:p>
          <a:p>
            <a:pPr lvl="0"/>
            <a:r>
              <a:rPr lang="fr-FR" sz="4000" b="1" dirty="0"/>
              <a:t>Budget productivité</a:t>
            </a:r>
            <a:endParaRPr lang="fr-FR" sz="4000" b="1" u="sng" dirty="0"/>
          </a:p>
          <a:p>
            <a:pPr lvl="0"/>
            <a:r>
              <a:rPr lang="fr-FR" sz="4000" b="1" dirty="0"/>
              <a:t>Budget programme</a:t>
            </a:r>
            <a:endParaRPr lang="fr-FR" sz="4000" b="1" u="sng" dirty="0"/>
          </a:p>
          <a:p>
            <a:pPr marL="0" indent="0">
              <a:buNone/>
            </a:pPr>
            <a:endParaRPr lang="fr-FR" sz="4000" dirty="0" smtClean="0"/>
          </a:p>
          <a:p>
            <a:pPr marL="0" indent="0">
              <a:buNone/>
            </a:pPr>
            <a:endParaRPr lang="fr-FR" sz="4000" dirty="0"/>
          </a:p>
        </p:txBody>
      </p:sp>
    </p:spTree>
    <p:extLst>
      <p:ext uri="{BB962C8B-B14F-4D97-AF65-F5344CB8AC3E}">
        <p14:creationId xmlns:p14="http://schemas.microsoft.com/office/powerpoint/2010/main" val="20791091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fontScale="92500" lnSpcReduction="20000"/>
          </a:bodyPr>
          <a:lstStyle/>
          <a:p>
            <a:pPr marL="0" lvl="0" indent="0">
              <a:buNone/>
            </a:pPr>
            <a:r>
              <a:rPr lang="fr-FR" sz="4000" b="1" dirty="0" smtClean="0"/>
              <a:t>TYPOLOGIES DU BUDGET</a:t>
            </a:r>
          </a:p>
          <a:p>
            <a:pPr lvl="0"/>
            <a:r>
              <a:rPr lang="fr-FR" sz="4000" b="1" dirty="0" smtClean="0"/>
              <a:t>Budget </a:t>
            </a:r>
            <a:r>
              <a:rPr lang="fr-FR" sz="4000" b="1" dirty="0"/>
              <a:t>objet</a:t>
            </a:r>
            <a:endParaRPr lang="fr-FR" sz="4000" b="1" u="sng" dirty="0"/>
          </a:p>
          <a:p>
            <a:pPr marL="0" indent="0" algn="just">
              <a:buNone/>
            </a:pPr>
            <a:r>
              <a:rPr lang="fr-FR" sz="4000" dirty="0"/>
              <a:t>Il répartit le budget selon les structures </a:t>
            </a:r>
            <a:r>
              <a:rPr lang="fr-FR" sz="4000" dirty="0" smtClean="0"/>
              <a:t>administratives ou organisationnelles, </a:t>
            </a:r>
            <a:r>
              <a:rPr lang="fr-FR" sz="4000" dirty="0"/>
              <a:t>fixe et énumère les montants pour les services, fournitures et investissements qui feront l’objet de dépenses</a:t>
            </a:r>
            <a:r>
              <a:rPr lang="fr-FR" sz="4000" dirty="0" smtClean="0"/>
              <a:t>.</a:t>
            </a:r>
          </a:p>
          <a:p>
            <a:pPr marL="0" indent="0" algn="just">
              <a:buNone/>
            </a:pPr>
            <a:r>
              <a:rPr lang="fr-FR" sz="4000" b="1" dirty="0" smtClean="0"/>
              <a:t>Budget fonction</a:t>
            </a:r>
            <a:r>
              <a:rPr lang="fr-FR" sz="4000" dirty="0" smtClean="0"/>
              <a:t> </a:t>
            </a:r>
          </a:p>
          <a:p>
            <a:pPr algn="just"/>
            <a:r>
              <a:rPr lang="fr-FR" sz="4000" dirty="0"/>
              <a:t>Il regroupe les dépenses </a:t>
            </a:r>
            <a:r>
              <a:rPr lang="fr-FR" sz="4000" dirty="0" smtClean="0"/>
              <a:t>selon </a:t>
            </a:r>
            <a:r>
              <a:rPr lang="fr-FR" sz="4000" dirty="0"/>
              <a:t>les grands secteurs d’activités (santé, défenses, éducation, emploi ….).</a:t>
            </a:r>
            <a:endParaRPr lang="fr-FR" sz="4000" b="1" u="sng" dirty="0"/>
          </a:p>
          <a:p>
            <a:pPr algn="just"/>
            <a:r>
              <a:rPr lang="fr-FR" sz="4000" dirty="0"/>
              <a:t>Il s’explique par la nécessité de trouver un outil plus adéquat et plus facile à utiliser surtout pour le </a:t>
            </a:r>
            <a:r>
              <a:rPr lang="fr-FR" sz="4000" dirty="0" smtClean="0"/>
              <a:t>législatif ou l’organe délibérant.</a:t>
            </a:r>
            <a:endParaRPr lang="fr-FR" sz="4000" b="1" u="sng" dirty="0"/>
          </a:p>
          <a:p>
            <a:pPr marL="0" indent="0">
              <a:buNone/>
            </a:pPr>
            <a:endParaRPr lang="fr-FR" sz="4000" b="1" u="sng" dirty="0"/>
          </a:p>
          <a:p>
            <a:pPr marL="0" indent="0">
              <a:buNone/>
            </a:pPr>
            <a:endParaRPr lang="fr-FR" sz="4000" dirty="0" smtClean="0"/>
          </a:p>
          <a:p>
            <a:pPr marL="0" indent="0">
              <a:buNone/>
            </a:pPr>
            <a:endParaRPr lang="fr-FR" sz="4000" dirty="0"/>
          </a:p>
        </p:txBody>
      </p:sp>
    </p:spTree>
    <p:extLst>
      <p:ext uri="{BB962C8B-B14F-4D97-AF65-F5344CB8AC3E}">
        <p14:creationId xmlns:p14="http://schemas.microsoft.com/office/powerpoint/2010/main" val="10217052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fontScale="70000" lnSpcReduction="20000"/>
          </a:bodyPr>
          <a:lstStyle/>
          <a:p>
            <a:pPr marL="0" lvl="0" indent="0">
              <a:buNone/>
            </a:pPr>
            <a:r>
              <a:rPr lang="fr-FR" sz="4000" b="1" dirty="0" smtClean="0"/>
              <a:t>TYPOLOGIES DU BUDGET</a:t>
            </a:r>
          </a:p>
          <a:p>
            <a:pPr lvl="0"/>
            <a:r>
              <a:rPr lang="fr-FR" sz="4000" b="1" dirty="0" smtClean="0"/>
              <a:t>Budget productivité</a:t>
            </a:r>
          </a:p>
          <a:p>
            <a:pPr marL="0" indent="0" algn="just">
              <a:buNone/>
            </a:pPr>
            <a:r>
              <a:rPr lang="fr-FR" sz="4000" dirty="0"/>
              <a:t>Le budget productivité s’intéresse à la meilleure façon de produire un bien ou un service. Il est basé sur la réduction du coût unitaire de production. </a:t>
            </a:r>
            <a:endParaRPr lang="fr-FR" sz="4000" b="1" u="sng" dirty="0"/>
          </a:p>
          <a:p>
            <a:pPr marL="0" indent="0" algn="just">
              <a:buNone/>
            </a:pPr>
            <a:r>
              <a:rPr lang="fr-FR" sz="4000" dirty="0"/>
              <a:t>L’élaboration et l’exécution de ces trois types de budget ont fait l’objet de critiques sous forme de </a:t>
            </a:r>
            <a:r>
              <a:rPr lang="fr-FR" sz="4000" dirty="0" smtClean="0"/>
              <a:t>limites. </a:t>
            </a:r>
            <a:r>
              <a:rPr lang="fr-FR" sz="4000" dirty="0"/>
              <a:t>Les critiques formulées portent entre autres sur :</a:t>
            </a:r>
            <a:endParaRPr lang="fr-FR" sz="4000" b="1" u="sng" dirty="0"/>
          </a:p>
          <a:p>
            <a:pPr lvl="0" algn="just"/>
            <a:r>
              <a:rPr lang="fr-FR" sz="4000" dirty="0"/>
              <a:t>Le caractère mécanique de la prévision budgétaire ; la prévision devient pour les Services une simple formalité.</a:t>
            </a:r>
            <a:endParaRPr lang="fr-FR" sz="4000" b="1" u="sng" dirty="0"/>
          </a:p>
          <a:p>
            <a:pPr lvl="0" algn="just"/>
            <a:r>
              <a:rPr lang="fr-FR" sz="4000" dirty="0"/>
              <a:t>La non implication des structures opérationnelles dans l’élaboration du budget.</a:t>
            </a:r>
            <a:endParaRPr lang="fr-FR" sz="4000" b="1" u="sng" dirty="0"/>
          </a:p>
          <a:p>
            <a:pPr lvl="0" algn="just"/>
            <a:r>
              <a:rPr lang="fr-FR" sz="4000" dirty="0"/>
              <a:t>L’absence de lien entre les besoins exprimés et des objectifs bien précis pour l’allocation des ressources (allocation mécanique des crédits).</a:t>
            </a:r>
            <a:endParaRPr lang="fr-FR" sz="4000" b="1" u="sng" dirty="0"/>
          </a:p>
          <a:p>
            <a:pPr marL="0" lvl="0" indent="0">
              <a:buNone/>
            </a:pPr>
            <a:endParaRPr lang="fr-FR" sz="4000" b="1" u="sng" dirty="0"/>
          </a:p>
          <a:p>
            <a:pPr marL="0" indent="0">
              <a:buNone/>
            </a:pPr>
            <a:endParaRPr lang="fr-FR" sz="4000" dirty="0" smtClean="0"/>
          </a:p>
          <a:p>
            <a:pPr marL="0" indent="0">
              <a:buNone/>
            </a:pPr>
            <a:endParaRPr lang="fr-FR" sz="4000" dirty="0"/>
          </a:p>
        </p:txBody>
      </p:sp>
    </p:spTree>
    <p:extLst>
      <p:ext uri="{BB962C8B-B14F-4D97-AF65-F5344CB8AC3E}">
        <p14:creationId xmlns:p14="http://schemas.microsoft.com/office/powerpoint/2010/main" val="393945963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fontScale="85000" lnSpcReduction="20000"/>
          </a:bodyPr>
          <a:lstStyle/>
          <a:p>
            <a:pPr marL="0" lvl="0" indent="0">
              <a:buNone/>
            </a:pPr>
            <a:r>
              <a:rPr lang="fr-FR" sz="4000" b="1" dirty="0" smtClean="0"/>
              <a:t>TYPOLOGIES DU BUDGET</a:t>
            </a:r>
          </a:p>
          <a:p>
            <a:pPr lvl="0"/>
            <a:r>
              <a:rPr lang="fr-FR" sz="4000" b="1" dirty="0" smtClean="0"/>
              <a:t>Budget programme</a:t>
            </a:r>
          </a:p>
          <a:p>
            <a:pPr algn="just"/>
            <a:r>
              <a:rPr lang="fr-FR" sz="4000" dirty="0"/>
              <a:t>Le budget programme est un plan d’action pour l’accomplissement d’objectifs dans l’intervalle d’une période de temps déterminée. Son élaboration est un pas qualitatif du processus budgétaire et marque le début d’une nouvelle pratique budgétaire.</a:t>
            </a:r>
            <a:endParaRPr lang="fr-FR" sz="4000" b="1" u="sng" dirty="0"/>
          </a:p>
          <a:p>
            <a:pPr algn="just"/>
            <a:r>
              <a:rPr lang="fr-FR" sz="4000" dirty="0"/>
              <a:t>Le budget programme n’est pas une remise en cause de la présentation des recettes et des dépenses du budget (Etat ou district sanitaire) dans sa forme actuelle. C’est la procédure pour y arriver qui change fondamentalement. Il s’agit de mettre fin à la formule traditionnelle d’allocation des crédits (budget par objet c'est-à-dire budget de moyen). </a:t>
            </a:r>
            <a:endParaRPr lang="fr-FR" sz="4000" b="1" dirty="0" smtClean="0"/>
          </a:p>
          <a:p>
            <a:pPr marL="0" lvl="0" indent="0">
              <a:buNone/>
            </a:pPr>
            <a:endParaRPr lang="fr-FR" sz="4000" b="1" u="sng" dirty="0"/>
          </a:p>
          <a:p>
            <a:pPr marL="0" indent="0">
              <a:buNone/>
            </a:pPr>
            <a:endParaRPr lang="fr-FR" sz="4000" dirty="0" smtClean="0"/>
          </a:p>
          <a:p>
            <a:pPr marL="0" indent="0">
              <a:buNone/>
            </a:pPr>
            <a:endParaRPr lang="fr-FR" sz="4000" dirty="0"/>
          </a:p>
        </p:txBody>
      </p:sp>
    </p:spTree>
    <p:extLst>
      <p:ext uri="{BB962C8B-B14F-4D97-AF65-F5344CB8AC3E}">
        <p14:creationId xmlns:p14="http://schemas.microsoft.com/office/powerpoint/2010/main" val="33363852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fontScale="70000" lnSpcReduction="20000"/>
          </a:bodyPr>
          <a:lstStyle/>
          <a:p>
            <a:pPr marL="0" indent="0">
              <a:buNone/>
            </a:pPr>
            <a:r>
              <a:rPr lang="fr-FR" sz="4000" b="1" dirty="0"/>
              <a:t>Définition du budget</a:t>
            </a:r>
          </a:p>
          <a:p>
            <a:pPr marL="0" indent="0" algn="just">
              <a:buNone/>
            </a:pPr>
            <a:r>
              <a:rPr lang="fr-FR" sz="4000" b="1" dirty="0" smtClean="0"/>
              <a:t>Pour l’Etat:</a:t>
            </a:r>
          </a:p>
          <a:p>
            <a:pPr marL="0" indent="0" algn="just">
              <a:buNone/>
            </a:pPr>
            <a:r>
              <a:rPr lang="fr-FR" sz="3600" dirty="0" smtClean="0"/>
              <a:t> </a:t>
            </a:r>
            <a:r>
              <a:rPr lang="fr-FR" sz="4000" dirty="0"/>
              <a:t>Le budget est «l’acte par lequel sont prévues et autorisées les recettes et les dépenses des organismes publics ». Cette disposition est reprise dans la loi des finances de chaque année afin d’exprimer l’exigence de l’autorisation </a:t>
            </a:r>
            <a:r>
              <a:rPr lang="fr-FR" sz="4000" dirty="0" smtClean="0"/>
              <a:t>annuelle.</a:t>
            </a:r>
            <a:endParaRPr lang="fr-FR" sz="4000" dirty="0"/>
          </a:p>
          <a:p>
            <a:pPr marL="0" indent="0" algn="just">
              <a:buNone/>
            </a:pPr>
            <a:r>
              <a:rPr lang="fr-FR" sz="4000" dirty="0" smtClean="0"/>
              <a:t>L’on distingue trois </a:t>
            </a:r>
            <a:r>
              <a:rPr lang="fr-FR" sz="4000" dirty="0"/>
              <a:t>(03) lois de finances:</a:t>
            </a:r>
          </a:p>
          <a:p>
            <a:pPr lvl="0" algn="just"/>
            <a:r>
              <a:rPr lang="fr-FR" sz="4000" dirty="0" smtClean="0"/>
              <a:t>La loi </a:t>
            </a:r>
            <a:r>
              <a:rPr lang="fr-FR" sz="4000" dirty="0"/>
              <a:t>de finances de l'année prévoit et autorise pour chaque année civile l'ensemble des ressources et des charges de l'Etat.</a:t>
            </a:r>
          </a:p>
          <a:p>
            <a:pPr lvl="0" algn="just"/>
            <a:r>
              <a:rPr lang="fr-FR" sz="4000" dirty="0" smtClean="0"/>
              <a:t>Les lois </a:t>
            </a:r>
            <a:r>
              <a:rPr lang="fr-FR" sz="4000" dirty="0"/>
              <a:t>de finances </a:t>
            </a:r>
            <a:r>
              <a:rPr lang="fr-FR" sz="4000" dirty="0" smtClean="0"/>
              <a:t>rectificatives modifient </a:t>
            </a:r>
            <a:r>
              <a:rPr lang="fr-FR" sz="4000" dirty="0"/>
              <a:t>en cours d'année les dispositions de la loi de finances initiale.</a:t>
            </a:r>
          </a:p>
          <a:p>
            <a:pPr lvl="0" algn="just"/>
            <a:r>
              <a:rPr lang="fr-FR" sz="4000" dirty="0"/>
              <a:t>La loi de règlement constate les résultats financiers de chaque année civile et approuve les différences entre les </a:t>
            </a:r>
            <a:r>
              <a:rPr lang="fr-FR" sz="4000" dirty="0" smtClean="0"/>
              <a:t>réalisations </a:t>
            </a:r>
            <a:r>
              <a:rPr lang="fr-FR" sz="4000" dirty="0"/>
              <a:t>et les prévisions de la loi de finances correspondante, complétée le cas échéant, par les lois de finances rectificatives.</a:t>
            </a:r>
          </a:p>
          <a:p>
            <a:pPr marL="0" indent="0">
              <a:buNone/>
            </a:pPr>
            <a:endParaRPr lang="fr-FR" sz="4000" dirty="0"/>
          </a:p>
        </p:txBody>
      </p:sp>
    </p:spTree>
    <p:extLst>
      <p:ext uri="{BB962C8B-B14F-4D97-AF65-F5344CB8AC3E}">
        <p14:creationId xmlns:p14="http://schemas.microsoft.com/office/powerpoint/2010/main" val="786911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a:bodyPr>
          <a:lstStyle/>
          <a:p>
            <a:pPr marL="0" indent="0">
              <a:buNone/>
            </a:pPr>
            <a:r>
              <a:rPr lang="fr-FR" sz="4000" b="1" dirty="0"/>
              <a:t>Définition du </a:t>
            </a:r>
            <a:r>
              <a:rPr lang="fr-FR" sz="4000" b="1" dirty="0" smtClean="0"/>
              <a:t>budget</a:t>
            </a:r>
          </a:p>
          <a:p>
            <a:pPr marL="0" indent="0">
              <a:buNone/>
            </a:pPr>
            <a:r>
              <a:rPr lang="fr-FR" sz="4000" b="1" dirty="0" smtClean="0"/>
              <a:t>Pour l’établissement sanitaire privé de soins</a:t>
            </a:r>
            <a:endParaRPr lang="fr-FR" sz="4000" b="1" dirty="0"/>
          </a:p>
          <a:p>
            <a:pPr algn="just"/>
            <a:r>
              <a:rPr lang="fr-FR" sz="4000" dirty="0"/>
              <a:t>Le budget est l’ensemble des comptes qui décrivent pour une année financière, toutes les ressources et toutes les charges </a:t>
            </a:r>
            <a:r>
              <a:rPr lang="fr-FR" sz="4000" dirty="0" smtClean="0"/>
              <a:t>de l’établissement. </a:t>
            </a:r>
            <a:r>
              <a:rPr lang="fr-FR" sz="4000" dirty="0"/>
              <a:t>La nature, le montant et l'affectation des ressources et des charges </a:t>
            </a:r>
            <a:r>
              <a:rPr lang="fr-FR" sz="4000" dirty="0" smtClean="0"/>
              <a:t>sont </a:t>
            </a:r>
            <a:r>
              <a:rPr lang="fr-FR" sz="4000" dirty="0"/>
              <a:t>déterminés par </a:t>
            </a:r>
            <a:r>
              <a:rPr lang="fr-FR" sz="4000" dirty="0" smtClean="0"/>
              <a:t>le cadre législatif et règlementaire de la structure.</a:t>
            </a:r>
          </a:p>
          <a:p>
            <a:pPr marL="0" indent="0">
              <a:buNone/>
            </a:pPr>
            <a:endParaRPr lang="fr-FR" sz="4000" dirty="0"/>
          </a:p>
        </p:txBody>
      </p:sp>
    </p:spTree>
    <p:extLst>
      <p:ext uri="{BB962C8B-B14F-4D97-AF65-F5344CB8AC3E}">
        <p14:creationId xmlns:p14="http://schemas.microsoft.com/office/powerpoint/2010/main" val="30199620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fontScale="85000" lnSpcReduction="10000"/>
          </a:bodyPr>
          <a:lstStyle/>
          <a:p>
            <a:pPr marL="0" indent="0">
              <a:buNone/>
            </a:pPr>
            <a:r>
              <a:rPr lang="fr-FR" sz="4000" b="1" dirty="0"/>
              <a:t>Définition du </a:t>
            </a:r>
            <a:r>
              <a:rPr lang="fr-FR" sz="4000" b="1" dirty="0" smtClean="0"/>
              <a:t>budget</a:t>
            </a:r>
          </a:p>
          <a:p>
            <a:pPr marL="0" indent="0">
              <a:buNone/>
            </a:pPr>
            <a:r>
              <a:rPr lang="fr-FR" sz="4000" b="1" dirty="0" smtClean="0"/>
              <a:t>Pour l’établissement sanitaire privé de soins</a:t>
            </a:r>
            <a:endParaRPr lang="fr-FR" sz="4000" b="1" dirty="0"/>
          </a:p>
          <a:p>
            <a:pPr marL="0" indent="0">
              <a:buNone/>
            </a:pPr>
            <a:r>
              <a:rPr lang="fr-FR" sz="4000" dirty="0" smtClean="0"/>
              <a:t>Aujourd’hui, il faut penser </a:t>
            </a:r>
            <a:r>
              <a:rPr lang="fr-FR" sz="4000" b="1" dirty="0" smtClean="0"/>
              <a:t>plan/budget.</a:t>
            </a:r>
          </a:p>
          <a:p>
            <a:pPr marL="0" indent="0">
              <a:buNone/>
            </a:pPr>
            <a:r>
              <a:rPr lang="fr-FR" sz="4000" b="1" dirty="0" smtClean="0"/>
              <a:t>Le système plan/budget</a:t>
            </a:r>
          </a:p>
          <a:p>
            <a:pPr marL="0" indent="0">
              <a:buNone/>
            </a:pPr>
            <a:r>
              <a:rPr lang="fr-FR" sz="4000" dirty="0" smtClean="0"/>
              <a:t>La notion de plan recouvre en pratique plusieurs réalités:</a:t>
            </a:r>
          </a:p>
          <a:p>
            <a:pPr>
              <a:buFont typeface="Wingdings" panose="05000000000000000000" pitchFamily="2" charset="2"/>
              <a:buChar char="Ø"/>
            </a:pPr>
            <a:r>
              <a:rPr lang="fr-FR" sz="4000" dirty="0"/>
              <a:t>e</a:t>
            </a:r>
            <a:r>
              <a:rPr lang="fr-FR" sz="4000" dirty="0" smtClean="0"/>
              <a:t>nsemble d’objectifs à atteindre;</a:t>
            </a:r>
          </a:p>
          <a:p>
            <a:pPr>
              <a:buFont typeface="Wingdings" panose="05000000000000000000" pitchFamily="2" charset="2"/>
              <a:buChar char="Ø"/>
            </a:pPr>
            <a:r>
              <a:rPr lang="fr-FR" sz="4000" dirty="0"/>
              <a:t>u</a:t>
            </a:r>
            <a:r>
              <a:rPr lang="fr-FR" sz="4000" dirty="0" smtClean="0"/>
              <a:t>ne trajectoire prédéfinie qui servira à contrôler des écarts;</a:t>
            </a:r>
          </a:p>
          <a:p>
            <a:pPr>
              <a:buFont typeface="Wingdings" panose="05000000000000000000" pitchFamily="2" charset="2"/>
              <a:buChar char="Ø"/>
            </a:pPr>
            <a:r>
              <a:rPr lang="fr-FR" sz="4000" dirty="0"/>
              <a:t>u</a:t>
            </a:r>
            <a:r>
              <a:rPr lang="fr-FR" sz="4000" dirty="0" smtClean="0"/>
              <a:t>n contrat entre des parties</a:t>
            </a:r>
          </a:p>
          <a:p>
            <a:pPr>
              <a:buFont typeface="Wingdings" panose="05000000000000000000" pitchFamily="2" charset="2"/>
              <a:buChar char="Ø"/>
            </a:pPr>
            <a:r>
              <a:rPr lang="fr-FR" sz="4000" dirty="0"/>
              <a:t>u</a:t>
            </a:r>
            <a:r>
              <a:rPr lang="fr-FR" sz="4000" dirty="0" smtClean="0"/>
              <a:t>ne vision partagée de l’avenir résultant d’un débat critique</a:t>
            </a:r>
          </a:p>
          <a:p>
            <a:pPr marL="0" indent="0">
              <a:buNone/>
            </a:pPr>
            <a:endParaRPr lang="fr-FR" sz="4000" dirty="0" smtClean="0"/>
          </a:p>
          <a:p>
            <a:pPr marL="0" indent="0">
              <a:buNone/>
            </a:pPr>
            <a:endParaRPr lang="fr-FR" sz="4000" dirty="0"/>
          </a:p>
        </p:txBody>
      </p:sp>
    </p:spTree>
    <p:extLst>
      <p:ext uri="{BB962C8B-B14F-4D97-AF65-F5344CB8AC3E}">
        <p14:creationId xmlns:p14="http://schemas.microsoft.com/office/powerpoint/2010/main" val="42122554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fontScale="92500" lnSpcReduction="20000"/>
          </a:bodyPr>
          <a:lstStyle/>
          <a:p>
            <a:pPr marL="0" indent="0">
              <a:buNone/>
            </a:pPr>
            <a:r>
              <a:rPr lang="fr-FR" sz="4000" b="1" dirty="0"/>
              <a:t>Définition du </a:t>
            </a:r>
            <a:r>
              <a:rPr lang="fr-FR" sz="4000" b="1" dirty="0" smtClean="0"/>
              <a:t>budget</a:t>
            </a:r>
          </a:p>
          <a:p>
            <a:pPr marL="0" indent="0">
              <a:buNone/>
            </a:pPr>
            <a:r>
              <a:rPr lang="fr-FR" sz="4000" b="1" dirty="0" smtClean="0"/>
              <a:t>Pour l’établissement sanitaire privé de soins</a:t>
            </a:r>
            <a:endParaRPr lang="fr-FR" sz="4000" b="1" dirty="0"/>
          </a:p>
          <a:p>
            <a:pPr marL="0" indent="0">
              <a:buNone/>
            </a:pPr>
            <a:r>
              <a:rPr lang="fr-FR" sz="4000" dirty="0" smtClean="0"/>
              <a:t>Aujourd’hui, il faut penser </a:t>
            </a:r>
            <a:r>
              <a:rPr lang="fr-FR" sz="4000" b="1" dirty="0" smtClean="0"/>
              <a:t>plan/budget.</a:t>
            </a:r>
          </a:p>
          <a:p>
            <a:pPr marL="0" indent="0">
              <a:buNone/>
            </a:pPr>
            <a:r>
              <a:rPr lang="fr-FR" sz="4000" b="1" dirty="0" smtClean="0"/>
              <a:t>Le système plan/budget </a:t>
            </a:r>
            <a:r>
              <a:rPr lang="fr-FR" sz="4000" dirty="0" smtClean="0"/>
              <a:t> a pour avantages de:</a:t>
            </a:r>
          </a:p>
          <a:p>
            <a:pPr algn="just">
              <a:buFont typeface="Wingdings" panose="05000000000000000000" pitchFamily="2" charset="2"/>
              <a:buChar char="Ø"/>
            </a:pPr>
            <a:r>
              <a:rPr lang="fr-FR" sz="4000" dirty="0"/>
              <a:t>p</a:t>
            </a:r>
            <a:r>
              <a:rPr lang="fr-FR" sz="4000" dirty="0" smtClean="0"/>
              <a:t>lanifier au mieux l’allocation des ressources nécessaires;</a:t>
            </a:r>
          </a:p>
          <a:p>
            <a:pPr algn="just">
              <a:buFont typeface="Wingdings" panose="05000000000000000000" pitchFamily="2" charset="2"/>
              <a:buChar char="Ø"/>
            </a:pPr>
            <a:r>
              <a:rPr lang="fr-FR" sz="4000" dirty="0"/>
              <a:t>d</a:t>
            </a:r>
            <a:r>
              <a:rPr lang="fr-FR" sz="4000" dirty="0" smtClean="0"/>
              <a:t>éterminer des objectifs de performance à atteindre</a:t>
            </a:r>
          </a:p>
          <a:p>
            <a:pPr algn="just">
              <a:buFont typeface="Wingdings" panose="05000000000000000000" pitchFamily="2" charset="2"/>
              <a:buChar char="Ø"/>
            </a:pPr>
            <a:r>
              <a:rPr lang="fr-FR" sz="4000" dirty="0"/>
              <a:t>d</a:t>
            </a:r>
            <a:r>
              <a:rPr lang="fr-FR" sz="4000" dirty="0" smtClean="0"/>
              <a:t>onner un cadre d’ensemble dans lequel s’inscrit le suivi</a:t>
            </a:r>
          </a:p>
          <a:p>
            <a:pPr algn="just">
              <a:buFont typeface="Wingdings" panose="05000000000000000000" pitchFamily="2" charset="2"/>
              <a:buChar char="Ø"/>
            </a:pPr>
            <a:r>
              <a:rPr lang="fr-FR" sz="4000" dirty="0"/>
              <a:t>c</a:t>
            </a:r>
            <a:r>
              <a:rPr lang="fr-FR" sz="4000" dirty="0" smtClean="0"/>
              <a:t>aractère intégrateur dans la dynamique de l’action</a:t>
            </a:r>
          </a:p>
          <a:p>
            <a:pPr>
              <a:buFont typeface="Wingdings" panose="05000000000000000000" pitchFamily="2" charset="2"/>
              <a:buChar char="Ø"/>
            </a:pPr>
            <a:endParaRPr lang="fr-FR" sz="4000" dirty="0" smtClean="0"/>
          </a:p>
          <a:p>
            <a:pPr marL="0" indent="0">
              <a:buNone/>
            </a:pPr>
            <a:endParaRPr lang="fr-FR" sz="4000" dirty="0" smtClean="0"/>
          </a:p>
          <a:p>
            <a:pPr marL="0" indent="0">
              <a:buNone/>
            </a:pPr>
            <a:endParaRPr lang="fr-FR" sz="4000" dirty="0"/>
          </a:p>
        </p:txBody>
      </p:sp>
    </p:spTree>
    <p:extLst>
      <p:ext uri="{BB962C8B-B14F-4D97-AF65-F5344CB8AC3E}">
        <p14:creationId xmlns:p14="http://schemas.microsoft.com/office/powerpoint/2010/main" val="42455963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fontScale="92500" lnSpcReduction="20000"/>
          </a:bodyPr>
          <a:lstStyle/>
          <a:p>
            <a:pPr marL="0" indent="0">
              <a:buNone/>
            </a:pPr>
            <a:r>
              <a:rPr lang="fr-FR" sz="4000" b="1" dirty="0"/>
              <a:t>Définition du </a:t>
            </a:r>
            <a:r>
              <a:rPr lang="fr-FR" sz="4000" b="1" dirty="0" smtClean="0"/>
              <a:t>budget</a:t>
            </a:r>
          </a:p>
          <a:p>
            <a:pPr marL="0" indent="0">
              <a:buNone/>
            </a:pPr>
            <a:r>
              <a:rPr lang="fr-FR" sz="4000" b="1" dirty="0" smtClean="0"/>
              <a:t>Pour l’établissement sanitaire privé de soins</a:t>
            </a:r>
            <a:endParaRPr lang="fr-FR" sz="4000" b="1" dirty="0"/>
          </a:p>
          <a:p>
            <a:pPr marL="0" indent="0">
              <a:buNone/>
            </a:pPr>
            <a:r>
              <a:rPr lang="fr-FR" sz="4000" dirty="0" smtClean="0"/>
              <a:t>Aujourd’hui, il faut penser </a:t>
            </a:r>
            <a:r>
              <a:rPr lang="fr-FR" sz="4000" b="1" dirty="0" smtClean="0"/>
              <a:t>plan/budget.</a:t>
            </a:r>
          </a:p>
          <a:p>
            <a:pPr marL="0" indent="0">
              <a:buNone/>
            </a:pPr>
            <a:r>
              <a:rPr lang="fr-FR" sz="4000" b="1" dirty="0" smtClean="0"/>
              <a:t>Les étapes du cycle plan/budget: </a:t>
            </a:r>
            <a:r>
              <a:rPr lang="fr-FR" sz="4000" dirty="0" smtClean="0"/>
              <a:t>3 étapes</a:t>
            </a:r>
          </a:p>
          <a:p>
            <a:pPr algn="just">
              <a:buFont typeface="Wingdings" panose="05000000000000000000" pitchFamily="2" charset="2"/>
              <a:buChar char="§"/>
            </a:pPr>
            <a:r>
              <a:rPr lang="fr-FR" sz="4000" dirty="0" smtClean="0"/>
              <a:t>la planification stratégique: quantification très globale et indicative par grandes masses</a:t>
            </a:r>
          </a:p>
          <a:p>
            <a:pPr algn="just">
              <a:buFont typeface="Wingdings" panose="05000000000000000000" pitchFamily="2" charset="2"/>
              <a:buChar char="§"/>
            </a:pPr>
            <a:r>
              <a:rPr lang="fr-FR" sz="4000" dirty="0"/>
              <a:t>l</a:t>
            </a:r>
            <a:r>
              <a:rPr lang="fr-FR" sz="4000" dirty="0" smtClean="0"/>
              <a:t>a planification opérationnelle, qui comprend des plans d’action, des objectifs d’activité, un chiffrage assez agrégé, mais complet et cohérent</a:t>
            </a:r>
          </a:p>
          <a:p>
            <a:pPr algn="just">
              <a:buFont typeface="Wingdings" panose="05000000000000000000" pitchFamily="2" charset="2"/>
              <a:buChar char="§"/>
            </a:pPr>
            <a:r>
              <a:rPr lang="fr-FR" sz="4000" dirty="0"/>
              <a:t>l</a:t>
            </a:r>
            <a:r>
              <a:rPr lang="fr-FR" sz="4000" dirty="0" smtClean="0"/>
              <a:t>e budget, qui expose les actions et les activités de l’année, avec un chiffrage détaillé, explicité par mois</a:t>
            </a:r>
            <a:endParaRPr lang="fr-FR" sz="4000" dirty="0"/>
          </a:p>
        </p:txBody>
      </p:sp>
    </p:spTree>
    <p:extLst>
      <p:ext uri="{BB962C8B-B14F-4D97-AF65-F5344CB8AC3E}">
        <p14:creationId xmlns:p14="http://schemas.microsoft.com/office/powerpoint/2010/main" val="41133137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a:bodyPr>
          <a:lstStyle/>
          <a:p>
            <a:pPr marL="0" indent="0">
              <a:buNone/>
            </a:pPr>
            <a:r>
              <a:rPr lang="fr-FR" sz="4000" b="1" dirty="0"/>
              <a:t>Définition du </a:t>
            </a:r>
            <a:r>
              <a:rPr lang="fr-FR" sz="4000" b="1" dirty="0" smtClean="0"/>
              <a:t>budget</a:t>
            </a:r>
          </a:p>
          <a:p>
            <a:pPr marL="0" indent="0">
              <a:buNone/>
            </a:pPr>
            <a:r>
              <a:rPr lang="fr-FR" sz="4000" b="1" dirty="0" smtClean="0"/>
              <a:t>Pour l’établissement sanitaire privé de soins</a:t>
            </a:r>
            <a:endParaRPr lang="fr-FR" sz="4000" b="1" dirty="0"/>
          </a:p>
          <a:p>
            <a:pPr marL="0" indent="0">
              <a:buNone/>
            </a:pPr>
            <a:r>
              <a:rPr lang="fr-FR" sz="4000" dirty="0" smtClean="0"/>
              <a:t>Aujourd’hui, il faut penser </a:t>
            </a:r>
            <a:r>
              <a:rPr lang="fr-FR" sz="4000" b="1" dirty="0" smtClean="0"/>
              <a:t>plan/budget.</a:t>
            </a:r>
          </a:p>
          <a:p>
            <a:pPr marL="0" indent="0">
              <a:buNone/>
            </a:pPr>
            <a:r>
              <a:rPr lang="fr-FR" sz="4000" b="1" dirty="0" smtClean="0"/>
              <a:t>Les étapes du cycle plan/budget: </a:t>
            </a:r>
            <a:r>
              <a:rPr lang="fr-FR" sz="4000" dirty="0" smtClean="0"/>
              <a:t>3 étapes</a:t>
            </a:r>
          </a:p>
          <a:p>
            <a:pPr marL="0" indent="0" algn="just">
              <a:buNone/>
            </a:pPr>
            <a:r>
              <a:rPr lang="fr-FR" sz="4000" dirty="0" smtClean="0"/>
              <a:t>Ces différentes étapes toucheront des niveaux organisationnels et des horizons de temps différents</a:t>
            </a:r>
          </a:p>
        </p:txBody>
      </p:sp>
    </p:spTree>
    <p:extLst>
      <p:ext uri="{BB962C8B-B14F-4D97-AF65-F5344CB8AC3E}">
        <p14:creationId xmlns:p14="http://schemas.microsoft.com/office/powerpoint/2010/main" val="36744731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a:bodyPr>
          <a:lstStyle/>
          <a:p>
            <a:pPr marL="0" indent="0">
              <a:buNone/>
            </a:pPr>
            <a:r>
              <a:rPr lang="fr-FR" sz="4000" b="1" dirty="0"/>
              <a:t>Définition du </a:t>
            </a:r>
            <a:r>
              <a:rPr lang="fr-FR" sz="4000" b="1" dirty="0" smtClean="0"/>
              <a:t>budget</a:t>
            </a:r>
          </a:p>
          <a:p>
            <a:pPr marL="0" indent="0">
              <a:buNone/>
            </a:pPr>
            <a:r>
              <a:rPr lang="fr-FR" sz="4000" b="1" dirty="0" smtClean="0"/>
              <a:t>Pour l’établissement sanitaire privé de soins</a:t>
            </a:r>
            <a:endParaRPr lang="fr-FR" sz="4000" b="1" dirty="0"/>
          </a:p>
          <a:p>
            <a:pPr marL="0" indent="0">
              <a:buNone/>
            </a:pPr>
            <a:r>
              <a:rPr lang="fr-FR" sz="4000" dirty="0" smtClean="0"/>
              <a:t>Aujourd’hui, il faut penser </a:t>
            </a:r>
            <a:r>
              <a:rPr lang="fr-FR" sz="4000" b="1" dirty="0" smtClean="0"/>
              <a:t>plan/budget.</a:t>
            </a:r>
          </a:p>
          <a:p>
            <a:pPr marL="0" indent="0">
              <a:buNone/>
            </a:pPr>
            <a:r>
              <a:rPr lang="fr-FR" sz="4000" b="1" dirty="0" smtClean="0"/>
              <a:t>Les étapes du cycle plan/budget: </a:t>
            </a:r>
          </a:p>
          <a:p>
            <a:pPr marL="0" indent="0" algn="ctr">
              <a:buNone/>
            </a:pPr>
            <a:r>
              <a:rPr lang="fr-FR" b="1" u="sng" dirty="0" smtClean="0"/>
              <a:t>Cycles de gestion et niveaux organisationnels</a:t>
            </a:r>
          </a:p>
          <a:p>
            <a:pPr marL="0" indent="0">
              <a:buNone/>
            </a:pPr>
            <a:endParaRPr lang="fr-FR" sz="4000" dirty="0" smtClean="0"/>
          </a:p>
        </p:txBody>
      </p:sp>
      <p:graphicFrame>
        <p:nvGraphicFramePr>
          <p:cNvPr id="2" name="Tableau 1"/>
          <p:cNvGraphicFramePr>
            <a:graphicFrameLocks noGrp="1"/>
          </p:cNvGraphicFramePr>
          <p:nvPr>
            <p:extLst>
              <p:ext uri="{D42A27DB-BD31-4B8C-83A1-F6EECF244321}">
                <p14:modId xmlns:p14="http://schemas.microsoft.com/office/powerpoint/2010/main" val="2725668097"/>
              </p:ext>
            </p:extLst>
          </p:nvPr>
        </p:nvGraphicFramePr>
        <p:xfrm>
          <a:off x="1356816" y="4180840"/>
          <a:ext cx="8762244" cy="2494280"/>
        </p:xfrm>
        <a:graphic>
          <a:graphicData uri="http://schemas.openxmlformats.org/drawingml/2006/table">
            <a:tbl>
              <a:tblPr firstRow="1" bandRow="1">
                <a:tableStyleId>{616DA210-FB5B-4158-B5E0-FEB733F419BA}</a:tableStyleId>
              </a:tblPr>
              <a:tblGrid>
                <a:gridCol w="1550158"/>
                <a:gridCol w="1370590"/>
                <a:gridCol w="2920748"/>
                <a:gridCol w="2920748"/>
              </a:tblGrid>
              <a:tr h="370840">
                <a:tc>
                  <a:txBody>
                    <a:bodyPr/>
                    <a:lstStyle/>
                    <a:p>
                      <a:endParaRPr lang="fr-FR" dirty="0"/>
                    </a:p>
                  </a:txBody>
                  <a:tcPr/>
                </a:tc>
                <a:tc>
                  <a:txBody>
                    <a:bodyPr/>
                    <a:lstStyle/>
                    <a:p>
                      <a:pPr algn="ctr"/>
                      <a:r>
                        <a:rPr lang="fr-FR" dirty="0" smtClean="0"/>
                        <a:t>Budget</a:t>
                      </a:r>
                      <a:endParaRPr lang="fr-FR" dirty="0"/>
                    </a:p>
                  </a:txBody>
                  <a:tcPr/>
                </a:tc>
                <a:tc>
                  <a:txBody>
                    <a:bodyPr/>
                    <a:lstStyle/>
                    <a:p>
                      <a:pPr algn="ctr"/>
                      <a:r>
                        <a:rPr lang="fr-FR" dirty="0" smtClean="0"/>
                        <a:t>Plan</a:t>
                      </a:r>
                      <a:r>
                        <a:rPr lang="fr-FR" baseline="0" dirty="0" smtClean="0"/>
                        <a:t> opérationnel</a:t>
                      </a:r>
                      <a:endParaRPr lang="fr-FR" dirty="0"/>
                    </a:p>
                  </a:txBody>
                  <a:tcPr/>
                </a:tc>
                <a:tc>
                  <a:txBody>
                    <a:bodyPr/>
                    <a:lstStyle/>
                    <a:p>
                      <a:pPr algn="ctr"/>
                      <a:r>
                        <a:rPr lang="fr-FR" dirty="0" smtClean="0"/>
                        <a:t>Plan stratégique</a:t>
                      </a:r>
                      <a:endParaRPr lang="fr-FR" dirty="0"/>
                    </a:p>
                  </a:txBody>
                  <a:tcPr/>
                </a:tc>
              </a:tr>
              <a:tr h="356157">
                <a:tc>
                  <a:txBody>
                    <a:bodyPr/>
                    <a:lstStyle/>
                    <a:p>
                      <a:r>
                        <a:rPr lang="fr-FR" dirty="0" smtClean="0"/>
                        <a:t>Direction</a:t>
                      </a:r>
                      <a:r>
                        <a:rPr lang="fr-FR" baseline="0" dirty="0" smtClean="0"/>
                        <a:t> Générale</a:t>
                      </a:r>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r h="370840">
                <a:tc>
                  <a:txBody>
                    <a:bodyPr/>
                    <a:lstStyle/>
                    <a:p>
                      <a:r>
                        <a:rPr lang="fr-FR" dirty="0" smtClean="0"/>
                        <a:t>Direction</a:t>
                      </a:r>
                      <a:endParaRPr lang="fr-FR" dirty="0"/>
                    </a:p>
                  </a:txBody>
                  <a:tcPr/>
                </a:tc>
                <a:tc>
                  <a:txBody>
                    <a:bodyPr/>
                    <a:lstStyle/>
                    <a:p>
                      <a:endParaRPr lang="fr-FR" dirty="0"/>
                    </a:p>
                  </a:txBody>
                  <a:tcPr/>
                </a:tc>
                <a:tc>
                  <a:txBody>
                    <a:bodyPr/>
                    <a:lstStyle/>
                    <a:p>
                      <a:endParaRPr lang="fr-FR" dirty="0"/>
                    </a:p>
                  </a:txBody>
                  <a:tcPr/>
                </a:tc>
                <a:tc>
                  <a:txBody>
                    <a:bodyPr/>
                    <a:lstStyle/>
                    <a:p>
                      <a:endParaRPr lang="fr-FR" dirty="0"/>
                    </a:p>
                  </a:txBody>
                  <a:tcPr/>
                </a:tc>
              </a:tr>
              <a:tr h="370840">
                <a:tc>
                  <a:txBody>
                    <a:bodyPr/>
                    <a:lstStyle/>
                    <a:p>
                      <a:r>
                        <a:rPr lang="fr-FR" dirty="0" smtClean="0"/>
                        <a:t>Service</a:t>
                      </a:r>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tr>
              <a:tr h="370840">
                <a:tc>
                  <a:txBody>
                    <a:bodyPr/>
                    <a:lstStyle/>
                    <a:p>
                      <a:r>
                        <a:rPr lang="fr-FR" dirty="0" smtClean="0"/>
                        <a:t>Unité</a:t>
                      </a:r>
                      <a:endParaRPr lang="fr-FR" dirty="0"/>
                    </a:p>
                  </a:txBody>
                  <a:tcPr/>
                </a:tc>
                <a:tc>
                  <a:txBody>
                    <a:bodyPr/>
                    <a:lstStyle/>
                    <a:p>
                      <a:endParaRPr lang="fr-FR"/>
                    </a:p>
                  </a:txBody>
                  <a:tcPr/>
                </a:tc>
                <a:tc>
                  <a:txBody>
                    <a:bodyPr/>
                    <a:lstStyle/>
                    <a:p>
                      <a:endParaRPr lang="fr-FR" dirty="0"/>
                    </a:p>
                  </a:txBody>
                  <a:tcPr/>
                </a:tc>
                <a:tc>
                  <a:txBody>
                    <a:bodyPr/>
                    <a:lstStyle/>
                    <a:p>
                      <a:endParaRPr lang="fr-FR" dirty="0"/>
                    </a:p>
                  </a:txBody>
                  <a:tcPr/>
                </a:tc>
              </a:tr>
              <a:tr h="370840">
                <a:tc>
                  <a:txBody>
                    <a:bodyPr/>
                    <a:lstStyle/>
                    <a:p>
                      <a:pPr algn="ctr"/>
                      <a:r>
                        <a:rPr lang="fr-FR" b="1" dirty="0" smtClean="0"/>
                        <a:t>Horizon</a:t>
                      </a:r>
                      <a:endParaRPr lang="fr-FR" b="1" dirty="0"/>
                    </a:p>
                  </a:txBody>
                  <a:tcPr/>
                </a:tc>
                <a:tc>
                  <a:txBody>
                    <a:bodyPr/>
                    <a:lstStyle/>
                    <a:p>
                      <a:pPr algn="ctr"/>
                      <a:r>
                        <a:rPr lang="fr-FR" b="1" dirty="0" smtClean="0"/>
                        <a:t>1an</a:t>
                      </a:r>
                      <a:endParaRPr lang="fr-FR" b="1" dirty="0"/>
                    </a:p>
                  </a:txBody>
                  <a:tcPr/>
                </a:tc>
                <a:tc>
                  <a:txBody>
                    <a:bodyPr/>
                    <a:lstStyle/>
                    <a:p>
                      <a:pPr algn="ctr"/>
                      <a:r>
                        <a:rPr lang="fr-FR" b="1" dirty="0" smtClean="0"/>
                        <a:t>3 ans</a:t>
                      </a:r>
                      <a:endParaRPr lang="fr-FR" b="1" dirty="0"/>
                    </a:p>
                  </a:txBody>
                  <a:tcPr/>
                </a:tc>
                <a:tc>
                  <a:txBody>
                    <a:bodyPr/>
                    <a:lstStyle/>
                    <a:p>
                      <a:pPr algn="ctr"/>
                      <a:r>
                        <a:rPr lang="fr-FR" b="1" dirty="0" smtClean="0"/>
                        <a:t>5 ans</a:t>
                      </a:r>
                      <a:endParaRPr lang="fr-FR" b="1" dirty="0"/>
                    </a:p>
                  </a:txBody>
                  <a:tcPr/>
                </a:tc>
              </a:tr>
            </a:tbl>
          </a:graphicData>
        </a:graphic>
      </p:graphicFrame>
    </p:spTree>
    <p:extLst>
      <p:ext uri="{BB962C8B-B14F-4D97-AF65-F5344CB8AC3E}">
        <p14:creationId xmlns:p14="http://schemas.microsoft.com/office/powerpoint/2010/main" val="15414504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974679" y="146763"/>
            <a:ext cx="10515600" cy="822228"/>
          </a:xfrm>
        </p:spPr>
        <p:txBody>
          <a:bodyPr/>
          <a:lstStyle/>
          <a:p>
            <a:r>
              <a:rPr lang="fr-FR" b="1" dirty="0"/>
              <a:t>Chapitre </a:t>
            </a:r>
            <a:r>
              <a:rPr lang="fr-FR" b="1" dirty="0" smtClean="0"/>
              <a:t>I: Le budget des structures de santé</a:t>
            </a:r>
            <a:endParaRPr lang="fr-FR" b="1" dirty="0"/>
          </a:p>
        </p:txBody>
      </p:sp>
      <p:sp>
        <p:nvSpPr>
          <p:cNvPr id="4" name="Espace réservé du contenu 3"/>
          <p:cNvSpPr>
            <a:spLocks noGrp="1"/>
          </p:cNvSpPr>
          <p:nvPr>
            <p:ph idx="1"/>
          </p:nvPr>
        </p:nvSpPr>
        <p:spPr>
          <a:xfrm>
            <a:off x="838200" y="968991"/>
            <a:ext cx="10515600" cy="5677469"/>
          </a:xfrm>
        </p:spPr>
        <p:txBody>
          <a:bodyPr>
            <a:normAutofit/>
          </a:bodyPr>
          <a:lstStyle/>
          <a:p>
            <a:pPr marL="0" indent="0">
              <a:buNone/>
            </a:pPr>
            <a:r>
              <a:rPr lang="fr-FR" b="1" dirty="0"/>
              <a:t>Définition du </a:t>
            </a:r>
            <a:r>
              <a:rPr lang="fr-FR" b="1" dirty="0" smtClean="0"/>
              <a:t>budget</a:t>
            </a:r>
          </a:p>
          <a:p>
            <a:pPr marL="0" indent="0">
              <a:buNone/>
            </a:pPr>
            <a:r>
              <a:rPr lang="fr-FR" b="1" dirty="0" smtClean="0"/>
              <a:t>Pour l’établissement sanitaire privé de soins</a:t>
            </a:r>
            <a:endParaRPr lang="fr-FR" b="1" dirty="0"/>
          </a:p>
          <a:p>
            <a:pPr marL="0" indent="0">
              <a:buNone/>
            </a:pPr>
            <a:r>
              <a:rPr lang="fr-FR" dirty="0" smtClean="0"/>
              <a:t>Aujourd’hui, il faut penser </a:t>
            </a:r>
            <a:r>
              <a:rPr lang="fr-FR" b="1" dirty="0" smtClean="0"/>
              <a:t>plan/budget.</a:t>
            </a:r>
          </a:p>
          <a:p>
            <a:pPr marL="0" indent="0">
              <a:buNone/>
            </a:pPr>
            <a:endParaRPr lang="fr-FR" sz="4000" b="1" dirty="0" smtClean="0"/>
          </a:p>
        </p:txBody>
      </p:sp>
      <p:graphicFrame>
        <p:nvGraphicFramePr>
          <p:cNvPr id="2" name="Diagramme 1"/>
          <p:cNvGraphicFramePr/>
          <p:nvPr>
            <p:extLst/>
          </p:nvPr>
        </p:nvGraphicFramePr>
        <p:xfrm>
          <a:off x="974679" y="2388358"/>
          <a:ext cx="9861643" cy="42581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84720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3354</TotalTime>
  <Words>1021</Words>
  <Application>Microsoft Office PowerPoint</Application>
  <PresentationFormat>Grand écran</PresentationFormat>
  <Paragraphs>140</Paragraphs>
  <Slides>17</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17</vt:i4>
      </vt:variant>
    </vt:vector>
  </HeadingPairs>
  <TitlesOfParts>
    <vt:vector size="24" baseType="lpstr">
      <vt:lpstr>Adobe Caslon Pro Bold</vt:lpstr>
      <vt:lpstr>Arial</vt:lpstr>
      <vt:lpstr>Calibri</vt:lpstr>
      <vt:lpstr>Calibri Light</vt:lpstr>
      <vt:lpstr>Times New Roman</vt:lpstr>
      <vt:lpstr>Wingdings</vt:lpstr>
      <vt:lpstr>Thème Office</vt:lpstr>
      <vt:lpstr>institut de formation et de recherche interdisciplinaire en sciences de la sante et de l’EDUCATION (IFRISSE)</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lpstr>Chapitre I: Le budget des structures de santé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Gaston SIWOU</dc:creator>
  <cp:lastModifiedBy>ZOUGOURI</cp:lastModifiedBy>
  <cp:revision>473</cp:revision>
  <cp:lastPrinted>2020-10-01T12:45:10Z</cp:lastPrinted>
  <dcterms:created xsi:type="dcterms:W3CDTF">2014-04-08T09:39:22Z</dcterms:created>
  <dcterms:modified xsi:type="dcterms:W3CDTF">2021-03-09T09:08:51Z</dcterms:modified>
</cp:coreProperties>
</file>