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1" r:id="rId4"/>
    <p:sldId id="283" r:id="rId5"/>
    <p:sldId id="272" r:id="rId6"/>
    <p:sldId id="275" r:id="rId7"/>
    <p:sldId id="273" r:id="rId8"/>
    <p:sldId id="276" r:id="rId9"/>
    <p:sldId id="277" r:id="rId10"/>
    <p:sldId id="270" r:id="rId11"/>
    <p:sldId id="278" r:id="rId12"/>
    <p:sldId id="274" r:id="rId13"/>
    <p:sldId id="279" r:id="rId14"/>
    <p:sldId id="280" r:id="rId15"/>
    <p:sldId id="261" r:id="rId16"/>
    <p:sldId id="281" r:id="rId17"/>
    <p:sldId id="262" r:id="rId18"/>
    <p:sldId id="263" r:id="rId19"/>
    <p:sldId id="264" r:id="rId20"/>
    <p:sldId id="28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1445" y="0"/>
            <a:ext cx="9512489" cy="6482686"/>
          </a:xfrm>
        </p:spPr>
        <p:txBody>
          <a:bodyPr/>
          <a:lstStyle/>
          <a:p>
            <a:pPr algn="ctr"/>
            <a:r>
              <a:rPr lang="fr-FR" dirty="0" smtClean="0"/>
              <a:t>LE </a:t>
            </a:r>
            <a:r>
              <a:rPr lang="fr-FR" dirty="0"/>
              <a:t>PRINCIPE DE LA SEPARATION DES </a:t>
            </a:r>
            <a:br>
              <a:rPr lang="fr-FR" dirty="0"/>
            </a:br>
            <a:r>
              <a:rPr lang="fr-FR" dirty="0"/>
              <a:t>FONCTIONS  D'ORDONNATEUR ET DE COMPTABLE PUBLIC </a:t>
            </a:r>
            <a:br>
              <a:rPr lang="fr-FR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5185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665" y="439099"/>
            <a:ext cx="9574249" cy="993916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2</a:t>
            </a:r>
            <a:r>
              <a:rPr lang="fr-FR" sz="2400" b="1" dirty="0" smtClean="0"/>
              <a:t>. </a:t>
            </a:r>
            <a:r>
              <a:rPr lang="fr-FR" sz="2400" b="1" dirty="0" smtClean="0"/>
              <a:t>JUSTIFICATION </a:t>
            </a:r>
            <a:r>
              <a:rPr lang="fr-FR" sz="2400" b="1" dirty="0"/>
              <a:t>DU </a:t>
            </a:r>
            <a:r>
              <a:rPr lang="fr-FR" sz="2400" b="1" dirty="0" smtClean="0"/>
              <a:t>PRINCIPE</a:t>
            </a:r>
            <a:r>
              <a:rPr lang="fr-FR" sz="2400" b="1" dirty="0"/>
              <a:t/>
            </a:r>
            <a:br>
              <a:rPr lang="fr-FR" sz="2400" b="1" dirty="0"/>
            </a:b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76306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fr-FR" sz="4000" dirty="0" smtClean="0"/>
              <a:t>Justification d’ordre matériel 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4000" dirty="0" smtClean="0"/>
              <a:t>Division administrative des tâches pour faciliter et améliorer l’exécution des opérations budgétaires de l’Etat et des autres organismes publics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4000" dirty="0" smtClean="0"/>
              <a:t>Garantie d’efficacité et de compétence eu égard à la qualification et aux aptitudes différentes des deux catégories d’agents</a:t>
            </a:r>
            <a:endParaRPr lang="fr-FR" sz="4000" dirty="0"/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84509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665" y="439099"/>
            <a:ext cx="9574249" cy="1320800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2</a:t>
            </a:r>
            <a:r>
              <a:rPr lang="fr-FR" sz="2400" b="1" dirty="0" smtClean="0"/>
              <a:t>. </a:t>
            </a:r>
            <a:r>
              <a:rPr lang="fr-FR" sz="2400" b="1" dirty="0" smtClean="0"/>
              <a:t>JUSTIFICATION </a:t>
            </a:r>
            <a:r>
              <a:rPr lang="fr-FR" sz="2400" b="1" dirty="0"/>
              <a:t>DU </a:t>
            </a:r>
            <a:r>
              <a:rPr lang="fr-FR" sz="2400" b="1" dirty="0" smtClean="0"/>
              <a:t>PRINCIPE</a:t>
            </a:r>
            <a:r>
              <a:rPr lang="fr-FR" sz="2400" b="1" dirty="0"/>
              <a:t/>
            </a:r>
            <a:br>
              <a:rPr lang="fr-FR" sz="2400" b="1" dirty="0"/>
            </a:b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091821"/>
            <a:ext cx="8596668" cy="511791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4000" dirty="0" smtClean="0"/>
              <a:t>Justification d’ordre juridique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4000" dirty="0" smtClean="0"/>
              <a:t>Contrôle juridique réciproque des deux catégories d’acteurs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4000" dirty="0" smtClean="0"/>
              <a:t>Contrôle juridictionnel de la cour des comptes à travers un rapprochement de la comptabilité de l’ordonnateur et de celle du comptable public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75643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665" y="493690"/>
            <a:ext cx="9574249" cy="939325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3. </a:t>
            </a:r>
            <a:r>
              <a:rPr lang="fr-FR" sz="2400" b="1" dirty="0" smtClean="0"/>
              <a:t>LES </a:t>
            </a:r>
            <a:r>
              <a:rPr lang="fr-FR" sz="2400" b="1" dirty="0"/>
              <a:t>CONSEQUENCES DU </a:t>
            </a:r>
            <a:r>
              <a:rPr lang="fr-FR" sz="2400" b="1" dirty="0" smtClean="0"/>
              <a:t>PRINCIPE</a:t>
            </a:r>
            <a:r>
              <a:rPr lang="fr-FR" sz="2400" b="1" dirty="0"/>
              <a:t/>
            </a:r>
            <a:br>
              <a:rPr lang="fr-FR" sz="2400" b="1" dirty="0"/>
            </a:b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187355"/>
            <a:ext cx="8596668" cy="5036024"/>
          </a:xfrm>
        </p:spPr>
        <p:txBody>
          <a:bodyPr>
            <a:normAutofit/>
          </a:bodyPr>
          <a:lstStyle/>
          <a:p>
            <a:pPr algn="just"/>
            <a:r>
              <a:rPr lang="fr-FR" sz="4000" dirty="0" smtClean="0"/>
              <a:t>Des conséquences résultent </a:t>
            </a:r>
            <a:r>
              <a:rPr lang="fr-FR" sz="4000" dirty="0"/>
              <a:t>de l'application du principe de la séparation. Ces conséquences sont </a:t>
            </a:r>
            <a:r>
              <a:rPr lang="fr-FR" sz="4000" dirty="0" smtClean="0"/>
              <a:t>perceptibles: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4000" dirty="0"/>
              <a:t>a</a:t>
            </a:r>
            <a:r>
              <a:rPr lang="fr-FR" sz="4000" dirty="0" smtClean="0"/>
              <a:t>u niveau de la responsabilité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4000" dirty="0"/>
              <a:t>a</a:t>
            </a:r>
            <a:r>
              <a:rPr lang="fr-FR" sz="4000" dirty="0" smtClean="0"/>
              <a:t>u </a:t>
            </a:r>
            <a:r>
              <a:rPr lang="fr-FR" sz="4000" dirty="0"/>
              <a:t>niveau de l'incompatibilité </a:t>
            </a:r>
            <a:endParaRPr lang="fr-FR" sz="4000" dirty="0" smtClean="0"/>
          </a:p>
          <a:p>
            <a:pPr algn="just"/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7190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665" y="493690"/>
            <a:ext cx="9574249" cy="939325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3. </a:t>
            </a:r>
            <a:r>
              <a:rPr lang="fr-FR" sz="2400" b="1" dirty="0" smtClean="0"/>
              <a:t>LES </a:t>
            </a:r>
            <a:r>
              <a:rPr lang="fr-FR" sz="2400" b="1" dirty="0"/>
              <a:t>CONSEQUENCES DU </a:t>
            </a:r>
            <a:r>
              <a:rPr lang="fr-FR" sz="2400" b="1" dirty="0" smtClean="0"/>
              <a:t>PRINCIPE</a:t>
            </a:r>
            <a:r>
              <a:rPr lang="fr-FR" sz="2400" b="1" dirty="0"/>
              <a:t/>
            </a:r>
            <a:br>
              <a:rPr lang="fr-FR" sz="2400" b="1" dirty="0"/>
            </a:b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187355"/>
            <a:ext cx="8596668" cy="503602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fr-FR" sz="4000" dirty="0"/>
              <a:t>A</a:t>
            </a:r>
            <a:r>
              <a:rPr lang="fr-FR" sz="4000" dirty="0" smtClean="0"/>
              <a:t>u niveau de la responsabilité</a:t>
            </a:r>
          </a:p>
          <a:p>
            <a:pPr marL="0" indent="0" algn="just">
              <a:buNone/>
            </a:pPr>
            <a:r>
              <a:rPr lang="fr-FR" sz="4000" dirty="0" smtClean="0"/>
              <a:t>Les ordonnateurs </a:t>
            </a:r>
            <a:r>
              <a:rPr lang="fr-FR" sz="4000" dirty="0"/>
              <a:t>sont responsables de la légalité, de la régularité et de l'exactitude des certificats qu’ils </a:t>
            </a:r>
            <a:r>
              <a:rPr lang="fr-FR" sz="4000" dirty="0" smtClean="0"/>
              <a:t>délivrent. Responsabilité personnelle et pécuniaire de leurs gestions</a:t>
            </a:r>
          </a:p>
          <a:p>
            <a:pPr marL="0" indent="0" algn="just">
              <a:buNone/>
            </a:pPr>
            <a:r>
              <a:rPr lang="fr-FR" sz="4000" dirty="0"/>
              <a:t>les comptables publics sont responsables personnellement et pécuniairement des fonds qui leur sont confiés et de la régularité des opérations qu'ils effectuent</a:t>
            </a:r>
          </a:p>
        </p:txBody>
      </p:sp>
    </p:spTree>
    <p:extLst>
      <p:ext uri="{BB962C8B-B14F-4D97-AF65-F5344CB8AC3E}">
        <p14:creationId xmlns:p14="http://schemas.microsoft.com/office/powerpoint/2010/main" val="71972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665" y="493690"/>
            <a:ext cx="9574249" cy="939325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3. </a:t>
            </a:r>
            <a:r>
              <a:rPr lang="fr-FR" sz="2400" b="1" dirty="0" smtClean="0"/>
              <a:t>LES </a:t>
            </a:r>
            <a:r>
              <a:rPr lang="fr-FR" sz="2400" b="1" dirty="0"/>
              <a:t>CONSEQUENCES DU </a:t>
            </a:r>
            <a:r>
              <a:rPr lang="fr-FR" sz="2400" b="1" dirty="0" smtClean="0"/>
              <a:t>PRINCIPE</a:t>
            </a:r>
            <a:r>
              <a:rPr lang="fr-FR" sz="2400" b="1" dirty="0"/>
              <a:t/>
            </a:r>
            <a:br>
              <a:rPr lang="fr-FR" sz="2400" b="1" dirty="0"/>
            </a:b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187355"/>
            <a:ext cx="8596668" cy="50360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sz="4000" dirty="0" smtClean="0"/>
              <a:t>Au niveau </a:t>
            </a:r>
            <a:r>
              <a:rPr lang="fr-FR" sz="4000" dirty="0"/>
              <a:t>de l'incompatibilité </a:t>
            </a:r>
            <a:endParaRPr lang="fr-FR" sz="4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4000" dirty="0" smtClean="0"/>
              <a:t>Incompatibilité des fonctions d’ordonnateur et de comptable public (Loi organique 073 art 66, alinéa 4)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4000" dirty="0" smtClean="0"/>
              <a:t>Etendue de l’incompatibilité aux familles des intéressés: l’alinéa 5 précise </a:t>
            </a:r>
            <a:r>
              <a:rPr lang="fr-FR" sz="4000" dirty="0"/>
              <a:t>que les conjoints, les ascendants ou descendants des ordonnateurs ne peuvent être comptables des organismes publics auprès desquels lesdits ordonnateurs exercent leurs fonctions</a:t>
            </a:r>
          </a:p>
        </p:txBody>
      </p:sp>
    </p:spTree>
    <p:extLst>
      <p:ext uri="{BB962C8B-B14F-4D97-AF65-F5344CB8AC3E}">
        <p14:creationId xmlns:p14="http://schemas.microsoft.com/office/powerpoint/2010/main" val="34966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432179"/>
            <a:ext cx="8596668" cy="1096370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4</a:t>
            </a:r>
            <a:r>
              <a:rPr lang="fr-FR" sz="2400" b="1" dirty="0" smtClean="0"/>
              <a:t>. LES </a:t>
            </a:r>
            <a:r>
              <a:rPr lang="fr-FR" sz="2400" b="1" dirty="0"/>
              <a:t>INFLECHISSEMENTS (EXCEPTIONS)</a:t>
            </a:r>
            <a:br>
              <a:rPr lang="fr-FR" sz="2400" b="1" dirty="0"/>
            </a:br>
            <a:r>
              <a:rPr lang="fr-FR" sz="2400" b="1" dirty="0"/>
              <a:t> DU PRINCIPE DE SEPARATION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528549"/>
            <a:ext cx="8596668" cy="4858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/>
              <a:t>Le principe de séparation des ordonnateurs et des comptables </a:t>
            </a:r>
            <a:r>
              <a:rPr lang="fr-FR" sz="3600" dirty="0" smtClean="0"/>
              <a:t>connaît des infléchissements: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3600" dirty="0"/>
              <a:t>d</a:t>
            </a:r>
            <a:r>
              <a:rPr lang="fr-FR" sz="3600" dirty="0" smtClean="0"/>
              <a:t>es </a:t>
            </a:r>
            <a:r>
              <a:rPr lang="fr-FR" sz="3600" dirty="0"/>
              <a:t>comptables exercent certaines fonctions des </a:t>
            </a:r>
            <a:r>
              <a:rPr lang="fr-FR" sz="3600" dirty="0" smtClean="0"/>
              <a:t>ordonnateurs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3600" dirty="0" smtClean="0"/>
              <a:t>des </a:t>
            </a:r>
            <a:r>
              <a:rPr lang="fr-FR" sz="3600" dirty="0"/>
              <a:t>administrateurs exercent certaines fonctions des comptables</a:t>
            </a:r>
            <a:endParaRPr lang="fr-FR" sz="3600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351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445827"/>
            <a:ext cx="8596668" cy="959892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4</a:t>
            </a:r>
            <a:r>
              <a:rPr lang="fr-FR" sz="2400" b="1" dirty="0" smtClean="0"/>
              <a:t>. LES </a:t>
            </a:r>
            <a:r>
              <a:rPr lang="fr-FR" sz="2400" b="1" dirty="0"/>
              <a:t>INFLECHISSEMENTS (EXCEPTIONS)</a:t>
            </a:r>
            <a:br>
              <a:rPr lang="fr-FR" sz="2400" b="1" dirty="0"/>
            </a:br>
            <a:r>
              <a:rPr lang="fr-FR" sz="2400" b="1" dirty="0"/>
              <a:t> DU PRINCIPE DE SEPARATION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05719"/>
            <a:ext cx="8596668" cy="49541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3600" dirty="0" smtClean="0"/>
              <a:t>L'exercice </a:t>
            </a:r>
            <a:r>
              <a:rPr lang="fr-FR" sz="3600" dirty="0"/>
              <a:t>par les comptables de certaines fonctions des </a:t>
            </a:r>
            <a:r>
              <a:rPr lang="fr-FR" sz="3600" dirty="0" smtClean="0"/>
              <a:t>ordonnateurs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sz="3600" dirty="0"/>
              <a:t>La perception au Comptant </a:t>
            </a:r>
            <a:r>
              <a:rPr lang="fr-FR" sz="3600" dirty="0" smtClean="0"/>
              <a:t>: cas des </a:t>
            </a:r>
            <a:r>
              <a:rPr lang="fr-FR" sz="3600" dirty="0"/>
              <a:t>impôts indirects et </a:t>
            </a:r>
            <a:r>
              <a:rPr lang="fr-FR" sz="3600" dirty="0" smtClean="0"/>
              <a:t>des </a:t>
            </a:r>
            <a:r>
              <a:rPr lang="fr-FR" sz="3600" dirty="0"/>
              <a:t>droits de douane.</a:t>
            </a:r>
            <a:endParaRPr lang="fr-FR" sz="3600" dirty="0" smtClean="0"/>
          </a:p>
          <a:p>
            <a:pPr algn="just"/>
            <a:r>
              <a:rPr lang="fr-FR" sz="3600" dirty="0" smtClean="0"/>
              <a:t>Le </a:t>
            </a:r>
            <a:r>
              <a:rPr lang="fr-FR" sz="3600" dirty="0"/>
              <a:t>paiement sans ordonnancement </a:t>
            </a:r>
            <a:r>
              <a:rPr lang="fr-FR" sz="3600" dirty="0" smtClean="0"/>
              <a:t>: cas des rémunérations </a:t>
            </a:r>
            <a:r>
              <a:rPr lang="fr-FR" sz="3600" dirty="0"/>
              <a:t>et pensions </a:t>
            </a:r>
            <a:r>
              <a:rPr lang="fr-FR" sz="3600" dirty="0" smtClean="0"/>
              <a:t>des agents de l’Etat.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597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4484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4</a:t>
            </a:r>
            <a:r>
              <a:rPr lang="fr-FR" sz="2400" b="1" dirty="0"/>
              <a:t>. LES INFLECHISSEMENTS (EXCEPTIONS)</a:t>
            </a:r>
            <a:br>
              <a:rPr lang="fr-FR" sz="2400" b="1" dirty="0"/>
            </a:br>
            <a:r>
              <a:rPr lang="fr-FR" sz="2400" b="1" dirty="0"/>
              <a:t> DU PRINCIPE DE SEPARATION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60311"/>
            <a:ext cx="8596668" cy="5036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L'exercice par les ordonnateurs de certaines fonctions des </a:t>
            </a:r>
            <a:r>
              <a:rPr lang="fr-FR" sz="3600" dirty="0" smtClean="0"/>
              <a:t>comptables</a:t>
            </a:r>
            <a:endParaRPr lang="fr-FR" sz="2400" u="sng" dirty="0" smtClean="0"/>
          </a:p>
          <a:p>
            <a:r>
              <a:rPr lang="fr-FR" sz="3200" b="1" dirty="0"/>
              <a:t>la régie de </a:t>
            </a:r>
            <a:r>
              <a:rPr lang="fr-FR" sz="3200" b="1" dirty="0" smtClean="0"/>
              <a:t>recettes</a:t>
            </a:r>
          </a:p>
          <a:p>
            <a:endParaRPr lang="fr-FR" sz="3200" b="1" dirty="0" smtClean="0"/>
          </a:p>
          <a:p>
            <a:r>
              <a:rPr lang="fr-FR" sz="3200" b="1" dirty="0"/>
              <a:t>la régie </a:t>
            </a:r>
            <a:r>
              <a:rPr lang="fr-FR" sz="3200" b="1" dirty="0" smtClean="0"/>
              <a:t>d'avances</a:t>
            </a:r>
          </a:p>
          <a:p>
            <a:endParaRPr lang="fr-FR" sz="3200" b="1" dirty="0" smtClean="0"/>
          </a:p>
          <a:p>
            <a:r>
              <a:rPr lang="fr-FR" sz="3200" b="1" dirty="0" smtClean="0"/>
              <a:t>Le payeur délégué (</a:t>
            </a:r>
            <a:r>
              <a:rPr lang="fr-FR" sz="3200" b="1" dirty="0" err="1" smtClean="0"/>
              <a:t>billeteur</a:t>
            </a:r>
            <a:r>
              <a:rPr lang="fr-FR" sz="3200" b="1" dirty="0" smtClean="0"/>
              <a:t>)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77867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166806"/>
            <a:ext cx="8596668" cy="925015"/>
          </a:xfrm>
        </p:spPr>
        <p:txBody>
          <a:bodyPr>
            <a:normAutofit/>
          </a:bodyPr>
          <a:lstStyle/>
          <a:p>
            <a:pPr lvl="1" algn="ctr"/>
            <a:r>
              <a:rPr lang="fr-FR" sz="3200" b="1" dirty="0" smtClean="0"/>
              <a:t>5. </a:t>
            </a:r>
            <a:r>
              <a:rPr lang="fr-FR" sz="3200" b="1" dirty="0"/>
              <a:t>La gestion de fait  (1/2)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87606"/>
            <a:ext cx="8596668" cy="5049671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A. </a:t>
            </a:r>
            <a:r>
              <a:rPr lang="fr-FR" sz="3600" b="1" dirty="0" smtClean="0"/>
              <a:t>Définition</a:t>
            </a:r>
          </a:p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sz="3200" b="1" dirty="0"/>
              <a:t>La gestion de fait est attribuée à toute personne qui, sans avoir la qualité de comptable public ou sans agir sous contrôle et pour le compte d'un comptable public, s'ingère dans le maniement de deniers publics</a:t>
            </a:r>
          </a:p>
        </p:txBody>
      </p:sp>
    </p:spTree>
    <p:extLst>
      <p:ext uri="{BB962C8B-B14F-4D97-AF65-F5344CB8AC3E}">
        <p14:creationId xmlns:p14="http://schemas.microsoft.com/office/powerpoint/2010/main" val="306063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lvl="1" algn="ctr"/>
            <a:r>
              <a:rPr lang="fr-FR" sz="3200" b="1" dirty="0" smtClean="0"/>
              <a:t>5. </a:t>
            </a:r>
            <a:r>
              <a:rPr lang="fr-FR" sz="3200" b="1" dirty="0" smtClean="0"/>
              <a:t>La </a:t>
            </a:r>
            <a:r>
              <a:rPr lang="fr-FR" sz="3200" b="1" dirty="0"/>
              <a:t>gestion de fait (2/2)</a:t>
            </a:r>
            <a:br>
              <a:rPr lang="fr-FR" sz="3200" b="1" dirty="0"/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569493"/>
            <a:ext cx="8596668" cy="4471869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B. Les </a:t>
            </a:r>
            <a:r>
              <a:rPr lang="fr-FR" sz="2800" b="1" dirty="0"/>
              <a:t>éléments constitutifs de gestion de </a:t>
            </a:r>
            <a:r>
              <a:rPr lang="fr-FR" sz="2800" b="1" dirty="0" smtClean="0"/>
              <a:t>fait</a:t>
            </a:r>
            <a:endParaRPr lang="fr-FR" sz="2800" b="1" dirty="0"/>
          </a:p>
          <a:p>
            <a:pPr>
              <a:buFont typeface="+mj-lt"/>
              <a:buAutoNum type="arabicPeriod"/>
            </a:pPr>
            <a:r>
              <a:rPr lang="fr-FR" sz="2800" dirty="0"/>
              <a:t>Le caractère des deniers maniés </a:t>
            </a:r>
            <a:endParaRPr lang="fr-FR" sz="2800" dirty="0" smtClean="0"/>
          </a:p>
          <a:p>
            <a:pPr>
              <a:buFont typeface="+mj-lt"/>
              <a:buAutoNum type="arabicPeriod"/>
            </a:pPr>
            <a:endParaRPr lang="fr-FR" sz="2800" b="1" dirty="0"/>
          </a:p>
          <a:p>
            <a:pPr lvl="0">
              <a:buFont typeface="+mj-lt"/>
              <a:buAutoNum type="arabicPeriod"/>
            </a:pPr>
            <a:r>
              <a:rPr lang="fr-FR" sz="2800" dirty="0"/>
              <a:t>Le maniement des deniers </a:t>
            </a:r>
          </a:p>
          <a:p>
            <a:pPr>
              <a:buFont typeface="+mj-lt"/>
              <a:buAutoNum type="arabicPeriod"/>
            </a:pPr>
            <a:endParaRPr lang="fr-FR" sz="2800" b="1" dirty="0" smtClean="0"/>
          </a:p>
          <a:p>
            <a:pPr>
              <a:buFont typeface="+mj-lt"/>
              <a:buAutoNum type="arabicPeriod"/>
            </a:pPr>
            <a:r>
              <a:rPr lang="fr-FR" sz="2800" dirty="0"/>
              <a:t>Le défaut de titre légal 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411131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INTRODUCTION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82671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4000" dirty="0" smtClean="0"/>
              <a:t>L'exécution </a:t>
            </a:r>
            <a:r>
              <a:rPr lang="fr-FR" sz="4000" dirty="0"/>
              <a:t>des opérations budgétaires de l'Etat et de celles des autres organismes publics fait intervenir deux (2) catégories </a:t>
            </a:r>
            <a:r>
              <a:rPr lang="fr-FR" sz="4000" dirty="0" smtClean="0"/>
              <a:t>d'agents : </a:t>
            </a:r>
            <a:endParaRPr lang="fr-FR" sz="4000" dirty="0"/>
          </a:p>
          <a:p>
            <a:pPr algn="just"/>
            <a:r>
              <a:rPr lang="fr-FR" sz="4000" dirty="0"/>
              <a:t>	</a:t>
            </a:r>
            <a:r>
              <a:rPr lang="fr-FR" sz="4000" dirty="0" smtClean="0"/>
              <a:t> </a:t>
            </a:r>
            <a:r>
              <a:rPr lang="fr-FR" sz="4000" dirty="0"/>
              <a:t>les agents de l'ordre administratif que sont les administrateurs de crédit et les ordonnateurs; </a:t>
            </a:r>
          </a:p>
          <a:p>
            <a:pPr algn="just"/>
            <a:r>
              <a:rPr lang="fr-FR" sz="4000" dirty="0" smtClean="0"/>
              <a:t> </a:t>
            </a:r>
            <a:r>
              <a:rPr lang="fr-FR" sz="4000" dirty="0"/>
              <a:t>les agents de l'ordre comptable: les comptables publics.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51491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4358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lvl="1" algn="ctr"/>
            <a:r>
              <a:rPr lang="fr-FR" sz="3200" b="1" dirty="0" smtClean="0"/>
              <a:t>5.  </a:t>
            </a:r>
            <a:r>
              <a:rPr lang="fr-FR" sz="3200" b="1" dirty="0" smtClean="0"/>
              <a:t>La </a:t>
            </a:r>
            <a:r>
              <a:rPr lang="fr-FR" sz="3200" b="1" dirty="0"/>
              <a:t>gestion de fait (2/2)</a:t>
            </a:r>
            <a:br>
              <a:rPr lang="fr-FR" sz="3200" b="1" dirty="0"/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569493"/>
            <a:ext cx="8596668" cy="48449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b="1" dirty="0" smtClean="0"/>
              <a:t>   </a:t>
            </a:r>
            <a:r>
              <a:rPr lang="fr-FR" sz="2800" b="1" dirty="0" smtClean="0"/>
              <a:t>C. </a:t>
            </a:r>
            <a:r>
              <a:rPr lang="fr-FR" sz="2800" b="1" dirty="0" smtClean="0"/>
              <a:t> </a:t>
            </a:r>
            <a:r>
              <a:rPr lang="fr-FR" sz="2800" b="1" dirty="0" smtClean="0"/>
              <a:t>Responsabilité du comptable de fait</a:t>
            </a:r>
          </a:p>
          <a:p>
            <a:pPr algn="just"/>
            <a:r>
              <a:rPr lang="fr-FR" sz="3200" dirty="0" smtClean="0"/>
              <a:t>Le comptable de fait a les </a:t>
            </a:r>
            <a:r>
              <a:rPr lang="fr-FR" sz="3200" dirty="0"/>
              <a:t>mêmes obligations et responsabilités que </a:t>
            </a:r>
            <a:r>
              <a:rPr lang="fr-FR" sz="3200" dirty="0" smtClean="0"/>
              <a:t>le comptable public attitré.</a:t>
            </a:r>
            <a:endParaRPr lang="fr-FR" sz="3200" dirty="0"/>
          </a:p>
          <a:p>
            <a:pPr algn="just"/>
            <a:r>
              <a:rPr lang="fr-FR" sz="3200" dirty="0"/>
              <a:t>E</a:t>
            </a:r>
            <a:r>
              <a:rPr lang="fr-FR" sz="3200" dirty="0" smtClean="0"/>
              <a:t>n </a:t>
            </a:r>
            <a:r>
              <a:rPr lang="fr-FR" sz="3200" dirty="0"/>
              <a:t>raison de </a:t>
            </a:r>
            <a:r>
              <a:rPr lang="fr-FR" sz="3200" dirty="0" smtClean="0"/>
              <a:t>son </a:t>
            </a:r>
            <a:r>
              <a:rPr lang="fr-FR" sz="3200" dirty="0"/>
              <a:t>immixtion dans les fonctions de comptable </a:t>
            </a:r>
            <a:r>
              <a:rPr lang="fr-FR" sz="3200" dirty="0" smtClean="0"/>
              <a:t>public, il encoure les mêmes sanctions que le comptable patent.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07142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INTRODUCTION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99508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sz="4000" dirty="0"/>
              <a:t>Cette répartition des compétences relatives à l'exécution des opérations financières publiques entre ces deux (2) catégories d'agents, constitue un principe de l'organisation administrative des fonctions d'ordonnateurs et de </a:t>
            </a:r>
            <a:r>
              <a:rPr lang="fr-FR" sz="4000" dirty="0" smtClean="0"/>
              <a:t>comptables</a:t>
            </a:r>
          </a:p>
          <a:p>
            <a:pPr algn="just"/>
            <a:r>
              <a:rPr lang="fr-FR" sz="4000" dirty="0"/>
              <a:t>Quels sont les fondements juridiques du principe dans les pays de l'UEMOA? Quels sont les motifs et les domaines d'application du principe? Quelles en sont les conséquences et les exceptions ?  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83359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INTRODUCTION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99508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fr-FR" sz="4000" dirty="0" smtClean="0"/>
              <a:t>Fondements juridiques du principe;</a:t>
            </a:r>
          </a:p>
          <a:p>
            <a:pPr marL="742950" indent="-742950">
              <a:buAutoNum type="arabicPeriod"/>
            </a:pPr>
            <a:r>
              <a:rPr lang="fr-FR" sz="4000" dirty="0" smtClean="0"/>
              <a:t>Justifications du principe;</a:t>
            </a:r>
          </a:p>
          <a:p>
            <a:pPr marL="742950" indent="-742950">
              <a:buAutoNum type="arabicPeriod"/>
            </a:pPr>
            <a:r>
              <a:rPr lang="fr-FR" sz="4000" dirty="0" smtClean="0"/>
              <a:t>Conséquences du principe;</a:t>
            </a:r>
          </a:p>
          <a:p>
            <a:pPr marL="742950" indent="-742950">
              <a:buAutoNum type="arabicPeriod"/>
            </a:pPr>
            <a:r>
              <a:rPr lang="fr-FR" sz="4000" dirty="0" smtClean="0"/>
              <a:t>Infléchissements du principe;</a:t>
            </a:r>
          </a:p>
          <a:p>
            <a:pPr marL="742950" indent="-742950">
              <a:buAutoNum type="arabicPeriod"/>
            </a:pPr>
            <a:r>
              <a:rPr lang="fr-FR" sz="4000" dirty="0" smtClean="0"/>
              <a:t>Gestion de fait</a:t>
            </a:r>
          </a:p>
          <a:p>
            <a:pPr marL="742950" indent="-742950">
              <a:buAutoNum type="arabicPeriod"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5349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1. </a:t>
            </a:r>
            <a:r>
              <a:rPr lang="fr-FR" sz="2400" b="1" dirty="0" smtClean="0"/>
              <a:t>LES </a:t>
            </a:r>
            <a:r>
              <a:rPr lang="fr-FR" sz="2400" b="1" dirty="0"/>
              <a:t>FONDEMENTS JURIDIQUES DU PRINCIPE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995080"/>
          </a:xfrm>
        </p:spPr>
        <p:txBody>
          <a:bodyPr>
            <a:normAutofit fontScale="85000" lnSpcReduction="10000"/>
          </a:bodyPr>
          <a:lstStyle/>
          <a:p>
            <a:r>
              <a:rPr lang="fr-FR" sz="4000" b="1" dirty="0" smtClean="0"/>
              <a:t>Pays de l’UEMAO </a:t>
            </a:r>
            <a:r>
              <a:rPr lang="fr-FR" sz="3300" b="1" dirty="0" smtClean="0"/>
              <a:t>(Au plan communautaire)</a:t>
            </a:r>
          </a:p>
          <a:p>
            <a:pPr marL="0" indent="0" algn="just">
              <a:buNone/>
            </a:pPr>
            <a:r>
              <a:rPr lang="fr-FR" sz="4000" dirty="0"/>
              <a:t>la directive N° </a:t>
            </a:r>
            <a:r>
              <a:rPr lang="fr-FR" sz="4000" dirty="0" smtClean="0"/>
              <a:t>07/2009/CM/UEMOA </a:t>
            </a:r>
            <a:r>
              <a:rPr lang="fr-FR" sz="4000" dirty="0"/>
              <a:t>portant règlement général sur la comptabilité publique. Selon cette directive à son article 4 « Les opérations relatives à l'exécution de la loi de finances et à la gestion des biens de l'Etat font intervenir deux catégories d'agents : les ordonnateurs et les comptables publics ». 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37003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1. </a:t>
            </a:r>
            <a:r>
              <a:rPr lang="fr-FR" sz="2400" b="1" dirty="0" smtClean="0"/>
              <a:t>LES </a:t>
            </a:r>
            <a:r>
              <a:rPr lang="fr-FR" sz="2400" b="1" dirty="0"/>
              <a:t>FONDEMENTS JURIDIQUES DU PRINCIPE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9950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4000" b="1" dirty="0" smtClean="0"/>
              <a:t>Au plan national</a:t>
            </a:r>
          </a:p>
          <a:p>
            <a:pPr marL="0" indent="0" algn="just">
              <a:buNone/>
            </a:pPr>
            <a:r>
              <a:rPr lang="fr-FR" sz="4000" dirty="0"/>
              <a:t>Art 66 (alinéa 1) de la loi organique n°073 -2015 /CNT du 6 novembre 2015 relative aux lois de finances  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4000" dirty="0"/>
              <a:t>« Les opérations d’exécution du budget de l’Etat incombent aux ordonnateurs et aux comptables publics dans les conditions définies </a:t>
            </a:r>
            <a:r>
              <a:rPr lang="fr-FR" sz="4000" dirty="0" smtClean="0"/>
              <a:t>par </a:t>
            </a:r>
            <a:r>
              <a:rPr lang="fr-FR" sz="4000" dirty="0"/>
              <a:t>le décret portant règlement général sur la comptabilité publique ». 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7334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1. </a:t>
            </a:r>
            <a:r>
              <a:rPr lang="fr-FR" sz="2400" b="1" dirty="0" smtClean="0"/>
              <a:t>LES </a:t>
            </a:r>
            <a:r>
              <a:rPr lang="fr-FR" sz="2400" b="1" dirty="0"/>
              <a:t>FONDEMENTS JURIDIQUES DU PRINCIPE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52543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4000" b="1" dirty="0" smtClean="0"/>
              <a:t>Au plan national</a:t>
            </a:r>
          </a:p>
          <a:p>
            <a:pPr algn="just"/>
            <a:r>
              <a:rPr lang="fr-FR" sz="4000" dirty="0" smtClean="0"/>
              <a:t>Les </a:t>
            </a:r>
            <a:r>
              <a:rPr lang="fr-FR" sz="4000" dirty="0"/>
              <a:t>fonctions d'administrateurs et celles d'ordonnateurs peuvent être cumulées. Par contre, les fonctions d'ordonnateurs et celles de comptables publics sont incompatibles</a:t>
            </a:r>
            <a:r>
              <a:rPr lang="fr-FR" sz="4000" dirty="0" smtClean="0"/>
              <a:t>. Art 66 alinéa 4 de la loi organique N°073/2015/CNT du 06 novembre 2015 relative aux lois de finances.</a:t>
            </a:r>
            <a:endParaRPr lang="fr-FR" sz="4000" dirty="0"/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90400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1. </a:t>
            </a:r>
            <a:r>
              <a:rPr lang="fr-FR" sz="2400" b="1" dirty="0" smtClean="0"/>
              <a:t>LES </a:t>
            </a:r>
            <a:r>
              <a:rPr lang="fr-FR" sz="2400" b="1" dirty="0"/>
              <a:t>FONDEMENTS JURIDIQUES DU PRINCIPE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525438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fr-FR" sz="4000" b="1" dirty="0" smtClean="0"/>
              <a:t>Au plan national</a:t>
            </a:r>
          </a:p>
          <a:p>
            <a:pPr marL="0" indent="0" algn="just">
              <a:buNone/>
            </a:pPr>
            <a:r>
              <a:rPr lang="fr-FR" sz="4000" dirty="0"/>
              <a:t>Art 6  du décret 2016-598/PRES/PM/MINEFID du 08 juillet 2016 portant règlement général sur la comptabilité </a:t>
            </a:r>
            <a:r>
              <a:rPr lang="fr-FR" sz="4000" dirty="0" smtClean="0"/>
              <a:t>publique:</a:t>
            </a:r>
            <a:endParaRPr lang="fr-FR" sz="40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4000" dirty="0"/>
              <a:t>« Les opérations relatives à l’exécution de la loi de finances et à la gestion des biens de l’Etat font intervenir deux catégories d’agents : les ordonnateurs et les comptables  ». 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89265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1. </a:t>
            </a:r>
            <a:r>
              <a:rPr lang="fr-FR" sz="2400" b="1" dirty="0" smtClean="0"/>
              <a:t>LES </a:t>
            </a:r>
            <a:r>
              <a:rPr lang="fr-FR" sz="2400" b="1" dirty="0"/>
              <a:t>FONDEMENTS JURIDIQUES DU PRINCIPE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52543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dirty="0" smtClean="0"/>
              <a:t>De ce fait, les opérations de recettes et de dépenses de l’Etat et des autres organismes publics sont initiées par les ordonnateurs et parachevées par les comptables publics.</a:t>
            </a:r>
            <a:endParaRPr lang="fr-FR" sz="4000" dirty="0"/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23321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</TotalTime>
  <Words>834</Words>
  <Application>Microsoft Office PowerPoint</Application>
  <PresentationFormat>Grand écran</PresentationFormat>
  <Paragraphs>81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Arial</vt:lpstr>
      <vt:lpstr>Trebuchet MS</vt:lpstr>
      <vt:lpstr>Wingdings</vt:lpstr>
      <vt:lpstr>Wingdings 3</vt:lpstr>
      <vt:lpstr>Facette</vt:lpstr>
      <vt:lpstr>LE PRINCIPE DE LA SEPARATION DES  FONCTIONS  D'ORDONNATEUR ET DE COMPTABLE PUBLIC    </vt:lpstr>
      <vt:lpstr>INTRODUCTION</vt:lpstr>
      <vt:lpstr>INTRODUCTION</vt:lpstr>
      <vt:lpstr>INTRODUCTION</vt:lpstr>
      <vt:lpstr>1. LES FONDEMENTS JURIDIQUES DU PRINCIPE</vt:lpstr>
      <vt:lpstr>1. LES FONDEMENTS JURIDIQUES DU PRINCIPE</vt:lpstr>
      <vt:lpstr>1. LES FONDEMENTS JURIDIQUES DU PRINCIPE</vt:lpstr>
      <vt:lpstr>1. LES FONDEMENTS JURIDIQUES DU PRINCIPE</vt:lpstr>
      <vt:lpstr>1. LES FONDEMENTS JURIDIQUES DU PRINCIPE</vt:lpstr>
      <vt:lpstr>2. JUSTIFICATION DU PRINCIPE </vt:lpstr>
      <vt:lpstr>2. JUSTIFICATION DU PRINCIPE </vt:lpstr>
      <vt:lpstr>3. LES CONSEQUENCES DU PRINCIPE </vt:lpstr>
      <vt:lpstr>3. LES CONSEQUENCES DU PRINCIPE </vt:lpstr>
      <vt:lpstr>3. LES CONSEQUENCES DU PRINCIPE </vt:lpstr>
      <vt:lpstr>4. LES INFLECHISSEMENTS (EXCEPTIONS)  DU PRINCIPE DE SEPARATION</vt:lpstr>
      <vt:lpstr>4. LES INFLECHISSEMENTS (EXCEPTIONS)  DU PRINCIPE DE SEPARATION</vt:lpstr>
      <vt:lpstr>4. LES INFLECHISSEMENTS (EXCEPTIONS)  DU PRINCIPE DE SEPARATION</vt:lpstr>
      <vt:lpstr>5. La gestion de fait  (1/2)</vt:lpstr>
      <vt:lpstr>5. La gestion de fait (2/2) </vt:lpstr>
      <vt:lpstr>5.  La gestion de fait (2/2)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PARTIE I : Les grands principes de la comptabilité publique</dc:title>
  <dc:creator>user</dc:creator>
  <cp:lastModifiedBy>ZOUGOURI</cp:lastModifiedBy>
  <cp:revision>48</cp:revision>
  <dcterms:created xsi:type="dcterms:W3CDTF">2015-04-21T22:42:01Z</dcterms:created>
  <dcterms:modified xsi:type="dcterms:W3CDTF">2021-03-09T09:16:08Z</dcterms:modified>
</cp:coreProperties>
</file>