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6" r:id="rId5"/>
    <p:sldId id="267" r:id="rId6"/>
    <p:sldId id="268" r:id="rId7"/>
    <p:sldId id="272" r:id="rId8"/>
    <p:sldId id="322" r:id="rId9"/>
    <p:sldId id="323" r:id="rId10"/>
    <p:sldId id="324" r:id="rId11"/>
    <p:sldId id="325" r:id="rId12"/>
    <p:sldId id="273" r:id="rId13"/>
    <p:sldId id="275" r:id="rId14"/>
    <p:sldId id="276" r:id="rId15"/>
    <p:sldId id="326" r:id="rId16"/>
    <p:sldId id="346" r:id="rId17"/>
    <p:sldId id="347"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 id="343"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197777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419849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405684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1922836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93603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FA8E27-DD78-4D01-8984-54E486E722BE}"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151081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FA8E27-DD78-4D01-8984-54E486E722BE}" type="datetimeFigureOut">
              <a:rPr lang="fr-FR" smtClean="0"/>
              <a:t>09/03/2021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2679954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FA8E27-DD78-4D01-8984-54E486E722BE}" type="datetimeFigureOut">
              <a:rPr lang="fr-FR" smtClean="0"/>
              <a:t>09/03/2021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502156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FA8E27-DD78-4D01-8984-54E486E722BE}" type="datetimeFigureOut">
              <a:rPr lang="fr-FR" smtClean="0"/>
              <a:t>09/03/2021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195366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FA8E27-DD78-4D01-8984-54E486E722BE}"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2259981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FA8E27-DD78-4D01-8984-54E486E722BE}"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EC12D-85C2-4ECA-B4B2-1F5DF9BB6AB5}" type="slidenum">
              <a:rPr lang="fr-FR" smtClean="0"/>
              <a:t>‹N°›</a:t>
            </a:fld>
            <a:endParaRPr lang="fr-FR"/>
          </a:p>
        </p:txBody>
      </p:sp>
    </p:spTree>
    <p:extLst>
      <p:ext uri="{BB962C8B-B14F-4D97-AF65-F5344CB8AC3E}">
        <p14:creationId xmlns:p14="http://schemas.microsoft.com/office/powerpoint/2010/main" val="160707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A8E27-DD78-4D01-8984-54E486E722BE}" type="datetimeFigureOut">
              <a:rPr lang="fr-FR" smtClean="0"/>
              <a:t>09/03/2021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EC12D-85C2-4ECA-B4B2-1F5DF9BB6AB5}" type="slidenum">
              <a:rPr lang="fr-FR" smtClean="0"/>
              <a:t>‹N°›</a:t>
            </a:fld>
            <a:endParaRPr lang="fr-FR"/>
          </a:p>
        </p:txBody>
      </p:sp>
    </p:spTree>
    <p:extLst>
      <p:ext uri="{BB962C8B-B14F-4D97-AF65-F5344CB8AC3E}">
        <p14:creationId xmlns:p14="http://schemas.microsoft.com/office/powerpoint/2010/main" val="110515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3335"/>
            <a:ext cx="9144000" cy="3593206"/>
          </a:xfrm>
        </p:spPr>
        <p:txBody>
          <a:bodyPr>
            <a:normAutofit fontScale="90000"/>
          </a:bodyPr>
          <a:lstStyle/>
          <a:p>
            <a:r>
              <a:rPr lang="fr-FR" b="1" i="1" dirty="0" smtClean="0"/>
              <a:t/>
            </a:r>
            <a:br>
              <a:rPr lang="fr-FR" b="1" i="1" dirty="0" smtClean="0"/>
            </a:br>
            <a:r>
              <a:rPr lang="fr-FR" b="1" i="1" dirty="0"/>
              <a:t/>
            </a:r>
            <a:br>
              <a:rPr lang="fr-FR" b="1" i="1" dirty="0"/>
            </a:br>
            <a:r>
              <a:rPr lang="fr-FR" b="1" i="1" dirty="0" smtClean="0"/>
              <a:t/>
            </a:r>
            <a:br>
              <a:rPr lang="fr-FR" b="1" i="1" dirty="0" smtClean="0"/>
            </a:br>
            <a:r>
              <a:rPr lang="fr-FR" b="1" i="1" dirty="0"/>
              <a:t/>
            </a:r>
            <a:br>
              <a:rPr lang="fr-FR" b="1" i="1" dirty="0"/>
            </a:br>
            <a:r>
              <a:rPr lang="fr-FR" b="1" i="1" dirty="0" smtClean="0">
                <a:latin typeface="Georgia" panose="02040502050405020303" pitchFamily="18" charset="0"/>
              </a:rPr>
              <a:t>La gestion </a:t>
            </a:r>
            <a:r>
              <a:rPr lang="fr-FR" b="1" i="1" dirty="0">
                <a:latin typeface="Georgia" panose="02040502050405020303" pitchFamily="18" charset="0"/>
              </a:rPr>
              <a:t>des </a:t>
            </a:r>
            <a:r>
              <a:rPr lang="fr-FR" b="1" i="1" dirty="0" smtClean="0">
                <a:latin typeface="Georgia" panose="02040502050405020303" pitchFamily="18" charset="0"/>
              </a:rPr>
              <a:t>stocks</a:t>
            </a:r>
            <a:r>
              <a:rPr lang="fr-FR" dirty="0">
                <a:latin typeface="Georgia" panose="02040502050405020303" pitchFamily="18" charset="0"/>
              </a:rPr>
              <a:t/>
            </a:r>
            <a:br>
              <a:rPr lang="fr-FR" dirty="0">
                <a:latin typeface="Georgia" panose="02040502050405020303" pitchFamily="18" charset="0"/>
              </a:rPr>
            </a:br>
            <a:endParaRPr lang="fr-FR" dirty="0">
              <a:latin typeface="Georgia" panose="02040502050405020303" pitchFamily="18" charset="0"/>
            </a:endParaRPr>
          </a:p>
        </p:txBody>
      </p:sp>
    </p:spTree>
    <p:extLst>
      <p:ext uri="{BB962C8B-B14F-4D97-AF65-F5344CB8AC3E}">
        <p14:creationId xmlns:p14="http://schemas.microsoft.com/office/powerpoint/2010/main" val="1826179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0579"/>
            <a:ext cx="10515600" cy="562154"/>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901521"/>
            <a:ext cx="10515600" cy="5537916"/>
          </a:xfrm>
        </p:spPr>
        <p:txBody>
          <a:bodyPr>
            <a:normAutofit/>
          </a:bodyPr>
          <a:lstStyle/>
          <a:p>
            <a:pPr marL="0" indent="0" algn="just">
              <a:buNone/>
            </a:pPr>
            <a:r>
              <a:rPr lang="fr-FR" dirty="0" smtClean="0"/>
              <a:t>Etapes </a:t>
            </a:r>
            <a:r>
              <a:rPr lang="fr-FR" dirty="0"/>
              <a:t>de la gestion des </a:t>
            </a:r>
            <a:r>
              <a:rPr lang="fr-FR" dirty="0" smtClean="0"/>
              <a:t>stocks</a:t>
            </a:r>
          </a:p>
          <a:p>
            <a:pPr marL="0" indent="0" algn="just">
              <a:buNone/>
            </a:pPr>
            <a:r>
              <a:rPr lang="fr-FR" dirty="0" smtClean="0"/>
              <a:t>b. Classification </a:t>
            </a:r>
            <a:r>
              <a:rPr lang="fr-FR" dirty="0"/>
              <a:t>et </a:t>
            </a:r>
            <a:r>
              <a:rPr lang="fr-FR" dirty="0" smtClean="0"/>
              <a:t>codification</a:t>
            </a:r>
          </a:p>
          <a:p>
            <a:pPr algn="just"/>
            <a:r>
              <a:rPr lang="fr-FR" dirty="0"/>
              <a:t>Codifier c’est affecter à un article (produit ensemble, sous-ensemble, pièce, </a:t>
            </a:r>
            <a:r>
              <a:rPr lang="fr-FR" dirty="0" err="1"/>
              <a:t>etc</a:t>
            </a:r>
            <a:r>
              <a:rPr lang="fr-FR" dirty="0"/>
              <a:t>) une suite de chiffres (et de lettres si le code est alphanumérique) permettant de l’identifier sans ambiguïté. Pour un suivi des articles en magasin, il y a lieu d’une part de les codifier et d’autre part d’assurer un bon rangement. La nomenclature des articles représente une liste ordonnée donnant pour chaque article sa désignation complète et précise, cela permet de classer sous les rubriques différentes, des articles distincts et sous cette même rubrique des articles identiques. La classification peut se faire par famille, par groupe, par sous-groupe et par N° d’ordre.</a:t>
            </a:r>
          </a:p>
          <a:p>
            <a:pPr marL="0" indent="0" algn="just">
              <a:buNone/>
            </a:pPr>
            <a:endParaRPr lang="fr-FR" dirty="0" smtClean="0"/>
          </a:p>
        </p:txBody>
      </p:sp>
    </p:spTree>
    <p:extLst>
      <p:ext uri="{BB962C8B-B14F-4D97-AF65-F5344CB8AC3E}">
        <p14:creationId xmlns:p14="http://schemas.microsoft.com/office/powerpoint/2010/main" val="289480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0579"/>
            <a:ext cx="10515600" cy="562154"/>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901521"/>
            <a:ext cx="10515600" cy="5537916"/>
          </a:xfrm>
        </p:spPr>
        <p:txBody>
          <a:bodyPr>
            <a:normAutofit/>
          </a:bodyPr>
          <a:lstStyle/>
          <a:p>
            <a:pPr marL="0" indent="0" algn="just">
              <a:buNone/>
            </a:pPr>
            <a:r>
              <a:rPr lang="fr-FR" dirty="0"/>
              <a:t>E</a:t>
            </a:r>
            <a:r>
              <a:rPr lang="fr-FR" dirty="0" smtClean="0"/>
              <a:t>tapes </a:t>
            </a:r>
            <a:r>
              <a:rPr lang="fr-FR" dirty="0"/>
              <a:t>de la gestion des </a:t>
            </a:r>
            <a:r>
              <a:rPr lang="fr-FR" dirty="0" smtClean="0"/>
              <a:t>stocks  </a:t>
            </a:r>
            <a:endParaRPr lang="fr-FR" dirty="0" smtClean="0"/>
          </a:p>
          <a:p>
            <a:pPr marL="0" indent="0" algn="just">
              <a:buNone/>
            </a:pPr>
            <a:r>
              <a:rPr lang="fr-FR" dirty="0" smtClean="0"/>
              <a:t>b. Classification </a:t>
            </a:r>
            <a:r>
              <a:rPr lang="fr-FR" dirty="0"/>
              <a:t>et </a:t>
            </a:r>
            <a:r>
              <a:rPr lang="fr-FR" dirty="0" smtClean="0"/>
              <a:t>codification</a:t>
            </a:r>
          </a:p>
          <a:p>
            <a:r>
              <a:rPr lang="fr-FR" dirty="0"/>
              <a:t>La nomenclature des matières fongibles, au Burkina Faso, est numérique et les différentes matières sont identifiées sur six (06) caractères.</a:t>
            </a:r>
          </a:p>
          <a:p>
            <a:r>
              <a:rPr lang="fr-FR" dirty="0"/>
              <a:t>Exemple : Fournitures de bureau (602) :</a:t>
            </a:r>
          </a:p>
          <a:p>
            <a:pPr lvl="0"/>
            <a:r>
              <a:rPr lang="fr-FR" dirty="0"/>
              <a:t>Stylo à bille (</a:t>
            </a:r>
            <a:r>
              <a:rPr lang="fr-FR"/>
              <a:t>602.121</a:t>
            </a:r>
            <a:r>
              <a:rPr lang="fr-FR" smtClean="0"/>
              <a:t>) </a:t>
            </a:r>
            <a:endParaRPr lang="fr-FR" dirty="0"/>
          </a:p>
          <a:p>
            <a:pPr lvl="0"/>
            <a:r>
              <a:rPr lang="fr-FR" dirty="0"/>
              <a:t>Rame de papier (602.102)</a:t>
            </a:r>
          </a:p>
          <a:p>
            <a:r>
              <a:rPr lang="fr-FR" dirty="0"/>
              <a:t>Produits, petit matériel et consommables médicaux (603) :</a:t>
            </a:r>
          </a:p>
          <a:p>
            <a:pPr lvl="0"/>
            <a:r>
              <a:rPr lang="fr-FR" dirty="0"/>
              <a:t>Gant latex moyen format médical (603.092)</a:t>
            </a:r>
          </a:p>
          <a:p>
            <a:pPr lvl="0"/>
            <a:r>
              <a:rPr lang="fr-FR" dirty="0"/>
              <a:t>Amoxicilline  (603.161)</a:t>
            </a:r>
          </a:p>
          <a:p>
            <a:pPr marL="0" indent="0" algn="just">
              <a:buNone/>
            </a:pPr>
            <a:endParaRPr lang="fr-FR" dirty="0" smtClean="0"/>
          </a:p>
        </p:txBody>
      </p:sp>
    </p:spTree>
    <p:extLst>
      <p:ext uri="{BB962C8B-B14F-4D97-AF65-F5344CB8AC3E}">
        <p14:creationId xmlns:p14="http://schemas.microsoft.com/office/powerpoint/2010/main" val="264846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Gestion </a:t>
            </a:r>
            <a:r>
              <a:rPr lang="fr-FR" b="1" dirty="0"/>
              <a:t>des stocks</a:t>
            </a:r>
          </a:p>
        </p:txBody>
      </p:sp>
      <p:sp>
        <p:nvSpPr>
          <p:cNvPr id="3" name="Espace réservé du contenu 2"/>
          <p:cNvSpPr>
            <a:spLocks noGrp="1"/>
          </p:cNvSpPr>
          <p:nvPr>
            <p:ph idx="1"/>
          </p:nvPr>
        </p:nvSpPr>
        <p:spPr/>
        <p:txBody>
          <a:bodyPr>
            <a:normAutofit/>
          </a:bodyPr>
          <a:lstStyle/>
          <a:p>
            <a:pPr marL="0" indent="0" algn="just">
              <a:buNone/>
            </a:pPr>
            <a:r>
              <a:rPr lang="fr-FR" dirty="0" smtClean="0"/>
              <a:t>Etapes </a:t>
            </a:r>
            <a:r>
              <a:rPr lang="fr-FR" dirty="0"/>
              <a:t>de la gestion des </a:t>
            </a:r>
            <a:r>
              <a:rPr lang="fr-FR" dirty="0" smtClean="0"/>
              <a:t>stocks</a:t>
            </a:r>
          </a:p>
          <a:p>
            <a:pPr marL="0" indent="0" algn="just">
              <a:buNone/>
            </a:pPr>
            <a:r>
              <a:rPr lang="fr-FR" dirty="0"/>
              <a:t>c</a:t>
            </a:r>
            <a:r>
              <a:rPr lang="fr-FR" dirty="0" smtClean="0"/>
              <a:t>. Mouvements et suivi du stock</a:t>
            </a:r>
          </a:p>
          <a:p>
            <a:r>
              <a:rPr lang="fr-FR" dirty="0"/>
              <a:t>Les mouvements des stocks constituent les entrées et les sorties de stocks au niveau du magasin. </a:t>
            </a:r>
          </a:p>
          <a:p>
            <a:pPr lvl="0"/>
            <a:r>
              <a:rPr lang="fr-FR" dirty="0"/>
              <a:t>Les entrées de stocks.</a:t>
            </a:r>
          </a:p>
          <a:p>
            <a:r>
              <a:rPr lang="fr-FR" dirty="0"/>
              <a:t>Toute entrée de stocks se fait par un bordereau de livraison ou un bon d’entrée. Ce bordereau comporte l’identité du fournisseur, les quantités et prix unitaires des articles livrés</a:t>
            </a:r>
          </a:p>
          <a:p>
            <a:pPr marL="0" indent="0" algn="just">
              <a:buNone/>
            </a:pPr>
            <a:endParaRPr lang="fr-FR" dirty="0" smtClean="0"/>
          </a:p>
        </p:txBody>
      </p:sp>
    </p:spTree>
    <p:extLst>
      <p:ext uri="{BB962C8B-B14F-4D97-AF65-F5344CB8AC3E}">
        <p14:creationId xmlns:p14="http://schemas.microsoft.com/office/powerpoint/2010/main" val="117726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8047" y="223457"/>
            <a:ext cx="10515600" cy="703821"/>
          </a:xfrm>
        </p:spPr>
        <p:txBody>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748047" y="1107583"/>
            <a:ext cx="10515600" cy="5267459"/>
          </a:xfrm>
        </p:spPr>
        <p:txBody>
          <a:bodyPr>
            <a:normAutofit/>
          </a:bodyPr>
          <a:lstStyle/>
          <a:p>
            <a:pPr marL="0" indent="0" algn="just">
              <a:buNone/>
            </a:pPr>
            <a:r>
              <a:rPr lang="fr-FR" sz="4000" dirty="0" smtClean="0"/>
              <a:t>Etapes </a:t>
            </a:r>
            <a:r>
              <a:rPr lang="fr-FR" sz="4000" dirty="0"/>
              <a:t>de la gestion des </a:t>
            </a:r>
            <a:r>
              <a:rPr lang="fr-FR" sz="4000" dirty="0" smtClean="0"/>
              <a:t>stocks</a:t>
            </a:r>
          </a:p>
          <a:p>
            <a:pPr marL="0" indent="0" algn="just">
              <a:buNone/>
            </a:pPr>
            <a:r>
              <a:rPr lang="fr-FR" sz="4000" dirty="0"/>
              <a:t>c</a:t>
            </a:r>
            <a:r>
              <a:rPr lang="fr-FR" sz="4000" dirty="0" smtClean="0"/>
              <a:t>. Mouvements et suivi du stock</a:t>
            </a:r>
          </a:p>
          <a:p>
            <a:pPr marL="0" indent="0">
              <a:buNone/>
            </a:pPr>
            <a:r>
              <a:rPr lang="fr-FR" sz="4000" dirty="0" smtClean="0"/>
              <a:t>Le </a:t>
            </a:r>
            <a:r>
              <a:rPr lang="fr-FR" sz="4000" dirty="0"/>
              <a:t>suivi des stocks  se fait à travers l’enregistrement quotidien des mouvements de stocks (entrées, sorties) sur les fiches de stocks selon l’une des quatre méthodes ci-dessus indiquées</a:t>
            </a:r>
            <a:endParaRPr lang="fr-FR" sz="4000" dirty="0" smtClean="0"/>
          </a:p>
        </p:txBody>
      </p:sp>
    </p:spTree>
    <p:extLst>
      <p:ext uri="{BB962C8B-B14F-4D97-AF65-F5344CB8AC3E}">
        <p14:creationId xmlns:p14="http://schemas.microsoft.com/office/powerpoint/2010/main" val="334241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13669"/>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734096"/>
            <a:ext cx="10515600" cy="5615189"/>
          </a:xfrm>
        </p:spPr>
        <p:txBody>
          <a:bodyPr>
            <a:normAutofit/>
          </a:bodyPr>
          <a:lstStyle/>
          <a:p>
            <a:pPr marL="0" indent="0" algn="just">
              <a:buNone/>
            </a:pPr>
            <a:r>
              <a:rPr lang="fr-FR" sz="3200" dirty="0" smtClean="0"/>
              <a:t>Etapes </a:t>
            </a:r>
            <a:r>
              <a:rPr lang="fr-FR" sz="3200" dirty="0"/>
              <a:t>de la gestion des </a:t>
            </a:r>
            <a:r>
              <a:rPr lang="fr-FR" sz="3200" dirty="0" smtClean="0"/>
              <a:t>stocks</a:t>
            </a:r>
          </a:p>
          <a:p>
            <a:pPr marL="0" indent="0" algn="just">
              <a:buNone/>
            </a:pPr>
            <a:r>
              <a:rPr lang="fr-FR" sz="3200" dirty="0"/>
              <a:t>d</a:t>
            </a:r>
            <a:r>
              <a:rPr lang="fr-FR" sz="3200" dirty="0" smtClean="0"/>
              <a:t>. </a:t>
            </a:r>
            <a:r>
              <a:rPr lang="fr-FR" sz="3200" dirty="0"/>
              <a:t>L’inventaire physique</a:t>
            </a:r>
          </a:p>
          <a:p>
            <a:pPr marL="0" indent="0" algn="just">
              <a:buNone/>
            </a:pPr>
            <a:r>
              <a:rPr lang="fr-FR" sz="3200" dirty="0" smtClean="0"/>
              <a:t>Comme </a:t>
            </a:r>
            <a:r>
              <a:rPr lang="fr-FR" sz="3200" dirty="0"/>
              <a:t>pour tout matériel, l’inventaire physique permet de contrôler l’existence réelle des quantités de stocks indiquées sur les fiches de stocks. L’inventaire se termine par la valorisation des quantités inventoriées, le rapprochement de quantités inventoriées et celles indiquées sur les fiches de stocks, la recherche systématique des causes des écarts et la correction des fiches de stocks.</a:t>
            </a:r>
          </a:p>
          <a:p>
            <a:pPr marL="0" indent="0" algn="just">
              <a:buNone/>
            </a:pPr>
            <a:endParaRPr lang="fr-FR" dirty="0" smtClean="0"/>
          </a:p>
        </p:txBody>
      </p:sp>
    </p:spTree>
    <p:extLst>
      <p:ext uri="{BB962C8B-B14F-4D97-AF65-F5344CB8AC3E}">
        <p14:creationId xmlns:p14="http://schemas.microsoft.com/office/powerpoint/2010/main" val="156791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553792"/>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283335" y="553792"/>
            <a:ext cx="11732654" cy="6156102"/>
          </a:xfrm>
        </p:spPr>
        <p:txBody>
          <a:bodyPr>
            <a:normAutofit/>
          </a:bodyPr>
          <a:lstStyle/>
          <a:p>
            <a:pPr marL="0" indent="0" algn="just">
              <a:buNone/>
            </a:pPr>
            <a:r>
              <a:rPr lang="fr-FR" b="1" dirty="0" smtClean="0"/>
              <a:t>Fiche de stock de (désignation de la matière)</a:t>
            </a:r>
          </a:p>
          <a:p>
            <a:pPr marL="0" indent="0" algn="just">
              <a:buNone/>
            </a:pPr>
            <a:r>
              <a:rPr lang="fr-FR" b="1" dirty="0" smtClean="0"/>
              <a:t>Code: </a:t>
            </a:r>
          </a:p>
          <a:p>
            <a:pPr marL="0" indent="0" algn="just">
              <a:buNone/>
            </a:pPr>
            <a:endParaRPr lang="fr-FR" dirty="0" smtClean="0"/>
          </a:p>
        </p:txBody>
      </p:sp>
      <p:graphicFrame>
        <p:nvGraphicFramePr>
          <p:cNvPr id="5" name="Tableau 4"/>
          <p:cNvGraphicFramePr>
            <a:graphicFrameLocks noGrp="1"/>
          </p:cNvGraphicFramePr>
          <p:nvPr>
            <p:extLst>
              <p:ext uri="{D42A27DB-BD31-4B8C-83A1-F6EECF244321}">
                <p14:modId xmlns:p14="http://schemas.microsoft.com/office/powerpoint/2010/main" val="1115819588"/>
              </p:ext>
            </p:extLst>
          </p:nvPr>
        </p:nvGraphicFramePr>
        <p:xfrm>
          <a:off x="283335" y="1803043"/>
          <a:ext cx="11732656" cy="4520485"/>
        </p:xfrm>
        <a:graphic>
          <a:graphicData uri="http://schemas.openxmlformats.org/drawingml/2006/table">
            <a:tbl>
              <a:tblPr firstRow="1" bandRow="1">
                <a:tableStyleId>{D7AC3CCA-C797-4891-BE02-D94E43425B78}</a:tableStyleId>
              </a:tblPr>
              <a:tblGrid>
                <a:gridCol w="746975"/>
                <a:gridCol w="734096"/>
                <a:gridCol w="1493949"/>
                <a:gridCol w="566670"/>
                <a:gridCol w="970870"/>
                <a:gridCol w="902512"/>
                <a:gridCol w="676635"/>
                <a:gridCol w="1128389"/>
                <a:gridCol w="902512"/>
                <a:gridCol w="725178"/>
                <a:gridCol w="1079846"/>
                <a:gridCol w="902512"/>
                <a:gridCol w="902512"/>
              </a:tblGrid>
              <a:tr h="904097">
                <a:tc rowSpan="2">
                  <a:txBody>
                    <a:bodyPr/>
                    <a:lstStyle/>
                    <a:p>
                      <a:pPr algn="ctr"/>
                      <a:r>
                        <a:rPr lang="fr-FR" dirty="0" smtClean="0"/>
                        <a:t>N° Ordre</a:t>
                      </a:r>
                      <a:endParaRPr lang="fr-FR" b="1" dirty="0"/>
                    </a:p>
                  </a:txBody>
                  <a:tcPr/>
                </a:tc>
                <a:tc rowSpan="2">
                  <a:txBody>
                    <a:bodyPr/>
                    <a:lstStyle/>
                    <a:p>
                      <a:pPr algn="ctr"/>
                      <a:r>
                        <a:rPr lang="fr-FR" dirty="0" smtClean="0"/>
                        <a:t>Date</a:t>
                      </a:r>
                      <a:endParaRPr lang="fr-FR" b="1" dirty="0"/>
                    </a:p>
                  </a:txBody>
                  <a:tcPr/>
                </a:tc>
                <a:tc rowSpan="2">
                  <a:txBody>
                    <a:bodyPr/>
                    <a:lstStyle/>
                    <a:p>
                      <a:pPr algn="ctr"/>
                      <a:r>
                        <a:rPr lang="fr-FR" dirty="0" smtClean="0"/>
                        <a:t>Désignation</a:t>
                      </a:r>
                      <a:endParaRPr lang="fr-FR" b="1" dirty="0"/>
                    </a:p>
                  </a:txBody>
                  <a:tcPr/>
                </a:tc>
                <a:tc gridSpan="3">
                  <a:txBody>
                    <a:bodyPr/>
                    <a:lstStyle/>
                    <a:p>
                      <a:pPr algn="ctr"/>
                      <a:r>
                        <a:rPr lang="fr-FR" dirty="0" smtClean="0"/>
                        <a:t>Entrée</a:t>
                      </a:r>
                      <a:endParaRPr lang="fr-FR" b="1" dirty="0"/>
                    </a:p>
                  </a:txBody>
                  <a:tcPr/>
                </a:tc>
                <a:tc hMerge="1">
                  <a:txBody>
                    <a:bodyPr/>
                    <a:lstStyle/>
                    <a:p>
                      <a:endParaRPr lang="fr-FR" dirty="0"/>
                    </a:p>
                  </a:txBody>
                  <a:tcPr/>
                </a:tc>
                <a:tc hMerge="1">
                  <a:txBody>
                    <a:bodyPr/>
                    <a:lstStyle/>
                    <a:p>
                      <a:endParaRPr lang="fr-FR" dirty="0"/>
                    </a:p>
                  </a:txBody>
                  <a:tcPr/>
                </a:tc>
                <a:tc gridSpan="3">
                  <a:txBody>
                    <a:bodyPr/>
                    <a:lstStyle/>
                    <a:p>
                      <a:pPr algn="ctr"/>
                      <a:r>
                        <a:rPr lang="fr-FR" dirty="0" smtClean="0"/>
                        <a:t>Sortie</a:t>
                      </a:r>
                      <a:endParaRPr lang="fr-FR" b="1" dirty="0"/>
                    </a:p>
                  </a:txBody>
                  <a:tcPr/>
                </a:tc>
                <a:tc hMerge="1">
                  <a:txBody>
                    <a:bodyPr/>
                    <a:lstStyle/>
                    <a:p>
                      <a:endParaRPr lang="fr-FR" dirty="0"/>
                    </a:p>
                  </a:txBody>
                  <a:tcPr/>
                </a:tc>
                <a:tc hMerge="1">
                  <a:txBody>
                    <a:bodyPr/>
                    <a:lstStyle/>
                    <a:p>
                      <a:endParaRPr lang="fr-FR" dirty="0"/>
                    </a:p>
                  </a:txBody>
                  <a:tcPr/>
                </a:tc>
                <a:tc gridSpan="3">
                  <a:txBody>
                    <a:bodyPr/>
                    <a:lstStyle/>
                    <a:p>
                      <a:pPr algn="ctr"/>
                      <a:r>
                        <a:rPr lang="fr-FR" dirty="0" smtClean="0"/>
                        <a:t>Stock</a:t>
                      </a:r>
                      <a:r>
                        <a:rPr lang="fr-FR" baseline="0" dirty="0" smtClean="0"/>
                        <a:t> disponible</a:t>
                      </a:r>
                      <a:endParaRPr lang="fr-FR" b="1" dirty="0"/>
                    </a:p>
                  </a:txBody>
                  <a:tcPr/>
                </a:tc>
                <a:tc hMerge="1">
                  <a:txBody>
                    <a:bodyPr/>
                    <a:lstStyle/>
                    <a:p>
                      <a:endParaRPr lang="fr-FR" dirty="0"/>
                    </a:p>
                  </a:txBody>
                  <a:tcPr/>
                </a:tc>
                <a:tc hMerge="1">
                  <a:txBody>
                    <a:bodyPr/>
                    <a:lstStyle/>
                    <a:p>
                      <a:endParaRPr lang="fr-FR" dirty="0"/>
                    </a:p>
                  </a:txBody>
                  <a:tcPr/>
                </a:tc>
                <a:tc rowSpan="2">
                  <a:txBody>
                    <a:bodyPr/>
                    <a:lstStyle/>
                    <a:p>
                      <a:pPr algn="ctr"/>
                      <a:r>
                        <a:rPr lang="fr-FR" dirty="0" err="1" smtClean="0"/>
                        <a:t>Obser-vations</a:t>
                      </a:r>
                      <a:endParaRPr lang="fr-FR" b="1" dirty="0"/>
                    </a:p>
                  </a:txBody>
                  <a:tcPr/>
                </a:tc>
              </a:tr>
              <a:tr h="904097">
                <a:tc vMerge="1">
                  <a:txBody>
                    <a:bodyPr/>
                    <a:lstStyle/>
                    <a:p>
                      <a:endParaRPr lang="fr-FR" dirty="0"/>
                    </a:p>
                  </a:txBody>
                  <a:tcPr/>
                </a:tc>
                <a:tc vMerge="1">
                  <a:txBody>
                    <a:bodyPr/>
                    <a:lstStyle/>
                    <a:p>
                      <a:endParaRPr lang="fr-FR" dirty="0"/>
                    </a:p>
                  </a:txBody>
                  <a:tcPr/>
                </a:tc>
                <a:tc vMerge="1">
                  <a:txBody>
                    <a:bodyPr/>
                    <a:lstStyle/>
                    <a:p>
                      <a:endParaRPr lang="fr-FR" dirty="0"/>
                    </a:p>
                  </a:txBody>
                  <a:tcPr/>
                </a:tc>
                <a:tc>
                  <a:txBody>
                    <a:bodyPr/>
                    <a:lstStyle/>
                    <a:p>
                      <a:pPr algn="ctr"/>
                      <a:r>
                        <a:rPr lang="fr-FR" b="1" dirty="0" err="1" smtClean="0"/>
                        <a:t>Qté</a:t>
                      </a:r>
                      <a:endParaRPr lang="fr-FR" b="1" dirty="0"/>
                    </a:p>
                  </a:txBody>
                  <a:tcPr/>
                </a:tc>
                <a:tc>
                  <a:txBody>
                    <a:bodyPr/>
                    <a:lstStyle/>
                    <a:p>
                      <a:pPr algn="ctr"/>
                      <a:r>
                        <a:rPr lang="fr-FR" b="1" dirty="0" smtClean="0"/>
                        <a:t>Coût</a:t>
                      </a:r>
                      <a:r>
                        <a:rPr lang="fr-FR" b="1" baseline="0" dirty="0" smtClean="0"/>
                        <a:t> unitaire</a:t>
                      </a:r>
                      <a:endParaRPr lang="fr-FR" b="1" dirty="0"/>
                    </a:p>
                  </a:txBody>
                  <a:tcPr/>
                </a:tc>
                <a:tc>
                  <a:txBody>
                    <a:bodyPr/>
                    <a:lstStyle/>
                    <a:p>
                      <a:pPr algn="ctr"/>
                      <a:r>
                        <a:rPr lang="fr-FR" b="1" dirty="0" smtClean="0"/>
                        <a:t>Coût total</a:t>
                      </a:r>
                      <a:endParaRPr lang="fr-FR" b="1" dirty="0"/>
                    </a:p>
                  </a:txBody>
                  <a:tcPr/>
                </a:tc>
                <a:tc>
                  <a:txBody>
                    <a:bodyPr/>
                    <a:lstStyle/>
                    <a:p>
                      <a:pPr algn="ctr"/>
                      <a:r>
                        <a:rPr lang="fr-FR" b="1" dirty="0" err="1" smtClean="0"/>
                        <a:t>Qté</a:t>
                      </a:r>
                      <a:endParaRPr lang="fr-FR" b="1" dirty="0"/>
                    </a:p>
                  </a:txBody>
                  <a:tcPr/>
                </a:tc>
                <a:tc>
                  <a:txBody>
                    <a:bodyPr/>
                    <a:lstStyle/>
                    <a:p>
                      <a:pPr algn="ctr"/>
                      <a:r>
                        <a:rPr lang="fr-FR" b="1" dirty="0" smtClean="0"/>
                        <a:t>Coût</a:t>
                      </a:r>
                      <a:r>
                        <a:rPr lang="fr-FR" b="1" baseline="0" dirty="0" smtClean="0"/>
                        <a:t> unitaire</a:t>
                      </a:r>
                      <a:endParaRPr lang="fr-FR" b="1" dirty="0"/>
                    </a:p>
                  </a:txBody>
                  <a:tcPr/>
                </a:tc>
                <a:tc>
                  <a:txBody>
                    <a:bodyPr/>
                    <a:lstStyle/>
                    <a:p>
                      <a:pPr algn="ctr"/>
                      <a:r>
                        <a:rPr lang="fr-FR" b="1" dirty="0" smtClean="0"/>
                        <a:t>Coût total</a:t>
                      </a:r>
                      <a:endParaRPr lang="fr-FR" b="1" dirty="0"/>
                    </a:p>
                  </a:txBody>
                  <a:tcPr/>
                </a:tc>
                <a:tc>
                  <a:txBody>
                    <a:bodyPr/>
                    <a:lstStyle/>
                    <a:p>
                      <a:pPr algn="ctr"/>
                      <a:r>
                        <a:rPr lang="fr-FR" b="1" dirty="0" err="1" smtClean="0"/>
                        <a:t>Qté</a:t>
                      </a:r>
                      <a:endParaRPr lang="fr-FR" b="1" dirty="0"/>
                    </a:p>
                  </a:txBody>
                  <a:tcPr/>
                </a:tc>
                <a:tc>
                  <a:txBody>
                    <a:bodyPr/>
                    <a:lstStyle/>
                    <a:p>
                      <a:pPr algn="ctr"/>
                      <a:r>
                        <a:rPr lang="fr-FR" b="1" dirty="0" smtClean="0"/>
                        <a:t>Coût</a:t>
                      </a:r>
                      <a:r>
                        <a:rPr lang="fr-FR" b="1" baseline="0" dirty="0" smtClean="0"/>
                        <a:t> unitaire</a:t>
                      </a:r>
                      <a:endParaRPr lang="fr-FR" b="1" dirty="0"/>
                    </a:p>
                  </a:txBody>
                  <a:tcPr/>
                </a:tc>
                <a:tc>
                  <a:txBody>
                    <a:bodyPr/>
                    <a:lstStyle/>
                    <a:p>
                      <a:pPr algn="ctr"/>
                      <a:r>
                        <a:rPr lang="fr-FR" b="1" dirty="0" smtClean="0"/>
                        <a:t>Coût total</a:t>
                      </a:r>
                      <a:endParaRPr lang="fr-FR" b="1" dirty="0"/>
                    </a:p>
                  </a:txBody>
                  <a:tcPr/>
                </a:tc>
                <a:tc vMerge="1">
                  <a:txBody>
                    <a:bodyPr/>
                    <a:lstStyle/>
                    <a:p>
                      <a:pPr algn="ctr"/>
                      <a:endParaRPr lang="fr-FR" b="1" dirty="0"/>
                    </a:p>
                  </a:txBody>
                  <a:tcPr/>
                </a:tc>
              </a:tr>
              <a:tr h="904097">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904097">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tr>
              <a:tr h="904097">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57752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Gestion des stocks</a:t>
            </a:r>
          </a:p>
        </p:txBody>
      </p:sp>
      <p:sp>
        <p:nvSpPr>
          <p:cNvPr id="3" name="Espace réservé du contenu 2"/>
          <p:cNvSpPr>
            <a:spLocks noGrp="1"/>
          </p:cNvSpPr>
          <p:nvPr>
            <p:ph idx="1"/>
          </p:nvPr>
        </p:nvSpPr>
        <p:spPr/>
        <p:txBody>
          <a:bodyPr>
            <a:normAutofit/>
          </a:bodyPr>
          <a:lstStyle/>
          <a:p>
            <a:pPr marL="0" indent="0" algn="just">
              <a:buNone/>
            </a:pPr>
            <a:r>
              <a:rPr lang="fr-FR" dirty="0" smtClean="0"/>
              <a:t>Variables de gestion des stock</a:t>
            </a:r>
          </a:p>
          <a:p>
            <a:pPr marL="0" indent="0" algn="just">
              <a:buNone/>
            </a:pPr>
            <a:r>
              <a:rPr lang="fr-FR" u="sng" dirty="0"/>
              <a:t>Le stock de sécurité ou stock de </a:t>
            </a:r>
            <a:r>
              <a:rPr lang="fr-FR" u="sng" dirty="0" smtClean="0"/>
              <a:t>protection</a:t>
            </a:r>
          </a:p>
          <a:p>
            <a:pPr marL="0" indent="0" algn="just">
              <a:buNone/>
            </a:pPr>
            <a:r>
              <a:rPr lang="fr-FR" u="sng" dirty="0"/>
              <a:t>Le stock d’alerte</a:t>
            </a:r>
            <a:r>
              <a:rPr lang="fr-FR" dirty="0"/>
              <a:t> </a:t>
            </a:r>
            <a:endParaRPr lang="fr-FR" dirty="0" smtClean="0"/>
          </a:p>
          <a:p>
            <a:pPr marL="0" indent="0" algn="just">
              <a:buNone/>
            </a:pPr>
            <a:r>
              <a:rPr lang="fr-FR" u="sng" dirty="0"/>
              <a:t>Le stock actif</a:t>
            </a:r>
            <a:r>
              <a:rPr lang="fr-FR" dirty="0"/>
              <a:t> </a:t>
            </a:r>
            <a:endParaRPr lang="fr-FR" dirty="0" smtClean="0"/>
          </a:p>
          <a:p>
            <a:pPr marL="0" indent="0" algn="just">
              <a:buNone/>
            </a:pPr>
            <a:r>
              <a:rPr lang="fr-FR" u="sng" dirty="0"/>
              <a:t>Le stock de roulement</a:t>
            </a:r>
            <a:r>
              <a:rPr lang="fr-FR" dirty="0"/>
              <a:t> </a:t>
            </a:r>
            <a:endParaRPr lang="fr-FR" dirty="0" smtClean="0"/>
          </a:p>
          <a:p>
            <a:pPr marL="0" indent="0" algn="just">
              <a:buNone/>
            </a:pPr>
            <a:r>
              <a:rPr lang="fr-FR" u="sng" dirty="0"/>
              <a:t>La rotation des stocks</a:t>
            </a:r>
            <a:r>
              <a:rPr lang="fr-FR" dirty="0"/>
              <a:t> </a:t>
            </a:r>
          </a:p>
          <a:p>
            <a:pPr marL="0" indent="0" algn="just">
              <a:buNone/>
            </a:pPr>
            <a:endParaRPr lang="fr-FR" dirty="0" smtClean="0"/>
          </a:p>
        </p:txBody>
      </p:sp>
    </p:spTree>
    <p:extLst>
      <p:ext uri="{BB962C8B-B14F-4D97-AF65-F5344CB8AC3E}">
        <p14:creationId xmlns:p14="http://schemas.microsoft.com/office/powerpoint/2010/main" val="124309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185"/>
            <a:ext cx="10515600" cy="678063"/>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824248"/>
            <a:ext cx="10515600" cy="5352715"/>
          </a:xfrm>
        </p:spPr>
        <p:txBody>
          <a:bodyPr>
            <a:normAutofit/>
          </a:bodyPr>
          <a:lstStyle/>
          <a:p>
            <a:pPr marL="0" indent="0" algn="just">
              <a:buNone/>
            </a:pPr>
            <a:r>
              <a:rPr lang="fr-FR" sz="3600" b="1" u="sng" dirty="0" smtClean="0"/>
              <a:t>Le </a:t>
            </a:r>
            <a:r>
              <a:rPr lang="fr-FR" sz="3600" b="1" u="sng" dirty="0"/>
              <a:t>stock de sécurité ou stock de </a:t>
            </a:r>
            <a:r>
              <a:rPr lang="fr-FR" sz="3600" b="1" u="sng" dirty="0" smtClean="0"/>
              <a:t>protection (SS)</a:t>
            </a:r>
          </a:p>
          <a:p>
            <a:pPr marL="0" indent="0" algn="just">
              <a:buNone/>
            </a:pPr>
            <a:r>
              <a:rPr lang="fr-FR" sz="3600" dirty="0"/>
              <a:t>C’est le stock minimal qu’il est nécessaire de conserver pour pallier les risques dus au caractère aléatoire tant de l’approvisionnement que de la consommation. En temps normal, ce stock n’est jamais consommé.</a:t>
            </a:r>
          </a:p>
          <a:p>
            <a:pPr marL="0" indent="0" algn="just">
              <a:buNone/>
            </a:pPr>
            <a:endParaRPr lang="fr-FR" dirty="0" smtClean="0"/>
          </a:p>
        </p:txBody>
      </p:sp>
    </p:spTree>
    <p:extLst>
      <p:ext uri="{BB962C8B-B14F-4D97-AF65-F5344CB8AC3E}">
        <p14:creationId xmlns:p14="http://schemas.microsoft.com/office/powerpoint/2010/main" val="227244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64394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643945"/>
            <a:ext cx="10515600" cy="5533018"/>
          </a:xfrm>
        </p:spPr>
        <p:txBody>
          <a:bodyPr>
            <a:normAutofit/>
          </a:bodyPr>
          <a:lstStyle/>
          <a:p>
            <a:pPr marL="0" indent="0" algn="just">
              <a:buNone/>
            </a:pPr>
            <a:r>
              <a:rPr lang="fr-FR" sz="3200" b="1" u="sng" dirty="0" smtClean="0"/>
              <a:t>Le </a:t>
            </a:r>
            <a:r>
              <a:rPr lang="fr-FR" sz="3200" b="1" u="sng" dirty="0"/>
              <a:t>stock </a:t>
            </a:r>
            <a:r>
              <a:rPr lang="fr-FR" sz="3200" b="1" u="sng" dirty="0" smtClean="0"/>
              <a:t>d’alerte</a:t>
            </a:r>
            <a:r>
              <a:rPr lang="fr-FR" sz="3200" b="1" u="sng" dirty="0"/>
              <a:t> </a:t>
            </a:r>
            <a:r>
              <a:rPr lang="fr-FR" sz="3200" b="1" u="sng" dirty="0" smtClean="0"/>
              <a:t>(Sa)</a:t>
            </a:r>
          </a:p>
          <a:p>
            <a:pPr marL="0" indent="0" algn="just">
              <a:buNone/>
            </a:pPr>
            <a:r>
              <a:rPr lang="fr-FR" sz="3200" dirty="0"/>
              <a:t>Encore appelé stock critique, le seuil d’alerte est toujours supérieur au stock de sécurité et constitue le stock auquel il est nécessaire de déclencher le processus de commande. En plus du stock de protection, il faut y ajouter la consommation correspondant au délai d’approvisionnement. </a:t>
            </a:r>
          </a:p>
          <a:p>
            <a:pPr marL="0" indent="0" algn="just">
              <a:buNone/>
            </a:pPr>
            <a:endParaRPr lang="fr-FR" u="sng" dirty="0" smtClean="0"/>
          </a:p>
          <a:p>
            <a:pPr marL="0" indent="0" algn="just">
              <a:buNone/>
            </a:pPr>
            <a:endParaRPr lang="fr-FR" dirty="0" smtClean="0"/>
          </a:p>
        </p:txBody>
      </p:sp>
    </p:spTree>
    <p:extLst>
      <p:ext uri="{BB962C8B-B14F-4D97-AF65-F5344CB8AC3E}">
        <p14:creationId xmlns:p14="http://schemas.microsoft.com/office/powerpoint/2010/main" val="345597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497759"/>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34096"/>
            <a:ext cx="10515600" cy="5563673"/>
          </a:xfrm>
        </p:spPr>
        <p:txBody>
          <a:bodyPr>
            <a:normAutofit/>
          </a:bodyPr>
          <a:lstStyle/>
          <a:p>
            <a:pPr marL="0" indent="0" algn="just">
              <a:buNone/>
            </a:pPr>
            <a:r>
              <a:rPr lang="fr-FR" b="1" u="sng" dirty="0" smtClean="0"/>
              <a:t>Le </a:t>
            </a:r>
            <a:r>
              <a:rPr lang="fr-FR" b="1" u="sng" dirty="0"/>
              <a:t>stock </a:t>
            </a:r>
            <a:r>
              <a:rPr lang="fr-FR" b="1" u="sng" dirty="0" smtClean="0"/>
              <a:t>d’alerte (Sa)</a:t>
            </a:r>
            <a:r>
              <a:rPr lang="fr-FR" dirty="0"/>
              <a:t> </a:t>
            </a:r>
            <a:endParaRPr lang="fr-FR" dirty="0" smtClean="0"/>
          </a:p>
          <a:p>
            <a:pPr marL="0" indent="0" algn="just">
              <a:buNone/>
            </a:pPr>
            <a:r>
              <a:rPr lang="fr-FR" b="1" u="sng" dirty="0"/>
              <a:t>Stock d’alerte</a:t>
            </a:r>
            <a:r>
              <a:rPr lang="fr-FR" b="1" dirty="0"/>
              <a:t> = Stock de sécurité + Consommation durant le délai </a:t>
            </a:r>
            <a:r>
              <a:rPr lang="fr-FR" b="1" dirty="0" smtClean="0"/>
              <a:t>						        d’approvisionnement</a:t>
            </a:r>
            <a:r>
              <a:rPr lang="fr-FR" b="1" u="sng" dirty="0" smtClean="0"/>
              <a:t> </a:t>
            </a:r>
          </a:p>
          <a:p>
            <a:r>
              <a:rPr lang="fr-FR" dirty="0"/>
              <a:t>En d’autres termes, </a:t>
            </a:r>
          </a:p>
          <a:p>
            <a:r>
              <a:rPr lang="fr-FR" b="1" dirty="0"/>
              <a:t>Sa = d x c + SS  </a:t>
            </a:r>
            <a:endParaRPr lang="fr-FR" dirty="0"/>
          </a:p>
          <a:p>
            <a:r>
              <a:rPr lang="fr-FR" dirty="0"/>
              <a:t>c = consommation moyenne par unité de temps, </a:t>
            </a:r>
          </a:p>
          <a:p>
            <a:r>
              <a:rPr lang="fr-FR" dirty="0"/>
              <a:t>d = délai d’approvisionnement,  SS = stock de sécurité</a:t>
            </a:r>
          </a:p>
          <a:p>
            <a:pPr marL="0" indent="0" algn="just">
              <a:buNone/>
            </a:pPr>
            <a:endParaRPr lang="fr-FR" b="1" u="sng" dirty="0"/>
          </a:p>
          <a:p>
            <a:pPr marL="0" indent="0" algn="just">
              <a:buNone/>
            </a:pPr>
            <a:endParaRPr lang="fr-FR" dirty="0"/>
          </a:p>
          <a:p>
            <a:pPr marL="0" indent="0" algn="just">
              <a:buNone/>
            </a:pPr>
            <a:endParaRPr lang="fr-FR" dirty="0" smtClean="0"/>
          </a:p>
        </p:txBody>
      </p:sp>
    </p:spTree>
    <p:extLst>
      <p:ext uri="{BB962C8B-B14F-4D97-AF65-F5344CB8AC3E}">
        <p14:creationId xmlns:p14="http://schemas.microsoft.com/office/powerpoint/2010/main" val="294173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Gestion </a:t>
            </a:r>
            <a:r>
              <a:rPr lang="fr-FR" b="1" dirty="0"/>
              <a:t>des stocks</a:t>
            </a:r>
          </a:p>
        </p:txBody>
      </p:sp>
      <p:sp>
        <p:nvSpPr>
          <p:cNvPr id="3" name="Espace réservé du contenu 2"/>
          <p:cNvSpPr>
            <a:spLocks noGrp="1"/>
          </p:cNvSpPr>
          <p:nvPr>
            <p:ph idx="1"/>
          </p:nvPr>
        </p:nvSpPr>
        <p:spPr/>
        <p:txBody>
          <a:bodyPr>
            <a:normAutofit/>
          </a:bodyPr>
          <a:lstStyle/>
          <a:p>
            <a:pPr marL="0" indent="0" algn="just">
              <a:buNone/>
            </a:pPr>
            <a:r>
              <a:rPr lang="fr-FR" sz="4000" dirty="0"/>
              <a:t>Définition </a:t>
            </a:r>
            <a:endParaRPr lang="fr-FR" sz="4000" dirty="0" smtClean="0"/>
          </a:p>
          <a:p>
            <a:pPr marL="0" indent="0" algn="just">
              <a:buNone/>
            </a:pPr>
            <a:r>
              <a:rPr lang="fr-FR" sz="4000" dirty="0" smtClean="0"/>
              <a:t>Étapes </a:t>
            </a:r>
            <a:r>
              <a:rPr lang="fr-FR" sz="4000" dirty="0"/>
              <a:t>de la gestion des </a:t>
            </a:r>
            <a:r>
              <a:rPr lang="fr-FR" sz="4000" dirty="0" smtClean="0"/>
              <a:t>stocks</a:t>
            </a:r>
          </a:p>
          <a:p>
            <a:pPr marL="0" indent="0" algn="just">
              <a:buNone/>
            </a:pPr>
            <a:r>
              <a:rPr lang="fr-FR" sz="4000" dirty="0" smtClean="0"/>
              <a:t>Quelques variables </a:t>
            </a:r>
            <a:r>
              <a:rPr lang="fr-FR" sz="4000" dirty="0"/>
              <a:t>de gestion </a:t>
            </a:r>
            <a:r>
              <a:rPr lang="fr-FR" sz="4000" dirty="0" smtClean="0"/>
              <a:t>des </a:t>
            </a:r>
            <a:r>
              <a:rPr lang="fr-FR" sz="4000" dirty="0"/>
              <a:t>stocks</a:t>
            </a:r>
          </a:p>
        </p:txBody>
      </p:sp>
    </p:spTree>
    <p:extLst>
      <p:ext uri="{BB962C8B-B14F-4D97-AF65-F5344CB8AC3E}">
        <p14:creationId xmlns:p14="http://schemas.microsoft.com/office/powerpoint/2010/main" val="423033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69" y="133305"/>
            <a:ext cx="10515600" cy="626549"/>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59854"/>
            <a:ext cx="10515600" cy="5576552"/>
          </a:xfrm>
        </p:spPr>
        <p:txBody>
          <a:bodyPr>
            <a:normAutofit/>
          </a:bodyPr>
          <a:lstStyle/>
          <a:p>
            <a:pPr marL="0" indent="0" algn="just">
              <a:buNone/>
            </a:pPr>
            <a:r>
              <a:rPr lang="fr-FR" u="sng" dirty="0" smtClean="0"/>
              <a:t>Le </a:t>
            </a:r>
            <a:r>
              <a:rPr lang="fr-FR" u="sng" dirty="0"/>
              <a:t>stock d’alerte</a:t>
            </a:r>
            <a:r>
              <a:rPr lang="fr-FR" dirty="0"/>
              <a:t> </a:t>
            </a:r>
            <a:endParaRPr lang="fr-FR" dirty="0" smtClean="0"/>
          </a:p>
          <a:p>
            <a:r>
              <a:rPr lang="fr-FR" b="1" u="sng" dirty="0"/>
              <a:t>Exemple :</a:t>
            </a:r>
            <a:endParaRPr lang="fr-FR" dirty="0"/>
          </a:p>
          <a:p>
            <a:pPr algn="just"/>
            <a:r>
              <a:rPr lang="fr-FR" dirty="0"/>
              <a:t>La consommation mensuelle en paracétamol 500 mg est de 1000 plaquettes </a:t>
            </a:r>
            <a:r>
              <a:rPr lang="fr-FR" dirty="0" smtClean="0"/>
              <a:t>au  CHU de </a:t>
            </a:r>
            <a:r>
              <a:rPr lang="fr-FR" dirty="0" err="1"/>
              <a:t>Bogodogo</a:t>
            </a:r>
            <a:r>
              <a:rPr lang="fr-FR" dirty="0"/>
              <a:t>. Le stock de sécurité de cette molécule est de 300 plaquettes. </a:t>
            </a:r>
            <a:endParaRPr lang="fr-FR" dirty="0" smtClean="0"/>
          </a:p>
          <a:p>
            <a:pPr marL="514350" indent="-514350" algn="just">
              <a:buAutoNum type="arabicPeriod"/>
            </a:pPr>
            <a:r>
              <a:rPr lang="fr-FR" dirty="0" smtClean="0"/>
              <a:t>Déterminer </a:t>
            </a:r>
            <a:r>
              <a:rPr lang="fr-FR" dirty="0"/>
              <a:t>le seuil de commande de ce produit si le délai d’approvisionnement est de soixante-quinze jours</a:t>
            </a:r>
            <a:r>
              <a:rPr lang="fr-FR" dirty="0" smtClean="0"/>
              <a:t>.</a:t>
            </a:r>
          </a:p>
          <a:p>
            <a:pPr marL="0" indent="0" algn="just">
              <a:buNone/>
            </a:pPr>
            <a:endParaRPr lang="fr-FR" dirty="0" smtClean="0"/>
          </a:p>
        </p:txBody>
      </p:sp>
    </p:spTree>
    <p:extLst>
      <p:ext uri="{BB962C8B-B14F-4D97-AF65-F5344CB8AC3E}">
        <p14:creationId xmlns:p14="http://schemas.microsoft.com/office/powerpoint/2010/main" val="399214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7806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98491"/>
            <a:ext cx="10515600" cy="5499278"/>
          </a:xfrm>
        </p:spPr>
        <p:txBody>
          <a:bodyPr>
            <a:normAutofit/>
          </a:bodyPr>
          <a:lstStyle/>
          <a:p>
            <a:pPr marL="0" indent="0" algn="just">
              <a:buNone/>
            </a:pPr>
            <a:r>
              <a:rPr lang="fr-FR" b="1" u="sng" dirty="0" smtClean="0"/>
              <a:t>Le </a:t>
            </a:r>
            <a:r>
              <a:rPr lang="fr-FR" b="1" u="sng" dirty="0"/>
              <a:t>stock </a:t>
            </a:r>
            <a:r>
              <a:rPr lang="fr-FR" b="1" u="sng" dirty="0" smtClean="0"/>
              <a:t>d’alerte</a:t>
            </a:r>
            <a:r>
              <a:rPr lang="fr-FR" b="1" u="sng" dirty="0"/>
              <a:t> </a:t>
            </a:r>
            <a:r>
              <a:rPr lang="fr-FR" b="1" u="sng" dirty="0" smtClean="0"/>
              <a:t>(Sa)</a:t>
            </a:r>
          </a:p>
          <a:p>
            <a:r>
              <a:rPr lang="fr-FR" b="1" u="sng" dirty="0"/>
              <a:t>Exemple :</a:t>
            </a:r>
            <a:endParaRPr lang="fr-FR" dirty="0"/>
          </a:p>
          <a:p>
            <a:pPr algn="just"/>
            <a:r>
              <a:rPr lang="fr-FR" dirty="0"/>
              <a:t>Seuil de commande </a:t>
            </a:r>
            <a:r>
              <a:rPr lang="fr-FR" dirty="0" smtClean="0"/>
              <a:t>Sa </a:t>
            </a:r>
            <a:r>
              <a:rPr lang="fr-FR" dirty="0"/>
              <a:t>= (1000 X </a:t>
            </a:r>
            <a:r>
              <a:rPr lang="fr-FR" dirty="0" smtClean="0"/>
              <a:t>75/30) </a:t>
            </a:r>
            <a:r>
              <a:rPr lang="fr-FR" dirty="0"/>
              <a:t>+ 300 = 2800 plaquettes.</a:t>
            </a:r>
          </a:p>
          <a:p>
            <a:pPr algn="just"/>
            <a:r>
              <a:rPr lang="fr-FR" dirty="0" smtClean="0"/>
              <a:t>Le CHU </a:t>
            </a:r>
            <a:r>
              <a:rPr lang="fr-FR" dirty="0"/>
              <a:t>de </a:t>
            </a:r>
            <a:r>
              <a:rPr lang="fr-FR" dirty="0" err="1"/>
              <a:t>Bogodogo</a:t>
            </a:r>
            <a:r>
              <a:rPr lang="fr-FR" dirty="0"/>
              <a:t> doit alors lancer la commande de paracétamol 500 mg quand le nombre de plaquettes  en stock est 2800.  </a:t>
            </a:r>
          </a:p>
          <a:p>
            <a:pPr marL="0" indent="0" algn="just">
              <a:buNone/>
            </a:pPr>
            <a:endParaRPr lang="fr-FR" dirty="0" smtClean="0"/>
          </a:p>
        </p:txBody>
      </p:sp>
    </p:spTree>
    <p:extLst>
      <p:ext uri="{BB962C8B-B14F-4D97-AF65-F5344CB8AC3E}">
        <p14:creationId xmlns:p14="http://schemas.microsoft.com/office/powerpoint/2010/main" val="396826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7806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98490"/>
            <a:ext cx="10515600" cy="5718219"/>
          </a:xfrm>
        </p:spPr>
        <p:txBody>
          <a:bodyPr>
            <a:normAutofit/>
          </a:bodyPr>
          <a:lstStyle/>
          <a:p>
            <a:pPr marL="0" indent="0" algn="just">
              <a:buNone/>
            </a:pPr>
            <a:r>
              <a:rPr lang="fr-FR" sz="3600" b="1" u="sng" dirty="0" smtClean="0"/>
              <a:t>Méthode de calcul du </a:t>
            </a:r>
            <a:r>
              <a:rPr lang="fr-FR" sz="3600" b="1" u="sng" dirty="0"/>
              <a:t>stock </a:t>
            </a:r>
            <a:r>
              <a:rPr lang="fr-FR" sz="3600" b="1" u="sng" dirty="0" smtClean="0"/>
              <a:t>de sécurité (SS)</a:t>
            </a:r>
          </a:p>
          <a:p>
            <a:pPr marL="0" indent="0" algn="just">
              <a:buNone/>
            </a:pPr>
            <a:r>
              <a:rPr lang="fr-FR" sz="3600" dirty="0"/>
              <a:t>Il existe plusieurs méthodes de détermination du stock de sécurité. Dans ce cours, nous utiliseront la méthode de calcul reposant sur les différentiels</a:t>
            </a:r>
            <a:r>
              <a:rPr lang="fr-FR" sz="3600" dirty="0" smtClean="0"/>
              <a:t>.</a:t>
            </a:r>
          </a:p>
          <a:p>
            <a:pPr marL="0" indent="0" algn="just">
              <a:buNone/>
            </a:pPr>
            <a:r>
              <a:rPr lang="fr-FR" sz="3600" dirty="0"/>
              <a:t>En effet, le stock de sécurité dépend de deux variables : les variations du délai fournisseur d et les variations des consommations c.</a:t>
            </a:r>
            <a:endParaRPr lang="fr-FR" sz="3600" dirty="0" smtClean="0"/>
          </a:p>
        </p:txBody>
      </p:sp>
    </p:spTree>
    <p:extLst>
      <p:ext uri="{BB962C8B-B14F-4D97-AF65-F5344CB8AC3E}">
        <p14:creationId xmlns:p14="http://schemas.microsoft.com/office/powerpoint/2010/main" val="230707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7806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98490"/>
            <a:ext cx="10515600" cy="5718219"/>
          </a:xfrm>
        </p:spPr>
        <p:txBody>
          <a:bodyPr>
            <a:normAutofit/>
          </a:bodyPr>
          <a:lstStyle/>
          <a:p>
            <a:pPr marL="0" indent="0" algn="just">
              <a:buNone/>
            </a:pPr>
            <a:r>
              <a:rPr lang="fr-FR" sz="3600" b="1" u="sng" dirty="0" smtClean="0"/>
              <a:t>Méthode de calcul du </a:t>
            </a:r>
            <a:r>
              <a:rPr lang="fr-FR" sz="3600" b="1" u="sng" dirty="0"/>
              <a:t>stock </a:t>
            </a:r>
            <a:r>
              <a:rPr lang="fr-FR" sz="3600" b="1" u="sng" dirty="0" smtClean="0"/>
              <a:t>de sécurité (SS)</a:t>
            </a:r>
          </a:p>
          <a:p>
            <a:pPr lvl="0" algn="just"/>
            <a:r>
              <a:rPr lang="fr-FR" sz="3600" dirty="0"/>
              <a:t>Le délai du fournisseur n’est pas toujours respecté, il peut dépasser d ; il en est de même pour la consommation qui est souvent aléatoire et peut dépasser les prévisions.</a:t>
            </a:r>
          </a:p>
          <a:p>
            <a:pPr algn="just"/>
            <a:r>
              <a:rPr lang="fr-FR" sz="3600" dirty="0"/>
              <a:t>Soit </a:t>
            </a:r>
            <a:r>
              <a:rPr lang="fr-FR" sz="3600" dirty="0">
                <a:sym typeface="Symbol" panose="05050102010706020507" pitchFamily="18" charset="2"/>
              </a:rPr>
              <a:t></a:t>
            </a:r>
            <a:r>
              <a:rPr lang="fr-FR" sz="3600" dirty="0"/>
              <a:t>d la variation au niveau du délai et </a:t>
            </a:r>
            <a:r>
              <a:rPr lang="fr-FR" sz="3600" dirty="0">
                <a:sym typeface="Symbol" panose="05050102010706020507" pitchFamily="18" charset="2"/>
              </a:rPr>
              <a:t></a:t>
            </a:r>
            <a:r>
              <a:rPr lang="fr-FR" sz="3600" dirty="0"/>
              <a:t>c la variation au niveau de la consommation.</a:t>
            </a:r>
            <a:endParaRPr lang="fr-FR" sz="3600" dirty="0" smtClean="0"/>
          </a:p>
        </p:txBody>
      </p:sp>
    </p:spTree>
    <p:extLst>
      <p:ext uri="{BB962C8B-B14F-4D97-AF65-F5344CB8AC3E}">
        <p14:creationId xmlns:p14="http://schemas.microsoft.com/office/powerpoint/2010/main" val="34939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7806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98490"/>
            <a:ext cx="10515600" cy="5718219"/>
          </a:xfrm>
        </p:spPr>
        <p:txBody>
          <a:bodyPr>
            <a:normAutofit/>
          </a:bodyPr>
          <a:lstStyle/>
          <a:p>
            <a:pPr marL="0" indent="0" algn="just">
              <a:buNone/>
            </a:pPr>
            <a:r>
              <a:rPr lang="fr-FR" sz="3600" b="1" u="sng" dirty="0" smtClean="0"/>
              <a:t>Méthode de calcul du </a:t>
            </a:r>
            <a:r>
              <a:rPr lang="fr-FR" sz="3600" b="1" u="sng" dirty="0"/>
              <a:t>stock </a:t>
            </a:r>
            <a:r>
              <a:rPr lang="fr-FR" sz="3600" b="1" u="sng" dirty="0" smtClean="0"/>
              <a:t>de sécurité (SS)</a:t>
            </a:r>
          </a:p>
          <a:p>
            <a:r>
              <a:rPr lang="fr-FR" sz="3600" dirty="0"/>
              <a:t>Nous aurons  Sa = (c+</a:t>
            </a:r>
            <a:r>
              <a:rPr lang="fr-FR" sz="3600" dirty="0">
                <a:sym typeface="Symbol" panose="05050102010706020507" pitchFamily="18" charset="2"/>
              </a:rPr>
              <a:t></a:t>
            </a:r>
            <a:r>
              <a:rPr lang="fr-FR" sz="3600" dirty="0"/>
              <a:t>c) (d+</a:t>
            </a:r>
            <a:r>
              <a:rPr lang="fr-FR" sz="3600" dirty="0">
                <a:sym typeface="Symbol" panose="05050102010706020507" pitchFamily="18" charset="2"/>
              </a:rPr>
              <a:t></a:t>
            </a:r>
            <a:r>
              <a:rPr lang="fr-FR" sz="3600" dirty="0"/>
              <a:t>d) = cd + </a:t>
            </a:r>
            <a:r>
              <a:rPr lang="fr-FR" sz="3600" dirty="0" err="1"/>
              <a:t>c</a:t>
            </a:r>
            <a:r>
              <a:rPr lang="fr-FR" sz="3600" dirty="0" err="1">
                <a:sym typeface="Symbol" panose="05050102010706020507" pitchFamily="18" charset="2"/>
              </a:rPr>
              <a:t></a:t>
            </a:r>
            <a:r>
              <a:rPr lang="fr-FR" sz="3600" dirty="0" err="1"/>
              <a:t>d</a:t>
            </a:r>
            <a:r>
              <a:rPr lang="fr-FR" sz="3600" dirty="0"/>
              <a:t> +</a:t>
            </a:r>
            <a:r>
              <a:rPr lang="fr-FR" sz="3600" dirty="0" err="1"/>
              <a:t>d</a:t>
            </a:r>
            <a:r>
              <a:rPr lang="fr-FR" sz="3600" dirty="0" err="1">
                <a:sym typeface="Symbol" panose="05050102010706020507" pitchFamily="18" charset="2"/>
              </a:rPr>
              <a:t></a:t>
            </a:r>
            <a:r>
              <a:rPr lang="fr-FR" sz="3600" dirty="0" err="1"/>
              <a:t>c</a:t>
            </a:r>
            <a:r>
              <a:rPr lang="fr-FR" sz="3600" dirty="0"/>
              <a:t> + </a:t>
            </a:r>
            <a:r>
              <a:rPr lang="fr-FR" sz="3600" dirty="0">
                <a:sym typeface="Symbol" panose="05050102010706020507" pitchFamily="18" charset="2"/>
              </a:rPr>
              <a:t></a:t>
            </a:r>
            <a:r>
              <a:rPr lang="fr-FR" sz="3600" dirty="0" err="1"/>
              <a:t>c</a:t>
            </a:r>
            <a:r>
              <a:rPr lang="fr-FR" sz="3600" dirty="0" err="1">
                <a:sym typeface="Symbol" panose="05050102010706020507" pitchFamily="18" charset="2"/>
              </a:rPr>
              <a:t></a:t>
            </a:r>
            <a:r>
              <a:rPr lang="fr-FR" sz="3600" dirty="0" err="1"/>
              <a:t>d</a:t>
            </a:r>
            <a:endParaRPr lang="fr-FR" sz="3600" dirty="0"/>
          </a:p>
          <a:p>
            <a:r>
              <a:rPr lang="fr-FR" sz="3600" dirty="0">
                <a:sym typeface="Symbol" panose="05050102010706020507" pitchFamily="18" charset="2"/>
              </a:rPr>
              <a:t></a:t>
            </a:r>
            <a:r>
              <a:rPr lang="fr-FR" sz="3600" dirty="0" err="1"/>
              <a:t>c</a:t>
            </a:r>
            <a:r>
              <a:rPr lang="fr-FR" sz="3600" dirty="0" err="1">
                <a:sym typeface="Symbol" panose="05050102010706020507" pitchFamily="18" charset="2"/>
              </a:rPr>
              <a:t></a:t>
            </a:r>
            <a:r>
              <a:rPr lang="fr-FR" sz="3600" dirty="0" err="1"/>
              <a:t>d</a:t>
            </a:r>
            <a:r>
              <a:rPr lang="fr-FR" sz="3600" dirty="0"/>
              <a:t> est très faible et peut être confondu à zéro. Par conséquent, on peut déduire que  </a:t>
            </a:r>
            <a:r>
              <a:rPr lang="fr-FR" sz="3600" b="1" dirty="0"/>
              <a:t>SS = </a:t>
            </a:r>
            <a:r>
              <a:rPr lang="fr-FR" sz="3600" b="1" dirty="0" err="1"/>
              <a:t>c</a:t>
            </a:r>
            <a:r>
              <a:rPr lang="fr-FR" sz="3600" b="1" dirty="0" err="1">
                <a:sym typeface="Symbol" panose="05050102010706020507" pitchFamily="18" charset="2"/>
              </a:rPr>
              <a:t></a:t>
            </a:r>
            <a:r>
              <a:rPr lang="fr-FR" sz="3600" b="1" dirty="0" err="1"/>
              <a:t>d</a:t>
            </a:r>
            <a:r>
              <a:rPr lang="fr-FR" sz="3600" b="1" dirty="0"/>
              <a:t> + </a:t>
            </a:r>
            <a:r>
              <a:rPr lang="fr-FR" sz="3600" b="1" dirty="0" err="1"/>
              <a:t>d</a:t>
            </a:r>
            <a:r>
              <a:rPr lang="fr-FR" sz="3600" b="1" dirty="0" err="1">
                <a:sym typeface="Symbol" panose="05050102010706020507" pitchFamily="18" charset="2"/>
              </a:rPr>
              <a:t></a:t>
            </a:r>
            <a:r>
              <a:rPr lang="fr-FR" sz="3600" b="1" dirty="0" err="1"/>
              <a:t>c</a:t>
            </a:r>
            <a:endParaRPr lang="fr-FR" sz="3600" dirty="0"/>
          </a:p>
          <a:p>
            <a:pPr lvl="0" algn="just"/>
            <a:endParaRPr lang="fr-FR" sz="3600" dirty="0" smtClean="0"/>
          </a:p>
        </p:txBody>
      </p:sp>
    </p:spTree>
    <p:extLst>
      <p:ext uri="{BB962C8B-B14F-4D97-AF65-F5344CB8AC3E}">
        <p14:creationId xmlns:p14="http://schemas.microsoft.com/office/powerpoint/2010/main" val="273032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678064"/>
          </a:xfrm>
        </p:spPr>
        <p:txBody>
          <a:bodyPr>
            <a:normAutofit fontScale="90000"/>
          </a:bodyPr>
          <a:lstStyle/>
          <a:p>
            <a:pPr algn="ctr"/>
            <a:r>
              <a:rPr lang="fr-FR" b="1" dirty="0" smtClean="0"/>
              <a:t>CHAP V: Comptabilité des stocks</a:t>
            </a:r>
            <a:endParaRPr lang="fr-FR" b="1" dirty="0"/>
          </a:p>
        </p:txBody>
      </p:sp>
      <p:sp>
        <p:nvSpPr>
          <p:cNvPr id="3" name="Espace réservé du contenu 2"/>
          <p:cNvSpPr>
            <a:spLocks noGrp="1"/>
          </p:cNvSpPr>
          <p:nvPr>
            <p:ph idx="1"/>
          </p:nvPr>
        </p:nvSpPr>
        <p:spPr>
          <a:xfrm>
            <a:off x="838200" y="798490"/>
            <a:ext cx="10515600" cy="5718219"/>
          </a:xfrm>
        </p:spPr>
        <p:txBody>
          <a:bodyPr>
            <a:normAutofit/>
          </a:bodyPr>
          <a:lstStyle/>
          <a:p>
            <a:pPr marL="0" indent="0" algn="just">
              <a:buNone/>
            </a:pPr>
            <a:r>
              <a:rPr lang="fr-FR" sz="3600" b="1" u="sng" dirty="0" smtClean="0"/>
              <a:t>Méthode de calcul du </a:t>
            </a:r>
            <a:r>
              <a:rPr lang="fr-FR" sz="3600" b="1" u="sng" dirty="0"/>
              <a:t>stock </a:t>
            </a:r>
            <a:r>
              <a:rPr lang="fr-FR" sz="3600" b="1" u="sng" dirty="0" smtClean="0"/>
              <a:t>de sécurité (SS)</a:t>
            </a:r>
          </a:p>
          <a:p>
            <a:pPr marL="0" indent="0" algn="just">
              <a:buNone/>
            </a:pPr>
            <a:r>
              <a:rPr lang="fr-FR" sz="3600" b="1" u="sng" dirty="0" smtClean="0"/>
              <a:t>Exemple</a:t>
            </a:r>
            <a:r>
              <a:rPr lang="fr-FR" sz="3600" b="1" u="sng" dirty="0"/>
              <a:t>:</a:t>
            </a:r>
            <a:r>
              <a:rPr lang="fr-FR" sz="3600" dirty="0"/>
              <a:t> </a:t>
            </a:r>
            <a:r>
              <a:rPr lang="fr-FR" sz="3600" dirty="0" smtClean="0"/>
              <a:t>Un CHU consomme 2000 articles du produit P en un mois. </a:t>
            </a:r>
            <a:r>
              <a:rPr lang="fr-FR" sz="3600" dirty="0"/>
              <a:t>Le délai d’obtention </a:t>
            </a:r>
            <a:r>
              <a:rPr lang="fr-FR" sz="3600" dirty="0" smtClean="0"/>
              <a:t>de P est </a:t>
            </a:r>
            <a:r>
              <a:rPr lang="fr-FR" sz="3600" dirty="0"/>
              <a:t>de 5 jours et </a:t>
            </a:r>
            <a:r>
              <a:rPr lang="fr-FR" sz="3600" dirty="0" smtClean="0"/>
              <a:t>connait </a:t>
            </a:r>
            <a:r>
              <a:rPr lang="fr-FR" sz="3600" dirty="0"/>
              <a:t>une variation de 2 </a:t>
            </a:r>
            <a:r>
              <a:rPr lang="fr-FR" sz="3600" dirty="0" smtClean="0"/>
              <a:t>jours. De même, la consommation mensuelle du CHU du produit P atteint, par moment, 2500 articles.</a:t>
            </a:r>
            <a:endParaRPr lang="fr-FR" sz="3600" dirty="0"/>
          </a:p>
          <a:p>
            <a:pPr marL="0" indent="0" algn="just">
              <a:buNone/>
            </a:pPr>
            <a:r>
              <a:rPr lang="fr-FR" sz="3600" dirty="0"/>
              <a:t>Déterminer </a:t>
            </a:r>
            <a:r>
              <a:rPr lang="fr-FR" sz="3600" dirty="0" smtClean="0"/>
              <a:t>le stock de sécurité de ce CHU en produit P.</a:t>
            </a:r>
            <a:endParaRPr lang="fr-FR" sz="3600" dirty="0"/>
          </a:p>
          <a:p>
            <a:pPr marL="0" indent="0" algn="just">
              <a:buNone/>
            </a:pPr>
            <a:endParaRPr lang="fr-FR" sz="3600" dirty="0" smtClean="0"/>
          </a:p>
        </p:txBody>
      </p:sp>
    </p:spTree>
    <p:extLst>
      <p:ext uri="{BB962C8B-B14F-4D97-AF65-F5344CB8AC3E}">
        <p14:creationId xmlns:p14="http://schemas.microsoft.com/office/powerpoint/2010/main" val="190677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185"/>
            <a:ext cx="10515600" cy="652306"/>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98491"/>
            <a:ext cx="10515600" cy="5378472"/>
          </a:xfrm>
        </p:spPr>
        <p:txBody>
          <a:bodyPr>
            <a:normAutofit/>
          </a:bodyPr>
          <a:lstStyle/>
          <a:p>
            <a:pPr marL="0" indent="0" algn="just">
              <a:buNone/>
            </a:pPr>
            <a:r>
              <a:rPr lang="fr-FR" sz="4000" b="1" u="sng" dirty="0" smtClean="0"/>
              <a:t>Le </a:t>
            </a:r>
            <a:r>
              <a:rPr lang="fr-FR" sz="4000" b="1" u="sng" dirty="0"/>
              <a:t>stock </a:t>
            </a:r>
            <a:r>
              <a:rPr lang="fr-FR" sz="4000" b="1" u="sng" dirty="0" smtClean="0"/>
              <a:t>actif</a:t>
            </a:r>
            <a:r>
              <a:rPr lang="fr-FR" sz="4000" b="1" dirty="0" smtClean="0"/>
              <a:t>: </a:t>
            </a:r>
          </a:p>
          <a:p>
            <a:pPr marL="0" indent="0" algn="just">
              <a:buNone/>
            </a:pPr>
            <a:r>
              <a:rPr lang="fr-FR" sz="4000" dirty="0" smtClean="0"/>
              <a:t>c’est </a:t>
            </a:r>
            <a:r>
              <a:rPr lang="fr-FR" sz="4000" dirty="0"/>
              <a:t>la partie du stock située au-dessus du stock de protection </a:t>
            </a:r>
            <a:endParaRPr lang="fr-FR" sz="4000" dirty="0" smtClean="0"/>
          </a:p>
          <a:p>
            <a:pPr marL="0" indent="0" algn="just">
              <a:buNone/>
            </a:pPr>
            <a:endParaRPr lang="fr-FR" dirty="0" smtClean="0"/>
          </a:p>
        </p:txBody>
      </p:sp>
    </p:spTree>
    <p:extLst>
      <p:ext uri="{BB962C8B-B14F-4D97-AF65-F5344CB8AC3E}">
        <p14:creationId xmlns:p14="http://schemas.microsoft.com/office/powerpoint/2010/main" val="195808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8"/>
            <a:ext cx="10515600" cy="536396"/>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59854"/>
            <a:ext cx="10515600" cy="5417109"/>
          </a:xfrm>
        </p:spPr>
        <p:txBody>
          <a:bodyPr>
            <a:normAutofit/>
          </a:bodyPr>
          <a:lstStyle/>
          <a:p>
            <a:pPr marL="0" indent="0" algn="just">
              <a:buNone/>
            </a:pPr>
            <a:r>
              <a:rPr lang="fr-FR" sz="3600" b="1" u="sng" dirty="0" smtClean="0"/>
              <a:t>Le </a:t>
            </a:r>
            <a:r>
              <a:rPr lang="fr-FR" sz="3600" b="1" u="sng" dirty="0"/>
              <a:t>stock </a:t>
            </a:r>
            <a:r>
              <a:rPr lang="fr-FR" sz="3600" b="1" u="sng" dirty="0" smtClean="0"/>
              <a:t>de roulement (</a:t>
            </a:r>
            <a:r>
              <a:rPr lang="fr-FR" sz="3600" b="1" u="sng" dirty="0" err="1" smtClean="0"/>
              <a:t>SRt</a:t>
            </a:r>
            <a:r>
              <a:rPr lang="fr-FR" sz="3600" b="1" u="sng" dirty="0" smtClean="0"/>
              <a:t>)</a:t>
            </a:r>
            <a:r>
              <a:rPr lang="fr-FR" sz="3600" b="1" dirty="0" smtClean="0"/>
              <a:t>:</a:t>
            </a:r>
            <a:r>
              <a:rPr lang="fr-FR" sz="3600" dirty="0" smtClean="0"/>
              <a:t> </a:t>
            </a:r>
          </a:p>
          <a:p>
            <a:pPr marL="0" indent="0" algn="just">
              <a:buNone/>
            </a:pPr>
            <a:r>
              <a:rPr lang="fr-FR" sz="3600" dirty="0"/>
              <a:t>c’est la partie du stock consommée entre deux entrées. Ainsi le stock de roulement (</a:t>
            </a:r>
            <a:r>
              <a:rPr lang="fr-FR" sz="3600" dirty="0" err="1"/>
              <a:t>SRt</a:t>
            </a:r>
            <a:r>
              <a:rPr lang="fr-FR" sz="3600" dirty="0"/>
              <a:t>) représente les consommations de stock durant une périodicité de commande donnée.</a:t>
            </a:r>
          </a:p>
          <a:p>
            <a:pPr marL="0" indent="0" algn="just">
              <a:buNone/>
            </a:pPr>
            <a:r>
              <a:rPr lang="fr-FR" sz="3600" b="1" u="sng" dirty="0"/>
              <a:t>Stock de roulement</a:t>
            </a:r>
            <a:r>
              <a:rPr lang="fr-FR" sz="3600" b="1" dirty="0"/>
              <a:t> = stock initial – stock restant en </a:t>
            </a:r>
            <a:r>
              <a:rPr lang="fr-FR" sz="3600" b="1" dirty="0" smtClean="0"/>
              <a:t>								    fin </a:t>
            </a:r>
            <a:r>
              <a:rPr lang="fr-FR" sz="3600" b="1" dirty="0"/>
              <a:t>de période</a:t>
            </a:r>
            <a:endParaRPr lang="fr-FR" sz="3600" dirty="0"/>
          </a:p>
          <a:p>
            <a:pPr marL="0" indent="0" algn="just">
              <a:buNone/>
            </a:pPr>
            <a:endParaRPr lang="fr-FR" dirty="0" smtClean="0"/>
          </a:p>
        </p:txBody>
      </p:sp>
    </p:spTree>
    <p:extLst>
      <p:ext uri="{BB962C8B-B14F-4D97-AF65-F5344CB8AC3E}">
        <p14:creationId xmlns:p14="http://schemas.microsoft.com/office/powerpoint/2010/main" val="286730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185"/>
            <a:ext cx="10515600" cy="562154"/>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08339"/>
            <a:ext cx="10515600" cy="5653823"/>
          </a:xfrm>
        </p:spPr>
        <p:txBody>
          <a:bodyPr>
            <a:normAutofit/>
          </a:bodyPr>
          <a:lstStyle/>
          <a:p>
            <a:pPr marL="0" indent="0" algn="just">
              <a:buNone/>
            </a:pPr>
            <a:r>
              <a:rPr lang="fr-FR" sz="3200" b="1" u="sng" dirty="0" smtClean="0"/>
              <a:t>La rotation du </a:t>
            </a:r>
            <a:r>
              <a:rPr lang="fr-FR" sz="3200" b="1" u="sng" dirty="0"/>
              <a:t>stock </a:t>
            </a:r>
            <a:r>
              <a:rPr lang="fr-FR" sz="3200" b="1" u="sng" dirty="0" smtClean="0"/>
              <a:t>:</a:t>
            </a:r>
            <a:r>
              <a:rPr lang="fr-FR" sz="3200" dirty="0" smtClean="0"/>
              <a:t> </a:t>
            </a:r>
          </a:p>
          <a:p>
            <a:pPr marL="0" indent="0" algn="just">
              <a:buNone/>
            </a:pPr>
            <a:r>
              <a:rPr lang="fr-FR" sz="3200" dirty="0"/>
              <a:t>c’est le renouvellement du stock au cours d’une période de référence (par exemple l’année). Le ratio de rotation des stocks est le rapport entre les ventes ou la consommation du stock et le stock physique moyen correspondant. La gestion des stocks sera d’autant plus performante que le ratio de rotation sera plus élevé</a:t>
            </a:r>
          </a:p>
          <a:p>
            <a:pPr marL="0" indent="0" algn="just">
              <a:buNone/>
            </a:pPr>
            <a:endParaRPr lang="fr-FR" dirty="0" smtClean="0"/>
          </a:p>
        </p:txBody>
      </p:sp>
    </p:spTree>
    <p:extLst>
      <p:ext uri="{BB962C8B-B14F-4D97-AF65-F5344CB8AC3E}">
        <p14:creationId xmlns:p14="http://schemas.microsoft.com/office/powerpoint/2010/main" val="325691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7547"/>
            <a:ext cx="10515600" cy="600791"/>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850006"/>
            <a:ext cx="10515600" cy="5326957"/>
          </a:xfrm>
        </p:spPr>
        <p:txBody>
          <a:bodyPr>
            <a:normAutofit/>
          </a:bodyPr>
          <a:lstStyle/>
          <a:p>
            <a:pPr marL="0" indent="0" algn="just">
              <a:buNone/>
            </a:pPr>
            <a:r>
              <a:rPr lang="fr-FR" sz="3600" b="1" u="sng" dirty="0" smtClean="0"/>
              <a:t>La rotation du </a:t>
            </a:r>
            <a:r>
              <a:rPr lang="fr-FR" sz="3600" b="1" u="sng" dirty="0"/>
              <a:t>stock </a:t>
            </a:r>
            <a:r>
              <a:rPr lang="fr-FR" sz="3600" b="1" dirty="0" smtClean="0"/>
              <a:t>: </a:t>
            </a:r>
          </a:p>
          <a:p>
            <a:pPr marL="0" indent="0">
              <a:buNone/>
            </a:pPr>
            <a:r>
              <a:rPr lang="fr-FR" sz="3600" dirty="0"/>
              <a:t>	</a:t>
            </a:r>
            <a:r>
              <a:rPr lang="fr-FR" sz="3600" dirty="0" smtClean="0"/>
              <a:t>				Ventes </a:t>
            </a:r>
            <a:r>
              <a:rPr lang="fr-FR" sz="3600" dirty="0"/>
              <a:t>du stock (ou </a:t>
            </a:r>
            <a:r>
              <a:rPr lang="fr-FR" sz="3600" dirty="0" smtClean="0"/>
              <a:t>							consommation du stock</a:t>
            </a:r>
            <a:r>
              <a:rPr lang="fr-FR" sz="3600" dirty="0"/>
              <a:t>)</a:t>
            </a:r>
          </a:p>
          <a:p>
            <a:r>
              <a:rPr lang="fr-FR" sz="3600" b="1" u="sng" dirty="0"/>
              <a:t>Ratio de rotation </a:t>
            </a:r>
            <a:r>
              <a:rPr lang="fr-FR" sz="3600" b="1" u="sng" dirty="0" smtClean="0"/>
              <a:t>(</a:t>
            </a:r>
            <a:r>
              <a:rPr lang="fr-FR" sz="3600" b="1" u="sng" dirty="0" err="1" smtClean="0"/>
              <a:t>Rr</a:t>
            </a:r>
            <a:r>
              <a:rPr lang="fr-FR" sz="3600" b="1" u="sng" dirty="0"/>
              <a:t>)</a:t>
            </a:r>
            <a:r>
              <a:rPr lang="fr-FR" sz="3600" u="sng" dirty="0"/>
              <a:t> </a:t>
            </a:r>
            <a:r>
              <a:rPr lang="fr-FR" sz="3600" dirty="0"/>
              <a:t>= </a:t>
            </a:r>
            <a:r>
              <a:rPr lang="fr-FR" sz="3600" dirty="0" smtClean="0"/>
              <a:t>………………………………………</a:t>
            </a:r>
            <a:endParaRPr lang="fr-FR" sz="3600" dirty="0"/>
          </a:p>
          <a:p>
            <a:pPr marL="0" indent="0">
              <a:buNone/>
            </a:pPr>
            <a:r>
              <a:rPr lang="fr-FR" sz="3600" dirty="0"/>
              <a:t>					Stock moyen</a:t>
            </a:r>
          </a:p>
          <a:p>
            <a:pPr marL="0" indent="0" algn="just">
              <a:buNone/>
            </a:pPr>
            <a:endParaRPr lang="fr-FR" dirty="0" smtClean="0"/>
          </a:p>
        </p:txBody>
      </p:sp>
    </p:spTree>
    <p:extLst>
      <p:ext uri="{BB962C8B-B14F-4D97-AF65-F5344CB8AC3E}">
        <p14:creationId xmlns:p14="http://schemas.microsoft.com/office/powerpoint/2010/main" val="84247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1943"/>
            <a:ext cx="10515600" cy="742458"/>
          </a:xfrm>
        </p:spPr>
        <p:txBody>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914401"/>
            <a:ext cx="10515600" cy="5262562"/>
          </a:xfrm>
        </p:spPr>
        <p:txBody>
          <a:bodyPr>
            <a:normAutofit/>
          </a:bodyPr>
          <a:lstStyle/>
          <a:p>
            <a:pPr marL="0" indent="0" algn="just">
              <a:buNone/>
            </a:pPr>
            <a:endParaRPr lang="fr-FR" sz="3600" dirty="0" smtClean="0"/>
          </a:p>
          <a:p>
            <a:pPr marL="0" indent="0" algn="just">
              <a:buNone/>
            </a:pPr>
            <a:r>
              <a:rPr lang="fr-FR" sz="3600" b="1" dirty="0" smtClean="0"/>
              <a:t>Définition</a:t>
            </a:r>
          </a:p>
          <a:p>
            <a:pPr marL="0" indent="0" algn="just">
              <a:buNone/>
            </a:pPr>
            <a:r>
              <a:rPr lang="fr-FR" sz="3600" dirty="0"/>
              <a:t>La gestion des stocks visent alors à approvisionner (mettre à la disposition)  </a:t>
            </a:r>
            <a:r>
              <a:rPr lang="fr-FR" sz="3600" dirty="0" smtClean="0"/>
              <a:t>une structure en </a:t>
            </a:r>
            <a:r>
              <a:rPr lang="fr-FR" sz="3600" dirty="0"/>
              <a:t>divers produits et consommables nécessaires au meilleur </a:t>
            </a:r>
            <a:r>
              <a:rPr lang="fr-FR" sz="3600" dirty="0" smtClean="0"/>
              <a:t>fonctionnement. </a:t>
            </a:r>
            <a:r>
              <a:rPr lang="fr-FR" sz="3600" dirty="0"/>
              <a:t>En d’autres termes, il s’agit de maîtriser et d’optimiser les niveaux des stocks de l’amont en aval, du fournisseur au client dans toutes les activités nécessitant du stockage.</a:t>
            </a:r>
          </a:p>
          <a:p>
            <a:endParaRPr lang="fr-FR" dirty="0"/>
          </a:p>
          <a:p>
            <a:pPr marL="0" indent="0" algn="just">
              <a:buNone/>
            </a:pPr>
            <a:endParaRPr lang="fr-FR" dirty="0" smtClean="0"/>
          </a:p>
        </p:txBody>
      </p:sp>
    </p:spTree>
    <p:extLst>
      <p:ext uri="{BB962C8B-B14F-4D97-AF65-F5344CB8AC3E}">
        <p14:creationId xmlns:p14="http://schemas.microsoft.com/office/powerpoint/2010/main" val="302773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59064"/>
            <a:ext cx="10515600" cy="626548"/>
          </a:xfrm>
        </p:spPr>
        <p:txBody>
          <a:bodyPr>
            <a:normAutofit fontScale="90000"/>
          </a:bodyPr>
          <a:lstStyle/>
          <a:p>
            <a:pPr algn="ctr"/>
            <a:r>
              <a:rPr lang="fr-FR" b="1" dirty="0"/>
              <a:t>Gestion des stocks</a:t>
            </a:r>
          </a:p>
        </p:txBody>
      </p:sp>
      <p:sp>
        <p:nvSpPr>
          <p:cNvPr id="3" name="Espace réservé du contenu 2"/>
          <p:cNvSpPr>
            <a:spLocks noGrp="1"/>
          </p:cNvSpPr>
          <p:nvPr>
            <p:ph idx="1"/>
          </p:nvPr>
        </p:nvSpPr>
        <p:spPr>
          <a:xfrm>
            <a:off x="838200" y="785611"/>
            <a:ext cx="10515600" cy="5589431"/>
          </a:xfrm>
        </p:spPr>
        <p:txBody>
          <a:bodyPr>
            <a:normAutofit/>
          </a:bodyPr>
          <a:lstStyle/>
          <a:p>
            <a:pPr marL="0" indent="0" algn="just">
              <a:buNone/>
            </a:pPr>
            <a:endParaRPr lang="fr-FR" dirty="0" smtClean="0"/>
          </a:p>
          <a:p>
            <a:pPr marL="0" indent="0" algn="just">
              <a:buNone/>
            </a:pPr>
            <a:r>
              <a:rPr lang="fr-FR" u="sng" dirty="0" smtClean="0"/>
              <a:t>La rotation du </a:t>
            </a:r>
            <a:r>
              <a:rPr lang="fr-FR" u="sng" dirty="0"/>
              <a:t>stock </a:t>
            </a:r>
            <a:r>
              <a:rPr lang="fr-FR" dirty="0" smtClean="0"/>
              <a:t>: </a:t>
            </a:r>
          </a:p>
          <a:p>
            <a:r>
              <a:rPr lang="fr-FR" sz="4000" b="1" dirty="0"/>
              <a:t>Exemple :</a:t>
            </a:r>
            <a:endParaRPr lang="fr-FR" sz="4000" dirty="0"/>
          </a:p>
          <a:p>
            <a:pPr algn="just"/>
            <a:r>
              <a:rPr lang="fr-FR" sz="4000" dirty="0"/>
              <a:t> Le dépôt répartiteur MEG du District sanitaire de </a:t>
            </a:r>
            <a:r>
              <a:rPr lang="fr-FR" sz="4000" dirty="0" err="1"/>
              <a:t>Kossodo</a:t>
            </a:r>
            <a:r>
              <a:rPr lang="fr-FR" sz="4000" dirty="0"/>
              <a:t> a un stock moyen annuel de 3.000.000. Son chiffre d’affaire annuel est de 45.000.000 de francs. Quel est le ratio de rotation de stock de ce </a:t>
            </a:r>
            <a:r>
              <a:rPr lang="fr-FR" sz="4000" dirty="0" smtClean="0"/>
              <a:t>dépôt?</a:t>
            </a:r>
            <a:endParaRPr lang="fr-FR" sz="4000" dirty="0"/>
          </a:p>
          <a:p>
            <a:pPr marL="0" indent="0">
              <a:buNone/>
            </a:pPr>
            <a:endParaRPr lang="fr-FR" dirty="0" smtClean="0"/>
          </a:p>
        </p:txBody>
      </p:sp>
    </p:spTree>
    <p:extLst>
      <p:ext uri="{BB962C8B-B14F-4D97-AF65-F5344CB8AC3E}">
        <p14:creationId xmlns:p14="http://schemas.microsoft.com/office/powerpoint/2010/main" val="272931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185"/>
            <a:ext cx="10515600" cy="742458"/>
          </a:xfrm>
        </p:spPr>
        <p:txBody>
          <a:bodyPr/>
          <a:lstStyle/>
          <a:p>
            <a:pPr algn="ctr"/>
            <a:r>
              <a:rPr lang="fr-FR" b="1" dirty="0"/>
              <a:t>Gestion des stocks</a:t>
            </a:r>
          </a:p>
        </p:txBody>
      </p:sp>
      <p:sp>
        <p:nvSpPr>
          <p:cNvPr id="3" name="Espace réservé du contenu 2"/>
          <p:cNvSpPr>
            <a:spLocks noGrp="1"/>
          </p:cNvSpPr>
          <p:nvPr>
            <p:ph idx="1"/>
          </p:nvPr>
        </p:nvSpPr>
        <p:spPr>
          <a:xfrm>
            <a:off x="838200" y="888643"/>
            <a:ext cx="10515600" cy="5288320"/>
          </a:xfrm>
        </p:spPr>
        <p:txBody>
          <a:bodyPr>
            <a:normAutofit/>
          </a:bodyPr>
          <a:lstStyle/>
          <a:p>
            <a:pPr marL="0" indent="0" algn="just">
              <a:buNone/>
            </a:pPr>
            <a:r>
              <a:rPr lang="fr-FR" sz="3900" b="1" u="sng" dirty="0" smtClean="0"/>
              <a:t>La rotation du </a:t>
            </a:r>
            <a:r>
              <a:rPr lang="fr-FR" sz="3900" b="1" u="sng" dirty="0"/>
              <a:t>stock </a:t>
            </a:r>
            <a:r>
              <a:rPr lang="fr-FR" sz="3900" b="1" dirty="0" smtClean="0"/>
              <a:t>:</a:t>
            </a:r>
            <a:r>
              <a:rPr lang="fr-FR" sz="3900" dirty="0" smtClean="0"/>
              <a:t> </a:t>
            </a:r>
          </a:p>
          <a:p>
            <a:r>
              <a:rPr lang="fr-FR" sz="3900" dirty="0"/>
              <a:t>Ce ratio de rotation des stocks  (r)peut être également exprimé en jours </a:t>
            </a:r>
            <a:r>
              <a:rPr lang="fr-FR" sz="3900" dirty="0" smtClean="0"/>
              <a:t>: c’est la couverture du stock.</a:t>
            </a:r>
            <a:endParaRPr lang="fr-FR" sz="3900" dirty="0"/>
          </a:p>
          <a:p>
            <a:r>
              <a:rPr lang="fr-FR" sz="3900" dirty="0"/>
              <a:t>		</a:t>
            </a:r>
            <a:r>
              <a:rPr lang="fr-FR" sz="3900" b="1" dirty="0"/>
              <a:t>Stock moyen</a:t>
            </a:r>
          </a:p>
          <a:p>
            <a:r>
              <a:rPr lang="fr-FR" sz="3900" b="1" dirty="0"/>
              <a:t>	</a:t>
            </a:r>
            <a:r>
              <a:rPr lang="fr-FR" sz="3900" b="1" dirty="0" smtClean="0"/>
              <a:t>Cr </a:t>
            </a:r>
            <a:r>
              <a:rPr lang="fr-FR" sz="3900" b="1" dirty="0"/>
              <a:t>= ----------------------- X 360</a:t>
            </a:r>
          </a:p>
          <a:p>
            <a:r>
              <a:rPr lang="fr-FR" sz="3900" b="1" dirty="0"/>
              <a:t>		</a:t>
            </a:r>
            <a:r>
              <a:rPr lang="fr-FR" sz="3900" b="1" dirty="0" smtClean="0"/>
              <a:t>Ventes </a:t>
            </a:r>
            <a:endParaRPr lang="fr-FR" sz="3900" b="1" dirty="0"/>
          </a:p>
          <a:p>
            <a:pPr marL="0" indent="0">
              <a:buNone/>
            </a:pPr>
            <a:endParaRPr lang="fr-FR" dirty="0" smtClean="0"/>
          </a:p>
        </p:txBody>
      </p:sp>
    </p:spTree>
    <p:extLst>
      <p:ext uri="{BB962C8B-B14F-4D97-AF65-F5344CB8AC3E}">
        <p14:creationId xmlns:p14="http://schemas.microsoft.com/office/powerpoint/2010/main" val="345194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r>
              <a:rPr lang="fr-FR" sz="6000" b="1" dirty="0" smtClean="0"/>
              <a:t>MERCI POUR VOTRE ATTENTION</a:t>
            </a:r>
            <a:endParaRPr lang="fr-FR" sz="6000" b="1" dirty="0"/>
          </a:p>
        </p:txBody>
      </p:sp>
    </p:spTree>
    <p:extLst>
      <p:ext uri="{BB962C8B-B14F-4D97-AF65-F5344CB8AC3E}">
        <p14:creationId xmlns:p14="http://schemas.microsoft.com/office/powerpoint/2010/main" val="334435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6"/>
            <a:ext cx="10515600" cy="742459"/>
          </a:xfrm>
        </p:spPr>
        <p:txBody>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722290" y="1403797"/>
            <a:ext cx="10515600" cy="5314078"/>
          </a:xfrm>
        </p:spPr>
        <p:txBody>
          <a:bodyPr>
            <a:normAutofit/>
          </a:bodyPr>
          <a:lstStyle/>
          <a:p>
            <a:pPr marL="0" indent="0" algn="just">
              <a:buNone/>
            </a:pPr>
            <a:r>
              <a:rPr lang="fr-FR" sz="3600" b="1" dirty="0" smtClean="0"/>
              <a:t>Etapes </a:t>
            </a:r>
            <a:r>
              <a:rPr lang="fr-FR" sz="3600" b="1" dirty="0"/>
              <a:t>de la gestion des </a:t>
            </a:r>
            <a:r>
              <a:rPr lang="fr-FR" sz="3600" b="1" dirty="0" smtClean="0"/>
              <a:t>stocks</a:t>
            </a:r>
          </a:p>
          <a:p>
            <a:pPr marL="0" indent="0" algn="just">
              <a:buNone/>
            </a:pPr>
            <a:r>
              <a:rPr lang="fr-FR" sz="3600" dirty="0"/>
              <a:t>La gestion des stocks peut être subdivisée en quatre principales </a:t>
            </a:r>
            <a:r>
              <a:rPr lang="fr-FR" sz="3600" dirty="0" smtClean="0"/>
              <a:t>étapes:</a:t>
            </a:r>
            <a:endParaRPr lang="fr-FR" sz="3600" dirty="0"/>
          </a:p>
          <a:p>
            <a:pPr marL="0" indent="0" algn="just">
              <a:buNone/>
            </a:pPr>
            <a:r>
              <a:rPr lang="fr-FR" sz="3600" dirty="0"/>
              <a:t>L’approvisionnement</a:t>
            </a:r>
          </a:p>
          <a:p>
            <a:pPr marL="0" indent="0" algn="just">
              <a:buNone/>
            </a:pPr>
            <a:r>
              <a:rPr lang="fr-FR" sz="3600" dirty="0"/>
              <a:t>Classification et </a:t>
            </a:r>
            <a:r>
              <a:rPr lang="fr-FR" sz="3600" dirty="0" smtClean="0"/>
              <a:t>codification</a:t>
            </a:r>
          </a:p>
          <a:p>
            <a:pPr marL="0" indent="0" algn="just">
              <a:buNone/>
            </a:pPr>
            <a:r>
              <a:rPr lang="fr-FR" sz="3600" dirty="0"/>
              <a:t>Les Mouvements et le suivi  de stocks </a:t>
            </a:r>
            <a:endParaRPr lang="fr-FR" sz="3600" dirty="0" smtClean="0"/>
          </a:p>
          <a:p>
            <a:pPr marL="0" indent="0" algn="just">
              <a:buNone/>
            </a:pPr>
            <a:r>
              <a:rPr lang="fr-FR" sz="3600" dirty="0"/>
              <a:t>L’inventaire physique</a:t>
            </a:r>
            <a:endParaRPr lang="fr-FR" sz="3600" dirty="0" smtClean="0"/>
          </a:p>
        </p:txBody>
      </p:sp>
    </p:spTree>
    <p:extLst>
      <p:ext uri="{BB962C8B-B14F-4D97-AF65-F5344CB8AC3E}">
        <p14:creationId xmlns:p14="http://schemas.microsoft.com/office/powerpoint/2010/main" val="172717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185"/>
            <a:ext cx="10515600" cy="678064"/>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1287887"/>
            <a:ext cx="10515600" cy="6040191"/>
          </a:xfrm>
        </p:spPr>
        <p:txBody>
          <a:bodyPr>
            <a:normAutofit lnSpcReduction="10000"/>
          </a:bodyPr>
          <a:lstStyle/>
          <a:p>
            <a:pPr marL="0" indent="0" algn="just">
              <a:buNone/>
            </a:pPr>
            <a:r>
              <a:rPr lang="fr-FR" sz="3500" dirty="0" smtClean="0"/>
              <a:t>Etapes </a:t>
            </a:r>
            <a:r>
              <a:rPr lang="fr-FR" sz="3500" dirty="0"/>
              <a:t>de la gestion des </a:t>
            </a:r>
            <a:r>
              <a:rPr lang="fr-FR" sz="3500" dirty="0" smtClean="0"/>
              <a:t>stocks</a:t>
            </a:r>
          </a:p>
          <a:p>
            <a:pPr marL="514350" indent="-514350" algn="just">
              <a:buAutoNum type="alphaLcPeriod"/>
            </a:pPr>
            <a:r>
              <a:rPr lang="fr-FR" sz="3500" dirty="0" smtClean="0"/>
              <a:t>L’approvisionnement</a:t>
            </a:r>
          </a:p>
          <a:p>
            <a:r>
              <a:rPr lang="fr-FR" sz="3500" dirty="0"/>
              <a:t>Pour approvisionner une structure de santé, il est important de maîtriser les paramètres suivants :</a:t>
            </a:r>
          </a:p>
          <a:p>
            <a:pPr lvl="0"/>
            <a:r>
              <a:rPr lang="fr-FR" sz="3500" dirty="0"/>
              <a:t>Connaitre les besoins de la structure ;</a:t>
            </a:r>
          </a:p>
          <a:p>
            <a:pPr lvl="0"/>
            <a:r>
              <a:rPr lang="fr-FR" sz="3500" dirty="0"/>
              <a:t>Connaitre les stocks existants et les consommations de la structure ;</a:t>
            </a:r>
          </a:p>
          <a:p>
            <a:pPr lvl="0"/>
            <a:r>
              <a:rPr lang="fr-FR" sz="3500" dirty="0"/>
              <a:t>Connaitre les délais de livraison ;</a:t>
            </a:r>
          </a:p>
          <a:p>
            <a:pPr lvl="0"/>
            <a:r>
              <a:rPr lang="fr-FR" sz="3500" dirty="0"/>
              <a:t>Connaitre les différents coûts d’approvisionnement : coût d’achat, coût d’acquisition et coût de stockage ou de possession.</a:t>
            </a:r>
          </a:p>
          <a:p>
            <a:pPr marL="0" indent="0" algn="just">
              <a:buNone/>
            </a:pPr>
            <a:endParaRPr lang="fr-FR" dirty="0"/>
          </a:p>
        </p:txBody>
      </p:sp>
    </p:spTree>
    <p:extLst>
      <p:ext uri="{BB962C8B-B14F-4D97-AF65-F5344CB8AC3E}">
        <p14:creationId xmlns:p14="http://schemas.microsoft.com/office/powerpoint/2010/main" val="406107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0578"/>
            <a:ext cx="10515600" cy="626549"/>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837127"/>
            <a:ext cx="10515600" cy="5615188"/>
          </a:xfrm>
        </p:spPr>
        <p:txBody>
          <a:bodyPr>
            <a:normAutofit/>
          </a:bodyPr>
          <a:lstStyle/>
          <a:p>
            <a:pPr marL="0" indent="0" algn="just">
              <a:buNone/>
            </a:pPr>
            <a:r>
              <a:rPr lang="fr-FR" sz="3200" dirty="0" smtClean="0"/>
              <a:t>Etapes </a:t>
            </a:r>
            <a:r>
              <a:rPr lang="fr-FR" sz="3200" dirty="0"/>
              <a:t>de la gestion des </a:t>
            </a:r>
            <a:r>
              <a:rPr lang="fr-FR" sz="3200" dirty="0" smtClean="0"/>
              <a:t>stocks</a:t>
            </a:r>
          </a:p>
          <a:p>
            <a:pPr marL="514350" indent="-514350" algn="just">
              <a:buAutoNum type="alphaLcPeriod"/>
            </a:pPr>
            <a:r>
              <a:rPr lang="fr-FR" sz="3200" dirty="0" smtClean="0"/>
              <a:t>L’approvisionnement</a:t>
            </a:r>
          </a:p>
          <a:p>
            <a:pPr marL="0" indent="0" algn="just">
              <a:buNone/>
            </a:pPr>
            <a:r>
              <a:rPr lang="fr-FR" sz="3200" dirty="0"/>
              <a:t>L’approvisionnement des biens publics est réglementé en fonction de chaque pays. Au Burkina Faso, c’est la loi N°039-2016/AN, du 02 décembre 2016, portant règlementation générale de la </a:t>
            </a:r>
            <a:r>
              <a:rPr lang="fr-FR" sz="3200" dirty="0" smtClean="0"/>
              <a:t>commande publique </a:t>
            </a:r>
            <a:r>
              <a:rPr lang="fr-FR" sz="3200" dirty="0"/>
              <a:t>qui règlemente l’acquisition de biens et services publics. Son principal texte d’application est le décret N°2017-049/PRES/PM/MINEFID, du 1</a:t>
            </a:r>
            <a:r>
              <a:rPr lang="fr-FR" sz="3200" baseline="30000" dirty="0"/>
              <a:t>er</a:t>
            </a:r>
            <a:r>
              <a:rPr lang="fr-FR" sz="3200" dirty="0"/>
              <a:t> février 2017, portant procédures de passation, d’exécution et de règlement des marchés publics et des délégations de service public.</a:t>
            </a:r>
          </a:p>
          <a:p>
            <a:pPr marL="0" indent="0" algn="just">
              <a:buNone/>
            </a:pPr>
            <a:endParaRPr lang="fr-FR" dirty="0" smtClean="0"/>
          </a:p>
        </p:txBody>
      </p:sp>
    </p:spTree>
    <p:extLst>
      <p:ext uri="{BB962C8B-B14F-4D97-AF65-F5344CB8AC3E}">
        <p14:creationId xmlns:p14="http://schemas.microsoft.com/office/powerpoint/2010/main" val="216428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0427"/>
            <a:ext cx="10515600" cy="562154"/>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901520"/>
            <a:ext cx="10515600" cy="5769735"/>
          </a:xfrm>
        </p:spPr>
        <p:txBody>
          <a:bodyPr>
            <a:normAutofit/>
          </a:bodyPr>
          <a:lstStyle/>
          <a:p>
            <a:pPr marL="0" indent="0" algn="just">
              <a:buNone/>
            </a:pPr>
            <a:r>
              <a:rPr lang="fr-FR" dirty="0" smtClean="0"/>
              <a:t>Etapes </a:t>
            </a:r>
            <a:r>
              <a:rPr lang="fr-FR" dirty="0"/>
              <a:t>de la gestion des </a:t>
            </a:r>
            <a:r>
              <a:rPr lang="fr-FR" dirty="0" smtClean="0"/>
              <a:t>stocks</a:t>
            </a:r>
          </a:p>
          <a:p>
            <a:pPr marL="0" indent="0" algn="just">
              <a:buNone/>
            </a:pPr>
            <a:r>
              <a:rPr lang="fr-FR" dirty="0" smtClean="0"/>
              <a:t>b. Classification </a:t>
            </a:r>
            <a:r>
              <a:rPr lang="fr-FR" dirty="0"/>
              <a:t>et </a:t>
            </a:r>
            <a:r>
              <a:rPr lang="fr-FR" dirty="0" smtClean="0"/>
              <a:t>codification</a:t>
            </a:r>
          </a:p>
          <a:p>
            <a:r>
              <a:rPr lang="fr-FR" dirty="0"/>
              <a:t>La gestion des stocks peut être optimisée si l’on utilise des classes homogènes de gestion ou CHG. Lorsque la gestion des stocks nécessite d’être plus détaillée, les articles en stocks peuvent être classés en CHG en fonction des critères suivants :</a:t>
            </a:r>
          </a:p>
          <a:p>
            <a:pPr lvl="0"/>
            <a:r>
              <a:rPr lang="fr-FR" dirty="0"/>
              <a:t>Les classes ABC en fonction de la valeur de consommation annuelle ou chiffres d’affaires ;</a:t>
            </a:r>
          </a:p>
          <a:p>
            <a:pPr lvl="0"/>
            <a:r>
              <a:rPr lang="fr-FR" dirty="0"/>
              <a:t>Le délai d’approvisionnement ;</a:t>
            </a:r>
          </a:p>
          <a:p>
            <a:pPr lvl="0"/>
            <a:r>
              <a:rPr lang="fr-FR" dirty="0"/>
              <a:t>La fréquence de mouvements des stocks;</a:t>
            </a:r>
          </a:p>
          <a:p>
            <a:pPr lvl="0"/>
            <a:r>
              <a:rPr lang="fr-FR" dirty="0"/>
              <a:t>Etc.</a:t>
            </a:r>
          </a:p>
          <a:p>
            <a:pPr marL="0" indent="0" algn="just">
              <a:buNone/>
            </a:pPr>
            <a:endParaRPr lang="fr-FR" dirty="0" smtClean="0"/>
          </a:p>
        </p:txBody>
      </p:sp>
    </p:spTree>
    <p:extLst>
      <p:ext uri="{BB962C8B-B14F-4D97-AF65-F5344CB8AC3E}">
        <p14:creationId xmlns:p14="http://schemas.microsoft.com/office/powerpoint/2010/main" val="187857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0579"/>
            <a:ext cx="10515600" cy="562154"/>
          </a:xfrm>
        </p:spPr>
        <p:txBody>
          <a:bodyPr>
            <a:normAutofit fontScale="90000"/>
          </a:bodyPr>
          <a:lstStyle/>
          <a:p>
            <a:pPr algn="ctr"/>
            <a:r>
              <a:rPr lang="fr-FR" b="1" dirty="0" smtClean="0"/>
              <a:t>Gestion </a:t>
            </a:r>
            <a:r>
              <a:rPr lang="fr-FR" b="1" dirty="0"/>
              <a:t>des stocks</a:t>
            </a:r>
          </a:p>
        </p:txBody>
      </p:sp>
      <p:sp>
        <p:nvSpPr>
          <p:cNvPr id="3" name="Espace réservé du contenu 2"/>
          <p:cNvSpPr>
            <a:spLocks noGrp="1"/>
          </p:cNvSpPr>
          <p:nvPr>
            <p:ph idx="1"/>
          </p:nvPr>
        </p:nvSpPr>
        <p:spPr>
          <a:xfrm>
            <a:off x="838200" y="901521"/>
            <a:ext cx="10515600" cy="5537916"/>
          </a:xfrm>
        </p:spPr>
        <p:txBody>
          <a:bodyPr>
            <a:normAutofit/>
          </a:bodyPr>
          <a:lstStyle/>
          <a:p>
            <a:pPr marL="0" indent="0" algn="just">
              <a:buNone/>
            </a:pPr>
            <a:r>
              <a:rPr lang="fr-FR" dirty="0" smtClean="0"/>
              <a:t>Etapes </a:t>
            </a:r>
            <a:r>
              <a:rPr lang="fr-FR" dirty="0"/>
              <a:t>de la gestion des </a:t>
            </a:r>
            <a:r>
              <a:rPr lang="fr-FR" dirty="0" smtClean="0"/>
              <a:t>stocks</a:t>
            </a:r>
          </a:p>
          <a:p>
            <a:pPr marL="0" indent="0" algn="just">
              <a:buNone/>
            </a:pPr>
            <a:r>
              <a:rPr lang="fr-FR" dirty="0" smtClean="0"/>
              <a:t>b. Classification </a:t>
            </a:r>
            <a:r>
              <a:rPr lang="fr-FR" dirty="0"/>
              <a:t>et </a:t>
            </a:r>
            <a:r>
              <a:rPr lang="fr-FR" dirty="0" smtClean="0"/>
              <a:t>codification</a:t>
            </a:r>
          </a:p>
          <a:p>
            <a:r>
              <a:rPr lang="fr-FR" dirty="0"/>
              <a:t>La classification ABC est la plus répandue. Pour cette classification, les articles en stocks sont classés en fonction de leurs valeurs. Ils sont classés en différentes catégories A, B ou C comme suit en exemple</a:t>
            </a:r>
          </a:p>
          <a:p>
            <a:pPr lvl="0"/>
            <a:r>
              <a:rPr lang="fr-FR" dirty="0"/>
              <a:t>Les articles de la classe A constituent 20% des stocks et représentent 80% de la valeur du stock.</a:t>
            </a:r>
          </a:p>
          <a:p>
            <a:pPr lvl="0"/>
            <a:r>
              <a:rPr lang="fr-FR" dirty="0"/>
              <a:t>Les articles de la classe B constituent 30% des stocks et représentent 15% de la valeur du stock</a:t>
            </a:r>
          </a:p>
          <a:p>
            <a:pPr lvl="0"/>
            <a:r>
              <a:rPr lang="fr-FR" dirty="0"/>
              <a:t>Les articles de la classe C constituent </a:t>
            </a:r>
            <a:r>
              <a:rPr lang="fr-FR" dirty="0" smtClean="0"/>
              <a:t>50</a:t>
            </a:r>
            <a:r>
              <a:rPr lang="fr-FR" dirty="0"/>
              <a:t>% des stocks et représentent 5% de la valeur du stock</a:t>
            </a:r>
          </a:p>
          <a:p>
            <a:pPr marL="0" indent="0" algn="just">
              <a:buNone/>
            </a:pPr>
            <a:endParaRPr lang="fr-FR" dirty="0" smtClean="0"/>
          </a:p>
        </p:txBody>
      </p:sp>
    </p:spTree>
    <p:extLst>
      <p:ext uri="{BB962C8B-B14F-4D97-AF65-F5344CB8AC3E}">
        <p14:creationId xmlns:p14="http://schemas.microsoft.com/office/powerpoint/2010/main" val="386937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0579"/>
            <a:ext cx="10515600" cy="562154"/>
          </a:xfrm>
        </p:spPr>
        <p:txBody>
          <a:bodyPr>
            <a:normAutofit fontScale="90000"/>
          </a:bodyPr>
          <a:lstStyle/>
          <a:p>
            <a:pPr algn="ctr"/>
            <a:r>
              <a:rPr lang="fr-FR" b="1" dirty="0" smtClean="0"/>
              <a:t>Gestion </a:t>
            </a:r>
            <a:r>
              <a:rPr lang="fr-FR" b="1" dirty="0"/>
              <a:t>des stocks </a:t>
            </a:r>
          </a:p>
        </p:txBody>
      </p:sp>
      <p:sp>
        <p:nvSpPr>
          <p:cNvPr id="3" name="Espace réservé du contenu 2"/>
          <p:cNvSpPr>
            <a:spLocks noGrp="1"/>
          </p:cNvSpPr>
          <p:nvPr>
            <p:ph idx="1"/>
          </p:nvPr>
        </p:nvSpPr>
        <p:spPr>
          <a:xfrm>
            <a:off x="838200" y="901521"/>
            <a:ext cx="10515600" cy="5537916"/>
          </a:xfrm>
        </p:spPr>
        <p:txBody>
          <a:bodyPr>
            <a:normAutofit/>
          </a:bodyPr>
          <a:lstStyle/>
          <a:p>
            <a:pPr marL="0" indent="0" algn="just">
              <a:buNone/>
            </a:pPr>
            <a:r>
              <a:rPr lang="fr-FR" dirty="0" smtClean="0"/>
              <a:t>Etapes </a:t>
            </a:r>
            <a:r>
              <a:rPr lang="fr-FR" dirty="0"/>
              <a:t>de la gestion des </a:t>
            </a:r>
            <a:r>
              <a:rPr lang="fr-FR" dirty="0" smtClean="0"/>
              <a:t>stocks</a:t>
            </a:r>
          </a:p>
          <a:p>
            <a:pPr marL="0" indent="0" algn="just">
              <a:buNone/>
            </a:pPr>
            <a:r>
              <a:rPr lang="fr-FR" dirty="0" smtClean="0"/>
              <a:t>b. Classification </a:t>
            </a:r>
            <a:r>
              <a:rPr lang="fr-FR" dirty="0"/>
              <a:t>et </a:t>
            </a:r>
            <a:r>
              <a:rPr lang="fr-FR" dirty="0" smtClean="0"/>
              <a:t>codification</a:t>
            </a:r>
          </a:p>
          <a:p>
            <a:r>
              <a:rPr lang="fr-FR" dirty="0"/>
              <a:t>Il ressort alors que les articles de la classe correspondent aux articles stratégiques. Ils représentent une part importante de la valeur du stock et doivent faire l’objet d’une gestion très fine pour éviter un coût de stock trop élevé.</a:t>
            </a:r>
          </a:p>
          <a:p>
            <a:r>
              <a:rPr lang="fr-FR" dirty="0"/>
              <a:t>Les articles de classe B représentent la classe intermédiaire. Les pièces de cette tranche sont relativement moins critiques et de moindre valeur.</a:t>
            </a:r>
          </a:p>
          <a:p>
            <a:r>
              <a:rPr lang="fr-FR" dirty="0"/>
              <a:t>Quant aux articles de classe C, ils sont très nombreux pour une valeur globale très faible. </a:t>
            </a:r>
          </a:p>
          <a:p>
            <a:pPr marL="0" indent="0" algn="just">
              <a:buNone/>
            </a:pPr>
            <a:endParaRPr lang="fr-FR" dirty="0" smtClean="0"/>
          </a:p>
        </p:txBody>
      </p:sp>
    </p:spTree>
    <p:extLst>
      <p:ext uri="{BB962C8B-B14F-4D97-AF65-F5344CB8AC3E}">
        <p14:creationId xmlns:p14="http://schemas.microsoft.com/office/powerpoint/2010/main" val="30982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2380</TotalTime>
  <Words>1395</Words>
  <Application>Microsoft Office PowerPoint</Application>
  <PresentationFormat>Grand écran</PresentationFormat>
  <Paragraphs>170</Paragraphs>
  <Slides>32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Arial</vt:lpstr>
      <vt:lpstr>Calibri</vt:lpstr>
      <vt:lpstr>Calibri Light</vt:lpstr>
      <vt:lpstr>Georgia</vt:lpstr>
      <vt:lpstr>Symbol</vt:lpstr>
      <vt:lpstr>Thème Office</vt:lpstr>
      <vt:lpstr>    La gestion des stocks </vt:lpstr>
      <vt:lpstr>Gestion des stocks</vt:lpstr>
      <vt:lpstr>Gestion des stocks</vt:lpstr>
      <vt:lpstr>Gestion des stocks</vt:lpstr>
      <vt:lpstr>Gestion des stocks</vt:lpstr>
      <vt:lpstr>Gestion des stocks</vt:lpstr>
      <vt:lpstr>Gestion des stocks</vt:lpstr>
      <vt:lpstr>Gestion des stocks</vt:lpstr>
      <vt:lpstr>Gestion des stocks </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Gestion des stocks</vt:lpstr>
      <vt:lpstr>CHAP V: Comptabilité des stocks</vt:lpstr>
      <vt:lpstr>Gestion des stocks</vt:lpstr>
      <vt:lpstr>Gestion des stocks</vt:lpstr>
      <vt:lpstr>Gestion des stocks</vt:lpstr>
      <vt:lpstr>Gestion des stocks</vt:lpstr>
      <vt:lpstr>Gestion des stocks</vt:lpstr>
      <vt:lpstr>Gestion des stocks</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III: La gestion des immobilisations médico-techniques</dc:title>
  <dc:creator>user</dc:creator>
  <cp:lastModifiedBy>ZOUGOURI</cp:lastModifiedBy>
  <cp:revision>128</cp:revision>
  <dcterms:created xsi:type="dcterms:W3CDTF">2018-03-09T08:13:37Z</dcterms:created>
  <dcterms:modified xsi:type="dcterms:W3CDTF">2021-03-09T09:55:29Z</dcterms:modified>
</cp:coreProperties>
</file>